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32" r:id="rId1"/>
    <p:sldMasterId id="2147484156" r:id="rId2"/>
    <p:sldMasterId id="2147484168" r:id="rId3"/>
    <p:sldMasterId id="2147484181" r:id="rId4"/>
    <p:sldMasterId id="2147484206" r:id="rId5"/>
    <p:sldMasterId id="2147484643" r:id="rId6"/>
    <p:sldMasterId id="2147484715" r:id="rId7"/>
    <p:sldMasterId id="2147484751" r:id="rId8"/>
    <p:sldMasterId id="2147484775" r:id="rId9"/>
    <p:sldMasterId id="2147484788" r:id="rId10"/>
    <p:sldMasterId id="2147484802" r:id="rId11"/>
    <p:sldMasterId id="2147484814" r:id="rId12"/>
    <p:sldMasterId id="2147484826" r:id="rId13"/>
    <p:sldMasterId id="2147484838" r:id="rId14"/>
    <p:sldMasterId id="2147484850" r:id="rId15"/>
  </p:sldMasterIdLst>
  <p:notesMasterIdLst>
    <p:notesMasterId r:id="rId132"/>
  </p:notesMasterIdLst>
  <p:handoutMasterIdLst>
    <p:handoutMasterId r:id="rId133"/>
  </p:handoutMasterIdLst>
  <p:sldIdLst>
    <p:sldId id="1091" r:id="rId16"/>
    <p:sldId id="1142" r:id="rId17"/>
    <p:sldId id="661" r:id="rId18"/>
    <p:sldId id="1093" r:id="rId19"/>
    <p:sldId id="1094" r:id="rId20"/>
    <p:sldId id="752" r:id="rId21"/>
    <p:sldId id="1043" r:id="rId22"/>
    <p:sldId id="811" r:id="rId23"/>
    <p:sldId id="921" r:id="rId24"/>
    <p:sldId id="922" r:id="rId25"/>
    <p:sldId id="920" r:id="rId26"/>
    <p:sldId id="753" r:id="rId27"/>
    <p:sldId id="754" r:id="rId28"/>
    <p:sldId id="766" r:id="rId29"/>
    <p:sldId id="751" r:id="rId30"/>
    <p:sldId id="1138" r:id="rId31"/>
    <p:sldId id="1139" r:id="rId32"/>
    <p:sldId id="664" r:id="rId33"/>
    <p:sldId id="1095" r:id="rId34"/>
    <p:sldId id="927" r:id="rId35"/>
    <p:sldId id="788" r:id="rId36"/>
    <p:sldId id="1082" r:id="rId37"/>
    <p:sldId id="1083" r:id="rId38"/>
    <p:sldId id="667" r:id="rId39"/>
    <p:sldId id="1096" r:id="rId40"/>
    <p:sldId id="756" r:id="rId41"/>
    <p:sldId id="767" r:id="rId42"/>
    <p:sldId id="769" r:id="rId43"/>
    <p:sldId id="1075" r:id="rId44"/>
    <p:sldId id="1076" r:id="rId45"/>
    <p:sldId id="923" r:id="rId46"/>
    <p:sldId id="670" r:id="rId47"/>
    <p:sldId id="1097" r:id="rId48"/>
    <p:sldId id="1102" r:id="rId49"/>
    <p:sldId id="924" r:id="rId50"/>
    <p:sldId id="1101" r:id="rId51"/>
    <p:sldId id="1100" r:id="rId52"/>
    <p:sldId id="1098" r:id="rId53"/>
    <p:sldId id="676" r:id="rId54"/>
    <p:sldId id="1099" r:id="rId55"/>
    <p:sldId id="1103" r:id="rId56"/>
    <p:sldId id="678" r:id="rId57"/>
    <p:sldId id="679" r:id="rId58"/>
    <p:sldId id="810" r:id="rId59"/>
    <p:sldId id="1144" r:id="rId60"/>
    <p:sldId id="681" r:id="rId61"/>
    <p:sldId id="1077" r:id="rId62"/>
    <p:sldId id="1078" r:id="rId63"/>
    <p:sldId id="1072" r:id="rId64"/>
    <p:sldId id="680" r:id="rId65"/>
    <p:sldId id="1104" r:id="rId66"/>
    <p:sldId id="1115" r:id="rId67"/>
    <p:sldId id="1105" r:id="rId68"/>
    <p:sldId id="1106" r:id="rId69"/>
    <p:sldId id="1110" r:id="rId70"/>
    <p:sldId id="686" r:id="rId71"/>
    <p:sldId id="1111" r:id="rId72"/>
    <p:sldId id="689" r:id="rId73"/>
    <p:sldId id="1112" r:id="rId74"/>
    <p:sldId id="789" r:id="rId75"/>
    <p:sldId id="1113" r:id="rId76"/>
    <p:sldId id="790" r:id="rId77"/>
    <p:sldId id="1114" r:id="rId78"/>
    <p:sldId id="791" r:id="rId79"/>
    <p:sldId id="1085" r:id="rId80"/>
    <p:sldId id="1086" r:id="rId81"/>
    <p:sldId id="1087" r:id="rId82"/>
    <p:sldId id="1088" r:id="rId83"/>
    <p:sldId id="1089" r:id="rId84"/>
    <p:sldId id="1090" r:id="rId85"/>
    <p:sldId id="1117" r:id="rId86"/>
    <p:sldId id="1118" r:id="rId87"/>
    <p:sldId id="690" r:id="rId88"/>
    <p:sldId id="1120" r:id="rId89"/>
    <p:sldId id="1121" r:id="rId90"/>
    <p:sldId id="773" r:id="rId91"/>
    <p:sldId id="1122" r:id="rId92"/>
    <p:sldId id="1145" r:id="rId93"/>
    <p:sldId id="1125" r:id="rId94"/>
    <p:sldId id="770" r:id="rId95"/>
    <p:sldId id="926" r:id="rId96"/>
    <p:sldId id="1134" r:id="rId97"/>
    <p:sldId id="1135" r:id="rId98"/>
    <p:sldId id="1136" r:id="rId99"/>
    <p:sldId id="1140" r:id="rId100"/>
    <p:sldId id="1141" r:id="rId101"/>
    <p:sldId id="925" r:id="rId102"/>
    <p:sldId id="771" r:id="rId103"/>
    <p:sldId id="772" r:id="rId104"/>
    <p:sldId id="694" r:id="rId105"/>
    <p:sldId id="1124" r:id="rId106"/>
    <p:sldId id="1126" r:id="rId107"/>
    <p:sldId id="1127" r:id="rId108"/>
    <p:sldId id="1128" r:id="rId109"/>
    <p:sldId id="1129" r:id="rId110"/>
    <p:sldId id="1130" r:id="rId111"/>
    <p:sldId id="1131" r:id="rId112"/>
    <p:sldId id="699" r:id="rId113"/>
    <p:sldId id="1059" r:id="rId114"/>
    <p:sldId id="701" r:id="rId115"/>
    <p:sldId id="960" r:id="rId116"/>
    <p:sldId id="1065" r:id="rId117"/>
    <p:sldId id="959" r:id="rId118"/>
    <p:sldId id="1064" r:id="rId119"/>
    <p:sldId id="961" r:id="rId120"/>
    <p:sldId id="1132" r:id="rId121"/>
    <p:sldId id="962" r:id="rId122"/>
    <p:sldId id="1060" r:id="rId123"/>
    <p:sldId id="1062" r:id="rId124"/>
    <p:sldId id="1063" r:id="rId125"/>
    <p:sldId id="704" r:id="rId126"/>
    <p:sldId id="928" r:id="rId127"/>
    <p:sldId id="1137" r:id="rId128"/>
    <p:sldId id="1067" r:id="rId129"/>
    <p:sldId id="1133" r:id="rId130"/>
    <p:sldId id="1143"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1E3B0"/>
    <a:srgbClr val="64D890"/>
    <a:srgbClr val="BADDE1"/>
    <a:srgbClr val="FF1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17" autoAdjust="0"/>
    <p:restoredTop sz="94660"/>
  </p:normalViewPr>
  <p:slideViewPr>
    <p:cSldViewPr snapToGrid="0">
      <p:cViewPr>
        <p:scale>
          <a:sx n="66" d="100"/>
          <a:sy n="66" d="100"/>
        </p:scale>
        <p:origin x="-1500" y="-270"/>
      </p:cViewPr>
      <p:guideLst>
        <p:guide orient="horz" pos="2112"/>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54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presProps" Target="pres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BC1C819-9C4E-4ADB-A2E9-485D1C962FDE}" type="slidenum">
              <a:rPr lang="en-US"/>
              <a:pPr>
                <a:defRPr/>
              </a:pPr>
              <a:t>‹#›</a:t>
            </a:fld>
            <a:endParaRPr lang="en-US"/>
          </a:p>
        </p:txBody>
      </p:sp>
    </p:spTree>
    <p:extLst>
      <p:ext uri="{BB962C8B-B14F-4D97-AF65-F5344CB8AC3E}">
        <p14:creationId xmlns:p14="http://schemas.microsoft.com/office/powerpoint/2010/main" val="2083773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6140ACD-B53E-4C92-8D20-08D5CA054A8F}" type="slidenum">
              <a:rPr lang="en-US"/>
              <a:pPr>
                <a:defRPr/>
              </a:pPr>
              <a:t>‹#›</a:t>
            </a:fld>
            <a:endParaRPr lang="en-US"/>
          </a:p>
        </p:txBody>
      </p:sp>
    </p:spTree>
    <p:extLst>
      <p:ext uri="{BB962C8B-B14F-4D97-AF65-F5344CB8AC3E}">
        <p14:creationId xmlns:p14="http://schemas.microsoft.com/office/powerpoint/2010/main" val="1730176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5260BA9-3F42-4F0F-B576-DDF7C889C59A}" type="slidenum">
              <a:rPr lang="en-US" sz="1200">
                <a:solidFill>
                  <a:srgbClr val="000000"/>
                </a:solidFill>
              </a:rPr>
              <a:pPr algn="r" eaLnBrk="0" hangingPunct="0"/>
              <a:t>6</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0115EF4-C635-4261-AE0B-DAC83FD8F122}" type="slidenum">
              <a:rPr lang="en-US" sz="1200">
                <a:solidFill>
                  <a:srgbClr val="000000"/>
                </a:solidFill>
              </a:rPr>
              <a:pPr algn="r" eaLnBrk="0" hangingPunct="0"/>
              <a:t>15</a:t>
            </a:fld>
            <a:endParaRPr 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026E07-C4BE-4C58-BCE8-8C49B21AEF1B}" type="slidenum">
              <a:rPr lang="en-US" sz="1200">
                <a:solidFill>
                  <a:srgbClr val="000000"/>
                </a:solidFill>
              </a:rPr>
              <a:pPr algn="r" eaLnBrk="0" hangingPunct="0"/>
              <a:t>20</a:t>
            </a:fld>
            <a:endParaRPr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CBEFA92-2299-42A4-9FB4-E6748632B4A7}" type="slidenum">
              <a:rPr lang="en-US" sz="1200">
                <a:solidFill>
                  <a:srgbClr val="000000"/>
                </a:solidFill>
              </a:rPr>
              <a:pPr algn="r" eaLnBrk="0" hangingPunct="0"/>
              <a:t>21</a:t>
            </a:fld>
            <a:endParaRPr 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4E9A48A-97D1-4E65-806A-021D447F488A}" type="slidenum">
              <a:rPr lang="en-US" sz="1200">
                <a:solidFill>
                  <a:srgbClr val="000000"/>
                </a:solidFill>
              </a:rPr>
              <a:pPr algn="r" eaLnBrk="0" hangingPunct="0"/>
              <a:t>26</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A41F43D-1CBC-47DB-8EE2-C099FCCEFC8E}" type="slidenum">
              <a:rPr lang="en-US" sz="1200">
                <a:solidFill>
                  <a:srgbClr val="000000"/>
                </a:solidFill>
              </a:rPr>
              <a:pPr algn="r" eaLnBrk="0" hangingPunct="0"/>
              <a:t>27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1F0FE0D-2450-4F97-A0C5-8224E7B2C392}" type="slidenum">
              <a:rPr lang="en-US" sz="1200">
                <a:solidFill>
                  <a:srgbClr val="000000"/>
                </a:solidFill>
              </a:rPr>
              <a:pPr algn="r" eaLnBrk="0" hangingPunct="0"/>
              <a:t>28</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31</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35</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A41F43D-1CBC-47DB-8EE2-C099FCCEFC8E}" type="slidenum">
              <a:rPr lang="en-US" sz="1200">
                <a:solidFill>
                  <a:srgbClr val="000000"/>
                </a:solidFill>
              </a:rPr>
              <a:pPr algn="r" eaLnBrk="0" hangingPunct="0"/>
              <a:t>37</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75ABCD1-74ED-4117-99BA-0D9478DF5046}" type="slidenum">
              <a:rPr lang="en-US" sz="1200">
                <a:solidFill>
                  <a:srgbClr val="000000"/>
                </a:solidFill>
              </a:rPr>
              <a:pPr algn="r" eaLnBrk="0" hangingPunct="0"/>
              <a:t>52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0DDA92-266E-482B-920C-FB6AACF2FAA6}" type="slidenum">
              <a:rPr lang="en-US" sz="1200" baseline="30000">
                <a:solidFill>
                  <a:prstClr val="black"/>
                </a:solidFill>
                <a:latin typeface="Verdana" pitchFamily="34" charset="0"/>
              </a:rPr>
              <a:pPr algn="r"/>
              <a:t>7</a:t>
            </a:fld>
            <a:endParaRPr lang="en-US" sz="1200" baseline="30000">
              <a:solidFill>
                <a:prstClr val="black"/>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2AB0D15-354F-4204-9554-4931BA1CBCCF}" type="slidenum">
              <a:rPr lang="en-US" sz="1200">
                <a:solidFill>
                  <a:srgbClr val="000000"/>
                </a:solidFill>
              </a:rPr>
              <a:pPr algn="r" eaLnBrk="0" hangingPunct="0"/>
              <a:t>60</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49C7352-C996-446D-9D61-D6219716E4F2}" type="slidenum">
              <a:rPr lang="en-US" sz="1200">
                <a:solidFill>
                  <a:srgbClr val="000000"/>
                </a:solidFill>
              </a:rPr>
              <a:pPr algn="r" eaLnBrk="0" hangingPunct="0"/>
              <a:t>62</a:t>
            </a:fld>
            <a:endParaRPr 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60B5690-0758-44BE-A9E7-EFF2E49A2B09}" type="slidenum">
              <a:rPr lang="en-US" sz="1200">
                <a:solidFill>
                  <a:srgbClr val="000000"/>
                </a:solidFill>
              </a:rPr>
              <a:pPr algn="r" eaLnBrk="0" hangingPunct="0"/>
              <a:t>64</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BBC81E0-ABFE-4610-A6B7-4D8F82453B0D}" type="slidenum">
              <a:rPr lang="en-US" sz="1200">
                <a:solidFill>
                  <a:srgbClr val="000000"/>
                </a:solidFill>
              </a:rPr>
              <a:pPr algn="r" eaLnBrk="0" hangingPunct="0"/>
              <a:t>80</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AE1564A-AA60-4CEE-8C79-2A19888F8C8F}" type="slidenum">
              <a:rPr lang="en-US" sz="1200">
                <a:solidFill>
                  <a:srgbClr val="000000"/>
                </a:solidFill>
              </a:rPr>
              <a:pPr algn="r" eaLnBrk="0" hangingPunct="0"/>
              <a:t>81</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AE1564A-AA60-4CEE-8C79-2A19888F8C8F}" type="slidenum">
              <a:rPr lang="en-US" sz="1200">
                <a:solidFill>
                  <a:srgbClr val="000000"/>
                </a:solidFill>
              </a:rPr>
              <a:pPr algn="r" eaLnBrk="0" hangingPunct="0"/>
              <a:t>82</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AE1564A-AA60-4CEE-8C79-2A19888F8C8F}" type="slidenum">
              <a:rPr lang="en-US" sz="1200">
                <a:solidFill>
                  <a:srgbClr val="000000"/>
                </a:solidFill>
              </a:rPr>
              <a:pPr algn="r" eaLnBrk="0" hangingPunct="0"/>
              <a:t>83</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AE1564A-AA60-4CEE-8C79-2A19888F8C8F}" type="slidenum">
              <a:rPr lang="en-US" sz="1200">
                <a:solidFill>
                  <a:srgbClr val="000000"/>
                </a:solidFill>
              </a:rPr>
              <a:pPr algn="r" eaLnBrk="0" hangingPunct="0"/>
              <a:t>84</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BBC81E0-ABFE-4610-A6B7-4D8F82453B0D}" type="slidenum">
              <a:rPr lang="en-US" sz="1200">
                <a:solidFill>
                  <a:srgbClr val="000000"/>
                </a:solidFill>
              </a:rPr>
              <a:pPr algn="r" eaLnBrk="0" hangingPunct="0"/>
              <a:t>87</a:t>
            </a:fld>
            <a:endParaRPr 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582A920-3609-47A9-B11C-F1FBA94AC8EF}" type="slidenum">
              <a:rPr lang="en-US" sz="1200">
                <a:solidFill>
                  <a:srgbClr val="000000"/>
                </a:solidFill>
              </a:rPr>
              <a:pPr algn="r" eaLnBrk="0" hangingPunct="0"/>
              <a:t>88</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8</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FD32722-1A3D-4794-A4C7-1EAFFAB95394}" type="slidenum">
              <a:rPr lang="en-US" sz="1200">
                <a:solidFill>
                  <a:srgbClr val="000000"/>
                </a:solidFill>
              </a:rPr>
              <a:pPr algn="r" eaLnBrk="0" hangingPunct="0"/>
              <a:t>89</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101</a:t>
            </a:fld>
            <a:endParaRPr lang="en-US" sz="1200">
              <a:solidFill>
                <a:srgbClr val="000000"/>
              </a:solidFill>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102</a:t>
            </a:fld>
            <a:endParaRPr lang="en-US" sz="1200">
              <a:solidFill>
                <a:srgbClr val="000000"/>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CD63B5DE-67B8-4B3D-9A1B-4173C864C189}" type="slidenum">
              <a:rPr lang="en-US" sz="1200">
                <a:solidFill>
                  <a:srgbClr val="000000"/>
                </a:solidFill>
                <a:latin typeface="Verdana" pitchFamily="34" charset="0"/>
              </a:rPr>
              <a:pPr algn="r"/>
              <a:t>106</a:t>
            </a:fld>
            <a:endParaRPr lang="en-US" sz="1200" dirty="0">
              <a:solidFill>
                <a:srgbClr val="000000"/>
              </a:solidFill>
              <a:latin typeface="Verdan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109</a:t>
            </a:fld>
            <a:endParaRPr lang="en-US" sz="1200">
              <a:solidFill>
                <a:srgbClr val="000000"/>
              </a:solidFill>
              <a:latin typeface="Verdan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63B5DE-67B8-4B3D-9A1B-4173C864C189}"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9</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026E07-C4BE-4C58-BCE8-8C49B21AEF1B}" type="slidenum">
              <a:rPr lang="en-US" sz="1200">
                <a:solidFill>
                  <a:srgbClr val="000000"/>
                </a:solidFill>
              </a:rPr>
              <a:pPr algn="r" eaLnBrk="0" hangingPunct="0"/>
              <a:t>112</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20FAFA8-AFE8-4E39-97CD-DC9D7774548F}" type="slidenum">
              <a:rPr lang="en-US" sz="1200">
                <a:solidFill>
                  <a:srgbClr val="000000"/>
                </a:solidFill>
              </a:rPr>
              <a:pPr algn="r" eaLnBrk="0" hangingPunct="0"/>
              <a:t>113</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10</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EB6103-8C31-4A1F-A043-DFB187602CF1}" type="slidenum">
              <a:rPr lang="en-US" sz="1200">
                <a:solidFill>
                  <a:srgbClr val="000000"/>
                </a:solidFill>
              </a:rPr>
              <a:pPr algn="r" eaLnBrk="0" hangingPunct="0"/>
              <a:t>11</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8AF3C02-9596-4DCA-BCDD-637FDCD7057E}" type="slidenum">
              <a:rPr lang="en-US" sz="1200">
                <a:solidFill>
                  <a:srgbClr val="000000"/>
                </a:solidFill>
              </a:rPr>
              <a:pPr algn="r" eaLnBrk="0" hangingPunct="0"/>
              <a:t>12</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F432B32-2286-442B-918D-119B7CA6AA5A}" type="slidenum">
              <a:rPr lang="en-US" sz="1200">
                <a:solidFill>
                  <a:srgbClr val="000000"/>
                </a:solidFill>
              </a:rPr>
              <a:pPr algn="r" eaLnBrk="0" hangingPunct="0"/>
              <a:t>13</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B6DDA85-2E9F-4D0E-858C-44A508A05844}" type="slidenum">
              <a:rPr lang="en-US" sz="1200">
                <a:solidFill>
                  <a:srgbClr val="000000"/>
                </a:solidFill>
              </a:rPr>
              <a:pPr algn="r" eaLnBrk="0" hangingPunct="0"/>
              <a:t>14</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2DD5A-2AD1-4274-AB2A-45375AE1DB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80E86C-A961-44D4-9EB6-66BEF7DEA68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18"/>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31977-92E4-451B-8F26-5D5FF136242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56"/>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6"/>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4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B5FC-C08A-419E-8C91-528644119FD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10"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65375-3E5E-43C6-B8BD-B1CC50AA4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95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86814-9740-4E17-8FB8-1F9F43FC9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249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82DEE-8362-4BAB-B351-82615B212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263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44C606-A7E7-431B-A594-008789F5647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5BD2E-C232-46BE-BBE1-F60D3856C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5990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7362A-1358-47C7-9BAA-8B4DFE4DEC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3774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62393A-B030-47AF-9C40-5D48BEF6F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7496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342A65-B466-4A04-96F6-39DEB207F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9671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099E49-0D62-4B5A-A109-6AE03BCACF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217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6ADEB-1665-49CE-A335-96EC169C62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842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683C6-61D8-437A-A911-249A8AB08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1985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274663"/>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86077-584D-4F49-ACCE-7FC3EC74B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0689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9460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02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B40F3-42D7-4783-9918-BEC34CEE0651}"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356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8771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889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4866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786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0080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6934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3282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3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extLst>
      <p:ext uri="{BB962C8B-B14F-4D97-AF65-F5344CB8AC3E}">
        <p14:creationId xmlns:p14="http://schemas.microsoft.com/office/powerpoint/2010/main" val="6171239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A748C-0995-4763-A77F-BEBC60FA3E0D}"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extLst>
      <p:ext uri="{BB962C8B-B14F-4D97-AF65-F5344CB8AC3E}">
        <p14:creationId xmlns:p14="http://schemas.microsoft.com/office/powerpoint/2010/main" val="387350041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extLst>
      <p:ext uri="{BB962C8B-B14F-4D97-AF65-F5344CB8AC3E}">
        <p14:creationId xmlns:p14="http://schemas.microsoft.com/office/powerpoint/2010/main" val="342115531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1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5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extLst>
      <p:ext uri="{BB962C8B-B14F-4D97-AF65-F5344CB8AC3E}">
        <p14:creationId xmlns:p14="http://schemas.microsoft.com/office/powerpoint/2010/main" val="25767365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extLst>
      <p:ext uri="{BB962C8B-B14F-4D97-AF65-F5344CB8AC3E}">
        <p14:creationId xmlns:p14="http://schemas.microsoft.com/office/powerpoint/2010/main" val="284473622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extLst>
      <p:ext uri="{BB962C8B-B14F-4D97-AF65-F5344CB8AC3E}">
        <p14:creationId xmlns:p14="http://schemas.microsoft.com/office/powerpoint/2010/main" val="303814676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extLst>
      <p:ext uri="{BB962C8B-B14F-4D97-AF65-F5344CB8AC3E}">
        <p14:creationId xmlns:p14="http://schemas.microsoft.com/office/powerpoint/2010/main" val="248572281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8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extLst>
      <p:ext uri="{BB962C8B-B14F-4D97-AF65-F5344CB8AC3E}">
        <p14:creationId xmlns:p14="http://schemas.microsoft.com/office/powerpoint/2010/main" val="285498082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extLst>
      <p:ext uri="{BB962C8B-B14F-4D97-AF65-F5344CB8AC3E}">
        <p14:creationId xmlns:p14="http://schemas.microsoft.com/office/powerpoint/2010/main" val="290822440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extLst>
      <p:ext uri="{BB962C8B-B14F-4D97-AF65-F5344CB8AC3E}">
        <p14:creationId xmlns:p14="http://schemas.microsoft.com/office/powerpoint/2010/main" val="170610284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19"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extLst>
      <p:ext uri="{BB962C8B-B14F-4D97-AF65-F5344CB8AC3E}">
        <p14:creationId xmlns:p14="http://schemas.microsoft.com/office/powerpoint/2010/main" val="26827543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8C5DBA-1C7A-44A6-BE47-CF42EFE74589}"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65375-3E5E-43C6-B8BD-B1CC50AA4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7346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86814-9740-4E17-8FB8-1F9F43FC9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4295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82DEE-8362-4BAB-B351-82615B212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683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5BD2E-C232-46BE-BBE1-F60D3856C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2992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7362A-1358-47C7-9BAA-8B4DFE4DEC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9239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62393A-B030-47AF-9C40-5D48BEF6F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1483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342A65-B466-4A04-96F6-39DEB207F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375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099E49-0D62-4B5A-A109-6AE03BCACF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889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6ADEB-1665-49CE-A335-96EC169C62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912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683C6-61D8-437A-A911-249A8AB08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280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038DDA-61B9-422C-841B-3A49E7EA9896}"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27464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86077-584D-4F49-ACCE-7FC3EC74B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615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2581D-7F32-4CE3-86D6-720F6CA239A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75103-CA42-4A05-B428-5E038E314A5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EC4F1-D9ED-4634-BE45-892ECC70CA6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6B7701-220D-46EA-8BED-7C7261A5E64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A3F4D-AD4C-467B-A62D-F8134F84585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7AF93-11C5-4DA2-B334-89ADB844A4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DC43B-46CC-49F9-8EE1-DDF1FDCE2E5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6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30"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4379-1387-4629-AD70-6B7ECB8163D0}"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BBEB3-B192-421C-9FED-0867FAF8DF8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762145-AF3B-4DA8-AD63-DF70C33362B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D60E-85E7-415B-95B7-45EDA558D00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B95465-DDE9-4810-9FF2-506BD32661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313CB-7B0C-4B6F-A60D-113B1FCFB8D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81CA90-EE67-4F6E-8D07-68E325B86B7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4BF6CC-5383-4BC2-BBF1-791BB8EB8D1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C6A11-386F-4E6B-A00B-A318A26510FC}"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10199-28C4-4187-B0B5-19134529075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E66A-34AC-40D2-AE32-E5358B025905}"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CF8125-72F0-47F8-A640-6BCA999818B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FD4292-2F83-4CC9-8061-10A468848ED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097B83-08A7-489B-BA48-E711DF9F34A4}"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51283-A604-4466-AA28-E3C9AAAEB75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DE311C-B5B4-44E7-980D-2FF5032C20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78339-6C7A-4EA1-92E2-99CAFDB470B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8A2667-9B70-4A16-90CA-2FCACD6F889D}"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A6340E-3C6E-4E3D-ADAC-28FF739EAA4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5CF95B-9F52-4DF5-A78F-54F16736E7DF}"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979E65-6F9E-4F07-BAC1-7A590C1E74BF}"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38574-559D-4A55-BE5D-80A8596058E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9BD00-736B-40B6-B1D8-96886DA73F13}"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43F89-4D52-41C4-8B76-7FFE376C979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9438C3-3755-4E74-BF35-4D0AA5A4347E}"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316AC8-BF95-41DB-ABD7-CB3586D23B2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A09E5-25C8-4C44-A183-22F0DDDDB0A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0B94A-6470-4F77-BB28-DA22326DAA7B}"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90AF0-2A09-41B2-9FB9-105A04EEBDD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67DBD76-33B8-4A3A-97BF-4A66A7AF5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pPr>
                <a:defRPr/>
              </a:pPr>
              <a:t>‹#›</a:t>
            </a:fld>
            <a:endParaRPr lang="en-US"/>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ACDB019-4D34-47C6-A3C8-D651B895FD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881977"/>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282238"/>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pPr>
                <a:defRPr/>
              </a:pPr>
              <a:t>‹#›</a:t>
            </a:fld>
            <a:endParaRPr lang="en-US"/>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87"/>
            <a:ext cx="8229600" cy="384175"/>
          </a:xfrm>
          <a:prstGeom prst="rect">
            <a:avLst/>
          </a:prstGeom>
          <a:noFill/>
          <a:ln w="9525">
            <a:noFill/>
            <a:miter lim="800000"/>
            <a:headEnd/>
            <a:tailEnd/>
          </a:ln>
        </p:spPr>
      </p:pic>
    </p:spTree>
    <p:extLst>
      <p:ext uri="{BB962C8B-B14F-4D97-AF65-F5344CB8AC3E}">
        <p14:creationId xmlns:p14="http://schemas.microsoft.com/office/powerpoint/2010/main" val="222677392"/>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ACDB019-4D34-47C6-A3C8-D651B895FD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94067"/>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4EDAC0A-1BF6-4125-BCAE-AB110E5FED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7B56306-8A8B-47F4-87D0-5965E2D6C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3C42CE36-AA1D-4C8C-B611-58A1FDB019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a:defRPr/>
            </a:pPr>
            <a:endParaRPr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099FC82-270E-4C2C-959D-1FC4059FCF29}" type="slidenum">
              <a:rPr lang="en-US" baseline="30000">
                <a:solidFill>
                  <a:srgbClr val="000000"/>
                </a:solidFill>
              </a:rPr>
              <a:pPr>
                <a:defRPr/>
              </a:pPr>
              <a:t>‹#›</a:t>
            </a:fld>
            <a:endParaRPr lang="en-US" baseline="30000">
              <a:solidFill>
                <a:srgbClr val="000000"/>
              </a:solidFill>
            </a:endParaRPr>
          </a:p>
        </p:txBody>
      </p:sp>
    </p:spTree>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33.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hyperlink" Target="http://www.sciencedaily.com/releases/2008/07/080721152000.htm" TargetMode="External"/><Relationship Id="rId4"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107.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36.xml"/><Relationship Id="rId1" Type="http://schemas.openxmlformats.org/officeDocument/2006/relationships/slideLayout" Target="../slideLayouts/slideLayout75.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hyperlink" Target="http://www.sciencedaily.com/releases/2008/07/080721152000.htm"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5.xml"/><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www.sassna.org/news/2015/3/21/temple-grandin-coming-to-sacramento-on-april-3rd" TargetMode="External"/><Relationship Id="rId2" Type="http://schemas.openxmlformats.org/officeDocument/2006/relationships/image" Target="../media/image14.jpeg"/><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6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9.xml"/><Relationship Id="rId4" Type="http://schemas.openxmlformats.org/officeDocument/2006/relationships/hyperlink" Target="http://en.wikipedia.org/wiki/Gaeli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n.wikipedia.org/wiki/Culture_areas_of_North_America" TargetMode="Externa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n.wikipedia.org/wiki/Culture_areas_of_North_America" TargetMode="Externa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news.bbc.co.uk/2/hi/health/8359170.stm" TargetMode="External"/><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hyperlink" Target="http://www.sassna.org/news/2015/3/21/temple-grandin-coming-to-sacramento-on-april-3rd" TargetMode="External"/><Relationship Id="rId2" Type="http://schemas.openxmlformats.org/officeDocument/2006/relationships/image" Target="../media/image14.jpeg"/><Relationship Id="rId1" Type="http://schemas.openxmlformats.org/officeDocument/2006/relationships/slideLayout" Target="../slideLayouts/slideLayout155.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5.xml"/><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10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13" name="Rectangle 8"/>
          <p:cNvSpPr>
            <a:spLocks noChangeArrowheads="1"/>
          </p:cNvSpPr>
          <p:nvPr/>
        </p:nvSpPr>
        <p:spPr bwMode="auto">
          <a:xfrm>
            <a:off x="2951625" y="530045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3074" name="Picture 2"/>
          <p:cNvPicPr>
            <a:picLocks noChangeAspect="1" noChangeArrowheads="1"/>
          </p:cNvPicPr>
          <p:nvPr/>
        </p:nvPicPr>
        <p:blipFill>
          <a:blip r:embed="rId2" cstate="print"/>
          <a:srcRect/>
          <a:stretch>
            <a:fillRect/>
          </a:stretch>
        </p:blipFill>
        <p:spPr bwMode="auto">
          <a:xfrm>
            <a:off x="2801262" y="228600"/>
            <a:ext cx="3522133" cy="5943600"/>
          </a:xfrm>
          <a:prstGeom prst="rect">
            <a:avLst/>
          </a:prstGeom>
          <a:noFill/>
          <a:ln w="9525">
            <a:noFill/>
            <a:miter lim="800000"/>
            <a:headEnd/>
            <a:tailEnd/>
          </a:ln>
        </p:spPr>
      </p:pic>
      <p:sp>
        <p:nvSpPr>
          <p:cNvPr id="10" name="Rectangle 11"/>
          <p:cNvSpPr>
            <a:spLocks noChangeArrowheads="1"/>
          </p:cNvSpPr>
          <p:nvPr/>
        </p:nvSpPr>
        <p:spPr bwMode="auto">
          <a:xfrm>
            <a:off x="3826933" y="5465802"/>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000000"/>
                </a:solidFill>
              </a:rPr>
              <a:t>© 2010-2014</a:t>
            </a:r>
            <a:endParaRPr kumimoji="1" lang="en-US" sz="1200" dirty="0">
              <a:solidFill>
                <a:srgbClr val="FFFFFF"/>
              </a:solidFill>
            </a:endParaRPr>
          </a:p>
        </p:txBody>
      </p:sp>
      <p:sp>
        <p:nvSpPr>
          <p:cNvPr id="15" name="Rectangle 8"/>
          <p:cNvSpPr>
            <a:spLocks noChangeArrowheads="1"/>
          </p:cNvSpPr>
          <p:nvPr/>
        </p:nvSpPr>
        <p:spPr bwMode="auto">
          <a:xfrm>
            <a:off x="2951802"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sp>
        <p:nvSpPr>
          <p:cNvPr id="8" name="Rectangle 7"/>
          <p:cNvSpPr/>
          <p:nvPr/>
        </p:nvSpPr>
        <p:spPr>
          <a:xfrm>
            <a:off x="1291765" y="2275117"/>
            <a:ext cx="6502400" cy="2739211"/>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Units</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of</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Analysis</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re 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119438436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7170" name="Picture 2"/>
          <p:cNvPicPr>
            <a:picLocks noChangeAspect="1" noChangeArrowheads="1"/>
          </p:cNvPicPr>
          <p:nvPr/>
        </p:nvPicPr>
        <p:blipFill>
          <a:blip r:embed="rId3" cstate="print"/>
          <a:srcRect/>
          <a:stretch>
            <a:fillRect/>
          </a:stretch>
        </p:blipFill>
        <p:spPr bwMode="auto">
          <a:xfrm>
            <a:off x="682171" y="11321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2" cstate="print"/>
          <a:srcRect/>
          <a:stretch>
            <a:fillRect/>
          </a:stretch>
        </p:blipFill>
        <p:spPr bwMode="auto">
          <a:xfrm>
            <a:off x="930275" y="828675"/>
            <a:ext cx="7315200" cy="5486400"/>
          </a:xfrm>
          <a:prstGeom prst="rect">
            <a:avLst/>
          </a:prstGeom>
          <a:noFill/>
          <a:ln w="28575" algn="ctr">
            <a:solidFill>
              <a:schemeClr val="tx1"/>
            </a:solidFill>
            <a:miter lim="800000"/>
            <a:headEnd/>
            <a:tailEnd/>
          </a:ln>
        </p:spPr>
      </p:pic>
      <p:sp>
        <p:nvSpPr>
          <p:cNvPr id="393219"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rgbClr val="FFFFFF"/>
                </a:solidFill>
              </a:rPr>
              <a:t>Compare . . .</a:t>
            </a:r>
            <a:endParaRPr lang="en-US" sz="2400">
              <a:solidFill>
                <a:srgbClr val="FFFFFF"/>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 y="-10890"/>
            <a:ext cx="9144000" cy="6858000"/>
          </a:xfrm>
          <a:prstGeom prst="rect">
            <a:avLst/>
          </a:prstGeom>
          <a:noFill/>
          <a:ln w="9525">
            <a:noFill/>
            <a:miter lim="800000"/>
            <a:headEnd/>
            <a:tailEnd/>
          </a:ln>
        </p:spPr>
      </p:pic>
      <p:sp>
        <p:nvSpPr>
          <p:cNvPr id="6" name="Rectangle 3"/>
          <p:cNvSpPr txBox="1">
            <a:spLocks noChangeArrowheads="1"/>
          </p:cNvSpPr>
          <p:nvPr/>
        </p:nvSpPr>
        <p:spPr>
          <a:xfrm>
            <a:off x="1052296" y="5120536"/>
            <a:ext cx="7086600" cy="707886"/>
          </a:xfrm>
          <a:prstGeom prst="rect">
            <a:avLst/>
          </a:prstGeom>
        </p:spPr>
        <p:txBody>
          <a:bodyPr>
            <a:spAutoFit/>
          </a:bodyPr>
          <a:lstStyle/>
          <a:p>
            <a:pPr marL="566738" marR="0" lvl="0" indent="-566738" algn="l" defTabSz="914400" rtl="0" eaLnBrk="1" fontAlgn="base" latinLnBrk="0" hangingPunct="1">
              <a:spcBef>
                <a:spcPct val="20000"/>
              </a:spcBef>
              <a:spcAft>
                <a:spcPct val="0"/>
              </a:spcAft>
              <a:buClrTx/>
              <a:buSzTx/>
              <a:buFontTx/>
              <a:buNone/>
              <a:tabLst>
                <a:tab pos="1379538" algn="l"/>
              </a:tabLst>
              <a:defRPr/>
            </a:pPr>
            <a:r>
              <a:rPr kumimoji="0" lang="en-US" sz="4000" b="1" i="0" u="none" strike="noStrike" kern="0" cap="none" spc="0" normalizeH="0" baseline="0" noProof="0" dirty="0" smtClean="0">
                <a:ln>
                  <a:noFill/>
                </a:ln>
                <a:solidFill>
                  <a:schemeClr val="bg1"/>
                </a:solidFill>
                <a:effectLst>
                  <a:outerShdw dir="21540000" sx="106000" sy="106000" algn="bl" rotWithShape="0">
                    <a:srgbClr val="000000"/>
                  </a:outerShdw>
                </a:effectLst>
                <a:uLnTx/>
                <a:uFillTx/>
                <a:latin typeface="+mn-lt"/>
                <a:ea typeface="+mn-ea"/>
                <a:cs typeface="+mn-cs"/>
              </a:rPr>
              <a:t>Ch. 16 	“American </a:t>
            </a:r>
            <a:r>
              <a:rPr kumimoji="0" lang="en-US" sz="4000" b="1" i="0" u="none" strike="noStrike" kern="0" cap="none" spc="0" normalizeH="0" baseline="0" noProof="0" dirty="0" smtClean="0">
                <a:ln>
                  <a:noFill/>
                </a:ln>
                <a:solidFill>
                  <a:schemeClr val="bg1"/>
                </a:solidFill>
                <a:effectLst>
                  <a:outerShdw dir="21540000" sx="110000" sy="110000" algn="bl" rotWithShape="0">
                    <a:srgbClr val="000000"/>
                  </a:outerShdw>
                </a:effectLst>
                <a:uLnTx/>
                <a:uFillTx/>
                <a:latin typeface="+mn-lt"/>
                <a:ea typeface="+mn-ea"/>
                <a:cs typeface="+mn-cs"/>
              </a:rPr>
              <a:t>Football</a:t>
            </a:r>
            <a:r>
              <a:rPr kumimoji="0" lang="en-US" sz="4000" b="1" i="0" u="none" strike="noStrike" kern="0" cap="none" spc="0" normalizeH="0" baseline="0" noProof="0" dirty="0" smtClean="0">
                <a:ln>
                  <a:noFill/>
                </a:ln>
                <a:solidFill>
                  <a:schemeClr val="bg1"/>
                </a:solidFill>
                <a:effectLst>
                  <a:outerShdw dir="21540000" sx="106000" sy="106000" algn="bl" rotWithShape="0">
                    <a:srgbClr val="000000"/>
                  </a:outerShdw>
                </a:effectLst>
                <a:uLnTx/>
                <a:uFillTx/>
                <a:latin typeface="+mn-lt"/>
                <a:ea typeface="+mn-ea"/>
                <a:cs typeface="+mn-cs"/>
              </a:rPr>
              <a:t>“</a:t>
            </a:r>
          </a:p>
        </p:txBody>
      </p:sp>
      <p:sp>
        <p:nvSpPr>
          <p:cNvPr id="8" name="Rectangle 2"/>
          <p:cNvSpPr txBox="1">
            <a:spLocks noChangeArrowheads="1"/>
          </p:cNvSpPr>
          <p:nvPr/>
        </p:nvSpPr>
        <p:spPr bwMode="auto">
          <a:xfrm>
            <a:off x="457200" y="852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outerShdw blurRad="50800" dist="38100" dir="21540000" sx="110000" sy="110000" algn="bl" rotWithShape="0">
                    <a:prstClr val="black"/>
                  </a:outerShdw>
                </a:effectLst>
                <a:uLnTx/>
                <a:uFillTx/>
                <a:latin typeface="Verdana" pitchFamily="34" charset="0"/>
                <a:ea typeface="+mj-ea"/>
                <a:cs typeface="+mj-cs"/>
              </a:rPr>
              <a:t>Gannon’s</a:t>
            </a:r>
            <a:br>
              <a:rPr kumimoji="0" lang="en-US" sz="2400" b="1" i="0" u="none" strike="noStrike" kern="0" cap="none" spc="0" normalizeH="0" baseline="0" noProof="0" dirty="0" smtClean="0">
                <a:ln>
                  <a:noFill/>
                </a:ln>
                <a:solidFill>
                  <a:schemeClr val="bg1"/>
                </a:solidFill>
                <a:effectLst>
                  <a:outerShdw blurRad="50800" dist="38100" dir="21540000" sx="110000" sy="110000" algn="bl" rotWithShape="0">
                    <a:prstClr val="black"/>
                  </a:outerShdw>
                </a:effectLst>
                <a:uLnTx/>
                <a:uFillTx/>
                <a:latin typeface="Verdana" pitchFamily="34" charset="0"/>
                <a:ea typeface="+mj-ea"/>
                <a:cs typeface="+mj-cs"/>
              </a:rPr>
            </a:br>
            <a:r>
              <a:rPr kumimoji="0" lang="en-US" sz="3200" b="1" i="0" u="none" strike="noStrike" kern="0" cap="none" spc="0" normalizeH="0" baseline="0" noProof="0" dirty="0" smtClean="0">
                <a:ln>
                  <a:noFill/>
                </a:ln>
                <a:solidFill>
                  <a:schemeClr val="bg1"/>
                </a:solidFill>
                <a:effectLst>
                  <a:outerShdw blurRad="50800" dist="38100" dir="21540000" sx="110000" sy="110000" algn="bl" rotWithShape="0">
                    <a:prstClr val="black"/>
                  </a:outerShdw>
                </a:effectLst>
                <a:uLnTx/>
                <a:uFillTx/>
                <a:latin typeface="Verdana" pitchFamily="34" charset="0"/>
                <a:ea typeface="+mj-ea"/>
                <a:cs typeface="+mj-cs"/>
              </a:rPr>
              <a:t>Cultural Metaphors</a:t>
            </a:r>
            <a:br>
              <a:rPr kumimoji="0" lang="en-US" sz="3200" b="1" i="0" u="none" strike="noStrike" kern="0" cap="none" spc="0" normalizeH="0" baseline="0" noProof="0" dirty="0" smtClean="0">
                <a:ln>
                  <a:noFill/>
                </a:ln>
                <a:solidFill>
                  <a:schemeClr val="bg1"/>
                </a:solidFill>
                <a:effectLst>
                  <a:outerShdw blurRad="50800" dist="38100" dir="21540000" sx="110000" sy="110000" algn="bl" rotWithShape="0">
                    <a:prstClr val="black"/>
                  </a:outerShdw>
                </a:effectLst>
                <a:uLnTx/>
                <a:uFillTx/>
                <a:latin typeface="Verdana" pitchFamily="34" charset="0"/>
                <a:ea typeface="+mj-ea"/>
                <a:cs typeface="+mj-cs"/>
              </a:rPr>
            </a:br>
            <a:r>
              <a:rPr kumimoji="0" lang="en-US" sz="2000" b="1" i="0" u="none" strike="noStrike" kern="0" cap="none" spc="0" normalizeH="0" baseline="0" noProof="0" dirty="0" smtClean="0">
                <a:ln>
                  <a:noFill/>
                </a:ln>
                <a:solidFill>
                  <a:schemeClr val="bg1"/>
                </a:solidFill>
                <a:effectLst>
                  <a:outerShdw blurRad="50800" dist="38100" dir="21540000" sx="110000" sy="110000" algn="bl" rotWithShape="0">
                    <a:prstClr val="black"/>
                  </a:outerShdw>
                </a:effectLst>
                <a:uLnTx/>
                <a:uFillTx/>
                <a:latin typeface="Verdana" pitchFamily="34" charset="0"/>
                <a:ea typeface="+mj-ea"/>
                <a:cs typeface="+mj-cs"/>
              </a:rPr>
              <a:t>include</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a:xfrm>
            <a:off x="1052296" y="2232250"/>
            <a:ext cx="7086600" cy="3761030"/>
          </a:xfrm>
        </p:spPr>
        <p:txBody>
          <a:bodyPr>
            <a:spAutoFit/>
          </a:bodyPr>
          <a:lstStyle/>
          <a:p>
            <a:pPr marL="566738" indent="-566738" eaLnBrk="1" hangingPunct="1">
              <a:lnSpc>
                <a:spcPct val="140000"/>
              </a:lnSpc>
              <a:buNone/>
              <a:tabLst>
                <a:tab pos="1379538" algn="l"/>
              </a:tabLst>
            </a:pPr>
            <a:r>
              <a:rPr lang="en-US" sz="2400" b="1" dirty="0" smtClean="0">
                <a:solidFill>
                  <a:schemeClr val="accent1"/>
                </a:solidFill>
              </a:rPr>
              <a:t>Ch. 6 	"The Turkish </a:t>
            </a:r>
            <a:r>
              <a:rPr lang="en-US" sz="2400" b="1" dirty="0" err="1" smtClean="0">
                <a:solidFill>
                  <a:schemeClr val="accent1"/>
                </a:solidFill>
              </a:rPr>
              <a:t>Coffehouse</a:t>
            </a:r>
            <a:r>
              <a:rPr lang="en-US" sz="2400" b="1" dirty="0" smtClean="0">
                <a:solidFill>
                  <a:schemeClr val="accent1"/>
                </a:solidFill>
              </a:rPr>
              <a:t>"</a:t>
            </a:r>
          </a:p>
          <a:p>
            <a:pPr marL="566738" indent="-566738" eaLnBrk="1" hangingPunct="1">
              <a:lnSpc>
                <a:spcPct val="140000"/>
              </a:lnSpc>
              <a:buNone/>
              <a:tabLst>
                <a:tab pos="1379538" algn="l"/>
              </a:tabLst>
            </a:pPr>
            <a:r>
              <a:rPr lang="en-US" sz="2400" b="1" dirty="0" smtClean="0">
                <a:solidFill>
                  <a:schemeClr val="accent1"/>
                </a:solidFill>
              </a:rPr>
              <a:t>Ch. 9 	"</a:t>
            </a:r>
            <a:r>
              <a:rPr lang="en-US" sz="2400" b="1" dirty="0" err="1" smtClean="0">
                <a:solidFill>
                  <a:schemeClr val="accent1"/>
                </a:solidFill>
              </a:rPr>
              <a:t>Kimchi</a:t>
            </a:r>
            <a:r>
              <a:rPr lang="en-US" sz="2400" b="1" dirty="0" smtClean="0">
                <a:solidFill>
                  <a:schemeClr val="accent1"/>
                </a:solidFill>
              </a:rPr>
              <a:t> and Korea" </a:t>
            </a:r>
          </a:p>
          <a:p>
            <a:pPr marL="566738" indent="-566738" eaLnBrk="1" hangingPunct="1">
              <a:lnSpc>
                <a:spcPct val="140000"/>
              </a:lnSpc>
              <a:buNone/>
              <a:tabLst>
                <a:tab pos="1379538" algn="l"/>
              </a:tabLst>
            </a:pPr>
            <a:r>
              <a:rPr lang="en-US" sz="2400" b="1" dirty="0" smtClean="0">
                <a:solidFill>
                  <a:schemeClr val="accent1"/>
                </a:solidFill>
              </a:rPr>
              <a:t>Ch. 14	"The Danish Christmas Luncheon"</a:t>
            </a:r>
          </a:p>
          <a:p>
            <a:pPr marL="566738" indent="-566738" eaLnBrk="1" hangingPunct="1">
              <a:lnSpc>
                <a:spcPct val="140000"/>
              </a:lnSpc>
              <a:buNone/>
              <a:tabLst>
                <a:tab pos="1379538" algn="l"/>
              </a:tabLst>
            </a:pPr>
            <a:r>
              <a:rPr lang="en-US" sz="2400" b="1" dirty="0" smtClean="0">
                <a:solidFill>
                  <a:schemeClr val="accent1"/>
                </a:solidFill>
              </a:rPr>
              <a:t>Ch. 15 	"French Wine"</a:t>
            </a:r>
          </a:p>
          <a:p>
            <a:pPr marL="566738" indent="-566738" eaLnBrk="1" hangingPunct="1">
              <a:lnSpc>
                <a:spcPct val="140000"/>
              </a:lnSpc>
              <a:buNone/>
              <a:tabLst>
                <a:tab pos="1379538" algn="l"/>
              </a:tabLst>
            </a:pPr>
            <a:r>
              <a:rPr lang="en-US" sz="2400" b="1" dirty="0" smtClean="0">
                <a:solidFill>
                  <a:schemeClr val="accent1"/>
                </a:solidFill>
              </a:rPr>
              <a:t>Ch. 29 	"The Singapore Hawker Centers“</a:t>
            </a:r>
          </a:p>
          <a:p>
            <a:pPr marL="566738" indent="-566738" eaLnBrk="1" hangingPunct="1">
              <a:lnSpc>
                <a:spcPct val="140000"/>
              </a:lnSpc>
              <a:buNone/>
              <a:tabLst>
                <a:tab pos="1379538" algn="l"/>
              </a:tabLst>
            </a:pPr>
            <a:r>
              <a:rPr lang="en-US" b="1" dirty="0" smtClean="0"/>
              <a:t>Ch. 16 	“American Football“</a:t>
            </a:r>
          </a:p>
        </p:txBody>
      </p:sp>
      <p:sp>
        <p:nvSpPr>
          <p:cNvPr id="7" name="Rectangle 2"/>
          <p:cNvSpPr>
            <a:spLocks noGrp="1" noChangeArrowheads="1"/>
          </p:cNvSpPr>
          <p:nvPr>
            <p:ph type="title"/>
          </p:nvPr>
        </p:nvSpPr>
        <p:spPr>
          <a:xfrm>
            <a:off x="457200" y="852488"/>
            <a:ext cx="8229600" cy="1143000"/>
          </a:xfrm>
        </p:spPr>
        <p:txBody>
          <a:bodyPr/>
          <a:lstStyle/>
          <a:p>
            <a:pPr eaLnBrk="1" hangingPunct="1"/>
            <a:r>
              <a:rPr lang="en-US" sz="2400" b="1" dirty="0" smtClean="0">
                <a:latin typeface="Verdana" pitchFamily="34" charset="0"/>
              </a:rPr>
              <a:t>Gannon’s</a:t>
            </a:r>
            <a:br>
              <a:rPr lang="en-US" sz="2400" b="1" dirty="0" smtClean="0">
                <a:latin typeface="Verdana" pitchFamily="34" charset="0"/>
              </a:rPr>
            </a:br>
            <a:r>
              <a:rPr lang="en-US" sz="3200" b="1" dirty="0" smtClean="0">
                <a:latin typeface="Verdana" pitchFamily="34" charset="0"/>
              </a:rPr>
              <a:t>Cultural Metaphors</a:t>
            </a:r>
            <a:br>
              <a:rPr lang="en-US" sz="3200" b="1" dirty="0" smtClean="0">
                <a:latin typeface="Verdana" pitchFamily="34" charset="0"/>
              </a:rPr>
            </a:br>
            <a:r>
              <a:rPr lang="en-US" sz="2000" b="1" dirty="0" smtClean="0">
                <a:latin typeface="Verdana" pitchFamily="34" charset="0"/>
              </a:rPr>
              <a:t>include</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
        <p:nvSpPr>
          <p:cNvPr id="6" name="TextBox 5"/>
          <p:cNvSpPr txBox="1"/>
          <p:nvPr/>
        </p:nvSpPr>
        <p:spPr>
          <a:xfrm>
            <a:off x="1305869" y="4114792"/>
            <a:ext cx="6519863" cy="1754326"/>
          </a:xfrm>
          <a:prstGeom prst="rect">
            <a:avLst/>
          </a:prstGeom>
          <a:solidFill>
            <a:schemeClr val="bg1"/>
          </a:solidFill>
          <a:ln w="76200">
            <a:solidFill>
              <a:srgbClr val="FFC000"/>
            </a:solidFill>
          </a:ln>
        </p:spPr>
        <p:txBody>
          <a:bodyPr wrap="none" rtlCol="0">
            <a:spAutoFit/>
          </a:bodyPr>
          <a:lstStyle/>
          <a:p>
            <a:pPr algn="ctr"/>
            <a:endParaRPr lang="en-US" sz="2400" b="1" dirty="0" smtClean="0">
              <a:solidFill>
                <a:srgbClr val="000000"/>
              </a:solidFill>
              <a:latin typeface="Arial" pitchFamily="34" charset="0"/>
            </a:endParaRPr>
          </a:p>
          <a:p>
            <a:pPr algn="ctr"/>
            <a:r>
              <a:rPr lang="en-US" sz="2400" b="1" dirty="0" smtClean="0">
                <a:solidFill>
                  <a:srgbClr val="000000"/>
                </a:solidFill>
                <a:latin typeface="Arial" pitchFamily="34" charset="0"/>
              </a:rPr>
              <a:t>. . . but at least one professor thinks </a:t>
            </a:r>
          </a:p>
          <a:p>
            <a:pPr marL="465138" algn="ctr"/>
            <a:r>
              <a:rPr lang="en-US" sz="2400" b="1" dirty="0" smtClean="0">
                <a:solidFill>
                  <a:srgbClr val="000000"/>
                </a:solidFill>
                <a:latin typeface="Arial" pitchFamily="34" charset="0"/>
              </a:rPr>
              <a:t>the metaphor for America should be . . . </a:t>
            </a:r>
          </a:p>
          <a:p>
            <a:endParaRPr lang="en-US" dirty="0" smtClean="0">
              <a:solidFill>
                <a:srgbClr val="000000"/>
              </a:solidFill>
              <a:latin typeface="Arial" pitchFamily="34" charset="0"/>
            </a:endParaRPr>
          </a:p>
          <a:p>
            <a:endParaRPr lang="en-US"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99886" y="1320802"/>
            <a:ext cx="7315200" cy="4572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885369" y="29028"/>
            <a:ext cx="7315200" cy="6699504"/>
          </a:xfrm>
          <a:prstGeom prst="rect">
            <a:avLst/>
          </a:prstGeom>
          <a:noFill/>
          <a:ln w="9525">
            <a:noFill/>
            <a:miter lim="800000"/>
            <a:headEnd/>
            <a:tailEnd/>
          </a:ln>
          <a:effectLst/>
        </p:spPr>
      </p:pic>
      <p:sp>
        <p:nvSpPr>
          <p:cNvPr id="5" name="Text Box 2"/>
          <p:cNvSpPr txBox="1">
            <a:spLocks noChangeArrowheads="1"/>
          </p:cNvSpPr>
          <p:nvPr/>
        </p:nvSpPr>
        <p:spPr bwMode="auto">
          <a:xfrm>
            <a:off x="2865660" y="653870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5"/>
              </a:rPr>
              <a:t>www.sciencedaily.com/releases/2008/07/080721152000.htm</a:t>
            </a:r>
            <a:endParaRPr lang="en-US" sz="8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16840"/>
            <a:ext cx="4267200" cy="6350000"/>
          </a:xfrm>
          <a:prstGeom prst="rect">
            <a:avLst/>
          </a:prstGeom>
        </p:spPr>
      </p:pic>
      <p:sp>
        <p:nvSpPr>
          <p:cNvPr id="4" name="Rectangle 3"/>
          <p:cNvSpPr/>
          <p:nvPr/>
        </p:nvSpPr>
        <p:spPr>
          <a:xfrm>
            <a:off x="2286000" y="6489133"/>
            <a:ext cx="4572000" cy="307777"/>
          </a:xfrm>
          <a:prstGeom prst="rect">
            <a:avLst/>
          </a:prstGeom>
        </p:spPr>
        <p:txBody>
          <a:bodyPr>
            <a:spAutoFit/>
          </a:bodyPr>
          <a:lstStyle/>
          <a:p>
            <a:pPr algn="ctr"/>
            <a:r>
              <a:rPr lang="en-US" sz="1400" dirty="0">
                <a:solidFill>
                  <a:srgbClr val="FFFFFF"/>
                </a:solidFill>
                <a:latin typeface="Arial" pitchFamily="34" charset="0"/>
              </a:rPr>
              <a:t>University Press of </a:t>
            </a:r>
            <a:r>
              <a:rPr lang="en-US" sz="1400" dirty="0" smtClean="0">
                <a:solidFill>
                  <a:srgbClr val="FFFFFF"/>
                </a:solidFill>
                <a:latin typeface="Arial" pitchFamily="34" charset="0"/>
              </a:rPr>
              <a:t>Florida, 2011</a:t>
            </a:r>
            <a:endParaRPr lang="en-US" sz="1400" dirty="0">
              <a:solidFill>
                <a:srgbClr val="FFFFFF"/>
              </a:solidFill>
              <a:latin typeface="Arial" pitchFamily="34" charset="0"/>
            </a:endParaRPr>
          </a:p>
        </p:txBody>
      </p:sp>
    </p:spTree>
    <p:extLst>
      <p:ext uri="{BB962C8B-B14F-4D97-AF65-F5344CB8AC3E}">
        <p14:creationId xmlns:p14="http://schemas.microsoft.com/office/powerpoint/2010/main" val="211903689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80174"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59395" name="Picture 2"/>
          <p:cNvPicPr>
            <a:picLocks noChangeAspect="1" noChangeArrowheads="1"/>
          </p:cNvPicPr>
          <p:nvPr/>
        </p:nvPicPr>
        <p:blipFill>
          <a:blip r:embed="rId4" cstate="print"/>
          <a:srcRect/>
          <a:stretch>
            <a:fillRect/>
          </a:stretch>
        </p:blipFill>
        <p:spPr bwMode="auto">
          <a:xfrm>
            <a:off x="674916" y="300950"/>
            <a:ext cx="7772400" cy="58703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865660" y="6393562"/>
            <a:ext cx="3374642" cy="215444"/>
          </a:xfrm>
          <a:prstGeom prst="rect">
            <a:avLst/>
          </a:prstGeom>
          <a:noFill/>
          <a:ln w="28575">
            <a:noFill/>
            <a:miter lim="800000"/>
            <a:headEnd/>
            <a:tailEnd/>
          </a:ln>
        </p:spPr>
        <p:txBody>
          <a:bodyPr wrap="none">
            <a:spAutoFit/>
          </a:bodyPr>
          <a:lstStyle/>
          <a:p>
            <a:r>
              <a:rPr lang="en-US" sz="800" dirty="0">
                <a:solidFill>
                  <a:srgbClr val="FFFFFF"/>
                </a:solidFill>
                <a:latin typeface="Verdana" pitchFamily="34" charset="0"/>
                <a:hlinkClick r:id="rId3"/>
              </a:rPr>
              <a:t>www.sciencedaily.com/releases/2008/07/080721152000.htm</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7662" y="1291774"/>
            <a:ext cx="7772400" cy="4857750"/>
          </a:xfrm>
          <a:prstGeom prst="rect">
            <a:avLst/>
          </a:prstGeom>
          <a:noFill/>
          <a:ln w="9525">
            <a:noFill/>
            <a:miter lim="800000"/>
            <a:headEnd/>
            <a:tailEnd/>
          </a:ln>
          <a:effectLst/>
        </p:spPr>
      </p:pic>
      <p:sp>
        <p:nvSpPr>
          <p:cNvPr id="6" name="TextBox 5"/>
          <p:cNvSpPr txBox="1"/>
          <p:nvPr/>
        </p:nvSpPr>
        <p:spPr>
          <a:xfrm>
            <a:off x="1914286" y="4114810"/>
            <a:ext cx="5303055" cy="1384995"/>
          </a:xfrm>
          <a:prstGeom prst="rect">
            <a:avLst/>
          </a:prstGeom>
          <a:solidFill>
            <a:schemeClr val="bg1"/>
          </a:solidFill>
          <a:ln w="76200">
            <a:solidFill>
              <a:srgbClr val="FFC000"/>
            </a:solidFill>
          </a:ln>
        </p:spPr>
        <p:txBody>
          <a:bodyPr wrap="none" rtlCol="0">
            <a:spAutoFit/>
          </a:bodyPr>
          <a:lstStyle/>
          <a:p>
            <a:pPr algn="ctr"/>
            <a:endParaRPr lang="en-US" sz="2400" b="1" dirty="0" smtClean="0">
              <a:solidFill>
                <a:srgbClr val="000000"/>
              </a:solidFill>
              <a:latin typeface="Arial" pitchFamily="34" charset="0"/>
            </a:endParaRPr>
          </a:p>
          <a:p>
            <a:pPr algn="ctr"/>
            <a:r>
              <a:rPr lang="en-US" sz="2400" b="1" dirty="0" smtClean="0">
                <a:solidFill>
                  <a:srgbClr val="000000"/>
                </a:solidFill>
                <a:latin typeface="Arial" pitchFamily="34" charset="0"/>
              </a:rPr>
              <a:t>. . . but it could just as easily be . . .</a:t>
            </a:r>
          </a:p>
          <a:p>
            <a:endParaRPr lang="en-US" dirty="0" smtClean="0">
              <a:solidFill>
                <a:srgbClr val="000000"/>
              </a:solidFill>
              <a:latin typeface="Arial" pitchFamily="34" charset="0"/>
            </a:endParaRPr>
          </a:p>
          <a:p>
            <a:endParaRPr lang="en-US"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60402" y="622559"/>
            <a:ext cx="7772400" cy="4303967"/>
          </a:xfrm>
          <a:prstGeom prst="rect">
            <a:avLst/>
          </a:prstGeom>
          <a:noFill/>
          <a:ln w="9525">
            <a:noFill/>
            <a:miter lim="800000"/>
            <a:headEnd/>
            <a:tailEnd/>
          </a:ln>
        </p:spPr>
      </p:pic>
      <p:sp>
        <p:nvSpPr>
          <p:cNvPr id="6" name="TextBox 5"/>
          <p:cNvSpPr txBox="1"/>
          <p:nvPr/>
        </p:nvSpPr>
        <p:spPr>
          <a:xfrm>
            <a:off x="2226234" y="4767922"/>
            <a:ext cx="4679166" cy="1569660"/>
          </a:xfrm>
          <a:prstGeom prst="rect">
            <a:avLst/>
          </a:prstGeom>
          <a:solidFill>
            <a:schemeClr val="bg1"/>
          </a:solidFill>
          <a:ln w="76200">
            <a:solidFill>
              <a:srgbClr val="FFC000"/>
            </a:solidFill>
          </a:ln>
        </p:spPr>
        <p:txBody>
          <a:bodyPr wrap="none" lIns="228600" tIns="228600" rIns="228600" bIns="228600" rtlCol="0">
            <a:spAutoFit/>
          </a:bodyPr>
          <a:lstStyle/>
          <a:p>
            <a:pPr algn="ctr">
              <a:lnSpc>
                <a:spcPct val="150000"/>
              </a:lnSpc>
            </a:pPr>
            <a:r>
              <a:rPr lang="en-US" sz="2400" b="1" dirty="0" smtClean="0">
                <a:solidFill>
                  <a:srgbClr val="000000"/>
                </a:solidFill>
                <a:latin typeface="Arial" pitchFamily="34" charset="0"/>
              </a:rPr>
              <a:t>. . . and its related</a:t>
            </a:r>
          </a:p>
          <a:p>
            <a:pPr algn="ctr">
              <a:lnSpc>
                <a:spcPct val="150000"/>
              </a:lnSpc>
            </a:pPr>
            <a:r>
              <a:rPr lang="en-US" sz="2400" b="1" dirty="0" smtClean="0">
                <a:solidFill>
                  <a:srgbClr val="000000"/>
                </a:solidFill>
                <a:latin typeface="Arial" pitchFamily="34" charset="0"/>
              </a:rPr>
              <a:t>cultural-bound syndrome . . .</a:t>
            </a:r>
            <a:endParaRPr lang="en-US" dirty="0">
              <a:solidFill>
                <a:srgbClr val="000000"/>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81290" name="Picture 2"/>
          <p:cNvPicPr>
            <a:picLocks noChangeAspect="1" noChangeArrowheads="1"/>
          </p:cNvPicPr>
          <p:nvPr/>
        </p:nvPicPr>
        <p:blipFill>
          <a:blip r:embed="rId3" cstate="print"/>
          <a:srcRect/>
          <a:stretch>
            <a:fillRect/>
          </a:stretch>
        </p:blipFill>
        <p:spPr bwMode="auto">
          <a:xfrm>
            <a:off x="668342" y="114640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60402" y="622559"/>
            <a:ext cx="7772400" cy="430396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367272" y="3323772"/>
            <a:ext cx="4396378" cy="2824062"/>
          </a:xfrm>
          <a:prstGeom prst="rect">
            <a:avLst/>
          </a:prstGeom>
          <a:noFill/>
          <a:ln w="9525">
            <a:noFill/>
            <a:miter lim="800000"/>
            <a:headEnd/>
            <a:tailEnd/>
          </a:ln>
        </p:spPr>
      </p:pic>
      <p:sp>
        <p:nvSpPr>
          <p:cNvPr id="7" name="TextBox 6"/>
          <p:cNvSpPr txBox="1"/>
          <p:nvPr/>
        </p:nvSpPr>
        <p:spPr>
          <a:xfrm>
            <a:off x="2226234" y="1836033"/>
            <a:ext cx="4679166" cy="1569660"/>
          </a:xfrm>
          <a:prstGeom prst="rect">
            <a:avLst/>
          </a:prstGeom>
          <a:solidFill>
            <a:schemeClr val="bg1"/>
          </a:solidFill>
          <a:ln w="76200">
            <a:solidFill>
              <a:srgbClr val="FFC000"/>
            </a:solidFill>
          </a:ln>
        </p:spPr>
        <p:txBody>
          <a:bodyPr wrap="none" lIns="228600" tIns="228600" rIns="228600" bIns="228600" rtlCol="0">
            <a:spAutoFit/>
          </a:bodyPr>
          <a:lstStyle/>
          <a:p>
            <a:pPr algn="ctr">
              <a:lnSpc>
                <a:spcPct val="150000"/>
              </a:lnSpc>
            </a:pPr>
            <a:r>
              <a:rPr lang="en-US" sz="2400" b="1" dirty="0" smtClean="0">
                <a:solidFill>
                  <a:srgbClr val="000000"/>
                </a:solidFill>
                <a:latin typeface="Arial" pitchFamily="34" charset="0"/>
              </a:rPr>
              <a:t>. . . and its related</a:t>
            </a:r>
          </a:p>
          <a:p>
            <a:pPr algn="ctr">
              <a:lnSpc>
                <a:spcPct val="150000"/>
              </a:lnSpc>
            </a:pPr>
            <a:r>
              <a:rPr lang="en-US" sz="2400" b="1" dirty="0" smtClean="0">
                <a:solidFill>
                  <a:srgbClr val="000000"/>
                </a:solidFill>
                <a:latin typeface="Arial" pitchFamily="34" charset="0"/>
              </a:rPr>
              <a:t>cultural-bound syndrome . . .</a:t>
            </a:r>
            <a:endParaRPr lang="en-US"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noChangeArrowheads="1"/>
          </p:cNvSpPr>
          <p:nvPr>
            <p:ph type="body" idx="4294967295"/>
          </p:nvPr>
        </p:nvSpPr>
        <p:spPr>
          <a:xfrm>
            <a:off x="460380" y="2055813"/>
            <a:ext cx="8226425" cy="3201987"/>
          </a:xfrm>
        </p:spPr>
        <p:txBody>
          <a:bodyPr/>
          <a:lstStyle/>
          <a:p>
            <a:pPr algn="ctr" eaLnBrk="1" hangingPunct="1">
              <a:buFontTx/>
              <a:buNone/>
            </a:pPr>
            <a:r>
              <a:rPr lang="en-US" sz="4400" b="1" smtClean="0">
                <a:solidFill>
                  <a:srgbClr val="FF0000"/>
                </a:solidFill>
              </a:rPr>
              <a:t>and the </a:t>
            </a:r>
          </a:p>
          <a:p>
            <a:pPr algn="ctr" eaLnBrk="1" hangingPunct="1">
              <a:buFontTx/>
              <a:buNone/>
            </a:pPr>
            <a:r>
              <a:rPr lang="en-US" sz="4400" b="1" smtClean="0">
                <a:solidFill>
                  <a:srgbClr val="FF0000"/>
                </a:solidFill>
              </a:rPr>
              <a:t>Units of Analysis</a:t>
            </a:r>
          </a:p>
          <a:p>
            <a:pPr algn="ctr" eaLnBrk="1" hangingPunct="1">
              <a:buFontTx/>
              <a:buNone/>
            </a:pPr>
            <a:r>
              <a:rPr lang="en-US" sz="4400" b="1" smtClean="0">
                <a:solidFill>
                  <a:srgbClr val="FF0000"/>
                </a:solidFill>
              </a:rPr>
              <a:t>can be combined</a:t>
            </a:r>
            <a:endParaRPr lang="en-US" sz="4400" smtClean="0">
              <a:solidFill>
                <a:srgbClr val="FF000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87"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6788"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67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6790"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1"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2"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3"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6794" name="Picture 2"/>
          <p:cNvPicPr>
            <a:picLocks noChangeAspect="1" noChangeArrowheads="1"/>
          </p:cNvPicPr>
          <p:nvPr/>
        </p:nvPicPr>
        <p:blipFill>
          <a:blip r:embed="rId3" cstate="print"/>
          <a:srcRect/>
          <a:stretch>
            <a:fillRect/>
          </a:stretch>
        </p:blipFill>
        <p:spPr bwMode="auto">
          <a:xfrm>
            <a:off x="885825" y="1320800"/>
            <a:ext cx="7315200" cy="4572000"/>
          </a:xfrm>
          <a:prstGeom prst="rect">
            <a:avLst/>
          </a:prstGeom>
          <a:noFill/>
          <a:ln w="9525">
            <a:noFill/>
            <a:miter lim="800000"/>
            <a:headEnd/>
            <a:tailEnd/>
          </a:ln>
        </p:spPr>
      </p:pic>
      <p:sp>
        <p:nvSpPr>
          <p:cNvPr id="11" name="TextBox 10"/>
          <p:cNvSpPr txBox="1">
            <a:spLocks noChangeArrowheads="1"/>
          </p:cNvSpPr>
          <p:nvPr/>
        </p:nvSpPr>
        <p:spPr bwMode="auto">
          <a:xfrm>
            <a:off x="1683898" y="5326506"/>
            <a:ext cx="5762625" cy="1077218"/>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latin typeface="Arial" pitchFamily="34" charset="0"/>
              </a:rPr>
              <a:t>the family</a:t>
            </a:r>
          </a:p>
          <a:p>
            <a:pPr algn="ctr"/>
            <a:r>
              <a:rPr lang="en-US" sz="3200" b="1" dirty="0" smtClean="0">
                <a:solidFill>
                  <a:srgbClr val="000000"/>
                </a:solidFill>
              </a:rPr>
              <a:t>the item itself</a:t>
            </a:r>
            <a:endParaRPr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5874"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5875"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35876"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3587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35878"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5879"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5880"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5881"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35882" name="Picture 2"/>
          <p:cNvPicPr>
            <a:picLocks noChangeAspect="1" noChangeArrowheads="1"/>
          </p:cNvPicPr>
          <p:nvPr/>
        </p:nvPicPr>
        <p:blipFill>
          <a:blip r:embed="rId3" cstate="print"/>
          <a:srcRect/>
          <a:stretch>
            <a:fillRect/>
          </a:stretch>
        </p:blipFill>
        <p:spPr bwMode="auto">
          <a:xfrm>
            <a:off x="682176" y="1147085"/>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59169" y="4963656"/>
            <a:ext cx="5760720" cy="1569660"/>
          </a:xfrm>
          <a:prstGeom prst="rect">
            <a:avLst/>
          </a:prstGeom>
          <a:solidFill>
            <a:schemeClr val="bg1"/>
          </a:solidFill>
          <a:ln w="76200">
            <a:solidFill>
              <a:srgbClr val="FFC000"/>
            </a:solidFill>
            <a:miter lim="800000"/>
            <a:headEnd/>
            <a:tailEnd/>
          </a:ln>
        </p:spPr>
        <p:txBody>
          <a:bodyPr wrap="square" lIns="45720" rIns="45720">
            <a:spAutoFit/>
          </a:bodyPr>
          <a:lstStyle/>
          <a:p>
            <a:pPr algn="ctr"/>
            <a:r>
              <a:rPr lang="en-US" sz="3200" b="1" dirty="0" smtClean="0">
                <a:solidFill>
                  <a:srgbClr val="000000"/>
                </a:solidFill>
                <a:latin typeface="Arial" pitchFamily="34" charset="0"/>
              </a:rPr>
              <a:t>the individual</a:t>
            </a:r>
          </a:p>
          <a:p>
            <a:pPr algn="ctr"/>
            <a:r>
              <a:rPr lang="en-US" sz="3200" b="1" dirty="0" smtClean="0">
                <a:solidFill>
                  <a:srgbClr val="000000"/>
                </a:solidFill>
                <a:latin typeface="Arial" pitchFamily="34" charset="0"/>
              </a:rPr>
              <a:t>the family</a:t>
            </a:r>
          </a:p>
          <a:p>
            <a:pPr algn="ctr"/>
            <a:r>
              <a:rPr lang="en-US" sz="3200" b="1" dirty="0" smtClean="0">
                <a:solidFill>
                  <a:srgbClr val="000000"/>
                </a:solidFill>
              </a:rPr>
              <a:t>the community</a:t>
            </a:r>
            <a:endParaRPr lang="en-US" sz="3200" b="1" dirty="0">
              <a:solidFill>
                <a:srgbClr val="000000"/>
              </a:solidFill>
              <a:latin typeface="Arial" pitchFamily="34" charset="0"/>
            </a:endParaRPr>
          </a:p>
        </p:txBody>
      </p:sp>
    </p:spTree>
    <p:extLst>
      <p:ext uri="{BB962C8B-B14F-4D97-AF65-F5344CB8AC3E}">
        <p14:creationId xmlns:p14="http://schemas.microsoft.com/office/powerpoint/2010/main" val="226580927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683898" y="3163920"/>
            <a:ext cx="5762625" cy="1569660"/>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latin typeface="Arial" pitchFamily="34" charset="0"/>
            </a:endParaRPr>
          </a:p>
          <a:p>
            <a:pPr algn="ctr"/>
            <a:r>
              <a:rPr lang="en-US" sz="3200" b="1" dirty="0" smtClean="0">
                <a:solidFill>
                  <a:srgbClr val="000000"/>
                </a:solidFill>
                <a:latin typeface="Arial" pitchFamily="34" charset="0"/>
              </a:rPr>
              <a:t>in summary . . .</a:t>
            </a:r>
            <a:endParaRPr lang="en-US" sz="3200" b="1" dirty="0">
              <a:solidFill>
                <a:srgbClr val="000000"/>
              </a:solidFill>
              <a:latin typeface="Arial" pitchFamily="34" charset="0"/>
            </a:endParaRPr>
          </a:p>
          <a:p>
            <a:pPr algn="ctr"/>
            <a:endParaRPr lang="en-US" sz="3200" b="1" dirty="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600444"/>
            <a:ext cx="7315200" cy="5929315"/>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b="1" dirty="0" smtClean="0">
                <a:latin typeface="Verdana" pitchFamily="34" charset="0"/>
              </a:rPr>
              <a:t>one person</a:t>
            </a:r>
            <a:endParaRPr lang="en-US" sz="18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family</a:t>
            </a:r>
            <a:endParaRPr lang="en-US" sz="16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community</a:t>
            </a:r>
          </a:p>
          <a:p>
            <a:pPr marL="1712913" lvl="1" indent="-333375" eaLnBrk="1" hangingPunct="1">
              <a:lnSpc>
                <a:spcPct val="90000"/>
              </a:lnSpc>
              <a:defRPr/>
            </a:pPr>
            <a:r>
              <a:rPr lang="en-US" b="1" dirty="0" smtClean="0">
                <a:latin typeface="Verdana" pitchFamily="34" charset="0"/>
              </a:rPr>
              <a:t>a region</a:t>
            </a:r>
          </a:p>
          <a:p>
            <a:pPr marL="1712913" lvl="1" indent="-333375" eaLnBrk="1" hangingPunct="1">
              <a:lnSpc>
                <a:spcPct val="90000"/>
              </a:lnSpc>
              <a:defRPr/>
            </a:pPr>
            <a:r>
              <a:rPr lang="en-US" b="1" dirty="0" smtClean="0">
                <a:latin typeface="Verdana" pitchFamily="34" charset="0"/>
              </a:rPr>
              <a:t>a “culture area”</a:t>
            </a:r>
          </a:p>
          <a:p>
            <a:pPr marL="1712913" lvl="1" indent="-333375" eaLnBrk="1" hangingPunct="1">
              <a:lnSpc>
                <a:spcPct val="90000"/>
              </a:lnSpc>
              <a:defRPr/>
            </a:pPr>
            <a:r>
              <a:rPr lang="en-US" b="1" dirty="0" smtClean="0">
                <a:latin typeface="Verdana" pitchFamily="34" charset="0"/>
              </a:rPr>
              <a:t>a culture / “subculture”</a:t>
            </a:r>
          </a:p>
          <a:p>
            <a:pPr marL="1712913" lvl="1" indent="-333375" eaLnBrk="1" hangingPunct="1">
              <a:lnSpc>
                <a:spcPct val="90000"/>
              </a:lnSpc>
              <a:defRPr/>
            </a:pPr>
            <a:r>
              <a:rPr lang="en-US" b="1" dirty="0" smtClean="0">
                <a:latin typeface="Verdana" pitchFamily="34" charset="0"/>
              </a:rPr>
              <a:t>a nation</a:t>
            </a:r>
          </a:p>
          <a:p>
            <a:pPr marL="1712913" lvl="1" indent="-333375" eaLnBrk="1" hangingPunct="1">
              <a:lnSpc>
                <a:spcPct val="90000"/>
              </a:lnSpc>
              <a:defRPr/>
            </a:pPr>
            <a:r>
              <a:rPr lang="en-US" b="1" dirty="0">
                <a:latin typeface="Verdana" pitchFamily="34" charset="0"/>
              </a:rPr>
              <a:t>t</a:t>
            </a:r>
            <a:r>
              <a:rPr lang="en-US" b="1" dirty="0" smtClean="0">
                <a:latin typeface="Verdana" pitchFamily="34" charset="0"/>
              </a:rPr>
              <a:t>he world</a:t>
            </a:r>
          </a:p>
          <a:p>
            <a:pPr marL="1712913" lvl="1" indent="-333375" eaLnBrk="1" hangingPunct="1">
              <a:lnSpc>
                <a:spcPct val="90000"/>
              </a:lnSpc>
              <a:defRPr/>
            </a:pPr>
            <a:r>
              <a:rPr lang="en-US" b="1" dirty="0" smtClean="0">
                <a:latin typeface="Verdana" pitchFamily="34" charset="0"/>
              </a:rPr>
              <a:t>an item or action itself</a:t>
            </a:r>
          </a:p>
          <a:p>
            <a:pPr marL="1712913" lvl="1" indent="-333375" eaLnBrk="1" hangingPunct="1">
              <a:lnSpc>
                <a:spcPct val="90000"/>
              </a:lnSpc>
              <a:defRPr/>
            </a:pPr>
            <a:r>
              <a:rPr lang="en-US" b="1" dirty="0" smtClean="0">
                <a:latin typeface="Verdana" pitchFamily="34" charset="0"/>
              </a:rPr>
              <a:t>a “cultural metaphor”</a:t>
            </a:r>
          </a:p>
        </p:txBody>
      </p:sp>
    </p:spTree>
    <p:extLst>
      <p:ext uri="{BB962C8B-B14F-4D97-AF65-F5344CB8AC3E}">
        <p14:creationId xmlns:p14="http://schemas.microsoft.com/office/powerpoint/2010/main" val="3529168484"/>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9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778934" y="228600"/>
            <a:ext cx="3522133" cy="5943600"/>
          </a:xfrm>
          <a:prstGeom prst="rect">
            <a:avLst/>
          </a:prstGeom>
          <a:noFill/>
          <a:ln w="9525">
            <a:noFill/>
            <a:miter lim="800000"/>
            <a:headEnd/>
            <a:tailEnd/>
          </a:ln>
        </p:spPr>
      </p:pic>
      <p:sp>
        <p:nvSpPr>
          <p:cNvPr id="15" name="Rectangle 8"/>
          <p:cNvSpPr>
            <a:spLocks noChangeArrowheads="1"/>
          </p:cNvSpPr>
          <p:nvPr/>
        </p:nvSpPr>
        <p:spPr bwMode="auto">
          <a:xfrm>
            <a:off x="2951795"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1026" name="Picture 2" descr="Thinking, Fast and Slow, Daniel Kahn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08" y="224970"/>
            <a:ext cx="3546839" cy="594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3826933" y="6248400"/>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FFFFFF"/>
                </a:solidFill>
              </a:rPr>
              <a:t>© 2010-2018</a:t>
            </a:r>
            <a:endParaRPr kumimoji="1" lang="en-US" sz="1200" dirty="0">
              <a:solidFill>
                <a:srgbClr val="FFFFFF"/>
              </a:solidFill>
            </a:endParaRPr>
          </a:p>
        </p:txBody>
      </p:sp>
      <p:sp>
        <p:nvSpPr>
          <p:cNvPr id="8" name="Rectangle 7"/>
          <p:cNvSpPr/>
          <p:nvPr/>
        </p:nvSpPr>
        <p:spPr>
          <a:xfrm>
            <a:off x="1291765" y="2275117"/>
            <a:ext cx="6502400" cy="2739211"/>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Units</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of</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Analysis</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re 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48766325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5634"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5635"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25636"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2563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25638"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5639"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5640"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5641"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25642" name="Picture 2"/>
          <p:cNvPicPr>
            <a:picLocks noChangeAspect="1" noChangeArrowheads="1"/>
          </p:cNvPicPr>
          <p:nvPr/>
        </p:nvPicPr>
        <p:blipFill>
          <a:blip r:embed="rId3" cstate="print"/>
          <a:srcRect/>
          <a:stretch>
            <a:fillRect/>
          </a:stretch>
        </p:blipFill>
        <p:spPr bwMode="auto">
          <a:xfrm>
            <a:off x="667657" y="1147081"/>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6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76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276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276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276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76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76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76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27690" name="Picture 2"/>
          <p:cNvPicPr>
            <a:picLocks noChangeAspect="1" noChangeArrowheads="1"/>
          </p:cNvPicPr>
          <p:nvPr/>
        </p:nvPicPr>
        <p:blipFill>
          <a:blip r:embed="rId3" cstate="print"/>
          <a:srcRect/>
          <a:stretch>
            <a:fillRect/>
          </a:stretch>
        </p:blipFill>
        <p:spPr bwMode="auto">
          <a:xfrm>
            <a:off x="681950" y="1160467"/>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9730"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9731"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29732"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2973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29734"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9735"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9736"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9737"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29738" name="Picture 2"/>
          <p:cNvPicPr>
            <a:picLocks noChangeAspect="1" noChangeArrowheads="1"/>
          </p:cNvPicPr>
          <p:nvPr/>
        </p:nvPicPr>
        <p:blipFill>
          <a:blip r:embed="rId3" cstate="print"/>
          <a:srcRect/>
          <a:stretch>
            <a:fillRect/>
          </a:stretch>
        </p:blipFill>
        <p:spPr bwMode="auto">
          <a:xfrm>
            <a:off x="682176" y="114708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1778"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79"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31780"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3178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31782"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3"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4"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1785"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31786" name="Picture 2"/>
          <p:cNvPicPr>
            <a:picLocks noChangeAspect="1" noChangeArrowheads="1"/>
          </p:cNvPicPr>
          <p:nvPr/>
        </p:nvPicPr>
        <p:blipFill>
          <a:blip r:embed="rId3" cstate="print"/>
          <a:srcRect/>
          <a:stretch>
            <a:fillRect/>
          </a:stretch>
        </p:blipFill>
        <p:spPr bwMode="auto">
          <a:xfrm>
            <a:off x="682174" y="114662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1032" name="Picture 8" descr="http://static1.squarespace.com/static/53247b52e4b00257d641f78c/53256a41e4b0fb8ebe73dcdd/550da435e4b02bbdcb50d457/1426958313667/?format=1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 y="3519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52293"/>
            <a:ext cx="4572000" cy="215444"/>
          </a:xfrm>
          <a:prstGeom prst="rect">
            <a:avLst/>
          </a:prstGeom>
        </p:spPr>
        <p:txBody>
          <a:bodyPr>
            <a:spAutoFit/>
          </a:bodyPr>
          <a:lstStyle/>
          <a:p>
            <a:r>
              <a:rPr lang="en-US" sz="800" dirty="0">
                <a:solidFill>
                  <a:srgbClr val="000000"/>
                </a:solidFill>
                <a:latin typeface="Arial" pitchFamily="34" charset="0"/>
                <a:hlinkClick r:id="rId3"/>
              </a:rPr>
              <a:t>http://www.sassna.org/news/2015/3/21/temple-grandin-coming-to-sacramento-on-april-3rd</a:t>
            </a:r>
            <a:endParaRPr lang="en-US" sz="800" dirty="0">
              <a:solidFill>
                <a:srgbClr val="000000"/>
              </a:solidFill>
              <a:latin typeface="Arial" pitchFamily="34" charset="0"/>
            </a:endParaRPr>
          </a:p>
        </p:txBody>
      </p:sp>
      <p:sp>
        <p:nvSpPr>
          <p:cNvPr id="3" name="Rectangle 2"/>
          <p:cNvSpPr/>
          <p:nvPr/>
        </p:nvSpPr>
        <p:spPr>
          <a:xfrm>
            <a:off x="3316098" y="5900187"/>
            <a:ext cx="2502223" cy="461665"/>
          </a:xfrm>
          <a:prstGeom prst="rect">
            <a:avLst/>
          </a:prstGeom>
        </p:spPr>
        <p:txBody>
          <a:bodyPr wrap="none">
            <a:spAutoFit/>
          </a:bodyPr>
          <a:lstStyle/>
          <a:p>
            <a:r>
              <a:rPr lang="en-US" sz="2400" b="1" dirty="0" smtClean="0">
                <a:solidFill>
                  <a:srgbClr val="FFFFFF"/>
                </a:solidFill>
                <a:latin typeface="Arial" pitchFamily="34" charset="0"/>
              </a:rPr>
              <a:t>Temple </a:t>
            </a:r>
            <a:r>
              <a:rPr lang="en-US" sz="2400" b="1" dirty="0">
                <a:solidFill>
                  <a:srgbClr val="FFFFFF"/>
                </a:solidFill>
                <a:latin typeface="Arial" pitchFamily="34" charset="0"/>
              </a:rPr>
              <a:t>G</a:t>
            </a:r>
            <a:r>
              <a:rPr lang="en-US" sz="2400" b="1" dirty="0" smtClean="0">
                <a:solidFill>
                  <a:srgbClr val="FFFFFF"/>
                </a:solidFill>
                <a:latin typeface="Arial" pitchFamily="34" charset="0"/>
              </a:rPr>
              <a:t>randin</a:t>
            </a:r>
            <a:endParaRPr lang="en-US" sz="2400" dirty="0">
              <a:solidFill>
                <a:srgbClr val="FFFFFF"/>
              </a:solidFill>
              <a:latin typeface="Arial" pitchFamily="34" charset="0"/>
            </a:endParaRPr>
          </a:p>
        </p:txBody>
      </p:sp>
    </p:spTree>
    <p:extLst>
      <p:ext uri="{BB962C8B-B14F-4D97-AF65-F5344CB8AC3E}">
        <p14:creationId xmlns:p14="http://schemas.microsoft.com/office/powerpoint/2010/main" val="18974557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2050" name="Picture 2" descr="http://ecx.images-amazon.com/images/I/51NTwpL6CwL._SX38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32" y="406979"/>
            <a:ext cx="371475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6" y="1284755"/>
            <a:ext cx="317182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488" y="1839930"/>
            <a:ext cx="31242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31172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5" name="Text Box 7"/>
          <p:cNvSpPr txBox="1">
            <a:spLocks noChangeArrowheads="1"/>
          </p:cNvSpPr>
          <p:nvPr/>
        </p:nvSpPr>
        <p:spPr bwMode="auto">
          <a:xfrm>
            <a:off x="947738" y="1379545"/>
            <a:ext cx="7239000" cy="5208587"/>
          </a:xfrm>
          <a:prstGeom prst="rect">
            <a:avLst/>
          </a:prstGeom>
          <a:solidFill>
            <a:schemeClr val="bg1"/>
          </a:solidFill>
          <a:ln w="28575" algn="ctr">
            <a:noFill/>
            <a:miter lim="800000"/>
            <a:headEnd/>
            <a:tailEnd/>
          </a:ln>
        </p:spPr>
        <p:txBody>
          <a:bodyPr lIns="457200" tIns="457200" rIns="457200" bIns="457200">
            <a:spAutoFit/>
          </a:bodyPr>
          <a:lstStyle/>
          <a:p>
            <a:r>
              <a:rPr lang="en-US" sz="2000" b="1">
                <a:solidFill>
                  <a:srgbClr val="000000"/>
                </a:solidFill>
              </a:rPr>
              <a:t>This was earlier advocated by:</a:t>
            </a:r>
          </a:p>
          <a:p>
            <a:endParaRPr lang="en-US" sz="2400" b="1">
              <a:solidFill>
                <a:srgbClr val="000000"/>
              </a:solidFill>
            </a:endParaRPr>
          </a:p>
          <a:p>
            <a:r>
              <a:rPr lang="en-US" sz="3200" b="1">
                <a:solidFill>
                  <a:srgbClr val="000000"/>
                </a:solidFill>
              </a:rPr>
              <a:t>Oscar Lewis</a:t>
            </a:r>
          </a:p>
          <a:p>
            <a:endParaRPr lang="en-US" sz="3200" b="1">
              <a:solidFill>
                <a:srgbClr val="000000"/>
              </a:solidFill>
            </a:endParaRPr>
          </a:p>
          <a:p>
            <a:r>
              <a:rPr lang="en-US" sz="3200" b="1">
                <a:solidFill>
                  <a:srgbClr val="000000"/>
                </a:solidFill>
              </a:rPr>
              <a:t>Bronislow Malinowski</a:t>
            </a:r>
          </a:p>
          <a:p>
            <a:endParaRPr lang="en-US" sz="3200" b="1">
              <a:solidFill>
                <a:srgbClr val="000000"/>
              </a:solidFill>
            </a:endParaRPr>
          </a:p>
          <a:p>
            <a:r>
              <a:rPr lang="en-US" sz="3200" b="1">
                <a:solidFill>
                  <a:srgbClr val="000000"/>
                </a:solidFill>
              </a:rPr>
              <a:t>Edward Sapir</a:t>
            </a:r>
            <a:br>
              <a:rPr lang="en-US" sz="3200" b="1">
                <a:solidFill>
                  <a:srgbClr val="000000"/>
                </a:solidFill>
              </a:rPr>
            </a:br>
            <a:r>
              <a:rPr lang="en-US" b="1">
                <a:solidFill>
                  <a:srgbClr val="000000"/>
                </a:solidFill>
              </a:rPr>
              <a:t>(“Sapir-Whorf” hypothesis)</a:t>
            </a:r>
          </a:p>
          <a:p>
            <a:endParaRPr lang="en-US" b="1">
              <a:solidFill>
                <a:srgbClr val="000000"/>
              </a:solidFill>
            </a:endParaRPr>
          </a:p>
          <a:p>
            <a:pPr>
              <a:lnSpc>
                <a:spcPct val="120000"/>
              </a:lnSpc>
            </a:pPr>
            <a:r>
              <a:rPr lang="en-US" sz="3200" b="1">
                <a:solidFill>
                  <a:srgbClr val="000000"/>
                </a:solidFill>
              </a:rPr>
              <a:t>Margaret Mead</a:t>
            </a:r>
            <a:endParaRPr lang="en-US" sz="2800" b="1">
              <a:solidFill>
                <a:srgbClr val="00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the family</a:t>
            </a:r>
            <a:endParaRPr lang="en-US" sz="4000"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32931327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92"/>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778934" y="228600"/>
            <a:ext cx="3522133" cy="5943600"/>
          </a:xfrm>
          <a:prstGeom prst="rect">
            <a:avLst/>
          </a:prstGeom>
          <a:noFill/>
          <a:ln w="9525">
            <a:noFill/>
            <a:miter lim="800000"/>
            <a:headEnd/>
            <a:tailEnd/>
          </a:ln>
        </p:spPr>
      </p:pic>
      <p:sp>
        <p:nvSpPr>
          <p:cNvPr id="15" name="Rectangle 8"/>
          <p:cNvSpPr>
            <a:spLocks noChangeArrowheads="1"/>
          </p:cNvSpPr>
          <p:nvPr/>
        </p:nvSpPr>
        <p:spPr bwMode="auto">
          <a:xfrm>
            <a:off x="2951795"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1026" name="Picture 2" descr="Thinking, Fast and Slow, Daniel Kahn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08" y="224970"/>
            <a:ext cx="3546839" cy="594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3826933" y="6248400"/>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FFFFFF"/>
                </a:solidFill>
              </a:rPr>
              <a:t>© 2010-2018</a:t>
            </a:r>
            <a:endParaRPr kumimoji="1" lang="en-US" sz="1200" dirty="0">
              <a:solidFill>
                <a:srgbClr val="FFFFFF"/>
              </a:solidFill>
            </a:endParaRPr>
          </a:p>
        </p:txBody>
      </p:sp>
      <p:sp>
        <p:nvSpPr>
          <p:cNvPr id="8" name="Rectangle 7"/>
          <p:cNvSpPr/>
          <p:nvPr/>
        </p:nvSpPr>
        <p:spPr>
          <a:xfrm>
            <a:off x="1291765" y="2275117"/>
            <a:ext cx="6502400" cy="2739211"/>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Units</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of</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Analysis</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re 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156610993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87"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246788"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2467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246790"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1"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2"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246793"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46794" name="Picture 2"/>
          <p:cNvPicPr>
            <a:picLocks noChangeAspect="1" noChangeArrowheads="1"/>
          </p:cNvPicPr>
          <p:nvPr/>
        </p:nvPicPr>
        <p:blipFill>
          <a:blip r:embed="rId3" cstate="print"/>
          <a:srcRect/>
          <a:stretch>
            <a:fillRect/>
          </a:stretch>
        </p:blipFill>
        <p:spPr bwMode="auto">
          <a:xfrm>
            <a:off x="668115" y="1146632"/>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2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3792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3792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3792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3792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37930" name="Picture 2"/>
          <p:cNvPicPr>
            <a:picLocks noChangeAspect="1" noChangeArrowheads="1"/>
          </p:cNvPicPr>
          <p:nvPr/>
        </p:nvPicPr>
        <p:blipFill>
          <a:blip r:embed="rId3" cstate="print"/>
          <a:srcRect/>
          <a:stretch>
            <a:fillRect/>
          </a:stretch>
        </p:blipFill>
        <p:spPr bwMode="auto">
          <a:xfrm>
            <a:off x="682176" y="114708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00"/>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00"/>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2670631" y="281220"/>
            <a:ext cx="3781425" cy="5715000"/>
          </a:xfrm>
          <a:prstGeom prst="rect">
            <a:avLst/>
          </a:prstGeom>
          <a:noFill/>
          <a:ln w="9525">
            <a:noFill/>
            <a:miter lim="800000"/>
            <a:headEnd/>
            <a:tailEnd/>
          </a:ln>
        </p:spPr>
      </p:pic>
      <p:sp>
        <p:nvSpPr>
          <p:cNvPr id="8" name="Rectangle 7"/>
          <p:cNvSpPr/>
          <p:nvPr/>
        </p:nvSpPr>
        <p:spPr>
          <a:xfrm>
            <a:off x="2286000" y="6168361"/>
            <a:ext cx="4572000" cy="276999"/>
          </a:xfrm>
          <a:prstGeom prst="rect">
            <a:avLst/>
          </a:prstGeom>
        </p:spPr>
        <p:txBody>
          <a:bodyPr>
            <a:spAutoFit/>
          </a:bodyPr>
          <a:lstStyle/>
          <a:p>
            <a:pPr algn="ctr"/>
            <a:r>
              <a:rPr lang="en-US" sz="1200" dirty="0" smtClean="0">
                <a:solidFill>
                  <a:srgbClr val="FFFFFF"/>
                </a:solidFill>
                <a:latin typeface="Arial" pitchFamily="34" charset="0"/>
              </a:rPr>
              <a:t>Penguin Avery, 2009</a:t>
            </a:r>
            <a:endParaRPr lang="en-US" sz="1200" dirty="0">
              <a:solidFill>
                <a:srgbClr val="FFFFFF"/>
              </a:solidFill>
              <a:latin typeface="Arial" pitchFamily="34" charset="0"/>
            </a:endParaRPr>
          </a:p>
        </p:txBody>
      </p:sp>
      <p:sp>
        <p:nvSpPr>
          <p:cNvPr id="9" name="TextBox 8"/>
          <p:cNvSpPr txBox="1"/>
          <p:nvPr/>
        </p:nvSpPr>
        <p:spPr>
          <a:xfrm>
            <a:off x="1371599" y="3563194"/>
            <a:ext cx="6400800" cy="830997"/>
          </a:xfrm>
          <a:prstGeom prst="rect">
            <a:avLst/>
          </a:prstGeom>
          <a:solidFill>
            <a:srgbClr val="FFFFFF"/>
          </a:solidFill>
          <a:ln w="76200">
            <a:solidFill>
              <a:srgbClr val="FFC000"/>
            </a:solidFill>
          </a:ln>
        </p:spPr>
        <p:txBody>
          <a:bodyPr wrap="square" lIns="228600" tIns="228600" rIns="228600" bIns="228600" rtlCol="0">
            <a:spAutoFit/>
          </a:bodyPr>
          <a:lstStyle/>
          <a:p>
            <a:pPr algn="ctr"/>
            <a:r>
              <a:rPr lang="en-US" sz="2400" b="1" dirty="0" smtClean="0">
                <a:solidFill>
                  <a:srgbClr val="000000"/>
                </a:solidFill>
                <a:latin typeface="Arial" pitchFamily="34" charset="0"/>
              </a:rPr>
              <a:t>5 families</a:t>
            </a:r>
            <a:endParaRPr lang="en-US" sz="2400" b="1" dirty="0">
              <a:solidFill>
                <a:srgbClr val="FFFFFF"/>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00"/>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00"/>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8" name="Rectangle 7"/>
          <p:cNvSpPr/>
          <p:nvPr/>
        </p:nvSpPr>
        <p:spPr>
          <a:xfrm>
            <a:off x="2286000" y="5965165"/>
            <a:ext cx="4572000" cy="276999"/>
          </a:xfrm>
          <a:prstGeom prst="rect">
            <a:avLst/>
          </a:prstGeom>
        </p:spPr>
        <p:txBody>
          <a:bodyPr>
            <a:spAutoFit/>
          </a:bodyPr>
          <a:lstStyle/>
          <a:p>
            <a:pPr algn="ctr"/>
            <a:r>
              <a:rPr lang="en-US" sz="1200" dirty="0" smtClean="0">
                <a:solidFill>
                  <a:srgbClr val="FFFFFF"/>
                </a:solidFill>
                <a:latin typeface="Arial" pitchFamily="34" charset="0"/>
              </a:rPr>
              <a:t>Penguin Avery, 2009</a:t>
            </a:r>
            <a:endParaRPr lang="en-US" sz="1200" dirty="0">
              <a:solidFill>
                <a:srgbClr val="FFFFFF"/>
              </a:solidFill>
              <a:latin typeface="Arial" pitchFamily="34" charset="0"/>
            </a:endParaRPr>
          </a:p>
        </p:txBody>
      </p:sp>
      <p:sp>
        <p:nvSpPr>
          <p:cNvPr id="6" name="TextBox 5"/>
          <p:cNvSpPr txBox="1"/>
          <p:nvPr/>
        </p:nvSpPr>
        <p:spPr>
          <a:xfrm>
            <a:off x="682180" y="508011"/>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algn="ctr"/>
            <a:r>
              <a:rPr lang="en-US" dirty="0" smtClean="0">
                <a:solidFill>
                  <a:srgbClr val="000000"/>
                </a:solidFill>
                <a:latin typeface="Arial" pitchFamily="34" charset="0"/>
              </a:rPr>
              <a:t>The </a:t>
            </a:r>
            <a:r>
              <a:rPr lang="en-US" dirty="0" err="1" smtClean="0">
                <a:solidFill>
                  <a:srgbClr val="000000"/>
                </a:solidFill>
                <a:latin typeface="Arial" pitchFamily="34" charset="0"/>
              </a:rPr>
              <a:t>Popkins</a:t>
            </a:r>
            <a:r>
              <a:rPr lang="en-US" dirty="0" smtClean="0">
                <a:solidFill>
                  <a:srgbClr val="000000"/>
                </a:solidFill>
                <a:latin typeface="Arial" pitchFamily="34" charset="0"/>
              </a:rPr>
              <a:t>, 1950s</a:t>
            </a:r>
          </a:p>
          <a:p>
            <a:pPr algn="ctr"/>
            <a:r>
              <a:rPr lang="en-US" dirty="0" smtClean="0">
                <a:solidFill>
                  <a:srgbClr val="000000"/>
                </a:solidFill>
                <a:latin typeface="Arial" pitchFamily="34" charset="0"/>
              </a:rPr>
              <a:t>“typical multigenerational American family”</a:t>
            </a:r>
          </a:p>
          <a:p>
            <a:pPr algn="ctr"/>
            <a:r>
              <a:rPr lang="en-US" sz="1200" dirty="0" smtClean="0">
                <a:solidFill>
                  <a:srgbClr val="000000"/>
                </a:solidFill>
                <a:latin typeface="Arial" pitchFamily="34" charset="0"/>
              </a:rPr>
              <a:t>and 3 children</a:t>
            </a:r>
          </a:p>
          <a:p>
            <a:pPr algn="ctr"/>
            <a:r>
              <a:rPr lang="en-US" b="1" dirty="0" smtClean="0">
                <a:solidFill>
                  <a:srgbClr val="000000"/>
                </a:solidFill>
                <a:latin typeface="Arial" pitchFamily="34" charset="0"/>
              </a:rPr>
              <a:t>Superior, WI, U.S.A.</a:t>
            </a:r>
          </a:p>
          <a:p>
            <a:pPr algn="ctr"/>
            <a:endParaRPr lang="en-US" dirty="0" smtClean="0">
              <a:solidFill>
                <a:srgbClr val="000000"/>
              </a:solidFill>
              <a:latin typeface="Arial" pitchFamily="34" charset="0"/>
            </a:endParaRPr>
          </a:p>
          <a:p>
            <a:pPr algn="ctr"/>
            <a:r>
              <a:rPr lang="en-US" dirty="0" smtClean="0">
                <a:solidFill>
                  <a:srgbClr val="000000"/>
                </a:solidFill>
                <a:latin typeface="Arial" pitchFamily="34" charset="0"/>
              </a:rPr>
              <a:t>The “Jones, ” 2006</a:t>
            </a:r>
          </a:p>
          <a:p>
            <a:pPr algn="ctr"/>
            <a:r>
              <a:rPr lang="en-US" sz="1200" dirty="0" smtClean="0">
                <a:solidFill>
                  <a:srgbClr val="000000"/>
                </a:solidFill>
                <a:latin typeface="Arial" pitchFamily="34" charset="0"/>
              </a:rPr>
              <a:t>and 2 children</a:t>
            </a:r>
          </a:p>
          <a:p>
            <a:pPr algn="ctr"/>
            <a:r>
              <a:rPr lang="en-US" b="1" dirty="0" smtClean="0">
                <a:solidFill>
                  <a:srgbClr val="000000"/>
                </a:solidFill>
                <a:latin typeface="Arial" pitchFamily="34" charset="0"/>
              </a:rPr>
              <a:t>Suburban Cleveland, U.S.A.</a:t>
            </a:r>
          </a:p>
          <a:p>
            <a:pPr algn="ctr"/>
            <a:endParaRPr lang="en-US" dirty="0" smtClean="0">
              <a:solidFill>
                <a:srgbClr val="000000"/>
              </a:solidFill>
              <a:latin typeface="Arial" pitchFamily="34" charset="0"/>
            </a:endParaRPr>
          </a:p>
          <a:p>
            <a:pPr algn="ctr"/>
            <a:r>
              <a:rPr lang="en-US" dirty="0" smtClean="0">
                <a:solidFill>
                  <a:srgbClr val="000000"/>
                </a:solidFill>
                <a:latin typeface="Arial" pitchFamily="34" charset="0"/>
              </a:rPr>
              <a:t>Cesar and Ana Garcia</a:t>
            </a:r>
          </a:p>
          <a:p>
            <a:pPr algn="ctr"/>
            <a:r>
              <a:rPr lang="en-US" sz="1200" dirty="0" smtClean="0">
                <a:solidFill>
                  <a:srgbClr val="000000"/>
                </a:solidFill>
                <a:latin typeface="Arial" pitchFamily="34" charset="0"/>
              </a:rPr>
              <a:t>and 4 children</a:t>
            </a:r>
          </a:p>
          <a:p>
            <a:pPr algn="ctr"/>
            <a:r>
              <a:rPr lang="en-US" dirty="0" smtClean="0">
                <a:solidFill>
                  <a:srgbClr val="000000"/>
                </a:solidFill>
                <a:latin typeface="Arial" pitchFamily="34" charset="0"/>
              </a:rPr>
              <a:t>Immigrant Mexicans from Chiapas Mexico</a:t>
            </a:r>
          </a:p>
          <a:p>
            <a:pPr algn="ctr"/>
            <a:r>
              <a:rPr lang="en-US" b="1" dirty="0" smtClean="0">
                <a:solidFill>
                  <a:srgbClr val="000000"/>
                </a:solidFill>
                <a:latin typeface="Arial" pitchFamily="34" charset="0"/>
              </a:rPr>
              <a:t>Suburban Los Angeles</a:t>
            </a:r>
          </a:p>
          <a:p>
            <a:pPr algn="ctr"/>
            <a:endParaRPr lang="en-US" dirty="0" smtClean="0">
              <a:solidFill>
                <a:srgbClr val="000000"/>
              </a:solidFill>
              <a:latin typeface="Arial" pitchFamily="34" charset="0"/>
            </a:endParaRPr>
          </a:p>
          <a:p>
            <a:pPr algn="ctr"/>
            <a:r>
              <a:rPr lang="en-US" dirty="0" err="1" smtClean="0">
                <a:solidFill>
                  <a:srgbClr val="000000"/>
                </a:solidFill>
                <a:latin typeface="Arial" pitchFamily="34" charset="0"/>
              </a:rPr>
              <a:t>Rahul</a:t>
            </a:r>
            <a:r>
              <a:rPr lang="en-US" dirty="0" smtClean="0">
                <a:solidFill>
                  <a:srgbClr val="000000"/>
                </a:solidFill>
                <a:latin typeface="Arial" pitchFamily="34" charset="0"/>
              </a:rPr>
              <a:t> Desai and His Wife</a:t>
            </a:r>
          </a:p>
          <a:p>
            <a:pPr algn="ctr"/>
            <a:r>
              <a:rPr lang="en-US" sz="1200" dirty="0" smtClean="0">
                <a:solidFill>
                  <a:srgbClr val="000000"/>
                </a:solidFill>
                <a:latin typeface="Arial" pitchFamily="34" charset="0"/>
              </a:rPr>
              <a:t>and 4 children</a:t>
            </a:r>
          </a:p>
          <a:p>
            <a:pPr algn="ctr"/>
            <a:r>
              <a:rPr lang="en-US" b="1" dirty="0" smtClean="0">
                <a:solidFill>
                  <a:srgbClr val="000000"/>
                </a:solidFill>
                <a:latin typeface="Arial" pitchFamily="34" charset="0"/>
              </a:rPr>
              <a:t>Uttar Pradesh, Northern India</a:t>
            </a:r>
          </a:p>
          <a:p>
            <a:pPr algn="ctr"/>
            <a:endParaRPr lang="en-US" dirty="0" smtClean="0">
              <a:solidFill>
                <a:srgbClr val="000000"/>
              </a:solidFill>
              <a:latin typeface="Arial" pitchFamily="34" charset="0"/>
            </a:endParaRPr>
          </a:p>
          <a:p>
            <a:pPr algn="ctr"/>
            <a:r>
              <a:rPr lang="en-US" dirty="0" err="1" smtClean="0">
                <a:solidFill>
                  <a:srgbClr val="000000"/>
                </a:solidFill>
                <a:latin typeface="Arial" pitchFamily="34" charset="0"/>
              </a:rPr>
              <a:t>Gopal</a:t>
            </a:r>
            <a:r>
              <a:rPr lang="en-US" dirty="0" smtClean="0">
                <a:solidFill>
                  <a:srgbClr val="000000"/>
                </a:solidFill>
                <a:latin typeface="Arial" pitchFamily="34" charset="0"/>
              </a:rPr>
              <a:t> and </a:t>
            </a:r>
            <a:r>
              <a:rPr lang="en-US" dirty="0" err="1" smtClean="0">
                <a:solidFill>
                  <a:srgbClr val="000000"/>
                </a:solidFill>
                <a:latin typeface="Arial" pitchFamily="34" charset="0"/>
              </a:rPr>
              <a:t>Noopur</a:t>
            </a:r>
            <a:r>
              <a:rPr lang="en-US" dirty="0" smtClean="0">
                <a:solidFill>
                  <a:srgbClr val="000000"/>
                </a:solidFill>
                <a:latin typeface="Arial" pitchFamily="34" charset="0"/>
              </a:rPr>
              <a:t> Patel</a:t>
            </a:r>
          </a:p>
          <a:p>
            <a:pPr algn="ctr"/>
            <a:r>
              <a:rPr lang="en-US" sz="1200" dirty="0" smtClean="0">
                <a:solidFill>
                  <a:srgbClr val="000000"/>
                </a:solidFill>
                <a:latin typeface="Arial" pitchFamily="34" charset="0"/>
              </a:rPr>
              <a:t>and 3 children</a:t>
            </a:r>
          </a:p>
          <a:p>
            <a:pPr algn="ctr"/>
            <a:r>
              <a:rPr lang="en-US" b="1" dirty="0" smtClean="0">
                <a:solidFill>
                  <a:srgbClr val="000000"/>
                </a:solidFill>
                <a:latin typeface="Arial" pitchFamily="34" charset="0"/>
              </a:rPr>
              <a:t>Uttar Pradesh, Northern India</a:t>
            </a:r>
            <a:endParaRPr lang="en-US" b="1" dirty="0">
              <a:solidFill>
                <a:srgbClr val="FFFFFF"/>
              </a:solidFill>
              <a:latin typeface="Arial" pitchFamily="34" charset="0"/>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body" idx="1"/>
          </p:nvPr>
        </p:nvSpPr>
        <p:spPr>
          <a:xfrm>
            <a:off x="914400" y="1066830"/>
            <a:ext cx="5557838" cy="2132013"/>
          </a:xfrm>
        </p:spPr>
        <p:txBody>
          <a:bodyPr/>
          <a:lstStyle/>
          <a:p>
            <a:pPr eaLnBrk="1" hangingPunct="1">
              <a:lnSpc>
                <a:spcPct val="110000"/>
              </a:lnSpc>
              <a:buFontTx/>
              <a:buNone/>
            </a:pPr>
            <a:r>
              <a:rPr lang="en-US" sz="4400" b="1" smtClean="0"/>
              <a:t>Oscar Lewis</a:t>
            </a:r>
            <a:endParaRPr lang="en-US" sz="2400" b="1" smtClean="0"/>
          </a:p>
        </p:txBody>
      </p:sp>
      <p:pic>
        <p:nvPicPr>
          <p:cNvPr id="339971" name="Picture 4"/>
          <p:cNvPicPr>
            <a:picLocks noChangeAspect="1" noChangeArrowheads="1"/>
          </p:cNvPicPr>
          <p:nvPr/>
        </p:nvPicPr>
        <p:blipFill>
          <a:blip r:embed="rId2" cstate="print"/>
          <a:srcRect/>
          <a:stretch>
            <a:fillRect/>
          </a:stretch>
        </p:blipFill>
        <p:spPr bwMode="auto">
          <a:xfrm>
            <a:off x="4953000" y="3479800"/>
            <a:ext cx="2819400" cy="2819400"/>
          </a:xfrm>
          <a:prstGeom prst="rect">
            <a:avLst/>
          </a:prstGeom>
          <a:noFill/>
          <a:ln w="28575" algn="ctr">
            <a:noFill/>
            <a:miter lim="800000"/>
            <a:headEnd/>
            <a:tailEnd/>
          </a:ln>
        </p:spPr>
      </p:pic>
      <p:pic>
        <p:nvPicPr>
          <p:cNvPr id="339972" name="Picture 5"/>
          <p:cNvPicPr>
            <a:picLocks noChangeAspect="1" noChangeArrowheads="1"/>
          </p:cNvPicPr>
          <p:nvPr/>
        </p:nvPicPr>
        <p:blipFill>
          <a:blip r:embed="rId3" cstate="print"/>
          <a:srcRect/>
          <a:stretch>
            <a:fillRect/>
          </a:stretch>
        </p:blipFill>
        <p:spPr bwMode="auto">
          <a:xfrm>
            <a:off x="2286002" y="2971800"/>
            <a:ext cx="2019300" cy="3333750"/>
          </a:xfrm>
          <a:prstGeom prst="rect">
            <a:avLst/>
          </a:prstGeom>
          <a:noFill/>
          <a:ln w="28575" algn="ctr">
            <a:noFill/>
            <a:miter lim="800000"/>
            <a:headEnd/>
            <a:tailEnd/>
          </a:ln>
        </p:spPr>
      </p:pic>
      <p:sp>
        <p:nvSpPr>
          <p:cNvPr id="33997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10050144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304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304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304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3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304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304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304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304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3050" name="Picture 2"/>
          <p:cNvPicPr>
            <a:picLocks noChangeAspect="1" noChangeArrowheads="1"/>
          </p:cNvPicPr>
          <p:nvPr/>
        </p:nvPicPr>
        <p:blipFill>
          <a:blip r:embed="rId3" cstate="print"/>
          <a:srcRect/>
          <a:stretch>
            <a:fillRect/>
          </a:stretch>
        </p:blipFill>
        <p:spPr bwMode="auto">
          <a:xfrm>
            <a:off x="682175" y="114594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5090"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1"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5092"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509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5094"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5"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6"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7"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5098" name="Picture 2"/>
          <p:cNvPicPr>
            <a:picLocks noChangeAspect="1" noChangeArrowheads="1"/>
          </p:cNvPicPr>
          <p:nvPr/>
        </p:nvPicPr>
        <p:blipFill>
          <a:blip r:embed="rId3" cstate="print"/>
          <a:srcRect/>
          <a:stretch>
            <a:fillRect/>
          </a:stretch>
        </p:blipFill>
        <p:spPr bwMode="auto">
          <a:xfrm>
            <a:off x="681723" y="114640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7138"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39"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7140"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714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7142"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3"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4"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5"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7146" name="Picture 2"/>
          <p:cNvPicPr>
            <a:picLocks noChangeAspect="1" noChangeArrowheads="1"/>
          </p:cNvPicPr>
          <p:nvPr/>
        </p:nvPicPr>
        <p:blipFill>
          <a:blip r:embed="rId3" cstate="print"/>
          <a:srcRect/>
          <a:stretch>
            <a:fillRect/>
          </a:stretch>
        </p:blipFill>
        <p:spPr bwMode="auto">
          <a:xfrm>
            <a:off x="682629" y="1146177"/>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ext Box 2"/>
          <p:cNvSpPr txBox="1">
            <a:spLocks noChangeArrowheads="1"/>
          </p:cNvSpPr>
          <p:nvPr/>
        </p:nvSpPr>
        <p:spPr bwMode="auto">
          <a:xfrm>
            <a:off x="2844331" y="6401029"/>
            <a:ext cx="3457998"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http://www.d.umn.edu/cla/faculty/troufs/anth3635/cetexts.html#InisBeag</a:t>
            </a:r>
            <a:endParaRPr kumimoji="1" lang="en-US" sz="800" dirty="0">
              <a:solidFill>
                <a:srgbClr val="99CC00"/>
              </a:solidFill>
            </a:endParaRPr>
          </a:p>
        </p:txBody>
      </p:sp>
      <p:sp>
        <p:nvSpPr>
          <p:cNvPr id="449538" name="Text Box 3"/>
          <p:cNvSpPr txBox="1">
            <a:spLocks noChangeArrowheads="1"/>
          </p:cNvSpPr>
          <p:nvPr/>
        </p:nvSpPr>
        <p:spPr bwMode="auto">
          <a:xfrm>
            <a:off x="4660226" y="5531535"/>
            <a:ext cx="2000869" cy="707886"/>
          </a:xfrm>
          <a:prstGeom prst="rect">
            <a:avLst/>
          </a:prstGeom>
          <a:noFill/>
          <a:ln w="9525">
            <a:noFill/>
            <a:miter lim="800000"/>
            <a:headEnd/>
            <a:tailEnd/>
          </a:ln>
        </p:spPr>
        <p:txBody>
          <a:bodyPr wrap="none">
            <a:spAutoFit/>
          </a:bodyPr>
          <a:lstStyle/>
          <a:p>
            <a:r>
              <a:rPr lang="en-US" sz="1200" dirty="0">
                <a:solidFill>
                  <a:srgbClr val="000000"/>
                </a:solidFill>
              </a:rPr>
              <a:t>John C.  Messenger</a:t>
            </a:r>
          </a:p>
          <a:p>
            <a:r>
              <a:rPr lang="en-US" sz="1200" b="1" i="1" dirty="0" err="1">
                <a:solidFill>
                  <a:srgbClr val="000000"/>
                </a:solidFill>
              </a:rPr>
              <a:t>Inis</a:t>
            </a:r>
            <a:r>
              <a:rPr lang="en-US" sz="1200" b="1" i="1" dirty="0">
                <a:solidFill>
                  <a:srgbClr val="000000"/>
                </a:solidFill>
              </a:rPr>
              <a:t> </a:t>
            </a:r>
            <a:r>
              <a:rPr lang="en-US" sz="1200" b="1" i="1" dirty="0" err="1">
                <a:solidFill>
                  <a:srgbClr val="000000"/>
                </a:solidFill>
              </a:rPr>
              <a:t>Beag</a:t>
            </a:r>
            <a:r>
              <a:rPr lang="en-US" sz="1200" b="1" i="1" dirty="0">
                <a:solidFill>
                  <a:srgbClr val="000000"/>
                </a:solidFill>
              </a:rPr>
              <a:t>: Isle of Ireland</a:t>
            </a:r>
            <a:r>
              <a:rPr lang="en-US" sz="1200" b="1" dirty="0">
                <a:solidFill>
                  <a:srgbClr val="000000"/>
                </a:solidFill>
              </a:rPr>
              <a:t>.</a:t>
            </a:r>
          </a:p>
          <a:p>
            <a:r>
              <a:rPr lang="en-US" sz="800" dirty="0">
                <a:solidFill>
                  <a:srgbClr val="000000"/>
                </a:solidFill>
              </a:rPr>
              <a:t>Long Grove: IL: Waveland Press, 1983.</a:t>
            </a:r>
          </a:p>
          <a:p>
            <a:r>
              <a:rPr lang="en-US" sz="800" dirty="0">
                <a:solidFill>
                  <a:srgbClr val="000000"/>
                </a:solidFill>
              </a:rPr>
              <a:t>(ISBN: 0881330515)</a:t>
            </a:r>
          </a:p>
        </p:txBody>
      </p:sp>
      <p:pic>
        <p:nvPicPr>
          <p:cNvPr id="449539" name="Picture 4"/>
          <p:cNvPicPr>
            <a:picLocks noChangeAspect="1" noChangeArrowheads="1"/>
          </p:cNvPicPr>
          <p:nvPr/>
        </p:nvPicPr>
        <p:blipFill>
          <a:blip r:embed="rId3" cstate="print"/>
          <a:srcRect/>
          <a:stretch>
            <a:fillRect/>
          </a:stretch>
        </p:blipFill>
        <p:spPr bwMode="auto">
          <a:xfrm>
            <a:off x="3875093" y="1038225"/>
            <a:ext cx="3392487" cy="4446588"/>
          </a:xfrm>
          <a:prstGeom prst="rect">
            <a:avLst/>
          </a:prstGeom>
          <a:noFill/>
          <a:ln w="9525">
            <a:noFill/>
            <a:miter lim="800000"/>
            <a:headEnd/>
            <a:tailEnd/>
          </a:ln>
        </p:spPr>
      </p:pic>
      <p:sp>
        <p:nvSpPr>
          <p:cNvPr id="449540" name="Rectangle 5"/>
          <p:cNvSpPr>
            <a:spLocks noChangeArrowheads="1"/>
          </p:cNvSpPr>
          <p:nvPr/>
        </p:nvSpPr>
        <p:spPr bwMode="auto">
          <a:xfrm>
            <a:off x="990600" y="3048001"/>
            <a:ext cx="2514600" cy="1006475"/>
          </a:xfrm>
          <a:prstGeom prst="rect">
            <a:avLst/>
          </a:prstGeom>
          <a:noFill/>
          <a:ln w="9525">
            <a:noFill/>
            <a:miter lim="800000"/>
            <a:headEnd/>
            <a:tailEnd/>
          </a:ln>
        </p:spPr>
        <p:txBody>
          <a:bodyPr anchor="ctr">
            <a:spAutoFit/>
          </a:bodyPr>
          <a:lstStyle/>
          <a:p>
            <a:pPr algn="ctr"/>
            <a:r>
              <a:rPr lang="en-US" sz="2400" b="1" i="1" dirty="0" err="1">
                <a:solidFill>
                  <a:srgbClr val="000000"/>
                </a:solidFill>
              </a:rPr>
              <a:t>Inis</a:t>
            </a:r>
            <a:r>
              <a:rPr lang="en-US" sz="2400" b="1" i="1" dirty="0">
                <a:solidFill>
                  <a:srgbClr val="000000"/>
                </a:solidFill>
              </a:rPr>
              <a:t> </a:t>
            </a:r>
            <a:r>
              <a:rPr lang="en-US" sz="2400" b="1" i="1" dirty="0" err="1">
                <a:solidFill>
                  <a:srgbClr val="000000"/>
                </a:solidFill>
              </a:rPr>
              <a:t>Beag</a:t>
            </a:r>
            <a:endParaRPr lang="en-US" sz="2400" b="1" i="1" dirty="0">
              <a:solidFill>
                <a:srgbClr val="000000"/>
              </a:solidFill>
            </a:endParaRPr>
          </a:p>
          <a:p>
            <a:endParaRPr lang="en-US" dirty="0">
              <a:solidFill>
                <a:srgbClr val="000000"/>
              </a:solidFill>
            </a:endParaRPr>
          </a:p>
          <a:p>
            <a:r>
              <a:rPr lang="en-US" dirty="0">
                <a:solidFill>
                  <a:srgbClr val="000000"/>
                </a:solidFill>
                <a:hlinkClick r:id="rId4" tooltip="Gaelic"/>
              </a:rPr>
              <a:t>Gaelic</a:t>
            </a:r>
            <a:r>
              <a:rPr lang="en-US" dirty="0">
                <a:solidFill>
                  <a:srgbClr val="000000"/>
                </a:solidFill>
              </a:rPr>
              <a:t>: "Little </a:t>
            </a:r>
            <a:r>
              <a:rPr lang="en-US" b="1" dirty="0">
                <a:solidFill>
                  <a:srgbClr val="000000"/>
                </a:solidFill>
              </a:rPr>
              <a:t>Island</a:t>
            </a:r>
            <a:r>
              <a:rPr lang="en-US" dirty="0">
                <a:solidFill>
                  <a:srgbClr val="000000"/>
                </a:solidFill>
              </a:rPr>
              <a:t>"</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2"/>
          <p:cNvSpPr>
            <a:spLocks noGrp="1" noChangeArrowheads="1"/>
          </p:cNvSpPr>
          <p:nvPr>
            <p:ph type="body" idx="1"/>
          </p:nvPr>
        </p:nvSpPr>
        <p:spPr>
          <a:xfrm>
            <a:off x="871538" y="787400"/>
            <a:ext cx="7315200" cy="5397500"/>
          </a:xfrm>
        </p:spPr>
        <p:txBody>
          <a:bodyPr>
            <a:spAutoFit/>
          </a:bodyPr>
          <a:lstStyle/>
          <a:p>
            <a:pPr eaLnBrk="1" hangingPunct="1">
              <a:lnSpc>
                <a:spcPct val="70000"/>
              </a:lnSpc>
              <a:buFontTx/>
              <a:buNone/>
            </a:pPr>
            <a:endParaRPr lang="en-US" sz="4000" b="1" dirty="0" smtClean="0">
              <a:latin typeface="Verdana" pitchFamily="34" charset="0"/>
            </a:endParaRPr>
          </a:p>
          <a:p>
            <a:pPr algn="ctr" eaLnBrk="1" hangingPunct="1">
              <a:lnSpc>
                <a:spcPct val="90000"/>
              </a:lnSpc>
              <a:buFontTx/>
              <a:buNone/>
            </a:pPr>
            <a:r>
              <a:rPr lang="en-US" sz="3600" b="1" dirty="0" smtClean="0">
                <a:solidFill>
                  <a:srgbClr val="FF1B36"/>
                </a:solidFill>
                <a:latin typeface="Verdana" pitchFamily="34" charset="0"/>
              </a:rPr>
              <a:t>“units of analysis”</a:t>
            </a:r>
            <a:endParaRPr lang="en-US" b="1" dirty="0" smtClean="0">
              <a:solidFill>
                <a:schemeClr val="bg1"/>
              </a:solidFill>
              <a:latin typeface="Verdana" pitchFamily="34" charset="0"/>
            </a:endParaRPr>
          </a:p>
          <a:p>
            <a:pPr marL="1712913" lvl="1" indent="-333375" eaLnBrk="1" hangingPunct="1">
              <a:lnSpc>
                <a:spcPct val="90000"/>
              </a:lnSpc>
            </a:pPr>
            <a:r>
              <a:rPr lang="en-US" b="1" dirty="0" smtClean="0">
                <a:solidFill>
                  <a:schemeClr val="bg1"/>
                </a:solidFill>
                <a:latin typeface="Verdana" pitchFamily="34" charset="0"/>
              </a:rPr>
              <a:t>one person</a:t>
            </a:r>
            <a:endParaRPr lang="en-US" sz="1800" dirty="0" smtClean="0">
              <a:solidFill>
                <a:schemeClr val="bg1"/>
              </a:solidFill>
              <a:latin typeface="Verdana" pitchFamily="34" charset="0"/>
            </a:endParaRPr>
          </a:p>
          <a:p>
            <a:pPr marL="1712913" lvl="1" indent="-333375" eaLnBrk="1" hangingPunct="1">
              <a:lnSpc>
                <a:spcPct val="90000"/>
              </a:lnSpc>
            </a:pPr>
            <a:r>
              <a:rPr lang="en-US" b="1" dirty="0" smtClean="0">
                <a:solidFill>
                  <a:schemeClr val="bg1"/>
                </a:solidFill>
                <a:latin typeface="Verdana" pitchFamily="34" charset="0"/>
              </a:rPr>
              <a:t>the family</a:t>
            </a:r>
            <a:endParaRPr lang="en-US" sz="1600" dirty="0" smtClean="0">
              <a:solidFill>
                <a:schemeClr val="bg1"/>
              </a:solidFill>
              <a:latin typeface="Verdana" pitchFamily="34" charset="0"/>
            </a:endParaRPr>
          </a:p>
          <a:p>
            <a:pPr marL="1712913" lvl="1" indent="-333375" eaLnBrk="1" hangingPunct="1">
              <a:lnSpc>
                <a:spcPct val="90000"/>
              </a:lnSpc>
            </a:pPr>
            <a:r>
              <a:rPr lang="en-US" b="1" dirty="0" smtClean="0">
                <a:solidFill>
                  <a:schemeClr val="bg1"/>
                </a:solidFill>
                <a:latin typeface="Verdana" pitchFamily="34" charset="0"/>
              </a:rPr>
              <a:t>the community</a:t>
            </a:r>
          </a:p>
          <a:p>
            <a:pPr marL="1712913" lvl="1" indent="-333375" eaLnBrk="1" hangingPunct="1">
              <a:lnSpc>
                <a:spcPct val="90000"/>
              </a:lnSpc>
            </a:pPr>
            <a:r>
              <a:rPr lang="en-US" b="1" dirty="0" smtClean="0">
                <a:solidFill>
                  <a:schemeClr val="bg1"/>
                </a:solidFill>
                <a:latin typeface="Verdana" pitchFamily="34" charset="0"/>
              </a:rPr>
              <a:t>a region</a:t>
            </a:r>
          </a:p>
          <a:p>
            <a:pPr marL="1712913" lvl="1" indent="-333375" eaLnBrk="1" hangingPunct="1">
              <a:lnSpc>
                <a:spcPct val="90000"/>
              </a:lnSpc>
            </a:pPr>
            <a:r>
              <a:rPr lang="en-US" b="1" dirty="0" smtClean="0">
                <a:solidFill>
                  <a:schemeClr val="bg1"/>
                </a:solidFill>
                <a:latin typeface="Verdana" pitchFamily="34" charset="0"/>
              </a:rPr>
              <a:t>a “culture area”</a:t>
            </a:r>
          </a:p>
          <a:p>
            <a:pPr marL="1712913" lvl="1" indent="-333375" eaLnBrk="1" hangingPunct="1">
              <a:lnSpc>
                <a:spcPct val="90000"/>
              </a:lnSpc>
            </a:pPr>
            <a:r>
              <a:rPr lang="en-US" b="1" dirty="0" smtClean="0">
                <a:solidFill>
                  <a:schemeClr val="bg1"/>
                </a:solidFill>
                <a:latin typeface="Verdana" pitchFamily="34" charset="0"/>
              </a:rPr>
              <a:t>a culture / “subculture”</a:t>
            </a:r>
          </a:p>
          <a:p>
            <a:pPr marL="1712913" lvl="1" indent="-333375" eaLnBrk="1" hangingPunct="1">
              <a:lnSpc>
                <a:spcPct val="90000"/>
              </a:lnSpc>
            </a:pPr>
            <a:r>
              <a:rPr lang="en-US" b="1" dirty="0" smtClean="0">
                <a:solidFill>
                  <a:schemeClr val="bg1"/>
                </a:solidFill>
                <a:latin typeface="Verdana" pitchFamily="34" charset="0"/>
              </a:rPr>
              <a:t>a nation</a:t>
            </a:r>
          </a:p>
          <a:p>
            <a:pPr marL="1712913" lvl="1" indent="-333375" eaLnBrk="1" hangingPunct="1">
              <a:lnSpc>
                <a:spcPct val="90000"/>
              </a:lnSpc>
            </a:pPr>
            <a:r>
              <a:rPr lang="en-US" b="1" dirty="0" smtClean="0">
                <a:solidFill>
                  <a:schemeClr val="bg1"/>
                </a:solidFill>
                <a:latin typeface="Verdana" pitchFamily="34" charset="0"/>
              </a:rPr>
              <a:t>an item or action itself</a:t>
            </a:r>
          </a:p>
          <a:p>
            <a:pPr marL="1712913" lvl="1" indent="-333375" eaLnBrk="1" hangingPunct="1">
              <a:lnSpc>
                <a:spcPct val="90000"/>
              </a:lnSpc>
            </a:pPr>
            <a:r>
              <a:rPr lang="en-US" b="1" dirty="0" smtClean="0">
                <a:solidFill>
                  <a:schemeClr val="bg1"/>
                </a:solidFill>
                <a:latin typeface="Verdana" pitchFamily="34" charset="0"/>
              </a:rPr>
              <a:t>a “cultural metaphor”</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ext Box 2"/>
          <p:cNvSpPr txBox="1">
            <a:spLocks noChangeArrowheads="1"/>
          </p:cNvSpPr>
          <p:nvPr/>
        </p:nvSpPr>
        <p:spPr bwMode="auto">
          <a:xfrm>
            <a:off x="2844331" y="6401029"/>
            <a:ext cx="3457998"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http://www.d.umn.edu/cla/faculty/troufs/anth3635/cetexts.html#InisBeag</a:t>
            </a:r>
            <a:endParaRPr kumimoji="1" lang="en-US" sz="800" dirty="0">
              <a:solidFill>
                <a:srgbClr val="99CC00"/>
              </a:solidFill>
            </a:endParaRPr>
          </a:p>
        </p:txBody>
      </p:sp>
      <p:sp>
        <p:nvSpPr>
          <p:cNvPr id="449538" name="Text Box 3"/>
          <p:cNvSpPr txBox="1">
            <a:spLocks noChangeArrowheads="1"/>
          </p:cNvSpPr>
          <p:nvPr/>
        </p:nvSpPr>
        <p:spPr bwMode="auto">
          <a:xfrm>
            <a:off x="4442511" y="5966973"/>
            <a:ext cx="2684004" cy="276999"/>
          </a:xfrm>
          <a:prstGeom prst="rect">
            <a:avLst/>
          </a:prstGeom>
          <a:noFill/>
          <a:ln w="9525">
            <a:noFill/>
            <a:miter lim="800000"/>
            <a:headEnd/>
            <a:tailEnd/>
          </a:ln>
        </p:spPr>
        <p:txBody>
          <a:bodyPr wrap="none">
            <a:spAutoFit/>
          </a:bodyPr>
          <a:lstStyle/>
          <a:p>
            <a:r>
              <a:rPr lang="en-US" sz="1200" dirty="0" smtClean="0">
                <a:solidFill>
                  <a:srgbClr val="000000"/>
                </a:solidFill>
              </a:rPr>
              <a:t>Sheffield Publishing Company, 1989.</a:t>
            </a:r>
            <a:endParaRPr lang="en-US" sz="1200" dirty="0">
              <a:solidFill>
                <a:srgbClr val="000000"/>
              </a:solidFill>
            </a:endParaRPr>
          </a:p>
        </p:txBody>
      </p:sp>
      <p:sp>
        <p:nvSpPr>
          <p:cNvPr id="449540" name="Rectangle 5"/>
          <p:cNvSpPr>
            <a:spLocks noChangeArrowheads="1"/>
          </p:cNvSpPr>
          <p:nvPr/>
        </p:nvSpPr>
        <p:spPr bwMode="auto">
          <a:xfrm>
            <a:off x="990600" y="2581742"/>
            <a:ext cx="2514600" cy="1938992"/>
          </a:xfrm>
          <a:prstGeom prst="rect">
            <a:avLst/>
          </a:prstGeom>
          <a:noFill/>
          <a:ln w="9525">
            <a:noFill/>
            <a:miter lim="800000"/>
            <a:headEnd/>
            <a:tailEnd/>
          </a:ln>
        </p:spPr>
        <p:txBody>
          <a:bodyPr anchor="ctr">
            <a:spAutoFit/>
          </a:bodyPr>
          <a:lstStyle/>
          <a:p>
            <a:pPr algn="ctr"/>
            <a:r>
              <a:rPr lang="en-US" sz="2400" b="1" i="1" dirty="0" err="1" smtClean="0">
                <a:solidFill>
                  <a:srgbClr val="000000"/>
                </a:solidFill>
              </a:rPr>
              <a:t>Inis</a:t>
            </a:r>
            <a:r>
              <a:rPr lang="en-US" sz="2400" b="1" i="1" dirty="0" smtClean="0">
                <a:solidFill>
                  <a:srgbClr val="000000"/>
                </a:solidFill>
              </a:rPr>
              <a:t> </a:t>
            </a:r>
            <a:r>
              <a:rPr lang="en-US" sz="2400" b="1" i="1" dirty="0" err="1" smtClean="0">
                <a:solidFill>
                  <a:srgbClr val="000000"/>
                </a:solidFill>
              </a:rPr>
              <a:t>Beag</a:t>
            </a:r>
            <a:r>
              <a:rPr lang="en-US" sz="2400" b="1" i="1" dirty="0" smtClean="0">
                <a:solidFill>
                  <a:srgbClr val="000000"/>
                </a:solidFill>
              </a:rPr>
              <a:t> Revisited: The Anthropologist As Observant Participator</a:t>
            </a:r>
          </a:p>
        </p:txBody>
      </p:sp>
      <p:pic>
        <p:nvPicPr>
          <p:cNvPr id="1026" name="Picture 2"/>
          <p:cNvPicPr>
            <a:picLocks noChangeAspect="1" noChangeArrowheads="1"/>
          </p:cNvPicPr>
          <p:nvPr/>
        </p:nvPicPr>
        <p:blipFill>
          <a:blip r:embed="rId3" cstate="print"/>
          <a:srcRect/>
          <a:stretch>
            <a:fillRect/>
          </a:stretch>
        </p:blipFill>
        <p:spPr bwMode="auto">
          <a:xfrm>
            <a:off x="4098461" y="1103077"/>
            <a:ext cx="3285977" cy="47318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9218" name="Picture 2"/>
          <p:cNvPicPr>
            <a:picLocks noChangeAspect="1" noChangeArrowheads="1"/>
          </p:cNvPicPr>
          <p:nvPr/>
        </p:nvPicPr>
        <p:blipFill>
          <a:blip r:embed="rId3" cstate="print"/>
          <a:srcRect/>
          <a:stretch>
            <a:fillRect/>
          </a:stretch>
        </p:blipFill>
        <p:spPr bwMode="auto">
          <a:xfrm>
            <a:off x="696680" y="1146621"/>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3"/>
          <p:cNvSpPr>
            <a:spLocks noGrp="1" noChangeArrowheads="1"/>
          </p:cNvSpPr>
          <p:nvPr>
            <p:ph type="body" idx="1"/>
          </p:nvPr>
        </p:nvSpPr>
        <p:spPr>
          <a:xfrm>
            <a:off x="455613" y="2211388"/>
            <a:ext cx="8226425" cy="4570412"/>
          </a:xfrm>
        </p:spPr>
        <p:txBody>
          <a:bodyPr/>
          <a:lstStyle/>
          <a:p>
            <a:pPr lvl="1" eaLnBrk="1" hangingPunct="1">
              <a:buFontTx/>
              <a:buNone/>
              <a:tabLst>
                <a:tab pos="1600200" algn="l"/>
              </a:tabLst>
            </a:pPr>
            <a:endParaRPr lang="en-US" sz="2400" b="1" i="1" smtClean="0"/>
          </a:p>
          <a:p>
            <a:pPr lvl="1" eaLnBrk="1" hangingPunct="1">
              <a:buFontTx/>
              <a:buNone/>
              <a:tabLst>
                <a:tab pos="1600200" algn="l"/>
              </a:tabLst>
            </a:pPr>
            <a:r>
              <a:rPr lang="en-US" sz="2400" b="1" smtClean="0"/>
              <a:t>1930</a:t>
            </a:r>
            <a:r>
              <a:rPr lang="en-US" sz="2400" b="1" i="1" smtClean="0"/>
              <a:t>	Tepoztlan, a Mexican Village: A 	Study of Folk Life</a:t>
            </a:r>
          </a:p>
          <a:p>
            <a:pPr lvl="3" eaLnBrk="1" hangingPunct="1">
              <a:buFontTx/>
              <a:buNone/>
              <a:tabLst>
                <a:tab pos="1600200" algn="l"/>
              </a:tabLst>
            </a:pPr>
            <a:r>
              <a:rPr lang="en-US" sz="1800" b="1" smtClean="0"/>
              <a:t>	Chicago: University of Chicago Press</a:t>
            </a:r>
          </a:p>
          <a:p>
            <a:pPr lvl="3" eaLnBrk="1" hangingPunct="1">
              <a:buFontTx/>
              <a:buNone/>
              <a:tabLst>
                <a:tab pos="1600200" algn="l"/>
              </a:tabLst>
            </a:pPr>
            <a:endParaRPr lang="en-US" sz="1800" b="1" smtClean="0"/>
          </a:p>
          <a:p>
            <a:pPr lvl="1" eaLnBrk="1" hangingPunct="1">
              <a:buFontTx/>
              <a:buNone/>
              <a:tabLst>
                <a:tab pos="1600200" algn="l"/>
              </a:tabLst>
            </a:pPr>
            <a:r>
              <a:rPr lang="en-US" sz="2400" b="1" smtClean="0">
                <a:solidFill>
                  <a:schemeClr val="bg1"/>
                </a:solidFill>
              </a:rPr>
              <a:t>1941 	Folk Culture of Yucatan</a:t>
            </a:r>
            <a:endParaRPr lang="en-US" sz="2400" b="1" i="1" smtClean="0">
              <a:solidFill>
                <a:schemeClr val="bg1"/>
              </a:solidFill>
            </a:endParaRPr>
          </a:p>
          <a:p>
            <a:pPr lvl="3" eaLnBrk="1" hangingPunct="1">
              <a:buFontTx/>
              <a:buNone/>
              <a:tabLst>
                <a:tab pos="1600200" algn="l"/>
              </a:tabLst>
            </a:pPr>
            <a:r>
              <a:rPr lang="en-US" sz="1800" b="1" smtClean="0">
                <a:solidFill>
                  <a:schemeClr val="bg1"/>
                </a:solidFill>
              </a:rPr>
              <a:t>	Chicago: University of Chicago Press</a:t>
            </a:r>
          </a:p>
          <a:p>
            <a:pPr eaLnBrk="1" hangingPunct="1">
              <a:tabLst>
                <a:tab pos="1600200" algn="l"/>
              </a:tabLst>
            </a:pPr>
            <a:endParaRPr lang="en-US" sz="2800" b="1" smtClean="0"/>
          </a:p>
        </p:txBody>
      </p:sp>
      <p:sp>
        <p:nvSpPr>
          <p:cNvPr id="349187" name="Text Box 4"/>
          <p:cNvSpPr txBox="1">
            <a:spLocks noChangeArrowheads="1"/>
          </p:cNvSpPr>
          <p:nvPr/>
        </p:nvSpPr>
        <p:spPr bwMode="auto">
          <a:xfrm>
            <a:off x="1676400" y="2770218"/>
            <a:ext cx="6019800" cy="274637"/>
          </a:xfrm>
          <a:prstGeom prst="rect">
            <a:avLst/>
          </a:prstGeom>
          <a:noFill/>
          <a:ln w="28575" algn="ctr">
            <a:noFill/>
            <a:miter lim="800000"/>
            <a:headEnd/>
            <a:tailEnd/>
          </a:ln>
        </p:spPr>
        <p:txBody>
          <a:bodyPr lIns="0" tIns="0" rIns="0" bIns="0">
            <a:spAutoFit/>
          </a:bodyPr>
          <a:lstStyle/>
          <a:p>
            <a:r>
              <a:rPr lang="en-US" b="1">
                <a:solidFill>
                  <a:srgbClr val="000000"/>
                </a:solidFill>
              </a:rPr>
              <a:t>Robert Redfield</a:t>
            </a:r>
          </a:p>
        </p:txBody>
      </p:sp>
      <p:pic>
        <p:nvPicPr>
          <p:cNvPr id="349188" name="Picture 5"/>
          <p:cNvPicPr>
            <a:picLocks noChangeAspect="1" noChangeArrowheads="1"/>
          </p:cNvPicPr>
          <p:nvPr/>
        </p:nvPicPr>
        <p:blipFill>
          <a:blip r:embed="rId2" cstate="print"/>
          <a:srcRect/>
          <a:stretch>
            <a:fillRect/>
          </a:stretch>
        </p:blipFill>
        <p:spPr bwMode="auto">
          <a:xfrm>
            <a:off x="7086603" y="4572000"/>
            <a:ext cx="1463675" cy="1828800"/>
          </a:xfrm>
          <a:prstGeom prst="rect">
            <a:avLst/>
          </a:prstGeom>
          <a:noFill/>
          <a:ln w="28575" algn="ctr">
            <a:noFill/>
            <a:miter lim="800000"/>
            <a:headEnd/>
            <a:tailEnd/>
          </a:ln>
        </p:spPr>
      </p:pic>
      <p:pic>
        <p:nvPicPr>
          <p:cNvPr id="349189" name="Picture 6"/>
          <p:cNvPicPr>
            <a:picLocks noChangeAspect="1" noChangeArrowheads="1"/>
          </p:cNvPicPr>
          <p:nvPr/>
        </p:nvPicPr>
        <p:blipFill>
          <a:blip r:embed="rId3" cstate="print"/>
          <a:srcRect/>
          <a:stretch>
            <a:fillRect/>
          </a:stretch>
        </p:blipFill>
        <p:spPr bwMode="auto">
          <a:xfrm>
            <a:off x="1190640" y="581025"/>
            <a:ext cx="1190625" cy="1905000"/>
          </a:xfrm>
          <a:prstGeom prst="rect">
            <a:avLst/>
          </a:prstGeom>
          <a:noFill/>
          <a:ln w="28575" algn="ctr">
            <a:noFill/>
            <a:miter lim="800000"/>
            <a:headEnd/>
            <a:tailEnd/>
          </a:ln>
        </p:spPr>
      </p:pic>
      <p:sp>
        <p:nvSpPr>
          <p:cNvPr id="34919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36"/>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381089012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36"/>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solidFill>
                <a:latin typeface="Verdana" pitchFamily="34" charset="0"/>
              </a:rPr>
              <a:t>a “culture area”</a:t>
            </a:r>
          </a:p>
          <a:p>
            <a:pPr marL="1712913" lvl="1" indent="-333375" eaLnBrk="1" hangingPunct="1">
              <a:lnSpc>
                <a:spcPct val="90000"/>
              </a:lnSpc>
              <a:defRPr/>
            </a:pPr>
            <a:r>
              <a:rPr lang="en-US" sz="2000" b="1" dirty="0" smtClean="0">
                <a:solidFill>
                  <a:schemeClr val="bg1"/>
                </a:solidFill>
                <a:latin typeface="Verdana" pitchFamily="34" charset="0"/>
              </a:rPr>
              <a:t>a culture / “subculture”</a:t>
            </a:r>
          </a:p>
          <a:p>
            <a:pPr marL="1712913" lvl="1" indent="-333375" eaLnBrk="1" hangingPunct="1">
              <a:lnSpc>
                <a:spcPct val="90000"/>
              </a:lnSpc>
              <a:defRPr/>
            </a:pPr>
            <a:r>
              <a:rPr lang="en-US" sz="2000" b="1" dirty="0" smtClean="0">
                <a:solidFill>
                  <a:schemeClr val="bg1"/>
                </a:solidFill>
                <a:latin typeface="Verdana" pitchFamily="34" charset="0"/>
              </a:rPr>
              <a:t>a nation</a:t>
            </a:r>
          </a:p>
          <a:p>
            <a:pPr marL="1712913" lvl="1" indent="-333375" eaLnBrk="1" hangingPunct="1">
              <a:lnSpc>
                <a:spcPct val="90000"/>
              </a:lnSpc>
              <a:defRPr/>
            </a:pPr>
            <a:r>
              <a:rPr lang="en-US" sz="2000" b="1" dirty="0">
                <a:solidFill>
                  <a:schemeClr val="bg1"/>
                </a:solidFill>
                <a:latin typeface="Verdana" pitchFamily="34" charset="0"/>
              </a:rPr>
              <a:t>the </a:t>
            </a:r>
            <a:r>
              <a:rPr lang="en-US" sz="2000" b="1" dirty="0" smtClean="0">
                <a:solidFill>
                  <a:schemeClr val="bg1"/>
                </a:solidFill>
                <a:latin typeface="Verdana" pitchFamily="34" charset="0"/>
              </a:rPr>
              <a:t>world</a:t>
            </a:r>
          </a:p>
          <a:p>
            <a:pPr marL="1712913" lvl="1" indent="-333375" eaLnBrk="1" hangingPunct="1">
              <a:lnSpc>
                <a:spcPct val="90000"/>
              </a:lnSpc>
              <a:defRPr/>
            </a:pPr>
            <a:r>
              <a:rPr lang="en-US" sz="2000" b="1" dirty="0" smtClean="0">
                <a:solidFill>
                  <a:schemeClr val="bg1"/>
                </a:solidFill>
                <a:latin typeface="Verdana" pitchFamily="34" charset="0"/>
              </a:rPr>
              <a:t>an item or action itself</a:t>
            </a:r>
          </a:p>
          <a:p>
            <a:pPr marL="1712913" lvl="1" indent="-333375" eaLnBrk="1" hangingPunct="1">
              <a:lnSpc>
                <a:spcPct val="90000"/>
              </a:lnSpc>
              <a:defRPr/>
            </a:pPr>
            <a:r>
              <a:rPr lang="en-US" sz="2000" b="1" dirty="0" smtClean="0">
                <a:solidFill>
                  <a:schemeClr val="bg1"/>
                </a:solidFill>
                <a:latin typeface="Verdana" pitchFamily="34" charset="0"/>
              </a:rPr>
              <a:t>a “cultural metaphor”</a:t>
            </a:r>
          </a:p>
        </p:txBody>
      </p:sp>
      <p:sp>
        <p:nvSpPr>
          <p:cNvPr id="3" name="TextBox 2"/>
          <p:cNvSpPr txBox="1">
            <a:spLocks noChangeArrowheads="1"/>
          </p:cNvSpPr>
          <p:nvPr/>
        </p:nvSpPr>
        <p:spPr bwMode="auto">
          <a:xfrm>
            <a:off x="2590801" y="4165619"/>
            <a:ext cx="3988592" cy="646331"/>
          </a:xfrm>
          <a:prstGeom prst="rect">
            <a:avLst/>
          </a:prstGeom>
          <a:noFill/>
          <a:ln w="9525">
            <a:noFill/>
            <a:miter lim="800000"/>
            <a:headEnd/>
            <a:tailEnd/>
          </a:ln>
        </p:spPr>
        <p:txBody>
          <a:bodyPr wrap="none">
            <a:spAutoFit/>
          </a:bodyPr>
          <a:lstStyle/>
          <a:p>
            <a:pPr>
              <a:buFont typeface="Arial" charset="0"/>
              <a:buChar char="•"/>
            </a:pPr>
            <a:r>
              <a:rPr lang="en-US" sz="3600" b="1" dirty="0">
                <a:solidFill>
                  <a:srgbClr val="000000"/>
                </a:solidFill>
              </a:rPr>
              <a:t> </a:t>
            </a:r>
            <a:r>
              <a:rPr lang="en-US" sz="3600" b="1" dirty="0" smtClean="0">
                <a:solidFill>
                  <a:srgbClr val="000000"/>
                </a:solidFill>
              </a:rPr>
              <a:t>Samoan Islands</a:t>
            </a:r>
            <a:endParaRPr lang="en-US" sz="3600" b="1" dirty="0">
              <a:solidFill>
                <a:srgbClr val="000000"/>
              </a:solidFill>
            </a:endParaRPr>
          </a:p>
        </p:txBody>
      </p:sp>
    </p:spTree>
    <p:extLst>
      <p:ext uri="{BB962C8B-B14F-4D97-AF65-F5344CB8AC3E}">
        <p14:creationId xmlns:p14="http://schemas.microsoft.com/office/powerpoint/2010/main" val="9808303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42" name="Picture 2"/>
          <p:cNvPicPr>
            <a:picLocks noChangeAspect="1" noChangeArrowheads="1"/>
          </p:cNvPicPr>
          <p:nvPr/>
        </p:nvPicPr>
        <p:blipFill>
          <a:blip r:embed="rId3" cstate="print"/>
          <a:srcRect/>
          <a:stretch>
            <a:fillRect/>
          </a:stretch>
        </p:blipFill>
        <p:spPr bwMode="auto">
          <a:xfrm>
            <a:off x="682171" y="116114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36"/>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solidFill>
                <a:latin typeface="Verdana" pitchFamily="34" charset="0"/>
              </a:rPr>
              <a:t>a “culture area”</a:t>
            </a:r>
          </a:p>
          <a:p>
            <a:pPr marL="1712913" lvl="1" indent="-333375" eaLnBrk="1" hangingPunct="1">
              <a:lnSpc>
                <a:spcPct val="90000"/>
              </a:lnSpc>
              <a:defRPr/>
            </a:pPr>
            <a:r>
              <a:rPr lang="en-US" sz="2000" b="1" dirty="0" smtClean="0">
                <a:solidFill>
                  <a:schemeClr val="bg1"/>
                </a:solidFill>
                <a:latin typeface="Verdana" pitchFamily="34" charset="0"/>
              </a:rPr>
              <a:t>a culture / “subculture”</a:t>
            </a:r>
          </a:p>
          <a:p>
            <a:pPr marL="1712913" lvl="1" indent="-333375" eaLnBrk="1" hangingPunct="1">
              <a:lnSpc>
                <a:spcPct val="90000"/>
              </a:lnSpc>
              <a:defRPr/>
            </a:pPr>
            <a:r>
              <a:rPr lang="en-US" sz="2000" b="1" dirty="0" smtClean="0">
                <a:solidFill>
                  <a:schemeClr val="bg1"/>
                </a:solidFill>
                <a:latin typeface="Verdana" pitchFamily="34" charset="0"/>
              </a:rPr>
              <a:t>a nation</a:t>
            </a:r>
          </a:p>
          <a:p>
            <a:pPr marL="1712913" lvl="1" indent="-333375" eaLnBrk="1" hangingPunct="1">
              <a:lnSpc>
                <a:spcPct val="90000"/>
              </a:lnSpc>
              <a:defRPr/>
            </a:pPr>
            <a:r>
              <a:rPr lang="en-US" sz="2000" b="1" dirty="0">
                <a:solidFill>
                  <a:schemeClr val="bg1"/>
                </a:solidFill>
                <a:latin typeface="Verdana" pitchFamily="34" charset="0"/>
              </a:rPr>
              <a:t>the </a:t>
            </a:r>
            <a:r>
              <a:rPr lang="en-US" sz="2000" b="1" dirty="0" smtClean="0">
                <a:solidFill>
                  <a:schemeClr val="bg1"/>
                </a:solidFill>
                <a:latin typeface="Verdana" pitchFamily="34" charset="0"/>
              </a:rPr>
              <a:t>world</a:t>
            </a:r>
          </a:p>
          <a:p>
            <a:pPr marL="1712913" lvl="1" indent="-333375" eaLnBrk="1" hangingPunct="1">
              <a:lnSpc>
                <a:spcPct val="90000"/>
              </a:lnSpc>
              <a:defRPr/>
            </a:pPr>
            <a:r>
              <a:rPr lang="en-US" sz="2000" b="1" dirty="0" smtClean="0">
                <a:solidFill>
                  <a:schemeClr val="bg1"/>
                </a:solidFill>
                <a:latin typeface="Verdana" pitchFamily="34" charset="0"/>
              </a:rPr>
              <a:t>an item or action itself</a:t>
            </a:r>
          </a:p>
          <a:p>
            <a:pPr marL="1712913" lvl="1" indent="-333375" eaLnBrk="1" hangingPunct="1">
              <a:lnSpc>
                <a:spcPct val="90000"/>
              </a:lnSpc>
              <a:defRPr/>
            </a:pPr>
            <a:r>
              <a:rPr lang="en-US" sz="2000" b="1" dirty="0" smtClean="0">
                <a:solidFill>
                  <a:schemeClr val="bg1"/>
                </a:solidFill>
                <a:latin typeface="Verdana" pitchFamily="34" charset="0"/>
              </a:rPr>
              <a:t>a “cultural metaphor”</a:t>
            </a:r>
          </a:p>
        </p:txBody>
      </p:sp>
      <p:sp>
        <p:nvSpPr>
          <p:cNvPr id="3" name="TextBox 2"/>
          <p:cNvSpPr txBox="1">
            <a:spLocks noChangeArrowheads="1"/>
          </p:cNvSpPr>
          <p:nvPr/>
        </p:nvSpPr>
        <p:spPr bwMode="auto">
          <a:xfrm>
            <a:off x="2590807" y="4165619"/>
            <a:ext cx="2398413" cy="646331"/>
          </a:xfrm>
          <a:prstGeom prst="rect">
            <a:avLst/>
          </a:prstGeom>
          <a:noFill/>
          <a:ln w="9525">
            <a:noFill/>
            <a:miter lim="800000"/>
            <a:headEnd/>
            <a:tailEnd/>
          </a:ln>
        </p:spPr>
        <p:txBody>
          <a:bodyPr wrap="none">
            <a:spAutoFit/>
          </a:bodyPr>
          <a:lstStyle/>
          <a:p>
            <a:pPr>
              <a:buFont typeface="Arial" charset="0"/>
              <a:buChar char="•"/>
            </a:pPr>
            <a:r>
              <a:rPr lang="en-US" sz="3600" b="1" dirty="0">
                <a:solidFill>
                  <a:srgbClr val="000000"/>
                </a:solidFill>
              </a:rPr>
              <a:t> </a:t>
            </a:r>
            <a:r>
              <a:rPr lang="en-US" sz="3600" b="1" dirty="0" smtClean="0">
                <a:solidFill>
                  <a:srgbClr val="000000"/>
                </a:solidFill>
              </a:rPr>
              <a:t>Malaysia</a:t>
            </a:r>
            <a:endParaRPr lang="en-US" sz="3600" b="1" dirty="0">
              <a:solidFill>
                <a:srgbClr val="000000"/>
              </a:solidFill>
            </a:endParaRPr>
          </a:p>
        </p:txBody>
      </p:sp>
    </p:spTree>
    <p:extLst>
      <p:ext uri="{BB962C8B-B14F-4D97-AF65-F5344CB8AC3E}">
        <p14:creationId xmlns:p14="http://schemas.microsoft.com/office/powerpoint/2010/main" val="98083031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5090"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1"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5092"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509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5094"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5"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6"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7"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5098" name="Picture 2"/>
          <p:cNvPicPr>
            <a:picLocks noChangeAspect="1" noChangeArrowheads="1"/>
          </p:cNvPicPr>
          <p:nvPr/>
        </p:nvPicPr>
        <p:blipFill>
          <a:blip r:embed="rId3" cstate="print"/>
          <a:srcRect/>
          <a:stretch>
            <a:fillRect/>
          </a:stretch>
        </p:blipFill>
        <p:spPr bwMode="auto">
          <a:xfrm>
            <a:off x="681723" y="1146404"/>
            <a:ext cx="7772400" cy="4857750"/>
          </a:xfrm>
          <a:prstGeom prst="rect">
            <a:avLst/>
          </a:prstGeom>
          <a:noFill/>
          <a:ln w="9525">
            <a:noFill/>
            <a:miter lim="800000"/>
            <a:headEnd/>
            <a:tailEnd/>
          </a:ln>
        </p:spPr>
      </p:pic>
    </p:spTree>
    <p:extLst>
      <p:ext uri="{BB962C8B-B14F-4D97-AF65-F5344CB8AC3E}">
        <p14:creationId xmlns:p14="http://schemas.microsoft.com/office/powerpoint/2010/main" val="376060866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36"/>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solidFill>
                <a:latin typeface="Verdana" pitchFamily="34" charset="0"/>
              </a:rPr>
              <a:t>a “culture area”</a:t>
            </a:r>
          </a:p>
          <a:p>
            <a:pPr marL="1712913" lvl="1" indent="-333375" eaLnBrk="1" hangingPunct="1">
              <a:lnSpc>
                <a:spcPct val="90000"/>
              </a:lnSpc>
              <a:defRPr/>
            </a:pPr>
            <a:r>
              <a:rPr lang="en-US" sz="2000" b="1" dirty="0" smtClean="0">
                <a:solidFill>
                  <a:schemeClr val="bg1"/>
                </a:solidFill>
                <a:latin typeface="Verdana" pitchFamily="34" charset="0"/>
              </a:rPr>
              <a:t>a culture / “subculture”</a:t>
            </a:r>
          </a:p>
          <a:p>
            <a:pPr marL="1712913" lvl="1" indent="-333375" eaLnBrk="1" hangingPunct="1">
              <a:lnSpc>
                <a:spcPct val="90000"/>
              </a:lnSpc>
              <a:defRPr/>
            </a:pPr>
            <a:r>
              <a:rPr lang="en-US" sz="2000" b="1" dirty="0" smtClean="0">
                <a:solidFill>
                  <a:schemeClr val="bg1"/>
                </a:solidFill>
                <a:latin typeface="Verdana" pitchFamily="34" charset="0"/>
              </a:rPr>
              <a:t>a nation</a:t>
            </a:r>
          </a:p>
          <a:p>
            <a:pPr marL="1712913" lvl="1" indent="-333375" eaLnBrk="1" hangingPunct="1">
              <a:lnSpc>
                <a:spcPct val="90000"/>
              </a:lnSpc>
              <a:defRPr/>
            </a:pPr>
            <a:r>
              <a:rPr lang="en-US" sz="2000" b="1" dirty="0">
                <a:solidFill>
                  <a:schemeClr val="bg1"/>
                </a:solidFill>
                <a:latin typeface="Verdana" pitchFamily="34" charset="0"/>
              </a:rPr>
              <a:t>the </a:t>
            </a:r>
            <a:r>
              <a:rPr lang="en-US" sz="2000" b="1" dirty="0" smtClean="0">
                <a:solidFill>
                  <a:schemeClr val="bg1"/>
                </a:solidFill>
                <a:latin typeface="Verdana" pitchFamily="34" charset="0"/>
              </a:rPr>
              <a:t>world</a:t>
            </a:r>
          </a:p>
          <a:p>
            <a:pPr marL="1712913" lvl="1" indent="-333375" eaLnBrk="1" hangingPunct="1">
              <a:lnSpc>
                <a:spcPct val="90000"/>
              </a:lnSpc>
              <a:defRPr/>
            </a:pPr>
            <a:r>
              <a:rPr lang="en-US" sz="2000" b="1" dirty="0" smtClean="0">
                <a:solidFill>
                  <a:schemeClr val="bg1"/>
                </a:solidFill>
                <a:latin typeface="Verdana" pitchFamily="34" charset="0"/>
              </a:rPr>
              <a:t>an item or action itself</a:t>
            </a:r>
          </a:p>
          <a:p>
            <a:pPr marL="1712913" lvl="1" indent="-333375" eaLnBrk="1" hangingPunct="1">
              <a:lnSpc>
                <a:spcPct val="90000"/>
              </a:lnSpc>
              <a:defRPr/>
            </a:pPr>
            <a:r>
              <a:rPr lang="en-US" sz="2000" b="1" dirty="0" smtClean="0">
                <a:solidFill>
                  <a:schemeClr val="bg1"/>
                </a:solidFill>
                <a:latin typeface="Verdana" pitchFamily="34" charset="0"/>
              </a:rPr>
              <a:t>a “cultural metaphor”</a:t>
            </a:r>
          </a:p>
        </p:txBody>
      </p:sp>
      <p:sp>
        <p:nvSpPr>
          <p:cNvPr id="3" name="TextBox 2"/>
          <p:cNvSpPr txBox="1">
            <a:spLocks noChangeArrowheads="1"/>
          </p:cNvSpPr>
          <p:nvPr/>
        </p:nvSpPr>
        <p:spPr bwMode="auto">
          <a:xfrm>
            <a:off x="2590801" y="4165619"/>
            <a:ext cx="4048416" cy="646331"/>
          </a:xfrm>
          <a:prstGeom prst="rect">
            <a:avLst/>
          </a:prstGeom>
          <a:noFill/>
          <a:ln w="9525">
            <a:noFill/>
            <a:miter lim="800000"/>
            <a:headEnd/>
            <a:tailEnd/>
          </a:ln>
        </p:spPr>
        <p:txBody>
          <a:bodyPr wrap="none">
            <a:spAutoFit/>
          </a:bodyPr>
          <a:lstStyle/>
          <a:p>
            <a:pPr>
              <a:buFont typeface="Arial" charset="0"/>
              <a:buChar char="•"/>
            </a:pPr>
            <a:r>
              <a:rPr lang="en-US" sz="3600" b="1" dirty="0">
                <a:solidFill>
                  <a:srgbClr val="000000"/>
                </a:solidFill>
              </a:rPr>
              <a:t> the </a:t>
            </a:r>
            <a:r>
              <a:rPr lang="en-US" sz="3600" b="1" dirty="0" err="1">
                <a:solidFill>
                  <a:srgbClr val="000000"/>
                </a:solidFill>
              </a:rPr>
              <a:t>Aran</a:t>
            </a:r>
            <a:r>
              <a:rPr lang="en-US" sz="3600" b="1" dirty="0">
                <a:solidFill>
                  <a:srgbClr val="000000"/>
                </a:solidFill>
              </a:rPr>
              <a:t> Islands</a:t>
            </a:r>
          </a:p>
        </p:txBody>
      </p:sp>
    </p:spTree>
    <p:extLst>
      <p:ext uri="{BB962C8B-B14F-4D97-AF65-F5344CB8AC3E}">
        <p14:creationId xmlns:p14="http://schemas.microsoft.com/office/powerpoint/2010/main" val="381089012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3"/>
          <p:cNvSpPr>
            <a:spLocks noGrp="1" noChangeArrowheads="1"/>
          </p:cNvSpPr>
          <p:nvPr>
            <p:ph sz="half" idx="1"/>
          </p:nvPr>
        </p:nvSpPr>
        <p:spPr/>
        <p:txBody>
          <a:bodyPr/>
          <a:lstStyle/>
          <a:p>
            <a:pPr eaLnBrk="1" hangingPunct="1"/>
            <a:endParaRPr lang="en-US" sz="1400" smtClean="0"/>
          </a:p>
        </p:txBody>
      </p:sp>
      <p:sp>
        <p:nvSpPr>
          <p:cNvPr id="353282" name="Rectangle 4"/>
          <p:cNvSpPr>
            <a:spLocks noGrp="1" noChangeArrowheads="1"/>
          </p:cNvSpPr>
          <p:nvPr>
            <p:ph type="body" sz="half" idx="2"/>
          </p:nvPr>
        </p:nvSpPr>
        <p:spPr>
          <a:xfrm>
            <a:off x="4346590" y="1600206"/>
            <a:ext cx="4340225" cy="4525963"/>
          </a:xfrm>
        </p:spPr>
        <p:txBody>
          <a:bodyPr/>
          <a:lstStyle/>
          <a:p>
            <a:pPr marL="465138" indent="-465138" eaLnBrk="1" hangingPunct="1">
              <a:lnSpc>
                <a:spcPct val="140000"/>
              </a:lnSpc>
              <a:buFontTx/>
              <a:buNone/>
            </a:pPr>
            <a:endParaRPr lang="en-US" sz="2400" b="1" smtClean="0"/>
          </a:p>
          <a:p>
            <a:pPr marL="465138" indent="-465138" eaLnBrk="1" hangingPunct="1">
              <a:lnSpc>
                <a:spcPct val="140000"/>
              </a:lnSpc>
              <a:buFontTx/>
              <a:buNone/>
            </a:pPr>
            <a:r>
              <a:rPr lang="en-US" sz="2400" b="1" smtClean="0"/>
              <a:t>. .</a:t>
            </a:r>
            <a:r>
              <a:rPr lang="en-US" sz="2400" b="1" i="1" smtClean="0"/>
              <a:t>	Man of Aran</a:t>
            </a:r>
          </a:p>
          <a:p>
            <a:pPr marL="465138" indent="-465138" eaLnBrk="1" hangingPunct="1">
              <a:lnSpc>
                <a:spcPct val="80000"/>
              </a:lnSpc>
              <a:buFontTx/>
              <a:buNone/>
            </a:pPr>
            <a:endParaRPr lang="en-US" sz="2400" b="1" i="1" smtClean="0"/>
          </a:p>
          <a:p>
            <a:pPr marL="465138" indent="-465138" eaLnBrk="1" hangingPunct="1">
              <a:lnSpc>
                <a:spcPct val="80000"/>
              </a:lnSpc>
              <a:buFontTx/>
              <a:buNone/>
            </a:pPr>
            <a:r>
              <a:rPr lang="en-US" sz="1600" i="1" smtClean="0"/>
              <a:t>	</a:t>
            </a:r>
            <a:r>
              <a:rPr lang="en-US" sz="1600" smtClean="0"/>
              <a:t>   </a:t>
            </a:r>
            <a:r>
              <a:rPr lang="en-US" sz="1400" smtClean="0"/>
              <a:t>(77 min, 1934, B&amp;W) </a:t>
            </a:r>
            <a:endParaRPr lang="en-US" sz="1600" smtClean="0"/>
          </a:p>
          <a:p>
            <a:pPr marL="465138" indent="-465138" eaLnBrk="1" hangingPunct="1">
              <a:lnSpc>
                <a:spcPct val="80000"/>
              </a:lnSpc>
            </a:pPr>
            <a:endParaRPr lang="en-US" sz="1600" smtClean="0"/>
          </a:p>
          <a:p>
            <a:pPr marL="977900" lvl="1" eaLnBrk="1" hangingPunct="1">
              <a:lnSpc>
                <a:spcPct val="80000"/>
              </a:lnSpc>
            </a:pPr>
            <a:r>
              <a:rPr lang="en-US" sz="1400" smtClean="0"/>
              <a:t>Robert J. Flaherty,</a:t>
            </a:r>
          </a:p>
          <a:p>
            <a:pPr marL="977900" lvl="1" eaLnBrk="1" hangingPunct="1">
              <a:lnSpc>
                <a:spcPct val="80000"/>
              </a:lnSpc>
            </a:pPr>
            <a:r>
              <a:rPr lang="en-US" sz="1400" smtClean="0"/>
              <a:t>Colman “Tiger” King,</a:t>
            </a:r>
          </a:p>
          <a:p>
            <a:pPr marL="977900" lvl="1" eaLnBrk="1" hangingPunct="1">
              <a:lnSpc>
                <a:spcPct val="80000"/>
              </a:lnSpc>
            </a:pPr>
            <a:r>
              <a:rPr lang="en-US" sz="1400" smtClean="0"/>
              <a:t>Maggie Dirrane, and </a:t>
            </a:r>
          </a:p>
          <a:p>
            <a:pPr marL="977900" lvl="1" eaLnBrk="1" hangingPunct="1">
              <a:lnSpc>
                <a:spcPct val="80000"/>
              </a:lnSpc>
            </a:pPr>
            <a:r>
              <a:rPr lang="en-US" sz="1400" smtClean="0"/>
              <a:t>Michael Dirrane</a:t>
            </a:r>
          </a:p>
          <a:p>
            <a:pPr marL="977900" lvl="1" eaLnBrk="1" hangingPunct="1">
              <a:lnSpc>
                <a:spcPct val="80000"/>
              </a:lnSpc>
            </a:pPr>
            <a:endParaRPr lang="en-US" sz="1400" smtClean="0"/>
          </a:p>
        </p:txBody>
      </p:sp>
      <p:pic>
        <p:nvPicPr>
          <p:cNvPr id="353283" name="Picture 5"/>
          <p:cNvPicPr>
            <a:picLocks noChangeAspect="1" noChangeArrowheads="1"/>
          </p:cNvPicPr>
          <p:nvPr/>
        </p:nvPicPr>
        <p:blipFill>
          <a:blip r:embed="rId2" cstate="print"/>
          <a:srcRect/>
          <a:stretch>
            <a:fillRect/>
          </a:stretch>
        </p:blipFill>
        <p:spPr bwMode="auto">
          <a:xfrm>
            <a:off x="608013" y="1144588"/>
            <a:ext cx="4037012" cy="4570412"/>
          </a:xfrm>
          <a:prstGeom prst="rect">
            <a:avLst/>
          </a:prstGeom>
          <a:noFill/>
          <a:ln w="9525">
            <a:noFill/>
            <a:miter lim="800000"/>
            <a:headEnd/>
            <a:tailEnd/>
          </a:ln>
        </p:spPr>
      </p:pic>
      <p:sp>
        <p:nvSpPr>
          <p:cNvPr id="353284"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600444"/>
            <a:ext cx="7315200" cy="5929315"/>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b="1" dirty="0" smtClean="0">
                <a:latin typeface="Verdana" pitchFamily="34" charset="0"/>
              </a:rPr>
              <a:t>one person</a:t>
            </a:r>
            <a:endParaRPr lang="en-US" sz="18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family</a:t>
            </a:r>
            <a:endParaRPr lang="en-US" sz="16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community</a:t>
            </a:r>
          </a:p>
          <a:p>
            <a:pPr marL="1712913" lvl="1" indent="-333375" eaLnBrk="1" hangingPunct="1">
              <a:lnSpc>
                <a:spcPct val="90000"/>
              </a:lnSpc>
              <a:defRPr/>
            </a:pPr>
            <a:r>
              <a:rPr lang="en-US" b="1" dirty="0" smtClean="0">
                <a:latin typeface="Verdana" pitchFamily="34" charset="0"/>
              </a:rPr>
              <a:t>a region</a:t>
            </a:r>
          </a:p>
          <a:p>
            <a:pPr marL="1712913" lvl="1" indent="-333375" eaLnBrk="1" hangingPunct="1">
              <a:lnSpc>
                <a:spcPct val="90000"/>
              </a:lnSpc>
              <a:defRPr/>
            </a:pPr>
            <a:r>
              <a:rPr lang="en-US" b="1" dirty="0" smtClean="0">
                <a:latin typeface="Verdana" pitchFamily="34" charset="0"/>
              </a:rPr>
              <a:t>a “culture area”</a:t>
            </a:r>
          </a:p>
          <a:p>
            <a:pPr marL="1712913" lvl="1" indent="-333375" eaLnBrk="1" hangingPunct="1">
              <a:lnSpc>
                <a:spcPct val="90000"/>
              </a:lnSpc>
              <a:defRPr/>
            </a:pPr>
            <a:r>
              <a:rPr lang="en-US" b="1" dirty="0" smtClean="0">
                <a:latin typeface="Verdana" pitchFamily="34" charset="0"/>
              </a:rPr>
              <a:t>a culture / “subculture”</a:t>
            </a:r>
          </a:p>
          <a:p>
            <a:pPr marL="1712913" lvl="1" indent="-333375" eaLnBrk="1" hangingPunct="1">
              <a:lnSpc>
                <a:spcPct val="90000"/>
              </a:lnSpc>
              <a:defRPr/>
            </a:pPr>
            <a:r>
              <a:rPr lang="en-US" b="1" dirty="0" smtClean="0">
                <a:latin typeface="Verdana" pitchFamily="34" charset="0"/>
              </a:rPr>
              <a:t>a nation</a:t>
            </a:r>
          </a:p>
          <a:p>
            <a:pPr marL="1712913" lvl="1" indent="-333375" eaLnBrk="1" hangingPunct="1">
              <a:lnSpc>
                <a:spcPct val="90000"/>
              </a:lnSpc>
              <a:defRPr/>
            </a:pPr>
            <a:r>
              <a:rPr lang="en-US" b="1" dirty="0">
                <a:latin typeface="Verdana" pitchFamily="34" charset="0"/>
              </a:rPr>
              <a:t>t</a:t>
            </a:r>
            <a:r>
              <a:rPr lang="en-US" b="1" dirty="0" smtClean="0">
                <a:latin typeface="Verdana" pitchFamily="34" charset="0"/>
              </a:rPr>
              <a:t>he world</a:t>
            </a:r>
          </a:p>
          <a:p>
            <a:pPr marL="1712913" lvl="1" indent="-333375" eaLnBrk="1" hangingPunct="1">
              <a:lnSpc>
                <a:spcPct val="90000"/>
              </a:lnSpc>
              <a:defRPr/>
            </a:pPr>
            <a:r>
              <a:rPr lang="en-US" b="1" dirty="0" smtClean="0">
                <a:latin typeface="Verdana" pitchFamily="34" charset="0"/>
              </a:rPr>
              <a:t>an item or action itself</a:t>
            </a:r>
          </a:p>
          <a:p>
            <a:pPr marL="1712913" lvl="1" indent="-333375" eaLnBrk="1" hangingPunct="1">
              <a:lnSpc>
                <a:spcPct val="90000"/>
              </a:lnSpc>
              <a:defRPr/>
            </a:pPr>
            <a:r>
              <a:rPr lang="en-US" b="1" dirty="0" smtClean="0">
                <a:latin typeface="Verdana" pitchFamily="34" charset="0"/>
              </a:rPr>
              <a:t>a “cultural metaphor”</a:t>
            </a:r>
          </a:p>
        </p:txBody>
      </p:sp>
    </p:spTree>
    <p:extLst>
      <p:ext uri="{BB962C8B-B14F-4D97-AF65-F5344CB8AC3E}">
        <p14:creationId xmlns:p14="http://schemas.microsoft.com/office/powerpoint/2010/main" val="325444052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36"/>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4000" b="1" dirty="0" smtClean="0">
                <a:solidFill>
                  <a:srgbClr val="000000"/>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3" name="Rectangle 2"/>
          <p:cNvSpPr/>
          <p:nvPr/>
        </p:nvSpPr>
        <p:spPr>
          <a:xfrm>
            <a:off x="1371600" y="3758493"/>
            <a:ext cx="5638800" cy="610307"/>
          </a:xfrm>
          <a:prstGeom prst="rect">
            <a:avLst/>
          </a:prstGeom>
          <a:solidFill>
            <a:srgbClr val="FFFFFF"/>
          </a:solidFill>
        </p:spPr>
        <p:txBody>
          <a:bodyPr wrap="square" lIns="109728" rIns="109728">
            <a:noAutofit/>
          </a:bodyPr>
          <a:lstStyle/>
          <a:p>
            <a:pPr algn="ctr">
              <a:spcBef>
                <a:spcPct val="20000"/>
              </a:spcBef>
            </a:pPr>
            <a:r>
              <a:rPr lang="en-US" sz="2800" dirty="0" smtClean="0">
                <a:solidFill>
                  <a:srgbClr val="000000"/>
                </a:solidFill>
                <a:latin typeface="Verdana" pitchFamily="34" charset="0"/>
              </a:rPr>
              <a:t>(not as a “culture area”)</a:t>
            </a:r>
            <a:endParaRPr lang="en-US" sz="2800" dirty="0">
              <a:solidFill>
                <a:srgbClr val="000000"/>
              </a:solidFill>
              <a:latin typeface="Verdana" pitchFamily="34" charset="0"/>
            </a:endParaRPr>
          </a:p>
        </p:txBody>
      </p:sp>
    </p:spTree>
    <p:extLst>
      <p:ext uri="{BB962C8B-B14F-4D97-AF65-F5344CB8AC3E}">
        <p14:creationId xmlns:p14="http://schemas.microsoft.com/office/powerpoint/2010/main" val="157046998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4000" b="1" dirty="0" smtClean="0">
                <a:solidFill>
                  <a:srgbClr val="000000"/>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79860748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body" idx="4294967295"/>
          </p:nvPr>
        </p:nvSpPr>
        <p:spPr>
          <a:xfrm>
            <a:off x="460380" y="1598613"/>
            <a:ext cx="8226425" cy="4570412"/>
          </a:xfrm>
        </p:spPr>
        <p:txBody>
          <a:bodyPr/>
          <a:lstStyle/>
          <a:p>
            <a:pPr algn="ctr" eaLnBrk="1" hangingPunct="1">
              <a:lnSpc>
                <a:spcPct val="100000"/>
              </a:lnSpc>
              <a:buFontTx/>
              <a:buNone/>
            </a:pPr>
            <a:r>
              <a:rPr lang="en-US" sz="3600" b="1" smtClean="0">
                <a:solidFill>
                  <a:srgbClr val="FF0000"/>
                </a:solidFill>
              </a:rPr>
              <a:t>some areas are “officially”</a:t>
            </a:r>
          </a:p>
          <a:p>
            <a:pPr algn="ctr" eaLnBrk="1" hangingPunct="1">
              <a:lnSpc>
                <a:spcPct val="100000"/>
              </a:lnSpc>
              <a:buFontTx/>
              <a:buNone/>
            </a:pPr>
            <a:r>
              <a:rPr lang="en-US" sz="3600" b="1" smtClean="0">
                <a:solidFill>
                  <a:srgbClr val="FF0000"/>
                </a:solidFill>
              </a:rPr>
              <a:t>anthropological</a:t>
            </a:r>
          </a:p>
          <a:p>
            <a:pPr algn="ctr" eaLnBrk="1" hangingPunct="1">
              <a:lnSpc>
                <a:spcPct val="100000"/>
              </a:lnSpc>
              <a:buFontTx/>
              <a:buNone/>
            </a:pPr>
            <a:r>
              <a:rPr lang="en-US" sz="3600" b="1" smtClean="0">
                <a:solidFill>
                  <a:srgbClr val="FF0000"/>
                </a:solidFill>
              </a:rPr>
              <a:t>“cultural areas” . . .</a:t>
            </a:r>
            <a:endParaRPr lang="en-US" sz="3600" smtClean="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6354" name="Picture 4"/>
          <p:cNvPicPr>
            <a:picLocks noChangeAspect="1" noChangeArrowheads="1"/>
          </p:cNvPicPr>
          <p:nvPr/>
        </p:nvPicPr>
        <p:blipFill>
          <a:blip r:embed="rId2" cstate="print"/>
          <a:srcRect/>
          <a:stretch>
            <a:fillRect/>
          </a:stretch>
        </p:blipFill>
        <p:spPr bwMode="auto">
          <a:xfrm>
            <a:off x="876300" y="814388"/>
            <a:ext cx="7315200" cy="5484812"/>
          </a:xfrm>
          <a:prstGeom prst="rect">
            <a:avLst/>
          </a:prstGeom>
          <a:noFill/>
          <a:ln w="9525">
            <a:solidFill>
              <a:schemeClr val="tx1"/>
            </a:solidFill>
            <a:miter lim="800000"/>
            <a:headEnd/>
            <a:tailEnd/>
          </a:ln>
        </p:spPr>
      </p:pic>
      <p:sp>
        <p:nvSpPr>
          <p:cNvPr id="356355" name="Rectangle 5">
            <a:hlinkClick r:id="" action="ppaction://hlinkshowjump?jump=nextslide"/>
          </p:cNvPr>
          <p:cNvSpPr>
            <a:spLocks noChangeArrowheads="1"/>
          </p:cNvSpPr>
          <p:nvPr/>
        </p:nvSpPr>
        <p:spPr bwMode="auto">
          <a:xfrm>
            <a:off x="2763838" y="6552049"/>
            <a:ext cx="3714478" cy="276999"/>
          </a:xfrm>
          <a:prstGeom prst="rect">
            <a:avLst/>
          </a:prstGeom>
          <a:noFill/>
          <a:ln w="9525">
            <a:noFill/>
            <a:miter lim="800000"/>
            <a:headEnd/>
            <a:tailEnd/>
          </a:ln>
        </p:spPr>
        <p:txBody>
          <a:bodyPr wrap="none" anchor="ctr">
            <a:spAutoFit/>
          </a:bodyPr>
          <a:lstStyle/>
          <a:p>
            <a:pPr marL="2400300" indent="-2400300" eaLnBrk="0" hangingPunct="0"/>
            <a:r>
              <a:rPr kumimoji="1" lang="en-US" sz="1200">
                <a:solidFill>
                  <a:srgbClr val="000000"/>
                </a:solidFill>
              </a:rPr>
              <a:t>http://eclectic.ss.uci.edu/~</a:t>
            </a:r>
            <a:r>
              <a:rPr kumimoji="1" lang="en-US" sz="1200">
                <a:solidFill>
                  <a:srgbClr val="000000"/>
                </a:solidFill>
                <a:hlinkClick r:id="rId3"/>
              </a:rPr>
              <a:t>drwhite/worldcul/atlas.htm</a:t>
            </a:r>
            <a:endParaRPr kumimoji="1" lang="en-US" sz="1200">
              <a:solidFill>
                <a:srgbClr val="000000"/>
              </a:solidFill>
            </a:endParaRPr>
          </a:p>
        </p:txBody>
      </p:sp>
      <p:sp>
        <p:nvSpPr>
          <p:cNvPr id="356356"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rgbClr val="FFFFFF"/>
                </a:solidFill>
              </a:rPr>
              <a:t>Compare . . .</a:t>
            </a:r>
            <a:endParaRPr lang="en-US" sz="2400">
              <a:solidFill>
                <a:srgbClr val="FFFF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0261" name="Picture 5"/>
          <p:cNvPicPr>
            <a:picLocks noChangeAspect="1" noChangeArrowheads="1"/>
          </p:cNvPicPr>
          <p:nvPr/>
        </p:nvPicPr>
        <p:blipFill>
          <a:blip r:embed="rId2" cstate="print"/>
          <a:srcRect/>
          <a:stretch>
            <a:fillRect/>
          </a:stretch>
        </p:blipFill>
        <p:spPr bwMode="auto">
          <a:xfrm>
            <a:off x="677645" y="814191"/>
            <a:ext cx="7772400" cy="51928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data:image/jpeg;base64,/9j/4AAQSkZJRgABAQAAAQABAAD/2wBDABQODxIPDRQSEBIXFRQYHjIhHhwcHj0sLiQySUBMS0dARkVQWnNiUFVtVkVGZIhlbXd7gYKBTmCNl4x9lnN+gXz/2wBDARUXFx4aHjshITt8U0ZTfHx8fHx8fHx8fHx8fHx8fHx8fHx8fHx8fHx8fHx8fHx8fHx8fHx8fHx8fHx8fHx8fHz/wAARCAElAM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B1TUr6PVLxI725RFncKqysABuPA5qr/auo/8AP/df9/m/xo1f/kL3v/XxJ/6EaqUAW/7V1H/n/uv+/wA3+NH9q6j/AM/91/3+b/GqlFAFv+1dR/5/7r/v83+NH9q6j/z/AN1/3+b/ABqpRQBb/tXUf+f+6/7/ADf40f2rqP8Az/3X/f5v8aqUUAW/7V1H/n/uv+/zf40f2rqP/P8A3X/f5v8AGqlFAFv+1dR/5/7r/v8AN/jR/auo/wDP/df9/m/xqpRQBb/tXUf+f+6/7/N/jR/auo/8/wDdf9/m/wAaqUUAW/7V1H/n/uv+/wA3+NH9q6j/AM/91/3+b/GqlFAFv+1dR/5/7r/v83+NH9q6j/z/AN1/3+b/ABqpRQBb/tXUf+f+6/7/ADf40f2rqP8Az/3X/f5v8aqUUAW/7V1H/n/uv+/zf40f2rqP/P8A3X/f5v8AGqlFAFv+1dR/5/7r/v8AN/jR/auo/wDP/df9/m/xqpRQB61tX+6PyopaKQHl+r/8he9/6+JP/QjVSrer/wDIXvf+viT/ANCNVKYBRRRQAUUUUAFFFFABRRRQAUUUUAFFFFABRUsNrPP/AKqJ3HqBx+dX4tDnJHnOkfsDuP6cfrTSbFdIy6ciNIwVFLMegAya6CPSrOAZdXlb/bOB+QqzGAi4iRUX0UYq1DuS5mFDpF3LyUEY9XOP061o22hW4I+0TO59E+UVoKC3WnKhBGAatQSIcmczqkK29/LHGu1FPyj2qpWp4jTbqjHGNyKf0rLrF7mq2CiiikM9booopAeX6v8A8he9/wCviT/0I1Uq3q//ACF73/r4k/8AQjVSmAUUUUAFFFFABRRTkRnOEUsfQDNADaK0bTRbq6yRsjA67m5/IVo22g2wb99I8pHYfKKrlYuZHO1cg0u8nI2wso/vP8o/WurgtYLVf3ECRn1C8/n1qzFaCVd8j4HfNPlXUV30OfsvDaSFTc3XGeViHP5n/CtsaVpthE3lWqySEcPL85H58fpV2GKKOLMI3Nng+tWCu9ACO3J70tLj1sYflTyN85NX4NOLKPU1YS3wp3tkL0+lPWZI0YB+ACQaptvYlJLcy7q1HmlUycHFJHYTAAFevapLS623LvINyNyRV1tQURFwMOTgD0FW1JaEJxepR+yshG5cCtG1tNmC2Np55pi3USxEuu5v51Xmv5ZWGz92F6AUuWUh80YnP+NDE+pQywY2NCBkeoJ/+tXO10PidF8q2dR3YH9K56s5qzsXF8yuFFFFSUet0UUUgPL9X/5C97/18Sf+hGqlW9W/5C97/wBfEn/oRqNLSd8fuyoPduKpJvRCbS1ZBRV+PT1/5ayfgo/rVpIII/uRjPqea1VGT3MpVorYyo4JZfuRsR644q1Hprn/AFkir7Dk1obietFaqjFbmLrye2hDHZW8f8Bc+rGpwdo2qAo9AMUooxWiSWxk25bsks2Iu4xuZVZgCAcZrfkgiD7AVSVeSM1zwGcetXLe6MQZZgZFbvnkVnOLeqNqc1FWZqm5hMghwWPTfjjNSPFuIAOR6CstbgREtb8k8/N/hViG82BssXYndlulZuD6GqmupoXkptYUEK9RnKjOPrVGW+LqNpIY9SKbNqLyMuBgAEY7GqftVQhpqROproWzeSeWUXoepPWoi5YYY5FQ81KFIHIxmtEkjJybGgEHIp45OaUYNOGBTJBScYNOOSPpQcY96byKBmb4hTdpyN/dkH6iuZrq9ZXdpE3+yVP61ylc1X4jqo/CFFFFZGp63RRRSA8z1GaSDW7ySJiji4kwR/vGrVvqsU4CXahSf4h90/4VR1f/AJC97/18Sf8AoRqpTA6GS2IAaM71PIxz/wDrqIVl2l7NaN+7bKd0PQ1sQXFrfoAG8qf+6e/09a3jWt8RhOinrEZSinSRPCfnHHZh0pBXQmmro5HFp2Yop1IKdTAUCnU0U4UhjhTweMUwGnCgLjgeaeOtMGKeKAHqMmpi3HPNRKaeDSKQAUCl60lAhc0mc0hpQCaYiK+Xfp1yP+mZP5Vx1dyYWlhlTB+aNh+lcNXPW3R1UdmFFFFYG563RRRSA8v1f/kL3v8A18Sf+hGqlW9X/wCQve/9fEn/AKEaqUwCiiigDSs9YlhAjuB50XTnqB/X8a1Y7eK8jMunyB8fejJ5H+FcxT4ZpIJBJC7I46FTimpOOqFKKkrM3eQxVgVYdQaeKbaa1bXirDqse09p0HT6/wCfwq5c2EtugmiYXNsRlZY+ePeumFVPR6M5p0WtVqiuBTwKRGDDIORUgGa1MbDQKcBTgtPEbHoKBWGAU4U15YIeJZ40PoW5/KoH1S0X7gll/wB1cD9aTkkUot7ItjNPGTWRJrbDiOKNPd2LH8hVSXV7mTgzsB6RqF/XrUOpFFqlJnSY2jLkKPVjioJNQsovvXCsfRAW/lXLSXBkO5gWb1dixphlc98fTis3V7Gio92dFJrcK/6q3dvdyFFVJdeuT9wwxf7q7j+tYpJPWiodSTNFTii5PqNxOCJJ5XB7FsD8hVOiiobuWlYKKKKQz1uiiikB5fq//IXvf+viT/0I1Uq3q/8AyF73/r4k/wDQjVSmAUUUUAFFFFABV3TtVu9Mk3W0uFP3o25VvqKpUUAdJdazp1zALiG3eC9LYeJT8jDuf84qBtZVR8kIz6u2P0FYVFWpySsQ4Rbuakms3DfdkVB6In9TVSW8kl/1jyP/ALzkj8qrUUnJsailsP8ANbthfoKaWZvvMT9TSUVJQUUUUAFFFFABRRRQAUUUUAFFFFAHrdFFFIDy/V/+Qve/9fEn/oRqpVvV/wDkL3v/AF8Sf+hGqlMAoq6bOP8AsQX25vNNyYdvbG0HP1otLOOfTL+5ZmD2wj2AdDubBzQBSoqWC2nuWK28MkrAZIjUsQPwqMIxJAUkrkkY6Y60AJRShWIJAJC8kgdKNp2lsHaDjOOM0AJRVmysZ7+Vo4FyVVmJwcDAJ7euOKhEUjS+UI2MhONgBzn0xQAyinzQy28hjnieJx1V1Kn8jT7O1lvbuK2hAMkrbRnoPc+1AENFawh0Y3ItfNucE7ftZKhM9M7Mfd/HNQQ2CPa6g7SbpLYqE8s5V8tt/EelAFCinywyQPsmjeN+u11INOFtOYDOIJDCDgyBDtB+vSgCKilVGb7qk844HenSxSQuUmjaNx/C4INADKKkFvOYDOIZDCDgyBTtB+vSmbG37Np35xtxzn0oASipJ4JraTy7iJ4nxna6lTj6Go6ACiiigD1uiiikB5fq/wDyF73/AK+JP/QjVSrer/8AIXvf+viT/wBCNVKYG5a3AtvC+9reGcG9I2ygkD5BzwRToboXWg6tttbeDaIcmFSM/P3yTWL9ol+zfZt58nf5mztuxjP5UR3EscMsKOVjmx5ijo2DkUAad1NNa6NpotXaKKQO7sh2lpAxHOPQYx9asz3n2TUdLvJwDLJbqbkdS6kkZPuUx+lZNpqV1ZKyW8uEY5KModc+uCCM+9QTTSXErSzO0kjnLMxyTQB0cEI0h/7Nnxi/leN2IGfL5WNuenzEt/wEVm6kHsrC101wUkBM8656MeFB+igH/gVUJ7ma5ZGnkZ2RAiknoo6CkubiW6naa4kaSV/vM3U0AaHh6WSO9kEcjoDBKSFYjJEbYp+nzTJpepXULMboGMNJn51Qk7iD7kKDWbbXMtpOk9vIY5UOVYdqkTULqO8a7jlKTPncVAAOeoI6Y9ulAF55Zbnw473bF/KuFWB3OW5U7lHtwpqPw4yjWoFZtnmB41b0ZlKj9SKqXd9c3pU3Em4IMKoAVV+gHAqvQBMtpO92LQRN9oL7Nh4O70rU0x57Cw1gxtsniVE3Kc7TvwcH+oqqdc1IxeWbpuV278Dfj0343frVNJ5Y4pIkcrHLgOo6Ng5FAGncyyXPhuGS4dpZI7pkV3OSF2g4z9a1rE+Xr8FjPdXFxMgELRogWEKF5XHcYzzgetct58v2cW+8+SH37O27GM/lVsa1qChNtywZAAHCgPgdAWxkj2JoAtaTcS2ujatJA5Rx5QDKcFcsRx+GaZdSvc+H7WW4dpHS5eMOxyQu1TjP1zWalxLHDLCjkRy43qOjY5FBnlNuIC58pWLhe2SMZ/SgDfv7m7g8RxW9mzCBSiQQqx2MhA7dwe9Oh2pq2vzhnWaIyFGjUM6AyYZl6dAeueM1FBqNskUONQuYoEUbrbZlu25VfPCn8OvSsltQn/tKS+hcwzPI0mVPTJzj6c0AX7udZtD2qbq4SO4GyadQNhKnKg5J5wDj2rGqzd39ze7PtEm5U+6qqFUevAAFVqACiiigD1uiiikB5fq//IXvf+viT/0I1Uq3q/8AyF73/r4k/wDQjVSmBflso5NLS9tN58shLlGOdjdmH+yf5ii6s4rSwgMpY3k/7zYDwkfbPuev0qfwy5/tqGEgPFPmORGGQy47j9fwp2k3Et3r5uJmEl0wkaPdggybTt6++MfQUAZ09ldWyK9xbTRI33WdCoP51EY3EYkKMEJIDY4JHUZ/EVr6RLPKdRF07vAbd2n8xiRu/hPP8W7GO9QyqzeG7ZgCVW6kDH0JVcfyNAGf5Mu5F8t8yAFBtPzZ449aWS3nijSSWGREfO1mUgNjrg963J45ItU8PpIpVxDDweo/eNis3Wbia41S6M0jPtmcAMc7RnoKAHaJaW15fFL13SBY2dmQ8gAZqtfWr2V5NbSfeiYrn1HY/iOauaEMz3Y/6c5v/QDWhbRR30dnqkwDR2iFbocfMYxlOvXcCq/hQBS1fS4dPs7RldzcMStwDjCsFVsD6bsVSuYlM6JbQTruRTtcZYnGSR7elXL6V59Gt5pDl5LqZ2PqSEzWlDn/AISvTPXyIv8A0XQBz0lpcRQpNJBKkT/ddkIVvoaS3tbi6YrbQSzMoyRGhbH5Vqabcz3a6qLiV5Q9q8jBjkFgQQfwps7NH4asjbFlRppPtBX+/wAbQf8AgPT8aAKt9aJbW1k67980ZaQN2IYjH6VSrZ8QNO8GlvdljM1qCxbqRuOCffGKxqACiiigAooooAKKKKACiiigD1uiiikB5fq//IXvf+viT/0I1Uq3q/8AyF73/r4k/wDQjVSmA+GaSCVZYXaORTlWU4IpqsVYMpIYHIIPINWYrMysoDgBo94OOpzgD/vrimpas8YZWGdm/B443betOzFdDrnU728iEdxcySIDnaT1PqfU+5ptpf3ViWNrcSQ7/vbWxmo/Ilw52EbCQwPUY68e1EsLwsquVyyhhhgeDRYY57u4eVJXnkaWPlXLElec8H6kmondpHZ3YszHJJOSTVg2MoMijBeNgpAIOSc9D+HSovJkMZk2/KO/9celFmK6EimkhLGJ2QspUlTjIPUUqTypFJEkjLHJjeoPDY6Zp8duZLeSVWGUI+THJHcj6UjWsm9gg3hccjjPGeKLMLjDLI0SxF2MaklVzwCev8hTxd3AnSYTyCVAAr7jlQBgYP0pvkS7Wby2wu3Jx0z0/OnQW7SzmI8MAcgDJOOwHc0rDGRzSRb/AC3ZN6lG2nG5T1B9qltL66sWY2k8kJb7204z9aT7OWkKwneAOSw249jnvTfs7kqApyQSd3AGDjrTsK4T3M1wQZ5XlIzguxOMnJ/U1FUotpirHyzhSQc8cjqKPs8uxW2EhsYA5PPTjrzRYdyKinyRPEQHGMjI5zmpo7OVpo43ATecZJHHsfQ+1FhXRWopWwGIHIBpKQwooooAKKKKAPW6KKKQHl+r/wDIXvf+viT/ANCNVKt6v/yF73/r4k/9CNVKYE4uSLZYlUBlfcHzzjsPzyaWa682SVljCLIoUKDwuCD/AEqQW8It0d/l3Rs27cM7gSAAO/QfnTHsnQ43oW2FwBnkDk4454/karUnQf8Abv8AWHy/mfdyD/eGOfXFV5pBKVIXaQoU89cDFSNaFFJkkROwBzycAkdO2cfWnPZklPJYMWCfJnkFh+XWjUNEIbv94XCYzIshGe4z/jQbvMHl7TuClQQeME5/rQ9k6H5nQLtLFiCAOcdMZ6kdu9SNYMzsImBUbQCcncSoPYfzxRqGhBFO0SgIOQ+4H8MYqf7eNzkRbRu3IA33TjH49BTPs29UEYyzBep7nP8AhSR2nmybY5o2wu7Iz646YzRqGg6O+aNYx5anYpByfvHsT9MD8qrxMqvmRN4I9cEe4NOgVDcKkg3KW28HHfrU32NpQ7xAIikqASTkgZPOP50aseiB7xZNyyxlkIX+P5sjOCTjnqaSO82jaY/kKlSAefvbu+aQWUjJGylSHIHcYyM+nselCW0ZWQmZCFUEMM4HOORjNGotAN2S4bb0Zm6+oA/pSi7AeOURfvkK/MTwdvTj8KPsEu1zlfkLL35I69v51HNbmFEYsp3jIAz/AD6H8KNQ0CefzGQoCoQcZOe+ala9G7csWNz+Y4LZyeenoOTSC3TzokO7Dx7j9cE1HLbmKFJC6kP0Az/PpRqGmxDRRRUlBRRRQAUUUUAet0UUUgPL9X/5C97/ANfEn/oRqpVvV/8AkL3v/XxJ/wChGqlMBzyM6oGOQg2r9Mk/1NTpeOssTsBiNt+1QACff8hU0FurWojKp5swLoSRuGOgA9+R+VNe3jeFCAUcRByx4U/Nj/JqrMm6IBcyBWB2tuJbLDJBPUikFxKDkNg/LyP9npVg2aFmVfMUqzId38RAJ4/Lp7imi3RIpDIrlvJEi84xlgP60WYXRF9pffuCoARgqFABH0pTdyksW2tnHVRxgY49OKfB8lpJMiKzhwpLLu2jnsfWnrbLIwMiNG8kjLtXgR4APIP1/DFGoaFcXMqgbWxtxjjpjp/Ol+1Pv3bIxxjGwY65qX7NGUAUvvCK54yOSBgD8ac9rEhZ/naJVyAGGW5xnpx+Iosw0Kvmv5vmk5fduyfWnC4cIV+UgknkZwT1xU4tl2ktv2pvO3ADHBHH6/pS/Yg0iqm47nQY6kBhnn3oswuiH7XN8uCAQQcgDJIGBn8Ka87uGGFVSMEKMDGc1OlqjxIQW3EjcfQFsdO/1pRaxO25GcIA2QxGTtx+XX8KLMLogN1IwYNtbcSclRkE9celI87vGIzgKDnAGMnpk1Y+yR/vAC7MBlB0/hz3HP6etRz26pCjxhyTgNn1IzjHUfrmizHoMF1IECjbwpUNj5gD2zTWndohHwFyCcDGccDP51HRSuOwUUUUgCiiigAooooA9booopAeX6v/AMhe9/6+JP8A0I1Uq3q//IXvf+viT/0I1UpgP/eECT5sL0b0o8yQrs3sVz93PGavQsR9kcSARImJMsMY3NkEd8jtUYjh+zpNgDcwjxnoQclvywPxNVYm5VaSQldzuSnC5P3fpSeZIWLF2yRgnPUVbYQbSu1CSrkvuOcgnH8v1p8lujxMsMSbvMRY2DcsCD15+npRYLlGN3jbMbMrdMqcGgSSKGUOwDfeAPX61NZ7UkaV32+WMrjk7u2Px5/CrDrFLI8ybJHkUMFc7ec/Nnn8foaEhtlDLZxk56U8zTCQOZHD44bcc4+taH7r7TJKvlt+8fc5f7oxxj1qGNI2BKLHI+E4duMY+Y9fXFFhXKivIGDIzBhzkHkUCWQMzB2Bb7xz1+tWv3bQR8IAEkGQcEntn9Kk8q3DJuVBH5ihCG5de+aLBcoeY+0LvbaDkDPANKhlHzpvG3ncM8VLKgljWSJFXCZkCngfNgdfwqaEyeRAYpQmx2LEsBt6daLDuVPNk+b52+f73P3vrSrPKuMO3AKjJzgEYOKtuts0MkiKMEsRzgqc/KOvpjtT3hgSVQ8caqJFAw5+YY5zz9KLC5kZtFXUWBrUuVXcQ2ecbT2A5/oaeY4d8REaYIPyhuenB64PP09KOUOYz8HGccetFXxHD5m3KE732ru+UnAwOvr/APrpGEEYZjHGz4XKbjgHnOMH0x9M0WC5Roqa4i8t2K/6oswQ5zkA1DUlBRRRQB63RRRSA8v1f/kL3v8A18Sf+hGqlW9X/wCQve/9fEn/AKEaqUwClLEqAScDoPSryTwLbIhbONpwQcg7ufbp+NIt2jsGkbD5fa+PuAgY/r9M1VhXKZjZWVWGCwBGT2NTXAuEVFmkyAMqPMDcY46H0pLyRZZgytvwigtjGSAAakNyq7yhIJgVAcd/lz/I0tA1KlFaP2mBRDhtwjdSuVJIGOc9uuOlMhul3ozyYby9rMQc/eJ4I74x/KnZBco0VcaaM24VJCqgENGV++d2QfTpj8qklu4vNDIRgbynyn5MrgDn39KLILmfSurI7IwwynBHoaurcoSW8zZIQmXK5zjOR+PH5U57qFo5QpA3FyVIPzZPB9P8MUWQXZn0Vf8AtcbSDzMsiupUbegwQf1x9aWO5RXYvPvk2gCUg8c8j1/ziiyC7M+lZizFmJJPUmnSsryuygBSxIAGMUypGFFFFABRRRQAZooooAKKKKAPW6KKKQHl+r/8he9/6+JP/QjVSrer/wDIXvf+viT/ANCNVKYBRW/pllb3egzIYQbySVxBIOuVUNt/EbqzdItkuL5TOpNvCpmmx/cXkj8eB+NAFKitq9t1TxOYbOzjkBZdlu33TlQcdR61mWlnNfTGOBRkAsxLBVRR1JJ4AoAgoq1eWE1lsMhjeN87JInDo2OuCK1NW0OdtSnFjboseA0UW8B3AUZKqTk96AMGip7SzmvJTHAoJVSzFiFCqOpJPAFOvLGeyMZlClJATHJGwZHwcHBHpQBWorQj0W9lhV0RNzpvSIyL5jr6hc5PSksYY5NM1KR0DPFHGUJ/hy4B/SgChRRW20sNjo+nSLZW00k4kLtKhYnDkDv6UAYlFamq2iBrKS2gaJ7uIP8AZ1y2CSQNvfBxkCorjRry2ikd1jfyv9ascqu0f+8AeKAKFFaIhi/4R1p9g877WE399uwnH50uqWyLNYx20WGltYiVUZLOR/M0AZtFXrrSLu1heVxGyxELKI5VcxE8YYA8c8U230u6uYROiosBJXzZJFVQRjgknjqPr+FAFOiprq1ms52huE2SL2znj1B71DQAUUUUAet0UUUgPL9X/wCQve/9fEn/AKEaqVb1f/kL3v8A18Sf+hGqlMDYgme28PW9xEQJItQLL9Qimp9WSCyspWtSpGpuJEGBlIhhtvt8xx/wCsCigDqGGPHkQz/y0T/0AVmaWj3Ol6haW5zcOY3EY6yqu7IHqRkHHtWVQM54zn2oAvXVpdWdjEt07ReZIWW2fIYYGN5HbPT3xWpelv8AhOIcnpcQj8PlrnjubLHJ9TSUAbNharM2pSCNriWMjbbIxHmAtySByQMA4HtTtXjePR7ASW6WzebLmJd2V4TqGJIPf6YrF+ZSDyD2NJkk88k0AdbcrLLra3lvp8MkTMssd6zyeWqjoWOcDbjke1ZNq/mafrb/AC/MqH5Rgf60dBWTuO3bk49KSgArfl1C5sdB0kW0ioHEpOUVud59RWAAScAZNFAGro98Tr0Vzeznc+5TNIc7SVIBOewJH0qfTbG60y5uLi/heG3iikR9/CykqQFU9GyfT0rDpSxIAJJA6e1AGmB/xSzH/p+H/oBq5Nbx3GraRDNOYEa0hy6nBHynGD2JPH41z9FAHRpBKljqhfTRYr5GF3b97fOv948j1IHcetZtwzDQLFQTtM8xIzwThP8AE1nli33iTj1pKANXXc7dMycn7DH/ADasqiigAooooA9booopAeX6v/yF73/r4k/9CNVKt6v/AMhe9/6+JP8A0I1UpgWEnRYliaPKhgx56nP+HFKLhFG1Yxt9wOR8v+H61Wop3FYnaZDHhYwDtxnA46f4H86VZ1SMBU+cAgnA7gj+v6VXoouFiaKcxIFA7k/pgflzSyTRsqBYguDk+9QUUXCxaa6XdnZv5J+fB6//AKhTPPTHEQ9c4HX/ADj9agoouFix58PP7kYPb1pDOu1NqBSD8xAxmoKKLhYnEyeZI20qGGBt4xTxdJuJaIHJyfTP+Saq0UXCxYFwgUAxKQPYe3+B/OlFxHyWhBO0gcD0qtRRcLBRRRSGFFFFABRRRQAUUUUAet0UUUgOXuvB/wBruprn7ds852k2+TnGTnGd1R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B1Hn/wCz+tFFF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Photo of Michael Pol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311" y="1465304"/>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1" y="320903"/>
            <a:ext cx="4023360" cy="61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287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Mesoamerica"/>
          <p:cNvPicPr>
            <a:picLocks noChangeAspect="1" noChangeArrowheads="1"/>
          </p:cNvPicPr>
          <p:nvPr/>
        </p:nvPicPr>
        <p:blipFill>
          <a:blip r:embed="rId2" cstate="print"/>
          <a:srcRect/>
          <a:stretch>
            <a:fillRect/>
          </a:stretch>
        </p:blipFill>
        <p:spPr bwMode="auto">
          <a:xfrm>
            <a:off x="881068" y="-6350"/>
            <a:ext cx="7348537" cy="6815138"/>
          </a:xfrm>
          <a:prstGeom prst="rect">
            <a:avLst/>
          </a:prstGeom>
          <a:noFill/>
          <a:ln w="9525">
            <a:noFill/>
            <a:miter lim="800000"/>
            <a:headEnd/>
            <a:tailEnd/>
          </a:ln>
        </p:spPr>
      </p:pic>
      <p:sp>
        <p:nvSpPr>
          <p:cNvPr id="358402" name="Text Box 3"/>
          <p:cNvSpPr txBox="1">
            <a:spLocks noChangeArrowheads="1"/>
          </p:cNvSpPr>
          <p:nvPr/>
        </p:nvSpPr>
        <p:spPr bwMode="auto">
          <a:xfrm>
            <a:off x="1592263" y="917576"/>
            <a:ext cx="2444900" cy="707886"/>
          </a:xfrm>
          <a:prstGeom prst="rect">
            <a:avLst/>
          </a:prstGeom>
          <a:solidFill>
            <a:srgbClr val="FFCC00"/>
          </a:solidFill>
          <a:ln w="9525">
            <a:noFill/>
            <a:miter lim="800000"/>
            <a:headEnd/>
            <a:tailEnd/>
          </a:ln>
        </p:spPr>
        <p:txBody>
          <a:bodyPr wrap="none">
            <a:spAutoFit/>
          </a:bodyPr>
          <a:lstStyle/>
          <a:p>
            <a:pPr eaLnBrk="0" hangingPunct="0"/>
            <a:r>
              <a:rPr kumimoji="1" lang="en-US" sz="2400" b="1">
                <a:solidFill>
                  <a:srgbClr val="0C0600"/>
                </a:solidFill>
              </a:rPr>
              <a:t>“Mesoamerica”</a:t>
            </a:r>
          </a:p>
          <a:p>
            <a:pPr eaLnBrk="0" hangingPunct="0"/>
            <a:r>
              <a:rPr kumimoji="1" lang="en-US" sz="1600" b="1">
                <a:solidFill>
                  <a:srgbClr val="0C0600"/>
                </a:solidFill>
              </a:rPr>
              <a:t>(cultural)</a:t>
            </a:r>
          </a:p>
        </p:txBody>
      </p:sp>
      <p:sp>
        <p:nvSpPr>
          <p:cNvPr id="358403" name="Line 4"/>
          <p:cNvSpPr>
            <a:spLocks noChangeShapeType="1"/>
          </p:cNvSpPr>
          <p:nvPr/>
        </p:nvSpPr>
        <p:spPr bwMode="auto">
          <a:xfrm flipH="1" flipV="1">
            <a:off x="2670190" y="1524000"/>
            <a:ext cx="334963" cy="609600"/>
          </a:xfrm>
          <a:prstGeom prst="line">
            <a:avLst/>
          </a:prstGeom>
          <a:noFill/>
          <a:ln w="38100">
            <a:solidFill>
              <a:schemeClr val="tx1"/>
            </a:solidFill>
            <a:round/>
            <a:headEnd/>
            <a:tailEnd/>
          </a:ln>
        </p:spPr>
        <p:txBody>
          <a:bodyPr/>
          <a:lstStyle/>
          <a:p>
            <a:endParaRPr lang="en-US"/>
          </a:p>
        </p:txBody>
      </p:sp>
      <p:sp>
        <p:nvSpPr>
          <p:cNvPr id="358404" name="Text Box 5"/>
          <p:cNvSpPr txBox="1">
            <a:spLocks noChangeArrowheads="1"/>
          </p:cNvSpPr>
          <p:nvPr/>
        </p:nvSpPr>
        <p:spPr bwMode="auto">
          <a:xfrm>
            <a:off x="4357705" y="1447801"/>
            <a:ext cx="2755691" cy="707886"/>
          </a:xfrm>
          <a:prstGeom prst="rect">
            <a:avLst/>
          </a:prstGeom>
          <a:solidFill>
            <a:srgbClr val="FFCC00"/>
          </a:solidFill>
          <a:ln w="9525">
            <a:noFill/>
            <a:miter lim="800000"/>
            <a:headEnd/>
            <a:tailEnd/>
          </a:ln>
        </p:spPr>
        <p:txBody>
          <a:bodyPr wrap="none">
            <a:spAutoFit/>
          </a:bodyPr>
          <a:lstStyle/>
          <a:p>
            <a:pPr eaLnBrk="0" hangingPunct="0"/>
            <a:r>
              <a:rPr kumimoji="1" lang="en-US" sz="2400" b="1">
                <a:solidFill>
                  <a:srgbClr val="0C0600"/>
                </a:solidFill>
              </a:rPr>
              <a:t>“Middle America”</a:t>
            </a:r>
          </a:p>
          <a:p>
            <a:pPr eaLnBrk="0" hangingPunct="0"/>
            <a:r>
              <a:rPr kumimoji="1" lang="en-US" sz="1600" b="1">
                <a:solidFill>
                  <a:srgbClr val="0C0600"/>
                </a:solidFill>
              </a:rPr>
              <a:t>(geological)</a:t>
            </a:r>
            <a:endParaRPr kumimoji="1" lang="en-US" sz="2000" b="1">
              <a:solidFill>
                <a:srgbClr val="0C0600"/>
              </a:solidFill>
            </a:endParaRPr>
          </a:p>
        </p:txBody>
      </p:sp>
      <p:sp>
        <p:nvSpPr>
          <p:cNvPr id="358405" name="Line 6"/>
          <p:cNvSpPr>
            <a:spLocks noChangeShapeType="1"/>
          </p:cNvSpPr>
          <p:nvPr/>
        </p:nvSpPr>
        <p:spPr bwMode="auto">
          <a:xfrm>
            <a:off x="5849953" y="2032030"/>
            <a:ext cx="1189037" cy="1857375"/>
          </a:xfrm>
          <a:prstGeom prst="line">
            <a:avLst/>
          </a:prstGeom>
          <a:noFill/>
          <a:ln w="38100">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4547" name="Text Box 2"/>
          <p:cNvSpPr txBox="1">
            <a:spLocks noChangeArrowheads="1"/>
          </p:cNvSpPr>
          <p:nvPr/>
        </p:nvSpPr>
        <p:spPr bwMode="auto">
          <a:xfrm>
            <a:off x="3090624" y="6395599"/>
            <a:ext cx="2953053"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FFFFFF"/>
                </a:solidFill>
                <a:hlinkClick r:id="rId2"/>
              </a:rPr>
              <a:t>http://en.wikipedia.org/wiki/Culture_areas_of_North_America</a:t>
            </a:r>
            <a:endParaRPr kumimoji="1" lang="en-US" sz="800" dirty="0">
              <a:solidFill>
                <a:srgbClr val="FFFFFF"/>
              </a:solidFill>
            </a:endParaRPr>
          </a:p>
        </p:txBody>
      </p:sp>
      <p:pic>
        <p:nvPicPr>
          <p:cNvPr id="2050" name="Picture 2"/>
          <p:cNvPicPr>
            <a:picLocks noChangeAspect="1" noChangeArrowheads="1"/>
          </p:cNvPicPr>
          <p:nvPr/>
        </p:nvPicPr>
        <p:blipFill>
          <a:blip r:embed="rId3" cstate="print"/>
          <a:srcRect/>
          <a:stretch>
            <a:fillRect/>
          </a:stretch>
        </p:blipFill>
        <p:spPr bwMode="auto">
          <a:xfrm>
            <a:off x="2057183" y="460150"/>
            <a:ext cx="5008973"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4547" name="Text Box 2"/>
          <p:cNvSpPr txBox="1">
            <a:spLocks noChangeArrowheads="1"/>
          </p:cNvSpPr>
          <p:nvPr/>
        </p:nvSpPr>
        <p:spPr bwMode="auto">
          <a:xfrm>
            <a:off x="3090624" y="6395599"/>
            <a:ext cx="2953053"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FFFFFF"/>
                </a:solidFill>
                <a:hlinkClick r:id="rId2"/>
              </a:rPr>
              <a:t>http://en.wikipedia.org/wiki/Culture_areas_of_North_America</a:t>
            </a:r>
            <a:endParaRPr kumimoji="1" lang="en-US" sz="800" dirty="0">
              <a:solidFill>
                <a:srgbClr val="FFFFFF"/>
              </a:solidFill>
            </a:endParaRPr>
          </a:p>
        </p:txBody>
      </p:sp>
      <p:pic>
        <p:nvPicPr>
          <p:cNvPr id="6" name="Picture 2"/>
          <p:cNvPicPr>
            <a:picLocks noChangeAspect="1" noChangeArrowheads="1"/>
          </p:cNvPicPr>
          <p:nvPr/>
        </p:nvPicPr>
        <p:blipFill>
          <a:blip r:embed="rId3" cstate="print"/>
          <a:srcRect/>
          <a:stretch>
            <a:fillRect/>
          </a:stretch>
        </p:blipFill>
        <p:spPr bwMode="auto">
          <a:xfrm>
            <a:off x="601439" y="2158093"/>
            <a:ext cx="4083050" cy="40830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933372" y="1308100"/>
            <a:ext cx="4276046" cy="3897156"/>
          </a:xfrm>
          <a:prstGeom prst="rect">
            <a:avLst/>
          </a:prstGeom>
          <a:noFill/>
          <a:ln w="9525">
            <a:noFill/>
            <a:miter lim="800000"/>
            <a:headEnd/>
            <a:tailEnd/>
          </a:ln>
        </p:spPr>
      </p:pic>
      <p:sp>
        <p:nvSpPr>
          <p:cNvPr id="8" name="Rectangle 7"/>
          <p:cNvSpPr/>
          <p:nvPr/>
        </p:nvSpPr>
        <p:spPr>
          <a:xfrm>
            <a:off x="1567546" y="5368804"/>
            <a:ext cx="5979886" cy="646331"/>
          </a:xfrm>
          <a:prstGeom prst="rect">
            <a:avLst/>
          </a:prstGeom>
          <a:solidFill>
            <a:srgbClr val="FFFFFF"/>
          </a:solidFill>
        </p:spPr>
        <p:txBody>
          <a:bodyPr wrap="square">
            <a:spAutoFit/>
          </a:bodyPr>
          <a:lstStyle/>
          <a:p>
            <a:pPr marL="865188" lvl="1" indent="-407988">
              <a:lnSpc>
                <a:spcPct val="90000"/>
              </a:lnSpc>
            </a:pPr>
            <a:r>
              <a:rPr lang="en-US" sz="3600" b="1" dirty="0" smtClean="0">
                <a:solidFill>
                  <a:srgbClr val="000000"/>
                </a:solidFill>
                <a:latin typeface="Verdana" pitchFamily="34" charset="0"/>
              </a:rPr>
              <a:t> not “culture areas</a:t>
            </a:r>
            <a:r>
              <a:rPr lang="en-US" sz="4000" b="1" dirty="0" smtClean="0">
                <a:solidFill>
                  <a:srgbClr val="000000"/>
                </a:solidFill>
                <a:latin typeface="Verdana"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LonelyPlanetEurope_Ireland"/>
          <p:cNvPicPr>
            <a:picLocks noChangeAspect="1" noChangeArrowheads="1"/>
          </p:cNvPicPr>
          <p:nvPr/>
        </p:nvPicPr>
        <p:blipFill>
          <a:blip r:embed="rId2" cstate="print"/>
          <a:srcRect/>
          <a:stretch>
            <a:fillRect/>
          </a:stretch>
        </p:blipFill>
        <p:spPr bwMode="auto">
          <a:xfrm>
            <a:off x="1076325" y="952500"/>
            <a:ext cx="7000875"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4000" b="1" dirty="0" smtClean="0">
                <a:solidFill>
                  <a:srgbClr val="000000"/>
                </a:solidFill>
                <a:latin typeface="Verdana" pitchFamily="34" charset="0"/>
              </a:rPr>
              <a:t>one person</a:t>
            </a:r>
            <a:endParaRPr lang="en-US" sz="4000"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91101299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2495551" y="6526243"/>
            <a:ext cx="4685450" cy="276999"/>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http://www.d.umn.edu/cla/faculty/troufs/anth3635/cetexts.html#title</a:t>
            </a:r>
            <a:endParaRPr kumimoji="1" lang="en-US" sz="1200">
              <a:solidFill>
                <a:srgbClr val="FFFFFF"/>
              </a:solidFill>
            </a:endParaRPr>
          </a:p>
        </p:txBody>
      </p:sp>
      <p:pic>
        <p:nvPicPr>
          <p:cNvPr id="357378" name="Picture 3"/>
          <p:cNvPicPr>
            <a:picLocks noChangeAspect="1" noChangeArrowheads="1"/>
          </p:cNvPicPr>
          <p:nvPr/>
        </p:nvPicPr>
        <p:blipFill>
          <a:blip r:embed="rId3" cstate="print"/>
          <a:srcRect/>
          <a:stretch>
            <a:fillRect/>
          </a:stretch>
        </p:blipFill>
        <p:spPr bwMode="auto">
          <a:xfrm>
            <a:off x="338138" y="1257300"/>
            <a:ext cx="4233862" cy="4762500"/>
          </a:xfrm>
          <a:prstGeom prst="rect">
            <a:avLst/>
          </a:prstGeom>
          <a:noFill/>
          <a:ln w="9525">
            <a:noFill/>
            <a:miter lim="800000"/>
            <a:headEnd/>
            <a:tailEnd/>
          </a:ln>
        </p:spPr>
      </p:pic>
      <p:sp>
        <p:nvSpPr>
          <p:cNvPr id="357379" name="Rectangle 4"/>
          <p:cNvSpPr>
            <a:spLocks noChangeArrowheads="1"/>
          </p:cNvSpPr>
          <p:nvPr/>
        </p:nvSpPr>
        <p:spPr bwMode="auto">
          <a:xfrm>
            <a:off x="4362450" y="3048387"/>
            <a:ext cx="4096058" cy="2185214"/>
          </a:xfrm>
          <a:prstGeom prst="rect">
            <a:avLst/>
          </a:prstGeom>
          <a:noFill/>
          <a:ln w="9525">
            <a:noFill/>
            <a:miter lim="800000"/>
            <a:headEnd/>
            <a:tailEnd/>
          </a:ln>
        </p:spPr>
        <p:txBody>
          <a:bodyPr wrap="none" anchor="ctr">
            <a:spAutoFit/>
          </a:bodyPr>
          <a:lstStyle/>
          <a:p>
            <a:pPr eaLnBrk="0" hangingPunct="0"/>
            <a:r>
              <a:rPr lang="en-US" sz="2800" b="1">
                <a:solidFill>
                  <a:srgbClr val="000000"/>
                </a:solidFill>
              </a:rPr>
              <a:t>Parman, Susan.</a:t>
            </a:r>
          </a:p>
          <a:p>
            <a:pPr eaLnBrk="0" hangingPunct="0"/>
            <a:r>
              <a:rPr lang="en-US" b="1">
                <a:solidFill>
                  <a:srgbClr val="000000"/>
                </a:solidFill>
              </a:rPr>
              <a:t/>
            </a:r>
            <a:br>
              <a:rPr lang="en-US" b="1">
                <a:solidFill>
                  <a:srgbClr val="000000"/>
                </a:solidFill>
              </a:rPr>
            </a:br>
            <a:r>
              <a:rPr lang="en-US" b="1" i="1">
                <a:solidFill>
                  <a:srgbClr val="000000"/>
                </a:solidFill>
              </a:rPr>
              <a:t>Europe in the Anthropological </a:t>
            </a:r>
          </a:p>
          <a:p>
            <a:pPr eaLnBrk="0" hangingPunct="0"/>
            <a:r>
              <a:rPr lang="en-US" b="1" i="1">
                <a:solidFill>
                  <a:srgbClr val="000000"/>
                </a:solidFill>
              </a:rPr>
              <a:t>Imagination</a:t>
            </a:r>
            <a:r>
              <a:rPr lang="en-US" b="1">
                <a:solidFill>
                  <a:srgbClr val="000000"/>
                </a:solidFill>
              </a:rPr>
              <a:t>.</a:t>
            </a:r>
            <a:br>
              <a:rPr lang="en-US" b="1">
                <a:solidFill>
                  <a:srgbClr val="000000"/>
                </a:solidFill>
              </a:rPr>
            </a:br>
            <a:endParaRPr lang="en-US" b="1">
              <a:solidFill>
                <a:srgbClr val="000000"/>
              </a:solidFill>
            </a:endParaRPr>
          </a:p>
          <a:p>
            <a:pPr eaLnBrk="0" hangingPunct="0"/>
            <a:r>
              <a:rPr lang="en-US">
                <a:solidFill>
                  <a:srgbClr val="000000"/>
                </a:solidFill>
              </a:rPr>
              <a:t>Upper Saddle River, NJ: Prentice Hall,</a:t>
            </a:r>
          </a:p>
          <a:p>
            <a:pPr eaLnBrk="0" hangingPunct="0"/>
            <a:r>
              <a:rPr lang="en-US">
                <a:solidFill>
                  <a:srgbClr val="000000"/>
                </a:solidFill>
              </a:rPr>
              <a:t> 1998.</a:t>
            </a:r>
          </a:p>
        </p:txBody>
      </p:sp>
      <p:sp>
        <p:nvSpPr>
          <p:cNvPr id="35738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4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“subculture”</a:t>
            </a:r>
            <a:endParaRPr lang="en-US"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45627884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376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376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7376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737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7376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376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376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376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73770" name="Picture 2"/>
          <p:cNvPicPr>
            <a:picLocks noChangeAspect="1" noChangeArrowheads="1"/>
          </p:cNvPicPr>
          <p:nvPr/>
        </p:nvPicPr>
        <p:blipFill>
          <a:blip r:embed="rId3" cstate="print"/>
          <a:srcRect/>
          <a:stretch>
            <a:fillRect/>
          </a:stretch>
        </p:blipFill>
        <p:spPr bwMode="auto">
          <a:xfrm>
            <a:off x="682174" y="1145950"/>
            <a:ext cx="7772400" cy="4857750"/>
          </a:xfrm>
          <a:prstGeom prst="rect">
            <a:avLst/>
          </a:prstGeom>
          <a:noFill/>
          <a:ln w="9525">
            <a:noFill/>
            <a:miter lim="800000"/>
            <a:headEnd/>
            <a:tailEnd/>
          </a:ln>
        </p:spPr>
      </p:pic>
    </p:spTree>
    <p:extLst>
      <p:ext uri="{BB962C8B-B14F-4D97-AF65-F5344CB8AC3E}">
        <p14:creationId xmlns:p14="http://schemas.microsoft.com/office/powerpoint/2010/main" val="26577460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24562788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3" name="TextBox 2"/>
          <p:cNvSpPr txBox="1">
            <a:spLocks noChangeArrowheads="1"/>
          </p:cNvSpPr>
          <p:nvPr/>
        </p:nvSpPr>
        <p:spPr bwMode="auto">
          <a:xfrm>
            <a:off x="1944703" y="4398100"/>
            <a:ext cx="6247223" cy="830997"/>
          </a:xfrm>
          <a:prstGeom prst="rect">
            <a:avLst/>
          </a:prstGeom>
          <a:solidFill>
            <a:schemeClr val="bg1"/>
          </a:solidFill>
          <a:ln w="9525">
            <a:noFill/>
            <a:miter lim="800000"/>
            <a:headEnd/>
            <a:tailEnd/>
          </a:ln>
        </p:spPr>
        <p:txBody>
          <a:bodyPr wrap="none">
            <a:spAutoFit/>
          </a:bodyPr>
          <a:lstStyle/>
          <a:p>
            <a:r>
              <a:rPr lang="en-US" sz="4800" b="1" dirty="0">
                <a:solidFill>
                  <a:srgbClr val="FF0000"/>
                </a:solidFill>
              </a:rPr>
              <a:t>aka a “</a:t>
            </a:r>
            <a:r>
              <a:rPr lang="en-US" sz="4800" b="1" dirty="0" err="1">
                <a:solidFill>
                  <a:srgbClr val="FF0000"/>
                </a:solidFill>
              </a:rPr>
              <a:t>microculture</a:t>
            </a:r>
            <a:r>
              <a:rPr lang="en-US" sz="4800" b="1" dirty="0">
                <a:solidFill>
                  <a:srgbClr val="FF0000"/>
                </a:solidFill>
              </a:rPr>
              <a:t>”</a:t>
            </a:r>
          </a:p>
        </p:txBody>
      </p:sp>
      <p:sp>
        <p:nvSpPr>
          <p:cNvPr id="4" name="TextBox 3"/>
          <p:cNvSpPr txBox="1">
            <a:spLocks noChangeArrowheads="1"/>
          </p:cNvSpPr>
          <p:nvPr/>
        </p:nvSpPr>
        <p:spPr bwMode="auto">
          <a:xfrm>
            <a:off x="1944696" y="5196370"/>
            <a:ext cx="6147837" cy="830997"/>
          </a:xfrm>
          <a:prstGeom prst="rect">
            <a:avLst/>
          </a:prstGeom>
          <a:solidFill>
            <a:schemeClr val="bg1"/>
          </a:solidFill>
          <a:ln w="9525">
            <a:noFill/>
            <a:miter lim="800000"/>
            <a:headEnd/>
            <a:tailEnd/>
          </a:ln>
        </p:spPr>
        <p:txBody>
          <a:bodyPr wrap="none">
            <a:spAutoFit/>
          </a:bodyPr>
          <a:lstStyle/>
          <a:p>
            <a:r>
              <a:rPr lang="en-US" sz="4800" b="1" dirty="0">
                <a:solidFill>
                  <a:srgbClr val="FF0000"/>
                </a:solidFill>
              </a:rPr>
              <a:t>aka a </a:t>
            </a:r>
            <a:r>
              <a:rPr lang="en-US" sz="4800" b="1" dirty="0" smtClean="0">
                <a:solidFill>
                  <a:srgbClr val="FF0000"/>
                </a:solidFill>
              </a:rPr>
              <a:t>“local culture”</a:t>
            </a:r>
            <a:endParaRPr lang="en-US" sz="4800" b="1" dirty="0">
              <a:solidFill>
                <a:srgbClr val="FF0000"/>
              </a:solidFill>
            </a:endParaRPr>
          </a:p>
        </p:txBody>
      </p:sp>
    </p:spTree>
    <p:extLst>
      <p:ext uri="{BB962C8B-B14F-4D97-AF65-F5344CB8AC3E}">
        <p14:creationId xmlns:p14="http://schemas.microsoft.com/office/powerpoint/2010/main" val="1182690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5" name="Rectangle 4"/>
          <p:cNvSpPr/>
          <p:nvPr/>
        </p:nvSpPr>
        <p:spPr>
          <a:xfrm>
            <a:off x="2286000" y="4426135"/>
            <a:ext cx="4572000" cy="1837426"/>
          </a:xfrm>
          <a:prstGeom prst="rect">
            <a:avLst/>
          </a:prstGeom>
          <a:solidFill>
            <a:schemeClr val="bg1"/>
          </a:solidFill>
        </p:spPr>
        <p:txBody>
          <a:bodyPr>
            <a:spAutoFit/>
          </a:bodyPr>
          <a:lstStyle/>
          <a:p>
            <a:pPr marL="1208088" lvl="2" eaLnBrk="1" hangingPunct="1">
              <a:lnSpc>
                <a:spcPct val="90000"/>
              </a:lnSpc>
              <a:defRPr/>
            </a:pPr>
            <a:r>
              <a:rPr lang="en-US" b="1" dirty="0">
                <a:latin typeface="Verdana" pitchFamily="34" charset="0"/>
              </a:rPr>
              <a:t> </a:t>
            </a:r>
            <a:r>
              <a:rPr lang="en-US" b="1" dirty="0">
                <a:solidFill>
                  <a:schemeClr val="bg1"/>
                </a:solidFill>
                <a:latin typeface="Verdana" pitchFamily="34" charset="0"/>
              </a:rPr>
              <a:t>Chicanos</a:t>
            </a:r>
          </a:p>
          <a:p>
            <a:pPr marL="1208088" lvl="2" eaLnBrk="1" hangingPunct="1">
              <a:lnSpc>
                <a:spcPct val="90000"/>
              </a:lnSpc>
              <a:defRPr/>
            </a:pPr>
            <a:r>
              <a:rPr lang="en-US" b="1" dirty="0">
                <a:solidFill>
                  <a:schemeClr val="bg1"/>
                </a:solidFill>
                <a:latin typeface="Verdana" pitchFamily="34" charset="0"/>
              </a:rPr>
              <a:t>“Irish”</a:t>
            </a:r>
          </a:p>
          <a:p>
            <a:pPr marL="1208088" lvl="2" eaLnBrk="1" hangingPunct="1">
              <a:lnSpc>
                <a:spcPct val="90000"/>
              </a:lnSpc>
              <a:defRPr/>
            </a:pPr>
            <a:r>
              <a:rPr lang="en-US" b="1" dirty="0">
                <a:latin typeface="Verdana" pitchFamily="34" charset="0"/>
              </a:rPr>
              <a:t>“Irish </a:t>
            </a:r>
            <a:r>
              <a:rPr lang="en-US" b="1" dirty="0" err="1">
                <a:latin typeface="Verdana" pitchFamily="34" charset="0"/>
              </a:rPr>
              <a:t>Travellers</a:t>
            </a:r>
            <a:r>
              <a:rPr lang="en-US" b="1" dirty="0">
                <a:latin typeface="Verdana" pitchFamily="34" charset="0"/>
              </a:rPr>
              <a:t>” </a:t>
            </a:r>
            <a:r>
              <a:rPr lang="en-US" b="1" dirty="0">
                <a:solidFill>
                  <a:schemeClr val="bg1"/>
                </a:solidFill>
                <a:latin typeface="Verdana" pitchFamily="34" charset="0"/>
              </a:rPr>
              <a:t>(“Gypsies”)</a:t>
            </a:r>
          </a:p>
          <a:p>
            <a:pPr marL="1208088" lvl="2" eaLnBrk="1" hangingPunct="1">
              <a:lnSpc>
                <a:spcPct val="90000"/>
              </a:lnSpc>
              <a:defRPr/>
            </a:pPr>
            <a:r>
              <a:rPr lang="en-US" b="1" dirty="0">
                <a:solidFill>
                  <a:schemeClr val="bg1"/>
                </a:solidFill>
                <a:latin typeface="Verdana" pitchFamily="34" charset="0"/>
              </a:rPr>
              <a:t>“Rom” (“Gypsies”)</a:t>
            </a:r>
          </a:p>
          <a:p>
            <a:pPr marL="1208088" lvl="2" eaLnBrk="1" hangingPunct="1">
              <a:lnSpc>
                <a:spcPct val="90000"/>
              </a:lnSpc>
              <a:defRPr/>
            </a:pPr>
            <a:r>
              <a:rPr lang="en-US" b="1" dirty="0">
                <a:latin typeface="Verdana" pitchFamily="34" charset="0"/>
              </a:rPr>
              <a:t>“</a:t>
            </a:r>
            <a:r>
              <a:rPr lang="en-US" b="1" dirty="0">
                <a:solidFill>
                  <a:schemeClr val="bg1"/>
                </a:solidFill>
                <a:latin typeface="Verdana" pitchFamily="34" charset="0"/>
              </a:rPr>
              <a:t>Basques</a:t>
            </a:r>
            <a:r>
              <a:rPr lang="en-US" b="1" dirty="0">
                <a:latin typeface="Verdana" pitchFamily="34" charset="0"/>
              </a:rPr>
              <a:t>”</a:t>
            </a:r>
          </a:p>
          <a:p>
            <a:pPr marL="1208088" lvl="2" eaLnBrk="1" hangingPunct="1">
              <a:lnSpc>
                <a:spcPct val="90000"/>
              </a:lnSpc>
              <a:defRPr/>
            </a:pPr>
            <a:r>
              <a:rPr lang="en-US" b="1" dirty="0">
                <a:solidFill>
                  <a:schemeClr val="bg1"/>
                </a:solidFill>
                <a:latin typeface="Verdana" pitchFamily="34" charset="0"/>
              </a:rPr>
              <a:t>  Catalans</a:t>
            </a:r>
          </a:p>
        </p:txBody>
      </p:sp>
      <p:sp>
        <p:nvSpPr>
          <p:cNvPr id="6" name="Rectangle 5"/>
          <p:cNvSpPr/>
          <p:nvPr/>
        </p:nvSpPr>
        <p:spPr>
          <a:xfrm>
            <a:off x="2605308" y="5428093"/>
            <a:ext cx="4572000" cy="646331"/>
          </a:xfrm>
          <a:prstGeom prst="rect">
            <a:avLst/>
          </a:prstGeom>
          <a:solidFill>
            <a:schemeClr val="bg1"/>
          </a:solidFill>
        </p:spPr>
        <p:txBody>
          <a:bodyPr>
            <a:spAutoFit/>
          </a:bodyPr>
          <a:lstStyle/>
          <a:p>
            <a:pPr marL="1208088" lvl="2" eaLnBrk="1" hangingPunct="1">
              <a:defRPr/>
            </a:pPr>
            <a:r>
              <a:rPr lang="en-US" b="1" dirty="0">
                <a:latin typeface="Verdana" pitchFamily="34" charset="0"/>
              </a:rPr>
              <a:t>sometimes incorrectly called “Gypsies”</a:t>
            </a:r>
          </a:p>
        </p:txBody>
      </p:sp>
    </p:spTree>
    <p:extLst>
      <p:ext uri="{BB962C8B-B14F-4D97-AF65-F5344CB8AC3E}">
        <p14:creationId xmlns:p14="http://schemas.microsoft.com/office/powerpoint/2010/main" val="206506291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5"/>
          <p:cNvSpPr>
            <a:spLocks noChangeArrowheads="1"/>
          </p:cNvSpPr>
          <p:nvPr/>
        </p:nvSpPr>
        <p:spPr bwMode="auto">
          <a:xfrm>
            <a:off x="3886200" y="1371601"/>
            <a:ext cx="4572000" cy="1892826"/>
          </a:xfrm>
          <a:prstGeom prst="rect">
            <a:avLst/>
          </a:prstGeom>
          <a:noFill/>
          <a:ln w="28575">
            <a:noFill/>
            <a:miter lim="800000"/>
            <a:headEnd/>
            <a:tailEnd/>
          </a:ln>
        </p:spPr>
        <p:txBody>
          <a:bodyPr>
            <a:spAutoFit/>
          </a:bodyPr>
          <a:lstStyle/>
          <a:p>
            <a:pPr>
              <a:spcBef>
                <a:spcPct val="50000"/>
              </a:spcBef>
            </a:pPr>
            <a:r>
              <a:rPr lang="en-US" i="1">
                <a:solidFill>
                  <a:srgbClr val="000000"/>
                </a:solidFill>
              </a:rPr>
              <a:t>The Irish Tinkers: The Urbanization of an Itinerant People</a:t>
            </a:r>
          </a:p>
          <a:p>
            <a:pPr>
              <a:spcBef>
                <a:spcPct val="50000"/>
              </a:spcBef>
            </a:pPr>
            <a:r>
              <a:rPr lang="en-US">
                <a:solidFill>
                  <a:srgbClr val="000000"/>
                </a:solidFill>
              </a:rPr>
              <a:t>by George Gmelch</a:t>
            </a:r>
          </a:p>
          <a:p>
            <a:pPr>
              <a:spcBef>
                <a:spcPct val="50000"/>
              </a:spcBef>
            </a:pPr>
            <a:endParaRPr lang="en-US">
              <a:solidFill>
                <a:srgbClr val="000000"/>
              </a:solidFill>
            </a:endParaRPr>
          </a:p>
          <a:p>
            <a:pPr>
              <a:spcBef>
                <a:spcPct val="50000"/>
              </a:spcBef>
            </a:pPr>
            <a:r>
              <a:rPr lang="en-US">
                <a:solidFill>
                  <a:srgbClr val="000000"/>
                </a:solidFill>
              </a:rPr>
              <a:t>1985</a:t>
            </a:r>
          </a:p>
        </p:txBody>
      </p:sp>
      <p:pic>
        <p:nvPicPr>
          <p:cNvPr id="363522" name="Picture 7"/>
          <p:cNvPicPr>
            <a:picLocks noChangeAspect="1" noChangeArrowheads="1"/>
          </p:cNvPicPr>
          <p:nvPr/>
        </p:nvPicPr>
        <p:blipFill>
          <a:blip r:embed="rId2" cstate="print"/>
          <a:srcRect/>
          <a:stretch>
            <a:fillRect/>
          </a:stretch>
        </p:blipFill>
        <p:spPr bwMode="auto">
          <a:xfrm>
            <a:off x="1524000" y="4648200"/>
            <a:ext cx="2895600" cy="1974850"/>
          </a:xfrm>
          <a:prstGeom prst="rect">
            <a:avLst/>
          </a:prstGeom>
          <a:noFill/>
          <a:ln w="28575">
            <a:noFill/>
            <a:miter lim="800000"/>
            <a:headEnd/>
            <a:tailEnd/>
          </a:ln>
        </p:spPr>
      </p:pic>
      <p:pic>
        <p:nvPicPr>
          <p:cNvPr id="363523" name="Picture 8"/>
          <p:cNvPicPr>
            <a:picLocks noChangeAspect="1" noChangeArrowheads="1"/>
          </p:cNvPicPr>
          <p:nvPr/>
        </p:nvPicPr>
        <p:blipFill>
          <a:blip r:embed="rId3" cstate="print"/>
          <a:srcRect/>
          <a:stretch>
            <a:fillRect/>
          </a:stretch>
        </p:blipFill>
        <p:spPr bwMode="auto">
          <a:xfrm>
            <a:off x="914400" y="685800"/>
            <a:ext cx="2408238" cy="3657600"/>
          </a:xfrm>
          <a:prstGeom prst="rect">
            <a:avLst/>
          </a:prstGeom>
          <a:noFill/>
          <a:ln w="2857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654675" y="2859118"/>
            <a:ext cx="2179638" cy="3381375"/>
          </a:xfrm>
          <a:prstGeom prst="rect">
            <a:avLst/>
          </a:prstGeom>
          <a:noFill/>
          <a:ln w="9525">
            <a:noFill/>
            <a:miter lim="800000"/>
            <a:headEnd/>
            <a:tailEnd/>
          </a:ln>
        </p:spPr>
      </p:pic>
      <p:sp>
        <p:nvSpPr>
          <p:cNvPr id="3635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5" name="Rectangle 4"/>
          <p:cNvSpPr/>
          <p:nvPr/>
        </p:nvSpPr>
        <p:spPr>
          <a:xfrm>
            <a:off x="2286000" y="4426144"/>
            <a:ext cx="4572000" cy="1283428"/>
          </a:xfrm>
          <a:prstGeom prst="rect">
            <a:avLst/>
          </a:prstGeom>
          <a:solidFill>
            <a:schemeClr val="bg1"/>
          </a:solidFill>
        </p:spPr>
        <p:txBody>
          <a:bodyPr>
            <a:spAutoFit/>
          </a:bodyPr>
          <a:lstStyle/>
          <a:p>
            <a:pPr marL="1208088" lvl="2">
              <a:lnSpc>
                <a:spcPct val="90000"/>
              </a:lnSpc>
              <a:defRPr/>
            </a:pPr>
            <a:r>
              <a:rPr lang="en-US" b="1" dirty="0" smtClean="0">
                <a:solidFill>
                  <a:schemeClr val="bg1"/>
                </a:solidFill>
                <a:latin typeface="Verdana" pitchFamily="34" charset="0"/>
              </a:rPr>
              <a:t>(“</a:t>
            </a:r>
            <a:r>
              <a:rPr lang="en-US" b="1" dirty="0">
                <a:solidFill>
                  <a:schemeClr val="bg1"/>
                </a:solidFill>
                <a:latin typeface="Verdana" pitchFamily="34" charset="0"/>
              </a:rPr>
              <a:t>Gypsies</a:t>
            </a:r>
            <a:r>
              <a:rPr lang="en-US" b="1" dirty="0" smtClean="0">
                <a:solidFill>
                  <a:schemeClr val="bg1"/>
                </a:solidFill>
                <a:latin typeface="Verdana" pitchFamily="34" charset="0"/>
              </a:rPr>
              <a:t>”)om</a:t>
            </a:r>
            <a:r>
              <a:rPr lang="en-US" b="1" dirty="0">
                <a:solidFill>
                  <a:schemeClr val="bg1"/>
                </a:solidFill>
                <a:latin typeface="Verdana" pitchFamily="34" charset="0"/>
              </a:rPr>
              <a:t>” (“Gypsies”)</a:t>
            </a:r>
          </a:p>
          <a:p>
            <a:pPr marL="1208088" lvl="2">
              <a:lnSpc>
                <a:spcPct val="90000"/>
              </a:lnSpc>
              <a:defRPr/>
            </a:pPr>
            <a:r>
              <a:rPr lang="en-US" sz="3200" b="1" dirty="0">
                <a:solidFill>
                  <a:srgbClr val="000000"/>
                </a:solidFill>
                <a:latin typeface="Verdana" pitchFamily="34" charset="0"/>
              </a:rPr>
              <a:t>“Basques”</a:t>
            </a:r>
          </a:p>
          <a:p>
            <a:pPr marL="1208088" lvl="2">
              <a:lnSpc>
                <a:spcPct val="90000"/>
              </a:lnSpc>
              <a:defRPr/>
            </a:pPr>
            <a:r>
              <a:rPr lang="en-US" b="1" dirty="0">
                <a:solidFill>
                  <a:schemeClr val="bg1"/>
                </a:solidFill>
                <a:latin typeface="Verdana" pitchFamily="34" charset="0"/>
              </a:rPr>
              <a:t>  Catalans</a:t>
            </a:r>
          </a:p>
        </p:txBody>
      </p:sp>
    </p:spTree>
    <p:extLst>
      <p:ext uri="{BB962C8B-B14F-4D97-AF65-F5344CB8AC3E}">
        <p14:creationId xmlns:p14="http://schemas.microsoft.com/office/powerpoint/2010/main" val="40450226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Text Box 2"/>
          <p:cNvSpPr txBox="1">
            <a:spLocks noChangeArrowheads="1"/>
          </p:cNvSpPr>
          <p:nvPr/>
        </p:nvSpPr>
        <p:spPr bwMode="auto">
          <a:xfrm>
            <a:off x="1862139" y="6561168"/>
            <a:ext cx="5443670" cy="276999"/>
          </a:xfrm>
          <a:prstGeom prst="rect">
            <a:avLst/>
          </a:prstGeom>
          <a:noFill/>
          <a:ln w="9525">
            <a:noFill/>
            <a:miter lim="800000"/>
            <a:headEnd/>
            <a:tailEnd/>
          </a:ln>
        </p:spPr>
        <p:txBody>
          <a:bodyPr wrap="none">
            <a:spAutoFit/>
          </a:bodyPr>
          <a:lstStyle/>
          <a:p>
            <a:pPr eaLnBrk="0" hangingPunct="0"/>
            <a:r>
              <a:rPr kumimoji="1" lang="en-US" sz="1200">
                <a:solidFill>
                  <a:srgbClr val="99CC00"/>
                </a:solidFill>
                <a:hlinkClick r:id="rId2"/>
              </a:rPr>
              <a:t>http://www.d.umn.edu/cla/faculty/troufs/anth3635/cetexts.html#BasqueHistory</a:t>
            </a:r>
            <a:endParaRPr kumimoji="1" lang="en-US" sz="1200">
              <a:solidFill>
                <a:srgbClr val="99CC00"/>
              </a:solidFill>
            </a:endParaRPr>
          </a:p>
        </p:txBody>
      </p:sp>
      <p:sp>
        <p:nvSpPr>
          <p:cNvPr id="366595" name="Text Box 4"/>
          <p:cNvSpPr txBox="1">
            <a:spLocks noChangeArrowheads="1"/>
          </p:cNvSpPr>
          <p:nvPr/>
        </p:nvSpPr>
        <p:spPr bwMode="auto">
          <a:xfrm>
            <a:off x="3250086" y="5727701"/>
            <a:ext cx="2613665" cy="707886"/>
          </a:xfrm>
          <a:prstGeom prst="rect">
            <a:avLst/>
          </a:prstGeom>
          <a:noFill/>
          <a:ln w="9525">
            <a:noFill/>
            <a:miter lim="800000"/>
            <a:headEnd/>
            <a:tailEnd/>
          </a:ln>
        </p:spPr>
        <p:txBody>
          <a:bodyPr wrap="none">
            <a:spAutoFit/>
          </a:bodyPr>
          <a:lstStyle/>
          <a:p>
            <a:pPr algn="ctr"/>
            <a:r>
              <a:rPr lang="en-US" sz="1200">
                <a:solidFill>
                  <a:srgbClr val="000000"/>
                </a:solidFill>
              </a:rPr>
              <a:t>Mark Kurlansky</a:t>
            </a:r>
          </a:p>
          <a:p>
            <a:pPr algn="ctr"/>
            <a:r>
              <a:rPr lang="en-US" sz="1200" b="1" i="1">
                <a:solidFill>
                  <a:srgbClr val="000000"/>
                </a:solidFill>
              </a:rPr>
              <a:t>The Basque History of the World</a:t>
            </a:r>
            <a:r>
              <a:rPr lang="en-US" sz="1200" b="1">
                <a:solidFill>
                  <a:srgbClr val="000000"/>
                </a:solidFill>
              </a:rPr>
              <a:t>.</a:t>
            </a:r>
          </a:p>
          <a:p>
            <a:pPr algn="ctr"/>
            <a:r>
              <a:rPr lang="en-US" sz="800">
                <a:solidFill>
                  <a:srgbClr val="000000"/>
                </a:solidFill>
              </a:rPr>
              <a:t>NY: Penguin Books, 1999.</a:t>
            </a:r>
          </a:p>
          <a:p>
            <a:pPr algn="ctr"/>
            <a:r>
              <a:rPr lang="en-US" sz="800">
                <a:solidFill>
                  <a:srgbClr val="000000"/>
                </a:solidFill>
              </a:rPr>
              <a:t>(ISBN: 0140298517)</a:t>
            </a:r>
          </a:p>
        </p:txBody>
      </p:sp>
      <p:pic>
        <p:nvPicPr>
          <p:cNvPr id="366596" name="Picture 5"/>
          <p:cNvPicPr>
            <a:picLocks noChangeAspect="1" noChangeArrowheads="1"/>
          </p:cNvPicPr>
          <p:nvPr/>
        </p:nvPicPr>
        <p:blipFill>
          <a:blip r:embed="rId3" cstate="print"/>
          <a:srcRect/>
          <a:stretch>
            <a:fillRect/>
          </a:stretch>
        </p:blipFill>
        <p:spPr bwMode="auto">
          <a:xfrm>
            <a:off x="2962275" y="1027143"/>
            <a:ext cx="3181350" cy="4575175"/>
          </a:xfrm>
          <a:prstGeom prst="rect">
            <a:avLst/>
          </a:prstGeom>
          <a:noFill/>
          <a:ln w="9525">
            <a:noFill/>
            <a:miter lim="800000"/>
            <a:headEnd/>
            <a:tailEnd/>
          </a:ln>
        </p:spPr>
      </p:pic>
      <p:sp>
        <p:nvSpPr>
          <p:cNvPr id="366597"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5" name="Rectangle 4"/>
          <p:cNvSpPr/>
          <p:nvPr/>
        </p:nvSpPr>
        <p:spPr>
          <a:xfrm>
            <a:off x="2286000" y="4426135"/>
            <a:ext cx="4572000" cy="1283428"/>
          </a:xfrm>
          <a:prstGeom prst="rect">
            <a:avLst/>
          </a:prstGeom>
          <a:solidFill>
            <a:schemeClr val="bg1"/>
          </a:solidFill>
        </p:spPr>
        <p:txBody>
          <a:bodyPr>
            <a:spAutoFit/>
          </a:bodyPr>
          <a:lstStyle/>
          <a:p>
            <a:pPr marL="1208088" lvl="2">
              <a:lnSpc>
                <a:spcPct val="90000"/>
              </a:lnSpc>
              <a:defRPr/>
            </a:pPr>
            <a:r>
              <a:rPr lang="en-US" b="1" dirty="0">
                <a:solidFill>
                  <a:srgbClr val="FFFFFF"/>
                </a:solidFill>
                <a:latin typeface="Verdana" pitchFamily="34" charset="0"/>
              </a:rPr>
              <a:t> Chicanos</a:t>
            </a:r>
          </a:p>
          <a:p>
            <a:pPr marL="1208088" lvl="2">
              <a:lnSpc>
                <a:spcPct val="90000"/>
              </a:lnSpc>
              <a:defRPr/>
            </a:pPr>
            <a:r>
              <a:rPr lang="en-US" b="1" dirty="0" smtClean="0">
                <a:solidFill>
                  <a:srgbClr val="FFFFFF"/>
                </a:solidFill>
                <a:latin typeface="Verdana" pitchFamily="34" charset="0"/>
              </a:rPr>
              <a:t>“</a:t>
            </a:r>
            <a:r>
              <a:rPr lang="en-US" b="1" dirty="0">
                <a:solidFill>
                  <a:srgbClr val="FFFFFF"/>
                </a:solidFill>
                <a:latin typeface="Verdana" pitchFamily="34" charset="0"/>
              </a:rPr>
              <a:t>Rom” (“Gypsies”)</a:t>
            </a:r>
          </a:p>
          <a:p>
            <a:pPr marL="1208088" lvl="2">
              <a:lnSpc>
                <a:spcPct val="90000"/>
              </a:lnSpc>
              <a:defRPr/>
            </a:pPr>
            <a:r>
              <a:rPr lang="en-US" sz="3200" b="1" dirty="0" smtClean="0">
                <a:solidFill>
                  <a:srgbClr val="000000"/>
                </a:solidFill>
                <a:latin typeface="Verdana" pitchFamily="34" charset="0"/>
              </a:rPr>
              <a:t>Hmong</a:t>
            </a:r>
            <a:endParaRPr lang="en-US" sz="3200" b="1" dirty="0">
              <a:solidFill>
                <a:srgbClr val="000000"/>
              </a:solidFill>
              <a:latin typeface="Verdana" pitchFamily="34" charset="0"/>
            </a:endParaRPr>
          </a:p>
          <a:p>
            <a:pPr marL="1208088" lvl="2">
              <a:lnSpc>
                <a:spcPct val="90000"/>
              </a:lnSpc>
              <a:defRPr/>
            </a:pPr>
            <a:r>
              <a:rPr lang="en-US" b="1" dirty="0">
                <a:solidFill>
                  <a:srgbClr val="FFFFFF"/>
                </a:solidFill>
                <a:latin typeface="Verdana" pitchFamily="34" charset="0"/>
              </a:rPr>
              <a:t>  Catalans</a:t>
            </a:r>
          </a:p>
        </p:txBody>
      </p:sp>
    </p:spTree>
    <p:extLst>
      <p:ext uri="{BB962C8B-B14F-4D97-AF65-F5344CB8AC3E}">
        <p14:creationId xmlns:p14="http://schemas.microsoft.com/office/powerpoint/2010/main" val="13592320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3586"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3587"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23588"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2358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23590"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3591"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3592"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23593"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23595" name="Picture 11"/>
          <p:cNvPicPr>
            <a:picLocks noChangeAspect="1" noChangeArrowheads="1"/>
          </p:cNvPicPr>
          <p:nvPr/>
        </p:nvPicPr>
        <p:blipFill>
          <a:blip r:embed="rId3" cstate="print"/>
          <a:srcRect/>
          <a:stretch>
            <a:fillRect/>
          </a:stretch>
        </p:blipFill>
        <p:spPr bwMode="auto">
          <a:xfrm>
            <a:off x="682631" y="315008"/>
            <a:ext cx="7772400" cy="568716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7618"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7619"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67620"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6762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67622"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7623"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7624"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7625"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67626" name="Picture 2"/>
          <p:cNvPicPr>
            <a:picLocks noChangeAspect="1" noChangeArrowheads="1"/>
          </p:cNvPicPr>
          <p:nvPr/>
        </p:nvPicPr>
        <p:blipFill>
          <a:blip r:embed="rId3" cstate="print"/>
          <a:srcRect/>
          <a:stretch>
            <a:fillRect/>
          </a:stretch>
        </p:blipFill>
        <p:spPr bwMode="auto">
          <a:xfrm>
            <a:off x="667656" y="114707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5" name="Rectangle 4"/>
          <p:cNvSpPr/>
          <p:nvPr/>
        </p:nvSpPr>
        <p:spPr>
          <a:xfrm>
            <a:off x="2286000" y="4426135"/>
            <a:ext cx="4572000" cy="1920526"/>
          </a:xfrm>
          <a:prstGeom prst="rect">
            <a:avLst/>
          </a:prstGeom>
          <a:solidFill>
            <a:schemeClr val="bg1"/>
          </a:solidFill>
        </p:spPr>
        <p:txBody>
          <a:bodyPr>
            <a:spAutoFit/>
          </a:bodyPr>
          <a:lstStyle/>
          <a:p>
            <a:pPr marL="1208088" lvl="2">
              <a:lnSpc>
                <a:spcPct val="90000"/>
              </a:lnSpc>
              <a:defRPr/>
            </a:pPr>
            <a:r>
              <a:rPr lang="en-US" b="1" dirty="0" smtClean="0">
                <a:solidFill>
                  <a:srgbClr val="FFFFFF"/>
                </a:solidFill>
                <a:latin typeface="Verdana" pitchFamily="34" charset="0"/>
              </a:rPr>
              <a:t>“</a:t>
            </a:r>
            <a:r>
              <a:rPr lang="en-US" b="1" dirty="0">
                <a:solidFill>
                  <a:srgbClr val="FFFFFF"/>
                </a:solidFill>
                <a:latin typeface="Verdana" pitchFamily="34" charset="0"/>
              </a:rPr>
              <a:t>Rom” (“Gypsies”)</a:t>
            </a:r>
          </a:p>
          <a:p>
            <a:pPr marL="1208088" lvl="2">
              <a:lnSpc>
                <a:spcPct val="90000"/>
              </a:lnSpc>
              <a:defRPr/>
            </a:pPr>
            <a:endParaRPr lang="en-US" sz="3200" b="1" dirty="0" smtClean="0">
              <a:solidFill>
                <a:srgbClr val="000000"/>
              </a:solidFill>
              <a:latin typeface="Verdana" pitchFamily="34" charset="0"/>
            </a:endParaRPr>
          </a:p>
          <a:p>
            <a:pPr marL="1208088" lvl="2">
              <a:lnSpc>
                <a:spcPct val="90000"/>
              </a:lnSpc>
              <a:defRPr/>
            </a:pPr>
            <a:r>
              <a:rPr lang="en-US" sz="3200" b="1" dirty="0" smtClean="0">
                <a:solidFill>
                  <a:srgbClr val="000000"/>
                </a:solidFill>
                <a:latin typeface="Verdana" pitchFamily="34" charset="0"/>
              </a:rPr>
              <a:t>Amish</a:t>
            </a:r>
          </a:p>
          <a:p>
            <a:pPr marL="1208088" lvl="2">
              <a:lnSpc>
                <a:spcPct val="90000"/>
              </a:lnSpc>
              <a:defRPr/>
            </a:pPr>
            <a:endParaRPr lang="en-US" sz="3200" b="1" dirty="0">
              <a:solidFill>
                <a:srgbClr val="000000"/>
              </a:solidFill>
              <a:latin typeface="Verdana" pitchFamily="34" charset="0"/>
            </a:endParaRPr>
          </a:p>
          <a:p>
            <a:pPr marL="1208088" lvl="2">
              <a:lnSpc>
                <a:spcPct val="90000"/>
              </a:lnSpc>
              <a:defRPr/>
            </a:pPr>
            <a:r>
              <a:rPr lang="en-US" b="1" dirty="0">
                <a:solidFill>
                  <a:srgbClr val="FFFFFF"/>
                </a:solidFill>
                <a:latin typeface="Verdana" pitchFamily="34" charset="0"/>
              </a:rPr>
              <a:t>  Catalans</a:t>
            </a:r>
          </a:p>
        </p:txBody>
      </p:sp>
    </p:spTree>
    <p:extLst>
      <p:ext uri="{BB962C8B-B14F-4D97-AF65-F5344CB8AC3E}">
        <p14:creationId xmlns:p14="http://schemas.microsoft.com/office/powerpoint/2010/main" val="280569829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9666"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9667"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69668"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69669"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69670"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9671"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9672"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69673"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69674" name="Picture 2"/>
          <p:cNvPicPr>
            <a:picLocks noChangeAspect="1" noChangeArrowheads="1"/>
          </p:cNvPicPr>
          <p:nvPr/>
        </p:nvPicPr>
        <p:blipFill>
          <a:blip r:embed="rId3" cstate="print"/>
          <a:srcRect/>
          <a:stretch>
            <a:fillRect/>
          </a:stretch>
        </p:blipFill>
        <p:spPr bwMode="auto">
          <a:xfrm>
            <a:off x="681946" y="116113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913653"/>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rgbClr val="000000"/>
                </a:solidFill>
                <a:latin typeface="Verdana" pitchFamily="34" charset="0"/>
              </a:rPr>
              <a:t>a culture </a:t>
            </a:r>
            <a:r>
              <a:rPr lang="en-US" sz="2000" b="1" dirty="0" smtClean="0">
                <a:solidFill>
                  <a:schemeClr val="bg1">
                    <a:lumMod val="65000"/>
                  </a:schemeClr>
                </a:solidFill>
                <a:latin typeface="Verdana" pitchFamily="34" charset="0"/>
              </a:rPr>
              <a:t>/ </a:t>
            </a:r>
            <a:r>
              <a:rPr lang="en-US" sz="4000" b="1" dirty="0" smtClean="0">
                <a:solidFill>
                  <a:srgbClr val="000000"/>
                </a:solidFill>
                <a:latin typeface="Verdana" pitchFamily="34" charset="0"/>
              </a:rPr>
              <a:t>“subculture”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5" name="Rectangle 4"/>
          <p:cNvSpPr/>
          <p:nvPr/>
        </p:nvSpPr>
        <p:spPr>
          <a:xfrm>
            <a:off x="1807037" y="4426135"/>
            <a:ext cx="6320971" cy="1920526"/>
          </a:xfrm>
          <a:prstGeom prst="rect">
            <a:avLst/>
          </a:prstGeom>
          <a:solidFill>
            <a:schemeClr val="bg1"/>
          </a:solidFill>
        </p:spPr>
        <p:txBody>
          <a:bodyPr wrap="square">
            <a:spAutoFit/>
          </a:bodyPr>
          <a:lstStyle/>
          <a:p>
            <a:pPr marL="1208088" lvl="2">
              <a:lnSpc>
                <a:spcPct val="90000"/>
              </a:lnSpc>
              <a:defRPr/>
            </a:pPr>
            <a:r>
              <a:rPr lang="en-US" b="1" dirty="0" smtClean="0">
                <a:solidFill>
                  <a:srgbClr val="FFFFFF"/>
                </a:solidFill>
                <a:latin typeface="Verdana" pitchFamily="34" charset="0"/>
              </a:rPr>
              <a:t>“</a:t>
            </a:r>
            <a:r>
              <a:rPr lang="en-US" b="1" dirty="0">
                <a:solidFill>
                  <a:srgbClr val="FFFFFF"/>
                </a:solidFill>
                <a:latin typeface="Verdana" pitchFamily="34" charset="0"/>
              </a:rPr>
              <a:t>Rom” (“Gypsies”)</a:t>
            </a:r>
          </a:p>
          <a:p>
            <a:pPr marL="1208088" lvl="2">
              <a:lnSpc>
                <a:spcPct val="90000"/>
              </a:lnSpc>
              <a:defRPr/>
            </a:pPr>
            <a:endParaRPr lang="en-US" sz="3200" b="1" dirty="0" smtClean="0">
              <a:solidFill>
                <a:srgbClr val="000000"/>
              </a:solidFill>
              <a:latin typeface="Verdana" pitchFamily="34" charset="0"/>
            </a:endParaRPr>
          </a:p>
          <a:p>
            <a:pPr marL="1208088" lvl="2">
              <a:lnSpc>
                <a:spcPct val="90000"/>
              </a:lnSpc>
              <a:defRPr/>
            </a:pPr>
            <a:r>
              <a:rPr lang="en-US" sz="3200" b="1" dirty="0" smtClean="0">
                <a:solidFill>
                  <a:srgbClr val="000000"/>
                </a:solidFill>
                <a:latin typeface="Verdana" pitchFamily="34" charset="0"/>
              </a:rPr>
              <a:t>The “Black Indians”</a:t>
            </a:r>
          </a:p>
          <a:p>
            <a:pPr marL="1208088" lvl="2">
              <a:lnSpc>
                <a:spcPct val="90000"/>
              </a:lnSpc>
              <a:defRPr/>
            </a:pPr>
            <a:endParaRPr lang="en-US" sz="3200" b="1" dirty="0">
              <a:solidFill>
                <a:srgbClr val="000000"/>
              </a:solidFill>
              <a:latin typeface="Verdana" pitchFamily="34" charset="0"/>
            </a:endParaRPr>
          </a:p>
          <a:p>
            <a:pPr marL="1208088" lvl="2">
              <a:lnSpc>
                <a:spcPct val="90000"/>
              </a:lnSpc>
              <a:defRPr/>
            </a:pPr>
            <a:r>
              <a:rPr lang="en-US" b="1" dirty="0">
                <a:solidFill>
                  <a:srgbClr val="FFFFFF"/>
                </a:solidFill>
                <a:latin typeface="Verdana" pitchFamily="34" charset="0"/>
              </a:rPr>
              <a:t>  Catalans</a:t>
            </a:r>
          </a:p>
        </p:txBody>
      </p:sp>
    </p:spTree>
    <p:extLst>
      <p:ext uri="{BB962C8B-B14F-4D97-AF65-F5344CB8AC3E}">
        <p14:creationId xmlns:p14="http://schemas.microsoft.com/office/powerpoint/2010/main" val="97452933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1714"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1715"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71716"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7171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71718"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1719"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1720"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1721"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71722" name="Picture 2"/>
          <p:cNvPicPr>
            <a:picLocks noChangeAspect="1" noChangeArrowheads="1"/>
          </p:cNvPicPr>
          <p:nvPr/>
        </p:nvPicPr>
        <p:blipFill>
          <a:blip r:embed="rId3" cstate="print"/>
          <a:srcRect/>
          <a:stretch>
            <a:fillRect/>
          </a:stretch>
        </p:blipFill>
        <p:spPr bwMode="auto">
          <a:xfrm>
            <a:off x="667887" y="1161597"/>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rgbClr val="000000"/>
                </a:solidFill>
                <a:latin typeface="Verdana" pitchFamily="34" charset="0"/>
              </a:rPr>
              <a:t>“subculture”</a:t>
            </a:r>
            <a:endParaRPr lang="en-US" b="1" dirty="0" smtClean="0">
              <a:solidFill>
                <a:srgbClr val="000000"/>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50102763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chemeClr val="bg1">
                    <a:lumMod val="65000"/>
                  </a:schemeClr>
                </a:solidFill>
                <a:latin typeface="Verdana" pitchFamily="34" charset="0"/>
              </a:rPr>
              <a:t>“subculture”</a:t>
            </a:r>
            <a:endParaRPr lang="en-US"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2" name="Rectangle 1"/>
          <p:cNvSpPr/>
          <p:nvPr/>
        </p:nvSpPr>
        <p:spPr>
          <a:xfrm>
            <a:off x="4896100" y="4484034"/>
            <a:ext cx="3402957" cy="646331"/>
          </a:xfrm>
          <a:prstGeom prst="rect">
            <a:avLst/>
          </a:prstGeom>
        </p:spPr>
        <p:txBody>
          <a:bodyPr wrap="square">
            <a:spAutoFit/>
          </a:bodyPr>
          <a:lstStyle/>
          <a:p>
            <a:pPr marL="0" lvl="1">
              <a:lnSpc>
                <a:spcPct val="90000"/>
              </a:lnSpc>
              <a:defRPr/>
            </a:pPr>
            <a:r>
              <a:rPr lang="en-US" sz="4000" b="1" dirty="0" smtClean="0">
                <a:solidFill>
                  <a:srgbClr val="000000"/>
                </a:solidFill>
                <a:latin typeface="Verdana" pitchFamily="34" charset="0"/>
              </a:rPr>
              <a:t>~ “tribe” ?</a:t>
            </a:r>
            <a:endParaRPr lang="en-US" b="1" dirty="0">
              <a:solidFill>
                <a:srgbClr val="000000"/>
              </a:solidFill>
              <a:latin typeface="Verdana" pitchFamily="34" charset="0"/>
            </a:endParaRPr>
          </a:p>
        </p:txBody>
      </p:sp>
    </p:spTree>
    <p:extLst>
      <p:ext uri="{BB962C8B-B14F-4D97-AF65-F5344CB8AC3E}">
        <p14:creationId xmlns:p14="http://schemas.microsoft.com/office/powerpoint/2010/main" val="124642036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129" y="756450"/>
            <a:ext cx="3333750" cy="5067300"/>
          </a:xfrm>
          <a:prstGeom prst="rect">
            <a:avLst/>
          </a:prstGeom>
        </p:spPr>
      </p:pic>
      <p:sp>
        <p:nvSpPr>
          <p:cNvPr id="3" name="Rectangle 2"/>
          <p:cNvSpPr/>
          <p:nvPr/>
        </p:nvSpPr>
        <p:spPr>
          <a:xfrm>
            <a:off x="2129748" y="5942054"/>
            <a:ext cx="4878729" cy="584775"/>
          </a:xfrm>
          <a:prstGeom prst="rect">
            <a:avLst/>
          </a:prstGeom>
        </p:spPr>
        <p:txBody>
          <a:bodyPr wrap="square">
            <a:spAutoFit/>
          </a:bodyPr>
          <a:lstStyle/>
          <a:p>
            <a:pPr algn="ctr"/>
            <a:r>
              <a:rPr lang="en-US" sz="1600" b="1" dirty="0">
                <a:solidFill>
                  <a:srgbClr val="FFFFFF"/>
                </a:solidFill>
              </a:rPr>
              <a:t>Fox</a:t>
            </a:r>
            <a:r>
              <a:rPr lang="en-US" sz="1600" dirty="0">
                <a:solidFill>
                  <a:srgbClr val="FFFFFF"/>
                </a:solidFill>
              </a:rPr>
              <a:t>, </a:t>
            </a:r>
            <a:r>
              <a:rPr lang="en-US" sz="1600" b="1" dirty="0">
                <a:solidFill>
                  <a:srgbClr val="FFFFFF"/>
                </a:solidFill>
              </a:rPr>
              <a:t>Robin</a:t>
            </a:r>
            <a:r>
              <a:rPr lang="en-US" sz="1600" dirty="0">
                <a:solidFill>
                  <a:srgbClr val="FFFFFF"/>
                </a:solidFill>
              </a:rPr>
              <a:t>. </a:t>
            </a:r>
            <a:r>
              <a:rPr lang="en-US" sz="1600" i="1" dirty="0">
                <a:solidFill>
                  <a:srgbClr val="FFFFFF"/>
                </a:solidFill>
              </a:rPr>
              <a:t>The Tribal Imagination: Civilization and the Savage Mind</a:t>
            </a:r>
            <a:r>
              <a:rPr lang="en-US" sz="1600" dirty="0">
                <a:solidFill>
                  <a:srgbClr val="FFFFFF"/>
                </a:solidFill>
              </a:rPr>
              <a:t>. Harvard University Press, 2011. </a:t>
            </a:r>
            <a:endParaRPr lang="en-US" sz="1600" b="1" dirty="0">
              <a:solidFill>
                <a:srgbClr val="FFFFFF"/>
              </a:solidFill>
              <a:latin typeface="Arial" pitchFamily="34" charset="0"/>
            </a:endParaRPr>
          </a:p>
        </p:txBody>
      </p:sp>
    </p:spTree>
    <p:extLst>
      <p:ext uri="{BB962C8B-B14F-4D97-AF65-F5344CB8AC3E}">
        <p14:creationId xmlns:p14="http://schemas.microsoft.com/office/powerpoint/2010/main" val="112978077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a:t>
            </a:r>
            <a:r>
              <a:rPr lang="en-US" sz="4000" b="1" dirty="0" smtClean="0">
                <a:solidFill>
                  <a:schemeClr val="bg1">
                    <a:lumMod val="65000"/>
                  </a:schemeClr>
                </a:solidFill>
                <a:latin typeface="Verdana" pitchFamily="34" charset="0"/>
              </a:rPr>
              <a:t>“subculture”</a:t>
            </a:r>
            <a:endParaRPr lang="en-US" b="1"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2" name="Rectangle 1"/>
          <p:cNvSpPr/>
          <p:nvPr/>
        </p:nvSpPr>
        <p:spPr>
          <a:xfrm>
            <a:off x="4896100" y="4484034"/>
            <a:ext cx="3402957" cy="646331"/>
          </a:xfrm>
          <a:prstGeom prst="rect">
            <a:avLst/>
          </a:prstGeom>
        </p:spPr>
        <p:txBody>
          <a:bodyPr wrap="square">
            <a:spAutoFit/>
          </a:bodyPr>
          <a:lstStyle/>
          <a:p>
            <a:pPr marL="0" lvl="1">
              <a:lnSpc>
                <a:spcPct val="90000"/>
              </a:lnSpc>
              <a:defRPr/>
            </a:pPr>
            <a:r>
              <a:rPr lang="en-US" sz="4000" b="1" dirty="0" smtClean="0">
                <a:solidFill>
                  <a:srgbClr val="000000"/>
                </a:solidFill>
                <a:latin typeface="Verdana" pitchFamily="34" charset="0"/>
              </a:rPr>
              <a:t>~ “tribe” ?</a:t>
            </a:r>
            <a:endParaRPr lang="en-US" b="1" dirty="0">
              <a:solidFill>
                <a:srgbClr val="000000"/>
              </a:solidFill>
              <a:latin typeface="Verdana" pitchFamily="34" charset="0"/>
            </a:endParaRPr>
          </a:p>
        </p:txBody>
      </p:sp>
      <p:sp>
        <p:nvSpPr>
          <p:cNvPr id="4" name="TextBox 3"/>
          <p:cNvSpPr txBox="1">
            <a:spLocks noChangeArrowheads="1"/>
          </p:cNvSpPr>
          <p:nvPr/>
        </p:nvSpPr>
        <p:spPr bwMode="auto">
          <a:xfrm>
            <a:off x="914645" y="5313847"/>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350166340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62" y="636038"/>
            <a:ext cx="7315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914645" y="5313847"/>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12175773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14923" y="6400800"/>
            <a:ext cx="2688557"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http://news.bbc.co.uk/2/hi/health/8359170.stm</a:t>
            </a:r>
            <a:endParaRPr lang="en-US" sz="800" dirty="0">
              <a:solidFill>
                <a:srgbClr val="00000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71286" y="11575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9" y="1028700"/>
            <a:ext cx="68770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914645" y="5313847"/>
            <a:ext cx="73152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Sometimes the “tribe” is also a “nation”</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427869173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5024452"/>
          </a:xfrm>
        </p:spPr>
        <p:txBody>
          <a:bodyPr>
            <a:spAutoFit/>
          </a:bodyPr>
          <a:lstStyle/>
          <a:p>
            <a:pPr algn="ctr" eaLnBrk="1" hangingPunct="1">
              <a:lnSpc>
                <a:spcPct val="90000"/>
              </a:lnSpc>
              <a:buFontTx/>
              <a:buNone/>
              <a:defRPr/>
            </a:pPr>
            <a:endParaRPr lang="en-US" b="1" dirty="0" smtClean="0">
              <a:latin typeface="Verdana" pitchFamily="34" charset="0"/>
            </a:endParaRP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14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solidFill>
                <a:latin typeface="Verdana" pitchFamily="34" charset="0"/>
              </a:rPr>
              <a:t>a culture / </a:t>
            </a:r>
            <a:r>
              <a:rPr lang="en-US" sz="4000" b="1" dirty="0" smtClean="0">
                <a:solidFill>
                  <a:schemeClr val="bg1"/>
                </a:solidFill>
                <a:latin typeface="Verdana" pitchFamily="34" charset="0"/>
              </a:rPr>
              <a:t>“subculture”</a:t>
            </a:r>
            <a:endParaRPr lang="en-US" b="1" dirty="0" smtClean="0">
              <a:solidFill>
                <a:schemeClr val="bg1"/>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a:t>
            </a:r>
            <a:r>
              <a:rPr lang="en-US" sz="2000" b="1" dirty="0" smtClean="0">
                <a:solidFill>
                  <a:schemeClr val="bg1">
                    <a:lumMod val="65000"/>
                  </a:schemeClr>
                </a:solidFill>
                <a:latin typeface="Verdana" pitchFamily="34" charset="0"/>
              </a:rPr>
              <a:t>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“cultural metaphor”</a:t>
            </a:r>
          </a:p>
        </p:txBody>
      </p:sp>
      <p:sp>
        <p:nvSpPr>
          <p:cNvPr id="3" name="Text Box 3"/>
          <p:cNvSpPr txBox="1">
            <a:spLocks noChangeArrowheads="1"/>
          </p:cNvSpPr>
          <p:nvPr/>
        </p:nvSpPr>
        <p:spPr bwMode="auto">
          <a:xfrm>
            <a:off x="1384300" y="2895600"/>
            <a:ext cx="5626100" cy="2431435"/>
          </a:xfrm>
          <a:prstGeom prst="rect">
            <a:avLst/>
          </a:prstGeom>
          <a:solidFill>
            <a:schemeClr val="bg1"/>
          </a:solidFill>
          <a:ln w="28575">
            <a:noFill/>
            <a:miter lim="800000"/>
            <a:headEnd/>
            <a:tailEnd/>
          </a:ln>
        </p:spPr>
        <p:txBody>
          <a:bodyPr>
            <a:spAutoFit/>
          </a:bodyPr>
          <a:lstStyle/>
          <a:p>
            <a:pPr algn="ctr">
              <a:spcBef>
                <a:spcPct val="20000"/>
              </a:spcBef>
            </a:pPr>
            <a:endParaRPr lang="en-US" sz="3200" dirty="0">
              <a:solidFill>
                <a:srgbClr val="000000"/>
              </a:solidFill>
              <a:latin typeface="Verdana" pitchFamily="34" charset="0"/>
            </a:endParaRPr>
          </a:p>
          <a:p>
            <a:pPr algn="ctr">
              <a:spcBef>
                <a:spcPct val="20000"/>
              </a:spcBef>
            </a:pPr>
            <a:r>
              <a:rPr lang="en-US" sz="3600" b="1" dirty="0">
                <a:solidFill>
                  <a:srgbClr val="000000"/>
                </a:solidFill>
                <a:latin typeface="Verdana" pitchFamily="34" charset="0"/>
              </a:rPr>
              <a:t>in summary</a:t>
            </a:r>
          </a:p>
          <a:p>
            <a:pPr algn="ctr">
              <a:spcBef>
                <a:spcPct val="20000"/>
              </a:spcBef>
            </a:pPr>
            <a:r>
              <a:rPr lang="en-US" sz="2800" dirty="0">
                <a:solidFill>
                  <a:srgbClr val="000000"/>
                </a:solidFill>
                <a:latin typeface="Verdana" pitchFamily="34" charset="0"/>
              </a:rPr>
              <a:t>(so far)</a:t>
            </a:r>
            <a:r>
              <a:rPr lang="en-US" sz="3200" dirty="0">
                <a:solidFill>
                  <a:srgbClr val="BBE0E3"/>
                </a:solidFill>
                <a:latin typeface="Verdana" pitchFamily="34" charset="0"/>
              </a:rPr>
              <a:t> </a:t>
            </a:r>
          </a:p>
          <a:p>
            <a:pPr algn="ctr">
              <a:spcBef>
                <a:spcPct val="20000"/>
              </a:spcBef>
            </a:pPr>
            <a:endParaRPr lang="en-US" sz="3200" dirty="0">
              <a:solidFill>
                <a:srgbClr val="BBE0E3"/>
              </a:solidFill>
              <a:latin typeface="Verdana" pitchFamily="34" charset="0"/>
            </a:endParaRPr>
          </a:p>
        </p:txBody>
      </p:sp>
    </p:spTree>
    <p:extLst>
      <p:ext uri="{BB962C8B-B14F-4D97-AF65-F5344CB8AC3E}">
        <p14:creationId xmlns:p14="http://schemas.microsoft.com/office/powerpoint/2010/main" val="136457593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600444"/>
            <a:ext cx="7315200" cy="5929315"/>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b="1" dirty="0" smtClean="0">
                <a:latin typeface="Verdana" pitchFamily="34" charset="0"/>
              </a:rPr>
              <a:t>one person</a:t>
            </a:r>
            <a:endParaRPr lang="en-US" sz="18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family</a:t>
            </a:r>
            <a:endParaRPr lang="en-US" sz="1600" dirty="0" smtClean="0">
              <a:latin typeface="Verdana" pitchFamily="34" charset="0"/>
            </a:endParaRPr>
          </a:p>
          <a:p>
            <a:pPr marL="1712913" lvl="1" indent="-333375" eaLnBrk="1" hangingPunct="1">
              <a:lnSpc>
                <a:spcPct val="90000"/>
              </a:lnSpc>
              <a:defRPr/>
            </a:pPr>
            <a:r>
              <a:rPr lang="en-US" b="1" dirty="0" smtClean="0">
                <a:latin typeface="Verdana" pitchFamily="34" charset="0"/>
              </a:rPr>
              <a:t>the community</a:t>
            </a:r>
          </a:p>
          <a:p>
            <a:pPr marL="1712913" lvl="1" indent="-333375" eaLnBrk="1" hangingPunct="1">
              <a:lnSpc>
                <a:spcPct val="90000"/>
              </a:lnSpc>
              <a:defRPr/>
            </a:pPr>
            <a:r>
              <a:rPr lang="en-US" b="1" dirty="0" smtClean="0">
                <a:latin typeface="Verdana" pitchFamily="34" charset="0"/>
              </a:rPr>
              <a:t>a region</a:t>
            </a:r>
          </a:p>
          <a:p>
            <a:pPr marL="1712913" lvl="1" indent="-333375" eaLnBrk="1" hangingPunct="1">
              <a:lnSpc>
                <a:spcPct val="90000"/>
              </a:lnSpc>
              <a:defRPr/>
            </a:pPr>
            <a:r>
              <a:rPr lang="en-US" b="1" dirty="0" smtClean="0">
                <a:latin typeface="Verdana" pitchFamily="34" charset="0"/>
              </a:rPr>
              <a:t>a “culture area”</a:t>
            </a:r>
          </a:p>
          <a:p>
            <a:pPr marL="1712913" lvl="1" indent="-333375" eaLnBrk="1" hangingPunct="1">
              <a:lnSpc>
                <a:spcPct val="90000"/>
              </a:lnSpc>
              <a:defRPr/>
            </a:pPr>
            <a:r>
              <a:rPr lang="en-US" b="1" dirty="0" smtClean="0">
                <a:latin typeface="Verdana" pitchFamily="34" charset="0"/>
              </a:rPr>
              <a:t>a culture / “subculture”</a:t>
            </a:r>
          </a:p>
          <a:p>
            <a:pPr marL="1712913" lvl="1" indent="-333375" eaLnBrk="1" hangingPunct="1">
              <a:lnSpc>
                <a:spcPct val="90000"/>
              </a:lnSpc>
              <a:defRPr/>
            </a:pPr>
            <a:r>
              <a:rPr lang="en-US"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b="1" dirty="0">
                <a:solidFill>
                  <a:schemeClr val="bg1">
                    <a:lumMod val="65000"/>
                  </a:schemeClr>
                </a:solidFill>
                <a:latin typeface="Verdana" pitchFamily="34" charset="0"/>
              </a:rPr>
              <a:t>t</a:t>
            </a:r>
            <a:r>
              <a:rPr lang="en-US" b="1" dirty="0" smtClean="0">
                <a:solidFill>
                  <a:schemeClr val="bg1">
                    <a:lumMod val="65000"/>
                  </a:schemeClr>
                </a:solidFill>
                <a:latin typeface="Verdana" pitchFamily="34" charset="0"/>
              </a:rPr>
              <a:t>he world</a:t>
            </a:r>
          </a:p>
          <a:p>
            <a:pPr marL="1712913" lvl="1" indent="-333375" eaLnBrk="1" hangingPunct="1">
              <a:lnSpc>
                <a:spcPct val="90000"/>
              </a:lnSpc>
              <a:defRPr/>
            </a:pPr>
            <a:r>
              <a:rPr lang="en-US"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b="1" dirty="0" smtClean="0">
                <a:solidFill>
                  <a:schemeClr val="bg1">
                    <a:lumMod val="65000"/>
                  </a:schemeClr>
                </a:solidFill>
                <a:latin typeface="Verdana" pitchFamily="34" charset="0"/>
              </a:rPr>
              <a:t>a “cultural metaphor”</a:t>
            </a:r>
          </a:p>
        </p:txBody>
      </p:sp>
    </p:spTree>
    <p:extLst>
      <p:ext uri="{BB962C8B-B14F-4D97-AF65-F5344CB8AC3E}">
        <p14:creationId xmlns:p14="http://schemas.microsoft.com/office/powerpoint/2010/main" val="57161380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rgbClr val="000000"/>
                </a:solidFill>
                <a:latin typeface="Verdana" pitchFamily="34" charset="0"/>
              </a:rPr>
              <a:t>“units of analysis”</a:t>
            </a:r>
          </a:p>
          <a:p>
            <a:pPr algn="ctr" eaLnBrk="1" hangingPunct="1">
              <a:lnSpc>
                <a:spcPct val="100000"/>
              </a:lnSpc>
              <a:buFontTx/>
              <a:buNone/>
            </a:pPr>
            <a:r>
              <a:rPr lang="en-US" sz="2400" b="1" dirty="0" smtClean="0">
                <a:solidFill>
                  <a:srgbClr val="000000"/>
                </a:solidFill>
                <a:latin typeface="Verdana" pitchFamily="34" charset="0"/>
              </a:rPr>
              <a:t>may also include:</a:t>
            </a:r>
          </a:p>
          <a:p>
            <a:pPr algn="ctr" eaLnBrk="1" hangingPunct="1">
              <a:lnSpc>
                <a:spcPct val="100000"/>
              </a:lnSpc>
              <a:buFontTx/>
              <a:buNone/>
            </a:pPr>
            <a:endParaRPr lang="en-US" sz="28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nation</a:t>
            </a:r>
          </a:p>
          <a:p>
            <a:pPr marL="1208088" lvl="2" eaLnBrk="1" hangingPunct="1">
              <a:lnSpc>
                <a:spcPct val="100000"/>
              </a:lnSpc>
              <a:buFontTx/>
              <a:buNone/>
            </a:pPr>
            <a:r>
              <a:rPr lang="en-US" b="1" dirty="0" smtClean="0">
                <a:solidFill>
                  <a:schemeClr val="bg1"/>
                </a:solidFill>
                <a:latin typeface="Verdana" pitchFamily="34" charset="0"/>
              </a:rPr>
              <a:t> </a:t>
            </a:r>
            <a:r>
              <a:rPr lang="en-US" sz="2000" b="1" dirty="0" smtClean="0">
                <a:solidFill>
                  <a:schemeClr val="bg1"/>
                </a:solidFill>
                <a:latin typeface="Verdana" pitchFamily="34" charset="0"/>
              </a:rPr>
              <a:t>(“national character studies”)</a:t>
            </a:r>
          </a:p>
          <a:p>
            <a:pPr marL="1208088" lvl="2" eaLnBrk="1" hangingPunct="1">
              <a:lnSpc>
                <a:spcPct val="100000"/>
              </a:lnSpc>
              <a:buFontTx/>
              <a:buNone/>
            </a:pPr>
            <a:endParaRPr lang="en-US" b="1" dirty="0" smtClean="0">
              <a:solidFill>
                <a:schemeClr val="bg1"/>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the item or action itself</a:t>
            </a:r>
            <a:endParaRPr lang="en-US" b="1" dirty="0" smtClean="0">
              <a:solidFill>
                <a:schemeClr val="bg1"/>
              </a:solidFill>
              <a:latin typeface="Verdana" pitchFamily="34" charset="0"/>
            </a:endParaRPr>
          </a:p>
          <a:p>
            <a:pPr marL="1208088" lvl="2" eaLnBrk="1" hangingPunct="1">
              <a:lnSpc>
                <a:spcPct val="100000"/>
              </a:lnSpc>
              <a:buFontTx/>
              <a:buNone/>
            </a:pPr>
            <a:r>
              <a:rPr lang="en-US" b="1" dirty="0" smtClean="0">
                <a:solidFill>
                  <a:schemeClr val="bg1"/>
                </a:solidFill>
                <a:latin typeface="Verdana" pitchFamily="34" charset="0"/>
              </a:rPr>
              <a:t> </a:t>
            </a:r>
            <a:r>
              <a:rPr lang="en-US" sz="2000" b="1" dirty="0" smtClean="0">
                <a:solidFill>
                  <a:schemeClr val="bg1"/>
                </a:solidFill>
                <a:latin typeface="Verdana" pitchFamily="34" charset="0"/>
              </a:rPr>
              <a:t>(including “processes”)</a:t>
            </a:r>
          </a:p>
          <a:p>
            <a:pPr marL="1208088" lvl="2" eaLnBrk="1" hangingPunct="1">
              <a:lnSpc>
                <a:spcPct val="100000"/>
              </a:lnSpc>
              <a:buFontTx/>
              <a:buNone/>
            </a:pPr>
            <a:endParaRPr lang="en-US" sz="3200" b="1" dirty="0" smtClean="0">
              <a:solidFill>
                <a:schemeClr val="bg1"/>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“cultural metaphor”</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chemeClr val="bg1">
                    <a:lumMod val="65000"/>
                  </a:schemeClr>
                </a:solidFill>
                <a:latin typeface="Verdana" pitchFamily="34" charset="0"/>
              </a:rPr>
              <a:t>“units of analysis”</a:t>
            </a:r>
          </a:p>
          <a:p>
            <a:pPr algn="ctr" eaLnBrk="1" hangingPunct="1">
              <a:lnSpc>
                <a:spcPct val="100000"/>
              </a:lnSpc>
              <a:buFontTx/>
              <a:buNone/>
            </a:pPr>
            <a:r>
              <a:rPr lang="en-US" sz="2400" b="1" dirty="0" smtClean="0">
                <a:solidFill>
                  <a:schemeClr val="bg1">
                    <a:lumMod val="65000"/>
                  </a:schemeClr>
                </a:solidFill>
                <a:latin typeface="Verdana" pitchFamily="34" charset="0"/>
              </a:rPr>
              <a:t>may also include:</a:t>
            </a:r>
          </a:p>
          <a:p>
            <a:pPr algn="ctr" eaLnBrk="1" hangingPunct="1">
              <a:lnSpc>
                <a:spcPct val="100000"/>
              </a:lnSpc>
              <a:buFontTx/>
              <a:buNone/>
            </a:pPr>
            <a:endParaRPr lang="en-US" sz="2800"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a nation</a:t>
            </a:r>
          </a:p>
          <a:p>
            <a:pPr marL="1208088" lvl="2" eaLnBrk="1" hangingPunct="1">
              <a:lnSpc>
                <a:spcPct val="100000"/>
              </a:lnSpc>
              <a:buFontTx/>
              <a:buNone/>
            </a:pPr>
            <a:r>
              <a:rPr lang="en-US" b="1" dirty="0" smtClean="0">
                <a:solidFill>
                  <a:srgbClr val="000000"/>
                </a:solidFill>
                <a:latin typeface="Verdana" pitchFamily="34" charset="0"/>
              </a:rPr>
              <a:t> </a:t>
            </a:r>
            <a:r>
              <a:rPr lang="en-US" sz="2000" b="1" dirty="0" smtClean="0">
                <a:solidFill>
                  <a:srgbClr val="000000"/>
                </a:solidFill>
                <a:latin typeface="Verdana" pitchFamily="34" charset="0"/>
              </a:rPr>
              <a:t>(“national character studies”)</a:t>
            </a:r>
          </a:p>
          <a:p>
            <a:pPr marL="1208088" lvl="2" eaLnBrk="1" hangingPunct="1">
              <a:lnSpc>
                <a:spcPct val="100000"/>
              </a:lnSpc>
              <a:buFontTx/>
              <a:buNone/>
            </a:pPr>
            <a:endParaRPr lang="en-US"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the item or action itself</a:t>
            </a:r>
            <a:endParaRPr lang="en-US" b="1" dirty="0" smtClean="0">
              <a:solidFill>
                <a:srgbClr val="000000"/>
              </a:solidFill>
              <a:latin typeface="Verdana" pitchFamily="34" charset="0"/>
            </a:endParaRPr>
          </a:p>
          <a:p>
            <a:pPr marL="1208088" lvl="2" eaLnBrk="1" hangingPunct="1">
              <a:lnSpc>
                <a:spcPct val="100000"/>
              </a:lnSpc>
              <a:buFontTx/>
              <a:buNone/>
            </a:pPr>
            <a:r>
              <a:rPr lang="en-US" b="1" dirty="0" smtClean="0">
                <a:solidFill>
                  <a:srgbClr val="000000"/>
                </a:solidFill>
                <a:latin typeface="Verdana" pitchFamily="34" charset="0"/>
              </a:rPr>
              <a:t> </a:t>
            </a:r>
            <a:r>
              <a:rPr lang="en-US" sz="2000" b="1" dirty="0" smtClean="0">
                <a:solidFill>
                  <a:srgbClr val="000000"/>
                </a:solidFill>
                <a:latin typeface="Verdana" pitchFamily="34" charset="0"/>
              </a:rPr>
              <a:t>(including “processes”)</a:t>
            </a:r>
          </a:p>
          <a:p>
            <a:pPr marL="1208088" lvl="2" eaLnBrk="1" hangingPunct="1">
              <a:lnSpc>
                <a:spcPct val="100000"/>
              </a:lnSpc>
              <a:buFontTx/>
              <a:buNone/>
            </a:pPr>
            <a:endParaRPr lang="en-US" sz="3200"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a “cultural metaphor”</a:t>
            </a:r>
          </a:p>
        </p:txBody>
      </p:sp>
    </p:spTree>
    <p:extLst>
      <p:ext uri="{BB962C8B-B14F-4D97-AF65-F5344CB8AC3E}">
        <p14:creationId xmlns:p14="http://schemas.microsoft.com/office/powerpoint/2010/main" val="99038746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chemeClr val="bg1">
                    <a:lumMod val="65000"/>
                  </a:schemeClr>
                </a:solidFill>
                <a:latin typeface="Verdana" pitchFamily="34" charset="0"/>
              </a:rPr>
              <a:t>“units of analysis”</a:t>
            </a:r>
          </a:p>
          <a:p>
            <a:pPr algn="ctr" eaLnBrk="1" hangingPunct="1">
              <a:lnSpc>
                <a:spcPct val="100000"/>
              </a:lnSpc>
              <a:buFontTx/>
              <a:buNone/>
            </a:pPr>
            <a:r>
              <a:rPr lang="en-US" sz="2400" b="1" dirty="0" smtClean="0">
                <a:solidFill>
                  <a:schemeClr val="bg1">
                    <a:lumMod val="65000"/>
                  </a:schemeClr>
                </a:solidFill>
                <a:latin typeface="Verdana" pitchFamily="34" charset="0"/>
              </a:rPr>
              <a:t>may also include:</a:t>
            </a:r>
          </a:p>
          <a:p>
            <a:pPr algn="ctr" eaLnBrk="1" hangingPunct="1">
              <a:lnSpc>
                <a:spcPct val="100000"/>
              </a:lnSpc>
              <a:buFontTx/>
              <a:buNone/>
            </a:pPr>
            <a:endParaRPr lang="en-US" sz="2800"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a nation</a:t>
            </a:r>
          </a:p>
          <a:p>
            <a:pPr marL="1208088" lvl="2" eaLnBrk="1" hangingPunct="1">
              <a:lnSpc>
                <a:spcPct val="100000"/>
              </a:lnSpc>
              <a:buFontTx/>
              <a:buNone/>
            </a:pPr>
            <a:r>
              <a:rPr lang="en-US" b="1" dirty="0" smtClean="0">
                <a:solidFill>
                  <a:srgbClr val="000000"/>
                </a:solidFill>
                <a:latin typeface="Verdana" pitchFamily="34" charset="0"/>
              </a:rPr>
              <a:t> </a:t>
            </a:r>
            <a:r>
              <a:rPr lang="en-US" sz="2000" b="1" dirty="0" smtClean="0">
                <a:solidFill>
                  <a:srgbClr val="000000"/>
                </a:solidFill>
                <a:latin typeface="Verdana" pitchFamily="34" charset="0"/>
              </a:rPr>
              <a:t>(“national character studies”)</a:t>
            </a:r>
          </a:p>
          <a:p>
            <a:pPr marL="1208088" lvl="2" eaLnBrk="1" hangingPunct="1">
              <a:lnSpc>
                <a:spcPct val="100000"/>
              </a:lnSpc>
              <a:buFontTx/>
              <a:buNone/>
            </a:pPr>
            <a:endParaRPr lang="en-US"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the item or action itself</a:t>
            </a:r>
            <a:endParaRPr lang="en-US" b="1" dirty="0" smtClean="0">
              <a:solidFill>
                <a:schemeClr val="bg1"/>
              </a:solidFill>
              <a:latin typeface="Verdana" pitchFamily="34" charset="0"/>
            </a:endParaRPr>
          </a:p>
          <a:p>
            <a:pPr marL="1208088" lvl="2" eaLnBrk="1" hangingPunct="1">
              <a:lnSpc>
                <a:spcPct val="100000"/>
              </a:lnSpc>
              <a:buFontTx/>
              <a:buNone/>
            </a:pPr>
            <a:r>
              <a:rPr lang="en-US" b="1" dirty="0" smtClean="0">
                <a:solidFill>
                  <a:schemeClr val="bg1"/>
                </a:solidFill>
                <a:latin typeface="Verdana" pitchFamily="34" charset="0"/>
              </a:rPr>
              <a:t> </a:t>
            </a:r>
            <a:r>
              <a:rPr lang="en-US" sz="2000" b="1" dirty="0" smtClean="0">
                <a:solidFill>
                  <a:schemeClr val="bg1"/>
                </a:solidFill>
                <a:latin typeface="Verdana" pitchFamily="34" charset="0"/>
              </a:rPr>
              <a:t>(including “processes”)</a:t>
            </a:r>
          </a:p>
          <a:p>
            <a:pPr marL="1208088" lvl="2" eaLnBrk="1" hangingPunct="1">
              <a:lnSpc>
                <a:spcPct val="100000"/>
              </a:lnSpc>
              <a:buFontTx/>
              <a:buNone/>
            </a:pPr>
            <a:endParaRPr lang="en-US" sz="3200" b="1" dirty="0" smtClean="0">
              <a:solidFill>
                <a:schemeClr val="bg1"/>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“cultural metaphor”</a:t>
            </a:r>
          </a:p>
        </p:txBody>
      </p:sp>
    </p:spTree>
    <p:extLst>
      <p:ext uri="{BB962C8B-B14F-4D97-AF65-F5344CB8AC3E}">
        <p14:creationId xmlns:p14="http://schemas.microsoft.com/office/powerpoint/2010/main" val="424654063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76834"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376835" name="Rectangle 6"/>
          <p:cNvSpPr>
            <a:spLocks noChangeArrowheads="1"/>
          </p:cNvSpPr>
          <p:nvPr/>
        </p:nvSpPr>
        <p:spPr bwMode="auto">
          <a:xfrm>
            <a:off x="5624528" y="5602288"/>
            <a:ext cx="2706687" cy="831850"/>
          </a:xfrm>
          <a:prstGeom prst="rect">
            <a:avLst/>
          </a:prstGeom>
          <a:noFill/>
          <a:ln w="9525">
            <a:noFill/>
            <a:miter lim="800000"/>
            <a:headEnd/>
            <a:tailEnd/>
          </a:ln>
        </p:spPr>
        <p:txBody>
          <a:bodyPr>
            <a:spAutoFit/>
          </a:bodyPr>
          <a:lstStyle/>
          <a:p>
            <a:pPr algn="ctr"/>
            <a:r>
              <a:rPr lang="en-US" sz="1200" b="1">
                <a:solidFill>
                  <a:srgbClr val="FFFFFF"/>
                </a:solidFill>
              </a:rPr>
              <a:t>Ruth Fulton Benedict</a:t>
            </a:r>
            <a:r>
              <a:rPr lang="en-US" sz="1200">
                <a:solidFill>
                  <a:srgbClr val="FFFFFF"/>
                </a:solidFill>
              </a:rPr>
              <a:t> </a:t>
            </a:r>
          </a:p>
          <a:p>
            <a:pPr algn="ctr"/>
            <a:r>
              <a:rPr lang="en-US" sz="1200">
                <a:solidFill>
                  <a:srgbClr val="FFFFFF"/>
                </a:solidFill>
              </a:rPr>
              <a:t>1887-1948</a:t>
            </a:r>
          </a:p>
          <a:p>
            <a:pPr algn="ctr"/>
            <a:r>
              <a:rPr lang="en-US" sz="1200" i="1">
                <a:solidFill>
                  <a:srgbClr val="FFFFFF"/>
                </a:solidFill>
              </a:rPr>
              <a:t>Patterns of Culture</a:t>
            </a:r>
          </a:p>
          <a:p>
            <a:pPr algn="ctr"/>
            <a:r>
              <a:rPr lang="en-US" sz="1200">
                <a:solidFill>
                  <a:srgbClr val="FFFFFF"/>
                </a:solidFill>
              </a:rPr>
              <a:t>1934</a:t>
            </a:r>
          </a:p>
        </p:txBody>
      </p:sp>
      <p:pic>
        <p:nvPicPr>
          <p:cNvPr id="376836" name="Picture 2"/>
          <p:cNvPicPr>
            <a:picLocks noChangeAspect="1" noChangeArrowheads="1"/>
          </p:cNvPicPr>
          <p:nvPr/>
        </p:nvPicPr>
        <p:blipFill>
          <a:blip r:embed="rId3" cstate="print"/>
          <a:srcRect/>
          <a:stretch>
            <a:fillRect/>
          </a:stretch>
        </p:blipFill>
        <p:spPr bwMode="auto">
          <a:xfrm>
            <a:off x="1658942" y="1176345"/>
            <a:ext cx="3246437" cy="4878387"/>
          </a:xfrm>
          <a:prstGeom prst="rect">
            <a:avLst/>
          </a:prstGeom>
          <a:noFill/>
          <a:ln w="9525">
            <a:noFill/>
            <a:miter lim="800000"/>
            <a:headEnd/>
            <a:tailEnd/>
          </a:ln>
        </p:spPr>
      </p:pic>
      <p:sp>
        <p:nvSpPr>
          <p:cNvPr id="6" name="TextBox 5"/>
          <p:cNvSpPr txBox="1">
            <a:spLocks noChangeArrowheads="1"/>
          </p:cNvSpPr>
          <p:nvPr/>
        </p:nvSpPr>
        <p:spPr bwMode="auto">
          <a:xfrm>
            <a:off x="1408128" y="3773509"/>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a:t>
            </a:r>
            <a:r>
              <a:rPr lang="en-US" sz="3200" b="1" dirty="0"/>
              <a:t>national character studies</a:t>
            </a:r>
            <a:r>
              <a:rPr lang="en-US" sz="3200" b="1" dirty="0" smtClean="0"/>
              <a:t>”</a:t>
            </a:r>
          </a:p>
          <a:p>
            <a:pPr algn="ctr"/>
            <a:endParaRPr lang="en-US" sz="3200" b="1" dirty="0" smtClean="0"/>
          </a:p>
          <a:p>
            <a:pPr algn="ctr"/>
            <a:r>
              <a:rPr lang="en-US" sz="3200" b="1" dirty="0" smtClean="0"/>
              <a:t>Japan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chemeClr val="bg1">
                    <a:lumMod val="65000"/>
                  </a:schemeClr>
                </a:solidFill>
                <a:latin typeface="Verdana" pitchFamily="34" charset="0"/>
              </a:rPr>
              <a:t>“units of analysis”</a:t>
            </a:r>
          </a:p>
          <a:p>
            <a:pPr algn="ctr" eaLnBrk="1" hangingPunct="1">
              <a:lnSpc>
                <a:spcPct val="100000"/>
              </a:lnSpc>
              <a:buFontTx/>
              <a:buNone/>
            </a:pPr>
            <a:r>
              <a:rPr lang="en-US" sz="2400" b="1" dirty="0" smtClean="0">
                <a:solidFill>
                  <a:schemeClr val="bg1">
                    <a:lumMod val="65000"/>
                  </a:schemeClr>
                </a:solidFill>
                <a:latin typeface="Verdana" pitchFamily="34" charset="0"/>
              </a:rPr>
              <a:t>may also include:</a:t>
            </a:r>
          </a:p>
          <a:p>
            <a:pPr algn="ctr" eaLnBrk="1" hangingPunct="1">
              <a:lnSpc>
                <a:spcPct val="100000"/>
              </a:lnSpc>
              <a:buFontTx/>
              <a:buNone/>
            </a:pPr>
            <a:endParaRPr lang="en-US" sz="28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lumMod val="65000"/>
                  </a:schemeClr>
                </a:solidFill>
                <a:latin typeface="Verdana" pitchFamily="34" charset="0"/>
              </a:rPr>
              <a:t>a nation</a:t>
            </a:r>
          </a:p>
          <a:p>
            <a:pPr marL="1208088" lvl="2" eaLnBrk="1" hangingPunct="1">
              <a:lnSpc>
                <a:spcPct val="100000"/>
              </a:lnSpc>
              <a:buFontTx/>
              <a:buNone/>
            </a:pPr>
            <a:r>
              <a:rPr lang="en-US" b="1" dirty="0" smtClean="0">
                <a:solidFill>
                  <a:schemeClr val="bg1">
                    <a:lumMod val="65000"/>
                  </a:schemeClr>
                </a:solidFill>
                <a:latin typeface="Verdana" pitchFamily="34" charset="0"/>
              </a:rPr>
              <a:t> </a:t>
            </a:r>
            <a:r>
              <a:rPr lang="en-US" sz="2000" b="1" dirty="0" smtClean="0">
                <a:solidFill>
                  <a:schemeClr val="bg1">
                    <a:lumMod val="65000"/>
                  </a:schemeClr>
                </a:solidFill>
                <a:latin typeface="Verdana" pitchFamily="34" charset="0"/>
              </a:rPr>
              <a:t>(“national character studies”)</a:t>
            </a:r>
          </a:p>
          <a:p>
            <a:pPr marL="1208088" lvl="2" eaLnBrk="1" hangingPunct="1">
              <a:lnSpc>
                <a:spcPct val="100000"/>
              </a:lnSpc>
              <a:buFontTx/>
              <a:buNone/>
            </a:pPr>
            <a:endParaRPr lang="en-US"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the item or action itself</a:t>
            </a:r>
            <a:endParaRPr lang="en-US" b="1" dirty="0" smtClean="0">
              <a:solidFill>
                <a:srgbClr val="000000"/>
              </a:solidFill>
              <a:latin typeface="Verdana" pitchFamily="34" charset="0"/>
            </a:endParaRPr>
          </a:p>
          <a:p>
            <a:pPr marL="1208088" lvl="2" eaLnBrk="1" hangingPunct="1">
              <a:lnSpc>
                <a:spcPct val="100000"/>
              </a:lnSpc>
              <a:buFontTx/>
              <a:buNone/>
            </a:pPr>
            <a:r>
              <a:rPr lang="en-US" b="1" dirty="0" smtClean="0">
                <a:solidFill>
                  <a:srgbClr val="000000"/>
                </a:solidFill>
                <a:latin typeface="Verdana" pitchFamily="34" charset="0"/>
              </a:rPr>
              <a:t> </a:t>
            </a:r>
            <a:r>
              <a:rPr lang="en-US" sz="2000" b="1" dirty="0" smtClean="0">
                <a:solidFill>
                  <a:srgbClr val="000000"/>
                </a:solidFill>
                <a:latin typeface="Verdana" pitchFamily="34" charset="0"/>
              </a:rPr>
              <a:t>(including “processes”)</a:t>
            </a:r>
          </a:p>
          <a:p>
            <a:pPr marL="1208088" lvl="2" eaLnBrk="1" hangingPunct="1">
              <a:lnSpc>
                <a:spcPct val="100000"/>
              </a:lnSpc>
              <a:buFontTx/>
              <a:buNone/>
            </a:pPr>
            <a:endParaRPr lang="en-US" sz="32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“cultural metaphor”</a:t>
            </a:r>
          </a:p>
        </p:txBody>
      </p:sp>
    </p:spTree>
    <p:extLst>
      <p:ext uri="{BB962C8B-B14F-4D97-AF65-F5344CB8AC3E}">
        <p14:creationId xmlns:p14="http://schemas.microsoft.com/office/powerpoint/2010/main" val="294051327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data:image/jpeg;base64,/9j/4AAQSkZJRgABAQAAAQABAAD/2wBDABQODxIPDRQSEBIXFRQYHjIhHhwcHj0sLiQySUBMS0dARkVQWnNiUFVtVkVGZIhlbXd7gYKBTmCNl4x9lnN+gXz/2wBDARUXFx4aHjshITt8U0ZTfHx8fHx8fHx8fHx8fHx8fHx8fHx8fHx8fHx8fHx8fHx8fHx8fHx8fHx8fHx8fHx8fHz/wAARCAElAM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B1TUr6PVLxI725RFncKqysABuPA5qr/auo/8AP/df9/m/xo1f/kL3v/XxJ/6EaqUAW/7V1H/n/uv+/wA3+NH9q6j/AM/91/3+b/GqlFAFv+1dR/5/7r/v83+NH9q6j/z/AN1/3+b/ABqpRQBb/tXUf+f+6/7/ADf40f2rqP8Az/3X/f5v8aqUUAW/7V1H/n/uv+/zf40f2rqP/P8A3X/f5v8AGqlFAFv+1dR/5/7r/v8AN/jR/auo/wDP/df9/m/xqpRQBb/tXUf+f+6/7/N/jR/auo/8/wDdf9/m/wAaqUUAW/7V1H/n/uv+/wA3+NH9q6j/AM/91/3+b/GqlFAFv+1dR/5/7r/v83+NH9q6j/z/AN1/3+b/ABqpRQBb/tXUf+f+6/7/ADf40f2rqP8Az/3X/f5v8aqUUAW/7V1H/n/uv+/zf40f2rqP/P8A3X/f5v8AGqlFAFv+1dR/5/7r/v8AN/jR/auo/wDP/df9/m/xqpRQB61tX+6PyopaKQHl+r/8he9/6+JP/QjVSrer/wDIXvf+viT/ANCNVKYBRRRQAUUUUAFFFFABRRRQAUUUUAFFFFABRUsNrPP/AKqJ3HqBx+dX4tDnJHnOkfsDuP6cfrTSbFdIy6ciNIwVFLMegAya6CPSrOAZdXlb/bOB+QqzGAi4iRUX0UYq1DuS5mFDpF3LyUEY9XOP061o22hW4I+0TO59E+UVoKC3WnKhBGAatQSIcmczqkK29/LHGu1FPyj2qpWp4jTbqjHGNyKf0rLrF7mq2CiiikM9booopAeX6v8A8he9/wCviT/0I1Uq3q//ACF73/r4k/8AQjVSmAUUUUAFFFFABRRTkRnOEUsfQDNADaK0bTRbq6yRsjA67m5/IVo22g2wb99I8pHYfKKrlYuZHO1cg0u8nI2wso/vP8o/WurgtYLVf3ECRn1C8/n1qzFaCVd8j4HfNPlXUV30OfsvDaSFTc3XGeViHP5n/CtsaVpthE3lWqySEcPL85H58fpV2GKKOLMI3Nng+tWCu9ACO3J70tLj1sYflTyN85NX4NOLKPU1YS3wp3tkL0+lPWZI0YB+ACQaptvYlJLcy7q1HmlUycHFJHYTAAFevapLS623LvINyNyRV1tQURFwMOTgD0FW1JaEJxepR+yshG5cCtG1tNmC2Np55pi3USxEuu5v51Xmv5ZWGz92F6AUuWUh80YnP+NDE+pQywY2NCBkeoJ/+tXO10PidF8q2dR3YH9K56s5qzsXF8yuFFFFSUet0UUUgPL9X/5C97/18Sf+hGqlW9W/5C97/wBfEn/oRqNLSd8fuyoPduKpJvRCbS1ZBRV+PT1/5ayfgo/rVpIII/uRjPqea1VGT3MpVorYyo4JZfuRsR644q1Hprn/AFkir7Dk1obietFaqjFbmLrye2hDHZW8f8Bc+rGpwdo2qAo9AMUooxWiSWxk25bsks2Iu4xuZVZgCAcZrfkgiD7AVSVeSM1zwGcetXLe6MQZZgZFbvnkVnOLeqNqc1FWZqm5hMghwWPTfjjNSPFuIAOR6CstbgREtb8k8/N/hViG82BssXYndlulZuD6GqmupoXkptYUEK9RnKjOPrVGW+LqNpIY9SKbNqLyMuBgAEY7GqftVQhpqROproWzeSeWUXoepPWoi5YYY5FQ81KFIHIxmtEkjJybGgEHIp45OaUYNOGBTJBScYNOOSPpQcY96byKBmb4hTdpyN/dkH6iuZrq9ZXdpE3+yVP61ylc1X4jqo/CFFFFZGp63RRRSA8z1GaSDW7ySJiji4kwR/vGrVvqsU4CXahSf4h90/4VR1f/AJC97/18Sf8AoRqpTA6GS2IAaM71PIxz/wDrqIVl2l7NaN+7bKd0PQ1sQXFrfoAG8qf+6e/09a3jWt8RhOinrEZSinSRPCfnHHZh0pBXQmmro5HFp2Yop1IKdTAUCnU0U4UhjhTweMUwGnCgLjgeaeOtMGKeKAHqMmpi3HPNRKaeDSKQAUCl60lAhc0mc0hpQCaYiK+Xfp1yP+mZP5Vx1dyYWlhlTB+aNh+lcNXPW3R1UdmFFFFYG563RRRSA8v1f/kL3v8A18Sf+hGqlW9X/wCQve/9fEn/AKEaqUwCiiigDSs9YlhAjuB50XTnqB/X8a1Y7eK8jMunyB8fejJ5H+FcxT4ZpIJBJC7I46FTimpOOqFKKkrM3eQxVgVYdQaeKbaa1bXirDqse09p0HT6/wCfwq5c2EtugmiYXNsRlZY+ePeumFVPR6M5p0WtVqiuBTwKRGDDIORUgGa1MbDQKcBTgtPEbHoKBWGAU4U15YIeJZ40PoW5/KoH1S0X7gll/wB1cD9aTkkUot7ItjNPGTWRJrbDiOKNPd2LH8hVSXV7mTgzsB6RqF/XrUOpFFqlJnSY2jLkKPVjioJNQsovvXCsfRAW/lXLSXBkO5gWb1dixphlc98fTis3V7Gio92dFJrcK/6q3dvdyFFVJdeuT9wwxf7q7j+tYpJPWiodSTNFTii5PqNxOCJJ5XB7FsD8hVOiiobuWlYKKKKQz1uiiikB5fq//IXvf+viT/0I1Uq3q/8AyF73/r4k/wDQjVSmAUUUUAFFFFABV3TtVu9Mk3W0uFP3o25VvqKpUUAdJdazp1zALiG3eC9LYeJT8jDuf84qBtZVR8kIz6u2P0FYVFWpySsQ4Rbuakms3DfdkVB6In9TVSW8kl/1jyP/ALzkj8qrUUnJsailsP8ANbthfoKaWZvvMT9TSUVJQUUUUAFFFFABRRRQAUUUUAFFFFAHrdFFFIDy/V/+Qve/9fEn/oRqpVvV/wDkL3v/AF8Sf+hGqlMAoq6bOP8AsQX25vNNyYdvbG0HP1otLOOfTL+5ZmD2wj2AdDubBzQBSoqWC2nuWK28MkrAZIjUsQPwqMIxJAUkrkkY6Y60AJRShWIJAJC8kgdKNp2lsHaDjOOM0AJRVmysZ7+Vo4FyVVmJwcDAJ7euOKhEUjS+UI2MhONgBzn0xQAyinzQy28hjnieJx1V1Kn8jT7O1lvbuK2hAMkrbRnoPc+1AENFawh0Y3ItfNucE7ftZKhM9M7Mfd/HNQQ2CPa6g7SbpLYqE8s5V8tt/EelAFCinywyQPsmjeN+u11INOFtOYDOIJDCDgyBDtB+vSgCKilVGb7qk844HenSxSQuUmjaNx/C4INADKKkFvOYDOIZDCDgyBTtB+vSmbG37Np35xtxzn0oASipJ4JraTy7iJ4nxna6lTj6Go6ACiiigD1uiiikB5fq/wDyF73/AK+JP/QjVSrer/8AIXvf+viT/wBCNVKYG5a3AtvC+9reGcG9I2ygkD5BzwRToboXWg6tttbeDaIcmFSM/P3yTWL9ol+zfZt58nf5mztuxjP5UR3EscMsKOVjmx5ijo2DkUAad1NNa6NpotXaKKQO7sh2lpAxHOPQYx9asz3n2TUdLvJwDLJbqbkdS6kkZPuUx+lZNpqV1ZKyW8uEY5KModc+uCCM+9QTTSXErSzO0kjnLMxyTQB0cEI0h/7Nnxi/leN2IGfL5WNuenzEt/wEVm6kHsrC101wUkBM8656MeFB+igH/gVUJ7ma5ZGnkZ2RAiknoo6CkubiW6naa4kaSV/vM3U0AaHh6WSO9kEcjoDBKSFYjJEbYp+nzTJpepXULMboGMNJn51Qk7iD7kKDWbbXMtpOk9vIY5UOVYdqkTULqO8a7jlKTPncVAAOeoI6Y9ulAF55Zbnw473bF/KuFWB3OW5U7lHtwpqPw4yjWoFZtnmB41b0ZlKj9SKqXd9c3pU3Em4IMKoAVV+gHAqvQBMtpO92LQRN9oL7Nh4O70rU0x57Cw1gxtsniVE3Kc7TvwcH+oqqdc1IxeWbpuV278Dfj0343frVNJ5Y4pIkcrHLgOo6Ng5FAGncyyXPhuGS4dpZI7pkV3OSF2g4z9a1rE+Xr8FjPdXFxMgELRogWEKF5XHcYzzgetct58v2cW+8+SH37O27GM/lVsa1qChNtywZAAHCgPgdAWxkj2JoAtaTcS2ujatJA5Rx5QDKcFcsRx+GaZdSvc+H7WW4dpHS5eMOxyQu1TjP1zWalxLHDLCjkRy43qOjY5FBnlNuIC58pWLhe2SMZ/SgDfv7m7g8RxW9mzCBSiQQqx2MhA7dwe9Oh2pq2vzhnWaIyFGjUM6AyYZl6dAeueM1FBqNskUONQuYoEUbrbZlu25VfPCn8OvSsltQn/tKS+hcwzPI0mVPTJzj6c0AX7udZtD2qbq4SO4GyadQNhKnKg5J5wDj2rGqzd39ze7PtEm5U+6qqFUevAAFVqACiiigD1uiiikB5fq//IXvf+viT/0I1Uq3q/8AyF73/r4k/wDQjVSmBflso5NLS9tN58shLlGOdjdmH+yf5ii6s4rSwgMpY3k/7zYDwkfbPuev0qfwy5/tqGEgPFPmORGGQy47j9fwp2k3Et3r5uJmEl0wkaPdggybTt6++MfQUAZ09ldWyK9xbTRI33WdCoP51EY3EYkKMEJIDY4JHUZ/EVr6RLPKdRF07vAbd2n8xiRu/hPP8W7GO9QyqzeG7ZgCVW6kDH0JVcfyNAGf5Mu5F8t8yAFBtPzZ449aWS3nijSSWGREfO1mUgNjrg963J45ItU8PpIpVxDDweo/eNis3Wbia41S6M0jPtmcAMc7RnoKAHaJaW15fFL13SBY2dmQ8gAZqtfWr2V5NbSfeiYrn1HY/iOauaEMz3Y/6c5v/QDWhbRR30dnqkwDR2iFbocfMYxlOvXcCq/hQBS1fS4dPs7RldzcMStwDjCsFVsD6bsVSuYlM6JbQTruRTtcZYnGSR7elXL6V59Gt5pDl5LqZ2PqSEzWlDn/AISvTPXyIv8A0XQBz0lpcRQpNJBKkT/ddkIVvoaS3tbi6YrbQSzMoyRGhbH5Vqabcz3a6qLiV5Q9q8jBjkFgQQfwps7NH4asjbFlRppPtBX+/wAbQf8AgPT8aAKt9aJbW1k67980ZaQN2IYjH6VSrZ8QNO8GlvdljM1qCxbqRuOCffGKxqACiiigAooooAKKKKACiiigD1uiiikB5fq//IXvf+viT/0I1Uq3q/8AyF73/r4k/wDQjVSmA+GaSCVZYXaORTlWU4IpqsVYMpIYHIIPINWYrMysoDgBo94OOpzgD/vrimpas8YZWGdm/B443betOzFdDrnU728iEdxcySIDnaT1PqfU+5ptpf3ViWNrcSQ7/vbWxmo/Ilw52EbCQwPUY68e1EsLwsquVyyhhhgeDRYY57u4eVJXnkaWPlXLElec8H6kmondpHZ3YszHJJOSTVg2MoMijBeNgpAIOSc9D+HSovJkMZk2/KO/9celFmK6EimkhLGJ2QspUlTjIPUUqTypFJEkjLHJjeoPDY6Zp8duZLeSVWGUI+THJHcj6UjWsm9gg3hccjjPGeKLMLjDLI0SxF2MaklVzwCev8hTxd3AnSYTyCVAAr7jlQBgYP0pvkS7Wby2wu3Jx0z0/OnQW7SzmI8MAcgDJOOwHc0rDGRzSRb/AC3ZN6lG2nG5T1B9qltL66sWY2k8kJb7204z9aT7OWkKwneAOSw249jnvTfs7kqApyQSd3AGDjrTsK4T3M1wQZ5XlIzguxOMnJ/U1FUotpirHyzhSQc8cjqKPs8uxW2EhsYA5PPTjrzRYdyKinyRPEQHGMjI5zmpo7OVpo43ATecZJHHsfQ+1FhXRWopWwGIHIBpKQwooooAKKKKAPW6KKKQHl+r/wDIXvf+viT/ANCNVKt6v/yF73/r4k/9CNVKYE4uSLZYlUBlfcHzzjsPzyaWa682SVljCLIoUKDwuCD/AEqQW8It0d/l3Rs27cM7gSAAO/QfnTHsnQ43oW2FwBnkDk4454/karUnQf8Abv8AWHy/mfdyD/eGOfXFV5pBKVIXaQoU89cDFSNaFFJkkROwBzycAkdO2cfWnPZklPJYMWCfJnkFh+XWjUNEIbv94XCYzIshGe4z/jQbvMHl7TuClQQeME5/rQ9k6H5nQLtLFiCAOcdMZ6kdu9SNYMzsImBUbQCcncSoPYfzxRqGhBFO0SgIOQ+4H8MYqf7eNzkRbRu3IA33TjH49BTPs29UEYyzBep7nP8AhSR2nmybY5o2wu7Iz646YzRqGg6O+aNYx5anYpByfvHsT9MD8qrxMqvmRN4I9cEe4NOgVDcKkg3KW28HHfrU32NpQ7xAIikqASTkgZPOP50aseiB7xZNyyxlkIX+P5sjOCTjnqaSO82jaY/kKlSAefvbu+aQWUjJGylSHIHcYyM+nselCW0ZWQmZCFUEMM4HOORjNGotAN2S4bb0Zm6+oA/pSi7AeOURfvkK/MTwdvTj8KPsEu1zlfkLL35I69v51HNbmFEYsp3jIAz/AD6H8KNQ0CefzGQoCoQcZOe+ala9G7csWNz+Y4LZyeenoOTSC3TzokO7Dx7j9cE1HLbmKFJC6kP0Az/PpRqGmxDRRRUlBRRRQAUUUUAet0UUUgPL9X/5C97/ANfEn/oRqpVvV/8AkL3v/XxJ/wChGqlMBzyM6oGOQg2r9Mk/1NTpeOssTsBiNt+1QACff8hU0FurWojKp5swLoSRuGOgA9+R+VNe3jeFCAUcRByx4U/Nj/JqrMm6IBcyBWB2tuJbLDJBPUikFxKDkNg/LyP9npVg2aFmVfMUqzId38RAJ4/Lp7imi3RIpDIrlvJEi84xlgP60WYXRF9pffuCoARgqFABH0pTdyksW2tnHVRxgY49OKfB8lpJMiKzhwpLLu2jnsfWnrbLIwMiNG8kjLtXgR4APIP1/DFGoaFcXMqgbWxtxjjpjp/Ol+1Pv3bIxxjGwY65qX7NGUAUvvCK54yOSBgD8ac9rEhZ/naJVyAGGW5xnpx+Iosw0Kvmv5vmk5fduyfWnC4cIV+UgknkZwT1xU4tl2ktv2pvO3ADHBHH6/pS/Yg0iqm47nQY6kBhnn3oswuiH7XN8uCAQQcgDJIGBn8Ka87uGGFVSMEKMDGc1OlqjxIQW3EjcfQFsdO/1pRaxO25GcIA2QxGTtx+XX8KLMLogN1IwYNtbcSclRkE9celI87vGIzgKDnAGMnpk1Y+yR/vAC7MBlB0/hz3HP6etRz26pCjxhyTgNn1IzjHUfrmizHoMF1IECjbwpUNj5gD2zTWndohHwFyCcDGccDP51HRSuOwUUUUgCiiigAooooA9booopAeX6v/AMhe9/6+JP8A0I1Uq3q//IXvf+viT/0I1UpgP/eECT5sL0b0o8yQrs3sVz93PGavQsR9kcSARImJMsMY3NkEd8jtUYjh+zpNgDcwjxnoQclvywPxNVYm5VaSQldzuSnC5P3fpSeZIWLF2yRgnPUVbYQbSu1CSrkvuOcgnH8v1p8lujxMsMSbvMRY2DcsCD15+npRYLlGN3jbMbMrdMqcGgSSKGUOwDfeAPX61NZ7UkaV32+WMrjk7u2Px5/CrDrFLI8ybJHkUMFc7ec/Nnn8foaEhtlDLZxk56U8zTCQOZHD44bcc4+taH7r7TJKvlt+8fc5f7oxxj1qGNI2BKLHI+E4duMY+Y9fXFFhXKivIGDIzBhzkHkUCWQMzB2Bb7xz1+tWv3bQR8IAEkGQcEntn9Kk8q3DJuVBH5ihCG5de+aLBcoeY+0LvbaDkDPANKhlHzpvG3ncM8VLKgljWSJFXCZkCngfNgdfwqaEyeRAYpQmx2LEsBt6daLDuVPNk+b52+f73P3vrSrPKuMO3AKjJzgEYOKtuts0MkiKMEsRzgqc/KOvpjtT3hgSVQ8caqJFAw5+YY5zz9KLC5kZtFXUWBrUuVXcQ2ecbT2A5/oaeY4d8REaYIPyhuenB64PP09KOUOYz8HGccetFXxHD5m3KE732ru+UnAwOvr/APrpGEEYZjHGz4XKbjgHnOMH0x9M0WC5Roqa4i8t2K/6oswQ5zkA1DUlBRRRQB63RRRSA8v1f/kL3v8A18Sf+hGqlW9X/wCQve/9fEn/AKEaqUwClLEqAScDoPSryTwLbIhbONpwQcg7ufbp+NIt2jsGkbD5fa+PuAgY/r9M1VhXKZjZWVWGCwBGT2NTXAuEVFmkyAMqPMDcY46H0pLyRZZgytvwigtjGSAAakNyq7yhIJgVAcd/lz/I0tA1KlFaP2mBRDhtwjdSuVJIGOc9uuOlMhul3ozyYby9rMQc/eJ4I74x/KnZBco0VcaaM24VJCqgENGV++d2QfTpj8qklu4vNDIRgbynyn5MrgDn39KLILmfSurI7IwwynBHoaurcoSW8zZIQmXK5zjOR+PH5U57qFo5QpA3FyVIPzZPB9P8MUWQXZn0Vf8AtcbSDzMsiupUbegwQf1x9aWO5RXYvPvk2gCUg8c8j1/ziiyC7M+lZizFmJJPUmnSsryuygBSxIAGMUypGFFFFABRRRQAZooooAKKKKAPW6KKKQHl+r/8he9/6+JP/QjVSrer/wDIXvf+viT/ANCNVKYBRW/pllb3egzIYQbySVxBIOuVUNt/EbqzdItkuL5TOpNvCpmmx/cXkj8eB+NAFKitq9t1TxOYbOzjkBZdlu33TlQcdR61mWlnNfTGOBRkAsxLBVRR1JJ4AoAgoq1eWE1lsMhjeN87JInDo2OuCK1NW0OdtSnFjboseA0UW8B3AUZKqTk96AMGip7SzmvJTHAoJVSzFiFCqOpJPAFOvLGeyMZlClJATHJGwZHwcHBHpQBWorQj0W9lhV0RNzpvSIyL5jr6hc5PSksYY5NM1KR0DPFHGUJ/hy4B/SgChRRW20sNjo+nSLZW00k4kLtKhYnDkDv6UAYlFamq2iBrKS2gaJ7uIP8AZ1y2CSQNvfBxkCorjRry2ikd1jfyv9ascqu0f+8AeKAKFFaIhi/4R1p9g877WE399uwnH50uqWyLNYx20WGltYiVUZLOR/M0AZtFXrrSLu1heVxGyxELKI5VcxE8YYA8c8U230u6uYROiosBJXzZJFVQRjgknjqPr+FAFOiprq1ms52huE2SL2znj1B71DQAUUUUAet0UUUgPL9X/wCQve/9fEn/AKEaqVb1f/kL3v8A18Sf+hGqlMDYgme28PW9xEQJItQLL9Qimp9WSCyspWtSpGpuJEGBlIhhtvt8xx/wCsCigDqGGPHkQz/y0T/0AVmaWj3Ol6haW5zcOY3EY6yqu7IHqRkHHtWVQM54zn2oAvXVpdWdjEt07ReZIWW2fIYYGN5HbPT3xWpelv8AhOIcnpcQj8PlrnjubLHJ9TSUAbNharM2pSCNriWMjbbIxHmAtySByQMA4HtTtXjePR7ASW6WzebLmJd2V4TqGJIPf6YrF+ZSDyD2NJkk88k0AdbcrLLra3lvp8MkTMssd6zyeWqjoWOcDbjke1ZNq/mafrb/AC/MqH5Rgf60dBWTuO3bk49KSgArfl1C5sdB0kW0ioHEpOUVud59RWAAScAZNFAGro98Tr0Vzeznc+5TNIc7SVIBOewJH0qfTbG60y5uLi/heG3iikR9/CykqQFU9GyfT0rDpSxIAJJA6e1AGmB/xSzH/p+H/oBq5Nbx3GraRDNOYEa0hy6nBHynGD2JPH41z9FAHRpBKljqhfTRYr5GF3b97fOv948j1IHcetZtwzDQLFQTtM8xIzwThP8AE1nli33iTj1pKANXXc7dMycn7DH/ADasqiigAooooA9booopAeX6v/yF73/r4k/9CNVKt6v/AMhe9/6+JP8A0I1UpgWEnRYliaPKhgx56nP+HFKLhFG1Yxt9wOR8v+H61Wop3FYnaZDHhYwDtxnA46f4H86VZ1SMBU+cAgnA7gj+v6VXoouFiaKcxIFA7k/pgflzSyTRsqBYguDk+9QUUXCxaa6XdnZv5J+fB6//AKhTPPTHEQ9c4HX/ADj9agoouFix58PP7kYPb1pDOu1NqBSD8xAxmoKKLhYnEyeZI20qGGBt4xTxdJuJaIHJyfTP+Saq0UXCxYFwgUAxKQPYe3+B/OlFxHyWhBO0gcD0qtRRcLBRRRSGFFFFABRRRQAUUUUAet0UUUgOXuvB/wBruprn7ds852k2+TnGTnGd1R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Af8ACEf9RD/yD/8AZUf8IR/1EP8AyD/9lRRQB1Hn/wCz+tFFF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2" name="Picture 8" descr="Photo of Michael Pol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311" y="1465304"/>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1" y="320903"/>
            <a:ext cx="4023360" cy="61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8433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chemeClr val="bg1">
                    <a:lumMod val="65000"/>
                  </a:schemeClr>
                </a:solidFill>
                <a:latin typeface="Verdana" pitchFamily="34" charset="0"/>
              </a:rPr>
              <a:t>“units of analysis”</a:t>
            </a:r>
          </a:p>
          <a:p>
            <a:pPr algn="ctr" eaLnBrk="1" hangingPunct="1">
              <a:lnSpc>
                <a:spcPct val="100000"/>
              </a:lnSpc>
              <a:buFontTx/>
              <a:buNone/>
            </a:pPr>
            <a:r>
              <a:rPr lang="en-US" sz="2400" b="1" dirty="0" smtClean="0">
                <a:solidFill>
                  <a:schemeClr val="bg1">
                    <a:lumMod val="65000"/>
                  </a:schemeClr>
                </a:solidFill>
                <a:latin typeface="Verdana" pitchFamily="34" charset="0"/>
              </a:rPr>
              <a:t>may also include:</a:t>
            </a:r>
          </a:p>
          <a:p>
            <a:pPr algn="ctr" eaLnBrk="1" hangingPunct="1">
              <a:lnSpc>
                <a:spcPct val="100000"/>
              </a:lnSpc>
              <a:buFontTx/>
              <a:buNone/>
            </a:pPr>
            <a:endParaRPr lang="en-US" sz="28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lumMod val="65000"/>
                  </a:schemeClr>
                </a:solidFill>
                <a:latin typeface="Verdana" pitchFamily="34" charset="0"/>
              </a:rPr>
              <a:t>a nation</a:t>
            </a:r>
          </a:p>
          <a:p>
            <a:pPr marL="1208088" lvl="2" eaLnBrk="1" hangingPunct="1">
              <a:lnSpc>
                <a:spcPct val="100000"/>
              </a:lnSpc>
              <a:buFontTx/>
              <a:buNone/>
            </a:pPr>
            <a:r>
              <a:rPr lang="en-US" b="1" dirty="0" smtClean="0">
                <a:solidFill>
                  <a:schemeClr val="bg1">
                    <a:lumMod val="65000"/>
                  </a:schemeClr>
                </a:solidFill>
                <a:latin typeface="Verdana" pitchFamily="34" charset="0"/>
              </a:rPr>
              <a:t> </a:t>
            </a:r>
            <a:r>
              <a:rPr lang="en-US" sz="2000" b="1" dirty="0" smtClean="0">
                <a:solidFill>
                  <a:schemeClr val="bg1">
                    <a:lumMod val="65000"/>
                  </a:schemeClr>
                </a:solidFill>
                <a:latin typeface="Verdana" pitchFamily="34" charset="0"/>
              </a:rPr>
              <a:t>(“national character studies”)</a:t>
            </a:r>
          </a:p>
          <a:p>
            <a:pPr marL="1208088" lvl="2" eaLnBrk="1" hangingPunct="1">
              <a:lnSpc>
                <a:spcPct val="100000"/>
              </a:lnSpc>
              <a:buFontTx/>
              <a:buNone/>
            </a:pPr>
            <a:endParaRPr lang="en-US" b="1" dirty="0" smtClean="0">
              <a:solidFill>
                <a:srgbClr val="000000"/>
              </a:solidFill>
              <a:latin typeface="Verdana" pitchFamily="34" charset="0"/>
            </a:endParaRPr>
          </a:p>
          <a:p>
            <a:pPr marL="865188" lvl="1" indent="-407988" eaLnBrk="1" hangingPunct="1">
              <a:lnSpc>
                <a:spcPct val="100000"/>
              </a:lnSpc>
            </a:pPr>
            <a:r>
              <a:rPr lang="en-US" sz="3200" b="1" dirty="0" smtClean="0">
                <a:solidFill>
                  <a:srgbClr val="000000"/>
                </a:solidFill>
                <a:latin typeface="Verdana" pitchFamily="34" charset="0"/>
              </a:rPr>
              <a:t>the item or action itself</a:t>
            </a:r>
            <a:endParaRPr lang="en-US" b="1" dirty="0" smtClean="0">
              <a:solidFill>
                <a:srgbClr val="000000"/>
              </a:solidFill>
              <a:latin typeface="Verdana" pitchFamily="34" charset="0"/>
            </a:endParaRPr>
          </a:p>
          <a:p>
            <a:pPr marL="1208088" lvl="2" eaLnBrk="1" hangingPunct="1">
              <a:lnSpc>
                <a:spcPct val="100000"/>
              </a:lnSpc>
              <a:buFontTx/>
              <a:buNone/>
            </a:pPr>
            <a:r>
              <a:rPr lang="en-US" b="1" dirty="0" smtClean="0">
                <a:solidFill>
                  <a:srgbClr val="000000"/>
                </a:solidFill>
                <a:latin typeface="Verdana" pitchFamily="34" charset="0"/>
              </a:rPr>
              <a:t> </a:t>
            </a:r>
            <a:r>
              <a:rPr lang="en-US" sz="2000" b="1" dirty="0" smtClean="0">
                <a:solidFill>
                  <a:srgbClr val="000000"/>
                </a:solidFill>
                <a:latin typeface="Verdana" pitchFamily="34" charset="0"/>
              </a:rPr>
              <a:t>(including “processes”)</a:t>
            </a:r>
          </a:p>
          <a:p>
            <a:pPr marL="1208088" lvl="2" eaLnBrk="1" hangingPunct="1">
              <a:lnSpc>
                <a:spcPct val="100000"/>
              </a:lnSpc>
              <a:buFontTx/>
              <a:buNone/>
            </a:pPr>
            <a:endParaRPr lang="en-US" sz="32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“cultural metaphor”</a:t>
            </a:r>
          </a:p>
        </p:txBody>
      </p:sp>
      <p:sp>
        <p:nvSpPr>
          <p:cNvPr id="3" name="TextBox 2"/>
          <p:cNvSpPr txBox="1">
            <a:spLocks noChangeArrowheads="1"/>
          </p:cNvSpPr>
          <p:nvPr/>
        </p:nvSpPr>
        <p:spPr bwMode="auto">
          <a:xfrm>
            <a:off x="962718" y="4963691"/>
            <a:ext cx="7133532" cy="1631216"/>
          </a:xfrm>
          <a:prstGeom prst="rect">
            <a:avLst/>
          </a:prstGeom>
          <a:solidFill>
            <a:srgbClr val="FFC000"/>
          </a:solidFill>
          <a:ln w="76200">
            <a:solidFill>
              <a:srgbClr val="FF0000"/>
            </a:solidFill>
            <a:miter lim="800000"/>
            <a:headEnd/>
            <a:tailEnd/>
          </a:ln>
        </p:spPr>
        <p:txBody>
          <a:bodyPr wrap="square">
            <a:spAutoFit/>
          </a:bodyPr>
          <a:lstStyle/>
          <a:p>
            <a:pPr algn="ctr"/>
            <a:endParaRPr lang="en-US" sz="3200" b="1" dirty="0">
              <a:solidFill>
                <a:srgbClr val="000000"/>
              </a:solidFill>
              <a:latin typeface="Arial" charset="0"/>
            </a:endParaRPr>
          </a:p>
          <a:p>
            <a:pPr algn="ctr"/>
            <a:r>
              <a:rPr lang="en-US" sz="3600" b="1" dirty="0" smtClean="0">
                <a:solidFill>
                  <a:srgbClr val="000000"/>
                </a:solidFill>
                <a:latin typeface="Arial" charset="0"/>
              </a:rPr>
              <a:t>and there’s almost no end . . .</a:t>
            </a:r>
            <a:endParaRPr lang="en-US" sz="3600" b="1" dirty="0">
              <a:solidFill>
                <a:srgbClr val="000000"/>
              </a:solidFill>
              <a:latin typeface="Arial" charset="0"/>
            </a:endParaRPr>
          </a:p>
          <a:p>
            <a:pPr algn="ctr"/>
            <a:endParaRPr lang="en-US" sz="3200" b="1" dirty="0">
              <a:solidFill>
                <a:srgbClr val="000000"/>
              </a:solidFill>
              <a:latin typeface="Arial" charset="0"/>
            </a:endParaRPr>
          </a:p>
        </p:txBody>
      </p:sp>
    </p:spTree>
    <p:extLst>
      <p:ext uri="{BB962C8B-B14F-4D97-AF65-F5344CB8AC3E}">
        <p14:creationId xmlns:p14="http://schemas.microsoft.com/office/powerpoint/2010/main" val="163141832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682170" y="1146622"/>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88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788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788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788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1266" name="Picture 2"/>
          <p:cNvPicPr>
            <a:picLocks noChangeAspect="1" noChangeArrowheads="1"/>
          </p:cNvPicPr>
          <p:nvPr/>
        </p:nvPicPr>
        <p:blipFill>
          <a:blip r:embed="rId3" cstate="print"/>
          <a:srcRect/>
          <a:stretch>
            <a:fillRect/>
          </a:stretch>
        </p:blipFill>
        <p:spPr bwMode="auto">
          <a:xfrm>
            <a:off x="682168" y="1146626"/>
            <a:ext cx="7772400" cy="4857750"/>
          </a:xfrm>
          <a:prstGeom prst="rect">
            <a:avLst/>
          </a:prstGeom>
          <a:noFill/>
          <a:ln w="9525">
            <a:noFill/>
            <a:miter lim="800000"/>
            <a:headEnd/>
            <a:tailEnd/>
          </a:ln>
        </p:spPr>
      </p:pic>
      <p:sp>
        <p:nvSpPr>
          <p:cNvPr id="12" name="TextBox 11"/>
          <p:cNvSpPr txBox="1">
            <a:spLocks noChangeArrowheads="1"/>
          </p:cNvSpPr>
          <p:nvPr/>
        </p:nvSpPr>
        <p:spPr bwMode="auto">
          <a:xfrm>
            <a:off x="1683894" y="4281508"/>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personality</a:t>
            </a:r>
            <a:endParaRPr lang="en-US" sz="3200" b="1"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19456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1945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19456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94570" name="Picture 2"/>
          <p:cNvPicPr>
            <a:picLocks noChangeAspect="1" noChangeArrowheads="1"/>
          </p:cNvPicPr>
          <p:nvPr/>
        </p:nvPicPr>
        <p:blipFill>
          <a:blip r:embed="rId3" cstate="print"/>
          <a:srcRect/>
          <a:stretch>
            <a:fillRect/>
          </a:stretch>
        </p:blipFill>
        <p:spPr bwMode="auto">
          <a:xfrm>
            <a:off x="682176" y="1146404"/>
            <a:ext cx="7772400" cy="4857750"/>
          </a:xfrm>
          <a:prstGeom prst="rect">
            <a:avLst/>
          </a:prstGeom>
          <a:noFill/>
          <a:ln w="9525">
            <a:noFill/>
            <a:miter lim="800000"/>
            <a:headEnd/>
            <a:tailEnd/>
          </a:ln>
        </p:spPr>
      </p:pic>
      <p:sp>
        <p:nvSpPr>
          <p:cNvPr id="12" name="TextBox 11"/>
          <p:cNvSpPr txBox="1">
            <a:spLocks noChangeArrowheads="1"/>
          </p:cNvSpPr>
          <p:nvPr/>
        </p:nvSpPr>
        <p:spPr bwMode="auto">
          <a:xfrm>
            <a:off x="1683894" y="4281508"/>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the brain</a:t>
            </a:r>
            <a:endParaRPr lang="en-US" sz="3200" b="1"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19456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1945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19456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847725"/>
            <a:ext cx="80295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a:spLocks noChangeArrowheads="1"/>
          </p:cNvSpPr>
          <p:nvPr/>
        </p:nvSpPr>
        <p:spPr bwMode="auto">
          <a:xfrm>
            <a:off x="1683894" y="4281508"/>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Synesthesia</a:t>
            </a:r>
            <a:endParaRPr lang="en-US" sz="3200" b="1" dirty="0"/>
          </a:p>
        </p:txBody>
      </p:sp>
    </p:spTree>
    <p:extLst>
      <p:ext uri="{BB962C8B-B14F-4D97-AF65-F5344CB8AC3E}">
        <p14:creationId xmlns:p14="http://schemas.microsoft.com/office/powerpoint/2010/main" val="249814569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19456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1945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19456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614366"/>
            <a:ext cx="5800725"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a:spLocks noChangeArrowheads="1"/>
          </p:cNvSpPr>
          <p:nvPr/>
        </p:nvSpPr>
        <p:spPr bwMode="auto">
          <a:xfrm>
            <a:off x="1683894" y="5587768"/>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t>v</a:t>
            </a:r>
            <a:r>
              <a:rPr lang="en-US" sz="3200" b="1" dirty="0" smtClean="0"/>
              <a:t>isual </a:t>
            </a:r>
            <a:r>
              <a:rPr lang="en-US" sz="3200" b="1" dirty="0" err="1" smtClean="0"/>
              <a:t>agnosia</a:t>
            </a:r>
            <a:endParaRPr lang="en-US" sz="3200" b="1" dirty="0"/>
          </a:p>
        </p:txBody>
      </p:sp>
    </p:spTree>
    <p:extLst>
      <p:ext uri="{BB962C8B-B14F-4D97-AF65-F5344CB8AC3E}">
        <p14:creationId xmlns:p14="http://schemas.microsoft.com/office/powerpoint/2010/main" val="322821394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19456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19456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19456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9456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4" y="404816"/>
            <a:ext cx="598170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a:spLocks noChangeArrowheads="1"/>
          </p:cNvSpPr>
          <p:nvPr/>
        </p:nvSpPr>
        <p:spPr bwMode="auto">
          <a:xfrm>
            <a:off x="1669608" y="5041563"/>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ape language</a:t>
            </a:r>
            <a:endParaRPr lang="en-US" sz="3200" b="1" dirty="0"/>
          </a:p>
        </p:txBody>
      </p:sp>
    </p:spTree>
    <p:extLst>
      <p:ext uri="{BB962C8B-B14F-4D97-AF65-F5344CB8AC3E}">
        <p14:creationId xmlns:p14="http://schemas.microsoft.com/office/powerpoint/2010/main" val="412968781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1032" name="Picture 8" descr="http://static1.squarespace.com/static/53247b52e4b00257d641f78c/53256a41e4b0fb8ebe73dcdd/550da435e4b02bbdcb50d457/1426958313667/?format=1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 y="3519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52293"/>
            <a:ext cx="4572000" cy="215444"/>
          </a:xfrm>
          <a:prstGeom prst="rect">
            <a:avLst/>
          </a:prstGeom>
        </p:spPr>
        <p:txBody>
          <a:bodyPr>
            <a:spAutoFit/>
          </a:bodyPr>
          <a:lstStyle/>
          <a:p>
            <a:r>
              <a:rPr lang="en-US" sz="800" dirty="0">
                <a:solidFill>
                  <a:srgbClr val="000000"/>
                </a:solidFill>
                <a:latin typeface="Arial" pitchFamily="34" charset="0"/>
                <a:hlinkClick r:id="rId3"/>
              </a:rPr>
              <a:t>http://www.sassna.org/news/2015/3/21/temple-grandin-coming-to-sacramento-on-april-3rd</a:t>
            </a:r>
            <a:endParaRPr lang="en-US" sz="800" dirty="0">
              <a:solidFill>
                <a:srgbClr val="000000"/>
              </a:solidFill>
              <a:latin typeface="Arial" pitchFamily="34" charset="0"/>
            </a:endParaRPr>
          </a:p>
        </p:txBody>
      </p:sp>
      <p:sp>
        <p:nvSpPr>
          <p:cNvPr id="3" name="Rectangle 2"/>
          <p:cNvSpPr/>
          <p:nvPr/>
        </p:nvSpPr>
        <p:spPr>
          <a:xfrm>
            <a:off x="3316098" y="5900187"/>
            <a:ext cx="2502223" cy="461665"/>
          </a:xfrm>
          <a:prstGeom prst="rect">
            <a:avLst/>
          </a:prstGeom>
        </p:spPr>
        <p:txBody>
          <a:bodyPr wrap="none">
            <a:spAutoFit/>
          </a:bodyPr>
          <a:lstStyle/>
          <a:p>
            <a:r>
              <a:rPr lang="en-US" sz="2400" b="1" dirty="0" smtClean="0">
                <a:solidFill>
                  <a:srgbClr val="FFFFFF"/>
                </a:solidFill>
                <a:latin typeface="Arial" pitchFamily="34" charset="0"/>
              </a:rPr>
              <a:t>Temple </a:t>
            </a:r>
            <a:r>
              <a:rPr lang="en-US" sz="2400" b="1" dirty="0">
                <a:solidFill>
                  <a:srgbClr val="FFFFFF"/>
                </a:solidFill>
                <a:latin typeface="Arial" pitchFamily="34" charset="0"/>
              </a:rPr>
              <a:t>G</a:t>
            </a:r>
            <a:r>
              <a:rPr lang="en-US" sz="2400" b="1" dirty="0" smtClean="0">
                <a:solidFill>
                  <a:srgbClr val="FFFFFF"/>
                </a:solidFill>
                <a:latin typeface="Arial" pitchFamily="34" charset="0"/>
              </a:rPr>
              <a:t>randin</a:t>
            </a:r>
            <a:endParaRPr lang="en-US" sz="2400" dirty="0">
              <a:solidFill>
                <a:srgbClr val="FFFFFF"/>
              </a:solidFill>
              <a:latin typeface="Arial" pitchFamily="34" charset="0"/>
            </a:endParaRPr>
          </a:p>
        </p:txBody>
      </p:sp>
      <p:sp>
        <p:nvSpPr>
          <p:cNvPr id="7" name="TextBox 6"/>
          <p:cNvSpPr txBox="1">
            <a:spLocks noChangeArrowheads="1"/>
          </p:cNvSpPr>
          <p:nvPr/>
        </p:nvSpPr>
        <p:spPr bwMode="auto">
          <a:xfrm>
            <a:off x="1669608" y="4896423"/>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autism</a:t>
            </a:r>
            <a:endParaRPr lang="en-US" sz="3200" b="1" dirty="0"/>
          </a:p>
        </p:txBody>
      </p:sp>
    </p:spTree>
    <p:extLst>
      <p:ext uri="{BB962C8B-B14F-4D97-AF65-F5344CB8AC3E}">
        <p14:creationId xmlns:p14="http://schemas.microsoft.com/office/powerpoint/2010/main" val="189745577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11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pic>
        <p:nvPicPr>
          <p:cNvPr id="2050" name="Picture 2" descr="http://ecx.images-amazon.com/images/I/51NTwpL6CwL._SX38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32" y="406979"/>
            <a:ext cx="371475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6" y="1284755"/>
            <a:ext cx="317182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488" y="1839930"/>
            <a:ext cx="31242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bwMode="auto">
          <a:xfrm>
            <a:off x="2452913" y="4101039"/>
            <a:ext cx="3338286" cy="1043577"/>
          </a:xfrm>
          <a:custGeom>
            <a:avLst/>
            <a:gdLst>
              <a:gd name="connsiteX0" fmla="*/ 1741715 w 3338286"/>
              <a:gd name="connsiteY0" fmla="*/ 1204670 h 1262728"/>
              <a:gd name="connsiteX1" fmla="*/ 2148115 w 3338286"/>
              <a:gd name="connsiteY1" fmla="*/ 1175642 h 1262728"/>
              <a:gd name="connsiteX2" fmla="*/ 2307772 w 3338286"/>
              <a:gd name="connsiteY2" fmla="*/ 1161128 h 1262728"/>
              <a:gd name="connsiteX3" fmla="*/ 2844800 w 3338286"/>
              <a:gd name="connsiteY3" fmla="*/ 1146613 h 1262728"/>
              <a:gd name="connsiteX4" fmla="*/ 2888343 w 3338286"/>
              <a:gd name="connsiteY4" fmla="*/ 1132099 h 1262728"/>
              <a:gd name="connsiteX5" fmla="*/ 3004458 w 3338286"/>
              <a:gd name="connsiteY5" fmla="*/ 1103070 h 1262728"/>
              <a:gd name="connsiteX6" fmla="*/ 3048000 w 3338286"/>
              <a:gd name="connsiteY6" fmla="*/ 1088556 h 1262728"/>
              <a:gd name="connsiteX7" fmla="*/ 3135086 w 3338286"/>
              <a:gd name="connsiteY7" fmla="*/ 1045013 h 1262728"/>
              <a:gd name="connsiteX8" fmla="*/ 3164115 w 3338286"/>
              <a:gd name="connsiteY8" fmla="*/ 1001470 h 1262728"/>
              <a:gd name="connsiteX9" fmla="*/ 3207658 w 3338286"/>
              <a:gd name="connsiteY9" fmla="*/ 972442 h 1262728"/>
              <a:gd name="connsiteX10" fmla="*/ 3265715 w 3338286"/>
              <a:gd name="connsiteY10" fmla="*/ 885356 h 1262728"/>
              <a:gd name="connsiteX11" fmla="*/ 3309258 w 3338286"/>
              <a:gd name="connsiteY11" fmla="*/ 798270 h 1262728"/>
              <a:gd name="connsiteX12" fmla="*/ 3338286 w 3338286"/>
              <a:gd name="connsiteY12" fmla="*/ 682156 h 1262728"/>
              <a:gd name="connsiteX13" fmla="*/ 3323772 w 3338286"/>
              <a:gd name="connsiteY13" fmla="*/ 551528 h 1262728"/>
              <a:gd name="connsiteX14" fmla="*/ 3294743 w 3338286"/>
              <a:gd name="connsiteY14" fmla="*/ 507985 h 1262728"/>
              <a:gd name="connsiteX15" fmla="*/ 3280229 w 3338286"/>
              <a:gd name="connsiteY15" fmla="*/ 449928 h 1262728"/>
              <a:gd name="connsiteX16" fmla="*/ 3236686 w 3338286"/>
              <a:gd name="connsiteY16" fmla="*/ 348328 h 1262728"/>
              <a:gd name="connsiteX17" fmla="*/ 3193143 w 3338286"/>
              <a:gd name="connsiteY17" fmla="*/ 319299 h 1262728"/>
              <a:gd name="connsiteX18" fmla="*/ 3106058 w 3338286"/>
              <a:gd name="connsiteY18" fmla="*/ 246728 h 1262728"/>
              <a:gd name="connsiteX19" fmla="*/ 3077029 w 3338286"/>
              <a:gd name="connsiteY19" fmla="*/ 203185 h 1262728"/>
              <a:gd name="connsiteX20" fmla="*/ 2975429 w 3338286"/>
              <a:gd name="connsiteY20" fmla="*/ 159642 h 1262728"/>
              <a:gd name="connsiteX21" fmla="*/ 2931886 w 3338286"/>
              <a:gd name="connsiteY21" fmla="*/ 130613 h 1262728"/>
              <a:gd name="connsiteX22" fmla="*/ 2815772 w 3338286"/>
              <a:gd name="connsiteY22" fmla="*/ 101585 h 1262728"/>
              <a:gd name="connsiteX23" fmla="*/ 2670629 w 3338286"/>
              <a:gd name="connsiteY23" fmla="*/ 72556 h 1262728"/>
              <a:gd name="connsiteX24" fmla="*/ 2481943 w 3338286"/>
              <a:gd name="connsiteY24" fmla="*/ 58042 h 1262728"/>
              <a:gd name="connsiteX25" fmla="*/ 2380343 w 3338286"/>
              <a:gd name="connsiteY25" fmla="*/ 43528 h 1262728"/>
              <a:gd name="connsiteX26" fmla="*/ 2220686 w 3338286"/>
              <a:gd name="connsiteY26" fmla="*/ 29013 h 1262728"/>
              <a:gd name="connsiteX27" fmla="*/ 1698172 w 3338286"/>
              <a:gd name="connsiteY27" fmla="*/ 29013 h 1262728"/>
              <a:gd name="connsiteX28" fmla="*/ 1625600 w 3338286"/>
              <a:gd name="connsiteY28" fmla="*/ 43528 h 1262728"/>
              <a:gd name="connsiteX29" fmla="*/ 1378858 w 3338286"/>
              <a:gd name="connsiteY29" fmla="*/ 72556 h 1262728"/>
              <a:gd name="connsiteX30" fmla="*/ 1320800 w 3338286"/>
              <a:gd name="connsiteY30" fmla="*/ 87070 h 1262728"/>
              <a:gd name="connsiteX31" fmla="*/ 1233715 w 3338286"/>
              <a:gd name="connsiteY31" fmla="*/ 101585 h 1262728"/>
              <a:gd name="connsiteX32" fmla="*/ 1190172 w 3338286"/>
              <a:gd name="connsiteY32" fmla="*/ 116099 h 1262728"/>
              <a:gd name="connsiteX33" fmla="*/ 1103086 w 3338286"/>
              <a:gd name="connsiteY33" fmla="*/ 130613 h 1262728"/>
              <a:gd name="connsiteX34" fmla="*/ 986972 w 3338286"/>
              <a:gd name="connsiteY34" fmla="*/ 159642 h 1262728"/>
              <a:gd name="connsiteX35" fmla="*/ 841829 w 3338286"/>
              <a:gd name="connsiteY35" fmla="*/ 188670 h 1262728"/>
              <a:gd name="connsiteX36" fmla="*/ 624115 w 3338286"/>
              <a:gd name="connsiteY36" fmla="*/ 217699 h 1262728"/>
              <a:gd name="connsiteX37" fmla="*/ 478972 w 3338286"/>
              <a:gd name="connsiteY37" fmla="*/ 246728 h 1262728"/>
              <a:gd name="connsiteX38" fmla="*/ 391886 w 3338286"/>
              <a:gd name="connsiteY38" fmla="*/ 275756 h 1262728"/>
              <a:gd name="connsiteX39" fmla="*/ 348343 w 3338286"/>
              <a:gd name="connsiteY39" fmla="*/ 290270 h 1262728"/>
              <a:gd name="connsiteX40" fmla="*/ 246743 w 3338286"/>
              <a:gd name="connsiteY40" fmla="*/ 333813 h 1262728"/>
              <a:gd name="connsiteX41" fmla="*/ 188686 w 3338286"/>
              <a:gd name="connsiteY41" fmla="*/ 362842 h 1262728"/>
              <a:gd name="connsiteX42" fmla="*/ 145143 w 3338286"/>
              <a:gd name="connsiteY42" fmla="*/ 377356 h 1262728"/>
              <a:gd name="connsiteX43" fmla="*/ 87086 w 3338286"/>
              <a:gd name="connsiteY43" fmla="*/ 449928 h 1262728"/>
              <a:gd name="connsiteX44" fmla="*/ 58058 w 3338286"/>
              <a:gd name="connsiteY44" fmla="*/ 493470 h 1262728"/>
              <a:gd name="connsiteX45" fmla="*/ 14515 w 3338286"/>
              <a:gd name="connsiteY45" fmla="*/ 667642 h 1262728"/>
              <a:gd name="connsiteX46" fmla="*/ 0 w 3338286"/>
              <a:gd name="connsiteY46" fmla="*/ 711185 h 1262728"/>
              <a:gd name="connsiteX47" fmla="*/ 14515 w 3338286"/>
              <a:gd name="connsiteY47" fmla="*/ 1001470 h 1262728"/>
              <a:gd name="connsiteX48" fmla="*/ 58058 w 3338286"/>
              <a:gd name="connsiteY48" fmla="*/ 1103070 h 1262728"/>
              <a:gd name="connsiteX49" fmla="*/ 101600 w 3338286"/>
              <a:gd name="connsiteY49" fmla="*/ 1132099 h 1262728"/>
              <a:gd name="connsiteX50" fmla="*/ 188686 w 3338286"/>
              <a:gd name="connsiteY50" fmla="*/ 1219185 h 1262728"/>
              <a:gd name="connsiteX51" fmla="*/ 246743 w 3338286"/>
              <a:gd name="connsiteY51" fmla="*/ 1233699 h 1262728"/>
              <a:gd name="connsiteX52" fmla="*/ 290286 w 3338286"/>
              <a:gd name="connsiteY52" fmla="*/ 1248213 h 1262728"/>
              <a:gd name="connsiteX53" fmla="*/ 885372 w 3338286"/>
              <a:gd name="connsiteY53" fmla="*/ 1262728 h 1262728"/>
              <a:gd name="connsiteX54" fmla="*/ 1190172 w 3338286"/>
              <a:gd name="connsiteY54" fmla="*/ 1248213 h 1262728"/>
              <a:gd name="connsiteX55" fmla="*/ 1291772 w 3338286"/>
              <a:gd name="connsiteY55" fmla="*/ 1233699 h 1262728"/>
              <a:gd name="connsiteX56" fmla="*/ 1451429 w 3338286"/>
              <a:gd name="connsiteY56" fmla="*/ 1219185 h 1262728"/>
              <a:gd name="connsiteX57" fmla="*/ 1509486 w 3338286"/>
              <a:gd name="connsiteY57" fmla="*/ 1204670 h 1262728"/>
              <a:gd name="connsiteX58" fmla="*/ 1683658 w 3338286"/>
              <a:gd name="connsiteY58" fmla="*/ 1175642 h 1262728"/>
              <a:gd name="connsiteX59" fmla="*/ 1814286 w 3338286"/>
              <a:gd name="connsiteY59" fmla="*/ 1190156 h 126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8286" h="1262728">
                <a:moveTo>
                  <a:pt x="1741715" y="1204670"/>
                </a:moveTo>
                <a:cubicBezTo>
                  <a:pt x="1932135" y="1166587"/>
                  <a:pt x="1750675" y="1199020"/>
                  <a:pt x="2148115" y="1175642"/>
                </a:cubicBezTo>
                <a:cubicBezTo>
                  <a:pt x="2201461" y="1172504"/>
                  <a:pt x="2254380" y="1163353"/>
                  <a:pt x="2307772" y="1161128"/>
                </a:cubicBezTo>
                <a:cubicBezTo>
                  <a:pt x="2486691" y="1153673"/>
                  <a:pt x="2665791" y="1151451"/>
                  <a:pt x="2844800" y="1146613"/>
                </a:cubicBezTo>
                <a:cubicBezTo>
                  <a:pt x="2859314" y="1141775"/>
                  <a:pt x="2873583" y="1136125"/>
                  <a:pt x="2888343" y="1132099"/>
                </a:cubicBezTo>
                <a:cubicBezTo>
                  <a:pt x="2926833" y="1121602"/>
                  <a:pt x="2966609" y="1115686"/>
                  <a:pt x="3004458" y="1103070"/>
                </a:cubicBezTo>
                <a:cubicBezTo>
                  <a:pt x="3018972" y="1098232"/>
                  <a:pt x="3034316" y="1095398"/>
                  <a:pt x="3048000" y="1088556"/>
                </a:cubicBezTo>
                <a:cubicBezTo>
                  <a:pt x="3160550" y="1032282"/>
                  <a:pt x="3025636" y="1081498"/>
                  <a:pt x="3135086" y="1045013"/>
                </a:cubicBezTo>
                <a:cubicBezTo>
                  <a:pt x="3144762" y="1030499"/>
                  <a:pt x="3151780" y="1013805"/>
                  <a:pt x="3164115" y="1001470"/>
                </a:cubicBezTo>
                <a:cubicBezTo>
                  <a:pt x="3176450" y="989135"/>
                  <a:pt x="3196171" y="985570"/>
                  <a:pt x="3207658" y="972442"/>
                </a:cubicBezTo>
                <a:cubicBezTo>
                  <a:pt x="3230632" y="946186"/>
                  <a:pt x="3265715" y="885356"/>
                  <a:pt x="3265715" y="885356"/>
                </a:cubicBezTo>
                <a:cubicBezTo>
                  <a:pt x="3302195" y="775913"/>
                  <a:pt x="3252986" y="910812"/>
                  <a:pt x="3309258" y="798270"/>
                </a:cubicBezTo>
                <a:cubicBezTo>
                  <a:pt x="3324135" y="768516"/>
                  <a:pt x="3332766" y="709758"/>
                  <a:pt x="3338286" y="682156"/>
                </a:cubicBezTo>
                <a:cubicBezTo>
                  <a:pt x="3333448" y="638613"/>
                  <a:pt x="3334398" y="594031"/>
                  <a:pt x="3323772" y="551528"/>
                </a:cubicBezTo>
                <a:cubicBezTo>
                  <a:pt x="3319541" y="534605"/>
                  <a:pt x="3301615" y="524019"/>
                  <a:pt x="3294743" y="507985"/>
                </a:cubicBezTo>
                <a:cubicBezTo>
                  <a:pt x="3286885" y="489650"/>
                  <a:pt x="3285709" y="469108"/>
                  <a:pt x="3280229" y="449928"/>
                </a:cubicBezTo>
                <a:cubicBezTo>
                  <a:pt x="3272337" y="422307"/>
                  <a:pt x="3253516" y="368524"/>
                  <a:pt x="3236686" y="348328"/>
                </a:cubicBezTo>
                <a:cubicBezTo>
                  <a:pt x="3225519" y="334927"/>
                  <a:pt x="3206544" y="330466"/>
                  <a:pt x="3193143" y="319299"/>
                </a:cubicBezTo>
                <a:cubicBezTo>
                  <a:pt x="3081391" y="226171"/>
                  <a:pt x="3214162" y="318798"/>
                  <a:pt x="3106058" y="246728"/>
                </a:cubicBezTo>
                <a:cubicBezTo>
                  <a:pt x="3096382" y="232214"/>
                  <a:pt x="3090430" y="214352"/>
                  <a:pt x="3077029" y="203185"/>
                </a:cubicBezTo>
                <a:cubicBezTo>
                  <a:pt x="3053113" y="183255"/>
                  <a:pt x="3005681" y="169726"/>
                  <a:pt x="2975429" y="159642"/>
                </a:cubicBezTo>
                <a:cubicBezTo>
                  <a:pt x="2960915" y="149966"/>
                  <a:pt x="2947488" y="138414"/>
                  <a:pt x="2931886" y="130613"/>
                </a:cubicBezTo>
                <a:cubicBezTo>
                  <a:pt x="2900764" y="115052"/>
                  <a:pt x="2845581" y="108209"/>
                  <a:pt x="2815772" y="101585"/>
                </a:cubicBezTo>
                <a:cubicBezTo>
                  <a:pt x="2746580" y="86209"/>
                  <a:pt x="2751699" y="81090"/>
                  <a:pt x="2670629" y="72556"/>
                </a:cubicBezTo>
                <a:cubicBezTo>
                  <a:pt x="2607894" y="65953"/>
                  <a:pt x="2544711" y="64319"/>
                  <a:pt x="2481943" y="58042"/>
                </a:cubicBezTo>
                <a:cubicBezTo>
                  <a:pt x="2447902" y="54638"/>
                  <a:pt x="2414344" y="47306"/>
                  <a:pt x="2380343" y="43528"/>
                </a:cubicBezTo>
                <a:cubicBezTo>
                  <a:pt x="2327231" y="37627"/>
                  <a:pt x="2273905" y="33851"/>
                  <a:pt x="2220686" y="29013"/>
                </a:cubicBezTo>
                <a:cubicBezTo>
                  <a:pt x="2017038" y="-21898"/>
                  <a:pt x="2146235" y="4793"/>
                  <a:pt x="1698172" y="29013"/>
                </a:cubicBezTo>
                <a:cubicBezTo>
                  <a:pt x="1673538" y="30345"/>
                  <a:pt x="1650022" y="40039"/>
                  <a:pt x="1625600" y="43528"/>
                </a:cubicBezTo>
                <a:cubicBezTo>
                  <a:pt x="1544004" y="55185"/>
                  <a:pt x="1460274" y="58987"/>
                  <a:pt x="1378858" y="72556"/>
                </a:cubicBezTo>
                <a:cubicBezTo>
                  <a:pt x="1359181" y="75835"/>
                  <a:pt x="1340361" y="83158"/>
                  <a:pt x="1320800" y="87070"/>
                </a:cubicBezTo>
                <a:cubicBezTo>
                  <a:pt x="1291943" y="92842"/>
                  <a:pt x="1262443" y="95201"/>
                  <a:pt x="1233715" y="101585"/>
                </a:cubicBezTo>
                <a:cubicBezTo>
                  <a:pt x="1218780" y="104904"/>
                  <a:pt x="1205107" y="112780"/>
                  <a:pt x="1190172" y="116099"/>
                </a:cubicBezTo>
                <a:cubicBezTo>
                  <a:pt x="1161444" y="122483"/>
                  <a:pt x="1131862" y="124447"/>
                  <a:pt x="1103086" y="130613"/>
                </a:cubicBezTo>
                <a:cubicBezTo>
                  <a:pt x="1064076" y="138972"/>
                  <a:pt x="1026093" y="151818"/>
                  <a:pt x="986972" y="159642"/>
                </a:cubicBezTo>
                <a:cubicBezTo>
                  <a:pt x="938591" y="169318"/>
                  <a:pt x="890787" y="182550"/>
                  <a:pt x="841829" y="188670"/>
                </a:cubicBezTo>
                <a:cubicBezTo>
                  <a:pt x="691769" y="207429"/>
                  <a:pt x="764329" y="197669"/>
                  <a:pt x="624115" y="217699"/>
                </a:cubicBezTo>
                <a:cubicBezTo>
                  <a:pt x="503365" y="257948"/>
                  <a:pt x="695786" y="196694"/>
                  <a:pt x="478972" y="246728"/>
                </a:cubicBezTo>
                <a:cubicBezTo>
                  <a:pt x="449157" y="253608"/>
                  <a:pt x="420915" y="266080"/>
                  <a:pt x="391886" y="275756"/>
                </a:cubicBezTo>
                <a:lnTo>
                  <a:pt x="348343" y="290270"/>
                </a:lnTo>
                <a:cubicBezTo>
                  <a:pt x="260100" y="349099"/>
                  <a:pt x="353859" y="293644"/>
                  <a:pt x="246743" y="333813"/>
                </a:cubicBezTo>
                <a:cubicBezTo>
                  <a:pt x="226484" y="341410"/>
                  <a:pt x="208573" y="354319"/>
                  <a:pt x="188686" y="362842"/>
                </a:cubicBezTo>
                <a:cubicBezTo>
                  <a:pt x="174624" y="368869"/>
                  <a:pt x="159657" y="372518"/>
                  <a:pt x="145143" y="377356"/>
                </a:cubicBezTo>
                <a:cubicBezTo>
                  <a:pt x="71741" y="426291"/>
                  <a:pt x="122139" y="379820"/>
                  <a:pt x="87086" y="449928"/>
                </a:cubicBezTo>
                <a:cubicBezTo>
                  <a:pt x="79285" y="465530"/>
                  <a:pt x="65143" y="477530"/>
                  <a:pt x="58058" y="493470"/>
                </a:cubicBezTo>
                <a:cubicBezTo>
                  <a:pt x="18951" y="581460"/>
                  <a:pt x="34801" y="576356"/>
                  <a:pt x="14515" y="667642"/>
                </a:cubicBezTo>
                <a:cubicBezTo>
                  <a:pt x="11196" y="682577"/>
                  <a:pt x="4838" y="696671"/>
                  <a:pt x="0" y="711185"/>
                </a:cubicBezTo>
                <a:cubicBezTo>
                  <a:pt x="4838" y="807947"/>
                  <a:pt x="6469" y="904922"/>
                  <a:pt x="14515" y="1001470"/>
                </a:cubicBezTo>
                <a:cubicBezTo>
                  <a:pt x="17544" y="1037812"/>
                  <a:pt x="31706" y="1076718"/>
                  <a:pt x="58058" y="1103070"/>
                </a:cubicBezTo>
                <a:cubicBezTo>
                  <a:pt x="70393" y="1115405"/>
                  <a:pt x="88562" y="1120510"/>
                  <a:pt x="101600" y="1132099"/>
                </a:cubicBezTo>
                <a:cubicBezTo>
                  <a:pt x="132283" y="1159373"/>
                  <a:pt x="148859" y="1209228"/>
                  <a:pt x="188686" y="1219185"/>
                </a:cubicBezTo>
                <a:cubicBezTo>
                  <a:pt x="208038" y="1224023"/>
                  <a:pt x="227563" y="1228219"/>
                  <a:pt x="246743" y="1233699"/>
                </a:cubicBezTo>
                <a:cubicBezTo>
                  <a:pt x="261454" y="1237902"/>
                  <a:pt x="275002" y="1247518"/>
                  <a:pt x="290286" y="1248213"/>
                </a:cubicBezTo>
                <a:cubicBezTo>
                  <a:pt x="488502" y="1257223"/>
                  <a:pt x="687010" y="1257890"/>
                  <a:pt x="885372" y="1262728"/>
                </a:cubicBezTo>
                <a:cubicBezTo>
                  <a:pt x="986972" y="1257890"/>
                  <a:pt x="1088715" y="1255460"/>
                  <a:pt x="1190172" y="1248213"/>
                </a:cubicBezTo>
                <a:cubicBezTo>
                  <a:pt x="1224296" y="1245776"/>
                  <a:pt x="1257771" y="1237477"/>
                  <a:pt x="1291772" y="1233699"/>
                </a:cubicBezTo>
                <a:cubicBezTo>
                  <a:pt x="1344884" y="1227798"/>
                  <a:pt x="1398210" y="1224023"/>
                  <a:pt x="1451429" y="1219185"/>
                </a:cubicBezTo>
                <a:cubicBezTo>
                  <a:pt x="1470781" y="1214347"/>
                  <a:pt x="1489770" y="1207703"/>
                  <a:pt x="1509486" y="1204670"/>
                </a:cubicBezTo>
                <a:cubicBezTo>
                  <a:pt x="1690049" y="1176891"/>
                  <a:pt x="1586425" y="1208052"/>
                  <a:pt x="1683658" y="1175642"/>
                </a:cubicBezTo>
                <a:cubicBezTo>
                  <a:pt x="1804573" y="1190756"/>
                  <a:pt x="1760766" y="1190156"/>
                  <a:pt x="1814286" y="1190156"/>
                </a:cubicBezTo>
              </a:path>
            </a:pathLst>
          </a:cu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smtClean="0">
              <a:ln>
                <a:noFill/>
              </a:ln>
              <a:solidFill>
                <a:srgbClr val="FF0000"/>
              </a:solidFill>
              <a:effectLst/>
              <a:latin typeface="Arial" charset="0"/>
            </a:endParaRPr>
          </a:p>
        </p:txBody>
      </p:sp>
      <p:sp>
        <p:nvSpPr>
          <p:cNvPr id="9" name="Freeform 8"/>
          <p:cNvSpPr/>
          <p:nvPr/>
        </p:nvSpPr>
        <p:spPr bwMode="auto">
          <a:xfrm>
            <a:off x="6894438" y="3840116"/>
            <a:ext cx="1729468" cy="1298475"/>
          </a:xfrm>
          <a:custGeom>
            <a:avLst/>
            <a:gdLst>
              <a:gd name="connsiteX0" fmla="*/ 1741715 w 3338286"/>
              <a:gd name="connsiteY0" fmla="*/ 1204670 h 1262728"/>
              <a:gd name="connsiteX1" fmla="*/ 2148115 w 3338286"/>
              <a:gd name="connsiteY1" fmla="*/ 1175642 h 1262728"/>
              <a:gd name="connsiteX2" fmla="*/ 2307772 w 3338286"/>
              <a:gd name="connsiteY2" fmla="*/ 1161128 h 1262728"/>
              <a:gd name="connsiteX3" fmla="*/ 2844800 w 3338286"/>
              <a:gd name="connsiteY3" fmla="*/ 1146613 h 1262728"/>
              <a:gd name="connsiteX4" fmla="*/ 2888343 w 3338286"/>
              <a:gd name="connsiteY4" fmla="*/ 1132099 h 1262728"/>
              <a:gd name="connsiteX5" fmla="*/ 3004458 w 3338286"/>
              <a:gd name="connsiteY5" fmla="*/ 1103070 h 1262728"/>
              <a:gd name="connsiteX6" fmla="*/ 3048000 w 3338286"/>
              <a:gd name="connsiteY6" fmla="*/ 1088556 h 1262728"/>
              <a:gd name="connsiteX7" fmla="*/ 3135086 w 3338286"/>
              <a:gd name="connsiteY7" fmla="*/ 1045013 h 1262728"/>
              <a:gd name="connsiteX8" fmla="*/ 3164115 w 3338286"/>
              <a:gd name="connsiteY8" fmla="*/ 1001470 h 1262728"/>
              <a:gd name="connsiteX9" fmla="*/ 3207658 w 3338286"/>
              <a:gd name="connsiteY9" fmla="*/ 972442 h 1262728"/>
              <a:gd name="connsiteX10" fmla="*/ 3265715 w 3338286"/>
              <a:gd name="connsiteY10" fmla="*/ 885356 h 1262728"/>
              <a:gd name="connsiteX11" fmla="*/ 3309258 w 3338286"/>
              <a:gd name="connsiteY11" fmla="*/ 798270 h 1262728"/>
              <a:gd name="connsiteX12" fmla="*/ 3338286 w 3338286"/>
              <a:gd name="connsiteY12" fmla="*/ 682156 h 1262728"/>
              <a:gd name="connsiteX13" fmla="*/ 3323772 w 3338286"/>
              <a:gd name="connsiteY13" fmla="*/ 551528 h 1262728"/>
              <a:gd name="connsiteX14" fmla="*/ 3294743 w 3338286"/>
              <a:gd name="connsiteY14" fmla="*/ 507985 h 1262728"/>
              <a:gd name="connsiteX15" fmla="*/ 3280229 w 3338286"/>
              <a:gd name="connsiteY15" fmla="*/ 449928 h 1262728"/>
              <a:gd name="connsiteX16" fmla="*/ 3236686 w 3338286"/>
              <a:gd name="connsiteY16" fmla="*/ 348328 h 1262728"/>
              <a:gd name="connsiteX17" fmla="*/ 3193143 w 3338286"/>
              <a:gd name="connsiteY17" fmla="*/ 319299 h 1262728"/>
              <a:gd name="connsiteX18" fmla="*/ 3106058 w 3338286"/>
              <a:gd name="connsiteY18" fmla="*/ 246728 h 1262728"/>
              <a:gd name="connsiteX19" fmla="*/ 3077029 w 3338286"/>
              <a:gd name="connsiteY19" fmla="*/ 203185 h 1262728"/>
              <a:gd name="connsiteX20" fmla="*/ 2975429 w 3338286"/>
              <a:gd name="connsiteY20" fmla="*/ 159642 h 1262728"/>
              <a:gd name="connsiteX21" fmla="*/ 2931886 w 3338286"/>
              <a:gd name="connsiteY21" fmla="*/ 130613 h 1262728"/>
              <a:gd name="connsiteX22" fmla="*/ 2815772 w 3338286"/>
              <a:gd name="connsiteY22" fmla="*/ 101585 h 1262728"/>
              <a:gd name="connsiteX23" fmla="*/ 2670629 w 3338286"/>
              <a:gd name="connsiteY23" fmla="*/ 72556 h 1262728"/>
              <a:gd name="connsiteX24" fmla="*/ 2481943 w 3338286"/>
              <a:gd name="connsiteY24" fmla="*/ 58042 h 1262728"/>
              <a:gd name="connsiteX25" fmla="*/ 2380343 w 3338286"/>
              <a:gd name="connsiteY25" fmla="*/ 43528 h 1262728"/>
              <a:gd name="connsiteX26" fmla="*/ 2220686 w 3338286"/>
              <a:gd name="connsiteY26" fmla="*/ 29013 h 1262728"/>
              <a:gd name="connsiteX27" fmla="*/ 1698172 w 3338286"/>
              <a:gd name="connsiteY27" fmla="*/ 29013 h 1262728"/>
              <a:gd name="connsiteX28" fmla="*/ 1625600 w 3338286"/>
              <a:gd name="connsiteY28" fmla="*/ 43528 h 1262728"/>
              <a:gd name="connsiteX29" fmla="*/ 1378858 w 3338286"/>
              <a:gd name="connsiteY29" fmla="*/ 72556 h 1262728"/>
              <a:gd name="connsiteX30" fmla="*/ 1320800 w 3338286"/>
              <a:gd name="connsiteY30" fmla="*/ 87070 h 1262728"/>
              <a:gd name="connsiteX31" fmla="*/ 1233715 w 3338286"/>
              <a:gd name="connsiteY31" fmla="*/ 101585 h 1262728"/>
              <a:gd name="connsiteX32" fmla="*/ 1190172 w 3338286"/>
              <a:gd name="connsiteY32" fmla="*/ 116099 h 1262728"/>
              <a:gd name="connsiteX33" fmla="*/ 1103086 w 3338286"/>
              <a:gd name="connsiteY33" fmla="*/ 130613 h 1262728"/>
              <a:gd name="connsiteX34" fmla="*/ 986972 w 3338286"/>
              <a:gd name="connsiteY34" fmla="*/ 159642 h 1262728"/>
              <a:gd name="connsiteX35" fmla="*/ 841829 w 3338286"/>
              <a:gd name="connsiteY35" fmla="*/ 188670 h 1262728"/>
              <a:gd name="connsiteX36" fmla="*/ 624115 w 3338286"/>
              <a:gd name="connsiteY36" fmla="*/ 217699 h 1262728"/>
              <a:gd name="connsiteX37" fmla="*/ 478972 w 3338286"/>
              <a:gd name="connsiteY37" fmla="*/ 246728 h 1262728"/>
              <a:gd name="connsiteX38" fmla="*/ 391886 w 3338286"/>
              <a:gd name="connsiteY38" fmla="*/ 275756 h 1262728"/>
              <a:gd name="connsiteX39" fmla="*/ 348343 w 3338286"/>
              <a:gd name="connsiteY39" fmla="*/ 290270 h 1262728"/>
              <a:gd name="connsiteX40" fmla="*/ 246743 w 3338286"/>
              <a:gd name="connsiteY40" fmla="*/ 333813 h 1262728"/>
              <a:gd name="connsiteX41" fmla="*/ 188686 w 3338286"/>
              <a:gd name="connsiteY41" fmla="*/ 362842 h 1262728"/>
              <a:gd name="connsiteX42" fmla="*/ 145143 w 3338286"/>
              <a:gd name="connsiteY42" fmla="*/ 377356 h 1262728"/>
              <a:gd name="connsiteX43" fmla="*/ 87086 w 3338286"/>
              <a:gd name="connsiteY43" fmla="*/ 449928 h 1262728"/>
              <a:gd name="connsiteX44" fmla="*/ 58058 w 3338286"/>
              <a:gd name="connsiteY44" fmla="*/ 493470 h 1262728"/>
              <a:gd name="connsiteX45" fmla="*/ 14515 w 3338286"/>
              <a:gd name="connsiteY45" fmla="*/ 667642 h 1262728"/>
              <a:gd name="connsiteX46" fmla="*/ 0 w 3338286"/>
              <a:gd name="connsiteY46" fmla="*/ 711185 h 1262728"/>
              <a:gd name="connsiteX47" fmla="*/ 14515 w 3338286"/>
              <a:gd name="connsiteY47" fmla="*/ 1001470 h 1262728"/>
              <a:gd name="connsiteX48" fmla="*/ 58058 w 3338286"/>
              <a:gd name="connsiteY48" fmla="*/ 1103070 h 1262728"/>
              <a:gd name="connsiteX49" fmla="*/ 101600 w 3338286"/>
              <a:gd name="connsiteY49" fmla="*/ 1132099 h 1262728"/>
              <a:gd name="connsiteX50" fmla="*/ 188686 w 3338286"/>
              <a:gd name="connsiteY50" fmla="*/ 1219185 h 1262728"/>
              <a:gd name="connsiteX51" fmla="*/ 246743 w 3338286"/>
              <a:gd name="connsiteY51" fmla="*/ 1233699 h 1262728"/>
              <a:gd name="connsiteX52" fmla="*/ 290286 w 3338286"/>
              <a:gd name="connsiteY52" fmla="*/ 1248213 h 1262728"/>
              <a:gd name="connsiteX53" fmla="*/ 885372 w 3338286"/>
              <a:gd name="connsiteY53" fmla="*/ 1262728 h 1262728"/>
              <a:gd name="connsiteX54" fmla="*/ 1190172 w 3338286"/>
              <a:gd name="connsiteY54" fmla="*/ 1248213 h 1262728"/>
              <a:gd name="connsiteX55" fmla="*/ 1291772 w 3338286"/>
              <a:gd name="connsiteY55" fmla="*/ 1233699 h 1262728"/>
              <a:gd name="connsiteX56" fmla="*/ 1451429 w 3338286"/>
              <a:gd name="connsiteY56" fmla="*/ 1219185 h 1262728"/>
              <a:gd name="connsiteX57" fmla="*/ 1509486 w 3338286"/>
              <a:gd name="connsiteY57" fmla="*/ 1204670 h 1262728"/>
              <a:gd name="connsiteX58" fmla="*/ 1683658 w 3338286"/>
              <a:gd name="connsiteY58" fmla="*/ 1175642 h 1262728"/>
              <a:gd name="connsiteX59" fmla="*/ 1814286 w 3338286"/>
              <a:gd name="connsiteY59" fmla="*/ 1190156 h 126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8286" h="1262728">
                <a:moveTo>
                  <a:pt x="1741715" y="1204670"/>
                </a:moveTo>
                <a:cubicBezTo>
                  <a:pt x="1932135" y="1166587"/>
                  <a:pt x="1750675" y="1199020"/>
                  <a:pt x="2148115" y="1175642"/>
                </a:cubicBezTo>
                <a:cubicBezTo>
                  <a:pt x="2201461" y="1172504"/>
                  <a:pt x="2254380" y="1163353"/>
                  <a:pt x="2307772" y="1161128"/>
                </a:cubicBezTo>
                <a:cubicBezTo>
                  <a:pt x="2486691" y="1153673"/>
                  <a:pt x="2665791" y="1151451"/>
                  <a:pt x="2844800" y="1146613"/>
                </a:cubicBezTo>
                <a:cubicBezTo>
                  <a:pt x="2859314" y="1141775"/>
                  <a:pt x="2873583" y="1136125"/>
                  <a:pt x="2888343" y="1132099"/>
                </a:cubicBezTo>
                <a:cubicBezTo>
                  <a:pt x="2926833" y="1121602"/>
                  <a:pt x="2966609" y="1115686"/>
                  <a:pt x="3004458" y="1103070"/>
                </a:cubicBezTo>
                <a:cubicBezTo>
                  <a:pt x="3018972" y="1098232"/>
                  <a:pt x="3034316" y="1095398"/>
                  <a:pt x="3048000" y="1088556"/>
                </a:cubicBezTo>
                <a:cubicBezTo>
                  <a:pt x="3160550" y="1032282"/>
                  <a:pt x="3025636" y="1081498"/>
                  <a:pt x="3135086" y="1045013"/>
                </a:cubicBezTo>
                <a:cubicBezTo>
                  <a:pt x="3144762" y="1030499"/>
                  <a:pt x="3151780" y="1013805"/>
                  <a:pt x="3164115" y="1001470"/>
                </a:cubicBezTo>
                <a:cubicBezTo>
                  <a:pt x="3176450" y="989135"/>
                  <a:pt x="3196171" y="985570"/>
                  <a:pt x="3207658" y="972442"/>
                </a:cubicBezTo>
                <a:cubicBezTo>
                  <a:pt x="3230632" y="946186"/>
                  <a:pt x="3265715" y="885356"/>
                  <a:pt x="3265715" y="885356"/>
                </a:cubicBezTo>
                <a:cubicBezTo>
                  <a:pt x="3302195" y="775913"/>
                  <a:pt x="3252986" y="910812"/>
                  <a:pt x="3309258" y="798270"/>
                </a:cubicBezTo>
                <a:cubicBezTo>
                  <a:pt x="3324135" y="768516"/>
                  <a:pt x="3332766" y="709758"/>
                  <a:pt x="3338286" y="682156"/>
                </a:cubicBezTo>
                <a:cubicBezTo>
                  <a:pt x="3333448" y="638613"/>
                  <a:pt x="3334398" y="594031"/>
                  <a:pt x="3323772" y="551528"/>
                </a:cubicBezTo>
                <a:cubicBezTo>
                  <a:pt x="3319541" y="534605"/>
                  <a:pt x="3301615" y="524019"/>
                  <a:pt x="3294743" y="507985"/>
                </a:cubicBezTo>
                <a:cubicBezTo>
                  <a:pt x="3286885" y="489650"/>
                  <a:pt x="3285709" y="469108"/>
                  <a:pt x="3280229" y="449928"/>
                </a:cubicBezTo>
                <a:cubicBezTo>
                  <a:pt x="3272337" y="422307"/>
                  <a:pt x="3253516" y="368524"/>
                  <a:pt x="3236686" y="348328"/>
                </a:cubicBezTo>
                <a:cubicBezTo>
                  <a:pt x="3225519" y="334927"/>
                  <a:pt x="3206544" y="330466"/>
                  <a:pt x="3193143" y="319299"/>
                </a:cubicBezTo>
                <a:cubicBezTo>
                  <a:pt x="3081391" y="226171"/>
                  <a:pt x="3214162" y="318798"/>
                  <a:pt x="3106058" y="246728"/>
                </a:cubicBezTo>
                <a:cubicBezTo>
                  <a:pt x="3096382" y="232214"/>
                  <a:pt x="3090430" y="214352"/>
                  <a:pt x="3077029" y="203185"/>
                </a:cubicBezTo>
                <a:cubicBezTo>
                  <a:pt x="3053113" y="183255"/>
                  <a:pt x="3005681" y="169726"/>
                  <a:pt x="2975429" y="159642"/>
                </a:cubicBezTo>
                <a:cubicBezTo>
                  <a:pt x="2960915" y="149966"/>
                  <a:pt x="2947488" y="138414"/>
                  <a:pt x="2931886" y="130613"/>
                </a:cubicBezTo>
                <a:cubicBezTo>
                  <a:pt x="2900764" y="115052"/>
                  <a:pt x="2845581" y="108209"/>
                  <a:pt x="2815772" y="101585"/>
                </a:cubicBezTo>
                <a:cubicBezTo>
                  <a:pt x="2746580" y="86209"/>
                  <a:pt x="2751699" y="81090"/>
                  <a:pt x="2670629" y="72556"/>
                </a:cubicBezTo>
                <a:cubicBezTo>
                  <a:pt x="2607894" y="65953"/>
                  <a:pt x="2544711" y="64319"/>
                  <a:pt x="2481943" y="58042"/>
                </a:cubicBezTo>
                <a:cubicBezTo>
                  <a:pt x="2447902" y="54638"/>
                  <a:pt x="2414344" y="47306"/>
                  <a:pt x="2380343" y="43528"/>
                </a:cubicBezTo>
                <a:cubicBezTo>
                  <a:pt x="2327231" y="37627"/>
                  <a:pt x="2273905" y="33851"/>
                  <a:pt x="2220686" y="29013"/>
                </a:cubicBezTo>
                <a:cubicBezTo>
                  <a:pt x="2017038" y="-21898"/>
                  <a:pt x="2146235" y="4793"/>
                  <a:pt x="1698172" y="29013"/>
                </a:cubicBezTo>
                <a:cubicBezTo>
                  <a:pt x="1673538" y="30345"/>
                  <a:pt x="1650022" y="40039"/>
                  <a:pt x="1625600" y="43528"/>
                </a:cubicBezTo>
                <a:cubicBezTo>
                  <a:pt x="1544004" y="55185"/>
                  <a:pt x="1460274" y="58987"/>
                  <a:pt x="1378858" y="72556"/>
                </a:cubicBezTo>
                <a:cubicBezTo>
                  <a:pt x="1359181" y="75835"/>
                  <a:pt x="1340361" y="83158"/>
                  <a:pt x="1320800" y="87070"/>
                </a:cubicBezTo>
                <a:cubicBezTo>
                  <a:pt x="1291943" y="92842"/>
                  <a:pt x="1262443" y="95201"/>
                  <a:pt x="1233715" y="101585"/>
                </a:cubicBezTo>
                <a:cubicBezTo>
                  <a:pt x="1218780" y="104904"/>
                  <a:pt x="1205107" y="112780"/>
                  <a:pt x="1190172" y="116099"/>
                </a:cubicBezTo>
                <a:cubicBezTo>
                  <a:pt x="1161444" y="122483"/>
                  <a:pt x="1131862" y="124447"/>
                  <a:pt x="1103086" y="130613"/>
                </a:cubicBezTo>
                <a:cubicBezTo>
                  <a:pt x="1064076" y="138972"/>
                  <a:pt x="1026093" y="151818"/>
                  <a:pt x="986972" y="159642"/>
                </a:cubicBezTo>
                <a:cubicBezTo>
                  <a:pt x="938591" y="169318"/>
                  <a:pt x="890787" y="182550"/>
                  <a:pt x="841829" y="188670"/>
                </a:cubicBezTo>
                <a:cubicBezTo>
                  <a:pt x="691769" y="207429"/>
                  <a:pt x="764329" y="197669"/>
                  <a:pt x="624115" y="217699"/>
                </a:cubicBezTo>
                <a:cubicBezTo>
                  <a:pt x="503365" y="257948"/>
                  <a:pt x="695786" y="196694"/>
                  <a:pt x="478972" y="246728"/>
                </a:cubicBezTo>
                <a:cubicBezTo>
                  <a:pt x="449157" y="253608"/>
                  <a:pt x="420915" y="266080"/>
                  <a:pt x="391886" y="275756"/>
                </a:cubicBezTo>
                <a:lnTo>
                  <a:pt x="348343" y="290270"/>
                </a:lnTo>
                <a:cubicBezTo>
                  <a:pt x="260100" y="349099"/>
                  <a:pt x="353859" y="293644"/>
                  <a:pt x="246743" y="333813"/>
                </a:cubicBezTo>
                <a:cubicBezTo>
                  <a:pt x="226484" y="341410"/>
                  <a:pt x="208573" y="354319"/>
                  <a:pt x="188686" y="362842"/>
                </a:cubicBezTo>
                <a:cubicBezTo>
                  <a:pt x="174624" y="368869"/>
                  <a:pt x="159657" y="372518"/>
                  <a:pt x="145143" y="377356"/>
                </a:cubicBezTo>
                <a:cubicBezTo>
                  <a:pt x="71741" y="426291"/>
                  <a:pt x="122139" y="379820"/>
                  <a:pt x="87086" y="449928"/>
                </a:cubicBezTo>
                <a:cubicBezTo>
                  <a:pt x="79285" y="465530"/>
                  <a:pt x="65143" y="477530"/>
                  <a:pt x="58058" y="493470"/>
                </a:cubicBezTo>
                <a:cubicBezTo>
                  <a:pt x="18951" y="581460"/>
                  <a:pt x="34801" y="576356"/>
                  <a:pt x="14515" y="667642"/>
                </a:cubicBezTo>
                <a:cubicBezTo>
                  <a:pt x="11196" y="682577"/>
                  <a:pt x="4838" y="696671"/>
                  <a:pt x="0" y="711185"/>
                </a:cubicBezTo>
                <a:cubicBezTo>
                  <a:pt x="4838" y="807947"/>
                  <a:pt x="6469" y="904922"/>
                  <a:pt x="14515" y="1001470"/>
                </a:cubicBezTo>
                <a:cubicBezTo>
                  <a:pt x="17544" y="1037812"/>
                  <a:pt x="31706" y="1076718"/>
                  <a:pt x="58058" y="1103070"/>
                </a:cubicBezTo>
                <a:cubicBezTo>
                  <a:pt x="70393" y="1115405"/>
                  <a:pt x="88562" y="1120510"/>
                  <a:pt x="101600" y="1132099"/>
                </a:cubicBezTo>
                <a:cubicBezTo>
                  <a:pt x="132283" y="1159373"/>
                  <a:pt x="148859" y="1209228"/>
                  <a:pt x="188686" y="1219185"/>
                </a:cubicBezTo>
                <a:cubicBezTo>
                  <a:pt x="208038" y="1224023"/>
                  <a:pt x="227563" y="1228219"/>
                  <a:pt x="246743" y="1233699"/>
                </a:cubicBezTo>
                <a:cubicBezTo>
                  <a:pt x="261454" y="1237902"/>
                  <a:pt x="275002" y="1247518"/>
                  <a:pt x="290286" y="1248213"/>
                </a:cubicBezTo>
                <a:cubicBezTo>
                  <a:pt x="488502" y="1257223"/>
                  <a:pt x="687010" y="1257890"/>
                  <a:pt x="885372" y="1262728"/>
                </a:cubicBezTo>
                <a:cubicBezTo>
                  <a:pt x="986972" y="1257890"/>
                  <a:pt x="1088715" y="1255460"/>
                  <a:pt x="1190172" y="1248213"/>
                </a:cubicBezTo>
                <a:cubicBezTo>
                  <a:pt x="1224296" y="1245776"/>
                  <a:pt x="1257771" y="1237477"/>
                  <a:pt x="1291772" y="1233699"/>
                </a:cubicBezTo>
                <a:cubicBezTo>
                  <a:pt x="1344884" y="1227798"/>
                  <a:pt x="1398210" y="1224023"/>
                  <a:pt x="1451429" y="1219185"/>
                </a:cubicBezTo>
                <a:cubicBezTo>
                  <a:pt x="1470781" y="1214347"/>
                  <a:pt x="1489770" y="1207703"/>
                  <a:pt x="1509486" y="1204670"/>
                </a:cubicBezTo>
                <a:cubicBezTo>
                  <a:pt x="1690049" y="1176891"/>
                  <a:pt x="1586425" y="1208052"/>
                  <a:pt x="1683658" y="1175642"/>
                </a:cubicBezTo>
                <a:cubicBezTo>
                  <a:pt x="1804573" y="1190756"/>
                  <a:pt x="1760766" y="1190156"/>
                  <a:pt x="1814286" y="1190156"/>
                </a:cubicBezTo>
              </a:path>
            </a:pathLst>
          </a:cu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smtClean="0">
              <a:ln>
                <a:noFill/>
              </a:ln>
              <a:solidFill>
                <a:srgbClr val="FF0000"/>
              </a:solidFill>
              <a:effectLst/>
              <a:latin typeface="Arial" charset="0"/>
            </a:endParaRPr>
          </a:p>
        </p:txBody>
      </p:sp>
      <p:sp>
        <p:nvSpPr>
          <p:cNvPr id="10" name="Freeform 9"/>
          <p:cNvSpPr/>
          <p:nvPr/>
        </p:nvSpPr>
        <p:spPr bwMode="auto">
          <a:xfrm rot="169932">
            <a:off x="373290" y="247641"/>
            <a:ext cx="3937454" cy="1667344"/>
          </a:xfrm>
          <a:custGeom>
            <a:avLst/>
            <a:gdLst>
              <a:gd name="connsiteX0" fmla="*/ 1741715 w 3338286"/>
              <a:gd name="connsiteY0" fmla="*/ 1204670 h 1262728"/>
              <a:gd name="connsiteX1" fmla="*/ 2148115 w 3338286"/>
              <a:gd name="connsiteY1" fmla="*/ 1175642 h 1262728"/>
              <a:gd name="connsiteX2" fmla="*/ 2307772 w 3338286"/>
              <a:gd name="connsiteY2" fmla="*/ 1161128 h 1262728"/>
              <a:gd name="connsiteX3" fmla="*/ 2844800 w 3338286"/>
              <a:gd name="connsiteY3" fmla="*/ 1146613 h 1262728"/>
              <a:gd name="connsiteX4" fmla="*/ 2888343 w 3338286"/>
              <a:gd name="connsiteY4" fmla="*/ 1132099 h 1262728"/>
              <a:gd name="connsiteX5" fmla="*/ 3004458 w 3338286"/>
              <a:gd name="connsiteY5" fmla="*/ 1103070 h 1262728"/>
              <a:gd name="connsiteX6" fmla="*/ 3048000 w 3338286"/>
              <a:gd name="connsiteY6" fmla="*/ 1088556 h 1262728"/>
              <a:gd name="connsiteX7" fmla="*/ 3135086 w 3338286"/>
              <a:gd name="connsiteY7" fmla="*/ 1045013 h 1262728"/>
              <a:gd name="connsiteX8" fmla="*/ 3164115 w 3338286"/>
              <a:gd name="connsiteY8" fmla="*/ 1001470 h 1262728"/>
              <a:gd name="connsiteX9" fmla="*/ 3207658 w 3338286"/>
              <a:gd name="connsiteY9" fmla="*/ 972442 h 1262728"/>
              <a:gd name="connsiteX10" fmla="*/ 3265715 w 3338286"/>
              <a:gd name="connsiteY10" fmla="*/ 885356 h 1262728"/>
              <a:gd name="connsiteX11" fmla="*/ 3309258 w 3338286"/>
              <a:gd name="connsiteY11" fmla="*/ 798270 h 1262728"/>
              <a:gd name="connsiteX12" fmla="*/ 3338286 w 3338286"/>
              <a:gd name="connsiteY12" fmla="*/ 682156 h 1262728"/>
              <a:gd name="connsiteX13" fmla="*/ 3323772 w 3338286"/>
              <a:gd name="connsiteY13" fmla="*/ 551528 h 1262728"/>
              <a:gd name="connsiteX14" fmla="*/ 3294743 w 3338286"/>
              <a:gd name="connsiteY14" fmla="*/ 507985 h 1262728"/>
              <a:gd name="connsiteX15" fmla="*/ 3280229 w 3338286"/>
              <a:gd name="connsiteY15" fmla="*/ 449928 h 1262728"/>
              <a:gd name="connsiteX16" fmla="*/ 3236686 w 3338286"/>
              <a:gd name="connsiteY16" fmla="*/ 348328 h 1262728"/>
              <a:gd name="connsiteX17" fmla="*/ 3193143 w 3338286"/>
              <a:gd name="connsiteY17" fmla="*/ 319299 h 1262728"/>
              <a:gd name="connsiteX18" fmla="*/ 3106058 w 3338286"/>
              <a:gd name="connsiteY18" fmla="*/ 246728 h 1262728"/>
              <a:gd name="connsiteX19" fmla="*/ 3077029 w 3338286"/>
              <a:gd name="connsiteY19" fmla="*/ 203185 h 1262728"/>
              <a:gd name="connsiteX20" fmla="*/ 2975429 w 3338286"/>
              <a:gd name="connsiteY20" fmla="*/ 159642 h 1262728"/>
              <a:gd name="connsiteX21" fmla="*/ 2931886 w 3338286"/>
              <a:gd name="connsiteY21" fmla="*/ 130613 h 1262728"/>
              <a:gd name="connsiteX22" fmla="*/ 2815772 w 3338286"/>
              <a:gd name="connsiteY22" fmla="*/ 101585 h 1262728"/>
              <a:gd name="connsiteX23" fmla="*/ 2670629 w 3338286"/>
              <a:gd name="connsiteY23" fmla="*/ 72556 h 1262728"/>
              <a:gd name="connsiteX24" fmla="*/ 2481943 w 3338286"/>
              <a:gd name="connsiteY24" fmla="*/ 58042 h 1262728"/>
              <a:gd name="connsiteX25" fmla="*/ 2380343 w 3338286"/>
              <a:gd name="connsiteY25" fmla="*/ 43528 h 1262728"/>
              <a:gd name="connsiteX26" fmla="*/ 2220686 w 3338286"/>
              <a:gd name="connsiteY26" fmla="*/ 29013 h 1262728"/>
              <a:gd name="connsiteX27" fmla="*/ 1698172 w 3338286"/>
              <a:gd name="connsiteY27" fmla="*/ 29013 h 1262728"/>
              <a:gd name="connsiteX28" fmla="*/ 1625600 w 3338286"/>
              <a:gd name="connsiteY28" fmla="*/ 43528 h 1262728"/>
              <a:gd name="connsiteX29" fmla="*/ 1378858 w 3338286"/>
              <a:gd name="connsiteY29" fmla="*/ 72556 h 1262728"/>
              <a:gd name="connsiteX30" fmla="*/ 1320800 w 3338286"/>
              <a:gd name="connsiteY30" fmla="*/ 87070 h 1262728"/>
              <a:gd name="connsiteX31" fmla="*/ 1233715 w 3338286"/>
              <a:gd name="connsiteY31" fmla="*/ 101585 h 1262728"/>
              <a:gd name="connsiteX32" fmla="*/ 1190172 w 3338286"/>
              <a:gd name="connsiteY32" fmla="*/ 116099 h 1262728"/>
              <a:gd name="connsiteX33" fmla="*/ 1103086 w 3338286"/>
              <a:gd name="connsiteY33" fmla="*/ 130613 h 1262728"/>
              <a:gd name="connsiteX34" fmla="*/ 986972 w 3338286"/>
              <a:gd name="connsiteY34" fmla="*/ 159642 h 1262728"/>
              <a:gd name="connsiteX35" fmla="*/ 841829 w 3338286"/>
              <a:gd name="connsiteY35" fmla="*/ 188670 h 1262728"/>
              <a:gd name="connsiteX36" fmla="*/ 624115 w 3338286"/>
              <a:gd name="connsiteY36" fmla="*/ 217699 h 1262728"/>
              <a:gd name="connsiteX37" fmla="*/ 478972 w 3338286"/>
              <a:gd name="connsiteY37" fmla="*/ 246728 h 1262728"/>
              <a:gd name="connsiteX38" fmla="*/ 391886 w 3338286"/>
              <a:gd name="connsiteY38" fmla="*/ 275756 h 1262728"/>
              <a:gd name="connsiteX39" fmla="*/ 348343 w 3338286"/>
              <a:gd name="connsiteY39" fmla="*/ 290270 h 1262728"/>
              <a:gd name="connsiteX40" fmla="*/ 246743 w 3338286"/>
              <a:gd name="connsiteY40" fmla="*/ 333813 h 1262728"/>
              <a:gd name="connsiteX41" fmla="*/ 188686 w 3338286"/>
              <a:gd name="connsiteY41" fmla="*/ 362842 h 1262728"/>
              <a:gd name="connsiteX42" fmla="*/ 145143 w 3338286"/>
              <a:gd name="connsiteY42" fmla="*/ 377356 h 1262728"/>
              <a:gd name="connsiteX43" fmla="*/ 87086 w 3338286"/>
              <a:gd name="connsiteY43" fmla="*/ 449928 h 1262728"/>
              <a:gd name="connsiteX44" fmla="*/ 58058 w 3338286"/>
              <a:gd name="connsiteY44" fmla="*/ 493470 h 1262728"/>
              <a:gd name="connsiteX45" fmla="*/ 14515 w 3338286"/>
              <a:gd name="connsiteY45" fmla="*/ 667642 h 1262728"/>
              <a:gd name="connsiteX46" fmla="*/ 0 w 3338286"/>
              <a:gd name="connsiteY46" fmla="*/ 711185 h 1262728"/>
              <a:gd name="connsiteX47" fmla="*/ 14515 w 3338286"/>
              <a:gd name="connsiteY47" fmla="*/ 1001470 h 1262728"/>
              <a:gd name="connsiteX48" fmla="*/ 58058 w 3338286"/>
              <a:gd name="connsiteY48" fmla="*/ 1103070 h 1262728"/>
              <a:gd name="connsiteX49" fmla="*/ 101600 w 3338286"/>
              <a:gd name="connsiteY49" fmla="*/ 1132099 h 1262728"/>
              <a:gd name="connsiteX50" fmla="*/ 188686 w 3338286"/>
              <a:gd name="connsiteY50" fmla="*/ 1219185 h 1262728"/>
              <a:gd name="connsiteX51" fmla="*/ 246743 w 3338286"/>
              <a:gd name="connsiteY51" fmla="*/ 1233699 h 1262728"/>
              <a:gd name="connsiteX52" fmla="*/ 290286 w 3338286"/>
              <a:gd name="connsiteY52" fmla="*/ 1248213 h 1262728"/>
              <a:gd name="connsiteX53" fmla="*/ 885372 w 3338286"/>
              <a:gd name="connsiteY53" fmla="*/ 1262728 h 1262728"/>
              <a:gd name="connsiteX54" fmla="*/ 1190172 w 3338286"/>
              <a:gd name="connsiteY54" fmla="*/ 1248213 h 1262728"/>
              <a:gd name="connsiteX55" fmla="*/ 1291772 w 3338286"/>
              <a:gd name="connsiteY55" fmla="*/ 1233699 h 1262728"/>
              <a:gd name="connsiteX56" fmla="*/ 1451429 w 3338286"/>
              <a:gd name="connsiteY56" fmla="*/ 1219185 h 1262728"/>
              <a:gd name="connsiteX57" fmla="*/ 1509486 w 3338286"/>
              <a:gd name="connsiteY57" fmla="*/ 1204670 h 1262728"/>
              <a:gd name="connsiteX58" fmla="*/ 1683658 w 3338286"/>
              <a:gd name="connsiteY58" fmla="*/ 1175642 h 1262728"/>
              <a:gd name="connsiteX59" fmla="*/ 1814286 w 3338286"/>
              <a:gd name="connsiteY59" fmla="*/ 1190156 h 126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8286" h="1262728">
                <a:moveTo>
                  <a:pt x="1741715" y="1204670"/>
                </a:moveTo>
                <a:cubicBezTo>
                  <a:pt x="1932135" y="1166587"/>
                  <a:pt x="1750675" y="1199020"/>
                  <a:pt x="2148115" y="1175642"/>
                </a:cubicBezTo>
                <a:cubicBezTo>
                  <a:pt x="2201461" y="1172504"/>
                  <a:pt x="2254380" y="1163353"/>
                  <a:pt x="2307772" y="1161128"/>
                </a:cubicBezTo>
                <a:cubicBezTo>
                  <a:pt x="2486691" y="1153673"/>
                  <a:pt x="2665791" y="1151451"/>
                  <a:pt x="2844800" y="1146613"/>
                </a:cubicBezTo>
                <a:cubicBezTo>
                  <a:pt x="2859314" y="1141775"/>
                  <a:pt x="2873583" y="1136125"/>
                  <a:pt x="2888343" y="1132099"/>
                </a:cubicBezTo>
                <a:cubicBezTo>
                  <a:pt x="2926833" y="1121602"/>
                  <a:pt x="2966609" y="1115686"/>
                  <a:pt x="3004458" y="1103070"/>
                </a:cubicBezTo>
                <a:cubicBezTo>
                  <a:pt x="3018972" y="1098232"/>
                  <a:pt x="3034316" y="1095398"/>
                  <a:pt x="3048000" y="1088556"/>
                </a:cubicBezTo>
                <a:cubicBezTo>
                  <a:pt x="3160550" y="1032282"/>
                  <a:pt x="3025636" y="1081498"/>
                  <a:pt x="3135086" y="1045013"/>
                </a:cubicBezTo>
                <a:cubicBezTo>
                  <a:pt x="3144762" y="1030499"/>
                  <a:pt x="3151780" y="1013805"/>
                  <a:pt x="3164115" y="1001470"/>
                </a:cubicBezTo>
                <a:cubicBezTo>
                  <a:pt x="3176450" y="989135"/>
                  <a:pt x="3196171" y="985570"/>
                  <a:pt x="3207658" y="972442"/>
                </a:cubicBezTo>
                <a:cubicBezTo>
                  <a:pt x="3230632" y="946186"/>
                  <a:pt x="3265715" y="885356"/>
                  <a:pt x="3265715" y="885356"/>
                </a:cubicBezTo>
                <a:cubicBezTo>
                  <a:pt x="3302195" y="775913"/>
                  <a:pt x="3252986" y="910812"/>
                  <a:pt x="3309258" y="798270"/>
                </a:cubicBezTo>
                <a:cubicBezTo>
                  <a:pt x="3324135" y="768516"/>
                  <a:pt x="3332766" y="709758"/>
                  <a:pt x="3338286" y="682156"/>
                </a:cubicBezTo>
                <a:cubicBezTo>
                  <a:pt x="3333448" y="638613"/>
                  <a:pt x="3334398" y="594031"/>
                  <a:pt x="3323772" y="551528"/>
                </a:cubicBezTo>
                <a:cubicBezTo>
                  <a:pt x="3319541" y="534605"/>
                  <a:pt x="3301615" y="524019"/>
                  <a:pt x="3294743" y="507985"/>
                </a:cubicBezTo>
                <a:cubicBezTo>
                  <a:pt x="3286885" y="489650"/>
                  <a:pt x="3285709" y="469108"/>
                  <a:pt x="3280229" y="449928"/>
                </a:cubicBezTo>
                <a:cubicBezTo>
                  <a:pt x="3272337" y="422307"/>
                  <a:pt x="3253516" y="368524"/>
                  <a:pt x="3236686" y="348328"/>
                </a:cubicBezTo>
                <a:cubicBezTo>
                  <a:pt x="3225519" y="334927"/>
                  <a:pt x="3206544" y="330466"/>
                  <a:pt x="3193143" y="319299"/>
                </a:cubicBezTo>
                <a:cubicBezTo>
                  <a:pt x="3081391" y="226171"/>
                  <a:pt x="3214162" y="318798"/>
                  <a:pt x="3106058" y="246728"/>
                </a:cubicBezTo>
                <a:cubicBezTo>
                  <a:pt x="3096382" y="232214"/>
                  <a:pt x="3090430" y="214352"/>
                  <a:pt x="3077029" y="203185"/>
                </a:cubicBezTo>
                <a:cubicBezTo>
                  <a:pt x="3053113" y="183255"/>
                  <a:pt x="3005681" y="169726"/>
                  <a:pt x="2975429" y="159642"/>
                </a:cubicBezTo>
                <a:cubicBezTo>
                  <a:pt x="2960915" y="149966"/>
                  <a:pt x="2947488" y="138414"/>
                  <a:pt x="2931886" y="130613"/>
                </a:cubicBezTo>
                <a:cubicBezTo>
                  <a:pt x="2900764" y="115052"/>
                  <a:pt x="2845581" y="108209"/>
                  <a:pt x="2815772" y="101585"/>
                </a:cubicBezTo>
                <a:cubicBezTo>
                  <a:pt x="2746580" y="86209"/>
                  <a:pt x="2751699" y="81090"/>
                  <a:pt x="2670629" y="72556"/>
                </a:cubicBezTo>
                <a:cubicBezTo>
                  <a:pt x="2607894" y="65953"/>
                  <a:pt x="2544711" y="64319"/>
                  <a:pt x="2481943" y="58042"/>
                </a:cubicBezTo>
                <a:cubicBezTo>
                  <a:pt x="2447902" y="54638"/>
                  <a:pt x="2414344" y="47306"/>
                  <a:pt x="2380343" y="43528"/>
                </a:cubicBezTo>
                <a:cubicBezTo>
                  <a:pt x="2327231" y="37627"/>
                  <a:pt x="2273905" y="33851"/>
                  <a:pt x="2220686" y="29013"/>
                </a:cubicBezTo>
                <a:cubicBezTo>
                  <a:pt x="2017038" y="-21898"/>
                  <a:pt x="2146235" y="4793"/>
                  <a:pt x="1698172" y="29013"/>
                </a:cubicBezTo>
                <a:cubicBezTo>
                  <a:pt x="1673538" y="30345"/>
                  <a:pt x="1650022" y="40039"/>
                  <a:pt x="1625600" y="43528"/>
                </a:cubicBezTo>
                <a:cubicBezTo>
                  <a:pt x="1544004" y="55185"/>
                  <a:pt x="1460274" y="58987"/>
                  <a:pt x="1378858" y="72556"/>
                </a:cubicBezTo>
                <a:cubicBezTo>
                  <a:pt x="1359181" y="75835"/>
                  <a:pt x="1340361" y="83158"/>
                  <a:pt x="1320800" y="87070"/>
                </a:cubicBezTo>
                <a:cubicBezTo>
                  <a:pt x="1291943" y="92842"/>
                  <a:pt x="1262443" y="95201"/>
                  <a:pt x="1233715" y="101585"/>
                </a:cubicBezTo>
                <a:cubicBezTo>
                  <a:pt x="1218780" y="104904"/>
                  <a:pt x="1205107" y="112780"/>
                  <a:pt x="1190172" y="116099"/>
                </a:cubicBezTo>
                <a:cubicBezTo>
                  <a:pt x="1161444" y="122483"/>
                  <a:pt x="1131862" y="124447"/>
                  <a:pt x="1103086" y="130613"/>
                </a:cubicBezTo>
                <a:cubicBezTo>
                  <a:pt x="1064076" y="138972"/>
                  <a:pt x="1026093" y="151818"/>
                  <a:pt x="986972" y="159642"/>
                </a:cubicBezTo>
                <a:cubicBezTo>
                  <a:pt x="938591" y="169318"/>
                  <a:pt x="890787" y="182550"/>
                  <a:pt x="841829" y="188670"/>
                </a:cubicBezTo>
                <a:cubicBezTo>
                  <a:pt x="691769" y="207429"/>
                  <a:pt x="764329" y="197669"/>
                  <a:pt x="624115" y="217699"/>
                </a:cubicBezTo>
                <a:cubicBezTo>
                  <a:pt x="503365" y="257948"/>
                  <a:pt x="695786" y="196694"/>
                  <a:pt x="478972" y="246728"/>
                </a:cubicBezTo>
                <a:cubicBezTo>
                  <a:pt x="449157" y="253608"/>
                  <a:pt x="420915" y="266080"/>
                  <a:pt x="391886" y="275756"/>
                </a:cubicBezTo>
                <a:lnTo>
                  <a:pt x="348343" y="290270"/>
                </a:lnTo>
                <a:cubicBezTo>
                  <a:pt x="260100" y="349099"/>
                  <a:pt x="353859" y="293644"/>
                  <a:pt x="246743" y="333813"/>
                </a:cubicBezTo>
                <a:cubicBezTo>
                  <a:pt x="226484" y="341410"/>
                  <a:pt x="208573" y="354319"/>
                  <a:pt x="188686" y="362842"/>
                </a:cubicBezTo>
                <a:cubicBezTo>
                  <a:pt x="174624" y="368869"/>
                  <a:pt x="159657" y="372518"/>
                  <a:pt x="145143" y="377356"/>
                </a:cubicBezTo>
                <a:cubicBezTo>
                  <a:pt x="71741" y="426291"/>
                  <a:pt x="122139" y="379820"/>
                  <a:pt x="87086" y="449928"/>
                </a:cubicBezTo>
                <a:cubicBezTo>
                  <a:pt x="79285" y="465530"/>
                  <a:pt x="65143" y="477530"/>
                  <a:pt x="58058" y="493470"/>
                </a:cubicBezTo>
                <a:cubicBezTo>
                  <a:pt x="18951" y="581460"/>
                  <a:pt x="34801" y="576356"/>
                  <a:pt x="14515" y="667642"/>
                </a:cubicBezTo>
                <a:cubicBezTo>
                  <a:pt x="11196" y="682577"/>
                  <a:pt x="4838" y="696671"/>
                  <a:pt x="0" y="711185"/>
                </a:cubicBezTo>
                <a:cubicBezTo>
                  <a:pt x="4838" y="807947"/>
                  <a:pt x="6469" y="904922"/>
                  <a:pt x="14515" y="1001470"/>
                </a:cubicBezTo>
                <a:cubicBezTo>
                  <a:pt x="17544" y="1037812"/>
                  <a:pt x="31706" y="1076718"/>
                  <a:pt x="58058" y="1103070"/>
                </a:cubicBezTo>
                <a:cubicBezTo>
                  <a:pt x="70393" y="1115405"/>
                  <a:pt x="88562" y="1120510"/>
                  <a:pt x="101600" y="1132099"/>
                </a:cubicBezTo>
                <a:cubicBezTo>
                  <a:pt x="132283" y="1159373"/>
                  <a:pt x="148859" y="1209228"/>
                  <a:pt x="188686" y="1219185"/>
                </a:cubicBezTo>
                <a:cubicBezTo>
                  <a:pt x="208038" y="1224023"/>
                  <a:pt x="227563" y="1228219"/>
                  <a:pt x="246743" y="1233699"/>
                </a:cubicBezTo>
                <a:cubicBezTo>
                  <a:pt x="261454" y="1237902"/>
                  <a:pt x="275002" y="1247518"/>
                  <a:pt x="290286" y="1248213"/>
                </a:cubicBezTo>
                <a:cubicBezTo>
                  <a:pt x="488502" y="1257223"/>
                  <a:pt x="687010" y="1257890"/>
                  <a:pt x="885372" y="1262728"/>
                </a:cubicBezTo>
                <a:cubicBezTo>
                  <a:pt x="986972" y="1257890"/>
                  <a:pt x="1088715" y="1255460"/>
                  <a:pt x="1190172" y="1248213"/>
                </a:cubicBezTo>
                <a:cubicBezTo>
                  <a:pt x="1224296" y="1245776"/>
                  <a:pt x="1257771" y="1237477"/>
                  <a:pt x="1291772" y="1233699"/>
                </a:cubicBezTo>
                <a:cubicBezTo>
                  <a:pt x="1344884" y="1227798"/>
                  <a:pt x="1398210" y="1224023"/>
                  <a:pt x="1451429" y="1219185"/>
                </a:cubicBezTo>
                <a:cubicBezTo>
                  <a:pt x="1470781" y="1214347"/>
                  <a:pt x="1489770" y="1207703"/>
                  <a:pt x="1509486" y="1204670"/>
                </a:cubicBezTo>
                <a:cubicBezTo>
                  <a:pt x="1690049" y="1176891"/>
                  <a:pt x="1586425" y="1208052"/>
                  <a:pt x="1683658" y="1175642"/>
                </a:cubicBezTo>
                <a:cubicBezTo>
                  <a:pt x="1804573" y="1190756"/>
                  <a:pt x="1760766" y="1190156"/>
                  <a:pt x="1814286" y="1190156"/>
                </a:cubicBezTo>
              </a:path>
            </a:pathLst>
          </a:cu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smtClean="0">
              <a:ln>
                <a:noFill/>
              </a:ln>
              <a:solidFill>
                <a:srgbClr val="FF0000"/>
              </a:solidFill>
              <a:effectLst/>
              <a:latin typeface="Arial" charset="0"/>
            </a:endParaRPr>
          </a:p>
        </p:txBody>
      </p:sp>
    </p:spTree>
    <p:extLst>
      <p:ext uri="{BB962C8B-B14F-4D97-AF65-F5344CB8AC3E}">
        <p14:creationId xmlns:p14="http://schemas.microsoft.com/office/powerpoint/2010/main" val="296031172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88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788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788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788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788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78890" name="Picture 2"/>
          <p:cNvPicPr>
            <a:picLocks noChangeAspect="1" noChangeArrowheads="1"/>
          </p:cNvPicPr>
          <p:nvPr/>
        </p:nvPicPr>
        <p:blipFill>
          <a:blip r:embed="rId3" cstate="print"/>
          <a:srcRect/>
          <a:stretch>
            <a:fillRect/>
          </a:stretch>
        </p:blipFill>
        <p:spPr bwMode="auto">
          <a:xfrm>
            <a:off x="696232" y="1146401"/>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894" y="3817042"/>
            <a:ext cx="5762625" cy="1446550"/>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any of the many</a:t>
            </a:r>
          </a:p>
          <a:p>
            <a:pPr algn="ctr"/>
            <a:r>
              <a:rPr lang="en-US" sz="3200" b="1" dirty="0" smtClean="0"/>
              <a:t>culture-bound syndromes</a:t>
            </a:r>
            <a:endParaRPr lang="en-US" sz="3200" b="1"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0930"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0931"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80932"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8093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80934"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0935"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0936"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0937"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80938" name="Picture 2"/>
          <p:cNvPicPr>
            <a:picLocks noChangeAspect="1" noChangeArrowheads="1"/>
          </p:cNvPicPr>
          <p:nvPr/>
        </p:nvPicPr>
        <p:blipFill>
          <a:blip r:embed="rId3" cstate="print"/>
          <a:srcRect/>
          <a:stretch>
            <a:fillRect/>
          </a:stretch>
        </p:blipFill>
        <p:spPr bwMode="auto">
          <a:xfrm>
            <a:off x="682625" y="114617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2978"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2979"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82980"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8298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82982"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2983"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2984"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82985"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82986" name="Picture 2"/>
          <p:cNvPicPr>
            <a:picLocks noChangeAspect="1" noChangeArrowheads="1"/>
          </p:cNvPicPr>
          <p:nvPr/>
        </p:nvPicPr>
        <p:blipFill>
          <a:blip r:embed="rId3" cstate="print"/>
          <a:srcRect/>
          <a:stretch>
            <a:fillRect/>
          </a:stretch>
        </p:blipFill>
        <p:spPr bwMode="auto">
          <a:xfrm>
            <a:off x="682396" y="1146401"/>
            <a:ext cx="7772400" cy="4857750"/>
          </a:xfrm>
          <a:prstGeom prst="rect">
            <a:avLst/>
          </a:prstGeom>
          <a:noFill/>
          <a:ln w="9525">
            <a:noFill/>
            <a:miter lim="800000"/>
            <a:headEnd/>
            <a:tailEnd/>
          </a:ln>
        </p:spPr>
      </p:pic>
      <p:sp>
        <p:nvSpPr>
          <p:cNvPr id="11" name="TextBox 10"/>
          <p:cNvSpPr txBox="1">
            <a:spLocks noChangeArrowheads="1"/>
          </p:cNvSpPr>
          <p:nvPr/>
        </p:nvSpPr>
        <p:spPr bwMode="auto">
          <a:xfrm>
            <a:off x="1683894" y="3976714"/>
            <a:ext cx="5762625"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t>specific rituals</a:t>
            </a:r>
            <a:endParaRPr lang="en-US" sz="3200" b="1"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82" name="AutoShape 2"/>
          <p:cNvSpPr>
            <a:spLocks noChangeArrowheads="1"/>
          </p:cNvSpPr>
          <p:nvPr/>
        </p:nvSpPr>
        <p:spPr bwMode="auto">
          <a:xfrm>
            <a:off x="2914653"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3" name="AutoShape 3"/>
          <p:cNvSpPr>
            <a:spLocks noChangeArrowheads="1"/>
          </p:cNvSpPr>
          <p:nvPr/>
        </p:nvSpPr>
        <p:spPr bwMode="auto">
          <a:xfrm>
            <a:off x="2533653" y="3943380"/>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481284" name="AutoShape 4"/>
          <p:cNvSpPr>
            <a:spLocks noChangeArrowheads="1"/>
          </p:cNvSpPr>
          <p:nvPr/>
        </p:nvSpPr>
        <p:spPr bwMode="auto">
          <a:xfrm flipV="1">
            <a:off x="1847852" y="4867305"/>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48128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481286" name="AutoShape 6"/>
          <p:cNvSpPr>
            <a:spLocks noChangeArrowheads="1"/>
          </p:cNvSpPr>
          <p:nvPr/>
        </p:nvSpPr>
        <p:spPr bwMode="auto">
          <a:xfrm>
            <a:off x="2495550" y="46100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7" name="AutoShape 7"/>
          <p:cNvSpPr>
            <a:spLocks noChangeArrowheads="1"/>
          </p:cNvSpPr>
          <p:nvPr/>
        </p:nvSpPr>
        <p:spPr bwMode="auto">
          <a:xfrm>
            <a:off x="3181350" y="501006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8" name="AutoShape 8"/>
          <p:cNvSpPr>
            <a:spLocks noChangeArrowheads="1"/>
          </p:cNvSpPr>
          <p:nvPr/>
        </p:nvSpPr>
        <p:spPr bwMode="auto">
          <a:xfrm>
            <a:off x="3238501" y="52958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81289" name="AutoShape 9"/>
          <p:cNvSpPr>
            <a:spLocks noChangeArrowheads="1"/>
          </p:cNvSpPr>
          <p:nvPr/>
        </p:nvSpPr>
        <p:spPr bwMode="auto">
          <a:xfrm>
            <a:off x="2724150" y="5333911"/>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682174"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body" idx="1"/>
          </p:nvPr>
        </p:nvSpPr>
        <p:spPr>
          <a:xfrm>
            <a:off x="466728" y="1146175"/>
            <a:ext cx="3886200" cy="5047536"/>
          </a:xfrm>
        </p:spPr>
        <p:txBody>
          <a:bodyPr tIns="91440" bIns="91440">
            <a:spAutoFit/>
          </a:bodyPr>
          <a:lstStyle/>
          <a:p>
            <a:pPr marL="347663" lvl="2" indent="219075" eaLnBrk="1" hangingPunct="1">
              <a:lnSpc>
                <a:spcPct val="140000"/>
              </a:lnSpc>
            </a:pPr>
            <a:r>
              <a:rPr lang="en-US" sz="2000" b="1" smtClean="0"/>
              <a:t>demography / population</a:t>
            </a:r>
          </a:p>
          <a:p>
            <a:pPr marL="347663" lvl="2" indent="219075" eaLnBrk="1" hangingPunct="1">
              <a:lnSpc>
                <a:spcPct val="140000"/>
              </a:lnSpc>
            </a:pPr>
            <a:r>
              <a:rPr lang="en-US" sz="2000" b="1" smtClean="0"/>
              <a:t>gender</a:t>
            </a:r>
          </a:p>
          <a:p>
            <a:pPr marL="347663" lvl="2" indent="219075" eaLnBrk="1" hangingPunct="1">
              <a:lnSpc>
                <a:spcPct val="140000"/>
              </a:lnSpc>
            </a:pPr>
            <a:r>
              <a:rPr lang="en-US" sz="2000" b="1" smtClean="0"/>
              <a:t>ethnicity</a:t>
            </a:r>
          </a:p>
          <a:p>
            <a:pPr marL="347663" lvl="2" indent="219075" eaLnBrk="1" hangingPunct="1">
              <a:lnSpc>
                <a:spcPct val="140000"/>
              </a:lnSpc>
            </a:pPr>
            <a:r>
              <a:rPr lang="en-US" sz="2000" b="1" smtClean="0"/>
              <a:t>nationalism</a:t>
            </a:r>
          </a:p>
          <a:p>
            <a:pPr marL="347663" lvl="2" indent="219075" eaLnBrk="1" hangingPunct="1">
              <a:lnSpc>
                <a:spcPct val="140000"/>
              </a:lnSpc>
            </a:pPr>
            <a:r>
              <a:rPr lang="en-US" sz="2000" b="1" smtClean="0"/>
              <a:t>globalization</a:t>
            </a:r>
          </a:p>
          <a:p>
            <a:pPr marL="347663" lvl="2" indent="219075" eaLnBrk="1" hangingPunct="1">
              <a:lnSpc>
                <a:spcPct val="140000"/>
              </a:lnSpc>
            </a:pPr>
            <a:r>
              <a:rPr lang="en-US" sz="2000" b="1" smtClean="0"/>
              <a:t>“development”</a:t>
            </a:r>
          </a:p>
          <a:p>
            <a:pPr marL="347663" lvl="2" indent="219075" eaLnBrk="1" hangingPunct="1">
              <a:lnSpc>
                <a:spcPct val="140000"/>
              </a:lnSpc>
            </a:pPr>
            <a:r>
              <a:rPr lang="en-US" sz="2000" b="1" smtClean="0"/>
              <a:t>social / cultural change</a:t>
            </a:r>
          </a:p>
          <a:p>
            <a:pPr marL="347663" lvl="2" indent="219075" eaLnBrk="1" hangingPunct="1">
              <a:lnSpc>
                <a:spcPct val="140000"/>
              </a:lnSpc>
            </a:pPr>
            <a:r>
              <a:rPr lang="en-US" sz="2000" b="1" smtClean="0"/>
              <a:t>decision-making</a:t>
            </a:r>
          </a:p>
          <a:p>
            <a:pPr marL="347663" lvl="2" indent="219075" eaLnBrk="1" hangingPunct="1">
              <a:lnSpc>
                <a:spcPct val="140000"/>
              </a:lnSpc>
            </a:pPr>
            <a:r>
              <a:rPr lang="en-US" sz="2000" b="1" smtClean="0"/>
              <a:t>peasants</a:t>
            </a:r>
          </a:p>
          <a:p>
            <a:pPr marL="347663" lvl="2" indent="219075" eaLnBrk="1" hangingPunct="1">
              <a:lnSpc>
                <a:spcPct val="140000"/>
              </a:lnSpc>
            </a:pPr>
            <a:r>
              <a:rPr lang="en-US" sz="2000" b="1" smtClean="0"/>
              <a:t>urbanism / urbanization</a:t>
            </a:r>
          </a:p>
        </p:txBody>
      </p:sp>
      <p:sp>
        <p:nvSpPr>
          <p:cNvPr id="385026" name="Text Box 3"/>
          <p:cNvSpPr txBox="1">
            <a:spLocks noChangeArrowheads="1"/>
          </p:cNvSpPr>
          <p:nvPr/>
        </p:nvSpPr>
        <p:spPr bwMode="auto">
          <a:xfrm>
            <a:off x="3405204" y="6465888"/>
            <a:ext cx="2331087" cy="369332"/>
          </a:xfrm>
          <a:prstGeom prst="rect">
            <a:avLst/>
          </a:prstGeom>
          <a:noFill/>
          <a:ln w="28575">
            <a:noFill/>
            <a:miter lim="800000"/>
            <a:headEnd/>
            <a:tailEnd/>
          </a:ln>
        </p:spPr>
        <p:txBody>
          <a:bodyPr wrap="none">
            <a:spAutoFit/>
          </a:bodyPr>
          <a:lstStyle/>
          <a:p>
            <a:r>
              <a:rPr lang="en-US" sz="1200">
                <a:solidFill>
                  <a:srgbClr val="000000"/>
                </a:solidFill>
                <a:hlinkClick r:id="rId2"/>
              </a:rPr>
              <a:t>Parman's classic picks</a:t>
            </a:r>
            <a:r>
              <a:rPr lang="en-US">
                <a:solidFill>
                  <a:srgbClr val="000000"/>
                </a:solidFill>
              </a:rPr>
              <a:t> </a:t>
            </a:r>
            <a:r>
              <a:rPr lang="en-US" sz="800">
                <a:solidFill>
                  <a:srgbClr val="000000"/>
                </a:solidFill>
              </a:rPr>
              <a:t>-- Tony Galt</a:t>
            </a:r>
          </a:p>
        </p:txBody>
      </p:sp>
      <p:sp>
        <p:nvSpPr>
          <p:cNvPr id="385027" name="Rectangle 4"/>
          <p:cNvSpPr>
            <a:spLocks noChangeArrowheads="1"/>
          </p:cNvSpPr>
          <p:nvPr/>
        </p:nvSpPr>
        <p:spPr bwMode="auto">
          <a:xfrm>
            <a:off x="4419600" y="1479074"/>
            <a:ext cx="4648200" cy="3939540"/>
          </a:xfrm>
          <a:prstGeom prst="rect">
            <a:avLst/>
          </a:prstGeom>
          <a:noFill/>
          <a:ln w="9525">
            <a:noFill/>
            <a:miter lim="800000"/>
            <a:headEnd/>
            <a:tailEnd/>
          </a:ln>
        </p:spPr>
        <p:txBody>
          <a:bodyPr tIns="91440" bIns="91440" anchor="ctr">
            <a:spAutoFit/>
          </a:bodyPr>
          <a:lstStyle/>
          <a:p>
            <a:pPr marL="347663" lvl="2" indent="219075">
              <a:lnSpc>
                <a:spcPct val="140000"/>
              </a:lnSpc>
              <a:buFontTx/>
              <a:buChar char="•"/>
            </a:pPr>
            <a:r>
              <a:rPr lang="en-US" sz="2000" b="1">
                <a:solidFill>
                  <a:srgbClr val="000000"/>
                </a:solidFill>
              </a:rPr>
              <a:t>stratification</a:t>
            </a:r>
          </a:p>
          <a:p>
            <a:pPr marL="347663" lvl="2" indent="219075">
              <a:lnSpc>
                <a:spcPct val="120000"/>
              </a:lnSpc>
              <a:buFontTx/>
              <a:buChar char="•"/>
            </a:pPr>
            <a:r>
              <a:rPr lang="en-US" sz="2000" b="1">
                <a:solidFill>
                  <a:srgbClr val="000000"/>
                </a:solidFill>
              </a:rPr>
              <a:t>internal and transnational 	migration</a:t>
            </a:r>
          </a:p>
          <a:p>
            <a:pPr marL="347663" lvl="2" indent="219075">
              <a:lnSpc>
                <a:spcPct val="120000"/>
              </a:lnSpc>
              <a:buFontTx/>
              <a:buChar char="•"/>
            </a:pPr>
            <a:r>
              <a:rPr lang="en-US" sz="2000" b="1">
                <a:solidFill>
                  <a:srgbClr val="000000"/>
                </a:solidFill>
              </a:rPr>
              <a:t>“transnationalism”</a:t>
            </a:r>
          </a:p>
          <a:p>
            <a:pPr marL="347663" lvl="2" indent="219075">
              <a:lnSpc>
                <a:spcPct val="120000"/>
              </a:lnSpc>
              <a:buFontTx/>
              <a:buChar char="•"/>
            </a:pPr>
            <a:r>
              <a:rPr lang="en-US" sz="2000" b="1">
                <a:solidFill>
                  <a:srgbClr val="000000"/>
                </a:solidFill>
              </a:rPr>
              <a:t>networks</a:t>
            </a:r>
          </a:p>
          <a:p>
            <a:pPr marL="347663" lvl="2" indent="219075">
              <a:lnSpc>
                <a:spcPct val="120000"/>
              </a:lnSpc>
              <a:buFontTx/>
              <a:buChar char="•"/>
            </a:pPr>
            <a:r>
              <a:rPr lang="en-US" sz="2000" b="1">
                <a:solidFill>
                  <a:srgbClr val="000000"/>
                </a:solidFill>
              </a:rPr>
              <a:t>honor / shame values</a:t>
            </a:r>
          </a:p>
          <a:p>
            <a:pPr marL="347663" lvl="2" indent="219075">
              <a:lnSpc>
                <a:spcPct val="120000"/>
              </a:lnSpc>
              <a:buFontTx/>
              <a:buChar char="•"/>
            </a:pPr>
            <a:r>
              <a:rPr lang="en-US" sz="2000" b="1">
                <a:solidFill>
                  <a:srgbClr val="000000"/>
                </a:solidFill>
              </a:rPr>
              <a:t>patron-client relationships</a:t>
            </a:r>
          </a:p>
          <a:p>
            <a:pPr marL="347663" lvl="2" indent="219075">
              <a:lnSpc>
                <a:spcPct val="120000"/>
              </a:lnSpc>
              <a:buFontTx/>
              <a:buChar char="•"/>
            </a:pPr>
            <a:r>
              <a:rPr lang="en-US" sz="2000" b="1">
                <a:solidFill>
                  <a:srgbClr val="000000"/>
                </a:solidFill>
              </a:rPr>
              <a:t>literacy</a:t>
            </a:r>
          </a:p>
          <a:p>
            <a:pPr marL="347663" lvl="2" indent="219075">
              <a:lnSpc>
                <a:spcPct val="120000"/>
              </a:lnSpc>
              <a:buFontTx/>
              <a:buChar char="•"/>
            </a:pPr>
            <a:r>
              <a:rPr lang="en-US" sz="2000" b="1">
                <a:solidFill>
                  <a:srgbClr val="000000"/>
                </a:solidFill>
              </a:rPr>
              <a:t>“we” </a:t>
            </a:r>
            <a:r>
              <a:rPr lang="en-US" b="1" i="1">
                <a:solidFill>
                  <a:srgbClr val="000000"/>
                </a:solidFill>
              </a:rPr>
              <a:t>vs</a:t>
            </a:r>
            <a:r>
              <a:rPr lang="en-US" sz="2000" b="1">
                <a:solidFill>
                  <a:srgbClr val="000000"/>
                </a:solidFill>
              </a:rPr>
              <a:t>. “other”</a:t>
            </a:r>
          </a:p>
          <a:p>
            <a:pPr marL="347663" lvl="2" indent="219075">
              <a:lnSpc>
                <a:spcPct val="120000"/>
              </a:lnSpc>
              <a:buFontTx/>
              <a:buChar char="•"/>
            </a:pPr>
            <a:r>
              <a:rPr lang="en-US" sz="2000" b="1">
                <a:solidFill>
                  <a:srgbClr val="000000"/>
                </a:solidFill>
              </a:rPr>
              <a:t>rural / urban continuum</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09" name="Rectangle 2"/>
          <p:cNvSpPr>
            <a:spLocks noGrp="1" noChangeArrowheads="1"/>
          </p:cNvSpPr>
          <p:nvPr>
            <p:ph type="body" idx="1"/>
          </p:nvPr>
        </p:nvSpPr>
        <p:spPr>
          <a:xfrm>
            <a:off x="942975" y="420688"/>
            <a:ext cx="7258050" cy="6096000"/>
          </a:xfrm>
        </p:spPr>
        <p:txBody>
          <a:bodyPr/>
          <a:lstStyle/>
          <a:p>
            <a:pPr algn="ctr" eaLnBrk="1" hangingPunct="1">
              <a:lnSpc>
                <a:spcPct val="100000"/>
              </a:lnSpc>
              <a:buFontTx/>
              <a:buNone/>
            </a:pPr>
            <a:r>
              <a:rPr lang="en-US" sz="3600" b="1" dirty="0" smtClean="0">
                <a:solidFill>
                  <a:schemeClr val="bg1">
                    <a:lumMod val="65000"/>
                  </a:schemeClr>
                </a:solidFill>
                <a:latin typeface="Verdana" pitchFamily="34" charset="0"/>
              </a:rPr>
              <a:t>“units of analysis”</a:t>
            </a:r>
          </a:p>
          <a:p>
            <a:pPr algn="ctr" eaLnBrk="1" hangingPunct="1">
              <a:lnSpc>
                <a:spcPct val="100000"/>
              </a:lnSpc>
              <a:buFontTx/>
              <a:buNone/>
            </a:pPr>
            <a:r>
              <a:rPr lang="en-US" sz="2400" b="1" dirty="0" smtClean="0">
                <a:solidFill>
                  <a:schemeClr val="bg1">
                    <a:lumMod val="65000"/>
                  </a:schemeClr>
                </a:solidFill>
                <a:latin typeface="Verdana" pitchFamily="34" charset="0"/>
              </a:rPr>
              <a:t>may also include:</a:t>
            </a:r>
          </a:p>
          <a:p>
            <a:pPr algn="ctr" eaLnBrk="1" hangingPunct="1">
              <a:lnSpc>
                <a:spcPct val="100000"/>
              </a:lnSpc>
              <a:buFontTx/>
              <a:buNone/>
            </a:pPr>
            <a:endParaRPr lang="en-US" sz="2800" b="1" dirty="0" smtClean="0">
              <a:solidFill>
                <a:schemeClr val="bg1">
                  <a:lumMod val="65000"/>
                </a:schemeClr>
              </a:solidFill>
              <a:latin typeface="Verdana" pitchFamily="34" charset="0"/>
            </a:endParaRPr>
          </a:p>
          <a:p>
            <a:pPr marL="865188" lvl="1" indent="-407988" eaLnBrk="1" hangingPunct="1">
              <a:lnSpc>
                <a:spcPct val="100000"/>
              </a:lnSpc>
            </a:pPr>
            <a:r>
              <a:rPr lang="en-US" sz="3200" b="1" dirty="0" smtClean="0">
                <a:solidFill>
                  <a:schemeClr val="bg1">
                    <a:lumMod val="65000"/>
                  </a:schemeClr>
                </a:solidFill>
                <a:latin typeface="Verdana" pitchFamily="34" charset="0"/>
              </a:rPr>
              <a:t>a nation</a:t>
            </a:r>
          </a:p>
          <a:p>
            <a:pPr marL="1208088" lvl="2" eaLnBrk="1" hangingPunct="1">
              <a:lnSpc>
                <a:spcPct val="100000"/>
              </a:lnSpc>
              <a:buFontTx/>
              <a:buNone/>
            </a:pPr>
            <a:r>
              <a:rPr lang="en-US" b="1" dirty="0" smtClean="0">
                <a:solidFill>
                  <a:schemeClr val="bg1">
                    <a:lumMod val="65000"/>
                  </a:schemeClr>
                </a:solidFill>
                <a:latin typeface="Verdana" pitchFamily="34" charset="0"/>
              </a:rPr>
              <a:t> </a:t>
            </a:r>
            <a:r>
              <a:rPr lang="en-US" sz="2000" b="1" dirty="0" smtClean="0">
                <a:solidFill>
                  <a:schemeClr val="bg1">
                    <a:lumMod val="65000"/>
                  </a:schemeClr>
                </a:solidFill>
                <a:latin typeface="Verdana" pitchFamily="34" charset="0"/>
              </a:rPr>
              <a:t>(“national character studies”)</a:t>
            </a:r>
          </a:p>
          <a:p>
            <a:pPr marL="1208088" lvl="2" eaLnBrk="1" hangingPunct="1">
              <a:lnSpc>
                <a:spcPct val="100000"/>
              </a:lnSpc>
              <a:buFontTx/>
              <a:buNone/>
            </a:pPr>
            <a:endParaRPr lang="en-US" b="1" dirty="0" smtClean="0">
              <a:solidFill>
                <a:schemeClr val="bg1">
                  <a:lumMod val="65000"/>
                </a:schemeClr>
              </a:solidFill>
              <a:latin typeface="Verdana" pitchFamily="34" charset="0"/>
            </a:endParaRPr>
          </a:p>
          <a:p>
            <a:pPr marL="865188" lvl="1" indent="-407988" eaLnBrk="1" hangingPunct="1">
              <a:lnSpc>
                <a:spcPct val="100000"/>
              </a:lnSpc>
            </a:pPr>
            <a:r>
              <a:rPr lang="en-US" sz="3200" b="1" dirty="0" smtClean="0">
                <a:solidFill>
                  <a:schemeClr val="bg1">
                    <a:lumMod val="65000"/>
                  </a:schemeClr>
                </a:solidFill>
                <a:latin typeface="Verdana" pitchFamily="34" charset="0"/>
              </a:rPr>
              <a:t>the item or action itself</a:t>
            </a:r>
            <a:endParaRPr lang="en-US" b="1" dirty="0" smtClean="0">
              <a:solidFill>
                <a:schemeClr val="bg1">
                  <a:lumMod val="65000"/>
                </a:schemeClr>
              </a:solidFill>
              <a:latin typeface="Verdana" pitchFamily="34" charset="0"/>
            </a:endParaRPr>
          </a:p>
          <a:p>
            <a:pPr marL="1208088" lvl="2" eaLnBrk="1" hangingPunct="1">
              <a:lnSpc>
                <a:spcPct val="100000"/>
              </a:lnSpc>
              <a:buFontTx/>
              <a:buNone/>
            </a:pPr>
            <a:r>
              <a:rPr lang="en-US" b="1" dirty="0" smtClean="0">
                <a:solidFill>
                  <a:schemeClr val="bg1">
                    <a:lumMod val="65000"/>
                  </a:schemeClr>
                </a:solidFill>
                <a:latin typeface="Verdana" pitchFamily="34" charset="0"/>
              </a:rPr>
              <a:t> </a:t>
            </a:r>
            <a:r>
              <a:rPr lang="en-US" sz="2000" b="1" dirty="0" smtClean="0">
                <a:solidFill>
                  <a:schemeClr val="bg1">
                    <a:lumMod val="65000"/>
                  </a:schemeClr>
                </a:solidFill>
                <a:latin typeface="Verdana" pitchFamily="34" charset="0"/>
              </a:rPr>
              <a:t>(including “processes”)</a:t>
            </a:r>
          </a:p>
          <a:p>
            <a:pPr marL="1208088" lvl="2" eaLnBrk="1" hangingPunct="1">
              <a:lnSpc>
                <a:spcPct val="100000"/>
              </a:lnSpc>
              <a:buFontTx/>
              <a:buNone/>
            </a:pPr>
            <a:endParaRPr lang="en-US" sz="3200" b="1" dirty="0" smtClean="0">
              <a:solidFill>
                <a:srgbClr val="000000"/>
              </a:solidFill>
              <a:latin typeface="Verdana" pitchFamily="34" charset="0"/>
            </a:endParaRPr>
          </a:p>
          <a:p>
            <a:pPr marL="865188" lvl="1" indent="-407988" eaLnBrk="1" hangingPunct="1">
              <a:lnSpc>
                <a:spcPct val="100000"/>
              </a:lnSpc>
            </a:pPr>
            <a:r>
              <a:rPr lang="en-US" sz="3200" b="1" dirty="0" smtClean="0">
                <a:solidFill>
                  <a:schemeClr val="bg1"/>
                </a:solidFill>
                <a:latin typeface="Verdana" pitchFamily="34" charset="0"/>
              </a:rPr>
              <a:t>a “cultural metaphor”</a:t>
            </a:r>
          </a:p>
        </p:txBody>
      </p:sp>
      <p:sp>
        <p:nvSpPr>
          <p:cNvPr id="3" name="TextBox 2"/>
          <p:cNvSpPr txBox="1">
            <a:spLocks noChangeArrowheads="1"/>
          </p:cNvSpPr>
          <p:nvPr/>
        </p:nvSpPr>
        <p:spPr bwMode="auto">
          <a:xfrm>
            <a:off x="1364576" y="2336614"/>
            <a:ext cx="6400800" cy="292387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t>in psychological anthropology</a:t>
            </a:r>
          </a:p>
          <a:p>
            <a:pPr algn="ctr"/>
            <a:r>
              <a:rPr lang="en-US" sz="3200" b="1" dirty="0" smtClean="0"/>
              <a:t>these often deal with</a:t>
            </a:r>
          </a:p>
          <a:p>
            <a:pPr algn="ctr"/>
            <a:r>
              <a:rPr lang="en-US" sz="3200" b="1" dirty="0" smtClean="0"/>
              <a:t>“national </a:t>
            </a:r>
            <a:r>
              <a:rPr lang="en-US" sz="3200" b="1" dirty="0"/>
              <a:t>character studies</a:t>
            </a:r>
            <a:r>
              <a:rPr lang="en-US" sz="3200" b="1" dirty="0" smtClean="0"/>
              <a:t>”</a:t>
            </a:r>
          </a:p>
          <a:p>
            <a:pPr algn="ctr"/>
            <a:r>
              <a:rPr lang="en-US" sz="3200" b="1" dirty="0" smtClean="0"/>
              <a:t>and</a:t>
            </a:r>
          </a:p>
          <a:p>
            <a:pPr algn="ctr"/>
            <a:r>
              <a:rPr lang="en-US" sz="3200" b="1" dirty="0" smtClean="0"/>
              <a:t>“modal personality” traits</a:t>
            </a:r>
            <a:endParaRPr lang="en-US" sz="3200" b="1" dirty="0"/>
          </a:p>
        </p:txBody>
      </p:sp>
    </p:spTree>
    <p:extLst>
      <p:ext uri="{BB962C8B-B14F-4D97-AF65-F5344CB8AC3E}">
        <p14:creationId xmlns:p14="http://schemas.microsoft.com/office/powerpoint/2010/main" val="171346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778231"/>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20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200" b="1" dirty="0" smtClean="0">
                <a:solidFill>
                  <a:srgbClr val="000000"/>
                </a:solidFill>
                <a:latin typeface="Verdana" pitchFamily="34" charset="0"/>
              </a:rPr>
              <a:t>a “cultural metaphor”</a:t>
            </a:r>
          </a:p>
        </p:txBody>
      </p:sp>
    </p:spTree>
    <p:extLst>
      <p:ext uri="{BB962C8B-B14F-4D97-AF65-F5344CB8AC3E}">
        <p14:creationId xmlns:p14="http://schemas.microsoft.com/office/powerpoint/2010/main" val="45715150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44"/>
            <a:ext cx="7315200" cy="4778231"/>
          </a:xfrm>
        </p:spPr>
        <p:txBody>
          <a:bodyPr>
            <a:spAutoFit/>
          </a:bodyPr>
          <a:lstStyle/>
          <a:p>
            <a:pPr algn="ctr" eaLnBrk="1" hangingPunct="1">
              <a:lnSpc>
                <a:spcPct val="90000"/>
              </a:lnSpc>
              <a:buFontTx/>
              <a:buNone/>
              <a:defRPr/>
            </a:pPr>
            <a:r>
              <a:rPr lang="en-US" sz="2400" dirty="0" smtClean="0">
                <a:latin typeface="Verdana" pitchFamily="34" charset="0"/>
              </a:rPr>
              <a:t>as mentioned in the “Orientation” </a:t>
            </a:r>
          </a:p>
          <a:p>
            <a:pPr algn="ctr" eaLnBrk="1" hangingPunct="1">
              <a:lnSpc>
                <a:spcPct val="90000"/>
              </a:lnSpc>
              <a:buFontTx/>
              <a:buNone/>
              <a:defRPr/>
            </a:pPr>
            <a:r>
              <a:rPr lang="en-US" b="1" dirty="0" smtClean="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smtClean="0">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one person</a:t>
            </a:r>
            <a:endParaRPr lang="en-US" sz="20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family</a:t>
            </a:r>
            <a:endParaRPr lang="en-US" sz="1200" dirty="0" smtClean="0">
              <a:solidFill>
                <a:schemeClr val="bg1">
                  <a:lumMod val="65000"/>
                </a:schemeClr>
              </a:solidFill>
              <a:latin typeface="Verdana" pitchFamily="34" charset="0"/>
            </a:endParaRPr>
          </a:p>
          <a:p>
            <a:pPr marL="1712913" lvl="1" indent="-333375" eaLnBrk="1" hangingPunct="1">
              <a:lnSpc>
                <a:spcPct val="90000"/>
              </a:lnSpc>
              <a:defRPr/>
            </a:pPr>
            <a:r>
              <a:rPr lang="en-US" sz="2000" b="1" dirty="0" smtClean="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region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 nation</a:t>
            </a:r>
          </a:p>
          <a:p>
            <a:pPr marL="1712913" lvl="1" indent="-333375" eaLnBrk="1" hangingPunct="1">
              <a:lnSpc>
                <a:spcPct val="90000"/>
              </a:lnSpc>
              <a:defRPr/>
            </a:pPr>
            <a:r>
              <a:rPr lang="en-US" sz="2000" b="1" dirty="0" smtClean="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smtClean="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200" b="1" dirty="0" smtClean="0">
                <a:solidFill>
                  <a:srgbClr val="000000"/>
                </a:solidFill>
                <a:latin typeface="Verdana" pitchFamily="34" charset="0"/>
              </a:rPr>
              <a:t>a “cultural metaphor”</a:t>
            </a:r>
          </a:p>
        </p:txBody>
      </p:sp>
      <p:sp>
        <p:nvSpPr>
          <p:cNvPr id="3" name="TextBox 2"/>
          <p:cNvSpPr txBox="1">
            <a:spLocks noChangeArrowheads="1"/>
          </p:cNvSpPr>
          <p:nvPr/>
        </p:nvSpPr>
        <p:spPr bwMode="auto">
          <a:xfrm>
            <a:off x="914644" y="2503509"/>
            <a:ext cx="7315200" cy="243143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cultural metaphors use an item or event representative of a culture and analyze the culture with reference to that item or event</a:t>
            </a:r>
            <a:endParaRPr lang="en-US" sz="3200" b="1" dirty="0">
              <a:solidFill>
                <a:srgbClr val="000000"/>
              </a:solidFill>
            </a:endParaRPr>
          </a:p>
        </p:txBody>
      </p:sp>
    </p:spTree>
    <p:extLst>
      <p:ext uri="{BB962C8B-B14F-4D97-AF65-F5344CB8AC3E}">
        <p14:creationId xmlns:p14="http://schemas.microsoft.com/office/powerpoint/2010/main" val="81345399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smtClean="0">
                <a:solidFill>
                  <a:srgbClr val="FF0000"/>
                </a:solidFill>
              </a:rPr>
              <a:t>a cultural metaphor is a specialized use of an item or action or idea itself </a:t>
            </a:r>
          </a:p>
          <a:p>
            <a:pPr algn="ctr" eaLnBrk="1" hangingPunct="1">
              <a:buFontTx/>
              <a:buNone/>
            </a:pPr>
            <a:r>
              <a:rPr lang="en-US" sz="4000" b="1" dirty="0" smtClean="0">
                <a:solidFill>
                  <a:srgbClr val="FF0000"/>
                </a:solidFill>
              </a:rPr>
              <a:t>as a Unit of Analysis . . .</a:t>
            </a:r>
            <a:endParaRPr lang="en-US" sz="4400" dirty="0" smtClean="0">
              <a:solidFill>
                <a:srgbClr val="FF0000"/>
              </a:solidFill>
            </a:endParaRPr>
          </a:p>
        </p:txBody>
      </p:sp>
    </p:spTree>
    <p:extLst>
      <p:ext uri="{BB962C8B-B14F-4D97-AF65-F5344CB8AC3E}">
        <p14:creationId xmlns:p14="http://schemas.microsoft.com/office/powerpoint/2010/main" val="39066806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smtClean="0">
                <a:solidFill>
                  <a:srgbClr val="FF0000"/>
                </a:solidFill>
              </a:rPr>
              <a:t>a cultural metaphor is a specialized use of an item or action or idea itself </a:t>
            </a:r>
          </a:p>
          <a:p>
            <a:pPr algn="ctr" eaLnBrk="1" hangingPunct="1">
              <a:buFontTx/>
              <a:buNone/>
            </a:pPr>
            <a:r>
              <a:rPr lang="en-US" sz="4000" b="1" dirty="0" smtClean="0">
                <a:solidFill>
                  <a:srgbClr val="FF0000"/>
                </a:solidFill>
              </a:rPr>
              <a:t>as a Unit of Analysis . . .</a:t>
            </a:r>
            <a:endParaRPr lang="en-US" sz="4400" dirty="0" smtClean="0">
              <a:solidFill>
                <a:srgbClr val="FF0000"/>
              </a:solidFill>
            </a:endParaRPr>
          </a:p>
        </p:txBody>
      </p:sp>
      <p:sp>
        <p:nvSpPr>
          <p:cNvPr id="3" name="Rectangle 2"/>
          <p:cNvSpPr/>
          <p:nvPr/>
        </p:nvSpPr>
        <p:spPr>
          <a:xfrm>
            <a:off x="2507033" y="4724400"/>
            <a:ext cx="4198585" cy="707886"/>
          </a:xfrm>
          <a:prstGeom prst="rect">
            <a:avLst/>
          </a:prstGeom>
        </p:spPr>
        <p:txBody>
          <a:bodyPr wrap="none">
            <a:spAutoFit/>
          </a:bodyPr>
          <a:lstStyle/>
          <a:p>
            <a:pPr algn="ctr">
              <a:spcBef>
                <a:spcPct val="20000"/>
              </a:spcBef>
            </a:pPr>
            <a:r>
              <a:rPr lang="en-US" sz="4000" b="1" dirty="0" smtClean="0">
                <a:solidFill>
                  <a:srgbClr val="FF3300"/>
                </a:solidFill>
                <a:latin typeface="Arial"/>
              </a:rPr>
              <a:t>through analogy</a:t>
            </a:r>
            <a:endParaRPr lang="en-US" sz="4000" b="1" dirty="0">
              <a:solidFill>
                <a:srgbClr val="FF3300"/>
              </a:solidFill>
              <a:latin typeface="Arial"/>
            </a:endParaRPr>
          </a:p>
        </p:txBody>
      </p:sp>
    </p:spTree>
    <p:extLst>
      <p:ext uri="{BB962C8B-B14F-4D97-AF65-F5344CB8AC3E}">
        <p14:creationId xmlns:p14="http://schemas.microsoft.com/office/powerpoint/2010/main" val="373787235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87074" name="Text Box 3"/>
          <p:cNvSpPr txBox="1">
            <a:spLocks noChangeArrowheads="1"/>
          </p:cNvSpPr>
          <p:nvPr/>
        </p:nvSpPr>
        <p:spPr bwMode="auto">
          <a:xfrm>
            <a:off x="3113536" y="6400134"/>
            <a:ext cx="288252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www.d.umn.edu/cla/faculty/troufs/anth1095/index.html#text</a:t>
            </a:r>
            <a:endParaRPr kumimoji="1" lang="en-US" sz="800" dirty="0">
              <a:solidFill>
                <a:srgbClr val="99CC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86045" y="678549"/>
            <a:ext cx="7772400" cy="4857750"/>
          </a:xfrm>
          <a:prstGeom prst="rect">
            <a:avLst/>
          </a:prstGeom>
          <a:noFill/>
          <a:ln w="9525">
            <a:noFill/>
            <a:miter lim="800000"/>
            <a:headEnd/>
            <a:tailEnd/>
          </a:ln>
        </p:spPr>
      </p:pic>
      <p:sp>
        <p:nvSpPr>
          <p:cNvPr id="6" name="TextBox 5"/>
          <p:cNvSpPr txBox="1">
            <a:spLocks noChangeArrowheads="1"/>
          </p:cNvSpPr>
          <p:nvPr/>
        </p:nvSpPr>
        <p:spPr bwMode="auto">
          <a:xfrm>
            <a:off x="914645" y="5313847"/>
            <a:ext cx="7315200" cy="1200329"/>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smtClean="0">
                <a:solidFill>
                  <a:srgbClr val="000000"/>
                </a:solidFill>
                <a:latin typeface="Arial" pitchFamily="34" charset="0"/>
              </a:rPr>
              <a:t>Martin J. Gannon uses cultural metaphors as the basis for his book on Global Cultures</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170408868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387074" name="Text Box 3"/>
          <p:cNvSpPr txBox="1">
            <a:spLocks noChangeArrowheads="1"/>
          </p:cNvSpPr>
          <p:nvPr/>
        </p:nvSpPr>
        <p:spPr bwMode="auto">
          <a:xfrm>
            <a:off x="3113536" y="6400134"/>
            <a:ext cx="288252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www.d.umn.edu/cla/faculty/troufs/anth1095/index.html#text</a:t>
            </a:r>
            <a:endParaRPr kumimoji="1" lang="en-US" sz="800" dirty="0">
              <a:solidFill>
                <a:srgbClr val="99CC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82169" y="754749"/>
            <a:ext cx="7772400" cy="4857750"/>
          </a:xfrm>
          <a:prstGeom prst="rect">
            <a:avLst/>
          </a:prstGeom>
          <a:noFill/>
          <a:ln w="9525">
            <a:noFill/>
            <a:miter lim="800000"/>
            <a:headEnd/>
            <a:tailEnd/>
          </a:ln>
        </p:spPr>
      </p:pic>
      <p:sp>
        <p:nvSpPr>
          <p:cNvPr id="6" name="TextBox 5"/>
          <p:cNvSpPr txBox="1">
            <a:spLocks noChangeArrowheads="1"/>
          </p:cNvSpPr>
          <p:nvPr/>
        </p:nvSpPr>
        <p:spPr bwMode="auto">
          <a:xfrm>
            <a:off x="914645" y="3497732"/>
            <a:ext cx="7315200" cy="304698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tabLst>
                <a:tab pos="6284913" algn="l"/>
              </a:tabLst>
            </a:pPr>
            <a:r>
              <a:rPr lang="en-US" sz="2000" b="1" dirty="0" smtClean="0">
                <a:solidFill>
                  <a:srgbClr val="000000"/>
                </a:solidFill>
                <a:latin typeface="Arial" pitchFamily="34" charset="0"/>
              </a:rPr>
              <a:t>Martin J. Gannon</a:t>
            </a:r>
          </a:p>
          <a:p>
            <a:pPr algn="ctr">
              <a:tabLst>
                <a:tab pos="6400800" algn="l"/>
              </a:tabLst>
            </a:pPr>
            <a:endParaRPr lang="en-US" sz="2000" b="1" dirty="0" smtClean="0">
              <a:solidFill>
                <a:srgbClr val="000000"/>
              </a:solidFill>
              <a:latin typeface="Arial" pitchFamily="34" charset="0"/>
            </a:endParaRPr>
          </a:p>
          <a:p>
            <a:pPr lvl="1" algn="ctr">
              <a:tabLst>
                <a:tab pos="6400800" algn="l"/>
              </a:tabLst>
            </a:pPr>
            <a:r>
              <a:rPr lang="en-US" sz="1600" dirty="0" smtClean="0">
                <a:solidFill>
                  <a:srgbClr val="000000"/>
                </a:solidFill>
                <a:latin typeface="Arial" pitchFamily="34" charset="0"/>
              </a:rPr>
              <a:t>(Ph.D., Columbia University) is Professor of International Management and Strategy, College of Business Administration, California State University San Marcos. He is also Professor Emeritus, Smith School of Business, University of Maryland at College Park. At Maryland he held several administrative positions, including the Associate Deanship for Academic Affairs and the Founding Directorship of the Center for Global Business, and received the University's International Landmark Award.</a:t>
            </a:r>
          </a:p>
        </p:txBody>
      </p:sp>
    </p:spTree>
    <p:extLst>
      <p:ext uri="{BB962C8B-B14F-4D97-AF65-F5344CB8AC3E}">
        <p14:creationId xmlns:p14="http://schemas.microsoft.com/office/powerpoint/2010/main" val="360032422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457200" y="852488"/>
            <a:ext cx="8229600" cy="1143000"/>
          </a:xfrm>
        </p:spPr>
        <p:txBody>
          <a:bodyPr/>
          <a:lstStyle/>
          <a:p>
            <a:pPr eaLnBrk="1" hangingPunct="1"/>
            <a:r>
              <a:rPr lang="en-US" sz="2400" b="1" smtClean="0">
                <a:latin typeface="Verdana" pitchFamily="34" charset="0"/>
              </a:rPr>
              <a:t>Gannon’s</a:t>
            </a:r>
            <a:br>
              <a:rPr lang="en-US" sz="2400" b="1" smtClean="0">
                <a:latin typeface="Verdana" pitchFamily="34" charset="0"/>
              </a:rPr>
            </a:br>
            <a:r>
              <a:rPr lang="en-US" sz="3200" b="1" smtClean="0">
                <a:latin typeface="Verdana" pitchFamily="34" charset="0"/>
              </a:rPr>
              <a:t>European Cultural Metaphors</a:t>
            </a:r>
            <a:br>
              <a:rPr lang="en-US" sz="3200" b="1" smtClean="0">
                <a:latin typeface="Verdana" pitchFamily="34" charset="0"/>
              </a:rPr>
            </a:br>
            <a:r>
              <a:rPr lang="en-US" sz="2000" b="1" smtClean="0">
                <a:latin typeface="Verdana" pitchFamily="34" charset="0"/>
              </a:rPr>
              <a:t>include</a:t>
            </a:r>
          </a:p>
        </p:txBody>
      </p:sp>
      <p:sp>
        <p:nvSpPr>
          <p:cNvPr id="389122" name="Rectangle 3"/>
          <p:cNvSpPr>
            <a:spLocks noGrp="1" noChangeArrowheads="1"/>
          </p:cNvSpPr>
          <p:nvPr>
            <p:ph type="body" idx="1"/>
          </p:nvPr>
        </p:nvSpPr>
        <p:spPr>
          <a:xfrm>
            <a:off x="1371600" y="2116138"/>
            <a:ext cx="7086600" cy="4203700"/>
          </a:xfrm>
        </p:spPr>
        <p:txBody>
          <a:bodyPr>
            <a:spAutoFit/>
          </a:bodyPr>
          <a:lstStyle/>
          <a:p>
            <a:pPr marL="566738" indent="-566738" eaLnBrk="1" hangingPunct="1">
              <a:lnSpc>
                <a:spcPct val="140000"/>
              </a:lnSpc>
              <a:buFontTx/>
              <a:buNone/>
              <a:tabLst>
                <a:tab pos="1379538" algn="l"/>
              </a:tabLst>
            </a:pPr>
            <a:r>
              <a:rPr lang="en-US" sz="2400" b="1" smtClean="0"/>
              <a:t>Ch. 12. 	Irish Conversations</a:t>
            </a:r>
          </a:p>
          <a:p>
            <a:pPr marL="566738" indent="-566738" eaLnBrk="1" hangingPunct="1">
              <a:lnSpc>
                <a:spcPct val="140000"/>
              </a:lnSpc>
              <a:buFontTx/>
              <a:buNone/>
              <a:tabLst>
                <a:tab pos="1379538" algn="l"/>
              </a:tabLst>
            </a:pPr>
            <a:r>
              <a:rPr lang="en-US" sz="2400" b="1" smtClean="0"/>
              <a:t>Ch. 17. 	The Traditional British House</a:t>
            </a:r>
          </a:p>
          <a:p>
            <a:pPr marL="566738" indent="-566738" eaLnBrk="1" hangingPunct="1">
              <a:lnSpc>
                <a:spcPct val="140000"/>
              </a:lnSpc>
              <a:buFontTx/>
              <a:buNone/>
              <a:tabLst>
                <a:tab pos="1379538" algn="l"/>
              </a:tabLst>
            </a:pPr>
            <a:r>
              <a:rPr lang="en-US" sz="2400" b="1" smtClean="0"/>
              <a:t>Ch. 21.	The Italian Opera </a:t>
            </a:r>
          </a:p>
          <a:p>
            <a:pPr marL="566738" indent="-566738" eaLnBrk="1" hangingPunct="1">
              <a:lnSpc>
                <a:spcPct val="140000"/>
              </a:lnSpc>
              <a:buFontTx/>
              <a:buNone/>
              <a:tabLst>
                <a:tab pos="1379538" algn="l"/>
              </a:tabLst>
            </a:pPr>
            <a:r>
              <a:rPr lang="en-US" sz="2400" b="1" smtClean="0"/>
              <a:t>Ch. 22. 	Belgian Lace </a:t>
            </a:r>
          </a:p>
          <a:p>
            <a:pPr marL="566738" indent="-566738" eaLnBrk="1" hangingPunct="1">
              <a:lnSpc>
                <a:spcPct val="140000"/>
              </a:lnSpc>
              <a:buFontTx/>
              <a:buNone/>
              <a:tabLst>
                <a:tab pos="1379538" algn="l"/>
              </a:tabLst>
            </a:pPr>
            <a:r>
              <a:rPr lang="en-US" sz="2400" b="1" smtClean="0"/>
              <a:t>Ch. 24. 	The Russian Ballet</a:t>
            </a:r>
          </a:p>
          <a:p>
            <a:pPr marL="566738" indent="-566738" eaLnBrk="1" hangingPunct="1">
              <a:lnSpc>
                <a:spcPct val="140000"/>
              </a:lnSpc>
              <a:buFontTx/>
              <a:buNone/>
              <a:tabLst>
                <a:tab pos="1379538" algn="l"/>
              </a:tabLst>
            </a:pPr>
            <a:r>
              <a:rPr lang="en-US" sz="2400" b="1" smtClean="0"/>
              <a:t>Ch. 25. 	The Spanish Bullfight</a:t>
            </a:r>
          </a:p>
          <a:p>
            <a:pPr marL="566738" indent="-566738" eaLnBrk="1" hangingPunct="1">
              <a:lnSpc>
                <a:spcPct val="110000"/>
              </a:lnSpc>
              <a:buFontTx/>
              <a:buNone/>
              <a:tabLst>
                <a:tab pos="1379538" algn="l"/>
              </a:tabLst>
            </a:pPr>
            <a:r>
              <a:rPr lang="en-US" sz="2400" b="1" smtClean="0"/>
              <a:t>Ch. 26. 	The Portuguese Bullfight</a:t>
            </a:r>
            <a:r>
              <a:rPr lang="en-US" b="1" smtClean="0"/>
              <a:t> </a:t>
            </a:r>
          </a:p>
        </p:txBody>
      </p:sp>
      <p:sp>
        <p:nvSpPr>
          <p:cNvPr id="38912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457200" y="852488"/>
            <a:ext cx="8229600" cy="1143000"/>
          </a:xfrm>
        </p:spPr>
        <p:txBody>
          <a:bodyPr/>
          <a:lstStyle/>
          <a:p>
            <a:pPr eaLnBrk="1" hangingPunct="1"/>
            <a:r>
              <a:rPr lang="en-US" sz="2400" b="1" smtClean="0">
                <a:latin typeface="Verdana" pitchFamily="34" charset="0"/>
              </a:rPr>
              <a:t>Gannon’s</a:t>
            </a:r>
            <a:br>
              <a:rPr lang="en-US" sz="2400" b="1" smtClean="0">
                <a:latin typeface="Verdana" pitchFamily="34" charset="0"/>
              </a:rPr>
            </a:br>
            <a:r>
              <a:rPr lang="en-US" sz="3200" b="1" smtClean="0">
                <a:latin typeface="Verdana" pitchFamily="34" charset="0"/>
              </a:rPr>
              <a:t>European Cultural Metaphors</a:t>
            </a:r>
            <a:br>
              <a:rPr lang="en-US" sz="3200" b="1" smtClean="0">
                <a:latin typeface="Verdana" pitchFamily="34" charset="0"/>
              </a:rPr>
            </a:br>
            <a:r>
              <a:rPr lang="en-US" sz="2000" b="1" smtClean="0">
                <a:latin typeface="Verdana" pitchFamily="34" charset="0"/>
              </a:rPr>
              <a:t>include</a:t>
            </a:r>
          </a:p>
        </p:txBody>
      </p:sp>
      <p:sp>
        <p:nvSpPr>
          <p:cNvPr id="389122" name="Rectangle 3"/>
          <p:cNvSpPr>
            <a:spLocks noGrp="1" noChangeArrowheads="1"/>
          </p:cNvSpPr>
          <p:nvPr>
            <p:ph type="body" idx="1"/>
          </p:nvPr>
        </p:nvSpPr>
        <p:spPr>
          <a:xfrm>
            <a:off x="1371600" y="2116139"/>
            <a:ext cx="7086600" cy="4081117"/>
          </a:xfrm>
        </p:spPr>
        <p:txBody>
          <a:bodyPr>
            <a:spAutoFit/>
          </a:bodyPr>
          <a:lstStyle/>
          <a:p>
            <a:pPr marL="566738" indent="-566738" eaLnBrk="1" hangingPunct="1">
              <a:lnSpc>
                <a:spcPct val="140000"/>
              </a:lnSpc>
              <a:buFontTx/>
              <a:buNone/>
              <a:tabLst>
                <a:tab pos="1379538" algn="l"/>
              </a:tabLst>
            </a:pPr>
            <a:r>
              <a:rPr lang="en-US" sz="2000" b="1" dirty="0" smtClean="0">
                <a:solidFill>
                  <a:schemeClr val="accent1">
                    <a:lumMod val="90000"/>
                  </a:schemeClr>
                </a:solidFill>
              </a:rPr>
              <a:t>Ch. 12. 	Irish Conversations</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17. 	The Traditional British House</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21.	The Italian Opera </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22. 	Belgian Lace </a:t>
            </a:r>
          </a:p>
          <a:p>
            <a:pPr marL="566738" indent="-566738" eaLnBrk="1" hangingPunct="1">
              <a:lnSpc>
                <a:spcPct val="140000"/>
              </a:lnSpc>
              <a:buFontTx/>
              <a:buNone/>
              <a:tabLst>
                <a:tab pos="1379538" algn="l"/>
              </a:tabLst>
            </a:pPr>
            <a:r>
              <a:rPr lang="en-US" sz="2000" b="1" dirty="0" smtClean="0">
                <a:solidFill>
                  <a:schemeClr val="accent1">
                    <a:lumMod val="90000"/>
                  </a:schemeClr>
                </a:solidFill>
              </a:rPr>
              <a:t>Ch. 24. 	The Russian Ballet</a:t>
            </a:r>
          </a:p>
          <a:p>
            <a:pPr marL="566738" indent="-566738" eaLnBrk="1" hangingPunct="1">
              <a:lnSpc>
                <a:spcPct val="140000"/>
              </a:lnSpc>
              <a:buFontTx/>
              <a:buNone/>
              <a:tabLst>
                <a:tab pos="1379538" algn="l"/>
              </a:tabLst>
            </a:pPr>
            <a:r>
              <a:rPr lang="en-US" b="1" dirty="0" smtClean="0"/>
              <a:t>Ch. 25. 	The Spanish Bullfight</a:t>
            </a:r>
          </a:p>
          <a:p>
            <a:pPr marL="566738" indent="-566738" eaLnBrk="1" hangingPunct="1">
              <a:lnSpc>
                <a:spcPct val="110000"/>
              </a:lnSpc>
              <a:buFontTx/>
              <a:buNone/>
              <a:tabLst>
                <a:tab pos="1379538" algn="l"/>
              </a:tabLst>
            </a:pPr>
            <a:r>
              <a:rPr lang="en-US" b="1" dirty="0" smtClean="0"/>
              <a:t>Ch. 26. 	The Portuguese Bullfight</a:t>
            </a:r>
            <a:r>
              <a:rPr lang="en-US" sz="4000" b="1" dirty="0" smtClean="0"/>
              <a:t> </a:t>
            </a:r>
          </a:p>
        </p:txBody>
      </p:sp>
      <p:sp>
        <p:nvSpPr>
          <p:cNvPr id="38912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
        <p:nvSpPr>
          <p:cNvPr id="5" name="TextBox 4"/>
          <p:cNvSpPr txBox="1">
            <a:spLocks noChangeArrowheads="1"/>
          </p:cNvSpPr>
          <p:nvPr/>
        </p:nvSpPr>
        <p:spPr bwMode="auto">
          <a:xfrm>
            <a:off x="1364576" y="2684950"/>
            <a:ext cx="64008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t>“machismo”</a:t>
            </a:r>
          </a:p>
          <a:p>
            <a:pPr algn="ctr"/>
            <a:endParaRPr lang="en-US" sz="3200" b="1" dirty="0" smtClean="0"/>
          </a:p>
          <a:p>
            <a:pPr algn="ctr"/>
            <a:r>
              <a:rPr lang="en-US" sz="3200" b="1" dirty="0" smtClean="0"/>
              <a:t>“fatalism”</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10182</TotalTime>
  <Words>2318</Words>
  <Application>Microsoft Office PowerPoint</Application>
  <PresentationFormat>On-screen Show (4:3)</PresentationFormat>
  <Paragraphs>718</Paragraphs>
  <Slides>116</Slides>
  <Notes>41</Notes>
  <HiddenSlides>1</HiddenSlides>
  <MMClips>0</MMClips>
  <ScaleCrop>false</ScaleCrop>
  <HeadingPairs>
    <vt:vector size="4" baseType="variant">
      <vt:variant>
        <vt:lpstr>Theme</vt:lpstr>
      </vt:variant>
      <vt:variant>
        <vt:i4>15</vt:i4>
      </vt:variant>
      <vt:variant>
        <vt:lpstr>Slide Titles</vt:lpstr>
      </vt:variant>
      <vt:variant>
        <vt:i4>116</vt:i4>
      </vt:variant>
    </vt:vector>
  </HeadingPairs>
  <TitlesOfParts>
    <vt:vector size="131" baseType="lpstr">
      <vt:lpstr>7_Default Design</vt:lpstr>
      <vt:lpstr>9_Default Design</vt:lpstr>
      <vt:lpstr>1_CE Master</vt:lpstr>
      <vt:lpstr>15_Default Design</vt:lpstr>
      <vt:lpstr>11_Default Design</vt:lpstr>
      <vt:lpstr>22_Default Design</vt:lpstr>
      <vt:lpstr>1_white3</vt:lpstr>
      <vt:lpstr>19_Default Design</vt:lpstr>
      <vt:lpstr>26_Default Design</vt:lpstr>
      <vt:lpstr>30_Default Design</vt:lpstr>
      <vt:lpstr>4_Contemporary Portrait</vt:lpstr>
      <vt:lpstr>23_Default Design</vt:lpstr>
      <vt:lpstr>2_white3</vt:lpstr>
      <vt:lpstr>5_Contemporary Portrait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Gannon’s European Cultural Metaphors include</vt:lpstr>
      <vt:lpstr>Gannon’s European Cultural Metaphors include</vt:lpstr>
      <vt:lpstr>PowerPoint Presentation</vt:lpstr>
      <vt:lpstr>PowerPoint Presentation</vt:lpstr>
      <vt:lpstr>PowerPoint Presentation</vt:lpstr>
      <vt:lpstr>Gannon’s Cultural Metaphors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488</cp:revision>
  <cp:lastPrinted>2000-04-06T19:51:41Z</cp:lastPrinted>
  <dcterms:created xsi:type="dcterms:W3CDTF">2000-03-27T15:46:35Z</dcterms:created>
  <dcterms:modified xsi:type="dcterms:W3CDTF">2018-09-11T02:24:44Z</dcterms:modified>
</cp:coreProperties>
</file>