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 id="2147484065" r:id="rId3"/>
    <p:sldMasterId id="2147484089" r:id="rId4"/>
    <p:sldMasterId id="2147484101" r:id="rId5"/>
    <p:sldMasterId id="2147484113" r:id="rId6"/>
    <p:sldMasterId id="2147484137" r:id="rId7"/>
    <p:sldMasterId id="2147484149" r:id="rId8"/>
    <p:sldMasterId id="2147484161" r:id="rId9"/>
    <p:sldMasterId id="2147484173" r:id="rId10"/>
    <p:sldMasterId id="2147484185" r:id="rId11"/>
  </p:sldMasterIdLst>
  <p:notesMasterIdLst>
    <p:notesMasterId r:id="rId175"/>
  </p:notesMasterIdLst>
  <p:sldIdLst>
    <p:sldId id="727" r:id="rId12"/>
    <p:sldId id="789" r:id="rId13"/>
    <p:sldId id="785" r:id="rId14"/>
    <p:sldId id="732" r:id="rId15"/>
    <p:sldId id="394" r:id="rId16"/>
    <p:sldId id="398" r:id="rId17"/>
    <p:sldId id="397" r:id="rId18"/>
    <p:sldId id="396" r:id="rId19"/>
    <p:sldId id="474" r:id="rId20"/>
    <p:sldId id="473" r:id="rId21"/>
    <p:sldId id="770" r:id="rId22"/>
    <p:sldId id="771" r:id="rId23"/>
    <p:sldId id="395" r:id="rId24"/>
    <p:sldId id="733" r:id="rId25"/>
    <p:sldId id="535" r:id="rId26"/>
    <p:sldId id="682" r:id="rId27"/>
    <p:sldId id="652" r:id="rId28"/>
    <p:sldId id="588" r:id="rId29"/>
    <p:sldId id="653" r:id="rId30"/>
    <p:sldId id="645" r:id="rId31"/>
    <p:sldId id="646" r:id="rId32"/>
    <p:sldId id="786" r:id="rId33"/>
    <p:sldId id="787" r:id="rId34"/>
    <p:sldId id="788" r:id="rId35"/>
    <p:sldId id="589" r:id="rId36"/>
    <p:sldId id="590" r:id="rId37"/>
    <p:sldId id="591" r:id="rId38"/>
    <p:sldId id="592" r:id="rId39"/>
    <p:sldId id="593" r:id="rId40"/>
    <p:sldId id="594" r:id="rId41"/>
    <p:sldId id="776" r:id="rId42"/>
    <p:sldId id="595" r:id="rId43"/>
    <p:sldId id="781" r:id="rId44"/>
    <p:sldId id="783" r:id="rId45"/>
    <p:sldId id="784" r:id="rId46"/>
    <p:sldId id="596" r:id="rId47"/>
    <p:sldId id="777" r:id="rId48"/>
    <p:sldId id="597" r:id="rId49"/>
    <p:sldId id="734" r:id="rId50"/>
    <p:sldId id="647" r:id="rId51"/>
    <p:sldId id="736" r:id="rId52"/>
    <p:sldId id="604" r:id="rId53"/>
    <p:sldId id="737" r:id="rId54"/>
    <p:sldId id="670" r:id="rId55"/>
    <p:sldId id="657" r:id="rId56"/>
    <p:sldId id="658" r:id="rId57"/>
    <p:sldId id="659" r:id="rId58"/>
    <p:sldId id="660" r:id="rId59"/>
    <p:sldId id="661" r:id="rId60"/>
    <p:sldId id="738" r:id="rId61"/>
    <p:sldId id="669" r:id="rId62"/>
    <p:sldId id="665" r:id="rId63"/>
    <p:sldId id="666" r:id="rId64"/>
    <p:sldId id="667" r:id="rId65"/>
    <p:sldId id="664" r:id="rId66"/>
    <p:sldId id="607" r:id="rId67"/>
    <p:sldId id="609" r:id="rId68"/>
    <p:sldId id="605" r:id="rId69"/>
    <p:sldId id="610" r:id="rId70"/>
    <p:sldId id="662" r:id="rId71"/>
    <p:sldId id="739" r:id="rId72"/>
    <p:sldId id="668" r:id="rId73"/>
    <p:sldId id="671" r:id="rId74"/>
    <p:sldId id="740" r:id="rId75"/>
    <p:sldId id="673" r:id="rId76"/>
    <p:sldId id="674" r:id="rId77"/>
    <p:sldId id="551" r:id="rId78"/>
    <p:sldId id="778" r:id="rId79"/>
    <p:sldId id="672" r:id="rId80"/>
    <p:sldId id="676" r:id="rId81"/>
    <p:sldId id="741" r:id="rId82"/>
    <p:sldId id="531" r:id="rId83"/>
    <p:sldId id="677" r:id="rId84"/>
    <p:sldId id="678" r:id="rId85"/>
    <p:sldId id="554" r:id="rId86"/>
    <p:sldId id="680" r:id="rId87"/>
    <p:sldId id="742" r:id="rId88"/>
    <p:sldId id="683" r:id="rId89"/>
    <p:sldId id="684" r:id="rId90"/>
    <p:sldId id="556" r:id="rId91"/>
    <p:sldId id="685" r:id="rId92"/>
    <p:sldId id="686" r:id="rId93"/>
    <p:sldId id="559" r:id="rId94"/>
    <p:sldId id="688" r:id="rId95"/>
    <p:sldId id="772" r:id="rId96"/>
    <p:sldId id="616" r:id="rId97"/>
    <p:sldId id="614" r:id="rId98"/>
    <p:sldId id="779" r:id="rId99"/>
    <p:sldId id="743" r:id="rId100"/>
    <p:sldId id="617" r:id="rId101"/>
    <p:sldId id="612" r:id="rId102"/>
    <p:sldId id="622" r:id="rId103"/>
    <p:sldId id="620" r:id="rId104"/>
    <p:sldId id="619" r:id="rId105"/>
    <p:sldId id="621" r:id="rId106"/>
    <p:sldId id="745" r:id="rId107"/>
    <p:sldId id="792" r:id="rId108"/>
    <p:sldId id="793" r:id="rId109"/>
    <p:sldId id="794" r:id="rId110"/>
    <p:sldId id="773" r:id="rId111"/>
    <p:sldId id="613" r:id="rId112"/>
    <p:sldId id="790" r:id="rId113"/>
    <p:sldId id="744" r:id="rId114"/>
    <p:sldId id="746" r:id="rId115"/>
    <p:sldId id="618" r:id="rId116"/>
    <p:sldId id="615" r:id="rId117"/>
    <p:sldId id="689" r:id="rId118"/>
    <p:sldId id="690" r:id="rId119"/>
    <p:sldId id="687" r:id="rId120"/>
    <p:sldId id="749" r:id="rId121"/>
    <p:sldId id="750" r:id="rId122"/>
    <p:sldId id="748" r:id="rId123"/>
    <p:sldId id="691" r:id="rId124"/>
    <p:sldId id="751" r:id="rId125"/>
    <p:sldId id="752" r:id="rId126"/>
    <p:sldId id="693" r:id="rId127"/>
    <p:sldId id="774" r:id="rId128"/>
    <p:sldId id="695" r:id="rId129"/>
    <p:sldId id="694" r:id="rId130"/>
    <p:sldId id="567" r:id="rId131"/>
    <p:sldId id="696" r:id="rId132"/>
    <p:sldId id="697" r:id="rId133"/>
    <p:sldId id="699" r:id="rId134"/>
    <p:sldId id="753" r:id="rId135"/>
    <p:sldId id="536" r:id="rId136"/>
    <p:sldId id="698" r:id="rId137"/>
    <p:sldId id="700" r:id="rId138"/>
    <p:sldId id="704" r:id="rId139"/>
    <p:sldId id="701" r:id="rId140"/>
    <p:sldId id="574" r:id="rId141"/>
    <p:sldId id="623" r:id="rId142"/>
    <p:sldId id="624" r:id="rId143"/>
    <p:sldId id="780" r:id="rId144"/>
    <p:sldId id="705" r:id="rId145"/>
    <p:sldId id="706" r:id="rId146"/>
    <p:sldId id="707" r:id="rId147"/>
    <p:sldId id="708" r:id="rId148"/>
    <p:sldId id="709" r:id="rId149"/>
    <p:sldId id="710" r:id="rId150"/>
    <p:sldId id="711" r:id="rId151"/>
    <p:sldId id="712" r:id="rId152"/>
    <p:sldId id="713" r:id="rId153"/>
    <p:sldId id="754" r:id="rId154"/>
    <p:sldId id="775" r:id="rId155"/>
    <p:sldId id="714" r:id="rId156"/>
    <p:sldId id="715" r:id="rId157"/>
    <p:sldId id="585" r:id="rId158"/>
    <p:sldId id="716" r:id="rId159"/>
    <p:sldId id="717" r:id="rId160"/>
    <p:sldId id="526" r:id="rId161"/>
    <p:sldId id="537" r:id="rId162"/>
    <p:sldId id="755" r:id="rId163"/>
    <p:sldId id="345" r:id="rId164"/>
    <p:sldId id="304" r:id="rId165"/>
    <p:sldId id="347" r:id="rId166"/>
    <p:sldId id="349" r:id="rId167"/>
    <p:sldId id="408" r:id="rId168"/>
    <p:sldId id="410" r:id="rId169"/>
    <p:sldId id="412" r:id="rId170"/>
    <p:sldId id="764" r:id="rId171"/>
    <p:sldId id="763" r:id="rId172"/>
    <p:sldId id="769" r:id="rId173"/>
    <p:sldId id="791" r:id="rId1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B69E"/>
    <a:srgbClr val="E6B9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2" d="100"/>
          <a:sy n="82" d="100"/>
        </p:scale>
        <p:origin x="948"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35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viewProps" Target="viewProps.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tableStyles" Target="tableStyle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notesMaster" Target="notesMasters/notesMaster1.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presProps" Target="presProp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6A5CE46-8F18-4F9D-BBF4-0724716F3E20}" type="datetimeFigureOut">
              <a:rPr lang="en-US"/>
              <a:pPr>
                <a:defRPr/>
              </a:pPr>
              <a:t>1/4/2026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4F1B362-7BBD-47B0-9BE5-067DFE586C72}" type="slidenum">
              <a:rPr lang="en-US"/>
              <a:pPr>
                <a:defRPr/>
              </a:pPr>
              <a:t>‹#›</a:t>
            </a:fld>
            <a:endParaRPr lang="en-US"/>
          </a:p>
        </p:txBody>
      </p:sp>
    </p:spTree>
    <p:extLst>
      <p:ext uri="{BB962C8B-B14F-4D97-AF65-F5344CB8AC3E}">
        <p14:creationId xmlns:p14="http://schemas.microsoft.com/office/powerpoint/2010/main" val="1080617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FF2124-3363-40AE-AC02-4CE9081E706A}" type="slidenum">
              <a:rPr lang="en-US" sz="1200">
                <a:solidFill>
                  <a:srgbClr val="000000"/>
                </a:solidFill>
                <a:latin typeface="Verdana" pitchFamily="34" charset="0"/>
              </a:rPr>
              <a:pPr algn="r"/>
              <a:t>3</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F1B362-7BBD-47B0-9BE5-067DFE586C72}" type="slidenum">
              <a:rPr lang="en-US" smtClean="0"/>
              <a:pPr>
                <a:defRPr/>
              </a:pPr>
              <a:t>110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6D71E2-90C8-4D2A-B149-CFF48A684BC1}" type="slidenum">
              <a:rPr lang="en-US"/>
              <a:pPr>
                <a:defRPr/>
              </a:pPr>
              <a:t>‹#›</a:t>
            </a:fld>
            <a:endParaRPr lang="en-US"/>
          </a:p>
        </p:txBody>
      </p:sp>
    </p:spTree>
    <p:extLst>
      <p:ext uri="{BB962C8B-B14F-4D97-AF65-F5344CB8AC3E}">
        <p14:creationId xmlns:p14="http://schemas.microsoft.com/office/powerpoint/2010/main" val="16546224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CF925D-8A13-43CA-823E-55D0B06676EF}" type="slidenum">
              <a:rPr lang="en-US"/>
              <a:pPr>
                <a:defRPr/>
              </a:pPr>
              <a:t>‹#›</a:t>
            </a:fld>
            <a:endParaRPr lang="en-US"/>
          </a:p>
        </p:txBody>
      </p:sp>
    </p:spTree>
    <p:extLst>
      <p:ext uri="{BB962C8B-B14F-4D97-AF65-F5344CB8AC3E}">
        <p14:creationId xmlns:p14="http://schemas.microsoft.com/office/powerpoint/2010/main" val="1642872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D4E08-1F15-42CE-A503-FF0A0F00E939}" type="slidenum">
              <a:rPr lang="en-US"/>
              <a:pPr>
                <a:defRPr/>
              </a:pPr>
              <a:t>‹#›</a:t>
            </a:fld>
            <a:endParaRPr lang="en-US"/>
          </a:p>
        </p:txBody>
      </p:sp>
    </p:spTree>
    <p:extLst>
      <p:ext uri="{BB962C8B-B14F-4D97-AF65-F5344CB8AC3E}">
        <p14:creationId xmlns:p14="http://schemas.microsoft.com/office/powerpoint/2010/main" val="2123939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3E9D6A-7FA8-4447-A6FE-BC31A44299F5}" type="slidenum">
              <a:rPr lang="en-US"/>
              <a:pPr>
                <a:defRPr/>
              </a:pPr>
              <a:t>‹#›</a:t>
            </a:fld>
            <a:endParaRPr lang="en-US"/>
          </a:p>
        </p:txBody>
      </p:sp>
    </p:spTree>
    <p:extLst>
      <p:ext uri="{BB962C8B-B14F-4D97-AF65-F5344CB8AC3E}">
        <p14:creationId xmlns:p14="http://schemas.microsoft.com/office/powerpoint/2010/main" val="32759140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7D1CAC-4D50-46AF-BC17-C539D038AC7D}" type="slidenum">
              <a:rPr lang="en-US"/>
              <a:pPr>
                <a:defRPr/>
              </a:pPr>
              <a:t>‹#›</a:t>
            </a:fld>
            <a:endParaRPr lang="en-US"/>
          </a:p>
        </p:txBody>
      </p:sp>
    </p:spTree>
    <p:extLst>
      <p:ext uri="{BB962C8B-B14F-4D97-AF65-F5344CB8AC3E}">
        <p14:creationId xmlns:p14="http://schemas.microsoft.com/office/powerpoint/2010/main" val="7445003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1F8B52-56A1-4BD6-A6C9-81C56ABD400A}" type="slidenum">
              <a:rPr lang="en-US"/>
              <a:pPr>
                <a:defRPr/>
              </a:pPr>
              <a:t>‹#›</a:t>
            </a:fld>
            <a:endParaRPr lang="en-US"/>
          </a:p>
        </p:txBody>
      </p:sp>
    </p:spTree>
    <p:extLst>
      <p:ext uri="{BB962C8B-B14F-4D97-AF65-F5344CB8AC3E}">
        <p14:creationId xmlns:p14="http://schemas.microsoft.com/office/powerpoint/2010/main" val="1579579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C8F078-6231-4622-AC29-CDEAF3F0D7C5}" type="slidenum">
              <a:rPr lang="en-US"/>
              <a:pPr>
                <a:defRPr/>
              </a:pPr>
              <a:t>‹#›</a:t>
            </a:fld>
            <a:endParaRPr lang="en-US"/>
          </a:p>
        </p:txBody>
      </p:sp>
    </p:spTree>
    <p:extLst>
      <p:ext uri="{BB962C8B-B14F-4D97-AF65-F5344CB8AC3E}">
        <p14:creationId xmlns:p14="http://schemas.microsoft.com/office/powerpoint/2010/main" val="3905716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5DFCA-3CBA-4759-992A-6B1F6CD3B009}" type="slidenum">
              <a:rPr lang="en-US"/>
              <a:pPr>
                <a:defRPr/>
              </a:pPr>
              <a:t>‹#›</a:t>
            </a:fld>
            <a:endParaRPr lang="en-US"/>
          </a:p>
        </p:txBody>
      </p:sp>
    </p:spTree>
    <p:extLst>
      <p:ext uri="{BB962C8B-B14F-4D97-AF65-F5344CB8AC3E}">
        <p14:creationId xmlns:p14="http://schemas.microsoft.com/office/powerpoint/2010/main" val="26869793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3049F-A7D9-48A6-A4E5-879BE20F9C4E}" type="slidenum">
              <a:rPr lang="en-US"/>
              <a:pPr>
                <a:defRPr/>
              </a:pPr>
              <a:t>‹#›</a:t>
            </a:fld>
            <a:endParaRPr lang="en-US"/>
          </a:p>
        </p:txBody>
      </p:sp>
    </p:spTree>
    <p:extLst>
      <p:ext uri="{BB962C8B-B14F-4D97-AF65-F5344CB8AC3E}">
        <p14:creationId xmlns:p14="http://schemas.microsoft.com/office/powerpoint/2010/main" val="183354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1E83B1-0DE0-4014-91CF-E3A28C840FB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D3381F-B697-4003-A1FF-693E9C975D4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7AFC87-0DD3-4FB3-BCB3-5B482CD2522D}" type="slidenum">
              <a:rPr lang="en-US"/>
              <a:pPr>
                <a:defRPr/>
              </a:pPr>
              <a:t>‹#›</a:t>
            </a:fld>
            <a:endParaRPr lang="en-US"/>
          </a:p>
        </p:txBody>
      </p:sp>
    </p:spTree>
    <p:extLst>
      <p:ext uri="{BB962C8B-B14F-4D97-AF65-F5344CB8AC3E}">
        <p14:creationId xmlns:p14="http://schemas.microsoft.com/office/powerpoint/2010/main" val="788179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03513-4FE1-48E4-8C56-A5C5D59AB7BA}" type="slidenum">
              <a:rPr lang="en-US"/>
              <a:pPr>
                <a:defRPr/>
              </a:pPr>
              <a:t>‹#›</a:t>
            </a:fld>
            <a:endParaRPr lang="en-US"/>
          </a:p>
        </p:txBody>
      </p:sp>
    </p:spTree>
    <p:extLst>
      <p:ext uri="{BB962C8B-B14F-4D97-AF65-F5344CB8AC3E}">
        <p14:creationId xmlns:p14="http://schemas.microsoft.com/office/powerpoint/2010/main" val="258157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931B71-4881-4025-9E0F-4B4F2133ACE2}"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9F9682-AC38-4FE4-926D-1A2904AC2D7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179305-62EB-442A-B92E-D97D8DA3BC60}"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C8B998-0D98-4C9A-88E5-BCB9D72C51E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4BAA0A-A963-4332-9CA2-16CE8CEE6B21}"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5594AB-9C8E-4AB1-B134-98D6FB99F8F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4B393C-2959-4EC0-A7D5-1E79617FE647}"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9F0816-40B5-453D-B283-2A0AAACF0B7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03E5A85-7D93-4965-ACAA-BDFA15677F72}"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0FBB863-2FF5-43B7-AF0C-A4F70082A5C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5F4AC3-154D-4F6C-84AA-C6A80D3AECE8}"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B70A6D-E89C-4C4C-A026-19D4C52CB98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9EEA29-6473-484F-875E-5900D6BE3688}"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657C03-8118-4B97-BC28-63B8D16F816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AAF11D-11F4-4D2E-9B86-C383F3B9A385}"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0B005B-47C8-4BC2-BB0C-E5E2BA04536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C4E1DF-0D90-4BED-82A3-0A6AF04BDF5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FCD04E-69E6-41B6-A0D0-27F6DD72B93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A4E723-A061-4901-97DF-0E3CB4620B8B}"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40253-1B5E-48C3-A35B-D9B883A9A35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1/4/2026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pPr>
                <a:defRPr/>
              </a:pPr>
              <a:t>1/4/2026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2DF51EA-C4FF-4F3A-93E6-50AFD556BBF7}"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B4E4105-D600-46FB-8C29-94A7476BCB9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67EC59-9B07-46BB-9255-B188679901BB}"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A0A7FA8-6C39-4935-B760-769AEFA4F9C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CF183E-50BC-4979-9233-943838554A9E}"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543C2FB-D44B-4333-B10B-EC38655BA73D}"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3522494-03DC-4054-8BBD-EFAB55CA7B89}"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5187849-A49C-4CE9-9FDD-557EEA3EE82B}"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pPr>
                <a:defRPr/>
              </a:pPr>
              <a:t>1/4/2026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E683D42-32DC-4BBF-8B97-CDD11C4E5ECA}" type="datetimeFigureOut">
              <a:rPr lang="en-US">
                <a:solidFill>
                  <a:srgbClr val="000000">
                    <a:tint val="75000"/>
                  </a:srgbClr>
                </a:solidFill>
              </a:rPr>
              <a:pPr>
                <a:defRPr/>
              </a:pPr>
              <a:t>1/4/2026</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45F0AB7A-69EB-4FFF-91BE-B2E0DBED3D3C}"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5BCEBA4-2E0B-4EE0-9AF0-3D388DCBC0B2}" type="datetimeFigureOut">
              <a:rPr lang="en-US">
                <a:solidFill>
                  <a:srgbClr val="000000">
                    <a:tint val="75000"/>
                  </a:srgbClr>
                </a:solidFill>
              </a:rPr>
              <a:pPr>
                <a:defRPr/>
              </a:pPr>
              <a:t>1/4/2026</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D4A5B96-24FE-4806-87BA-74D4FFC84E6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AA0093-9230-4152-896E-D51B854A036B}" type="datetimeFigureOut">
              <a:rPr lang="en-US">
                <a:solidFill>
                  <a:srgbClr val="000000">
                    <a:tint val="75000"/>
                  </a:srgbClr>
                </a:solidFill>
              </a:rPr>
              <a:pPr>
                <a:defRPr/>
              </a:pPr>
              <a:t>1/4/2026</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798FDB0F-E904-4513-9041-B3979A9C866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527D98-4EFB-4144-915C-76B777E53698}"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DF5F851-E37C-4A18-9C4F-A2A0B4BA16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E88BE9-4DB1-4164-A90F-5421EF64AB29}" type="datetimeFigureOut">
              <a:rPr lang="en-US">
                <a:solidFill>
                  <a:srgbClr val="000000">
                    <a:tint val="75000"/>
                  </a:srgbClr>
                </a:solidFill>
              </a:rPr>
              <a:pPr>
                <a:defRPr/>
              </a:pPr>
              <a:t>1/4/2026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1CE30DB-2222-408C-96AA-C11039DBCE4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1C532A-0F37-41CA-9BB1-225FAE56460A}"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9F01E23-CBED-49FC-8A3E-C03C22232FA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FC8E89-DA60-49CC-803D-B543B24BDB24}"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323EF8D-4F31-4681-9FAE-3AD2FD56DA87}"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pPr>
                <a:defRPr/>
              </a:pPr>
              <a:t>1/4/2026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pPr>
                <a:defRPr/>
              </a:pPr>
              <a:t>1/4/2026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1/4/2026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1/4/2026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1/4/2026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1/4/2026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0AEB8B81-3A71-41DE-8561-DBBC1DDEA212}" type="slidenum">
              <a:rPr lang="en-US"/>
              <a:pPr>
                <a:defRPr/>
              </a:pPr>
              <a:t>‹#›</a:t>
            </a:fld>
            <a:endParaRPr lang="en-US"/>
          </a:p>
        </p:txBody>
      </p:sp>
    </p:spTree>
    <p:extLst>
      <p:ext uri="{BB962C8B-B14F-4D97-AF65-F5344CB8AC3E}">
        <p14:creationId xmlns:p14="http://schemas.microsoft.com/office/powerpoint/2010/main" val="168083146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fld id="{593F88F5-D468-4EB3-8419-174A439A0DBC}" type="datetimeFigureOut">
              <a:rPr lang="en-US"/>
              <a:pPr>
                <a:defRPr/>
              </a:pPr>
              <a:t>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A7D5559A-8A19-42AF-94FF-4993CBC25B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1/4/2026</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39008B-069D-4937-A781-E79C5DBF8ED9}" type="datetimeFigureOut">
              <a:rPr lang="en-US">
                <a:solidFill>
                  <a:srgbClr val="000000">
                    <a:tint val="75000"/>
                  </a:srgbClr>
                </a:solidFill>
              </a:rPr>
              <a:pPr>
                <a:defRPr/>
              </a:pPr>
              <a:t>1/4/2026</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145457F-4FE5-4540-8285-63DDBA2AF170}"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fda.gov/oc/po/firmrecalls/photos/quakeroats03_08.html"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auntjemima.com/"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fda.gov/oc/po/firmrecalls/photos/quakeroats03_08.html" TargetMode="Externa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negroartist.com/negro%20artist/colin%20quashie/pages/BLACK%20AMERICAN%20GOTHIC%20AUNT%20JEMIMA%20OPRAH%20WINFREY_jpg.htm"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othejoys.blogspot.com/2006/10/politics-of-breakfast.html"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en.wikipedia.org/wiki/Veganism"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en.wikipedia.org/wiki/Veganism"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en.wikipedia.org/wiki/Veganism"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1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7.xml"/><Relationship Id="rId4" Type="http://schemas.openxmlformats.org/officeDocument/2006/relationships/hyperlink" Target="http://www.bbc.co.uk/news/magazine-17843985"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othejoys.blogspot.com/2006/10/politics-of-breakfast.html"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munchcast.com/"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n.wikipedia.org/wiki/Nancy_Green"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munchcast.com/"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shyzer.ca/?p=31"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en.wikipedia.org/wiki/File:JemimasWeddingDay.jpg"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icollectbooks.com/price-guide/1799527/1939_BLACK_MAMMY_COOKBOOK_southern_cook_recipe_cooking.aspx"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tradebit.com/filedetail.php/2418330-black-mammy-aunt-jemima-old-dixie-southern"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667000" y="228600"/>
            <a:ext cx="3810000" cy="5753100"/>
          </a:xfrm>
          <a:prstGeom prst="rect">
            <a:avLst/>
          </a:prstGeom>
          <a:noFill/>
          <a:ln w="9525">
            <a:noFill/>
            <a:miter lim="800000"/>
            <a:headEnd/>
            <a:tailEnd/>
          </a:ln>
        </p:spPr>
      </p:pic>
      <p:sp>
        <p:nvSpPr>
          <p:cNvPr id="5" name="Rectangle 8"/>
          <p:cNvSpPr>
            <a:spLocks noChangeArrowheads="1"/>
          </p:cNvSpPr>
          <p:nvPr/>
        </p:nvSpPr>
        <p:spPr bwMode="auto">
          <a:xfrm>
            <a:off x="2286000" y="6123801"/>
            <a:ext cx="4536370" cy="276999"/>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a:t>
            </a:r>
          </a:p>
        </p:txBody>
      </p:sp>
      <p:sp>
        <p:nvSpPr>
          <p:cNvPr id="6" name="Rectangle 11"/>
          <p:cNvSpPr>
            <a:spLocks noChangeArrowheads="1"/>
          </p:cNvSpPr>
          <p:nvPr/>
        </p:nvSpPr>
        <p:spPr bwMode="auto">
          <a:xfrm>
            <a:off x="3742400" y="6427857"/>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2010-2026</a:t>
            </a:r>
            <a:endParaRPr kumimoji="1" lang="en-US" sz="700" dirty="0">
              <a:solidFill>
                <a:srgbClr val="FFFFFF"/>
              </a:solidFill>
            </a:endParaRPr>
          </a:p>
        </p:txBody>
      </p:sp>
      <p:sp>
        <p:nvSpPr>
          <p:cNvPr id="7" name="Rectangle 6">
            <a:extLst>
              <a:ext uri="{FF2B5EF4-FFF2-40B4-BE49-F238E27FC236}">
                <a16:creationId xmlns:a16="http://schemas.microsoft.com/office/drawing/2014/main" id="{54B0D19C-0765-48ED-8C5B-46AEE0597105}"/>
              </a:ext>
            </a:extLst>
          </p:cNvPr>
          <p:cNvSpPr>
            <a:spLocks noChangeArrowheads="1"/>
          </p:cNvSpPr>
          <p:nvPr/>
        </p:nvSpPr>
        <p:spPr bwMode="auto">
          <a:xfrm>
            <a:off x="586098" y="381000"/>
            <a:ext cx="7925568" cy="1077218"/>
          </a:xfrm>
          <a:prstGeom prst="rect">
            <a:avLst/>
          </a:prstGeom>
          <a:solidFill>
            <a:srgbClr val="BCB69E"/>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1065213" y="6145213"/>
            <a:ext cx="7010400" cy="461962"/>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Sherrie A. Inness,  </a:t>
            </a:r>
            <a:r>
              <a:rPr lang="en-US" sz="1200" i="1" dirty="0">
                <a:latin typeface="Arial" pitchFamily="34" charset="0"/>
                <a:cs typeface="Arial" pitchFamily="34" charset="0"/>
              </a:rPr>
              <a:t>Disco Divas: Women, Gender, and Popular Culture in the 1970s</a:t>
            </a:r>
          </a:p>
          <a:p>
            <a:pPr algn="ctr"/>
            <a:r>
              <a:rPr lang="en-US" sz="1200" dirty="0">
                <a:latin typeface="Arial" pitchFamily="34" charset="0"/>
                <a:cs typeface="Arial" pitchFamily="34" charset="0"/>
              </a:rPr>
              <a:t>University of Pennsylvania Press  2003</a:t>
            </a:r>
          </a:p>
        </p:txBody>
      </p:sp>
      <p:pic>
        <p:nvPicPr>
          <p:cNvPr id="35843" name="Picture 2"/>
          <p:cNvPicPr>
            <a:picLocks noChangeAspect="1" noChangeArrowheads="1"/>
          </p:cNvPicPr>
          <p:nvPr/>
        </p:nvPicPr>
        <p:blipFill>
          <a:blip r:embed="rId2" cstate="print"/>
          <a:srcRect/>
          <a:stretch>
            <a:fillRect/>
          </a:stretch>
        </p:blipFill>
        <p:spPr bwMode="auto">
          <a:xfrm>
            <a:off x="2443163" y="201613"/>
            <a:ext cx="4249737" cy="5943600"/>
          </a:xfrm>
          <a:prstGeom prst="rect">
            <a:avLst/>
          </a:prstGeom>
          <a:noFill/>
          <a:ln w="9525">
            <a:noFill/>
            <a:miter lim="800000"/>
            <a:headEnd/>
            <a:tailEnd/>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609600" y="3544669"/>
            <a:ext cx="7884888" cy="1200329"/>
          </a:xfrm>
          <a:prstGeom prst="rect">
            <a:avLst/>
          </a:prstGeom>
          <a:solidFill>
            <a:schemeClr val="tx1"/>
          </a:solidFill>
          <a:ln w="9525">
            <a:noFill/>
            <a:miter lim="800000"/>
            <a:headEnd/>
            <a:tailEnd/>
          </a:ln>
        </p:spPr>
        <p:txBody>
          <a:bodyPr wrap="square">
            <a:spAutoFit/>
          </a:bodyPr>
          <a:lstStyle/>
          <a:p>
            <a:pPr algn="ctr"/>
            <a:r>
              <a:rPr lang="en-US" sz="3600" b="1" dirty="0">
                <a:solidFill>
                  <a:prstClr val="white"/>
                </a:solidFill>
                <a:cs typeface="Arial" charset="0"/>
              </a:rPr>
              <a:t>The modern-day “Aunt Jemima” ?  . .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438400" y="6330950"/>
            <a:ext cx="4278313"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www.fda.gov/oc/po/firmrecalls/photos/quakeroats03_08.html</a:t>
            </a:r>
            <a:endParaRPr lang="en-US" sz="1200" dirty="0">
              <a:solidFill>
                <a:schemeClr val="bg1"/>
              </a:solidFill>
              <a:cs typeface="Arial" charset="0"/>
            </a:endParaRPr>
          </a:p>
        </p:txBody>
      </p:sp>
      <p:pic>
        <p:nvPicPr>
          <p:cNvPr id="100356" name="Picture 5"/>
          <p:cNvPicPr>
            <a:picLocks noChangeAspect="1" noChangeArrowheads="1"/>
          </p:cNvPicPr>
          <p:nvPr/>
        </p:nvPicPr>
        <p:blipFill>
          <a:blip r:embed="rId3" cstate="print"/>
          <a:srcRect/>
          <a:stretch>
            <a:fillRect/>
          </a:stretch>
        </p:blipFill>
        <p:spPr bwMode="auto">
          <a:xfrm>
            <a:off x="2667000" y="457200"/>
            <a:ext cx="3810000" cy="5353050"/>
          </a:xfrm>
          <a:prstGeom prst="rect">
            <a:avLst/>
          </a:prstGeom>
          <a:noFill/>
          <a:ln w="9525">
            <a:noFill/>
            <a:miter lim="800000"/>
            <a:headEnd/>
            <a:tailEnd/>
          </a:ln>
        </p:spPr>
      </p:pic>
      <p:sp>
        <p:nvSpPr>
          <p:cNvPr id="7" name="Rectangle 3"/>
          <p:cNvSpPr>
            <a:spLocks noChangeArrowheads="1"/>
          </p:cNvSpPr>
          <p:nvPr/>
        </p:nvSpPr>
        <p:spPr bwMode="auto">
          <a:xfrm>
            <a:off x="49212" y="1286470"/>
            <a:ext cx="2998788" cy="923330"/>
          </a:xfrm>
          <a:prstGeom prst="rect">
            <a:avLst/>
          </a:prstGeom>
          <a:noFill/>
          <a:ln w="9525">
            <a:noFill/>
            <a:miter lim="800000"/>
            <a:headEnd/>
            <a:tailEnd/>
          </a:ln>
        </p:spPr>
        <p:txBody>
          <a:bodyPr wrap="square">
            <a:spAutoFit/>
          </a:bodyPr>
          <a:lstStyle/>
          <a:p>
            <a:pPr algn="ctr"/>
            <a:r>
              <a:rPr lang="en-US" sz="5400" b="1" dirty="0">
                <a:solidFill>
                  <a:schemeClr val="bg1"/>
                </a:solidFill>
                <a:cs typeface="Arial" charset="0"/>
              </a:rPr>
              <a:t>2008-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505200" y="6330950"/>
            <a:ext cx="2106218" cy="276999"/>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http://www.auntjemima.com/</a:t>
            </a:r>
            <a:endParaRPr lang="en-US" sz="1200" dirty="0">
              <a:solidFill>
                <a:schemeClr val="bg1"/>
              </a:solidFill>
              <a:cs typeface="Arial" charset="0"/>
            </a:endParaRPr>
          </a:p>
        </p:txBody>
      </p:sp>
      <p:sp>
        <p:nvSpPr>
          <p:cNvPr id="7" name="Rectangle 3"/>
          <p:cNvSpPr>
            <a:spLocks noChangeArrowheads="1"/>
          </p:cNvSpPr>
          <p:nvPr/>
        </p:nvSpPr>
        <p:spPr bwMode="auto">
          <a:xfrm>
            <a:off x="49212" y="1286470"/>
            <a:ext cx="2998788" cy="923330"/>
          </a:xfrm>
          <a:prstGeom prst="rect">
            <a:avLst/>
          </a:prstGeom>
          <a:noFill/>
          <a:ln w="9525">
            <a:noFill/>
            <a:miter lim="800000"/>
            <a:headEnd/>
            <a:tailEnd/>
          </a:ln>
        </p:spPr>
        <p:txBody>
          <a:bodyPr wrap="square">
            <a:spAutoFit/>
          </a:bodyPr>
          <a:lstStyle/>
          <a:p>
            <a:pPr algn="ctr"/>
            <a:r>
              <a:rPr lang="en-US" sz="5400" b="1" dirty="0">
                <a:solidFill>
                  <a:srgbClr val="C00000"/>
                </a:solidFill>
                <a:cs typeface="Arial" charset="0"/>
              </a:rPr>
              <a:t>2018-</a:t>
            </a:r>
          </a:p>
        </p:txBody>
      </p:sp>
      <p:pic>
        <p:nvPicPr>
          <p:cNvPr id="1026" name="Picture 2" descr="https://images-na.ssl-images-amazon.com/images/I/81nyUywcx7L._SY679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952" y="366953"/>
            <a:ext cx="3813048" cy="58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807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438400" y="6330950"/>
            <a:ext cx="4278313"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www.fda.gov/oc/po/firmrecalls/photos/quakeroats03_08.html</a:t>
            </a:r>
            <a:endParaRPr lang="en-US" sz="1200" dirty="0">
              <a:solidFill>
                <a:schemeClr val="bg1"/>
              </a:solidFill>
              <a:cs typeface="Arial" charset="0"/>
            </a:endParaRPr>
          </a:p>
        </p:txBody>
      </p:sp>
      <p:pic>
        <p:nvPicPr>
          <p:cNvPr id="100356" name="Picture 5"/>
          <p:cNvPicPr>
            <a:picLocks noChangeAspect="1" noChangeArrowheads="1"/>
          </p:cNvPicPr>
          <p:nvPr/>
        </p:nvPicPr>
        <p:blipFill>
          <a:blip r:embed="rId3" cstate="print"/>
          <a:srcRect/>
          <a:stretch>
            <a:fillRect/>
          </a:stretch>
        </p:blipFill>
        <p:spPr bwMode="auto">
          <a:xfrm>
            <a:off x="2667000" y="457200"/>
            <a:ext cx="3810000" cy="5353050"/>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4648200" y="609600"/>
            <a:ext cx="2811463" cy="274320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1652588" y="623888"/>
            <a:ext cx="2843212" cy="2743200"/>
          </a:xfrm>
          <a:prstGeom prst="rect">
            <a:avLst/>
          </a:prstGeom>
          <a:noFill/>
          <a:ln w="9525">
            <a:noFill/>
            <a:miter lim="800000"/>
            <a:headEnd/>
            <a:tailEnd/>
          </a:ln>
        </p:spPr>
      </p:pic>
      <p:sp>
        <p:nvSpPr>
          <p:cNvPr id="7" name="Rectangle 3"/>
          <p:cNvSpPr>
            <a:spLocks noChangeArrowheads="1"/>
          </p:cNvSpPr>
          <p:nvPr/>
        </p:nvSpPr>
        <p:spPr bwMode="auto">
          <a:xfrm>
            <a:off x="-26988" y="3039070"/>
            <a:ext cx="2846388" cy="923330"/>
          </a:xfrm>
          <a:prstGeom prst="rect">
            <a:avLst/>
          </a:prstGeom>
          <a:noFill/>
          <a:ln w="9525">
            <a:noFill/>
            <a:miter lim="800000"/>
            <a:headEnd/>
            <a:tailEnd/>
          </a:ln>
        </p:spPr>
        <p:txBody>
          <a:bodyPr wrap="square">
            <a:spAutoFit/>
          </a:bodyPr>
          <a:lstStyle/>
          <a:p>
            <a:pPr algn="ctr"/>
            <a:r>
              <a:rPr lang="en-US" sz="5400" b="1" dirty="0">
                <a:solidFill>
                  <a:schemeClr val="bg1"/>
                </a:solidFill>
                <a:cs typeface="Arial" charset="0"/>
              </a:rPr>
              <a:t>2008-</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577" y="914400"/>
            <a:ext cx="10001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457200" y="1976735"/>
            <a:ext cx="1373982" cy="461665"/>
          </a:xfrm>
          <a:prstGeom prst="rect">
            <a:avLst/>
          </a:prstGeom>
          <a:noFill/>
          <a:ln w="9525">
            <a:noFill/>
            <a:miter lim="800000"/>
            <a:headEnd/>
            <a:tailEnd/>
          </a:ln>
        </p:spPr>
        <p:txBody>
          <a:bodyPr wrap="square">
            <a:spAutoFit/>
          </a:bodyPr>
          <a:lstStyle/>
          <a:p>
            <a:pPr algn="ctr"/>
            <a:r>
              <a:rPr lang="en-US" sz="2400" b="1" dirty="0">
                <a:solidFill>
                  <a:schemeClr val="bg1"/>
                </a:solidFill>
                <a:cs typeface="Arial" charset="0"/>
              </a:rPr>
              <a:t>2018-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914400" y="3544669"/>
            <a:ext cx="7315200" cy="646331"/>
          </a:xfrm>
          <a:prstGeom prst="rect">
            <a:avLst/>
          </a:prstGeom>
          <a:solidFill>
            <a:schemeClr val="tx1"/>
          </a:solidFill>
          <a:ln w="9525">
            <a:noFill/>
            <a:miter lim="800000"/>
            <a:headEnd/>
            <a:tailEnd/>
          </a:ln>
        </p:spPr>
        <p:txBody>
          <a:bodyPr>
            <a:spAutoFit/>
          </a:bodyPr>
          <a:lstStyle/>
          <a:p>
            <a:pPr algn="ctr"/>
            <a:r>
              <a:rPr lang="en-US" sz="3600" b="1" dirty="0">
                <a:solidFill>
                  <a:schemeClr val="bg1"/>
                </a:solidFill>
                <a:cs typeface="Arial" charset="0"/>
              </a:rPr>
              <a:t>The future “Aunt Jemima” ?  . .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1246188" y="5876925"/>
            <a:ext cx="6629400" cy="523875"/>
          </a:xfrm>
          <a:prstGeom prst="rect">
            <a:avLst/>
          </a:prstGeom>
          <a:noFill/>
          <a:ln w="9525">
            <a:noFill/>
            <a:miter lim="800000"/>
            <a:headEnd/>
            <a:tailEnd/>
          </a:ln>
        </p:spPr>
        <p:txBody>
          <a:bodyPr>
            <a:spAutoFit/>
          </a:bodyPr>
          <a:lstStyle/>
          <a:p>
            <a:pPr algn="ctr"/>
            <a:r>
              <a:rPr lang="en-US" sz="1400" b="1">
                <a:solidFill>
                  <a:schemeClr val="bg1"/>
                </a:solidFill>
                <a:cs typeface="Arial" charset="0"/>
              </a:rPr>
              <a:t>COLIN QUASHIE/BLACK AMERICAN GOTHIC AUNT JEMIMA </a:t>
            </a:r>
          </a:p>
          <a:p>
            <a:pPr algn="ctr"/>
            <a:r>
              <a:rPr lang="en-US" sz="1400" b="1">
                <a:solidFill>
                  <a:schemeClr val="bg1"/>
                </a:solidFill>
                <a:cs typeface="Arial" charset="0"/>
              </a:rPr>
              <a:t>OPRAH WINFREY</a:t>
            </a:r>
          </a:p>
        </p:txBody>
      </p:sp>
      <p:sp>
        <p:nvSpPr>
          <p:cNvPr id="107523" name="Rectangle 7"/>
          <p:cNvSpPr>
            <a:spLocks noChangeArrowheads="1"/>
          </p:cNvSpPr>
          <p:nvPr/>
        </p:nvSpPr>
        <p:spPr bwMode="auto">
          <a:xfrm>
            <a:off x="4000500" y="6338888"/>
            <a:ext cx="1104900"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image source</a:t>
            </a:r>
            <a:endParaRPr lang="en-US" sz="1200" dirty="0">
              <a:solidFill>
                <a:schemeClr val="bg1"/>
              </a:solidFill>
              <a:cs typeface="Arial" charset="0"/>
            </a:endParaRPr>
          </a:p>
        </p:txBody>
      </p:sp>
      <p:pic>
        <p:nvPicPr>
          <p:cNvPr id="107524" name="Picture 2"/>
          <p:cNvPicPr>
            <a:picLocks noChangeAspect="1" noChangeArrowheads="1"/>
          </p:cNvPicPr>
          <p:nvPr/>
        </p:nvPicPr>
        <p:blipFill>
          <a:blip r:embed="rId3" cstate="print"/>
          <a:srcRect/>
          <a:stretch>
            <a:fillRect/>
          </a:stretch>
        </p:blipFill>
        <p:spPr bwMode="auto">
          <a:xfrm>
            <a:off x="2490788" y="304800"/>
            <a:ext cx="4138612" cy="54864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463800" y="457200"/>
            <a:ext cx="4241800" cy="5943600"/>
          </a:xfrm>
          <a:prstGeom prst="rect">
            <a:avLst/>
          </a:prstGeom>
          <a:noFill/>
          <a:ln w="9525">
            <a:noFill/>
            <a:miter lim="800000"/>
            <a:headEnd/>
            <a:tailEnd/>
          </a:ln>
        </p:spPr>
      </p:pic>
      <p:sp>
        <p:nvSpPr>
          <p:cNvPr id="106499" name="Rectangle 7"/>
          <p:cNvSpPr>
            <a:spLocks noChangeArrowheads="1"/>
          </p:cNvSpPr>
          <p:nvPr/>
        </p:nvSpPr>
        <p:spPr bwMode="auto">
          <a:xfrm>
            <a:off x="2362200" y="6330950"/>
            <a:ext cx="4400550"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3"/>
              </a:rPr>
              <a:t>http://othejoys.blogspot.com/2006/10/politics-of-breakfast.html</a:t>
            </a:r>
            <a:endParaRPr lang="en-US" sz="1200" dirty="0">
              <a:solidFill>
                <a:schemeClr val="bg1"/>
              </a:solidFill>
              <a:cs typeface="Arial" charset="0"/>
            </a:endParaRPr>
          </a:p>
        </p:txBody>
      </p:sp>
      <p:sp>
        <p:nvSpPr>
          <p:cNvPr id="106500" name="Rectangle 4"/>
          <p:cNvSpPr>
            <a:spLocks noChangeArrowheads="1"/>
          </p:cNvSpPr>
          <p:nvPr/>
        </p:nvSpPr>
        <p:spPr bwMode="auto">
          <a:xfrm>
            <a:off x="1246188" y="5908675"/>
            <a:ext cx="6629400" cy="368300"/>
          </a:xfrm>
          <a:prstGeom prst="rect">
            <a:avLst/>
          </a:prstGeom>
          <a:noFill/>
          <a:ln w="9525">
            <a:noFill/>
            <a:miter lim="800000"/>
            <a:headEnd/>
            <a:tailEnd/>
          </a:ln>
        </p:spPr>
        <p:txBody>
          <a:bodyPr>
            <a:spAutoFit/>
          </a:bodyPr>
          <a:lstStyle/>
          <a:p>
            <a:pPr algn="ctr"/>
            <a:r>
              <a:rPr lang="en-US" b="1" dirty="0">
                <a:solidFill>
                  <a:schemeClr val="bg1"/>
                </a:solidFill>
                <a:cs typeface="Arial" charset="0"/>
              </a:rPr>
              <a:t>"No More!, 1967.  Painting by Jon </a:t>
            </a:r>
            <a:r>
              <a:rPr lang="en-US" b="1" dirty="0" err="1">
                <a:solidFill>
                  <a:schemeClr val="bg1"/>
                </a:solidFill>
                <a:cs typeface="Arial" charset="0"/>
              </a:rPr>
              <a:t>Onye</a:t>
            </a:r>
            <a:r>
              <a:rPr lang="en-US" b="1" dirty="0">
                <a:solidFill>
                  <a:schemeClr val="bg1"/>
                </a:solidFill>
                <a:cs typeface="Arial" charset="0"/>
              </a:rPr>
              <a:t> </a:t>
            </a:r>
            <a:r>
              <a:rPr lang="en-US" b="1" dirty="0" err="1">
                <a:solidFill>
                  <a:schemeClr val="bg1"/>
                </a:solidFill>
                <a:cs typeface="Arial" charset="0"/>
              </a:rPr>
              <a:t>Lockard</a:t>
            </a:r>
            <a:r>
              <a:rPr lang="en-US" b="1" dirty="0">
                <a:solidFill>
                  <a:schemeClr val="bg1"/>
                </a:solidFill>
                <a:cs typeface="Arial" charset="0"/>
              </a:rPr>
              <a: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085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085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0854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08550" name="Subtitle 2"/>
          <p:cNvSpPr txBox="1">
            <a:spLocks/>
          </p:cNvSpPr>
          <p:nvPr/>
        </p:nvSpPr>
        <p:spPr bwMode="auto">
          <a:xfrm>
            <a:off x="914400" y="2832553"/>
            <a:ext cx="7315200" cy="27590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cs typeface="Arial" charset="0"/>
              </a:rPr>
              <a:t>“This Aunt Jemima image has disturbing racist implications, helping to justify a white cultural fantasy where blacks enjoy their subordinate roles.”</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095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095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095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09574" name="Subtitle 2"/>
          <p:cNvSpPr txBox="1">
            <a:spLocks/>
          </p:cNvSpPr>
          <p:nvPr/>
        </p:nvSpPr>
        <p:spPr bwMode="auto">
          <a:xfrm>
            <a:off x="914400" y="2790372"/>
            <a:ext cx="7315200" cy="2800767"/>
          </a:xfrm>
          <a:prstGeom prst="rect">
            <a:avLst/>
          </a:prstGeom>
          <a:solidFill>
            <a:schemeClr val="bg1"/>
          </a:solidFill>
          <a:ln w="76200">
            <a:solidFill>
              <a:srgbClr val="C00000"/>
            </a:solidFill>
            <a:miter lim="800000"/>
            <a:headEnd/>
            <a:tailEnd/>
          </a:ln>
        </p:spPr>
        <p:txBody>
          <a:bodyPr wrap="square"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“Black cookbooks refuted the fantasy </a:t>
            </a:r>
            <a:r>
              <a:rPr lang="en-US" sz="2400" b="1" dirty="0">
                <a:cs typeface="Arial" charset="0"/>
              </a:rPr>
              <a:t>[of Blacks enjoying their subordinate roles]</a:t>
            </a:r>
            <a:endParaRPr lang="en-US" sz="2800" b="1" dirty="0">
              <a:cs typeface="Arial" charset="0"/>
            </a:endParaRPr>
          </a:p>
          <a:p>
            <a:pPr marL="0" lvl="1" algn="ctr">
              <a:spcBef>
                <a:spcPts val="800"/>
              </a:spcBef>
              <a:tabLst>
                <a:tab pos="968375" algn="l"/>
              </a:tabLst>
            </a:pPr>
            <a:r>
              <a:rPr lang="en-US" sz="2800" b="1" dirty="0">
                <a:cs typeface="Arial" charset="0"/>
              </a:rPr>
              <a:t>demonstrating that blacks were forced by their low socioeconomic position to work for whites.”</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05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05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059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0598" name="Subtitle 2"/>
          <p:cNvSpPr txBox="1">
            <a:spLocks/>
          </p:cNvSpPr>
          <p:nvPr/>
        </p:nvSpPr>
        <p:spPr bwMode="auto">
          <a:xfrm>
            <a:off x="914400" y="2877685"/>
            <a:ext cx="7315200" cy="265588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solidFill>
                  <a:srgbClr val="E6B9B8"/>
                </a:solidFill>
                <a:cs typeface="Arial" charset="0"/>
              </a:rPr>
              <a:t>“In many ways, </a:t>
            </a:r>
          </a:p>
          <a:p>
            <a:pPr marL="0" lvl="1" algn="ctr">
              <a:tabLst>
                <a:tab pos="968375" algn="l"/>
              </a:tabLst>
            </a:pPr>
            <a:r>
              <a:rPr lang="en-US" sz="2800" b="1" dirty="0">
                <a:cs typeface="Arial" charset="0"/>
              </a:rPr>
              <a:t>authors used their books to rewrite mainstream stereotypes about African Americans and their traditional foods</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1065213" y="6145213"/>
            <a:ext cx="7010400" cy="46166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Sherrie A. Inness,  </a:t>
            </a:r>
            <a:r>
              <a:rPr lang="en-US" sz="1200" i="1" dirty="0">
                <a:latin typeface="Arial" pitchFamily="34" charset="0"/>
                <a:cs typeface="Arial" pitchFamily="34" charset="0"/>
              </a:rPr>
              <a:t>Geek Chic: Smart Women in Popular Culture</a:t>
            </a:r>
          </a:p>
          <a:p>
            <a:pPr algn="ctr"/>
            <a:r>
              <a:rPr lang="en-US" sz="1200" dirty="0">
                <a:latin typeface="Arial" pitchFamily="34" charset="0"/>
                <a:cs typeface="Arial" pitchFamily="34" charset="0"/>
              </a:rPr>
              <a:t>Palgrave Macmillan 2007</a:t>
            </a:r>
          </a:p>
        </p:txBody>
      </p:sp>
      <p:pic>
        <p:nvPicPr>
          <p:cNvPr id="442370" name="Picture 2"/>
          <p:cNvPicPr>
            <a:picLocks noChangeAspect="1" noChangeArrowheads="1"/>
          </p:cNvPicPr>
          <p:nvPr/>
        </p:nvPicPr>
        <p:blipFill>
          <a:blip r:embed="rId2" cstate="print"/>
          <a:srcRect/>
          <a:stretch>
            <a:fillRect/>
          </a:stretch>
        </p:blipFill>
        <p:spPr bwMode="auto">
          <a:xfrm>
            <a:off x="1885950" y="742950"/>
            <a:ext cx="5353050" cy="5353050"/>
          </a:xfrm>
          <a:prstGeom prst="rect">
            <a:avLst/>
          </a:prstGeom>
          <a:noFill/>
          <a:ln w="9525">
            <a:noFill/>
            <a:miter lim="800000"/>
            <a:headEnd/>
            <a:tailEnd/>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914400" y="3491805"/>
            <a:ext cx="7315200" cy="1384995"/>
          </a:xfrm>
          <a:prstGeom prst="rect">
            <a:avLst/>
          </a:prstGeom>
          <a:solidFill>
            <a:schemeClr val="tx1"/>
          </a:solidFill>
          <a:ln w="9525">
            <a:noFill/>
            <a:miter lim="800000"/>
            <a:headEnd/>
            <a:tailEnd/>
          </a:ln>
        </p:spPr>
        <p:txBody>
          <a:bodyPr>
            <a:spAutoFit/>
          </a:bodyPr>
          <a:lstStyle/>
          <a:p>
            <a:pPr algn="ctr"/>
            <a:r>
              <a:rPr lang="en-US" sz="2800" b="1" dirty="0">
                <a:solidFill>
                  <a:prstClr val="white"/>
                </a:solidFill>
                <a:cs typeface="Arial" charset="0"/>
              </a:rPr>
              <a:t>if you’re interested in this topic have a look at a modern version of a Black woman’s cookbook . .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914400" y="3896380"/>
            <a:ext cx="7315200" cy="523220"/>
          </a:xfrm>
          <a:prstGeom prst="rect">
            <a:avLst/>
          </a:prstGeom>
          <a:solidFill>
            <a:schemeClr val="tx1"/>
          </a:solidFill>
          <a:ln w="9525">
            <a:noFill/>
            <a:miter lim="800000"/>
            <a:headEnd/>
            <a:tailEnd/>
          </a:ln>
        </p:spPr>
        <p:txBody>
          <a:bodyPr>
            <a:spAutoFit/>
          </a:bodyPr>
          <a:lstStyle/>
          <a:p>
            <a:pPr algn="ctr"/>
            <a:r>
              <a:rPr lang="en-US" sz="2800" b="1" dirty="0">
                <a:solidFill>
                  <a:prstClr val="white"/>
                </a:solidFill>
                <a:cs typeface="Arial" charset="0"/>
              </a:rPr>
              <a:t>it’s quite a fascinating work . .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084944" y="5620656"/>
            <a:ext cx="6934200" cy="861774"/>
          </a:xfrm>
          <a:prstGeom prst="rect">
            <a:avLst/>
          </a:prstGeom>
        </p:spPr>
        <p:txBody>
          <a:bodyPr wrap="square">
            <a:spAutoFit/>
          </a:bodyPr>
          <a:lstStyle/>
          <a:p>
            <a:pPr algn="ctr"/>
            <a:r>
              <a:rPr lang="en-US" dirty="0">
                <a:solidFill>
                  <a:srgbClr val="FFFFFF"/>
                </a:solidFill>
              </a:rPr>
              <a:t>Diane M. Spivey. </a:t>
            </a:r>
            <a:r>
              <a:rPr lang="en-US" i="1" dirty="0">
                <a:solidFill>
                  <a:srgbClr val="FFFFFF"/>
                </a:solidFill>
              </a:rPr>
              <a:t>The Peppers, Cracklings, and Knots of Wool Cookbook: The Global Migration of African Cuisine</a:t>
            </a:r>
            <a:r>
              <a:rPr lang="en-US" dirty="0">
                <a:solidFill>
                  <a:srgbClr val="FFFFFF"/>
                </a:solidFill>
              </a:rPr>
              <a:t>.</a:t>
            </a:r>
          </a:p>
          <a:p>
            <a:pPr algn="ctr"/>
            <a:r>
              <a:rPr lang="en-US" sz="1400" dirty="0">
                <a:solidFill>
                  <a:srgbClr val="FFFFFF"/>
                </a:solidFill>
              </a:rPr>
              <a:t>Albany, NY: State University of New York Press, 1999</a:t>
            </a:r>
          </a:p>
        </p:txBody>
      </p:sp>
      <p:pic>
        <p:nvPicPr>
          <p:cNvPr id="441346" name="Picture 2"/>
          <p:cNvPicPr>
            <a:picLocks noChangeAspect="1" noChangeArrowheads="1"/>
          </p:cNvPicPr>
          <p:nvPr/>
        </p:nvPicPr>
        <p:blipFill>
          <a:blip r:embed="rId2" cstate="print"/>
          <a:srcRect/>
          <a:stretch>
            <a:fillRect/>
          </a:stretch>
        </p:blipFill>
        <p:spPr bwMode="auto">
          <a:xfrm>
            <a:off x="3962400" y="904172"/>
            <a:ext cx="3029437" cy="4477000"/>
          </a:xfrm>
          <a:prstGeom prst="rect">
            <a:avLst/>
          </a:prstGeom>
          <a:noFill/>
          <a:ln w="9525">
            <a:noFill/>
            <a:miter lim="800000"/>
            <a:headEnd/>
            <a:tailEnd/>
          </a:ln>
        </p:spPr>
      </p:pic>
      <p:pic>
        <p:nvPicPr>
          <p:cNvPr id="441348" name="Picture 4"/>
          <p:cNvPicPr>
            <a:picLocks noChangeAspect="1" noChangeArrowheads="1"/>
          </p:cNvPicPr>
          <p:nvPr/>
        </p:nvPicPr>
        <p:blipFill>
          <a:blip r:embed="rId3" cstate="print"/>
          <a:srcRect/>
          <a:stretch>
            <a:fillRect/>
          </a:stretch>
        </p:blipFill>
        <p:spPr bwMode="auto">
          <a:xfrm>
            <a:off x="1172028" y="3663023"/>
            <a:ext cx="2445743" cy="1489549"/>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16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16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16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16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16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16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778125"/>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6	“You Can't Get Trashier": White Trash Cookbooks and Social Class”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264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264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264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344056"/>
            <a:ext cx="7315200" cy="319061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6 focuses on how “white trash” use cooking literature to agitate for social change, also providing a venue for questioning and subverting the dominant social order’s value system</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36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36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36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3670" name="Subtitle 2"/>
          <p:cNvSpPr txBox="1">
            <a:spLocks/>
          </p:cNvSpPr>
          <p:nvPr/>
        </p:nvSpPr>
        <p:spPr bwMode="auto">
          <a:xfrm>
            <a:off x="914400" y="2436813"/>
            <a:ext cx="7315200" cy="2225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solidFill>
                  <a:srgbClr val="E6B9B8"/>
                </a:solidFill>
                <a:cs typeface="Arial" charset="0"/>
              </a:rPr>
              <a:t>Chapter 6 </a:t>
            </a:r>
          </a:p>
          <a:p>
            <a:pPr marL="0" lvl="1" algn="ctr">
              <a:tabLst>
                <a:tab pos="968375" algn="l"/>
              </a:tabLst>
            </a:pPr>
            <a:r>
              <a:rPr lang="en-US" sz="2800" b="1" dirty="0">
                <a:cs typeface="Arial" charset="0"/>
              </a:rPr>
              <a:t>explores issues of race, ethnicity, gender, and social class by analyzing white trash cooking literature . .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36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36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36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3670" name="Subtitle 2"/>
          <p:cNvSpPr txBox="1">
            <a:spLocks/>
          </p:cNvSpPr>
          <p:nvPr/>
        </p:nvSpPr>
        <p:spPr bwMode="auto">
          <a:xfrm>
            <a:off x="914400" y="2436813"/>
            <a:ext cx="7315200" cy="308802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solidFill>
                  <a:srgbClr val="E6B9B8"/>
                </a:solidFill>
                <a:cs typeface="Arial" charset="0"/>
              </a:rPr>
              <a:t>Chapter 6 </a:t>
            </a:r>
          </a:p>
          <a:p>
            <a:pPr marL="0" lvl="1" algn="ctr">
              <a:tabLst>
                <a:tab pos="968375" algn="l"/>
              </a:tabLst>
            </a:pPr>
            <a:r>
              <a:rPr lang="en-US" sz="2800" b="1" dirty="0">
                <a:cs typeface="Arial" charset="0"/>
              </a:rPr>
              <a:t>explores issues of race, ethnicity, gender, and social class by analyzing white trash cooking literature . . .</a:t>
            </a:r>
          </a:p>
          <a:p>
            <a:pPr marL="0" lvl="1" algn="ctr">
              <a:tabLst>
                <a:tab pos="968375" algn="l"/>
              </a:tabLst>
            </a:pPr>
            <a:endParaRPr lang="en-US" sz="2800" b="1" dirty="0">
              <a:cs typeface="Arial" charset="0"/>
            </a:endParaRPr>
          </a:p>
          <a:p>
            <a:pPr marL="0" lvl="1" algn="ctr">
              <a:tabLst>
                <a:tab pos="968375" algn="l"/>
              </a:tabLst>
            </a:pPr>
            <a:r>
              <a:rPr lang="en-US" sz="2800" b="1" dirty="0">
                <a:cs typeface="Arial" charset="0"/>
              </a:rPr>
              <a:t>works like . .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46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46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46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4694" name="Subtitle 2"/>
          <p:cNvSpPr txBox="1">
            <a:spLocks/>
          </p:cNvSpPr>
          <p:nvPr/>
        </p:nvSpPr>
        <p:spPr bwMode="auto">
          <a:xfrm>
            <a:off x="914400" y="1433513"/>
            <a:ext cx="7315200" cy="185737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pPr>
            <a:endParaRPr lang="en-US" sz="1000" b="1">
              <a:cs typeface="Arial" charset="0"/>
            </a:endParaRPr>
          </a:p>
          <a:p>
            <a:pPr marL="0" lvl="1" algn="ctr">
              <a:spcBef>
                <a:spcPts val="800"/>
              </a:spcBef>
            </a:pPr>
            <a:r>
              <a:rPr lang="en-US" sz="2800" b="1" i="1">
                <a:cs typeface="Arial" charset="0"/>
              </a:rPr>
              <a:t>White Trash Cooking</a:t>
            </a:r>
          </a:p>
          <a:p>
            <a:pPr marL="0" lvl="1" algn="ctr">
              <a:spcBef>
                <a:spcPts val="800"/>
              </a:spcBef>
            </a:pPr>
            <a:r>
              <a:rPr lang="en-US" sz="2000" b="1">
                <a:cs typeface="Arial" charset="0"/>
              </a:rPr>
              <a:t>(1986)</a:t>
            </a:r>
          </a:p>
          <a:p>
            <a:pPr marL="0" lvl="1" algn="ctr">
              <a:spcBef>
                <a:spcPts val="800"/>
              </a:spcBef>
            </a:pPr>
            <a:r>
              <a:rPr lang="en-US" sz="2000" b="1">
                <a:cs typeface="Arial" charset="0"/>
              </a:rPr>
              <a:t>Ernest Matthew Mickler</a:t>
            </a:r>
          </a:p>
          <a:p>
            <a:pPr marL="0" lvl="1" algn="ctr">
              <a:spcBef>
                <a:spcPts val="800"/>
              </a:spcBef>
            </a:pPr>
            <a:endParaRPr lang="en-US" sz="1000" b="1">
              <a:solidFill>
                <a:srgbClr val="D79694"/>
              </a:solidFill>
              <a:cs typeface="Arial" charset="0"/>
            </a:endParaRPr>
          </a:p>
        </p:txBody>
      </p:sp>
      <p:sp>
        <p:nvSpPr>
          <p:cNvPr id="114695" name="Subtitle 2"/>
          <p:cNvSpPr txBox="1">
            <a:spLocks/>
          </p:cNvSpPr>
          <p:nvPr/>
        </p:nvSpPr>
        <p:spPr bwMode="auto">
          <a:xfrm>
            <a:off x="914400" y="3567113"/>
            <a:ext cx="7315200" cy="2303462"/>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pPr>
            <a:endParaRPr lang="en-US" sz="1000" b="1">
              <a:cs typeface="Arial" charset="0"/>
            </a:endParaRPr>
          </a:p>
          <a:p>
            <a:pPr marL="0" lvl="1" algn="ctr">
              <a:spcBef>
                <a:spcPts val="800"/>
              </a:spcBef>
            </a:pPr>
            <a:endParaRPr lang="en-US" sz="100" b="1" i="1">
              <a:cs typeface="Arial" charset="0"/>
            </a:endParaRPr>
          </a:p>
          <a:p>
            <a:pPr marL="0" lvl="1" algn="ctr">
              <a:spcBef>
                <a:spcPts val="800"/>
              </a:spcBef>
            </a:pPr>
            <a:r>
              <a:rPr lang="en-US" sz="2800" b="1" i="1">
                <a:cs typeface="Arial" charset="0"/>
              </a:rPr>
              <a:t>Ruby Ann’s Down Home Trailer Park Cookbook</a:t>
            </a:r>
            <a:br>
              <a:rPr lang="en-US" sz="2800" b="1">
                <a:cs typeface="Arial" charset="0"/>
              </a:rPr>
            </a:br>
            <a:r>
              <a:rPr lang="en-US" sz="2000" b="1">
                <a:cs typeface="Arial" charset="0"/>
              </a:rPr>
              <a:t>(2002)</a:t>
            </a:r>
          </a:p>
          <a:p>
            <a:pPr marL="0" lvl="1" algn="ctr">
              <a:spcBef>
                <a:spcPts val="800"/>
              </a:spcBef>
            </a:pPr>
            <a:r>
              <a:rPr lang="en-US" sz="2000" b="1">
                <a:cs typeface="Arial" charset="0"/>
              </a:rPr>
              <a:t>Ruby Ann Boxcar</a:t>
            </a:r>
          </a:p>
          <a:p>
            <a:pPr marL="0" lvl="1" algn="ctr">
              <a:spcBef>
                <a:spcPts val="800"/>
              </a:spcBef>
            </a:pPr>
            <a:endParaRPr lang="en-US" sz="1000" b="1">
              <a:solidFill>
                <a:srgbClr val="D79694"/>
              </a:solidFill>
              <a:cs typeface="Arial"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57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57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571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5718" name="Subtitle 2"/>
          <p:cNvSpPr txBox="1">
            <a:spLocks/>
          </p:cNvSpPr>
          <p:nvPr/>
        </p:nvSpPr>
        <p:spPr bwMode="auto">
          <a:xfrm>
            <a:off x="914400" y="1995714"/>
            <a:ext cx="7315200" cy="341632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White trash cookbook authors “. . . use humor to convey lessons about social class differences in the </a:t>
            </a:r>
          </a:p>
          <a:p>
            <a:pPr marL="0" lvl="1" algn="ctr">
              <a:spcBef>
                <a:spcPts val="0"/>
              </a:spcBef>
              <a:tabLst>
                <a:tab pos="968375" algn="l"/>
              </a:tabLst>
            </a:pPr>
            <a:r>
              <a:rPr lang="en-US" sz="2800" b="1" dirty="0">
                <a:cs typeface="Arial" charset="0"/>
              </a:rPr>
              <a:t>United States, including the social inequity that is an integral part of many American lives, especially those labeled ‘white trash.’”</a:t>
            </a:r>
          </a:p>
          <a:p>
            <a:pPr marL="0" lvl="1">
              <a:spcBef>
                <a:spcPts val="0"/>
              </a:spcBef>
              <a:tabLst>
                <a:tab pos="968375" algn="l"/>
              </a:tabLst>
            </a:pPr>
            <a:endParaRPr lang="en-US" sz="1000" b="1" dirty="0">
              <a:cs typeface="Arial"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1065213" y="6066972"/>
            <a:ext cx="7010400" cy="46166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Sherrie A. Inness (Ed.), </a:t>
            </a:r>
            <a:r>
              <a:rPr lang="en-US" sz="1200" i="1" dirty="0">
                <a:latin typeface="Arial" pitchFamily="34" charset="0"/>
                <a:cs typeface="Arial" pitchFamily="34" charset="0"/>
              </a:rPr>
              <a:t>Pilaf, </a:t>
            </a:r>
            <a:r>
              <a:rPr lang="en-US" sz="1200" i="1" dirty="0" err="1">
                <a:latin typeface="Arial" pitchFamily="34" charset="0"/>
                <a:cs typeface="Arial" pitchFamily="34" charset="0"/>
              </a:rPr>
              <a:t>Pozole</a:t>
            </a:r>
            <a:r>
              <a:rPr lang="en-US" sz="1200" i="1" dirty="0">
                <a:latin typeface="Arial" pitchFamily="34" charset="0"/>
                <a:cs typeface="Arial" pitchFamily="34" charset="0"/>
              </a:rPr>
              <a:t>, and Pad Thai: American Women and Ethnic Food</a:t>
            </a:r>
          </a:p>
          <a:p>
            <a:pPr algn="ctr"/>
            <a:r>
              <a:rPr lang="en-US" sz="1200" dirty="0">
                <a:latin typeface="Arial" pitchFamily="34" charset="0"/>
                <a:cs typeface="Arial" pitchFamily="34" charset="0"/>
              </a:rPr>
              <a:t>University of Massachusetts  Press, 2001</a:t>
            </a:r>
          </a:p>
        </p:txBody>
      </p:sp>
      <p:pic>
        <p:nvPicPr>
          <p:cNvPr id="443394" name="Picture 2"/>
          <p:cNvPicPr>
            <a:picLocks noChangeAspect="1" noChangeArrowheads="1"/>
          </p:cNvPicPr>
          <p:nvPr/>
        </p:nvPicPr>
        <p:blipFill>
          <a:blip r:embed="rId2" cstate="print"/>
          <a:srcRect/>
          <a:stretch>
            <a:fillRect/>
          </a:stretch>
        </p:blipFill>
        <p:spPr bwMode="auto">
          <a:xfrm>
            <a:off x="3276600" y="1110342"/>
            <a:ext cx="2589463" cy="3962400"/>
          </a:xfrm>
          <a:prstGeom prst="rect">
            <a:avLst/>
          </a:prstGeom>
          <a:noFill/>
          <a:ln w="9525">
            <a:noFill/>
            <a:miter lim="800000"/>
            <a:headEnd/>
            <a:tailEnd/>
          </a:ln>
        </p:spPr>
      </p:pic>
      <p:sp>
        <p:nvSpPr>
          <p:cNvPr id="5" name="Rectangle 4"/>
          <p:cNvSpPr/>
          <p:nvPr/>
        </p:nvSpPr>
        <p:spPr>
          <a:xfrm>
            <a:off x="914400" y="5196114"/>
            <a:ext cx="7315200" cy="830997"/>
          </a:xfrm>
          <a:prstGeom prst="rect">
            <a:avLst/>
          </a:prstGeom>
        </p:spPr>
        <p:txBody>
          <a:bodyPr>
            <a:spAutoFit/>
          </a:bodyPr>
          <a:lstStyle/>
          <a:p>
            <a:pPr algn="ctr"/>
            <a:r>
              <a:rPr lang="en-US" sz="2400" b="1" dirty="0"/>
              <a:t>Essays on the significance of ethnic food in contemporary American culture</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67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67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674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996950"/>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6	“You Can't Get Trashier": White Trash Cookbooks and Social Class”</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10" name="Subtitle 2"/>
          <p:cNvSpPr txBox="1">
            <a:spLocks/>
          </p:cNvSpPr>
          <p:nvPr/>
        </p:nvSpPr>
        <p:spPr bwMode="auto">
          <a:xfrm>
            <a:off x="914400" y="2895600"/>
            <a:ext cx="7315200" cy="2759075"/>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	“</a:t>
            </a:r>
            <a:r>
              <a:rPr lang="en-US" sz="2800" b="1" dirty="0" err="1">
                <a:latin typeface="Arial" pitchFamily="34" charset="0"/>
                <a:cs typeface="Arial" pitchFamily="34" charset="0"/>
              </a:rPr>
              <a:t>Mickler</a:t>
            </a:r>
            <a:r>
              <a:rPr lang="en-US" sz="2800" b="1" dirty="0">
                <a:latin typeface="Arial" pitchFamily="34" charset="0"/>
                <a:cs typeface="Arial" pitchFamily="34" charset="0"/>
              </a:rPr>
              <a:t> and Boxcar, as well as other self-identified white trash writers, use their works to give a voice to America’s [white] underclass.”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77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776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074863"/>
            <a:ext cx="7315200" cy="343693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400" b="1" dirty="0">
                <a:solidFill>
                  <a:schemeClr val="accent2">
                    <a:lumMod val="40000"/>
                    <a:lumOff val="60000"/>
                  </a:schemeClr>
                </a:solidFill>
                <a:latin typeface="Arial" pitchFamily="34" charset="0"/>
                <a:cs typeface="Arial" pitchFamily="34" charset="0"/>
              </a:rPr>
              <a:t>“During the two decades when many upper- and middle-class whites rode the stock market and the technology boom to great wealth, </a:t>
            </a:r>
            <a:r>
              <a:rPr lang="en-US" sz="2800" b="1" dirty="0">
                <a:latin typeface="Arial" pitchFamily="34" charset="0"/>
                <a:cs typeface="Arial" pitchFamily="34" charset="0"/>
              </a:rPr>
              <a:t>white trash cooking literature reminded people that not all whites were wealthy, that some lived in poverty</a:t>
            </a:r>
            <a:r>
              <a:rPr lang="en-US" sz="2400" b="1" dirty="0">
                <a:solidFill>
                  <a:srgbClr val="E6B9B8"/>
                </a:solidFill>
                <a:latin typeface="Arial" pitchFamily="34" charset="0"/>
                <a:cs typeface="Arial" pitchFamily="34" charset="0"/>
              </a:rPr>
              <a:t>.”</a:t>
            </a:r>
          </a:p>
          <a:p>
            <a:pPr marL="0" lvl="1">
              <a:spcBef>
                <a:spcPts val="800"/>
              </a:spcBef>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87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87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878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8790" name="Subtitle 2"/>
          <p:cNvSpPr txBox="1">
            <a:spLocks/>
          </p:cNvSpPr>
          <p:nvPr/>
        </p:nvSpPr>
        <p:spPr bwMode="auto">
          <a:xfrm>
            <a:off x="900113" y="2438400"/>
            <a:ext cx="7315200" cy="2985433"/>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 . . the white trash writers also </a:t>
            </a:r>
          </a:p>
          <a:p>
            <a:pPr marL="0" lvl="1" algn="ctr">
              <a:spcBef>
                <a:spcPts val="0"/>
              </a:spcBef>
              <a:tabLst>
                <a:tab pos="968375" algn="l"/>
              </a:tabLst>
            </a:pPr>
            <a:r>
              <a:rPr lang="en-US" sz="2800" b="1" dirty="0">
                <a:cs typeface="Arial" charset="0"/>
              </a:rPr>
              <a:t>show that poor whites have always existed in the United States, shattering the illusion that all whites ‘naturally’ are able to share in the American dream.”</a:t>
            </a:r>
          </a:p>
          <a:p>
            <a:pPr marL="0" lvl="1" algn="ctr">
              <a:spcBef>
                <a:spcPts val="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98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98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981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98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98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981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786063"/>
            <a:ext cx="7315200" cy="14668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7	“Dining on Grass and Shrubs": Making Vegan Food Sexy”</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08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083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083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0838" name="Subtitle 2"/>
          <p:cNvSpPr txBox="1">
            <a:spLocks/>
          </p:cNvSpPr>
          <p:nvPr/>
        </p:nvSpPr>
        <p:spPr bwMode="auto">
          <a:xfrm>
            <a:off x="914400" y="2514600"/>
            <a:ext cx="7315200" cy="210343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7 focuses on</a:t>
            </a:r>
          </a:p>
          <a:p>
            <a:pPr marL="0" lvl="1" algn="ctr">
              <a:spcBef>
                <a:spcPts val="800"/>
              </a:spcBef>
              <a:tabLst>
                <a:tab pos="968375" algn="l"/>
              </a:tabLst>
            </a:pPr>
            <a:r>
              <a:rPr lang="en-US" sz="2800" b="1" dirty="0">
                <a:cs typeface="Arial" charset="0"/>
              </a:rPr>
              <a:t>another disenfranchised group: </a:t>
            </a:r>
          </a:p>
          <a:p>
            <a:pPr marL="0" lvl="1" algn="ctr">
              <a:spcBef>
                <a:spcPts val="800"/>
              </a:spcBef>
              <a:tabLst>
                <a:tab pos="968375" algn="l"/>
              </a:tabLst>
            </a:pPr>
            <a:r>
              <a:rPr lang="en-US" sz="2800" b="1" dirty="0">
                <a:cs typeface="Arial" charset="0"/>
              </a:rPr>
              <a:t>Vegans</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18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18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186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867351"/>
            <a:ext cx="7315200" cy="1795363"/>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tabLst>
                <a:tab pos="0" algn="l"/>
              </a:tabLst>
              <a:defRPr/>
            </a:pPr>
            <a:r>
              <a:rPr lang="en-US" sz="2800" b="1" dirty="0">
                <a:latin typeface="Arial" pitchFamily="34" charset="0"/>
                <a:cs typeface="Arial" pitchFamily="34" charset="0"/>
              </a:rPr>
              <a:t>in recent decades, </a:t>
            </a:r>
          </a:p>
          <a:p>
            <a:pPr marL="0" lvl="1" algn="ctr">
              <a:spcBef>
                <a:spcPts val="0"/>
              </a:spcBef>
              <a:tabLst>
                <a:tab pos="0" algn="l"/>
              </a:tabLst>
              <a:defRPr/>
            </a:pPr>
            <a:r>
              <a:rPr lang="en-US" sz="2800" b="1" dirty="0">
                <a:latin typeface="Arial" pitchFamily="34" charset="0"/>
                <a:cs typeface="Arial" pitchFamily="34" charset="0"/>
              </a:rPr>
              <a:t>vegan foods have not always had the most flattering press . . .</a:t>
            </a:r>
          </a:p>
          <a:p>
            <a:pPr marL="1255713" lvl="1" indent="-969963">
              <a:spcBef>
                <a:spcPts val="800"/>
              </a:spcBef>
              <a:tabLst>
                <a:tab pos="1255713"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288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288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288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2886" name="Subtitle 2"/>
          <p:cNvSpPr txBox="1">
            <a:spLocks/>
          </p:cNvSpPr>
          <p:nvPr/>
        </p:nvSpPr>
        <p:spPr bwMode="auto">
          <a:xfrm>
            <a:off x="914400" y="1536700"/>
            <a:ext cx="7315200" cy="4483100"/>
          </a:xfrm>
          <a:prstGeom prst="rect">
            <a:avLst/>
          </a:prstGeom>
          <a:solidFill>
            <a:schemeClr val="bg1"/>
          </a:solidFill>
          <a:ln w="76200">
            <a:solidFill>
              <a:srgbClr val="C00000"/>
            </a:solidFill>
            <a:miter lim="800000"/>
            <a:headEnd/>
            <a:tailEnd/>
          </a:ln>
        </p:spPr>
        <p:txBody>
          <a:bodyPr lIns="457200" rIns="457200">
            <a:spAutoFit/>
          </a:bodyPr>
          <a:lstStyle/>
          <a:p>
            <a:pPr marL="0" lvl="1">
              <a:tabLst>
                <a:tab pos="968375" algn="l"/>
              </a:tabLst>
            </a:pPr>
            <a:endParaRPr lang="en-US" sz="1000" b="1" dirty="0">
              <a:cs typeface="Arial" charset="0"/>
            </a:endParaRPr>
          </a:p>
          <a:p>
            <a:pPr marL="0" lvl="1" algn="ctr">
              <a:tabLst>
                <a:tab pos="968375" algn="l"/>
              </a:tabLst>
            </a:pPr>
            <a:r>
              <a:rPr lang="en-US" sz="2800" b="1" dirty="0">
                <a:cs typeface="Arial" charset="0"/>
              </a:rPr>
              <a:t>“[Vegans] have commonly</a:t>
            </a:r>
          </a:p>
          <a:p>
            <a:pPr marL="0" lvl="1" algn="ctr">
              <a:tabLst>
                <a:tab pos="968375" algn="l"/>
              </a:tabLst>
            </a:pPr>
            <a:r>
              <a:rPr lang="en-US" sz="2800" b="1" dirty="0">
                <a:cs typeface="Arial" charset="0"/>
              </a:rPr>
              <a:t>been depicted as </a:t>
            </a:r>
          </a:p>
          <a:p>
            <a:pPr marL="0" lvl="1" algn="ctr">
              <a:tabLst>
                <a:tab pos="968375" algn="l"/>
              </a:tabLst>
            </a:pPr>
            <a:r>
              <a:rPr lang="en-US" sz="2800" b="1" dirty="0">
                <a:cs typeface="Arial" charset="0"/>
              </a:rPr>
              <a:t>appealing only to zealots who do not care if what they eat is unpalatable or nearly inedible; </a:t>
            </a:r>
          </a:p>
          <a:p>
            <a:pPr marL="0" lvl="1" algn="ctr">
              <a:spcBef>
                <a:spcPts val="800"/>
              </a:spcBef>
              <a:tabLst>
                <a:tab pos="968375" algn="l"/>
              </a:tabLst>
            </a:pPr>
            <a:r>
              <a:rPr lang="en-US" sz="2800" b="1" dirty="0">
                <a:cs typeface="Arial" charset="0"/>
              </a:rPr>
              <a:t>vegan foods have been associated with a radical fringe move concerned about animal rights than culinary pleasure.”</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390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390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390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3910" name="Subtitle 2"/>
          <p:cNvSpPr txBox="1">
            <a:spLocks/>
          </p:cNvSpPr>
          <p:nvPr/>
        </p:nvSpPr>
        <p:spPr bwMode="auto">
          <a:xfrm>
            <a:off x="914400" y="1536700"/>
            <a:ext cx="7315200" cy="4483100"/>
          </a:xfrm>
          <a:prstGeom prst="rect">
            <a:avLst/>
          </a:prstGeom>
          <a:solidFill>
            <a:schemeClr val="bg1"/>
          </a:solidFill>
          <a:ln w="76200">
            <a:solidFill>
              <a:srgbClr val="C00000"/>
            </a:solidFill>
            <a:miter lim="800000"/>
            <a:headEnd/>
            <a:tailEnd/>
          </a:ln>
        </p:spPr>
        <p:txBody>
          <a:bodyPr lIns="457200" rIns="457200">
            <a:spAutoFit/>
          </a:bodyPr>
          <a:lstStyle/>
          <a:p>
            <a:pPr marL="0" lvl="1">
              <a:tabLst>
                <a:tab pos="968375" algn="l"/>
              </a:tabLst>
            </a:pPr>
            <a:endParaRPr lang="en-US" sz="1000" b="1">
              <a:cs typeface="Arial" charset="0"/>
            </a:endParaRPr>
          </a:p>
          <a:p>
            <a:pPr marL="0" lvl="1" algn="ctr">
              <a:tabLst>
                <a:tab pos="968375" algn="l"/>
              </a:tabLst>
            </a:pPr>
            <a:r>
              <a:rPr lang="en-US" sz="2800" b="1">
                <a:solidFill>
                  <a:srgbClr val="E6B9B8"/>
                </a:solidFill>
                <a:cs typeface="Arial" charset="0"/>
              </a:rPr>
              <a:t>“[Vegans] have commonly</a:t>
            </a:r>
          </a:p>
          <a:p>
            <a:pPr marL="0" lvl="1" algn="ctr">
              <a:tabLst>
                <a:tab pos="968375" algn="l"/>
              </a:tabLst>
            </a:pPr>
            <a:r>
              <a:rPr lang="en-US" sz="2800" b="1">
                <a:solidFill>
                  <a:srgbClr val="E6B9B8"/>
                </a:solidFill>
                <a:cs typeface="Arial" charset="0"/>
              </a:rPr>
              <a:t>been depicted as </a:t>
            </a:r>
          </a:p>
          <a:p>
            <a:pPr marL="0" lvl="1" algn="ctr">
              <a:tabLst>
                <a:tab pos="968375" algn="l"/>
              </a:tabLst>
            </a:pPr>
            <a:r>
              <a:rPr lang="en-US" sz="2800" b="1">
                <a:solidFill>
                  <a:srgbClr val="E6B9B8"/>
                </a:solidFill>
                <a:cs typeface="Arial" charset="0"/>
              </a:rPr>
              <a:t>appealing only to zealots who do not care if what they eat is </a:t>
            </a:r>
            <a:r>
              <a:rPr lang="en-US" sz="2800" b="1">
                <a:cs typeface="Arial" charset="0"/>
              </a:rPr>
              <a:t>unpalatable </a:t>
            </a:r>
            <a:r>
              <a:rPr lang="en-US" sz="2800" b="1">
                <a:solidFill>
                  <a:srgbClr val="E6B9B8"/>
                </a:solidFill>
                <a:cs typeface="Arial" charset="0"/>
              </a:rPr>
              <a:t>or</a:t>
            </a:r>
            <a:r>
              <a:rPr lang="en-US" sz="2800" b="1">
                <a:cs typeface="Arial" charset="0"/>
              </a:rPr>
              <a:t> nearly inedible</a:t>
            </a:r>
            <a:r>
              <a:rPr lang="en-US" sz="2800" b="1">
                <a:solidFill>
                  <a:srgbClr val="E6B9B8"/>
                </a:solidFill>
                <a:cs typeface="Arial" charset="0"/>
              </a:rPr>
              <a:t>; </a:t>
            </a:r>
          </a:p>
          <a:p>
            <a:pPr marL="0" lvl="1" algn="ctr">
              <a:spcBef>
                <a:spcPts val="800"/>
              </a:spcBef>
              <a:tabLst>
                <a:tab pos="968375" algn="l"/>
              </a:tabLst>
            </a:pPr>
            <a:r>
              <a:rPr lang="en-US" sz="2800" b="1">
                <a:solidFill>
                  <a:srgbClr val="E6B9B8"/>
                </a:solidFill>
                <a:cs typeface="Arial" charset="0"/>
              </a:rPr>
              <a:t>vegan foods have been associated with a </a:t>
            </a:r>
            <a:r>
              <a:rPr lang="en-US" sz="2800" b="1">
                <a:cs typeface="Arial" charset="0"/>
              </a:rPr>
              <a:t>radical fringe </a:t>
            </a:r>
            <a:r>
              <a:rPr lang="en-US" sz="2800" b="1">
                <a:solidFill>
                  <a:srgbClr val="E6B9B8"/>
                </a:solidFill>
                <a:cs typeface="Arial" charset="0"/>
              </a:rPr>
              <a:t>move concerned about </a:t>
            </a:r>
            <a:r>
              <a:rPr lang="en-US" sz="2800" b="1">
                <a:cs typeface="Arial" charset="0"/>
              </a:rPr>
              <a:t>animal rights </a:t>
            </a:r>
            <a:r>
              <a:rPr lang="en-US" sz="2800" b="1">
                <a:solidFill>
                  <a:srgbClr val="E6B9B8"/>
                </a:solidFill>
                <a:cs typeface="Arial" charset="0"/>
              </a:rPr>
              <a:t>than culinary pleasure.”</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493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493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493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4934" name="Subtitle 2"/>
          <p:cNvSpPr txBox="1">
            <a:spLocks/>
          </p:cNvSpPr>
          <p:nvPr/>
        </p:nvSpPr>
        <p:spPr bwMode="auto">
          <a:xfrm>
            <a:off x="914400" y="2460625"/>
            <a:ext cx="7315200" cy="308768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tabLst>
                <a:tab pos="968375" algn="l"/>
              </a:tabLst>
            </a:pPr>
            <a:r>
              <a:rPr lang="en-US" sz="2800" b="1">
                <a:solidFill>
                  <a:srgbClr val="E6B9B8"/>
                </a:solidFill>
                <a:cs typeface="Arial" charset="0"/>
              </a:rPr>
              <a:t>“</a:t>
            </a:r>
            <a:r>
              <a:rPr lang="en-US" sz="2800" b="1">
                <a:cs typeface="Arial" charset="0"/>
              </a:rPr>
              <a:t>Many Americans do not even know what vegan foods and philosophies are</a:t>
            </a:r>
            <a:r>
              <a:rPr lang="en-US" sz="2800" b="1">
                <a:solidFill>
                  <a:srgbClr val="E6B9B8"/>
                </a:solidFill>
                <a:cs typeface="Arial" charset="0"/>
              </a:rPr>
              <a:t>,</a:t>
            </a:r>
            <a:r>
              <a:rPr lang="en-US" sz="2800" b="1">
                <a:cs typeface="Arial" charset="0"/>
              </a:rPr>
              <a:t> </a:t>
            </a:r>
          </a:p>
          <a:p>
            <a:pPr marL="0" lvl="1" algn="ctr">
              <a:tabLst>
                <a:tab pos="968375" algn="l"/>
              </a:tabLst>
            </a:pPr>
            <a:r>
              <a:rPr lang="en-US" sz="2800" b="1">
                <a:solidFill>
                  <a:srgbClr val="E6B9B8"/>
                </a:solidFill>
                <a:cs typeface="Arial" charset="0"/>
              </a:rPr>
              <a:t>since the media has not popularized veganism as much as vegetarianism.”</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8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 p. 169</a:t>
            </a:r>
          </a:p>
        </p:txBody>
      </p:sp>
      <p:sp>
        <p:nvSpPr>
          <p:cNvPr id="4" name="Rounded Rectangle 3"/>
          <p:cNvSpPr/>
          <p:nvPr/>
        </p:nvSpPr>
        <p:spPr>
          <a:xfrm rot="21273086">
            <a:off x="1950532" y="3494944"/>
            <a:ext cx="5105400" cy="4041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rot="10800000" flipV="1">
            <a:off x="968133" y="3762828"/>
            <a:ext cx="1129179" cy="369332"/>
          </a:xfrm>
          <a:prstGeom prst="rect">
            <a:avLst/>
          </a:prstGeom>
        </p:spPr>
        <p:txBody>
          <a:bodyPr wrap="square">
            <a:spAutoFit/>
          </a:bodyPr>
          <a:lstStyle/>
          <a:p>
            <a:r>
              <a:rPr lang="en-US" dirty="0">
                <a:cs typeface="Arial" charset="0"/>
              </a:rPr>
              <a:t>and . . .</a:t>
            </a:r>
            <a:endParaRPr lang="en-US" dirty="0"/>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671286" y="1129392"/>
            <a:ext cx="7772400" cy="4857750"/>
          </a:xfrm>
          <a:prstGeom prst="rect">
            <a:avLst/>
          </a:prstGeom>
          <a:noFill/>
          <a:ln w="9525">
            <a:noFill/>
            <a:miter lim="800000"/>
            <a:headEnd/>
            <a:tailEnd/>
          </a:ln>
        </p:spPr>
      </p:pic>
      <p:sp>
        <p:nvSpPr>
          <p:cNvPr id="125955" name="Rectangle 3"/>
          <p:cNvSpPr>
            <a:spLocks noChangeArrowheads="1"/>
          </p:cNvSpPr>
          <p:nvPr/>
        </p:nvSpPr>
        <p:spPr bwMode="auto">
          <a:xfrm>
            <a:off x="4129088" y="6330950"/>
            <a:ext cx="847725" cy="276225"/>
          </a:xfrm>
          <a:prstGeom prst="rect">
            <a:avLst/>
          </a:prstGeom>
          <a:noFill/>
          <a:ln w="9525">
            <a:noFill/>
            <a:miter lim="800000"/>
            <a:headEnd/>
            <a:tailEnd/>
          </a:ln>
        </p:spPr>
        <p:txBody>
          <a:bodyPr wrap="none">
            <a:spAutoFit/>
          </a:bodyPr>
          <a:lstStyle/>
          <a:p>
            <a:pPr algn="ctr"/>
            <a:r>
              <a:rPr lang="en-US" sz="1200" dirty="0">
                <a:solidFill>
                  <a:srgbClr val="FFFFFF"/>
                </a:solidFill>
                <a:cs typeface="Arial" charset="0"/>
                <a:hlinkClick r:id="rId3"/>
              </a:rPr>
              <a:t>Wikipedia</a:t>
            </a:r>
            <a:endParaRPr lang="en-US" sz="1200" dirty="0">
              <a:solidFill>
                <a:srgbClr val="FFFFFF"/>
              </a:solidFill>
              <a:cs typeface="Arial"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3"/>
          <p:cNvSpPr>
            <a:spLocks noChangeArrowheads="1"/>
          </p:cNvSpPr>
          <p:nvPr/>
        </p:nvSpPr>
        <p:spPr bwMode="auto">
          <a:xfrm>
            <a:off x="4129088" y="6330950"/>
            <a:ext cx="847725" cy="276225"/>
          </a:xfrm>
          <a:prstGeom prst="rect">
            <a:avLst/>
          </a:prstGeom>
          <a:noFill/>
          <a:ln w="9525">
            <a:noFill/>
            <a:miter lim="800000"/>
            <a:headEnd/>
            <a:tailEnd/>
          </a:ln>
        </p:spPr>
        <p:txBody>
          <a:bodyPr wrap="none">
            <a:spAutoFit/>
          </a:bodyPr>
          <a:lstStyle/>
          <a:p>
            <a:pPr algn="ctr"/>
            <a:r>
              <a:rPr lang="en-US" sz="1200" dirty="0">
                <a:solidFill>
                  <a:srgbClr val="FFFFFF"/>
                </a:solidFill>
                <a:cs typeface="Arial" charset="0"/>
                <a:hlinkClick r:id="rId2"/>
              </a:rPr>
              <a:t>Wikipedia</a:t>
            </a:r>
            <a:endParaRPr lang="en-US" sz="1200" dirty="0">
              <a:solidFill>
                <a:srgbClr val="FFFFFF"/>
              </a:solidFill>
              <a:cs typeface="Arial" charset="0"/>
            </a:endParaRPr>
          </a:p>
        </p:txBody>
      </p:sp>
      <p:pic>
        <p:nvPicPr>
          <p:cNvPr id="126979" name="Picture 2"/>
          <p:cNvPicPr>
            <a:picLocks noChangeAspect="1" noChangeArrowheads="1"/>
          </p:cNvPicPr>
          <p:nvPr/>
        </p:nvPicPr>
        <p:blipFill>
          <a:blip r:embed="rId3" cstate="print"/>
          <a:srcRect/>
          <a:stretch>
            <a:fillRect/>
          </a:stretch>
        </p:blipFill>
        <p:spPr bwMode="auto">
          <a:xfrm>
            <a:off x="2519363" y="314325"/>
            <a:ext cx="4076700" cy="5705475"/>
          </a:xfrm>
          <a:prstGeom prst="rect">
            <a:avLst/>
          </a:prstGeom>
          <a:noFill/>
          <a:ln w="9525">
            <a:noFill/>
            <a:miter lim="800000"/>
            <a:headEnd/>
            <a:tailEnd/>
          </a:ln>
        </p:spPr>
      </p:pic>
      <p:sp>
        <p:nvSpPr>
          <p:cNvPr id="126980" name="Rectangle 4"/>
          <p:cNvSpPr>
            <a:spLocks noChangeArrowheads="1"/>
          </p:cNvSpPr>
          <p:nvPr/>
        </p:nvSpPr>
        <p:spPr bwMode="auto">
          <a:xfrm>
            <a:off x="2271713" y="5526088"/>
            <a:ext cx="4572000" cy="646112"/>
          </a:xfrm>
          <a:prstGeom prst="rect">
            <a:avLst/>
          </a:prstGeom>
          <a:noFill/>
          <a:ln w="9525">
            <a:noFill/>
            <a:miter lim="800000"/>
            <a:headEnd/>
            <a:tailEnd/>
          </a:ln>
        </p:spPr>
        <p:txBody>
          <a:bodyPr>
            <a:spAutoFit/>
          </a:bodyPr>
          <a:lstStyle/>
          <a:p>
            <a:pPr algn="ctr"/>
            <a:r>
              <a:rPr lang="en-US">
                <a:solidFill>
                  <a:srgbClr val="FFFFFF"/>
                </a:solidFill>
                <a:latin typeface="Calibri" pitchFamily="34" charset="0"/>
              </a:rPr>
              <a:t>Various fruits, vegetables, nuts, and grains; some basic ingredients of a vegan diet.</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3"/>
          <p:cNvSpPr>
            <a:spLocks noChangeArrowheads="1"/>
          </p:cNvSpPr>
          <p:nvPr/>
        </p:nvSpPr>
        <p:spPr bwMode="auto">
          <a:xfrm>
            <a:off x="4129088" y="6330950"/>
            <a:ext cx="847725" cy="276225"/>
          </a:xfrm>
          <a:prstGeom prst="rect">
            <a:avLst/>
          </a:prstGeom>
          <a:noFill/>
          <a:ln w="9525">
            <a:noFill/>
            <a:miter lim="800000"/>
            <a:headEnd/>
            <a:tailEnd/>
          </a:ln>
        </p:spPr>
        <p:txBody>
          <a:bodyPr wrap="none">
            <a:spAutoFit/>
          </a:bodyPr>
          <a:lstStyle/>
          <a:p>
            <a:r>
              <a:rPr lang="en-US" sz="1200">
                <a:solidFill>
                  <a:srgbClr val="FFFFFF"/>
                </a:solidFill>
                <a:cs typeface="Arial" charset="0"/>
                <a:hlinkClick r:id="rId2"/>
              </a:rPr>
              <a:t>Wikipedia</a:t>
            </a:r>
            <a:endParaRPr lang="en-US" sz="1200">
              <a:solidFill>
                <a:srgbClr val="FFFFFF"/>
              </a:solidFill>
              <a:cs typeface="Arial" charset="0"/>
            </a:endParaRPr>
          </a:p>
        </p:txBody>
      </p:sp>
      <p:pic>
        <p:nvPicPr>
          <p:cNvPr id="128003" name="Picture 2"/>
          <p:cNvPicPr>
            <a:picLocks noChangeAspect="1" noChangeArrowheads="1"/>
          </p:cNvPicPr>
          <p:nvPr/>
        </p:nvPicPr>
        <p:blipFill>
          <a:blip r:embed="rId3" cstate="print"/>
          <a:srcRect/>
          <a:stretch>
            <a:fillRect/>
          </a:stretch>
        </p:blipFill>
        <p:spPr bwMode="auto">
          <a:xfrm>
            <a:off x="914400" y="685800"/>
            <a:ext cx="7315200" cy="5486400"/>
          </a:xfrm>
          <a:prstGeom prst="rect">
            <a:avLst/>
          </a:prstGeom>
          <a:noFill/>
          <a:ln w="9525">
            <a:noFill/>
            <a:miter lim="800000"/>
            <a:headEnd/>
            <a:tailEnd/>
          </a:ln>
        </p:spPr>
      </p:pic>
      <p:sp>
        <p:nvSpPr>
          <p:cNvPr id="128004" name="Rectangle 5"/>
          <p:cNvSpPr>
            <a:spLocks noChangeArrowheads="1"/>
          </p:cNvSpPr>
          <p:nvPr/>
        </p:nvSpPr>
        <p:spPr bwMode="auto">
          <a:xfrm>
            <a:off x="1600201" y="5257800"/>
            <a:ext cx="6019799" cy="830997"/>
          </a:xfrm>
          <a:prstGeom prst="rect">
            <a:avLst/>
          </a:prstGeom>
          <a:noFill/>
          <a:ln w="9525">
            <a:noFill/>
            <a:miter lim="800000"/>
            <a:headEnd/>
            <a:tailEnd/>
          </a:ln>
        </p:spPr>
        <p:txBody>
          <a:bodyPr wrap="square">
            <a:spAutoFit/>
          </a:bodyPr>
          <a:lstStyle/>
          <a:p>
            <a:pPr algn="ctr"/>
            <a:r>
              <a:rPr lang="en-US" sz="2400" b="1" dirty="0">
                <a:solidFill>
                  <a:srgbClr val="FFFFFF"/>
                </a:solidFill>
                <a:latin typeface="Arial" pitchFamily="34" charset="0"/>
                <a:cs typeface="Arial" pitchFamily="34" charset="0"/>
              </a:rPr>
              <a:t>Sample of vegan Buddhist cuisine</a:t>
            </a:r>
          </a:p>
          <a:p>
            <a:pPr algn="ctr"/>
            <a:r>
              <a:rPr lang="en-US" sz="2400" b="1" dirty="0">
                <a:solidFill>
                  <a:srgbClr val="FFFFFF"/>
                </a:solidFill>
                <a:latin typeface="Arial" pitchFamily="34" charset="0"/>
                <a:cs typeface="Arial" pitchFamily="34" charset="0"/>
              </a:rPr>
              <a:t>from a Zen temple in Japan</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5442" name="Picture 2"/>
          <p:cNvPicPr>
            <a:picLocks noChangeAspect="1" noChangeArrowheads="1"/>
          </p:cNvPicPr>
          <p:nvPr/>
        </p:nvPicPr>
        <p:blipFill>
          <a:blip r:embed="rId2" cstate="print"/>
          <a:srcRect/>
          <a:stretch>
            <a:fillRect/>
          </a:stretch>
        </p:blipFill>
        <p:spPr bwMode="auto">
          <a:xfrm>
            <a:off x="685800" y="1285422"/>
            <a:ext cx="7772400" cy="4857750"/>
          </a:xfrm>
          <a:prstGeom prst="rect">
            <a:avLst/>
          </a:prstGeom>
          <a:noFill/>
          <a:ln w="9525">
            <a:noFill/>
            <a:miter lim="800000"/>
            <a:headEnd/>
            <a:tailEnd/>
          </a:ln>
        </p:spPr>
      </p:pic>
      <p:sp>
        <p:nvSpPr>
          <p:cNvPr id="6" name="Subtitle 2"/>
          <p:cNvSpPr txBox="1">
            <a:spLocks/>
          </p:cNvSpPr>
          <p:nvPr/>
        </p:nvSpPr>
        <p:spPr bwMode="auto">
          <a:xfrm>
            <a:off x="914400" y="4495800"/>
            <a:ext cx="7315200" cy="83099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800"/>
              </a:spcBef>
              <a:tabLst>
                <a:tab pos="968375" algn="l"/>
              </a:tabLst>
              <a:defRPr/>
            </a:pPr>
            <a:r>
              <a:rPr lang="en-US" sz="2400" b="1" i="1" dirty="0">
                <a:latin typeface="Arial" pitchFamily="34" charset="0"/>
                <a:cs typeface="Arial" pitchFamily="34" charset="0"/>
              </a:rPr>
              <a:t>Cf</a:t>
            </a:r>
            <a:r>
              <a:rPr lang="en-US" sz="2400" b="1" dirty="0">
                <a:latin typeface="Arial" pitchFamily="34" charset="0"/>
                <a:cs typeface="Arial" pitchFamily="34" charset="0"/>
              </a:rPr>
              <a:t>., food in a Buddhist monastery Week 6</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902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902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902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1941513"/>
            <a:ext cx="7315200" cy="362108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a:t>
            </a:r>
            <a:r>
              <a:rPr lang="en-US" sz="2800" b="1" dirty="0">
                <a:latin typeface="Arial" pitchFamily="34" charset="0"/>
                <a:cs typeface="Arial" pitchFamily="34" charset="0"/>
              </a:rPr>
              <a:t>Contemporary vegans are thus faced with a dual dilemma of addressing the popular media’s negative images and making vegan ideas more visible to the mainstream.  </a:t>
            </a:r>
            <a:r>
              <a:rPr lang="en-US" sz="2800" b="1" dirty="0">
                <a:solidFill>
                  <a:schemeClr val="accent2">
                    <a:lumMod val="40000"/>
                    <a:lumOff val="60000"/>
                  </a:schemeClr>
                </a:solidFill>
                <a:latin typeface="Arial" pitchFamily="34" charset="0"/>
                <a:cs typeface="Arial" pitchFamily="34" charset="0"/>
              </a:rPr>
              <a:t>To address these issues, vegans have turned to cooking literature.”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00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00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005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1600200"/>
            <a:ext cx="7315200" cy="4278094"/>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defRPr/>
            </a:pPr>
            <a:r>
              <a:rPr lang="en-US" sz="2800" b="1" dirty="0">
                <a:latin typeface="Arial" pitchFamily="34" charset="0"/>
                <a:cs typeface="Arial" pitchFamily="34" charset="0"/>
              </a:rPr>
              <a:t>“In earlier years, vegan cookbooks were more utilitarian than anything, but this has changed in the last few decades as a number of women </a:t>
            </a:r>
          </a:p>
          <a:p>
            <a:pPr marL="0" lvl="1" algn="ctr">
              <a:spcBef>
                <a:spcPts val="0"/>
              </a:spcBef>
              <a:defRPr/>
            </a:pPr>
            <a:r>
              <a:rPr lang="en-US" sz="2800" b="1" dirty="0">
                <a:latin typeface="Arial" pitchFamily="34" charset="0"/>
                <a:cs typeface="Arial" pitchFamily="34" charset="0"/>
              </a:rPr>
              <a:t>(and some men) have published cookbooks that depict vegan cooking as ‘sexy’ and  chic, making their audience rethink its ideas about veganism.”</a:t>
            </a:r>
          </a:p>
          <a:p>
            <a:pPr marL="0" lvl="1">
              <a:spcBef>
                <a:spcPts val="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10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10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107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1078" name="Subtitle 2"/>
          <p:cNvSpPr txBox="1">
            <a:spLocks/>
          </p:cNvSpPr>
          <p:nvPr/>
        </p:nvSpPr>
        <p:spPr bwMode="auto">
          <a:xfrm>
            <a:off x="914400" y="2786063"/>
            <a:ext cx="7315200" cy="214947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pPr>
            <a:endParaRPr lang="en-US" sz="1000" b="1">
              <a:cs typeface="Arial" charset="0"/>
            </a:endParaRPr>
          </a:p>
          <a:p>
            <a:pPr marL="0" lvl="1" algn="ctr">
              <a:spcBef>
                <a:spcPts val="800"/>
              </a:spcBef>
            </a:pPr>
            <a:r>
              <a:rPr lang="en-US" sz="2800" b="1" i="1">
                <a:cs typeface="Arial" charset="0"/>
              </a:rPr>
              <a:t>Everyday Vegan: 300 Recipes for Healthful Eating</a:t>
            </a:r>
          </a:p>
          <a:p>
            <a:pPr marL="0" lvl="1" algn="ctr">
              <a:spcBef>
                <a:spcPts val="800"/>
              </a:spcBef>
            </a:pPr>
            <a:r>
              <a:rPr lang="en-US" sz="2000" b="1">
                <a:cs typeface="Arial" charset="0"/>
              </a:rPr>
              <a:t>(2002)</a:t>
            </a:r>
          </a:p>
          <a:p>
            <a:pPr marL="0" lvl="1" algn="ctr">
              <a:spcBef>
                <a:spcPts val="800"/>
              </a:spcBef>
            </a:pPr>
            <a:r>
              <a:rPr lang="en-US" sz="2000" b="1">
                <a:cs typeface="Arial" charset="0"/>
              </a:rPr>
              <a:t>Jeani-Rose Atchinson</a:t>
            </a:r>
          </a:p>
          <a:p>
            <a:pPr marL="0" lvl="1" algn="ctr">
              <a:spcBef>
                <a:spcPts val="800"/>
              </a:spcBef>
            </a:pPr>
            <a:endParaRPr lang="en-US" sz="100" b="1" i="1">
              <a:cs typeface="Arial"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209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210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210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2102" name="Subtitle 2"/>
          <p:cNvSpPr txBox="1">
            <a:spLocks/>
          </p:cNvSpPr>
          <p:nvPr/>
        </p:nvSpPr>
        <p:spPr bwMode="auto">
          <a:xfrm>
            <a:off x="914400" y="2514600"/>
            <a:ext cx="7315200" cy="3319463"/>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2000" b="1" dirty="0">
              <a:cs typeface="Arial" charset="0"/>
            </a:endParaRPr>
          </a:p>
          <a:p>
            <a:pPr marL="0" lvl="1" algn="ctr">
              <a:spcBef>
                <a:spcPts val="800"/>
              </a:spcBef>
              <a:tabLst>
                <a:tab pos="1255713" algn="l"/>
              </a:tabLst>
            </a:pPr>
            <a:endParaRPr lang="en-US" sz="100" b="1" i="1" dirty="0">
              <a:cs typeface="Arial" charset="0"/>
            </a:endParaRPr>
          </a:p>
          <a:p>
            <a:pPr marL="0" lvl="1" algn="ctr">
              <a:spcBef>
                <a:spcPts val="800"/>
              </a:spcBef>
              <a:tabLst>
                <a:tab pos="1255713" algn="l"/>
              </a:tabLst>
            </a:pPr>
            <a:r>
              <a:rPr lang="en-US" sz="2800" b="1" i="1" dirty="0">
                <a:cs typeface="Arial" charset="0"/>
              </a:rPr>
              <a:t>The Voluptuous Vegan: More than 200 Sinfully Delicious Recipes for Meatless, Eggless and Dairy-Free Meals</a:t>
            </a:r>
            <a:br>
              <a:rPr lang="en-US" sz="2800" b="1" dirty="0">
                <a:cs typeface="Arial" charset="0"/>
              </a:rPr>
            </a:br>
            <a:r>
              <a:rPr lang="en-US" sz="2000" b="1" dirty="0">
                <a:cs typeface="Arial" charset="0"/>
              </a:rPr>
              <a:t>(2000)</a:t>
            </a:r>
          </a:p>
          <a:p>
            <a:pPr marL="0" lvl="1" algn="ctr">
              <a:spcBef>
                <a:spcPts val="800"/>
              </a:spcBef>
              <a:tabLst>
                <a:tab pos="1255713" algn="l"/>
              </a:tabLst>
            </a:pPr>
            <a:r>
              <a:rPr lang="en-US" sz="2000" b="1" dirty="0">
                <a:cs typeface="Arial" charset="0"/>
              </a:rPr>
              <a:t>Myra </a:t>
            </a:r>
            <a:r>
              <a:rPr lang="en-US" sz="2000" b="1" dirty="0" err="1">
                <a:cs typeface="Arial" charset="0"/>
              </a:rPr>
              <a:t>Kornfeld</a:t>
            </a:r>
            <a:endParaRPr lang="en-US" sz="2000" b="1" dirty="0">
              <a:cs typeface="Arial" charset="0"/>
            </a:endParaRPr>
          </a:p>
          <a:p>
            <a:pPr marL="0" lvl="1">
              <a:spcBef>
                <a:spcPts val="800"/>
              </a:spcBef>
              <a:tabLst>
                <a:tab pos="1255713" algn="l"/>
              </a:tabLst>
            </a:pPr>
            <a:endParaRPr lang="en-US" sz="1000" b="1" dirty="0">
              <a:solidFill>
                <a:srgbClr val="D79694"/>
              </a:solidFill>
              <a:cs typeface="Arial"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312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312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312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3126" name="Subtitle 2"/>
          <p:cNvSpPr txBox="1">
            <a:spLocks/>
          </p:cNvSpPr>
          <p:nvPr/>
        </p:nvSpPr>
        <p:spPr bwMode="auto">
          <a:xfrm>
            <a:off x="914400" y="2514600"/>
            <a:ext cx="7315200" cy="2887663"/>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2000" b="1">
              <a:cs typeface="Arial" charset="0"/>
            </a:endParaRPr>
          </a:p>
          <a:p>
            <a:pPr marL="0" lvl="1" algn="ctr">
              <a:spcBef>
                <a:spcPts val="800"/>
              </a:spcBef>
              <a:tabLst>
                <a:tab pos="1255713" algn="l"/>
              </a:tabLst>
            </a:pPr>
            <a:endParaRPr lang="en-US" sz="100" b="1" i="1">
              <a:cs typeface="Arial" charset="0"/>
            </a:endParaRPr>
          </a:p>
          <a:p>
            <a:pPr marL="0" lvl="1" algn="ctr">
              <a:spcBef>
                <a:spcPts val="800"/>
              </a:spcBef>
              <a:tabLst>
                <a:tab pos="1255713" algn="l"/>
              </a:tabLst>
            </a:pPr>
            <a:r>
              <a:rPr lang="en-US" sz="2800" b="1" i="1">
                <a:cs typeface="Arial" charset="0"/>
              </a:rPr>
              <a:t>Vegan Planet: 400 Irresistible Recipes with Fantastic Flavors from Home and around the World</a:t>
            </a:r>
            <a:br>
              <a:rPr lang="en-US" sz="2800" b="1">
                <a:cs typeface="Arial" charset="0"/>
              </a:rPr>
            </a:br>
            <a:r>
              <a:rPr lang="en-US" sz="2000" b="1">
                <a:cs typeface="Arial" charset="0"/>
              </a:rPr>
              <a:t>(2003)</a:t>
            </a:r>
          </a:p>
          <a:p>
            <a:pPr marL="0" lvl="1" algn="ctr">
              <a:spcBef>
                <a:spcPts val="800"/>
              </a:spcBef>
              <a:tabLst>
                <a:tab pos="1255713" algn="l"/>
              </a:tabLst>
            </a:pPr>
            <a:r>
              <a:rPr lang="en-US" sz="2000" b="1">
                <a:cs typeface="Arial" charset="0"/>
              </a:rPr>
              <a:t>Robin Robertson</a:t>
            </a:r>
          </a:p>
          <a:p>
            <a:pPr marL="0" lvl="1">
              <a:spcBef>
                <a:spcPts val="800"/>
              </a:spcBef>
              <a:tabLst>
                <a:tab pos="1255713" algn="l"/>
              </a:tabLst>
            </a:pPr>
            <a:endParaRPr lang="en-US" sz="1000" b="1">
              <a:solidFill>
                <a:srgbClr val="D79694"/>
              </a:solidFill>
              <a:cs typeface="Arial"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41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41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414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4150" name="Subtitle 2"/>
          <p:cNvSpPr txBox="1">
            <a:spLocks/>
          </p:cNvSpPr>
          <p:nvPr/>
        </p:nvSpPr>
        <p:spPr bwMode="auto">
          <a:xfrm>
            <a:off x="914400" y="2773363"/>
            <a:ext cx="7315200" cy="2760662"/>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cs typeface="Arial" charset="0"/>
              </a:rPr>
              <a:t>“By showing vegan cooking to be hip and trendy, as exciting as nonvegan cooking, these books are attracting a large audience that might never even have heard about veganism.”</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8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 p. 169</a:t>
            </a:r>
          </a:p>
        </p:txBody>
      </p:sp>
      <p:sp>
        <p:nvSpPr>
          <p:cNvPr id="4" name="Rounded Rectangle 3"/>
          <p:cNvSpPr/>
          <p:nvPr/>
        </p:nvSpPr>
        <p:spPr>
          <a:xfrm rot="21273086">
            <a:off x="1950532" y="3494944"/>
            <a:ext cx="5105400" cy="4041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14400" y="4495800"/>
            <a:ext cx="7315200" cy="1754326"/>
          </a:xfrm>
          <a:prstGeom prst="rect">
            <a:avLst/>
          </a:prstGeom>
          <a:solidFill>
            <a:srgbClr val="BCB69E"/>
          </a:solidFill>
          <a:ln w="76200">
            <a:solidFill>
              <a:srgbClr val="FF0000"/>
            </a:solidFill>
          </a:ln>
        </p:spPr>
        <p:txBody>
          <a:bodyPr wrap="square" lIns="228600" tIns="228600" rIns="228600" bIns="228600">
            <a:spAutoFit/>
          </a:bodyPr>
          <a:lstStyle/>
          <a:p>
            <a:pPr algn="ctr"/>
            <a:r>
              <a:rPr lang="en-US" sz="2800" b="1" dirty="0">
                <a:solidFill>
                  <a:srgbClr val="FFFFFF"/>
                </a:solidFill>
              </a:rPr>
              <a:t>In the 8 chapters of </a:t>
            </a:r>
            <a:r>
              <a:rPr lang="en-US" sz="2800" b="1" i="1" dirty="0">
                <a:solidFill>
                  <a:srgbClr val="FFFFFF"/>
                </a:solidFill>
              </a:rPr>
              <a:t>Secret Ingredients</a:t>
            </a:r>
            <a:r>
              <a:rPr lang="en-US" sz="2800" b="1" dirty="0">
                <a:solidFill>
                  <a:srgbClr val="FFFFFF"/>
                </a:solidFill>
              </a:rPr>
              <a:t> Inness explores </a:t>
            </a:r>
          </a:p>
          <a:p>
            <a:pPr algn="ctr"/>
            <a:r>
              <a:rPr lang="en-US" sz="2800" b="1" dirty="0">
                <a:solidFill>
                  <a:srgbClr val="FFFFFF"/>
                </a:solidFill>
              </a:rPr>
              <a:t>a number of themes . .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51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51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51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5174" name="Subtitle 2"/>
          <p:cNvSpPr txBox="1">
            <a:spLocks/>
          </p:cNvSpPr>
          <p:nvPr/>
        </p:nvSpPr>
        <p:spPr bwMode="auto">
          <a:xfrm>
            <a:off x="914400" y="2868613"/>
            <a:ext cx="7315200" cy="2225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cs typeface="Arial" charset="0"/>
              </a:rPr>
              <a:t>Contemporary vegan cookbooks, </a:t>
            </a:r>
          </a:p>
          <a:p>
            <a:pPr marL="0" lvl="1" algn="ctr">
              <a:tabLst>
                <a:tab pos="968375" algn="l"/>
              </a:tabLst>
            </a:pPr>
            <a:r>
              <a:rPr lang="en-US" sz="2800" b="1" dirty="0">
                <a:cs typeface="Arial" charset="0"/>
              </a:rPr>
              <a:t>as did natural foods cookbooks, </a:t>
            </a:r>
          </a:p>
          <a:p>
            <a:pPr marL="0" lvl="1" algn="ctr">
              <a:tabLst>
                <a:tab pos="968375" algn="l"/>
              </a:tabLst>
            </a:pPr>
            <a:r>
              <a:rPr lang="en-US" sz="2800" b="1" dirty="0">
                <a:cs typeface="Arial" charset="0"/>
              </a:rPr>
              <a:t>are affecting the way their readers view the world</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61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61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619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452688"/>
            <a:ext cx="7315200" cy="26574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defRPr/>
            </a:pPr>
            <a:r>
              <a:rPr lang="en-US" sz="2800" b="1" dirty="0">
                <a:latin typeface="Arial" pitchFamily="34" charset="0"/>
                <a:cs typeface="Arial" pitchFamily="34" charset="0"/>
              </a:rPr>
              <a:t>“Vegan cookbooks </a:t>
            </a:r>
          </a:p>
          <a:p>
            <a:pPr marL="0" lvl="1" algn="ctr">
              <a:spcBef>
                <a:spcPts val="0"/>
              </a:spcBef>
              <a:defRPr/>
            </a:pPr>
            <a:r>
              <a:rPr lang="en-US" sz="2800" b="1" dirty="0">
                <a:latin typeface="Arial" pitchFamily="34" charset="0"/>
                <a:cs typeface="Arial" pitchFamily="34" charset="0"/>
              </a:rPr>
              <a:t>wish to influence people to adopt a more ethically involved stance toward not just cooking but how they impact the globe in other ways.”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72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72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72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72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72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72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771775"/>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latin typeface="Arial" pitchFamily="34" charset="0"/>
                <a:cs typeface="Arial" pitchFamily="34" charset="0"/>
              </a:rPr>
              <a:t>	on the Food Network”</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72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72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72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7" name="Subtitle 2"/>
          <p:cNvSpPr txBox="1">
            <a:spLocks/>
          </p:cNvSpPr>
          <p:nvPr/>
        </p:nvSpPr>
        <p:spPr bwMode="auto">
          <a:xfrm>
            <a:off x="914400" y="3581400"/>
            <a:ext cx="7315200" cy="1754326"/>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0"/>
              </a:spcBef>
              <a:defRPr/>
            </a:pPr>
            <a:r>
              <a:rPr lang="en-US" sz="2800" b="1" dirty="0">
                <a:latin typeface="Arial" pitchFamily="34" charset="0"/>
                <a:cs typeface="Arial" pitchFamily="34" charset="0"/>
              </a:rPr>
              <a:t>The final chapter of </a:t>
            </a:r>
            <a:r>
              <a:rPr lang="en-US" sz="2800" b="1" i="1" dirty="0">
                <a:latin typeface="Arial" pitchFamily="34" charset="0"/>
                <a:cs typeface="Arial" pitchFamily="34" charset="0"/>
              </a:rPr>
              <a:t>Secret Ingredients</a:t>
            </a:r>
            <a:r>
              <a:rPr lang="en-US" sz="2800" b="1" dirty="0">
                <a:latin typeface="Arial" pitchFamily="34" charset="0"/>
                <a:cs typeface="Arial" pitchFamily="34" charset="0"/>
              </a:rPr>
              <a:t> turns from cookbooks </a:t>
            </a:r>
          </a:p>
          <a:p>
            <a:pPr marL="0" lvl="1" algn="ctr">
              <a:spcBef>
                <a:spcPts val="0"/>
              </a:spcBef>
              <a:defRPr/>
            </a:pPr>
            <a:r>
              <a:rPr lang="en-US" sz="2800" b="1" dirty="0">
                <a:latin typeface="Arial" pitchFamily="34" charset="0"/>
                <a:cs typeface="Arial" pitchFamily="34" charset="0"/>
              </a:rPr>
              <a:t>to cooking shows</a:t>
            </a: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92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92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92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338388"/>
            <a:ext cx="7315200" cy="3622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“Increasingly, </a:t>
            </a:r>
            <a:r>
              <a:rPr lang="en-US" sz="2800" b="1" dirty="0">
                <a:latin typeface="Arial" pitchFamily="34" charset="0"/>
                <a:cs typeface="Arial" pitchFamily="34" charset="0"/>
              </a:rPr>
              <a:t>if one wishes to understand the changing nature of cooking literature and cooking culture in general, it is necessary to focus on television</a:t>
            </a:r>
            <a:r>
              <a:rPr lang="en-US" sz="2800" b="1" dirty="0">
                <a:solidFill>
                  <a:schemeClr val="accent2">
                    <a:lumMod val="40000"/>
                    <a:lumOff val="60000"/>
                  </a:schemeClr>
                </a:solidFill>
                <a:latin typeface="Arial" pitchFamily="34" charset="0"/>
                <a:cs typeface="Arial" pitchFamily="34" charset="0"/>
              </a:rPr>
              <a:t>, where the Food Network’s popularity has created a new venue for the culinary arts.”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02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02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02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140294" name="Subtitle 2"/>
          <p:cNvSpPr txBox="1">
            <a:spLocks/>
          </p:cNvSpPr>
          <p:nvPr/>
        </p:nvSpPr>
        <p:spPr bwMode="auto">
          <a:xfrm>
            <a:off x="914400" y="1947863"/>
            <a:ext cx="7315200" cy="3622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solidFill>
                  <a:srgbClr val="E6B9B8"/>
                </a:solidFill>
                <a:cs typeface="Arial" charset="0"/>
              </a:rPr>
              <a:t>“Although popular televised cooking shows, including Julia Child’s  </a:t>
            </a:r>
            <a:r>
              <a:rPr lang="en-US" sz="2800" b="1" i="1" dirty="0">
                <a:solidFill>
                  <a:srgbClr val="E6B9B8"/>
                </a:solidFill>
                <a:cs typeface="Arial" charset="0"/>
              </a:rPr>
              <a:t>The French Chef</a:t>
            </a:r>
            <a:r>
              <a:rPr lang="en-US" sz="2800" b="1" dirty="0">
                <a:solidFill>
                  <a:srgbClr val="E6B9B8"/>
                </a:solidFill>
                <a:cs typeface="Arial" charset="0"/>
              </a:rPr>
              <a:t>, existed in previous decades, they never had the societal influence of a television network that features nothing but </a:t>
            </a:r>
            <a:r>
              <a:rPr lang="en-US" sz="2800" b="1" dirty="0">
                <a:cs typeface="Arial" charset="0"/>
              </a:rPr>
              <a:t>food shows twenty-four hours a day</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1315" name="Rectangle 8"/>
          <p:cNvSpPr>
            <a:spLocks noChangeArrowheads="1"/>
          </p:cNvSpPr>
          <p:nvPr/>
        </p:nvSpPr>
        <p:spPr bwMode="auto">
          <a:xfrm>
            <a:off x="2043113" y="6505575"/>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13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131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914400"/>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on the Food Network”</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141319" name="Subtitle 2"/>
          <p:cNvSpPr txBox="1">
            <a:spLocks/>
          </p:cNvSpPr>
          <p:nvPr/>
        </p:nvSpPr>
        <p:spPr bwMode="auto">
          <a:xfrm>
            <a:off x="914400" y="2895600"/>
            <a:ext cx="7315200" cy="356552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1000" b="1" dirty="0">
              <a:cs typeface="Arial" charset="0"/>
            </a:endParaRPr>
          </a:p>
          <a:p>
            <a:pPr marL="0" lvl="1" algn="ctr">
              <a:spcBef>
                <a:spcPts val="800"/>
              </a:spcBef>
              <a:tabLst>
                <a:tab pos="1255713" algn="l"/>
              </a:tabLst>
            </a:pPr>
            <a:r>
              <a:rPr lang="en-US" sz="2800" b="1" dirty="0">
                <a:cs typeface="Arial" charset="0"/>
              </a:rPr>
              <a:t>Christina </a:t>
            </a:r>
            <a:r>
              <a:rPr lang="en-US" sz="2800" b="1" dirty="0" err="1">
                <a:cs typeface="Arial" charset="0"/>
              </a:rPr>
              <a:t>Deyo</a:t>
            </a:r>
            <a:endParaRPr lang="en-US" sz="2800" b="1" dirty="0">
              <a:cs typeface="Arial" charset="0"/>
            </a:endParaRPr>
          </a:p>
          <a:p>
            <a:pPr marL="0" lvl="1" algn="ctr">
              <a:spcBef>
                <a:spcPts val="800"/>
              </a:spcBef>
              <a:tabLst>
                <a:tab pos="1255713" algn="l"/>
              </a:tabLst>
            </a:pPr>
            <a:r>
              <a:rPr lang="en-US" sz="2800" b="1" dirty="0">
                <a:cs typeface="Arial" charset="0"/>
              </a:rPr>
              <a:t>Bobby Flay</a:t>
            </a:r>
          </a:p>
          <a:p>
            <a:pPr marL="0" lvl="1" algn="ctr">
              <a:spcBef>
                <a:spcPts val="800"/>
              </a:spcBef>
              <a:tabLst>
                <a:tab pos="1255713" algn="l"/>
              </a:tabLst>
            </a:pPr>
            <a:r>
              <a:rPr lang="en-US" sz="2800" b="1" dirty="0" err="1">
                <a:cs typeface="Arial" charset="0"/>
              </a:rPr>
              <a:t>Emeril</a:t>
            </a:r>
            <a:r>
              <a:rPr lang="en-US" sz="2800" b="1" dirty="0">
                <a:cs typeface="Arial" charset="0"/>
              </a:rPr>
              <a:t> </a:t>
            </a:r>
            <a:r>
              <a:rPr lang="en-US" sz="2800" b="1" dirty="0" err="1">
                <a:cs typeface="Arial" charset="0"/>
              </a:rPr>
              <a:t>Legasse</a:t>
            </a:r>
            <a:endParaRPr lang="en-US" sz="2800" b="1" dirty="0">
              <a:cs typeface="Arial" charset="0"/>
            </a:endParaRPr>
          </a:p>
          <a:p>
            <a:pPr marL="0" lvl="1" algn="ctr">
              <a:spcBef>
                <a:spcPts val="800"/>
              </a:spcBef>
              <a:tabLst>
                <a:tab pos="1255713" algn="l"/>
              </a:tabLst>
            </a:pPr>
            <a:r>
              <a:rPr lang="en-US" sz="2800" b="1" dirty="0">
                <a:cs typeface="Arial" charset="0"/>
              </a:rPr>
              <a:t>Rachel Ray</a:t>
            </a:r>
          </a:p>
          <a:p>
            <a:pPr marL="0" lvl="1" algn="ctr">
              <a:spcBef>
                <a:spcPts val="800"/>
              </a:spcBef>
              <a:tabLst>
                <a:tab pos="1255713" algn="l"/>
              </a:tabLst>
            </a:pPr>
            <a:r>
              <a:rPr lang="en-US" sz="2800" b="1" dirty="0" err="1">
                <a:cs typeface="Arial" charset="0"/>
              </a:rPr>
              <a:t>Roccco</a:t>
            </a:r>
            <a:r>
              <a:rPr lang="en-US" sz="2800" b="1" dirty="0">
                <a:cs typeface="Arial" charset="0"/>
              </a:rPr>
              <a:t> </a:t>
            </a:r>
            <a:r>
              <a:rPr lang="en-US" sz="2800" b="1" dirty="0" err="1">
                <a:cs typeface="Arial" charset="0"/>
              </a:rPr>
              <a:t>DiSpirito</a:t>
            </a:r>
            <a:endParaRPr lang="en-US" sz="2800" b="1" dirty="0">
              <a:cs typeface="Arial" charset="0"/>
            </a:endParaRPr>
          </a:p>
          <a:p>
            <a:pPr marL="0" lvl="1" algn="ctr">
              <a:spcBef>
                <a:spcPts val="800"/>
              </a:spcBef>
              <a:tabLst>
                <a:tab pos="1255713" algn="l"/>
              </a:tabLst>
            </a:pPr>
            <a:r>
              <a:rPr lang="en-US" sz="2800" b="1" dirty="0">
                <a:cs typeface="Arial" charset="0"/>
              </a:rPr>
              <a:t>Wolfgang Puck . . .</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23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23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234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142342" name="Subtitle 2"/>
          <p:cNvSpPr txBox="1">
            <a:spLocks/>
          </p:cNvSpPr>
          <p:nvPr/>
        </p:nvSpPr>
        <p:spPr bwMode="auto">
          <a:xfrm>
            <a:off x="914400" y="2750165"/>
            <a:ext cx="7315200" cy="2492990"/>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lvl="1">
              <a:spcBef>
                <a:spcPts val="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“Some of these celebrities and their shows seem well known primarily for their sleek, sophisticated gloss, </a:t>
            </a:r>
          </a:p>
          <a:p>
            <a:pPr marL="0" lvl="1" algn="ctr">
              <a:spcBef>
                <a:spcPts val="0"/>
              </a:spcBef>
              <a:tabLst>
                <a:tab pos="968375" algn="l"/>
              </a:tabLst>
            </a:pPr>
            <a:r>
              <a:rPr lang="en-US" sz="2800" b="1" dirty="0">
                <a:cs typeface="Arial" charset="0"/>
              </a:rPr>
              <a:t>but not all are equally glossy.”</a:t>
            </a:r>
          </a:p>
          <a:p>
            <a:pPr marL="0" lvl="1">
              <a:spcBef>
                <a:spcPts val="0"/>
              </a:spcBef>
              <a:tabLst>
                <a:tab pos="968375" algn="l"/>
              </a:tabLst>
            </a:pPr>
            <a:endParaRPr lang="en-US" sz="1000" b="1" dirty="0">
              <a:cs typeface="Arial" charset="0"/>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33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33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336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725738"/>
            <a:ext cx="7315200" cy="2344737"/>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defRPr/>
            </a:pPr>
            <a:endParaRPr lang="en-US" sz="1000" b="1" dirty="0">
              <a:latin typeface="Arial" pitchFamily="34" charset="0"/>
              <a:cs typeface="Arial" pitchFamily="34" charset="0"/>
            </a:endParaRPr>
          </a:p>
          <a:p>
            <a:pPr marL="0" lvl="1" algn="ctr">
              <a:spcBef>
                <a:spcPts val="800"/>
              </a:spcBef>
              <a:defRPr/>
            </a:pPr>
            <a:r>
              <a:rPr lang="en-US" sz="2800" b="1" dirty="0">
                <a:latin typeface="Arial" pitchFamily="34" charset="0"/>
                <a:cs typeface="Arial" pitchFamily="34" charset="0"/>
              </a:rPr>
              <a:t>Enter . . .</a:t>
            </a:r>
          </a:p>
          <a:p>
            <a:pPr marL="0" lvl="1" algn="ctr">
              <a:spcBef>
                <a:spcPts val="800"/>
              </a:spcBef>
              <a:defRPr/>
            </a:pPr>
            <a:endParaRPr lang="en-US" sz="900" b="1" dirty="0">
              <a:latin typeface="Arial" pitchFamily="34" charset="0"/>
              <a:cs typeface="Arial" pitchFamily="34" charset="0"/>
            </a:endParaRPr>
          </a:p>
          <a:p>
            <a:pPr marL="0" lvl="1" algn="ctr">
              <a:spcBef>
                <a:spcPts val="800"/>
              </a:spcBef>
              <a:defRPr/>
            </a:pPr>
            <a:r>
              <a:rPr lang="en-US" sz="4400" b="1" dirty="0">
                <a:latin typeface="Arial" pitchFamily="34" charset="0"/>
                <a:cs typeface="Arial" pitchFamily="34" charset="0"/>
              </a:rPr>
              <a:t>The Two Fat Ladies</a:t>
            </a:r>
          </a:p>
          <a:p>
            <a:pPr marL="0" lvl="1" algn="ctr">
              <a:spcBef>
                <a:spcPts val="800"/>
              </a:spcBef>
              <a:defRPr/>
            </a:pPr>
            <a:endParaRPr lang="en-US" sz="1050" b="1" dirty="0">
              <a:latin typeface="Arial" pitchFamily="34" charset="0"/>
              <a:cs typeface="Arial" pitchFamily="34" charset="0"/>
            </a:endParaRP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8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789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7893" name="Subtitle 2"/>
          <p:cNvSpPr txBox="1">
            <a:spLocks/>
          </p:cNvSpPr>
          <p:nvPr/>
        </p:nvSpPr>
        <p:spPr bwMode="auto">
          <a:xfrm>
            <a:off x="914400" y="2783681"/>
            <a:ext cx="7315200" cy="3077766"/>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800"/>
              </a:spcBef>
            </a:pPr>
            <a:endParaRPr lang="en-US" sz="1000" b="1" dirty="0">
              <a:cs typeface="Arial" charset="0"/>
            </a:endParaRPr>
          </a:p>
          <a:p>
            <a:pPr marL="0" lvl="1" algn="ctr">
              <a:spcBef>
                <a:spcPts val="0"/>
              </a:spcBef>
            </a:pPr>
            <a:r>
              <a:rPr lang="en-US" sz="3200" b="1" dirty="0">
                <a:cs typeface="Arial" charset="0"/>
              </a:rPr>
              <a:t>Inness suggests </a:t>
            </a:r>
          </a:p>
          <a:p>
            <a:pPr marL="0" lvl="1" algn="ctr">
              <a:spcBef>
                <a:spcPts val="0"/>
              </a:spcBef>
            </a:pPr>
            <a:r>
              <a:rPr lang="en-US" sz="3200" b="1" dirty="0">
                <a:cs typeface="Arial" charset="0"/>
              </a:rPr>
              <a:t>that cooking literature</a:t>
            </a:r>
          </a:p>
          <a:p>
            <a:pPr marL="0" lvl="1" algn="ctr">
              <a:spcBef>
                <a:spcPts val="0"/>
              </a:spcBef>
            </a:pPr>
            <a:r>
              <a:rPr lang="en-US" sz="3200" b="1" dirty="0">
                <a:cs typeface="Arial" charset="0"/>
              </a:rPr>
              <a:t>has been a space for nondominant voices to be heard that might be silenced in other genres</a:t>
            </a:r>
            <a:endParaRPr lang="en-US" sz="3200" b="1" dirty="0">
              <a:solidFill>
                <a:srgbClr val="D79694"/>
              </a:solidFill>
              <a:cs typeface="Arial" charset="0"/>
            </a:endParaRP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43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43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636588"/>
            <a:ext cx="7315200" cy="5509200"/>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1	"34,000,000,000 Work-Hours" Saved: Convenience</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		Foods and Mom's Home Cooking”</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sz="1600"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4	"Boredom Is Quite Out of the Picture": Women's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		Natural Foods Cookbooks and Social Change”</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6	"You Can't Get Trashier": White Trash Cookbooks and</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		Social Class”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0"/>
              </a:spcBef>
              <a:tabLst>
                <a:tab pos="914400" algn="l"/>
                <a:tab pos="1255713" algn="l"/>
              </a:tabLst>
              <a:defRPr/>
            </a:pPr>
            <a:r>
              <a:rPr lang="en-US" sz="2800" b="1" dirty="0">
                <a:latin typeface="Arial" pitchFamily="34" charset="0"/>
                <a:cs typeface="Arial" pitchFamily="34" charset="0"/>
              </a:rPr>
              <a:t>Ch. 8	“Thin Is Not In: Two Fat Ladies</a:t>
            </a:r>
          </a:p>
          <a:p>
            <a:pPr marL="1262063" lvl="1" indent="-1030288">
              <a:spcBef>
                <a:spcPts val="0"/>
              </a:spcBef>
              <a:tabLst>
                <a:tab pos="914400" algn="l"/>
                <a:tab pos="1255713" algn="l"/>
              </a:tabLst>
              <a:defRPr/>
            </a:pPr>
            <a:r>
              <a:rPr lang="en-US" sz="2800" b="1" dirty="0">
                <a:latin typeface="Arial" pitchFamily="34" charset="0"/>
                <a:cs typeface="Arial" pitchFamily="34" charset="0"/>
              </a:rPr>
              <a:t>			and Gender Stereotypes on the Food Network”</a:t>
            </a:r>
            <a:endParaRPr lang="en-US" sz="2800" b="1" dirty="0">
              <a:solidFill>
                <a:srgbClr val="D79694"/>
              </a:solidFill>
              <a:latin typeface="Arial" pitchFamily="34" charset="0"/>
              <a:cs typeface="Arial" pitchFamily="34" charset="0"/>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145411"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145411"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1953904" y="3154740"/>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Wright</a:t>
            </a:r>
            <a:endParaRPr lang="en-US" sz="5400" b="1" dirty="0">
              <a:ln w="12700">
                <a:solidFill>
                  <a:schemeClr val="accent1"/>
                </a:solidFill>
              </a:ln>
              <a:solidFill>
                <a:srgbClr val="FF0000"/>
              </a:solidFill>
              <a:effectLst>
                <a:outerShdw blurRad="50800" dist="38100" algn="l" rotWithShape="0">
                  <a:prstClr val="black">
                    <a:alpha val="40000"/>
                  </a:prstClr>
                </a:outerShdw>
              </a:effectLst>
            </a:endParaRPr>
          </a:p>
        </p:txBody>
      </p:sp>
      <p:sp>
        <p:nvSpPr>
          <p:cNvPr id="5" name="Subtitle 2"/>
          <p:cNvSpPr txBox="1">
            <a:spLocks/>
          </p:cNvSpPr>
          <p:nvPr/>
        </p:nvSpPr>
        <p:spPr>
          <a:xfrm>
            <a:off x="4697104" y="30480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schemeClr val="bg1">
                      <a:alpha val="40000"/>
                    </a:schemeClr>
                  </a:outerShdw>
                </a:effectLst>
              </a:rPr>
              <a:t>Jennifer</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Patterson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74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74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57048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prstClr val="black"/>
                </a:solidFill>
                <a:latin typeface="Arial" pitchFamily="34" charset="0"/>
                <a:cs typeface="Arial" pitchFamily="34" charset="0"/>
              </a:rPr>
              <a:t>“Stars of the late 1990s hit television series </a:t>
            </a:r>
            <a:r>
              <a:rPr lang="en-US" sz="2800" b="1" i="1" dirty="0">
                <a:solidFill>
                  <a:prstClr val="black"/>
                </a:solidFill>
                <a:latin typeface="Arial" pitchFamily="34" charset="0"/>
                <a:cs typeface="Arial" pitchFamily="34" charset="0"/>
              </a:rPr>
              <a:t>Two Fat Ladies</a:t>
            </a:r>
            <a:r>
              <a:rPr lang="en-US" sz="2800" b="1" dirty="0">
                <a:solidFill>
                  <a:prstClr val="black"/>
                </a:solidFill>
                <a:latin typeface="Arial" pitchFamily="34" charset="0"/>
                <a:cs typeface="Arial" pitchFamily="34" charset="0"/>
              </a:rPr>
              <a:t>, Jennifer Patterson and Clarissa Dickson Wright, broke a major social taboo by being fat.”</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400" b="1" dirty="0">
                <a:solidFill>
                  <a:prstClr val="black"/>
                </a:solidFill>
                <a:latin typeface="Arial" pitchFamily="34" charset="0"/>
                <a:cs typeface="Arial" pitchFamily="34" charset="0"/>
              </a:rPr>
              <a:t>this was a first for food television to depict fat women positively</a:t>
            </a:r>
          </a:p>
          <a:p>
            <a:pPr marL="914400" lvl="5" indent="-23177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400" b="1" dirty="0">
                <a:solidFill>
                  <a:prstClr val="black"/>
                </a:solidFill>
                <a:latin typeface="Arial" pitchFamily="34" charset="0"/>
                <a:cs typeface="Arial" pitchFamily="34" charset="0"/>
              </a:rPr>
              <a:t>Why is this unusual?</a:t>
            </a:r>
          </a:p>
          <a:p>
            <a:pPr marL="914400" lvl="5" indent="-23177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1371600" lvl="6" indent="-231775">
              <a:buFont typeface="Arial" pitchFamily="34" charset="0"/>
              <a:buChar char="•"/>
              <a:tabLst>
                <a:tab pos="914400" algn="l"/>
              </a:tabLst>
              <a:defRPr/>
            </a:pPr>
            <a:r>
              <a:rPr lang="en-US" sz="2400" b="1" dirty="0">
                <a:solidFill>
                  <a:prstClr val="black"/>
                </a:solidFill>
                <a:latin typeface="Arial" pitchFamily="34" charset="0"/>
                <a:cs typeface="Arial" pitchFamily="34" charset="0"/>
              </a:rPr>
              <a:t>. . . cooking is an industry where fat or heavy set men have been embraced . . .</a:t>
            </a:r>
          </a:p>
          <a:p>
            <a:pPr marL="914400" lvl="5" indent="-231775" algn="ctr">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566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566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56677" name="Rectangle 4"/>
          <p:cNvSpPr>
            <a:spLocks noChangeArrowheads="1"/>
          </p:cNvSpPr>
          <p:nvPr/>
        </p:nvSpPr>
        <p:spPr bwMode="auto">
          <a:xfrm>
            <a:off x="914400" y="2016125"/>
            <a:ext cx="7315200" cy="353943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“[The Two Fat] women did not try to conceal their fatness but, instead, reveled in it. . . .”</a:t>
            </a:r>
          </a:p>
          <a:p>
            <a:pPr marL="58738" lvl="4" indent="-58738" algn="ctr">
              <a:tabLst>
                <a:tab pos="914400" algn="l"/>
              </a:tabLst>
            </a:pPr>
            <a:endParaRPr lang="en-US" sz="2800" b="1" dirty="0">
              <a:solidFill>
                <a:srgbClr val="000000"/>
              </a:solidFill>
              <a:cs typeface="Arial" charset="0"/>
            </a:endParaRPr>
          </a:p>
          <a:p>
            <a:pPr marL="58738" lvl="4" indent="-58738" algn="ctr">
              <a:tabLst>
                <a:tab pos="914400" algn="l"/>
              </a:tabLst>
            </a:pPr>
            <a:r>
              <a:rPr lang="en-US" sz="2800" b="1" dirty="0">
                <a:solidFill>
                  <a:srgbClr val="000000"/>
                </a:solidFill>
                <a:cs typeface="Arial" charset="0"/>
              </a:rPr>
              <a:t>“Rebelling against a culture </a:t>
            </a:r>
          </a:p>
          <a:p>
            <a:pPr marL="58738" lvl="4" indent="-58738" algn="ctr">
              <a:tabLst>
                <a:tab pos="914400" algn="l"/>
              </a:tabLst>
            </a:pPr>
            <a:r>
              <a:rPr lang="en-US" sz="2800" b="1" dirty="0">
                <a:solidFill>
                  <a:srgbClr val="000000"/>
                </a:solidFill>
                <a:cs typeface="Arial" charset="0"/>
              </a:rPr>
              <a:t>that assumes women have to be thin </a:t>
            </a:r>
          </a:p>
          <a:p>
            <a:pPr marL="58738" lvl="4" indent="-58738" algn="ctr">
              <a:tabLst>
                <a:tab pos="914400" algn="l"/>
              </a:tabLst>
            </a:pPr>
            <a:r>
              <a:rPr lang="en-US" sz="2800" b="1" dirty="0">
                <a:solidFill>
                  <a:srgbClr val="000000"/>
                </a:solidFill>
                <a:cs typeface="Arial" charset="0"/>
              </a:rPr>
              <a:t>in order to star in the media, </a:t>
            </a:r>
          </a:p>
          <a:p>
            <a:pPr marL="58738" lvl="4" indent="-58738" algn="ctr">
              <a:tabLst>
                <a:tab pos="914400" algn="l"/>
              </a:tabLst>
            </a:pPr>
            <a:r>
              <a:rPr lang="en-US" sz="2800" b="1" dirty="0">
                <a:solidFill>
                  <a:srgbClr val="000000"/>
                </a:solidFill>
                <a:cs typeface="Arial" charset="0"/>
              </a:rPr>
              <a:t>the Fat Ladies delighted in their fatness.”</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597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1597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7195"/>
            <a:ext cx="7315200" cy="3400931"/>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“In addition, the Ladies challenged the stereotype that it is taboo on television to be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middle aged or older.”</a:t>
            </a:r>
          </a:p>
          <a:p>
            <a:pPr marL="515938" lvl="5" indent="-58738">
              <a:tabLst>
                <a:tab pos="914400" algn="l"/>
              </a:tabLst>
              <a:defRPr/>
            </a:pPr>
            <a:endParaRPr lang="en-US" sz="9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Jennifer Patterson was in her 60s</a:t>
            </a:r>
          </a:p>
          <a:p>
            <a:pPr marL="682625" lvl="5" indent="-22542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Clarissa Dickson Wright was in her 50s</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617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1617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71600"/>
            <a:ext cx="7315200" cy="440120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t>
            </a:r>
            <a:r>
              <a:rPr lang="en-US" sz="2800" b="1" dirty="0">
                <a:latin typeface="Arial" pitchFamily="34" charset="0"/>
                <a:cs typeface="Arial" pitchFamily="34" charset="0"/>
              </a:rPr>
              <a:t>The Ladies, </a:t>
            </a:r>
            <a:r>
              <a:rPr lang="en-US" sz="2800" b="1" dirty="0">
                <a:solidFill>
                  <a:schemeClr val="accent2">
                    <a:lumMod val="40000"/>
                    <a:lumOff val="60000"/>
                  </a:schemeClr>
                </a:solidFill>
                <a:latin typeface="Arial" pitchFamily="34" charset="0"/>
                <a:cs typeface="Arial" pitchFamily="34" charset="0"/>
              </a:rPr>
              <a:t>however,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accomplished more</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than just suggesting that it was acceptable for women, including media stars, to be fat and older.”</a:t>
            </a:r>
          </a:p>
          <a:p>
            <a:pPr marL="58738" lvl="4" indent="-58738" algn="ctr" fontAlgn="auto">
              <a:spcBef>
                <a:spcPts val="0"/>
              </a:spcBef>
              <a:spcAft>
                <a:spcPts val="0"/>
              </a:spcAft>
              <a:tabLst>
                <a:tab pos="914400" algn="l"/>
              </a:tabLst>
              <a:defRPr/>
            </a:pPr>
            <a:endParaRPr lang="en-US" sz="2800"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“In their TV show and cookbooks, </a:t>
            </a:r>
          </a:p>
          <a:p>
            <a:pPr marL="58738" lvl="4" indent="-58738" algn="ctr" fontAlgn="auto">
              <a:spcBef>
                <a:spcPts val="0"/>
              </a:spcBef>
              <a:spcAft>
                <a:spcPts val="0"/>
              </a:spcAft>
              <a:tabLst>
                <a:tab pos="914400" algn="l"/>
              </a:tabLst>
              <a:defRPr/>
            </a:pPr>
            <a:r>
              <a:rPr lang="en-US" sz="2800" b="1" dirty="0">
                <a:solidFill>
                  <a:prstClr val="black"/>
                </a:solidFill>
                <a:latin typeface="Arial" pitchFamily="34" charset="0"/>
                <a:cs typeface="Arial" pitchFamily="34" charset="0"/>
              </a:rPr>
              <a:t>the Ladies spoke out about a number of important social issues related to food and the people who provide it. . . .</a:t>
            </a:r>
            <a:r>
              <a:rPr lang="en-US" sz="28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03779"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20378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39087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“Despite its nontraditional female stars, </a:t>
            </a:r>
            <a:r>
              <a:rPr lang="en-US" sz="2800" b="1" i="1" dirty="0">
                <a:latin typeface="Arial" pitchFamily="34" charset="0"/>
                <a:cs typeface="Arial" pitchFamily="34" charset="0"/>
              </a:rPr>
              <a:t>Two Fat Ladies </a:t>
            </a:r>
            <a:r>
              <a:rPr lang="en-US" sz="2800" b="1" dirty="0">
                <a:latin typeface="Arial" pitchFamily="34" charset="0"/>
                <a:cs typeface="Arial" pitchFamily="34" charset="0"/>
              </a:rPr>
              <a:t>was a great success when if first aired</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sz="28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a:t>
            </a:r>
            <a:r>
              <a:rPr lang="en-US" sz="2000" b="1" dirty="0">
                <a:latin typeface="Arial" pitchFamily="34" charset="0"/>
                <a:cs typeface="Arial" pitchFamily="34" charset="0"/>
              </a:rPr>
              <a:t>they developed a cult following among those  who 	have an innate fondness for British eccentrics. . . .”</a:t>
            </a:r>
          </a:p>
          <a:p>
            <a:pPr marL="463550" lvl="5" indent="-6350">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they “made the Food Network worth watching”</a:t>
            </a:r>
          </a:p>
          <a:p>
            <a:pPr marL="682625" lvl="6" indent="-219075">
              <a:buFont typeface="Arial" pitchFamily="34" charset="0"/>
              <a:buChar char="•"/>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 program was a hit in other countries, including Australia and Canada</a:t>
            </a:r>
            <a:endParaRPr lang="en-US" sz="2400" b="1" dirty="0">
              <a:latin typeface="Arial" pitchFamily="34" charset="0"/>
              <a:cs typeface="Arial" pitchFamily="34"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04803"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2048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04805" name="Rectangle 4"/>
          <p:cNvSpPr>
            <a:spLocks noChangeArrowheads="1"/>
          </p:cNvSpPr>
          <p:nvPr/>
        </p:nvSpPr>
        <p:spPr bwMode="auto">
          <a:xfrm>
            <a:off x="914400" y="3506319"/>
            <a:ext cx="7315200" cy="1384995"/>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“When the Ladies visited Australia, </a:t>
            </a:r>
          </a:p>
          <a:p>
            <a:pPr marL="58738" lvl="4" indent="-58738" algn="ctr">
              <a:tabLst>
                <a:tab pos="914400" algn="l"/>
              </a:tabLst>
            </a:pPr>
            <a:r>
              <a:rPr lang="en-US" sz="2800" b="1" dirty="0">
                <a:cs typeface="Arial" charset="0"/>
              </a:rPr>
              <a:t>they were treated like a ‘mixture </a:t>
            </a:r>
          </a:p>
          <a:p>
            <a:pPr marL="58738" lvl="4" indent="-58738" algn="ctr">
              <a:tabLst>
                <a:tab pos="914400" algn="l"/>
              </a:tabLst>
            </a:pPr>
            <a:r>
              <a:rPr lang="en-US" sz="2800" b="1" dirty="0">
                <a:cs typeface="Arial" charset="0"/>
              </a:rPr>
              <a:t>of the Queen Mother and the Beatles.’”</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05827"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205828" name="Rectangle 3"/>
          <p:cNvSpPr txBox="1">
            <a:spLocks noChangeArrowheads="1"/>
          </p:cNvSpPr>
          <p:nvPr/>
        </p:nvSpPr>
        <p:spPr bwMode="auto">
          <a:xfrm>
            <a:off x="747713" y="14514"/>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05829" name="Rectangle 4"/>
          <p:cNvSpPr>
            <a:spLocks noChangeArrowheads="1"/>
          </p:cNvSpPr>
          <p:nvPr/>
        </p:nvSpPr>
        <p:spPr bwMode="auto">
          <a:xfrm>
            <a:off x="914400" y="3414952"/>
            <a:ext cx="7315200" cy="1077218"/>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“What explains the women’s appeal</a:t>
            </a:r>
          </a:p>
          <a:p>
            <a:pPr marL="58738" lvl="4" indent="-58738" algn="ctr">
              <a:tabLst>
                <a:tab pos="914400" algn="l"/>
              </a:tabLst>
            </a:pPr>
            <a:r>
              <a:rPr lang="en-US" sz="3200" b="1" dirty="0">
                <a:cs typeface="Arial" charset="0"/>
              </a:rPr>
              <a:t>around the globe?”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9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89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8917" name="Subtitle 2"/>
          <p:cNvSpPr txBox="1">
            <a:spLocks/>
          </p:cNvSpPr>
          <p:nvPr/>
        </p:nvSpPr>
        <p:spPr bwMode="auto">
          <a:xfrm>
            <a:off x="906463" y="2680380"/>
            <a:ext cx="7315200" cy="30781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i="1" dirty="0">
                <a:cs typeface="Arial" charset="0"/>
              </a:rPr>
              <a:t>Secret Ingredients</a:t>
            </a:r>
            <a:r>
              <a:rPr lang="en-US" sz="2800" b="1" dirty="0">
                <a:cs typeface="Arial" charset="0"/>
              </a:rPr>
              <a:t> examines how women from many backgrounds have used cooking literature to question society’s expectations about gender roles and other issues</a:t>
            </a:r>
            <a:endParaRPr lang="en-US" sz="1000" b="1" dirty="0">
              <a:solidFill>
                <a:srgbClr val="D79694"/>
              </a:solidFill>
              <a:cs typeface="Arial" charset="0"/>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5029200" y="16764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Jennifer</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Patterson</a:t>
            </a:r>
          </a:p>
        </p:txBody>
      </p:sp>
      <p:sp>
        <p:nvSpPr>
          <p:cNvPr id="6" name="Subtitle 2"/>
          <p:cNvSpPr txBox="1">
            <a:spLocks/>
          </p:cNvSpPr>
          <p:nvPr/>
        </p:nvSpPr>
        <p:spPr>
          <a:xfrm>
            <a:off x="2258704" y="3189982"/>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Wright</a:t>
            </a:r>
            <a:endParaRPr lang="en-US" sz="5400" b="1" dirty="0">
              <a:ln w="12700">
                <a:solidFill>
                  <a:srgbClr val="4F81BD"/>
                </a:solidFill>
              </a:ln>
              <a:solidFill>
                <a:srgbClr val="FF0000"/>
              </a:solidFill>
              <a:effectLst>
                <a:outerShdw blurRad="50800" dist="38100" algn="l" rotWithShape="0">
                  <a:prstClr val="black">
                    <a:alpha val="40000"/>
                  </a:prstClr>
                </a:outerShdw>
              </a:effectLst>
            </a:endParaRPr>
          </a:p>
        </p:txBody>
      </p:sp>
      <p:sp>
        <p:nvSpPr>
          <p:cNvPr id="7" name="Subtitle 2"/>
          <p:cNvSpPr txBox="1">
            <a:spLocks/>
          </p:cNvSpPr>
          <p:nvPr/>
        </p:nvSpPr>
        <p:spPr>
          <a:xfrm>
            <a:off x="1344304" y="5515428"/>
            <a:ext cx="6400800" cy="1175706"/>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endParaRPr lang="en-US" sz="3200" b="1" dirty="0">
              <a:ln w="12700">
                <a:solidFill>
                  <a:srgbClr val="4F81BD"/>
                </a:solidFill>
              </a:ln>
              <a:solidFill>
                <a:srgbClr val="FF0000"/>
              </a:solidFill>
              <a:effectLst>
                <a:outerShdw blurRad="50800" dist="38100" algn="l" rotWithShape="0">
                  <a:prstClr val="black">
                    <a:alpha val="40000"/>
                  </a:prstClr>
                </a:outerShdw>
              </a:effectLst>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2667000"/>
            <a:ext cx="6400800" cy="1705082"/>
          </a:xfrm>
          <a:prstGeom prst="rect">
            <a:avLst/>
          </a:prstGeom>
          <a:noFill/>
        </p:spPr>
        <p:txBody>
          <a:bodyPr>
            <a:spAutoFit/>
          </a:bodyPr>
          <a:lstStyle/>
          <a:p>
            <a:pPr marL="342900" indent="-342900" algn="ctr" eaLnBrk="0" hangingPunct="0">
              <a:spcBef>
                <a:spcPct val="20000"/>
              </a:spcBef>
              <a:defRPr/>
            </a:pPr>
            <a:r>
              <a:rPr lang="en-US" sz="4000" b="1" dirty="0">
                <a:ln w="12700">
                  <a:solidFill>
                    <a:srgbClr val="4F81BD"/>
                  </a:solidFill>
                </a:ln>
                <a:solidFill>
                  <a:srgbClr val="FF0000"/>
                </a:solidFill>
                <a:effectLst>
                  <a:outerShdw blurRad="50800" dist="38100" algn="l" rotWithShape="0">
                    <a:prstClr val="black">
                      <a:alpha val="40000"/>
                    </a:prstClr>
                  </a:outerShdw>
                </a:effectLst>
              </a:rPr>
              <a:t>were they </a:t>
            </a:r>
          </a:p>
          <a:p>
            <a:pPr marL="342900" indent="-342900" algn="ctr" eaLnBrk="0" hangingPunct="0">
              <a:spcBef>
                <a:spcPct val="20000"/>
              </a:spcBef>
              <a:defRPr/>
            </a:pPr>
            <a:r>
              <a:rPr lang="en-US" sz="5400" b="1" dirty="0">
                <a:ln w="12700">
                  <a:solidFill>
                    <a:srgbClr val="4F81BD"/>
                  </a:solidFill>
                </a:ln>
                <a:solidFill>
                  <a:srgbClr val="FF0000"/>
                </a:solidFill>
                <a:effectLst>
                  <a:outerShdw blurRad="50800" dist="38100" algn="l" rotWithShape="0">
                    <a:prstClr val="black">
                      <a:alpha val="40000"/>
                    </a:prstClr>
                  </a:outerShdw>
                </a:effectLst>
              </a:rPr>
              <a:t>Two Visionaries?</a:t>
            </a:r>
          </a:p>
        </p:txBody>
      </p:sp>
      <p:sp>
        <p:nvSpPr>
          <p:cNvPr id="7" name="Subtitle 2"/>
          <p:cNvSpPr txBox="1">
            <a:spLocks/>
          </p:cNvSpPr>
          <p:nvPr/>
        </p:nvSpPr>
        <p:spPr>
          <a:xfrm>
            <a:off x="1344304" y="5515428"/>
            <a:ext cx="6400800" cy="1175706"/>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endParaRPr lang="en-US" sz="3200" b="1" dirty="0">
              <a:ln w="12700">
                <a:solidFill>
                  <a:srgbClr val="4F81BD"/>
                </a:solidFill>
              </a:ln>
              <a:solidFill>
                <a:srgbClr val="FF0000"/>
              </a:solidFill>
              <a:effectLst>
                <a:outerShdw blurRad="50800" dist="38100" algn="l" rotWithShape="0">
                  <a:prstClr val="black">
                    <a:alpha val="40000"/>
                  </a:prstClr>
                </a:outerShdw>
              </a:effectLst>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3"/>
          <p:cNvPicPr>
            <a:picLocks noChangeAspect="1" noChangeArrowheads="1"/>
          </p:cNvPicPr>
          <p:nvPr/>
        </p:nvPicPr>
        <p:blipFill>
          <a:blip r:embed="rId2" cstate="print"/>
          <a:srcRect/>
          <a:stretch>
            <a:fillRect/>
          </a:stretch>
        </p:blipFill>
        <p:spPr bwMode="auto">
          <a:xfrm>
            <a:off x="2476500" y="381000"/>
            <a:ext cx="4179888" cy="59436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667000" y="228600"/>
            <a:ext cx="3810000" cy="5753100"/>
          </a:xfrm>
          <a:prstGeom prst="rect">
            <a:avLst/>
          </a:prstGeom>
          <a:noFill/>
          <a:ln w="9525">
            <a:noFill/>
            <a:miter lim="800000"/>
            <a:headEnd/>
            <a:tailEnd/>
          </a:ln>
        </p:spPr>
      </p:pic>
      <p:sp>
        <p:nvSpPr>
          <p:cNvPr id="5" name="Rectangle 8"/>
          <p:cNvSpPr>
            <a:spLocks noChangeArrowheads="1"/>
          </p:cNvSpPr>
          <p:nvPr/>
        </p:nvSpPr>
        <p:spPr bwMode="auto">
          <a:xfrm>
            <a:off x="2286000" y="6123801"/>
            <a:ext cx="453637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Sherrie A. Inness, </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Secret Ingredients</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Palgrave Macmillan, 2006</a:t>
            </a:r>
          </a:p>
        </p:txBody>
      </p:sp>
      <p:sp>
        <p:nvSpPr>
          <p:cNvPr id="6" name="Rectangle 11"/>
          <p:cNvSpPr>
            <a:spLocks noChangeArrowheads="1"/>
          </p:cNvSpPr>
          <p:nvPr/>
        </p:nvSpPr>
        <p:spPr bwMode="auto">
          <a:xfrm>
            <a:off x="3742400" y="6427857"/>
            <a:ext cx="1644650" cy="35394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charset="0"/>
                <a:ea typeface="+mn-ea"/>
                <a:cs typeface="+mn-cs"/>
              </a:rPr>
              <a:t>© 2010-2026</a:t>
            </a:r>
            <a:endParaRPr kumimoji="1" lang="en-US" sz="7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193358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9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99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9941" name="Subtitle 2"/>
          <p:cNvSpPr txBox="1">
            <a:spLocks/>
          </p:cNvSpPr>
          <p:nvPr/>
        </p:nvSpPr>
        <p:spPr bwMode="auto">
          <a:xfrm>
            <a:off x="906463" y="2680380"/>
            <a:ext cx="7315200" cy="3077766"/>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i="1" dirty="0">
                <a:solidFill>
                  <a:srgbClr val="E6B9B8"/>
                </a:solidFill>
                <a:cs typeface="Arial" charset="0"/>
              </a:rPr>
              <a:t>Secret Ingredients</a:t>
            </a:r>
            <a:r>
              <a:rPr lang="en-US" sz="2800" b="1" dirty="0">
                <a:solidFill>
                  <a:srgbClr val="E6B9B8"/>
                </a:solidFill>
                <a:cs typeface="Arial" charset="0"/>
              </a:rPr>
              <a:t> examines how women from many backgrounds have </a:t>
            </a:r>
            <a:r>
              <a:rPr lang="en-US" sz="2800" b="1" dirty="0">
                <a:cs typeface="Arial" charset="0"/>
              </a:rPr>
              <a:t>used cooking literature to question society’s expectations about gender roles and other issues</a:t>
            </a:r>
            <a:endParaRPr lang="en-US" sz="2800" b="1" dirty="0">
              <a:solidFill>
                <a:srgbClr val="D79694"/>
              </a:solidFill>
              <a:cs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9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09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965" name="Subtitle 2"/>
          <p:cNvSpPr txBox="1">
            <a:spLocks/>
          </p:cNvSpPr>
          <p:nvPr/>
        </p:nvSpPr>
        <p:spPr bwMode="auto">
          <a:xfrm>
            <a:off x="906463" y="2609850"/>
            <a:ext cx="7315200" cy="2989263"/>
          </a:xfrm>
          <a:prstGeom prst="rect">
            <a:avLst/>
          </a:prstGeom>
          <a:noFill/>
          <a:ln w="76200">
            <a:noFill/>
            <a:miter lim="800000"/>
            <a:headEnd/>
            <a:tailEnd/>
          </a:ln>
        </p:spPr>
        <p:txBody>
          <a:bodyPr lIns="457200" tIns="457200" rIns="457200" bIns="457200">
            <a:spAutoFit/>
          </a:bodyPr>
          <a:lstStyle/>
          <a:p>
            <a:pPr marL="0" lvl="1" algn="ctr"/>
            <a:r>
              <a:rPr lang="en-US" sz="3200" b="1" dirty="0">
                <a:cs typeface="Arial" charset="0"/>
              </a:rPr>
              <a:t>“Women have used cooking literature to voice their protests</a:t>
            </a:r>
          </a:p>
          <a:p>
            <a:pPr marL="0" lvl="1" algn="ctr"/>
            <a:r>
              <a:rPr lang="en-US" sz="3200" b="1" dirty="0">
                <a:cs typeface="Arial" charset="0"/>
              </a:rPr>
              <a:t>against a society where they are not always heard.”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9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19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989" name="Subtitle 2"/>
          <p:cNvSpPr txBox="1">
            <a:spLocks/>
          </p:cNvSpPr>
          <p:nvPr/>
        </p:nvSpPr>
        <p:spPr bwMode="auto">
          <a:xfrm>
            <a:off x="906463" y="2669892"/>
            <a:ext cx="7315200" cy="3077766"/>
          </a:xfrm>
          <a:prstGeom prst="rect">
            <a:avLst/>
          </a:prstGeom>
          <a:noFill/>
          <a:ln w="76200">
            <a:noFill/>
            <a:miter lim="800000"/>
            <a:headEnd/>
            <a:tailEnd/>
          </a:ln>
        </p:spPr>
        <p:txBody>
          <a:bodyPr lIns="457200" tIns="457200" rIns="457200" bIns="457200">
            <a:spAutoFit/>
          </a:bodyPr>
          <a:lstStyle/>
          <a:p>
            <a:pPr marL="0" lvl="1" algn="ctr"/>
            <a:r>
              <a:rPr lang="en-US" sz="2800" b="1" dirty="0">
                <a:cs typeface="Arial" charset="0"/>
              </a:rPr>
              <a:t>“Because cooking literature is an ‘acceptable’ female genre, </a:t>
            </a:r>
          </a:p>
          <a:p>
            <a:pPr marL="0" lvl="1" algn="ctr"/>
            <a:r>
              <a:rPr lang="en-US" sz="2800" b="1" dirty="0">
                <a:cs typeface="Arial" charset="0"/>
              </a:rPr>
              <a:t>it has, since its beginnings,</a:t>
            </a:r>
          </a:p>
          <a:p>
            <a:pPr marL="0" lvl="1" algn="ctr"/>
            <a:r>
              <a:rPr lang="en-US" sz="2800" b="1" dirty="0">
                <a:cs typeface="Arial" charset="0"/>
              </a:rPr>
              <a:t>allowed women to write about their concerns.”</a:t>
            </a:r>
            <a:endParaRPr lang="en-US" sz="1100" b="1" dirty="0">
              <a:solidFill>
                <a:srgbClr val="D79694"/>
              </a:solidFill>
              <a:cs typeface="Arial"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667000" y="228600"/>
            <a:ext cx="3810000" cy="5753100"/>
          </a:xfrm>
          <a:prstGeom prst="rect">
            <a:avLst/>
          </a:prstGeom>
          <a:noFill/>
          <a:ln w="9525">
            <a:noFill/>
            <a:miter lim="800000"/>
            <a:headEnd/>
            <a:tailEnd/>
          </a:ln>
        </p:spPr>
      </p:pic>
      <p:sp>
        <p:nvSpPr>
          <p:cNvPr id="4" name="Rounded Rectangle 3"/>
          <p:cNvSpPr/>
          <p:nvPr/>
        </p:nvSpPr>
        <p:spPr>
          <a:xfrm rot="21273086">
            <a:off x="1968500" y="3494088"/>
            <a:ext cx="5105400" cy="78263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8"/>
          <p:cNvSpPr>
            <a:spLocks noChangeArrowheads="1"/>
          </p:cNvSpPr>
          <p:nvPr/>
        </p:nvSpPr>
        <p:spPr bwMode="auto">
          <a:xfrm>
            <a:off x="2286000" y="6123801"/>
            <a:ext cx="4536370" cy="276999"/>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a:t>
            </a:r>
          </a:p>
        </p:txBody>
      </p:sp>
      <p:sp>
        <p:nvSpPr>
          <p:cNvPr id="6" name="Rectangle 11"/>
          <p:cNvSpPr>
            <a:spLocks noChangeArrowheads="1"/>
          </p:cNvSpPr>
          <p:nvPr/>
        </p:nvSpPr>
        <p:spPr bwMode="auto">
          <a:xfrm>
            <a:off x="3742400" y="6427857"/>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2010-2026</a:t>
            </a:r>
            <a:endParaRPr kumimoji="1" lang="en-US" sz="700" dirty="0">
              <a:solidFill>
                <a:srgbClr val="FFFFFF"/>
              </a:solidFill>
            </a:endParaRPr>
          </a:p>
        </p:txBody>
      </p:sp>
    </p:spTree>
    <p:extLst>
      <p:ext uri="{BB962C8B-B14F-4D97-AF65-F5344CB8AC3E}">
        <p14:creationId xmlns:p14="http://schemas.microsoft.com/office/powerpoint/2010/main" val="12758599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0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14</a:t>
            </a:r>
          </a:p>
        </p:txBody>
      </p:sp>
      <p:sp>
        <p:nvSpPr>
          <p:cNvPr id="43012" name="Rectangle 3"/>
          <p:cNvSpPr txBox="1">
            <a:spLocks noChangeArrowheads="1"/>
          </p:cNvSpPr>
          <p:nvPr/>
        </p:nvSpPr>
        <p:spPr bwMode="auto">
          <a:xfrm>
            <a:off x="762000"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013" name="Subtitle 2"/>
          <p:cNvSpPr txBox="1">
            <a:spLocks/>
          </p:cNvSpPr>
          <p:nvPr/>
        </p:nvSpPr>
        <p:spPr bwMode="auto">
          <a:xfrm>
            <a:off x="906463" y="2081213"/>
            <a:ext cx="7315200" cy="4205287"/>
          </a:xfrm>
          <a:prstGeom prst="rect">
            <a:avLst/>
          </a:prstGeom>
          <a:noFill/>
          <a:ln w="76200">
            <a:noFill/>
            <a:miter lim="800000"/>
            <a:headEnd/>
            <a:tailEnd/>
          </a:ln>
        </p:spPr>
        <p:txBody>
          <a:bodyPr lIns="457200" tIns="457200" rIns="457200" bIns="457200">
            <a:spAutoFit/>
          </a:bodyPr>
          <a:lstStyle/>
          <a:p>
            <a:pPr marL="0" lvl="1" algn="ctr"/>
            <a:r>
              <a:rPr lang="en-US" sz="2800" b="1">
                <a:solidFill>
                  <a:srgbClr val="E6B9B8"/>
                </a:solidFill>
                <a:cs typeface="Arial" charset="0"/>
              </a:rPr>
              <a:t>“In recent decades, </a:t>
            </a:r>
            <a:r>
              <a:rPr lang="en-US" sz="3200" b="1">
                <a:cs typeface="Arial" charset="0"/>
              </a:rPr>
              <a:t>women have gained greater social freedom</a:t>
            </a:r>
            <a:r>
              <a:rPr lang="en-US" sz="2800" b="1">
                <a:cs typeface="Arial" charset="0"/>
              </a:rPr>
              <a:t> </a:t>
            </a:r>
            <a:r>
              <a:rPr lang="en-US" sz="2800" b="1">
                <a:solidFill>
                  <a:srgbClr val="E6B9B8"/>
                </a:solidFill>
                <a:cs typeface="Arial" charset="0"/>
              </a:rPr>
              <a:t>and are able to express themselves in a broader variety of genres</a:t>
            </a:r>
            <a:r>
              <a:rPr lang="en-US" sz="2800" b="1">
                <a:cs typeface="Arial" charset="0"/>
              </a:rPr>
              <a:t> </a:t>
            </a:r>
          </a:p>
          <a:p>
            <a:pPr marL="0" lvl="1" algn="ctr"/>
            <a:r>
              <a:rPr lang="en-US" sz="3200" b="1">
                <a:cs typeface="Arial" charset="0"/>
              </a:rPr>
              <a:t>but cooking literature still provides a significant arena for their issues</a:t>
            </a:r>
            <a:r>
              <a:rPr lang="en-US" sz="3200" b="1">
                <a:solidFill>
                  <a:srgbClr val="E6B9B8"/>
                </a:solidFill>
                <a:cs typeface="Arial" charset="0"/>
              </a:rPr>
              <a:t>.”</a:t>
            </a:r>
            <a:endParaRPr lang="en-US" sz="1200">
              <a:solidFill>
                <a:srgbClr val="E6B9B8"/>
              </a:solidFill>
              <a:cs typeface="Arial"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0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14</a:t>
            </a:r>
          </a:p>
        </p:txBody>
      </p:sp>
      <p:sp>
        <p:nvSpPr>
          <p:cNvPr id="44036" name="Rectangle 3"/>
          <p:cNvSpPr txBox="1">
            <a:spLocks noChangeArrowheads="1"/>
          </p:cNvSpPr>
          <p:nvPr/>
        </p:nvSpPr>
        <p:spPr bwMode="auto">
          <a:xfrm>
            <a:off x="762000"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4037" name="Subtitle 2"/>
          <p:cNvSpPr txBox="1">
            <a:spLocks/>
          </p:cNvSpPr>
          <p:nvPr/>
        </p:nvSpPr>
        <p:spPr bwMode="auto">
          <a:xfrm>
            <a:off x="906463" y="2571750"/>
            <a:ext cx="7315200" cy="3351213"/>
          </a:xfrm>
          <a:prstGeom prst="rect">
            <a:avLst/>
          </a:prstGeom>
          <a:noFill/>
          <a:ln w="76200">
            <a:noFill/>
            <a:miter lim="800000"/>
            <a:headEnd/>
            <a:tailEnd/>
          </a:ln>
        </p:spPr>
        <p:txBody>
          <a:bodyPr lIns="457200" tIns="457200" rIns="457200" bIns="457200">
            <a:spAutoFit/>
          </a:bodyPr>
          <a:lstStyle/>
          <a:p>
            <a:pPr marL="0" lvl="1" algn="ctr"/>
            <a:r>
              <a:rPr lang="en-US" sz="3200" b="1">
                <a:cs typeface="Arial" charset="0"/>
              </a:rPr>
              <a:t>“This modern literature not only provides a place for discussing contemporary food issues but it also creates a place for women to debate other social issues.”</a:t>
            </a:r>
            <a:endParaRPr lang="en-US" sz="1200">
              <a:cs typeface="Arial"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334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73618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93225" y="3904525"/>
            <a:ext cx="8458200" cy="1905000"/>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ECE1">
                  <a:lumMod val="50000"/>
                </a:srgbClr>
              </a:solidFill>
            </a:endParaRPr>
          </a:p>
        </p:txBody>
      </p:sp>
    </p:spTree>
    <p:extLst>
      <p:ext uri="{BB962C8B-B14F-4D97-AF65-F5344CB8AC3E}">
        <p14:creationId xmlns:p14="http://schemas.microsoft.com/office/powerpoint/2010/main" val="21548612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0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50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061" name="Subtitle 2"/>
          <p:cNvSpPr txBox="1">
            <a:spLocks/>
          </p:cNvSpPr>
          <p:nvPr/>
        </p:nvSpPr>
        <p:spPr bwMode="auto">
          <a:xfrm>
            <a:off x="906463" y="2503785"/>
            <a:ext cx="7315200" cy="3744615"/>
          </a:xfrm>
          <a:prstGeom prst="rect">
            <a:avLst/>
          </a:prstGeom>
          <a:noFill/>
          <a:ln w="76200">
            <a:noFill/>
            <a:miter lim="800000"/>
            <a:headEnd/>
            <a:tailEnd/>
          </a:ln>
        </p:spPr>
        <p:txBody>
          <a:bodyPr wrap="square" lIns="457200" tIns="457200" rIns="457200" bIns="457200">
            <a:spAutoFit/>
          </a:bodyPr>
          <a:lstStyle/>
          <a:p>
            <a:pPr marL="0" lvl="1" algn="ctr">
              <a:spcBef>
                <a:spcPts val="800"/>
              </a:spcBef>
            </a:pPr>
            <a:r>
              <a:rPr lang="en-US" sz="3200" b="1" dirty="0">
                <a:cs typeface="Arial" charset="0"/>
              </a:rPr>
              <a:t>“Cooking literature is a genre where nonwhite and working-class voices can be heard.”</a:t>
            </a:r>
          </a:p>
          <a:p>
            <a:pPr marL="0" lvl="1" algn="ctr">
              <a:spcBef>
                <a:spcPts val="800"/>
              </a:spcBef>
            </a:pPr>
            <a:endParaRPr lang="en-US" sz="200" b="1" dirty="0">
              <a:cs typeface="Arial" charset="0"/>
            </a:endParaRPr>
          </a:p>
          <a:p>
            <a:pPr marL="0" lvl="1" algn="ctr">
              <a:spcBef>
                <a:spcPts val="800"/>
              </a:spcBef>
            </a:pPr>
            <a:r>
              <a:rPr lang="en-US" sz="2400" b="1" dirty="0">
                <a:cs typeface="Arial" charset="0"/>
              </a:rPr>
              <a:t>“It is vital to hear these voice because cooking culture’s celebrities tend to share elite backgrounds.”</a:t>
            </a:r>
            <a:endParaRPr lang="en-US" sz="900" b="1" dirty="0">
              <a:solidFill>
                <a:srgbClr val="D79694"/>
              </a:solidFill>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08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608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6085" name="Subtitle 2"/>
          <p:cNvSpPr txBox="1">
            <a:spLocks/>
          </p:cNvSpPr>
          <p:nvPr/>
        </p:nvSpPr>
        <p:spPr bwMode="auto">
          <a:xfrm>
            <a:off x="906463" y="1400628"/>
            <a:ext cx="7315200" cy="4801314"/>
          </a:xfrm>
          <a:prstGeom prst="rect">
            <a:avLst/>
          </a:prstGeom>
          <a:noFill/>
          <a:ln w="76200">
            <a:noFill/>
            <a:miter lim="800000"/>
            <a:headEnd/>
            <a:tailEnd/>
          </a:ln>
        </p:spPr>
        <p:txBody>
          <a:bodyPr lIns="457200" tIns="457200" rIns="457200" bIns="457200">
            <a:spAutoFit/>
          </a:bodyPr>
          <a:lstStyle/>
          <a:p>
            <a:pPr marL="0" lvl="1" algn="ctr"/>
            <a:r>
              <a:rPr lang="en-US" sz="2800" b="1" dirty="0">
                <a:cs typeface="Arial" charset="0"/>
              </a:rPr>
              <a:t>“</a:t>
            </a:r>
            <a:r>
              <a:rPr lang="en-US" sz="2800" b="1" i="1" dirty="0">
                <a:cs typeface="Arial" charset="0"/>
              </a:rPr>
              <a:t>Secret Ingredients</a:t>
            </a:r>
            <a:r>
              <a:rPr lang="en-US" sz="2800" b="1" dirty="0">
                <a:cs typeface="Arial" charset="0"/>
              </a:rPr>
              <a:t> focus on </a:t>
            </a:r>
          </a:p>
          <a:p>
            <a:pPr marL="0" lvl="1" algn="ctr"/>
            <a:r>
              <a:rPr lang="en-US" sz="2800" b="1" dirty="0">
                <a:cs typeface="Arial" charset="0"/>
              </a:rPr>
              <a:t>books written by middle-class white women and works written by women from different class and race backgrounds, </a:t>
            </a:r>
          </a:p>
          <a:p>
            <a:pPr marL="0" lvl="1" algn="ctr"/>
            <a:r>
              <a:rPr lang="en-US" sz="2800" b="1" dirty="0">
                <a:cs typeface="Arial" charset="0"/>
              </a:rPr>
              <a:t>who demonstrate that cooking culture is more varied and complex than revealed solely by [Julia] Child, [Martha] Stewart, and their ilk.”</a:t>
            </a:r>
            <a:endParaRPr lang="en-US" sz="2800" b="1" dirty="0">
              <a:solidFill>
                <a:srgbClr val="D79694"/>
              </a:solidFill>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13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8132" name="Rectangle 3"/>
          <p:cNvSpPr txBox="1">
            <a:spLocks noChangeArrowheads="1"/>
          </p:cNvSpPr>
          <p:nvPr/>
        </p:nvSpPr>
        <p:spPr bwMode="auto">
          <a:xfrm>
            <a:off x="685800" y="0"/>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8133" name="Subtitle 2"/>
          <p:cNvSpPr txBox="1">
            <a:spLocks/>
          </p:cNvSpPr>
          <p:nvPr/>
        </p:nvSpPr>
        <p:spPr bwMode="auto">
          <a:xfrm>
            <a:off x="906463" y="2261053"/>
            <a:ext cx="7315200" cy="39401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“Voices other than those of mainstream white authors deserve to be heard so that we can understand how women from various races, ethnicities, and economic backgrounds construct different narratives about their lives.”</a:t>
            </a:r>
            <a:endParaRPr lang="en-US" sz="1000" b="1" dirty="0">
              <a:solidFill>
                <a:srgbClr val="D79694"/>
              </a:solidFill>
              <a:cs typeface="Arial"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15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915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9157" name="Subtitle 2"/>
          <p:cNvSpPr txBox="1">
            <a:spLocks/>
          </p:cNvSpPr>
          <p:nvPr/>
        </p:nvSpPr>
        <p:spPr bwMode="auto">
          <a:xfrm>
            <a:off x="906463" y="2663825"/>
            <a:ext cx="7315200" cy="35083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i="1" dirty="0">
                <a:cs typeface="Arial" charset="0"/>
              </a:rPr>
              <a:t>Secret Ingredients </a:t>
            </a:r>
            <a:r>
              <a:rPr lang="en-US" sz="2800" b="1" dirty="0">
                <a:cs typeface="Arial" charset="0"/>
              </a:rPr>
              <a:t>“. . . also encourages readers to pay more critical attention to cooking culture in general, whether it be books, television shows, internet sites, or magazine articles.”</a:t>
            </a:r>
            <a:endParaRPr lang="en-US" sz="1000" b="1" dirty="0">
              <a:solidFill>
                <a:srgbClr val="D79694"/>
              </a:solidFill>
              <a:cs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17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018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 name="Subtitle 2"/>
          <p:cNvSpPr txBox="1">
            <a:spLocks/>
          </p:cNvSpPr>
          <p:nvPr/>
        </p:nvSpPr>
        <p:spPr bwMode="auto">
          <a:xfrm>
            <a:off x="906463" y="2607866"/>
            <a:ext cx="7315200" cy="3488134"/>
          </a:xfrm>
          <a:prstGeom prst="rect">
            <a:avLst/>
          </a:prstGeom>
          <a:noFill/>
          <a:ln w="76200">
            <a:noFill/>
            <a:miter lim="800000"/>
            <a:headEnd/>
            <a:tailEnd/>
          </a:ln>
        </p:spPr>
        <p:txBody>
          <a:bodyPr lIns="457200" tIns="457200" rIns="457200" bIns="457200">
            <a:spAutoFit/>
          </a:bodyPr>
          <a:lstStyle/>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“Although our society is replete with culinary information, </a:t>
            </a:r>
            <a:r>
              <a:rPr lang="en-US" sz="2800" b="1" dirty="0">
                <a:latin typeface="Arial" pitchFamily="34" charset="0"/>
                <a:cs typeface="Arial" pitchFamily="34" charset="0"/>
              </a:rPr>
              <a:t>we rarely stop to analyze what messages are being distributed along with how to prepare a casserole*</a:t>
            </a:r>
            <a:r>
              <a:rPr lang="en-US" sz="2800" b="1" dirty="0">
                <a:solidFill>
                  <a:srgbClr val="E6B9B8"/>
                </a:solidFill>
                <a:latin typeface="Arial" pitchFamily="34" charset="0"/>
                <a:cs typeface="Arial" pitchFamily="34" charset="0"/>
              </a:rPr>
              <a:t>”</a:t>
            </a:r>
            <a:r>
              <a:rPr lang="en-US" sz="2800" b="1" dirty="0">
                <a:latin typeface="Arial" pitchFamily="34" charset="0"/>
                <a:cs typeface="Arial" pitchFamily="34" charset="0"/>
              </a:rPr>
              <a:t> </a:t>
            </a:r>
          </a:p>
          <a:p>
            <a:pPr marL="0" lvl="1" algn="ctr">
              <a:spcBef>
                <a:spcPts val="800"/>
              </a:spcBef>
              <a:defRPr/>
            </a:pPr>
            <a:r>
              <a:rPr lang="en-US" sz="2000" dirty="0">
                <a:latin typeface="Arial" pitchFamily="34" charset="0"/>
                <a:cs typeface="Arial" pitchFamily="34" charset="0"/>
              </a:rPr>
              <a:t>[*that’s “hot dish” to Minnesotans]</a:t>
            </a:r>
            <a:r>
              <a:rPr lang="en-US" sz="2000" dirty="0">
                <a:solidFill>
                  <a:schemeClr val="accent2">
                    <a:lumMod val="40000"/>
                    <a:lumOff val="60000"/>
                  </a:schemeClr>
                </a:solidFill>
                <a:latin typeface="Arial" pitchFamily="34" charset="0"/>
                <a:cs typeface="Arial" pitchFamily="34" charset="0"/>
              </a:rPr>
              <a:t>.”</a:t>
            </a:r>
            <a:endParaRPr lang="en-US" sz="800" dirty="0">
              <a:solidFill>
                <a:schemeClr val="accent2">
                  <a:lumMod val="40000"/>
                  <a:lumOff val="60000"/>
                </a:schemeClr>
              </a:solidFill>
              <a:latin typeface="Arial" pitchFamily="34" charset="0"/>
              <a:cs typeface="Arial"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84706"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47185"/>
            <a:ext cx="7315200" cy="602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5597" y="1725768"/>
            <a:ext cx="1531253" cy="369332"/>
          </a:xfrm>
          <a:prstGeom prst="rect">
            <a:avLst/>
          </a:prstGeom>
          <a:noFill/>
        </p:spPr>
        <p:txBody>
          <a:bodyPr wrap="none" rtlCol="0">
            <a:spAutoFit/>
          </a:bodyPr>
          <a:lstStyle/>
          <a:p>
            <a:r>
              <a:rPr lang="en-US" dirty="0">
                <a:solidFill>
                  <a:srgbClr val="000000"/>
                </a:solidFill>
              </a:rPr>
              <a:t>28 April 2012</a:t>
            </a:r>
          </a:p>
        </p:txBody>
      </p:sp>
      <p:sp>
        <p:nvSpPr>
          <p:cNvPr id="6" name="Text Box 2">
            <a:extLst>
              <a:ext uri="{FF2B5EF4-FFF2-40B4-BE49-F238E27FC236}">
                <a16:creationId xmlns:a16="http://schemas.microsoft.com/office/drawing/2014/main" id="{561BDF07-E9FD-4C2E-A40F-FE0DD500C92C}"/>
              </a:ext>
            </a:extLst>
          </p:cNvPr>
          <p:cNvSpPr txBox="1">
            <a:spLocks noChangeArrowheads="1"/>
          </p:cNvSpPr>
          <p:nvPr/>
        </p:nvSpPr>
        <p:spPr bwMode="auto">
          <a:xfrm>
            <a:off x="2840961" y="6397625"/>
            <a:ext cx="3433505" cy="276999"/>
          </a:xfrm>
          <a:prstGeom prst="rect">
            <a:avLst/>
          </a:prstGeom>
          <a:noFill/>
          <a:ln w="28575">
            <a:noFill/>
            <a:miter lim="800000"/>
            <a:headEnd/>
            <a:tailEnd/>
          </a:ln>
        </p:spPr>
        <p:txBody>
          <a:bodyPr wrap="none">
            <a:spAutoFit/>
          </a:bodyPr>
          <a:lstStyle/>
          <a:p>
            <a:pPr algn="ctr"/>
            <a:r>
              <a:rPr lang="en-US" sz="1200" dirty="0">
                <a:solidFill>
                  <a:srgbClr val="000000"/>
                </a:solidFill>
                <a:hlinkClick r:id="rId4"/>
              </a:rPr>
              <a:t>http://www.bbc.co.uk/news/magazine-17843985</a:t>
            </a:r>
            <a:endParaRPr lang="en-US" sz="1200" dirty="0">
              <a:solidFill>
                <a:srgbClr val="000000"/>
              </a:solidFill>
            </a:endParaRPr>
          </a:p>
        </p:txBody>
      </p:sp>
    </p:spTree>
    <p:extLst>
      <p:ext uri="{BB962C8B-B14F-4D97-AF65-F5344CB8AC3E}">
        <p14:creationId xmlns:p14="http://schemas.microsoft.com/office/powerpoint/2010/main" val="4668756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2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12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205" name="Subtitle 2"/>
          <p:cNvSpPr txBox="1">
            <a:spLocks/>
          </p:cNvSpPr>
          <p:nvPr/>
        </p:nvSpPr>
        <p:spPr bwMode="auto">
          <a:xfrm>
            <a:off x="906463" y="2636838"/>
            <a:ext cx="7315200" cy="30781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“Culinary culture not only </a:t>
            </a:r>
            <a:r>
              <a:rPr lang="en-US" sz="2800" b="1" i="1" dirty="0">
                <a:cs typeface="Arial" charset="0"/>
              </a:rPr>
              <a:t>conveys</a:t>
            </a:r>
            <a:r>
              <a:rPr lang="en-US" sz="2800" b="1" dirty="0">
                <a:cs typeface="Arial" charset="0"/>
              </a:rPr>
              <a:t> </a:t>
            </a:r>
            <a:r>
              <a:rPr lang="en-US" sz="2800" b="1" i="1" dirty="0">
                <a:cs typeface="Arial" charset="0"/>
              </a:rPr>
              <a:t>recipes</a:t>
            </a:r>
            <a:r>
              <a:rPr lang="en-US" sz="2800" b="1" dirty="0">
                <a:cs typeface="Arial" charset="0"/>
              </a:rPr>
              <a:t>, but it is also equally intent on passing on implicit and explicit messages to people, confirming or challenging our roles in society.”</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2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12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205" name="Subtitle 2"/>
          <p:cNvSpPr txBox="1">
            <a:spLocks/>
          </p:cNvSpPr>
          <p:nvPr/>
        </p:nvSpPr>
        <p:spPr bwMode="auto">
          <a:xfrm>
            <a:off x="906463" y="2636838"/>
            <a:ext cx="7315200" cy="30781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solidFill>
                  <a:srgbClr val="E6B9B8"/>
                </a:solidFill>
                <a:cs typeface="Arial" charset="0"/>
              </a:rPr>
              <a:t>“Culinary culture not only </a:t>
            </a:r>
            <a:r>
              <a:rPr lang="en-US" sz="2800" b="1" i="1" dirty="0">
                <a:solidFill>
                  <a:srgbClr val="E6B9B8"/>
                </a:solidFill>
                <a:cs typeface="Arial" charset="0"/>
              </a:rPr>
              <a:t>conveys</a:t>
            </a:r>
            <a:r>
              <a:rPr lang="en-US" sz="2800" b="1" dirty="0">
                <a:solidFill>
                  <a:srgbClr val="E6B9B8"/>
                </a:solidFill>
                <a:cs typeface="Arial" charset="0"/>
              </a:rPr>
              <a:t> </a:t>
            </a:r>
            <a:r>
              <a:rPr lang="en-US" sz="2800" b="1" i="1" dirty="0">
                <a:solidFill>
                  <a:srgbClr val="E6B9B8"/>
                </a:solidFill>
                <a:cs typeface="Arial" charset="0"/>
              </a:rPr>
              <a:t>recipes</a:t>
            </a:r>
            <a:r>
              <a:rPr lang="en-US" sz="2800" b="1" dirty="0">
                <a:solidFill>
                  <a:srgbClr val="E6B9B8"/>
                </a:solidFill>
                <a:cs typeface="Arial" charset="0"/>
              </a:rPr>
              <a:t>, but it is also equally intent on</a:t>
            </a:r>
            <a:r>
              <a:rPr lang="en-US" sz="2800" b="1" dirty="0">
                <a:cs typeface="Arial" charset="0"/>
              </a:rPr>
              <a:t> passing on implicit and explicit messages to people, confirming or challenging our roles in society</a:t>
            </a:r>
            <a:r>
              <a:rPr lang="en-US" sz="2800" b="1" dirty="0">
                <a:solidFill>
                  <a:srgbClr val="E6B9B8"/>
                </a:solidFill>
                <a:cs typeface="Arial" charset="0"/>
              </a:rPr>
              <a: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2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32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3253" name="Subtitle 2"/>
          <p:cNvSpPr txBox="1">
            <a:spLocks/>
          </p:cNvSpPr>
          <p:nvPr/>
        </p:nvSpPr>
        <p:spPr bwMode="auto">
          <a:xfrm>
            <a:off x="906463" y="2667000"/>
            <a:ext cx="7315200" cy="26463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“If we wish to understand our American lives, one useful place to turn is the vast culinary universe and its varied messages.”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cstate="print"/>
          <a:srcRect/>
          <a:stretch>
            <a:fillRect/>
          </a:stretch>
        </p:blipFill>
        <p:spPr bwMode="auto">
          <a:xfrm>
            <a:off x="2190750" y="276225"/>
            <a:ext cx="4762500" cy="5895975"/>
          </a:xfrm>
          <a:prstGeom prst="rect">
            <a:avLst/>
          </a:prstGeom>
          <a:noFill/>
          <a:ln w="9525">
            <a:noFill/>
            <a:miter lim="800000"/>
            <a:headEnd/>
            <a:tailEnd/>
          </a:ln>
        </p:spPr>
      </p:pic>
      <p:sp>
        <p:nvSpPr>
          <p:cNvPr id="242691" name="Rectangle 3"/>
          <p:cNvSpPr txBox="1">
            <a:spLocks noChangeArrowheads="1"/>
          </p:cNvSpPr>
          <p:nvPr/>
        </p:nvSpPr>
        <p:spPr bwMode="auto">
          <a:xfrm>
            <a:off x="2209800" y="228600"/>
            <a:ext cx="4800600" cy="5943600"/>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42692" name="Subtitle 2"/>
          <p:cNvSpPr txBox="1">
            <a:spLocks/>
          </p:cNvSpPr>
          <p:nvPr/>
        </p:nvSpPr>
        <p:spPr bwMode="auto">
          <a:xfrm>
            <a:off x="906463" y="990600"/>
            <a:ext cx="7315200" cy="5416550"/>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600" b="1">
                <a:solidFill>
                  <a:prstClr val="black"/>
                </a:solidFill>
              </a:rPr>
              <a:t>Italian Wedding</a:t>
            </a:r>
          </a:p>
          <a:p>
            <a:pPr marL="0" lvl="1" algn="ctr">
              <a:spcBef>
                <a:spcPts val="800"/>
              </a:spcBef>
            </a:pPr>
            <a:r>
              <a:rPr lang="en-US" sz="3600" b="1">
                <a:solidFill>
                  <a:prstClr val="black"/>
                </a:solidFill>
              </a:rPr>
              <a:t>Bengali Fertility Feast</a:t>
            </a:r>
          </a:p>
          <a:p>
            <a:pPr marL="0" lvl="1" algn="ctr">
              <a:spcBef>
                <a:spcPts val="800"/>
              </a:spcBef>
            </a:pPr>
            <a:r>
              <a:rPr lang="en-US" sz="3600" b="1">
                <a:solidFill>
                  <a:prstClr val="black"/>
                </a:solidFill>
              </a:rPr>
              <a:t>Preparing Last Meals</a:t>
            </a:r>
          </a:p>
          <a:p>
            <a:pPr marL="0" lvl="1" algn="ctr">
              <a:spcBef>
                <a:spcPts val="800"/>
              </a:spcBef>
            </a:pPr>
            <a:r>
              <a:rPr lang="en-US" sz="3600" b="1">
                <a:solidFill>
                  <a:prstClr val="black"/>
                </a:solidFill>
              </a:rPr>
              <a:t>Makah Whaling</a:t>
            </a:r>
          </a:p>
          <a:p>
            <a:pPr marL="0" lvl="1" algn="ctr">
              <a:spcBef>
                <a:spcPts val="800"/>
              </a:spcBef>
            </a:pPr>
            <a:r>
              <a:rPr lang="en-US" sz="3600" b="1">
                <a:solidFill>
                  <a:prstClr val="black"/>
                </a:solidFill>
              </a:rPr>
              <a:t>Burger Nation</a:t>
            </a:r>
          </a:p>
          <a:p>
            <a:pPr marL="0" lvl="1" algn="ctr">
              <a:spcBef>
                <a:spcPts val="800"/>
              </a:spcBef>
            </a:pPr>
            <a:r>
              <a:rPr lang="en-US" sz="3600" b="1">
                <a:solidFill>
                  <a:prstClr val="black"/>
                </a:solidFill>
              </a:rPr>
              <a:t>Texas Czech Kolaches</a:t>
            </a:r>
          </a:p>
          <a:p>
            <a:pPr marL="0" lvl="1" algn="ctr">
              <a:spcBef>
                <a:spcPts val="800"/>
              </a:spcBef>
            </a:pPr>
            <a:r>
              <a:rPr lang="en-US" sz="3600" b="1">
                <a:solidFill>
                  <a:prstClr val="black"/>
                </a:solidFill>
              </a:rPr>
              <a:t>Geechee Rice . . .</a:t>
            </a:r>
            <a:endParaRPr lang="en-US" sz="3600" b="1">
              <a:solidFill>
                <a:prstClr val="black"/>
              </a:solidFill>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3714" name="Rectangle 8"/>
          <p:cNvSpPr>
            <a:spLocks noChangeArrowheads="1"/>
          </p:cNvSpPr>
          <p:nvPr/>
        </p:nvSpPr>
        <p:spPr bwMode="auto">
          <a:xfrm>
            <a:off x="3960813" y="6330950"/>
            <a:ext cx="1282700" cy="276225"/>
          </a:xfrm>
          <a:prstGeom prst="rect">
            <a:avLst/>
          </a:prstGeom>
          <a:noFill/>
          <a:ln w="9525">
            <a:noFill/>
            <a:miter lim="800000"/>
            <a:headEnd/>
            <a:tailEnd/>
          </a:ln>
        </p:spPr>
        <p:txBody>
          <a:bodyPr wrap="none">
            <a:spAutoFit/>
          </a:bodyPr>
          <a:lstStyle/>
          <a:p>
            <a:r>
              <a:rPr lang="en-US" sz="1200">
                <a:solidFill>
                  <a:prstClr val="white"/>
                </a:solidFill>
                <a:cs typeface="Arial" charset="0"/>
              </a:rPr>
              <a:t>Ballantine, 1992</a:t>
            </a:r>
          </a:p>
        </p:txBody>
      </p:sp>
      <p:sp>
        <p:nvSpPr>
          <p:cNvPr id="243716" name="Rectangle 9"/>
          <p:cNvSpPr>
            <a:spLocks noChangeArrowheads="1"/>
          </p:cNvSpPr>
          <p:nvPr/>
        </p:nvSpPr>
        <p:spPr bwMode="auto">
          <a:xfrm>
            <a:off x="762000" y="5410200"/>
            <a:ext cx="7696200" cy="830263"/>
          </a:xfrm>
          <a:prstGeom prst="rect">
            <a:avLst/>
          </a:prstGeom>
          <a:noFill/>
          <a:ln w="9525">
            <a:noFill/>
            <a:miter lim="800000"/>
            <a:headEnd/>
            <a:tailEnd/>
          </a:ln>
        </p:spPr>
        <p:txBody>
          <a:bodyPr>
            <a:spAutoFit/>
          </a:bodyPr>
          <a:lstStyle/>
          <a:p>
            <a:pPr algn="ctr"/>
            <a:r>
              <a:rPr lang="en-US" sz="2400" b="1">
                <a:solidFill>
                  <a:prstClr val="white"/>
                </a:solidFill>
                <a:cs typeface="Arial" charset="0"/>
              </a:rPr>
              <a:t>Vertamae Grosvenor, </a:t>
            </a:r>
            <a:r>
              <a:rPr lang="en-US" sz="2400" b="1" i="1">
                <a:solidFill>
                  <a:prstClr val="white"/>
                </a:solidFill>
                <a:cs typeface="Arial" charset="0"/>
              </a:rPr>
              <a:t>Vibration Cooking or The Travel Notes of a Geechee Girl</a:t>
            </a:r>
            <a:r>
              <a:rPr lang="en-US" sz="2400" b="1">
                <a:solidFill>
                  <a:prstClr val="white"/>
                </a:solidFill>
                <a:cs typeface="Arial" charset="0"/>
              </a:rPr>
              <a:t> </a:t>
            </a:r>
          </a:p>
        </p:txBody>
      </p:sp>
      <p:sp>
        <p:nvSpPr>
          <p:cNvPr id="8" name="Rectangle 7"/>
          <p:cNvSpPr/>
          <p:nvPr/>
        </p:nvSpPr>
        <p:spPr>
          <a:xfrm>
            <a:off x="990600" y="1812191"/>
            <a:ext cx="7162800" cy="3170099"/>
          </a:xfrm>
          <a:prstGeom prst="rect">
            <a:avLst/>
          </a:prstGeom>
        </p:spPr>
        <p:txBody>
          <a:bodyPr>
            <a:spAutoFit/>
          </a:bodyPr>
          <a:lstStyle/>
          <a:p>
            <a:pPr algn="ctr">
              <a:defRPr/>
            </a:pPr>
            <a:r>
              <a:rPr kumimoji="1" lang="en-US" sz="8800" b="1" dirty="0" err="1">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Geechee</a:t>
            </a:r>
            <a:r>
              <a:rPr kumimoji="1" lang="en-US" sz="8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Rice</a:t>
            </a:r>
          </a:p>
          <a:p>
            <a:pPr algn="ctr">
              <a:defRPr/>
            </a:pPr>
            <a:r>
              <a:rPr kumimoji="1" lang="en-US" sz="2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(Gullah)</a:t>
            </a:r>
            <a:endParaRPr lang="en-US" sz="2400" b="1" dirty="0">
              <a:solidFill>
                <a:prstClr val="white"/>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3714" name="Rectangle 8"/>
          <p:cNvSpPr>
            <a:spLocks noChangeArrowheads="1"/>
          </p:cNvSpPr>
          <p:nvPr/>
        </p:nvSpPr>
        <p:spPr bwMode="auto">
          <a:xfrm>
            <a:off x="3960813" y="6330950"/>
            <a:ext cx="1282700" cy="276225"/>
          </a:xfrm>
          <a:prstGeom prst="rect">
            <a:avLst/>
          </a:prstGeom>
          <a:noFill/>
          <a:ln w="9525">
            <a:noFill/>
            <a:miter lim="800000"/>
            <a:headEnd/>
            <a:tailEnd/>
          </a:ln>
        </p:spPr>
        <p:txBody>
          <a:bodyPr wrap="none">
            <a:spAutoFit/>
          </a:bodyPr>
          <a:lstStyle/>
          <a:p>
            <a:r>
              <a:rPr lang="en-US" sz="1200">
                <a:solidFill>
                  <a:prstClr val="white"/>
                </a:solidFill>
                <a:cs typeface="Arial" charset="0"/>
              </a:rPr>
              <a:t>Ballantine, 1992</a:t>
            </a:r>
          </a:p>
        </p:txBody>
      </p:sp>
      <p:pic>
        <p:nvPicPr>
          <p:cNvPr id="1026" name="Picture 2"/>
          <p:cNvPicPr>
            <a:picLocks noChangeAspect="1" noChangeArrowheads="1"/>
          </p:cNvPicPr>
          <p:nvPr/>
        </p:nvPicPr>
        <p:blipFill>
          <a:blip r:embed="rId2" cstate="print"/>
          <a:srcRect/>
          <a:stretch>
            <a:fillRect/>
          </a:stretch>
        </p:blipFill>
        <p:spPr bwMode="auto">
          <a:xfrm>
            <a:off x="4467225" y="671513"/>
            <a:ext cx="3878263" cy="4572000"/>
          </a:xfrm>
          <a:prstGeom prst="rect">
            <a:avLst/>
          </a:prstGeom>
          <a:noFill/>
          <a:ln w="9525">
            <a:noFill/>
            <a:miter lim="800000"/>
            <a:headEnd/>
            <a:tailEnd/>
          </a:ln>
        </p:spPr>
      </p:pic>
      <p:sp>
        <p:nvSpPr>
          <p:cNvPr id="243716" name="Rectangle 9"/>
          <p:cNvSpPr>
            <a:spLocks noChangeArrowheads="1"/>
          </p:cNvSpPr>
          <p:nvPr/>
        </p:nvSpPr>
        <p:spPr bwMode="auto">
          <a:xfrm>
            <a:off x="762000" y="5410200"/>
            <a:ext cx="7696200" cy="830263"/>
          </a:xfrm>
          <a:prstGeom prst="rect">
            <a:avLst/>
          </a:prstGeom>
          <a:noFill/>
          <a:ln w="9525">
            <a:noFill/>
            <a:miter lim="800000"/>
            <a:headEnd/>
            <a:tailEnd/>
          </a:ln>
        </p:spPr>
        <p:txBody>
          <a:bodyPr>
            <a:spAutoFit/>
          </a:bodyPr>
          <a:lstStyle/>
          <a:p>
            <a:pPr algn="ctr"/>
            <a:r>
              <a:rPr lang="en-US" sz="2400" b="1">
                <a:solidFill>
                  <a:prstClr val="white"/>
                </a:solidFill>
                <a:cs typeface="Arial" charset="0"/>
              </a:rPr>
              <a:t>Vertamae Grosvenor, </a:t>
            </a:r>
            <a:r>
              <a:rPr lang="en-US" sz="2400" b="1" i="1">
                <a:solidFill>
                  <a:prstClr val="white"/>
                </a:solidFill>
                <a:cs typeface="Arial" charset="0"/>
              </a:rPr>
              <a:t>Vibration Cooking or The Travel Notes of a Geechee Girl</a:t>
            </a:r>
            <a:r>
              <a:rPr lang="en-US" sz="2400" b="1">
                <a:solidFill>
                  <a:prstClr val="white"/>
                </a:solidFill>
                <a:cs typeface="Arial" charset="0"/>
              </a:rPr>
              <a:t> </a:t>
            </a:r>
          </a:p>
        </p:txBody>
      </p:sp>
      <p:pic>
        <p:nvPicPr>
          <p:cNvPr id="243717" name="Picture 3"/>
          <p:cNvPicPr>
            <a:picLocks noChangeAspect="1" noChangeArrowheads="1"/>
          </p:cNvPicPr>
          <p:nvPr/>
        </p:nvPicPr>
        <p:blipFill>
          <a:blip r:embed="rId3" cstate="print"/>
          <a:srcRect/>
          <a:stretch>
            <a:fillRect/>
          </a:stretch>
        </p:blipFill>
        <p:spPr bwMode="auto">
          <a:xfrm>
            <a:off x="1143000" y="685800"/>
            <a:ext cx="3068638" cy="4572000"/>
          </a:xfrm>
          <a:prstGeom prst="rect">
            <a:avLst/>
          </a:prstGeom>
          <a:noFill/>
          <a:ln w="9525">
            <a:noFill/>
            <a:miter lim="800000"/>
            <a:headEnd/>
            <a:tailEnd/>
          </a:ln>
        </p:spPr>
      </p:pic>
      <p:sp>
        <p:nvSpPr>
          <p:cNvPr id="8" name="Rectangle 7"/>
          <p:cNvSpPr/>
          <p:nvPr/>
        </p:nvSpPr>
        <p:spPr>
          <a:xfrm>
            <a:off x="990600" y="1812191"/>
            <a:ext cx="7162800" cy="3170099"/>
          </a:xfrm>
          <a:prstGeom prst="rect">
            <a:avLst/>
          </a:prstGeom>
        </p:spPr>
        <p:txBody>
          <a:bodyPr>
            <a:spAutoFit/>
          </a:bodyPr>
          <a:lstStyle/>
          <a:p>
            <a:pPr algn="ctr">
              <a:defRPr/>
            </a:pPr>
            <a:r>
              <a:rPr kumimoji="1" lang="en-US" sz="8800" b="1" dirty="0" err="1">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Geechee</a:t>
            </a:r>
            <a:r>
              <a:rPr kumimoji="1" lang="en-US" sz="8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Rice</a:t>
            </a:r>
          </a:p>
          <a:p>
            <a:pPr algn="ctr">
              <a:defRPr/>
            </a:pPr>
            <a:r>
              <a:rPr kumimoji="1" lang="en-US" sz="2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(Gullah)</a:t>
            </a:r>
            <a:endParaRPr lang="en-US" sz="2400" b="1" dirty="0">
              <a:solidFill>
                <a:prstClr val="white"/>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2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42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4277" name="Subtitle 2"/>
          <p:cNvSpPr txBox="1">
            <a:spLocks/>
          </p:cNvSpPr>
          <p:nvPr/>
        </p:nvSpPr>
        <p:spPr bwMode="auto">
          <a:xfrm>
            <a:off x="906463" y="1774825"/>
            <a:ext cx="7315200" cy="44735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Food and food culture is an “omnipresent part of our individual lives.  Food and its messages are everywhere. . . .”</a:t>
            </a:r>
          </a:p>
          <a:p>
            <a:pPr marL="0" lvl="1" algn="ctr">
              <a:spcBef>
                <a:spcPts val="800"/>
              </a:spcBef>
            </a:pPr>
            <a:r>
              <a:rPr lang="en-US" sz="2800" b="1" dirty="0">
                <a:cs typeface="Arial" charset="0"/>
              </a:rPr>
              <a:t>This cooking universe “shapes our perceptions of American society and the world and not only as those perceptions relate to food . .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2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42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4277" name="Subtitle 2"/>
          <p:cNvSpPr txBox="1">
            <a:spLocks/>
          </p:cNvSpPr>
          <p:nvPr/>
        </p:nvSpPr>
        <p:spPr bwMode="auto">
          <a:xfrm>
            <a:off x="906463" y="1774825"/>
            <a:ext cx="7315200" cy="44735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solidFill>
                  <a:srgbClr val="E6B9B8"/>
                </a:solidFill>
                <a:cs typeface="Arial" charset="0"/>
              </a:rPr>
              <a:t>Food and food culture is an “omnipresent part of our individual lives.  Food and its messages are everywhere. . . .”</a:t>
            </a:r>
          </a:p>
          <a:p>
            <a:pPr marL="0" lvl="1" algn="ctr">
              <a:spcBef>
                <a:spcPts val="800"/>
              </a:spcBef>
            </a:pPr>
            <a:r>
              <a:rPr lang="en-US" sz="2800" b="1" dirty="0">
                <a:solidFill>
                  <a:srgbClr val="E6B9B8"/>
                </a:solidFill>
                <a:cs typeface="Arial" charset="0"/>
              </a:rPr>
              <a:t>This cooking universe “shapes our perceptions of American society and the world and </a:t>
            </a:r>
            <a:r>
              <a:rPr lang="en-US" sz="2800" b="1" dirty="0">
                <a:cs typeface="Arial" charset="0"/>
              </a:rPr>
              <a:t>not only as those perceptions relate to food . . .</a:t>
            </a:r>
            <a:r>
              <a:rPr lang="en-US" sz="2800" b="1" dirty="0">
                <a:solidFill>
                  <a:srgbClr val="E6B9B8"/>
                </a:solidFill>
                <a:cs typeface="Arial" charset="0"/>
              </a:rPr>
              <a:t>”</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632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632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 name="Subtitle 2"/>
          <p:cNvSpPr txBox="1">
            <a:spLocks/>
          </p:cNvSpPr>
          <p:nvPr/>
        </p:nvSpPr>
        <p:spPr bwMode="auto">
          <a:xfrm>
            <a:off x="906463" y="2179638"/>
            <a:ext cx="7315200" cy="2318583"/>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 . . studying culinary culture offers insight into our individual lives”</a:t>
            </a:r>
          </a:p>
          <a:p>
            <a:pPr marL="0" lvl="1" algn="ctr">
              <a:spcBef>
                <a:spcPts val="800"/>
              </a:spcBef>
            </a:pPr>
            <a:endParaRPr lang="en-US" sz="2800" b="1" dirty="0">
              <a:cs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632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632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 name="Subtitle 2"/>
          <p:cNvSpPr txBox="1">
            <a:spLocks/>
          </p:cNvSpPr>
          <p:nvPr/>
        </p:nvSpPr>
        <p:spPr bwMode="auto">
          <a:xfrm>
            <a:off x="906463" y="2179638"/>
            <a:ext cx="7315200" cy="404213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 . . studying culinary culture offers insight into our individual lives”</a:t>
            </a:r>
          </a:p>
          <a:p>
            <a:pPr marL="0" lvl="1" algn="ctr">
              <a:spcBef>
                <a:spcPts val="800"/>
              </a:spcBef>
            </a:pPr>
            <a:endParaRPr lang="en-US" sz="2800" b="1" dirty="0">
              <a:cs typeface="Arial" charset="0"/>
            </a:endParaRPr>
          </a:p>
          <a:p>
            <a:pPr marL="0" lvl="1" algn="ctr"/>
            <a:r>
              <a:rPr lang="en-US" sz="2800" b="1" dirty="0">
                <a:cs typeface="Arial" charset="0"/>
              </a:rPr>
              <a:t>and, one might add,</a:t>
            </a:r>
          </a:p>
          <a:p>
            <a:pPr marL="0" lvl="1" algn="ctr"/>
            <a:r>
              <a:rPr lang="en-US" sz="2800" b="1" dirty="0">
                <a:cs typeface="Arial" charset="0"/>
              </a:rPr>
              <a:t>into the lives of the</a:t>
            </a:r>
          </a:p>
          <a:p>
            <a:pPr marL="0" lvl="1" algn="ctr"/>
            <a:r>
              <a:rPr lang="en-US" sz="2800" b="1" dirty="0">
                <a:cs typeface="Arial" charset="0"/>
              </a:rPr>
              <a:t>people and cultures</a:t>
            </a:r>
          </a:p>
          <a:p>
            <a:pPr marL="0" lvl="1" algn="ctr"/>
            <a:r>
              <a:rPr lang="en-US" sz="2800" b="1" dirty="0">
                <a:cs typeface="Arial" charset="0"/>
              </a:rPr>
              <a:t>of the rest of the world. . .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3002340"/>
            <a:ext cx="8077200" cy="1489831"/>
          </a:xfrm>
          <a:prstGeom prst="rect">
            <a:avLst/>
          </a:prstGeom>
          <a:noFill/>
        </p:spPr>
        <p:txBody>
          <a:bodyPr wrap="square">
            <a:spAutoFit/>
          </a:bodyPr>
          <a:lstStyle/>
          <a:p>
            <a:pPr marL="0" lvl="5" algn="ctr">
              <a:lnSpc>
                <a:spcPct val="150000"/>
              </a:lnSpc>
            </a:pPr>
            <a:r>
              <a:rPr lang="en-US" sz="3600" b="1" dirty="0">
                <a:solidFill>
                  <a:prstClr val="black"/>
                </a:solidFill>
              </a:rPr>
              <a:t>Sherrie A. Inness</a:t>
            </a:r>
          </a:p>
          <a:p>
            <a:pPr marL="0" lvl="5" algn="ctr">
              <a:lnSpc>
                <a:spcPct val="150000"/>
              </a:lnSpc>
            </a:pPr>
            <a:r>
              <a:rPr lang="en-US" sz="2800" b="1" dirty="0">
                <a:solidFill>
                  <a:prstClr val="black"/>
                </a:solidFill>
              </a:rPr>
              <a:t>is a well-known writer focusing on . .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8"/>
          <p:cNvSpPr>
            <a:spLocks noChangeArrowheads="1"/>
          </p:cNvSpPr>
          <p:nvPr/>
        </p:nvSpPr>
        <p:spPr bwMode="auto">
          <a:xfrm>
            <a:off x="2984500" y="6330950"/>
            <a:ext cx="3168650" cy="276225"/>
          </a:xfrm>
          <a:prstGeom prst="rect">
            <a:avLst/>
          </a:prstGeom>
          <a:noFill/>
          <a:ln w="9525">
            <a:noFill/>
            <a:miter lim="800000"/>
            <a:headEnd/>
            <a:tailEnd/>
          </a:ln>
        </p:spPr>
        <p:txBody>
          <a:bodyPr wrap="none">
            <a:spAutoFit/>
          </a:bodyPr>
          <a:lstStyle/>
          <a:p>
            <a:r>
              <a:rPr lang="en-US" sz="1200">
                <a:solidFill>
                  <a:schemeClr val="bg1"/>
                </a:solidFill>
                <a:cs typeface="Arial" charset="0"/>
              </a:rPr>
              <a:t>Three Rivers Press  (Revised edition 1995)</a:t>
            </a:r>
          </a:p>
        </p:txBody>
      </p:sp>
      <p:pic>
        <p:nvPicPr>
          <p:cNvPr id="57347" name="Picture 3"/>
          <p:cNvPicPr>
            <a:picLocks noChangeAspect="1" noChangeArrowheads="1"/>
          </p:cNvPicPr>
          <p:nvPr/>
        </p:nvPicPr>
        <p:blipFill>
          <a:blip r:embed="rId2" cstate="print"/>
          <a:srcRect/>
          <a:stretch>
            <a:fillRect/>
          </a:stretch>
        </p:blipFill>
        <p:spPr bwMode="auto">
          <a:xfrm>
            <a:off x="2652713" y="295275"/>
            <a:ext cx="3838575" cy="5876925"/>
          </a:xfrm>
          <a:prstGeom prst="rect">
            <a:avLst/>
          </a:prstGeom>
          <a:noFill/>
          <a:ln w="9525">
            <a:noFill/>
            <a:miter lim="800000"/>
            <a:headEnd/>
            <a:tailEnd/>
          </a:ln>
        </p:spPr>
      </p:pic>
      <p:sp>
        <p:nvSpPr>
          <p:cNvPr id="57348" name="Rectangle 9"/>
          <p:cNvSpPr>
            <a:spLocks noChangeArrowheads="1"/>
          </p:cNvSpPr>
          <p:nvPr/>
        </p:nvSpPr>
        <p:spPr bwMode="auto">
          <a:xfrm>
            <a:off x="685800" y="4800600"/>
            <a:ext cx="7696200" cy="1570038"/>
          </a:xfrm>
          <a:prstGeom prst="rect">
            <a:avLst/>
          </a:prstGeom>
          <a:noFill/>
          <a:ln w="9525">
            <a:noFill/>
            <a:miter lim="800000"/>
            <a:headEnd/>
            <a:tailEnd/>
          </a:ln>
        </p:spPr>
        <p:txBody>
          <a:bodyPr>
            <a:spAutoFit/>
          </a:bodyPr>
          <a:lstStyle/>
          <a:p>
            <a:pPr algn="ctr"/>
            <a:r>
              <a:rPr lang="en-US" sz="2400" b="1" dirty="0" err="1">
                <a:solidFill>
                  <a:schemeClr val="bg1"/>
                </a:solidFill>
                <a:cs typeface="Arial" charset="0"/>
              </a:rPr>
              <a:t>Reay</a:t>
            </a:r>
            <a:r>
              <a:rPr lang="en-US" sz="2400" b="1" dirty="0">
                <a:solidFill>
                  <a:schemeClr val="bg1"/>
                </a:solidFill>
                <a:cs typeface="Arial" charset="0"/>
              </a:rPr>
              <a:t> </a:t>
            </a:r>
            <a:r>
              <a:rPr lang="en-US" sz="2400" b="1" dirty="0" err="1">
                <a:solidFill>
                  <a:schemeClr val="bg1"/>
                </a:solidFill>
                <a:cs typeface="Arial" charset="0"/>
              </a:rPr>
              <a:t>Tannahill</a:t>
            </a:r>
            <a:r>
              <a:rPr lang="en-US" sz="2400" b="1" dirty="0">
                <a:solidFill>
                  <a:schemeClr val="bg1"/>
                </a:solidFill>
                <a:cs typeface="Arial" charset="0"/>
              </a:rPr>
              <a:t> also spends considerable time discussing  historical trends</a:t>
            </a:r>
          </a:p>
          <a:p>
            <a:pPr algn="ctr"/>
            <a:r>
              <a:rPr lang="en-US" sz="2400" b="1" dirty="0">
                <a:solidFill>
                  <a:schemeClr val="bg1"/>
                </a:solidFill>
                <a:cs typeface="Arial" charset="0"/>
              </a:rPr>
              <a:t>through an analysis of “cookery books” </a:t>
            </a:r>
          </a:p>
          <a:p>
            <a:pPr algn="ctr"/>
            <a:r>
              <a:rPr lang="en-US" sz="2400" b="1" dirty="0">
                <a:solidFill>
                  <a:schemeClr val="bg1"/>
                </a:solidFill>
                <a:cs typeface="Arial" charset="0"/>
              </a:rPr>
              <a:t>of various eras.  This is an excellent work.</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83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 name="Rectangle 9"/>
          <p:cNvSpPr>
            <a:spLocks noChangeArrowheads="1"/>
          </p:cNvSpPr>
          <p:nvPr/>
        </p:nvSpPr>
        <p:spPr bwMode="auto">
          <a:xfrm>
            <a:off x="714828" y="5054025"/>
            <a:ext cx="7696200" cy="584775"/>
          </a:xfrm>
          <a:prstGeom prst="rect">
            <a:avLst/>
          </a:prstGeom>
          <a:noFill/>
          <a:ln w="9525">
            <a:noFill/>
            <a:miter lim="800000"/>
            <a:headEnd/>
            <a:tailEnd/>
          </a:ln>
        </p:spPr>
        <p:txBody>
          <a:bodyPr>
            <a:spAutoFit/>
          </a:bodyPr>
          <a:lstStyle/>
          <a:p>
            <a:pPr algn="ctr"/>
            <a:r>
              <a:rPr lang="en-US" sz="3200" b="1" dirty="0">
                <a:solidFill>
                  <a:schemeClr val="bg1"/>
                </a:solidFill>
                <a:cs typeface="Arial" charset="0"/>
              </a:rPr>
              <a:t>in 8 Chapters . .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04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04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04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04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 name="Subtitle 2"/>
          <p:cNvSpPr txBox="1">
            <a:spLocks/>
          </p:cNvSpPr>
          <p:nvPr/>
        </p:nvSpPr>
        <p:spPr bwMode="auto">
          <a:xfrm>
            <a:off x="914400" y="2368550"/>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1	“34,000,000,000 Work-Hours" Saved: Convenience Foods and Mom's Home Cooking”</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144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144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9" name="Subtitle 2"/>
          <p:cNvSpPr txBox="1">
            <a:spLocks/>
          </p:cNvSpPr>
          <p:nvPr/>
        </p:nvSpPr>
        <p:spPr bwMode="auto">
          <a:xfrm>
            <a:off x="914400" y="2339975"/>
            <a:ext cx="7315200" cy="238442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1 focuses on convenience food literature, which conveyed “a radical message that women should rethink how they cook”</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24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24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2470" name="Subtitle 2"/>
          <p:cNvSpPr txBox="1">
            <a:spLocks/>
          </p:cNvSpPr>
          <p:nvPr/>
        </p:nvSpPr>
        <p:spPr bwMode="auto">
          <a:xfrm>
            <a:off x="914400" y="2354263"/>
            <a:ext cx="7315200" cy="238442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solidFill>
                  <a:srgbClr val="E6B9B8"/>
                </a:solidFill>
                <a:cs typeface="Arial" charset="0"/>
              </a:rPr>
              <a:t>“Cooking literature that portrayed convenience foods played a positive part in </a:t>
            </a:r>
            <a:r>
              <a:rPr lang="en-US" sz="2800" b="1" dirty="0">
                <a:cs typeface="Arial" charset="0"/>
              </a:rPr>
              <a:t>freeing women from countless hours of kitchen work</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34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34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3494" name="Subtitle 2"/>
          <p:cNvSpPr txBox="1">
            <a:spLocks/>
          </p:cNvSpPr>
          <p:nvPr/>
        </p:nvSpPr>
        <p:spPr bwMode="auto">
          <a:xfrm>
            <a:off x="914400" y="2347913"/>
            <a:ext cx="7315200" cy="2328862"/>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“Women were given a potentially liberating message: it was acceptable to take kitchen shortcuts and not cook ‘just like grandmother did.’”</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45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45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4518" name="Subtitle 2"/>
          <p:cNvSpPr txBox="1">
            <a:spLocks/>
          </p:cNvSpPr>
          <p:nvPr/>
        </p:nvSpPr>
        <p:spPr bwMode="auto">
          <a:xfrm>
            <a:off x="914400" y="2370138"/>
            <a:ext cx="7315200" cy="2811462"/>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solidFill>
                  <a:srgbClr val="E6B9B8"/>
                </a:solidFill>
                <a:cs typeface="Arial" charset="0"/>
              </a:rPr>
              <a:t>“As well, cookbooks informed housewives that </a:t>
            </a:r>
            <a:r>
              <a:rPr lang="en-US" sz="2800" b="1">
                <a:cs typeface="Arial" charset="0"/>
              </a:rPr>
              <a:t>it was acceptable and even desirable to have a personal life aside from familial obligations and household chores</a:t>
            </a:r>
            <a:r>
              <a:rPr lang="en-US" sz="2800" b="1">
                <a:solidFill>
                  <a:srgbClr val="E6B9B8"/>
                </a:solidFill>
                <a:cs typeface="Arial" charset="0"/>
              </a:rPr>
              <a:t>.”</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55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55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5542" name="Subtitle 2"/>
          <p:cNvSpPr txBox="1">
            <a:spLocks/>
          </p:cNvSpPr>
          <p:nvPr/>
        </p:nvSpPr>
        <p:spPr bwMode="auto">
          <a:xfrm>
            <a:off x="914400" y="2435225"/>
            <a:ext cx="7315200" cy="2709863"/>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tabLst>
                <a:tab pos="968375" algn="l"/>
              </a:tabLst>
            </a:pPr>
            <a:r>
              <a:rPr lang="en-US" sz="2800" b="1" dirty="0">
                <a:solidFill>
                  <a:srgbClr val="E6B9B8"/>
                </a:solidFill>
                <a:cs typeface="Arial" charset="0"/>
              </a:rPr>
              <a:t>“Such a radical shift stemmed, </a:t>
            </a:r>
          </a:p>
          <a:p>
            <a:pPr marL="0" lvl="1" algn="ctr">
              <a:tabLst>
                <a:tab pos="968375" algn="l"/>
              </a:tabLst>
            </a:pPr>
            <a:r>
              <a:rPr lang="en-US" sz="2800" b="1" dirty="0">
                <a:solidFill>
                  <a:srgbClr val="E6B9B8"/>
                </a:solidFill>
                <a:cs typeface="Arial" charset="0"/>
              </a:rPr>
              <a:t>at least partially, from popular cooking literature that </a:t>
            </a:r>
            <a:r>
              <a:rPr lang="en-US" sz="2800" b="1" dirty="0">
                <a:cs typeface="Arial" charset="0"/>
              </a:rPr>
              <a:t>lauded convenience foods as something every modern woman should adopt</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65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65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srcRect/>
          <a:stretch>
            <a:fillRect/>
          </a:stretch>
        </p:blipFill>
        <p:spPr bwMode="auto">
          <a:xfrm>
            <a:off x="2797175" y="214313"/>
            <a:ext cx="3541713" cy="5943600"/>
          </a:xfrm>
          <a:prstGeom prst="rect">
            <a:avLst/>
          </a:prstGeom>
          <a:noFill/>
          <a:ln w="9525">
            <a:noFill/>
            <a:miter lim="800000"/>
            <a:headEnd/>
            <a:tailEnd/>
          </a:ln>
        </p:spPr>
      </p:pic>
      <p:sp>
        <p:nvSpPr>
          <p:cNvPr id="30723" name="Rectangle 6"/>
          <p:cNvSpPr>
            <a:spLocks noChangeArrowheads="1"/>
          </p:cNvSpPr>
          <p:nvPr/>
        </p:nvSpPr>
        <p:spPr bwMode="auto">
          <a:xfrm>
            <a:off x="763588" y="6291942"/>
            <a:ext cx="7585075" cy="461665"/>
          </a:xfrm>
          <a:prstGeom prst="rect">
            <a:avLst/>
          </a:prstGeom>
          <a:noFill/>
          <a:ln w="9525">
            <a:noFill/>
            <a:miter lim="800000"/>
            <a:headEnd/>
            <a:tailEnd/>
          </a:ln>
        </p:spPr>
        <p:txBody>
          <a:bodyPr>
            <a:spAutoFit/>
          </a:bodyPr>
          <a:lstStyle/>
          <a:p>
            <a:pPr algn="ctr"/>
            <a:r>
              <a:rPr lang="en-US" sz="1200" dirty="0">
                <a:cs typeface="Arial" charset="0"/>
              </a:rPr>
              <a:t>Sherrie A. Inness, </a:t>
            </a:r>
            <a:r>
              <a:rPr lang="en-US" sz="1200" i="1" dirty="0">
                <a:cs typeface="Arial" charset="0"/>
              </a:rPr>
              <a:t>Cooking Lessons: The Politics of Gender and Food</a:t>
            </a:r>
            <a:r>
              <a:rPr lang="en-US" sz="1200" dirty="0">
                <a:cs typeface="Arial" charset="0"/>
              </a:rPr>
              <a:t> </a:t>
            </a:r>
          </a:p>
          <a:p>
            <a:pPr algn="ctr"/>
            <a:r>
              <a:rPr lang="en-US" sz="1200" dirty="0" err="1">
                <a:cs typeface="Arial" charset="0"/>
              </a:rPr>
              <a:t>Rowman</a:t>
            </a:r>
            <a:r>
              <a:rPr lang="en-US" sz="1200" dirty="0">
                <a:cs typeface="Arial" charset="0"/>
              </a:rPr>
              <a:t> &amp; Littlefield Publishers 2001</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65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65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8" name="Subtitle 2"/>
          <p:cNvSpPr txBox="1">
            <a:spLocks/>
          </p:cNvSpPr>
          <p:nvPr/>
        </p:nvSpPr>
        <p:spPr bwMode="auto">
          <a:xfrm>
            <a:off x="914400" y="14811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2	“Unnatural, Unclean, and Filthy": Chinese-American 	Cooking Literature Confronting Racism in the 1950s”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75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75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7590" name="Subtitle 2"/>
          <p:cNvSpPr txBox="1">
            <a:spLocks/>
          </p:cNvSpPr>
          <p:nvPr/>
        </p:nvSpPr>
        <p:spPr bwMode="auto">
          <a:xfrm>
            <a:off x="914400" y="2339975"/>
            <a:ext cx="7315200" cy="222625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Ch. 2 focuses on “how </a:t>
            </a:r>
          </a:p>
          <a:p>
            <a:pPr marL="0" lvl="1" algn="ctr">
              <a:spcBef>
                <a:spcPts val="0"/>
              </a:spcBef>
              <a:tabLst>
                <a:tab pos="968375" algn="l"/>
              </a:tabLst>
            </a:pPr>
            <a:r>
              <a:rPr lang="en-US" sz="2800" b="1" dirty="0">
                <a:cs typeface="Arial" charset="0"/>
              </a:rPr>
              <a:t>Chinese-American women used cooking literature in the 1950s as a podium to speak against racism”</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86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86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8614" name="Subtitle 2"/>
          <p:cNvSpPr txBox="1">
            <a:spLocks/>
          </p:cNvSpPr>
          <p:nvPr/>
        </p:nvSpPr>
        <p:spPr bwMode="auto">
          <a:xfrm>
            <a:off x="914400" y="2449284"/>
            <a:ext cx="7315200" cy="212365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Chinese cooking literature “promulgated the idea that </a:t>
            </a:r>
          </a:p>
          <a:p>
            <a:pPr marL="0" lvl="1" algn="ctr">
              <a:spcBef>
                <a:spcPts val="0"/>
              </a:spcBef>
              <a:tabLst>
                <a:tab pos="968375" algn="l"/>
              </a:tabLst>
            </a:pPr>
            <a:r>
              <a:rPr lang="en-US" sz="2800" b="1" dirty="0">
                <a:cs typeface="Arial" charset="0"/>
              </a:rPr>
              <a:t>the Chinese were not as alien as many white Americans assumed”</a:t>
            </a:r>
            <a:r>
              <a:rPr lang="en-US" sz="2800" b="1" dirty="0">
                <a:solidFill>
                  <a:srgbClr val="E6B9B8"/>
                </a:solidFill>
                <a:cs typeface="Arial" charset="0"/>
              </a:rPr>
              <a:t> </a:t>
            </a:r>
          </a:p>
          <a:p>
            <a:pPr marL="0" lvl="1">
              <a:spcBef>
                <a:spcPts val="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96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963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9638" name="Subtitle 2"/>
          <p:cNvSpPr txBox="1">
            <a:spLocks/>
          </p:cNvSpPr>
          <p:nvPr/>
        </p:nvSpPr>
        <p:spPr bwMode="auto">
          <a:xfrm>
            <a:off x="914400" y="2433638"/>
            <a:ext cx="7315200" cy="26574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cs typeface="Arial" charset="0"/>
              </a:rPr>
              <a:t>“Cooking literature </a:t>
            </a:r>
          </a:p>
          <a:p>
            <a:pPr marL="0" lvl="1" algn="ctr">
              <a:tabLst>
                <a:tab pos="968375" algn="l"/>
              </a:tabLst>
            </a:pPr>
            <a:r>
              <a:rPr lang="en-US" sz="2800" b="1" dirty="0">
                <a:cs typeface="Arial" charset="0"/>
              </a:rPr>
              <a:t>helped to make Chinese people, </a:t>
            </a:r>
          </a:p>
          <a:p>
            <a:pPr marL="0" lvl="1" algn="ctr">
              <a:tabLst>
                <a:tab pos="968375" algn="l"/>
              </a:tabLst>
            </a:pPr>
            <a:r>
              <a:rPr lang="en-US" sz="2800" b="1" dirty="0">
                <a:cs typeface="Arial" charset="0"/>
              </a:rPr>
              <a:t>as well as Chinese food </a:t>
            </a:r>
          </a:p>
          <a:p>
            <a:pPr marL="0" lvl="1" algn="ctr">
              <a:tabLst>
                <a:tab pos="968375" algn="l"/>
              </a:tabLst>
            </a:pPr>
            <a:r>
              <a:rPr lang="en-US" sz="2800" b="1" dirty="0">
                <a:cs typeface="Arial" charset="0"/>
              </a:rPr>
              <a:t>more culturally intelligible to a predominantly white society”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0659" name="Rectangle 8"/>
          <p:cNvSpPr>
            <a:spLocks noChangeArrowheads="1"/>
          </p:cNvSpPr>
          <p:nvPr/>
        </p:nvSpPr>
        <p:spPr bwMode="auto">
          <a:xfrm>
            <a:off x="2043113" y="64770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06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0662" name="Subtitle 2"/>
          <p:cNvSpPr txBox="1">
            <a:spLocks/>
          </p:cNvSpPr>
          <p:nvPr/>
        </p:nvSpPr>
        <p:spPr bwMode="auto">
          <a:xfrm>
            <a:off x="914400" y="2149098"/>
            <a:ext cx="7315200" cy="4175502"/>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968375" algn="l"/>
              </a:tabLst>
            </a:pPr>
            <a:endParaRPr lang="en-US" sz="2800" b="1" dirty="0">
              <a:cs typeface="Arial" charset="0"/>
            </a:endParaRPr>
          </a:p>
          <a:p>
            <a:pPr marL="0" lvl="1" algn="ctr">
              <a:spcBef>
                <a:spcPts val="800"/>
              </a:spcBef>
              <a:tabLst>
                <a:tab pos="968375" algn="l"/>
              </a:tabLst>
            </a:pPr>
            <a:r>
              <a:rPr lang="en-US" sz="2800" b="1" dirty="0">
                <a:solidFill>
                  <a:srgbClr val="E6B9B8"/>
                </a:solidFill>
                <a:cs typeface="Arial" charset="0"/>
              </a:rPr>
              <a:t>“</a:t>
            </a:r>
            <a:r>
              <a:rPr lang="en-US" sz="2800" b="1" dirty="0">
                <a:cs typeface="Arial" charset="0"/>
              </a:rPr>
              <a:t>. . . Chinese cookbooks taught lessons about acceptance which was vital in the decade after World War II</a:t>
            </a:r>
            <a:r>
              <a:rPr lang="en-US" sz="2800" b="1" dirty="0">
                <a:solidFill>
                  <a:srgbClr val="E6B9B8"/>
                </a:solidFill>
                <a:cs typeface="Arial" charset="0"/>
              </a:rPr>
              <a:t>, when a dominant discourse pigeonholed Asians as barbaric and alien, and the Red scare only intensified such xenophobia” </a:t>
            </a:r>
          </a:p>
          <a:p>
            <a:pPr marL="0" lvl="1" algn="ctr">
              <a:spcBef>
                <a:spcPts val="800"/>
              </a:spcBef>
              <a:tabLst>
                <a:tab pos="968375" algn="l"/>
              </a:tabLst>
            </a:pPr>
            <a:endParaRPr lang="en-US" sz="2800" b="1" dirty="0">
              <a:solidFill>
                <a:srgbClr val="E6B9B8"/>
              </a:solidFill>
              <a:cs typeface="Arial"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168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168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1686" name="Subtitle 2"/>
          <p:cNvSpPr txBox="1">
            <a:spLocks/>
          </p:cNvSpPr>
          <p:nvPr/>
        </p:nvSpPr>
        <p:spPr bwMode="auto">
          <a:xfrm>
            <a:off x="914400" y="2339975"/>
            <a:ext cx="7315200" cy="3293209"/>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Inness is not interested in how Chinese-American </a:t>
            </a:r>
            <a:r>
              <a:rPr lang="en-US" sz="2800" b="1" i="1" dirty="0">
                <a:cs typeface="Arial" charset="0"/>
              </a:rPr>
              <a:t>men</a:t>
            </a:r>
            <a:r>
              <a:rPr lang="en-US" sz="2800" b="1" dirty="0">
                <a:cs typeface="Arial" charset="0"/>
              </a:rPr>
              <a:t> use cooking literature </a:t>
            </a:r>
            <a:r>
              <a:rPr lang="en-US" sz="2800" b="1" dirty="0">
                <a:solidFill>
                  <a:srgbClr val="E6B9B8"/>
                </a:solidFill>
                <a:cs typeface="Arial" charset="0"/>
              </a:rPr>
              <a:t>as a podium to speak against racism </a:t>
            </a:r>
          </a:p>
          <a:p>
            <a:pPr marL="0" lvl="1" algn="ctr">
              <a:spcBef>
                <a:spcPts val="800"/>
              </a:spcBef>
              <a:tabLst>
                <a:tab pos="968375" algn="l"/>
              </a:tabLst>
            </a:pPr>
            <a:r>
              <a:rPr lang="en-US" sz="2800" b="1" dirty="0">
                <a:solidFill>
                  <a:srgbClr val="E6B9B8"/>
                </a:solidFill>
                <a:cs typeface="Arial" charset="0"/>
              </a:rPr>
              <a:t>even notable male social science cookbook authors . .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7" name="Picture 6"/>
          <p:cNvPicPr>
            <a:picLocks noChangeAspect="1" noChangeArrowheads="1"/>
          </p:cNvPicPr>
          <p:nvPr/>
        </p:nvPicPr>
        <p:blipFill>
          <a:blip r:embed="rId2" cstate="print"/>
          <a:srcRect/>
          <a:stretch>
            <a:fillRect/>
          </a:stretch>
        </p:blipFill>
        <p:spPr bwMode="auto">
          <a:xfrm>
            <a:off x="2482850" y="228600"/>
            <a:ext cx="4181475" cy="5229225"/>
          </a:xfrm>
          <a:prstGeom prst="rect">
            <a:avLst/>
          </a:prstGeom>
          <a:noFill/>
          <a:ln w="9525">
            <a:noFill/>
            <a:miter lim="800000"/>
            <a:headEnd/>
            <a:tailEnd/>
          </a:ln>
        </p:spPr>
      </p:pic>
      <p:sp>
        <p:nvSpPr>
          <p:cNvPr id="6" name="Rectangle 5"/>
          <p:cNvSpPr>
            <a:spLocks noChangeArrowheads="1"/>
          </p:cNvSpPr>
          <p:nvPr/>
        </p:nvSpPr>
        <p:spPr bwMode="auto">
          <a:xfrm>
            <a:off x="1381718" y="5452617"/>
            <a:ext cx="6577442" cy="1077218"/>
          </a:xfrm>
          <a:prstGeom prst="rect">
            <a:avLst/>
          </a:prstGeom>
          <a:noFill/>
          <a:ln w="9525">
            <a:noFill/>
            <a:miter lim="800000"/>
            <a:headEnd/>
            <a:tailEnd/>
          </a:ln>
        </p:spPr>
        <p:txBody>
          <a:bodyPr wrap="none" anchor="ctr">
            <a:spAutoFit/>
          </a:bodyPr>
          <a:lstStyle/>
          <a:p>
            <a:pPr algn="ctr"/>
            <a:r>
              <a:rPr lang="en-US" sz="2000" b="1" dirty="0">
                <a:solidFill>
                  <a:srgbClr val="000000"/>
                </a:solidFill>
              </a:rPr>
              <a:t>such as the internationally distinguished sociologist</a:t>
            </a:r>
          </a:p>
          <a:p>
            <a:pPr algn="ctr"/>
            <a:endParaRPr lang="en-US" sz="1600" b="1" dirty="0">
              <a:solidFill>
                <a:srgbClr val="000000"/>
              </a:solidFill>
            </a:endParaRPr>
          </a:p>
          <a:p>
            <a:pPr algn="ctr"/>
            <a:r>
              <a:rPr lang="en-US" sz="1600" b="1" dirty="0">
                <a:solidFill>
                  <a:srgbClr val="000000"/>
                </a:solidFill>
              </a:rPr>
              <a:t>William T. Liu, Ph.D.</a:t>
            </a:r>
            <a:endParaRPr lang="en-US" sz="1600" dirty="0">
              <a:solidFill>
                <a:srgbClr val="000000"/>
              </a:solidFill>
            </a:endParaRPr>
          </a:p>
          <a:p>
            <a:pPr algn="ctr"/>
            <a:r>
              <a:rPr lang="en-US" sz="1200" dirty="0">
                <a:solidFill>
                  <a:srgbClr val="000000"/>
                </a:solidFill>
              </a:rPr>
              <a:t>at the University of Notre Dame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p:spPr>
      </p:pic>
      <p:sp>
        <p:nvSpPr>
          <p:cNvPr id="73731" name="Rectangle 5"/>
          <p:cNvSpPr>
            <a:spLocks noChangeArrowheads="1"/>
          </p:cNvSpPr>
          <p:nvPr/>
        </p:nvSpPr>
        <p:spPr bwMode="auto">
          <a:xfrm>
            <a:off x="3506788" y="5729288"/>
            <a:ext cx="2132012" cy="701675"/>
          </a:xfrm>
          <a:prstGeom prst="rect">
            <a:avLst/>
          </a:prstGeom>
          <a:noFill/>
          <a:ln w="9525">
            <a:noFill/>
            <a:miter lim="800000"/>
            <a:headEnd/>
            <a:tailEnd/>
          </a:ln>
        </p:spPr>
        <p:txBody>
          <a:bodyPr wrap="none" anchor="ctr">
            <a:spAutoFit/>
          </a:bodyPr>
          <a:lstStyle/>
          <a:p>
            <a:pPr algn="ctr"/>
            <a:r>
              <a:rPr lang="en-US" sz="1600" b="1">
                <a:solidFill>
                  <a:srgbClr val="000000"/>
                </a:solidFill>
              </a:rPr>
              <a:t>William T. Liu, Ph.D.</a:t>
            </a:r>
            <a:endParaRPr lang="en-US" sz="1600">
              <a:solidFill>
                <a:srgbClr val="000000"/>
              </a:solidFill>
            </a:endParaRPr>
          </a:p>
          <a:p>
            <a:pPr algn="ctr"/>
            <a:r>
              <a:rPr lang="en-US" sz="1200">
                <a:solidFill>
                  <a:srgbClr val="000000"/>
                </a:solidFill>
              </a:rPr>
              <a:t>Professor Emeritus</a:t>
            </a:r>
          </a:p>
          <a:p>
            <a:pPr algn="ctr"/>
            <a:r>
              <a:rPr lang="en-US" sz="1200">
                <a:solidFill>
                  <a:srgbClr val="000000"/>
                </a:solidFill>
              </a:rPr>
              <a:t>1930 - 2008</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4079875" y="3505200"/>
            <a:ext cx="4572000" cy="1477963"/>
          </a:xfrm>
          <a:prstGeom prst="rect">
            <a:avLst/>
          </a:prstGeom>
          <a:noFill/>
          <a:ln w="9525">
            <a:noFill/>
            <a:miter lim="800000"/>
            <a:headEnd/>
            <a:tailEnd/>
          </a:ln>
        </p:spPr>
        <p:txBody>
          <a:bodyPr>
            <a:spAutoFit/>
          </a:bodyPr>
          <a:lstStyle/>
          <a:p>
            <a:pPr algn="ctr"/>
            <a:r>
              <a:rPr lang="en-US" b="1" i="1" dirty="0">
                <a:solidFill>
                  <a:srgbClr val="FFFFFF"/>
                </a:solidFill>
              </a:rPr>
              <a:t>The Essence of Chinese Cuisine</a:t>
            </a:r>
            <a:r>
              <a:rPr lang="en-US" b="1" dirty="0">
                <a:solidFill>
                  <a:srgbClr val="FFFFFF"/>
                </a:solidFill>
              </a:rPr>
              <a:t>.</a:t>
            </a:r>
          </a:p>
          <a:p>
            <a:pPr algn="ctr"/>
            <a:r>
              <a:rPr lang="en-US" b="1" dirty="0">
                <a:solidFill>
                  <a:srgbClr val="FFFFFF"/>
                </a:solidFill>
              </a:rPr>
              <a:t> </a:t>
            </a:r>
          </a:p>
          <a:p>
            <a:pPr algn="ctr"/>
            <a:r>
              <a:rPr lang="en-US" b="1" dirty="0">
                <a:solidFill>
                  <a:srgbClr val="FFFFFF"/>
                </a:solidFill>
              </a:rPr>
              <a:t>1970. William T Liu and May L. Liu.</a:t>
            </a:r>
          </a:p>
          <a:p>
            <a:pPr algn="ctr"/>
            <a:endParaRPr lang="en-US" b="1" dirty="0">
              <a:solidFill>
                <a:srgbClr val="FFFFFF"/>
              </a:solidFill>
            </a:endParaRPr>
          </a:p>
          <a:p>
            <a:pPr algn="ctr"/>
            <a:r>
              <a:rPr lang="en-US" sz="1600" b="1" dirty="0">
                <a:solidFill>
                  <a:srgbClr val="FFFFFF"/>
                </a:solidFill>
              </a:rPr>
              <a:t>Nashville/London: Aurora.</a:t>
            </a:r>
          </a:p>
        </p:txBody>
      </p:sp>
      <p:pic>
        <p:nvPicPr>
          <p:cNvPr id="74755" name="Picture 5" descr="Liu_Essence1_500.jpg"/>
          <p:cNvPicPr>
            <a:picLocks noChangeAspect="1"/>
          </p:cNvPicPr>
          <p:nvPr/>
        </p:nvPicPr>
        <p:blipFill>
          <a:blip r:embed="rId2" cstate="print"/>
          <a:srcRect/>
          <a:stretch>
            <a:fillRect/>
          </a:stretch>
        </p:blipFill>
        <p:spPr bwMode="auto">
          <a:xfrm>
            <a:off x="860425" y="914400"/>
            <a:ext cx="3541713" cy="5029200"/>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4079875" y="3505200"/>
            <a:ext cx="4572000" cy="1477963"/>
          </a:xfrm>
          <a:prstGeom prst="rect">
            <a:avLst/>
          </a:prstGeom>
          <a:noFill/>
          <a:ln w="9525">
            <a:noFill/>
            <a:miter lim="800000"/>
            <a:headEnd/>
            <a:tailEnd/>
          </a:ln>
        </p:spPr>
        <p:txBody>
          <a:bodyPr>
            <a:spAutoFit/>
          </a:bodyPr>
          <a:lstStyle/>
          <a:p>
            <a:pPr algn="ctr"/>
            <a:r>
              <a:rPr lang="en-US" b="1" i="1">
                <a:solidFill>
                  <a:srgbClr val="FFFFFF"/>
                </a:solidFill>
              </a:rPr>
              <a:t>The Essence of Chinese Cuisine</a:t>
            </a:r>
            <a:r>
              <a:rPr lang="en-US" b="1">
                <a:solidFill>
                  <a:srgbClr val="FFFFFF"/>
                </a:solidFill>
              </a:rPr>
              <a:t>.</a:t>
            </a:r>
          </a:p>
          <a:p>
            <a:pPr algn="ctr"/>
            <a:r>
              <a:rPr lang="en-US" b="1">
                <a:solidFill>
                  <a:srgbClr val="FFFFFF"/>
                </a:solidFill>
              </a:rPr>
              <a:t> </a:t>
            </a:r>
          </a:p>
          <a:p>
            <a:pPr algn="ctr"/>
            <a:r>
              <a:rPr lang="en-US" b="1">
                <a:solidFill>
                  <a:srgbClr val="FFFFFF"/>
                </a:solidFill>
              </a:rPr>
              <a:t>1970. William T Liu and May L. Liu.</a:t>
            </a:r>
          </a:p>
          <a:p>
            <a:pPr algn="ctr"/>
            <a:endParaRPr lang="en-US" b="1">
              <a:solidFill>
                <a:srgbClr val="FFFFFF"/>
              </a:solidFill>
            </a:endParaRPr>
          </a:p>
          <a:p>
            <a:pPr algn="ctr"/>
            <a:r>
              <a:rPr lang="en-US" sz="1600" b="1">
                <a:solidFill>
                  <a:srgbClr val="FFFFFF"/>
                </a:solidFill>
              </a:rPr>
              <a:t>Nashville/London: Aurora.</a:t>
            </a:r>
          </a:p>
        </p:txBody>
      </p:sp>
      <p:pic>
        <p:nvPicPr>
          <p:cNvPr id="75779" name="Picture 5" descr="Liu_Essence1_500.jpg"/>
          <p:cNvPicPr>
            <a:picLocks noChangeAspect="1"/>
          </p:cNvPicPr>
          <p:nvPr/>
        </p:nvPicPr>
        <p:blipFill>
          <a:blip r:embed="rId2" cstate="print"/>
          <a:srcRect/>
          <a:stretch>
            <a:fillRect/>
          </a:stretch>
        </p:blipFill>
        <p:spPr bwMode="auto">
          <a:xfrm>
            <a:off x="860425" y="914400"/>
            <a:ext cx="3541713" cy="5029200"/>
          </a:xfrm>
          <a:prstGeom prst="rect">
            <a:avLst/>
          </a:prstGeom>
          <a:noFill/>
          <a:ln w="9525">
            <a:noFill/>
            <a:miter lim="800000"/>
            <a:headEnd/>
            <a:tailEnd/>
          </a:ln>
        </p:spPr>
      </p:pic>
      <p:pic>
        <p:nvPicPr>
          <p:cNvPr id="75780" name="Picture 3" descr="Liu_Essence2_500.jpg"/>
          <p:cNvPicPr>
            <a:picLocks noChangeAspect="1"/>
          </p:cNvPicPr>
          <p:nvPr/>
        </p:nvPicPr>
        <p:blipFill>
          <a:blip r:embed="rId3" cstate="print"/>
          <a:srcRect/>
          <a:stretch>
            <a:fillRect/>
          </a:stretch>
        </p:blipFill>
        <p:spPr bwMode="auto">
          <a:xfrm>
            <a:off x="2438400" y="685800"/>
            <a:ext cx="4306888" cy="54864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873125" y="6330950"/>
            <a:ext cx="7391400" cy="461665"/>
          </a:xfrm>
          <a:prstGeom prst="rect">
            <a:avLst/>
          </a:prstGeom>
          <a:noFill/>
          <a:ln w="9525">
            <a:noFill/>
            <a:miter lim="800000"/>
            <a:headEnd/>
            <a:tailEnd/>
          </a:ln>
        </p:spPr>
        <p:txBody>
          <a:bodyPr>
            <a:spAutoFit/>
          </a:bodyPr>
          <a:lstStyle/>
          <a:p>
            <a:pPr algn="ctr"/>
            <a:r>
              <a:rPr lang="en-US" sz="1200" dirty="0">
                <a:cs typeface="Arial" charset="0"/>
              </a:rPr>
              <a:t>Sherrie A. Inness, </a:t>
            </a:r>
            <a:r>
              <a:rPr lang="en-US" sz="1200" i="1" dirty="0">
                <a:latin typeface="Calibri" pitchFamily="34" charset="0"/>
              </a:rPr>
              <a:t>Dinner Roles: American Women and Culinary Culture </a:t>
            </a:r>
          </a:p>
          <a:p>
            <a:pPr algn="ctr"/>
            <a:r>
              <a:rPr lang="en-US" sz="1200" dirty="0">
                <a:latin typeface="Calibri" pitchFamily="34" charset="0"/>
              </a:rPr>
              <a:t>University of Iowa Press  </a:t>
            </a:r>
            <a:r>
              <a:rPr lang="en-US" sz="1200" dirty="0">
                <a:cs typeface="Arial" charset="0"/>
              </a:rPr>
              <a:t>2001</a:t>
            </a:r>
          </a:p>
        </p:txBody>
      </p:sp>
      <p:pic>
        <p:nvPicPr>
          <p:cNvPr id="31747" name="Picture 2"/>
          <p:cNvPicPr>
            <a:picLocks noChangeAspect="1" noChangeArrowheads="1"/>
          </p:cNvPicPr>
          <p:nvPr/>
        </p:nvPicPr>
        <p:blipFill>
          <a:blip r:embed="rId2" cstate="print"/>
          <a:srcRect/>
          <a:stretch>
            <a:fillRect/>
          </a:stretch>
        </p:blipFill>
        <p:spPr bwMode="auto">
          <a:xfrm>
            <a:off x="2632075" y="228600"/>
            <a:ext cx="3894138" cy="5943600"/>
          </a:xfrm>
          <a:prstGeom prst="rect">
            <a:avLst/>
          </a:prstGeom>
          <a:noFill/>
          <a:ln w="9525">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68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68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68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68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 name="Subtitle 2"/>
          <p:cNvSpPr txBox="1">
            <a:spLocks/>
          </p:cNvSpPr>
          <p:nvPr/>
        </p:nvSpPr>
        <p:spPr bwMode="auto">
          <a:xfrm>
            <a:off x="914400" y="2133600"/>
            <a:ext cx="7315200" cy="2328863"/>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3	“All Those Leftovers Are Hard on the Family Morale": Rebellion in Peg Bracken's </a:t>
            </a:r>
            <a:r>
              <a:rPr lang="en-US" sz="2800" b="1" i="1" dirty="0">
                <a:latin typeface="Arial" pitchFamily="34" charset="0"/>
                <a:cs typeface="Arial" pitchFamily="34" charset="0"/>
              </a:rPr>
              <a:t>I Hate to Cook Book</a:t>
            </a:r>
            <a:r>
              <a:rPr lang="en-US" sz="2800" b="1" dirty="0">
                <a:latin typeface="Arial" pitchFamily="34" charset="0"/>
                <a:cs typeface="Arial" pitchFamily="34" charset="0"/>
              </a:rPr>
              <a:t>”</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782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782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7830" name="Subtitle 2"/>
          <p:cNvSpPr txBox="1">
            <a:spLocks/>
          </p:cNvSpPr>
          <p:nvPr/>
        </p:nvSpPr>
        <p:spPr bwMode="auto">
          <a:xfrm>
            <a:off x="914400" y="2784475"/>
            <a:ext cx="7315200" cy="205898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3 “. . . discusses another cooking stereotype: women should love </a:t>
            </a:r>
          </a:p>
          <a:p>
            <a:pPr marL="0" lvl="1" algn="ctr">
              <a:spcBef>
                <a:spcPts val="800"/>
              </a:spcBef>
              <a:tabLst>
                <a:tab pos="968375" algn="l"/>
              </a:tabLst>
            </a:pPr>
            <a:r>
              <a:rPr lang="en-US" sz="2800" b="1" dirty="0">
                <a:cs typeface="Arial" charset="0"/>
              </a:rPr>
              <a:t>to cook”</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88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88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8854" name="Subtitle 2"/>
          <p:cNvSpPr txBox="1">
            <a:spLocks/>
          </p:cNvSpPr>
          <p:nvPr/>
        </p:nvSpPr>
        <p:spPr bwMode="auto">
          <a:xfrm>
            <a:off x="914400" y="1454150"/>
            <a:ext cx="7315200" cy="3067506"/>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 . . focuses on Peg Bracken’s </a:t>
            </a:r>
          </a:p>
          <a:p>
            <a:pPr marL="0" lvl="1" algn="ctr">
              <a:spcBef>
                <a:spcPts val="800"/>
              </a:spcBef>
              <a:tabLst>
                <a:tab pos="968375" algn="l"/>
              </a:tabLst>
            </a:pPr>
            <a:r>
              <a:rPr lang="en-US" sz="2800" b="1" dirty="0">
                <a:cs typeface="Arial" charset="0"/>
              </a:rPr>
              <a:t>best-selling cookbook, </a:t>
            </a:r>
          </a:p>
          <a:p>
            <a:pPr marL="0" lvl="1" algn="ctr">
              <a:spcBef>
                <a:spcPts val="800"/>
              </a:spcBef>
              <a:tabLst>
                <a:tab pos="968375" algn="l"/>
              </a:tabLst>
            </a:pPr>
            <a:r>
              <a:rPr lang="en-US" sz="2800" b="1" dirty="0">
                <a:cs typeface="Arial" charset="0"/>
              </a:rPr>
              <a:t>and its sequel</a:t>
            </a:r>
            <a:r>
              <a:rPr lang="en-US" sz="2800" b="1" i="1" dirty="0">
                <a:cs typeface="Arial" charset="0"/>
              </a:rPr>
              <a:t>, </a:t>
            </a:r>
          </a:p>
          <a:p>
            <a:pPr marL="0" lvl="1" algn="ctr">
              <a:spcBef>
                <a:spcPts val="800"/>
              </a:spcBef>
              <a:tabLst>
                <a:tab pos="968375" algn="l"/>
              </a:tabLst>
            </a:pPr>
            <a:r>
              <a:rPr lang="en-US" sz="2800" b="1" i="1" dirty="0">
                <a:cs typeface="Arial" charset="0"/>
              </a:rPr>
              <a:t>Peg Bracken’s Appendix to The I Hate to Cook Book </a:t>
            </a:r>
            <a:r>
              <a:rPr lang="en-US" sz="2800" b="1" dirty="0">
                <a:cs typeface="Arial" charset="0"/>
              </a:rPr>
              <a:t>(1966)</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88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88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8854" name="Subtitle 2"/>
          <p:cNvSpPr txBox="1">
            <a:spLocks/>
          </p:cNvSpPr>
          <p:nvPr/>
        </p:nvSpPr>
        <p:spPr bwMode="auto">
          <a:xfrm>
            <a:off x="914400" y="1454150"/>
            <a:ext cx="7315200" cy="243205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 . . focuses on Peg Bracken’s </a:t>
            </a:r>
          </a:p>
          <a:p>
            <a:pPr marL="0" lvl="1" algn="ctr">
              <a:spcBef>
                <a:spcPts val="800"/>
              </a:spcBef>
              <a:tabLst>
                <a:tab pos="968375" algn="l"/>
              </a:tabLst>
            </a:pPr>
            <a:r>
              <a:rPr lang="en-US" sz="2800" b="1" dirty="0">
                <a:cs typeface="Arial" charset="0"/>
              </a:rPr>
              <a:t>best-selling cookbook, and its sequel</a:t>
            </a:r>
            <a:r>
              <a:rPr lang="en-US" sz="2800" b="1" i="1" dirty="0">
                <a:cs typeface="Arial" charset="0"/>
              </a:rPr>
              <a:t>, Peg Bracken’s Appendix to The I Hate to Cook Book </a:t>
            </a:r>
            <a:r>
              <a:rPr lang="en-US" sz="2800" b="1" dirty="0">
                <a:cs typeface="Arial" charset="0"/>
              </a:rPr>
              <a:t>(1966)</a:t>
            </a:r>
          </a:p>
          <a:p>
            <a:pPr marL="0" lvl="1">
              <a:spcBef>
                <a:spcPts val="800"/>
              </a:spcBef>
              <a:tabLst>
                <a:tab pos="968375" algn="l"/>
              </a:tabLst>
            </a:pPr>
            <a:endParaRPr lang="en-US" sz="1000" b="1" dirty="0">
              <a:solidFill>
                <a:srgbClr val="D79694"/>
              </a:solidFill>
              <a:cs typeface="Arial" charset="0"/>
            </a:endParaRPr>
          </a:p>
        </p:txBody>
      </p:sp>
      <p:sp>
        <p:nvSpPr>
          <p:cNvPr id="8" name="Subtitle 2"/>
          <p:cNvSpPr txBox="1">
            <a:spLocks/>
          </p:cNvSpPr>
          <p:nvPr/>
        </p:nvSpPr>
        <p:spPr bwMode="auto">
          <a:xfrm>
            <a:off x="914400" y="3871913"/>
            <a:ext cx="7315200" cy="200054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 . . along with her popular housekeeping book, </a:t>
            </a:r>
          </a:p>
          <a:p>
            <a:pPr marL="0" lvl="1" algn="ctr">
              <a:spcBef>
                <a:spcPts val="800"/>
              </a:spcBef>
              <a:tabLst>
                <a:tab pos="968375" algn="l"/>
              </a:tabLst>
            </a:pPr>
            <a:r>
              <a:rPr lang="en-US" sz="2800" b="1" i="1" dirty="0">
                <a:cs typeface="Arial" charset="0"/>
              </a:rPr>
              <a:t>The I Hate to Housekeep Book </a:t>
            </a:r>
            <a:r>
              <a:rPr lang="en-US" sz="2800" b="1" dirty="0">
                <a:cs typeface="Arial" charset="0"/>
              </a:rPr>
              <a:t>(1958)</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98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98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9878" name="Subtitle 2"/>
          <p:cNvSpPr txBox="1">
            <a:spLocks/>
          </p:cNvSpPr>
          <p:nvPr/>
        </p:nvSpPr>
        <p:spPr bwMode="auto">
          <a:xfrm>
            <a:off x="914400" y="2012950"/>
            <a:ext cx="7315200" cy="356393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cs typeface="Arial" charset="0"/>
              </a:rPr>
              <a:t>Ch. 3	explores the connections between Bracken’s work and </a:t>
            </a:r>
          </a:p>
          <a:p>
            <a:pPr marL="0" lvl="1" algn="ctr">
              <a:tabLst>
                <a:tab pos="968375" algn="l"/>
              </a:tabLst>
            </a:pPr>
            <a:r>
              <a:rPr lang="en-US" sz="2800" b="1" dirty="0">
                <a:cs typeface="Arial" charset="0"/>
              </a:rPr>
              <a:t>Betty Friedan’s </a:t>
            </a:r>
          </a:p>
          <a:p>
            <a:pPr marL="0" lvl="1" algn="ctr">
              <a:tabLst>
                <a:tab pos="968375" algn="l"/>
              </a:tabLst>
            </a:pPr>
            <a:r>
              <a:rPr lang="en-US" sz="2800" b="1" i="1" dirty="0">
                <a:cs typeface="Arial" charset="0"/>
              </a:rPr>
              <a:t>The Feminine Mystique </a:t>
            </a:r>
            <a:r>
              <a:rPr lang="en-US" sz="2800" b="1" dirty="0">
                <a:cs typeface="Arial" charset="0"/>
              </a:rPr>
              <a:t>(1963), </a:t>
            </a:r>
          </a:p>
          <a:p>
            <a:pPr marL="0" lvl="1" algn="ctr">
              <a:tabLst>
                <a:tab pos="968375" algn="l"/>
              </a:tabLst>
            </a:pPr>
            <a:r>
              <a:rPr lang="en-US" sz="2800" b="1" dirty="0">
                <a:cs typeface="Arial" charset="0"/>
              </a:rPr>
              <a:t>showing how each indicated women’s general sense of restlessness and dissatisfaction</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089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8090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80902" name="Subtitle 2"/>
          <p:cNvSpPr txBox="1">
            <a:spLocks/>
          </p:cNvSpPr>
          <p:nvPr/>
        </p:nvSpPr>
        <p:spPr bwMode="auto">
          <a:xfrm>
            <a:off x="914400" y="912813"/>
            <a:ext cx="7315200" cy="5664200"/>
          </a:xfrm>
          <a:prstGeom prst="rect">
            <a:avLst/>
          </a:prstGeom>
          <a:solidFill>
            <a:schemeClr val="bg1"/>
          </a:solidFill>
          <a:ln w="76200">
            <a:solidFill>
              <a:srgbClr val="C00000"/>
            </a:solidFill>
            <a:miter lim="800000"/>
            <a:headEnd/>
            <a:tailEnd/>
          </a:ln>
        </p:spPr>
        <p:txBody>
          <a:bodyPr lIns="457200" tIns="457200" rIns="457200" bIns="457200">
            <a:spAutoFit/>
          </a:bodyPr>
          <a:lstStyle/>
          <a:p>
            <a:pPr marL="0" lvl="1" algn="ctr">
              <a:tabLst>
                <a:tab pos="968375" algn="l"/>
              </a:tabLst>
            </a:pPr>
            <a:r>
              <a:rPr lang="en-US" sz="2800" b="1" dirty="0">
                <a:cs typeface="Arial" charset="0"/>
              </a:rPr>
              <a:t>Ch. 3 notes that “although </a:t>
            </a:r>
          </a:p>
          <a:p>
            <a:pPr marL="0" lvl="1" algn="ctr">
              <a:tabLst>
                <a:tab pos="968375" algn="l"/>
              </a:tabLst>
            </a:pPr>
            <a:r>
              <a:rPr lang="en-US" sz="2800" b="1" dirty="0">
                <a:cs typeface="Arial" charset="0"/>
              </a:rPr>
              <a:t>the popular media portrayed the 1950s housekeepers </a:t>
            </a:r>
          </a:p>
          <a:p>
            <a:pPr marL="0" lvl="1" algn="ctr">
              <a:tabLst>
                <a:tab pos="968375" algn="l"/>
              </a:tabLst>
            </a:pPr>
            <a:r>
              <a:rPr lang="en-US" sz="2800" b="1" dirty="0">
                <a:cs typeface="Arial" charset="0"/>
              </a:rPr>
              <a:t>as constantly cheerful, making yet another dinner for their families or tackling another load of laundry for their families, </a:t>
            </a:r>
          </a:p>
          <a:p>
            <a:pPr marL="0" lvl="1" algn="ctr">
              <a:tabLst>
                <a:tab pos="968375" algn="l"/>
              </a:tabLst>
            </a:pPr>
            <a:r>
              <a:rPr lang="en-US" sz="2800" b="1" dirty="0">
                <a:cs typeface="Arial" charset="0"/>
              </a:rPr>
              <a:t>many women felt confined, stifled, and trapped by the expectations that they should perform the bulk of domestic work.”</a:t>
            </a:r>
            <a:endParaRPr lang="en-US" sz="1000" b="1" dirty="0">
              <a:cs typeface="Arial"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2" cstate="print"/>
          <a:srcRect/>
          <a:stretch>
            <a:fillRect/>
          </a:stretch>
        </p:blipFill>
        <p:spPr bwMode="auto">
          <a:xfrm>
            <a:off x="2195513" y="206375"/>
            <a:ext cx="4724400" cy="5943600"/>
          </a:xfrm>
          <a:prstGeom prst="rect">
            <a:avLst/>
          </a:prstGeom>
          <a:noFill/>
          <a:ln w="9525">
            <a:noFill/>
            <a:miter lim="800000"/>
            <a:headEnd/>
            <a:tailEnd/>
          </a:ln>
        </p:spPr>
      </p:pic>
      <p:sp>
        <p:nvSpPr>
          <p:cNvPr id="81923" name="Rectangle 4"/>
          <p:cNvSpPr>
            <a:spLocks noChangeArrowheads="1"/>
          </p:cNvSpPr>
          <p:nvPr/>
        </p:nvSpPr>
        <p:spPr bwMode="auto">
          <a:xfrm>
            <a:off x="2895600" y="6246813"/>
            <a:ext cx="3352800" cy="368300"/>
          </a:xfrm>
          <a:prstGeom prst="rect">
            <a:avLst/>
          </a:prstGeom>
          <a:noFill/>
          <a:ln w="9525">
            <a:noFill/>
            <a:miter lim="800000"/>
            <a:headEnd/>
            <a:tailEnd/>
          </a:ln>
        </p:spPr>
        <p:txBody>
          <a:bodyPr wrap="none">
            <a:spAutoFit/>
          </a:bodyPr>
          <a:lstStyle/>
          <a:p>
            <a:pPr algn="ctr"/>
            <a:r>
              <a:rPr lang="en-US" dirty="0">
                <a:solidFill>
                  <a:schemeClr val="bg1"/>
                </a:solidFill>
                <a:latin typeface="Calibri" pitchFamily="34" charset="0"/>
              </a:rPr>
              <a:t>June Cleaver, in </a:t>
            </a:r>
            <a:r>
              <a:rPr lang="en-US" i="1" dirty="0">
                <a:solidFill>
                  <a:schemeClr val="bg1"/>
                </a:solidFill>
                <a:latin typeface="Calibri" pitchFamily="34" charset="0"/>
              </a:rPr>
              <a:t>Leave it to Beaver</a:t>
            </a:r>
            <a:endParaRPr lang="en-US" dirty="0">
              <a:solidFill>
                <a:schemeClr val="bg1"/>
              </a:solidFill>
              <a:latin typeface="Calibri"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2" cstate="print"/>
          <a:srcRect/>
          <a:stretch>
            <a:fillRect/>
          </a:stretch>
        </p:blipFill>
        <p:spPr bwMode="auto">
          <a:xfrm>
            <a:off x="2195513" y="206375"/>
            <a:ext cx="4724400" cy="5943600"/>
          </a:xfrm>
          <a:prstGeom prst="rect">
            <a:avLst/>
          </a:prstGeom>
          <a:noFill/>
          <a:ln w="9525">
            <a:noFill/>
            <a:miter lim="800000"/>
            <a:headEnd/>
            <a:tailEnd/>
          </a:ln>
        </p:spPr>
      </p:pic>
      <p:sp>
        <p:nvSpPr>
          <p:cNvPr id="81923" name="Rectangle 4"/>
          <p:cNvSpPr>
            <a:spLocks noChangeArrowheads="1"/>
          </p:cNvSpPr>
          <p:nvPr/>
        </p:nvSpPr>
        <p:spPr bwMode="auto">
          <a:xfrm>
            <a:off x="2895600" y="6246813"/>
            <a:ext cx="3352800" cy="368300"/>
          </a:xfrm>
          <a:prstGeom prst="rect">
            <a:avLst/>
          </a:prstGeom>
          <a:noFill/>
          <a:ln w="9525">
            <a:noFill/>
            <a:miter lim="800000"/>
            <a:headEnd/>
            <a:tailEnd/>
          </a:ln>
        </p:spPr>
        <p:txBody>
          <a:bodyPr wrap="none">
            <a:spAutoFit/>
          </a:bodyPr>
          <a:lstStyle/>
          <a:p>
            <a:pPr algn="ctr"/>
            <a:r>
              <a:rPr lang="en-US" dirty="0">
                <a:solidFill>
                  <a:schemeClr val="bg1"/>
                </a:solidFill>
                <a:latin typeface="Calibri" pitchFamily="34" charset="0"/>
              </a:rPr>
              <a:t>June Cleaver, in </a:t>
            </a:r>
            <a:r>
              <a:rPr lang="en-US" i="1" dirty="0">
                <a:solidFill>
                  <a:schemeClr val="bg1"/>
                </a:solidFill>
                <a:latin typeface="Calibri" pitchFamily="34" charset="0"/>
              </a:rPr>
              <a:t>Leave it to Beaver</a:t>
            </a:r>
            <a:endParaRPr lang="en-US" dirty="0">
              <a:solidFill>
                <a:schemeClr val="bg1"/>
              </a:solidFill>
              <a:latin typeface="Calibri" pitchFamily="34" charset="0"/>
            </a:endParaRPr>
          </a:p>
        </p:txBody>
      </p:sp>
      <p:sp>
        <p:nvSpPr>
          <p:cNvPr id="5" name="Oval Callout 4"/>
          <p:cNvSpPr/>
          <p:nvPr/>
        </p:nvSpPr>
        <p:spPr>
          <a:xfrm>
            <a:off x="5715000" y="152400"/>
            <a:ext cx="3352800" cy="1752600"/>
          </a:xfrm>
          <a:prstGeom prst="wedgeEllipseCallout">
            <a:avLst>
              <a:gd name="adj1" fmla="val -71916"/>
              <a:gd name="adj2" fmla="val -1948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18048" y="352961"/>
            <a:ext cx="2631362" cy="1323439"/>
          </a:xfrm>
          <a:prstGeom prst="rect">
            <a:avLst/>
          </a:prstGeom>
        </p:spPr>
        <p:txBody>
          <a:bodyPr wrap="none">
            <a:spAutoFit/>
          </a:bodyPr>
          <a:lstStyle/>
          <a:p>
            <a:pPr algn="ctr"/>
            <a:r>
              <a:rPr lang="en-US" sz="2000" b="1" dirty="0">
                <a:solidFill>
                  <a:schemeClr val="bg1"/>
                </a:solidFill>
                <a:latin typeface="Calibri" pitchFamily="34" charset="0"/>
              </a:rPr>
              <a:t>I just love to cook, </a:t>
            </a:r>
          </a:p>
          <a:p>
            <a:pPr algn="ctr"/>
            <a:r>
              <a:rPr lang="en-US" sz="2000" b="1" dirty="0">
                <a:solidFill>
                  <a:schemeClr val="bg1"/>
                </a:solidFill>
                <a:latin typeface="Calibri" pitchFamily="34" charset="0"/>
              </a:rPr>
              <a:t>wash and iron clothes, </a:t>
            </a:r>
          </a:p>
          <a:p>
            <a:pPr algn="ctr"/>
            <a:r>
              <a:rPr lang="en-US" sz="2000" b="1" dirty="0">
                <a:solidFill>
                  <a:schemeClr val="bg1"/>
                </a:solidFill>
                <a:latin typeface="Calibri" pitchFamily="34" charset="0"/>
              </a:rPr>
              <a:t>and scrub</a:t>
            </a:r>
          </a:p>
          <a:p>
            <a:pPr algn="ctr"/>
            <a:r>
              <a:rPr lang="en-US" sz="2000" b="1" dirty="0">
                <a:solidFill>
                  <a:schemeClr val="bg1"/>
                </a:solidFill>
                <a:latin typeface="Calibri" pitchFamily="34" charset="0"/>
              </a:rPr>
              <a:t>the kitchen floor</a:t>
            </a:r>
            <a:endParaRPr lang="en-US" sz="2000" b="1"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29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29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82950" name="Subtitle 2"/>
          <p:cNvSpPr txBox="1">
            <a:spLocks/>
          </p:cNvSpPr>
          <p:nvPr/>
        </p:nvSpPr>
        <p:spPr bwMode="auto">
          <a:xfrm>
            <a:off x="914400" y="2200275"/>
            <a:ext cx="7315200" cy="3181350"/>
          </a:xfrm>
          <a:prstGeom prst="rect">
            <a:avLst/>
          </a:prstGeom>
          <a:solidFill>
            <a:schemeClr val="bg1"/>
          </a:solidFill>
          <a:ln w="76200">
            <a:solidFill>
              <a:srgbClr val="C00000"/>
            </a:solidFill>
            <a:miter lim="800000"/>
            <a:headEnd/>
            <a:tailEnd/>
          </a:ln>
        </p:spPr>
        <p:txBody>
          <a:bodyPr lIns="457200" tIns="457200" rIns="457200" bIns="457200">
            <a:spAutoFit/>
          </a:bodyPr>
          <a:lstStyle/>
          <a:p>
            <a:pPr marL="0" lvl="1" algn="ctr">
              <a:tabLst>
                <a:tab pos="968375" algn="l"/>
              </a:tabLst>
            </a:pPr>
            <a:r>
              <a:rPr lang="en-US" sz="2800" b="1" dirty="0">
                <a:cs typeface="Arial" charset="0"/>
              </a:rPr>
              <a:t>“[Bracken] articulated what many housewives knew: </a:t>
            </a:r>
          </a:p>
          <a:p>
            <a:pPr marL="0" lvl="1" algn="ctr">
              <a:tabLst>
                <a:tab pos="968375" algn="l"/>
              </a:tabLst>
            </a:pPr>
            <a:r>
              <a:rPr lang="en-US" sz="2800" b="1" dirty="0">
                <a:cs typeface="Arial" charset="0"/>
              </a:rPr>
              <a:t>cooking, cleaning, and other domestic chores were dull and laborious . . .”</a:t>
            </a:r>
            <a:endParaRPr lang="en-US" sz="1000" b="1" dirty="0">
              <a:cs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8"/>
          <p:cNvSpPr>
            <a:spLocks noChangeArrowheads="1"/>
          </p:cNvSpPr>
          <p:nvPr/>
        </p:nvSpPr>
        <p:spPr bwMode="auto">
          <a:xfrm>
            <a:off x="423863" y="6145213"/>
            <a:ext cx="8305800" cy="461962"/>
          </a:xfrm>
          <a:prstGeom prst="rect">
            <a:avLst/>
          </a:prstGeom>
          <a:noFill/>
          <a:ln w="9525">
            <a:noFill/>
            <a:miter lim="800000"/>
            <a:headEnd/>
            <a:tailEnd/>
          </a:ln>
        </p:spPr>
        <p:txBody>
          <a:bodyPr>
            <a:spAutoFit/>
          </a:bodyPr>
          <a:lstStyle/>
          <a:p>
            <a:pPr algn="ctr"/>
            <a:r>
              <a:rPr lang="en-US" sz="1200">
                <a:cs typeface="Arial" charset="0"/>
              </a:rPr>
              <a:t>Sherrie A. Inness, </a:t>
            </a:r>
            <a:r>
              <a:rPr lang="en-US" sz="1200" i="1">
                <a:latin typeface="Calibri" pitchFamily="34" charset="0"/>
              </a:rPr>
              <a:t>Kitchen Culture in America: Popular Representations of Food, Gender, and Race</a:t>
            </a:r>
            <a:br>
              <a:rPr lang="en-US" sz="1200">
                <a:cs typeface="Arial" charset="0"/>
              </a:rPr>
            </a:br>
            <a:r>
              <a:rPr lang="en-US" sz="1200">
                <a:latin typeface="Calibri" pitchFamily="34" charset="0"/>
              </a:rPr>
              <a:t>University of Pennsylvania Press  </a:t>
            </a:r>
            <a:r>
              <a:rPr lang="en-US" sz="1200">
                <a:cs typeface="Arial" charset="0"/>
              </a:rPr>
              <a:t>2000</a:t>
            </a:r>
          </a:p>
        </p:txBody>
      </p:sp>
      <p:pic>
        <p:nvPicPr>
          <p:cNvPr id="32771" name="Picture 3"/>
          <p:cNvPicPr>
            <a:picLocks noChangeAspect="1" noChangeArrowheads="1"/>
          </p:cNvPicPr>
          <p:nvPr/>
        </p:nvPicPr>
        <p:blipFill>
          <a:blip r:embed="rId2" cstate="print"/>
          <a:srcRect/>
          <a:stretch>
            <a:fillRect/>
          </a:stretch>
        </p:blipFill>
        <p:spPr bwMode="auto">
          <a:xfrm>
            <a:off x="2644775" y="193675"/>
            <a:ext cx="3849688" cy="5943600"/>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39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39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39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39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39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39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771775"/>
            <a:ext cx="7315200" cy="2328863"/>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4	“Boredom Is Quite Out of the Picture": Women's 	Natural Foods Cookbooks and Social Change”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49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49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499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84998" name="Subtitle 2"/>
          <p:cNvSpPr txBox="1">
            <a:spLocks/>
          </p:cNvSpPr>
          <p:nvPr/>
        </p:nvSpPr>
        <p:spPr bwMode="auto">
          <a:xfrm>
            <a:off x="914400" y="2438400"/>
            <a:ext cx="7315200" cy="255428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0" algn="l"/>
              </a:tabLst>
            </a:pPr>
            <a:endParaRPr lang="en-US" sz="1000" b="1" dirty="0">
              <a:cs typeface="Arial" charset="0"/>
            </a:endParaRPr>
          </a:p>
          <a:p>
            <a:pPr marL="0" lvl="1" algn="ctr">
              <a:tabLst>
                <a:tab pos="0" algn="l"/>
              </a:tabLst>
            </a:pPr>
            <a:r>
              <a:rPr lang="en-US" sz="2800" b="1" dirty="0">
                <a:cs typeface="Arial" charset="0"/>
              </a:rPr>
              <a:t>Ch. 4 focuses on </a:t>
            </a:r>
          </a:p>
          <a:p>
            <a:pPr marL="0" lvl="1" algn="ctr">
              <a:tabLst>
                <a:tab pos="0" algn="l"/>
              </a:tabLst>
            </a:pPr>
            <a:r>
              <a:rPr lang="en-US" sz="2800" b="1" dirty="0">
                <a:cs typeface="Arial" charset="0"/>
              </a:rPr>
              <a:t>how natural foods cooking literature </a:t>
            </a:r>
          </a:p>
          <a:p>
            <a:pPr marL="0" lvl="1" algn="ctr">
              <a:tabLst>
                <a:tab pos="0" algn="l"/>
              </a:tabLst>
            </a:pPr>
            <a:r>
              <a:rPr lang="en-US" sz="2800" b="1" dirty="0">
                <a:cs typeface="Arial" charset="0"/>
              </a:rPr>
              <a:t>spread the ideology </a:t>
            </a:r>
          </a:p>
          <a:p>
            <a:pPr marL="0" lvl="1" algn="ctr">
              <a:tabLst>
                <a:tab pos="0" algn="l"/>
              </a:tabLst>
            </a:pPr>
            <a:r>
              <a:rPr lang="en-US" sz="2800" b="1" dirty="0">
                <a:cs typeface="Arial" charset="0"/>
              </a:rPr>
              <a:t>of using natural foods for </a:t>
            </a:r>
          </a:p>
          <a:p>
            <a:pPr marL="0" lvl="1" algn="ctr">
              <a:tabLst>
                <a:tab pos="0" algn="l"/>
              </a:tabLst>
            </a:pPr>
            <a:r>
              <a:rPr lang="en-US" sz="2800" b="1" dirty="0">
                <a:cs typeface="Arial" charset="0"/>
              </a:rPr>
              <a:t>	a simpler and healthier lifestyle</a:t>
            </a:r>
          </a:p>
          <a:p>
            <a:pPr marL="0" lvl="1" algn="ctr">
              <a:tabLst>
                <a:tab pos="0" algn="l"/>
              </a:tabLst>
            </a:pPr>
            <a:endParaRPr lang="en-US" sz="1000" b="1" dirty="0">
              <a:cs typeface="Arial"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60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60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60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1524000"/>
            <a:ext cx="7315200" cy="436529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defRPr/>
            </a:pPr>
            <a:r>
              <a:rPr lang="en-US" sz="2800" b="1" dirty="0">
                <a:latin typeface="Arial" pitchFamily="34" charset="0"/>
                <a:cs typeface="Arial" pitchFamily="34" charset="0"/>
              </a:rPr>
              <a:t>“Along with passing down recipes</a:t>
            </a:r>
          </a:p>
          <a:p>
            <a:pPr marL="0" lvl="1" algn="ctr">
              <a:spcBef>
                <a:spcPts val="0"/>
              </a:spcBef>
              <a:defRPr/>
            </a:pPr>
            <a:r>
              <a:rPr lang="en-US" sz="2800" b="1" dirty="0">
                <a:latin typeface="Arial" pitchFamily="34" charset="0"/>
                <a:cs typeface="Arial" pitchFamily="34" charset="0"/>
              </a:rPr>
              <a:t> . . . natural food cooking literature </a:t>
            </a:r>
          </a:p>
          <a:p>
            <a:pPr marL="0" lvl="1" algn="ctr">
              <a:spcBef>
                <a:spcPts val="0"/>
              </a:spcBef>
              <a:defRPr/>
            </a:pPr>
            <a:r>
              <a:rPr lang="en-US" sz="2800" b="1" dirty="0">
                <a:latin typeface="Arial" pitchFamily="34" charset="0"/>
                <a:cs typeface="Arial" pitchFamily="34" charset="0"/>
              </a:rPr>
              <a:t>shared a political agenda about the necessity of changing mainstream Americans’ consumer-driven </a:t>
            </a:r>
          </a:p>
          <a:p>
            <a:pPr marL="0" lvl="1" algn="ctr">
              <a:spcBef>
                <a:spcPts val="0"/>
              </a:spcBef>
              <a:defRPr/>
            </a:pPr>
            <a:r>
              <a:rPr lang="en-US" sz="2800" b="1" dirty="0">
                <a:latin typeface="Arial" pitchFamily="34" charset="0"/>
                <a:cs typeface="Arial" pitchFamily="34" charset="0"/>
              </a:rPr>
              <a:t>mind-set and making them think about how their actions impacted people around the world environmentally and otherwise.”</a:t>
            </a:r>
          </a:p>
          <a:p>
            <a:pPr marL="0" lvl="1">
              <a:spcBef>
                <a:spcPts val="800"/>
              </a:spcBef>
              <a:tabLst>
                <a:tab pos="968375" algn="l"/>
              </a:tabLst>
              <a:defRPr/>
            </a:pPr>
            <a:endParaRPr lang="en-US" sz="900" b="1" dirty="0">
              <a:latin typeface="Arial" pitchFamily="34" charset="0"/>
              <a:cs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704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704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704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87046" name="Subtitle 2"/>
          <p:cNvSpPr txBox="1">
            <a:spLocks/>
          </p:cNvSpPr>
          <p:nvPr/>
        </p:nvSpPr>
        <p:spPr bwMode="auto">
          <a:xfrm>
            <a:off x="914400" y="2438400"/>
            <a:ext cx="7315200" cy="26574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pPr>
            <a:endParaRPr lang="en-US" sz="1000" b="1">
              <a:cs typeface="Arial" charset="0"/>
            </a:endParaRPr>
          </a:p>
          <a:p>
            <a:pPr marL="0" lvl="1" algn="ctr"/>
            <a:r>
              <a:rPr lang="en-US" sz="2800" b="1">
                <a:cs typeface="Arial" charset="0"/>
              </a:rPr>
              <a:t>“Natural cooking literature sustained a movement that made a lasting impact on not just the American diet but also on the American cultural fabric . . .”</a:t>
            </a:r>
          </a:p>
          <a:p>
            <a:pPr marL="0" lvl="1">
              <a:spcBef>
                <a:spcPts val="800"/>
              </a:spcBef>
            </a:pPr>
            <a:endParaRPr lang="en-US" sz="1000" b="1">
              <a:solidFill>
                <a:srgbClr val="D79694"/>
              </a:solidFill>
              <a:cs typeface="Arial"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80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880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80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8" name="Subtitle 2"/>
          <p:cNvSpPr txBox="1">
            <a:spLocks/>
          </p:cNvSpPr>
          <p:nvPr/>
        </p:nvSpPr>
        <p:spPr bwMode="auto">
          <a:xfrm>
            <a:off x="914400" y="3048000"/>
            <a:ext cx="7315200" cy="3519488"/>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0"/>
              </a:spcBef>
              <a:tabLst>
                <a:tab pos="1255713" algn="l"/>
              </a:tabLst>
              <a:defRPr/>
            </a:pPr>
            <a:r>
              <a:rPr lang="en-US" sz="2800" b="1" dirty="0">
                <a:latin typeface="Arial" pitchFamily="34" charset="0"/>
                <a:cs typeface="Arial" pitchFamily="34" charset="0"/>
              </a:rPr>
              <a:t>	“Natural foods cookbooks showed how marginalized </a:t>
            </a:r>
          </a:p>
          <a:p>
            <a:pPr marL="1255713" lvl="1" indent="-969963">
              <a:spcBef>
                <a:spcPts val="0"/>
              </a:spcBef>
              <a:tabLst>
                <a:tab pos="1255713" algn="l"/>
              </a:tabLst>
              <a:defRPr/>
            </a:pPr>
            <a:r>
              <a:rPr lang="en-US" sz="2800" b="1" dirty="0">
                <a:latin typeface="Arial" pitchFamily="34" charset="0"/>
                <a:cs typeface="Arial" pitchFamily="34" charset="0"/>
              </a:rPr>
              <a:t>	groups, such as women and natural foods activists, could use cooking literature to instigate and influence broad social change”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
        <p:nvSpPr>
          <p:cNvPr id="10" name="Subtitle 2"/>
          <p:cNvSpPr txBox="1">
            <a:spLocks/>
          </p:cNvSpPr>
          <p:nvPr/>
        </p:nvSpPr>
        <p:spPr bwMode="auto">
          <a:xfrm>
            <a:off x="914400" y="685800"/>
            <a:ext cx="7315200" cy="2328863"/>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90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90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90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90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90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90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6241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5	“More American than Apple Pie": Modern African-American Cookbooks Fighting White Stereotypes”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01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01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011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182932"/>
            <a:ext cx="7315200" cy="330346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latin typeface="Arial" pitchFamily="34" charset="0"/>
                <a:cs typeface="Arial" pitchFamily="34" charset="0"/>
              </a:rPr>
              <a:t>Along with Ch. 2, this chapter focuses on how different racial and ethnic groups use cooking literature to agitate for social change, providing a venue for questioning and subverting the dominant social order’s value system</a:t>
            </a: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11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11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114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7" name="Subtitle 2"/>
          <p:cNvSpPr txBox="1">
            <a:spLocks/>
          </p:cNvSpPr>
          <p:nvPr/>
        </p:nvSpPr>
        <p:spPr bwMode="auto">
          <a:xfrm>
            <a:off x="914400" y="2180034"/>
            <a:ext cx="7315200" cy="3077766"/>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800"/>
              </a:spcBef>
            </a:pPr>
            <a:endParaRPr lang="en-US" sz="1000" b="1" dirty="0">
              <a:cs typeface="Arial" charset="0"/>
            </a:endParaRPr>
          </a:p>
          <a:p>
            <a:pPr marL="0" lvl="1" algn="ctr">
              <a:spcBef>
                <a:spcPts val="0"/>
              </a:spcBef>
            </a:pPr>
            <a:r>
              <a:rPr lang="en-US" sz="3200" b="1" dirty="0">
                <a:cs typeface="Arial" charset="0"/>
              </a:rPr>
              <a:t>The main theme continues: </a:t>
            </a:r>
          </a:p>
          <a:p>
            <a:pPr marL="0" lvl="1" algn="ctr">
              <a:spcBef>
                <a:spcPts val="0"/>
              </a:spcBef>
            </a:pPr>
            <a:r>
              <a:rPr lang="en-US" sz="3200" b="1" dirty="0">
                <a:cs typeface="Arial" charset="0"/>
              </a:rPr>
              <a:t>Cooking literature</a:t>
            </a:r>
          </a:p>
          <a:p>
            <a:pPr marL="0" lvl="1" algn="ctr">
              <a:spcBef>
                <a:spcPts val="0"/>
              </a:spcBef>
            </a:pPr>
            <a:r>
              <a:rPr lang="en-US" sz="3200" b="1" dirty="0">
                <a:cs typeface="Arial" charset="0"/>
              </a:rPr>
              <a:t>has been a space for non-dominant voices to be heard that might be silenced in other genres</a:t>
            </a:r>
            <a:endParaRPr lang="en-US" sz="3200" b="1" dirty="0">
              <a:solidFill>
                <a:srgbClr val="D79694"/>
              </a:solidFill>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ChangeArrowheads="1"/>
          </p:cNvSpPr>
          <p:nvPr/>
        </p:nvSpPr>
        <p:spPr bwMode="auto">
          <a:xfrm>
            <a:off x="3352800" y="6330950"/>
            <a:ext cx="2413994" cy="46166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Action Chicks</a:t>
            </a:r>
            <a:endParaRPr lang="en-US" sz="1200" dirty="0">
              <a:cs typeface="Arial" charset="0"/>
            </a:endParaRPr>
          </a:p>
          <a:p>
            <a:pPr algn="ctr"/>
            <a:r>
              <a:rPr lang="en-US" sz="1200" dirty="0">
                <a:latin typeface="Calibri" pitchFamily="34" charset="0"/>
              </a:rPr>
              <a:t>St. Martin's Press </a:t>
            </a:r>
            <a:r>
              <a:rPr lang="en-US" sz="1200" dirty="0">
                <a:cs typeface="Arial" charset="0"/>
              </a:rPr>
              <a:t>2004</a:t>
            </a:r>
          </a:p>
        </p:txBody>
      </p:sp>
      <p:pic>
        <p:nvPicPr>
          <p:cNvPr id="33795" name="Picture 2"/>
          <p:cNvPicPr>
            <a:picLocks noChangeAspect="1" noChangeArrowheads="1"/>
          </p:cNvPicPr>
          <p:nvPr/>
        </p:nvPicPr>
        <p:blipFill>
          <a:blip r:embed="rId2" cstate="print"/>
          <a:srcRect/>
          <a:stretch>
            <a:fillRect/>
          </a:stretch>
        </p:blipFill>
        <p:spPr bwMode="auto">
          <a:xfrm>
            <a:off x="2514600" y="76200"/>
            <a:ext cx="4114800" cy="6172200"/>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21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21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216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5667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5	“More American than Apple Pie": Modern African-American Cookbooks Fighting White Stereotypes”</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8" name="Subtitle 2"/>
          <p:cNvSpPr txBox="1">
            <a:spLocks/>
          </p:cNvSpPr>
          <p:nvPr/>
        </p:nvSpPr>
        <p:spPr bwMode="auto">
          <a:xfrm>
            <a:off x="914400" y="2895600"/>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	“[Ch. 5] . . . analyzes African American women’s cookbooks from the 1980s and the 1990s. . . .</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31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31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318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93190" name="Subtitle 2"/>
          <p:cNvSpPr txBox="1">
            <a:spLocks/>
          </p:cNvSpPr>
          <p:nvPr/>
        </p:nvSpPr>
        <p:spPr bwMode="auto">
          <a:xfrm>
            <a:off x="914400" y="2346325"/>
            <a:ext cx="7315200" cy="27590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pPr>
            <a:endParaRPr lang="en-US" sz="1000" b="1" dirty="0">
              <a:cs typeface="Arial" charset="0"/>
            </a:endParaRPr>
          </a:p>
          <a:p>
            <a:pPr marL="0" lvl="1" algn="ctr">
              <a:spcBef>
                <a:spcPts val="800"/>
              </a:spcBef>
            </a:pPr>
            <a:r>
              <a:rPr lang="en-US" sz="2800" b="1" dirty="0">
                <a:cs typeface="Arial" charset="0"/>
              </a:rPr>
              <a:t>“Like the 1950s Chinese cookbooks, these works shared with their readers cultural and historical traditions that the white mainstream rarely addressed.”</a:t>
            </a:r>
          </a:p>
          <a:p>
            <a:pPr marL="0" lvl="1">
              <a:spcBef>
                <a:spcPts val="800"/>
              </a:spcBef>
            </a:pPr>
            <a:endParaRPr lang="en-US" sz="1000" b="1" dirty="0">
              <a:cs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42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42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421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94214" name="Subtitle 2"/>
          <p:cNvSpPr txBox="1">
            <a:spLocks/>
          </p:cNvSpPr>
          <p:nvPr/>
        </p:nvSpPr>
        <p:spPr bwMode="auto">
          <a:xfrm>
            <a:off x="914400" y="2771775"/>
            <a:ext cx="7315200" cy="189865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cs typeface="Arial" charset="0"/>
              </a:rPr>
              <a:t>“Black cookbooks rebelled against a white society that wished to forget about the past, especially slavery.”</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52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9523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523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5667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5	“More American than Apple Pie": Modern African-American Cookbooks Fighting White Stereotypes”</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8" name="Subtitle 2"/>
          <p:cNvSpPr txBox="1">
            <a:spLocks/>
          </p:cNvSpPr>
          <p:nvPr/>
        </p:nvSpPr>
        <p:spPr bwMode="auto">
          <a:xfrm>
            <a:off x="914400" y="2895600"/>
            <a:ext cx="7315200" cy="3621088"/>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	“Along with discussing black history and culture, cookbooks shared and expanded on the long-standing tradition of women’s cooking as central to African-American communities.”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62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62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626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96262" name="Subtitle 2"/>
          <p:cNvSpPr txBox="1">
            <a:spLocks/>
          </p:cNvSpPr>
          <p:nvPr/>
        </p:nvSpPr>
        <p:spPr bwMode="auto">
          <a:xfrm>
            <a:off x="914400" y="2447925"/>
            <a:ext cx="7315200" cy="2657138"/>
          </a:xfrm>
          <a:prstGeom prst="rect">
            <a:avLst/>
          </a:prstGeom>
          <a:solidFill>
            <a:schemeClr val="bg1"/>
          </a:solidFill>
          <a:ln w="76200">
            <a:solidFill>
              <a:srgbClr val="C00000"/>
            </a:solidFill>
            <a:miter lim="800000"/>
            <a:headEnd/>
            <a:tailEnd/>
          </a:ln>
        </p:spPr>
        <p:txBody>
          <a:bodyPr lIns="457200" rIns="457200">
            <a:spAutoFit/>
          </a:bodyPr>
          <a:lstStyle/>
          <a:p>
            <a:pPr marL="0" lvl="1" algn="ctr">
              <a:tabLst>
                <a:tab pos="968375" algn="l"/>
              </a:tabLst>
            </a:pPr>
            <a:endParaRPr lang="en-US" sz="1000" b="1" dirty="0">
              <a:cs typeface="Arial" charset="0"/>
            </a:endParaRPr>
          </a:p>
          <a:p>
            <a:pPr marL="0" lvl="1" algn="ctr">
              <a:tabLst>
                <a:tab pos="968375" algn="l"/>
              </a:tabLst>
            </a:pPr>
            <a:r>
              <a:rPr lang="en-US" sz="2800" b="1" dirty="0">
                <a:cs typeface="Arial" charset="0"/>
              </a:rPr>
              <a:t>“At the same time, </a:t>
            </a:r>
          </a:p>
          <a:p>
            <a:pPr marL="0" lvl="1" algn="ctr">
              <a:tabLst>
                <a:tab pos="968375" algn="l"/>
              </a:tabLst>
            </a:pPr>
            <a:r>
              <a:rPr lang="en-US" sz="2800" b="1" dirty="0">
                <a:cs typeface="Arial" charset="0"/>
              </a:rPr>
              <a:t>these cookbooks challenged white stereotypes of black women as being the ‘perfect’ cooks, who wished for nothing more than to serve whites.”</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899886" y="3910894"/>
            <a:ext cx="7315200" cy="523220"/>
          </a:xfrm>
          <a:prstGeom prst="rect">
            <a:avLst/>
          </a:prstGeom>
          <a:solidFill>
            <a:schemeClr val="tx1"/>
          </a:solidFill>
          <a:ln w="9525">
            <a:noFill/>
            <a:miter lim="800000"/>
            <a:headEnd/>
            <a:tailEnd/>
          </a:ln>
        </p:spPr>
        <p:txBody>
          <a:bodyPr>
            <a:spAutoFit/>
          </a:bodyPr>
          <a:lstStyle/>
          <a:p>
            <a:pPr algn="ctr"/>
            <a:r>
              <a:rPr lang="en-US" sz="2800" b="1" dirty="0">
                <a:solidFill>
                  <a:prstClr val="white"/>
                </a:solidFill>
                <a:cs typeface="Arial" charset="0"/>
              </a:rPr>
              <a:t>some examples of early imagery . .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362200" y="6330950"/>
            <a:ext cx="440055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http://othejoys.blogspot.com/2006/10/politics-of-breakfast.html</a:t>
            </a:r>
            <a:endParaRPr lang="en-US" sz="1200">
              <a:solidFill>
                <a:schemeClr val="bg1"/>
              </a:solidFill>
              <a:cs typeface="Arial" charset="0"/>
            </a:endParaRPr>
          </a:p>
        </p:txBody>
      </p:sp>
      <p:pic>
        <p:nvPicPr>
          <p:cNvPr id="97283" name="Picture 3"/>
          <p:cNvPicPr>
            <a:picLocks noChangeAspect="1" noChangeArrowheads="1"/>
          </p:cNvPicPr>
          <p:nvPr/>
        </p:nvPicPr>
        <p:blipFill>
          <a:blip r:embed="rId3" cstate="print"/>
          <a:srcRect/>
          <a:stretch>
            <a:fillRect/>
          </a:stretch>
        </p:blipFill>
        <p:spPr bwMode="auto">
          <a:xfrm>
            <a:off x="2300288" y="214313"/>
            <a:ext cx="4543425" cy="59436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721100" y="6330950"/>
            <a:ext cx="16891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http://munchcast.com/</a:t>
            </a:r>
            <a:endParaRPr lang="en-US" sz="1200">
              <a:solidFill>
                <a:schemeClr val="bg1"/>
              </a:solidFill>
              <a:cs typeface="Arial" charset="0"/>
            </a:endParaRPr>
          </a:p>
        </p:txBody>
      </p:sp>
      <p:sp>
        <p:nvSpPr>
          <p:cNvPr id="99331" name="Rectangle 3"/>
          <p:cNvSpPr>
            <a:spLocks noChangeArrowheads="1"/>
          </p:cNvSpPr>
          <p:nvPr/>
        </p:nvSpPr>
        <p:spPr bwMode="auto">
          <a:xfrm>
            <a:off x="1246188" y="5955268"/>
            <a:ext cx="6629400" cy="369332"/>
          </a:xfrm>
          <a:prstGeom prst="rect">
            <a:avLst/>
          </a:prstGeom>
          <a:noFill/>
          <a:ln w="9525">
            <a:noFill/>
            <a:miter lim="800000"/>
            <a:headEnd/>
            <a:tailEnd/>
          </a:ln>
        </p:spPr>
        <p:txBody>
          <a:bodyPr>
            <a:spAutoFit/>
          </a:bodyPr>
          <a:lstStyle/>
          <a:p>
            <a:pPr algn="ctr"/>
            <a:r>
              <a:rPr lang="en-US" b="1" dirty="0">
                <a:solidFill>
                  <a:schemeClr val="bg1"/>
                </a:solidFill>
                <a:cs typeface="Arial" charset="0"/>
              </a:rPr>
              <a:t>Nancy Green, the original Aunt Jemima</a:t>
            </a:r>
          </a:p>
        </p:txBody>
      </p:sp>
      <p:pic>
        <p:nvPicPr>
          <p:cNvPr id="99332" name="Picture 2"/>
          <p:cNvPicPr>
            <a:picLocks noChangeAspect="1" noChangeArrowheads="1"/>
          </p:cNvPicPr>
          <p:nvPr/>
        </p:nvPicPr>
        <p:blipFill>
          <a:blip r:embed="rId3" cstate="print"/>
          <a:srcRect/>
          <a:stretch>
            <a:fillRect/>
          </a:stretch>
        </p:blipFill>
        <p:spPr bwMode="auto">
          <a:xfrm>
            <a:off x="2276475" y="152400"/>
            <a:ext cx="4591050" cy="5715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106056" y="6475773"/>
            <a:ext cx="2964273" cy="276999"/>
          </a:xfrm>
          <a:prstGeom prst="rect">
            <a:avLst/>
          </a:prstGeom>
          <a:noFill/>
          <a:ln w="9525">
            <a:noFill/>
            <a:miter lim="800000"/>
            <a:headEnd/>
            <a:tailEnd/>
          </a:ln>
        </p:spPr>
        <p:txBody>
          <a:bodyPr wrap="none">
            <a:spAutoFit/>
          </a:bodyPr>
          <a:lstStyle/>
          <a:p>
            <a:r>
              <a:rPr lang="en-US" sz="1200" dirty="0">
                <a:solidFill>
                  <a:schemeClr val="bg1"/>
                </a:solidFill>
                <a:cs typeface="Arial" charset="0"/>
                <a:hlinkClick r:id="rId2"/>
              </a:rPr>
              <a:t>http://en.wikipedia.org/wiki/Nancy_Green</a:t>
            </a:r>
            <a:endParaRPr lang="en-US" sz="1200" dirty="0">
              <a:solidFill>
                <a:schemeClr val="bg1"/>
              </a:solidFill>
              <a:cs typeface="Arial" charset="0"/>
            </a:endParaRPr>
          </a:p>
        </p:txBody>
      </p:sp>
      <p:pic>
        <p:nvPicPr>
          <p:cNvPr id="444418" name="Picture 2"/>
          <p:cNvPicPr>
            <a:picLocks noChangeAspect="1" noChangeArrowheads="1"/>
          </p:cNvPicPr>
          <p:nvPr/>
        </p:nvPicPr>
        <p:blipFill>
          <a:blip r:embed="rId3" cstate="print"/>
          <a:srcRect/>
          <a:stretch>
            <a:fillRect/>
          </a:stretch>
        </p:blipFill>
        <p:spPr bwMode="auto">
          <a:xfrm>
            <a:off x="762000" y="152400"/>
            <a:ext cx="7772400" cy="5814000"/>
          </a:xfrm>
          <a:prstGeom prst="rect">
            <a:avLst/>
          </a:prstGeom>
          <a:noFill/>
          <a:ln w="9525">
            <a:noFill/>
            <a:miter lim="800000"/>
            <a:headEnd/>
            <a:tailEnd/>
          </a:ln>
        </p:spPr>
      </p:pic>
      <p:sp>
        <p:nvSpPr>
          <p:cNvPr id="7" name="Rectangle 3"/>
          <p:cNvSpPr>
            <a:spLocks noChangeArrowheads="1"/>
          </p:cNvSpPr>
          <p:nvPr/>
        </p:nvSpPr>
        <p:spPr bwMode="auto">
          <a:xfrm>
            <a:off x="685800" y="5562600"/>
            <a:ext cx="7848600" cy="923330"/>
          </a:xfrm>
          <a:prstGeom prst="rect">
            <a:avLst/>
          </a:prstGeom>
          <a:solidFill>
            <a:schemeClr val="tx1"/>
          </a:solidFill>
          <a:ln w="9525">
            <a:noFill/>
            <a:miter lim="800000"/>
            <a:headEnd/>
            <a:tailEnd/>
          </a:ln>
        </p:spPr>
        <p:txBody>
          <a:bodyPr wrap="square">
            <a:spAutoFit/>
          </a:bodyPr>
          <a:lstStyle/>
          <a:p>
            <a:pPr algn="ctr"/>
            <a:r>
              <a:rPr lang="en-US" b="1" dirty="0">
                <a:solidFill>
                  <a:schemeClr val="bg1"/>
                </a:solidFill>
                <a:cs typeface="Arial" charset="0"/>
              </a:rPr>
              <a:t>Nancy Green, the original Aunt Jemima.</a:t>
            </a:r>
          </a:p>
          <a:p>
            <a:pPr algn="ctr"/>
            <a:r>
              <a:rPr lang="en-US" b="1" dirty="0">
                <a:solidFill>
                  <a:schemeClr val="bg1"/>
                </a:solidFill>
                <a:cs typeface="Arial" charset="0"/>
              </a:rPr>
              <a:t>In 1893 Green was introduced as Aunt Jemima at the World's Columbian Exposition held in Chicago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721100" y="6330950"/>
            <a:ext cx="16891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http://munchcast.com/</a:t>
            </a:r>
            <a:endParaRPr lang="en-US" sz="1200">
              <a:solidFill>
                <a:schemeClr val="bg1"/>
              </a:solidFill>
              <a:cs typeface="Arial" charset="0"/>
            </a:endParaRPr>
          </a:p>
        </p:txBody>
      </p:sp>
      <p:sp>
        <p:nvSpPr>
          <p:cNvPr id="99331" name="Rectangle 3"/>
          <p:cNvSpPr>
            <a:spLocks noChangeArrowheads="1"/>
          </p:cNvSpPr>
          <p:nvPr/>
        </p:nvSpPr>
        <p:spPr bwMode="auto">
          <a:xfrm>
            <a:off x="1246188" y="5908675"/>
            <a:ext cx="6629400" cy="368300"/>
          </a:xfrm>
          <a:prstGeom prst="rect">
            <a:avLst/>
          </a:prstGeom>
          <a:noFill/>
          <a:ln w="9525">
            <a:noFill/>
            <a:miter lim="800000"/>
            <a:headEnd/>
            <a:tailEnd/>
          </a:ln>
        </p:spPr>
        <p:txBody>
          <a:bodyPr>
            <a:spAutoFit/>
          </a:bodyPr>
          <a:lstStyle/>
          <a:p>
            <a:pPr algn="ctr"/>
            <a:r>
              <a:rPr lang="en-US" b="1">
                <a:solidFill>
                  <a:schemeClr val="bg1"/>
                </a:solidFill>
                <a:cs typeface="Arial" charset="0"/>
              </a:rPr>
              <a:t>Nancy Green, the original Aunt Jemima</a:t>
            </a:r>
          </a:p>
        </p:txBody>
      </p:sp>
      <p:pic>
        <p:nvPicPr>
          <p:cNvPr id="99332" name="Picture 2"/>
          <p:cNvPicPr>
            <a:picLocks noChangeAspect="1" noChangeArrowheads="1"/>
          </p:cNvPicPr>
          <p:nvPr/>
        </p:nvPicPr>
        <p:blipFill>
          <a:blip r:embed="rId3" cstate="print"/>
          <a:srcRect/>
          <a:stretch>
            <a:fillRect/>
          </a:stretch>
        </p:blipFill>
        <p:spPr bwMode="auto">
          <a:xfrm>
            <a:off x="2276475" y="152400"/>
            <a:ext cx="4591050" cy="57150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1774825" y="2808288"/>
            <a:ext cx="5562600" cy="344011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1447800" y="6149975"/>
            <a:ext cx="6219825" cy="461963"/>
          </a:xfrm>
          <a:prstGeom prst="rect">
            <a:avLst/>
          </a:prstGeom>
          <a:noFill/>
          <a:ln w="9525">
            <a:noFill/>
            <a:miter lim="800000"/>
            <a:headEnd/>
            <a:tailEnd/>
          </a:ln>
        </p:spPr>
        <p:txBody>
          <a:bodyPr wrap="none">
            <a:spAutoFit/>
          </a:bodyPr>
          <a:lstStyle/>
          <a:p>
            <a:pPr algn="ctr"/>
            <a:r>
              <a:rPr lang="en-US" sz="1200" dirty="0">
                <a:latin typeface="Arial" pitchFamily="34" charset="0"/>
                <a:cs typeface="Arial" pitchFamily="34" charset="0"/>
              </a:rPr>
              <a:t>Sherrie A. Inness, </a:t>
            </a:r>
            <a:r>
              <a:rPr lang="en-US" sz="1200" i="1" dirty="0">
                <a:latin typeface="Arial" pitchFamily="34" charset="0"/>
                <a:cs typeface="Arial" pitchFamily="34" charset="0"/>
              </a:rPr>
              <a:t>Tough Girls: Women Warriors and Wonder Women in Popular Culture</a:t>
            </a:r>
          </a:p>
          <a:p>
            <a:pPr algn="ctr"/>
            <a:r>
              <a:rPr lang="en-US" sz="1200" dirty="0">
                <a:latin typeface="Arial" pitchFamily="34" charset="0"/>
                <a:cs typeface="Arial" pitchFamily="34" charset="0"/>
              </a:rPr>
              <a:t>University of Pennsylvania Press 1998</a:t>
            </a:r>
          </a:p>
        </p:txBody>
      </p:sp>
      <p:pic>
        <p:nvPicPr>
          <p:cNvPr id="34819" name="Picture 2"/>
          <p:cNvPicPr>
            <a:picLocks noChangeAspect="1" noChangeArrowheads="1"/>
          </p:cNvPicPr>
          <p:nvPr/>
        </p:nvPicPr>
        <p:blipFill>
          <a:blip r:embed="rId2" cstate="print"/>
          <a:srcRect/>
          <a:stretch>
            <a:fillRect/>
          </a:stretch>
        </p:blipFill>
        <p:spPr bwMode="auto">
          <a:xfrm>
            <a:off x="1890713" y="366713"/>
            <a:ext cx="5334000" cy="5334000"/>
          </a:xfrm>
          <a:prstGeom prst="rect">
            <a:avLst/>
          </a:prstGeom>
          <a:noFill/>
          <a:ln w="9525">
            <a:noFill/>
            <a:miter lim="800000"/>
            <a:headEnd/>
            <a:tailEnd/>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7"/>
          <p:cNvSpPr>
            <a:spLocks noChangeArrowheads="1"/>
          </p:cNvSpPr>
          <p:nvPr/>
        </p:nvSpPr>
        <p:spPr bwMode="auto">
          <a:xfrm>
            <a:off x="3733800" y="6330950"/>
            <a:ext cx="1673225"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www.shyzer.ca/?p=31</a:t>
            </a:r>
            <a:endParaRPr lang="en-US" sz="1200">
              <a:solidFill>
                <a:schemeClr val="bg1"/>
              </a:solidFill>
              <a:cs typeface="Arial" charset="0"/>
            </a:endParaRPr>
          </a:p>
        </p:txBody>
      </p:sp>
      <p:pic>
        <p:nvPicPr>
          <p:cNvPr id="101379" name="Picture 2"/>
          <p:cNvPicPr>
            <a:picLocks noChangeAspect="1" noChangeArrowheads="1"/>
          </p:cNvPicPr>
          <p:nvPr/>
        </p:nvPicPr>
        <p:blipFill>
          <a:blip r:embed="rId3" cstate="print"/>
          <a:srcRect/>
          <a:stretch>
            <a:fillRect/>
          </a:stretch>
        </p:blipFill>
        <p:spPr bwMode="auto">
          <a:xfrm>
            <a:off x="914400" y="889000"/>
            <a:ext cx="7315200" cy="52832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2466975" y="228600"/>
            <a:ext cx="4210050" cy="5705475"/>
          </a:xfrm>
          <a:prstGeom prst="rect">
            <a:avLst/>
          </a:prstGeom>
          <a:noFill/>
          <a:ln w="9525">
            <a:noFill/>
            <a:miter lim="800000"/>
            <a:headEnd/>
            <a:tailEnd/>
          </a:ln>
        </p:spPr>
      </p:pic>
      <p:sp>
        <p:nvSpPr>
          <p:cNvPr id="98307" name="Rectangle 2"/>
          <p:cNvSpPr>
            <a:spLocks noChangeArrowheads="1"/>
          </p:cNvSpPr>
          <p:nvPr/>
        </p:nvSpPr>
        <p:spPr bwMode="auto">
          <a:xfrm>
            <a:off x="4129092" y="6476547"/>
            <a:ext cx="849312"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3"/>
              </a:rPr>
              <a:t>Wikipedia</a:t>
            </a:r>
            <a:endParaRPr lang="en-US" sz="1200">
              <a:solidFill>
                <a:schemeClr val="bg1"/>
              </a:solidFill>
              <a:cs typeface="Arial" charset="0"/>
            </a:endParaRPr>
          </a:p>
        </p:txBody>
      </p:sp>
      <p:sp>
        <p:nvSpPr>
          <p:cNvPr id="98308" name="Rectangle 3"/>
          <p:cNvSpPr>
            <a:spLocks noChangeArrowheads="1"/>
          </p:cNvSpPr>
          <p:nvPr/>
        </p:nvSpPr>
        <p:spPr bwMode="auto">
          <a:xfrm>
            <a:off x="1246188" y="6090556"/>
            <a:ext cx="6629400" cy="368300"/>
          </a:xfrm>
          <a:prstGeom prst="rect">
            <a:avLst/>
          </a:prstGeom>
          <a:noFill/>
          <a:ln w="9525">
            <a:noFill/>
            <a:miter lim="800000"/>
            <a:headEnd/>
            <a:tailEnd/>
          </a:ln>
        </p:spPr>
        <p:txBody>
          <a:bodyPr>
            <a:spAutoFit/>
          </a:bodyPr>
          <a:lstStyle/>
          <a:p>
            <a:pPr algn="ctr"/>
            <a:r>
              <a:rPr lang="en-US" b="1" dirty="0">
                <a:solidFill>
                  <a:schemeClr val="bg1"/>
                </a:solidFill>
                <a:cs typeface="Arial" charset="0"/>
              </a:rPr>
              <a:t>"Jemima" character on 1899 cakewalk sheet music cover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7"/>
          <p:cNvSpPr>
            <a:spLocks noChangeArrowheads="1"/>
          </p:cNvSpPr>
          <p:nvPr/>
        </p:nvSpPr>
        <p:spPr bwMode="auto">
          <a:xfrm>
            <a:off x="4000500" y="6330950"/>
            <a:ext cx="11049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image source</a:t>
            </a:r>
            <a:endParaRPr lang="en-US" sz="1200">
              <a:solidFill>
                <a:schemeClr val="bg1"/>
              </a:solidFill>
              <a:cs typeface="Arial" charset="0"/>
            </a:endParaRPr>
          </a:p>
        </p:txBody>
      </p:sp>
      <p:pic>
        <p:nvPicPr>
          <p:cNvPr id="103427" name="Picture 2"/>
          <p:cNvPicPr>
            <a:picLocks noChangeAspect="1" noChangeArrowheads="1"/>
          </p:cNvPicPr>
          <p:nvPr/>
        </p:nvPicPr>
        <p:blipFill>
          <a:blip r:embed="rId3" cstate="print"/>
          <a:srcRect/>
          <a:stretch>
            <a:fillRect/>
          </a:stretch>
        </p:blipFill>
        <p:spPr bwMode="auto">
          <a:xfrm>
            <a:off x="1400175" y="123825"/>
            <a:ext cx="6343650" cy="6048375"/>
          </a:xfrm>
          <a:prstGeom prst="rect">
            <a:avLst/>
          </a:prstGeom>
          <a:noFill/>
          <a:ln w="9525">
            <a:noFill/>
            <a:miter lim="800000"/>
            <a:headEnd/>
            <a:tailEnd/>
          </a:ln>
        </p:spPr>
      </p:pic>
      <p:sp>
        <p:nvSpPr>
          <p:cNvPr id="103428" name="Rectangle 5"/>
          <p:cNvSpPr>
            <a:spLocks noChangeArrowheads="1"/>
          </p:cNvSpPr>
          <p:nvPr/>
        </p:nvSpPr>
        <p:spPr bwMode="auto">
          <a:xfrm>
            <a:off x="914400" y="5562600"/>
            <a:ext cx="7315200" cy="584200"/>
          </a:xfrm>
          <a:prstGeom prst="rect">
            <a:avLst/>
          </a:prstGeom>
          <a:noFill/>
          <a:ln w="9525">
            <a:noFill/>
            <a:miter lim="800000"/>
            <a:headEnd/>
            <a:tailEnd/>
          </a:ln>
        </p:spPr>
        <p:txBody>
          <a:bodyPr>
            <a:spAutoFit/>
          </a:bodyPr>
          <a:lstStyle/>
          <a:p>
            <a:pPr algn="ctr"/>
            <a:r>
              <a:rPr lang="en-US" sz="1600" b="1" dirty="0">
                <a:solidFill>
                  <a:schemeClr val="bg1"/>
                </a:solidFill>
                <a:cs typeface="Arial" charset="0"/>
              </a:rPr>
              <a:t>1939 BLACK MAMMY COOKBOOK Southern Cook Recipe Cooking </a:t>
            </a:r>
            <a:br>
              <a:rPr lang="en-US" sz="1600" b="1" dirty="0">
                <a:solidFill>
                  <a:schemeClr val="bg1"/>
                </a:solidFill>
                <a:cs typeface="Arial" charset="0"/>
              </a:rPr>
            </a:br>
            <a:r>
              <a:rPr lang="en-US" sz="1600" b="1" dirty="0">
                <a:solidFill>
                  <a:schemeClr val="bg1"/>
                </a:solidFill>
                <a:cs typeface="Arial" charset="0"/>
              </a:rPr>
              <a:t>This item SOLD on 1/17/2009 for $202.50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914400" y="5913438"/>
            <a:ext cx="7315200" cy="339725"/>
          </a:xfrm>
          <a:prstGeom prst="rect">
            <a:avLst/>
          </a:prstGeom>
          <a:noFill/>
          <a:ln w="9525">
            <a:noFill/>
            <a:miter lim="800000"/>
            <a:headEnd/>
            <a:tailEnd/>
          </a:ln>
        </p:spPr>
        <p:txBody>
          <a:bodyPr>
            <a:spAutoFit/>
          </a:bodyPr>
          <a:lstStyle/>
          <a:p>
            <a:pPr algn="ctr"/>
            <a:r>
              <a:rPr lang="en-US" sz="1600" b="1">
                <a:solidFill>
                  <a:schemeClr val="bg1"/>
                </a:solidFill>
                <a:cs typeface="Arial" charset="0"/>
              </a:rPr>
              <a:t>BLACK MAMMY AUNT JEMIMA OLD DIXIE SOUTHERN COOKBOOK</a:t>
            </a:r>
          </a:p>
        </p:txBody>
      </p:sp>
      <p:sp>
        <p:nvSpPr>
          <p:cNvPr id="102403" name="Rectangle 7"/>
          <p:cNvSpPr>
            <a:spLocks noChangeArrowheads="1"/>
          </p:cNvSpPr>
          <p:nvPr/>
        </p:nvSpPr>
        <p:spPr bwMode="auto">
          <a:xfrm>
            <a:off x="4000500" y="6330950"/>
            <a:ext cx="11049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image source</a:t>
            </a:r>
            <a:endParaRPr lang="en-US" sz="1200">
              <a:solidFill>
                <a:schemeClr val="bg1"/>
              </a:solidFill>
              <a:cs typeface="Arial" charset="0"/>
            </a:endParaRPr>
          </a:p>
        </p:txBody>
      </p:sp>
      <p:pic>
        <p:nvPicPr>
          <p:cNvPr id="102404" name="Picture 3"/>
          <p:cNvPicPr>
            <a:picLocks noChangeAspect="1" noChangeArrowheads="1"/>
          </p:cNvPicPr>
          <p:nvPr/>
        </p:nvPicPr>
        <p:blipFill>
          <a:blip r:embed="rId3" cstate="print"/>
          <a:srcRect/>
          <a:stretch>
            <a:fillRect/>
          </a:stretch>
        </p:blipFill>
        <p:spPr bwMode="auto">
          <a:xfrm>
            <a:off x="2971800" y="273393"/>
            <a:ext cx="3200400" cy="5517807"/>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0" name="Picture 3"/>
          <p:cNvPicPr>
            <a:picLocks noChangeAspect="1" noChangeArrowheads="1"/>
          </p:cNvPicPr>
          <p:nvPr/>
        </p:nvPicPr>
        <p:blipFill>
          <a:blip r:embed="rId2" cstate="print"/>
          <a:srcRect/>
          <a:stretch>
            <a:fillRect/>
          </a:stretch>
        </p:blipFill>
        <p:spPr bwMode="auto">
          <a:xfrm>
            <a:off x="2693988" y="228600"/>
            <a:ext cx="3738562" cy="59436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405063" y="457200"/>
            <a:ext cx="4060825" cy="5943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405063" y="457200"/>
            <a:ext cx="4060825" cy="5943600"/>
          </a:xfrm>
          <a:prstGeom prst="rect">
            <a:avLst/>
          </a:prstGeom>
          <a:noFill/>
          <a:ln w="9525">
            <a:noFill/>
            <a:miter lim="800000"/>
            <a:headEnd/>
            <a:tailEnd/>
          </a:ln>
        </p:spPr>
      </p:pic>
      <p:sp>
        <p:nvSpPr>
          <p:cNvPr id="3" name="Rectangle 2"/>
          <p:cNvSpPr>
            <a:spLocks noChangeArrowheads="1"/>
          </p:cNvSpPr>
          <p:nvPr/>
        </p:nvSpPr>
        <p:spPr bwMode="auto">
          <a:xfrm>
            <a:off x="914400" y="36355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8 November 2017</a:t>
            </a:r>
          </a:p>
          <a:p>
            <a:pPr algn="ctr"/>
            <a:r>
              <a:rPr lang="en-US" sz="2000" b="1" dirty="0">
                <a:solidFill>
                  <a:schemeClr val="bg1"/>
                </a:solidFill>
                <a:cs typeface="Arial" charset="0"/>
              </a:rPr>
              <a:t>there were 1,012 “Aunt Jemima” items for sale on eBay</a:t>
            </a:r>
          </a:p>
        </p:txBody>
      </p:sp>
      <p:sp>
        <p:nvSpPr>
          <p:cNvPr id="4" name="Rectangle 3"/>
          <p:cNvSpPr>
            <a:spLocks noChangeArrowheads="1"/>
          </p:cNvSpPr>
          <p:nvPr/>
        </p:nvSpPr>
        <p:spPr bwMode="auto">
          <a:xfrm>
            <a:off x="914400" y="53119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30 October 2010</a:t>
            </a:r>
          </a:p>
          <a:p>
            <a:pPr algn="ctr"/>
            <a:r>
              <a:rPr lang="en-US" sz="2000" b="1" dirty="0">
                <a:solidFill>
                  <a:schemeClr val="bg1"/>
                </a:solidFill>
                <a:cs typeface="Arial" charset="0"/>
              </a:rPr>
              <a:t>there were 1,130 “Aunt Jemima” items for sale on eBay</a:t>
            </a:r>
          </a:p>
        </p:txBody>
      </p:sp>
      <p:sp>
        <p:nvSpPr>
          <p:cNvPr id="5" name="Rectangle 4"/>
          <p:cNvSpPr>
            <a:spLocks noChangeArrowheads="1"/>
          </p:cNvSpPr>
          <p:nvPr/>
        </p:nvSpPr>
        <p:spPr bwMode="auto">
          <a:xfrm>
            <a:off x="914400" y="4473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29 March 2011</a:t>
            </a:r>
          </a:p>
          <a:p>
            <a:pPr algn="ctr"/>
            <a:r>
              <a:rPr lang="en-US" sz="2000" b="1" dirty="0">
                <a:solidFill>
                  <a:schemeClr val="bg1"/>
                </a:solidFill>
                <a:cs typeface="Arial" charset="0"/>
              </a:rPr>
              <a:t>there were 1,084 “Aunt Jemima” items for sale on eBay</a:t>
            </a:r>
          </a:p>
        </p:txBody>
      </p:sp>
      <p:sp>
        <p:nvSpPr>
          <p:cNvPr id="6" name="Rectangle 5"/>
          <p:cNvSpPr>
            <a:spLocks noChangeArrowheads="1"/>
          </p:cNvSpPr>
          <p:nvPr/>
        </p:nvSpPr>
        <p:spPr bwMode="auto">
          <a:xfrm>
            <a:off x="914400" y="27973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28 March 2018</a:t>
            </a:r>
          </a:p>
          <a:p>
            <a:pPr algn="ctr"/>
            <a:r>
              <a:rPr lang="en-US" sz="2000" b="1" dirty="0">
                <a:solidFill>
                  <a:schemeClr val="bg1"/>
                </a:solidFill>
                <a:cs typeface="Arial" charset="0"/>
              </a:rPr>
              <a:t>there were 999 “Aunt Jemima” items for sale on eBay</a:t>
            </a:r>
          </a:p>
        </p:txBody>
      </p:sp>
      <p:sp>
        <p:nvSpPr>
          <p:cNvPr id="7" name="Rectangle 6">
            <a:extLst>
              <a:ext uri="{FF2B5EF4-FFF2-40B4-BE49-F238E27FC236}">
                <a16:creationId xmlns:a16="http://schemas.microsoft.com/office/drawing/2014/main" id="{A10ADC36-C860-4806-BA7D-E10163C29EE7}"/>
              </a:ext>
            </a:extLst>
          </p:cNvPr>
          <p:cNvSpPr>
            <a:spLocks noChangeArrowheads="1"/>
          </p:cNvSpPr>
          <p:nvPr/>
        </p:nvSpPr>
        <p:spPr bwMode="auto">
          <a:xfrm>
            <a:off x="914400" y="19591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24 August 2021</a:t>
            </a:r>
          </a:p>
          <a:p>
            <a:pPr algn="ctr"/>
            <a:r>
              <a:rPr lang="en-US" sz="2000" b="1" dirty="0">
                <a:solidFill>
                  <a:schemeClr val="bg1"/>
                </a:solidFill>
                <a:cs typeface="Arial" charset="0"/>
              </a:rPr>
              <a:t>there were 4 “Aunt Jemima” items for sale on eBay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6B237B77-8622-4F9C-A651-29337A98FCF8}"/>
              </a:ext>
            </a:extLst>
          </p:cNvPr>
          <p:cNvPicPr>
            <a:picLocks noChangeAspect="1"/>
          </p:cNvPicPr>
          <p:nvPr/>
        </p:nvPicPr>
        <p:blipFill>
          <a:blip r:embed="rId2"/>
          <a:stretch>
            <a:fillRect/>
          </a:stretch>
        </p:blipFill>
        <p:spPr>
          <a:xfrm>
            <a:off x="457200" y="1670222"/>
            <a:ext cx="8229600" cy="3892378"/>
          </a:xfrm>
          <a:prstGeom prst="rect">
            <a:avLst/>
          </a:prstGeom>
        </p:spPr>
      </p:pic>
      <p:sp>
        <p:nvSpPr>
          <p:cNvPr id="7" name="Rectangle 6">
            <a:extLst>
              <a:ext uri="{FF2B5EF4-FFF2-40B4-BE49-F238E27FC236}">
                <a16:creationId xmlns:a16="http://schemas.microsoft.com/office/drawing/2014/main" id="{E5A81FE8-9D76-480E-AF9F-7083871941BC}"/>
              </a:ext>
            </a:extLst>
          </p:cNvPr>
          <p:cNvSpPr>
            <a:spLocks noChangeArrowheads="1"/>
          </p:cNvSpPr>
          <p:nvPr/>
        </p:nvSpPr>
        <p:spPr bwMode="auto">
          <a:xfrm>
            <a:off x="914400" y="5616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E-bay</a:t>
            </a:r>
          </a:p>
          <a:p>
            <a:pPr algn="ctr"/>
            <a:r>
              <a:rPr lang="en-US" sz="2000" b="1" dirty="0">
                <a:solidFill>
                  <a:schemeClr val="bg1"/>
                </a:solidFill>
                <a:cs typeface="Arial" charset="0"/>
              </a:rPr>
              <a:t>24 August 2021</a:t>
            </a:r>
          </a:p>
        </p:txBody>
      </p:sp>
    </p:spTree>
    <p:extLst>
      <p:ext uri="{BB962C8B-B14F-4D97-AF65-F5344CB8AC3E}">
        <p14:creationId xmlns:p14="http://schemas.microsoft.com/office/powerpoint/2010/main" val="4223815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A81FE8-9D76-480E-AF9F-7083871941BC}"/>
              </a:ext>
            </a:extLst>
          </p:cNvPr>
          <p:cNvSpPr>
            <a:spLocks noChangeArrowheads="1"/>
          </p:cNvSpPr>
          <p:nvPr/>
        </p:nvSpPr>
        <p:spPr bwMode="auto">
          <a:xfrm>
            <a:off x="914400" y="5616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E-bay</a:t>
            </a:r>
          </a:p>
          <a:p>
            <a:pPr algn="ctr"/>
            <a:r>
              <a:rPr lang="en-US" sz="2000" b="1" dirty="0">
                <a:solidFill>
                  <a:schemeClr val="bg1"/>
                </a:solidFill>
                <a:cs typeface="Arial" charset="0"/>
              </a:rPr>
              <a:t>24 August 2021</a:t>
            </a:r>
          </a:p>
        </p:txBody>
      </p:sp>
      <p:pic>
        <p:nvPicPr>
          <p:cNvPr id="4" name="Picture 3" descr="Graphical user interface, text, application&#10;&#10;Description automatically generated">
            <a:extLst>
              <a:ext uri="{FF2B5EF4-FFF2-40B4-BE49-F238E27FC236}">
                <a16:creationId xmlns:a16="http://schemas.microsoft.com/office/drawing/2014/main" id="{56DBA349-43A1-4A7E-8990-241ED9BBC45D}"/>
              </a:ext>
            </a:extLst>
          </p:cNvPr>
          <p:cNvPicPr>
            <a:picLocks noChangeAspect="1"/>
          </p:cNvPicPr>
          <p:nvPr/>
        </p:nvPicPr>
        <p:blipFill>
          <a:blip r:embed="rId2"/>
          <a:stretch>
            <a:fillRect/>
          </a:stretch>
        </p:blipFill>
        <p:spPr>
          <a:xfrm>
            <a:off x="457200" y="2438400"/>
            <a:ext cx="8229600" cy="2902225"/>
          </a:xfrm>
          <a:prstGeom prst="rect">
            <a:avLst/>
          </a:prstGeom>
        </p:spPr>
      </p:pic>
    </p:spTree>
    <p:extLst>
      <p:ext uri="{BB962C8B-B14F-4D97-AF65-F5344CB8AC3E}">
        <p14:creationId xmlns:p14="http://schemas.microsoft.com/office/powerpoint/2010/main" val="33657034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A81FE8-9D76-480E-AF9F-7083871941BC}"/>
              </a:ext>
            </a:extLst>
          </p:cNvPr>
          <p:cNvSpPr>
            <a:spLocks noChangeArrowheads="1"/>
          </p:cNvSpPr>
          <p:nvPr/>
        </p:nvSpPr>
        <p:spPr bwMode="auto">
          <a:xfrm>
            <a:off x="914400" y="5616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E-bay</a:t>
            </a:r>
          </a:p>
          <a:p>
            <a:pPr algn="ctr"/>
            <a:r>
              <a:rPr lang="en-US" sz="2000" b="1" dirty="0">
                <a:solidFill>
                  <a:schemeClr val="bg1"/>
                </a:solidFill>
                <a:cs typeface="Arial" charset="0"/>
              </a:rPr>
              <a:t>24 August 2021</a:t>
            </a:r>
          </a:p>
        </p:txBody>
      </p:sp>
      <p:pic>
        <p:nvPicPr>
          <p:cNvPr id="3" name="Picture 2" descr="Text&#10;&#10;Description automatically generated">
            <a:extLst>
              <a:ext uri="{FF2B5EF4-FFF2-40B4-BE49-F238E27FC236}">
                <a16:creationId xmlns:a16="http://schemas.microsoft.com/office/drawing/2014/main" id="{6A0559F7-D388-485D-B464-3B7CBC1E92F2}"/>
              </a:ext>
            </a:extLst>
          </p:cNvPr>
          <p:cNvPicPr>
            <a:picLocks noChangeAspect="1"/>
          </p:cNvPicPr>
          <p:nvPr/>
        </p:nvPicPr>
        <p:blipFill>
          <a:blip r:embed="rId2"/>
          <a:stretch>
            <a:fillRect/>
          </a:stretch>
        </p:blipFill>
        <p:spPr>
          <a:xfrm>
            <a:off x="457200" y="2667000"/>
            <a:ext cx="8229600" cy="2420471"/>
          </a:xfrm>
          <a:prstGeom prst="rect">
            <a:avLst/>
          </a:prstGeom>
        </p:spPr>
      </p:pic>
    </p:spTree>
    <p:extLst>
      <p:ext uri="{BB962C8B-B14F-4D97-AF65-F5344CB8AC3E}">
        <p14:creationId xmlns:p14="http://schemas.microsoft.com/office/powerpoint/2010/main" val="4155939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3131</TotalTime>
  <Words>17637</Words>
  <Application>Microsoft Office PowerPoint</Application>
  <PresentationFormat>On-screen Show (4:3)</PresentationFormat>
  <Paragraphs>1448</Paragraphs>
  <Slides>163</Slides>
  <Notes>2</Notes>
  <HiddenSlides>10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163</vt:i4>
      </vt:variant>
    </vt:vector>
  </HeadingPairs>
  <TitlesOfParts>
    <vt:vector size="178" baseType="lpstr">
      <vt:lpstr>Arial</vt:lpstr>
      <vt:lpstr>Calibri</vt:lpstr>
      <vt:lpstr>Times New Roman</vt:lpstr>
      <vt:lpstr>Verdana</vt:lpstr>
      <vt:lpstr>Office Theme</vt:lpstr>
      <vt:lpstr>28_Office Theme</vt:lpstr>
      <vt:lpstr>1_Office Theme</vt:lpstr>
      <vt:lpstr>3_Office Theme</vt:lpstr>
      <vt:lpstr>4_Office Theme</vt:lpstr>
      <vt:lpstr>7_Office Theme</vt:lpstr>
      <vt:lpstr>8_Office Theme</vt:lpstr>
      <vt:lpstr>5_Office Theme</vt:lpstr>
      <vt:lpstr>6_Office Theme</vt:lpstr>
      <vt:lpstr>2_Office Theme</vt:lpstr>
      <vt:lpstr>8_white3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358</cp:revision>
  <dcterms:created xsi:type="dcterms:W3CDTF">2008-08-31T15:02:42Z</dcterms:created>
  <dcterms:modified xsi:type="dcterms:W3CDTF">2026-01-04T23:06:01Z</dcterms:modified>
</cp:coreProperties>
</file>