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  <p:sldMasterId id="2147483709" r:id="rId2"/>
    <p:sldMasterId id="2147483722" r:id="rId3"/>
    <p:sldMasterId id="2147483758" r:id="rId4"/>
    <p:sldMasterId id="2147483770" r:id="rId5"/>
    <p:sldMasterId id="2147483783" r:id="rId6"/>
    <p:sldMasterId id="2147483807" r:id="rId7"/>
    <p:sldMasterId id="2147483820" r:id="rId8"/>
    <p:sldMasterId id="2147483833" r:id="rId9"/>
    <p:sldMasterId id="2147483845" r:id="rId10"/>
    <p:sldMasterId id="2147483857" r:id="rId11"/>
    <p:sldMasterId id="2147483906" r:id="rId12"/>
    <p:sldMasterId id="2147483930" r:id="rId13"/>
    <p:sldMasterId id="2147483942" r:id="rId14"/>
    <p:sldMasterId id="2147483954" r:id="rId15"/>
    <p:sldMasterId id="2147483966" r:id="rId16"/>
    <p:sldMasterId id="2147483978" r:id="rId17"/>
    <p:sldMasterId id="2147483991" r:id="rId18"/>
  </p:sldMasterIdLst>
  <p:notesMasterIdLst>
    <p:notesMasterId r:id="rId173"/>
  </p:notesMasterIdLst>
  <p:sldIdLst>
    <p:sldId id="890" r:id="rId19"/>
    <p:sldId id="887" r:id="rId20"/>
    <p:sldId id="778" r:id="rId21"/>
    <p:sldId id="779" r:id="rId22"/>
    <p:sldId id="780" r:id="rId23"/>
    <p:sldId id="891" r:id="rId24"/>
    <p:sldId id="786" r:id="rId25"/>
    <p:sldId id="793" r:id="rId26"/>
    <p:sldId id="894" r:id="rId27"/>
    <p:sldId id="1060" r:id="rId28"/>
    <p:sldId id="892" r:id="rId29"/>
    <p:sldId id="794" r:id="rId30"/>
    <p:sldId id="799" r:id="rId31"/>
    <p:sldId id="893" r:id="rId32"/>
    <p:sldId id="910" r:id="rId33"/>
    <p:sldId id="1034" r:id="rId34"/>
    <p:sldId id="897" r:id="rId35"/>
    <p:sldId id="909" r:id="rId36"/>
    <p:sldId id="911" r:id="rId37"/>
    <p:sldId id="912" r:id="rId38"/>
    <p:sldId id="908" r:id="rId39"/>
    <p:sldId id="913" r:id="rId40"/>
    <p:sldId id="898" r:id="rId41"/>
    <p:sldId id="1056" r:id="rId42"/>
    <p:sldId id="899" r:id="rId43"/>
    <p:sldId id="900" r:id="rId44"/>
    <p:sldId id="901" r:id="rId45"/>
    <p:sldId id="1055" r:id="rId46"/>
    <p:sldId id="914" r:id="rId47"/>
    <p:sldId id="902" r:id="rId48"/>
    <p:sldId id="903" r:id="rId49"/>
    <p:sldId id="1058" r:id="rId50"/>
    <p:sldId id="1057" r:id="rId51"/>
    <p:sldId id="915" r:id="rId52"/>
    <p:sldId id="904" r:id="rId53"/>
    <p:sldId id="916" r:id="rId54"/>
    <p:sldId id="905" r:id="rId55"/>
    <p:sldId id="1011" r:id="rId56"/>
    <p:sldId id="1012" r:id="rId57"/>
    <p:sldId id="1015" r:id="rId58"/>
    <p:sldId id="917" r:id="rId59"/>
    <p:sldId id="1036" r:id="rId60"/>
    <p:sldId id="1037" r:id="rId61"/>
    <p:sldId id="1038" r:id="rId62"/>
    <p:sldId id="1039" r:id="rId63"/>
    <p:sldId id="906" r:id="rId64"/>
    <p:sldId id="806" r:id="rId65"/>
    <p:sldId id="907" r:id="rId66"/>
    <p:sldId id="918" r:id="rId67"/>
    <p:sldId id="810" r:id="rId68"/>
    <p:sldId id="812" r:id="rId69"/>
    <p:sldId id="813" r:id="rId70"/>
    <p:sldId id="923" r:id="rId71"/>
    <p:sldId id="921" r:id="rId72"/>
    <p:sldId id="926" r:id="rId73"/>
    <p:sldId id="1059" r:id="rId74"/>
    <p:sldId id="925" r:id="rId75"/>
    <p:sldId id="927" r:id="rId76"/>
    <p:sldId id="922" r:id="rId77"/>
    <p:sldId id="930" r:id="rId78"/>
    <p:sldId id="931" r:id="rId79"/>
    <p:sldId id="1010" r:id="rId80"/>
    <p:sldId id="1007" r:id="rId81"/>
    <p:sldId id="1008" r:id="rId82"/>
    <p:sldId id="1009" r:id="rId83"/>
    <p:sldId id="1061" r:id="rId84"/>
    <p:sldId id="1062" r:id="rId85"/>
    <p:sldId id="929" r:id="rId86"/>
    <p:sldId id="932" r:id="rId87"/>
    <p:sldId id="933" r:id="rId88"/>
    <p:sldId id="934" r:id="rId89"/>
    <p:sldId id="935" r:id="rId90"/>
    <p:sldId id="937" r:id="rId91"/>
    <p:sldId id="938" r:id="rId92"/>
    <p:sldId id="939" r:id="rId93"/>
    <p:sldId id="940" r:id="rId94"/>
    <p:sldId id="941" r:id="rId95"/>
    <p:sldId id="986" r:id="rId96"/>
    <p:sldId id="988" r:id="rId97"/>
    <p:sldId id="989" r:id="rId98"/>
    <p:sldId id="978" r:id="rId99"/>
    <p:sldId id="987" r:id="rId100"/>
    <p:sldId id="990" r:id="rId101"/>
    <p:sldId id="981" r:id="rId102"/>
    <p:sldId id="982" r:id="rId103"/>
    <p:sldId id="991" r:id="rId104"/>
    <p:sldId id="992" r:id="rId105"/>
    <p:sldId id="994" r:id="rId106"/>
    <p:sldId id="999" r:id="rId107"/>
    <p:sldId id="997" r:id="rId108"/>
    <p:sldId id="1000" r:id="rId109"/>
    <p:sldId id="998" r:id="rId110"/>
    <p:sldId id="1001" r:id="rId111"/>
    <p:sldId id="996" r:id="rId112"/>
    <p:sldId id="995" r:id="rId113"/>
    <p:sldId id="985" r:id="rId114"/>
    <p:sldId id="943" r:id="rId115"/>
    <p:sldId id="1003" r:id="rId116"/>
    <p:sldId id="944" r:id="rId117"/>
    <p:sldId id="945" r:id="rId118"/>
    <p:sldId id="946" r:id="rId119"/>
    <p:sldId id="947" r:id="rId120"/>
    <p:sldId id="948" r:id="rId121"/>
    <p:sldId id="949" r:id="rId122"/>
    <p:sldId id="950" r:id="rId123"/>
    <p:sldId id="951" r:id="rId124"/>
    <p:sldId id="952" r:id="rId125"/>
    <p:sldId id="953" r:id="rId126"/>
    <p:sldId id="954" r:id="rId127"/>
    <p:sldId id="955" r:id="rId128"/>
    <p:sldId id="956" r:id="rId129"/>
    <p:sldId id="957" r:id="rId130"/>
    <p:sldId id="958" r:id="rId131"/>
    <p:sldId id="959" r:id="rId132"/>
    <p:sldId id="960" r:id="rId133"/>
    <p:sldId id="961" r:id="rId134"/>
    <p:sldId id="962" r:id="rId135"/>
    <p:sldId id="963" r:id="rId136"/>
    <p:sldId id="964" r:id="rId137"/>
    <p:sldId id="965" r:id="rId138"/>
    <p:sldId id="966" r:id="rId139"/>
    <p:sldId id="967" r:id="rId140"/>
    <p:sldId id="968" r:id="rId141"/>
    <p:sldId id="969" r:id="rId142"/>
    <p:sldId id="970" r:id="rId143"/>
    <p:sldId id="971" r:id="rId144"/>
    <p:sldId id="972" r:id="rId145"/>
    <p:sldId id="973" r:id="rId146"/>
    <p:sldId id="974" r:id="rId147"/>
    <p:sldId id="1013" r:id="rId148"/>
    <p:sldId id="1017" r:id="rId149"/>
    <p:sldId id="1018" r:id="rId150"/>
    <p:sldId id="1033" r:id="rId151"/>
    <p:sldId id="1019" r:id="rId152"/>
    <p:sldId id="1035" r:id="rId153"/>
    <p:sldId id="1020" r:id="rId154"/>
    <p:sldId id="1024" r:id="rId155"/>
    <p:sldId id="1022" r:id="rId156"/>
    <p:sldId id="1023" r:id="rId157"/>
    <p:sldId id="1025" r:id="rId158"/>
    <p:sldId id="1026" r:id="rId159"/>
    <p:sldId id="1029" r:id="rId160"/>
    <p:sldId id="1027" r:id="rId161"/>
    <p:sldId id="1065" r:id="rId162"/>
    <p:sldId id="1031" r:id="rId163"/>
    <p:sldId id="1064" r:id="rId164"/>
    <p:sldId id="1063" r:id="rId165"/>
    <p:sldId id="1067" r:id="rId166"/>
    <p:sldId id="1066" r:id="rId167"/>
    <p:sldId id="1068" r:id="rId168"/>
    <p:sldId id="1069" r:id="rId169"/>
    <p:sldId id="1032" r:id="rId170"/>
    <p:sldId id="1042" r:id="rId171"/>
    <p:sldId id="1070" r:id="rId172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EE9AC"/>
    <a:srgbClr val="D79694"/>
    <a:srgbClr val="FFC000"/>
    <a:srgbClr val="0C0600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5" autoAdjust="0"/>
    <p:restoredTop sz="94658" autoAdjust="0"/>
  </p:normalViewPr>
  <p:slideViewPr>
    <p:cSldViewPr snapToObjects="1">
      <p:cViewPr varScale="1">
        <p:scale>
          <a:sx n="82" d="100"/>
          <a:sy n="82" d="100"/>
        </p:scale>
        <p:origin x="654" y="78"/>
      </p:cViewPr>
      <p:guideLst>
        <p:guide orient="horz" pos="2208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63" Type="http://schemas.openxmlformats.org/officeDocument/2006/relationships/slide" Target="slides/slide45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159" Type="http://schemas.openxmlformats.org/officeDocument/2006/relationships/slide" Target="slides/slide141.xml"/><Relationship Id="rId170" Type="http://schemas.openxmlformats.org/officeDocument/2006/relationships/slide" Target="slides/slide152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53" Type="http://schemas.openxmlformats.org/officeDocument/2006/relationships/slide" Target="slides/slide35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22" Type="http://schemas.openxmlformats.org/officeDocument/2006/relationships/slide" Target="slides/slide4.xml"/><Relationship Id="rId43" Type="http://schemas.openxmlformats.org/officeDocument/2006/relationships/slide" Target="slides/slide25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139" Type="http://schemas.openxmlformats.org/officeDocument/2006/relationships/slide" Target="slides/slide121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71" Type="http://schemas.openxmlformats.org/officeDocument/2006/relationships/slide" Target="slides/slide153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5.xml"/><Relationship Id="rId108" Type="http://schemas.openxmlformats.org/officeDocument/2006/relationships/slide" Target="slides/slide90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5" Type="http://schemas.openxmlformats.org/officeDocument/2006/relationships/slide" Target="slides/slide57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61" Type="http://schemas.openxmlformats.org/officeDocument/2006/relationships/slide" Target="slides/slide143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44" Type="http://schemas.openxmlformats.org/officeDocument/2006/relationships/slide" Target="slides/slide26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51" Type="http://schemas.openxmlformats.org/officeDocument/2006/relationships/slide" Target="slides/slide133.xml"/><Relationship Id="rId156" Type="http://schemas.openxmlformats.org/officeDocument/2006/relationships/slide" Target="slides/slide138.xml"/><Relationship Id="rId177" Type="http://schemas.openxmlformats.org/officeDocument/2006/relationships/tableStyles" Target="tableStyles.xml"/><Relationship Id="rId172" Type="http://schemas.openxmlformats.org/officeDocument/2006/relationships/slide" Target="slides/slide15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162" Type="http://schemas.openxmlformats.org/officeDocument/2006/relationships/slide" Target="slides/slide14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64" Type="http://schemas.openxmlformats.org/officeDocument/2006/relationships/slide" Target="slides/slide146.xml"/><Relationship Id="rId169" Type="http://schemas.openxmlformats.org/officeDocument/2006/relationships/slide" Target="slides/slide1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8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theme" Target="theme/theme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fld id="{CAFDF4BD-4BDC-4A38-BEEC-4C5B2F1A076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2BE10-9CB0-4E69-8B59-0FBD534F779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29D6-A2A0-4974-8920-8E957BBA0A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2BE10-9CB0-4E69-8B59-0FBD534F779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75418-1225-48A6-8DA7-35925E852A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01449-B7A9-43A7-97E8-92BAF040446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29D6-A2A0-4974-8920-8E957BBA0A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481D8A-BAF1-4117-8BCB-58BBC629A1B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A2B57-BB3C-4EE0-9BC0-1CE6394DFE9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1E303-0A28-48A9-BD4C-12A9E74B83E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1E303-0A28-48A9-BD4C-12A9E74B83E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1E303-0A28-48A9-BD4C-12A9E74B83E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13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72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97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98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99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100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101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2BE10-9CB0-4E69-8B59-0FBD534F779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135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7A227-C7D2-4B1F-92B4-BE442B9574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138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A814E-DD0C-4A23-AF50-3DAB4E1783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8D8ED-F9F2-4E86-BDAD-92699966AFD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269A9-2A41-429A-A159-2CAB7CA8769B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17787-9636-4B5C-B757-AC91F36C3B5F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55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3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E562-E5F4-478E-A1C8-324503BDC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73C0F-2B48-4D4D-9FDD-17BF98C3B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3D337-7B70-49AF-BD47-4F1DE683B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24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99" y="274724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9894-D6FD-46C6-9C10-A285F0D61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2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7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789507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08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09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10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11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12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895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951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9515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8951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89517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A0A99968-6A84-4EA7-85AB-E6864C592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860A-AC54-422A-9DA0-1F9B70E21104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1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26D07-5999-4A35-B192-460194EDC592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7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88FA2-2CF6-4F6B-B70C-05CEF3C2CDBF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CDDB6-33C9-4614-8AEE-671B2B22A2E6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771525" y="990600"/>
            <a:ext cx="58293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927350"/>
            <a:ext cx="41148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86225" y="4889500"/>
            <a:ext cx="54864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3000375" y="6553200"/>
            <a:ext cx="2143125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845175" y="6553200"/>
            <a:ext cx="3689350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113" y="6359525"/>
            <a:ext cx="660400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54100" y="1425575"/>
            <a:ext cx="87439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8B0D9-2A02-449D-AEB4-AA5FFA478210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04979-3AA7-4C47-8A1F-5B6532DA306A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6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92939-36E2-4444-A195-04FCF548A815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C4C83-731A-4EE8-A2B2-0BDB4941756A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AA9C3-21DC-428E-B4F9-70FB8953E7B8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49F95-2133-4883-B1E6-F95023AE7440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/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/>
            <a:endParaRPr 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/>
            <a:fld id="{1AEF7DD2-D1E4-4AE3-81A2-B8E47814F8B0}" type="slidenum">
              <a:rPr lang="en-US"/>
              <a:pPr eaLnBrk="0" hangingPunct="0"/>
              <a:t>‹#›</a:t>
            </a:fld>
            <a:endParaRPr lang="en-US"/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78BAD9F4-0C30-42C9-9DB2-E1F0CE2196DA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4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A82CD8F9-097B-48AA-929A-FC2916A2D1E3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127ED882-4618-42AF-86F3-0BD9EB0EE95F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E484E1F7-ABC7-4E40-8E03-9DE2CC72B9C1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250B41F4-C559-4ADC-A6FC-44AA24E06604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010E4F03-0BAB-4752-B0CE-8A493C4A363B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29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9FEE00E0-2C22-4859-9597-BF671531CAEE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C2D2A782-018D-496F-858F-E4C04879DC9C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C1724A8D-27CE-40E2-AF07-6756100B3909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BE9302E1-55F2-4C88-B51C-848314FA67A2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8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04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3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2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7C39-82B9-4823-BCF2-6730FF526DD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AB43-0A66-450A-9283-3232BAA0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2BC7-8C95-464F-BAFF-0FFA84E525B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745D-FF6A-4ACA-959B-B01A3DA8F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48E2-0CF2-44BC-9FF5-7DF572A6F2D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831E-95B4-4ECF-889A-58D5C3F3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210D-12AD-4E1B-9A79-D70495F3937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22A-67C0-49B9-9882-EC74628D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0357-A7A9-4633-A726-61349FED806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27EC-63EC-4882-B85E-1951EF03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872-85E9-4389-8432-520A8DF35062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9E9A-AC85-4346-A05B-7703F54A0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4CBE-397F-4D3C-B376-B85C4E4AF66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76C5-1F63-421F-A5A3-88642910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E087-1DC7-48F1-8B24-FCB25D3012A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FED3-C159-410F-B4A2-F1D855818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FA5-606F-4C14-9053-C1C4D273CA7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253B-E53A-4975-B2CA-92C790FBC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1A15-0CF3-447A-8809-E55C8C32A7A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A61A-4981-467F-8F06-19D86A946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5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5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1D30-D7A2-404C-9609-603142FAB42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821-AD16-4631-B2D7-ACD018D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6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1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9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717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80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80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32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909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909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771525" y="990600"/>
            <a:ext cx="58293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927350"/>
            <a:ext cx="41148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86225" y="4889500"/>
            <a:ext cx="54864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3000375" y="6553200"/>
            <a:ext cx="2143125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845175" y="6553200"/>
            <a:ext cx="3689350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113" y="6359525"/>
            <a:ext cx="660400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54100" y="1425575"/>
            <a:ext cx="87439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56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0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274638"/>
            <a:ext cx="2378075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5" y="274638"/>
            <a:ext cx="69850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86700" y="6553200"/>
            <a:ext cx="2143125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3588" y="6529388"/>
            <a:ext cx="325755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50" y="6343650"/>
            <a:ext cx="660400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1B0BBE7-D2CB-4D9A-A76B-0C260C487AD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82807-D097-4858-B79C-EC71690CD99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5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26C20-C530-473F-B4F4-B42D14A9708A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C525C-680B-4549-BB3E-2BE6416629C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C4184-28BA-41D0-BB11-DCF9183C9895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B76EF-3AE6-48CA-B017-964E4E9AA1CA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C413D-95DD-46C8-BBED-6DE567595953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0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EF359-1DCA-4195-A2F2-9DA6ABC88009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1F06C-AF14-48AE-9074-E63CF314154D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F6B78-E8CE-429C-82F2-7332A7E166EA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E4D1-632F-438A-AAE2-D1B37F9FC4A9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274638"/>
            <a:ext cx="2378075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5" y="274638"/>
            <a:ext cx="69850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86700" y="6553200"/>
            <a:ext cx="2143125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3588" y="6529388"/>
            <a:ext cx="325755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50" y="6343650"/>
            <a:ext cx="660400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77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82B9-A2F7-4E07-85A2-514D5F463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47803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725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249-749F-4F40-AE0E-4FEE6F333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3589-1B39-4FD9-9032-A305D7548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83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83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4AA6-361E-49E8-9D04-AA3685A5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59AE-06B4-4882-BDB3-C8FA963E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9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F63-DD4C-4812-8831-229CF300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40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03C2-9D6C-4F16-B8E8-AAE12415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22173-7F01-445A-8A75-9279A32B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6F05-E73A-4331-97A2-55D13A9B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989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989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9197-4C57-46D6-8D8E-DCB86F02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fld id="{3B752BB2-7E92-433D-99FC-0CDBB1230CE6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D827230-27C0-4F75-852B-9A6018F47FD4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05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7F1223-1877-4D33-B583-481B26420B8B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FD99D77-868E-46F0-8FB1-96A3A58A7480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930A8D-EA00-445F-AC47-267D73A9AA99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9B4FAFB-66B5-4685-BB0C-8CE54DA39F8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6F2E3AD-6D9A-49F3-A3F2-492F7935E09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20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3A45798-C0EC-494C-8033-6738CE3040F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3A6E01DE-459C-4B90-9FFC-D2CD9F662EDF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C998988-FF7D-43FA-AED9-D42C674BBA20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6DBDA89D-7117-4CC5-9C4B-3F65BC507AD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2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9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4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34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404" y="274734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14350" y="1600206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8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47173C-75FE-4110-8538-2939B2E27C5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B2E4D3DF-9F50-405A-A692-75DE604927E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705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A18C0F9-FA12-4C72-B957-B7A7E4C1B83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4500E47-AFE4-4F50-AA3F-29A5C92DF07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74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74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01BD857-3101-4415-8CEF-F670CDF3855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5E3B0D7-3FBD-4184-AEA5-F2767686D96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34984FD-AE03-47CD-A152-7C307EAB51C8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20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67D39AD-9894-40D8-BD5E-9867B078B24E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84F5342-8960-48CB-8971-456ECC08D25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2FEF393-8CA8-449B-944C-D7014F263F3A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609600"/>
            <a:ext cx="638651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6EF83D8-F7C3-4B1B-88B4-C36273B6242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69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469EB-CFDF-4B2C-915B-6EC88D4EE7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19F2E-6C1B-4CC3-B898-E651ACDE43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04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9BC5-9FBC-4A8D-BDCB-5FB17A2136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D8B26-BB08-4206-8588-884E9A67D3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B5535-7E39-4269-B101-E9436B4B1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9AB7A-3AE8-4B71-9CB6-E1051BF94D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1F767-A74F-4F2A-AD2F-922D1F8DEF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9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4C9DA-A07A-482D-9C55-CAAAC62207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0120-1391-4C99-AD28-C5655760EC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983A2-1928-4B83-A4BD-A384DD7F9E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82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431" y="274782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B047D-E88E-49F6-A14A-8B92FE959C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4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782"/>
            <a:ext cx="92583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B4FEE367-E9C9-466E-A86D-9A06C3873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9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96E06-CA49-4C32-BA91-4CC021705E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EA113-FAC2-422A-B6AD-0498BE07AB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EA3FB-969C-42DF-ADB3-9E46F5748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7171F-80C3-4945-991F-B9B3DD9EC4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4462D-F4BF-49FD-8561-7C996A141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EC34-9742-4CFC-A9A6-D2B1A410A3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9A692-3D30-4A9E-B104-9C9E022810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6448-B731-43ED-83D7-C1F21D796A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8AC0F-EC77-479C-98EE-A1E4C796DB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CBC67-E5F4-42F3-9285-FA2E557211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1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91" y="27471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6AE12-042C-430B-A31A-B7DF4119F3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710"/>
            <a:ext cx="92583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27DD1B18-1795-4244-8A96-A006AC3E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1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8533-C5EE-410C-8971-476708F2C7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9D17-A550-4DDE-ADFA-D6C51F181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8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4D929-3BA6-4407-8F1E-CC85B380A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19E1-5582-4D82-8E42-FB3E8E4B5B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7A262-2398-429B-90AC-8F4F5C86C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F581-7955-4E73-A388-90F1D18D33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24C62-7636-47E3-8B0B-64A1F118A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4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7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49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l" eaLnBrk="1" hangingPunct="1"/>
            <a:endParaRPr kumimoji="0" lang="en-US">
              <a:solidFill>
                <a:srgbClr val="003300"/>
              </a:solidFill>
            </a:endParaRPr>
          </a:p>
        </p:txBody>
      </p:sp>
      <p:sp>
        <p:nvSpPr>
          <p:cNvPr id="78849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3300"/>
              </a:solidFill>
            </a:endParaRPr>
          </a:p>
        </p:txBody>
      </p:sp>
      <p:sp>
        <p:nvSpPr>
          <p:cNvPr id="78849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/>
            <a:fld id="{9B9E99DD-5F8D-48B0-A997-4EC2E65C3FA8}" type="slidenum">
              <a:rPr kumimoji="0" lang="en-US">
                <a:solidFill>
                  <a:srgbClr val="003300"/>
                </a:solidFill>
              </a:rPr>
              <a:pPr eaLnBrk="1" hangingPunct="1"/>
              <a:t>‹#›</a:t>
            </a:fld>
            <a:endParaRPr kumimoji="0"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fld id="{27792477-ADBA-4A3C-A4A8-87D8063471C1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69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3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75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39D218E8-A32C-418B-B937-3BC25F206AAF}" type="datetimeFigureOut">
              <a:rPr kumimoji="0" lang="en-US"/>
              <a:pPr eaLnBrk="1" hangingPunct="1">
                <a:defRPr/>
              </a:pPr>
              <a:t>1/4/2026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75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75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045B2916-AEF3-4208-B822-75BFBF4503E7}" type="slidenum">
              <a:rPr kumimoji="0" lang="en-US"/>
              <a:pPr eaLnBrk="1" hangingPunct="1">
                <a:defRPr/>
              </a:pPr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1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61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FFDC9B40-524B-44E3-84ED-992FEC14C14A}" type="datetimeFigureOut">
              <a:rPr kumimoji="0" lang="en-US"/>
              <a:pPr eaLnBrk="1" hangingPunct="1">
                <a:defRPr/>
              </a:pPr>
              <a:t>1/4/2026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619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61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AAA13DA5-D8E2-4CF0-9959-BF61514648A6}" type="slidenum">
              <a:rPr kumimoji="0" lang="en-US"/>
              <a:pPr eaLnBrk="1" hangingPunct="1">
                <a:defRPr/>
              </a:pPr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60045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857250" y="762000"/>
            <a:ext cx="57435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066800"/>
            <a:ext cx="9001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6700" y="65532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3588" y="6529388"/>
            <a:ext cx="325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250" y="6343650"/>
            <a:ext cx="66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eaLnBrk="1" hangingPunct="1"/>
            <a:fld id="{290465EB-DD86-4C44-B08A-4AD60A381C08}" type="slidenum">
              <a:rPr kumimoji="0" lang="en-US">
                <a:solidFill>
                  <a:srgbClr val="FFFFFF"/>
                </a:solidFill>
              </a:rPr>
              <a:pPr algn="l" eaLnBrk="1" hangingPunct="1"/>
              <a:t>‹#›</a:t>
            </a:fld>
            <a:endParaRPr kumimoji="0"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fld id="{34C4D697-1D66-45B0-B1F3-F1035D9CA1A9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60045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857250" y="762000"/>
            <a:ext cx="57435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066800"/>
            <a:ext cx="9001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6700" y="65532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3588" y="6529388"/>
            <a:ext cx="325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250" y="6343650"/>
            <a:ext cx="66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eaLnBrk="1" hangingPunct="1"/>
            <a:fld id="{290465EB-DD86-4C44-B08A-4AD60A381C08}" type="slidenum">
              <a:rPr kumimoji="0" lang="en-US">
                <a:solidFill>
                  <a:srgbClr val="FFFFFF"/>
                </a:solidFill>
              </a:rPr>
              <a:pPr algn="l" eaLnBrk="1" hangingPunct="1"/>
              <a:t>‹#›</a:t>
            </a:fld>
            <a:endParaRPr kumimoji="0"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kumimoji="0"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kumimoji="0"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358864-D63E-4798-AD17-7995935644BE}" type="slidenum">
              <a:rPr kumimoji="0" lang="en-US"/>
              <a:pPr>
                <a:defRPr/>
              </a:pPr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B7068C76-779E-4D9D-834D-AB6738790F8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6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1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1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9AAFA4B-2987-4091-9836-FB591BBDE898}" type="slidenum">
              <a:rPr lang="en-US" i="1"/>
              <a:pPr>
                <a:defRPr/>
              </a:pPr>
              <a:t>‹#›</a:t>
            </a:fld>
            <a:endParaRPr lang="en-US" i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10FB0769-700B-40DD-8278-5B1CB42363D8}" type="slidenum">
              <a:rPr kumimoji="0" lang="en-US">
                <a:solidFill>
                  <a:srgbClr val="000000"/>
                </a:solidFill>
              </a:rPr>
              <a:pPr eaLnBrk="1" hangingPunct="1"/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A65F88B3-703C-4DBB-9EFE-D1506AFE5391}" type="slidenum">
              <a:rPr kumimoji="0" lang="en-US">
                <a:solidFill>
                  <a:srgbClr val="000000"/>
                </a:solidFill>
              </a:rPr>
              <a:pPr eaLnBrk="1" hangingPunct="1"/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eaLnBrk="1" hangingPunct="1"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3636A963-E91C-4325-AD38-B3E2FB7CA3C0}" type="slidenum">
              <a:rPr kumimoji="0"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tlas.dept.shef.ac.uk/OriginsFarming/Farming.php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time.com/time/magazine/article/0,9171,1169905,00.html" TargetMode="Externa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hokia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8.jpeg"/><Relationship Id="rId4" Type="http://schemas.openxmlformats.org/officeDocument/2006/relationships/image" Target="../media/image5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meredith.edu/nativeam/cahokia.htm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ssippian-artifacts.com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Cahokia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flickr.com/photos/16505271@N08/2011150112/in/set-72157603159947067/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flickr.com/photos/16505271@N08/sets/72157603159947067/" TargetMode="Externa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en.wikipedia.org/wiki/Image:Gusanos.jpg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en.wikipedia.org/wiki/Image:Gusanos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en.wikipedia.org/wiki/Image:Gusanos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en.wikipedia.org/wiki/Image:Gusanos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otected_designation_of_origi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otected_designation_of_origi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en.wikipedia.org/wiki/Tequilla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news.bbc.co.uk/2/hi/americas/4114553.stm" TargetMode="External"/><Relationship Id="rId1" Type="http://schemas.openxmlformats.org/officeDocument/2006/relationships/slideLayout" Target="../slideLayouts/slideLayout7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5196" y="228600"/>
            <a:ext cx="42003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05196" y="228600"/>
            <a:ext cx="4200305" cy="64008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sz="4800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sz="3600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464757" y="5867410"/>
            <a:ext cx="2869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latin typeface="Arial"/>
              </a:rPr>
              <a:t>Anthropology of Food</a:t>
            </a:r>
          </a:p>
          <a:p>
            <a:pPr algn="ctr" eaLnBrk="0" hangingPunct="0"/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latin typeface="Arial"/>
              </a:rPr>
              <a:t>University of Minnesota Duluth</a:t>
            </a:r>
            <a:endParaRPr kumimoji="1" lang="en-US" sz="1000" i="1" dirty="0">
              <a:ln w="6350">
                <a:noFill/>
                <a:prstDash val="solid"/>
                <a:miter lim="800000"/>
              </a:ln>
              <a:latin typeface="Arial"/>
            </a:endParaRPr>
          </a:p>
          <a:p>
            <a:pPr algn="ctr" eaLnBrk="0" hangingPunct="0"/>
            <a:r>
              <a:rPr kumimoji="1" lang="en-US" sz="800" i="1" dirty="0">
                <a:ln w="6350">
                  <a:noFill/>
                  <a:prstDash val="solid"/>
                  <a:miter lim="800000"/>
                </a:ln>
                <a:latin typeface="Arial"/>
              </a:rPr>
              <a:t>Tim Roufs</a:t>
            </a:r>
          </a:p>
          <a:p>
            <a:pPr algn="ctr" eaLnBrk="0" hangingPunct="0"/>
            <a:r>
              <a:rPr kumimoji="1" lang="en-US" sz="600" i="1" baseline="30000" dirty="0">
                <a:ln w="6350">
                  <a:noFill/>
                  <a:prstDash val="solid"/>
                  <a:miter lim="800000"/>
                </a:ln>
                <a:latin typeface="Arial"/>
              </a:rPr>
              <a:t>©</a:t>
            </a:r>
            <a:r>
              <a:rPr kumimoji="1" lang="en-US" sz="600" i="1" dirty="0">
                <a:ln w="6350">
                  <a:noFill/>
                  <a:prstDash val="solid"/>
                  <a:miter lim="800000"/>
                </a:ln>
                <a:latin typeface="Arial"/>
              </a:rPr>
              <a:t>2010-2026 </a:t>
            </a:r>
            <a:endParaRPr kumimoji="1" lang="en-US" sz="800" i="1" dirty="0">
              <a:ln w="6350">
                <a:noFill/>
                <a:prstDash val="solid"/>
                <a:miter lim="800000"/>
              </a:ln>
              <a:latin typeface="Arial"/>
            </a:endParaRPr>
          </a:p>
        </p:txBody>
      </p:sp>
      <p:pic>
        <p:nvPicPr>
          <p:cNvPr id="16" name="Picture 15" descr="trtemp.corngo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4974" y="228600"/>
            <a:ext cx="3657726" cy="601980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098119" y="6229290"/>
            <a:ext cx="2236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Maize God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3100" y="2550855"/>
            <a:ext cx="51435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indent="-2400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Tehuacán</a:t>
            </a:r>
          </a:p>
          <a:p>
            <a:pPr marL="2400300" indent="-2400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Puebla,</a:t>
            </a:r>
          </a:p>
          <a:p>
            <a:pPr marL="2400300" indent="-2400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Mexico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4914900"/>
            <a:ext cx="7315200" cy="12003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s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ome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these peoples are known as 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“Pre-Clovis”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8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48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000" b="1" kern="0" dirty="0">
                <a:solidFill>
                  <a:srgbClr val="000000"/>
                </a:solidFill>
                <a:latin typeface="Times New Roman"/>
              </a:rPr>
              <a:t>enhances the protein value of the maize for human beings</a:t>
            </a:r>
          </a:p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8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48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“So superior is </a:t>
            </a:r>
            <a:r>
              <a:rPr kumimoji="0" lang="en-US" b="1" kern="0" dirty="0" err="1">
                <a:solidFill>
                  <a:srgbClr val="000000"/>
                </a:solidFill>
                <a:latin typeface="Times New Roman"/>
              </a:rPr>
              <a:t>nixtamalized</a:t>
            </a: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 maize to the unprocessed kind that it is tempting to see the rise of Mesoamerican civilization as a consequence of this invention. . . .”</a:t>
            </a:r>
          </a:p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p. 14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kumimoji="0"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592556"/>
            <a:ext cx="822960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but corn alone does not provide sufficient protein to sustain life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it is deficient in lysine and tryptophan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597025" lvl="3" indent="-217488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amino acids that must be present to make up the complete protein essential in human diets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500086"/>
            <a:ext cx="822960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but when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corn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is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 combined with beans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they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 provide a high-quality protein mixture capable of supporting human populations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beans are a good source of lysine and tryptophan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kumimoji="0"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., p. 51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913744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squash seeds </a:t>
            </a: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also make a good </a:t>
            </a: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 supplement </a:t>
            </a: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to a corn diet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kumimoji="0"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., p. 51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63387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b="1" dirty="0">
                <a:solidFill>
                  <a:srgbClr val="FFFFFF"/>
                </a:solidFill>
                <a:latin typeface="Arial"/>
              </a:rPr>
              <a:t>see FOCUS 3.1</a:t>
            </a: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FFFFFF"/>
                </a:solidFill>
                <a:latin typeface="Arial"/>
              </a:rPr>
              <a:t>“A Protein Primer”</a:t>
            </a:r>
            <a:endParaRPr kumimoji="0" lang="en-US" sz="2800" b="1" dirty="0">
              <a:solidFill>
                <a:srgbClr val="FFFFFF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kumimoji="0" lang="en-US" sz="28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kumimoji="0" lang="en-US" sz="28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kumimoji="0" lang="en-US" sz="2800" dirty="0">
                <a:solidFill>
                  <a:srgbClr val="FFFFFF"/>
                </a:solidFill>
                <a:latin typeface="Calibri" pitchFamily="34" charset="0"/>
              </a:rPr>
              <a:t> ed., p. 52</a:t>
            </a:r>
            <a:endParaRPr kumimoji="0"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63387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see FOCUS 3.1</a:t>
            </a: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“A Protein Primer”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2800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kumimoji="0" lang="en-US" sz="2800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2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kumimoji="0" lang="en-US" sz="2800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kumimoji="0" lang="en-US" sz="2800" dirty="0">
                <a:solidFill>
                  <a:prstClr val="black"/>
                </a:solidFill>
                <a:latin typeface="Calibri" pitchFamily="34" charset="0"/>
              </a:rPr>
              <a:t>., p. 52</a:t>
            </a:r>
            <a:endParaRPr kumimoji="0"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8"/>
            <a:ext cx="8229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the word protein comes from the Greek word </a:t>
            </a:r>
            <a:r>
              <a:rPr kumimoji="0" lang="en-US" sz="2800" b="1" dirty="0" err="1">
                <a:solidFill>
                  <a:srgbClr val="000000"/>
                </a:solidFill>
                <a:latin typeface="Arial"/>
              </a:rPr>
              <a:t>πρώτειος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 (</a:t>
            </a:r>
            <a:r>
              <a:rPr kumimoji="0" lang="en-US" sz="2800" b="1" i="1" dirty="0" err="1">
                <a:solidFill>
                  <a:srgbClr val="000000"/>
                </a:solidFill>
                <a:latin typeface="Arial"/>
              </a:rPr>
              <a:t>proteios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) 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"primary"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r>
              <a:rPr kumimoji="0" lang="en-US" sz="1800" dirty="0">
                <a:solidFill>
                  <a:srgbClr val="D79694"/>
                </a:solidFill>
                <a:latin typeface="Arial"/>
              </a:rPr>
              <a:t>first described and named by the Swedish chemist </a:t>
            </a:r>
            <a:r>
              <a:rPr kumimoji="0" lang="en-US" sz="1800" dirty="0" err="1">
                <a:solidFill>
                  <a:srgbClr val="D79694"/>
                </a:solidFill>
                <a:latin typeface="Arial"/>
              </a:rPr>
              <a:t>Jöns</a:t>
            </a:r>
            <a:r>
              <a:rPr kumimoji="0" lang="en-US" sz="1800" dirty="0">
                <a:solidFill>
                  <a:srgbClr val="D79694"/>
                </a:solidFill>
                <a:latin typeface="Arial"/>
              </a:rPr>
              <a:t> </a:t>
            </a:r>
            <a:r>
              <a:rPr kumimoji="0" lang="en-US" sz="1800" dirty="0" err="1">
                <a:solidFill>
                  <a:srgbClr val="D79694"/>
                </a:solidFill>
                <a:latin typeface="Arial"/>
              </a:rPr>
              <a:t>Jakob</a:t>
            </a:r>
            <a:r>
              <a:rPr kumimoji="0" lang="en-US" sz="1800" dirty="0">
                <a:solidFill>
                  <a:srgbClr val="D79694"/>
                </a:solidFill>
                <a:latin typeface="Arial"/>
              </a:rPr>
              <a:t> Berzelius in 1838</a:t>
            </a: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r>
              <a:rPr kumimoji="0" lang="en-US" sz="1800" dirty="0">
                <a:solidFill>
                  <a:srgbClr val="D79694"/>
                </a:solidFill>
              </a:rPr>
              <a:t>the central role of proteins in living organisms was not fully appreciated until 1926, when James B. Sumner showed that the enzyme </a:t>
            </a:r>
            <a:r>
              <a:rPr kumimoji="0" lang="en-US" sz="1800" dirty="0" err="1">
                <a:solidFill>
                  <a:srgbClr val="D79694"/>
                </a:solidFill>
              </a:rPr>
              <a:t>urease</a:t>
            </a:r>
            <a:r>
              <a:rPr kumimoji="0" lang="en-US" sz="1800" dirty="0">
                <a:solidFill>
                  <a:srgbClr val="D79694"/>
                </a:solidFill>
              </a:rPr>
              <a:t> was a protein</a:t>
            </a: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endParaRPr kumimoji="0" lang="en-US" sz="1200" dirty="0">
              <a:solidFill>
                <a:srgbClr val="D79694"/>
              </a:solidFill>
            </a:endParaRP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r>
              <a:rPr kumimoji="0" lang="en-US" sz="1800" dirty="0">
                <a:solidFill>
                  <a:srgbClr val="D79694"/>
                </a:solidFill>
              </a:rPr>
              <a:t>the first protein to be sequenced was insulin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8"/>
            <a:ext cx="82296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“</a:t>
            </a:r>
            <a:r>
              <a:rPr kumimoji="0" lang="en-US" sz="2800" b="1" dirty="0">
                <a:solidFill>
                  <a:srgbClr val="D79694"/>
                </a:solidFill>
              </a:rPr>
              <a:t>. . . </a:t>
            </a:r>
            <a:r>
              <a:rPr kumimoji="0" lang="en-US" sz="4000" b="1" dirty="0">
                <a:solidFill>
                  <a:srgbClr val="000000"/>
                </a:solidFill>
              </a:rPr>
              <a:t>organic compounds made of amino acids </a:t>
            </a:r>
            <a:r>
              <a:rPr kumimoji="0" lang="en-US" sz="2800" dirty="0">
                <a:solidFill>
                  <a:srgbClr val="D79694"/>
                </a:solidFill>
              </a:rPr>
              <a:t>arranged in a linear chain and joined together by peptide bonds between the carboxyl and amino groups of adjacent amino acid residues”</a:t>
            </a:r>
          </a:p>
          <a:p>
            <a:pPr marL="914400" lvl="1" indent="-231775" algn="l" eaLnBrk="1" hangingPunct="1">
              <a:buFont typeface="Arial" pitchFamily="34" charset="0"/>
              <a:buChar char="•"/>
            </a:pPr>
            <a:endParaRPr kumimoji="0" lang="en-US" sz="1400" b="1" dirty="0">
              <a:solidFill>
                <a:srgbClr val="D79694"/>
              </a:solidFill>
              <a:latin typeface="Arial"/>
            </a:endParaRPr>
          </a:p>
          <a:p>
            <a:pPr marL="914400" lvl="1" indent="-231775" algn="l" eaLnBrk="1" hangingPunct="1">
              <a:buFont typeface="Arial" pitchFamily="34" charset="0"/>
              <a:buChar char="•"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the sequence of amino acids in a protein is defined by the sequence of a gene, which is encoded in the genetic code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28800"/>
            <a:ext cx="8229600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are the </a:t>
            </a:r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building blocks of protein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human tissue contains 22 different amino acids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13 can be made by the body</a:t>
            </a:r>
          </a:p>
          <a:p>
            <a:pPr marL="1146175" lvl="3" indent="-23177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9 of the 22 must be obtained from foods</a:t>
            </a:r>
          </a:p>
          <a:p>
            <a:pPr marL="1379538" lvl="3" indent="-233363" algn="l" eaLnBrk="1" hangingPunct="1">
              <a:buFont typeface="Arial" charset="0"/>
              <a:buChar char="•"/>
            </a:pPr>
            <a:endParaRPr kumimoji="0" lang="en-US" sz="200" b="1" dirty="0">
              <a:solidFill>
                <a:srgbClr val="000000"/>
              </a:solidFill>
              <a:latin typeface="Arial"/>
            </a:endParaRPr>
          </a:p>
          <a:p>
            <a:pPr marL="1597025" lvl="4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these are “</a:t>
            </a:r>
            <a:r>
              <a:rPr kumimoji="0" lang="en-US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” (EAAs)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4876800"/>
            <a:ext cx="7315200" cy="1384995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kern="0" baseline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the term </a:t>
            </a:r>
            <a:r>
              <a:rPr kumimoji="0" lang="en-US" sz="2800" b="1" kern="0" dirty="0">
                <a:solidFill>
                  <a:srgbClr val="000000"/>
                </a:solidFill>
              </a:rPr>
              <a:t>“fisheries” </a:t>
            </a:r>
            <a:r>
              <a:rPr kumimoji="0" lang="en-US" sz="2000" b="1" kern="0" dirty="0">
                <a:solidFill>
                  <a:srgbClr val="000000"/>
                </a:solidFill>
              </a:rPr>
              <a:t>includes turtles, snails, clams, lobsters, crawfish, and, of course, fish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8"/>
            <a:ext cx="8229600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“</a:t>
            </a:r>
            <a:r>
              <a:rPr kumimoji="0" lang="en-US" sz="3600" b="1" dirty="0">
                <a:solidFill>
                  <a:srgbClr val="000000"/>
                </a:solidFill>
              </a:rPr>
              <a:t>. . . are essential parts of organisms and participate in every process within cells”</a:t>
            </a:r>
          </a:p>
          <a:p>
            <a:pPr marL="0" lvl="1" eaLnBrk="1" hangingPunct="1"/>
            <a:endParaRPr kumimoji="0" lang="en-US" sz="1100" dirty="0">
              <a:solidFill>
                <a:srgbClr val="000000"/>
              </a:solidFill>
            </a:endParaRPr>
          </a:p>
          <a:p>
            <a:pPr marL="0" lvl="1" eaLnBrk="1" hangingPunct="1"/>
            <a:r>
              <a:rPr kumimoji="0" lang="en-US" sz="2800" dirty="0">
                <a:solidFill>
                  <a:srgbClr val="000000"/>
                </a:solidFill>
              </a:rPr>
              <a:t>“Many proteins are enzymes that catalyze biochemical reactions and are vital to metabolism.“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77"/>
            <a:ext cx="822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“</a:t>
            </a:r>
            <a:r>
              <a:rPr kumimoji="0" lang="en-US" sz="2000" b="1" dirty="0">
                <a:solidFill>
                  <a:srgbClr val="D79694"/>
                </a:solidFill>
              </a:rPr>
              <a:t>. . . </a:t>
            </a:r>
            <a:r>
              <a:rPr kumimoji="0" lang="en-US" sz="3600" b="1" dirty="0">
                <a:solidFill>
                  <a:srgbClr val="000000"/>
                </a:solidFill>
              </a:rPr>
              <a:t>also have structural or mechanical functions</a:t>
            </a:r>
            <a:r>
              <a:rPr kumimoji="0" lang="en-US" sz="2000" b="1" dirty="0">
                <a:solidFill>
                  <a:srgbClr val="D79694"/>
                </a:solidFill>
              </a:rPr>
              <a:t>, </a:t>
            </a: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</a:rPr>
              <a:t>such as </a:t>
            </a:r>
            <a:r>
              <a:rPr kumimoji="0" lang="en-US" sz="2000" b="1" dirty="0" err="1">
                <a:solidFill>
                  <a:srgbClr val="D79694"/>
                </a:solidFill>
              </a:rPr>
              <a:t>actin</a:t>
            </a:r>
            <a:r>
              <a:rPr kumimoji="0" lang="en-US" sz="2000" b="1" dirty="0">
                <a:solidFill>
                  <a:srgbClr val="D79694"/>
                </a:solidFill>
              </a:rPr>
              <a:t> and myosin in muscle and the proteins in the cytoskeleton, which form a system of scaffolding that maintains cell shape.</a:t>
            </a:r>
            <a:r>
              <a:rPr kumimoji="0" lang="en-US" sz="2000" dirty="0">
                <a:solidFill>
                  <a:srgbClr val="D79694"/>
                </a:solidFill>
              </a:rPr>
              <a:t>”</a:t>
            </a:r>
            <a:endParaRPr kumimoji="0" lang="en-US" sz="2800" dirty="0">
              <a:solidFill>
                <a:srgbClr val="D79694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6"/>
            <a:ext cx="8229600" cy="32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05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“Other proteins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are important in cell signaling, </a:t>
            </a:r>
          </a:p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immune responses, </a:t>
            </a:r>
          </a:p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cell adhesion, </a:t>
            </a:r>
          </a:p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and the cell cycle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.</a:t>
            </a:r>
            <a:r>
              <a:rPr kumimoji="0" lang="en-US" sz="28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0" lvl="1" eaLnBrk="1" hangingPunct="1"/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“. . .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necessary in animals' diets, since animals cannot synthesize all the amino acids they need 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and must obtain essential amino acids from food.” </a:t>
            </a:r>
          </a:p>
          <a:p>
            <a:pPr marL="0" lvl="1" eaLnBrk="1" hangingPunct="1"/>
            <a:endParaRPr kumimoji="0" lang="en-US" sz="2000" b="1" dirty="0">
              <a:solidFill>
                <a:srgbClr val="D79694"/>
              </a:solidFill>
              <a:latin typeface="Arial"/>
            </a:endParaRPr>
          </a:p>
          <a:p>
            <a:pPr marL="0" lvl="1" eaLnBrk="1" hangingPunct="1"/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“Through the process of digestion, animals break down ingested protein into free amino acids that are then used in metabolism.</a:t>
            </a:r>
            <a:r>
              <a:rPr kumimoji="0" lang="en-US" sz="24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82492"/>
            <a:ext cx="82296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protein is found in a variety of foods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meat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fish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dairy products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eggs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beans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grains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nuts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497725"/>
            <a:ext cx="8229600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are the building blocks of protein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human tissue contains 22 different amino acids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13 can be made by the body</a:t>
            </a:r>
          </a:p>
          <a:p>
            <a:pPr marL="1146175" lvl="3" indent="-23177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9 of the 22 must be obtained from </a:t>
            </a:r>
            <a:r>
              <a:rPr kumimoji="0" lang="en-US" sz="2400" b="1" i="1" dirty="0">
                <a:solidFill>
                  <a:srgbClr val="000000"/>
                </a:solidFill>
                <a:latin typeface="Arial"/>
              </a:rPr>
              <a:t>foods</a:t>
            </a:r>
          </a:p>
          <a:p>
            <a:pPr marL="1379538" lvl="3" indent="-233363" algn="l" eaLnBrk="1" hangingPunct="1">
              <a:buFont typeface="Arial" charset="0"/>
              <a:buChar char="•"/>
            </a:pPr>
            <a:endParaRPr kumimoji="0" lang="en-US" sz="200" b="1" dirty="0">
              <a:solidFill>
                <a:srgbClr val="000000"/>
              </a:solidFill>
              <a:latin typeface="Arial"/>
            </a:endParaRPr>
          </a:p>
          <a:p>
            <a:pPr marL="1597025" lvl="4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these are “</a:t>
            </a:r>
            <a:r>
              <a:rPr kumimoji="0" lang="en-US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” (EAAs)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497726"/>
            <a:ext cx="822960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are the building blocks of protein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human tissue contains 22 different amino acids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13 can be made by the body</a:t>
            </a:r>
          </a:p>
          <a:p>
            <a:pPr marL="1146175" lvl="3" indent="-23177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9 of the 22 must be obtained from </a:t>
            </a:r>
            <a:r>
              <a:rPr kumimoji="0" lang="en-US" sz="2400" b="1" i="1" dirty="0">
                <a:solidFill>
                  <a:srgbClr val="D79694"/>
                </a:solidFill>
                <a:latin typeface="Arial"/>
              </a:rPr>
              <a:t>foods</a:t>
            </a:r>
          </a:p>
          <a:p>
            <a:pPr marL="1379538" lvl="3" indent="-233363" algn="l" eaLnBrk="1" hangingPunct="1">
              <a:buFont typeface="Arial" charset="0"/>
              <a:buChar char="•"/>
            </a:pPr>
            <a:endParaRPr kumimoji="0" lang="en-US" sz="200" b="1" dirty="0">
              <a:solidFill>
                <a:srgbClr val="D79694"/>
              </a:solidFill>
              <a:latin typeface="Arial"/>
            </a:endParaRPr>
          </a:p>
          <a:p>
            <a:pPr marL="1597025" lvl="4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D79694"/>
                </a:solidFill>
                <a:latin typeface="Arial"/>
              </a:rPr>
              <a:t>these are </a:t>
            </a: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“</a:t>
            </a:r>
            <a:r>
              <a:rPr kumimoji="0" lang="en-US" sz="4400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” (EAAs)</a:t>
            </a:r>
            <a:endParaRPr kumimoji="0"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4883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“all proteins are not created equal”</a:t>
            </a:r>
            <a:endParaRPr kumimoji="0" lang="en-US" sz="14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eaLnBrk="1" hangingPunct="1"/>
            <a:endParaRPr kumimoji="0" lang="en-US" sz="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372416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animal foods contain all 9 EEAs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2400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are easily utilized by the body</a:t>
            </a:r>
          </a:p>
          <a:p>
            <a:pPr marL="682625" lvl="1" indent="-225425" algn="l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4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“all proteins are not created equal”</a:t>
            </a:r>
            <a:endParaRPr kumimoji="0" lang="en-US" sz="14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eaLnBrk="1" hangingPunct="1"/>
            <a:endParaRPr kumimoji="0" lang="en-US" sz="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648902"/>
            <a:ext cx="82296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most plant foods contain limited amounts of one or two amino acids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4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for this reason single-item diets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,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such as those made up almost solely of corn or yams, 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can lead to protein deficiency</a:t>
            </a:r>
            <a:endParaRPr kumimoji="0" lang="en-US" sz="24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4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D79694"/>
                </a:solidFill>
                <a:latin typeface="Arial"/>
              </a:rPr>
              <a:t>“all proteins are not created equal”</a:t>
            </a:r>
            <a:endParaRPr kumimoji="0" lang="en-US" sz="1400" b="1" dirty="0">
              <a:solidFill>
                <a:srgbClr val="D79694"/>
              </a:solidFill>
              <a:latin typeface="Arial"/>
            </a:endParaRPr>
          </a:p>
          <a:p>
            <a:pPr marL="682625" lvl="1" indent="-225425" eaLnBrk="1" hangingPunct="1"/>
            <a:endParaRPr kumimoji="0" lang="en-US" sz="4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780108"/>
            <a:ext cx="8229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but if a diet contains several different plant foods, protein deficiency does not occur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some plant foods have generous amounts of amino acids that others are lacking</a:t>
            </a:r>
            <a:endParaRPr kumimoji="0" lang="en-US" sz="20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476506" y="6076950"/>
            <a:ext cx="5318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sz="1800" b="1" dirty="0">
                <a:solidFill>
                  <a:srgbClr val="FFFFFF"/>
                </a:solidFill>
                <a:latin typeface="Arial" pitchFamily="34" charset="0"/>
              </a:rPr>
              <a:t>Miocene-Pliocene Routes of Animal Migrations</a:t>
            </a:r>
          </a:p>
        </p:txBody>
      </p:sp>
      <p:pic>
        <p:nvPicPr>
          <p:cNvPr id="36867" name="Picture 3" descr="animal_migr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663" y="457200"/>
            <a:ext cx="7589837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51816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big-game hunters, were probably following the migration routes of their prey animals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9591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protein complementation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790392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if plant foods are combined, the strengths of one can complement the weaknesses of another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and together they make a high-quality protein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848428"/>
            <a:ext cx="82296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as long as the protein from plant sources is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reasonably varied and there are enough calories,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plant sources of protein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can provide adequate protein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8700" y="19591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protein complementation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848428"/>
            <a:ext cx="8229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in addition to plant foods complementing one another, 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the body also has a reserve of amino acids </a:t>
            </a:r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that can be used to complement dietary proteins</a:t>
            </a:r>
            <a:endParaRPr kumimoji="0"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8700" y="19591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protein complementation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999720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the reserve of amino acids</a:t>
            </a:r>
          </a:p>
          <a:p>
            <a:pPr marL="0" lvl="1" eaLnBrk="1" hangingPunct="1"/>
            <a:r>
              <a:rPr kumimoji="0" lang="en-US" sz="2400" dirty="0">
                <a:solidFill>
                  <a:srgbClr val="000000"/>
                </a:solidFill>
                <a:latin typeface="Arial"/>
              </a:rPr>
              <a:t>comes from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790413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enzymes secreted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into the intestine to digest proteins</a:t>
            </a:r>
          </a:p>
          <a:p>
            <a:pPr marL="682625" lvl="2" indent="-217488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intestinal cells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sloughed off into the intestine</a:t>
            </a:r>
          </a:p>
          <a:p>
            <a:pPr marL="682625" lvl="2" indent="-217488" algn="l" eaLnBrk="1" hangingPunct="1">
              <a:buFont typeface="Arial" charset="0"/>
              <a:buChar char="•"/>
            </a:pPr>
            <a:endParaRPr kumimoji="0" lang="en-US" sz="16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a pool of free amino acids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in the intracellular spaces of the skeletal muscle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plant food can be divided into three broad groups based on EEAs’ strengths and weaknesses</a:t>
            </a:r>
            <a:endParaRPr kumimoji="0"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476964"/>
            <a:ext cx="8229600" cy="28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050" b="1" dirty="0">
              <a:solidFill>
                <a:srgbClr val="000000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legumes,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000" b="1" dirty="0">
              <a:solidFill>
                <a:srgbClr val="000000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vegetables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71914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vegetables and legumes generally compensate for the EEAs underrepresented in the grain group</a:t>
            </a:r>
            <a:endParaRPr kumimoji="0"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581400"/>
            <a:ext cx="82296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3300"/>
                </a:solidFill>
                <a:latin typeface="Arial"/>
              </a:rPr>
              <a:t>legumes</a:t>
            </a: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3300"/>
                </a:solidFill>
                <a:latin typeface="Arial"/>
              </a:rPr>
              <a:t>vegetables</a:t>
            </a:r>
            <a:endParaRPr kumimoji="0" lang="en-US" sz="2800" b="1" dirty="0">
              <a:solidFill>
                <a:srgbClr val="0033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905000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even within groups, the proteins often complement each other to some extent, because all foods have a slightly different collection of amino acids</a:t>
            </a:r>
            <a:endParaRPr kumimoji="0"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581441"/>
            <a:ext cx="82296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e.g., legumes,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dairy products, eggs, and meats can improve the protein efficiency of any of the groups</a:t>
            </a:r>
            <a:endParaRPr kumimoji="0"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581400"/>
            <a:ext cx="8229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249742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before scientists discovered the need for essential amino acids, complementary protein combinations evolved spontaneously as the basis of many cuisines</a:t>
            </a:r>
            <a:endParaRPr kumimoji="0"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569898"/>
            <a:ext cx="82296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100" dirty="0">
              <a:solidFill>
                <a:srgbClr val="D79694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Chinese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soy products and rice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African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sorghum / millet and cowpeas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India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lentil curry and rice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Italy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pasta and beans (</a:t>
            </a:r>
            <a:r>
              <a:rPr kumimoji="0" lang="en-US" sz="1800" i="1" dirty="0">
                <a:solidFill>
                  <a:srgbClr val="000000"/>
                </a:solidFill>
                <a:latin typeface="Arial"/>
              </a:rPr>
              <a:t>pasta e </a:t>
            </a:r>
            <a:r>
              <a:rPr kumimoji="0" lang="en-US" sz="1800" i="1" dirty="0" err="1">
                <a:solidFill>
                  <a:srgbClr val="000000"/>
                </a:solidFill>
                <a:latin typeface="Arial"/>
              </a:rPr>
              <a:t>fagioli</a:t>
            </a: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Southern U.S.A.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soup beans and corn bread</a:t>
            </a:r>
            <a:endParaRPr kumimoji="0"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971800"/>
            <a:ext cx="7315200" cy="1175706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. . . back to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early agriculture in the Americas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24100" y="6553348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http://news.nationalgeographic.com/news/bigphotos/15550150.html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9384" y="228600"/>
            <a:ext cx="6122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2065867" y="5181610"/>
            <a:ext cx="5733142" cy="483809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5769119"/>
            <a:ext cx="8229599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coastal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peoples, in addition to utilizing the “fisheries” also ate the bountiful plants available, among them seaweed . . </a:t>
            </a:r>
            <a:r>
              <a:rPr kumimoji="0" lang="en-US" sz="2000" b="1" kern="0" dirty="0">
                <a:solidFill>
                  <a:srgbClr val="000000"/>
                </a:solidFill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981200"/>
            <a:ext cx="73152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57325" y="3200443"/>
            <a:ext cx="7315200" cy="27494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with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kumimoji="0" lang="en-US" sz="3600" b="1" i="1" dirty="0">
                <a:solidFill>
                  <a:srgbClr val="000000"/>
                </a:solidFill>
                <a:latin typeface="Arial"/>
              </a:rPr>
              <a:t>pulque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kumimoji="0" lang="en-US" sz="3600" b="1" dirty="0" err="1">
                <a:solidFill>
                  <a:srgbClr val="000000"/>
                </a:solidFill>
                <a:latin typeface="Arial"/>
              </a:rPr>
              <a:t>chilis</a:t>
            </a:r>
            <a:endParaRPr kumimoji="0" lang="en-US" sz="3600" b="1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provide a “perfect” diet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633419"/>
            <a:ext cx="7315200" cy="3231654"/>
          </a:xfrm>
        </p:spPr>
        <p:txBody>
          <a:bodyPr>
            <a:spAutoFit/>
          </a:bodyPr>
          <a:lstStyle/>
          <a:p>
            <a:pPr marL="682625" indent="-217488" algn="ctr">
              <a:spcBef>
                <a:spcPts val="0"/>
              </a:spcBef>
              <a:buNone/>
            </a:pPr>
            <a:r>
              <a:rPr lang="en-US" sz="2400" dirty="0"/>
              <a:t>as mentioned above,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2800" b="1" dirty="0"/>
              <a:t>in Mexico, full dependence on agriculture had to wait until 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3600" b="1" i="1" dirty="0"/>
              <a:t>a group </a:t>
            </a:r>
            <a:r>
              <a:rPr lang="en-US" sz="2800" b="1" dirty="0"/>
              <a:t>of foods were domesticated that could sustain human populations . . .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b="1" dirty="0"/>
              <a:t>maize alone would not do it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675750"/>
            <a:ext cx="7315200" cy="4401205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but 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corn, beans, and squash combined,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agriculture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more than adequately met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protein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energy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and vitamin needs of the people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i="1" dirty="0">
                <a:solidFill>
                  <a:srgbClr val="000000"/>
                </a:solidFill>
              </a:rPr>
              <a:t>and</a:t>
            </a:r>
            <a:r>
              <a:rPr lang="en-US" sz="2800" b="1" dirty="0">
                <a:solidFill>
                  <a:srgbClr val="000000"/>
                </a:solidFill>
              </a:rPr>
              <a:t> allowed sufficient surplus for the development of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several major Ancient Civilizations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2" name="Picture 4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6501" y="-7371"/>
            <a:ext cx="5624330" cy="6858000"/>
          </a:xfrm>
          <a:noFill/>
          <a:ln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5486400"/>
            <a:ext cx="8001000" cy="12003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and the maize, beans, squash, chili “complex” </a:t>
            </a:r>
            <a:r>
              <a:rPr kumimoji="0" lang="en-US" sz="2800" b="1" kern="0" dirty="0">
                <a:solidFill>
                  <a:srgbClr val="000000"/>
                </a:solidFill>
              </a:rPr>
              <a:t>spread </a:t>
            </a:r>
            <a:r>
              <a:rPr kumimoji="0" lang="en-US" sz="2000" b="1" kern="0" dirty="0">
                <a:solidFill>
                  <a:srgbClr val="000000"/>
                </a:solidFill>
              </a:rPr>
              <a:t>throughout much of North and northern South America . . 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1023258"/>
            <a:ext cx="7315200" cy="2363724"/>
          </a:xfr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4000" b="1" dirty="0"/>
              <a:t>diffusion</a:t>
            </a:r>
          </a:p>
          <a:p>
            <a:pPr marL="0" lvl="1" indent="0" algn="ctr">
              <a:lnSpc>
                <a:spcPct val="110000"/>
              </a:lnSpc>
            </a:pPr>
            <a:r>
              <a:rPr lang="en-US" sz="2800" b="1" dirty="0"/>
              <a:t>is the spread of something from one group to another through contact </a:t>
            </a:r>
          </a:p>
          <a:p>
            <a:pPr marL="0" lvl="1" indent="0">
              <a:lnSpc>
                <a:spcPct val="110000"/>
              </a:lnSpc>
            </a:pPr>
            <a:r>
              <a:rPr lang="en-US" sz="2800" b="1" dirty="0"/>
              <a:t>	or exchange</a:t>
            </a: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2114550" y="6191250"/>
            <a:ext cx="603940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cf.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</a:t>
            </a:r>
            <a:r>
              <a:rPr kumimoji="0" lang="en-US" sz="1400" dirty="0">
                <a:solidFill>
                  <a:srgbClr val="000000"/>
                </a:solidFill>
              </a:rPr>
              <a:t>., p. 358</a:t>
            </a: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2200275" y="4388584"/>
            <a:ext cx="27146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Early farming</a:t>
            </a:r>
          </a:p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in the Americas,</a:t>
            </a:r>
          </a:p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showing the diffusion</a:t>
            </a:r>
          </a:p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of maize agriculture</a:t>
            </a:r>
          </a:p>
          <a:p>
            <a:pPr eaLnBrk="1" hangingPunct="1"/>
            <a:r>
              <a:rPr kumimoji="0" lang="en-US" sz="1800" dirty="0">
                <a:solidFill>
                  <a:srgbClr val="996633"/>
                </a:solidFill>
                <a:latin typeface="Times New Roman" pitchFamily="18" charset="0"/>
              </a:rPr>
              <a:t>(purple)</a:t>
            </a:r>
          </a:p>
        </p:txBody>
      </p:sp>
      <p:pic>
        <p:nvPicPr>
          <p:cNvPr id="1094662" name="Picture 6" descr="1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900" y="2895600"/>
            <a:ext cx="2943225" cy="3195638"/>
          </a:xfrm>
          <a:prstGeom prst="rect">
            <a:avLst/>
          </a:prstGeom>
          <a:noFill/>
        </p:spPr>
      </p:pic>
      <p:pic>
        <p:nvPicPr>
          <p:cNvPr id="7" name="Picture 4" descr="Turn8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973" y="2869176"/>
            <a:ext cx="3049361" cy="3303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990850" y="6378575"/>
            <a:ext cx="4254242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dirty="0">
                <a:solidFill>
                  <a:srgbClr val="FFFFFF"/>
                </a:solidFill>
                <a:hlinkClick r:id="rId3"/>
              </a:rPr>
              <a:t>www.archatlas.dept.shef.ac.uk/OriginsFarming/Farming.php</a:t>
            </a:r>
            <a:endParaRPr kumimoji="0" lang="en-US" sz="1200" dirty="0">
              <a:solidFill>
                <a:srgbClr val="FFFFFF"/>
              </a:solidFill>
            </a:endParaRPr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638470" y="6096000"/>
            <a:ext cx="6962775" cy="325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lnSpc>
                <a:spcPct val="110000"/>
              </a:lnSpc>
            </a:pPr>
            <a:r>
              <a:rPr kumimoji="0" lang="en-US" sz="1400" b="1" dirty="0">
                <a:solidFill>
                  <a:srgbClr val="FFFFFF"/>
                </a:solidFill>
              </a:rPr>
              <a:t>“A dialectical model of Neolithic Origins”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701" y="866775"/>
            <a:ext cx="51816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85900" y="623161"/>
            <a:ext cx="7315200" cy="14342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kumimoji="0" lang="en-US" b="1" kern="0" dirty="0">
                <a:solidFill>
                  <a:srgbClr val="FFFFFF"/>
                </a:solidFill>
                <a:latin typeface="Arial"/>
              </a:rPr>
              <a:t>diffusion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kumimoji="0" lang="en-US" sz="2000" b="1" kern="0" dirty="0">
                <a:solidFill>
                  <a:srgbClr val="FFFFFF"/>
                </a:solidFill>
                <a:latin typeface="Arial"/>
              </a:rPr>
              <a:t>occurred from all of the centers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kumimoji="0" lang="en-US" sz="2000" b="1" kern="0" dirty="0">
                <a:solidFill>
                  <a:srgbClr val="FFFFFF"/>
                </a:solidFill>
                <a:latin typeface="Arial"/>
              </a:rPr>
              <a:t>of agricultural domestication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6" name="Picture 8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57783" y="2206170"/>
            <a:ext cx="3249613" cy="3962400"/>
          </a:xfrm>
          <a:noFill/>
          <a:ln/>
        </p:spPr>
      </p:pic>
      <p:sp>
        <p:nvSpPr>
          <p:cNvPr id="739338" name="Rectangle 10"/>
          <p:cNvSpPr>
            <a:spLocks noChangeArrowheads="1"/>
          </p:cNvSpPr>
          <p:nvPr/>
        </p:nvSpPr>
        <p:spPr bwMode="auto">
          <a:xfrm>
            <a:off x="723900" y="2743200"/>
            <a:ext cx="4424363" cy="314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3600" b="1" dirty="0">
                <a:solidFill>
                  <a:srgbClr val="000000"/>
                </a:solidFill>
              </a:rPr>
              <a:t>the Pueblos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</a:rPr>
              <a:t>benefited from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  <a:cs typeface="Arial" charset="0"/>
              </a:rPr>
              <a:t>the diffusion of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  <a:cs typeface="Arial" charset="0"/>
              </a:rPr>
              <a:t>agriculture from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  <a:cs typeface="Arial" charset="0"/>
              </a:rPr>
              <a:t>the Mesoamerican area</a:t>
            </a:r>
          </a:p>
        </p:txBody>
      </p:sp>
      <p:sp>
        <p:nvSpPr>
          <p:cNvPr id="739339" name="Oval 11"/>
          <p:cNvSpPr>
            <a:spLocks noChangeArrowheads="1"/>
          </p:cNvSpPr>
          <p:nvPr/>
        </p:nvSpPr>
        <p:spPr bwMode="auto">
          <a:xfrm>
            <a:off x="6686550" y="4191294"/>
            <a:ext cx="457200" cy="357187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914400"/>
            <a:ext cx="7315200" cy="5029200"/>
          </a:xfrm>
        </p:spPr>
        <p:txBody>
          <a:bodyPr lIns="914400" rIns="914400"/>
          <a:lstStyle/>
          <a:p>
            <a:pPr algn="ctr">
              <a:buNone/>
            </a:pPr>
            <a:r>
              <a:rPr lang="en-US" sz="2800" b="1" dirty="0"/>
              <a:t>Pueblos</a:t>
            </a:r>
          </a:p>
          <a:p>
            <a:pPr marL="0" lvl="1" indent="0" algn="ctr"/>
            <a:r>
              <a:rPr lang="en-US" sz="2400" dirty="0"/>
              <a:t>Spanish term for "town" referring to </a:t>
            </a:r>
            <a:r>
              <a:rPr lang="en-US" sz="2400" dirty="0" err="1"/>
              <a:t>multiroom</a:t>
            </a:r>
            <a:r>
              <a:rPr lang="en-US" sz="2400" dirty="0"/>
              <a:t> residence structures built by village farmers in </a:t>
            </a:r>
          </a:p>
          <a:p>
            <a:pPr marL="0" lvl="1" indent="0" algn="ctr"/>
            <a:r>
              <a:rPr lang="en-US" sz="2400" dirty="0"/>
              <a:t>the American Southwest</a:t>
            </a:r>
          </a:p>
        </p:txBody>
      </p:sp>
      <p:sp>
        <p:nvSpPr>
          <p:cNvPr id="713731" name="Text Box 3"/>
          <p:cNvSpPr txBox="1">
            <a:spLocks noChangeArrowheads="1"/>
          </p:cNvSpPr>
          <p:nvPr/>
        </p:nvSpPr>
        <p:spPr bwMode="auto">
          <a:xfrm>
            <a:off x="2237955" y="6248400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360</a:t>
            </a:r>
          </a:p>
        </p:txBody>
      </p:sp>
      <p:pic>
        <p:nvPicPr>
          <p:cNvPr id="713732" name="Picture 4" descr="Turn81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5" y="3124200"/>
            <a:ext cx="5334000" cy="3125788"/>
          </a:xfrm>
          <a:prstGeom prst="rect">
            <a:avLst/>
          </a:prstGeom>
          <a:noFill/>
        </p:spPr>
      </p:pic>
      <p:sp>
        <p:nvSpPr>
          <p:cNvPr id="713733" name="Text Box 5"/>
          <p:cNvSpPr txBox="1">
            <a:spLocks noChangeArrowheads="1"/>
          </p:cNvSpPr>
          <p:nvPr/>
        </p:nvSpPr>
        <p:spPr bwMode="auto">
          <a:xfrm>
            <a:off x="5424707" y="4686300"/>
            <a:ext cx="2204450" cy="1107996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Pueblo Bonito,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Chaco Canyon</a:t>
            </a:r>
            <a:r>
              <a:rPr kumimoji="0" lang="en-US" sz="2400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eaLnBrk="1" hangingPunct="1"/>
            <a:r>
              <a:rPr kumimoji="0" lang="en-US" sz="1800" dirty="0">
                <a:solidFill>
                  <a:srgbClr val="000000"/>
                </a:solidFill>
                <a:latin typeface="Times New Roman" pitchFamily="18" charset="0"/>
              </a:rPr>
              <a:t>New Mexico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2247900" y="6378576"/>
            <a:ext cx="575247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358</a:t>
            </a:r>
          </a:p>
        </p:txBody>
      </p:sp>
      <p:pic>
        <p:nvPicPr>
          <p:cNvPr id="1118211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365125"/>
            <a:ext cx="5265738" cy="5716588"/>
          </a:xfrm>
          <a:prstGeom prst="rect">
            <a:avLst/>
          </a:prstGeom>
          <a:noFill/>
        </p:spPr>
      </p:pic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1638464" y="5970880"/>
            <a:ext cx="696277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18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18214" name="Text Box 6"/>
          <p:cNvSpPr txBox="1">
            <a:spLocks noChangeArrowheads="1"/>
          </p:cNvSpPr>
          <p:nvPr/>
        </p:nvSpPr>
        <p:spPr bwMode="auto">
          <a:xfrm>
            <a:off x="3162300" y="2477869"/>
            <a:ext cx="2206053" cy="646331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Verdana" pitchFamily="34" charset="0"/>
              </a:rPr>
              <a:t>Chaco Canyon</a:t>
            </a:r>
          </a:p>
          <a:p>
            <a:pPr eaLnBrk="1" hangingPunct="1"/>
            <a:r>
              <a:rPr kumimoji="0" lang="en-US" sz="1600" dirty="0">
                <a:solidFill>
                  <a:srgbClr val="000000"/>
                </a:solidFill>
                <a:latin typeface="Verdana" pitchFamily="34" charset="0"/>
              </a:rPr>
              <a:t>New Mexico</a:t>
            </a:r>
          </a:p>
        </p:txBody>
      </p:sp>
      <p:sp>
        <p:nvSpPr>
          <p:cNvPr id="7" name="Up Arrow 6"/>
          <p:cNvSpPr/>
          <p:nvPr/>
        </p:nvSpPr>
        <p:spPr>
          <a:xfrm rot="16200000">
            <a:off x="5345010" y="68614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2692986" y="1441451"/>
            <a:ext cx="1631364" cy="1092199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306" name="Picture 2" descr="1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475" y="228600"/>
            <a:ext cx="5703888" cy="5938838"/>
          </a:xfrm>
          <a:prstGeom prst="rect">
            <a:avLst/>
          </a:prstGeom>
          <a:noFill/>
        </p:spPr>
      </p:pic>
      <p:sp>
        <p:nvSpPr>
          <p:cNvPr id="1250307" name="Text Box 3"/>
          <p:cNvSpPr txBox="1">
            <a:spLocks noChangeArrowheads="1"/>
          </p:cNvSpPr>
          <p:nvPr/>
        </p:nvSpPr>
        <p:spPr bwMode="auto">
          <a:xfrm>
            <a:off x="1638464" y="6096000"/>
            <a:ext cx="6962775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lnSpc>
                <a:spcPct val="110000"/>
              </a:lnSpc>
            </a:pPr>
            <a:r>
              <a:rPr kumimoji="0" lang="en-US" sz="1400" b="1" dirty="0">
                <a:solidFill>
                  <a:srgbClr val="000000"/>
                </a:solidFill>
              </a:rPr>
              <a:t>Village farming cultures of the American Southwest, showing trade routes (red)</a:t>
            </a:r>
          </a:p>
        </p:txBody>
      </p:sp>
      <p:sp>
        <p:nvSpPr>
          <p:cNvPr id="1250309" name="Text Box 5"/>
          <p:cNvSpPr txBox="1">
            <a:spLocks noChangeArrowheads="1"/>
          </p:cNvSpPr>
          <p:nvPr/>
        </p:nvSpPr>
        <p:spPr bwMode="auto">
          <a:xfrm>
            <a:off x="2247900" y="6378576"/>
            <a:ext cx="575247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359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38700" y="2401669"/>
            <a:ext cx="2193229" cy="646331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Verdana" pitchFamily="34" charset="0"/>
              </a:rPr>
              <a:t>Pueblo Bonito</a:t>
            </a:r>
          </a:p>
          <a:p>
            <a:pPr eaLnBrk="1" hangingPunct="1"/>
            <a:r>
              <a:rPr kumimoji="0" lang="en-US" sz="1600" dirty="0">
                <a:solidFill>
                  <a:srgbClr val="000000"/>
                </a:solidFill>
                <a:latin typeface="Verdana" pitchFamily="34" charset="0"/>
              </a:rPr>
              <a:t>New Mexico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456239" y="1768767"/>
            <a:ext cx="1050926" cy="703263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Up Arrow 8"/>
          <p:cNvSpPr/>
          <p:nvPr/>
        </p:nvSpPr>
        <p:spPr>
          <a:xfrm rot="5400000">
            <a:off x="3897210" y="99094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02126" y="6296785"/>
            <a:ext cx="5648854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http://www.time.com/time/magazine/article/0,9171,1169905,00.html</a:t>
            </a:r>
            <a:endParaRPr kumimoji="0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1" y="3395155"/>
            <a:ext cx="4140974" cy="277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8700" y="5848290"/>
            <a:ext cx="8229599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lthough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“hunters” also utilized “fisheries” when available . . 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05099" y="4495810"/>
            <a:ext cx="34336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“Kennewick Man”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kumimoji="0" lang="en-US" sz="2800" b="1" dirty="0">
                <a:solidFill>
                  <a:srgbClr val="FFFFFF"/>
                </a:solidFill>
              </a:rPr>
              <a:t>8,400 </a:t>
            </a:r>
            <a:r>
              <a:rPr kumimoji="0" lang="en-US" sz="2800" b="1" dirty="0" err="1">
                <a:solidFill>
                  <a:srgbClr val="FFFFFF"/>
                </a:solidFill>
              </a:rPr>
              <a:t>ybp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3" y="-30977"/>
            <a:ext cx="6789737" cy="43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90510"/>
            <a:ext cx="2286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1204692"/>
            <a:ext cx="7315200" cy="954107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/>
              <a:t>Other Early Farmers in the Americas included . . .</a:t>
            </a:r>
            <a:endParaRPr lang="en-US" sz="2000" b="1" dirty="0">
              <a:cs typeface="Arial" charset="0"/>
            </a:endParaRPr>
          </a:p>
        </p:txBody>
      </p:sp>
      <p:pic>
        <p:nvPicPr>
          <p:cNvPr id="744452" name="Picture 4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5995" y="2191656"/>
            <a:ext cx="3249613" cy="3962400"/>
          </a:xfrm>
          <a:noFill/>
          <a:ln/>
        </p:spPr>
      </p:pic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1104900" y="3014138"/>
            <a:ext cx="4267200" cy="17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lvl="1" indent="-285750" algn="l"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Tx/>
              <a:buChar char="–"/>
            </a:pPr>
            <a:r>
              <a:rPr kumimoji="0" lang="en-US" sz="3600" b="1" dirty="0">
                <a:solidFill>
                  <a:srgbClr val="000000"/>
                </a:solidFill>
              </a:rPr>
              <a:t>Hopewell</a:t>
            </a:r>
          </a:p>
          <a:p>
            <a:pPr marL="742950" lvl="1" indent="-285750" algn="l"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Tx/>
              <a:buChar char="–"/>
            </a:pPr>
            <a:r>
              <a:rPr kumimoji="0" lang="en-US" sz="3600" b="1" dirty="0">
                <a:solidFill>
                  <a:srgbClr val="000000"/>
                </a:solidFill>
              </a:rPr>
              <a:t>Mississippian</a:t>
            </a:r>
            <a:endParaRPr kumimoji="0"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4454" name="Oval 6"/>
          <p:cNvSpPr>
            <a:spLocks noChangeArrowheads="1"/>
          </p:cNvSpPr>
          <p:nvPr/>
        </p:nvSpPr>
        <p:spPr bwMode="auto">
          <a:xfrm>
            <a:off x="6819900" y="3552372"/>
            <a:ext cx="857250" cy="410028"/>
          </a:xfrm>
          <a:prstGeom prst="ellipse">
            <a:avLst/>
          </a:prstGeom>
          <a:noFill/>
          <a:ln w="381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914400"/>
            <a:ext cx="7315200" cy="5029200"/>
          </a:xfrm>
        </p:spPr>
        <p:txBody>
          <a:bodyPr/>
          <a:lstStyle/>
          <a:p>
            <a:pPr algn="ctr">
              <a:buNone/>
            </a:pPr>
            <a:endParaRPr lang="en-US" sz="2800" b="1" dirty="0"/>
          </a:p>
          <a:p>
            <a:pPr algn="ctr">
              <a:buNone/>
            </a:pPr>
            <a:r>
              <a:rPr lang="en-US" sz="2800" b="1" dirty="0"/>
              <a:t>Hopewell</a:t>
            </a:r>
            <a:br>
              <a:rPr lang="en-US" sz="2800" dirty="0"/>
            </a:br>
            <a:r>
              <a:rPr lang="en-US" sz="2000" dirty="0"/>
              <a:t>a culture centered in southern Ohio between 2,100 and 1,700 </a:t>
            </a:r>
            <a:r>
              <a:rPr lang="en-US" sz="2000" dirty="0" err="1"/>
              <a:t>ybp</a:t>
            </a:r>
            <a:r>
              <a:rPr lang="en-US" sz="2000" dirty="0"/>
              <a:t> but influencing a much wider region through trade and the spread of a cult centered on burial ritualism</a:t>
            </a:r>
            <a:endParaRPr lang="en-US" sz="2400" b="1" dirty="0"/>
          </a:p>
        </p:txBody>
      </p:sp>
      <p:sp>
        <p:nvSpPr>
          <p:cNvPr id="715779" name="Text Box 3"/>
          <p:cNvSpPr txBox="1">
            <a:spLocks noChangeArrowheads="1"/>
          </p:cNvSpPr>
          <p:nvPr/>
        </p:nvSpPr>
        <p:spPr bwMode="auto">
          <a:xfrm>
            <a:off x="2229435" y="6191250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 </a:t>
            </a:r>
            <a:r>
              <a:rPr kumimoji="0" lang="en-US" sz="1400" i="1" dirty="0">
                <a:solidFill>
                  <a:srgbClr val="000000"/>
                </a:solidFill>
              </a:rPr>
              <a:t>Ed.</a:t>
            </a:r>
            <a:r>
              <a:rPr kumimoji="0" lang="en-US" sz="1400" dirty="0">
                <a:solidFill>
                  <a:srgbClr val="000000"/>
                </a:solidFill>
              </a:rPr>
              <a:t>, p. 362</a:t>
            </a:r>
          </a:p>
        </p:txBody>
      </p:sp>
      <p:pic>
        <p:nvPicPr>
          <p:cNvPr id="715780" name="Picture 4" descr="Turn81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711" y="2952057"/>
            <a:ext cx="5209589" cy="3046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09700" y="914400"/>
            <a:ext cx="73152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</a:rPr>
              <a:t>Mississippian</a:t>
            </a:r>
          </a:p>
          <a:p>
            <a:pPr marL="0" lvl="1" indent="0" algn="ctr"/>
            <a:r>
              <a:rPr lang="en-US" sz="2400" dirty="0">
                <a:solidFill>
                  <a:srgbClr val="FFFFFF"/>
                </a:solidFill>
              </a:rPr>
              <a:t>flint hoe blade </a:t>
            </a:r>
          </a:p>
          <a:p>
            <a:pPr marL="0" lvl="1" indent="0" algn="ctr"/>
            <a:r>
              <a:rPr lang="en-US" sz="2400" dirty="0">
                <a:solidFill>
                  <a:srgbClr val="FFFFFF"/>
                </a:solidFill>
              </a:rPr>
              <a:t>used by Mississippian farmers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8851" name="Text Box 3"/>
          <p:cNvSpPr txBox="1">
            <a:spLocks noChangeArrowheads="1"/>
          </p:cNvSpPr>
          <p:nvPr/>
        </p:nvSpPr>
        <p:spPr bwMode="auto">
          <a:xfrm>
            <a:off x="1852384" y="6343651"/>
            <a:ext cx="6540445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0" lang="en-US" sz="14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kumimoji="0" lang="en-US" sz="1400" dirty="0">
                <a:solidFill>
                  <a:srgbClr val="FFFFFF"/>
                </a:solidFill>
                <a:latin typeface="Verdana" pitchFamily="34" charset="0"/>
              </a:rPr>
              <a:t>, p. 363</a:t>
            </a:r>
          </a:p>
        </p:txBody>
      </p:sp>
      <p:pic>
        <p:nvPicPr>
          <p:cNvPr id="718852" name="Picture 4" descr="Turn81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2593020"/>
            <a:ext cx="2247900" cy="3503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Text Box 2"/>
          <p:cNvSpPr txBox="1">
            <a:spLocks noChangeArrowheads="1"/>
          </p:cNvSpPr>
          <p:nvPr/>
        </p:nvSpPr>
        <p:spPr bwMode="auto">
          <a:xfrm>
            <a:off x="2237955" y="6332538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358</a:t>
            </a:r>
          </a:p>
        </p:txBody>
      </p:sp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1219200"/>
            <a:ext cx="25146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14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365125"/>
            <a:ext cx="5265738" cy="5716588"/>
          </a:xfrm>
          <a:prstGeom prst="rect">
            <a:avLst/>
          </a:prstGeom>
          <a:noFill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79488" y="3962400"/>
            <a:ext cx="8335962" cy="1554272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one of the best known Mississippian sites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is the city of Cahokia  near Collinsville, Illinois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kern="0" baseline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Cahokia was the largest pre-Columbian city in North America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38464" y="5867692"/>
            <a:ext cx="696277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0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723948" y="1386114"/>
            <a:ext cx="1031875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6895758" y="47659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630840" y="2286001"/>
            <a:ext cx="2103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Verdana" pitchFamily="34" charset="0"/>
              </a:rPr>
              <a:t>Mississippian</a:t>
            </a:r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0" y="0"/>
            <a:ext cx="10113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27655" y="5223867"/>
            <a:ext cx="340990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kumimoji="0"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kumimoji="0" lang="en-US" sz="18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kumimoji="0" lang="en-US" sz="20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" y="1752600"/>
            <a:ext cx="8686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“In the 12</a:t>
            </a:r>
            <a:r>
              <a:rPr lang="en-US" sz="4000" b="1" i="1" baseline="3000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century [Cahokia] was as large as London!” </a:t>
            </a:r>
          </a:p>
          <a:p>
            <a:endParaRPr lang="en-US" sz="40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“It was the largest city in America until Philadelphia outgrew it in 1800! </a:t>
            </a:r>
            <a:r>
              <a:rPr lang="en-US" sz="12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rId4"/>
              </a:rPr>
              <a:t>1800! “</a:t>
            </a:r>
          </a:p>
          <a:p>
            <a:r>
              <a:rPr lang="en-US" sz="1200" dirty="0">
                <a:solidFill>
                  <a:srgbClr val="FFFFFF"/>
                </a:solidFill>
                <a:hlinkClick r:id="rId4"/>
              </a:rPr>
              <a:t>http://www.meredith.edu/nativeam/cahokia.htm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0" y="0"/>
            <a:ext cx="10113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27655" y="5223867"/>
            <a:ext cx="340990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kumimoji="0"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kumimoji="0" lang="en-US" sz="18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kumimoji="0" lang="en-US" sz="20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503" name="Picture 7" descr="Cahokia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2152650"/>
            <a:ext cx="8229600" cy="3071703"/>
          </a:xfrm>
          <a:prstGeom prst="rect">
            <a:avLst/>
          </a:prstGeom>
          <a:noFill/>
        </p:spPr>
      </p:pic>
      <p:sp>
        <p:nvSpPr>
          <p:cNvPr id="746504" name="Text Box 8"/>
          <p:cNvSpPr txBox="1">
            <a:spLocks noChangeArrowheads="1"/>
          </p:cNvSpPr>
          <p:nvPr/>
        </p:nvSpPr>
        <p:spPr bwMode="auto">
          <a:xfrm>
            <a:off x="2907480" y="5334000"/>
            <a:ext cx="44502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"Community Life“ at Cahokia</a:t>
            </a:r>
            <a:br>
              <a:rPr kumimoji="0"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200" dirty="0">
                <a:solidFill>
                  <a:srgbClr val="FFFFFF"/>
                </a:solidFill>
                <a:cs typeface="Arial" charset="0"/>
              </a:rPr>
              <a:t> Michael Hampshire</a:t>
            </a:r>
            <a:br>
              <a:rPr kumimoji="0" lang="en-US" sz="12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2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2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2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0"/>
            <a:ext cx="82345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343887" y="5505450"/>
            <a:ext cx="357745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Woman Grinding Maize</a:t>
            </a: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2300" y="4629151"/>
            <a:ext cx="3943350" cy="154304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A.D. 600 – 1400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kern="0" dirty="0">
                <a:solidFill>
                  <a:srgbClr val="000000"/>
                </a:solidFill>
              </a:rPr>
              <a:t>2,200 acres</a:t>
            </a:r>
          </a:p>
          <a:p>
            <a:pPr lvl="0" eaLnBrk="1" hangingPunct="1">
              <a:defRPr/>
            </a:pPr>
            <a:r>
              <a:rPr lang="en-US" sz="2000" dirty="0"/>
              <a:t>pop. 8,000 - 40,000</a:t>
            </a:r>
          </a:p>
          <a:p>
            <a:pPr lvl="0" eaLnBrk="1" hangingPunct="1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1750" y="580448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hlinkClick r:id="rId4"/>
              </a:rPr>
              <a:t>http://en.wikipedia.org/wiki/Cahokia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3900" y="4414505"/>
            <a:ext cx="8686800" cy="1877437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 final note:</a:t>
            </a:r>
          </a:p>
          <a:p>
            <a:pPr eaLnBrk="1" hangingPunct="1"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compared to hunting/gathering/foraging</a:t>
            </a:r>
          </a:p>
          <a:p>
            <a:pPr eaLnBrk="1" hangingPunct="1"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agriculture is not particularly healthy . . 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1457811" y="6366189"/>
            <a:ext cx="770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6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 (8th ed), </a:t>
            </a:r>
            <a:r>
              <a:rPr kumimoji="0" lang="en-US" sz="1600">
                <a:solidFill>
                  <a:srgbClr val="000000"/>
                </a:solidFill>
                <a:latin typeface="Verdana" pitchFamily="34" charset="0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4499780" y="6197914"/>
            <a:ext cx="4584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Richard S. Mac </a:t>
            </a:r>
            <a:r>
              <a:rPr kumimoji="0" lang="en-US" sz="1400" dirty="0" err="1">
                <a:solidFill>
                  <a:srgbClr val="000000"/>
                </a:solidFill>
                <a:latin typeface="Verdana" pitchFamily="34" charset="0"/>
              </a:rPr>
              <a:t>Neish</a:t>
            </a:r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0" lang="en-US" sz="1400" i="1" dirty="0">
                <a:solidFill>
                  <a:srgbClr val="000000"/>
                </a:solidFill>
                <a:latin typeface="Verdana" pitchFamily="34" charset="0"/>
              </a:rPr>
              <a:t>Scientific American, 1964</a:t>
            </a:r>
            <a:endParaRPr kumimoji="0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3" descr="Tehuacan_map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0"/>
            <a:ext cx="7543800" cy="6802438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97860" y="4778514"/>
            <a:ext cx="7867650" cy="180049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just a few people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(probably about 12-24)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first arrived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the Tehuacán Valley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about 11,000 – 10,000 B.C.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. . 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at the very beginning they may have hunted the legendary mastodon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Up Arrow 10"/>
          <p:cNvSpPr/>
          <p:nvPr/>
        </p:nvSpPr>
        <p:spPr>
          <a:xfrm rot="14007503">
            <a:off x="6393620" y="1160841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2928" y="4419600"/>
            <a:ext cx="8686800" cy="156966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in fact, some argue, a life based on agriculture can be downright </a:t>
            </a:r>
            <a:r>
              <a:rPr kumimoji="0" lang="en-US" sz="4400" b="1" kern="0" dirty="0" err="1">
                <a:solidFill>
                  <a:srgbClr val="000000"/>
                </a:solidFill>
              </a:rPr>
              <a:t>UN</a:t>
            </a:r>
            <a:r>
              <a:rPr kumimoji="0" lang="en-US" sz="3600" b="1" kern="0" dirty="0" err="1">
                <a:solidFill>
                  <a:srgbClr val="000000"/>
                </a:solidFill>
              </a:rPr>
              <a:t>healthy</a:t>
            </a:r>
            <a:r>
              <a:rPr kumimoji="0" lang="en-US" sz="2800" b="1" kern="0" dirty="0">
                <a:solidFill>
                  <a:srgbClr val="000000"/>
                </a:solidFill>
              </a:rPr>
              <a:t> . . .</a:t>
            </a: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9672" y="1711189"/>
            <a:ext cx="8229600" cy="443198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D79694"/>
                </a:solidFill>
              </a:rPr>
              <a:t>but compared to hunting/gathering/foraging</a:t>
            </a: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D79694"/>
                </a:solidFill>
              </a:rPr>
              <a:t>agriculture is not particularly healthy . . .</a:t>
            </a:r>
          </a:p>
          <a:p>
            <a:pPr eaLnBrk="1" hangingPunct="1">
              <a:defRPr/>
            </a:pPr>
            <a:endParaRPr kumimoji="0" lang="en-US" sz="1400" b="1" kern="0" dirty="0">
              <a:solidFill>
                <a:srgbClr val="D79694"/>
              </a:solidFill>
            </a:endParaRP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D79694"/>
                </a:solidFill>
              </a:rPr>
              <a:t>in fact, some argue, it can be downright Unhealthy . . .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let’s go to over to some of Cahokia’s neighbors, in prehistoric Kentucky,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and have a comparative look at the relative merits of hunting vs. agriculture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in the “Nutritional Consequences: Foraging and Agriculturalists” slide set</a:t>
            </a: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-2"/>
            <a:ext cx="8994953" cy="6858000"/>
          </a:xfrm>
          <a:prstGeom prst="rect">
            <a:avLst/>
          </a:prstGeom>
          <a:noFill/>
        </p:spPr>
      </p:pic>
      <p:sp>
        <p:nvSpPr>
          <p:cNvPr id="8" name="5-Point Star 7"/>
          <p:cNvSpPr/>
          <p:nvPr/>
        </p:nvSpPr>
        <p:spPr bwMode="auto">
          <a:xfrm>
            <a:off x="6086475" y="3229428"/>
            <a:ext cx="30861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498772" y="2852078"/>
            <a:ext cx="2057400" cy="134806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Hardin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Village,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Kentucky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5482316" y="3368766"/>
            <a:ext cx="30861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375932" y="3552377"/>
            <a:ext cx="2057400" cy="134806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Indian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Knoll,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Kentucky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293178" y="3129642"/>
            <a:ext cx="1374775" cy="6858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85900" y="457200"/>
            <a:ext cx="7315200" cy="206210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have a look at the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“Nutritional Consequences: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Foraging and Agriculturalists”</a:t>
            </a: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slide set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486192" y="5892225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latin typeface="Arial"/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latin typeface="Arial"/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5196" y="228600"/>
            <a:ext cx="42003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05196" y="228600"/>
            <a:ext cx="4200305" cy="64008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464757" y="5867410"/>
            <a:ext cx="2869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Anthropology of Food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Minnesota Duluth</a:t>
            </a:r>
            <a:endParaRPr kumimoji="1" lang="en-US" sz="1000" b="0" i="1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C0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" b="0" i="1" u="none" strike="noStrike" kern="1200" cap="none" spc="0" normalizeH="0" baseline="3000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1" lang="en-US" sz="6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2010-2026 </a:t>
            </a:r>
            <a:endParaRPr kumimoji="1" lang="en-US" sz="800" b="0" i="1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C0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 descr="trtemp.corngo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4974" y="228600"/>
            <a:ext cx="3657726" cy="601980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098119" y="6229290"/>
            <a:ext cx="2236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Maize God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3100" y="2550855"/>
            <a:ext cx="51435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Tehuacán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Puebla,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Mexico</a:t>
            </a:r>
          </a:p>
        </p:txBody>
      </p:sp>
    </p:spTree>
    <p:extLst>
      <p:ext uri="{BB962C8B-B14F-4D97-AF65-F5344CB8AC3E}">
        <p14:creationId xmlns:p14="http://schemas.microsoft.com/office/powerpoint/2010/main" val="33611593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42" name="Picture 1030" descr="Tehuacan_map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1588" y="36520"/>
            <a:ext cx="5230812" cy="6897687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97860" y="5715000"/>
            <a:ext cx="786765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details of the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Tehuacán Valley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Up Arrow 8"/>
          <p:cNvSpPr/>
          <p:nvPr/>
        </p:nvSpPr>
        <p:spPr>
          <a:xfrm rot="10800000">
            <a:off x="1915668" y="203066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96100" y="4210050"/>
            <a:ext cx="1905000" cy="12954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90706" y="19050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8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" name="Up Arrow 6"/>
          <p:cNvSpPr/>
          <p:nvPr/>
        </p:nvSpPr>
        <p:spPr>
          <a:xfrm>
            <a:off x="2000250" y="2411663"/>
            <a:ext cx="484632" cy="4446347"/>
          </a:xfrm>
          <a:prstGeom prst="upArrow">
            <a:avLst>
              <a:gd name="adj1" fmla="val 57862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43004" y="4362390"/>
            <a:ext cx="786765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and people have been in the Tehuacán Valley ever since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1457811" y="6366189"/>
            <a:ext cx="770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6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 (8th ed), </a:t>
            </a:r>
            <a:r>
              <a:rPr kumimoji="0" lang="en-US" sz="1600">
                <a:solidFill>
                  <a:srgbClr val="000000"/>
                </a:solidFill>
                <a:latin typeface="Verdana" pitchFamily="34" charset="0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4499780" y="6197914"/>
            <a:ext cx="4584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Richard S. Mac </a:t>
            </a:r>
            <a:r>
              <a:rPr kumimoji="0" lang="en-US" sz="1400" dirty="0" err="1">
                <a:solidFill>
                  <a:srgbClr val="000000"/>
                </a:solidFill>
                <a:latin typeface="Verdana" pitchFamily="34" charset="0"/>
              </a:rPr>
              <a:t>Neish</a:t>
            </a:r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0" lang="en-US" sz="1400" i="1" dirty="0">
                <a:solidFill>
                  <a:srgbClr val="000000"/>
                </a:solidFill>
                <a:latin typeface="Verdana" pitchFamily="34" charset="0"/>
              </a:rPr>
              <a:t>Scientific American, 1964</a:t>
            </a:r>
            <a:endParaRPr kumimoji="0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3" descr="Tehuacan_map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0"/>
            <a:ext cx="7543800" cy="6802438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97860" y="4294773"/>
            <a:ext cx="7867650" cy="1877437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People first arrived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 in the Tehuacán valley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about 11,000 – 10,000 B.C.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 . . 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at the very beginning they may have hunted the legendary mastodon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Up Arrow 10"/>
          <p:cNvSpPr/>
          <p:nvPr/>
        </p:nvSpPr>
        <p:spPr>
          <a:xfrm rot="14007503">
            <a:off x="6393620" y="1160841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028700" y="2438406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Calibri"/>
              </a:rPr>
              <a:t>The Agricultural Revolution of the Neolithic Era</a:t>
            </a:r>
          </a:p>
          <a:p>
            <a:pPr marL="922338" lvl="2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Calibri" pitchFamily="34" charset="0"/>
              </a:rPr>
              <a:t>Development of Agriculture in the Tehuacán Valley</a:t>
            </a:r>
            <a:endParaRPr kumimoji="0" lang="en-US" sz="2400" b="1" dirty="0">
              <a:solidFill>
                <a:prstClr val="black"/>
              </a:solidFill>
              <a:latin typeface="Calibri"/>
            </a:endParaRPr>
          </a:p>
          <a:p>
            <a:pPr marL="922338" lvl="2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Nutritional Consequences of the Agricultural Revolution: A Comparison of Foragers and Agriculturalists</a:t>
            </a:r>
          </a:p>
          <a:p>
            <a:pPr marL="922338" lvl="2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 pitchFamily="34" charset="0"/>
              </a:rPr>
              <a:t>Social and Political Consequences of the Agricultural Revolution</a:t>
            </a:r>
            <a:endParaRPr kumimoji="0" lang="en-US" sz="2000" b="1" dirty="0">
              <a:solidFill>
                <a:srgbClr val="000000"/>
              </a:solidFill>
              <a:latin typeface="Calibri"/>
            </a:endParaRP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1028700" y="1296769"/>
            <a:ext cx="822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0"/>
              </a:spcBef>
            </a:pPr>
            <a:r>
              <a:rPr kumimoji="0" lang="en-US" b="1" dirty="0">
                <a:solidFill>
                  <a:srgbClr val="000000"/>
                </a:solidFill>
                <a:latin typeface="Calibri" pitchFamily="34" charset="0"/>
              </a:rPr>
              <a:t>“Food in Historical Perspective: 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kumimoji="0" lang="en-US" b="1" dirty="0">
                <a:solidFill>
                  <a:srgbClr val="000000"/>
                </a:solidFill>
                <a:latin typeface="Calibri" pitchFamily="34" charset="0"/>
              </a:rPr>
              <a:t>Dietary Revolutions”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60"/>
            <a:ext cx="10287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sz="2000" dirty="0">
                <a:solidFill>
                  <a:prstClr val="black"/>
                </a:solidFill>
                <a:latin typeface="Calibri" pitchFamily="34" charset="0"/>
              </a:rPr>
              <a:t>Chapter 3: “Food in Historical Perspective: Dietary Revolutions”</a:t>
            </a:r>
          </a:p>
          <a:p>
            <a:pPr marL="342900" indent="-342900">
              <a:spcBef>
                <a:spcPct val="20000"/>
              </a:spcBef>
            </a:pPr>
            <a:endParaRPr kumimoji="0"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3706" y="3752850"/>
            <a:ext cx="4386709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100" y="4724400"/>
            <a:ext cx="32146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3971980"/>
            <a:ext cx="4274003" cy="127419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but mastodon become extinct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about 11,000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100" y="4724400"/>
            <a:ext cx="32146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55497" y="3971980"/>
            <a:ext cx="382905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but they become extinct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i="1" dirty="0">
                <a:solidFill>
                  <a:srgbClr val="000000"/>
                </a:solidFill>
              </a:rPr>
              <a:t>at </a:t>
            </a:r>
            <a:r>
              <a:rPr kumimoji="0" lang="en-US" sz="2400" b="1" dirty="0">
                <a:solidFill>
                  <a:srgbClr val="000000"/>
                </a:solidFill>
              </a:rPr>
              <a:t>about 11,000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endParaRPr kumimoji="0"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5497" y="2037922"/>
            <a:ext cx="382905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perhaps as a result of overhunting or the human impact on the environment as a result of burning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55497" y="426720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at 10,000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r>
              <a:rPr kumimoji="0" lang="en-US" sz="2400" b="1" dirty="0">
                <a:solidFill>
                  <a:srgbClr val="000000"/>
                </a:solidFill>
              </a:rPr>
              <a:t> people obtained all of their food from hunting and gathering</a:t>
            </a:r>
          </a:p>
        </p:txBody>
      </p:sp>
      <p:sp>
        <p:nvSpPr>
          <p:cNvPr id="4" name="Up Arrow 3"/>
          <p:cNvSpPr/>
          <p:nvPr/>
        </p:nvSpPr>
        <p:spPr>
          <a:xfrm rot="10800000">
            <a:off x="1915668" y="199256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p Arrow 4"/>
          <p:cNvSpPr/>
          <p:nvPr/>
        </p:nvSpPr>
        <p:spPr bwMode="auto">
          <a:xfrm rot="16200000">
            <a:off x="7667625" y="3419476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55497" y="426720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but seed collection and smaller game became more important in the diets as time went on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427675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and the transition from foraging to domestication of plants and animals began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427675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the first evidence for cultivated plants in this region comes </a:t>
            </a:r>
            <a:r>
              <a:rPr kumimoji="0" lang="en-US" sz="2400" b="1" i="1" dirty="0">
                <a:solidFill>
                  <a:srgbClr val="000000"/>
                </a:solidFill>
              </a:rPr>
              <a:t>ca</a:t>
            </a:r>
            <a:r>
              <a:rPr kumimoji="0" lang="en-US" sz="2400" b="1" dirty="0">
                <a:solidFill>
                  <a:srgbClr val="000000"/>
                </a:solidFill>
              </a:rPr>
              <a:t>. 7,000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 rot="16200000">
            <a:off x="7591425" y="2924176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427675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D79694"/>
                </a:solidFill>
              </a:rPr>
              <a:t>the first evidence for cultivated plants in this region comes </a:t>
            </a:r>
            <a:r>
              <a:rPr kumimoji="0" lang="en-US" sz="2400" b="1" i="1" dirty="0">
                <a:solidFill>
                  <a:srgbClr val="D79694"/>
                </a:solidFill>
              </a:rPr>
              <a:t>ca</a:t>
            </a:r>
            <a:r>
              <a:rPr kumimoji="0" lang="en-US" sz="2400" b="1" dirty="0">
                <a:solidFill>
                  <a:srgbClr val="D79694"/>
                </a:solidFill>
              </a:rPr>
              <a:t>. 7,000 </a:t>
            </a:r>
            <a:r>
              <a:rPr kumimoji="0" lang="en-US" sz="2400" b="1" dirty="0" err="1">
                <a:solidFill>
                  <a:srgbClr val="D79694"/>
                </a:solidFill>
              </a:rPr>
              <a:t>ybp</a:t>
            </a:r>
            <a:endParaRPr kumimoji="0" lang="en-US" sz="2400" b="1" dirty="0">
              <a:solidFill>
                <a:srgbClr val="D79694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5497" y="2175808"/>
            <a:ext cx="382905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the diets still contained a large proportion of wild plants, but meat consumption had dropped considerably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530678" y="566058"/>
            <a:ext cx="921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220877"/>
            <a:ext cx="874395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2309674" y="6248400"/>
            <a:ext cx="564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kumimoji="0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6596746" y="207191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2026105" y="3947887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143500" y="376735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976007" y="2431614"/>
            <a:ext cx="2057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85875" y="1517213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77987" y="1338942"/>
            <a:ext cx="3343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28700" y="3796630"/>
            <a:ext cx="8229600" cy="169277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Maize (corn) became the major staple crop of the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New World and made possible the development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of several major ancient civilizations in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Mesoamerica and parts of North America</a:t>
            </a:r>
            <a:endParaRPr kumimoji="0" lang="en-US" sz="2000" kern="0" dirty="0">
              <a:solidFill>
                <a:srgbClr val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28677" y="1828800"/>
            <a:ext cx="2771773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8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8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2800008" y="173845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1143000"/>
            <a:ext cx="3829050" cy="38862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over the next 5,000 years the Tehuacán inhabitants relied more and more heavily on cultivated crops</a:t>
            </a:r>
          </a:p>
        </p:txBody>
      </p:sp>
      <p:sp>
        <p:nvSpPr>
          <p:cNvPr id="6" name="Up Arrow 5"/>
          <p:cNvSpPr/>
          <p:nvPr/>
        </p:nvSpPr>
        <p:spPr bwMode="auto">
          <a:xfrm>
            <a:off x="1918607" y="1371600"/>
            <a:ext cx="514350" cy="30480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918607" y="6096000"/>
            <a:ext cx="514350" cy="17526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5200651"/>
            <a:ext cx="1905000" cy="11049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918607" y="5029200"/>
            <a:ext cx="514350" cy="17526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3981450"/>
            <a:ext cx="1905000" cy="12954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918607" y="3352800"/>
            <a:ext cx="514350" cy="17526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2362200"/>
            <a:ext cx="1905000" cy="16002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p Arrow 4"/>
          <p:cNvSpPr/>
          <p:nvPr/>
        </p:nvSpPr>
        <p:spPr bwMode="auto">
          <a:xfrm>
            <a:off x="1918607" y="19812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1219200"/>
            <a:ext cx="1905000" cy="10477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51415" y="1143000"/>
            <a:ext cx="3829050" cy="51054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by about the time of Christ domesticated plants made up almost their entire diet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animals contributed only a small portion to the nutrient intake</a:t>
            </a:r>
          </a:p>
        </p:txBody>
      </p:sp>
      <p:sp>
        <p:nvSpPr>
          <p:cNvPr id="5" name="Up Arrow 4"/>
          <p:cNvSpPr/>
          <p:nvPr/>
        </p:nvSpPr>
        <p:spPr bwMode="auto">
          <a:xfrm>
            <a:off x="1918607" y="19812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p Arrow 4"/>
          <p:cNvSpPr/>
          <p:nvPr/>
        </p:nvSpPr>
        <p:spPr bwMode="auto">
          <a:xfrm>
            <a:off x="1918607" y="19812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07861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0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143000"/>
            <a:ext cx="3829050" cy="49530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over time the Mexican diet became even more narrowly focused, and 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10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corn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beans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squash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became the core</a:t>
            </a:r>
          </a:p>
        </p:txBody>
      </p:sp>
      <p:sp>
        <p:nvSpPr>
          <p:cNvPr id="7" name="Up Arrow 6"/>
          <p:cNvSpPr/>
          <p:nvPr/>
        </p:nvSpPr>
        <p:spPr bwMode="auto">
          <a:xfrm>
            <a:off x="1918607" y="44196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4001343" y="5753100"/>
            <a:ext cx="22381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FFFFFF"/>
                </a:solidFill>
                <a:hlinkClick r:id="rId2"/>
              </a:rPr>
              <a:t>Aztecs sowing </a:t>
            </a:r>
            <a:endParaRPr kumimoji="0"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late 16th century</a:t>
            </a: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Florentine Codex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42" y="762001"/>
            <a:ext cx="330771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914400"/>
            <a:ext cx="4907756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373982" y="5772150"/>
            <a:ext cx="35221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FFFFFF"/>
                </a:solidFill>
                <a:hlinkClick r:id="rId2"/>
              </a:rPr>
              <a:t>Aztecs harvesting maize</a:t>
            </a:r>
            <a:endParaRPr kumimoji="0" lang="en-US" sz="1800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Florentine Codex</a:t>
            </a: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late 16th century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1694" y="228600"/>
            <a:ext cx="569076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2578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kumimoji="0"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143000"/>
            <a:ext cx="87439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5142098" y="3677709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0675" y="1458116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kumimoji="0" lang="en-US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449091" y="5803468"/>
            <a:ext cx="32464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FFFFFF"/>
                </a:solidFill>
              </a:rPr>
              <a:t>Aztecs storing maize</a:t>
            </a:r>
            <a:br>
              <a:rPr kumimoji="0" lang="en-US" sz="2400" b="1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Florentine Codex,</a:t>
            </a:r>
            <a:br>
              <a:rPr kumimoji="0" lang="en-US" sz="1600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late 16th century</a:t>
            </a:r>
            <a:endParaRPr kumimoji="0" lang="en-US" sz="1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2789" y="228600"/>
            <a:ext cx="4825591" cy="561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14505" y="19050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8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143000"/>
            <a:ext cx="3829050" cy="49530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10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and 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corn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beans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squash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remain the core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of Mexican diets to this day</a:t>
            </a:r>
          </a:p>
        </p:txBody>
      </p:sp>
      <p:sp>
        <p:nvSpPr>
          <p:cNvPr id="7" name="Up Arrow 6"/>
          <p:cNvSpPr/>
          <p:nvPr/>
        </p:nvSpPr>
        <p:spPr bwMode="auto">
          <a:xfrm>
            <a:off x="1918607" y="2428220"/>
            <a:ext cx="514350" cy="40487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49" y="69850"/>
            <a:ext cx="6108701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061152" y="6343590"/>
            <a:ext cx="8101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Compound of the 9 Brothers, near </a:t>
            </a:r>
            <a:r>
              <a:rPr kumimoji="0" lang="en-US" sz="2000" dirty="0" err="1">
                <a:solidFill>
                  <a:srgbClr val="FFFFFF"/>
                </a:solidFill>
              </a:rPr>
              <a:t>Matawala</a:t>
            </a:r>
            <a:r>
              <a:rPr kumimoji="0" lang="en-US" sz="2000" dirty="0">
                <a:solidFill>
                  <a:srgbClr val="FFFFFF"/>
                </a:solidFill>
              </a:rPr>
              <a:t>, San Luis Potosi, Mexico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villages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7550" y="6343590"/>
            <a:ext cx="3772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Valley of </a:t>
            </a:r>
            <a:r>
              <a:rPr kumimoji="0" lang="en-US" sz="2000" dirty="0" err="1">
                <a:solidFill>
                  <a:srgbClr val="FFFFFF"/>
                </a:solidFill>
              </a:rPr>
              <a:t>Apan</a:t>
            </a:r>
            <a:r>
              <a:rPr kumimoji="0" lang="en-US" sz="2000" dirty="0">
                <a:solidFill>
                  <a:srgbClr val="FFFFFF"/>
                </a:solidFill>
              </a:rPr>
              <a:t>, Hidalgo, Mexico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 descr="villages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7550" y="6343590"/>
            <a:ext cx="3772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Valley of </a:t>
            </a:r>
            <a:r>
              <a:rPr kumimoji="0" lang="en-US" sz="2000" dirty="0" err="1">
                <a:solidFill>
                  <a:srgbClr val="FFFFFF"/>
                </a:solidFill>
              </a:rPr>
              <a:t>Apan</a:t>
            </a:r>
            <a:r>
              <a:rPr kumimoji="0" lang="en-US" sz="2000" dirty="0">
                <a:solidFill>
                  <a:srgbClr val="FFFFFF"/>
                </a:solidFill>
              </a:rPr>
              <a:t>, Hidalgo, Mexico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 descr="villages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7550" y="6343590"/>
            <a:ext cx="3772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Valley of </a:t>
            </a:r>
            <a:r>
              <a:rPr kumimoji="0" lang="en-US" sz="2000" dirty="0" err="1">
                <a:solidFill>
                  <a:srgbClr val="FFFFFF"/>
                </a:solidFill>
              </a:rPr>
              <a:t>Apan</a:t>
            </a:r>
            <a:r>
              <a:rPr kumimoji="0" lang="en-US" sz="2000" dirty="0">
                <a:solidFill>
                  <a:srgbClr val="FFFFFF"/>
                </a:solidFill>
              </a:rPr>
              <a:t>, Hidalgo, Mexico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07861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0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447800"/>
            <a:ext cx="382905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the Tehuacán sequence is one of the best in the world to show, how over thousands of years, there was a slow transition during which they changed from a foraging to an agricultural existence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576" y="-38100"/>
            <a:ext cx="7878274" cy="6858000"/>
          </a:xfrm>
          <a:prstGeom prst="rect">
            <a:avLst/>
          </a:prstGeo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38483" y="5888036"/>
            <a:ext cx="6962775" cy="60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lnSpc>
                <a:spcPct val="110000"/>
              </a:lnSpc>
            </a:pPr>
            <a:r>
              <a:rPr kumimoji="0" lang="en-US" sz="1800" b="1" dirty="0">
                <a:solidFill>
                  <a:srgbClr val="000000"/>
                </a:solidFill>
              </a:rPr>
              <a:t>Timeline for Ch.16 "Food Production”</a:t>
            </a:r>
          </a:p>
          <a:p>
            <a:pPr eaLnBrk="1" hangingPunct="1">
              <a:lnSpc>
                <a:spcPct val="110000"/>
              </a:lnSpc>
            </a:pPr>
            <a:endParaRPr kumimoji="0"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39015" y="6191250"/>
            <a:ext cx="597629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333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62813" y="4514850"/>
            <a:ext cx="5519091" cy="7429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07861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0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447800"/>
            <a:ext cx="382905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“the gradual way in which the production of food developed may have been due, in part, to the nutritional risks inherent in an agricultural way of life”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11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1800" dirty="0">
                <a:solidFill>
                  <a:srgbClr val="000000"/>
                </a:solidFill>
              </a:rPr>
              <a:t>(</a:t>
            </a:r>
            <a:r>
              <a:rPr kumimoji="0" lang="en-US" sz="1800" i="1" dirty="0">
                <a:solidFill>
                  <a:srgbClr val="000000"/>
                </a:solidFill>
              </a:rPr>
              <a:t>The Cultural Feast, 2</a:t>
            </a:r>
            <a:r>
              <a:rPr kumimoji="0" lang="en-US" sz="1800" i="1" baseline="30000" dirty="0">
                <a:solidFill>
                  <a:srgbClr val="000000"/>
                </a:solidFill>
              </a:rPr>
              <a:t>nd</a:t>
            </a:r>
            <a:r>
              <a:rPr kumimoji="0" lang="en-US" sz="1800" i="1" dirty="0">
                <a:solidFill>
                  <a:srgbClr val="000000"/>
                </a:solidFill>
              </a:rPr>
              <a:t> Ed., </a:t>
            </a:r>
            <a:r>
              <a:rPr kumimoji="0" lang="en-US" sz="1800" dirty="0">
                <a:solidFill>
                  <a:srgbClr val="000000"/>
                </a:solidFill>
              </a:rPr>
              <a:t>p. 51)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1457811" y="6366189"/>
            <a:ext cx="770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6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 (8th ed), </a:t>
            </a:r>
            <a:r>
              <a:rPr kumimoji="0" lang="en-US" sz="1600">
                <a:solidFill>
                  <a:srgbClr val="000000"/>
                </a:solidFill>
                <a:latin typeface="Verdana" pitchFamily="34" charset="0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4499780" y="6197914"/>
            <a:ext cx="4584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Richard S. Mac </a:t>
            </a:r>
            <a:r>
              <a:rPr kumimoji="0" lang="en-US" sz="1400" dirty="0" err="1">
                <a:solidFill>
                  <a:srgbClr val="000000"/>
                </a:solidFill>
                <a:latin typeface="Verdana" pitchFamily="34" charset="0"/>
              </a:rPr>
              <a:t>Neish</a:t>
            </a:r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0" lang="en-US" sz="1400" i="1" dirty="0">
                <a:solidFill>
                  <a:srgbClr val="000000"/>
                </a:solidFill>
                <a:latin typeface="Verdana" pitchFamily="34" charset="0"/>
              </a:rPr>
              <a:t>Scientific American, 1964</a:t>
            </a:r>
            <a:endParaRPr kumimoji="0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3" descr="Tehuacan_map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0"/>
            <a:ext cx="7543800" cy="6802438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97860" y="4778514"/>
            <a:ext cx="786765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the story of maize in Middle America goes back </a:t>
            </a: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80,000 years 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14514"/>
            <a:ext cx="5265738" cy="5716588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2067078" y="5817984"/>
            <a:ext cx="6162535" cy="325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2748165" y="1988426"/>
            <a:ext cx="1451038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6200000">
            <a:off x="5630760" y="1705794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8700" y="3352815"/>
            <a:ext cx="8229600" cy="275460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The Tehuacán Valley, Puebla, Mexico,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is one of the most important sites in the world for tracing the development and diffusion of agriculture.</a:t>
            </a:r>
          </a:p>
          <a:p>
            <a:pPr eaLnBrk="1" hangingPunct="1"/>
            <a:endParaRPr kumimoji="0" lang="en-US" sz="900" kern="0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000" kern="0" dirty="0">
                <a:solidFill>
                  <a:srgbClr val="000000"/>
                </a:solidFill>
              </a:rPr>
              <a:t> </a:t>
            </a:r>
            <a:r>
              <a:rPr kumimoji="0" lang="en-US" sz="2000" b="1" kern="0" dirty="0">
                <a:solidFill>
                  <a:srgbClr val="000000"/>
                </a:solidFill>
              </a:rPr>
              <a:t>The Tehuacán Valley </a:t>
            </a:r>
            <a:r>
              <a:rPr kumimoji="0" lang="en-US" sz="1800" kern="0" dirty="0">
                <a:solidFill>
                  <a:srgbClr val="000000"/>
                </a:solidFill>
              </a:rPr>
              <a:t>(or perhaps just a little west of it)</a:t>
            </a:r>
            <a:r>
              <a:rPr kumimoji="0" lang="en-US" sz="2000" b="1" kern="0" dirty="0">
                <a:solidFill>
                  <a:srgbClr val="000000"/>
                </a:solidFill>
              </a:rPr>
              <a:t> is the center of the domestication of maize (corn), which became the major staple crop of the New World.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Tehuacán is a featured site in </a:t>
            </a:r>
            <a:r>
              <a:rPr kumimoji="0" lang="en-US" sz="2000" b="1" i="1" kern="0" dirty="0">
                <a:solidFill>
                  <a:srgbClr val="000000"/>
                </a:solidFill>
              </a:rPr>
              <a:t>The Cultural Feast</a:t>
            </a:r>
            <a:r>
              <a:rPr kumimoji="0" lang="en-US" sz="2000" b="1" kern="0" dirty="0">
                <a:solidFill>
                  <a:srgbClr val="000000"/>
                </a:solidFill>
              </a:rPr>
              <a:t>., pp. 49 ff.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Tehuacan_poll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00" y="590404"/>
            <a:ext cx="5486400" cy="5276996"/>
          </a:xfrm>
          <a:prstGeom prst="rect">
            <a:avLst/>
          </a:prstGeom>
          <a:noFill/>
        </p:spPr>
      </p:pic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1531926" y="1847443"/>
            <a:ext cx="195277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800" b="1" dirty="0">
                <a:solidFill>
                  <a:srgbClr val="FFFFFF"/>
                </a:solidFill>
                <a:latin typeface="Times New Roman" pitchFamily="18" charset="0"/>
              </a:rPr>
              <a:t>Pollen</a:t>
            </a:r>
          </a:p>
          <a:p>
            <a:pPr algn="l" eaLnBrk="1" hangingPunct="1"/>
            <a:endParaRPr kumimoji="0" lang="en-US" sz="2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microscopic 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male gametes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produced by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flowering 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plants.</a:t>
            </a:r>
          </a:p>
        </p:txBody>
      </p:sp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3179639" y="6314311"/>
            <a:ext cx="39069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2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38251" y="5161099"/>
            <a:ext cx="7867650" cy="954107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starting with the fossil pollen of wild corn from Lake </a:t>
            </a:r>
            <a:r>
              <a:rPr kumimoji="0" lang="en-US" sz="2000" b="1" kern="0" dirty="0" err="1">
                <a:solidFill>
                  <a:srgbClr val="000000"/>
                </a:solidFill>
              </a:rPr>
              <a:t>Texcoco</a:t>
            </a:r>
            <a:r>
              <a:rPr kumimoji="0" lang="en-US" sz="2000" b="1" kern="0" dirty="0">
                <a:solidFill>
                  <a:srgbClr val="000000"/>
                </a:solidFill>
              </a:rPr>
              <a:t> </a:t>
            </a:r>
            <a:r>
              <a:rPr kumimoji="0" lang="en-US" sz="1600" kern="0" dirty="0">
                <a:solidFill>
                  <a:srgbClr val="000000"/>
                </a:solidFill>
              </a:rPr>
              <a:t>(Mexico City area) </a:t>
            </a:r>
            <a:endParaRPr kumimoji="0" lang="en-US" sz="2000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some of which has been dated to 80,000 </a:t>
            </a:r>
            <a:r>
              <a:rPr kumimoji="0" lang="en-US" sz="2000" b="1" kern="0" dirty="0" err="1">
                <a:solidFill>
                  <a:srgbClr val="000000"/>
                </a:solidFill>
              </a:rPr>
              <a:t>ybp</a:t>
            </a:r>
            <a:r>
              <a:rPr kumimoji="0" lang="en-US" sz="2000" b="1" kern="0" dirty="0">
                <a:solidFill>
                  <a:srgbClr val="000000"/>
                </a:solidFill>
              </a:rPr>
              <a:t> 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Tehuacan_cor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513" y="304800"/>
            <a:ext cx="6656387" cy="6400800"/>
          </a:xfrm>
          <a:prstGeom prst="rect">
            <a:avLst/>
          </a:prstGeom>
          <a:noFill/>
        </p:spPr>
      </p:pic>
      <p:sp>
        <p:nvSpPr>
          <p:cNvPr id="790531" name="Text Box 3"/>
          <p:cNvSpPr txBox="1">
            <a:spLocks noChangeArrowheads="1"/>
          </p:cNvSpPr>
          <p:nvPr/>
        </p:nvSpPr>
        <p:spPr bwMode="auto">
          <a:xfrm>
            <a:off x="2303150" y="241302"/>
            <a:ext cx="1417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>
                <a:solidFill>
                  <a:srgbClr val="003300"/>
                </a:solidFill>
                <a:latin typeface="Verdana" pitchFamily="34" charset="0"/>
              </a:rPr>
              <a:t>Wild corn</a:t>
            </a:r>
          </a:p>
        </p:txBody>
      </p:sp>
      <p:sp>
        <p:nvSpPr>
          <p:cNvPr id="790532" name="Text Box 4"/>
          <p:cNvSpPr txBox="1">
            <a:spLocks noChangeArrowheads="1"/>
          </p:cNvSpPr>
          <p:nvPr/>
        </p:nvSpPr>
        <p:spPr bwMode="auto">
          <a:xfrm>
            <a:off x="1564673" y="4341812"/>
            <a:ext cx="1260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  <a:t>wild</a:t>
            </a:r>
          </a:p>
          <a:p>
            <a:pPr eaLnBrk="1" hangingPunct="1"/>
            <a: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  <a:t>pod-pop</a:t>
            </a:r>
            <a:b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</a:br>
            <a: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  <a:t>variety</a:t>
            </a:r>
          </a:p>
        </p:txBody>
      </p:sp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4251275" y="488952"/>
            <a:ext cx="1293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i="1">
                <a:solidFill>
                  <a:srgbClr val="003300"/>
                </a:solidFill>
                <a:latin typeface="Verdana" pitchFamily="34" charset="0"/>
              </a:rPr>
              <a:t>Teosinte</a:t>
            </a:r>
          </a:p>
        </p:txBody>
      </p:sp>
      <p:sp>
        <p:nvSpPr>
          <p:cNvPr id="790534" name="Text Box 6"/>
          <p:cNvSpPr txBox="1">
            <a:spLocks noChangeArrowheads="1"/>
          </p:cNvSpPr>
          <p:nvPr/>
        </p:nvSpPr>
        <p:spPr bwMode="auto">
          <a:xfrm>
            <a:off x="7144341" y="838200"/>
            <a:ext cx="1532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i="1" dirty="0" err="1">
                <a:solidFill>
                  <a:srgbClr val="003300"/>
                </a:solidFill>
                <a:latin typeface="Verdana" pitchFamily="34" charset="0"/>
              </a:rPr>
              <a:t>Tripsacum</a:t>
            </a:r>
            <a:endParaRPr kumimoji="0" lang="en-US" sz="1800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2621831" y="64008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5638805"/>
            <a:ext cx="786765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wild corn is of the “pod” variety . . . </a:t>
            </a:r>
          </a:p>
          <a:p>
            <a:pPr eaLnBrk="1" hangingPunct="1">
              <a:defRPr/>
            </a:pPr>
            <a:r>
              <a:rPr kumimoji="0" lang="en-US" sz="2000" b="1" i="1" kern="0" dirty="0">
                <a:solidFill>
                  <a:srgbClr val="000000"/>
                </a:solidFill>
              </a:rPr>
              <a:t>i.e., </a:t>
            </a:r>
            <a:r>
              <a:rPr kumimoji="0" lang="en-US" sz="2000" b="1" kern="0" dirty="0">
                <a:solidFill>
                  <a:srgbClr val="000000"/>
                </a:solidFill>
              </a:rPr>
              <a:t>the “kernels” grew individually at the end of the “cob” . . .</a:t>
            </a:r>
          </a:p>
        </p:txBody>
      </p:sp>
      <p:sp>
        <p:nvSpPr>
          <p:cNvPr id="9" name="Up Arrow 8"/>
          <p:cNvSpPr/>
          <p:nvPr/>
        </p:nvSpPr>
        <p:spPr bwMode="auto">
          <a:xfrm rot="14306209">
            <a:off x="4313342" y="20193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Tehuacan_cor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562" y="0"/>
            <a:ext cx="6280151" cy="6343650"/>
          </a:xfrm>
          <a:prstGeom prst="rect">
            <a:avLst/>
          </a:prstGeom>
          <a:noFill/>
        </p:spPr>
      </p:pic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2176119" y="40767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5,000 B.C.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569948" y="30289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3,000 B.C.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4573250" y="15240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1,000 B.C.</a:t>
            </a: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3055598" y="51625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4,000 B.C.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6420919" y="152400"/>
            <a:ext cx="877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A.D. 0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3161628" y="6477010"/>
            <a:ext cx="3963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2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1561" name="Rectangle 9"/>
          <p:cNvSpPr>
            <a:spLocks noChangeArrowheads="1"/>
          </p:cNvSpPr>
          <p:nvPr/>
        </p:nvSpPr>
        <p:spPr bwMode="auto">
          <a:xfrm>
            <a:off x="8210551" y="0"/>
            <a:ext cx="8382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5540514"/>
            <a:ext cx="786765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and over 5,000 years the type of corn we know gradually emerged . . 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Tehuacan_cor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562" y="0"/>
            <a:ext cx="6280151" cy="6343650"/>
          </a:xfrm>
          <a:prstGeom prst="rect">
            <a:avLst/>
          </a:prstGeom>
          <a:noFill/>
        </p:spPr>
      </p:pic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2176119" y="40767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5,000 B.C.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569948" y="30289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3,000 B.C.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4573250" y="15240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1,000 B.C.</a:t>
            </a: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3055598" y="51625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4,000 B.C.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6420919" y="152400"/>
            <a:ext cx="877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A.D. 0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3161628" y="6477010"/>
            <a:ext cx="3963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2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1561" name="Rectangle 9"/>
          <p:cNvSpPr>
            <a:spLocks noChangeArrowheads="1"/>
          </p:cNvSpPr>
          <p:nvPr/>
        </p:nvSpPr>
        <p:spPr bwMode="auto">
          <a:xfrm>
            <a:off x="8210551" y="0"/>
            <a:ext cx="8382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2743200"/>
            <a:ext cx="7867650" cy="175432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this </a:t>
            </a:r>
            <a:r>
              <a:rPr kumimoji="0" lang="en-US" sz="2000" b="1" i="1" kern="0" dirty="0">
                <a:solidFill>
                  <a:srgbClr val="000000"/>
                </a:solidFill>
              </a:rPr>
              <a:t>process</a:t>
            </a:r>
            <a:r>
              <a:rPr kumimoji="0" lang="en-US" sz="2000" b="1" kern="0" dirty="0">
                <a:solidFill>
                  <a:srgbClr val="000000"/>
                </a:solidFill>
              </a:rPr>
              <a:t> of change can be tracked by what is known as </a:t>
            </a:r>
          </a:p>
          <a:p>
            <a:pPr eaLnBrk="1" hangingPunct="1">
              <a:defRPr/>
            </a:pPr>
            <a:r>
              <a:rPr kumimoji="0" lang="en-US" sz="6000" b="1" kern="0" dirty="0" err="1">
                <a:solidFill>
                  <a:srgbClr val="000000"/>
                </a:solidFill>
              </a:rPr>
              <a:t>seriation</a:t>
            </a:r>
            <a:endParaRPr kumimoji="0" lang="en-US" sz="60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of the fossil pollen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27380" y="972703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2590800"/>
            <a:ext cx="7867650" cy="3046988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in the chart that follows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four strains of maize are represented: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“wild”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“early cultivated”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Tripsacoid</a:t>
            </a:r>
            <a:r>
              <a:rPr kumimoji="0" lang="en-US" sz="2400" b="1" kern="0" dirty="0">
                <a:solidFill>
                  <a:srgbClr val="000000"/>
                </a:solidFill>
              </a:rPr>
              <a:t> complex”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Nal-tel</a:t>
            </a:r>
            <a:r>
              <a:rPr kumimoji="0" lang="en-US" sz="2400" b="1" kern="0" dirty="0">
                <a:solidFill>
                  <a:srgbClr val="000000"/>
                </a:solidFill>
              </a:rPr>
              <a:t> and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Chapalote</a:t>
            </a:r>
            <a:r>
              <a:rPr kumimoji="0" lang="en-US" sz="2400" b="1" kern="0" dirty="0">
                <a:solidFill>
                  <a:srgbClr val="000000"/>
                </a:solidFill>
              </a:rPr>
              <a:t> complex”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27380" y="972703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7304" y="2590810"/>
            <a:ext cx="7867650" cy="38164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with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total combined width of the figures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equals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so if you add up the shaded part of the four strains across one time period, the total should be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FEE9AC"/>
              </a:solidFill>
            </a:endParaRP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FEE9AC"/>
                </a:solidFill>
              </a:rPr>
              <a:t>If it does not equal 100% that means a new </a:t>
            </a:r>
          </a:p>
          <a:p>
            <a:pPr eaLnBrk="1" hangingPunct="1">
              <a:defRPr/>
            </a:pPr>
            <a:r>
              <a:rPr kumimoji="0" lang="en-US" sz="1800" kern="0" dirty="0">
                <a:solidFill>
                  <a:srgbClr val="FEE9AC"/>
                </a:solidFill>
              </a:rPr>
              <a:t>(or sometimes an older) </a:t>
            </a:r>
            <a:r>
              <a:rPr kumimoji="0" lang="en-US" sz="2400" kern="0" dirty="0">
                <a:solidFill>
                  <a:srgbClr val="FEE9AC"/>
                </a:solidFill>
              </a:rPr>
              <a:t>strain is not pictured on the </a:t>
            </a:r>
            <a:r>
              <a:rPr kumimoji="0" lang="en-US" sz="2400" kern="0" dirty="0" err="1">
                <a:solidFill>
                  <a:srgbClr val="FEE9AC"/>
                </a:solidFill>
              </a:rPr>
              <a:t>seriation</a:t>
            </a:r>
            <a:r>
              <a:rPr kumimoji="0" lang="en-US" sz="2400" kern="0" dirty="0">
                <a:solidFill>
                  <a:srgbClr val="FEE9AC"/>
                </a:solidFill>
              </a:rPr>
              <a:t> graph</a:t>
            </a:r>
            <a:br>
              <a:rPr kumimoji="0" lang="en-US" sz="2400" b="1" kern="0" dirty="0">
                <a:solidFill>
                  <a:srgbClr val="FEE9AC"/>
                </a:solidFill>
              </a:rPr>
            </a:br>
            <a:r>
              <a:rPr kumimoji="0" lang="en-US" sz="1800" kern="0" dirty="0">
                <a:solidFill>
                  <a:srgbClr val="FEE9AC"/>
                </a:solidFill>
              </a:rPr>
              <a:t>(for e.g. at the top in the “Venta </a:t>
            </a:r>
            <a:r>
              <a:rPr kumimoji="0" lang="en-US" sz="1800" kern="0" dirty="0" err="1">
                <a:solidFill>
                  <a:srgbClr val="FEE9AC"/>
                </a:solidFill>
              </a:rPr>
              <a:t>Salada</a:t>
            </a:r>
            <a:r>
              <a:rPr kumimoji="0" lang="en-US" sz="1800" kern="0" dirty="0">
                <a:solidFill>
                  <a:srgbClr val="FEE9AC"/>
                </a:solidFill>
              </a:rPr>
              <a:t>” phase)</a:t>
            </a:r>
            <a:endParaRPr kumimoji="0" lang="en-US" sz="2400" b="1" kern="0" dirty="0">
              <a:solidFill>
                <a:srgbClr val="FEE9AC"/>
              </a:solidFill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57304" y="2590810"/>
            <a:ext cx="7867650" cy="38164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with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total combined width of the figures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equals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D79694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D79694"/>
                </a:solidFill>
              </a:rPr>
              <a:t>so if you add up the shaded part of the four strains across one time period, the total should be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If it does not equal 100% that means a new </a:t>
            </a:r>
          </a:p>
          <a:p>
            <a:pPr eaLnBrk="1" hangingPunct="1">
              <a:defRPr/>
            </a:pPr>
            <a:r>
              <a:rPr kumimoji="0" lang="en-US" sz="1800" kern="0" dirty="0">
                <a:solidFill>
                  <a:srgbClr val="000000"/>
                </a:solidFill>
              </a:rPr>
              <a:t>(or sometimes an older) </a:t>
            </a:r>
            <a:r>
              <a:rPr kumimoji="0" lang="en-US" sz="2400" kern="0" dirty="0">
                <a:solidFill>
                  <a:srgbClr val="000000"/>
                </a:solidFill>
              </a:rPr>
              <a:t>strain is not pictured </a:t>
            </a: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on the </a:t>
            </a:r>
            <a:r>
              <a:rPr kumimoji="0" lang="en-US" sz="2400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400" kern="0" dirty="0">
                <a:solidFill>
                  <a:srgbClr val="000000"/>
                </a:solidFill>
              </a:rPr>
              <a:t> graph</a:t>
            </a:r>
            <a:br>
              <a:rPr kumimoji="0" lang="en-US" sz="2400" b="1" kern="0" dirty="0">
                <a:solidFill>
                  <a:srgbClr val="000000"/>
                </a:solidFill>
              </a:rPr>
            </a:br>
            <a:r>
              <a:rPr kumimoji="0" lang="en-US" sz="1800" kern="0" dirty="0">
                <a:solidFill>
                  <a:srgbClr val="000000"/>
                </a:solidFill>
              </a:rPr>
              <a:t>(for e.g. at the top in the “Venta </a:t>
            </a:r>
            <a:r>
              <a:rPr kumimoji="0" lang="en-US" sz="1800" kern="0" dirty="0" err="1">
                <a:solidFill>
                  <a:srgbClr val="000000"/>
                </a:solidFill>
              </a:rPr>
              <a:t>Salada</a:t>
            </a:r>
            <a:r>
              <a:rPr kumimoji="0" lang="en-US" sz="1800" kern="0" dirty="0">
                <a:solidFill>
                  <a:srgbClr val="000000"/>
                </a:solidFill>
              </a:rPr>
              <a:t>” phase)</a:t>
            </a:r>
            <a:endParaRPr kumimoji="0"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17442600" flipV="1">
            <a:off x="5732244" y="2747861"/>
            <a:ext cx="4152064" cy="512324"/>
          </a:xfrm>
          <a:prstGeom prst="leftRightArrow">
            <a:avLst>
              <a:gd name="adj1" fmla="val 50000"/>
              <a:gd name="adj2" fmla="val 108695"/>
            </a:avLst>
          </a:prstGeom>
          <a:solidFill>
            <a:srgbClr val="FFFFFF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27380" y="972703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7304" y="3048000"/>
            <a:ext cx="7867650" cy="267765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and sometimes you can see other interesting things on a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400" b="1" kern="0" dirty="0">
                <a:solidFill>
                  <a:srgbClr val="000000"/>
                </a:solidFill>
              </a:rPr>
              <a:t> graph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notice, for example, how the wild strain of maize never fully disappears from use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4320540" y="152554"/>
            <a:ext cx="762000" cy="152384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81101" y="2895605"/>
            <a:ext cx="7867650" cy="3231654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D79694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D79694"/>
                </a:solidFill>
              </a:rPr>
              <a:t>notice for example how the wild strain of maize never fully disappears from use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that most likely represents a continuing use by some people of the wild version of maize, probably for medical or ritual purposes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2" y="14514"/>
            <a:ext cx="6262688" cy="6798896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752598" y="6553200"/>
            <a:ext cx="6743707" cy="325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3352800" y="3798163"/>
            <a:ext cx="1451038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40913" y="2902813"/>
            <a:ext cx="1850186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Verdana" pitchFamily="34" charset="0"/>
              </a:rPr>
              <a:t>Tehuacán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Verdana" pitchFamily="34" charset="0"/>
              </a:rPr>
              <a:t>Valley</a:t>
            </a:r>
            <a:endParaRPr kumimoji="0"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Up Arrow 9"/>
          <p:cNvSpPr/>
          <p:nvPr/>
        </p:nvSpPr>
        <p:spPr>
          <a:xfrm rot="16200000">
            <a:off x="5802210" y="221015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38473" y="5541973"/>
            <a:ext cx="69627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47952" y="6046594"/>
            <a:ext cx="4940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200" i="1" baseline="30000" dirty="0">
                <a:solidFill>
                  <a:srgbClr val="000000"/>
                </a:solidFill>
              </a:rPr>
              <a:t>th </a:t>
            </a:r>
            <a:r>
              <a:rPr kumimoji="0" lang="en-US" sz="1200" i="1" dirty="0">
                <a:solidFill>
                  <a:srgbClr val="000000"/>
                </a:solidFill>
              </a:rPr>
              <a:t>Ed.</a:t>
            </a:r>
            <a:r>
              <a:rPr kumimoji="0" lang="en-US" sz="1200" dirty="0">
                <a:solidFill>
                  <a:srgbClr val="000000"/>
                </a:solidFill>
              </a:rPr>
              <a:t>, p. 358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7304" y="3048000"/>
            <a:ext cx="7867650" cy="3046988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D79694"/>
                </a:solidFill>
              </a:rPr>
              <a:t>and sometimes you can see other interesting things on a </a:t>
            </a:r>
            <a:r>
              <a:rPr kumimoji="0" lang="en-US" sz="2400" b="1" kern="0" dirty="0" err="1">
                <a:solidFill>
                  <a:srgbClr val="D79694"/>
                </a:solidFill>
              </a:rPr>
              <a:t>seriation</a:t>
            </a:r>
            <a:r>
              <a:rPr kumimoji="0" lang="en-US" sz="2400" b="1" kern="0" dirty="0">
                <a:solidFill>
                  <a:srgbClr val="D79694"/>
                </a:solidFill>
              </a:rPr>
              <a:t> graph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notice, for example, that the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“Agricultural Revolution” in Mesoamerica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took 5000 years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71750" y="1771660"/>
            <a:ext cx="5355630" cy="27689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14" name="Up Arrow 13"/>
          <p:cNvSpPr/>
          <p:nvPr/>
        </p:nvSpPr>
        <p:spPr bwMode="auto">
          <a:xfrm>
            <a:off x="2667000" y="466725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3603010"/>
            <a:ext cx="7867650" cy="249299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along with food production </a:t>
            </a:r>
            <a:endParaRPr lang="en-US" sz="2800" kern="0" dirty="0">
              <a:solidFill>
                <a:schemeClr val="tx1"/>
              </a:solidFill>
            </a:endParaRP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came new technologies . . .</a:t>
            </a: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and these can easily be compared with </a:t>
            </a:r>
            <a:r>
              <a:rPr lang="en-US" sz="2800" b="1" kern="0" dirty="0" err="1">
                <a:solidFill>
                  <a:schemeClr val="tx1"/>
                </a:solidFill>
              </a:rPr>
              <a:t>seriation</a:t>
            </a:r>
            <a:r>
              <a:rPr lang="en-US" sz="2800" b="1" kern="0" dirty="0">
                <a:solidFill>
                  <a:schemeClr val="tx1"/>
                </a:solidFill>
              </a:rPr>
              <a:t> graphs . . .</a:t>
            </a: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endParaRPr kumimoji="0" lang="en-US" sz="18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0"/>
            <a:ext cx="6234112" cy="6858000"/>
          </a:xfrm>
          <a:prstGeom prst="rect">
            <a:avLst/>
          </a:prstGeom>
          <a:noFill/>
        </p:spPr>
      </p:pic>
      <p:pic>
        <p:nvPicPr>
          <p:cNvPr id="799747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7225" y="255588"/>
            <a:ext cx="6203950" cy="8297862"/>
          </a:xfrm>
          <a:prstGeom prst="rect">
            <a:avLst/>
          </a:prstGeom>
          <a:noFill/>
        </p:spPr>
      </p:pic>
      <p:sp>
        <p:nvSpPr>
          <p:cNvPr id="799748" name="Text Box 4"/>
          <p:cNvSpPr txBox="1">
            <a:spLocks noChangeArrowheads="1"/>
          </p:cNvSpPr>
          <p:nvPr/>
        </p:nvSpPr>
        <p:spPr bwMode="auto">
          <a:xfrm>
            <a:off x="2621831" y="65214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1964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0"/>
            <a:ext cx="6234112" cy="6858000"/>
          </a:xfrm>
          <a:prstGeom prst="rect">
            <a:avLst/>
          </a:prstGeom>
          <a:noFill/>
        </p:spPr>
      </p:pic>
      <p:pic>
        <p:nvPicPr>
          <p:cNvPr id="800771" name="Picture 3" descr="Tehuacan_graph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0" y="152400"/>
            <a:ext cx="7051676" cy="8401050"/>
          </a:xfrm>
          <a:prstGeom prst="rect">
            <a:avLst/>
          </a:prstGeom>
          <a:noFill/>
        </p:spPr>
      </p:pic>
      <p:sp>
        <p:nvSpPr>
          <p:cNvPr id="800772" name="Text Box 4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7098" y="0"/>
            <a:ext cx="6234113" cy="6858000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7098" y="0"/>
            <a:ext cx="6234113" cy="6858000"/>
          </a:xfrm>
          <a:prstGeom prst="rect">
            <a:avLst/>
          </a:prstGeom>
          <a:noFill/>
        </p:spPr>
      </p:pic>
      <p:pic>
        <p:nvPicPr>
          <p:cNvPr id="801795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0" y="228892"/>
            <a:ext cx="6203950" cy="8297863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7098" y="0"/>
            <a:ext cx="6234113" cy="6858000"/>
          </a:xfrm>
          <a:prstGeom prst="rect">
            <a:avLst/>
          </a:prstGeom>
          <a:noFill/>
        </p:spPr>
      </p:pic>
      <p:pic>
        <p:nvPicPr>
          <p:cNvPr id="801795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0" y="228892"/>
            <a:ext cx="6203950" cy="8297863"/>
          </a:xfrm>
          <a:prstGeom prst="rect">
            <a:avLst/>
          </a:prstGeom>
          <a:noFill/>
        </p:spPr>
      </p:pic>
      <p:pic>
        <p:nvPicPr>
          <p:cNvPr id="801796" name="Picture 4" descr="Tehuacan_grap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152400"/>
            <a:ext cx="7051676" cy="8401050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57304" y="2222480"/>
            <a:ext cx="7867650" cy="341632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400" b="1" kern="0" dirty="0">
                <a:solidFill>
                  <a:srgbClr val="000000"/>
                </a:solidFill>
              </a:rPr>
              <a:t> graphs of other plants (and animals) would show a similarly slow transformation of a hunting/gathering/foraging society to a society which was primarily dependent on domesticated plants and animals </a:t>
            </a: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(but only where domestication occurred — there were pockets where this transformation didn’t occur, lasting up until the latter part of the 20</a:t>
            </a:r>
            <a:r>
              <a:rPr kumimoji="0" lang="en-US" sz="2400" kern="0" baseline="30000" dirty="0">
                <a:solidFill>
                  <a:srgbClr val="000000"/>
                </a:solidFill>
              </a:rPr>
              <a:t>th</a:t>
            </a:r>
            <a:r>
              <a:rPr kumimoji="0" lang="en-US" sz="2400" kern="0" dirty="0">
                <a:solidFill>
                  <a:srgbClr val="000000"/>
                </a:solidFill>
              </a:rPr>
              <a:t> century).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1101" y="2876551"/>
            <a:ext cx="7867650" cy="261610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this process was so slow that the people themselves were probably not very much aware that they were part of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an “agricultural revolution”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28700" y="1590349"/>
            <a:ext cx="8229600" cy="37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sz="2400" dirty="0">
                <a:solidFill>
                  <a:srgbClr val="000000"/>
                </a:solidFill>
                <a:latin typeface="Arial"/>
              </a:rPr>
              <a:t>examples: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kumimoji="0" lang="en-US" b="1" dirty="0">
                <a:solidFill>
                  <a:srgbClr val="000000"/>
                </a:solidFill>
                <a:cs typeface="Arial" charset="0"/>
              </a:rPr>
              <a:t>Puebla,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b="1" dirty="0">
                <a:solidFill>
                  <a:srgbClr val="D79694"/>
                </a:solidFill>
                <a:latin typeface="Arial"/>
              </a:rPr>
              <a:t>pre-Columbian Kentucky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kumimoji="0" lang="en-US" sz="1600" b="1" dirty="0">
              <a:solidFill>
                <a:srgbClr val="000000"/>
              </a:solidFill>
              <a:latin typeface="Arial"/>
            </a:endParaRPr>
          </a:p>
          <a:p>
            <a:pPr marL="342900" indent="-342900" algn="l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the changes toward dependence on agriculture was not always swift</a:t>
            </a:r>
          </a:p>
          <a:p>
            <a:pPr marL="342900" indent="-342900" algn="l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dirty="0">
                <a:solidFill>
                  <a:srgbClr val="D79694"/>
                </a:solidFill>
                <a:latin typeface="Arial"/>
              </a:rPr>
              <a:t>in the short term, it was </a:t>
            </a:r>
            <a:r>
              <a:rPr kumimoji="0" lang="en-US" b="1" dirty="0">
                <a:solidFill>
                  <a:srgbClr val="D79694"/>
                </a:solidFill>
                <a:latin typeface="Arial"/>
              </a:rPr>
              <a:t>not always healthful</a:t>
            </a:r>
            <a:endParaRPr kumimoji="0"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49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1101" y="2876550"/>
            <a:ext cx="7867650" cy="2185214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800" b="1" kern="0" dirty="0">
                <a:solidFill>
                  <a:srgbClr val="000000"/>
                </a:solidFill>
              </a:rPr>
              <a:t> graphs in other parts of the world and with other crops would basically show a similar transition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530678" y="566058"/>
            <a:ext cx="921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220877"/>
            <a:ext cx="874395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2309672" y="6248400"/>
            <a:ext cx="564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kumimoji="0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6596746" y="207191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7,000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2026105" y="3947887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manioc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4,200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343032" y="2721900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143500" y="376735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4,000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976007" y="2431614"/>
            <a:ext cx="2057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wheat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10,500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85875" y="1517213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gourd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5,000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77987" y="1338942"/>
            <a:ext cx="3343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lettuce, grape, olive</a:t>
            </a:r>
            <a:b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6,500-5,000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81101" y="4953000"/>
            <a:ext cx="7867650" cy="92333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pPr eaLnBrk="1" hangingPunct="1">
              <a:defRPr/>
            </a:pPr>
            <a:r>
              <a:rPr kumimoji="0" lang="en-US" sz="2000" kern="0" dirty="0">
                <a:solidFill>
                  <a:srgbClr val="000000"/>
                </a:solidFill>
              </a:rPr>
              <a:t>see the </a:t>
            </a:r>
            <a:r>
              <a:rPr kumimoji="0" lang="en-US" sz="2800" b="1" kern="0" dirty="0">
                <a:solidFill>
                  <a:srgbClr val="000000"/>
                </a:solidFill>
              </a:rPr>
              <a:t>“Domestication”</a:t>
            </a:r>
            <a:r>
              <a:rPr kumimoji="0" lang="en-US" sz="2000" kern="0" dirty="0">
                <a:solidFill>
                  <a:srgbClr val="000000"/>
                </a:solidFill>
              </a:rPr>
              <a:t> slide set for an overall view of domestication in these area</a:t>
            </a:r>
            <a:endParaRPr kumimoji="0" lang="en-US" sz="18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57400" y="762000"/>
            <a:ext cx="6172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sz="4800" b="1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</a:pPr>
            <a:endParaRPr kumimoji="0" lang="en-US" sz="6000" b="1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</a:pPr>
            <a:r>
              <a:rPr kumimoji="0" lang="en-US" sz="6000" b="1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6000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390650"/>
            <a:ext cx="7867650" cy="2185214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with maize, there is another feature that is particularly interesting </a:t>
            </a:r>
            <a:r>
              <a:rPr kumimoji="0" lang="en-US" sz="2000" kern="0" dirty="0">
                <a:solidFill>
                  <a:srgbClr val="000000"/>
                </a:solidFill>
              </a:rPr>
              <a:t>(and necessary) </a:t>
            </a:r>
            <a:endParaRPr kumimoji="0" lang="en-US" sz="2800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to look at 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450598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2800" b="1" i="1" dirty="0">
                <a:solidFill>
                  <a:prstClr val="black"/>
                </a:solidFill>
                <a:latin typeface="+mn-lt"/>
              </a:rPr>
              <a:t>Cf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.,</a:t>
            </a:r>
            <a:r>
              <a:rPr kumimoji="0" lang="en-US" sz="2800" b="1" i="1" dirty="0">
                <a:solidFill>
                  <a:prstClr val="black"/>
                </a:solidFill>
                <a:latin typeface="+mn-lt"/>
              </a:rPr>
              <a:t> The Cultural Feast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, 2</a:t>
            </a:r>
            <a:r>
              <a:rPr kumimoji="0" lang="en-US" sz="2800" b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 </a:t>
            </a:r>
            <a:r>
              <a:rPr kumimoji="0" lang="en-US" sz="2800" b="1" i="1" dirty="0">
                <a:solidFill>
                  <a:prstClr val="black"/>
                </a:solidFill>
                <a:latin typeface="+mn-lt"/>
              </a:rPr>
              <a:t>Ed., 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p. 152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098731"/>
            <a:ext cx="7315200" cy="3921073"/>
          </a:xfr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diets of </a:t>
            </a:r>
            <a:r>
              <a:rPr lang="en-US" b="1" dirty="0"/>
              <a:t>hunters and gatherers </a:t>
            </a:r>
            <a:r>
              <a:rPr lang="en-US" sz="2400" b="1" dirty="0">
                <a:solidFill>
                  <a:srgbClr val="D79694"/>
                </a:solidFill>
              </a:rPr>
              <a:t>include a</a:t>
            </a:r>
            <a:r>
              <a:rPr lang="en-US" b="1" dirty="0">
                <a:solidFill>
                  <a:srgbClr val="D79694"/>
                </a:solidFill>
              </a:rPr>
              <a:t> </a:t>
            </a:r>
            <a:r>
              <a:rPr lang="en-US" b="1" dirty="0"/>
              <a:t>wide variety </a:t>
            </a:r>
            <a:r>
              <a:rPr lang="en-US" sz="2400" b="1" dirty="0">
                <a:solidFill>
                  <a:srgbClr val="D79694"/>
                </a:solidFill>
              </a:rPr>
              <a:t>of plants and animals and, </a:t>
            </a:r>
            <a:r>
              <a:rPr lang="en-US" b="1" dirty="0"/>
              <a:t>therefore, tend to be nutritionally well-balanced</a:t>
            </a:r>
          </a:p>
          <a:p>
            <a:pPr marL="231775" indent="-231775">
              <a:spcBef>
                <a:spcPts val="0"/>
              </a:spcBef>
              <a:buNone/>
              <a:tabLst>
                <a:tab pos="231775" algn="l"/>
              </a:tabLst>
            </a:pPr>
            <a:endParaRPr lang="en-US" sz="1200" b="1" dirty="0"/>
          </a:p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b="1" dirty="0"/>
              <a:t>agriculturalists </a:t>
            </a:r>
            <a:r>
              <a:rPr lang="en-US" sz="2400" b="1" dirty="0">
                <a:solidFill>
                  <a:srgbClr val="D79694"/>
                </a:solidFill>
              </a:rPr>
              <a:t>typically rely on </a:t>
            </a:r>
          </a:p>
          <a:p>
            <a:pPr marL="231775" indent="-231775">
              <a:buNone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a limited number of cultivated crops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710542"/>
            <a:ext cx="7315200" cy="2419124"/>
          </a:xfrm>
        </p:spPr>
        <p:txBody>
          <a:bodyPr>
            <a:spAutoFit/>
          </a:bodyPr>
          <a:lstStyle/>
          <a:p>
            <a:pPr marL="682625" indent="-217488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if the crops do not contain a balance of nutrients necessary for survival, as is often the case, </a:t>
            </a:r>
          </a:p>
          <a:p>
            <a:pPr marL="682625" indent="-217488" algn="ctr">
              <a:buNone/>
            </a:pPr>
            <a:r>
              <a:rPr lang="en-US" sz="3600" b="1" dirty="0"/>
              <a:t>wild foods must often be used as supplements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301014"/>
            <a:ext cx="7315200" cy="3490186"/>
          </a:xfrm>
        </p:spPr>
        <p:txBody>
          <a:bodyPr>
            <a:spAutoFit/>
          </a:bodyPr>
          <a:lstStyle/>
          <a:p>
            <a:pPr marL="682625" indent="-217488" algn="ctr">
              <a:spcBef>
                <a:spcPts val="0"/>
              </a:spcBef>
              <a:buNone/>
            </a:pPr>
            <a:r>
              <a:rPr lang="en-US" b="1" dirty="0"/>
              <a:t>in Mexico, full dependence on agriculture had to wait until 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4000" b="1" i="1" dirty="0"/>
              <a:t>a group </a:t>
            </a:r>
            <a:r>
              <a:rPr lang="en-US" b="1" dirty="0"/>
              <a:t>of foods were domesticated that could sustain human populations</a:t>
            </a:r>
          </a:p>
          <a:p>
            <a:pPr marL="682625" indent="-217488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as adequately as the more traditional diet obtained through foraging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6850" y="1676912"/>
            <a:ext cx="7315200" cy="443813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were combined did agriculture </a:t>
            </a:r>
            <a:endParaRPr lang="en-US" sz="2400" b="1" dirty="0">
              <a:solidFill>
                <a:srgbClr val="D79694"/>
              </a:solidFill>
            </a:endParaRP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b="1" dirty="0"/>
              <a:t>protein </a:t>
            </a:r>
          </a:p>
          <a:p>
            <a:pPr marL="0" indent="0" algn="ctr">
              <a:buNone/>
            </a:pPr>
            <a:r>
              <a:rPr lang="en-US" b="1" dirty="0"/>
              <a:t>energy </a:t>
            </a:r>
          </a:p>
          <a:p>
            <a:pPr marL="0" indent="0" algn="ctr">
              <a:buNone/>
            </a:pPr>
            <a:r>
              <a:rPr lang="en-US" b="1" dirty="0"/>
              <a:t>and vitamin needs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of humans</a:t>
            </a:r>
            <a:endParaRPr lang="en-US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981200"/>
            <a:ext cx="73152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57325" y="3200443"/>
            <a:ext cx="7315200" cy="27494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with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kumimoji="0" lang="en-US" sz="3600" b="1" i="1" dirty="0">
                <a:solidFill>
                  <a:srgbClr val="000000"/>
                </a:solidFill>
                <a:latin typeface="Arial"/>
              </a:rPr>
              <a:t>pulque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kumimoji="0" lang="en-US" sz="3600" b="1" dirty="0" err="1">
                <a:solidFill>
                  <a:srgbClr val="000000"/>
                </a:solidFill>
                <a:latin typeface="Arial"/>
              </a:rPr>
              <a:t>chilis</a:t>
            </a:r>
            <a:endParaRPr kumimoji="0" lang="en-US" sz="3600" b="1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provide a “perfect” diet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981200"/>
            <a:ext cx="73152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D79694"/>
                </a:solidFill>
              </a:rPr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57325" y="3200437"/>
            <a:ext cx="7315200" cy="3059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D79694"/>
                </a:solidFill>
                <a:latin typeface="Arial"/>
              </a:rPr>
              <a:t>with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kumimoji="0" lang="en-US" sz="5400" b="1" i="1" dirty="0">
                <a:solidFill>
                  <a:srgbClr val="000000"/>
                </a:solidFill>
                <a:latin typeface="Arial"/>
              </a:rPr>
              <a:t>pulque</a:t>
            </a:r>
            <a:r>
              <a:rPr kumimoji="0" lang="en-US" sz="4800" b="1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3600" b="1" dirty="0">
                <a:solidFill>
                  <a:srgbClr val="D79694"/>
                </a:solidFill>
                <a:latin typeface="Arial"/>
              </a:rPr>
              <a:t>and </a:t>
            </a:r>
            <a:r>
              <a:rPr kumimoji="0" lang="en-US" sz="3600" b="1" dirty="0" err="1">
                <a:solidFill>
                  <a:srgbClr val="D79694"/>
                </a:solidFill>
                <a:latin typeface="Arial"/>
              </a:rPr>
              <a:t>chilis</a:t>
            </a:r>
            <a:endParaRPr kumimoji="0" lang="en-US" sz="3600" b="1" dirty="0">
              <a:solidFill>
                <a:srgbClr val="D79694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D79694"/>
                </a:solidFill>
                <a:latin typeface="Arial"/>
              </a:rPr>
              <a:t>provide a “perfect” diet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1" y="4693384"/>
            <a:ext cx="7867650" cy="163121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. . . is a </a:t>
            </a:r>
            <a:r>
              <a:rPr kumimoji="0" lang="en-US" sz="2400" b="1" i="1" kern="0" dirty="0">
                <a:solidFill>
                  <a:srgbClr val="000000"/>
                </a:solidFill>
              </a:rPr>
              <a:t>very</a:t>
            </a:r>
            <a:r>
              <a:rPr kumimoji="0" lang="en-US" sz="2400" b="1" kern="0" dirty="0">
                <a:solidFill>
                  <a:srgbClr val="000000"/>
                </a:solidFill>
              </a:rPr>
              <a:t> important ancient Mesoamerican drink made from the fermented sap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of the maguey cactus . . 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Text Box 2"/>
          <p:cNvSpPr txBox="1">
            <a:spLocks noChangeArrowheads="1"/>
          </p:cNvSpPr>
          <p:nvPr/>
        </p:nvSpPr>
        <p:spPr bwMode="auto">
          <a:xfrm>
            <a:off x="3538571" y="6221968"/>
            <a:ext cx="317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800" b="1" dirty="0">
                <a:solidFill>
                  <a:srgbClr val="FFFFFF"/>
                </a:solidFill>
              </a:rPr>
              <a:t>Los </a:t>
            </a:r>
            <a:r>
              <a:rPr kumimoji="0" lang="en-US" sz="1800" b="1" dirty="0" err="1">
                <a:solidFill>
                  <a:srgbClr val="FFFFFF"/>
                </a:solidFill>
              </a:rPr>
              <a:t>Cides</a:t>
            </a:r>
            <a:r>
              <a:rPr kumimoji="0" lang="en-US" sz="1800" b="1" dirty="0">
                <a:solidFill>
                  <a:srgbClr val="FFFFFF"/>
                </a:solidFill>
              </a:rPr>
              <a:t>, Hidalgo, Mexico</a:t>
            </a:r>
          </a:p>
        </p:txBody>
      </p:sp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685800"/>
            <a:ext cx="8229600" cy="5486400"/>
          </a:xfrm>
          <a:noFill/>
          <a:ln/>
        </p:spPr>
      </p:pic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6451974" y="838200"/>
            <a:ext cx="173316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FFFFFF"/>
                </a:solidFill>
              </a:rPr>
              <a:t>the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maguey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cactus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19444" y="2542169"/>
            <a:ext cx="439575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FFFFFF"/>
                </a:solidFill>
              </a:rPr>
              <a:t>is also known as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“agave” </a:t>
            </a:r>
          </a:p>
          <a:p>
            <a:pPr eaLnBrk="1" hangingPunct="1"/>
            <a:r>
              <a:rPr kumimoji="0" lang="en-US" sz="1800" dirty="0">
                <a:solidFill>
                  <a:srgbClr val="FFFFFF"/>
                </a:solidFill>
              </a:rPr>
              <a:t>(Cf., </a:t>
            </a:r>
            <a:r>
              <a:rPr kumimoji="0" lang="en-US" sz="1600" i="1" dirty="0">
                <a:solidFill>
                  <a:srgbClr val="FFFFFF"/>
                </a:solidFill>
              </a:rPr>
              <a:t>The Cultural Feast, 2</a:t>
            </a:r>
            <a:r>
              <a:rPr kumimoji="0" lang="en-US" sz="1600" i="1" baseline="30000" dirty="0">
                <a:solidFill>
                  <a:srgbClr val="FFFFFF"/>
                </a:solidFill>
              </a:rPr>
              <a:t>nd</a:t>
            </a:r>
            <a:r>
              <a:rPr kumimoji="0" lang="en-US" sz="1600" i="1" dirty="0">
                <a:solidFill>
                  <a:srgbClr val="FFFFFF"/>
                </a:solidFill>
              </a:rPr>
              <a:t> Ed</a:t>
            </a:r>
            <a:r>
              <a:rPr kumimoji="0" lang="en-US" sz="1800" dirty="0">
                <a:solidFill>
                  <a:srgbClr val="FFFFFF"/>
                </a:solidFill>
              </a:rPr>
              <a:t>., p.50)</a:t>
            </a:r>
            <a:endParaRPr kumimoji="0" lang="en-US" sz="2800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</a:rPr>
              <a:t>and the</a:t>
            </a:r>
          </a:p>
          <a:p>
            <a:pPr lvl="0" eaLnBrk="1" hangingPunct="1"/>
            <a:r>
              <a:rPr kumimoji="0" lang="en-US" b="1" dirty="0">
                <a:solidFill>
                  <a:srgbClr val="FFFFFF"/>
                </a:solidFill>
              </a:rPr>
              <a:t>“century plant”</a:t>
            </a:r>
            <a:br>
              <a:rPr kumimoji="0" lang="en-US" b="1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because it take such a long time (10-12 years)</a:t>
            </a:r>
            <a:br>
              <a:rPr kumimoji="0" lang="en-US" sz="1600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to reach maturity (for</a:t>
            </a:r>
            <a:r>
              <a:rPr kumimoji="0" lang="en-US" sz="1600" i="1" dirty="0">
                <a:solidFill>
                  <a:srgbClr val="FFFFFF"/>
                </a:solidFill>
              </a:rPr>
              <a:t> pulque</a:t>
            </a:r>
            <a:r>
              <a:rPr kumimoji="0" lang="en-US" sz="1600" dirty="0">
                <a:solidFill>
                  <a:srgbClr val="FFFFFF"/>
                </a:solidFill>
              </a:rPr>
              <a:t>)</a:t>
            </a:r>
            <a:endParaRPr kumimoji="0"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4705350"/>
            <a:ext cx="7315200" cy="163121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how humans first arrive in America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is controversial, but it seems clear that there were at least three migrations, the “traditional” one of big-game “Clovis” hunters across the Bering Strait, and two others coming down both the Atlantic and Pacific coasts.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. . .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Text Box 2"/>
          <p:cNvSpPr txBox="1">
            <a:spLocks noChangeArrowheads="1"/>
          </p:cNvSpPr>
          <p:nvPr/>
        </p:nvSpPr>
        <p:spPr bwMode="auto">
          <a:xfrm>
            <a:off x="3538571" y="6221968"/>
            <a:ext cx="317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800" b="1" dirty="0">
                <a:solidFill>
                  <a:srgbClr val="FFFFFF"/>
                </a:solidFill>
              </a:rPr>
              <a:t>Los </a:t>
            </a:r>
            <a:r>
              <a:rPr kumimoji="0" lang="en-US" sz="1800" b="1" dirty="0" err="1">
                <a:solidFill>
                  <a:srgbClr val="FFFFFF"/>
                </a:solidFill>
              </a:rPr>
              <a:t>Cides</a:t>
            </a:r>
            <a:r>
              <a:rPr kumimoji="0" lang="en-US" sz="1800" b="1" dirty="0">
                <a:solidFill>
                  <a:srgbClr val="FFFFFF"/>
                </a:solidFill>
              </a:rPr>
              <a:t>, Hidalgo, Mexico</a:t>
            </a:r>
          </a:p>
        </p:txBody>
      </p:sp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685800"/>
            <a:ext cx="8229600" cy="5486400"/>
          </a:xfrm>
          <a:noFill/>
          <a:ln/>
        </p:spPr>
      </p:pic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2976603" y="4224522"/>
            <a:ext cx="605646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i="1" dirty="0">
                <a:solidFill>
                  <a:srgbClr val="FFFFFF"/>
                </a:solidFill>
              </a:rPr>
              <a:t>the person collecting the sap is known as a</a:t>
            </a:r>
          </a:p>
          <a:p>
            <a:pPr eaLnBrk="1" hangingPunct="1"/>
            <a:r>
              <a:rPr kumimoji="0" lang="en-US" b="1" i="1" dirty="0" err="1">
                <a:solidFill>
                  <a:srgbClr val="FFFFFF"/>
                </a:solidFill>
              </a:rPr>
              <a:t>tlachiquero</a:t>
            </a:r>
            <a:endParaRPr kumimoji="0" lang="en-US" b="1" i="1" dirty="0">
              <a:solidFill>
                <a:srgbClr val="FFFFFF"/>
              </a:solidFill>
            </a:endParaRPr>
          </a:p>
          <a:p>
            <a:pPr eaLnBrk="1" hangingPunct="1"/>
            <a:endParaRPr kumimoji="0" lang="en-US" sz="1600" b="1" i="1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2000" dirty="0">
                <a:solidFill>
                  <a:srgbClr val="FFFFFF"/>
                </a:solidFill>
              </a:rPr>
              <a:t>(</a:t>
            </a:r>
            <a:r>
              <a:rPr kumimoji="0" lang="en-US" sz="2000" dirty="0" err="1">
                <a:solidFill>
                  <a:srgbClr val="FFFFFF"/>
                </a:solidFill>
              </a:rPr>
              <a:t>Soltero</a:t>
            </a:r>
            <a:r>
              <a:rPr kumimoji="0" lang="en-US" sz="2000" dirty="0">
                <a:solidFill>
                  <a:srgbClr val="FFFFFF"/>
                </a:solidFill>
              </a:rPr>
              <a:t> </a:t>
            </a:r>
            <a:r>
              <a:rPr kumimoji="0" lang="en-US" sz="2000" dirty="0" err="1">
                <a:solidFill>
                  <a:srgbClr val="FFFFFF"/>
                </a:solidFill>
              </a:rPr>
              <a:t>Dorantz</a:t>
            </a:r>
            <a:r>
              <a:rPr kumimoji="0" lang="en-US" sz="2000" dirty="0">
                <a:solidFill>
                  <a:srgbClr val="FFFFFF"/>
                </a:solidFill>
              </a:rPr>
              <a:t> is pictured here)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5067302" y="3810006"/>
            <a:ext cx="37321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the sap itself is called</a:t>
            </a:r>
            <a:br>
              <a:rPr kumimoji="0" lang="en-US" sz="2400" b="1" dirty="0">
                <a:solidFill>
                  <a:srgbClr val="000000"/>
                </a:solidFill>
              </a:rPr>
            </a:br>
            <a:r>
              <a:rPr kumimoji="0" lang="en-US" sz="6000" b="1" i="1" dirty="0" err="1">
                <a:solidFill>
                  <a:srgbClr val="000000"/>
                </a:solidFill>
              </a:rPr>
              <a:t>agua</a:t>
            </a:r>
            <a:r>
              <a:rPr kumimoji="0" lang="en-US" sz="6000" b="1" i="1" dirty="0">
                <a:solidFill>
                  <a:srgbClr val="000000"/>
                </a:solidFill>
              </a:rPr>
              <a:t> </a:t>
            </a:r>
            <a:r>
              <a:rPr kumimoji="0" lang="en-US" sz="6000" b="1" i="1" dirty="0" err="1">
                <a:solidFill>
                  <a:srgbClr val="000000"/>
                </a:solidFill>
              </a:rPr>
              <a:t>miel</a:t>
            </a:r>
            <a:endParaRPr kumimoji="0" lang="en-US" sz="60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51938" y="3960674"/>
            <a:ext cx="45063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the sap will be fermented into</a:t>
            </a:r>
            <a:br>
              <a:rPr kumimoji="0" lang="en-US" sz="2400" b="1" dirty="0">
                <a:solidFill>
                  <a:srgbClr val="000000"/>
                </a:solidFill>
              </a:rPr>
            </a:br>
            <a:r>
              <a:rPr kumimoji="0" lang="en-US" sz="2400" b="1" dirty="0">
                <a:solidFill>
                  <a:srgbClr val="000000"/>
                </a:solidFill>
              </a:rPr>
              <a:t>an alcoholic drink called</a:t>
            </a:r>
          </a:p>
          <a:p>
            <a:pPr eaLnBrk="1" hangingPunct="1"/>
            <a:r>
              <a:rPr kumimoji="0" lang="en-US" sz="6000" b="1" i="1" dirty="0">
                <a:solidFill>
                  <a:srgbClr val="000000"/>
                </a:solidFill>
              </a:rPr>
              <a:t>pulque</a:t>
            </a:r>
            <a:endParaRPr kumimoji="0" lang="en-US" sz="6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43504" y="3200400"/>
            <a:ext cx="43669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because of all of the larvae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and small </a:t>
            </a:r>
            <a:r>
              <a:rPr kumimoji="0" lang="en-US" sz="2400" b="1" i="1" dirty="0" err="1">
                <a:solidFill>
                  <a:srgbClr val="000000"/>
                </a:solidFill>
              </a:rPr>
              <a:t>gusanos</a:t>
            </a:r>
            <a:r>
              <a:rPr kumimoji="0" lang="en-US" sz="2400" b="1" i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in the </a:t>
            </a:r>
            <a:r>
              <a:rPr kumimoji="0" lang="en-US" sz="2400" b="1" i="1" dirty="0" err="1">
                <a:solidFill>
                  <a:srgbClr val="000000"/>
                </a:solidFill>
              </a:rPr>
              <a:t>agua</a:t>
            </a:r>
            <a:r>
              <a:rPr kumimoji="0" lang="en-US" sz="2400" b="1" i="1" dirty="0">
                <a:solidFill>
                  <a:srgbClr val="000000"/>
                </a:solidFill>
              </a:rPr>
              <a:t> </a:t>
            </a:r>
            <a:r>
              <a:rPr kumimoji="0" lang="en-US" sz="2400" b="1" i="1" dirty="0" err="1">
                <a:solidFill>
                  <a:srgbClr val="000000"/>
                </a:solidFill>
              </a:rPr>
              <a:t>miel</a:t>
            </a:r>
            <a:br>
              <a:rPr kumimoji="0" lang="en-US" sz="2400" b="1" i="1" dirty="0">
                <a:solidFill>
                  <a:srgbClr val="000000"/>
                </a:solidFill>
              </a:rPr>
            </a:br>
            <a:r>
              <a:rPr kumimoji="0" lang="en-US" sz="2400" b="1" i="1" dirty="0">
                <a:solidFill>
                  <a:srgbClr val="000000"/>
                </a:solidFill>
              </a:rPr>
              <a:t>pulque</a:t>
            </a:r>
            <a:r>
              <a:rPr kumimoji="0" lang="en-US" sz="2400" b="1" dirty="0">
                <a:solidFill>
                  <a:srgbClr val="000000"/>
                </a:solidFill>
              </a:rPr>
              <a:t> coincidently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provides a substantial</a:t>
            </a:r>
            <a:br>
              <a:rPr kumimoji="0" lang="en-US" sz="2400" b="1" dirty="0">
                <a:solidFill>
                  <a:srgbClr val="000000"/>
                </a:solidFill>
              </a:rPr>
            </a:br>
            <a:r>
              <a:rPr kumimoji="0" lang="en-US" sz="2400" b="1" dirty="0">
                <a:solidFill>
                  <a:srgbClr val="000000"/>
                </a:solidFill>
              </a:rPr>
              <a:t>amount of animal protein . . 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3965574" y="6324600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800" b="1" i="1" dirty="0" err="1">
                <a:solidFill>
                  <a:srgbClr val="FFFFFF"/>
                </a:solidFill>
                <a:hlinkClick r:id="rId2"/>
              </a:rPr>
              <a:t>Gusanos</a:t>
            </a:r>
            <a:r>
              <a:rPr kumimoji="0" lang="en-US" sz="1800" b="1" i="1" dirty="0">
                <a:solidFill>
                  <a:srgbClr val="FFFFFF"/>
                </a:solidFill>
                <a:hlinkClick r:id="rId2"/>
              </a:rPr>
              <a:t> de maguey </a:t>
            </a:r>
            <a:endParaRPr kumimoji="0" lang="en-US" sz="1800" b="1" i="1" dirty="0">
              <a:solidFill>
                <a:srgbClr val="FFFFFF"/>
              </a:solidFill>
            </a:endParaRPr>
          </a:p>
        </p:txBody>
      </p:sp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552" y="752475"/>
            <a:ext cx="14732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83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572" y="1566869"/>
            <a:ext cx="658177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11832" y="2438400"/>
            <a:ext cx="587692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you’re probably familiar with </a:t>
            </a:r>
          </a:p>
          <a:p>
            <a:pPr eaLnBrk="1" hangingPunct="1"/>
            <a:r>
              <a:rPr kumimoji="0" lang="en-US" sz="4000" b="1" i="1" dirty="0" err="1">
                <a:solidFill>
                  <a:srgbClr val="FFFFFF"/>
                </a:solidFill>
              </a:rPr>
              <a:t>gusanos</a:t>
            </a:r>
            <a:r>
              <a:rPr kumimoji="0" lang="en-US" b="1" i="1" dirty="0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in the </a:t>
            </a:r>
            <a:r>
              <a:rPr kumimoji="0" lang="en-US" b="1" dirty="0" err="1">
                <a:solidFill>
                  <a:srgbClr val="FFFFFF"/>
                </a:solidFill>
              </a:rPr>
              <a:t>mexcal</a:t>
            </a:r>
            <a:endParaRPr kumimoji="0" lang="en-US" b="1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from Oaxaca</a:t>
            </a:r>
          </a:p>
          <a:p>
            <a:pPr eaLnBrk="1" hangingPunct="1"/>
            <a:endParaRPr kumimoji="0" lang="en-US" b="1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2800" dirty="0">
                <a:solidFill>
                  <a:srgbClr val="FFFFFF"/>
                </a:solidFill>
              </a:rPr>
              <a:t>(this is a marketing “gimmick”)</a:t>
            </a:r>
            <a:br>
              <a:rPr kumimoji="0" lang="en-US" sz="2800" dirty="0">
                <a:solidFill>
                  <a:srgbClr val="FFFFFF"/>
                </a:solidFill>
              </a:rPr>
            </a:br>
            <a:r>
              <a:rPr kumimoji="0" lang="en-US" sz="1400" dirty="0">
                <a:solidFill>
                  <a:srgbClr val="FFFFFF"/>
                </a:solidFill>
              </a:rPr>
              <a:t>but in the interest of full disclosure I must</a:t>
            </a:r>
          </a:p>
          <a:p>
            <a:pPr eaLnBrk="1" hangingPunct="1"/>
            <a:r>
              <a:rPr kumimoji="0" lang="en-US" sz="1400" dirty="0">
                <a:solidFill>
                  <a:srgbClr val="FFFFFF"/>
                </a:solidFill>
              </a:rPr>
              <a:t>admit that I’m an </a:t>
            </a:r>
            <a:r>
              <a:rPr kumimoji="0" lang="en-US" sz="1400" b="1" i="1" dirty="0">
                <a:solidFill>
                  <a:srgbClr val="FFFFFF"/>
                </a:solidFill>
              </a:rPr>
              <a:t>official</a:t>
            </a:r>
            <a:r>
              <a:rPr kumimoji="0" lang="en-US" sz="1400" dirty="0">
                <a:solidFill>
                  <a:srgbClr val="FFFFFF"/>
                </a:solidFill>
              </a:rPr>
              <a:t> member of the </a:t>
            </a:r>
            <a:r>
              <a:rPr kumimoji="0" lang="en-US" sz="1400" i="1" dirty="0" err="1">
                <a:solidFill>
                  <a:srgbClr val="FFFFFF"/>
                </a:solidFill>
              </a:rPr>
              <a:t>gusano</a:t>
            </a:r>
            <a:r>
              <a:rPr kumimoji="0" lang="en-US" sz="1400" dirty="0">
                <a:solidFill>
                  <a:srgbClr val="FFFFFF"/>
                </a:solidFill>
              </a:rPr>
              <a:t> “club”</a:t>
            </a:r>
            <a:endParaRPr kumimoji="0"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-2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1" y="2266950"/>
            <a:ext cx="847539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in the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meszcal</a:t>
            </a:r>
            <a:endParaRPr lang="en-US" sz="40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are a marketing feature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but the natives in the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Central Highlands </a:t>
            </a:r>
          </a:p>
          <a:p>
            <a:pPr eaLnBrk="1" hangingPunct="1"/>
            <a:r>
              <a:rPr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(the center of pulque production)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love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. . 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67587" y="6332672"/>
            <a:ext cx="17331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200" b="1" i="1" dirty="0" err="1">
                <a:solidFill>
                  <a:srgbClr val="FFFFFF"/>
                </a:solidFill>
                <a:hlinkClick r:id="rId4"/>
              </a:rPr>
              <a:t>Gusanos</a:t>
            </a:r>
            <a:r>
              <a:rPr kumimoji="0" lang="en-US" sz="1200" b="1" i="1" dirty="0">
                <a:solidFill>
                  <a:srgbClr val="FFFFFF"/>
                </a:solidFill>
                <a:hlinkClick r:id="rId4"/>
              </a:rPr>
              <a:t> de maguey </a:t>
            </a:r>
            <a:endParaRPr kumimoji="0"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-2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1" y="2628900"/>
            <a:ext cx="8475397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in fact, my friends have armed guards at their farm to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prevent theft of their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,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which they say, of course, are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“the very best in the entire Republic”</a:t>
            </a:r>
          </a:p>
          <a:p>
            <a:pPr eaLnBrk="1" hangingPunct="1"/>
            <a:r>
              <a:rPr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. . .</a:t>
            </a:r>
            <a:endParaRPr kumimoji="0" 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67587" y="6332672"/>
            <a:ext cx="17331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200" b="1" i="1" dirty="0" err="1">
                <a:solidFill>
                  <a:srgbClr val="FFFFFF"/>
                </a:solidFill>
                <a:hlinkClick r:id="rId4"/>
              </a:rPr>
              <a:t>Gusanos</a:t>
            </a:r>
            <a:r>
              <a:rPr kumimoji="0" lang="en-US" sz="1200" b="1" i="1" dirty="0">
                <a:solidFill>
                  <a:srgbClr val="FFFFFF"/>
                </a:solidFill>
                <a:hlinkClick r:id="rId4"/>
              </a:rPr>
              <a:t> de maguey </a:t>
            </a:r>
            <a:endParaRPr kumimoji="0"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-2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1" y="1695450"/>
            <a:ext cx="8475397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are eaten raw or fried . . .</a:t>
            </a:r>
          </a:p>
          <a:p>
            <a:pPr eaLnBrk="1" hangingPunct="1"/>
            <a:endParaRPr lang="en-US" sz="1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if you try them raw, I recommend quite a bit of salsa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verde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on them . . .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or, alternately, you might want to think about having some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tequilla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or quite a bit of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Bohamia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beer with them </a:t>
            </a:r>
          </a:p>
          <a:p>
            <a:pPr eaLnBrk="1" hangingPunct="1"/>
            <a:r>
              <a:rPr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(in moderation, of course) 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. . 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67587" y="6332672"/>
            <a:ext cx="17331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200" b="1" i="1" dirty="0" err="1">
                <a:solidFill>
                  <a:srgbClr val="FFFFFF"/>
                </a:solidFill>
                <a:hlinkClick r:id="rId4"/>
              </a:rPr>
              <a:t>Gusanos</a:t>
            </a:r>
            <a:r>
              <a:rPr kumimoji="0" lang="en-US" sz="1200" b="1" i="1" dirty="0">
                <a:solidFill>
                  <a:srgbClr val="FFFFFF"/>
                </a:solidFill>
                <a:hlinkClick r:id="rId4"/>
              </a:rPr>
              <a:t> de maguey </a:t>
            </a:r>
            <a:endParaRPr kumimoji="0"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552" y="752475"/>
            <a:ext cx="14732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49534" y="1452031"/>
            <a:ext cx="621836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3600" b="1" dirty="0">
                <a:solidFill>
                  <a:srgbClr val="000000"/>
                </a:solidFill>
              </a:rPr>
              <a:t>as another aside,</a:t>
            </a: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mescal is not tequila . . 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67170" y="1290465"/>
            <a:ext cx="681973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800" b="1" dirty="0">
                <a:solidFill>
                  <a:srgbClr val="D79694"/>
                </a:solidFill>
              </a:rPr>
              <a:t>as another aside,</a:t>
            </a:r>
          </a:p>
          <a:p>
            <a:pPr eaLnBrk="1" hangingPunct="1"/>
            <a:r>
              <a:rPr kumimoji="0" lang="en-US" sz="2400" b="1" dirty="0">
                <a:solidFill>
                  <a:srgbClr val="D79694"/>
                </a:solidFill>
              </a:rPr>
              <a:t>mescal is not tequila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“Tequila” is a </a:t>
            </a:r>
          </a:p>
          <a:p>
            <a:pPr eaLnBrk="1" hangingPunct="1"/>
            <a:r>
              <a:rPr kumimoji="0" lang="en-US" sz="3600" b="1" dirty="0">
                <a:solidFill>
                  <a:srgbClr val="000000"/>
                </a:solidFill>
              </a:rPr>
              <a:t>protected geographical status</a:t>
            </a: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food/beverage product</a:t>
            </a: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from around the city of Tequila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5080337"/>
            <a:ext cx="7315200" cy="101566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 people coming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“traditional” route were big-game hunters, and the other peoples were foragers making use of the “fisheries” along each coast  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52700" y="631430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http://en.wikipedia.org/wiki/Protected_designation_of_origin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4950" y="3200406"/>
            <a:ext cx="7315200" cy="298543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 noProof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countries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 regions sometimes have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“Protected Geographical Status” </a:t>
            </a:r>
          </a:p>
          <a:p>
            <a:pPr lvl="0" eaLnBrk="1" hangingPunct="1">
              <a:defRPr/>
            </a:pPr>
            <a:r>
              <a:rPr kumimoji="0" lang="en-US" sz="2000" kern="0" baseline="0" noProof="0" dirty="0">
                <a:solidFill>
                  <a:srgbClr val="000000"/>
                </a:solidFill>
              </a:rPr>
              <a:t>(for historic and cultural reasons</a:t>
            </a:r>
            <a:r>
              <a:rPr kumimoji="0" lang="en-US" sz="2000" kern="0" dirty="0">
                <a:solidFill>
                  <a:srgbClr val="000000"/>
                </a:solidFill>
              </a:rPr>
              <a:t>) </a:t>
            </a:r>
          </a:p>
          <a:p>
            <a:pPr lvl="0"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which prevents others from legally using the protected designation in their marketing of a similar product . . .</a:t>
            </a:r>
          </a:p>
          <a:p>
            <a:pPr lvl="0" eaLnBrk="1" hangingPunct="1"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52700" y="631430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http://en.wikipedia.org/wiki/Protected_designation_of_origin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4950" y="2819406"/>
            <a:ext cx="7315200" cy="3354765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 noProof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“Cheddar”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cheese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for </a:t>
            </a:r>
            <a:r>
              <a:rPr kumimoji="0" lang="en-US" sz="2400" b="1" i="1" kern="0" dirty="0">
                <a:solidFill>
                  <a:srgbClr val="000000"/>
                </a:solidFill>
              </a:rPr>
              <a:t>e.g.,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legally must now come from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Cheddar Cave region of England . . 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“Burgundy” wine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must legally come from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Burgundy region of France . . .</a:t>
            </a:r>
          </a:p>
          <a:p>
            <a:pPr lvl="0" eaLnBrk="1" hangingPunct="1">
              <a:defRPr/>
            </a:pP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2700" y="631430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2"/>
              </a:rPr>
              <a:t>http://en.wikipedia.org/wiki/Tequilla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3352800"/>
            <a:ext cx="8229600" cy="204825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41116" y="847668"/>
            <a:ext cx="6521984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D79694"/>
                </a:solidFill>
              </a:rPr>
              <a:t>as another aside,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mescal is not tequila . . .</a:t>
            </a:r>
          </a:p>
          <a:p>
            <a:pPr eaLnBrk="1" hangingPunct="1"/>
            <a:endParaRPr kumimoji="0" lang="en-US" sz="2000" b="1" dirty="0">
              <a:solidFill>
                <a:srgbClr val="D79694"/>
              </a:solidFill>
            </a:endParaRP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tequila is a 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protected geographical status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food/beverage product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from around the city of Tequila . . .</a:t>
            </a:r>
          </a:p>
          <a:p>
            <a:pPr eaLnBrk="1" hangingPunct="1"/>
            <a:endParaRPr kumimoji="0" lang="en-US" sz="28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Tequila is made from blue-agave, 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a different type of agave than is used in the production of </a:t>
            </a:r>
            <a:r>
              <a:rPr kumimoji="0" lang="en-US" sz="2800" b="1" i="1" dirty="0">
                <a:solidFill>
                  <a:srgbClr val="000000"/>
                </a:solidFill>
              </a:rPr>
              <a:t>pulque</a:t>
            </a:r>
            <a:r>
              <a:rPr kumimoji="0" lang="en-US" sz="2800" b="1" dirty="0">
                <a:solidFill>
                  <a:srgbClr val="000000"/>
                </a:solidFill>
              </a:rPr>
              <a:t>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41116" y="847665"/>
            <a:ext cx="64076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as another aside,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mescal is not tequila . . .</a:t>
            </a:r>
          </a:p>
          <a:p>
            <a:pPr eaLnBrk="1" hangingPunct="1"/>
            <a:endParaRPr kumimoji="0" lang="en-US" sz="2000" b="1" dirty="0">
              <a:solidFill>
                <a:srgbClr val="D79694"/>
              </a:solidFill>
            </a:endParaRP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tequila is a 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protected geographical status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food/beverage product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from around the city of Tequila . . .</a:t>
            </a:r>
          </a:p>
          <a:p>
            <a:pPr eaLnBrk="1" hangingPunct="1"/>
            <a:endParaRPr kumimoji="0" lang="en-US" sz="20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Tequila is made from blue-agave, a different type of agave than is used in the production of </a:t>
            </a:r>
            <a:r>
              <a:rPr kumimoji="0" lang="en-US" sz="2000" b="1" i="1" dirty="0">
                <a:solidFill>
                  <a:srgbClr val="D79694"/>
                </a:solidFill>
              </a:rPr>
              <a:t>pulque</a:t>
            </a:r>
            <a:r>
              <a:rPr kumimoji="0" lang="en-US" sz="2000" b="1" dirty="0">
                <a:solidFill>
                  <a:srgbClr val="D79694"/>
                </a:solidFill>
              </a:rPr>
              <a:t>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and tequila is distilled . . . 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and not simply fermented . . .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giving it a 35-55% alcohol content, 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rather the than 2-8% </a:t>
            </a:r>
            <a:r>
              <a:rPr kumimoji="0" lang="en-US" sz="2800" b="1" i="1" dirty="0">
                <a:solidFill>
                  <a:srgbClr val="000000"/>
                </a:solidFill>
              </a:rPr>
              <a:t>pulque</a:t>
            </a:r>
            <a:r>
              <a:rPr kumimoji="0" lang="en-US" sz="2800" b="1" dirty="0">
                <a:solidFill>
                  <a:srgbClr val="000000"/>
                </a:solidFill>
              </a:rPr>
              <a:t> has</a:t>
            </a:r>
            <a:endParaRPr kumimoji="0"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759279" y="5908675"/>
            <a:ext cx="46260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dirty="0">
                <a:solidFill>
                  <a:srgbClr val="FFFFFF"/>
                </a:solidFill>
              </a:rPr>
              <a:t>An elderly Aztec woman drinking </a:t>
            </a:r>
            <a:r>
              <a:rPr kumimoji="0" lang="en-US" sz="1800" b="1" i="1" dirty="0">
                <a:solidFill>
                  <a:srgbClr val="FFFFFF"/>
                </a:solidFill>
              </a:rPr>
              <a:t>pulque</a:t>
            </a:r>
            <a:br>
              <a:rPr kumimoji="0" lang="en-US" sz="1800" b="1" dirty="0">
                <a:solidFill>
                  <a:srgbClr val="FFFFFF"/>
                </a:solidFill>
              </a:rPr>
            </a:br>
            <a:r>
              <a:rPr kumimoji="0" lang="en-US" sz="1200" dirty="0">
                <a:solidFill>
                  <a:srgbClr val="FFFFFF"/>
                </a:solidFill>
              </a:rPr>
              <a:t>Codex Mendoza</a:t>
            </a:r>
            <a:br>
              <a:rPr kumimoji="0" lang="en-US" sz="1200" dirty="0">
                <a:solidFill>
                  <a:srgbClr val="FFFFFF"/>
                </a:solidFill>
              </a:rPr>
            </a:br>
            <a:r>
              <a:rPr kumimoji="0" lang="en-US" sz="1200" dirty="0">
                <a:solidFill>
                  <a:srgbClr val="FFFFFF"/>
                </a:solidFill>
              </a:rPr>
              <a:t>mid 16th century</a:t>
            </a:r>
            <a:endParaRPr kumimoji="0" lang="en-US" sz="1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669" y="137955"/>
            <a:ext cx="5925741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04950" y="648835"/>
            <a:ext cx="7315200" cy="236988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 noProof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pulque</a:t>
            </a: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played a </a:t>
            </a:r>
            <a:r>
              <a:rPr kumimoji="0" lang="en-US" b="1" i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huge</a:t>
            </a:r>
            <a:r>
              <a:rPr kumimoji="0" lang="en-US" b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role in pre-conquest and</a:t>
            </a:r>
            <a:r>
              <a:rPr kumimoji="0" lang="en-US" sz="2400" b="1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conquest Mexico, but in recent years </a:t>
            </a:r>
            <a:r>
              <a:rPr kumimoji="0" lang="en-US" sz="2400" b="1" i="1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pulque</a:t>
            </a:r>
            <a:r>
              <a:rPr kumimoji="0" lang="en-US" sz="2400" b="1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consumption has declined, largely </a:t>
            </a:r>
            <a:r>
              <a:rPr kumimoji="0" lang="en-US" sz="2400" b="1" kern="0" dirty="0">
                <a:solidFill>
                  <a:srgbClr val="000000"/>
                </a:solidFill>
              </a:rPr>
              <a:t>to the increasing popularity of beer . . .</a:t>
            </a:r>
          </a:p>
          <a:p>
            <a:pPr lvl="0" eaLnBrk="1" hangingPunct="1">
              <a:defRPr/>
            </a:pP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3381378" y="6324600"/>
            <a:ext cx="3502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200" dirty="0">
                <a:solidFill>
                  <a:srgbClr val="FFFFFF"/>
                </a:solidFill>
                <a:hlinkClick r:id="rId2"/>
              </a:rPr>
              <a:t>http://news.bbc.co.uk/2/hi/americas/4114553.stm</a:t>
            </a:r>
            <a:endParaRPr kumimoji="0" lang="en-US" sz="1200" dirty="0">
              <a:solidFill>
                <a:srgbClr val="FFFFFF"/>
              </a:solidFill>
            </a:endParaRPr>
          </a:p>
        </p:txBody>
      </p:sp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23" y="479351"/>
            <a:ext cx="7589520" cy="56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2090056" y="2209800"/>
            <a:ext cx="2967719" cy="65314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60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6000" b="1" i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5103" y="2568714"/>
            <a:ext cx="4931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4000" b="1" kern="0" dirty="0">
                <a:solidFill>
                  <a:srgbClr val="000000"/>
                </a:solidFill>
                <a:latin typeface="Times New Roman"/>
              </a:rPr>
              <a:t>back to maize and . . 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60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60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is the process that starts with soaking the ripe maize grains and then cooking them with lime or wood ashes</a:t>
            </a:r>
          </a:p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8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48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allows the transparent skin on the grain to be removed</a:t>
            </a:r>
          </a:p>
          <a:p>
            <a:pPr>
              <a:spcBef>
                <a:spcPct val="20000"/>
              </a:spcBef>
              <a:defRPr/>
            </a:pPr>
            <a:r>
              <a:rPr kumimoji="0" lang="en-US" sz="2800" kern="0" dirty="0">
                <a:solidFill>
                  <a:srgbClr val="000000"/>
                </a:solidFill>
                <a:latin typeface="Times New Roman"/>
              </a:rPr>
              <a:t>(the </a:t>
            </a:r>
            <a:r>
              <a:rPr kumimoji="0" lang="en-US" sz="2800" kern="0" dirty="0" err="1">
                <a:solidFill>
                  <a:srgbClr val="000000"/>
                </a:solidFill>
                <a:latin typeface="Times New Roman"/>
              </a:rPr>
              <a:t>pericarp</a:t>
            </a:r>
            <a:r>
              <a:rPr kumimoji="0" lang="en-US" sz="2800" kern="0" dirty="0">
                <a:solidFill>
                  <a:srgbClr val="000000"/>
                </a:solidFill>
                <a:latin typeface="Times New Roman"/>
              </a:rPr>
              <a:t>)</a:t>
            </a: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making the grain easier to grind</a:t>
            </a:r>
          </a:p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4474</TotalTime>
  <Words>5402</Words>
  <Application>Microsoft Office PowerPoint</Application>
  <PresentationFormat>35mm Slides</PresentationFormat>
  <Paragraphs>946</Paragraphs>
  <Slides>154</Slides>
  <Notes>74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154</vt:i4>
      </vt:variant>
    </vt:vector>
  </HeadingPairs>
  <TitlesOfParts>
    <vt:vector size="181" baseType="lpstr">
      <vt:lpstr>Arial</vt:lpstr>
      <vt:lpstr>Arial Black</vt:lpstr>
      <vt:lpstr>Bookman Old Style</vt:lpstr>
      <vt:lpstr>Calibri</vt:lpstr>
      <vt:lpstr>Monotype Sorts</vt:lpstr>
      <vt:lpstr>Tahoma</vt:lpstr>
      <vt:lpstr>Times New Roman</vt:lpstr>
      <vt:lpstr>Verdana</vt:lpstr>
      <vt:lpstr>Wingdings</vt:lpstr>
      <vt:lpstr>2_Contemporary Portrait</vt:lpstr>
      <vt:lpstr>T8</vt:lpstr>
      <vt:lpstr>1_Default Design</vt:lpstr>
      <vt:lpstr>7_Contemporary Portrait</vt:lpstr>
      <vt:lpstr>16_Default Design</vt:lpstr>
      <vt:lpstr>11_white3</vt:lpstr>
      <vt:lpstr>5_Default Design</vt:lpstr>
      <vt:lpstr>14_Default Design</vt:lpstr>
      <vt:lpstr>12_Default Design</vt:lpstr>
      <vt:lpstr>3_Contemporary Portrait</vt:lpstr>
      <vt:lpstr>Meadow</vt:lpstr>
      <vt:lpstr>4_Contemporary Portrait</vt:lpstr>
      <vt:lpstr>5_Contemporary Portrait</vt:lpstr>
      <vt:lpstr>6_Office Theme</vt:lpstr>
      <vt:lpstr>6_Contemporary Portrait</vt:lpstr>
      <vt:lpstr>1_Office Theme</vt:lpstr>
      <vt:lpstr>2_T8</vt:lpstr>
      <vt:lpstr>9_Contemporary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471</cp:revision>
  <cp:lastPrinted>2000-04-12T17:52:36Z</cp:lastPrinted>
  <dcterms:created xsi:type="dcterms:W3CDTF">2000-03-27T14:48:03Z</dcterms:created>
  <dcterms:modified xsi:type="dcterms:W3CDTF">2026-01-04T22:29:18Z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