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4793" r:id="rId3"/>
    <p:sldMasterId id="2147484805" r:id="rId4"/>
    <p:sldMasterId id="2147484818" r:id="rId5"/>
    <p:sldMasterId id="2147484830" r:id="rId6"/>
  </p:sldMasterIdLst>
  <p:notesMasterIdLst>
    <p:notesMasterId r:id="rId35"/>
  </p:notesMasterIdLst>
  <p:sldIdLst>
    <p:sldId id="999" r:id="rId7"/>
    <p:sldId id="1000" r:id="rId8"/>
    <p:sldId id="994" r:id="rId9"/>
    <p:sldId id="867" r:id="rId10"/>
    <p:sldId id="870" r:id="rId11"/>
    <p:sldId id="873" r:id="rId12"/>
    <p:sldId id="891" r:id="rId13"/>
    <p:sldId id="896" r:id="rId14"/>
    <p:sldId id="871" r:id="rId15"/>
    <p:sldId id="872" r:id="rId16"/>
    <p:sldId id="875" r:id="rId17"/>
    <p:sldId id="899" r:id="rId18"/>
    <p:sldId id="876" r:id="rId19"/>
    <p:sldId id="893" r:id="rId20"/>
    <p:sldId id="878" r:id="rId21"/>
    <p:sldId id="879" r:id="rId22"/>
    <p:sldId id="880" r:id="rId23"/>
    <p:sldId id="881" r:id="rId24"/>
    <p:sldId id="883" r:id="rId25"/>
    <p:sldId id="894" r:id="rId26"/>
    <p:sldId id="892" r:id="rId27"/>
    <p:sldId id="877" r:id="rId28"/>
    <p:sldId id="884" r:id="rId29"/>
    <p:sldId id="895" r:id="rId30"/>
    <p:sldId id="886" r:id="rId31"/>
    <p:sldId id="897" r:id="rId32"/>
    <p:sldId id="900" r:id="rId33"/>
    <p:sldId id="1001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D79694"/>
    <a:srgbClr val="C80000"/>
    <a:srgbClr val="C81A08"/>
    <a:srgbClr val="99CCFF"/>
    <a:srgbClr val="1F497D"/>
    <a:srgbClr val="BBE0E3"/>
    <a:srgbClr val="5F9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55" autoAdjust="0"/>
    <p:restoredTop sz="94658" autoAdjust="0"/>
  </p:normalViewPr>
  <p:slideViewPr>
    <p:cSldViewPr>
      <p:cViewPr varScale="1">
        <p:scale>
          <a:sx n="70" d="100"/>
          <a:sy n="70" d="100"/>
        </p:scale>
        <p:origin x="456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8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60B4C35-B42A-4BD8-99BD-B7E1FC11DCFA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C47CB33-1C69-436E-8EF3-04CD19091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36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6E682E-35AB-43F6-A641-90AE9A87C2FB}" type="slidenum">
              <a:rPr lang="en-US">
                <a:solidFill>
                  <a:srgbClr val="000000"/>
                </a:solidFill>
              </a:rPr>
              <a:pPr/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6A33B-2160-491C-9266-8794DBD7B3DD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09F40-22CF-4FF3-A1DF-35A6C37CC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CF514-DCBD-4EAA-980B-3884F781744C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A234B-E3B7-4BD5-B2E5-EE13E8D37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CBDDF-A4D9-4A01-88BE-28C124D8078F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ADA9F-F4B5-4368-B438-691F5949A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F95CA-2FE5-4EC4-8A7D-FE5CDECACF7A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76D3B-7FA1-45B0-BD81-1289D288A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EE293-9290-4566-94AC-109F11FDBA05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A6E34-5A52-442F-9110-8D3DA68CC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F11CB-A805-4596-926D-D47944A64D7A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B6354-BCE0-4ED0-90E3-7C1F762FE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50EAA-A428-4F01-AF82-04EE9592DB65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858FA-61B6-4961-998F-863A870B1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78228-FE22-4DF8-9340-9E15054CD8CF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EEC16-C3BC-4345-A100-FB7591A7E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151B4-66E1-4DCC-9CE6-162B96EB1872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8E2D0-38D4-42BB-8A8B-C0E0928D8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BD77E-71F3-4EF1-BD39-668319394041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65AB6-D741-4508-9566-7A40A7E12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40D4F-8D84-4F8B-B5A3-471BD9A57E19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70E2E-2803-41F9-82C7-43FB8CE69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475D-A02E-418E-96F6-725210C6B0BC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EA7F-C664-494B-9983-7A4CBB5A22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DBB8F-3C31-4EBC-BE37-0A1B8B93102F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2B324-1B03-46CE-8071-6B1C28F3A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94559-3A47-42FB-9283-3F3240B89ED7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0619D-7493-4401-A4C1-23FFFC6BE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998B9-9415-4543-89A1-16B991672B5E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C5D65-0E31-42C3-9306-DC6DA194A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6A33B-2160-491C-9266-8794DBD7B3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09F40-22CF-4FF3-A1DF-35A6C37CC4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475D-A02E-418E-96F6-725210C6B0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EA7F-C664-494B-9983-7A4CBB5A22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9ED73-1413-4132-A9E2-161A5F62F3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0D361-F471-472C-8A59-123C0449FE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D4093-7EFE-44B1-A822-CD506C467B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0A9FD-5A93-4695-85B5-F026CDC7A2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E05EB-0DB5-403F-8C9F-F7D1D56489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F08D8-EF64-4900-BA63-408975A154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8E7CF-B342-4225-9725-BDC5EA2E16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0E3E1-0318-45E4-AFD1-86414D835E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77C9A-92A2-4BDB-B15A-F34A0BD927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6076-5900-4AB4-A0E8-992CFA44C2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9ED73-1413-4132-A9E2-161A5F62F3A2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0D361-F471-472C-8A59-123C0449F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B0891-EC2B-4B2F-99A4-DF909CAA2D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F008E-8E8C-4310-A4FC-B88ED705F5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06D9A-25BA-4AC9-BFA4-AB9DA75AAA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245D-A9B0-4E4B-9596-56275C8B8D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CF514-DCBD-4EAA-980B-3884F78174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A234B-E3B7-4BD5-B2E5-EE13E8D372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CBDDF-A4D9-4A01-88BE-28C124D807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ADA9F-F4B5-4368-B438-691F5949AB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FC259-AE0A-4AF3-85DB-D3C62F945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556E4-4957-4C42-85B2-06A75DF877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B7353-60E3-4E85-87FB-257751121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0288C-8E51-4A4D-911C-408E96E5D2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09C49-FCE6-419D-BCAF-06AD2DCA7F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0A736-5956-4EEA-A5A8-EABE31363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D4093-7EFE-44B1-A822-CD506C467BFC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0A9FD-5A93-4695-85B5-F026CDC7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EF87F-0756-4891-B970-1A09F2BAC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73362-8881-40F0-9025-E25C7EBBD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2FB1F-9006-44E5-A593-0367A02AEF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4EBBC-862A-4F19-A4EF-454F42FC1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A44C3-D5D6-4E54-B681-F76A27906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0FDE2-A861-4B1D-BAEC-0BE4B45DB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8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F13B2-1104-40C1-A3DF-E4CA1C9F9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4AEB6-FAD4-4E02-834A-F9F0F5BBE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4D809-7AB2-4B37-8B84-246B0EC10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65829-95B1-4346-BD21-D91C4A7FC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E05EB-0DB5-403F-8C9F-F7D1D56489DA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F08D8-EF64-4900-BA63-408975A15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1FF50-5117-4456-A946-5722B6974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8401B-7D02-4BD4-9E48-E2971190C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D0E87-6BE3-43E6-876F-020C78AB8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0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F9929-2F28-40E8-BB8D-CC56ED239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95E2D-1F8B-4D04-8931-62B1D08C4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1FB0C-3862-421B-A059-DF544CA6F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9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9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14FD8-3282-4E9F-9A5C-E74BE7D5B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D4E32-63CC-48DF-9361-FA5E4BC40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647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139F2-22FB-435D-8BA3-09FA7B213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632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DABD1-22D8-4C80-BD46-79924F725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50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8E7CF-B342-4225-9725-BDC5EA2E16E1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0E3E1-0318-45E4-AFD1-86414D835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3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600203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8FCEF-B8D5-4468-A51E-0740AB274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073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024F6-B620-4AC4-9478-7FD181313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995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E0C6D-E7EE-4178-AE0F-20687D11E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643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02CC9-0DCA-4AFA-A602-20A24AD54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029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53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75D57-BA86-4120-A4EF-0377F2C85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2999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42493-CE95-4811-A533-35CBD7E8A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728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8A6A5-F8E2-4D0D-BA52-891E00FFA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164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4641"/>
            <a:ext cx="603673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57CDB-3C38-4149-B78B-FC145E089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10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77C9A-92A2-4BDB-B15A-F34A0BD927BE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6076-5900-4AB4-A0E8-992CFA44C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B0891-EC2B-4B2F-99A4-DF909CAA2DEF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F008E-8E8C-4310-A4FC-B88ED705F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06D9A-25BA-4AC9-BFA4-AB9DA75AAAEB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245D-A9B0-4E4B-9596-56275C8B8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324D76-3343-4BF9-B43F-0FA2426F5768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0EB106-A7C1-4E85-B269-71EB5FBBB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69" r:id="rId2"/>
    <p:sldLayoutId id="2147484170" r:id="rId3"/>
    <p:sldLayoutId id="2147484171" r:id="rId4"/>
    <p:sldLayoutId id="2147484172" r:id="rId5"/>
    <p:sldLayoutId id="2147484173" r:id="rId6"/>
    <p:sldLayoutId id="2147484174" r:id="rId7"/>
    <p:sldLayoutId id="2147484175" r:id="rId8"/>
    <p:sldLayoutId id="2147484176" r:id="rId9"/>
    <p:sldLayoutId id="2147484177" r:id="rId10"/>
    <p:sldLayoutId id="21474841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D8434697-F7A6-415D-8044-8C0B615F115B}" type="datetimeFigureOut">
              <a:rPr lang="en-US"/>
              <a:pPr>
                <a:defRPr/>
              </a:pPr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7262D3A-F80A-451D-900F-F724FAD61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  <p:sldLayoutId id="2147484187" r:id="rId9"/>
    <p:sldLayoutId id="2147484188" r:id="rId10"/>
    <p:sldLayoutId id="21474841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324D76-3343-4BF9-B43F-0FA2426F57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0EB106-A7C1-4E85-B269-71EB5FBBB6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4" r:id="rId1"/>
    <p:sldLayoutId id="2147484795" r:id="rId2"/>
    <p:sldLayoutId id="2147484796" r:id="rId3"/>
    <p:sldLayoutId id="2147484797" r:id="rId4"/>
    <p:sldLayoutId id="2147484798" r:id="rId5"/>
    <p:sldLayoutId id="2147484799" r:id="rId6"/>
    <p:sldLayoutId id="2147484800" r:id="rId7"/>
    <p:sldLayoutId id="2147484801" r:id="rId8"/>
    <p:sldLayoutId id="2147484802" r:id="rId9"/>
    <p:sldLayoutId id="2147484803" r:id="rId10"/>
    <p:sldLayoutId id="21474848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7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9B2DCCAF-D999-4006-A9A5-0874D2505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6" r:id="rId1"/>
    <p:sldLayoutId id="2147484807" r:id="rId2"/>
    <p:sldLayoutId id="2147484808" r:id="rId3"/>
    <p:sldLayoutId id="2147484809" r:id="rId4"/>
    <p:sldLayoutId id="2147484810" r:id="rId5"/>
    <p:sldLayoutId id="2147484811" r:id="rId6"/>
    <p:sldLayoutId id="2147484812" r:id="rId7"/>
    <p:sldLayoutId id="2147484813" r:id="rId8"/>
    <p:sldLayoutId id="2147484814" r:id="rId9"/>
    <p:sldLayoutId id="2147484815" r:id="rId10"/>
    <p:sldLayoutId id="2147484816" r:id="rId11"/>
    <p:sldLayoutId id="214748481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03F1196D-6E90-4168-86F8-F84964D13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9" r:id="rId1"/>
    <p:sldLayoutId id="2147484820" r:id="rId2"/>
    <p:sldLayoutId id="2147484821" r:id="rId3"/>
    <p:sldLayoutId id="2147484822" r:id="rId4"/>
    <p:sldLayoutId id="2147484823" r:id="rId5"/>
    <p:sldLayoutId id="2147484824" r:id="rId6"/>
    <p:sldLayoutId id="2147484825" r:id="rId7"/>
    <p:sldLayoutId id="2147484826" r:id="rId8"/>
    <p:sldLayoutId id="2147484827" r:id="rId9"/>
    <p:sldLayoutId id="2147484828" r:id="rId10"/>
    <p:sldLayoutId id="21474848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A03666-DA0D-4712-BFE9-739D4BB76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852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1" r:id="rId1"/>
    <p:sldLayoutId id="2147484832" r:id="rId2"/>
    <p:sldLayoutId id="2147484833" r:id="rId3"/>
    <p:sldLayoutId id="2147484834" r:id="rId4"/>
    <p:sldLayoutId id="2147484835" r:id="rId5"/>
    <p:sldLayoutId id="2147484836" r:id="rId6"/>
    <p:sldLayoutId id="2147484837" r:id="rId7"/>
    <p:sldLayoutId id="2147484838" r:id="rId8"/>
    <p:sldLayoutId id="2147484839" r:id="rId9"/>
    <p:sldLayoutId id="2147484840" r:id="rId10"/>
    <p:sldLayoutId id="21474848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Relationship Id="rId4" Type="http://schemas.openxmlformats.org/officeDocument/2006/relationships/hyperlink" Target="http://s184.photobucket.com/albums/x318/RennyBA/StPatricksDayOslo2008/IrishStew.jpg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11B192-1193-24A3-BFC6-B2BF17330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2F8100-E2D8-A94E-6E11-8568E6ADE8C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8600"/>
            <a:ext cx="4572000" cy="6400800"/>
          </a:xfrm>
          <a:prstGeom prst="rect">
            <a:avLst/>
          </a:prstGeom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0818835A-04E8-23EC-7DB0-DB5EC1332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9675" y="6019800"/>
            <a:ext cx="1644650" cy="461665"/>
          </a:xfrm>
          <a:prstGeom prst="rect">
            <a:avLst/>
          </a:prstGeom>
          <a:solidFill>
            <a:srgbClr val="BBC6C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BBC6C3"/>
                </a:highligh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BBC6C3"/>
                </a:highlight>
                <a:uLnTx/>
                <a:uFillTx/>
                <a:latin typeface="Arial" pitchFamily="34" charset="0"/>
                <a:ea typeface="+mn-ea"/>
                <a:cs typeface="+mn-cs"/>
              </a:rPr>
              <a:t>© 2010-2026</a:t>
            </a:r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BBC6C3"/>
              </a:highlight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CC6A1F-39FD-1945-0307-C0E75483CBCA}"/>
              </a:ext>
            </a:extLst>
          </p:cNvPr>
          <p:cNvSpPr txBox="1">
            <a:spLocks/>
          </p:cNvSpPr>
          <p:nvPr/>
        </p:nvSpPr>
        <p:spPr>
          <a:xfrm>
            <a:off x="2290065" y="219456"/>
            <a:ext cx="4572000" cy="6400800"/>
          </a:xfrm>
          <a:prstGeom prst="rect">
            <a:avLst/>
          </a:prstGeom>
          <a:solidFill>
            <a:srgbClr val="B8E2DE">
              <a:alpha val="85098"/>
            </a:srgb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0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0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algn="ctr">
              <a:spcBef>
                <a:spcPct val="20000"/>
              </a:spcBef>
            </a:pPr>
            <a:r>
              <a:rPr kumimoji="1" lang="en-US" sz="4000" b="1" i="1" kern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Diet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0DABA356-ED3F-ED3A-7C19-161377E3C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1880" y="6019800"/>
            <a:ext cx="1905000" cy="461665"/>
          </a:xfrm>
          <a:prstGeom prst="rect">
            <a:avLst/>
          </a:prstGeom>
          <a:solidFill>
            <a:srgbClr val="BBC6C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BBC6C3"/>
                </a:highligh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BBC6C3"/>
                </a:highlight>
                <a:uLnTx/>
                <a:uFillTx/>
                <a:latin typeface="Arial" pitchFamily="34" charset="0"/>
                <a:ea typeface="+mn-ea"/>
                <a:cs typeface="+mn-cs"/>
              </a:rPr>
              <a:t>© 2010-2026</a:t>
            </a:r>
            <a:endParaRPr kumimoji="1" lang="en-US" sz="1200" b="0" i="0" u="none" strike="noStrike" kern="1200" cap="none" spc="0" normalizeH="0" baseline="0" noProof="0" dirty="0">
              <a:ln>
                <a:noFill/>
              </a:ln>
              <a:effectLst/>
              <a:highlight>
                <a:srgbClr val="BBC6C3"/>
              </a:highlight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E049F0-3039-6AFE-8F95-AD397AC69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1803" y="1295400"/>
            <a:ext cx="653416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use your up/down arrow keys and/or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your space bar to advance the slides</a:t>
            </a:r>
          </a:p>
        </p:txBody>
      </p:sp>
    </p:spTree>
    <p:extLst>
      <p:ext uri="{BB962C8B-B14F-4D97-AF65-F5344CB8AC3E}">
        <p14:creationId xmlns:p14="http://schemas.microsoft.com/office/powerpoint/2010/main" val="1224461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FFFFFF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FFFFFF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rgbClr val="FFFFFF"/>
                </a:solidFill>
                <a:latin typeface="Calibri" pitchFamily="34" charset="0"/>
              </a:rPr>
              <a:t>ed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., p. 4</a:t>
            </a:r>
          </a:p>
        </p:txBody>
      </p:sp>
      <p:pic>
        <p:nvPicPr>
          <p:cNvPr id="679939" name="Picture 5" descr="biocultural_framewor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325" y="663575"/>
            <a:ext cx="59594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429000" y="3200400"/>
            <a:ext cx="2276475" cy="1084263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0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616904"/>
            <a:ext cx="7315200" cy="3945696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000000"/>
                </a:solidFill>
                <a:latin typeface="Verdana" pitchFamily="34" charset="0"/>
              </a:rPr>
              <a:t>so in terms of the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000000"/>
                </a:solidFill>
                <a:latin typeface="Verdana" pitchFamily="34" charset="0"/>
              </a:rPr>
              <a:t>“units of analysis”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4800" b="1" dirty="0">
                <a:solidFill>
                  <a:srgbClr val="000000"/>
                </a:solidFill>
                <a:latin typeface="Verdana" pitchFamily="34" charset="0"/>
              </a:rPr>
              <a:t>“diet”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000000"/>
                </a:solidFill>
                <a:latin typeface="Verdana" pitchFamily="34" charset="0"/>
              </a:rPr>
              <a:t>will usually be the focus of inquiry as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rgbClr val="000000"/>
                </a:solidFill>
                <a:latin typeface="Verdana" pitchFamily="34" charset="0"/>
              </a:rPr>
              <a:t>an item itself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FFFFFF"/>
                </a:solidFill>
                <a:latin typeface="Verdana" pitchFamily="34" charset="0"/>
              </a:rPr>
              <a:t>or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FFFFFF"/>
                </a:solidFill>
                <a:latin typeface="Verdana" pitchFamily="34" charset="0"/>
              </a:rPr>
              <a:t>it may be part of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rgbClr val="FFFFFF"/>
                </a:solidFill>
                <a:latin typeface="Verdana" pitchFamily="34" charset="0"/>
              </a:rPr>
              <a:t> a focus on the individual(s)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899886" y="4386942"/>
            <a:ext cx="7329714" cy="83099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228600" tIns="228600" rIns="228600" bIns="228600" numCol="1" anchor="t" anchorCtr="0" compatLnSpc="1">
            <a:prstTxWarp prst="textNoShape">
              <a:avLst/>
            </a:prstTxWarp>
            <a:spAutoFit/>
          </a:bodyPr>
          <a:lstStyle/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Tahoma" pitchFamily="34" charset="0"/>
              </a:rPr>
              <a:t>as in, for e.g., “the Atkins Diet” or “the </a:t>
            </a:r>
            <a:r>
              <a:rPr lang="en-US" sz="2400" dirty="0" err="1">
                <a:solidFill>
                  <a:srgbClr val="000000"/>
                </a:solidFill>
                <a:latin typeface="Tahoma" pitchFamily="34" charset="0"/>
              </a:rPr>
              <a:t>Keto</a:t>
            </a:r>
            <a:r>
              <a:rPr lang="en-US" sz="2400" dirty="0">
                <a:solidFill>
                  <a:srgbClr val="000000"/>
                </a:solidFill>
                <a:latin typeface="Tahoma" pitchFamily="34" charset="0"/>
              </a:rPr>
              <a:t> Diet”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0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616904"/>
            <a:ext cx="7315200" cy="4093428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000000"/>
                </a:solidFill>
                <a:latin typeface="Verdana" pitchFamily="34" charset="0"/>
              </a:rPr>
              <a:t>so in terms of the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000000"/>
                </a:solidFill>
                <a:latin typeface="Verdana" pitchFamily="34" charset="0"/>
              </a:rPr>
              <a:t>“units of analysis”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4800" b="1" dirty="0">
                <a:solidFill>
                  <a:srgbClr val="000000"/>
                </a:solidFill>
                <a:latin typeface="Verdana" pitchFamily="34" charset="0"/>
              </a:rPr>
              <a:t>“diet”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000000"/>
                </a:solidFill>
                <a:latin typeface="Verdana" pitchFamily="34" charset="0"/>
              </a:rPr>
              <a:t>will usually be the focus of inquiry as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rgbClr val="000000"/>
                </a:solidFill>
                <a:latin typeface="Verdana" pitchFamily="34" charset="0"/>
              </a:rPr>
              <a:t>an item itself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4000" b="1" dirty="0">
                <a:solidFill>
                  <a:srgbClr val="000000"/>
                </a:solidFill>
                <a:latin typeface="Verdana" pitchFamily="34" charset="0"/>
              </a:rPr>
              <a:t>or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000000"/>
                </a:solidFill>
                <a:latin typeface="Verdana" pitchFamily="34" charset="0"/>
              </a:rPr>
              <a:t>it may be part of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rgbClr val="000000"/>
                </a:solidFill>
                <a:latin typeface="Verdana" pitchFamily="34" charset="0"/>
              </a:rPr>
              <a:t> a focus on the individual(s) 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71538" y="787400"/>
            <a:ext cx="7315200" cy="5133713"/>
          </a:xfrm>
        </p:spPr>
        <p:txBody>
          <a:bodyPr>
            <a:spAutoFit/>
          </a:bodyPr>
          <a:lstStyle/>
          <a:p>
            <a:pPr eaLnBrk="1" hangingPunct="1">
              <a:lnSpc>
                <a:spcPct val="70000"/>
              </a:lnSpc>
              <a:buFontTx/>
              <a:buNone/>
              <a:defRPr/>
            </a:pPr>
            <a:endParaRPr lang="en-US" sz="4000" b="1" dirty="0">
              <a:latin typeface="Verdana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dirty="0">
                <a:latin typeface="Verdana" pitchFamily="34" charset="0"/>
              </a:rPr>
              <a:t>thus the “diet” . . .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>
                <a:latin typeface="Verdana" pitchFamily="34" charset="0"/>
              </a:rPr>
              <a:t>“units of analysis” usually includes:</a:t>
            </a:r>
          </a:p>
          <a:p>
            <a:pPr marL="1538288" indent="-158750" eaLnBrk="1" hangingPunct="1">
              <a:lnSpc>
                <a:spcPct val="60000"/>
              </a:lnSpc>
              <a:buFontTx/>
              <a:buNone/>
              <a:defRPr/>
            </a:pPr>
            <a:endParaRPr lang="en-US" sz="2800" b="1" dirty="0">
              <a:latin typeface="Verdana" pitchFamily="34" charset="0"/>
            </a:endParaRP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sz="3200" b="1" dirty="0">
                <a:latin typeface="Verdana" pitchFamily="34" charset="0"/>
              </a:rPr>
              <a:t>one person</a:t>
            </a:r>
            <a:endParaRPr lang="en-US" sz="2000" dirty="0">
              <a:latin typeface="Verdana" pitchFamily="34" charset="0"/>
            </a:endParaRP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000000"/>
                </a:solidFill>
                <a:latin typeface="Verdana" pitchFamily="34" charset="0"/>
              </a:rPr>
              <a:t>the family </a:t>
            </a:r>
            <a:r>
              <a:rPr lang="en-US" sz="1600" dirty="0">
                <a:solidFill>
                  <a:srgbClr val="000000"/>
                </a:solidFill>
                <a:latin typeface="Verdana" pitchFamily="34" charset="0"/>
              </a:rPr>
              <a:t>(occasionally)</a:t>
            </a:r>
            <a:endParaRPr lang="en-US" sz="1200" dirty="0">
              <a:solidFill>
                <a:srgbClr val="000000"/>
              </a:solidFill>
              <a:latin typeface="Verdana" pitchFamily="34" charset="0"/>
            </a:endParaRP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D79694"/>
                </a:solidFill>
                <a:latin typeface="Verdana" pitchFamily="34" charset="0"/>
              </a:rPr>
              <a:t>the community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D79694"/>
                </a:solidFill>
                <a:latin typeface="Verdana" pitchFamily="34" charset="0"/>
              </a:rPr>
              <a:t>a region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D79694"/>
                </a:solidFill>
                <a:latin typeface="Verdana" pitchFamily="34" charset="0"/>
              </a:rPr>
              <a:t>a “culture area”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D79694"/>
                </a:solidFill>
                <a:latin typeface="Verdana" pitchFamily="34" charset="0"/>
              </a:rPr>
              <a:t>a culture / “subculture”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D79694"/>
                </a:solidFill>
                <a:latin typeface="Verdana" pitchFamily="34" charset="0"/>
              </a:rPr>
              <a:t>a nation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sz="3200" b="1" dirty="0">
                <a:latin typeface="Verdana" pitchFamily="34" charset="0"/>
              </a:rPr>
              <a:t>an item </a:t>
            </a:r>
            <a:r>
              <a:rPr lang="en-US" sz="2000" dirty="0">
                <a:latin typeface="Verdana" pitchFamily="34" charset="0"/>
              </a:rPr>
              <a:t>or action </a:t>
            </a:r>
            <a:r>
              <a:rPr lang="en-US" sz="3200" b="1" dirty="0">
                <a:latin typeface="Verdana" pitchFamily="34" charset="0"/>
              </a:rPr>
              <a:t>itself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D79694"/>
                </a:solidFill>
                <a:latin typeface="Verdana" pitchFamily="34" charset="0"/>
              </a:rPr>
              <a:t>a “cultural metaphor”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0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2514600"/>
            <a:ext cx="7315200" cy="2468368"/>
          </a:xfrm>
        </p:spPr>
        <p:txBody>
          <a:bodyPr>
            <a:spAutoFit/>
          </a:bodyPr>
          <a:lstStyle/>
          <a:p>
            <a:pPr algn="ctr" eaLnBrk="1" hangingPunct="1">
              <a:buFontTx/>
              <a:buNone/>
            </a:pPr>
            <a:r>
              <a:rPr lang="en-US" b="1" dirty="0">
                <a:solidFill>
                  <a:srgbClr val="000000"/>
                </a:solidFill>
                <a:latin typeface="Verdana" pitchFamily="34" charset="0"/>
              </a:rPr>
              <a:t>if the focus of inquiry is </a:t>
            </a:r>
          </a:p>
          <a:p>
            <a:pPr algn="ctr" eaLnBrk="1" hangingPunct="1"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Verdana" pitchFamily="34" charset="0"/>
              </a:rPr>
              <a:t>something having to do with</a:t>
            </a:r>
          </a:p>
          <a:p>
            <a:pPr algn="ctr" eaLnBrk="1" hangingPunct="1">
              <a:buFontTx/>
              <a:buNone/>
            </a:pPr>
            <a:r>
              <a:rPr lang="en-US" sz="2400" b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 pitchFamily="34" charset="0"/>
              </a:rPr>
              <a:t>a group</a:t>
            </a:r>
          </a:p>
          <a:p>
            <a:pPr algn="ctr" eaLnBrk="1" hangingPunct="1">
              <a:buFontTx/>
              <a:buNone/>
            </a:pPr>
            <a:r>
              <a:rPr lang="en-US" sz="2400" b="1" dirty="0">
                <a:solidFill>
                  <a:srgbClr val="000000"/>
                </a:solidFill>
                <a:latin typeface="Verdana" pitchFamily="34" charset="0"/>
              </a:rPr>
              <a:t>then, in food research,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000000"/>
                </a:solidFill>
                <a:latin typeface="Verdana" pitchFamily="34" charset="0"/>
              </a:rPr>
              <a:t>that is known as . . .</a:t>
            </a:r>
            <a:endParaRPr lang="en-US" b="1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1" name="Subtitle 2"/>
          <p:cNvSpPr txBox="1">
            <a:spLocks/>
          </p:cNvSpPr>
          <p:nvPr/>
        </p:nvSpPr>
        <p:spPr bwMode="auto">
          <a:xfrm>
            <a:off x="914400" y="1676400"/>
            <a:ext cx="7315200" cy="445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Nutritional Status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Biological Makeup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Human Nutrient Needs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Diet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4800" b="1" dirty="0">
                <a:solidFill>
                  <a:srgbClr val="000000"/>
                </a:solidFill>
                <a:latin typeface="Calibri" pitchFamily="34" charset="0"/>
              </a:rPr>
              <a:t>Cuisine</a:t>
            </a:r>
            <a:endParaRPr lang="en-US" sz="3200" b="1" dirty="0">
              <a:solidFill>
                <a:srgbClr val="000000"/>
              </a:solidFill>
              <a:latin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The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Physical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Sociocultural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Economic and Political Environment</a:t>
            </a:r>
          </a:p>
        </p:txBody>
      </p:sp>
      <p:sp>
        <p:nvSpPr>
          <p:cNvPr id="686082" name="Subtitle 2"/>
          <p:cNvSpPr txBox="1">
            <a:spLocks/>
          </p:cNvSpPr>
          <p:nvPr/>
        </p:nvSpPr>
        <p:spPr bwMode="auto">
          <a:xfrm>
            <a:off x="914400" y="609600"/>
            <a:ext cx="7315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3200" b="1">
                <a:solidFill>
                  <a:srgbClr val="C80000"/>
                </a:solidFill>
                <a:latin typeface="Calibri" pitchFamily="34" charset="0"/>
              </a:rPr>
              <a:t>Biocultural Framework </a:t>
            </a:r>
          </a:p>
          <a:p>
            <a:pPr marL="342900" indent="-342900" algn="ctr"/>
            <a:r>
              <a:rPr lang="en-US" sz="3200" b="1">
                <a:solidFill>
                  <a:srgbClr val="C80000"/>
                </a:solidFill>
                <a:latin typeface="Calibri" pitchFamily="34" charset="0"/>
              </a:rPr>
              <a:t>for the Study of Diet and Nutrition</a:t>
            </a:r>
            <a:endParaRPr lang="en-US" sz="3200">
              <a:solidFill>
                <a:srgbClr val="C80000"/>
              </a:solidFill>
              <a:latin typeface="Calibri" pitchFamily="34" charset="0"/>
            </a:endParaRPr>
          </a:p>
        </p:txBody>
      </p:sp>
      <p:sp>
        <p:nvSpPr>
          <p:cNvPr id="686083" name="TextBox 4"/>
          <p:cNvSpPr txBox="1">
            <a:spLocks noChangeArrowheads="1"/>
          </p:cNvSpPr>
          <p:nvPr/>
        </p:nvSpPr>
        <p:spPr bwMode="auto">
          <a:xfrm>
            <a:off x="5368925" y="1676400"/>
            <a:ext cx="1547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individual</a:t>
            </a:r>
          </a:p>
          <a:p>
            <a:pPr algn="ctr"/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nutritional</a:t>
            </a:r>
          </a:p>
          <a:p>
            <a:pPr algn="ctr"/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needs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5" name="TextBox 1"/>
          <p:cNvSpPr txBox="1">
            <a:spLocks noChangeArrowheads="1"/>
          </p:cNvSpPr>
          <p:nvPr/>
        </p:nvSpPr>
        <p:spPr bwMode="auto">
          <a:xfrm>
            <a:off x="914400" y="1799772"/>
            <a:ext cx="7315200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“cuisine”</a:t>
            </a:r>
          </a:p>
          <a:p>
            <a:pPr algn="ctr"/>
            <a:endParaRPr lang="en-US" sz="16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n-US" sz="3200" b="1" dirty="0">
                <a:solidFill>
                  <a:prstClr val="black"/>
                </a:solidFill>
                <a:latin typeface="Calibri" pitchFamily="34" charset="0"/>
              </a:rPr>
              <a:t>“refers to the foods, food preparation techniques, and taste preferences that are </a:t>
            </a:r>
          </a:p>
          <a:p>
            <a:pPr algn="ctr"/>
            <a:r>
              <a:rPr lang="en-US" sz="4400" b="1" dirty="0">
                <a:solidFill>
                  <a:prstClr val="black"/>
                </a:solidFill>
                <a:latin typeface="Calibri" pitchFamily="34" charset="0"/>
              </a:rPr>
              <a:t>shared by the members of a group of people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</a:rPr>
              <a:t>”</a:t>
            </a:r>
            <a:endParaRPr lang="en-US" sz="2800" b="1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687106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., p. 9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29" name="TextBox 1"/>
          <p:cNvSpPr txBox="1">
            <a:spLocks noChangeArrowheads="1"/>
          </p:cNvSpPr>
          <p:nvPr/>
        </p:nvSpPr>
        <p:spPr bwMode="auto">
          <a:xfrm>
            <a:off x="914400" y="1452033"/>
            <a:ext cx="7315200" cy="4139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Calibri" pitchFamily="34" charset="0"/>
              </a:rPr>
              <a:t>so</a:t>
            </a:r>
          </a:p>
          <a:p>
            <a:pPr algn="ctr"/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“cuisine”</a:t>
            </a:r>
          </a:p>
          <a:p>
            <a:pPr algn="ctr"/>
            <a:endParaRPr lang="en-US" sz="1600" b="1" dirty="0">
              <a:solidFill>
                <a:srgbClr val="D79694"/>
              </a:solidFill>
              <a:latin typeface="Calibri" pitchFamily="34" charset="0"/>
            </a:endParaRPr>
          </a:p>
          <a:p>
            <a:pPr algn="ctr"/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“refers to the foods, food preparation techniques, and taste preferences that are shared by the members of a group of people”</a:t>
            </a:r>
          </a:p>
          <a:p>
            <a:pPr algn="ctr"/>
            <a:endParaRPr lang="en-US" sz="1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applies only to </a:t>
            </a:r>
            <a:r>
              <a:rPr lang="en-US" sz="4800" b="1" dirty="0">
                <a:solidFill>
                  <a:prstClr val="black"/>
                </a:solidFill>
                <a:latin typeface="Calibri" pitchFamily="34" charset="0"/>
              </a:rPr>
              <a:t>groups 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of people </a:t>
            </a:r>
          </a:p>
          <a:p>
            <a:pPr algn="ctr"/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that share a culture</a:t>
            </a:r>
          </a:p>
        </p:txBody>
      </p:sp>
      <p:sp>
        <p:nvSpPr>
          <p:cNvPr id="688130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., p. 9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3" name="TextBox 1"/>
          <p:cNvSpPr txBox="1">
            <a:spLocks noChangeArrowheads="1"/>
          </p:cNvSpPr>
          <p:nvPr/>
        </p:nvSpPr>
        <p:spPr bwMode="auto">
          <a:xfrm>
            <a:off x="914400" y="1762304"/>
            <a:ext cx="73152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Calibri" pitchFamily="34" charset="0"/>
              </a:rPr>
              <a:t>in the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</a:rPr>
              <a:t>biocultural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 model </a:t>
            </a:r>
          </a:p>
          <a:p>
            <a:pPr algn="ctr"/>
            <a:r>
              <a:rPr lang="en-US" sz="4000" b="1" dirty="0">
                <a:solidFill>
                  <a:prstClr val="black"/>
                </a:solidFill>
                <a:latin typeface="Calibri" pitchFamily="34" charset="0"/>
              </a:rPr>
              <a:t>“diet” is nested </a:t>
            </a:r>
            <a:r>
              <a:rPr lang="en-US" sz="4000" b="1" i="1" dirty="0">
                <a:solidFill>
                  <a:prstClr val="black"/>
                </a:solidFill>
                <a:latin typeface="Calibri" pitchFamily="34" charset="0"/>
              </a:rPr>
              <a:t>within</a:t>
            </a:r>
            <a:r>
              <a:rPr lang="en-US" sz="4000" b="1" dirty="0">
                <a:solidFill>
                  <a:prstClr val="black"/>
                </a:solidFill>
                <a:latin typeface="Calibri" pitchFamily="34" charset="0"/>
              </a:rPr>
              <a:t> “cuisine” </a:t>
            </a:r>
          </a:p>
          <a:p>
            <a:pPr algn="ctr"/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to demonstrate that </a:t>
            </a:r>
          </a:p>
          <a:p>
            <a:pPr algn="ctr"/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a given set of preferred preparation techniques and dishes that characterize </a:t>
            </a:r>
          </a:p>
          <a:p>
            <a:pPr algn="ctr"/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a particular culture group </a:t>
            </a:r>
          </a:p>
          <a:p>
            <a:pPr algn="ctr"/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has an important impact </a:t>
            </a:r>
          </a:p>
          <a:p>
            <a:pPr algn="ctr"/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on the diets of the individual members</a:t>
            </a:r>
            <a:endParaRPr lang="en-US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89154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., p. 10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TextBox 2"/>
          <p:cNvSpPr txBox="1">
            <a:spLocks noChangeArrowheads="1"/>
          </p:cNvSpPr>
          <p:nvPr/>
        </p:nvSpPr>
        <p:spPr bwMode="auto">
          <a:xfrm>
            <a:off x="928688" y="63246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FFFFFF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FFFFFF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rgbClr val="FFFFFF"/>
                </a:solidFill>
                <a:latin typeface="Calibri" pitchFamily="34" charset="0"/>
              </a:rPr>
              <a:t>ed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., p. 4</a:t>
            </a:r>
          </a:p>
        </p:txBody>
      </p:sp>
      <p:pic>
        <p:nvPicPr>
          <p:cNvPr id="691203" name="Picture 5" descr="biocultural_framewor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325" y="663575"/>
            <a:ext cx="59594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944813" y="2957513"/>
            <a:ext cx="3292475" cy="1614487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54041-1823-2B1E-2862-19D36FC32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39F4A2-D4BB-9C3D-D1F0-A041539DF47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8600"/>
            <a:ext cx="4572000" cy="6400800"/>
          </a:xfrm>
          <a:prstGeom prst="rect">
            <a:avLst/>
          </a:prstGeom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0CA9D884-2BD7-ED91-04EB-1215E15D1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9675" y="6019800"/>
            <a:ext cx="1644650" cy="461665"/>
          </a:xfrm>
          <a:prstGeom prst="rect">
            <a:avLst/>
          </a:prstGeom>
          <a:solidFill>
            <a:srgbClr val="BBC6C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BBC6C3"/>
                </a:highligh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BBC6C3"/>
                </a:highlight>
                <a:uLnTx/>
                <a:uFillTx/>
                <a:latin typeface="Arial" pitchFamily="34" charset="0"/>
                <a:ea typeface="+mn-ea"/>
                <a:cs typeface="+mn-cs"/>
              </a:rPr>
              <a:t>© 2010-2026</a:t>
            </a:r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BBC6C3"/>
              </a:highlight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04F58C-633E-8D96-E89A-FE93F763C2EE}"/>
              </a:ext>
            </a:extLst>
          </p:cNvPr>
          <p:cNvSpPr txBox="1">
            <a:spLocks/>
          </p:cNvSpPr>
          <p:nvPr/>
        </p:nvSpPr>
        <p:spPr>
          <a:xfrm>
            <a:off x="2290065" y="219456"/>
            <a:ext cx="4572000" cy="6400800"/>
          </a:xfrm>
          <a:prstGeom prst="rect">
            <a:avLst/>
          </a:prstGeom>
          <a:solidFill>
            <a:srgbClr val="B8E2DE">
              <a:alpha val="85098"/>
            </a:srgb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0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0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algn="ctr">
              <a:spcBef>
                <a:spcPct val="20000"/>
              </a:spcBef>
            </a:pPr>
            <a:r>
              <a:rPr kumimoji="1" lang="en-US" sz="4000" b="1" i="1" kern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Diet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A5E8635D-E2E1-A702-0F4B-46B114257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1880" y="6019800"/>
            <a:ext cx="1905000" cy="461665"/>
          </a:xfrm>
          <a:prstGeom prst="rect">
            <a:avLst/>
          </a:prstGeom>
          <a:solidFill>
            <a:srgbClr val="BBC6C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BBC6C3"/>
                </a:highligh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BBC6C3"/>
                </a:highlight>
                <a:uLnTx/>
                <a:uFillTx/>
                <a:latin typeface="Arial" pitchFamily="34" charset="0"/>
                <a:ea typeface="+mn-ea"/>
                <a:cs typeface="+mn-cs"/>
              </a:rPr>
              <a:t>© 2010-2026</a:t>
            </a:r>
            <a:endParaRPr kumimoji="1" lang="en-US" sz="1200" b="0" i="0" u="none" strike="noStrike" kern="1200" cap="none" spc="0" normalizeH="0" baseline="0" noProof="0" dirty="0">
              <a:ln>
                <a:noFill/>
              </a:ln>
              <a:effectLst/>
              <a:highlight>
                <a:srgbClr val="BBC6C3"/>
              </a:highlight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6649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0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416249"/>
            <a:ext cx="7315200" cy="5318379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000000"/>
                </a:solidFill>
                <a:latin typeface="Verdana" pitchFamily="34" charset="0"/>
              </a:rPr>
              <a:t>so in terms of the “units of analysis”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1600" b="1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rgbClr val="000000"/>
                </a:solidFill>
                <a:latin typeface="Verdana" pitchFamily="34" charset="0"/>
              </a:rPr>
              <a:t>“cuisine”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may be the focus of inquiry with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</a:rPr>
              <a:t>any unit that pertains to a group</a:t>
            </a:r>
            <a:r>
              <a:rPr lang="en-US" sz="2000" b="1" dirty="0">
                <a:solidFill>
                  <a:srgbClr val="000000"/>
                </a:solidFill>
                <a:latin typeface="Verdana" pitchFamily="34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000000"/>
                </a:solidFill>
                <a:latin typeface="Verdana" pitchFamily="34" charset="0"/>
              </a:rPr>
              <a:t>and is usually reserved for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000000"/>
                </a:solidFill>
                <a:latin typeface="Verdana" pitchFamily="34" charset="0"/>
              </a:rPr>
              <a:t>a culture, subculture,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000000"/>
                </a:solidFill>
                <a:latin typeface="Verdana" pitchFamily="34" charset="0"/>
              </a:rPr>
              <a:t>and</a:t>
            </a:r>
            <a:r>
              <a:rPr lang="en-US" sz="1800" dirty="0">
                <a:solidFill>
                  <a:srgbClr val="000000"/>
                </a:solidFill>
                <a:latin typeface="Verdana" pitchFamily="34" charset="0"/>
              </a:rPr>
              <a:t>, but only occasionally, </a:t>
            </a:r>
            <a:r>
              <a:rPr lang="en-US" sz="2400" b="1" dirty="0">
                <a:solidFill>
                  <a:srgbClr val="000000"/>
                </a:solidFill>
                <a:latin typeface="Verdana" pitchFamily="34" charset="0"/>
              </a:rPr>
              <a:t>a nation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1200" b="1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usually a “community” would </a:t>
            </a:r>
            <a:r>
              <a:rPr lang="en-US" sz="2000" i="1" dirty="0">
                <a:solidFill>
                  <a:srgbClr val="000000"/>
                </a:solidFill>
                <a:latin typeface="Verdana" pitchFamily="34" charset="0"/>
              </a:rPr>
              <a:t>not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 have its own “cuisine” apart from a possible identity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with a </a:t>
            </a:r>
            <a:r>
              <a:rPr lang="en-US" sz="2000" dirty="0" err="1">
                <a:solidFill>
                  <a:srgbClr val="000000"/>
                </a:solidFill>
                <a:latin typeface="Verdana" pitchFamily="34" charset="0"/>
              </a:rPr>
              <a:t>microcultural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 group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1200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but a “cuisine” could be part of a metaphorical analysis . . .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71538" y="787400"/>
            <a:ext cx="7315200" cy="4930068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dirty="0">
                <a:latin typeface="Verdana" pitchFamily="34" charset="0"/>
              </a:rPr>
              <a:t>thus the “cuisine” . . .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>
                <a:latin typeface="Verdana" pitchFamily="34" charset="0"/>
              </a:rPr>
              <a:t>“units of analysis” may include:</a:t>
            </a:r>
          </a:p>
          <a:p>
            <a:pPr marL="1538288" indent="-158750" eaLnBrk="1" hangingPunct="1">
              <a:lnSpc>
                <a:spcPct val="60000"/>
              </a:lnSpc>
              <a:buFontTx/>
              <a:buNone/>
              <a:defRPr/>
            </a:pPr>
            <a:endParaRPr lang="en-US" sz="2800" b="1" dirty="0">
              <a:latin typeface="Verdana" pitchFamily="34" charset="0"/>
            </a:endParaRPr>
          </a:p>
          <a:p>
            <a:pPr marL="1712913" lvl="1" indent="-333375" eaLnBrk="1" hangingPunct="1">
              <a:lnSpc>
                <a:spcPct val="90000"/>
              </a:lnSpc>
              <a:spcAft>
                <a:spcPts val="500"/>
              </a:spcAft>
              <a:defRPr/>
            </a:pPr>
            <a:r>
              <a:rPr lang="en-US" sz="2000" b="1" dirty="0">
                <a:solidFill>
                  <a:srgbClr val="D79694"/>
                </a:solidFill>
                <a:latin typeface="Verdana" pitchFamily="34" charset="0"/>
              </a:rPr>
              <a:t>one person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D79694"/>
                </a:solidFill>
                <a:latin typeface="Verdana" pitchFamily="34" charset="0"/>
              </a:rPr>
              <a:t>the family</a:t>
            </a:r>
            <a:endParaRPr lang="en-US" sz="2000" dirty="0">
              <a:solidFill>
                <a:srgbClr val="D79694"/>
              </a:solidFill>
              <a:latin typeface="Verdana" pitchFamily="34" charset="0"/>
            </a:endParaRP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D79694"/>
                </a:solidFill>
                <a:latin typeface="Verdana" pitchFamily="34" charset="0"/>
              </a:rPr>
              <a:t>the community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latin typeface="Verdana" pitchFamily="34" charset="0"/>
              </a:rPr>
              <a:t>a region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latin typeface="Verdana" pitchFamily="34" charset="0"/>
              </a:rPr>
              <a:t>a “culture area”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latin typeface="Verdana" pitchFamily="34" charset="0"/>
              </a:rPr>
              <a:t>a culture / “subculture”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latin typeface="Verdana" pitchFamily="34" charset="0"/>
              </a:rPr>
              <a:t>a nation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sz="1800" b="1" dirty="0">
                <a:solidFill>
                  <a:srgbClr val="000000"/>
                </a:solidFill>
                <a:latin typeface="Verdana" pitchFamily="34" charset="0"/>
              </a:rPr>
              <a:t>an item or action itself . . .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latin typeface="Verdana" pitchFamily="34" charset="0"/>
              </a:rPr>
              <a:t>a “cultural metaphor”</a:t>
            </a:r>
          </a:p>
        </p:txBody>
      </p:sp>
      <p:sp>
        <p:nvSpPr>
          <p:cNvPr id="3" name="&quot;No&quot; Symbol 2"/>
          <p:cNvSpPr/>
          <p:nvPr/>
        </p:nvSpPr>
        <p:spPr bwMode="auto">
          <a:xfrm>
            <a:off x="3124200" y="1948542"/>
            <a:ext cx="1295400" cy="1143000"/>
          </a:xfrm>
          <a:prstGeom prst="noSmoking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71538" y="787400"/>
            <a:ext cx="7315200" cy="4493538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dirty="0">
                <a:latin typeface="Verdana" pitchFamily="34" charset="0"/>
              </a:rPr>
              <a:t>thus the “cuisine” . . .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>
                <a:latin typeface="Verdana" pitchFamily="34" charset="0"/>
              </a:rPr>
              <a:t>“units of analysis” may include:</a:t>
            </a:r>
          </a:p>
          <a:p>
            <a:pPr marL="1538288" indent="-158750" eaLnBrk="1" hangingPunct="1">
              <a:lnSpc>
                <a:spcPct val="60000"/>
              </a:lnSpc>
              <a:buFontTx/>
              <a:buNone/>
              <a:defRPr/>
            </a:pPr>
            <a:endParaRPr lang="en-US" sz="2800" b="1" dirty="0">
              <a:solidFill>
                <a:schemeClr val="accent5">
                  <a:lumMod val="90000"/>
                </a:schemeClr>
              </a:solidFill>
              <a:latin typeface="Verdana" pitchFamily="34" charset="0"/>
            </a:endParaRP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D79694"/>
                </a:solidFill>
                <a:latin typeface="Verdana" pitchFamily="34" charset="0"/>
              </a:rPr>
              <a:t>one person</a:t>
            </a:r>
            <a:endParaRPr lang="en-US" sz="1400" dirty="0">
              <a:solidFill>
                <a:srgbClr val="D79694"/>
              </a:solidFill>
              <a:latin typeface="Verdana" pitchFamily="34" charset="0"/>
            </a:endParaRP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D79694"/>
                </a:solidFill>
                <a:latin typeface="Verdana" pitchFamily="34" charset="0"/>
              </a:rPr>
              <a:t>the family</a:t>
            </a:r>
            <a:endParaRPr lang="en-US" sz="1200" dirty="0">
              <a:solidFill>
                <a:srgbClr val="D79694"/>
              </a:solidFill>
              <a:latin typeface="Verdana" pitchFamily="34" charset="0"/>
            </a:endParaRP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D79694"/>
                </a:solidFill>
                <a:latin typeface="Verdana" pitchFamily="34" charset="0"/>
              </a:rPr>
              <a:t>the community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D79694"/>
                </a:solidFill>
                <a:latin typeface="Verdana" pitchFamily="34" charset="0"/>
              </a:rPr>
              <a:t>a region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D79694"/>
                </a:solidFill>
                <a:latin typeface="Verdana" pitchFamily="34" charset="0"/>
              </a:rPr>
              <a:t>a “culture area”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D79694"/>
                </a:solidFill>
                <a:latin typeface="Verdana" pitchFamily="34" charset="0"/>
              </a:rPr>
              <a:t>a culture / “subculture”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D79694"/>
                </a:solidFill>
                <a:latin typeface="Verdana" pitchFamily="34" charset="0"/>
              </a:rPr>
              <a:t>a nation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sz="3200" b="1" dirty="0">
                <a:latin typeface="Verdana" pitchFamily="34" charset="0"/>
              </a:rPr>
              <a:t>an item </a:t>
            </a:r>
            <a:r>
              <a:rPr lang="en-US" sz="2400" dirty="0">
                <a:solidFill>
                  <a:srgbClr val="D79694"/>
                </a:solidFill>
                <a:latin typeface="Verdana" pitchFamily="34" charset="0"/>
              </a:rPr>
              <a:t>or action </a:t>
            </a:r>
            <a:r>
              <a:rPr lang="en-US" sz="3200" b="1" dirty="0">
                <a:latin typeface="Verdana" pitchFamily="34" charset="0"/>
              </a:rPr>
              <a:t>itself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sz="1800" b="1" dirty="0">
                <a:solidFill>
                  <a:srgbClr val="D79694"/>
                </a:solidFill>
                <a:latin typeface="Verdana" pitchFamily="34" charset="0"/>
              </a:rPr>
              <a:t>a “cultural metaphor”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914400" y="2605207"/>
            <a:ext cx="7315200" cy="1661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457200" tIns="457200" rIns="457200" bIns="457200" numCol="1" anchor="t" anchorCtr="0" compatLnSpc="1">
            <a:prstTxWarp prst="textNoShape">
              <a:avLst/>
            </a:prstTxWarp>
            <a:spAutoFit/>
          </a:bodyPr>
          <a:lstStyle/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latin typeface="Tahoma" pitchFamily="34" charset="0"/>
              </a:rPr>
              <a:t>and, as mentioned,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latin typeface="Tahoma" pitchFamily="34" charset="0"/>
              </a:rPr>
              <a:t> a cuisine could also be considered as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5" name="TextBox 1"/>
          <p:cNvSpPr txBox="1">
            <a:spLocks noChangeArrowheads="1"/>
          </p:cNvSpPr>
          <p:nvPr/>
        </p:nvSpPr>
        <p:spPr bwMode="auto">
          <a:xfrm>
            <a:off x="914400" y="1544638"/>
            <a:ext cx="73152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with regard to diet</a:t>
            </a:r>
            <a:endParaRPr lang="en-US" sz="44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endParaRPr lang="en-US" sz="20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n-US" sz="3200" b="1" dirty="0">
                <a:solidFill>
                  <a:srgbClr val="C00000"/>
                </a:solidFill>
                <a:latin typeface="Calibri" pitchFamily="34" charset="0"/>
              </a:rPr>
              <a:t>“It is important to note that while acquired food preferences and tastes that are common among any particular group are power influences on diet, </a:t>
            </a:r>
          </a:p>
          <a:p>
            <a:pPr algn="ctr"/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people also eat novel food or</a:t>
            </a:r>
            <a:r>
              <a:rPr lang="en-US" sz="3200" b="1" dirty="0">
                <a:solidFill>
                  <a:srgbClr val="C00000"/>
                </a:solidFill>
                <a:latin typeface="Calibri" pitchFamily="34" charset="0"/>
              </a:rPr>
              <a:t>, </a:t>
            </a:r>
          </a:p>
          <a:p>
            <a:pPr algn="ctr"/>
            <a:r>
              <a:rPr lang="en-US" sz="3200" b="1" dirty="0">
                <a:solidFill>
                  <a:srgbClr val="C00000"/>
                </a:solidFill>
                <a:latin typeface="Calibri" pitchFamily="34" charset="0"/>
              </a:rPr>
              <a:t>at times,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simply deviate from the group’s preferences</a:t>
            </a:r>
            <a:r>
              <a:rPr lang="en-US" sz="3200" b="1" dirty="0">
                <a:solidFill>
                  <a:srgbClr val="C00000"/>
                </a:solidFill>
                <a:latin typeface="Calibri" pitchFamily="34" charset="0"/>
              </a:rPr>
              <a:t>”</a:t>
            </a:r>
          </a:p>
        </p:txBody>
      </p:sp>
      <p:sp>
        <p:nvSpPr>
          <p:cNvPr id="692226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., p. 10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5" name="TextBox 1"/>
          <p:cNvSpPr txBox="1">
            <a:spLocks noChangeArrowheads="1"/>
          </p:cNvSpPr>
          <p:nvPr/>
        </p:nvSpPr>
        <p:spPr bwMode="auto">
          <a:xfrm>
            <a:off x="914400" y="1544638"/>
            <a:ext cx="731520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Calibri" pitchFamily="34" charset="0"/>
              </a:rPr>
              <a:t>with regard to diet</a:t>
            </a:r>
            <a:endParaRPr lang="en-US" sz="44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endParaRPr lang="en-US" sz="20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n-US" sz="2400" b="1" dirty="0">
                <a:solidFill>
                  <a:srgbClr val="D79694"/>
                </a:solidFill>
                <a:latin typeface="Calibri" pitchFamily="34" charset="0"/>
              </a:rPr>
              <a:t>“It is important to note that while </a:t>
            </a:r>
          </a:p>
          <a:p>
            <a:pPr algn="ctr"/>
            <a:r>
              <a:rPr lang="en-US" sz="2400" b="1" dirty="0">
                <a:solidFill>
                  <a:srgbClr val="D79694"/>
                </a:solidFill>
                <a:latin typeface="Calibri" pitchFamily="34" charset="0"/>
              </a:rPr>
              <a:t>acquired food preferences and tastes that </a:t>
            </a:r>
          </a:p>
          <a:p>
            <a:pPr algn="ctr"/>
            <a:r>
              <a:rPr lang="en-US" sz="2400" b="1" dirty="0">
                <a:solidFill>
                  <a:srgbClr val="D79694"/>
                </a:solidFill>
                <a:latin typeface="Calibri" pitchFamily="34" charset="0"/>
              </a:rPr>
              <a:t>are common among any particular group </a:t>
            </a:r>
          </a:p>
          <a:p>
            <a:pPr algn="ctr"/>
            <a:r>
              <a:rPr lang="en-US" sz="2400" b="1" dirty="0">
                <a:solidFill>
                  <a:srgbClr val="D79694"/>
                </a:solidFill>
                <a:latin typeface="Calibri" pitchFamily="34" charset="0"/>
              </a:rPr>
              <a:t>are power influences on diet, </a:t>
            </a:r>
          </a:p>
          <a:p>
            <a:pPr algn="ctr"/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people </a:t>
            </a:r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also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 eat novel food or</a:t>
            </a:r>
            <a:r>
              <a:rPr lang="en-US" sz="2400" b="1" dirty="0">
                <a:solidFill>
                  <a:srgbClr val="D79694"/>
                </a:solidFill>
                <a:latin typeface="Calibri" pitchFamily="34" charset="0"/>
              </a:rPr>
              <a:t>,</a:t>
            </a:r>
            <a:r>
              <a:rPr lang="en-US" sz="3200" b="1" dirty="0">
                <a:solidFill>
                  <a:srgbClr val="C00000"/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en-US" sz="2000" b="1" dirty="0">
                <a:solidFill>
                  <a:srgbClr val="D79694"/>
                </a:solidFill>
                <a:latin typeface="Calibri" pitchFamily="34" charset="0"/>
              </a:rPr>
              <a:t>at times, </a:t>
            </a:r>
          </a:p>
          <a:p>
            <a:pPr algn="ctr"/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simply deviate from the group’s preferences</a:t>
            </a:r>
            <a:r>
              <a:rPr lang="en-US" sz="2400" b="1" dirty="0">
                <a:solidFill>
                  <a:srgbClr val="D79694"/>
                </a:solidFill>
                <a:latin typeface="Calibri" pitchFamily="34" charset="0"/>
              </a:rPr>
              <a:t>”</a:t>
            </a:r>
            <a:endParaRPr lang="en-US" sz="3200" b="1" dirty="0">
              <a:solidFill>
                <a:srgbClr val="D79694"/>
              </a:solidFill>
              <a:latin typeface="Calibri" pitchFamily="34" charset="0"/>
            </a:endParaRPr>
          </a:p>
        </p:txBody>
      </p:sp>
      <p:sp>
        <p:nvSpPr>
          <p:cNvPr id="692226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., p. 10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3" name="TextBox 1"/>
          <p:cNvSpPr txBox="1">
            <a:spLocks noChangeArrowheads="1"/>
          </p:cNvSpPr>
          <p:nvPr/>
        </p:nvSpPr>
        <p:spPr bwMode="auto">
          <a:xfrm>
            <a:off x="914400" y="2630712"/>
            <a:ext cx="73152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dirty="0">
                <a:solidFill>
                  <a:srgbClr val="D79694"/>
                </a:solidFill>
                <a:latin typeface="Calibri" pitchFamily="34" charset="0"/>
              </a:rPr>
              <a:t>cuisines</a:t>
            </a:r>
          </a:p>
          <a:p>
            <a:pPr algn="ctr"/>
            <a:endParaRPr lang="en-US" sz="9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n-US" sz="3200" dirty="0">
                <a:solidFill>
                  <a:srgbClr val="C80000"/>
                </a:solidFill>
                <a:latin typeface="Calibri" pitchFamily="34" charset="0"/>
              </a:rPr>
              <a:t>“It is also worth noting that </a:t>
            </a:r>
          </a:p>
          <a:p>
            <a:pPr algn="ctr"/>
            <a:r>
              <a:rPr lang="en-US" sz="3200" b="1" dirty="0">
                <a:solidFill>
                  <a:prstClr val="black"/>
                </a:solidFill>
                <a:latin typeface="Calibri" pitchFamily="34" charset="0"/>
              </a:rPr>
              <a:t>a society’s cuisine interacts with its members’ biological makeup and nutrient requirements</a:t>
            </a:r>
            <a:r>
              <a:rPr lang="en-US" sz="3200" b="1" dirty="0">
                <a:solidFill>
                  <a:srgbClr val="D79694"/>
                </a:solidFill>
                <a:latin typeface="Calibri" pitchFamily="34" charset="0"/>
              </a:rPr>
              <a:t>”</a:t>
            </a:r>
          </a:p>
        </p:txBody>
      </p:sp>
      <p:sp>
        <p:nvSpPr>
          <p:cNvPr id="694274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., p. 10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1" name="TextBox 1"/>
          <p:cNvSpPr txBox="1">
            <a:spLocks noChangeArrowheads="1"/>
          </p:cNvSpPr>
          <p:nvPr/>
        </p:nvSpPr>
        <p:spPr bwMode="auto">
          <a:xfrm>
            <a:off x="914400" y="1738086"/>
            <a:ext cx="731520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Calibri" pitchFamily="34" charset="0"/>
              </a:rPr>
              <a:t>so basically, </a:t>
            </a:r>
          </a:p>
          <a:p>
            <a:pPr algn="ctr"/>
            <a:r>
              <a:rPr lang="en-US" sz="3200" dirty="0">
                <a:solidFill>
                  <a:prstClr val="black"/>
                </a:solidFill>
                <a:latin typeface="Calibri" pitchFamily="34" charset="0"/>
              </a:rPr>
              <a:t>as a rule of thumb</a:t>
            </a:r>
          </a:p>
          <a:p>
            <a:pPr algn="ctr"/>
            <a:r>
              <a:rPr lang="en-US" sz="5400" b="1" dirty="0">
                <a:solidFill>
                  <a:prstClr val="black"/>
                </a:solidFill>
                <a:latin typeface="Calibri" pitchFamily="34" charset="0"/>
              </a:rPr>
              <a:t>“diet” 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  <a:latin typeface="Calibri" pitchFamily="34" charset="0"/>
              </a:rPr>
              <a:t>refers to individuals or an item </a:t>
            </a:r>
          </a:p>
          <a:p>
            <a:pPr algn="ctr"/>
            <a:r>
              <a:rPr lang="en-US" sz="5400" b="1" dirty="0">
                <a:solidFill>
                  <a:prstClr val="black"/>
                </a:solidFill>
                <a:latin typeface="Calibri" pitchFamily="34" charset="0"/>
              </a:rPr>
              <a:t>“cuisine”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  <a:latin typeface="Calibri" pitchFamily="34" charset="0"/>
              </a:rPr>
              <a:t>refers to groups</a:t>
            </a:r>
          </a:p>
          <a:p>
            <a:pPr algn="ctr"/>
            <a:endParaRPr lang="en-US" sz="24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n-US" sz="2400" b="1" dirty="0">
                <a:solidFill>
                  <a:prstClr val="black"/>
                </a:solidFill>
                <a:latin typeface="Calibri" pitchFamily="34" charset="0"/>
              </a:rPr>
              <a:t>(with the exceptions noted above)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ChangeArrowheads="1"/>
          </p:cNvSpPr>
          <p:nvPr/>
        </p:nvSpPr>
        <p:spPr bwMode="auto">
          <a:xfrm>
            <a:off x="2914653" y="4610156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6083" name="AutoShape 3"/>
          <p:cNvSpPr>
            <a:spLocks noChangeArrowheads="1"/>
          </p:cNvSpPr>
          <p:nvPr/>
        </p:nvSpPr>
        <p:spPr bwMode="auto">
          <a:xfrm>
            <a:off x="2533653" y="3943406"/>
            <a:ext cx="1795463" cy="733663"/>
          </a:xfrm>
          <a:prstGeom prst="leftArrow">
            <a:avLst>
              <a:gd name="adj1" fmla="val 50000"/>
              <a:gd name="adj2" fmla="val 4027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6084" name="AutoShape 4"/>
          <p:cNvSpPr>
            <a:spLocks noChangeArrowheads="1"/>
          </p:cNvSpPr>
          <p:nvPr/>
        </p:nvSpPr>
        <p:spPr bwMode="auto">
          <a:xfrm flipV="1">
            <a:off x="1847852" y="4867331"/>
            <a:ext cx="976313" cy="733663"/>
          </a:xfrm>
          <a:prstGeom prst="lef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1847852" y="6572251"/>
            <a:ext cx="976313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6086" name="AutoShape 6"/>
          <p:cNvSpPr>
            <a:spLocks noChangeArrowheads="1"/>
          </p:cNvSpPr>
          <p:nvPr/>
        </p:nvSpPr>
        <p:spPr bwMode="auto">
          <a:xfrm>
            <a:off x="2495550" y="4610156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6087" name="AutoShape 7"/>
          <p:cNvSpPr>
            <a:spLocks noChangeArrowheads="1"/>
          </p:cNvSpPr>
          <p:nvPr/>
        </p:nvSpPr>
        <p:spPr bwMode="auto">
          <a:xfrm>
            <a:off x="3181350" y="5010206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6088" name="AutoShape 8"/>
          <p:cNvSpPr>
            <a:spLocks noChangeArrowheads="1"/>
          </p:cNvSpPr>
          <p:nvPr/>
        </p:nvSpPr>
        <p:spPr bwMode="auto">
          <a:xfrm>
            <a:off x="3238501" y="5295956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6089" name="AutoShape 9"/>
          <p:cNvSpPr>
            <a:spLocks noChangeArrowheads="1"/>
          </p:cNvSpPr>
          <p:nvPr/>
        </p:nvSpPr>
        <p:spPr bwMode="auto">
          <a:xfrm>
            <a:off x="2724150" y="5334056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28" y="1"/>
            <a:ext cx="90748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1375238" y="6299284"/>
            <a:ext cx="636450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rgbClr val="FFFFFF"/>
                </a:solidFill>
                <a:latin typeface="Arial" pitchFamily="34" charset="0"/>
              </a:rPr>
              <a:t>Irish corned beef and cabbage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386136" y="6551842"/>
            <a:ext cx="636450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rgbClr val="FFFFFF"/>
                </a:solidFill>
                <a:latin typeface="Arial" pitchFamily="34" charset="0"/>
                <a:hlinkClick r:id="rId4"/>
              </a:rPr>
              <a:t>http://s184.photobucket.com/albums/x318/RennyBA/StPatricksDayOslo2008/IrishStew.jpg</a:t>
            </a:r>
            <a:endParaRPr lang="en-US" sz="8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653142" y="2910114"/>
            <a:ext cx="7848600" cy="2646878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 indent="-342900" algn="ctr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en-US" sz="36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have a look</a:t>
            </a:r>
            <a:r>
              <a:rPr kumimoji="1" lang="en-US" sz="3600" b="1" i="1" u="none" strike="noStrike" kern="0" cap="none" spc="0" normalizeH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at . . .</a:t>
            </a:r>
            <a:endParaRPr kumimoji="1" lang="en-US" sz="36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-342900" algn="ctr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en-US" sz="66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Cuisine</a:t>
            </a:r>
            <a:endParaRPr kumimoji="1" lang="en-US" sz="40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-342900" algn="ctr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1" lang="en-US" sz="16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-342900" algn="ctr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en-US" sz="24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Anthropology of Food</a:t>
            </a:r>
          </a:p>
          <a:p>
            <a:pPr marR="0" lvl="0" indent="-342900" algn="ctr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en-US" sz="2400" b="1" i="1" kern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University of Minnesota Duluth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3739255" y="5802255"/>
            <a:ext cx="164465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1" lang="en-US" b="1" i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Tim Roufs</a:t>
            </a:r>
          </a:p>
          <a:p>
            <a:pPr algn="ctr" eaLnBrk="0" hangingPunct="0"/>
            <a:r>
              <a:rPr lang="en-US" sz="900" b="1" dirty="0">
                <a:solidFill>
                  <a:srgbClr val="000000"/>
                </a:solidFill>
                <a:latin typeface="Arial" pitchFamily="34" charset="0"/>
              </a:rPr>
              <a:t>© 2010-2026</a:t>
            </a:r>
            <a:endParaRPr kumimoji="1" lang="en-US" sz="900" dirty="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EA604-A448-780F-A152-AD9CED1AA6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4C072D-566A-01E9-DB7D-A3B73E8205A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8600"/>
            <a:ext cx="4572000" cy="6400800"/>
          </a:xfrm>
          <a:prstGeom prst="rect">
            <a:avLst/>
          </a:prstGeom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C80DD480-FC05-952D-7006-56759983D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9675" y="6019800"/>
            <a:ext cx="1644650" cy="461665"/>
          </a:xfrm>
          <a:prstGeom prst="rect">
            <a:avLst/>
          </a:prstGeom>
          <a:solidFill>
            <a:srgbClr val="BBC6C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BBC6C3"/>
                </a:highligh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BBC6C3"/>
                </a:highlight>
                <a:uLnTx/>
                <a:uFillTx/>
                <a:latin typeface="Arial" pitchFamily="34" charset="0"/>
                <a:ea typeface="+mn-ea"/>
                <a:cs typeface="+mn-cs"/>
              </a:rPr>
              <a:t>© 2010-2026</a:t>
            </a:r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BBC6C3"/>
              </a:highlight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82BF6A-5790-F58E-4DAD-D94E2C6C1CFB}"/>
              </a:ext>
            </a:extLst>
          </p:cNvPr>
          <p:cNvSpPr txBox="1">
            <a:spLocks/>
          </p:cNvSpPr>
          <p:nvPr/>
        </p:nvSpPr>
        <p:spPr>
          <a:xfrm>
            <a:off x="2290065" y="219456"/>
            <a:ext cx="4572000" cy="6400800"/>
          </a:xfrm>
          <a:prstGeom prst="rect">
            <a:avLst/>
          </a:prstGeom>
          <a:solidFill>
            <a:srgbClr val="B8E2DE">
              <a:alpha val="85098"/>
            </a:srgb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0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0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Diet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397DCC04-F553-195F-A5D0-A4A772F64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1880" y="6019800"/>
            <a:ext cx="1905000" cy="461665"/>
          </a:xfrm>
          <a:prstGeom prst="rect">
            <a:avLst/>
          </a:prstGeom>
          <a:solidFill>
            <a:srgbClr val="BBC6C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BBC6C3"/>
                </a:highligh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BBC6C3"/>
                </a:highlight>
                <a:uLnTx/>
                <a:uFillTx/>
                <a:latin typeface="Arial" pitchFamily="34" charset="0"/>
                <a:ea typeface="+mn-ea"/>
                <a:cs typeface="+mn-cs"/>
              </a:rPr>
              <a:t>© 2010-2026</a:t>
            </a:r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BBC6C3"/>
              </a:highlight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346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3606F-F2EA-D0E0-0700-0126EC1A2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AE91B9-0F1F-ECEF-7E44-F55CCA2F420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8600"/>
            <a:ext cx="4572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86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914400" y="2086428"/>
            <a:ext cx="7315200" cy="44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D79694"/>
                </a:solidFill>
                <a:latin typeface="Calibri" pitchFamily="34" charset="0"/>
              </a:rPr>
              <a:t>Nutritional Status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D79694"/>
                </a:solidFill>
                <a:latin typeface="Calibri" pitchFamily="34" charset="0"/>
              </a:rPr>
              <a:t>Biological Makeup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D79694"/>
                </a:solidFill>
                <a:latin typeface="Calibri" pitchFamily="34" charset="0"/>
              </a:rPr>
              <a:t>Human Nutrient Needs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4000" b="1" dirty="0">
                <a:solidFill>
                  <a:srgbClr val="000000"/>
                </a:solidFill>
                <a:latin typeface="Calibri" pitchFamily="34" charset="0"/>
              </a:rPr>
              <a:t>Diet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D79694"/>
                </a:solidFill>
                <a:latin typeface="Calibri" pitchFamily="34" charset="0"/>
              </a:rPr>
              <a:t>Cuisine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D79694"/>
                </a:solidFill>
                <a:latin typeface="Calibri" pitchFamily="34" charset="0"/>
              </a:rPr>
              <a:t>The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D79694"/>
                </a:solidFill>
                <a:latin typeface="Calibri" pitchFamily="34" charset="0"/>
              </a:rPr>
              <a:t>Physical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D79694"/>
                </a:solidFill>
                <a:latin typeface="Calibri" pitchFamily="34" charset="0"/>
              </a:rPr>
              <a:t>Sociocultural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D79694"/>
                </a:solidFill>
                <a:latin typeface="Calibri" pitchFamily="34" charset="0"/>
              </a:rPr>
              <a:t>Economic and Political Environment</a:t>
            </a:r>
          </a:p>
        </p:txBody>
      </p:sp>
      <p:sp>
        <p:nvSpPr>
          <p:cNvPr id="437250" name="Subtitle 2"/>
          <p:cNvSpPr txBox="1">
            <a:spLocks/>
          </p:cNvSpPr>
          <p:nvPr/>
        </p:nvSpPr>
        <p:spPr bwMode="auto">
          <a:xfrm>
            <a:off x="914400" y="609600"/>
            <a:ext cx="7315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the</a:t>
            </a:r>
          </a:p>
          <a:p>
            <a:pPr marL="342900" indent="-342900" algn="ctr"/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Biocultural Framework </a:t>
            </a:r>
          </a:p>
          <a:p>
            <a:pPr marL="342900" indent="-342900" algn="ctr"/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for the Study of Diet and Nutrition</a:t>
            </a:r>
          </a:p>
          <a:p>
            <a:pPr marL="342900" indent="-34290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includes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5767387" y="2256972"/>
            <a:ext cx="1547813" cy="1200150"/>
          </a:xfrm>
          <a:prstGeom prst="rect">
            <a:avLst/>
          </a:prstGeom>
          <a:noFill/>
          <a:ln w="9525">
            <a:solidFill>
              <a:srgbClr val="D79694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D79694"/>
                </a:solidFill>
                <a:latin typeface="Calibri" pitchFamily="34" charset="0"/>
              </a:rPr>
              <a:t>individual</a:t>
            </a:r>
          </a:p>
          <a:p>
            <a:pPr algn="ctr"/>
            <a:r>
              <a:rPr lang="en-US" sz="2400" b="1" dirty="0">
                <a:solidFill>
                  <a:srgbClr val="D79694"/>
                </a:solidFill>
                <a:latin typeface="Calibri" pitchFamily="34" charset="0"/>
              </a:rPr>
              <a:t>nutritional</a:t>
            </a:r>
          </a:p>
          <a:p>
            <a:pPr algn="ctr"/>
            <a:r>
              <a:rPr lang="en-US" sz="2400" b="1" dirty="0">
                <a:solidFill>
                  <a:srgbClr val="D79694"/>
                </a:solidFill>
                <a:latin typeface="Calibri" pitchFamily="34" charset="0"/>
              </a:rPr>
              <a:t>needs </a:t>
            </a:r>
          </a:p>
        </p:txBody>
      </p:sp>
      <p:sp>
        <p:nvSpPr>
          <p:cNvPr id="6" name="Rectangle 5"/>
          <p:cNvSpPr/>
          <p:nvPr/>
        </p:nvSpPr>
        <p:spPr>
          <a:xfrm>
            <a:off x="5791200" y="2286000"/>
            <a:ext cx="1524000" cy="1143000"/>
          </a:xfrm>
          <a:prstGeom prst="rect">
            <a:avLst/>
          </a:prstGeom>
          <a:noFill/>
          <a:ln w="76200">
            <a:solidFill>
              <a:srgbClr val="D79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D79694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TextBox 2"/>
          <p:cNvSpPr txBox="1">
            <a:spLocks noChangeArrowheads="1"/>
          </p:cNvSpPr>
          <p:nvPr/>
        </p:nvSpPr>
        <p:spPr bwMode="auto">
          <a:xfrm>
            <a:off x="928688" y="6246813"/>
            <a:ext cx="7315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., p. 9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1886641"/>
            <a:ext cx="73152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/>
              <a:t>in food studies</a:t>
            </a:r>
          </a:p>
          <a:p>
            <a:pPr algn="ctr"/>
            <a:r>
              <a:rPr lang="en-US" sz="5400" b="1" i="1" dirty="0">
                <a:solidFill>
                  <a:schemeClr val="accent2">
                    <a:lumMod val="50000"/>
                  </a:schemeClr>
                </a:solidFill>
              </a:rPr>
              <a:t>diet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sz="2400" dirty="0"/>
              <a:t>is not a dreaded word . . . </a:t>
            </a:r>
          </a:p>
          <a:p>
            <a:pPr algn="ctr"/>
            <a:r>
              <a:rPr lang="en-US" sz="3600" b="1" dirty="0"/>
              <a:t>it simply 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“refers to the actual foods that individuals or groups consume to meet their nutrient needs”</a:t>
            </a:r>
            <a:endParaRPr lang="en-US" sz="36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1" name="TextBox 1"/>
          <p:cNvSpPr txBox="1">
            <a:spLocks noChangeArrowheads="1"/>
          </p:cNvSpPr>
          <p:nvPr/>
        </p:nvSpPr>
        <p:spPr bwMode="auto">
          <a:xfrm>
            <a:off x="914400" y="1143000"/>
            <a:ext cx="73152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“diet”</a:t>
            </a:r>
          </a:p>
          <a:p>
            <a:pPr algn="ctr"/>
            <a:endParaRPr lang="en-US" sz="24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n-US" sz="3200" b="1" dirty="0">
                <a:solidFill>
                  <a:prstClr val="black"/>
                </a:solidFill>
                <a:latin typeface="Calibri" pitchFamily="34" charset="0"/>
              </a:rPr>
              <a:t>BUT at times authors use “diet” in the collective sense</a:t>
            </a:r>
          </a:p>
          <a:p>
            <a:pPr algn="ctr"/>
            <a:endParaRPr lang="en-US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n-US" sz="3200" b="1" dirty="0">
                <a:solidFill>
                  <a:prstClr val="black"/>
                </a:solidFill>
                <a:latin typeface="Calibri" pitchFamily="34" charset="0"/>
              </a:rPr>
              <a:t>and at other times they are concerned with how the foods and dishes in a particular cultural and physical context affect the specific food intake of individuals living in that setting </a:t>
            </a:r>
          </a:p>
        </p:txBody>
      </p:sp>
      <p:sp>
        <p:nvSpPr>
          <p:cNvPr id="680962" name="TextBox 2"/>
          <p:cNvSpPr txBox="1">
            <a:spLocks noChangeArrowheads="1"/>
          </p:cNvSpPr>
          <p:nvPr/>
        </p:nvSpPr>
        <p:spPr bwMode="auto">
          <a:xfrm>
            <a:off x="928688" y="6246813"/>
            <a:ext cx="7315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., p. 9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1" name="TextBox 1"/>
          <p:cNvSpPr txBox="1">
            <a:spLocks noChangeArrowheads="1"/>
          </p:cNvSpPr>
          <p:nvPr/>
        </p:nvSpPr>
        <p:spPr bwMode="auto">
          <a:xfrm>
            <a:off x="914400" y="1447800"/>
            <a:ext cx="7315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“diet”</a:t>
            </a:r>
          </a:p>
          <a:p>
            <a:pPr algn="ctr"/>
            <a:endParaRPr lang="en-US" sz="16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n-US" sz="2400" b="1" dirty="0">
                <a:solidFill>
                  <a:srgbClr val="D79694"/>
                </a:solidFill>
                <a:latin typeface="Calibri" pitchFamily="34" charset="0"/>
              </a:rPr>
              <a:t>at times authors use </a:t>
            </a:r>
          </a:p>
          <a:p>
            <a:pPr algn="ctr"/>
            <a:r>
              <a:rPr lang="en-US" sz="4000" b="1" dirty="0">
                <a:solidFill>
                  <a:prstClr val="black"/>
                </a:solidFill>
                <a:latin typeface="Calibri" pitchFamily="34" charset="0"/>
              </a:rPr>
              <a:t>“diet” in the collective sense</a:t>
            </a:r>
          </a:p>
          <a:p>
            <a:pPr algn="ctr"/>
            <a:endParaRPr lang="en-US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n-US" sz="2400" b="1" dirty="0">
                <a:solidFill>
                  <a:srgbClr val="D79694"/>
                </a:solidFill>
                <a:latin typeface="Calibri" pitchFamily="34" charset="0"/>
              </a:rPr>
              <a:t>and at other times they are concerned with how the foods and dishes in a particular cultural and physical context affect the </a:t>
            </a:r>
          </a:p>
          <a:p>
            <a:pPr algn="ctr"/>
            <a:r>
              <a:rPr lang="en-US" sz="4000" b="1" dirty="0">
                <a:solidFill>
                  <a:prstClr val="black"/>
                </a:solidFill>
                <a:latin typeface="Calibri" pitchFamily="34" charset="0"/>
              </a:rPr>
              <a:t>specific food intake of individuals</a:t>
            </a:r>
          </a:p>
          <a:p>
            <a:pPr algn="ctr"/>
            <a:r>
              <a:rPr lang="en-US" sz="2400" b="1" dirty="0">
                <a:solidFill>
                  <a:srgbClr val="D79694"/>
                </a:solidFill>
                <a:latin typeface="Calibri" pitchFamily="34" charset="0"/>
              </a:rPr>
              <a:t>living in that setting </a:t>
            </a:r>
            <a:endParaRPr lang="en-US" sz="3200" b="1" dirty="0">
              <a:solidFill>
                <a:srgbClr val="D79694"/>
              </a:solidFill>
              <a:latin typeface="Calibri" pitchFamily="34" charset="0"/>
            </a:endParaRPr>
          </a:p>
        </p:txBody>
      </p:sp>
      <p:sp>
        <p:nvSpPr>
          <p:cNvPr id="680962" name="TextBox 2"/>
          <p:cNvSpPr txBox="1">
            <a:spLocks noChangeArrowheads="1"/>
          </p:cNvSpPr>
          <p:nvPr/>
        </p:nvSpPr>
        <p:spPr bwMode="auto">
          <a:xfrm>
            <a:off x="928688" y="6246813"/>
            <a:ext cx="7315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., p. 9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1" name="TextBox 1"/>
          <p:cNvSpPr txBox="1">
            <a:spLocks noChangeArrowheads="1"/>
          </p:cNvSpPr>
          <p:nvPr/>
        </p:nvSpPr>
        <p:spPr bwMode="auto">
          <a:xfrm>
            <a:off x="914400" y="1447800"/>
            <a:ext cx="7315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 i="1" dirty="0">
                <a:solidFill>
                  <a:prstClr val="black"/>
                </a:solidFill>
                <a:latin typeface="Calibri" pitchFamily="34" charset="0"/>
              </a:rPr>
              <a:t>“diet”</a:t>
            </a:r>
          </a:p>
          <a:p>
            <a:pPr algn="ctr"/>
            <a:endParaRPr lang="en-US" sz="16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n-US" sz="2400" b="1" dirty="0">
                <a:solidFill>
                  <a:srgbClr val="D79694"/>
                </a:solidFill>
                <a:latin typeface="Calibri" pitchFamily="34" charset="0"/>
              </a:rPr>
              <a:t>at times authors use </a:t>
            </a:r>
          </a:p>
          <a:p>
            <a:pPr algn="ctr"/>
            <a:r>
              <a:rPr lang="en-US" sz="4000" b="1" dirty="0">
                <a:solidFill>
                  <a:prstClr val="black"/>
                </a:solidFill>
                <a:latin typeface="Calibri" pitchFamily="34" charset="0"/>
              </a:rPr>
              <a:t>“diet” in the collective sense</a:t>
            </a:r>
          </a:p>
          <a:p>
            <a:pPr algn="ctr"/>
            <a:endParaRPr lang="en-US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n-US" sz="2400" b="1" dirty="0">
                <a:solidFill>
                  <a:srgbClr val="D79694"/>
                </a:solidFill>
                <a:latin typeface="Calibri" pitchFamily="34" charset="0"/>
              </a:rPr>
              <a:t>and at other times they are concerned with how the foods and dishes in a particular cultural and physical context affect the </a:t>
            </a:r>
          </a:p>
          <a:p>
            <a:pPr algn="ctr"/>
            <a:r>
              <a:rPr lang="en-US" sz="4000" b="1" dirty="0">
                <a:solidFill>
                  <a:prstClr val="black"/>
                </a:solidFill>
                <a:latin typeface="Calibri" pitchFamily="34" charset="0"/>
              </a:rPr>
              <a:t>specific food intake of individuals</a:t>
            </a:r>
          </a:p>
          <a:p>
            <a:pPr algn="ctr"/>
            <a:r>
              <a:rPr lang="en-US" sz="2400" b="1" dirty="0">
                <a:solidFill>
                  <a:srgbClr val="D79694"/>
                </a:solidFill>
                <a:latin typeface="Calibri" pitchFamily="34" charset="0"/>
              </a:rPr>
              <a:t>living in that setting </a:t>
            </a:r>
            <a:endParaRPr lang="en-US" sz="3200" b="1" dirty="0">
              <a:solidFill>
                <a:srgbClr val="D79694"/>
              </a:solidFill>
              <a:latin typeface="Calibri" pitchFamily="34" charset="0"/>
            </a:endParaRPr>
          </a:p>
        </p:txBody>
      </p:sp>
      <p:sp>
        <p:nvSpPr>
          <p:cNvPr id="680962" name="TextBox 2"/>
          <p:cNvSpPr txBox="1">
            <a:spLocks noChangeArrowheads="1"/>
          </p:cNvSpPr>
          <p:nvPr/>
        </p:nvSpPr>
        <p:spPr bwMode="auto">
          <a:xfrm>
            <a:off x="928688" y="6246813"/>
            <a:ext cx="7315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., p. 9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005114" y="2997613"/>
            <a:ext cx="7086600" cy="190821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457200" tIns="457200" rIns="457200" bIns="457200" numCol="1" anchor="t" anchorCtr="0" compatLnSpc="1">
            <a:prstTxWarp prst="textNoShape">
              <a:avLst/>
            </a:prstTxWarp>
            <a:spAutoFit/>
          </a:bodyPr>
          <a:lstStyle/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3200" b="1" dirty="0">
                <a:solidFill>
                  <a:srgbClr val="000000"/>
                </a:solidFill>
                <a:latin typeface="Tahoma" pitchFamily="34" charset="0"/>
              </a:rPr>
              <a:t>but more often than not,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3200" b="1" dirty="0">
                <a:solidFill>
                  <a:srgbClr val="000000"/>
                </a:solidFill>
                <a:latin typeface="Tahoma" pitchFamily="34" charset="0"/>
              </a:rPr>
              <a:t> the term refers to . . 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3" name="TextBox 1"/>
          <p:cNvSpPr txBox="1">
            <a:spLocks noChangeArrowheads="1"/>
          </p:cNvSpPr>
          <p:nvPr/>
        </p:nvSpPr>
        <p:spPr bwMode="auto">
          <a:xfrm>
            <a:off x="914400" y="2238482"/>
            <a:ext cx="73152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Calibri" pitchFamily="34" charset="0"/>
              </a:rPr>
              <a:t>thus the box labeled</a:t>
            </a:r>
            <a:endParaRPr lang="en-US" sz="54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n-US" sz="5400" b="1" dirty="0">
                <a:solidFill>
                  <a:prstClr val="black"/>
                </a:solidFill>
                <a:latin typeface="Calibri" pitchFamily="34" charset="0"/>
              </a:rPr>
              <a:t>“diet”</a:t>
            </a:r>
            <a:endParaRPr lang="en-US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n-US" sz="2800" dirty="0">
                <a:solidFill>
                  <a:srgbClr val="C00000"/>
                </a:solidFill>
                <a:latin typeface="Calibri" pitchFamily="34" charset="0"/>
              </a:rPr>
              <a:t>diagrammed in the </a:t>
            </a:r>
            <a:r>
              <a:rPr lang="en-US" sz="2800" dirty="0" err="1">
                <a:solidFill>
                  <a:srgbClr val="C00000"/>
                </a:solidFill>
                <a:latin typeface="Calibri" pitchFamily="34" charset="0"/>
              </a:rPr>
              <a:t>biocultural</a:t>
            </a:r>
            <a:r>
              <a:rPr lang="en-US" sz="2800" dirty="0">
                <a:solidFill>
                  <a:srgbClr val="C00000"/>
                </a:solidFill>
                <a:latin typeface="Calibri" pitchFamily="34" charset="0"/>
              </a:rPr>
              <a:t> model </a:t>
            </a:r>
          </a:p>
          <a:p>
            <a:pPr algn="ctr"/>
            <a:r>
              <a:rPr lang="en-US" sz="3200" b="1" dirty="0">
                <a:solidFill>
                  <a:prstClr val="black"/>
                </a:solidFill>
                <a:latin typeface="Calibri" pitchFamily="34" charset="0"/>
              </a:rPr>
              <a:t>contains </a:t>
            </a:r>
          </a:p>
          <a:p>
            <a:pPr algn="ctr"/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“individual nutritional status”</a:t>
            </a:r>
          </a:p>
        </p:txBody>
      </p:sp>
      <p:sp>
        <p:nvSpPr>
          <p:cNvPr id="678914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., p. 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9444</TotalTime>
  <Words>1102</Words>
  <Application>Microsoft Office PowerPoint</Application>
  <PresentationFormat>On-screen Show (4:3)</PresentationFormat>
  <Paragraphs>236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Calibri</vt:lpstr>
      <vt:lpstr>Tahoma</vt:lpstr>
      <vt:lpstr>Verdana</vt:lpstr>
      <vt:lpstr>Office Theme</vt:lpstr>
      <vt:lpstr>1_Office Theme</vt:lpstr>
      <vt:lpstr>2_Office Theme</vt:lpstr>
      <vt:lpstr>15_Default Design</vt:lpstr>
      <vt:lpstr>1_Default Design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Duluth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 Roufs</dc:creator>
  <cp:lastModifiedBy>Tim Roufs</cp:lastModifiedBy>
  <cp:revision>660</cp:revision>
  <dcterms:created xsi:type="dcterms:W3CDTF">2008-08-15T08:52:03Z</dcterms:created>
  <dcterms:modified xsi:type="dcterms:W3CDTF">2026-01-02T05:11:22Z</dcterms:modified>
</cp:coreProperties>
</file>