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3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5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7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8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9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0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1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2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3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4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5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6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7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8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0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1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2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3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4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5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6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7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48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49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50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1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5315" r:id="rId3"/>
    <p:sldMasterId id="2147485327" r:id="rId4"/>
    <p:sldMasterId id="2147485339" r:id="rId5"/>
    <p:sldMasterId id="2147485471" r:id="rId6"/>
    <p:sldMasterId id="2147485507" r:id="rId7"/>
    <p:sldMasterId id="2147485520" r:id="rId8"/>
    <p:sldMasterId id="2147485533" r:id="rId9"/>
    <p:sldMasterId id="2147485545" r:id="rId10"/>
    <p:sldMasterId id="2147485607" r:id="rId11"/>
    <p:sldMasterId id="2147485619" r:id="rId12"/>
    <p:sldMasterId id="2147485631" r:id="rId13"/>
    <p:sldMasterId id="2147485644" r:id="rId14"/>
    <p:sldMasterId id="2147485669" r:id="rId15"/>
    <p:sldMasterId id="2147485681" r:id="rId16"/>
    <p:sldMasterId id="2147485693" r:id="rId17"/>
    <p:sldMasterId id="2147485705" r:id="rId18"/>
    <p:sldMasterId id="2147485718" r:id="rId19"/>
    <p:sldMasterId id="2147485730" r:id="rId20"/>
    <p:sldMasterId id="2147485742" r:id="rId21"/>
    <p:sldMasterId id="2147485754" r:id="rId22"/>
    <p:sldMasterId id="2147485816" r:id="rId23"/>
    <p:sldMasterId id="2147485828" r:id="rId24"/>
    <p:sldMasterId id="2147485866" r:id="rId25"/>
    <p:sldMasterId id="2147485879" r:id="rId26"/>
    <p:sldMasterId id="2147485891" r:id="rId27"/>
    <p:sldMasterId id="2147485903" r:id="rId28"/>
    <p:sldMasterId id="2147485915" r:id="rId29"/>
    <p:sldMasterId id="2147485927" r:id="rId30"/>
    <p:sldMasterId id="2147485939" r:id="rId31"/>
    <p:sldMasterId id="2147485951" r:id="rId32"/>
    <p:sldMasterId id="2147485988" r:id="rId33"/>
    <p:sldMasterId id="2147486001" r:id="rId34"/>
    <p:sldMasterId id="2147486014" r:id="rId35"/>
    <p:sldMasterId id="2147486027" r:id="rId36"/>
    <p:sldMasterId id="2147486040" r:id="rId37"/>
    <p:sldMasterId id="2147486053" r:id="rId38"/>
    <p:sldMasterId id="2147486066" r:id="rId39"/>
    <p:sldMasterId id="2147486079" r:id="rId40"/>
    <p:sldMasterId id="2147486091" r:id="rId41"/>
    <p:sldMasterId id="2147486103" r:id="rId42"/>
    <p:sldMasterId id="2147486116" r:id="rId43"/>
    <p:sldMasterId id="2147486129" r:id="rId44"/>
    <p:sldMasterId id="2147486141" r:id="rId45"/>
    <p:sldMasterId id="2147486153" r:id="rId46"/>
    <p:sldMasterId id="2147486165" r:id="rId47"/>
    <p:sldMasterId id="2147486238" r:id="rId48"/>
    <p:sldMasterId id="2147486250" r:id="rId49"/>
    <p:sldMasterId id="2147486274" r:id="rId50"/>
    <p:sldMasterId id="2147486287" r:id="rId51"/>
    <p:sldMasterId id="2147486299" r:id="rId52"/>
  </p:sldMasterIdLst>
  <p:notesMasterIdLst>
    <p:notesMasterId r:id="rId475"/>
  </p:notesMasterIdLst>
  <p:sldIdLst>
    <p:sldId id="2134" r:id="rId53"/>
    <p:sldId id="2133" r:id="rId54"/>
    <p:sldId id="2135" r:id="rId55"/>
    <p:sldId id="2132" r:id="rId56"/>
    <p:sldId id="1690" r:id="rId57"/>
    <p:sldId id="1691" r:id="rId58"/>
    <p:sldId id="1681" r:id="rId59"/>
    <p:sldId id="937" r:id="rId60"/>
    <p:sldId id="938" r:id="rId61"/>
    <p:sldId id="939" r:id="rId62"/>
    <p:sldId id="1232" r:id="rId63"/>
    <p:sldId id="676" r:id="rId64"/>
    <p:sldId id="677" r:id="rId65"/>
    <p:sldId id="678" r:id="rId66"/>
    <p:sldId id="679" r:id="rId67"/>
    <p:sldId id="681" r:id="rId68"/>
    <p:sldId id="682" r:id="rId69"/>
    <p:sldId id="684" r:id="rId70"/>
    <p:sldId id="685" r:id="rId71"/>
    <p:sldId id="1448" r:id="rId72"/>
    <p:sldId id="1449" r:id="rId73"/>
    <p:sldId id="1450" r:id="rId74"/>
    <p:sldId id="686" r:id="rId75"/>
    <p:sldId id="687" r:id="rId76"/>
    <p:sldId id="689" r:id="rId77"/>
    <p:sldId id="690" r:id="rId78"/>
    <p:sldId id="1097" r:id="rId79"/>
    <p:sldId id="1098" r:id="rId80"/>
    <p:sldId id="1099" r:id="rId81"/>
    <p:sldId id="1100" r:id="rId82"/>
    <p:sldId id="692" r:id="rId83"/>
    <p:sldId id="688" r:id="rId84"/>
    <p:sldId id="693" r:id="rId85"/>
    <p:sldId id="1124" r:id="rId86"/>
    <p:sldId id="1213" r:id="rId87"/>
    <p:sldId id="1214" r:id="rId88"/>
    <p:sldId id="1215" r:id="rId89"/>
    <p:sldId id="1105" r:id="rId90"/>
    <p:sldId id="1106" r:id="rId91"/>
    <p:sldId id="1687" r:id="rId92"/>
    <p:sldId id="1107" r:id="rId93"/>
    <p:sldId id="1108" r:id="rId94"/>
    <p:sldId id="1109" r:id="rId95"/>
    <p:sldId id="1110" r:id="rId96"/>
    <p:sldId id="1112" r:id="rId97"/>
    <p:sldId id="1676" r:id="rId98"/>
    <p:sldId id="1677" r:id="rId99"/>
    <p:sldId id="1567" r:id="rId100"/>
    <p:sldId id="1113" r:id="rId101"/>
    <p:sldId id="1114" r:id="rId102"/>
    <p:sldId id="1451" r:id="rId103"/>
    <p:sldId id="1234" r:id="rId104"/>
    <p:sldId id="1317" r:id="rId105"/>
    <p:sldId id="1117" r:id="rId106"/>
    <p:sldId id="1318" r:id="rId107"/>
    <p:sldId id="1101" r:id="rId108"/>
    <p:sldId id="694" r:id="rId109"/>
    <p:sldId id="1238" r:id="rId110"/>
    <p:sldId id="1103" r:id="rId111"/>
    <p:sldId id="1104" r:id="rId112"/>
    <p:sldId id="695" r:id="rId113"/>
    <p:sldId id="1452" r:id="rId114"/>
    <p:sldId id="696" r:id="rId115"/>
    <p:sldId id="697" r:id="rId116"/>
    <p:sldId id="683" r:id="rId117"/>
    <p:sldId id="974" r:id="rId118"/>
    <p:sldId id="975" r:id="rId119"/>
    <p:sldId id="976" r:id="rId120"/>
    <p:sldId id="977" r:id="rId121"/>
    <p:sldId id="1453" r:id="rId122"/>
    <p:sldId id="1119" r:id="rId123"/>
    <p:sldId id="698" r:id="rId124"/>
    <p:sldId id="1454" r:id="rId125"/>
    <p:sldId id="1455" r:id="rId126"/>
    <p:sldId id="1534" r:id="rId127"/>
    <p:sldId id="979" r:id="rId128"/>
    <p:sldId id="1688" r:id="rId129"/>
    <p:sldId id="1364" r:id="rId130"/>
    <p:sldId id="1367" r:id="rId131"/>
    <p:sldId id="1365" r:id="rId132"/>
    <p:sldId id="1535" r:id="rId133"/>
    <p:sldId id="1368" r:id="rId134"/>
    <p:sldId id="1689" r:id="rId135"/>
    <p:sldId id="1370" r:id="rId136"/>
    <p:sldId id="1371" r:id="rId137"/>
    <p:sldId id="1369" r:id="rId138"/>
    <p:sldId id="1408" r:id="rId139"/>
    <p:sldId id="1374" r:id="rId140"/>
    <p:sldId id="1543" r:id="rId141"/>
    <p:sldId id="1375" r:id="rId142"/>
    <p:sldId id="1540" r:id="rId143"/>
    <p:sldId id="1541" r:id="rId144"/>
    <p:sldId id="1376" r:id="rId145"/>
    <p:sldId id="1377" r:id="rId146"/>
    <p:sldId id="1378" r:id="rId147"/>
    <p:sldId id="1379" r:id="rId148"/>
    <p:sldId id="1380" r:id="rId149"/>
    <p:sldId id="1544" r:id="rId150"/>
    <p:sldId id="1398" r:id="rId151"/>
    <p:sldId id="1383" r:id="rId152"/>
    <p:sldId id="1389" r:id="rId153"/>
    <p:sldId id="1457" r:id="rId154"/>
    <p:sldId id="1458" r:id="rId155"/>
    <p:sldId id="1407" r:id="rId156"/>
    <p:sldId id="1545" r:id="rId157"/>
    <p:sldId id="1390" r:id="rId158"/>
    <p:sldId id="1401" r:id="rId159"/>
    <p:sldId id="1400" r:id="rId160"/>
    <p:sldId id="1404" r:id="rId161"/>
    <p:sldId id="1459" r:id="rId162"/>
    <p:sldId id="1402" r:id="rId163"/>
    <p:sldId id="1387" r:id="rId164"/>
    <p:sldId id="1381" r:id="rId165"/>
    <p:sldId id="1393" r:id="rId166"/>
    <p:sldId id="1392" r:id="rId167"/>
    <p:sldId id="1382" r:id="rId168"/>
    <p:sldId id="1388" r:id="rId169"/>
    <p:sldId id="1406" r:id="rId170"/>
    <p:sldId id="1405" r:id="rId171"/>
    <p:sldId id="1384" r:id="rId172"/>
    <p:sldId id="1385" r:id="rId173"/>
    <p:sldId id="1636" r:id="rId174"/>
    <p:sldId id="1386" r:id="rId175"/>
    <p:sldId id="1391" r:id="rId176"/>
    <p:sldId id="1546" r:id="rId177"/>
    <p:sldId id="980" r:id="rId178"/>
    <p:sldId id="952" r:id="rId179"/>
    <p:sldId id="982" r:id="rId180"/>
    <p:sldId id="1575" r:id="rId181"/>
    <p:sldId id="1574" r:id="rId182"/>
    <p:sldId id="984" r:id="rId183"/>
    <p:sldId id="985" r:id="rId184"/>
    <p:sldId id="986" r:id="rId185"/>
    <p:sldId id="987" r:id="rId186"/>
    <p:sldId id="988" r:id="rId187"/>
    <p:sldId id="989" r:id="rId188"/>
    <p:sldId id="1363" r:id="rId189"/>
    <p:sldId id="1216" r:id="rId190"/>
    <p:sldId id="990" r:id="rId191"/>
    <p:sldId id="991" r:id="rId192"/>
    <p:sldId id="992" r:id="rId193"/>
    <p:sldId id="1460" r:id="rId194"/>
    <p:sldId id="1228" r:id="rId195"/>
    <p:sldId id="1229" r:id="rId196"/>
    <p:sldId id="1409" r:id="rId197"/>
    <p:sldId id="1411" r:id="rId198"/>
    <p:sldId id="1410" r:id="rId199"/>
    <p:sldId id="1412" r:id="rId200"/>
    <p:sldId id="1413" r:id="rId201"/>
    <p:sldId id="1230" r:id="rId202"/>
    <p:sldId id="1414" r:id="rId203"/>
    <p:sldId id="1231" r:id="rId204"/>
    <p:sldId id="1415" r:id="rId205"/>
    <p:sldId id="1416" r:id="rId206"/>
    <p:sldId id="1417" r:id="rId207"/>
    <p:sldId id="1418" r:id="rId208"/>
    <p:sldId id="1419" r:id="rId209"/>
    <p:sldId id="1462" r:id="rId210"/>
    <p:sldId id="1420" r:id="rId211"/>
    <p:sldId id="1533" r:id="rId212"/>
    <p:sldId id="1529" r:id="rId213"/>
    <p:sldId id="1530" r:id="rId214"/>
    <p:sldId id="1531" r:id="rId215"/>
    <p:sldId id="1532" r:id="rId216"/>
    <p:sldId id="1422" r:id="rId217"/>
    <p:sldId id="1423" r:id="rId218"/>
    <p:sldId id="1424" r:id="rId219"/>
    <p:sldId id="1432" r:id="rId220"/>
    <p:sldId id="1464" r:id="rId221"/>
    <p:sldId id="1463" r:id="rId222"/>
    <p:sldId id="1425" r:id="rId223"/>
    <p:sldId id="1442" r:id="rId224"/>
    <p:sldId id="1428" r:id="rId225"/>
    <p:sldId id="1429" r:id="rId226"/>
    <p:sldId id="1430" r:id="rId227"/>
    <p:sldId id="1431" r:id="rId228"/>
    <p:sldId id="1433" r:id="rId229"/>
    <p:sldId id="1465" r:id="rId230"/>
    <p:sldId id="1674" r:id="rId231"/>
    <p:sldId id="1434" r:id="rId232"/>
    <p:sldId id="1435" r:id="rId233"/>
    <p:sldId id="1436" r:id="rId234"/>
    <p:sldId id="1427" r:id="rId235"/>
    <p:sldId id="1437" r:id="rId236"/>
    <p:sldId id="1438" r:id="rId237"/>
    <p:sldId id="1439" r:id="rId238"/>
    <p:sldId id="1440" r:id="rId239"/>
    <p:sldId id="1443" r:id="rId240"/>
    <p:sldId id="1444" r:id="rId241"/>
    <p:sldId id="1445" r:id="rId242"/>
    <p:sldId id="1447" r:id="rId243"/>
    <p:sldId id="1466" r:id="rId244"/>
    <p:sldId id="1125" r:id="rId245"/>
    <p:sldId id="1000" r:id="rId246"/>
    <p:sldId id="1004" r:id="rId247"/>
    <p:sldId id="1468" r:id="rId248"/>
    <p:sldId id="1002" r:id="rId249"/>
    <p:sldId id="1003" r:id="rId250"/>
    <p:sldId id="1007" r:id="rId251"/>
    <p:sldId id="1009" r:id="rId252"/>
    <p:sldId id="1008" r:id="rId253"/>
    <p:sldId id="1472" r:id="rId254"/>
    <p:sldId id="1015" r:id="rId255"/>
    <p:sldId id="1012" r:id="rId256"/>
    <p:sldId id="1027" r:id="rId257"/>
    <p:sldId id="1065" r:id="rId258"/>
    <p:sldId id="1031" r:id="rId259"/>
    <p:sldId id="1703" r:id="rId260"/>
    <p:sldId id="1014" r:id="rId261"/>
    <p:sldId id="1063" r:id="rId262"/>
    <p:sldId id="1013" r:id="rId263"/>
    <p:sldId id="702" r:id="rId264"/>
    <p:sldId id="1471" r:id="rId265"/>
    <p:sldId id="1456" r:id="rId266"/>
    <p:sldId id="1473" r:id="rId267"/>
    <p:sldId id="704" r:id="rId268"/>
    <p:sldId id="716" r:id="rId269"/>
    <p:sldId id="718" r:id="rId270"/>
    <p:sldId id="721" r:id="rId271"/>
    <p:sldId id="722" r:id="rId272"/>
    <p:sldId id="719" r:id="rId273"/>
    <p:sldId id="729" r:id="rId274"/>
    <p:sldId id="1537" r:id="rId275"/>
    <p:sldId id="1502" r:id="rId276"/>
    <p:sldId id="727" r:id="rId277"/>
    <p:sldId id="731" r:id="rId278"/>
    <p:sldId id="732" r:id="rId279"/>
    <p:sldId id="734" r:id="rId280"/>
    <p:sldId id="733" r:id="rId281"/>
    <p:sldId id="730" r:id="rId282"/>
    <p:sldId id="728" r:id="rId283"/>
    <p:sldId id="735" r:id="rId284"/>
    <p:sldId id="736" r:id="rId285"/>
    <p:sldId id="738" r:id="rId286"/>
    <p:sldId id="737" r:id="rId287"/>
    <p:sldId id="739" r:id="rId288"/>
    <p:sldId id="740" r:id="rId289"/>
    <p:sldId id="741" r:id="rId290"/>
    <p:sldId id="742" r:id="rId291"/>
    <p:sldId id="743" r:id="rId292"/>
    <p:sldId id="744" r:id="rId293"/>
    <p:sldId id="1470" r:id="rId294"/>
    <p:sldId id="1474" r:id="rId295"/>
    <p:sldId id="717" r:id="rId296"/>
    <p:sldId id="1349" r:id="rId297"/>
    <p:sldId id="1461" r:id="rId298"/>
    <p:sldId id="1476" r:id="rId299"/>
    <p:sldId id="745" r:id="rId300"/>
    <p:sldId id="746" r:id="rId301"/>
    <p:sldId id="1477" r:id="rId302"/>
    <p:sldId id="1478" r:id="rId303"/>
    <p:sldId id="1479" r:id="rId304"/>
    <p:sldId id="1480" r:id="rId305"/>
    <p:sldId id="747" r:id="rId306"/>
    <p:sldId id="1482" r:id="rId307"/>
    <p:sldId id="1483" r:id="rId308"/>
    <p:sldId id="1484" r:id="rId309"/>
    <p:sldId id="1547" r:id="rId310"/>
    <p:sldId id="1548" r:id="rId311"/>
    <p:sldId id="1493" r:id="rId312"/>
    <p:sldId id="1486" r:id="rId313"/>
    <p:sldId id="1131" r:id="rId314"/>
    <p:sldId id="1135" r:id="rId315"/>
    <p:sldId id="1224" r:id="rId316"/>
    <p:sldId id="1293" r:id="rId317"/>
    <p:sldId id="1294" r:id="rId318"/>
    <p:sldId id="1136" r:id="rId319"/>
    <p:sldId id="1235" r:id="rId320"/>
    <p:sldId id="1138" r:id="rId321"/>
    <p:sldId id="1139" r:id="rId322"/>
    <p:sldId id="1239" r:id="rId323"/>
    <p:sldId id="1240" r:id="rId324"/>
    <p:sldId id="1241" r:id="rId325"/>
    <p:sldId id="1242" r:id="rId326"/>
    <p:sldId id="1142" r:id="rId327"/>
    <p:sldId id="1143" r:id="rId328"/>
    <p:sldId id="1145" r:id="rId329"/>
    <p:sldId id="1147" r:id="rId330"/>
    <p:sldId id="1149" r:id="rId331"/>
    <p:sldId id="1243" r:id="rId332"/>
    <p:sldId id="1244" r:id="rId333"/>
    <p:sldId id="1245" r:id="rId334"/>
    <p:sldId id="1246" r:id="rId335"/>
    <p:sldId id="1150" r:id="rId336"/>
    <p:sldId id="1237" r:id="rId337"/>
    <p:sldId id="1153" r:id="rId338"/>
    <p:sldId id="1154" r:id="rId339"/>
    <p:sldId id="1155" r:id="rId340"/>
    <p:sldId id="1156" r:id="rId341"/>
    <p:sldId id="1157" r:id="rId342"/>
    <p:sldId id="1218" r:id="rId343"/>
    <p:sldId id="1492" r:id="rId344"/>
    <p:sldId id="1250" r:id="rId345"/>
    <p:sldId id="1251" r:id="rId346"/>
    <p:sldId id="1252" r:id="rId347"/>
    <p:sldId id="1272" r:id="rId348"/>
    <p:sldId id="1281" r:id="rId349"/>
    <p:sldId id="1267" r:id="rId350"/>
    <p:sldId id="1494" r:id="rId351"/>
    <p:sldId id="1219" r:id="rId352"/>
    <p:sldId id="1220" r:id="rId353"/>
    <p:sldId id="1221" r:id="rId354"/>
    <p:sldId id="1225" r:id="rId355"/>
    <p:sldId id="1283" r:id="rId356"/>
    <p:sldId id="1295" r:id="rId357"/>
    <p:sldId id="1296" r:id="rId358"/>
    <p:sldId id="1286" r:id="rId359"/>
    <p:sldId id="1226" r:id="rId360"/>
    <p:sldId id="1297" r:id="rId361"/>
    <p:sldId id="1298" r:id="rId362"/>
    <p:sldId id="1173" r:id="rId363"/>
    <p:sldId id="1174" r:id="rId364"/>
    <p:sldId id="1177" r:id="rId365"/>
    <p:sldId id="1178" r:id="rId366"/>
    <p:sldId id="1179" r:id="rId367"/>
    <p:sldId id="1217" r:id="rId368"/>
    <p:sldId id="1132" r:id="rId369"/>
    <p:sldId id="705" r:id="rId370"/>
    <p:sldId id="1498" r:id="rId371"/>
    <p:sldId id="752" r:id="rId372"/>
    <p:sldId id="1348" r:id="rId373"/>
    <p:sldId id="1539" r:id="rId374"/>
    <p:sldId id="1562" r:id="rId375"/>
    <p:sldId id="1563" r:id="rId376"/>
    <p:sldId id="1320" r:id="rId377"/>
    <p:sldId id="1495" r:id="rId378"/>
    <p:sldId id="754" r:id="rId379"/>
    <p:sldId id="1499" r:id="rId380"/>
    <p:sldId id="1347" r:id="rId381"/>
    <p:sldId id="1507" r:id="rId382"/>
    <p:sldId id="1549" r:id="rId383"/>
    <p:sldId id="1552" r:id="rId384"/>
    <p:sldId id="1553" r:id="rId385"/>
    <p:sldId id="1509" r:id="rId386"/>
    <p:sldId id="1550" r:id="rId387"/>
    <p:sldId id="1510" r:id="rId388"/>
    <p:sldId id="1573" r:id="rId389"/>
    <p:sldId id="1675" r:id="rId390"/>
    <p:sldId id="1570" r:id="rId391"/>
    <p:sldId id="1576" r:id="rId392"/>
    <p:sldId id="1572" r:id="rId393"/>
    <p:sldId id="1551" r:id="rId394"/>
    <p:sldId id="1554" r:id="rId395"/>
    <p:sldId id="1555" r:id="rId396"/>
    <p:sldId id="1511" r:id="rId397"/>
    <p:sldId id="1512" r:id="rId398"/>
    <p:sldId id="1513" r:id="rId399"/>
    <p:sldId id="1514" r:id="rId400"/>
    <p:sldId id="1515" r:id="rId401"/>
    <p:sldId id="1516" r:id="rId402"/>
    <p:sldId id="1556" r:id="rId403"/>
    <p:sldId id="1517" r:id="rId404"/>
    <p:sldId id="1518" r:id="rId405"/>
    <p:sldId id="1519" r:id="rId406"/>
    <p:sldId id="1520" r:id="rId407"/>
    <p:sldId id="1521" r:id="rId408"/>
    <p:sldId id="1557" r:id="rId409"/>
    <p:sldId id="1524" r:id="rId410"/>
    <p:sldId id="1522" r:id="rId411"/>
    <p:sldId id="1569" r:id="rId412"/>
    <p:sldId id="1523" r:id="rId413"/>
    <p:sldId id="1500" r:id="rId414"/>
    <p:sldId id="1497" r:id="rId415"/>
    <p:sldId id="1496" r:id="rId416"/>
    <p:sldId id="1504" r:id="rId417"/>
    <p:sldId id="1525" r:id="rId418"/>
    <p:sldId id="1526" r:id="rId419"/>
    <p:sldId id="1559" r:id="rId420"/>
    <p:sldId id="1505" r:id="rId421"/>
    <p:sldId id="1506" r:id="rId422"/>
    <p:sldId id="1338" r:id="rId423"/>
    <p:sldId id="1503" r:id="rId424"/>
    <p:sldId id="755" r:id="rId425"/>
    <p:sldId id="756" r:id="rId426"/>
    <p:sldId id="757" r:id="rId427"/>
    <p:sldId id="758" r:id="rId428"/>
    <p:sldId id="759" r:id="rId429"/>
    <p:sldId id="1354" r:id="rId430"/>
    <p:sldId id="1560" r:id="rId431"/>
    <p:sldId id="1561" r:id="rId432"/>
    <p:sldId id="1355" r:id="rId433"/>
    <p:sldId id="1357" r:id="rId434"/>
    <p:sldId id="1358" r:id="rId435"/>
    <p:sldId id="1704" r:id="rId436"/>
    <p:sldId id="1359" r:id="rId437"/>
    <p:sldId id="1360" r:id="rId438"/>
    <p:sldId id="1361" r:id="rId439"/>
    <p:sldId id="760" r:id="rId440"/>
    <p:sldId id="761" r:id="rId441"/>
    <p:sldId id="767" r:id="rId442"/>
    <p:sldId id="762" r:id="rId443"/>
    <p:sldId id="1684" r:id="rId444"/>
    <p:sldId id="1685" r:id="rId445"/>
    <p:sldId id="1686" r:id="rId446"/>
    <p:sldId id="672" r:id="rId447"/>
    <p:sldId id="1647" r:id="rId448"/>
    <p:sldId id="1645" r:id="rId449"/>
    <p:sldId id="1646" r:id="rId450"/>
    <p:sldId id="1648" r:id="rId451"/>
    <p:sldId id="1649" r:id="rId452"/>
    <p:sldId id="1650" r:id="rId453"/>
    <p:sldId id="1651" r:id="rId454"/>
    <p:sldId id="1652" r:id="rId455"/>
    <p:sldId id="1653" r:id="rId456"/>
    <p:sldId id="1654" r:id="rId457"/>
    <p:sldId id="1655" r:id="rId458"/>
    <p:sldId id="1656" r:id="rId459"/>
    <p:sldId id="1659" r:id="rId460"/>
    <p:sldId id="1657" r:id="rId461"/>
    <p:sldId id="1660" r:id="rId462"/>
    <p:sldId id="1661" r:id="rId463"/>
    <p:sldId id="1662" r:id="rId464"/>
    <p:sldId id="1667" r:id="rId465"/>
    <p:sldId id="1663" r:id="rId466"/>
    <p:sldId id="1664" r:id="rId467"/>
    <p:sldId id="1665" r:id="rId468"/>
    <p:sldId id="1669" r:id="rId469"/>
    <p:sldId id="1671" r:id="rId470"/>
    <p:sldId id="1672" r:id="rId471"/>
    <p:sldId id="1670" r:id="rId472"/>
    <p:sldId id="1666" r:id="rId473"/>
    <p:sldId id="2136" r:id="rId4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694"/>
    <a:srgbClr val="000000"/>
    <a:srgbClr val="FAE1A4"/>
    <a:srgbClr val="FFFFFF"/>
    <a:srgbClr val="C80000"/>
    <a:srgbClr val="FEE9AC"/>
    <a:srgbClr val="FCE5A6"/>
    <a:srgbClr val="FDECBB"/>
    <a:srgbClr val="99CC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44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5.xml"/><Relationship Id="rId299" Type="http://schemas.openxmlformats.org/officeDocument/2006/relationships/slide" Target="slides/slide247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11.xml"/><Relationship Id="rId159" Type="http://schemas.openxmlformats.org/officeDocument/2006/relationships/slide" Target="slides/slide107.xml"/><Relationship Id="rId324" Type="http://schemas.openxmlformats.org/officeDocument/2006/relationships/slide" Target="slides/slide272.xml"/><Relationship Id="rId366" Type="http://schemas.openxmlformats.org/officeDocument/2006/relationships/slide" Target="slides/slide314.xml"/><Relationship Id="rId170" Type="http://schemas.openxmlformats.org/officeDocument/2006/relationships/slide" Target="slides/slide118.xml"/><Relationship Id="rId226" Type="http://schemas.openxmlformats.org/officeDocument/2006/relationships/slide" Target="slides/slide174.xml"/><Relationship Id="rId433" Type="http://schemas.openxmlformats.org/officeDocument/2006/relationships/slide" Target="slides/slide381.xml"/><Relationship Id="rId268" Type="http://schemas.openxmlformats.org/officeDocument/2006/relationships/slide" Target="slides/slide216.xml"/><Relationship Id="rId475" Type="http://schemas.openxmlformats.org/officeDocument/2006/relationships/notesMaster" Target="notesMasters/notesMaster1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22.xml"/><Relationship Id="rId128" Type="http://schemas.openxmlformats.org/officeDocument/2006/relationships/slide" Target="slides/slide76.xml"/><Relationship Id="rId335" Type="http://schemas.openxmlformats.org/officeDocument/2006/relationships/slide" Target="slides/slide283.xml"/><Relationship Id="rId377" Type="http://schemas.openxmlformats.org/officeDocument/2006/relationships/slide" Target="slides/slide325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29.xml"/><Relationship Id="rId237" Type="http://schemas.openxmlformats.org/officeDocument/2006/relationships/slide" Target="slides/slide185.xml"/><Relationship Id="rId402" Type="http://schemas.openxmlformats.org/officeDocument/2006/relationships/slide" Target="slides/slide350.xml"/><Relationship Id="rId279" Type="http://schemas.openxmlformats.org/officeDocument/2006/relationships/slide" Target="slides/slide227.xml"/><Relationship Id="rId444" Type="http://schemas.openxmlformats.org/officeDocument/2006/relationships/slide" Target="slides/slide392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87.xml"/><Relationship Id="rId290" Type="http://schemas.openxmlformats.org/officeDocument/2006/relationships/slide" Target="slides/slide238.xml"/><Relationship Id="rId304" Type="http://schemas.openxmlformats.org/officeDocument/2006/relationships/slide" Target="slides/slide252.xml"/><Relationship Id="rId346" Type="http://schemas.openxmlformats.org/officeDocument/2006/relationships/slide" Target="slides/slide294.xml"/><Relationship Id="rId388" Type="http://schemas.openxmlformats.org/officeDocument/2006/relationships/slide" Target="slides/slide336.xml"/><Relationship Id="rId85" Type="http://schemas.openxmlformats.org/officeDocument/2006/relationships/slide" Target="slides/slide33.xml"/><Relationship Id="rId150" Type="http://schemas.openxmlformats.org/officeDocument/2006/relationships/slide" Target="slides/slide98.xml"/><Relationship Id="rId192" Type="http://schemas.openxmlformats.org/officeDocument/2006/relationships/slide" Target="slides/slide140.xml"/><Relationship Id="rId206" Type="http://schemas.openxmlformats.org/officeDocument/2006/relationships/slide" Target="slides/slide154.xml"/><Relationship Id="rId413" Type="http://schemas.openxmlformats.org/officeDocument/2006/relationships/slide" Target="slides/slide361.xml"/><Relationship Id="rId248" Type="http://schemas.openxmlformats.org/officeDocument/2006/relationships/slide" Target="slides/slide196.xml"/><Relationship Id="rId455" Type="http://schemas.openxmlformats.org/officeDocument/2006/relationships/slide" Target="slides/slide403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56.xml"/><Relationship Id="rId315" Type="http://schemas.openxmlformats.org/officeDocument/2006/relationships/slide" Target="slides/slide263.xml"/><Relationship Id="rId357" Type="http://schemas.openxmlformats.org/officeDocument/2006/relationships/slide" Target="slides/slide305.xml"/><Relationship Id="rId54" Type="http://schemas.openxmlformats.org/officeDocument/2006/relationships/slide" Target="slides/slide2.xml"/><Relationship Id="rId96" Type="http://schemas.openxmlformats.org/officeDocument/2006/relationships/slide" Target="slides/slide44.xml"/><Relationship Id="rId161" Type="http://schemas.openxmlformats.org/officeDocument/2006/relationships/slide" Target="slides/slide109.xml"/><Relationship Id="rId217" Type="http://schemas.openxmlformats.org/officeDocument/2006/relationships/slide" Target="slides/slide165.xml"/><Relationship Id="rId399" Type="http://schemas.openxmlformats.org/officeDocument/2006/relationships/slide" Target="slides/slide347.xml"/><Relationship Id="rId259" Type="http://schemas.openxmlformats.org/officeDocument/2006/relationships/slide" Target="slides/slide207.xml"/><Relationship Id="rId424" Type="http://schemas.openxmlformats.org/officeDocument/2006/relationships/slide" Target="slides/slide372.xml"/><Relationship Id="rId466" Type="http://schemas.openxmlformats.org/officeDocument/2006/relationships/slide" Target="slides/slide414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67.xml"/><Relationship Id="rId270" Type="http://schemas.openxmlformats.org/officeDocument/2006/relationships/slide" Target="slides/slide218.xml"/><Relationship Id="rId326" Type="http://schemas.openxmlformats.org/officeDocument/2006/relationships/slide" Target="slides/slide274.xml"/><Relationship Id="rId65" Type="http://schemas.openxmlformats.org/officeDocument/2006/relationships/slide" Target="slides/slide13.xml"/><Relationship Id="rId130" Type="http://schemas.openxmlformats.org/officeDocument/2006/relationships/slide" Target="slides/slide78.xml"/><Relationship Id="rId368" Type="http://schemas.openxmlformats.org/officeDocument/2006/relationships/slide" Target="slides/slide316.xml"/><Relationship Id="rId172" Type="http://schemas.openxmlformats.org/officeDocument/2006/relationships/slide" Target="slides/slide120.xml"/><Relationship Id="rId228" Type="http://schemas.openxmlformats.org/officeDocument/2006/relationships/slide" Target="slides/slide176.xml"/><Relationship Id="rId435" Type="http://schemas.openxmlformats.org/officeDocument/2006/relationships/slide" Target="slides/slide383.xml"/><Relationship Id="rId477" Type="http://schemas.openxmlformats.org/officeDocument/2006/relationships/viewProps" Target="viewProps.xml"/><Relationship Id="rId281" Type="http://schemas.openxmlformats.org/officeDocument/2006/relationships/slide" Target="slides/slide229.xml"/><Relationship Id="rId337" Type="http://schemas.openxmlformats.org/officeDocument/2006/relationships/slide" Target="slides/slide285.xml"/><Relationship Id="rId34" Type="http://schemas.openxmlformats.org/officeDocument/2006/relationships/slideMaster" Target="slideMasters/slideMaster34.xml"/><Relationship Id="rId76" Type="http://schemas.openxmlformats.org/officeDocument/2006/relationships/slide" Target="slides/slide24.xml"/><Relationship Id="rId141" Type="http://schemas.openxmlformats.org/officeDocument/2006/relationships/slide" Target="slides/slide89.xml"/><Relationship Id="rId379" Type="http://schemas.openxmlformats.org/officeDocument/2006/relationships/slide" Target="slides/slide327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31.xml"/><Relationship Id="rId239" Type="http://schemas.openxmlformats.org/officeDocument/2006/relationships/slide" Target="slides/slide187.xml"/><Relationship Id="rId390" Type="http://schemas.openxmlformats.org/officeDocument/2006/relationships/slide" Target="slides/slide338.xml"/><Relationship Id="rId404" Type="http://schemas.openxmlformats.org/officeDocument/2006/relationships/slide" Target="slides/slide352.xml"/><Relationship Id="rId446" Type="http://schemas.openxmlformats.org/officeDocument/2006/relationships/slide" Target="slides/slide394.xml"/><Relationship Id="rId250" Type="http://schemas.openxmlformats.org/officeDocument/2006/relationships/slide" Target="slides/slide198.xml"/><Relationship Id="rId292" Type="http://schemas.openxmlformats.org/officeDocument/2006/relationships/slide" Target="slides/slide240.xml"/><Relationship Id="rId306" Type="http://schemas.openxmlformats.org/officeDocument/2006/relationships/slide" Target="slides/slide254.xml"/><Relationship Id="rId45" Type="http://schemas.openxmlformats.org/officeDocument/2006/relationships/slideMaster" Target="slideMasters/slideMaster45.xml"/><Relationship Id="rId87" Type="http://schemas.openxmlformats.org/officeDocument/2006/relationships/slide" Target="slides/slide35.xml"/><Relationship Id="rId110" Type="http://schemas.openxmlformats.org/officeDocument/2006/relationships/slide" Target="slides/slide58.xml"/><Relationship Id="rId348" Type="http://schemas.openxmlformats.org/officeDocument/2006/relationships/slide" Target="slides/slide296.xml"/><Relationship Id="rId152" Type="http://schemas.openxmlformats.org/officeDocument/2006/relationships/slide" Target="slides/slide100.xml"/><Relationship Id="rId194" Type="http://schemas.openxmlformats.org/officeDocument/2006/relationships/slide" Target="slides/slide142.xml"/><Relationship Id="rId208" Type="http://schemas.openxmlformats.org/officeDocument/2006/relationships/slide" Target="slides/slide156.xml"/><Relationship Id="rId415" Type="http://schemas.openxmlformats.org/officeDocument/2006/relationships/slide" Target="slides/slide363.xml"/><Relationship Id="rId457" Type="http://schemas.openxmlformats.org/officeDocument/2006/relationships/slide" Target="slides/slide405.xml"/><Relationship Id="rId261" Type="http://schemas.openxmlformats.org/officeDocument/2006/relationships/slide" Target="slides/slide209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4.xml"/><Relationship Id="rId317" Type="http://schemas.openxmlformats.org/officeDocument/2006/relationships/slide" Target="slides/slide265.xml"/><Relationship Id="rId359" Type="http://schemas.openxmlformats.org/officeDocument/2006/relationships/slide" Target="slides/slide307.xml"/><Relationship Id="rId98" Type="http://schemas.openxmlformats.org/officeDocument/2006/relationships/slide" Target="slides/slide46.xml"/><Relationship Id="rId121" Type="http://schemas.openxmlformats.org/officeDocument/2006/relationships/slide" Target="slides/slide69.xml"/><Relationship Id="rId163" Type="http://schemas.openxmlformats.org/officeDocument/2006/relationships/slide" Target="slides/slide111.xml"/><Relationship Id="rId219" Type="http://schemas.openxmlformats.org/officeDocument/2006/relationships/slide" Target="slides/slide167.xml"/><Relationship Id="rId370" Type="http://schemas.openxmlformats.org/officeDocument/2006/relationships/slide" Target="slides/slide318.xml"/><Relationship Id="rId426" Type="http://schemas.openxmlformats.org/officeDocument/2006/relationships/slide" Target="slides/slide374.xml"/><Relationship Id="rId230" Type="http://schemas.openxmlformats.org/officeDocument/2006/relationships/slide" Target="slides/slide178.xml"/><Relationship Id="rId468" Type="http://schemas.openxmlformats.org/officeDocument/2006/relationships/slide" Target="slides/slide416.xml"/><Relationship Id="rId25" Type="http://schemas.openxmlformats.org/officeDocument/2006/relationships/slideMaster" Target="slideMasters/slideMaster25.xml"/><Relationship Id="rId67" Type="http://schemas.openxmlformats.org/officeDocument/2006/relationships/slide" Target="slides/slide15.xml"/><Relationship Id="rId272" Type="http://schemas.openxmlformats.org/officeDocument/2006/relationships/slide" Target="slides/slide220.xml"/><Relationship Id="rId328" Type="http://schemas.openxmlformats.org/officeDocument/2006/relationships/slide" Target="slides/slide276.xml"/><Relationship Id="rId132" Type="http://schemas.openxmlformats.org/officeDocument/2006/relationships/slide" Target="slides/slide80.xml"/><Relationship Id="rId174" Type="http://schemas.openxmlformats.org/officeDocument/2006/relationships/slide" Target="slides/slide122.xml"/><Relationship Id="rId381" Type="http://schemas.openxmlformats.org/officeDocument/2006/relationships/slide" Target="slides/slide329.xml"/><Relationship Id="rId241" Type="http://schemas.openxmlformats.org/officeDocument/2006/relationships/slide" Target="slides/slide189.xml"/><Relationship Id="rId437" Type="http://schemas.openxmlformats.org/officeDocument/2006/relationships/slide" Target="slides/slide385.xml"/><Relationship Id="rId479" Type="http://schemas.openxmlformats.org/officeDocument/2006/relationships/tableStyles" Target="tableStyles.xml"/><Relationship Id="rId36" Type="http://schemas.openxmlformats.org/officeDocument/2006/relationships/slideMaster" Target="slideMasters/slideMaster36.xml"/><Relationship Id="rId283" Type="http://schemas.openxmlformats.org/officeDocument/2006/relationships/slide" Target="slides/slide231.xml"/><Relationship Id="rId339" Type="http://schemas.openxmlformats.org/officeDocument/2006/relationships/slide" Target="slides/slide287.xml"/><Relationship Id="rId78" Type="http://schemas.openxmlformats.org/officeDocument/2006/relationships/slide" Target="slides/slide26.xml"/><Relationship Id="rId101" Type="http://schemas.openxmlformats.org/officeDocument/2006/relationships/slide" Target="slides/slide49.xml"/><Relationship Id="rId143" Type="http://schemas.openxmlformats.org/officeDocument/2006/relationships/slide" Target="slides/slide91.xml"/><Relationship Id="rId185" Type="http://schemas.openxmlformats.org/officeDocument/2006/relationships/slide" Target="slides/slide133.xml"/><Relationship Id="rId350" Type="http://schemas.openxmlformats.org/officeDocument/2006/relationships/slide" Target="slides/slide298.xml"/><Relationship Id="rId406" Type="http://schemas.openxmlformats.org/officeDocument/2006/relationships/slide" Target="slides/slide354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58.xml"/><Relationship Id="rId392" Type="http://schemas.openxmlformats.org/officeDocument/2006/relationships/slide" Target="slides/slide340.xml"/><Relationship Id="rId448" Type="http://schemas.openxmlformats.org/officeDocument/2006/relationships/slide" Target="slides/slide396.xml"/><Relationship Id="rId252" Type="http://schemas.openxmlformats.org/officeDocument/2006/relationships/slide" Target="slides/slide200.xml"/><Relationship Id="rId294" Type="http://schemas.openxmlformats.org/officeDocument/2006/relationships/slide" Target="slides/slide242.xml"/><Relationship Id="rId308" Type="http://schemas.openxmlformats.org/officeDocument/2006/relationships/slide" Target="slides/slide256.xml"/><Relationship Id="rId47" Type="http://schemas.openxmlformats.org/officeDocument/2006/relationships/slideMaster" Target="slideMasters/slideMaster47.xml"/><Relationship Id="rId89" Type="http://schemas.openxmlformats.org/officeDocument/2006/relationships/slide" Target="slides/slide37.xml"/><Relationship Id="rId112" Type="http://schemas.openxmlformats.org/officeDocument/2006/relationships/slide" Target="slides/slide60.xml"/><Relationship Id="rId154" Type="http://schemas.openxmlformats.org/officeDocument/2006/relationships/slide" Target="slides/slide102.xml"/><Relationship Id="rId361" Type="http://schemas.openxmlformats.org/officeDocument/2006/relationships/slide" Target="slides/slide309.xml"/><Relationship Id="rId196" Type="http://schemas.openxmlformats.org/officeDocument/2006/relationships/slide" Target="slides/slide144.xml"/><Relationship Id="rId417" Type="http://schemas.openxmlformats.org/officeDocument/2006/relationships/slide" Target="slides/slide365.xml"/><Relationship Id="rId459" Type="http://schemas.openxmlformats.org/officeDocument/2006/relationships/slide" Target="slides/slide40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69.xml"/><Relationship Id="rId263" Type="http://schemas.openxmlformats.org/officeDocument/2006/relationships/slide" Target="slides/slide211.xml"/><Relationship Id="rId319" Type="http://schemas.openxmlformats.org/officeDocument/2006/relationships/slide" Target="slides/slide267.xml"/><Relationship Id="rId470" Type="http://schemas.openxmlformats.org/officeDocument/2006/relationships/slide" Target="slides/slide418.xml"/><Relationship Id="rId58" Type="http://schemas.openxmlformats.org/officeDocument/2006/relationships/slide" Target="slides/slide6.xml"/><Relationship Id="rId123" Type="http://schemas.openxmlformats.org/officeDocument/2006/relationships/slide" Target="slides/slide71.xml"/><Relationship Id="rId330" Type="http://schemas.openxmlformats.org/officeDocument/2006/relationships/slide" Target="slides/slide278.xml"/><Relationship Id="rId165" Type="http://schemas.openxmlformats.org/officeDocument/2006/relationships/slide" Target="slides/slide113.xml"/><Relationship Id="rId372" Type="http://schemas.openxmlformats.org/officeDocument/2006/relationships/slide" Target="slides/slide320.xml"/><Relationship Id="rId428" Type="http://schemas.openxmlformats.org/officeDocument/2006/relationships/slide" Target="slides/slide376.xml"/><Relationship Id="rId232" Type="http://schemas.openxmlformats.org/officeDocument/2006/relationships/slide" Target="slides/slide180.xml"/><Relationship Id="rId274" Type="http://schemas.openxmlformats.org/officeDocument/2006/relationships/slide" Target="slides/slide222.xml"/><Relationship Id="rId27" Type="http://schemas.openxmlformats.org/officeDocument/2006/relationships/slideMaster" Target="slideMasters/slideMaster27.xml"/><Relationship Id="rId69" Type="http://schemas.openxmlformats.org/officeDocument/2006/relationships/slide" Target="slides/slide17.xml"/><Relationship Id="rId134" Type="http://schemas.openxmlformats.org/officeDocument/2006/relationships/slide" Target="slides/slide82.xml"/><Relationship Id="rId80" Type="http://schemas.openxmlformats.org/officeDocument/2006/relationships/slide" Target="slides/slide28.xml"/><Relationship Id="rId176" Type="http://schemas.openxmlformats.org/officeDocument/2006/relationships/slide" Target="slides/slide124.xml"/><Relationship Id="rId341" Type="http://schemas.openxmlformats.org/officeDocument/2006/relationships/slide" Target="slides/slide289.xml"/><Relationship Id="rId383" Type="http://schemas.openxmlformats.org/officeDocument/2006/relationships/slide" Target="slides/slide331.xml"/><Relationship Id="rId439" Type="http://schemas.openxmlformats.org/officeDocument/2006/relationships/slide" Target="slides/slide387.xml"/><Relationship Id="rId201" Type="http://schemas.openxmlformats.org/officeDocument/2006/relationships/slide" Target="slides/slide149.xml"/><Relationship Id="rId243" Type="http://schemas.openxmlformats.org/officeDocument/2006/relationships/slide" Target="slides/slide191.xml"/><Relationship Id="rId285" Type="http://schemas.openxmlformats.org/officeDocument/2006/relationships/slide" Target="slides/slide233.xml"/><Relationship Id="rId450" Type="http://schemas.openxmlformats.org/officeDocument/2006/relationships/slide" Target="slides/slide398.xml"/><Relationship Id="rId38" Type="http://schemas.openxmlformats.org/officeDocument/2006/relationships/slideMaster" Target="slideMasters/slideMaster38.xml"/><Relationship Id="rId103" Type="http://schemas.openxmlformats.org/officeDocument/2006/relationships/slide" Target="slides/slide51.xml"/><Relationship Id="rId310" Type="http://schemas.openxmlformats.org/officeDocument/2006/relationships/slide" Target="slides/slide258.xml"/><Relationship Id="rId91" Type="http://schemas.openxmlformats.org/officeDocument/2006/relationships/slide" Target="slides/slide39.xml"/><Relationship Id="rId145" Type="http://schemas.openxmlformats.org/officeDocument/2006/relationships/slide" Target="slides/slide93.xml"/><Relationship Id="rId187" Type="http://schemas.openxmlformats.org/officeDocument/2006/relationships/slide" Target="slides/slide135.xml"/><Relationship Id="rId352" Type="http://schemas.openxmlformats.org/officeDocument/2006/relationships/slide" Target="slides/slide300.xml"/><Relationship Id="rId394" Type="http://schemas.openxmlformats.org/officeDocument/2006/relationships/slide" Target="slides/slide342.xml"/><Relationship Id="rId408" Type="http://schemas.openxmlformats.org/officeDocument/2006/relationships/slide" Target="slides/slide356.xml"/><Relationship Id="rId212" Type="http://schemas.openxmlformats.org/officeDocument/2006/relationships/slide" Target="slides/slide160.xml"/><Relationship Id="rId254" Type="http://schemas.openxmlformats.org/officeDocument/2006/relationships/slide" Target="slides/slide202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2.xml"/><Relationship Id="rId296" Type="http://schemas.openxmlformats.org/officeDocument/2006/relationships/slide" Target="slides/slide244.xml"/><Relationship Id="rId461" Type="http://schemas.openxmlformats.org/officeDocument/2006/relationships/slide" Target="slides/slide409.xml"/><Relationship Id="rId60" Type="http://schemas.openxmlformats.org/officeDocument/2006/relationships/slide" Target="slides/slide8.xml"/><Relationship Id="rId156" Type="http://schemas.openxmlformats.org/officeDocument/2006/relationships/slide" Target="slides/slide104.xml"/><Relationship Id="rId198" Type="http://schemas.openxmlformats.org/officeDocument/2006/relationships/slide" Target="slides/slide146.xml"/><Relationship Id="rId321" Type="http://schemas.openxmlformats.org/officeDocument/2006/relationships/slide" Target="slides/slide269.xml"/><Relationship Id="rId363" Type="http://schemas.openxmlformats.org/officeDocument/2006/relationships/slide" Target="slides/slide311.xml"/><Relationship Id="rId419" Type="http://schemas.openxmlformats.org/officeDocument/2006/relationships/slide" Target="slides/slide367.xml"/><Relationship Id="rId223" Type="http://schemas.openxmlformats.org/officeDocument/2006/relationships/slide" Target="slides/slide171.xml"/><Relationship Id="rId430" Type="http://schemas.openxmlformats.org/officeDocument/2006/relationships/slide" Target="slides/slide378.xml"/><Relationship Id="rId18" Type="http://schemas.openxmlformats.org/officeDocument/2006/relationships/slideMaster" Target="slideMasters/slideMaster18.xml"/><Relationship Id="rId265" Type="http://schemas.openxmlformats.org/officeDocument/2006/relationships/slide" Target="slides/slide213.xml"/><Relationship Id="rId472" Type="http://schemas.openxmlformats.org/officeDocument/2006/relationships/slide" Target="slides/slide420.xml"/><Relationship Id="rId125" Type="http://schemas.openxmlformats.org/officeDocument/2006/relationships/slide" Target="slides/slide73.xml"/><Relationship Id="rId167" Type="http://schemas.openxmlformats.org/officeDocument/2006/relationships/slide" Target="slides/slide115.xml"/><Relationship Id="rId332" Type="http://schemas.openxmlformats.org/officeDocument/2006/relationships/slide" Target="slides/slide280.xml"/><Relationship Id="rId374" Type="http://schemas.openxmlformats.org/officeDocument/2006/relationships/slide" Target="slides/slide322.xml"/><Relationship Id="rId71" Type="http://schemas.openxmlformats.org/officeDocument/2006/relationships/slide" Target="slides/slide19.xml"/><Relationship Id="rId234" Type="http://schemas.openxmlformats.org/officeDocument/2006/relationships/slide" Target="slides/slide18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76" Type="http://schemas.openxmlformats.org/officeDocument/2006/relationships/slide" Target="slides/slide224.xml"/><Relationship Id="rId441" Type="http://schemas.openxmlformats.org/officeDocument/2006/relationships/slide" Target="slides/slide389.xml"/><Relationship Id="rId40" Type="http://schemas.openxmlformats.org/officeDocument/2006/relationships/slideMaster" Target="slideMasters/slideMaster40.xml"/><Relationship Id="rId136" Type="http://schemas.openxmlformats.org/officeDocument/2006/relationships/slide" Target="slides/slide84.xml"/><Relationship Id="rId178" Type="http://schemas.openxmlformats.org/officeDocument/2006/relationships/slide" Target="slides/slide126.xml"/><Relationship Id="rId301" Type="http://schemas.openxmlformats.org/officeDocument/2006/relationships/slide" Target="slides/slide249.xml"/><Relationship Id="rId343" Type="http://schemas.openxmlformats.org/officeDocument/2006/relationships/slide" Target="slides/slide291.xml"/><Relationship Id="rId82" Type="http://schemas.openxmlformats.org/officeDocument/2006/relationships/slide" Target="slides/slide30.xml"/><Relationship Id="rId203" Type="http://schemas.openxmlformats.org/officeDocument/2006/relationships/slide" Target="slides/slide151.xml"/><Relationship Id="rId385" Type="http://schemas.openxmlformats.org/officeDocument/2006/relationships/slide" Target="slides/slide333.xml"/><Relationship Id="rId245" Type="http://schemas.openxmlformats.org/officeDocument/2006/relationships/slide" Target="slides/slide193.xml"/><Relationship Id="rId287" Type="http://schemas.openxmlformats.org/officeDocument/2006/relationships/slide" Target="slides/slide235.xml"/><Relationship Id="rId410" Type="http://schemas.openxmlformats.org/officeDocument/2006/relationships/slide" Target="slides/slide358.xml"/><Relationship Id="rId452" Type="http://schemas.openxmlformats.org/officeDocument/2006/relationships/slide" Target="slides/slide400.xml"/><Relationship Id="rId105" Type="http://schemas.openxmlformats.org/officeDocument/2006/relationships/slide" Target="slides/slide53.xml"/><Relationship Id="rId147" Type="http://schemas.openxmlformats.org/officeDocument/2006/relationships/slide" Target="slides/slide95.xml"/><Relationship Id="rId312" Type="http://schemas.openxmlformats.org/officeDocument/2006/relationships/slide" Target="slides/slide260.xml"/><Relationship Id="rId354" Type="http://schemas.openxmlformats.org/officeDocument/2006/relationships/slide" Target="slides/slide302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0.xml"/><Relationship Id="rId93" Type="http://schemas.openxmlformats.org/officeDocument/2006/relationships/slide" Target="slides/slide41.xml"/><Relationship Id="rId189" Type="http://schemas.openxmlformats.org/officeDocument/2006/relationships/slide" Target="slides/slide137.xml"/><Relationship Id="rId375" Type="http://schemas.openxmlformats.org/officeDocument/2006/relationships/slide" Target="slides/slide323.xml"/><Relationship Id="rId396" Type="http://schemas.openxmlformats.org/officeDocument/2006/relationships/slide" Target="slides/slide34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2.xml"/><Relationship Id="rId235" Type="http://schemas.openxmlformats.org/officeDocument/2006/relationships/slide" Target="slides/slide183.xml"/><Relationship Id="rId256" Type="http://schemas.openxmlformats.org/officeDocument/2006/relationships/slide" Target="slides/slide204.xml"/><Relationship Id="rId277" Type="http://schemas.openxmlformats.org/officeDocument/2006/relationships/slide" Target="slides/slide225.xml"/><Relationship Id="rId298" Type="http://schemas.openxmlformats.org/officeDocument/2006/relationships/slide" Target="slides/slide246.xml"/><Relationship Id="rId400" Type="http://schemas.openxmlformats.org/officeDocument/2006/relationships/slide" Target="slides/slide348.xml"/><Relationship Id="rId421" Type="http://schemas.openxmlformats.org/officeDocument/2006/relationships/slide" Target="slides/slide369.xml"/><Relationship Id="rId442" Type="http://schemas.openxmlformats.org/officeDocument/2006/relationships/slide" Target="slides/slide390.xml"/><Relationship Id="rId463" Type="http://schemas.openxmlformats.org/officeDocument/2006/relationships/slide" Target="slides/slide411.xml"/><Relationship Id="rId116" Type="http://schemas.openxmlformats.org/officeDocument/2006/relationships/slide" Target="slides/slide64.xml"/><Relationship Id="rId137" Type="http://schemas.openxmlformats.org/officeDocument/2006/relationships/slide" Target="slides/slide85.xml"/><Relationship Id="rId158" Type="http://schemas.openxmlformats.org/officeDocument/2006/relationships/slide" Target="slides/slide106.xml"/><Relationship Id="rId302" Type="http://schemas.openxmlformats.org/officeDocument/2006/relationships/slide" Target="slides/slide250.xml"/><Relationship Id="rId323" Type="http://schemas.openxmlformats.org/officeDocument/2006/relationships/slide" Target="slides/slide271.xml"/><Relationship Id="rId344" Type="http://schemas.openxmlformats.org/officeDocument/2006/relationships/slide" Target="slides/slide29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0.xml"/><Relationship Id="rId83" Type="http://schemas.openxmlformats.org/officeDocument/2006/relationships/slide" Target="slides/slide31.xml"/><Relationship Id="rId179" Type="http://schemas.openxmlformats.org/officeDocument/2006/relationships/slide" Target="slides/slide127.xml"/><Relationship Id="rId365" Type="http://schemas.openxmlformats.org/officeDocument/2006/relationships/slide" Target="slides/slide313.xml"/><Relationship Id="rId386" Type="http://schemas.openxmlformats.org/officeDocument/2006/relationships/slide" Target="slides/slide334.xml"/><Relationship Id="rId190" Type="http://schemas.openxmlformats.org/officeDocument/2006/relationships/slide" Target="slides/slide138.xml"/><Relationship Id="rId204" Type="http://schemas.openxmlformats.org/officeDocument/2006/relationships/slide" Target="slides/slide152.xml"/><Relationship Id="rId225" Type="http://schemas.openxmlformats.org/officeDocument/2006/relationships/slide" Target="slides/slide173.xml"/><Relationship Id="rId246" Type="http://schemas.openxmlformats.org/officeDocument/2006/relationships/slide" Target="slides/slide194.xml"/><Relationship Id="rId267" Type="http://schemas.openxmlformats.org/officeDocument/2006/relationships/slide" Target="slides/slide215.xml"/><Relationship Id="rId288" Type="http://schemas.openxmlformats.org/officeDocument/2006/relationships/slide" Target="slides/slide236.xml"/><Relationship Id="rId411" Type="http://schemas.openxmlformats.org/officeDocument/2006/relationships/slide" Target="slides/slide359.xml"/><Relationship Id="rId432" Type="http://schemas.openxmlformats.org/officeDocument/2006/relationships/slide" Target="slides/slide380.xml"/><Relationship Id="rId453" Type="http://schemas.openxmlformats.org/officeDocument/2006/relationships/slide" Target="slides/slide401.xml"/><Relationship Id="rId474" Type="http://schemas.openxmlformats.org/officeDocument/2006/relationships/slide" Target="slides/slide422.xml"/><Relationship Id="rId106" Type="http://schemas.openxmlformats.org/officeDocument/2006/relationships/slide" Target="slides/slide54.xml"/><Relationship Id="rId127" Type="http://schemas.openxmlformats.org/officeDocument/2006/relationships/slide" Target="slides/slide75.xml"/><Relationship Id="rId313" Type="http://schemas.openxmlformats.org/officeDocument/2006/relationships/slide" Target="slides/slide26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1.xml"/><Relationship Id="rId94" Type="http://schemas.openxmlformats.org/officeDocument/2006/relationships/slide" Target="slides/slide42.xml"/><Relationship Id="rId148" Type="http://schemas.openxmlformats.org/officeDocument/2006/relationships/slide" Target="slides/slide96.xml"/><Relationship Id="rId169" Type="http://schemas.openxmlformats.org/officeDocument/2006/relationships/slide" Target="slides/slide117.xml"/><Relationship Id="rId334" Type="http://schemas.openxmlformats.org/officeDocument/2006/relationships/slide" Target="slides/slide282.xml"/><Relationship Id="rId355" Type="http://schemas.openxmlformats.org/officeDocument/2006/relationships/slide" Target="slides/slide303.xml"/><Relationship Id="rId376" Type="http://schemas.openxmlformats.org/officeDocument/2006/relationships/slide" Target="slides/slide324.xml"/><Relationship Id="rId397" Type="http://schemas.openxmlformats.org/officeDocument/2006/relationships/slide" Target="slides/slide34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28.xml"/><Relationship Id="rId215" Type="http://schemas.openxmlformats.org/officeDocument/2006/relationships/slide" Target="slides/slide163.xml"/><Relationship Id="rId236" Type="http://schemas.openxmlformats.org/officeDocument/2006/relationships/slide" Target="slides/slide184.xml"/><Relationship Id="rId257" Type="http://schemas.openxmlformats.org/officeDocument/2006/relationships/slide" Target="slides/slide205.xml"/><Relationship Id="rId278" Type="http://schemas.openxmlformats.org/officeDocument/2006/relationships/slide" Target="slides/slide226.xml"/><Relationship Id="rId401" Type="http://schemas.openxmlformats.org/officeDocument/2006/relationships/slide" Target="slides/slide349.xml"/><Relationship Id="rId422" Type="http://schemas.openxmlformats.org/officeDocument/2006/relationships/slide" Target="slides/slide370.xml"/><Relationship Id="rId443" Type="http://schemas.openxmlformats.org/officeDocument/2006/relationships/slide" Target="slides/slide391.xml"/><Relationship Id="rId464" Type="http://schemas.openxmlformats.org/officeDocument/2006/relationships/slide" Target="slides/slide412.xml"/><Relationship Id="rId303" Type="http://schemas.openxmlformats.org/officeDocument/2006/relationships/slide" Target="slides/slide251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32.xml"/><Relationship Id="rId138" Type="http://schemas.openxmlformats.org/officeDocument/2006/relationships/slide" Target="slides/slide86.xml"/><Relationship Id="rId345" Type="http://schemas.openxmlformats.org/officeDocument/2006/relationships/slide" Target="slides/slide293.xml"/><Relationship Id="rId387" Type="http://schemas.openxmlformats.org/officeDocument/2006/relationships/slide" Target="slides/slide335.xml"/><Relationship Id="rId191" Type="http://schemas.openxmlformats.org/officeDocument/2006/relationships/slide" Target="slides/slide139.xml"/><Relationship Id="rId205" Type="http://schemas.openxmlformats.org/officeDocument/2006/relationships/slide" Target="slides/slide153.xml"/><Relationship Id="rId247" Type="http://schemas.openxmlformats.org/officeDocument/2006/relationships/slide" Target="slides/slide195.xml"/><Relationship Id="rId412" Type="http://schemas.openxmlformats.org/officeDocument/2006/relationships/slide" Target="slides/slide360.xml"/><Relationship Id="rId107" Type="http://schemas.openxmlformats.org/officeDocument/2006/relationships/slide" Target="slides/slide55.xml"/><Relationship Id="rId289" Type="http://schemas.openxmlformats.org/officeDocument/2006/relationships/slide" Target="slides/slide237.xml"/><Relationship Id="rId454" Type="http://schemas.openxmlformats.org/officeDocument/2006/relationships/slide" Target="slides/slide402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1.xml"/><Relationship Id="rId149" Type="http://schemas.openxmlformats.org/officeDocument/2006/relationships/slide" Target="slides/slide97.xml"/><Relationship Id="rId314" Type="http://schemas.openxmlformats.org/officeDocument/2006/relationships/slide" Target="slides/slide262.xml"/><Relationship Id="rId356" Type="http://schemas.openxmlformats.org/officeDocument/2006/relationships/slide" Target="slides/slide304.xml"/><Relationship Id="rId398" Type="http://schemas.openxmlformats.org/officeDocument/2006/relationships/slide" Target="slides/slide346.xml"/><Relationship Id="rId95" Type="http://schemas.openxmlformats.org/officeDocument/2006/relationships/slide" Target="slides/slide43.xml"/><Relationship Id="rId160" Type="http://schemas.openxmlformats.org/officeDocument/2006/relationships/slide" Target="slides/slide108.xml"/><Relationship Id="rId216" Type="http://schemas.openxmlformats.org/officeDocument/2006/relationships/slide" Target="slides/slide164.xml"/><Relationship Id="rId423" Type="http://schemas.openxmlformats.org/officeDocument/2006/relationships/slide" Target="slides/slide371.xml"/><Relationship Id="rId258" Type="http://schemas.openxmlformats.org/officeDocument/2006/relationships/slide" Target="slides/slide206.xml"/><Relationship Id="rId465" Type="http://schemas.openxmlformats.org/officeDocument/2006/relationships/slide" Target="slides/slide413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12.xml"/><Relationship Id="rId118" Type="http://schemas.openxmlformats.org/officeDocument/2006/relationships/slide" Target="slides/slide66.xml"/><Relationship Id="rId325" Type="http://schemas.openxmlformats.org/officeDocument/2006/relationships/slide" Target="slides/slide273.xml"/><Relationship Id="rId367" Type="http://schemas.openxmlformats.org/officeDocument/2006/relationships/slide" Target="slides/slide315.xml"/><Relationship Id="rId171" Type="http://schemas.openxmlformats.org/officeDocument/2006/relationships/slide" Target="slides/slide119.xml"/><Relationship Id="rId227" Type="http://schemas.openxmlformats.org/officeDocument/2006/relationships/slide" Target="slides/slide175.xml"/><Relationship Id="rId269" Type="http://schemas.openxmlformats.org/officeDocument/2006/relationships/slide" Target="slides/slide217.xml"/><Relationship Id="rId434" Type="http://schemas.openxmlformats.org/officeDocument/2006/relationships/slide" Target="slides/slide382.xml"/><Relationship Id="rId476" Type="http://schemas.openxmlformats.org/officeDocument/2006/relationships/presProps" Target="presProps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77.xml"/><Relationship Id="rId280" Type="http://schemas.openxmlformats.org/officeDocument/2006/relationships/slide" Target="slides/slide228.xml"/><Relationship Id="rId336" Type="http://schemas.openxmlformats.org/officeDocument/2006/relationships/slide" Target="slides/slide284.xml"/><Relationship Id="rId75" Type="http://schemas.openxmlformats.org/officeDocument/2006/relationships/slide" Target="slides/slide23.xml"/><Relationship Id="rId140" Type="http://schemas.openxmlformats.org/officeDocument/2006/relationships/slide" Target="slides/slide88.xml"/><Relationship Id="rId182" Type="http://schemas.openxmlformats.org/officeDocument/2006/relationships/slide" Target="slides/slide130.xml"/><Relationship Id="rId378" Type="http://schemas.openxmlformats.org/officeDocument/2006/relationships/slide" Target="slides/slide326.xml"/><Relationship Id="rId403" Type="http://schemas.openxmlformats.org/officeDocument/2006/relationships/slide" Target="slides/slide35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86.xml"/><Relationship Id="rId445" Type="http://schemas.openxmlformats.org/officeDocument/2006/relationships/slide" Target="slides/slide393.xml"/><Relationship Id="rId291" Type="http://schemas.openxmlformats.org/officeDocument/2006/relationships/slide" Target="slides/slide239.xml"/><Relationship Id="rId305" Type="http://schemas.openxmlformats.org/officeDocument/2006/relationships/slide" Target="slides/slide253.xml"/><Relationship Id="rId347" Type="http://schemas.openxmlformats.org/officeDocument/2006/relationships/slide" Target="slides/slide295.xml"/><Relationship Id="rId44" Type="http://schemas.openxmlformats.org/officeDocument/2006/relationships/slideMaster" Target="slideMasters/slideMaster44.xml"/><Relationship Id="rId86" Type="http://schemas.openxmlformats.org/officeDocument/2006/relationships/slide" Target="slides/slide34.xml"/><Relationship Id="rId151" Type="http://schemas.openxmlformats.org/officeDocument/2006/relationships/slide" Target="slides/slide99.xml"/><Relationship Id="rId389" Type="http://schemas.openxmlformats.org/officeDocument/2006/relationships/slide" Target="slides/slide337.xml"/><Relationship Id="rId193" Type="http://schemas.openxmlformats.org/officeDocument/2006/relationships/slide" Target="slides/slide141.xml"/><Relationship Id="rId207" Type="http://schemas.openxmlformats.org/officeDocument/2006/relationships/slide" Target="slides/slide155.xml"/><Relationship Id="rId249" Type="http://schemas.openxmlformats.org/officeDocument/2006/relationships/slide" Target="slides/slide197.xml"/><Relationship Id="rId414" Type="http://schemas.openxmlformats.org/officeDocument/2006/relationships/slide" Target="slides/slide362.xml"/><Relationship Id="rId456" Type="http://schemas.openxmlformats.org/officeDocument/2006/relationships/slide" Target="slides/slide40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57.xml"/><Relationship Id="rId260" Type="http://schemas.openxmlformats.org/officeDocument/2006/relationships/slide" Target="slides/slide208.xml"/><Relationship Id="rId316" Type="http://schemas.openxmlformats.org/officeDocument/2006/relationships/slide" Target="slides/slide264.xml"/><Relationship Id="rId55" Type="http://schemas.openxmlformats.org/officeDocument/2006/relationships/slide" Target="slides/slide3.xml"/><Relationship Id="rId97" Type="http://schemas.openxmlformats.org/officeDocument/2006/relationships/slide" Target="slides/slide45.xml"/><Relationship Id="rId120" Type="http://schemas.openxmlformats.org/officeDocument/2006/relationships/slide" Target="slides/slide68.xml"/><Relationship Id="rId358" Type="http://schemas.openxmlformats.org/officeDocument/2006/relationships/slide" Target="slides/slide306.xml"/><Relationship Id="rId162" Type="http://schemas.openxmlformats.org/officeDocument/2006/relationships/slide" Target="slides/slide110.xml"/><Relationship Id="rId218" Type="http://schemas.openxmlformats.org/officeDocument/2006/relationships/slide" Target="slides/slide166.xml"/><Relationship Id="rId425" Type="http://schemas.openxmlformats.org/officeDocument/2006/relationships/slide" Target="slides/slide373.xml"/><Relationship Id="rId467" Type="http://schemas.openxmlformats.org/officeDocument/2006/relationships/slide" Target="slides/slide415.xml"/><Relationship Id="rId271" Type="http://schemas.openxmlformats.org/officeDocument/2006/relationships/slide" Target="slides/slide219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14.xml"/><Relationship Id="rId131" Type="http://schemas.openxmlformats.org/officeDocument/2006/relationships/slide" Target="slides/slide79.xml"/><Relationship Id="rId327" Type="http://schemas.openxmlformats.org/officeDocument/2006/relationships/slide" Target="slides/slide275.xml"/><Relationship Id="rId369" Type="http://schemas.openxmlformats.org/officeDocument/2006/relationships/slide" Target="slides/slide317.xml"/><Relationship Id="rId173" Type="http://schemas.openxmlformats.org/officeDocument/2006/relationships/slide" Target="slides/slide121.xml"/><Relationship Id="rId229" Type="http://schemas.openxmlformats.org/officeDocument/2006/relationships/slide" Target="slides/slide177.xml"/><Relationship Id="rId380" Type="http://schemas.openxmlformats.org/officeDocument/2006/relationships/slide" Target="slides/slide328.xml"/><Relationship Id="rId436" Type="http://schemas.openxmlformats.org/officeDocument/2006/relationships/slide" Target="slides/slide384.xml"/><Relationship Id="rId240" Type="http://schemas.openxmlformats.org/officeDocument/2006/relationships/slide" Target="slides/slide188.xml"/><Relationship Id="rId478" Type="http://schemas.openxmlformats.org/officeDocument/2006/relationships/theme" Target="theme/theme1.xml"/><Relationship Id="rId35" Type="http://schemas.openxmlformats.org/officeDocument/2006/relationships/slideMaster" Target="slideMasters/slideMaster35.xml"/><Relationship Id="rId77" Type="http://schemas.openxmlformats.org/officeDocument/2006/relationships/slide" Target="slides/slide25.xml"/><Relationship Id="rId100" Type="http://schemas.openxmlformats.org/officeDocument/2006/relationships/slide" Target="slides/slide48.xml"/><Relationship Id="rId282" Type="http://schemas.openxmlformats.org/officeDocument/2006/relationships/slide" Target="slides/slide230.xml"/><Relationship Id="rId338" Type="http://schemas.openxmlformats.org/officeDocument/2006/relationships/slide" Target="slides/slide286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90.xml"/><Relationship Id="rId184" Type="http://schemas.openxmlformats.org/officeDocument/2006/relationships/slide" Target="slides/slide132.xml"/><Relationship Id="rId391" Type="http://schemas.openxmlformats.org/officeDocument/2006/relationships/slide" Target="slides/slide339.xml"/><Relationship Id="rId405" Type="http://schemas.openxmlformats.org/officeDocument/2006/relationships/slide" Target="slides/slide353.xml"/><Relationship Id="rId447" Type="http://schemas.openxmlformats.org/officeDocument/2006/relationships/slide" Target="slides/slide395.xml"/><Relationship Id="rId251" Type="http://schemas.openxmlformats.org/officeDocument/2006/relationships/slide" Target="slides/slide199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241.xml"/><Relationship Id="rId307" Type="http://schemas.openxmlformats.org/officeDocument/2006/relationships/slide" Target="slides/slide255.xml"/><Relationship Id="rId349" Type="http://schemas.openxmlformats.org/officeDocument/2006/relationships/slide" Target="slides/slide297.xml"/><Relationship Id="rId88" Type="http://schemas.openxmlformats.org/officeDocument/2006/relationships/slide" Target="slides/slide36.xml"/><Relationship Id="rId111" Type="http://schemas.openxmlformats.org/officeDocument/2006/relationships/slide" Target="slides/slide59.xml"/><Relationship Id="rId153" Type="http://schemas.openxmlformats.org/officeDocument/2006/relationships/slide" Target="slides/slide101.xml"/><Relationship Id="rId195" Type="http://schemas.openxmlformats.org/officeDocument/2006/relationships/slide" Target="slides/slide143.xml"/><Relationship Id="rId209" Type="http://schemas.openxmlformats.org/officeDocument/2006/relationships/slide" Target="slides/slide157.xml"/><Relationship Id="rId360" Type="http://schemas.openxmlformats.org/officeDocument/2006/relationships/slide" Target="slides/slide308.xml"/><Relationship Id="rId416" Type="http://schemas.openxmlformats.org/officeDocument/2006/relationships/slide" Target="slides/slide364.xml"/><Relationship Id="rId220" Type="http://schemas.openxmlformats.org/officeDocument/2006/relationships/slide" Target="slides/slide168.xml"/><Relationship Id="rId458" Type="http://schemas.openxmlformats.org/officeDocument/2006/relationships/slide" Target="slides/slide406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5.xml"/><Relationship Id="rId262" Type="http://schemas.openxmlformats.org/officeDocument/2006/relationships/slide" Target="slides/slide210.xml"/><Relationship Id="rId318" Type="http://schemas.openxmlformats.org/officeDocument/2006/relationships/slide" Target="slides/slide266.xml"/><Relationship Id="rId99" Type="http://schemas.openxmlformats.org/officeDocument/2006/relationships/slide" Target="slides/slide47.xml"/><Relationship Id="rId122" Type="http://schemas.openxmlformats.org/officeDocument/2006/relationships/slide" Target="slides/slide70.xml"/><Relationship Id="rId164" Type="http://schemas.openxmlformats.org/officeDocument/2006/relationships/slide" Target="slides/slide112.xml"/><Relationship Id="rId371" Type="http://schemas.openxmlformats.org/officeDocument/2006/relationships/slide" Target="slides/slide319.xml"/><Relationship Id="rId427" Type="http://schemas.openxmlformats.org/officeDocument/2006/relationships/slide" Target="slides/slide375.xml"/><Relationship Id="rId469" Type="http://schemas.openxmlformats.org/officeDocument/2006/relationships/slide" Target="slides/slide417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79.xml"/><Relationship Id="rId273" Type="http://schemas.openxmlformats.org/officeDocument/2006/relationships/slide" Target="slides/slide221.xml"/><Relationship Id="rId329" Type="http://schemas.openxmlformats.org/officeDocument/2006/relationships/slide" Target="slides/slide277.xml"/><Relationship Id="rId68" Type="http://schemas.openxmlformats.org/officeDocument/2006/relationships/slide" Target="slides/slide16.xml"/><Relationship Id="rId133" Type="http://schemas.openxmlformats.org/officeDocument/2006/relationships/slide" Target="slides/slide81.xml"/><Relationship Id="rId175" Type="http://schemas.openxmlformats.org/officeDocument/2006/relationships/slide" Target="slides/slide123.xml"/><Relationship Id="rId340" Type="http://schemas.openxmlformats.org/officeDocument/2006/relationships/slide" Target="slides/slide288.xml"/><Relationship Id="rId200" Type="http://schemas.openxmlformats.org/officeDocument/2006/relationships/slide" Target="slides/slide148.xml"/><Relationship Id="rId382" Type="http://schemas.openxmlformats.org/officeDocument/2006/relationships/slide" Target="slides/slide330.xml"/><Relationship Id="rId438" Type="http://schemas.openxmlformats.org/officeDocument/2006/relationships/slide" Target="slides/slide386.xml"/><Relationship Id="rId242" Type="http://schemas.openxmlformats.org/officeDocument/2006/relationships/slide" Target="slides/slide190.xml"/><Relationship Id="rId284" Type="http://schemas.openxmlformats.org/officeDocument/2006/relationships/slide" Target="slides/slide232.xml"/><Relationship Id="rId37" Type="http://schemas.openxmlformats.org/officeDocument/2006/relationships/slideMaster" Target="slideMasters/slideMaster37.xml"/><Relationship Id="rId79" Type="http://schemas.openxmlformats.org/officeDocument/2006/relationships/slide" Target="slides/slide27.xml"/><Relationship Id="rId102" Type="http://schemas.openxmlformats.org/officeDocument/2006/relationships/slide" Target="slides/slide50.xml"/><Relationship Id="rId144" Type="http://schemas.openxmlformats.org/officeDocument/2006/relationships/slide" Target="slides/slide92.xml"/><Relationship Id="rId90" Type="http://schemas.openxmlformats.org/officeDocument/2006/relationships/slide" Target="slides/slide38.xml"/><Relationship Id="rId186" Type="http://schemas.openxmlformats.org/officeDocument/2006/relationships/slide" Target="slides/slide134.xml"/><Relationship Id="rId351" Type="http://schemas.openxmlformats.org/officeDocument/2006/relationships/slide" Target="slides/slide299.xml"/><Relationship Id="rId393" Type="http://schemas.openxmlformats.org/officeDocument/2006/relationships/slide" Target="slides/slide341.xml"/><Relationship Id="rId407" Type="http://schemas.openxmlformats.org/officeDocument/2006/relationships/slide" Target="slides/slide355.xml"/><Relationship Id="rId449" Type="http://schemas.openxmlformats.org/officeDocument/2006/relationships/slide" Target="slides/slide397.xml"/><Relationship Id="rId211" Type="http://schemas.openxmlformats.org/officeDocument/2006/relationships/slide" Target="slides/slide159.xml"/><Relationship Id="rId253" Type="http://schemas.openxmlformats.org/officeDocument/2006/relationships/slide" Target="slides/slide201.xml"/><Relationship Id="rId295" Type="http://schemas.openxmlformats.org/officeDocument/2006/relationships/slide" Target="slides/slide243.xml"/><Relationship Id="rId309" Type="http://schemas.openxmlformats.org/officeDocument/2006/relationships/slide" Target="slides/slide257.xml"/><Relationship Id="rId460" Type="http://schemas.openxmlformats.org/officeDocument/2006/relationships/slide" Target="slides/slide408.xml"/><Relationship Id="rId48" Type="http://schemas.openxmlformats.org/officeDocument/2006/relationships/slideMaster" Target="slideMasters/slideMaster48.xml"/><Relationship Id="rId113" Type="http://schemas.openxmlformats.org/officeDocument/2006/relationships/slide" Target="slides/slide61.xml"/><Relationship Id="rId320" Type="http://schemas.openxmlformats.org/officeDocument/2006/relationships/slide" Target="slides/slide268.xml"/><Relationship Id="rId155" Type="http://schemas.openxmlformats.org/officeDocument/2006/relationships/slide" Target="slides/slide103.xml"/><Relationship Id="rId197" Type="http://schemas.openxmlformats.org/officeDocument/2006/relationships/slide" Target="slides/slide145.xml"/><Relationship Id="rId362" Type="http://schemas.openxmlformats.org/officeDocument/2006/relationships/slide" Target="slides/slide310.xml"/><Relationship Id="rId418" Type="http://schemas.openxmlformats.org/officeDocument/2006/relationships/slide" Target="slides/slide366.xml"/><Relationship Id="rId222" Type="http://schemas.openxmlformats.org/officeDocument/2006/relationships/slide" Target="slides/slide170.xml"/><Relationship Id="rId264" Type="http://schemas.openxmlformats.org/officeDocument/2006/relationships/slide" Target="slides/slide212.xml"/><Relationship Id="rId471" Type="http://schemas.openxmlformats.org/officeDocument/2006/relationships/slide" Target="slides/slide419.xml"/><Relationship Id="rId17" Type="http://schemas.openxmlformats.org/officeDocument/2006/relationships/slideMaster" Target="slideMasters/slideMaster17.xml"/><Relationship Id="rId59" Type="http://schemas.openxmlformats.org/officeDocument/2006/relationships/slide" Target="slides/slide7.xml"/><Relationship Id="rId124" Type="http://schemas.openxmlformats.org/officeDocument/2006/relationships/slide" Target="slides/slide72.xml"/><Relationship Id="rId70" Type="http://schemas.openxmlformats.org/officeDocument/2006/relationships/slide" Target="slides/slide18.xml"/><Relationship Id="rId166" Type="http://schemas.openxmlformats.org/officeDocument/2006/relationships/slide" Target="slides/slide114.xml"/><Relationship Id="rId331" Type="http://schemas.openxmlformats.org/officeDocument/2006/relationships/slide" Target="slides/slide279.xml"/><Relationship Id="rId373" Type="http://schemas.openxmlformats.org/officeDocument/2006/relationships/slide" Target="slides/slide321.xml"/><Relationship Id="rId429" Type="http://schemas.openxmlformats.org/officeDocument/2006/relationships/slide" Target="slides/slide377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181.xml"/><Relationship Id="rId440" Type="http://schemas.openxmlformats.org/officeDocument/2006/relationships/slide" Target="slides/slide388.xml"/><Relationship Id="rId28" Type="http://schemas.openxmlformats.org/officeDocument/2006/relationships/slideMaster" Target="slideMasters/slideMaster28.xml"/><Relationship Id="rId275" Type="http://schemas.openxmlformats.org/officeDocument/2006/relationships/slide" Target="slides/slide223.xml"/><Relationship Id="rId300" Type="http://schemas.openxmlformats.org/officeDocument/2006/relationships/slide" Target="slides/slide248.xml"/><Relationship Id="rId81" Type="http://schemas.openxmlformats.org/officeDocument/2006/relationships/slide" Target="slides/slide29.xml"/><Relationship Id="rId135" Type="http://schemas.openxmlformats.org/officeDocument/2006/relationships/slide" Target="slides/slide83.xml"/><Relationship Id="rId177" Type="http://schemas.openxmlformats.org/officeDocument/2006/relationships/slide" Target="slides/slide125.xml"/><Relationship Id="rId342" Type="http://schemas.openxmlformats.org/officeDocument/2006/relationships/slide" Target="slides/slide290.xml"/><Relationship Id="rId384" Type="http://schemas.openxmlformats.org/officeDocument/2006/relationships/slide" Target="slides/slide332.xml"/><Relationship Id="rId202" Type="http://schemas.openxmlformats.org/officeDocument/2006/relationships/slide" Target="slides/slide150.xml"/><Relationship Id="rId244" Type="http://schemas.openxmlformats.org/officeDocument/2006/relationships/slide" Target="slides/slide192.xml"/><Relationship Id="rId39" Type="http://schemas.openxmlformats.org/officeDocument/2006/relationships/slideMaster" Target="slideMasters/slideMaster39.xml"/><Relationship Id="rId286" Type="http://schemas.openxmlformats.org/officeDocument/2006/relationships/slide" Target="slides/slide234.xml"/><Relationship Id="rId451" Type="http://schemas.openxmlformats.org/officeDocument/2006/relationships/slide" Target="slides/slide39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52.xml"/><Relationship Id="rId146" Type="http://schemas.openxmlformats.org/officeDocument/2006/relationships/slide" Target="slides/slide94.xml"/><Relationship Id="rId188" Type="http://schemas.openxmlformats.org/officeDocument/2006/relationships/slide" Target="slides/slide136.xml"/><Relationship Id="rId311" Type="http://schemas.openxmlformats.org/officeDocument/2006/relationships/slide" Target="slides/slide259.xml"/><Relationship Id="rId353" Type="http://schemas.openxmlformats.org/officeDocument/2006/relationships/slide" Target="slides/slide301.xml"/><Relationship Id="rId395" Type="http://schemas.openxmlformats.org/officeDocument/2006/relationships/slide" Target="slides/slide343.xml"/><Relationship Id="rId409" Type="http://schemas.openxmlformats.org/officeDocument/2006/relationships/slide" Target="slides/slide357.xml"/><Relationship Id="rId92" Type="http://schemas.openxmlformats.org/officeDocument/2006/relationships/slide" Target="slides/slide40.xml"/><Relationship Id="rId213" Type="http://schemas.openxmlformats.org/officeDocument/2006/relationships/slide" Target="slides/slide161.xml"/><Relationship Id="rId420" Type="http://schemas.openxmlformats.org/officeDocument/2006/relationships/slide" Target="slides/slide368.xml"/><Relationship Id="rId255" Type="http://schemas.openxmlformats.org/officeDocument/2006/relationships/slide" Target="slides/slide203.xml"/><Relationship Id="rId297" Type="http://schemas.openxmlformats.org/officeDocument/2006/relationships/slide" Target="slides/slide245.xml"/><Relationship Id="rId462" Type="http://schemas.openxmlformats.org/officeDocument/2006/relationships/slide" Target="slides/slide410.xml"/><Relationship Id="rId115" Type="http://schemas.openxmlformats.org/officeDocument/2006/relationships/slide" Target="slides/slide63.xml"/><Relationship Id="rId157" Type="http://schemas.openxmlformats.org/officeDocument/2006/relationships/slide" Target="slides/slide105.xml"/><Relationship Id="rId322" Type="http://schemas.openxmlformats.org/officeDocument/2006/relationships/slide" Target="slides/slide270.xml"/><Relationship Id="rId364" Type="http://schemas.openxmlformats.org/officeDocument/2006/relationships/slide" Target="slides/slide312.xml"/><Relationship Id="rId61" Type="http://schemas.openxmlformats.org/officeDocument/2006/relationships/slide" Target="slides/slide9.xml"/><Relationship Id="rId199" Type="http://schemas.openxmlformats.org/officeDocument/2006/relationships/slide" Target="slides/slide14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2.xml"/><Relationship Id="rId266" Type="http://schemas.openxmlformats.org/officeDocument/2006/relationships/slide" Target="slides/slide214.xml"/><Relationship Id="rId431" Type="http://schemas.openxmlformats.org/officeDocument/2006/relationships/slide" Target="slides/slide379.xml"/><Relationship Id="rId473" Type="http://schemas.openxmlformats.org/officeDocument/2006/relationships/slide" Target="slides/slide421.xml"/><Relationship Id="rId30" Type="http://schemas.openxmlformats.org/officeDocument/2006/relationships/slideMaster" Target="slideMasters/slideMaster30.xml"/><Relationship Id="rId126" Type="http://schemas.openxmlformats.org/officeDocument/2006/relationships/slide" Target="slides/slide74.xml"/><Relationship Id="rId168" Type="http://schemas.openxmlformats.org/officeDocument/2006/relationships/slide" Target="slides/slide116.xml"/><Relationship Id="rId333" Type="http://schemas.openxmlformats.org/officeDocument/2006/relationships/slide" Target="slides/slide2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8EA900-E854-4B50-B747-AB33A8D9170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E6F8D9-378A-499C-BE4A-5CBE0846FD0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A33DB7F-5429-48B7-8934-8DBE224B0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871FF4-D623-470A-896A-DE5FF52E219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28CAF91-30D6-4898-98A3-5FAF8FFBC29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7624263-0A20-43D1-A4CC-F55F6C0F5965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64B058-1076-4CCF-963F-B9F4BDD5AF4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5B9DC05-D3BD-4FA8-B8E8-A0CDDE83DDF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488FA0-F9E9-4C54-A493-C8144576E0D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EC7EAC-D851-415D-8714-C3A5E96C13C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324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339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340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341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0C7E68F-504D-4956-9F67-89D275EFAFF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8440DD-F6AB-4520-A014-CB706ADE08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05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78F1E4-EEBB-4F38-AE6D-EB2FDEF3CDCA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352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697801-3526-4C84-BB3B-2FDDC61FF2D7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353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40157B-C482-44DC-924D-35C9B5138B9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D660CB-25E7-42C2-9DA2-D54ABA0B8E8E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570FAC-B9BF-4E76-AD8B-CEA07C4360C1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6B2C48-0963-46C0-92A0-1A2C0F9E9C0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31CF80-7E99-4CA7-93D9-DB1EA153672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570FAC-B9BF-4E76-AD8B-CEA07C4360C1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4BEFDA-6066-4B59-9A69-85FF675CE408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371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2D3715-D990-4250-8E08-45CFFFC1F48E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378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4C8ED-9D5D-49D2-81BA-6E432B473B2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594C92B-EFD4-4113-876C-3BCC78830E0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383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594C92B-EFD4-4113-876C-3BCC78830E0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384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03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884BFD0-48A7-4297-A3FF-79B4929D5D1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385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ADE5232-A67C-4E8C-9B07-2A1E77550B6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32E3D2-1069-48D0-92B2-FA5927AFE5F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3FC92D-C0E7-44AE-8856-C5F63B4783E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9A6E08-DBDC-4012-AB0C-55D6A5AED0C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0829D6-A2A0-4974-8920-8E957BBA0A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1A0A3B5-1DA5-43BF-8F85-51B44EB4AC63}" type="slidenum">
              <a:rPr kumimoji="1" lang="en-US" sz="1200" i="1" kern="1200">
                <a:solidFill>
                  <a:srgbClr val="0C06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kumimoji="1" lang="en-US" sz="1200" i="1" kern="1200">
              <a:solidFill>
                <a:srgbClr val="0C06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1A0A3B5-1DA5-43BF-8F85-51B44EB4AC63}" type="slidenum">
              <a:rPr kumimoji="1" lang="en-US" sz="1200" i="1" kern="1200">
                <a:solidFill>
                  <a:srgbClr val="0C06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kumimoji="1" lang="en-US" sz="1200" i="1" kern="1200">
              <a:solidFill>
                <a:srgbClr val="0C06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1E0D2B-7632-469C-ADD4-845D45402EC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42BE10-9CB0-4E69-8B59-0FBD534F779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2875418-1225-48A6-8DA7-35925E852A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EC047-A0AE-4C72-8E6D-7D0CAA23BAC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2A38850-DA3E-4CD6-9EAF-32566FADFC3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201449-B7A9-43A7-97E8-92BAF040446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31E0F-3375-4A7D-905A-47F990660EE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E031E0F-3375-4A7D-905A-47F990660EE8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9481D8A-BAF1-4117-8BCB-58BBC629A1B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22A2B57-BB3C-4EE0-9BC0-1CE6394DFE9D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B81E303-0A28-48A9-BD4C-12A9E74B83E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717C70E-A5A4-4100-9D0E-FAE7C493619F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4F67DA-66A0-4811-BF1D-1FD5301874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F81A70-863D-41CA-B78A-A4A7D74E919E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BBDE0CF-0E3B-4803-A6D0-33A971F8BD13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154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160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4F67DA-66A0-4811-BF1D-1FD5301874EA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164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7A227-C7D2-4B1F-92B4-BE442B9574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067A227-C7D2-4B1F-92B4-BE442B9574A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59A814E-DD0C-4A23-AF50-3DAB4E178309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8D8ED-F9F2-4E86-BDAD-92699966AFDE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8D8ED-F9F2-4E86-BDAD-92699966AFDE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36D0115-791C-4E9F-BCA6-6603DCFD791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5864D1-A246-427E-97EF-C05DC538FF5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150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5864D1-A246-427E-97EF-C05DC538FF5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864D1-A246-427E-97EF-C05DC538FF53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893E26-78F2-4BE7-A23C-96F0D6603651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242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243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A9FFB3-3999-43DA-A2E7-A7B33B4E00E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A075B8A-1D49-477A-83B2-0D7D40284F41}" type="slidenum">
              <a:rPr kumimoji="1" lang="en-US" sz="1200" kern="120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258</a:t>
            </a:fld>
            <a:endParaRPr kumimoji="1" lang="en-US" sz="1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5EC086-F791-4CAA-B989-834A6A337393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F15E58-CBB8-4FE1-9AAC-8B3AC71B719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1F824D-2052-40C8-8AAE-1CB8A32F2FA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9A3903-A0F7-4D10-961E-B414DCE14E64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A09A7-5D0B-46C8-A917-592D7E93B61F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6B54D-876F-4CE3-B5F0-0BD51BE99226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1033AB-1A6E-4492-A19D-01EE4F999693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273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6DFDA8-C6EB-4744-B027-BC3284AAE5C7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274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285E5E-D481-42B1-A759-16FC206F696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E5D318-7EF8-4855-BEF1-C17F913354BB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541661-A69C-4473-89FA-7B48CB2AF09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CDD8059-363B-45C4-9D60-C675EE0FAA2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8E345C-F540-4F14-9D10-F06A30039D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279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FA8B5F-2D64-41FD-ABA0-6FE3A816475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BB9EE2-5DE5-492A-9910-AFF3AFDD860E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3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842983-4549-4A9B-B17F-893B21D280D4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282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1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9DA08B-FDE3-48A5-B921-E95C4B852E28}" type="slidenum">
              <a:rPr lang="en-US" sz="12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283</a:t>
            </a:fld>
            <a:endParaRPr lang="en-US" sz="12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23BAE9-F233-4423-B5E0-BCA44897E640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284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8C35F2-1428-4325-9A1E-E5EA9BC1425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89507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08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09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0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1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9512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895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951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9515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78951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789517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A0A99968-6A84-4EA7-85AB-E6864C592850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428D860A-AC54-422A-9DA0-1F9B70E2110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8F226D07-5999-4A35-B192-460194EDC59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58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64788FA2-2CF6-4F6B-B70C-05CEF3C2CDB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AA0CDDB6-33C9-4614-8AEE-671B2B22A2E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DC8B0D9-2A02-449D-AEB4-AA5FFA47821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98404979-3AA7-4C47-8A1F-5B6532DA306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0A392939-36E2-4444-A195-04FCF548A81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786C4C83-731A-4EE8-A2B2-0BDB4941756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920AA9C3-21DC-428E-B4F9-70FB8953E7B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4E449F95-2133-4883-B1E6-F95023AE74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8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AEF7DD2-D1E4-4AE3-81A2-B8E47814F8B0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8BAD9F4-0C30-42C9-9DB2-E1F0CE2196D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A82CD8F9-097B-48AA-929A-FC2916A2D1E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27ED882-4618-42AF-86F3-0BD9EB0EE9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484E1F7-ABC7-4E40-8E03-9DE2CC72B9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50B41F4-C559-4ADC-A6FC-44AA24E0660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10E4F03-0BAB-4752-B0CE-8A493C4A363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FEE00E0-2C22-4859-9597-BF671531CAE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2D2A782-018D-496F-858F-E4C04879DC9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1724A8D-27CE-40E2-AF07-6756100B390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E9302E1-55F2-4C88-B51C-848314FA67A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9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8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F282B9-A2F7-4E07-85A2-514D5F4632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7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D2C4B3E-FD7A-4E97-92F6-80043F69CEE7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992249-749F-4F40-AE0E-4FEE6F3331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DCE8AF8A-F35A-4182-85C3-E64A1F6C2D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5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2247FFB-202E-4409-8718-8462F06C573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E26A142-47A7-4B27-8C42-91055559DE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8D60F28-086D-4881-8CA4-55DBD13683F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02154CF-4387-4454-9928-EFFFCB8B246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F421EB9-D424-4288-8CC5-F79A209F9B2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0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FB5ADC47-007A-44A6-A96F-351A3297595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90EEDB-2016-4473-9607-E9ACF672C0F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496B558-63D8-43B3-8408-AA09B3C74F6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3806D9F-B4F3-4F12-8B61-1CD19C98320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E83589-1B39-4FD9-9032-A305D754805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674AA6-361E-49E8-9D04-AA3685A5E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7D1EB13-A7ED-417C-BE60-A5CC3C616BF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9AA31E7-A616-477C-8FCA-EC8A935E29F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FAAA5EA-7304-4090-B6E0-794B6A11CE26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B19A24-1041-4C3A-A9C8-AB5C1FAB884D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1AF501-1D51-497C-BB31-4C14C574862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6C354E9-7159-49CA-81F4-D254E5B1CD8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7C995D-D7DD-4417-8092-007D5ECBFF3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8559AE-06B4-4882-BDB3-C8FA963E98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7594207-FA43-4D69-BE4F-B2BDE0E90388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E1234DF-0FB1-473A-A386-6CE27CA01D3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9C0682E-2946-4EF0-A9AA-1915568C50F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41D8C48-267B-439A-B887-450F4586D71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320800" y="990600"/>
            <a:ext cx="650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DA88975-B51B-47DA-A3B6-2E3CA665D48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022D47-39E5-4AA9-B79A-00558F25460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7B5705-7075-4B28-B76B-87D23A5DF0B2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11F095-847E-46C4-B1EA-6432B52C72DD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5F63-DD4C-4812-8831-229CF3001C8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57144F4-1A82-4A8C-8A3A-58E209F147E6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FE88DF-698B-4D5C-BD12-17CC3262ADA4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763078-2FF6-4BD4-9203-0B0DA57AE00A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54005E0-1721-41D5-8DD8-C24172062B2E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53A62AC-E4B8-4D6B-B5DB-049BB1BF407B}" type="slidenum">
              <a: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DBEE8E-C5C4-4D12-8640-2034114AAD9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0A7D65-032D-49C5-8ADA-DD6411033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F3589F-5E33-4D2C-9552-6C22F57132C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9FEC1C-4362-4242-BF0F-F2989FF0E8C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E3490C-E32C-41B7-BD6C-98780C5ABB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7D03C2-9D6C-4F16-B8E8-AAE12415BA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E764D65-C057-4DFE-ADA9-F235E63E38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98EAFDB-8AA8-4249-B304-F221455C89C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1F673A1-5738-4057-932B-1005902D820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064996-5BEA-4D75-BF0D-1F2F3D54DE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C825948-6AD1-4FF1-92C4-E6103CFF309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EFD665-F13C-4DF9-B956-A2019D529FC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6ABDE7-3B7C-4F08-A037-74C1218707F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9B37DA-2BD0-485A-854B-11B9B9C4C9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DC01A-52A8-4B79-9C4F-60A601B10F3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2997D4D-E2D4-4D7C-9709-074196BAC7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422173-7F01-445A-8A75-9279A32B48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BC6FAC-A863-47BA-82E4-F15F1172E6C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224E6BA-4962-41F7-8DF5-ACEAE5E43F6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38E7FA9-EC3E-4976-8788-8CC9C80AA0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0E023D-FE4E-4D28-B0AD-8C69008ECB9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16C6CA-3D24-4343-BDA3-A35F094886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77D172-4A6B-4174-B407-7A822132DF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47" y="27473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E026A-5E73-4EFF-94BE-8978FC15ECD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B752BB2-7E92-433D-99FC-0CDBB1230CE6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D827230-27C0-4F75-852B-9A6018F47FD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7F1223-1877-4D33-B583-481B26420B8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56F05-E73A-4331-97A2-55D13A9B456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FD99D77-868E-46F0-8FB1-96A3A58A748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930A8D-EA00-445F-AC47-267D73A9AA9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9B4FAFB-66B5-4685-BB0C-8CE54DA39F8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6F2E3AD-6D9A-49F3-A3F2-492F7935E09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3A45798-C0EC-494C-8033-6738CE3040F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3A6E01DE-459C-4B90-9FFC-D2CD9F662ED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C998988-FF7D-43FA-AED9-D42C674BBA2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DBDA89D-7117-4CC5-9C4B-3F65BC507AD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819197-4C57-46D6-8D8E-DCB86F0262A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2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9" y="27471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8" y="27471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1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7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2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6" y="27470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6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1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33" y="27470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9" y="27469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9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4" y="27468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8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9469EB-CFDF-4B2C-915B-6EC88D4EE7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819F2E-6C1B-4CC3-B898-E651ACDE43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9279BC5-9FBC-4A8D-BDCB-5FB17A2136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AD8B26-BB08-4206-8588-884E9A67D3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CB5535-7E39-4269-B101-E9436B4B18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89AB7A-3AE8-4B71-9CB6-E1051BF94D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31F767-A74F-4F2A-AD2F-922D1F8DEFC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B4C9DA-A07A-482D-9C55-CAAAC622078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C90120-1391-4C99-AD28-C5655760EC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2983A2-1928-4B83-A4BD-A384DD7F9E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8" y="27467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8B047D-E88E-49F6-A14A-8B92FE959C7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4FEE367-E9C9-466E-A86D-9A06C38731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848533-C5EE-410C-8971-476708F2C7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7F9D17-A550-4DDE-ADFA-D6C51F1814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4D929-3BA6-4407-8F1E-CC85B380AF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B519E1-5582-4D82-8E42-FB3E8E4B5B8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77A262-2398-429B-90AC-8F4F5C86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2EF581-7955-4E73-A388-90F1D18D334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E24C62-7636-47E3-8B0B-64A1F118AC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A1E562-E5F4-478E-A1C8-324503BDC3F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873C0F-2B48-4D4D-9FDD-17BF98C3BF4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23D337-7B70-49AF-BD47-4F1DE683BC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1" y="27465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79894-D6FD-46C6-9C10-A285F0D619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848533-C5EE-410C-8971-476708F2C7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7F9D17-A550-4DDE-ADFA-D6C51F1814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4D929-3BA6-4407-8F1E-CC85B380AF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B519E1-5582-4D82-8E42-FB3E8E4B5B8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77A262-2398-429B-90AC-8F4F5C86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2EF581-7955-4E73-A388-90F1D18D334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E24C62-7636-47E3-8B0B-64A1F118AC1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A1E562-E5F4-478E-A1C8-324503BDC3F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873C0F-2B48-4D4D-9FDD-17BF98C3BF4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23D337-7B70-49AF-BD47-4F1DE683BC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379894-D6FD-46C6-9C10-A285F0D619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E96E06-CA49-4C32-BA91-4CC021705E4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9EA113-FAC2-422A-B6AD-0498BE07AB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EA3FB-969C-42DF-ADB3-9E46F5748A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D37171F-80C3-4945-991F-B9B3DD9EC4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4462D-F4BF-49FD-8561-7C996A1417F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9DEC34-9742-4CFC-A9A6-D2B1A410A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49A692-3D30-4A9E-B104-9C9E022810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E06448-B731-43ED-83D7-C1F21D796A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08AC0F-EC77-479C-98EE-A1E4C796D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9CBC67-E5F4-42F3-9285-FA2E557211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E6AE12-042C-430B-A31A-B7DF4119F3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DD1B18-1795-4244-8A96-A006AC3EB1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3E96E06-CA49-4C32-BA91-4CC021705E4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9EA113-FAC2-422A-B6AD-0498BE07AB4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EA3FB-969C-42DF-ADB3-9E46F5748A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D37171F-80C3-4945-991F-B9B3DD9EC4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B4462D-F4BF-49FD-8561-7C996A1417F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9DEC34-9742-4CFC-A9A6-D2B1A410A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49A692-3D30-4A9E-B104-9C9E022810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E06448-B731-43ED-83D7-C1F21D796A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08AC0F-EC77-479C-98EE-A1E4C796D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9CBC67-E5F4-42F3-9285-FA2E557211A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E6AE12-042C-430B-A31A-B7DF4119F3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DD1B18-1795-4244-8A96-A006AC3EB1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DF74B3B-5668-4E17-A432-0416351AAA4E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9D62E0C-CED9-4C68-87C0-053C19E11DB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97010AD-5A0F-4D33-90AA-B80C455F73A9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DE80EB7-6079-41E4-AB94-1ABFCF09E91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77772970-454F-4A9F-AD85-882DBE5E610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B3BE505E-B7B9-482F-B88D-BFDE8C40ACD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2EE9DB96-3B2E-42B6-984A-3B9EA700435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4184200-5650-4E7A-91DC-EA9528D7B6E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E434A6A-B023-4844-8466-0057DDE4485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3F43FDA-D66C-4477-94BA-8045C0A635E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7D0806B-AE8B-4F29-A295-614104CA39B3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73AEEB5-8AED-4368-8D63-FAED3F14DC73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BA55930-B84C-41FC-8BF2-1A370DE6A36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6097586-82C4-4C1A-9D9B-0C4E90E9D31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9E8EB9BD-6322-4326-9CA5-F0A670E81545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64634CFE-F414-4E37-96A4-ADF78203EC6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16CB3E03-1A14-4768-ABA4-02465C69D29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0E12900-2475-4B86-9521-D1A36F49B42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0A266EC-281C-4056-A520-84D79C5785C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E24C3F3-1EB9-4E08-B146-D9031D87402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82FCA9AF-E5AA-4B66-92D3-FDAFD2545748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A1787447-3BF8-4A8E-AF3F-2279D508757B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74204"/>
            <a:ext cx="1905000" cy="2837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74204"/>
            <a:ext cx="3279422" cy="283796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400532"/>
            <a:ext cx="587022" cy="447943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60694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964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20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3348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9760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9909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6531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755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55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71798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91717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0738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1944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4204"/>
            <a:ext cx="1905000" cy="28379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50392"/>
            <a:ext cx="2895600" cy="283796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84657"/>
            <a:ext cx="587022" cy="447943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8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931839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7794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85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87629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52032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793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81885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26299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35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73704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9444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83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85655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382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3491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503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82485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2649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7999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211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13872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84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477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195711" y="6553200"/>
            <a:ext cx="3279422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878" y="6359525"/>
            <a:ext cx="587022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4D4AE04-6A91-4860-9C73-8C76BBCFC0D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3466E0AD-5583-4E80-BDFC-7FDA02B00430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B88D2080-B411-46DE-9071-C595B07FDFC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A5D49D96-229D-45DF-A113-DC776E217A24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0F9D3062-1F1E-4832-BB4B-302BA41FF67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4294D43-E4E3-40B3-8341-CA62906E8E9C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AC9B045-88E2-43F8-A1A3-F05CB0FAE28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E56DF96B-C468-41F1-AB32-22923C31630B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14A46F69-8137-4D41-AA47-9CD4E8584829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73C6890E-7729-4997-BAB5-4833E2FEB39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2" y="1066800"/>
            <a:ext cx="39327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6523" y="65293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67" y="6343650"/>
            <a:ext cx="587022" cy="4889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F3FE3C38-D5E9-4E36-B39A-DDDBE72ACA8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9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slideLayout" Target="../slideLayouts/slideLayout478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5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69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76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74.xml"/><Relationship Id="rId10" Type="http://schemas.openxmlformats.org/officeDocument/2006/relationships/slideLayout" Target="../slideLayouts/slideLayout579.xml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884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49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88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88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fld id="{9B9E99DD-5F8D-48B0-A997-4EC2E65C3FA8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  <p:sldLayoutId id="2147485547" r:id="rId2"/>
    <p:sldLayoutId id="2147485548" r:id="rId3"/>
    <p:sldLayoutId id="2147485549" r:id="rId4"/>
    <p:sldLayoutId id="2147485550" r:id="rId5"/>
    <p:sldLayoutId id="2147485551" r:id="rId6"/>
    <p:sldLayoutId id="2147485552" r:id="rId7"/>
    <p:sldLayoutId id="2147485553" r:id="rId8"/>
    <p:sldLayoutId id="2147485554" r:id="rId9"/>
    <p:sldLayoutId id="2147485555" r:id="rId10"/>
    <p:sldLayoutId id="214748555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0" r:id="rId1"/>
    <p:sldLayoutId id="2147485621" r:id="rId2"/>
    <p:sldLayoutId id="2147485622" r:id="rId3"/>
    <p:sldLayoutId id="2147485623" r:id="rId4"/>
    <p:sldLayoutId id="2147485624" r:id="rId5"/>
    <p:sldLayoutId id="2147485625" r:id="rId6"/>
    <p:sldLayoutId id="2147485626" r:id="rId7"/>
    <p:sldLayoutId id="2147485627" r:id="rId8"/>
    <p:sldLayoutId id="2147485628" r:id="rId9"/>
    <p:sldLayoutId id="2147485629" r:id="rId10"/>
    <p:sldLayoutId id="21474856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2" r:id="rId1"/>
    <p:sldLayoutId id="2147485633" r:id="rId2"/>
    <p:sldLayoutId id="2147485634" r:id="rId3"/>
    <p:sldLayoutId id="2147485635" r:id="rId4"/>
    <p:sldLayoutId id="2147485636" r:id="rId5"/>
    <p:sldLayoutId id="2147485637" r:id="rId6"/>
    <p:sldLayoutId id="2147485638" r:id="rId7"/>
    <p:sldLayoutId id="2147485639" r:id="rId8"/>
    <p:sldLayoutId id="2147485640" r:id="rId9"/>
    <p:sldLayoutId id="2147485641" r:id="rId10"/>
    <p:sldLayoutId id="2147485642" r:id="rId11"/>
    <p:sldLayoutId id="214748564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5" r:id="rId1"/>
    <p:sldLayoutId id="2147485646" r:id="rId2"/>
    <p:sldLayoutId id="2147485647" r:id="rId3"/>
    <p:sldLayoutId id="2147485648" r:id="rId4"/>
    <p:sldLayoutId id="2147485649" r:id="rId5"/>
    <p:sldLayoutId id="2147485650" r:id="rId6"/>
    <p:sldLayoutId id="2147485651" r:id="rId7"/>
    <p:sldLayoutId id="2147485652" r:id="rId8"/>
    <p:sldLayoutId id="2147485653" r:id="rId9"/>
    <p:sldLayoutId id="2147485654" r:id="rId10"/>
    <p:sldLayoutId id="2147485655" r:id="rId11"/>
    <p:sldLayoutId id="214748565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8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0" r:id="rId1"/>
    <p:sldLayoutId id="2147485671" r:id="rId2"/>
    <p:sldLayoutId id="2147485672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27792477-ADBA-4A3C-A4A8-87D8063471C1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5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  <p:sldLayoutId id="214748571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745" r:id="rId3"/>
    <p:sldLayoutId id="2147485746" r:id="rId4"/>
    <p:sldLayoutId id="2147485747" r:id="rId5"/>
    <p:sldLayoutId id="2147485748" r:id="rId6"/>
    <p:sldLayoutId id="2147485749" r:id="rId7"/>
    <p:sldLayoutId id="2147485750" r:id="rId8"/>
    <p:sldLayoutId id="2147485751" r:id="rId9"/>
    <p:sldLayoutId id="2147485752" r:id="rId10"/>
    <p:sldLayoutId id="214748575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5" r:id="rId1"/>
    <p:sldLayoutId id="2147485756" r:id="rId2"/>
    <p:sldLayoutId id="2147485757" r:id="rId3"/>
    <p:sldLayoutId id="2147485758" r:id="rId4"/>
    <p:sldLayoutId id="2147485759" r:id="rId5"/>
    <p:sldLayoutId id="2147485760" r:id="rId6"/>
    <p:sldLayoutId id="2147485761" r:id="rId7"/>
    <p:sldLayoutId id="2147485762" r:id="rId8"/>
    <p:sldLayoutId id="2147485763" r:id="rId9"/>
    <p:sldLayoutId id="2147485764" r:id="rId10"/>
    <p:sldLayoutId id="2147485765" r:id="rId11"/>
    <p:sldLayoutId id="214748576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841F91E0-A36A-4B5D-951A-879B803E71B0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28877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0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17" r:id="rId1"/>
    <p:sldLayoutId id="2147485818" r:id="rId2"/>
    <p:sldLayoutId id="2147485819" r:id="rId3"/>
    <p:sldLayoutId id="2147485820" r:id="rId4"/>
    <p:sldLayoutId id="2147485821" r:id="rId5"/>
    <p:sldLayoutId id="2147485822" r:id="rId6"/>
    <p:sldLayoutId id="2147485823" r:id="rId7"/>
    <p:sldLayoutId id="2147485824" r:id="rId8"/>
    <p:sldLayoutId id="2147485825" r:id="rId9"/>
    <p:sldLayoutId id="2147485826" r:id="rId10"/>
    <p:sldLayoutId id="21474858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30" r:id="rId2"/>
    <p:sldLayoutId id="2147485831" r:id="rId3"/>
    <p:sldLayoutId id="2147485832" r:id="rId4"/>
    <p:sldLayoutId id="2147485833" r:id="rId5"/>
    <p:sldLayoutId id="2147485834" r:id="rId6"/>
    <p:sldLayoutId id="2147485835" r:id="rId7"/>
    <p:sldLayoutId id="2147485836" r:id="rId8"/>
    <p:sldLayoutId id="2147485837" r:id="rId9"/>
    <p:sldLayoutId id="2147485838" r:id="rId10"/>
    <p:sldLayoutId id="2147485839" r:id="rId11"/>
    <p:sldLayoutId id="214748584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F9D8511-DFD0-48EB-A21B-0E718163B2CF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7" r:id="rId1"/>
    <p:sldLayoutId id="2147485868" r:id="rId2"/>
    <p:sldLayoutId id="2147485869" r:id="rId3"/>
    <p:sldLayoutId id="2147485870" r:id="rId4"/>
    <p:sldLayoutId id="2147485871" r:id="rId5"/>
    <p:sldLayoutId id="2147485872" r:id="rId6"/>
    <p:sldLayoutId id="2147485873" r:id="rId7"/>
    <p:sldLayoutId id="2147485874" r:id="rId8"/>
    <p:sldLayoutId id="2147485875" r:id="rId9"/>
    <p:sldLayoutId id="2147485876" r:id="rId10"/>
    <p:sldLayoutId id="2147485877" r:id="rId11"/>
    <p:sldLayoutId id="214748587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0" r:id="rId1"/>
    <p:sldLayoutId id="2147485881" r:id="rId2"/>
    <p:sldLayoutId id="2147485882" r:id="rId3"/>
    <p:sldLayoutId id="2147485883" r:id="rId4"/>
    <p:sldLayoutId id="2147485884" r:id="rId5"/>
    <p:sldLayoutId id="2147485885" r:id="rId6"/>
    <p:sldLayoutId id="2147485886" r:id="rId7"/>
    <p:sldLayoutId id="2147485887" r:id="rId8"/>
    <p:sldLayoutId id="2147485888" r:id="rId9"/>
    <p:sldLayoutId id="2147485889" r:id="rId10"/>
    <p:sldLayoutId id="214748589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0F38AC0-43DE-4798-86DD-34AEFA6897D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2" r:id="rId1"/>
    <p:sldLayoutId id="2147485893" r:id="rId2"/>
    <p:sldLayoutId id="2147485894" r:id="rId3"/>
    <p:sldLayoutId id="2147485895" r:id="rId4"/>
    <p:sldLayoutId id="2147485896" r:id="rId5"/>
    <p:sldLayoutId id="2147485897" r:id="rId6"/>
    <p:sldLayoutId id="2147485898" r:id="rId7"/>
    <p:sldLayoutId id="2147485899" r:id="rId8"/>
    <p:sldLayoutId id="2147485900" r:id="rId9"/>
    <p:sldLayoutId id="2147485901" r:id="rId10"/>
    <p:sldLayoutId id="2147485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FA8B2C7-F741-4658-BF0D-F84F86F9912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4" r:id="rId1"/>
    <p:sldLayoutId id="2147485905" r:id="rId2"/>
    <p:sldLayoutId id="2147485906" r:id="rId3"/>
    <p:sldLayoutId id="2147485907" r:id="rId4"/>
    <p:sldLayoutId id="2147485908" r:id="rId5"/>
    <p:sldLayoutId id="2147485909" r:id="rId6"/>
    <p:sldLayoutId id="2147485910" r:id="rId7"/>
    <p:sldLayoutId id="2147485911" r:id="rId8"/>
    <p:sldLayoutId id="2147485912" r:id="rId9"/>
    <p:sldLayoutId id="2147485913" r:id="rId10"/>
    <p:sldLayoutId id="2147485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B7068C76-779E-4D9D-834D-AB6738790F8C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4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16" r:id="rId1"/>
    <p:sldLayoutId id="2147485917" r:id="rId2"/>
    <p:sldLayoutId id="2147485918" r:id="rId3"/>
    <p:sldLayoutId id="2147485919" r:id="rId4"/>
    <p:sldLayoutId id="2147485920" r:id="rId5"/>
    <p:sldLayoutId id="2147485921" r:id="rId6"/>
    <p:sldLayoutId id="2147485922" r:id="rId7"/>
    <p:sldLayoutId id="2147485923" r:id="rId8"/>
    <p:sldLayoutId id="2147485924" r:id="rId9"/>
    <p:sldLayoutId id="2147485925" r:id="rId10"/>
    <p:sldLayoutId id="21474859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5358864-D63E-4798-AD17-7995935644BE}" type="slidenum">
              <a:rPr lang="en-US" kern="1200"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8" r:id="rId1"/>
    <p:sldLayoutId id="2147485929" r:id="rId2"/>
    <p:sldLayoutId id="2147485930" r:id="rId3"/>
    <p:sldLayoutId id="2147485931" r:id="rId4"/>
    <p:sldLayoutId id="2147485932" r:id="rId5"/>
    <p:sldLayoutId id="2147485933" r:id="rId6"/>
    <p:sldLayoutId id="2147485934" r:id="rId7"/>
    <p:sldLayoutId id="2147485935" r:id="rId8"/>
    <p:sldLayoutId id="2147485936" r:id="rId9"/>
    <p:sldLayoutId id="2147485937" r:id="rId10"/>
    <p:sldLayoutId id="21474859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0" r:id="rId1"/>
    <p:sldLayoutId id="2147485941" r:id="rId2"/>
    <p:sldLayoutId id="2147485942" r:id="rId3"/>
    <p:sldLayoutId id="2147485943" r:id="rId4"/>
    <p:sldLayoutId id="2147485944" r:id="rId5"/>
    <p:sldLayoutId id="2147485945" r:id="rId6"/>
    <p:sldLayoutId id="2147485946" r:id="rId7"/>
    <p:sldLayoutId id="2147485947" r:id="rId8"/>
    <p:sldLayoutId id="2147485948" r:id="rId9"/>
    <p:sldLayoutId id="2147485949" r:id="rId10"/>
    <p:sldLayoutId id="2147485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9" r:id="rId1"/>
    <p:sldLayoutId id="2147485990" r:id="rId2"/>
    <p:sldLayoutId id="2147485991" r:id="rId3"/>
    <p:sldLayoutId id="2147485992" r:id="rId4"/>
    <p:sldLayoutId id="2147485993" r:id="rId5"/>
    <p:sldLayoutId id="2147485994" r:id="rId6"/>
    <p:sldLayoutId id="2147485995" r:id="rId7"/>
    <p:sldLayoutId id="2147485996" r:id="rId8"/>
    <p:sldLayoutId id="2147485997" r:id="rId9"/>
    <p:sldLayoutId id="2147485998" r:id="rId10"/>
    <p:sldLayoutId id="2147485999" r:id="rId11"/>
    <p:sldLayoutId id="21474860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2" r:id="rId1"/>
    <p:sldLayoutId id="2147486003" r:id="rId2"/>
    <p:sldLayoutId id="2147486004" r:id="rId3"/>
    <p:sldLayoutId id="2147486005" r:id="rId4"/>
    <p:sldLayoutId id="2147486006" r:id="rId5"/>
    <p:sldLayoutId id="2147486007" r:id="rId6"/>
    <p:sldLayoutId id="2147486008" r:id="rId7"/>
    <p:sldLayoutId id="2147486009" r:id="rId8"/>
    <p:sldLayoutId id="2147486010" r:id="rId9"/>
    <p:sldLayoutId id="2147486011" r:id="rId10"/>
    <p:sldLayoutId id="2147486012" r:id="rId11"/>
    <p:sldLayoutId id="214748601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  <p:sldLayoutId id="2147486016" r:id="rId2"/>
    <p:sldLayoutId id="2147486017" r:id="rId3"/>
    <p:sldLayoutId id="2147486018" r:id="rId4"/>
    <p:sldLayoutId id="2147486019" r:id="rId5"/>
    <p:sldLayoutId id="2147486020" r:id="rId6"/>
    <p:sldLayoutId id="2147486021" r:id="rId7"/>
    <p:sldLayoutId id="2147486022" r:id="rId8"/>
    <p:sldLayoutId id="2147486023" r:id="rId9"/>
    <p:sldLayoutId id="2147486024" r:id="rId10"/>
    <p:sldLayoutId id="2147486025" r:id="rId11"/>
    <p:sldLayoutId id="21474860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8" r:id="rId1"/>
    <p:sldLayoutId id="2147486029" r:id="rId2"/>
    <p:sldLayoutId id="2147486030" r:id="rId3"/>
    <p:sldLayoutId id="2147486031" r:id="rId4"/>
    <p:sldLayoutId id="2147486032" r:id="rId5"/>
    <p:sldLayoutId id="2147486033" r:id="rId6"/>
    <p:sldLayoutId id="2147486034" r:id="rId7"/>
    <p:sldLayoutId id="2147486035" r:id="rId8"/>
    <p:sldLayoutId id="2147486036" r:id="rId9"/>
    <p:sldLayoutId id="2147486037" r:id="rId10"/>
    <p:sldLayoutId id="2147486038" r:id="rId11"/>
    <p:sldLayoutId id="21474860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1" r:id="rId1"/>
    <p:sldLayoutId id="2147486042" r:id="rId2"/>
    <p:sldLayoutId id="2147486043" r:id="rId3"/>
    <p:sldLayoutId id="2147486044" r:id="rId4"/>
    <p:sldLayoutId id="2147486045" r:id="rId5"/>
    <p:sldLayoutId id="2147486046" r:id="rId6"/>
    <p:sldLayoutId id="2147486047" r:id="rId7"/>
    <p:sldLayoutId id="2147486048" r:id="rId8"/>
    <p:sldLayoutId id="2147486049" r:id="rId9"/>
    <p:sldLayoutId id="2147486050" r:id="rId10"/>
    <p:sldLayoutId id="2147486051" r:id="rId11"/>
    <p:sldLayoutId id="21474860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  <p:sldLayoutId id="21474860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0FB0769-700B-40DD-8278-5B1CB42363D8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  <p:sldLayoutId id="21474860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636A963-E91C-4325-AD38-B3E2FB7CA3C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0" r:id="rId1"/>
    <p:sldLayoutId id="2147486081" r:id="rId2"/>
    <p:sldLayoutId id="2147486082" r:id="rId3"/>
    <p:sldLayoutId id="2147486083" r:id="rId4"/>
    <p:sldLayoutId id="2147486084" r:id="rId5"/>
    <p:sldLayoutId id="2147486085" r:id="rId6"/>
    <p:sldLayoutId id="2147486086" r:id="rId7"/>
    <p:sldLayoutId id="2147486087" r:id="rId8"/>
    <p:sldLayoutId id="2147486088" r:id="rId9"/>
    <p:sldLayoutId id="2147486089" r:id="rId10"/>
    <p:sldLayoutId id="2147486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636A963-E91C-4325-AD38-B3E2FB7CA3C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2" r:id="rId1"/>
    <p:sldLayoutId id="2147486093" r:id="rId2"/>
    <p:sldLayoutId id="2147486094" r:id="rId3"/>
    <p:sldLayoutId id="2147486095" r:id="rId4"/>
    <p:sldLayoutId id="2147486096" r:id="rId5"/>
    <p:sldLayoutId id="2147486097" r:id="rId6"/>
    <p:sldLayoutId id="2147486098" r:id="rId7"/>
    <p:sldLayoutId id="2147486099" r:id="rId8"/>
    <p:sldLayoutId id="2147486100" r:id="rId9"/>
    <p:sldLayoutId id="2147486101" r:id="rId10"/>
    <p:sldLayoutId id="2147486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65F88B3-703C-4DBB-9EFE-D1506AFE539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4" r:id="rId1"/>
    <p:sldLayoutId id="2147486105" r:id="rId2"/>
    <p:sldLayoutId id="2147486106" r:id="rId3"/>
    <p:sldLayoutId id="2147486107" r:id="rId4"/>
    <p:sldLayoutId id="2147486108" r:id="rId5"/>
    <p:sldLayoutId id="2147486109" r:id="rId6"/>
    <p:sldLayoutId id="2147486110" r:id="rId7"/>
    <p:sldLayoutId id="2147486111" r:id="rId8"/>
    <p:sldLayoutId id="2147486112" r:id="rId9"/>
    <p:sldLayoutId id="2147486113" r:id="rId10"/>
    <p:sldLayoutId id="2147486114" r:id="rId11"/>
    <p:sldLayoutId id="21474861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65F88B3-703C-4DBB-9EFE-D1506AFE539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  <p:sldLayoutId id="21474861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ctr" rtl="0" eaLnBrk="0" fontAlgn="base" hangingPunct="0">
              <a:spcAft>
                <a:spcPct val="0"/>
              </a:spcAft>
              <a:defRPr/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eaLnBrk="0" fontAlgn="base" hangingPunct="0">
              <a:spcAft>
                <a:spcPct val="0"/>
              </a:spcAft>
              <a:defRPr/>
            </a:pPr>
            <a:fld id="{B4E0BFB6-4B3C-4408-A201-B7BA225B6BFD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2" r:id="rId1"/>
    <p:sldLayoutId id="2147486143" r:id="rId2"/>
    <p:sldLayoutId id="2147486144" r:id="rId3"/>
    <p:sldLayoutId id="2147486145" r:id="rId4"/>
    <p:sldLayoutId id="2147486146" r:id="rId5"/>
    <p:sldLayoutId id="2147486147" r:id="rId6"/>
    <p:sldLayoutId id="2147486148" r:id="rId7"/>
    <p:sldLayoutId id="2147486149" r:id="rId8"/>
    <p:sldLayoutId id="2147486150" r:id="rId9"/>
    <p:sldLayoutId id="2147486151" r:id="rId10"/>
    <p:sldLayoutId id="21474861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DB676DB2-FD63-4266-B1A0-B96136CAF967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47514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7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6" r:id="rId1"/>
    <p:sldLayoutId id="2147486167" r:id="rId2"/>
    <p:sldLayoutId id="2147486168" r:id="rId3"/>
    <p:sldLayoutId id="2147486169" r:id="rId4"/>
    <p:sldLayoutId id="2147486170" r:id="rId5"/>
    <p:sldLayoutId id="2147486171" r:id="rId6"/>
    <p:sldLayoutId id="2147486172" r:id="rId7"/>
    <p:sldLayoutId id="2147486173" r:id="rId8"/>
    <p:sldLayoutId id="2147486174" r:id="rId9"/>
    <p:sldLayoutId id="2147486175" r:id="rId10"/>
    <p:sldLayoutId id="2147486176" r:id="rId11"/>
    <p:sldLayoutId id="21474861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  <p:sldLayoutId id="21474862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133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13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4204"/>
            <a:ext cx="1905000" cy="2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44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50392"/>
            <a:ext cx="2895600" cy="2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244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84657"/>
            <a:ext cx="587022" cy="4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311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5" r:id="rId1"/>
    <p:sldLayoutId id="2147486276" r:id="rId2"/>
    <p:sldLayoutId id="2147486277" r:id="rId3"/>
    <p:sldLayoutId id="2147486278" r:id="rId4"/>
    <p:sldLayoutId id="2147486279" r:id="rId5"/>
    <p:sldLayoutId id="2147486280" r:id="rId6"/>
    <p:sldLayoutId id="2147486281" r:id="rId7"/>
    <p:sldLayoutId id="2147486282" r:id="rId8"/>
    <p:sldLayoutId id="2147486283" r:id="rId9"/>
    <p:sldLayoutId id="2147486284" r:id="rId10"/>
    <p:sldLayoutId id="2147486285" r:id="rId11"/>
    <p:sldLayoutId id="2147486286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0640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81281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219215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62562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04804" indent="-304804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2844">
          <a:solidFill>
            <a:schemeClr val="tx1"/>
          </a:solidFill>
          <a:latin typeface="+mn-lt"/>
        </a:defRPr>
      </a:lvl2pPr>
      <a:lvl3pPr marL="101601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778">
          <a:solidFill>
            <a:schemeClr val="tx1"/>
          </a:solidFill>
          <a:latin typeface="+mn-lt"/>
        </a:defRPr>
      </a:lvl3pPr>
      <a:lvl4pPr marL="142241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182882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244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3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654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8" r:id="rId1"/>
    <p:sldLayoutId id="2147486289" r:id="rId2"/>
    <p:sldLayoutId id="2147486290" r:id="rId3"/>
    <p:sldLayoutId id="2147486291" r:id="rId4"/>
    <p:sldLayoutId id="2147486292" r:id="rId5"/>
    <p:sldLayoutId id="2147486293" r:id="rId6"/>
    <p:sldLayoutId id="2147486294" r:id="rId7"/>
    <p:sldLayoutId id="2147486295" r:id="rId8"/>
    <p:sldLayoutId id="2147486296" r:id="rId9"/>
    <p:sldLayoutId id="2147486297" r:id="rId10"/>
    <p:sldLayoutId id="214748629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9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00" r:id="rId1"/>
    <p:sldLayoutId id="2147486301" r:id="rId2"/>
    <p:sldLayoutId id="2147486302" r:id="rId3"/>
    <p:sldLayoutId id="2147486303" r:id="rId4"/>
    <p:sldLayoutId id="2147486304" r:id="rId5"/>
    <p:sldLayoutId id="2147486305" r:id="rId6"/>
    <p:sldLayoutId id="2147486306" r:id="rId7"/>
    <p:sldLayoutId id="2147486307" r:id="rId8"/>
    <p:sldLayoutId id="2147486308" r:id="rId9"/>
    <p:sldLayoutId id="2147486309" r:id="rId10"/>
    <p:sldLayoutId id="21474863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510" r:id="rId3"/>
    <p:sldLayoutId id="2147485511" r:id="rId4"/>
    <p:sldLayoutId id="2147485512" r:id="rId5"/>
    <p:sldLayoutId id="2147485513" r:id="rId6"/>
    <p:sldLayoutId id="2147485514" r:id="rId7"/>
    <p:sldLayoutId id="2147485515" r:id="rId8"/>
    <p:sldLayoutId id="2147485516" r:id="rId9"/>
    <p:sldLayoutId id="2147485517" r:id="rId10"/>
    <p:sldLayoutId id="2147485518" r:id="rId11"/>
    <p:sldLayoutId id="214748551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523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67" y="6343650"/>
            <a:ext cx="58702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290465EB-DD86-4C44-B08A-4AD60A381C08}" type="slidenum">
              <a: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69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5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9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9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9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9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5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9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6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9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9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1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36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6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flickr.com/photos/16505271@N08/sets/72157603159947067/" TargetMode="External"/><Relationship Id="rId1" Type="http://schemas.openxmlformats.org/officeDocument/2006/relationships/slideLayout" Target="../slideLayouts/slideLayout36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8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7.xml"/><Relationship Id="rId6" Type="http://schemas.openxmlformats.org/officeDocument/2006/relationships/hyperlink" Target="http://www.tehuacan.com.mx/index.html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0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0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5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hokia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76.xml"/><Relationship Id="rId5" Type="http://schemas.openxmlformats.org/officeDocument/2006/relationships/image" Target="../media/image28.jpeg"/><Relationship Id="rId4" Type="http://schemas.openxmlformats.org/officeDocument/2006/relationships/image" Target="../media/image99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64.xml"/><Relationship Id="rId4" Type="http://schemas.openxmlformats.org/officeDocument/2006/relationships/hyperlink" Target="http://www.meredith.edu/nativeam/cahokia.htm" TargetMode="Externa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6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5.xml"/><Relationship Id="rId4" Type="http://schemas.openxmlformats.org/officeDocument/2006/relationships/hyperlink" Target="https://www.smithsonianmag.com/smart-news/why-did-cahokia-one-largest-pre-hispanic-cities-north-america-collapse-180977528/" TargetMode="Externa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ssippian-artifacts.com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6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www.healthinsightstoday.com/articles/v1i2/cassidy_p1.html" TargetMode="External"/><Relationship Id="rId1" Type="http://schemas.openxmlformats.org/officeDocument/2006/relationships/slideLayout" Target="../slideLayouts/slideLayout51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www.metmuseum.org/toah/hd/knol/hd_knol.htm" TargetMode="External"/><Relationship Id="rId1" Type="http://schemas.openxmlformats.org/officeDocument/2006/relationships/slideLayout" Target="../slideLayouts/slideLayout5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3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5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d.umn.edu/cla/faculty/troufs/anth1602/pcmississippian.html#title" TargetMode="External"/><Relationship Id="rId1" Type="http://schemas.openxmlformats.org/officeDocument/2006/relationships/slideLayout" Target="../slideLayouts/slideLayout508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93.pn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3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2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1.png"/><Relationship Id="rId4" Type="http://schemas.openxmlformats.org/officeDocument/2006/relationships/hyperlink" Target="http://www.howardbloom.net/jericho.htm" TargetMode="Externa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2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2.png"/><Relationship Id="rId4" Type="http://schemas.openxmlformats.org/officeDocument/2006/relationships/hyperlink" Target="http://en.wikipedia.org/wiki/Jericho" TargetMode="Externa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3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en.wikipedia.org/wiki/Jericho" TargetMode="External"/><Relationship Id="rId4" Type="http://schemas.openxmlformats.org/officeDocument/2006/relationships/image" Target="../media/image11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3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faculty.smu.edu/dbinder/jericho.html" TargetMode="External"/><Relationship Id="rId4" Type="http://schemas.openxmlformats.org/officeDocument/2006/relationships/image" Target="../media/image114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ancientneareast.tripod.com/Jericho_Tell_Sultan.html" TargetMode="Externa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7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bc.edu/~mcdonadh/course/huyuk.html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6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ccny.cuny.edu/architecture/archprog/slide-232/pages/001%20Catal%20Huyuk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8.png"/><Relationship Id="rId4" Type="http://schemas.openxmlformats.org/officeDocument/2006/relationships/hyperlink" Target="http://www.catalhoyuk.com/" TargetMode="Externa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10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9.png"/><Relationship Id="rId4" Type="http://schemas.openxmlformats.org/officeDocument/2006/relationships/hyperlink" Target="http://en.wikipedia.org/wiki/%C3%87atalh%C3%B6y%C3%BCk" TargetMode="Externa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.edu/mci/english/research/past_projects/obsidian_trade.html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buck.com/articles/elliott/00elliottfoundations.htm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122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telesterion.com/catal2.htm" TargetMode="Externa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.edu/scmre/learning/obsidian_trade.htm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20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hyperlink" Target="http://ancientneareast.tripod.com/Qalat_Jarmo.html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4.jpe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3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05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10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10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10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www.aeraweb.org/artifacts.asp" TargetMode="External"/><Relationship Id="rId1" Type="http://schemas.openxmlformats.org/officeDocument/2006/relationships/slideLayout" Target="../slideLayouts/slideLayout210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3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3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55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7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7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3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pages.infinit.net/celte/chateau.html" TargetMode="Externa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9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7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8.png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3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omhouse.com/catalog/display.pperl?isbn=97815883600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4.png"/><Relationship Id="rId4" Type="http://schemas.openxmlformats.org/officeDocument/2006/relationships/hyperlink" Target="http://www.mexicolore.co.uk/index.php?one=azt&amp;two=art&amp;id=379&amp;typ=reg" TargetMode="Externa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5.png"/><Relationship Id="rId4" Type="http://schemas.openxmlformats.org/officeDocument/2006/relationships/hyperlink" Target="http://www.mexicolore.co.uk/index.php?one=azt&amp;two=art&amp;id=379&amp;typ=reg" TargetMode="Externa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3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3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65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65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6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3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97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51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5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43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65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65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53.png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05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6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nts-design.com/Images/31bb.%20Inca%20Gold%20Mask.bmp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6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10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seph_(Hebrew_Bible)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8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catholictradition.com/saints-of-old-joseph2.html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9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://commons.wikimedia.org/wiki/File:Aztecs_storing_maize.jpg" TargetMode="External"/><Relationship Id="rId1" Type="http://schemas.openxmlformats.org/officeDocument/2006/relationships/slideLayout" Target="../slideLayouts/slideLayout362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6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162.jpeg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63.jpeg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6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90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v.ca/servlet/ArticleNews/story/CTVNews/20071104/king_tut_071104/20071104?hub=CTVNewsAt11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6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2288952.stm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7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smart-news/researchers-used-facial-reconstruction-technology-reveal-king-tuts-fathers-face-180977349/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68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01.xml"/><Relationship Id="rId4" Type="http://schemas.openxmlformats.org/officeDocument/2006/relationships/hyperlink" Target="http://news.bbc.co.uk/2/hi/science/nature/7077423.stm" TargetMode="Externa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077423.stm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70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history/ancient/egyptians/tutankhamun_gallery_02.shtml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01.xml"/><Relationship Id="rId4" Type="http://schemas.openxmlformats.org/officeDocument/2006/relationships/image" Target="../media/image171.png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2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news.bbc.co.uk/1/hi/sci/tech/2498669.stm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obituary/id/123538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event/obituary/id/123538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4.xml"/><Relationship Id="rId5" Type="http://schemas.openxmlformats.org/officeDocument/2006/relationships/image" Target="../media/image21.png"/><Relationship Id="rId4" Type="http://schemas.openxmlformats.org/officeDocument/2006/relationships/hyperlink" Target="http://www.daylife.com/photo/0ebAfTY165dB2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tlas.dept.shef.ac.uk/OriginsFarming/Farming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ci.gov/cia/publications/factbook/reference_maps/north_america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3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d.umn.edu/cla/faculty/troufs/anth1602/pckennewick.html#title" TargetMode="External"/><Relationship Id="rId1" Type="http://schemas.openxmlformats.org/officeDocument/2006/relationships/slideLayout" Target="../slideLayouts/slideLayout5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4/080403-first-americans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4/080403-first-american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nc.org/lp/media/uploads/2008/02/monte_verde_chile.jpg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6.xml"/><Relationship Id="rId6" Type="http://schemas.openxmlformats.org/officeDocument/2006/relationships/image" Target="../media/image36.png"/><Relationship Id="rId5" Type="http://schemas.openxmlformats.org/officeDocument/2006/relationships/hyperlink" Target="http://www.unl.edu/rhames/monte_verde/monte_verde_map.gif" TargetMode="Externa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4.xml"/><Relationship Id="rId4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96254452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5.xml"/><Relationship Id="rId4" Type="http://schemas.openxmlformats.org/officeDocument/2006/relationships/image" Target="../media/image3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en.wikipedia.org/wiki/Image:Gusanos.jpg" TargetMode="External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Gusanos.j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2.xml"/><Relationship Id="rId4" Type="http://schemas.openxmlformats.org/officeDocument/2006/relationships/image" Target="../media/image4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8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news.bbc.co.uk/2/hi/americas/4114553.stm" TargetMode="External"/><Relationship Id="rId1" Type="http://schemas.openxmlformats.org/officeDocument/2006/relationships/slideLayout" Target="../slideLayouts/slideLayout3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7B682-CA35-EB01-4BFB-8AC5F146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FE343-A0EF-E143-CBD0-C8496F695E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D254D-76BE-8DF1-DF4D-4D77E7D7BBB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94FFB-EB72-67F7-D0D5-5E115D1BE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15604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46897F0-0941-B9BC-4FEF-00D4670F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573524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4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4876800" y="4573994"/>
            <a:ext cx="3886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life expectancy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lengthened</a:t>
            </a:r>
          </a:p>
          <a:p>
            <a:pPr marL="0" lvl="1" indent="-233363" algn="ctr">
              <a:spcBef>
                <a:spcPts val="0"/>
              </a:spcBef>
            </a:pPr>
            <a:endParaRPr lang="en-US" sz="1100" dirty="0">
              <a:solidFill>
                <a:srgbClr val="C00000"/>
              </a:solidFill>
              <a:latin typeface="+mj-lt"/>
            </a:endParaRP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population increased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Hidalgo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5" y="-19050"/>
            <a:ext cx="4117622" cy="6953250"/>
          </a:xfrm>
          <a:prstGeom prst="rect">
            <a:avLst/>
          </a:prstGeom>
          <a:noFill/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2133600" y="5955268"/>
            <a:ext cx="4886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Cactus and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Tunas,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Hidalgo, Mexico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38689" y="1752600"/>
            <a:ext cx="12763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tunas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286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4114800"/>
            <a:ext cx="33666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nopales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“prickly pear” cactus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19600" y="2509897"/>
            <a:ext cx="3581599" cy="2431435"/>
          </a:xfrm>
          <a:prstGeom prst="rect">
            <a:avLst/>
          </a:prstGeom>
          <a:solidFill>
            <a:srgbClr val="003300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nopales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from the Nahuatl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word </a:t>
            </a:r>
            <a:r>
              <a:rPr lang="en-US" sz="2400" b="1" i="1" dirty="0" err="1">
                <a:solidFill>
                  <a:srgbClr val="FFFFFF"/>
                </a:solidFill>
              </a:rPr>
              <a:t>nōpalli</a:t>
            </a:r>
            <a:r>
              <a:rPr lang="en-US" sz="2400" b="1" dirty="0">
                <a:solidFill>
                  <a:srgbClr val="FFFFFF"/>
                </a:solidFill>
              </a:rPr>
              <a:t> for the pads,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or </a:t>
            </a:r>
            <a:r>
              <a:rPr lang="en-US" sz="2400" b="1" i="1" dirty="0" err="1">
                <a:solidFill>
                  <a:srgbClr val="FFFFFF"/>
                </a:solidFill>
              </a:rPr>
              <a:t>nostle</a:t>
            </a:r>
            <a:r>
              <a:rPr lang="en-US" sz="2400" b="1" i="1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(</a:t>
            </a:r>
            <a:r>
              <a:rPr lang="en-US" sz="2400" b="1" i="1" dirty="0" err="1">
                <a:solidFill>
                  <a:srgbClr val="FFFFFF"/>
                </a:solidFill>
              </a:rPr>
              <a:t>nōchtli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  <a:r>
              <a:rPr lang="en-US" sz="2400" b="1" i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</a:rPr>
              <a:t>for the fruit</a:t>
            </a:r>
            <a:endParaRPr lang="en-US" sz="24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FCB7195-9730-49FC-BD7C-CD96B5CC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rothers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025533"/>
            <a:ext cx="8128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28600" y="64008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  <p:pic>
        <p:nvPicPr>
          <p:cNvPr id="30723" name="Picture 4" descr="brother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286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 descr="villages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495800" y="1676400"/>
            <a:ext cx="1066800" cy="1371600"/>
          </a:xfrm>
          <a:prstGeom prst="ellipse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maize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444" y="69850"/>
            <a:ext cx="5429956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87717" y="64008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villages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0"/>
            <a:ext cx="406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villages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villages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60"/>
            <a:ext cx="7315200" cy="398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87717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  <p:pic>
        <p:nvPicPr>
          <p:cNvPr id="31747" name="Picture 3" descr="brothers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9"/>
            <a:ext cx="81280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2" descr="villages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85800" y="3657600"/>
            <a:ext cx="1981200" cy="2133600"/>
          </a:xfrm>
          <a:prstGeom prst="ellipse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8" name="Picture 2" descr="Hidalgo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Hidalgo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7" y="-152400"/>
            <a:ext cx="9144000" cy="7086600"/>
          </a:xfrm>
          <a:prstGeom prst="rect">
            <a:avLst/>
          </a:prstGeom>
          <a:noFill/>
        </p:spPr>
      </p:pic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2286000" y="6172200"/>
            <a:ext cx="4579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Tinacaleros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rothers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938" y="95250"/>
            <a:ext cx="4004733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0FC52CB-0729-40DC-ACFE-FA3FE6217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brothers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338" y="15875"/>
            <a:ext cx="4689123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AFD8CEC4-0842-48B2-9898-BDF6B79C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Hidalgo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5" y="22225"/>
            <a:ext cx="9146822" cy="6854825"/>
          </a:xfrm>
          <a:prstGeom prst="rect">
            <a:avLst/>
          </a:prstGeom>
          <a:noFill/>
        </p:spPr>
      </p:pic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2209800" y="6400800"/>
            <a:ext cx="4737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latin typeface="Arial" charset="0"/>
                <a:ea typeface="+mn-ea"/>
                <a:cs typeface="+mn-cs"/>
              </a:rPr>
              <a:t>Tlachiqueros</a:t>
            </a:r>
            <a:r>
              <a:rPr lang="en-US" b="1" i="1" kern="1200" dirty="0"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Hidalgo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 descr="villages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 descr="villages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015342"/>
            <a:ext cx="7315200" cy="17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currently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less than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1% of Americans are full-time farmers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U.S. Census</a:t>
            </a:r>
            <a:endParaRPr lang="en-US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Hidalgo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Hidalgo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748314" y="5829181"/>
            <a:ext cx="160813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fishing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900" y="1390650"/>
            <a:ext cx="46482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Hidalgo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rothers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11172"/>
            <a:ext cx="8128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58842" y="6324600"/>
            <a:ext cx="8627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Compound of the 9 Brothers, near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Matawala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San Luis Potosi, Mexico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back to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48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Puebla</a:t>
            </a:r>
            <a:endParaRPr lang="en-US" sz="4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1676400" y="62901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357</a:t>
            </a:r>
          </a:p>
        </p:txBody>
      </p:sp>
      <p:pic>
        <p:nvPicPr>
          <p:cNvPr id="1203203" name="Picture 3" descr="14p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743581"/>
            <a:ext cx="6502400" cy="3438027"/>
          </a:xfrm>
          <a:prstGeom prst="rect">
            <a:avLst/>
          </a:prstGeom>
          <a:noFill/>
        </p:spPr>
      </p:pic>
      <p:sp>
        <p:nvSpPr>
          <p:cNvPr id="1203204" name="Text Box 4"/>
          <p:cNvSpPr txBox="1">
            <a:spLocks noChangeArrowheads="1"/>
          </p:cNvSpPr>
          <p:nvPr/>
        </p:nvSpPr>
        <p:spPr bwMode="auto">
          <a:xfrm>
            <a:off x="738136" y="54866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Important Mexican and South American Sites and Regions</a:t>
            </a:r>
          </a:p>
        </p:txBody>
      </p:sp>
      <p:sp>
        <p:nvSpPr>
          <p:cNvPr id="1203205" name="Oval 5"/>
          <p:cNvSpPr>
            <a:spLocks noChangeArrowheads="1"/>
          </p:cNvSpPr>
          <p:nvPr/>
        </p:nvSpPr>
        <p:spPr bwMode="auto">
          <a:xfrm>
            <a:off x="1158684" y="2450464"/>
            <a:ext cx="1226418" cy="652749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069189" cy="5943600"/>
          </a:xfrm>
          <a:prstGeom prst="rect">
            <a:avLst/>
          </a:prstGeom>
          <a:noFill/>
        </p:spPr>
      </p:pic>
      <p:sp>
        <p:nvSpPr>
          <p:cNvPr id="1086469" name="Oval 5"/>
          <p:cNvSpPr>
            <a:spLocks noChangeArrowheads="1"/>
          </p:cNvSpPr>
          <p:nvPr/>
        </p:nvSpPr>
        <p:spPr bwMode="auto">
          <a:xfrm>
            <a:off x="1972736" y="4038600"/>
            <a:ext cx="4597400" cy="9906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76400" y="64425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rot="5400000" flipH="1" flipV="1">
            <a:off x="-114698" y="3010297"/>
            <a:ext cx="4953794" cy="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646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 descr="Domestication_Selected_P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457200"/>
            <a:ext cx="6502400" cy="5913094"/>
          </a:xfrm>
          <a:prstGeom prst="rect">
            <a:avLst/>
          </a:prstGeom>
          <a:noFill/>
        </p:spPr>
      </p:pic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67834" y="6366122"/>
            <a:ext cx="7703968" cy="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(8th ed), </a:t>
            </a: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3745092" y="6197847"/>
            <a:ext cx="45847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Richard S. Mac Neish, </a:t>
            </a:r>
            <a:r>
              <a:rPr lang="en-US" sz="14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1964.</a:t>
            </a:r>
          </a:p>
        </p:txBody>
      </p:sp>
      <p:pic>
        <p:nvPicPr>
          <p:cNvPr id="7" name="Picture 3" descr="Tehuacan_map1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1067" y="-306388"/>
            <a:ext cx="6705600" cy="6802438"/>
          </a:xfrm>
          <a:prstGeom prst="rect">
            <a:avLst/>
          </a:prstGeom>
          <a:noFill/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61067" y="2628900"/>
            <a:ext cx="4605867" cy="304800"/>
          </a:xfrm>
          <a:prstGeom prst="leftRightArrow">
            <a:avLst>
              <a:gd name="adj1" fmla="val 50000"/>
              <a:gd name="adj2" fmla="val 3811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657600" y="5829181"/>
            <a:ext cx="178766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sowing </a:t>
            </a: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62001"/>
            <a:ext cx="294019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066800"/>
            <a:ext cx="43624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65499"/>
            <a:ext cx="7315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“… the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 of plants and animals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is one of the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major cultural revolutions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humans have undergone in order to adapt to their physical and social environments.”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229221" y="5829181"/>
            <a:ext cx="268535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Aztecs harvesting maize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Florentine Codex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late 16th century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139" y="228600"/>
            <a:ext cx="505846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Tehuacan_poll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133" y="838200"/>
            <a:ext cx="4876800" cy="5276996"/>
          </a:xfrm>
          <a:prstGeom prst="rect">
            <a:avLst/>
          </a:prstGeom>
          <a:noFill/>
        </p:spPr>
      </p:pic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1253191" y="2619379"/>
            <a:ext cx="195277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Pollen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microscopic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male gametes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produced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flowering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plants.</a:t>
            </a:r>
          </a:p>
        </p:txBody>
      </p:sp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2855424" y="6324600"/>
            <a:ext cx="5145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11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5858" y="228600"/>
            <a:ext cx="5451123" cy="640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Tehuacan_cor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901" y="304800"/>
            <a:ext cx="5916788" cy="6400800"/>
          </a:xfrm>
          <a:prstGeom prst="rect">
            <a:avLst/>
          </a:prstGeom>
          <a:noFill/>
        </p:spPr>
      </p:pic>
      <p:sp>
        <p:nvSpPr>
          <p:cNvPr id="790531" name="Text Box 3"/>
          <p:cNvSpPr txBox="1">
            <a:spLocks noChangeArrowheads="1"/>
          </p:cNvSpPr>
          <p:nvPr/>
        </p:nvSpPr>
        <p:spPr bwMode="auto">
          <a:xfrm>
            <a:off x="1968501" y="241302"/>
            <a:ext cx="1417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Wild corn</a:t>
            </a:r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>
            <a:off x="1320804" y="4341812"/>
            <a:ext cx="12602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wild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pod-pop</a:t>
            </a:r>
            <a:b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variety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3706990" y="488952"/>
            <a:ext cx="1293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Teosinte</a:t>
            </a:r>
          </a:p>
        </p:txBody>
      </p:sp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6265336" y="838200"/>
            <a:ext cx="1532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Tripsacum</a:t>
            </a:r>
            <a:endParaRPr lang="en-US" b="1" i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1789484" y="6423996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611" y="0"/>
            <a:ext cx="5582356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1858435" y="407670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097394" y="302895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3989218" y="152400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2640194" y="5162550"/>
            <a:ext cx="1366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5658718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1828800" y="6443246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7308783" y="-111292"/>
            <a:ext cx="745067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76200"/>
            <a:ext cx="5109634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018084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3642078" y="3543300"/>
            <a:ext cx="225072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5976196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4842933" y="4311900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seriation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152053" y="1447800"/>
            <a:ext cx="2634827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87058" y="1371851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655733" y="838200"/>
            <a:ext cx="2634827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90259" y="972634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52" grpId="0" animBg="1"/>
      <p:bldP spid="795653" grpId="0"/>
      <p:bldP spid="7" grpId="0" animBg="1"/>
      <p:bldP spid="8" grpId="0"/>
      <p:bldP spid="9" grpId="0" animBg="1"/>
      <p:bldP spid="10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76200"/>
            <a:ext cx="5109634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018084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  <p:sp>
        <p:nvSpPr>
          <p:cNvPr id="11" name="Left Arrow 10"/>
          <p:cNvSpPr/>
          <p:nvPr/>
        </p:nvSpPr>
        <p:spPr bwMode="auto">
          <a:xfrm>
            <a:off x="4219787" y="99060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4233333" y="50292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4233333" y="71628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3846266" y="395659"/>
            <a:ext cx="640080" cy="141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7" name="Left Arrow 16"/>
          <p:cNvSpPr/>
          <p:nvPr/>
        </p:nvSpPr>
        <p:spPr bwMode="auto">
          <a:xfrm>
            <a:off x="4233333" y="167640"/>
            <a:ext cx="948267" cy="3048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40480" y="365760"/>
            <a:ext cx="677333" cy="3048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697183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4000" b="1" dirty="0"/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profound </a:t>
            </a:r>
            <a:r>
              <a:rPr lang="en-US" sz="2400" dirty="0" err="1">
                <a:solidFill>
                  <a:srgbClr val="D79694"/>
                </a:solidFill>
              </a:rPr>
              <a:t>biocultural</a:t>
            </a:r>
            <a:r>
              <a:rPr lang="en-US" sz="2400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5541433" cy="6858000"/>
          </a:xfrm>
          <a:prstGeom prst="rect">
            <a:avLst/>
          </a:prstGeom>
          <a:noFill/>
        </p:spPr>
      </p:pic>
      <p:pic>
        <p:nvPicPr>
          <p:cNvPr id="799747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9756" y="255588"/>
            <a:ext cx="5514622" cy="8297862"/>
          </a:xfrm>
          <a:prstGeom prst="rect">
            <a:avLst/>
          </a:prstGeom>
          <a:noFill/>
        </p:spPr>
      </p:pic>
      <p:sp>
        <p:nvSpPr>
          <p:cNvPr id="799748" name="Text Box 4"/>
          <p:cNvSpPr txBox="1">
            <a:spLocks noChangeArrowheads="1"/>
          </p:cNvSpPr>
          <p:nvPr/>
        </p:nvSpPr>
        <p:spPr bwMode="auto">
          <a:xfrm>
            <a:off x="1981200" y="65214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841813"/>
            <a:ext cx="7315200" cy="408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 revolution of the Neolithic era laid the groundwork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for the subsequent industrial and scientific revolutions.”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it increased food production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fostered a global network of food distribution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reshaped many aspects of modern life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5541433" cy="6858000"/>
          </a:xfrm>
          <a:prstGeom prst="rect">
            <a:avLst/>
          </a:prstGeom>
          <a:noFill/>
        </p:spPr>
      </p:pic>
      <p:pic>
        <p:nvPicPr>
          <p:cNvPr id="800771" name="Picture 3" descr="Tehuacan_grap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133" y="-14704"/>
            <a:ext cx="6268156" cy="8401050"/>
          </a:xfrm>
          <a:prstGeom prst="rect">
            <a:avLst/>
          </a:prstGeom>
          <a:noFill/>
        </p:spPr>
      </p:pic>
      <p:sp>
        <p:nvSpPr>
          <p:cNvPr id="800772" name="Text Box 4"/>
          <p:cNvSpPr txBox="1">
            <a:spLocks noChangeArrowheads="1"/>
          </p:cNvSpPr>
          <p:nvPr/>
        </p:nvSpPr>
        <p:spPr bwMode="auto">
          <a:xfrm>
            <a:off x="1941884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81865" y="0"/>
            <a:ext cx="5541434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0" y="228851"/>
            <a:ext cx="5514622" cy="8297863"/>
          </a:xfrm>
          <a:prstGeom prst="rect">
            <a:avLst/>
          </a:prstGeom>
          <a:noFill/>
        </p:spPr>
      </p:pic>
      <p:pic>
        <p:nvPicPr>
          <p:cNvPr id="801796" name="Picture 4" descr="Tehuacan_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2400"/>
            <a:ext cx="6268156" cy="840105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1981200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Richard S. Mac 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Neish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6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Scientific American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1964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481740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3600" b="1" dirty="0"/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profound </a:t>
            </a:r>
            <a:r>
              <a:rPr lang="en-US" sz="2400" dirty="0" err="1">
                <a:solidFill>
                  <a:srgbClr val="D79694"/>
                </a:solidFill>
              </a:rPr>
              <a:t>biocultural</a:t>
            </a:r>
            <a:r>
              <a:rPr lang="en-US" sz="2400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14" y="1389952"/>
            <a:ext cx="7315200" cy="592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838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-876300"/>
            <a:ext cx="7315200" cy="592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838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9042" y="1995715"/>
            <a:ext cx="5721631" cy="412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eft-Right Arrow 5"/>
          <p:cNvSpPr/>
          <p:nvPr/>
        </p:nvSpPr>
        <p:spPr bwMode="auto">
          <a:xfrm rot="16200000">
            <a:off x="190500" y="4000500"/>
            <a:ext cx="2667000" cy="457200"/>
          </a:xfrm>
          <a:prstGeom prst="leftRight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 rot="16200000">
            <a:off x="-807356" y="3017157"/>
            <a:ext cx="4662714" cy="457200"/>
          </a:xfrm>
          <a:prstGeom prst="leftRight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7567" y="56871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Up Arrow 2"/>
          <p:cNvSpPr/>
          <p:nvPr/>
        </p:nvSpPr>
        <p:spPr bwMode="auto">
          <a:xfrm>
            <a:off x="1705428" y="2514600"/>
            <a:ext cx="457200" cy="28956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2300" y="4724400"/>
            <a:ext cx="2857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04886" y="3971937"/>
            <a:ext cx="3403600" cy="90486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become extinct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about 11,000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113972" y="4557486"/>
            <a:ext cx="1524000" cy="725714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4886" y="2037922"/>
            <a:ext cx="34036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perhaps as a result of overhunting or the human impact on the environment as a result of burning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04886" y="426720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10,000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r>
              <a:rPr lang="en-US" sz="2400" b="1" dirty="0">
                <a:solidFill>
                  <a:srgbClr val="000000"/>
                </a:solidFill>
              </a:rPr>
              <a:t> people obtained all of their food from hunting and gathering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04886" y="426720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seed collection and smaller game became more important in the diets 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4276750"/>
            <a:ext cx="34036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and the transition from foraging to domestication of plants and animals began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4276750"/>
            <a:ext cx="34036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first evidence for cultivated plants in this region comes </a:t>
            </a:r>
            <a:r>
              <a:rPr lang="en-US" sz="2400" b="1" i="1" dirty="0">
                <a:solidFill>
                  <a:srgbClr val="000000"/>
                </a:solidFill>
              </a:rPr>
              <a:t>ca</a:t>
            </a:r>
            <a:r>
              <a:rPr lang="en-US" sz="2400" b="1" dirty="0">
                <a:solidFill>
                  <a:srgbClr val="000000"/>
                </a:solidFill>
              </a:rPr>
              <a:t>. 7,000 </a:t>
            </a:r>
            <a:r>
              <a:rPr lang="en-US" sz="2400" b="1" dirty="0" err="1">
                <a:solidFill>
                  <a:srgbClr val="000000"/>
                </a:solidFill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113972" y="4800600"/>
            <a:ext cx="1172028" cy="4826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4886" y="1981200"/>
            <a:ext cx="340360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diets still contained a large proportion of wild plants, but meat consumption had dropped considerably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52450"/>
            <a:ext cx="73152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01258" y="1143000"/>
            <a:ext cx="3403600" cy="38862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over the next 5,000 years the Tehuacán inhabitants relied more and more heavily on cultivated crops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1705428" y="1371600"/>
            <a:ext cx="457200" cy="30480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About 12,000 years ago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600" b="1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. 10,000 B.C.)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dramatic change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way humans acquired their food began to unfold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705428" y="5029200"/>
            <a:ext cx="457200" cy="1752600"/>
          </a:xfrm>
          <a:prstGeom prst="upArrow">
            <a:avLst/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1705428" y="1981200"/>
            <a:ext cx="45720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D79694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kern="120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01258" y="1143000"/>
            <a:ext cx="3403600" cy="51054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by about the time of Christ domesticated plants made up almost their entire diet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animals contributed only a small portion to the nutrient intake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034142" y="1186542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034142" y="3505200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143000"/>
            <a:ext cx="340360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over time the Mexican diet became even more narrowly focused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corn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beans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squash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became the core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219200" y="1600200"/>
            <a:ext cx="1524000" cy="10668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447800"/>
            <a:ext cx="340360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the Tehuacán sequence is one of the best in the world to show, how over thousands of years, there was a slow transition during which they changed from a foraging to an agricultural existence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6966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1258" y="1447800"/>
            <a:ext cx="340360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4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400" b="1" dirty="0">
                <a:solidFill>
                  <a:srgbClr val="000000"/>
                </a:solidFill>
              </a:rPr>
              <a:t>“the gradual way in which the production of food developed may have been due, in part, to the nutritional risks inherent in an agricultural way of life”</a:t>
            </a: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1100" b="1" dirty="0">
              <a:solidFill>
                <a:srgbClr val="000000"/>
              </a:solidFill>
            </a:endParaRPr>
          </a:p>
          <a:p>
            <a:pPr marL="0" lvl="1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dirty="0">
                <a:solidFill>
                  <a:srgbClr val="000000"/>
                </a:solidFill>
              </a:rPr>
              <a:t>(p. 51)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98727"/>
            <a:ext cx="65024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710542"/>
            <a:ext cx="6502400" cy="2308324"/>
          </a:xfrm>
        </p:spPr>
        <p:txBody>
          <a:bodyPr>
            <a:spAutoFit/>
          </a:bodyPr>
          <a:lstStyle/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if the crops do not contain a balance of nutrients necessary for survival, as is often the case, </a:t>
            </a:r>
          </a:p>
          <a:p>
            <a:pPr marL="682625" indent="-217488" algn="ctr">
              <a:buNone/>
            </a:pPr>
            <a:r>
              <a:rPr lang="en-US" b="1" dirty="0"/>
              <a:t>wild foods must often be used as supplements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33412"/>
            <a:ext cx="6502400" cy="3157788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sz="2800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3600" b="1" i="1" dirty="0"/>
              <a:t>a group </a:t>
            </a:r>
            <a:r>
              <a:rPr lang="en-US" sz="2800" b="1" dirty="0"/>
              <a:t>of foods were domesticated that could sustain human populations</a:t>
            </a:r>
          </a:p>
          <a:p>
            <a:pPr marL="682625" indent="-217488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as adequately as the more traditional diet obtained through foraging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81200"/>
            <a:ext cx="6502400" cy="4216539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b="1" dirty="0"/>
              <a:t>protein </a:t>
            </a:r>
          </a:p>
          <a:p>
            <a:pPr marL="0" indent="0" algn="ctr">
              <a:buNone/>
            </a:pPr>
            <a:r>
              <a:rPr lang="en-US" b="1" dirty="0"/>
              <a:t>energy </a:t>
            </a:r>
          </a:p>
          <a:p>
            <a:pPr marL="0" indent="0" algn="ctr">
              <a:buNone/>
            </a:pPr>
            <a:r>
              <a:rPr lang="en-US" b="1" dirty="0"/>
              <a:t>and vitamin needs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81200"/>
            <a:ext cx="65024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3200400"/>
            <a:ext cx="65024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ith </a:t>
            </a:r>
          </a:p>
          <a:p>
            <a:pPr marL="342900" indent="-342900" algn="ctr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lang="en-US" sz="3600" b="1" i="1" dirty="0" err="1">
                <a:solidFill>
                  <a:srgbClr val="000000"/>
                </a:solidFill>
                <a:latin typeface="Arial"/>
              </a:rPr>
              <a:t>pulque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lang="en-US" sz="3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provide a “perfect” diet</a:t>
            </a: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67000"/>
            <a:ext cx="73152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people gradually shifted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from food collection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(foraging)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 food production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Times New Roman"/>
              </a:rPr>
              <a:t>and then there’s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6000" b="1" i="1" dirty="0" err="1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nixtamalization</a:t>
            </a:r>
            <a:endParaRPr lang="en-US" sz="6000" b="1" i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latin typeface="+mn-lt"/>
              </a:rPr>
              <a:t>the process that starts with soaking the ripe maize grains and then cooking them with lime or wood ashes</a:t>
            </a: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latin typeface="+mn-lt"/>
              </a:rPr>
              <a:t>allows the transparent skin on the grain to be removed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latin typeface="+mn-lt"/>
              </a:rPr>
              <a:t>(the pericarp)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+mn-lt"/>
              </a:rPr>
              <a:t>making the grain easier to grind</a:t>
            </a:r>
            <a:endParaRPr lang="en-US" sz="3200" b="1" kern="0" noProof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>
                <a:latin typeface="+mn-lt"/>
              </a:rPr>
              <a:t>enhances the protein value of the maize for human beings</a:t>
            </a: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b="1" kern="0" dirty="0">
              <a:latin typeface="+mn-lt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nixtamalization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latin typeface="+mn-lt"/>
              </a:rPr>
              <a:t>“So superior is nixtamalized maize to the unprocessed kind that it is tempting to see the rise of Mesoamerican civilization as a consequence of this invention. . . .”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p. 14</a:t>
            </a: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92556"/>
            <a:ext cx="731520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but corn alone does not provide sufficient protein to sustain life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it is deficient in lysine and tryptophan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3" indent="-217488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lang="en-US" sz="2400" b="1" dirty="0">
                <a:latin typeface="Arial"/>
              </a:rPr>
              <a:t>that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must be present to make up the complete protein </a:t>
            </a:r>
          </a:p>
          <a:p>
            <a:pPr marL="1597025" lvl="3" indent="-217488"/>
            <a:r>
              <a:rPr lang="en-US" sz="2400" b="1" dirty="0">
                <a:solidFill>
                  <a:srgbClr val="000000"/>
                </a:solidFill>
                <a:latin typeface="Arial"/>
              </a:rPr>
              <a:t>	essential in human diets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when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corn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is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combined with beans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provide a high-quality protein mixture capable of supporting human populations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beans are a good source of lysine and tryptophan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3744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squash seeds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also make a good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supplement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 a corn diet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63387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/>
              </a:rPr>
              <a:t>see FOCUS 3.1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</a:rPr>
              <a:t>“A Protein Primer”</a:t>
            </a:r>
            <a:endParaRPr lang="en-US" sz="2800" b="1" dirty="0">
              <a:solidFill>
                <a:schemeClr val="bg1"/>
              </a:solidFill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i="1" dirty="0">
                <a:solidFill>
                  <a:schemeClr val="bg1"/>
                </a:solidFill>
                <a:latin typeface="Calibri" pitchFamily="34" charset="0"/>
              </a:rPr>
              <a:t>the Cultural Feast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, 2</a:t>
            </a:r>
            <a:r>
              <a:rPr lang="en-US" sz="2800" baseline="30000" dirty="0">
                <a:solidFill>
                  <a:schemeClr val="bg1"/>
                </a:solidFill>
                <a:latin typeface="Calibri" pitchFamily="34" charset="0"/>
              </a:rPr>
              <a:t>nd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Ed., p. 52</a:t>
            </a:r>
            <a:endParaRPr lang="en-US" sz="32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633870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b="1" dirty="0">
                <a:latin typeface="Arial"/>
              </a:rPr>
              <a:t>see FOCUS 3.1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>
                <a:latin typeface="Arial"/>
              </a:rPr>
              <a:t>“A Protein Primer”</a:t>
            </a:r>
            <a:endParaRPr lang="en-US" sz="2800" b="1" dirty="0">
              <a:latin typeface="Arial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sz="2800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 Ed., p. 52</a:t>
            </a:r>
            <a:endParaRPr lang="en-US" sz="3200" b="1" dirty="0"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09307"/>
            <a:ext cx="7315200" cy="461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“Although the transition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took thousands of years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(it was more of an evolutionary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than a revolutionary process),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we consider this a major cultural revolution because of its important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long-term impact on how humans interact with their environment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  <a:endParaRPr lang="en-US" sz="32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dirty="0">
                <a:latin typeface="Arial"/>
              </a:rPr>
              <a:t>the word protein comes from the Greek word π</a:t>
            </a:r>
            <a:r>
              <a:rPr lang="en-US" sz="2800" b="1" dirty="0" err="1">
                <a:latin typeface="Arial"/>
              </a:rPr>
              <a:t>ρώτειος</a:t>
            </a:r>
            <a:r>
              <a:rPr lang="en-US" sz="2800" b="1" dirty="0">
                <a:latin typeface="Arial"/>
              </a:rPr>
              <a:t> (</a:t>
            </a:r>
            <a:r>
              <a:rPr lang="en-US" sz="2800" b="1" i="1" dirty="0" err="1">
                <a:latin typeface="Arial"/>
              </a:rPr>
              <a:t>proteios</a:t>
            </a:r>
            <a:r>
              <a:rPr lang="en-US" sz="2800" b="1" dirty="0">
                <a:latin typeface="Arial"/>
              </a:rPr>
              <a:t>) </a:t>
            </a:r>
            <a:r>
              <a:rPr lang="en-US" sz="3600" b="1" dirty="0">
                <a:latin typeface="Arial"/>
              </a:rPr>
              <a:t>"primary"</a:t>
            </a:r>
            <a:endParaRPr lang="en-US" sz="2800" b="1" dirty="0">
              <a:latin typeface="Arial"/>
            </a:endParaRPr>
          </a:p>
          <a:p>
            <a:pPr marL="0" lvl="1" algn="ctr"/>
            <a:endParaRPr lang="en-US" sz="1200" b="1" dirty="0">
              <a:latin typeface="Arial"/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  <a:latin typeface="Arial"/>
              </a:rPr>
              <a:t>first described and named by the Swedish chemist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Jöns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 Jakob Berzelius in 1838</a:t>
            </a: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dirty="0">
              <a:solidFill>
                <a:srgbClr val="D79694"/>
              </a:solidFill>
              <a:latin typeface="Arial"/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</a:rPr>
              <a:t>the central role of proteins in living organisms was not fully appreciated until 1926, when James B. Sumner showed that the enzyme urease was a protein</a:t>
            </a: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dirty="0">
              <a:solidFill>
                <a:srgbClr val="D79694"/>
              </a:solidFill>
            </a:endParaRPr>
          </a:p>
          <a:p>
            <a:pPr marL="682625" lvl="1" indent="-217488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dirty="0">
                <a:solidFill>
                  <a:srgbClr val="D79694"/>
                </a:solidFill>
              </a:rPr>
              <a:t>the first protein to be sequenced was insulin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800" b="1" dirty="0">
                <a:solidFill>
                  <a:srgbClr val="D79694"/>
                </a:solidFill>
              </a:rPr>
              <a:t>… </a:t>
            </a:r>
            <a:r>
              <a:rPr lang="en-US" sz="4000" b="1" dirty="0"/>
              <a:t>organic compounds made of amino acids </a:t>
            </a:r>
            <a:r>
              <a:rPr lang="en-US" sz="2800" dirty="0">
                <a:solidFill>
                  <a:srgbClr val="D79694"/>
                </a:solidFill>
              </a:rPr>
              <a:t>arranged in a linear chain and joined together by peptide bonds between the carboxyl and amino groups of adjacent amino acid residues”</a:t>
            </a:r>
          </a:p>
          <a:p>
            <a:pPr marL="914400" lvl="1" indent="-231775">
              <a:buFont typeface="Arial" pitchFamily="34" charset="0"/>
              <a:buChar char="•"/>
            </a:pPr>
            <a:endParaRPr lang="en-US" sz="1400" b="1" dirty="0">
              <a:solidFill>
                <a:srgbClr val="D79694"/>
              </a:solidFill>
              <a:latin typeface="Arial"/>
            </a:endParaRPr>
          </a:p>
          <a:p>
            <a:pPr marL="914400" lvl="1" indent="-231775">
              <a:buFont typeface="Arial" pitchFamily="34" charset="0"/>
              <a:buChar char="•"/>
            </a:pPr>
            <a:r>
              <a:rPr lang="en-US" sz="2000" dirty="0">
                <a:solidFill>
                  <a:srgbClr val="D79694"/>
                </a:solidFill>
                <a:latin typeface="Arial"/>
              </a:rPr>
              <a:t>the sequence of amino acids in a protein is defined by the sequence of a gene, which is encoded in the genetic code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</a:t>
            </a:r>
            <a:r>
              <a:rPr lang="en-US" sz="4000" b="1" kern="1200" dirty="0">
                <a:latin typeface="Arial"/>
                <a:ea typeface="+mn-ea"/>
                <a:cs typeface="+mn-cs"/>
              </a:rPr>
              <a:t>building blocks of protein</a:t>
            </a:r>
            <a:endParaRPr lang="en-US" sz="2800" b="1" kern="1200" dirty="0"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>
              <a:buFont typeface="Arial" charset="0"/>
              <a:buChar char="•"/>
            </a:pPr>
            <a:r>
              <a:rPr lang="en-US" sz="2400" b="1" dirty="0">
                <a:latin typeface="Arial"/>
              </a:rPr>
              <a:t>13 can be made by the body</a:t>
            </a:r>
          </a:p>
          <a:p>
            <a:pPr marL="1146175" lvl="3" indent="-23177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9 of the 22 must be obtained from foods</a:t>
            </a:r>
          </a:p>
          <a:p>
            <a:pPr marL="1379538" lvl="3" indent="-233363">
              <a:buFont typeface="Arial" charset="0"/>
              <a:buChar char="•"/>
            </a:pPr>
            <a:endParaRPr lang="en-US" sz="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4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lang="en-US" sz="3200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” (EAAs)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3600" b="1" kern="1200" dirty="0">
                <a:latin typeface="Arial"/>
                <a:ea typeface="+mn-ea"/>
                <a:cs typeface="+mn-cs"/>
              </a:rPr>
              <a:t>“</a:t>
            </a:r>
            <a:r>
              <a:rPr lang="en-US" sz="3600" b="1" dirty="0"/>
              <a:t>. . . are essential parts of organisms and participate in every process within cells”</a:t>
            </a:r>
          </a:p>
          <a:p>
            <a:pPr marL="0" lvl="1" algn="ctr"/>
            <a:endParaRPr lang="en-US" sz="1100" dirty="0"/>
          </a:p>
          <a:p>
            <a:pPr marL="0" lvl="1" algn="ctr"/>
            <a:r>
              <a:rPr lang="en-US" sz="2800" dirty="0"/>
              <a:t>“Many proteins are enzymes that catalyze biochemical reactions and are vital to metabolism.“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2000" b="1" dirty="0">
                <a:solidFill>
                  <a:srgbClr val="D79694"/>
                </a:solidFill>
              </a:rPr>
              <a:t>… </a:t>
            </a:r>
            <a:r>
              <a:rPr lang="en-US" sz="3600" b="1" dirty="0"/>
              <a:t>also have structural or mechanical functions</a:t>
            </a:r>
            <a:r>
              <a:rPr lang="en-US" sz="2000" b="1" dirty="0">
                <a:solidFill>
                  <a:srgbClr val="D79694"/>
                </a:solidFill>
              </a:rPr>
              <a:t>, </a:t>
            </a: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</a:rPr>
              <a:t>such as actin and myosin in muscle and the proteins in the cytoskeleton, which form a system of scaffolding that maintains cell shape.</a:t>
            </a:r>
            <a:r>
              <a:rPr lang="en-US" sz="2000" dirty="0">
                <a:solidFill>
                  <a:srgbClr val="D79694"/>
                </a:solidFill>
              </a:rPr>
              <a:t>”</a:t>
            </a:r>
            <a:endParaRPr lang="en-US" sz="2800" dirty="0">
              <a:solidFill>
                <a:srgbClr val="D7969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  <a:latin typeface="Arial"/>
              </a:rPr>
              <a:t>“Other proteins </a:t>
            </a:r>
            <a:r>
              <a:rPr lang="en-US" sz="3200" b="1" dirty="0">
                <a:latin typeface="Arial"/>
              </a:rPr>
              <a:t>are important in cell signaling, </a:t>
            </a:r>
          </a:p>
          <a:p>
            <a:pPr marL="0" lvl="1" algn="ctr"/>
            <a:r>
              <a:rPr lang="en-US" sz="3200" b="1" dirty="0">
                <a:latin typeface="Arial"/>
              </a:rPr>
              <a:t>immune responses, </a:t>
            </a:r>
          </a:p>
          <a:p>
            <a:pPr marL="0" lvl="1" algn="ctr"/>
            <a:r>
              <a:rPr lang="en-US" sz="3200" b="1" dirty="0">
                <a:latin typeface="Arial"/>
              </a:rPr>
              <a:t>cell adhesion, </a:t>
            </a:r>
          </a:p>
          <a:p>
            <a:pPr marL="0" lvl="1" algn="ctr"/>
            <a:r>
              <a:rPr lang="en-US" sz="3200" b="1" dirty="0">
                <a:latin typeface="Arial"/>
              </a:rPr>
              <a:t>and the cell cycle</a:t>
            </a:r>
            <a:r>
              <a:rPr lang="en-US" sz="2800" b="1" dirty="0">
                <a:solidFill>
                  <a:srgbClr val="D79694"/>
                </a:solidFill>
                <a:latin typeface="Arial"/>
              </a:rPr>
              <a:t>.</a:t>
            </a:r>
            <a:r>
              <a:rPr lang="en-US" sz="28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810656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0" lvl="1" algn="ctr"/>
            <a:r>
              <a:rPr lang="en-US" sz="2800" b="1" dirty="0">
                <a:solidFill>
                  <a:srgbClr val="D79694"/>
                </a:solidFill>
                <a:latin typeface="Arial"/>
              </a:rPr>
              <a:t>“… </a:t>
            </a:r>
            <a:r>
              <a:rPr lang="en-US" sz="3200" b="1" dirty="0">
                <a:latin typeface="Arial"/>
              </a:rPr>
              <a:t>necessary in animals' diets, since animals cannot synthesize all the amino acids they need </a:t>
            </a:r>
            <a:endParaRPr lang="en-US" sz="2800" b="1" dirty="0">
              <a:latin typeface="Arial"/>
            </a:endParaRPr>
          </a:p>
          <a:p>
            <a:pPr marL="0" lvl="1" algn="ctr"/>
            <a:r>
              <a:rPr lang="en-US" sz="2000" b="1" dirty="0">
                <a:solidFill>
                  <a:srgbClr val="D79694"/>
                </a:solidFill>
                <a:latin typeface="Arial"/>
              </a:rPr>
              <a:t>and must obtain essential amino acids from food.” </a:t>
            </a:r>
          </a:p>
          <a:p>
            <a:pPr marL="0" lvl="1" algn="ctr"/>
            <a:endParaRPr lang="en-US" sz="2000" b="1" dirty="0">
              <a:solidFill>
                <a:srgbClr val="D79694"/>
              </a:solidFill>
              <a:latin typeface="Arial"/>
            </a:endParaRPr>
          </a:p>
          <a:p>
            <a:pPr marL="0" lvl="1" algn="ctr"/>
            <a:r>
              <a:rPr lang="en-US" sz="2400" b="1" dirty="0">
                <a:solidFill>
                  <a:srgbClr val="D79694"/>
                </a:solidFill>
                <a:latin typeface="Arial"/>
              </a:rPr>
              <a:t>“through the process of digestion, animals break down ingested protein into free amino acids that are then used in metabolism.</a:t>
            </a:r>
            <a:r>
              <a:rPr lang="en-US" sz="24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82492"/>
            <a:ext cx="73152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is found in a variety of foods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meat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fish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dairy products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eggs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beans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grains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nuts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497717"/>
            <a:ext cx="73152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building blocks of protein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13 can be made by the body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9 of the 22 must be obtained from </a:t>
            </a:r>
            <a:r>
              <a:rPr lang="en-US" sz="24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foods</a:t>
            </a:r>
          </a:p>
          <a:p>
            <a:pPr marL="1379538" lvl="3" indent="-233363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597025" lvl="4" indent="-217488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these are “</a:t>
            </a:r>
            <a:r>
              <a:rPr lang="en-US" sz="32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essential amino acids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497717"/>
            <a:ext cx="73152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amino acids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are the building blocks of protein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 tissue contains 22 different amino acids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13 can be made by the body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9 of the 22 must be obtained from </a:t>
            </a:r>
            <a:r>
              <a:rPr lang="en-US" sz="2400" b="1" i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foods</a:t>
            </a:r>
          </a:p>
          <a:p>
            <a:pPr marL="1379538" lvl="3" indent="-233363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597025" lvl="4" indent="-217488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these are </a:t>
            </a: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</a:t>
            </a:r>
            <a:r>
              <a:rPr lang="en-US" sz="44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essential amino acids</a:t>
            </a:r>
            <a:r>
              <a:rPr lang="en-US" sz="4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” (EAAs)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664017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before the advent of agriculture . . .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people lived in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small groups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moved from place to place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search of food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populations were small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humans needed to 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exploit a relatively large territory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67841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372416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animal foods contain all 9 EEAs</a:t>
            </a:r>
          </a:p>
          <a:p>
            <a:pPr marL="682625" lvl="1" indent="-225425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are easily utilized by the body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00967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most plant foods contain limited amounts of one or two amino acids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for this reason single-item diets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,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such as those made up almost solely of corn or yams,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can lead to protein deficiency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“all proteins are not created equal”</a:t>
            </a:r>
            <a:endParaRPr lang="en-US" sz="1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endParaRPr lang="en-US" sz="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80108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if a diet contains several different plant foods, protein deficiency does not occur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some plant foods have generous amounts of amino acids that others are lacking</a:t>
            </a:r>
            <a:endParaRPr lang="en-US" sz="20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90372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if plant foods are combined, the strengths of one can complement the weaknesses of another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and together they make a high-quality protein</a:t>
            </a:r>
            <a:endParaRPr lang="en-US" sz="3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48428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as long as the protein from plant sources is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reasonably varied and there are enough calories,</a:t>
            </a: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plant sources of protein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provide adequate protein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848428"/>
            <a:ext cx="7315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addition to plant foods complementing one another, 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body also has a reserve of amino acids </a:t>
            </a:r>
            <a:r>
              <a:rPr lang="en-US" sz="20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that can be used to complement dietary proteins</a:t>
            </a:r>
            <a:endParaRPr lang="en-US" sz="28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959114"/>
            <a:ext cx="731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protein complementation</a:t>
            </a:r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99679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reserve of amino acids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comes from</a:t>
            </a: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790372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enzymes secreted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into the intestine to digest proteins</a:t>
            </a:r>
          </a:p>
          <a:p>
            <a:pPr marL="682625" lvl="2" indent="-217488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intestinal cells </a:t>
            </a: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sloughed off into the intestine</a:t>
            </a:r>
          </a:p>
          <a:p>
            <a:pPr marL="682625" lvl="2" indent="-217488"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2" indent="-217488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a pool of free amino acids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 the intracellular spaces of the skeletal muscle</a:t>
            </a: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plant food can be divided into three broad groups based on EEAs’ strengths and weaknesses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4769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legumes, nuts and seeds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71914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vegetables and legumes generally compensate for the EEAs underrepresented in the grain group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kern="1200" dirty="0">
                <a:solidFill>
                  <a:srgbClr val="003300"/>
                </a:solidFill>
                <a:latin typeface="Arial"/>
                <a:ea typeface="+mn-ea"/>
                <a:cs typeface="+mn-cs"/>
              </a:rPr>
              <a:t>legumes</a:t>
            </a: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, nuts and seeds</a:t>
            </a:r>
            <a:endParaRPr lang="en-US" sz="2400" dirty="0">
              <a:solidFill>
                <a:srgbClr val="D79694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dirty="0">
                <a:solidFill>
                  <a:srgbClr val="003300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050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even within groups, the proteins often complement each other to some extent, because all foods have a slightly different collection of amino acids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800" b="1" kern="1200" dirty="0">
                <a:latin typeface="Arial"/>
                <a:ea typeface="+mn-ea"/>
                <a:cs typeface="+mn-cs"/>
              </a:rPr>
              <a:t>e.g., legumes, nuts and seeds</a:t>
            </a:r>
            <a:endParaRPr lang="en-US" sz="2800" b="1" dirty="0"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7915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“… in a few areas of the New and Old Worlds, foraging </a:t>
            </a:r>
            <a:r>
              <a:rPr lang="en-US" sz="3600" b="1" dirty="0">
                <a:latin typeface="Arial"/>
              </a:rPr>
              <a:t>groups living on</a:t>
            </a:r>
            <a:r>
              <a:rPr lang="en-US" sz="3600" b="1" dirty="0">
                <a:solidFill>
                  <a:srgbClr val="D79694"/>
                </a:solidFill>
                <a:latin typeface="Arial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riverbanks and in coastal areas with access to ample shellfish and plant foods were able to develop sedentary lifestyles</a:t>
            </a:r>
            <a:r>
              <a:rPr lang="en-US" sz="2800" b="1" dirty="0">
                <a:solidFill>
                  <a:srgbClr val="D79694"/>
                </a:solidFill>
                <a:latin typeface="Arial"/>
              </a:rPr>
              <a:t>”</a:t>
            </a:r>
            <a:endParaRPr lang="en-US" sz="28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51-52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0574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dairy products, eggs, and meats can improve the protein efficiency of any of the groups</a:t>
            </a:r>
            <a:endParaRPr lang="en-US" sz="1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>
              <a:buFont typeface="+mj-lt"/>
              <a:buAutoNum type="arabicPeriod"/>
            </a:pPr>
            <a:endParaRPr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legumes, nuts and seeds</a:t>
            </a:r>
            <a:endParaRPr lang="en-US" sz="2400" dirty="0">
              <a:solidFill>
                <a:srgbClr val="D79694"/>
              </a:solidFill>
              <a:latin typeface="Arial"/>
            </a:endParaRPr>
          </a:p>
          <a:p>
            <a:pPr marL="1146175" lvl="3" indent="-22542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  <a:endParaRPr lang="en-US" sz="24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93737" lvl="2" indent="-228600">
              <a:buFont typeface="+mj-lt"/>
              <a:buAutoNum type="arabicPeriod"/>
            </a:pPr>
            <a:endParaRPr lang="en-US" sz="12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922337" lvl="2" indent="-457200">
              <a:buFont typeface="+mj-lt"/>
              <a:buAutoNum type="arabicPeriod"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52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4974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before scientists discovered the need for essential amino acids, complementary protein combinations evolved spontaneously as the basis of many cuisines</a:t>
            </a:r>
            <a:endParaRPr lang="en-US" sz="2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69857"/>
            <a:ext cx="73152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100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Chinese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soy products and rice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kern="1200" dirty="0">
                <a:latin typeface="Arial"/>
                <a:ea typeface="+mn-ea"/>
                <a:cs typeface="+mn-cs"/>
              </a:rPr>
              <a:t>African</a:t>
            </a:r>
            <a:endParaRPr lang="en-US" dirty="0">
              <a:latin typeface="Arial"/>
            </a:endParaRP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sorghum / millet and cowpeas</a:t>
            </a:r>
            <a:endParaRPr lang="en-US" kern="1200" dirty="0"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endParaRPr lang="en-US" sz="1050" kern="1200" dirty="0">
              <a:latin typeface="Arial"/>
              <a:ea typeface="+mn-ea"/>
              <a:cs typeface="+mn-cs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India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lentil curry and rice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Italy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pasta and beans (</a:t>
            </a:r>
            <a:r>
              <a:rPr lang="en-US" i="1" dirty="0">
                <a:latin typeface="Arial"/>
              </a:rPr>
              <a:t>pasta e </a:t>
            </a:r>
            <a:r>
              <a:rPr lang="en-US" i="1" dirty="0" err="1">
                <a:latin typeface="Arial"/>
              </a:rPr>
              <a:t>fagioli</a:t>
            </a:r>
            <a:r>
              <a:rPr lang="en-US" dirty="0">
                <a:latin typeface="Arial"/>
              </a:rPr>
              <a:t>)</a:t>
            </a:r>
          </a:p>
          <a:p>
            <a:pPr marL="682625" lvl="2" indent="-219075">
              <a:buFont typeface="Arial" pitchFamily="34" charset="0"/>
              <a:buChar char="•"/>
            </a:pPr>
            <a:endParaRPr lang="en-US" sz="1050" dirty="0">
              <a:latin typeface="Arial"/>
            </a:endParaRPr>
          </a:p>
          <a:p>
            <a:pPr marL="682625" lvl="2" indent="-219075">
              <a:buFont typeface="Arial" pitchFamily="34" charset="0"/>
              <a:buChar char="•"/>
            </a:pPr>
            <a:r>
              <a:rPr lang="en-US" dirty="0">
                <a:latin typeface="Arial"/>
              </a:rPr>
              <a:t>Southern U.S.A.</a:t>
            </a:r>
          </a:p>
          <a:p>
            <a:pPr marL="1139825" lvl="4" indent="-219075">
              <a:buFont typeface="Arial" pitchFamily="34" charset="0"/>
              <a:buChar char="•"/>
              <a:tabLst>
                <a:tab pos="1146175" algn="l"/>
              </a:tabLst>
            </a:pPr>
            <a:r>
              <a:rPr lang="en-US" dirty="0">
                <a:latin typeface="Arial"/>
              </a:rPr>
              <a:t>soup beans and corn bread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971800"/>
            <a:ext cx="6502400" cy="1175706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 . . . back to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early agriculture in the Americas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23258"/>
            <a:ext cx="65024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1964324" y="6248400"/>
            <a:ext cx="5991319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cf.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173514" y="4343400"/>
            <a:ext cx="241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Early farming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in the Americas,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showing the spread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of maize agriculture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467" y="2895600"/>
            <a:ext cx="2616200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69176"/>
            <a:ext cx="2710543" cy="3303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1596772"/>
            <a:ext cx="6502400" cy="584775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Early Farmers in the Americas</a:t>
            </a:r>
            <a:endParaRPr lang="en-US" sz="2400" dirty="0">
              <a:cs typeface="Arial" charset="0"/>
            </a:endParaRPr>
          </a:p>
        </p:txBody>
      </p:sp>
      <p:pic>
        <p:nvPicPr>
          <p:cNvPr id="739336" name="Picture 8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206170"/>
            <a:ext cx="2888545" cy="3962400"/>
          </a:xfrm>
          <a:noFill/>
          <a:ln/>
        </p:spPr>
      </p:pic>
      <p:sp>
        <p:nvSpPr>
          <p:cNvPr id="739338" name="Rectangle 10"/>
          <p:cNvSpPr>
            <a:spLocks noChangeArrowheads="1"/>
          </p:cNvSpPr>
          <p:nvPr/>
        </p:nvSpPr>
        <p:spPr bwMode="auto">
          <a:xfrm>
            <a:off x="685800" y="3866852"/>
            <a:ext cx="393276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Pueblos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dirty="0">
                <a:solidFill>
                  <a:srgbClr val="000000"/>
                </a:solidFill>
              </a:rPr>
              <a:t>benefited from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the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diffusion of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agriculture from</a:t>
            </a:r>
          </a:p>
          <a:p>
            <a:pPr marL="742950" lvl="1" indent="-28575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the Mesoamerican area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39339" name="Oval 11"/>
          <p:cNvSpPr>
            <a:spLocks noChangeArrowheads="1"/>
          </p:cNvSpPr>
          <p:nvPr/>
        </p:nvSpPr>
        <p:spPr bwMode="auto">
          <a:xfrm>
            <a:off x="5943600" y="4191253"/>
            <a:ext cx="406400" cy="357187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456393" y="5970841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15000" y="2438401"/>
            <a:ext cx="1850186" cy="156966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Tehuacán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Valley,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Puebla,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Mexico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10934" y="3465499"/>
            <a:ext cx="14901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8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097866" y="2962528"/>
            <a:ext cx="1845733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456393" y="5970841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18213" name="AutoShape 5"/>
          <p:cNvSpPr>
            <a:spLocks noChangeArrowheads="1"/>
          </p:cNvSpPr>
          <p:nvPr/>
        </p:nvSpPr>
        <p:spPr bwMode="auto">
          <a:xfrm>
            <a:off x="3431822" y="1614492"/>
            <a:ext cx="2968978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8214" name="Text Box 6"/>
          <p:cNvSpPr txBox="1">
            <a:spLocks noChangeArrowheads="1"/>
          </p:cNvSpPr>
          <p:nvPr/>
        </p:nvSpPr>
        <p:spPr bwMode="auto">
          <a:xfrm>
            <a:off x="4375859" y="2201864"/>
            <a:ext cx="2299027" cy="707886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Chaco Canyon,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Mexico</a:t>
            </a: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2" descr="1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533" y="228600"/>
            <a:ext cx="5070123" cy="5938838"/>
          </a:xfrm>
          <a:prstGeom prst="rect">
            <a:avLst/>
          </a:prstGeom>
          <a:noFill/>
        </p:spPr>
      </p:pic>
      <p:sp>
        <p:nvSpPr>
          <p:cNvPr id="1250307" name="Text Box 3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Village farming cultures of the American Southwest, showing trade routes (red)</a:t>
            </a:r>
          </a:p>
        </p:txBody>
      </p:sp>
      <p:sp>
        <p:nvSpPr>
          <p:cNvPr id="1250308" name="Oval 4"/>
          <p:cNvSpPr>
            <a:spLocks noChangeArrowheads="1"/>
          </p:cNvSpPr>
          <p:nvPr/>
        </p:nvSpPr>
        <p:spPr bwMode="auto">
          <a:xfrm>
            <a:off x="4849990" y="1768728"/>
            <a:ext cx="934156" cy="703263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359</a:t>
            </a:r>
          </a:p>
        </p:txBody>
      </p:sp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914400"/>
            <a:ext cx="6502400" cy="5029200"/>
          </a:xfrm>
        </p:spPr>
        <p:txBody>
          <a:bodyPr lIns="914400" rIns="914400"/>
          <a:lstStyle/>
          <a:p>
            <a:pPr algn="ctr">
              <a:buNone/>
            </a:pPr>
            <a:r>
              <a:rPr lang="en-US" sz="2800" b="1" dirty="0"/>
              <a:t>Pueblos</a:t>
            </a:r>
          </a:p>
          <a:p>
            <a:pPr marL="0" lvl="1" indent="0" algn="ctr"/>
            <a:r>
              <a:rPr lang="en-US" sz="2400" dirty="0"/>
              <a:t>Spanish term for "town" referring to multiroom residence structures built by village farmers in the American Southwest</a:t>
            </a:r>
          </a:p>
        </p:txBody>
      </p:sp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1667038" y="633004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360</a:t>
            </a:r>
          </a:p>
        </p:txBody>
      </p:sp>
      <p:pic>
        <p:nvPicPr>
          <p:cNvPr id="713732" name="Picture 4" descr="Turn81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124200"/>
            <a:ext cx="4741333" cy="3125788"/>
          </a:xfrm>
          <a:prstGeom prst="rect">
            <a:avLst/>
          </a:prstGeom>
          <a:noFill/>
        </p:spPr>
      </p:pic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4876800" y="4953000"/>
            <a:ext cx="2081019" cy="1200329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Pueblo Bonito,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Chaco Canyon,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New Mexico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1204686"/>
            <a:ext cx="6502400" cy="5232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Other Early Farmers in the Americas</a:t>
            </a:r>
            <a:endParaRPr lang="en-US" sz="2000" dirty="0">
              <a:cs typeface="Arial" charset="0"/>
            </a:endParaRPr>
          </a:p>
        </p:txBody>
      </p:sp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07551" y="2191656"/>
            <a:ext cx="2888545" cy="3962400"/>
          </a:xfrm>
          <a:noFill/>
          <a:ln/>
        </p:spPr>
      </p:pic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1371600" y="3014138"/>
            <a:ext cx="3403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Hopewell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endParaRPr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Mississippian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44454" name="Oval 6"/>
          <p:cNvSpPr>
            <a:spLocks noChangeArrowheads="1"/>
          </p:cNvSpPr>
          <p:nvPr/>
        </p:nvSpPr>
        <p:spPr bwMode="auto">
          <a:xfrm>
            <a:off x="6062133" y="3553278"/>
            <a:ext cx="762000" cy="666750"/>
          </a:xfrm>
          <a:prstGeom prst="ellipse">
            <a:avLst/>
          </a:prstGeom>
          <a:noFill/>
          <a:ln w="381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740A-FF63-433A-C08A-ACF795E3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D69FA-B38D-2C15-4653-F44D500822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FB024-D351-3439-B641-1F3435FD17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914400"/>
            <a:ext cx="6502400" cy="50292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Hopewell</a:t>
            </a:r>
            <a:br>
              <a:rPr lang="en-US" sz="2800" dirty="0"/>
            </a:br>
            <a:r>
              <a:rPr lang="en-US" sz="2400" dirty="0"/>
              <a:t>a culture centered in southern Ohio between 2,100 and 1,700 </a:t>
            </a:r>
            <a:r>
              <a:rPr lang="en-US" sz="2400" dirty="0" err="1"/>
              <a:t>ybp</a:t>
            </a:r>
            <a:r>
              <a:rPr lang="en-US" sz="2400" dirty="0"/>
              <a:t> but influencing a much wider region through trade and the spread of a cult centered on burial ritualism</a:t>
            </a:r>
            <a:endParaRPr lang="en-US" sz="2800" b="1" dirty="0"/>
          </a:p>
        </p:txBody>
      </p: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1700445" y="6172200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362</a:t>
            </a:r>
          </a:p>
        </p:txBody>
      </p:sp>
      <p:pic>
        <p:nvPicPr>
          <p:cNvPr id="715780" name="Picture 4" descr="Turn81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352800"/>
            <a:ext cx="4021666" cy="2646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1667038" y="629443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2128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121284" name="Text Box 4"/>
          <p:cNvSpPr txBox="1">
            <a:spLocks noChangeArrowheads="1"/>
          </p:cNvSpPr>
          <p:nvPr/>
        </p:nvSpPr>
        <p:spPr bwMode="auto">
          <a:xfrm>
            <a:off x="1456393" y="5867653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21285" name="AutoShape 5"/>
          <p:cNvSpPr>
            <a:spLocks noChangeArrowheads="1"/>
          </p:cNvSpPr>
          <p:nvPr/>
        </p:nvSpPr>
        <p:spPr bwMode="auto">
          <a:xfrm>
            <a:off x="5319889" y="1800225"/>
            <a:ext cx="2452511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C8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1286" name="Text Box 6"/>
          <p:cNvSpPr txBox="1">
            <a:spLocks noChangeArrowheads="1"/>
          </p:cNvSpPr>
          <p:nvPr/>
        </p:nvSpPr>
        <p:spPr bwMode="auto">
          <a:xfrm>
            <a:off x="5046134" y="2286001"/>
            <a:ext cx="2103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Mississippian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199062" y="1386114"/>
            <a:ext cx="917222" cy="4572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 err="1">
                <a:solidFill>
                  <a:srgbClr val="C80000"/>
                </a:solidFill>
                <a:latin typeface="Arial"/>
                <a:ea typeface="+mn-ea"/>
                <a:cs typeface="+mn-cs"/>
              </a:rPr>
              <a:t>Cajokia</a:t>
            </a: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62401" y="2971800"/>
            <a:ext cx="1069622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Mississippian</a:t>
            </a:r>
          </a:p>
          <a:p>
            <a:pPr marL="0" lvl="1" indent="0" algn="ctr"/>
            <a:r>
              <a:rPr lang="en-US" sz="2400" dirty="0"/>
              <a:t>flint hoe blade </a:t>
            </a:r>
          </a:p>
          <a:p>
            <a:pPr marL="0" lvl="1" indent="0" algn="ctr"/>
            <a:r>
              <a:rPr lang="en-US" sz="2400" dirty="0"/>
              <a:t>used by Mississippian farmers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066801" y="6324601"/>
            <a:ext cx="6973255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see p. 363</a:t>
            </a:r>
          </a:p>
        </p:txBody>
      </p:sp>
      <p:pic>
        <p:nvPicPr>
          <p:cNvPr id="718852" name="Picture 4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592981"/>
            <a:ext cx="1998133" cy="3503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/>
              <a:t>Mississippian</a:t>
            </a:r>
            <a:br>
              <a:rPr lang="en-US" sz="2800" b="1" dirty="0"/>
            </a:br>
            <a:r>
              <a:rPr lang="en-US" sz="2400" dirty="0"/>
              <a:t>a southeastern United States mound-building culture that flourished from 1,100 to 500 </a:t>
            </a:r>
            <a:r>
              <a:rPr lang="en-US" sz="2400" dirty="0" err="1"/>
              <a:t>y.a.</a:t>
            </a:r>
            <a:endParaRPr lang="en-US" sz="2800" dirty="0"/>
          </a:p>
        </p:txBody>
      </p:sp>
      <p:sp>
        <p:nvSpPr>
          <p:cNvPr id="1122307" name="Text Box 3"/>
          <p:cNvSpPr txBox="1">
            <a:spLocks noChangeArrowheads="1"/>
          </p:cNvSpPr>
          <p:nvPr/>
        </p:nvSpPr>
        <p:spPr bwMode="auto">
          <a:xfrm>
            <a:off x="2761662" y="6553200"/>
            <a:ext cx="3639138" cy="25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8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see p. 363</a:t>
            </a:r>
          </a:p>
        </p:txBody>
      </p:sp>
      <p:pic>
        <p:nvPicPr>
          <p:cNvPr id="1122308" name="Picture 4" descr="Turn816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244" y="2662238"/>
            <a:ext cx="5429956" cy="3509962"/>
          </a:xfrm>
          <a:prstGeom prst="rect">
            <a:avLst/>
          </a:prstGeom>
          <a:noFill/>
        </p:spPr>
      </p:pic>
      <p:sp>
        <p:nvSpPr>
          <p:cNvPr id="1122309" name="Oval 5"/>
          <p:cNvSpPr>
            <a:spLocks noChangeArrowheads="1"/>
          </p:cNvSpPr>
          <p:nvPr/>
        </p:nvSpPr>
        <p:spPr bwMode="auto">
          <a:xfrm>
            <a:off x="2438400" y="3581400"/>
            <a:ext cx="3793067" cy="11430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2310" name="Text Box 6"/>
          <p:cNvSpPr txBox="1">
            <a:spLocks noChangeArrowheads="1"/>
          </p:cNvSpPr>
          <p:nvPr/>
        </p:nvSpPr>
        <p:spPr bwMode="auto">
          <a:xfrm>
            <a:off x="2161169" y="5943600"/>
            <a:ext cx="482035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Monks Mound, Cahokia, East St. Louis, Illinois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the largest prehistoric city north of Mexico</a:t>
            </a:r>
            <a:endParaRPr lang="en-US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2000561" y="6009923"/>
            <a:ext cx="5133521" cy="34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>
              <a:lnSpc>
                <a:spcPct val="150000"/>
              </a:lnSpc>
            </a:pPr>
            <a:r>
              <a:rPr lang="en-US" sz="1244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lang="en-US" sz="1244" i="1" baseline="30000" dirty="0">
                <a:solidFill>
                  <a:srgbClr val="000000"/>
                </a:solidFill>
              </a:rPr>
              <a:t>th</a:t>
            </a:r>
            <a:r>
              <a:rPr lang="en-US" sz="1244" i="1" dirty="0">
                <a:solidFill>
                  <a:srgbClr val="000000"/>
                </a:solidFill>
              </a:rPr>
              <a:t> Ed.</a:t>
            </a:r>
            <a:r>
              <a:rPr lang="en-US" sz="1244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67" y="1464734"/>
            <a:ext cx="2235200" cy="20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4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8267" y="705555"/>
            <a:ext cx="4680656" cy="5081412"/>
          </a:xfrm>
          <a:prstGeom prst="rect">
            <a:avLst/>
          </a:prstGeom>
          <a:noFill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0656" y="3903133"/>
            <a:ext cx="7409744" cy="138166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03200" tIns="203200" rIns="203200" bIns="203200">
            <a:spAutoFit/>
          </a:bodyPr>
          <a:lstStyle/>
          <a:p>
            <a:pPr algn="ctr" defTabSz="812810">
              <a:defRPr/>
            </a:pPr>
            <a:r>
              <a:rPr lang="en-US" sz="1778" b="1" kern="0" dirty="0">
                <a:solidFill>
                  <a:srgbClr val="000000"/>
                </a:solidFill>
              </a:rPr>
              <a:t>one of the best known Mississippian sites is the city of Cahokia  near Collinsville, Illinois</a:t>
            </a:r>
          </a:p>
          <a:p>
            <a:pPr algn="ctr" defTabSz="812810">
              <a:defRPr/>
            </a:pPr>
            <a:endParaRPr lang="en-US" sz="978" b="1" kern="0" dirty="0">
              <a:solidFill>
                <a:srgbClr val="000000"/>
              </a:solidFill>
            </a:endParaRPr>
          </a:p>
          <a:p>
            <a:pPr algn="ctr" defTabSz="812810">
              <a:defRPr/>
            </a:pPr>
            <a:r>
              <a:rPr lang="en-US" sz="1778" b="1" kern="0" dirty="0">
                <a:solidFill>
                  <a:srgbClr val="000000"/>
                </a:solidFill>
              </a:rPr>
              <a:t>Cahokia was the largest pre-Columbian city in North America . . 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456413" y="5596727"/>
            <a:ext cx="6189133" cy="492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defTabSz="812810">
              <a:lnSpc>
                <a:spcPct val="110000"/>
              </a:lnSpc>
            </a:pPr>
            <a:r>
              <a:rPr lang="en-US" sz="1778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199065" y="1613101"/>
            <a:ext cx="917222" cy="406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812810"/>
            <a:endParaRPr lang="en-US" sz="2133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6129563" y="804639"/>
            <a:ext cx="430784" cy="2055775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10"/>
            <a:endParaRPr lang="en-US" sz="1600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97336" y="2413001"/>
            <a:ext cx="1885453" cy="36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000000"/>
                </a:solidFill>
                <a:latin typeface="Verdana" pitchFamily="34" charset="0"/>
              </a:rPr>
              <a:t>Mississippian</a:t>
            </a:r>
          </a:p>
        </p:txBody>
      </p:sp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9" y="381000"/>
            <a:ext cx="89896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36100" y="5024437"/>
            <a:ext cx="3052439" cy="137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lang="en-US" sz="2133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lang="en-US" sz="1778" b="1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467" y="1938867"/>
            <a:ext cx="7721600" cy="299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2810" eaLnBrk="0" hangingPunct="0"/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“In the 12</a:t>
            </a:r>
            <a:r>
              <a:rPr kumimoji="1" lang="en-US" sz="3556" b="1" i="1" baseline="3000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</a:t>
            </a:r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century [Cahokia] was as large as London!” </a:t>
            </a:r>
          </a:p>
          <a:p>
            <a:pPr algn="ctr" defTabSz="812810" eaLnBrk="0" hangingPunct="0"/>
            <a:endParaRPr kumimoji="1" lang="en-US" sz="3556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 defTabSz="812810" eaLnBrk="0" hangingPunct="0"/>
            <a:r>
              <a:rPr kumimoji="1" lang="en-US" sz="3556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“It was the largest city in America until Philadelphia outgrew it in 1800! </a:t>
            </a:r>
            <a:r>
              <a:rPr kumimoji="1" lang="en-US" sz="1067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rId4"/>
              </a:rPr>
              <a:t>1800! “</a:t>
            </a:r>
          </a:p>
          <a:p>
            <a:pPr algn="ctr" defTabSz="812810" eaLnBrk="0" hangingPunct="0"/>
            <a:r>
              <a:rPr kumimoji="1" lang="en-US" sz="1067" dirty="0">
                <a:solidFill>
                  <a:srgbClr val="FFFFFF"/>
                </a:solidFill>
                <a:hlinkClick r:id="rId4"/>
              </a:rPr>
              <a:t>http://www.meredith.edu/nativeam/cahokia.htm</a:t>
            </a:r>
            <a:endParaRPr kumimoji="1" lang="en-US" sz="1067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29" y="381000"/>
            <a:ext cx="89896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36100" y="5024437"/>
            <a:ext cx="3052439" cy="137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lang="en-US" sz="2133" b="1" dirty="0">
                <a:solidFill>
                  <a:srgbClr val="FFFFFF"/>
                </a:solidFill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lang="en-US" sz="16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lang="en-US" sz="1778" b="1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2B6C6C-AB4B-4A18-B048-B114845B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"/>
            <a:ext cx="6400800" cy="662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0452E-B9BB-4B4C-B506-CB54BB28FEFA}"/>
              </a:ext>
            </a:extLst>
          </p:cNvPr>
          <p:cNvSpPr txBox="1"/>
          <p:nvPr/>
        </p:nvSpPr>
        <p:spPr>
          <a:xfrm>
            <a:off x="1371600" y="6610150"/>
            <a:ext cx="6248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https://www.smithsonianmag.com/smart-news/why-did-cahokia-one-largest-pre-hispanic-cities-north-america-collapse-180977528/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47E99-6501-400C-B602-63D97A771AF6}"/>
              </a:ext>
            </a:extLst>
          </p:cNvPr>
          <p:cNvSpPr txBox="1"/>
          <p:nvPr/>
        </p:nvSpPr>
        <p:spPr>
          <a:xfrm>
            <a:off x="1752600" y="1905000"/>
            <a:ext cx="2133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dirty="0"/>
              <a:t>By </a:t>
            </a:r>
            <a:r>
              <a:rPr lang="en-US" sz="1600" dirty="0" err="1"/>
              <a:t>Meilan</a:t>
            </a:r>
            <a:r>
              <a:rPr lang="en-US" sz="1600" dirty="0"/>
              <a:t> Solly</a:t>
            </a:r>
          </a:p>
          <a:p>
            <a:r>
              <a:rPr lang="en-US" sz="1600" dirty="0"/>
              <a:t>smithsonianmag.com</a:t>
            </a:r>
          </a:p>
          <a:p>
            <a:r>
              <a:rPr lang="en-US" sz="1600" dirty="0"/>
              <a:t>April 16, 2021</a:t>
            </a:r>
          </a:p>
        </p:txBody>
      </p:sp>
    </p:spTree>
    <p:extLst>
      <p:ext uri="{BB962C8B-B14F-4D97-AF65-F5344CB8AC3E}">
        <p14:creationId xmlns:p14="http://schemas.microsoft.com/office/powerpoint/2010/main" val="295730828"/>
      </p:ext>
    </p:extLst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3" name="Picture 7" descr="Cahokia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881550"/>
            <a:ext cx="7315200" cy="3071703"/>
          </a:xfrm>
          <a:prstGeom prst="rect">
            <a:avLst/>
          </a:prstGeom>
          <a:noFill/>
        </p:spPr>
      </p:pic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1514375" y="4997450"/>
            <a:ext cx="61350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"Community Life" by Michael Hampshire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b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Courtesy of Cahokia Mounds State Historic Site</a:t>
            </a:r>
            <a:b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0060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381000"/>
            <a:ext cx="731963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63232" y="5274733"/>
            <a:ext cx="3198184" cy="11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812810"/>
            <a:r>
              <a:rPr lang="en-US" sz="1778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algn="ctr" defTabSz="812810"/>
            <a:r>
              <a:rPr lang="en-US" sz="2133" b="1" dirty="0">
                <a:solidFill>
                  <a:srgbClr val="FFFFFF"/>
                </a:solidFill>
                <a:cs typeface="Arial" charset="0"/>
              </a:rPr>
              <a:t>Woman Grinding Maize</a:t>
            </a:r>
          </a:p>
          <a:p>
            <a:pPr algn="ctr" defTabSz="812810"/>
            <a:r>
              <a:rPr lang="en-US" sz="1422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lang="en-US" sz="1422" dirty="0">
                <a:solidFill>
                  <a:srgbClr val="FFFFFF"/>
                </a:solidFill>
                <a:cs typeface="Arial" charset="0"/>
              </a:rPr>
            </a:br>
            <a:r>
              <a:rPr lang="en-US" sz="1422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 err="1">
                <a:solidFill>
                  <a:srgbClr val="C80000"/>
                </a:solidFill>
                <a:latin typeface="Arial"/>
                <a:ea typeface="+mn-ea"/>
                <a:cs typeface="+mn-cs"/>
              </a:rPr>
              <a:t>Cajokia</a:t>
            </a: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62401" y="2971800"/>
            <a:ext cx="1069622" cy="685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2193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8" name="5-Point Star 7"/>
          <p:cNvSpPr/>
          <p:nvPr/>
        </p:nvSpPr>
        <p:spPr bwMode="auto">
          <a:xfrm>
            <a:off x="5410200" y="3229428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76686" y="2852071"/>
            <a:ext cx="1828800" cy="10341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Hardin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Village,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873170" y="3368766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00828" y="3552372"/>
            <a:ext cx="1828800" cy="10341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Indian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Knoll,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738914" y="3167742"/>
            <a:ext cx="1222022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Arial" charset="0"/>
              </a:rPr>
              <a:t>Puebla,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changes toward dependence on agriculture was not always swift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Tehuacán, </a:t>
            </a: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Arial" charset="0"/>
              </a:rPr>
              <a:t>Puebla,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changes toward dependence on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agriculture </a:t>
            </a: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not always swift</a:t>
            </a:r>
            <a:endParaRPr lang="en-US" sz="2800" b="1" kern="1200" dirty="0"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short term, it was </a:t>
            </a:r>
            <a:r>
              <a:rPr lang="en-US" sz="3600" b="1" kern="1200" dirty="0">
                <a:latin typeface="Arial"/>
                <a:ea typeface="+mn-ea"/>
                <a:cs typeface="+mn-cs"/>
              </a:rPr>
              <a:t>not always healthful</a:t>
            </a:r>
            <a:endParaRPr lang="en-US" sz="2800" b="1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38514"/>
            <a:ext cx="73152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with</a:t>
            </a:r>
            <a:endParaRPr lang="en-US" sz="3200" b="1" dirty="0">
              <a:solidFill>
                <a:srgbClr val="D79694"/>
              </a:solidFill>
              <a:latin typeface="Arial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hunters and gatherers</a:t>
            </a:r>
            <a:endParaRPr lang="en-US" sz="3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times of food scarcity certainly exist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famine is a relatively infrequent occurrence</a:t>
            </a:r>
            <a:endParaRPr lang="en-US" sz="3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and chronic malnutrition is even rarer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43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dependence on a small number of cultivated crops or domesticated animals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increases the risk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	of widespread famine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9694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 less diversified diet makes it far harder to achieve an adequate balance of essential nutrients</a:t>
            </a:r>
          </a:p>
          <a:p>
            <a:pPr marL="1603375" lvl="1" indent="-2317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especially protein and certain vitamins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8214"/>
            <a:ext cx="73152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the advent of agriculture,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9694"/>
                </a:solidFill>
                <a:latin typeface="Arial"/>
              </a:rPr>
              <a:t>the picture changes …</a:t>
            </a:r>
            <a:endParaRPr lang="en-US" sz="36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vitamin deficiency diseases are especially problematic in grain-dependent communities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08509"/>
            <a:ext cx="7315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286000" y="633937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http://www.healthinsightstoday.com/articles/v1i2/cassidy_p1.html</a:t>
            </a:r>
            <a:endParaRPr lang="en-US" sz="1200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108509"/>
            <a:ext cx="7315200" cy="37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assessed the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nutritional impact of the introduction of agriculture on pre-Columbian Native Americans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examined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skeletal remains of two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precontact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villages in 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271486" y="633937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itchFamily="34" charset="0"/>
                <a:hlinkClick r:id="rId2"/>
              </a:rPr>
              <a:t>www.metmuseum.org/toah/hd/knol/hd_knol.htm</a:t>
            </a:r>
            <a:endParaRPr lang="en-US" sz="1200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36955"/>
            <a:ext cx="7315200" cy="493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5-Point Star 3"/>
          <p:cNvSpPr/>
          <p:nvPr/>
        </p:nvSpPr>
        <p:spPr bwMode="auto">
          <a:xfrm>
            <a:off x="1843314" y="3309258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5562600" y="2042886"/>
            <a:ext cx="609600" cy="609600"/>
          </a:xfrm>
          <a:prstGeom prst="star5">
            <a:avLst/>
          </a:prstGeom>
          <a:solidFill>
            <a:schemeClr val="accent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463142" y="2606098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05000"/>
            <a:ext cx="7315200" cy="315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(Ed.)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Nutrition and Health in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Agriculturalists and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Hunters and Gatherers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NY: Redgrave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3733800"/>
            <a:ext cx="7315200" cy="97565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had very different diets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82028" y="2130404"/>
            <a:ext cx="28048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2133600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agriculturalists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42858" y="25146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1,000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14400" y="3048127"/>
            <a:ext cx="7315200" cy="288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rial"/>
                <a:ea typeface="+mn-ea"/>
                <a:cs typeface="+mn-cs"/>
              </a:rPr>
              <a:t>people ate large quantities of 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river mussels and snails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5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and deer, small mammals, wild turkeys, box turtles, fish, and occasionally dog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14400" y="3048256"/>
            <a:ext cx="7315200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similar sites suggest they also ate hickory nuts, walnuts, acorns, elderberries, persimmons,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sunflower seeds,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other wild berries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38486" y="15240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76800" y="2133600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agriculturalists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42858" y="25146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1,000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843314" y="2133600"/>
            <a:ext cx="17380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04686" y="1611868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85258" y="260246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14400" y="3048000"/>
            <a:ext cx="7315200" cy="259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5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relied primarily on 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cultivated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corn, beans, and squash</a:t>
            </a: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supplemented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with deer, eel, small mammals, wild turkeys, box turtles, and wild plants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9772" y="206758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982028" y="2130404"/>
            <a:ext cx="2804886" cy="4832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6484"/>
            <a:ext cx="7315200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moving from place to place daily, weekly, or seasonally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600200"/>
            <a:ext cx="7315200" cy="378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Claire Cassidy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(1980)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compared 296 skeletons 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from </a:t>
            </a: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Hardin Village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and 285 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skeletons from Indian Knoll in Kentucky</a:t>
            </a:r>
            <a:endParaRPr lang="en-US" sz="2800" b="1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05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data on health was derived from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careful analysis of the bones and teeth 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</p:spTree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7"/>
            <a:ext cx="6400800" cy="164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life expectancies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for both sexes at all ages were lower 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12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infant mortality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higher 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2997791"/>
            <a:ext cx="6400800" cy="332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iron-deficiency anemia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of sufficient duration to cause bone changes was absent at Indian Knoll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but was present at Hardin Village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50% of cases occurred in children under 5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54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7546"/>
            <a:ext cx="64008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growth arrest episodes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at Indian Knoll were periodic and more often of short duration and were possibly due to food shortages in late winter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those at Hardin Village occurred randomly and were more often of long duration, probably indicative of disease as a causative agent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12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more children suffered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infections 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at Hardin Village</a:t>
            </a:r>
            <a:endParaRPr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342"/>
            <a:ext cx="6400800" cy="30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 syndrome of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periosteal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inflammation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more common at Hardin Village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 swelling of the outermost layer of the bone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086"/>
            <a:ext cx="6400800" cy="282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tooth decay </a:t>
            </a:r>
            <a:r>
              <a:rPr lang="en-US" sz="24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was rampant at Hardin Village and led to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early abscessing and tooth loss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decay was unusual at Indian Knoll and abscessing occurred later in life because of severe wear to the teeth</a:t>
            </a:r>
            <a:endParaRPr lang="en-US" sz="20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62214"/>
            <a:ext cx="6400800" cy="207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 differences in tooth wear rate and carries rate are very likely attributable to dietary differences between the two groups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4200"/>
            <a:ext cx="6400800" cy="312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better life  expectancies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lower infant mortality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no iron-deficiency anemia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growth arrests periodic and short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fewer infections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less bone inflammation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less tooth decay and abscessing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896256" y="1360716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899886" y="19050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899886" y="24384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899886" y="29718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5-Point Star 23"/>
          <p:cNvSpPr/>
          <p:nvPr/>
        </p:nvSpPr>
        <p:spPr bwMode="auto">
          <a:xfrm>
            <a:off x="899886" y="35052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899886" y="40386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961" y="5098146"/>
            <a:ext cx="9239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5-Point Star 31"/>
          <p:cNvSpPr/>
          <p:nvPr/>
        </p:nvSpPr>
        <p:spPr bwMode="auto">
          <a:xfrm>
            <a:off x="899886" y="4572000"/>
            <a:ext cx="609600" cy="60960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81200"/>
            <a:ext cx="800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600200" y="1944469"/>
            <a:ext cx="2249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Arial"/>
              </a:rPr>
              <a:t>foragers</a:t>
            </a:r>
            <a:endParaRPr lang="en-US" sz="3600" b="1" dirty="0">
              <a:latin typeface="Arial"/>
              <a:ea typeface="+mn-ea"/>
              <a:cs typeface="+mn-cs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585686" y="1919514"/>
            <a:ext cx="2249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C000"/>
                </a:solidFill>
                <a:latin typeface="Arial"/>
              </a:rPr>
              <a:t>foragers</a:t>
            </a:r>
            <a:endParaRPr lang="en-US" sz="3600" b="1" dirty="0">
              <a:solidFill>
                <a:srgbClr val="FFC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99850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allowed human groups to include a wide range of foods in their diets without depleting any one resource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124456"/>
            <a:ext cx="6400800" cy="304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Cassidy concluded that the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agricultural Hardin Villagers were less healthy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D79694"/>
                </a:solidFill>
                <a:latin typeface="Arial"/>
              </a:rPr>
              <a:t>in Cassidy’s opinion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most of the health conditions were related to dietary factors</a:t>
            </a:r>
          </a:p>
          <a:p>
            <a:pPr marL="1139825" lvl="1" indent="-21748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especially the lack of animal protein in the agriculturalists’ diet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273201"/>
            <a:ext cx="6400800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A.H. Goodman and G.J. </a:t>
            </a:r>
            <a:r>
              <a:rPr lang="en-US" sz="2000" b="1" dirty="0" err="1">
                <a:solidFill>
                  <a:srgbClr val="D79694"/>
                </a:solidFill>
                <a:latin typeface="Arial"/>
                <a:ea typeface="+mn-ea"/>
                <a:cs typeface="+mn-cs"/>
              </a:rPr>
              <a:t>Armelagos</a:t>
            </a: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 (2000) draw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similar conclusions from the remains at Dickson’s Mounds in Illinois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5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“Disease and Death  at Dr. Dickson’s Mounds” in A.H. Goodman, D.L.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Dufour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&amp; G.H.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Pelto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(Eds.), 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Nutritional Anthropology: Biocultural Perspectives on Food and Nutrition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. Mountain View, CA: Mayfield.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88888" y="2108202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foragers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75658" y="1447800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70744" y="2568322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5,000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3149600" y="6277228"/>
            <a:ext cx="3409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Cahokia Mounds State Historic Site</a:t>
            </a:r>
            <a:b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6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Collinsville, Illinois </a:t>
            </a:r>
          </a:p>
        </p:txBody>
      </p:sp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533400"/>
            <a:ext cx="6502400" cy="557731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643086" y="1717299"/>
            <a:ext cx="1828800" cy="978729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Dickson Mounds,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Illinois </a:t>
            </a:r>
          </a:p>
        </p:txBody>
      </p:sp>
      <p:sp>
        <p:nvSpPr>
          <p:cNvPr id="7" name="5-Point Star 6"/>
          <p:cNvSpPr/>
          <p:nvPr/>
        </p:nvSpPr>
        <p:spPr bwMode="auto">
          <a:xfrm>
            <a:off x="4419600" y="2743200"/>
            <a:ext cx="27432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410200" y="3229428"/>
            <a:ext cx="274320" cy="274320"/>
          </a:xfrm>
          <a:prstGeom prst="star5">
            <a:avLst/>
          </a:prstGeom>
          <a:solidFill>
            <a:srgbClr val="FAE1A4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76686" y="2852071"/>
            <a:ext cx="914400" cy="82484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Hardin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Village,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873170" y="3368766"/>
            <a:ext cx="274320" cy="274320"/>
          </a:xfrm>
          <a:prstGeom prst="star5">
            <a:avLst/>
          </a:prstGeom>
          <a:solidFill>
            <a:srgbClr val="FAE1A4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7886" y="3552372"/>
            <a:ext cx="914400" cy="82484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Indian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C80000"/>
                </a:solidFill>
                <a:latin typeface="Arial"/>
              </a:rPr>
              <a:t>Knoll</a:t>
            </a: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</p:spTree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1654076"/>
            <a:ext cx="7315200" cy="23083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</a:rPr>
              <a:t>raises the question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“Why did they bother</a:t>
            </a: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?”</a:t>
            </a:r>
          </a:p>
        </p:txBody>
      </p:sp>
    </p:spTree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END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KENTUCKY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15530"/>
            <a:ext cx="6502400" cy="1754326"/>
          </a:xfr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600" b="1" dirty="0"/>
              <a:t>Biocultural Consequences of Food Production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67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Ch. 16 Food Production: A Biocultural Revolution</a:t>
            </a:r>
          </a:p>
        </p:txBody>
      </p:sp>
    </p:spTree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19"/>
            <a:ext cx="6502400" cy="4567917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40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</a:t>
            </a:r>
            <a:r>
              <a:rPr lang="en-US" sz="4000" b="1" dirty="0"/>
              <a:t>activities</a:t>
            </a:r>
            <a:endParaRPr lang="en-US" sz="3600" b="1" dirty="0"/>
          </a:p>
          <a:p>
            <a:pPr>
              <a:buFont typeface="Wingdings" pitchFamily="2" charset="2"/>
              <a:buNone/>
            </a:pPr>
            <a:endParaRPr lang="en-US" sz="1400" b="1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sz="2400" b="1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spcBef>
                <a:spcPts val="500"/>
              </a:spcBef>
              <a:buFontTx/>
              <a:buChar char="–"/>
            </a:pPr>
            <a:r>
              <a:rPr lang="en-US" b="1" dirty="0">
                <a:solidFill>
                  <a:srgbClr val="003300"/>
                </a:solidFill>
              </a:rPr>
              <a:t>profound </a:t>
            </a:r>
            <a:r>
              <a:rPr lang="en-US" b="1" dirty="0" err="1">
                <a:solidFill>
                  <a:srgbClr val="003300"/>
                </a:solidFill>
              </a:rPr>
              <a:t>biocultural</a:t>
            </a:r>
            <a:r>
              <a:rPr lang="en-US" b="1" dirty="0">
                <a:solidFill>
                  <a:srgbClr val="003300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</a:t>
            </a:r>
            <a:r>
              <a:rPr lang="en-US" sz="2400" b="1" dirty="0">
                <a:solidFill>
                  <a:srgbClr val="D79694"/>
                </a:solidFill>
                <a:latin typeface="Arial"/>
              </a:rPr>
              <a:t>interaction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D79694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but with added health risks</a:t>
            </a:r>
          </a:p>
          <a:p>
            <a:pPr marL="1139825" lvl="2" indent="-225425"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333452"/>
            <a:ext cx="6400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despite a higher incidence of malnutrition and disease in the agricultural population, 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 of plants and animals was associated with population growth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99294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“Hardin Village, like millions [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.] of agricultural communities, increased significantly, growing from 100 to 300 people over a 150-year period.”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767114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“As people began to domesticate plants and animals, and actively manage the production of their food supply the 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supply became more stable and abundant . . .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46175" indent="-2317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it also became less diverse</a:t>
            </a:r>
          </a:p>
          <a:p>
            <a:pPr marL="1146175" indent="-2317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this allowed humans to settle in village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07882"/>
            <a:ext cx="6502400" cy="3859518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dirty="0"/>
              <a:t>around the world </a:t>
            </a:r>
          </a:p>
          <a:p>
            <a:pPr algn="ctr">
              <a:buNone/>
            </a:pPr>
            <a:r>
              <a:rPr lang="en-US" sz="3600" b="1" dirty="0"/>
              <a:t>population size </a:t>
            </a:r>
          </a:p>
          <a:p>
            <a:pPr algn="ctr">
              <a:buNone/>
            </a:pPr>
            <a:r>
              <a:rPr lang="en-US" sz="3600" b="1" dirty="0"/>
              <a:t>and density</a:t>
            </a:r>
          </a:p>
          <a:p>
            <a:pPr marL="0" indent="0" algn="ctr">
              <a:buNone/>
            </a:pPr>
            <a:r>
              <a:rPr lang="en-US" sz="3600" b="1" dirty="0"/>
              <a:t>increased </a:t>
            </a:r>
          </a:p>
          <a:p>
            <a:pPr marL="0" indent="0" algn="ctr">
              <a:buNone/>
            </a:pPr>
            <a:r>
              <a:rPr lang="en-US" sz="3600" b="1" dirty="0"/>
              <a:t>with the agricultural revolution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Text Box 2"/>
          <p:cNvSpPr txBox="1">
            <a:spLocks noChangeArrowheads="1"/>
          </p:cNvSpPr>
          <p:nvPr/>
        </p:nvSpPr>
        <p:spPr bwMode="auto">
          <a:xfrm>
            <a:off x="2003778" y="61722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365</a:t>
            </a:r>
          </a:p>
        </p:txBody>
      </p:sp>
      <p:pic>
        <p:nvPicPr>
          <p:cNvPr id="1033219" name="Picture 3" descr="1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76400"/>
            <a:ext cx="6502400" cy="3540364"/>
          </a:xfrm>
          <a:prstGeom prst="rect">
            <a:avLst/>
          </a:prstGeom>
          <a:noFill/>
        </p:spPr>
      </p:pic>
      <p:sp>
        <p:nvSpPr>
          <p:cNvPr id="1033220" name="Text Box 4"/>
          <p:cNvSpPr txBox="1">
            <a:spLocks noChangeArrowheads="1"/>
          </p:cNvSpPr>
          <p:nvPr/>
        </p:nvSpPr>
        <p:spPr bwMode="auto">
          <a:xfrm>
            <a:off x="1456383" y="5389562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World population growth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29542"/>
            <a:ext cx="6502400" cy="2819400"/>
          </a:xfrm>
        </p:spPr>
        <p:txBody>
          <a:bodyPr/>
          <a:lstStyle/>
          <a:p>
            <a:endParaRPr lang="en-US" sz="2800" b="1" dirty="0"/>
          </a:p>
          <a:p>
            <a:pPr algn="ctr">
              <a:buNone/>
            </a:pPr>
            <a:r>
              <a:rPr lang="en-US" sz="4000" b="1" dirty="0"/>
              <a:t>demographic increase</a:t>
            </a:r>
          </a:p>
          <a:p>
            <a:endParaRPr lang="en-US" sz="1200" b="1" dirty="0"/>
          </a:p>
          <a:p>
            <a:pPr marL="0" lvl="1" indent="0" algn="ctr"/>
            <a:r>
              <a:rPr lang="en-US" b="1" dirty="0"/>
              <a:t>pertaining to the size or rate of increase of human populations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34984"/>
            <a:ext cx="6502400" cy="2857500"/>
          </a:xfrm>
        </p:spPr>
        <p:txBody>
          <a:bodyPr/>
          <a:lstStyle/>
          <a:p>
            <a:endParaRPr lang="en-US" sz="2800" b="1" dirty="0"/>
          </a:p>
          <a:p>
            <a:pPr algn="ctr">
              <a:buNone/>
            </a:pPr>
            <a:r>
              <a:rPr lang="en-US" sz="4000" b="1" dirty="0"/>
              <a:t>carrying capacity</a:t>
            </a:r>
          </a:p>
          <a:p>
            <a:endParaRPr lang="en-US" sz="1200" dirty="0"/>
          </a:p>
          <a:p>
            <a:pPr marL="0" lvl="1" indent="0" algn="ctr"/>
            <a:r>
              <a:rPr lang="en-US" b="1" dirty="0"/>
              <a:t>population the environment</a:t>
            </a:r>
          </a:p>
          <a:p>
            <a:pPr marL="0" lvl="1" indent="0" algn="ctr"/>
            <a:r>
              <a:rPr lang="en-US" b="1" dirty="0"/>
              <a:t>can sustain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38486" y="1447800"/>
            <a:ext cx="289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Hardin Village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3548742"/>
            <a:ext cx="6400800" cy="22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“thus, although overall health was poorer, </a:t>
            </a:r>
          </a:p>
          <a:p>
            <a:pPr marL="682625" indent="-217488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production allowed a much larger population to live together than the previous way of life could sustain</a:t>
            </a:r>
            <a:r>
              <a:rPr lang="en-US" sz="20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.”</a:t>
            </a:r>
            <a:endParaRPr lang="en-US" sz="28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2286" y="210023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agriculturalists</a:t>
            </a:r>
            <a:endParaRPr lang="en-US" sz="28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439232" y="257169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latin typeface="Arial"/>
              </a:rPr>
              <a:t>ca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. 1,000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ybp</a:t>
            </a:r>
            <a:endParaRPr lang="en-US" sz="2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204686" y="1567542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Indian Knoll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99772" y="206466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Arial"/>
              </a:rPr>
              <a:t>foragers</a:t>
            </a:r>
            <a:endParaRPr lang="en-US" sz="28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85258" y="2582836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D79694"/>
                </a:solidFill>
                <a:latin typeface="Arial"/>
              </a:rPr>
              <a:t>ca</a:t>
            </a:r>
            <a:r>
              <a:rPr lang="en-US" dirty="0">
                <a:solidFill>
                  <a:srgbClr val="D79694"/>
                </a:solidFill>
                <a:latin typeface="Arial"/>
              </a:rPr>
              <a:t>. 5,000 </a:t>
            </a:r>
            <a:r>
              <a:rPr lang="en-US" dirty="0" err="1">
                <a:solidFill>
                  <a:srgbClr val="D79694"/>
                </a:solidFill>
                <a:latin typeface="Arial"/>
              </a:rPr>
              <a:t>ybp</a:t>
            </a:r>
            <a:endParaRPr lang="en-US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953369"/>
            <a:ext cx="6502400" cy="2554545"/>
          </a:xfrm>
        </p:spPr>
        <p:txBody>
          <a:bodyPr>
            <a:spAutoFit/>
          </a:bodyPr>
          <a:lstStyle/>
          <a:p>
            <a:r>
              <a:rPr lang="en-US" b="1" dirty="0"/>
              <a:t>people clustered into villages</a:t>
            </a:r>
          </a:p>
          <a:p>
            <a:endParaRPr lang="en-US" sz="800" b="1" dirty="0"/>
          </a:p>
          <a:p>
            <a:r>
              <a:rPr lang="en-US" b="1" dirty="0"/>
              <a:t>women had more children</a:t>
            </a:r>
          </a:p>
          <a:p>
            <a:endParaRPr lang="en-US" sz="700" b="1" dirty="0"/>
          </a:p>
          <a:p>
            <a:r>
              <a:rPr lang="en-US" b="1" dirty="0"/>
              <a:t>even early settlements quickly reached considerable size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2013858" y="6334513"/>
            <a:ext cx="510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prstClr val="white"/>
                </a:solidFill>
                <a:latin typeface="Calibri" pitchFamily="34" charset="0"/>
                <a:ea typeface="+mn-ea"/>
                <a:cs typeface="+mn-cs"/>
                <a:hlinkClick r:id="rId2"/>
              </a:rPr>
              <a:t>www.d.umn.edu/cla/faculty/troufs/anth1602/pcmississippian.html#title</a:t>
            </a:r>
            <a:endParaRPr lang="en-US" sz="1200" kern="1200" dirty="0">
              <a:solidFill>
                <a:prstClr val="white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12612"/>
            <a:ext cx="7315200" cy="273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562856"/>
            <a:ext cx="73152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Monks Mound, Cahokia, Illinois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ca</a:t>
            </a:r>
            <a:r>
              <a:rPr lang="en-US" kern="12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. A.D. 800-1000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700" b="1" kern="1200" dirty="0"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dirty="0">
                <a:latin typeface="Arial"/>
              </a:rPr>
              <a:t>but with added health risks</a:t>
            </a:r>
            <a:endParaRPr lang="en-US" sz="3200" b="1" kern="1200" dirty="0"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33408"/>
            <a:ext cx="73152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 bwMode="auto">
          <a:xfrm>
            <a:off x="2743200" y="2242458"/>
            <a:ext cx="1828800" cy="304800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rgbClr val="0C06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7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but with added health risks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22232"/>
            <a:ext cx="7315200" cy="49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settling in villages . . .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resulted in a </a:t>
            </a:r>
          </a:p>
          <a:p>
            <a:pPr marL="465138" indent="-233363" algn="l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rise in population density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and an overall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increase in the total human population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had</a:t>
            </a: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significant effects on many other aspects of human life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provides the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foundation for the development of civilization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3770"/>
            <a:ext cx="6502400" cy="4204228"/>
          </a:xfrm>
        </p:spPr>
        <p:txBody>
          <a:bodyPr wrap="square">
            <a:spAutoFit/>
          </a:bodyPr>
          <a:lstStyle/>
          <a:p>
            <a:r>
              <a:rPr lang="en-US" b="1" dirty="0"/>
              <a:t>early food producers faced health risks due to close proximity to domesticated animals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400" b="1" dirty="0"/>
              <a:t>dogs carry rabies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horses carry tetanus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pigs and poultry carry influenza</a:t>
            </a:r>
          </a:p>
          <a:p>
            <a:pPr lvl="1">
              <a:lnSpc>
                <a:spcPct val="120000"/>
              </a:lnSpc>
              <a:buFontTx/>
              <a:buChar char="–"/>
            </a:pPr>
            <a:r>
              <a:rPr lang="en-US" sz="2400" b="1" dirty="0"/>
              <a:t>AIDs was derived from chimpanzees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Diet and Health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007882"/>
            <a:ext cx="6502400" cy="2837700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dirty="0"/>
              <a:t>around the world</a:t>
            </a:r>
            <a:r>
              <a:rPr lang="en-US" sz="3600" b="1" dirty="0"/>
              <a:t> 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population size 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and density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increased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with the agricultural revolution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Population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other parts of the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world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172" y="1788616"/>
            <a:ext cx="6502400" cy="4154984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/>
              <a:t>Europe</a:t>
            </a:r>
          </a:p>
        </p:txBody>
      </p:sp>
    </p:spTree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172" y="1788616"/>
            <a:ext cx="6502400" cy="4339650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D79694"/>
                </a:solidFill>
              </a:rPr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D79694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287484" y="1905000"/>
            <a:ext cx="2286000" cy="1066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0" y="3128319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although in India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90104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10228" y="1309914"/>
            <a:ext cx="1447800" cy="2057400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5225"/>
            <a:ext cx="6502400" cy="2930033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Near Eastern Farmers</a:t>
            </a:r>
          </a:p>
          <a:p>
            <a:pPr marL="1146175" lvl="1" indent="-231775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Jericho, Palestine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Çatalhöyük</a:t>
            </a:r>
            <a:r>
              <a:rPr lang="en-US" sz="2800" dirty="0">
                <a:cs typeface="Arial" charset="0"/>
              </a:rPr>
              <a:t>, Anatolia, Turkey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 err="1">
                <a:cs typeface="Arial" charset="0"/>
              </a:rPr>
              <a:t>Jarmo</a:t>
            </a:r>
            <a:r>
              <a:rPr lang="en-US" sz="2800" dirty="0">
                <a:cs typeface="Arial" charset="0"/>
              </a:rPr>
              <a:t>, Iraq</a:t>
            </a:r>
          </a:p>
          <a:p>
            <a:pPr marL="1146175" lvl="1" indent="-231775"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Ali </a:t>
            </a:r>
            <a:r>
              <a:rPr lang="en-US" sz="2800" dirty="0" err="1">
                <a:cs typeface="Arial" charset="0"/>
              </a:rPr>
              <a:t>Kosh</a:t>
            </a:r>
            <a:r>
              <a:rPr lang="en-US" sz="2800" dirty="0">
                <a:cs typeface="Arial" charset="0"/>
              </a:rPr>
              <a:t>, Iran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376714" y="2071914"/>
            <a:ext cx="990600" cy="584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951795" y="251460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398107" y="342900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7" grpId="0" animBg="1"/>
      <p:bldP spid="6" grpId="0" animBg="1"/>
      <p:bldP spid="7" grpId="0" animBg="1"/>
      <p:bldP spid="8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2933498" y="3552372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923330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Palestine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3"/>
            <a:ext cx="7315200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neolithic</a:t>
            </a:r>
            <a:endParaRPr lang="en-US" sz="7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1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05573" name="Text Box 5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5575" name="Oval 7"/>
          <p:cNvSpPr>
            <a:spLocks noChangeArrowheads="1"/>
          </p:cNvSpPr>
          <p:nvPr/>
        </p:nvSpPr>
        <p:spPr bwMode="auto">
          <a:xfrm>
            <a:off x="2595034" y="1052513"/>
            <a:ext cx="1016000" cy="8572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4"/>
          <p:cNvSpPr txBox="1">
            <a:spLocks noChangeArrowheads="1"/>
          </p:cNvSpPr>
          <p:nvPr/>
        </p:nvSpPr>
        <p:spPr bwMode="auto">
          <a:xfrm>
            <a:off x="3540575" y="6429570"/>
            <a:ext cx="2380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www.howardbloom.net/jericho.htm</a:t>
            </a:r>
            <a:endParaRPr lang="en-US" sz="12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6387" name="Text Box 2"/>
          <p:cNvSpPr txBox="1">
            <a:spLocks noChangeArrowheads="1"/>
          </p:cNvSpPr>
          <p:nvPr/>
        </p:nvSpPr>
        <p:spPr bwMode="auto">
          <a:xfrm>
            <a:off x="1295400" y="5791395"/>
            <a:ext cx="6561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Lorenzo Ghiberti's 15th Century visualization of the attack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on the walls of Jericho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563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28600"/>
            <a:ext cx="489937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4"/>
          <p:cNvSpPr txBox="1">
            <a:spLocks noChangeArrowheads="1"/>
          </p:cNvSpPr>
          <p:nvPr/>
        </p:nvSpPr>
        <p:spPr bwMode="auto">
          <a:xfrm>
            <a:off x="3200400" y="6449401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http://en.wikipedia.org/wiki/Jericho</a:t>
            </a:r>
            <a:endParaRPr lang="en-US" sz="12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584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5392" y="685800"/>
            <a:ext cx="45395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1320800" y="6165783"/>
            <a:ext cx="650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Map of Jericho in 14</a:t>
            </a:r>
            <a:r>
              <a:rPr lang="en-US" sz="20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th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century Farhi Bible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381191"/>
            <a:ext cx="6502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8675" name="Text Box 4"/>
          <p:cNvSpPr txBox="1">
            <a:spLocks noChangeArrowheads="1"/>
          </p:cNvSpPr>
          <p:nvPr/>
        </p:nvSpPr>
        <p:spPr bwMode="auto">
          <a:xfrm>
            <a:off x="1320800" y="5896428"/>
            <a:ext cx="650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Dwelling foundations unearthed at Tell es-Sultan in</a:t>
            </a: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FF"/>
              </a:solidFill>
              <a:cs typeface="Arial" charset="0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</a:p>
        </p:txBody>
      </p:sp>
      <p:sp>
        <p:nvSpPr>
          <p:cNvPr id="668676" name="Text Box 4"/>
          <p:cNvSpPr txBox="1">
            <a:spLocks noChangeArrowheads="1"/>
          </p:cNvSpPr>
          <p:nvPr/>
        </p:nvSpPr>
        <p:spPr bwMode="auto">
          <a:xfrm>
            <a:off x="3200400" y="6449401"/>
            <a:ext cx="2747868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5"/>
              </a:rPr>
              <a:t>http://en.wikipedia.org/wiki/Jericho</a:t>
            </a:r>
            <a:endParaRPr lang="en-US" sz="12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2" name="Picture 2" descr="Jericho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197166"/>
            <a:ext cx="650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3081973" y="6400991"/>
            <a:ext cx="32683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5"/>
              </a:rPr>
              <a:t>http://faculty.smu.edu/dbinder/jericho.html</a:t>
            </a: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0724" name="Text Box 2"/>
          <p:cNvSpPr txBox="1">
            <a:spLocks noChangeArrowheads="1"/>
          </p:cNvSpPr>
          <p:nvPr/>
        </p:nvSpPr>
        <p:spPr bwMode="auto">
          <a:xfrm>
            <a:off x="4030229" y="6019991"/>
            <a:ext cx="1279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  <a:endParaRPr lang="en-US" sz="20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Text Box 2"/>
          <p:cNvSpPr txBox="1">
            <a:spLocks noChangeArrowheads="1"/>
          </p:cNvSpPr>
          <p:nvPr/>
        </p:nvSpPr>
        <p:spPr bwMode="auto">
          <a:xfrm>
            <a:off x="4064126" y="6156326"/>
            <a:ext cx="1096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Jericho</a:t>
            </a:r>
          </a:p>
        </p:txBody>
      </p:sp>
      <p:pic>
        <p:nvPicPr>
          <p:cNvPr id="823299" name="Picture 3" descr="Jericho_Neolithic_tow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060" y="247650"/>
            <a:ext cx="3475567" cy="5848350"/>
          </a:xfrm>
          <a:prstGeom prst="rect">
            <a:avLst/>
          </a:prstGeom>
          <a:noFill/>
        </p:spPr>
      </p:pic>
      <p:sp>
        <p:nvSpPr>
          <p:cNvPr id="823300" name="Text Box 4"/>
          <p:cNvSpPr txBox="1">
            <a:spLocks noChangeArrowheads="1"/>
          </p:cNvSpPr>
          <p:nvPr/>
        </p:nvSpPr>
        <p:spPr bwMode="auto">
          <a:xfrm>
            <a:off x="2057400" y="6324600"/>
            <a:ext cx="50274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http://ancientneareast.tripod.com/Jericho_Tell_Sultan.html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3459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62000"/>
            <a:ext cx="6502400" cy="5346352"/>
          </a:xfrm>
          <a:prstGeom prst="rect">
            <a:avLst/>
          </a:prstGeom>
          <a:noFill/>
        </p:spPr>
      </p:pic>
      <p:sp>
        <p:nvSpPr>
          <p:cNvPr id="1043460" name="Text Box 4"/>
          <p:cNvSpPr txBox="1">
            <a:spLocks noChangeArrowheads="1"/>
          </p:cNvSpPr>
          <p:nvPr/>
        </p:nvSpPr>
        <p:spPr bwMode="auto">
          <a:xfrm>
            <a:off x="1160060" y="5999162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3461" name="Oval 5"/>
          <p:cNvSpPr>
            <a:spLocks noChangeArrowheads="1"/>
          </p:cNvSpPr>
          <p:nvPr/>
        </p:nvSpPr>
        <p:spPr bwMode="auto">
          <a:xfrm>
            <a:off x="2402925" y="2057400"/>
            <a:ext cx="949879" cy="6858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1200329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southern Anatolia, Turkey</a:t>
            </a:r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667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09669" name="Text Box 5"/>
          <p:cNvSpPr txBox="1">
            <a:spLocks noChangeArrowheads="1"/>
          </p:cNvSpPr>
          <p:nvPr/>
        </p:nvSpPr>
        <p:spPr bwMode="auto">
          <a:xfrm>
            <a:off x="145639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9670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9671" name="Oval 7"/>
          <p:cNvSpPr>
            <a:spLocks noChangeArrowheads="1"/>
          </p:cNvSpPr>
          <p:nvPr/>
        </p:nvSpPr>
        <p:spPr bwMode="auto">
          <a:xfrm>
            <a:off x="3972405" y="1017588"/>
            <a:ext cx="543277" cy="4508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9" name="Picture 3" descr="Catal_Huyuk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467" y="533653"/>
            <a:ext cx="5892800" cy="5167313"/>
          </a:xfrm>
          <a:prstGeom prst="rect">
            <a:avLst/>
          </a:prstGeom>
          <a:noFill/>
        </p:spPr>
      </p:pic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2912534" y="5546726"/>
            <a:ext cx="40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Çatalhöyük, Anatolia, or Turkey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56470" y="5651752"/>
            <a:ext cx="35670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Shane, Orrin C. III, and Mine </a:t>
            </a:r>
            <a:r>
              <a:rPr lang="en-US" sz="1600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Küçuk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.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"the World's First City."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Archaeology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 51.2 (1998): 43-47.</a:t>
            </a: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 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4" name="Picture 6" descr="Catal_Huyu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7" y="381253"/>
            <a:ext cx="7247467" cy="5446713"/>
          </a:xfrm>
          <a:prstGeom prst="rect">
            <a:avLst/>
          </a:prstGeom>
          <a:noFill/>
        </p:spPr>
      </p:pic>
      <p:sp>
        <p:nvSpPr>
          <p:cNvPr id="601095" name="Text Box 7"/>
          <p:cNvSpPr txBox="1">
            <a:spLocks noChangeArrowheads="1"/>
          </p:cNvSpPr>
          <p:nvPr/>
        </p:nvSpPr>
        <p:spPr bwMode="auto">
          <a:xfrm>
            <a:off x="304800" y="6039102"/>
            <a:ext cx="84793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, Anatolia, or Turkey</a:t>
            </a: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http://www.ccny.cuny.edu/architecture/archprog/slide-232/pages/001%20Catal%20Huyuk.htm</a:t>
            </a: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23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069189" cy="5943600"/>
          </a:xfrm>
          <a:prstGeom prst="rect">
            <a:avLst/>
          </a:prstGeom>
          <a:noFill/>
        </p:spPr>
      </p:pic>
      <p:sp>
        <p:nvSpPr>
          <p:cNvPr id="1003525" name="Text Box 5"/>
          <p:cNvSpPr txBox="1">
            <a:spLocks noChangeArrowheads="1"/>
          </p:cNvSpPr>
          <p:nvPr/>
        </p:nvSpPr>
        <p:spPr bwMode="auto">
          <a:xfrm>
            <a:off x="1456394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03526" name="Text Box 6"/>
          <p:cNvSpPr txBox="1">
            <a:spLocks noChangeArrowheads="1"/>
          </p:cNvSpPr>
          <p:nvPr/>
        </p:nvSpPr>
        <p:spPr bwMode="auto">
          <a:xfrm>
            <a:off x="1676400" y="64425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03527" name="Oval 7"/>
          <p:cNvSpPr>
            <a:spLocks noChangeArrowheads="1"/>
          </p:cNvSpPr>
          <p:nvPr/>
        </p:nvSpPr>
        <p:spPr bwMode="auto">
          <a:xfrm>
            <a:off x="2620434" y="733425"/>
            <a:ext cx="4597400" cy="990600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30" name="Rectangle 10"/>
          <p:cNvSpPr>
            <a:spLocks noChangeArrowheads="1"/>
          </p:cNvSpPr>
          <p:nvPr/>
        </p:nvSpPr>
        <p:spPr bwMode="auto">
          <a:xfrm>
            <a:off x="1388534" y="1981200"/>
            <a:ext cx="6366933" cy="190500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Font typeface="Monotype Sorts" pitchFamily="2" charset="2"/>
              <a:buNone/>
            </a:pPr>
            <a:r>
              <a:rPr kumimoji="1" lang="en-US" sz="3600" b="1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“Neolithic Revolution”</a:t>
            </a:r>
            <a:br>
              <a:rPr kumimoji="1" lang="en-US" sz="3600" b="1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</a:br>
            <a:r>
              <a:rPr kumimoji="1" lang="en-US" sz="28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	</a:t>
            </a:r>
            <a:r>
              <a:rPr kumimoji="1" lang="en-US" sz="24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V. Gordon Childe's term for the far-reaching </a:t>
            </a:r>
          </a:p>
          <a:p>
            <a:pPr marL="742950" lvl="1" indent="-285750" algn="ctr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</a:pPr>
            <a:r>
              <a:rPr kumimoji="1" lang="en-US" sz="20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	</a:t>
            </a:r>
            <a:r>
              <a:rPr kumimoji="1" lang="en-US" sz="2400" kern="1200" dirty="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rPr>
              <a:t>consequences of food production</a:t>
            </a:r>
            <a:endParaRPr kumimoji="1" lang="en-US" sz="2000" kern="1200" dirty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Text Box 4"/>
          <p:cNvSpPr txBox="1">
            <a:spLocks noChangeArrowheads="1"/>
          </p:cNvSpPr>
          <p:nvPr/>
        </p:nvSpPr>
        <p:spPr bwMode="auto">
          <a:xfrm>
            <a:off x="3759207" y="5967414"/>
            <a:ext cx="17883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endParaRPr lang="en-US" sz="1600" b="1" kern="1200">
              <a:solidFill>
                <a:srgbClr val="FFFFFF"/>
              </a:solidFill>
              <a:latin typeface="Arial" charset="0"/>
              <a:ea typeface="+mn-ea"/>
              <a:cs typeface="Arial" charset="0"/>
              <a:hlinkClick r:id="rId4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  <a:hlinkClick r:id="rId4"/>
            </a:endParaRPr>
          </a:p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www.catalhoyuk.com/</a:t>
            </a:r>
            <a:endParaRPr lang="en-US" sz="1200" b="1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37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97000"/>
            <a:ext cx="65024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336806" y="5543550"/>
            <a:ext cx="4991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Wild bull horns on pillars in Building 77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Text Box 4"/>
          <p:cNvSpPr txBox="1">
            <a:spLocks noChangeArrowheads="1"/>
          </p:cNvSpPr>
          <p:nvPr/>
        </p:nvSpPr>
        <p:spPr bwMode="auto">
          <a:xfrm>
            <a:off x="1676400" y="5638800"/>
            <a:ext cx="579383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Mural of an aurochs, a deer, and humans from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Çatalhöyük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 sixth millennium B.C.</a:t>
            </a:r>
            <a:endParaRPr lang="en-US" sz="16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  <a:hlinkClick r:id="rId4"/>
            </a:endParaRPr>
          </a:p>
          <a:p>
            <a:pPr algn="ctr" rtl="0" fontAlgn="base">
              <a:lnSpc>
                <a:spcPct val="40000"/>
              </a:lnSpc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  <a:hlinkClick r:id="rId4"/>
            </a:endParaRPr>
          </a:p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4"/>
              </a:rPr>
              <a:t>http://en.wikipedia.org/wiki/%C3%87atalh%C3%B6y%C3%BCk /</a:t>
            </a:r>
            <a:endParaRPr lang="en-US" sz="1200" b="1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577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0800" y="1325750"/>
            <a:ext cx="6502400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3"/>
          <p:cNvSpPr txBox="1">
            <a:spLocks noChangeArrowheads="1"/>
          </p:cNvSpPr>
          <p:nvPr/>
        </p:nvSpPr>
        <p:spPr bwMode="auto">
          <a:xfrm>
            <a:off x="1676400" y="6324600"/>
            <a:ext cx="5757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www.si.edu/mci/english/research/past_projects/obsidian_trade.html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342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4067" y="3733979"/>
            <a:ext cx="1498600" cy="19716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ext Box 3"/>
          <p:cNvSpPr txBox="1">
            <a:spLocks noChangeArrowheads="1"/>
          </p:cNvSpPr>
          <p:nvPr/>
        </p:nvSpPr>
        <p:spPr bwMode="auto">
          <a:xfrm>
            <a:off x="2057400" y="6324600"/>
            <a:ext cx="5073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www.freebuck.com/articles/elliott/00elliottfoundations.htm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36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979"/>
            <a:ext cx="65024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6260" name="Rectangle 5"/>
          <p:cNvSpPr>
            <a:spLocks noChangeArrowheads="1"/>
          </p:cNvSpPr>
          <p:nvPr/>
        </p:nvSpPr>
        <p:spPr bwMode="auto">
          <a:xfrm>
            <a:off x="3149701" y="5939016"/>
            <a:ext cx="3199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Uruk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trade network</a:t>
            </a:r>
          </a:p>
        </p:txBody>
      </p:sp>
    </p:spTree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096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1011" name="Text Box 3"/>
          <p:cNvSpPr txBox="1">
            <a:spLocks noChangeArrowheads="1"/>
          </p:cNvSpPr>
          <p:nvPr/>
        </p:nvSpPr>
        <p:spPr bwMode="auto">
          <a:xfrm>
            <a:off x="2770998" y="6324600"/>
            <a:ext cx="3553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www.telesterion.com/catal2.htm</a:t>
            </a:r>
            <a:endParaRPr lang="en-US" sz="16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2554758" y="6324600"/>
            <a:ext cx="40746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www.si.edu/scmre/learning/obsidian_trade.htm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7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Text Box 2"/>
          <p:cNvSpPr txBox="1">
            <a:spLocks noChangeArrowheads="1"/>
          </p:cNvSpPr>
          <p:nvPr/>
        </p:nvSpPr>
        <p:spPr bwMode="auto">
          <a:xfrm>
            <a:off x="2002367" y="6378575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755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1160059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7557" name="Oval 5"/>
          <p:cNvSpPr>
            <a:spLocks noChangeArrowheads="1"/>
          </p:cNvSpPr>
          <p:nvPr/>
        </p:nvSpPr>
        <p:spPr bwMode="auto">
          <a:xfrm>
            <a:off x="4978403" y="2530090"/>
            <a:ext cx="948267" cy="427673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52600" y="4319956"/>
            <a:ext cx="5867400" cy="129266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Neolithic community in northern Iraq</a:t>
            </a:r>
          </a:p>
          <a:p>
            <a:pPr algn="ctr">
              <a:spcBef>
                <a:spcPct val="20000"/>
              </a:spcBef>
              <a:defRPr/>
            </a:pPr>
            <a:endParaRPr lang="en-US" sz="1200" b="1" dirty="0">
              <a:solidFill>
                <a:srgbClr val="C80000"/>
              </a:solidFill>
              <a:latin typeface="Arial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the oldest known farming community in the world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C80000"/>
                </a:solidFill>
                <a:latin typeface="Arial"/>
              </a:rPr>
              <a:t>ca</a:t>
            </a:r>
            <a:r>
              <a:rPr lang="en-US" b="1" dirty="0">
                <a:solidFill>
                  <a:srgbClr val="C80000"/>
                </a:solidFill>
                <a:latin typeface="Arial"/>
              </a:rPr>
              <a:t>. 7000 B.C.</a:t>
            </a:r>
          </a:p>
        </p:txBody>
      </p:sp>
    </p:spTree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3505200" y="6106180"/>
            <a:ext cx="2121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err="1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Jarmo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</a:rPr>
              <a:t>, Iraq</a:t>
            </a:r>
          </a:p>
        </p:txBody>
      </p:sp>
      <p:pic>
        <p:nvPicPr>
          <p:cNvPr id="611332" name="Picture 4" descr="Jarm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816" y="152400"/>
            <a:ext cx="5195711" cy="5867400"/>
          </a:xfrm>
          <a:prstGeom prst="rect">
            <a:avLst/>
          </a:prstGeom>
          <a:noFill/>
        </p:spPr>
      </p:pic>
      <p:sp>
        <p:nvSpPr>
          <p:cNvPr id="611333" name="Rectangle 5"/>
          <p:cNvSpPr>
            <a:spLocks noChangeArrowheads="1"/>
          </p:cNvSpPr>
          <p:nvPr/>
        </p:nvSpPr>
        <p:spPr bwMode="auto">
          <a:xfrm>
            <a:off x="1964267" y="5791451"/>
            <a:ext cx="5466644" cy="365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133600"/>
            <a:ext cx="6502400" cy="4343400"/>
          </a:xfrm>
        </p:spPr>
        <p:txBody>
          <a:bodyPr/>
          <a:lstStyle/>
          <a:p>
            <a:r>
              <a:rPr lang="en-US" sz="3600" b="1" dirty="0">
                <a:cs typeface="Arial" charset="0"/>
              </a:rPr>
              <a:t>Ali </a:t>
            </a:r>
            <a:r>
              <a:rPr lang="en-US" sz="3600" b="1" dirty="0" err="1">
                <a:cs typeface="Arial" charset="0"/>
              </a:rPr>
              <a:t>Kosh</a:t>
            </a:r>
            <a:endParaRPr lang="en-US" sz="3600" b="1" dirty="0">
              <a:cs typeface="Arial" charset="0"/>
            </a:endParaRPr>
          </a:p>
          <a:p>
            <a:endParaRPr lang="en-US" sz="600" b="1" dirty="0">
              <a:cs typeface="Arial" charset="0"/>
            </a:endParaRPr>
          </a:p>
          <a:p>
            <a:pPr lvl="1">
              <a:buFontTx/>
              <a:buChar char="–"/>
            </a:pPr>
            <a:r>
              <a:rPr lang="en-US" dirty="0"/>
              <a:t>early site in the Fertile Crescent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49603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519364"/>
            <a:ext cx="6946900" cy="5711825"/>
          </a:xfrm>
          <a:prstGeom prst="rect">
            <a:avLst/>
          </a:prstGeom>
          <a:noFill/>
        </p:spPr>
      </p:pic>
      <p:sp>
        <p:nvSpPr>
          <p:cNvPr id="1049604" name="Text Box 4"/>
          <p:cNvSpPr txBox="1">
            <a:spLocks noChangeArrowheads="1"/>
          </p:cNvSpPr>
          <p:nvPr/>
        </p:nvSpPr>
        <p:spPr bwMode="auto">
          <a:xfrm>
            <a:off x="1160059" y="60198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49605" name="Oval 5"/>
          <p:cNvSpPr>
            <a:spLocks noChangeArrowheads="1"/>
          </p:cNvSpPr>
          <p:nvPr/>
        </p:nvSpPr>
        <p:spPr bwMode="auto">
          <a:xfrm>
            <a:off x="5520267" y="3333750"/>
            <a:ext cx="948267" cy="6096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33800" y="4191000"/>
            <a:ext cx="2286000" cy="646331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early site in the Fertile Crescent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0" name="Text Box 4"/>
          <p:cNvSpPr txBox="1">
            <a:spLocks noChangeArrowheads="1"/>
          </p:cNvSpPr>
          <p:nvPr/>
        </p:nvSpPr>
        <p:spPr bwMode="auto">
          <a:xfrm>
            <a:off x="1320800" y="896065"/>
            <a:ext cx="65024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Ten Classic Characteristics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Early Civilization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After V. Gordon Childe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Man Makes Himself (Rev. Ed)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NY: New American Library, 1951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What Happened in History</a:t>
            </a: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Baltimore: Pelican Books, 1957</a:t>
            </a: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82" name="Picture 6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672910"/>
            <a:ext cx="6502400" cy="3508690"/>
          </a:xfrm>
          <a:prstGeom prst="rect">
            <a:avLst/>
          </a:prstGeom>
          <a:noFill/>
        </p:spPr>
      </p:pic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2221653" y="4389120"/>
            <a:ext cx="541867" cy="4267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4" name="Text Box 8"/>
          <p:cNvSpPr txBox="1">
            <a:spLocks noChangeArrowheads="1"/>
          </p:cNvSpPr>
          <p:nvPr/>
        </p:nvSpPr>
        <p:spPr bwMode="auto">
          <a:xfrm>
            <a:off x="1371600" y="5258051"/>
            <a:ext cx="638828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1334347" y="4389120"/>
            <a:ext cx="539044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6" name="Text Box 10"/>
          <p:cNvSpPr txBox="1">
            <a:spLocks noChangeArrowheads="1"/>
          </p:cNvSpPr>
          <p:nvPr/>
        </p:nvSpPr>
        <p:spPr bwMode="auto">
          <a:xfrm>
            <a:off x="4521200" y="4311900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“</a:t>
            </a:r>
            <a:r>
              <a:rPr lang="en-US" sz="3600" b="1" kern="1200" dirty="0" err="1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seriation</a:t>
            </a:r>
            <a:r>
              <a:rPr lang="en-US" sz="3600" b="1" kern="1200" dirty="0">
                <a:solidFill>
                  <a:srgbClr val="C80000"/>
                </a:solidFill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613388" name="AutoShape 12"/>
          <p:cNvSpPr>
            <a:spLocks noChangeArrowheads="1"/>
          </p:cNvSpPr>
          <p:nvPr/>
        </p:nvSpPr>
        <p:spPr bwMode="auto">
          <a:xfrm>
            <a:off x="2472267" y="3454400"/>
            <a:ext cx="3352800" cy="172720"/>
          </a:xfrm>
          <a:prstGeom prst="leftRightArrow">
            <a:avLst>
              <a:gd name="adj1" fmla="val 50000"/>
              <a:gd name="adj2" fmla="val 367500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6333206" y="338328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682243" y="3703320"/>
            <a:ext cx="521547" cy="8839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054773" y="2575560"/>
            <a:ext cx="745067" cy="219456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675467" y="2133600"/>
            <a:ext cx="521547" cy="16459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684694" y="3779520"/>
            <a:ext cx="575733" cy="76327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542453" y="2118360"/>
            <a:ext cx="812800" cy="17970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192693" y="-1066800"/>
            <a:ext cx="731520" cy="5486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4910667" y="762000"/>
            <a:ext cx="643467" cy="341376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560907" y="2180590"/>
            <a:ext cx="541867" cy="165989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062134" y="1066800"/>
            <a:ext cx="596053" cy="195072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6793654" y="1642430"/>
            <a:ext cx="270933" cy="132937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7132446" y="2423160"/>
            <a:ext cx="537517" cy="28829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458720" y="2636520"/>
            <a:ext cx="4477173" cy="198120"/>
          </a:xfrm>
          <a:prstGeom prst="leftRightArrow">
            <a:avLst>
              <a:gd name="adj1" fmla="val 50000"/>
              <a:gd name="adj2" fmla="val 367500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333206" y="297205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4" name="Left Arrow 23"/>
          <p:cNvSpPr/>
          <p:nvPr/>
        </p:nvSpPr>
        <p:spPr bwMode="auto">
          <a:xfrm>
            <a:off x="2526453" y="4770120"/>
            <a:ext cx="203200" cy="33528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2730641" y="477037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417790" y="263677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8" name="Left Arrow 27"/>
          <p:cNvSpPr/>
          <p:nvPr/>
        </p:nvSpPr>
        <p:spPr bwMode="auto">
          <a:xfrm rot="5400000">
            <a:off x="7236078" y="2675451"/>
            <a:ext cx="323228" cy="178531"/>
          </a:xfrm>
          <a:prstGeom prst="leftArrow">
            <a:avLst>
              <a:gd name="adj1" fmla="val 76667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3" grpId="0" animBg="1"/>
      <p:bldP spid="613385" grpId="0" animBg="1"/>
      <p:bldP spid="613386" grpId="0"/>
      <p:bldP spid="613388" grpId="0" animBg="1"/>
      <p:bldP spid="613390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 animBg="1"/>
      <p:bldP spid="25" grpId="0"/>
      <p:bldP spid="26" grpId="0"/>
      <p:bldP spid="28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2139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500088"/>
            <a:ext cx="6502400" cy="334245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/>
              <a:t>Near Eastern Farmers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Jericho, Palestine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Çatalhöyük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Anatolia, Turkey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Jarmo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Iraq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D79694"/>
                </a:solidFill>
                <a:cs typeface="Arial" charset="0"/>
              </a:rPr>
              <a:t>Ali </a:t>
            </a:r>
            <a:r>
              <a:rPr lang="en-US" sz="2400" dirty="0" err="1">
                <a:solidFill>
                  <a:srgbClr val="D79694"/>
                </a:solidFill>
                <a:cs typeface="Arial" charset="0"/>
              </a:rPr>
              <a:t>Kosh</a:t>
            </a:r>
            <a:r>
              <a:rPr lang="en-US" sz="2400" dirty="0">
                <a:solidFill>
                  <a:srgbClr val="D79694"/>
                </a:solidFill>
                <a:cs typeface="Arial" charset="0"/>
              </a:rPr>
              <a:t>, Iran</a:t>
            </a:r>
          </a:p>
          <a:p>
            <a:pPr lvl="1">
              <a:buFont typeface="Arial" pitchFamily="34" charset="0"/>
              <a:buChar char="•"/>
            </a:pPr>
            <a:r>
              <a:rPr lang="en-US" sz="4000" b="1" dirty="0">
                <a:cs typeface="Arial" charset="0"/>
              </a:rPr>
              <a:t>Ancient Egypt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3" name="Picture 6" descr="15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289" y="304800"/>
            <a:ext cx="50348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4" name="Text Box 8"/>
          <p:cNvSpPr txBox="1">
            <a:spLocks noChangeArrowheads="1"/>
          </p:cNvSpPr>
          <p:nvPr/>
        </p:nvSpPr>
        <p:spPr bwMode="auto">
          <a:xfrm>
            <a:off x="1801280" y="6324600"/>
            <a:ext cx="5590120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p.378</a:t>
            </a:r>
          </a:p>
        </p:txBody>
      </p:sp>
      <p:sp>
        <p:nvSpPr>
          <p:cNvPr id="832515" name="Freeform 9"/>
          <p:cNvSpPr>
            <a:spLocks/>
          </p:cNvSpPr>
          <p:nvPr/>
        </p:nvSpPr>
        <p:spPr bwMode="auto">
          <a:xfrm>
            <a:off x="1727203" y="2971800"/>
            <a:ext cx="2980267" cy="3200400"/>
          </a:xfrm>
          <a:custGeom>
            <a:avLst/>
            <a:gdLst>
              <a:gd name="T0" fmla="*/ 0 w 1296"/>
              <a:gd name="T1" fmla="*/ 0 h 1392"/>
              <a:gd name="T2" fmla="*/ 0 w 1296"/>
              <a:gd name="T3" fmla="*/ 1152 h 1392"/>
              <a:gd name="T4" fmla="*/ 576 w 1296"/>
              <a:gd name="T5" fmla="*/ 1152 h 1392"/>
              <a:gd name="T6" fmla="*/ 672 w 1296"/>
              <a:gd name="T7" fmla="*/ 1392 h 1392"/>
              <a:gd name="T8" fmla="*/ 1296 w 1296"/>
              <a:gd name="T9" fmla="*/ 1392 h 1392"/>
              <a:gd name="T10" fmla="*/ 864 w 1296"/>
              <a:gd name="T11" fmla="*/ 384 h 1392"/>
              <a:gd name="T12" fmla="*/ 528 w 1296"/>
              <a:gd name="T13" fmla="*/ 144 h 1392"/>
              <a:gd name="T14" fmla="*/ 0 w 1296"/>
              <a:gd name="T15" fmla="*/ 0 h 13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1392"/>
              <a:gd name="T26" fmla="*/ 1296 w 1296"/>
              <a:gd name="T27" fmla="*/ 1392 h 13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1392">
                <a:moveTo>
                  <a:pt x="0" y="0"/>
                </a:moveTo>
                <a:lnTo>
                  <a:pt x="0" y="1152"/>
                </a:lnTo>
                <a:lnTo>
                  <a:pt x="576" y="1152"/>
                </a:lnTo>
                <a:lnTo>
                  <a:pt x="672" y="1392"/>
                </a:lnTo>
                <a:lnTo>
                  <a:pt x="1296" y="1392"/>
                </a:lnTo>
                <a:lnTo>
                  <a:pt x="864" y="384"/>
                </a:lnTo>
                <a:lnTo>
                  <a:pt x="528" y="14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01335" y="4419759"/>
            <a:ext cx="1456266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  <a:endParaRPr lang="en-US" sz="3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7" name="Picture 6" descr="1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067" y="381000"/>
            <a:ext cx="6705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3538" name="Oval 8"/>
          <p:cNvSpPr>
            <a:spLocks noChangeArrowheads="1"/>
          </p:cNvSpPr>
          <p:nvPr/>
        </p:nvSpPr>
        <p:spPr bwMode="auto">
          <a:xfrm>
            <a:off x="4943123" y="2986088"/>
            <a:ext cx="3015544" cy="12954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3539" name="Text Box 7"/>
          <p:cNvSpPr txBox="1">
            <a:spLocks noChangeArrowheads="1"/>
          </p:cNvSpPr>
          <p:nvPr/>
        </p:nvSpPr>
        <p:spPr bwMode="auto">
          <a:xfrm>
            <a:off x="2057400" y="6337301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449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105055"/>
            <a:ext cx="6502400" cy="280692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/>
              <a:t>the Old Kingdom times marked the beginning of Nile valley civilization</a:t>
            </a:r>
          </a:p>
          <a:p>
            <a:pPr algn="ctr" eaLnBrk="1" hangingPunct="1">
              <a:lnSpc>
                <a:spcPct val="80000"/>
              </a:lnSpc>
              <a:buClrTx/>
              <a:buNone/>
            </a:pPr>
            <a:r>
              <a:rPr lang="en-US" sz="2800" dirty="0"/>
              <a:t>	(4,575 - 4,150 </a:t>
            </a:r>
            <a:r>
              <a:rPr lang="en-US" sz="2800" dirty="0" err="1"/>
              <a:t>ybp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endParaRPr lang="en-US" sz="1800" dirty="0"/>
          </a:p>
          <a:p>
            <a:pPr eaLnBrk="1" hangingPunct="1">
              <a:lnSpc>
                <a:spcPct val="80000"/>
              </a:lnSpc>
              <a:buClrTx/>
              <a:buFont typeface="Arial" pitchFamily="34" charset="0"/>
              <a:buChar char="•"/>
            </a:pPr>
            <a:r>
              <a:rPr lang="en-US" sz="2800" dirty="0">
                <a:solidFill>
                  <a:srgbClr val="D79694"/>
                </a:solidFill>
              </a:rPr>
              <a:t>the merger of Nile valley societies under one king created </a:t>
            </a:r>
            <a:r>
              <a:rPr lang="en-US" sz="3600" dirty="0"/>
              <a:t>the world's first nation state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1944461"/>
            <a:ext cx="650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defRPr/>
            </a:pPr>
            <a:r>
              <a:rPr lang="en-US" sz="3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Egypt</a:t>
            </a:r>
            <a:endParaRPr lang="en-US" sz="3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676400"/>
            <a:ext cx="6502400" cy="50292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sz="2000" dirty="0">
                <a:solidFill>
                  <a:srgbClr val="D79694"/>
                </a:solidFill>
              </a:rPr>
              <a:t>the picture-writing of ancient Egypt </a:t>
            </a:r>
          </a:p>
        </p:txBody>
      </p:sp>
      <p:sp>
        <p:nvSpPr>
          <p:cNvPr id="863234" name="Text Box 3"/>
          <p:cNvSpPr txBox="1">
            <a:spLocks noChangeArrowheads="1"/>
          </p:cNvSpPr>
          <p:nvPr/>
        </p:nvSpPr>
        <p:spPr bwMode="auto">
          <a:xfrm>
            <a:off x="2098864" y="6272214"/>
            <a:ext cx="491153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 463</a:t>
            </a:r>
          </a:p>
        </p:txBody>
      </p:sp>
      <p:pic>
        <p:nvPicPr>
          <p:cNvPr id="863235" name="Picture 4" descr="Turn817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667" y="2286000"/>
            <a:ext cx="43434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1320800" y="1143000"/>
            <a:ext cx="6502400" cy="585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Hieroglyphics</a:t>
            </a:r>
          </a:p>
        </p:txBody>
      </p:sp>
      <p:sp>
        <p:nvSpPr>
          <p:cNvPr id="863237" name="Text Box 5"/>
          <p:cNvSpPr txBox="1">
            <a:spLocks noChangeArrowheads="1"/>
          </p:cNvSpPr>
          <p:nvPr/>
        </p:nvSpPr>
        <p:spPr bwMode="auto">
          <a:xfrm>
            <a:off x="1245625" y="5943600"/>
            <a:ext cx="6755375" cy="363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Royal Egyptian Hunting marsh birds from a papyrus boat</a:t>
            </a:r>
            <a:endParaRPr lang="en-US" sz="16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143000"/>
            <a:ext cx="6502400" cy="5029200"/>
          </a:xfrm>
        </p:spPr>
        <p:txBody>
          <a:bodyPr/>
          <a:lstStyle/>
          <a:p>
            <a:pPr eaLnBrk="1" hangingPunct="1"/>
            <a:r>
              <a:rPr lang="en-US" sz="2400" b="1" dirty="0"/>
              <a:t>Decorated </a:t>
            </a:r>
            <a:r>
              <a:rPr lang="en-US" sz="2400" b="1" dirty="0" err="1"/>
              <a:t>predynastic</a:t>
            </a:r>
            <a:r>
              <a:rPr lang="en-US" sz="2400" b="1" dirty="0"/>
              <a:t> pottery jar,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Nile valley,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/>
              <a:t>	Egypt</a:t>
            </a:r>
            <a:endParaRPr lang="en-US" sz="2400" dirty="0"/>
          </a:p>
        </p:txBody>
      </p:sp>
      <p:sp>
        <p:nvSpPr>
          <p:cNvPr id="877570" name="Text Box 3"/>
          <p:cNvSpPr txBox="1">
            <a:spLocks noChangeArrowheads="1"/>
          </p:cNvSpPr>
          <p:nvPr/>
        </p:nvSpPr>
        <p:spPr bwMode="auto">
          <a:xfrm>
            <a:off x="1752600" y="6267450"/>
            <a:ext cx="570072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461</a:t>
            </a:r>
          </a:p>
        </p:txBody>
      </p:sp>
      <p:pic>
        <p:nvPicPr>
          <p:cNvPr id="877571" name="Picture 4" descr="Turn817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811" y="2362367"/>
            <a:ext cx="3368322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41422" y="1081088"/>
            <a:ext cx="7120467" cy="1676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bg1"/>
                </a:solidFill>
              </a:rPr>
              <a:t>amber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fossil pine pitch or resin, </a:t>
            </a:r>
          </a:p>
          <a:p>
            <a:pPr lvl="1" algn="ctr" eaLnBrk="1" hangingPunct="1"/>
            <a:r>
              <a:rPr lang="en-US" sz="2400" dirty="0">
                <a:solidFill>
                  <a:schemeClr val="bg1"/>
                </a:solidFill>
              </a:rPr>
              <a:t>long valued for jewelry or offerings</a:t>
            </a:r>
          </a:p>
        </p:txBody>
      </p:sp>
      <p:sp>
        <p:nvSpPr>
          <p:cNvPr id="856067" name="Text Box 2"/>
          <p:cNvSpPr txBox="1">
            <a:spLocks noChangeArrowheads="1"/>
          </p:cNvSpPr>
          <p:nvPr/>
        </p:nvSpPr>
        <p:spPr bwMode="auto">
          <a:xfrm>
            <a:off x="3276600" y="6429542"/>
            <a:ext cx="26046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2"/>
              </a:rPr>
              <a:t>www.aeraweb.org/artifacts.asp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6068" name="Rectangle 3"/>
          <p:cNvSpPr>
            <a:spLocks noChangeArrowheads="1"/>
          </p:cNvSpPr>
          <p:nvPr/>
        </p:nvSpPr>
        <p:spPr bwMode="auto">
          <a:xfrm>
            <a:off x="5181600" y="3447633"/>
            <a:ext cx="2506133" cy="280076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amber lotus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Amber jewelry has been found in Egypt from as far back as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2,600 B.C.</a:t>
            </a:r>
            <a:endParaRPr lang="en-US" sz="1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560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2895600"/>
            <a:ext cx="3810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115B-3554-4761-6F1D-A27E507C9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2FA29-39A5-513D-AA02-85A30EC8B4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1DB40-E99A-D925-10B3-0EAB99E97A4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13A785BD-55BC-B678-4F5C-738A19B4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573524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45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0" name="Text Box 4"/>
          <p:cNvSpPr txBox="1">
            <a:spLocks noChangeArrowheads="1"/>
          </p:cNvSpPr>
          <p:nvPr/>
        </p:nvSpPr>
        <p:spPr bwMode="auto">
          <a:xfrm>
            <a:off x="1320800" y="896065"/>
            <a:ext cx="65024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>
                  <a:lumMod val="85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Ten Classic Characteristics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of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Early Civilization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After 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V. Gordon Childe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Man Makes Himself (Rev. Ed)</a:t>
            </a: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NY: New American Library, 1951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What Happened in History</a:t>
            </a: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+mn-ea"/>
                <a:cs typeface="+mn-cs"/>
              </a:rPr>
              <a:t>Baltimore: Pelican Books, 1957</a:t>
            </a:r>
            <a:endParaRPr lang="en-US" sz="2400" kern="1200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11870" y="2043088"/>
            <a:ext cx="5503330" cy="169071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what archaeologists can learn from dead plants</a:t>
            </a:r>
          </a:p>
          <a:p>
            <a:pPr marL="0" lvl="2" indent="0" algn="ctr">
              <a:buFont typeface="Wingdings" pitchFamily="2" charset="2"/>
              <a:buNone/>
            </a:pPr>
            <a:r>
              <a:rPr lang="en-US" sz="2400" dirty="0"/>
              <a:t>(</a:t>
            </a:r>
            <a:r>
              <a:rPr lang="en-US" sz="2400" dirty="0" err="1"/>
              <a:t>Archaeobotany</a:t>
            </a:r>
            <a:r>
              <a:rPr lang="en-US" sz="2400" dirty="0"/>
              <a:t>)</a:t>
            </a:r>
          </a:p>
        </p:txBody>
      </p:sp>
      <p:sp>
        <p:nvSpPr>
          <p:cNvPr id="1112067" name="Text Box 3"/>
          <p:cNvSpPr txBox="1">
            <a:spLocks noChangeArrowheads="1"/>
          </p:cNvSpPr>
          <p:nvPr/>
        </p:nvSpPr>
        <p:spPr bwMode="auto">
          <a:xfrm>
            <a:off x="1246490" y="6324600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419</a:t>
            </a:r>
          </a:p>
        </p:txBody>
      </p:sp>
      <p:sp>
        <p:nvSpPr>
          <p:cNvPr id="1112069" name="Text Box 5"/>
          <p:cNvSpPr txBox="1">
            <a:spLocks noChangeArrowheads="1"/>
          </p:cNvSpPr>
          <p:nvPr/>
        </p:nvSpPr>
        <p:spPr bwMode="auto">
          <a:xfrm>
            <a:off x="3722512" y="4004608"/>
            <a:ext cx="3036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Add other image here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From 9th p. 343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carbonized grain of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domesticated barley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from the Nile valley.</a:t>
            </a:r>
          </a:p>
        </p:txBody>
      </p:sp>
    </p:spTree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1238450" y="6333639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419</a:t>
            </a:r>
          </a:p>
        </p:txBody>
      </p:sp>
      <p:pic>
        <p:nvPicPr>
          <p:cNvPr id="677892" name="Picture 4" descr="Turn816box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858" y="1647376"/>
            <a:ext cx="1777572" cy="4530725"/>
          </a:xfrm>
          <a:prstGeom prst="rect">
            <a:avLst/>
          </a:prstGeom>
          <a:noFill/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3269814" y="4166531"/>
            <a:ext cx="2826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carbonized grain of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domesticated barley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from the Nile valley.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2043088"/>
            <a:ext cx="5503330" cy="16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archaeologists can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from dead plants</a:t>
            </a:r>
          </a:p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Archaeobotany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</p:spTree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Asia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88616"/>
            <a:ext cx="6502400" cy="3970318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Europe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838208"/>
            <a:ext cx="6502400" cy="5903154"/>
          </a:xfrm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Considering Civilization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Why Did Civilizations Form?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>
                <a:solidFill>
                  <a:srgbClr val="FFE781"/>
                </a:solidFill>
              </a:rPr>
              <a:t>Cities and Civilizations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800" b="1" dirty="0"/>
              <a:t>Ancient Civilizations of the Old World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Near Eastern Farmers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Mesopotamia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E781"/>
                </a:solidFill>
              </a:rPr>
              <a:t>Egypt</a:t>
            </a:r>
          </a:p>
          <a:p>
            <a:pPr marL="801688" lvl="1" indent="-338138" eaLnBrk="1" hangingPunct="1">
              <a:buFont typeface="Wingdings" pitchFamily="2" charset="2"/>
              <a:buChar char="ü"/>
            </a:pPr>
            <a:r>
              <a:rPr lang="en-US" sz="2400" b="1" dirty="0"/>
              <a:t>the Indus Valley</a:t>
            </a:r>
          </a:p>
          <a:p>
            <a:pPr marL="801688" lvl="1" indent="-338138" eaLnBrk="1" hangingPunct="1">
              <a:buFont typeface="Wingdings" pitchFamily="2" charset="2"/>
              <a:buChar char="q"/>
            </a:pPr>
            <a:r>
              <a:rPr lang="en-US" sz="2400" b="1" dirty="0">
                <a:solidFill>
                  <a:srgbClr val="FFE781"/>
                </a:solidFill>
              </a:rPr>
              <a:t>Northern China</a:t>
            </a:r>
          </a:p>
          <a:p>
            <a:pPr marL="801688" lvl="1" indent="-338138" eaLnBrk="1" hangingPunct="1">
              <a:buFont typeface="Wingdings" pitchFamily="2" charset="2"/>
              <a:buChar char="q"/>
            </a:pPr>
            <a:r>
              <a:rPr lang="en-US" sz="2400" b="1" dirty="0">
                <a:solidFill>
                  <a:srgbClr val="FFE781"/>
                </a:solidFill>
              </a:rPr>
              <a:t>the Mediterranean Realm</a:t>
            </a:r>
          </a:p>
          <a:p>
            <a:pPr marL="1252538" lvl="2" indent="-338138" eaLnBrk="1" hangingPunct="1">
              <a:buFont typeface="Wingdings" pitchFamily="2" charset="2"/>
              <a:buChar char="q"/>
            </a:pPr>
            <a:r>
              <a:rPr lang="en-US" b="1" dirty="0">
                <a:solidFill>
                  <a:srgbClr val="FFE781"/>
                </a:solidFill>
              </a:rPr>
              <a:t>Malta</a:t>
            </a:r>
          </a:p>
          <a:p>
            <a:pPr marL="1252538" lvl="2" indent="-338138" eaLnBrk="1" hangingPunct="1">
              <a:buFont typeface="Wingdings" pitchFamily="2" charset="2"/>
              <a:buChar char="q"/>
            </a:pPr>
            <a:r>
              <a:rPr lang="en-US" b="1" dirty="0">
                <a:solidFill>
                  <a:srgbClr val="FFE781"/>
                </a:solidFill>
              </a:rPr>
              <a:t>Minoan and Mycenaean civilizations</a:t>
            </a:r>
          </a:p>
        </p:txBody>
      </p:sp>
    </p:spTree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8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730726" y="1981200"/>
            <a:ext cx="1693333" cy="1524000"/>
          </a:xfrm>
          <a:prstGeom prst="ellipse">
            <a:avLst/>
          </a:prstGeom>
          <a:noFill/>
          <a:ln w="762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0" y="3128319"/>
            <a:ext cx="1676400" cy="2800767"/>
          </a:xfrm>
          <a:prstGeom prst="rect">
            <a:avLst/>
          </a:prstGeom>
          <a:gradFill flip="none" rotWithShape="1">
            <a:gsLst>
              <a:gs pos="0">
                <a:srgbClr val="FAE1A4">
                  <a:shade val="30000"/>
                  <a:satMod val="115000"/>
                </a:srgbClr>
              </a:gs>
              <a:gs pos="50000">
                <a:srgbClr val="FAE1A4">
                  <a:shade val="67500"/>
                  <a:satMod val="115000"/>
                </a:srgbClr>
              </a:gs>
              <a:gs pos="100000">
                <a:srgbClr val="FAE1A4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REM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 India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was actually important first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010228" y="366486"/>
            <a:ext cx="1447800" cy="1157514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29" name="Picture 2" descr="14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862015"/>
            <a:ext cx="65024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2930" name="Text Box 3"/>
          <p:cNvSpPr txBox="1">
            <a:spLocks noChangeArrowheads="1"/>
          </p:cNvSpPr>
          <p:nvPr/>
        </p:nvSpPr>
        <p:spPr bwMode="auto">
          <a:xfrm>
            <a:off x="738089" y="5867400"/>
            <a:ext cx="7627055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Asia</a:t>
            </a:r>
          </a:p>
        </p:txBody>
      </p:sp>
      <p:sp>
        <p:nvSpPr>
          <p:cNvPr id="892931" name="Oval 5"/>
          <p:cNvSpPr>
            <a:spLocks noChangeArrowheads="1"/>
          </p:cNvSpPr>
          <p:nvPr/>
        </p:nvSpPr>
        <p:spPr bwMode="auto">
          <a:xfrm>
            <a:off x="1443567" y="2119468"/>
            <a:ext cx="1083733" cy="693737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2932" name="Text Box 4"/>
          <p:cNvSpPr txBox="1">
            <a:spLocks noChangeArrowheads="1"/>
          </p:cNvSpPr>
          <p:nvPr/>
        </p:nvSpPr>
        <p:spPr bwMode="auto">
          <a:xfrm>
            <a:off x="2057400" y="6412468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352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20802" y="3352872"/>
            <a:ext cx="6482644" cy="250530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4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marL="800100" lvl="1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of the earliest Neolithic settlements of southern Asia, Pakistan</a:t>
            </a:r>
          </a:p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8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marL="800100" lvl="1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includes one of the earliest examples of dentistry</a:t>
            </a:r>
          </a:p>
          <a:p>
            <a:pPr marL="342900" indent="-3429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defRPr/>
            </a:pPr>
            <a:endParaRPr lang="en-US" sz="2400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8533" y="1788616"/>
            <a:ext cx="6502400" cy="3970318"/>
          </a:xfr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Agricultural Societies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of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Near East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D79694"/>
                </a:solidFill>
              </a:rPr>
              <a:t>Asia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800" b="1" dirty="0"/>
              <a:t>Europe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336268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8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233058" y="1643742"/>
            <a:ext cx="1828800" cy="1295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7456"/>
            <a:ext cx="73152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growing of plants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(agriculture)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management of domesticated animals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(animal husbandry)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90104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th 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010228" y="3153228"/>
            <a:ext cx="1447800" cy="1266372"/>
          </a:xfrm>
          <a:prstGeom prst="round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23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227264"/>
            <a:ext cx="6502400" cy="5932313"/>
          </a:xfrm>
          <a:prstGeom prst="rect">
            <a:avLst/>
          </a:prstGeom>
          <a:noFill/>
        </p:spPr>
      </p:pic>
      <p:sp>
        <p:nvSpPr>
          <p:cNvPr id="124723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Europe</a:t>
            </a:r>
          </a:p>
        </p:txBody>
      </p:sp>
      <p:sp>
        <p:nvSpPr>
          <p:cNvPr id="1247237" name="Oval 5"/>
          <p:cNvSpPr>
            <a:spLocks noChangeArrowheads="1"/>
          </p:cNvSpPr>
          <p:nvPr/>
        </p:nvSpPr>
        <p:spPr bwMode="auto">
          <a:xfrm>
            <a:off x="2311400" y="1447800"/>
            <a:ext cx="1337733" cy="750888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7238" name="Text Box 6"/>
          <p:cNvSpPr txBox="1">
            <a:spLocks noChangeArrowheads="1"/>
          </p:cNvSpPr>
          <p:nvPr/>
        </p:nvSpPr>
        <p:spPr bwMode="auto">
          <a:xfrm>
            <a:off x="1686025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354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05000" y="3276600"/>
            <a:ext cx="2286000" cy="36933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European farmers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005667" y="2438400"/>
            <a:ext cx="956733" cy="609600"/>
          </a:xfrm>
          <a:prstGeom prst="ellipse">
            <a:avLst/>
          </a:prstGeom>
          <a:noFill/>
          <a:ln w="76200">
            <a:solidFill>
              <a:srgbClr val="D7969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63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3765" name="Text Box 5"/>
          <p:cNvSpPr txBox="1">
            <a:spLocks noChangeArrowheads="1"/>
          </p:cNvSpPr>
          <p:nvPr/>
        </p:nvSpPr>
        <p:spPr bwMode="auto">
          <a:xfrm>
            <a:off x="1456392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3766" name="Text Box 6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3767" name="Oval 7"/>
          <p:cNvSpPr>
            <a:spLocks noChangeArrowheads="1"/>
          </p:cNvSpPr>
          <p:nvPr/>
        </p:nvSpPr>
        <p:spPr bwMode="auto">
          <a:xfrm>
            <a:off x="5223933" y="3552825"/>
            <a:ext cx="1016000" cy="733425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53067" y="914400"/>
            <a:ext cx="65024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megaliths</a:t>
            </a:r>
          </a:p>
          <a:p>
            <a:pPr marL="0" lvl="1" indent="0" algn="ctr"/>
            <a:r>
              <a:rPr lang="en-US" sz="2400" dirty="0"/>
              <a:t>monumental structures made of very large stones, characteristic of western Europe during the early Neolithic</a:t>
            </a:r>
            <a:endParaRPr lang="en-US" sz="2400" b="1" dirty="0"/>
          </a:p>
        </p:txBody>
      </p:sp>
      <p:pic>
        <p:nvPicPr>
          <p:cNvPr id="457732" name="Picture 4" descr="Turn81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2971800"/>
            <a:ext cx="6076244" cy="3008312"/>
          </a:xfrm>
          <a:prstGeom prst="rect">
            <a:avLst/>
          </a:prstGeom>
          <a:noFill/>
        </p:spPr>
      </p:pic>
      <p:sp>
        <p:nvSpPr>
          <p:cNvPr id="457741" name="Text Box 13"/>
          <p:cNvSpPr txBox="1">
            <a:spLocks noChangeArrowheads="1"/>
          </p:cNvSpPr>
          <p:nvPr/>
        </p:nvSpPr>
        <p:spPr bwMode="auto">
          <a:xfrm>
            <a:off x="1049867" y="5867400"/>
            <a:ext cx="7061200" cy="525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Stonehenge, England.</a:t>
            </a:r>
          </a:p>
        </p:txBody>
      </p:sp>
      <p:sp>
        <p:nvSpPr>
          <p:cNvPr id="457742" name="Text Box 14"/>
          <p:cNvSpPr txBox="1">
            <a:spLocks noChangeArrowheads="1"/>
          </p:cNvSpPr>
          <p:nvPr/>
        </p:nvSpPr>
        <p:spPr bwMode="auto">
          <a:xfrm>
            <a:off x="1219200" y="6400800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429</a:t>
            </a:r>
          </a:p>
        </p:txBody>
      </p:sp>
      <p:pic>
        <p:nvPicPr>
          <p:cNvPr id="6" name="Picture 6" descr="Turn816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133" y="2265363"/>
            <a:ext cx="5723467" cy="428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714" name="Picture 2" descr="14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348" y="227264"/>
            <a:ext cx="6516511" cy="5945187"/>
          </a:xfrm>
          <a:prstGeom prst="rect">
            <a:avLst/>
          </a:prstGeom>
          <a:noFill/>
        </p:spPr>
      </p:pic>
      <p:sp>
        <p:nvSpPr>
          <p:cNvPr id="1139715" name="Text Box 3"/>
          <p:cNvSpPr txBox="1">
            <a:spLocks noChangeArrowheads="1"/>
          </p:cNvSpPr>
          <p:nvPr/>
        </p:nvSpPr>
        <p:spPr bwMode="auto">
          <a:xfrm>
            <a:off x="1395591" y="5923214"/>
            <a:ext cx="6347178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Europe</a:t>
            </a:r>
          </a:p>
        </p:txBody>
      </p:sp>
      <p:sp>
        <p:nvSpPr>
          <p:cNvPr id="1139716" name="Text Box 4"/>
          <p:cNvSpPr txBox="1">
            <a:spLocks noChangeArrowheads="1"/>
          </p:cNvSpPr>
          <p:nvPr/>
        </p:nvSpPr>
        <p:spPr bwMode="auto">
          <a:xfrm>
            <a:off x="1676400" y="6294438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354</a:t>
            </a:r>
          </a:p>
        </p:txBody>
      </p:sp>
      <p:sp>
        <p:nvSpPr>
          <p:cNvPr id="1139717" name="Oval 5"/>
          <p:cNvSpPr>
            <a:spLocks noChangeArrowheads="1"/>
          </p:cNvSpPr>
          <p:nvPr/>
        </p:nvSpPr>
        <p:spPr bwMode="auto">
          <a:xfrm>
            <a:off x="2976037" y="2441575"/>
            <a:ext cx="903111" cy="5778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05000" y="3276600"/>
            <a:ext cx="2286000" cy="369332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C80000"/>
                </a:solidFill>
                <a:latin typeface="Arial"/>
              </a:rPr>
              <a:t>European farmers</a:t>
            </a:r>
          </a:p>
        </p:txBody>
      </p:sp>
    </p:spTree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1" name="Picture 3" descr="carnac-8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33" y="152400"/>
            <a:ext cx="7857067" cy="6629400"/>
          </a:xfrm>
          <a:prstGeom prst="rect">
            <a:avLst/>
          </a:prstGeom>
          <a:noFill/>
        </p:spPr>
      </p:pic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4341989" y="6096000"/>
            <a:ext cx="3568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http://pages.infinit.net/celte/chateau.html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4868334" y="5486401"/>
            <a:ext cx="2355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Carnac, France</a:t>
            </a:r>
          </a:p>
        </p:txBody>
      </p:sp>
    </p:spTree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94823"/>
            <a:ext cx="6502400" cy="4930581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consequences of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“Neolithic”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2400" dirty="0"/>
              <a:t>(food production)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en-US" sz="3600" b="1" dirty="0"/>
              <a:t> activities</a:t>
            </a:r>
          </a:p>
          <a:p>
            <a:pPr>
              <a:buFont typeface="Wingdings" pitchFamily="2" charset="2"/>
              <a:buNone/>
            </a:pPr>
            <a:endParaRPr lang="en-US" b="1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new settlement patterns</a:t>
            </a: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endParaRPr lang="en-US" dirty="0"/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new technologies</a:t>
            </a: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endParaRPr lang="en-US" dirty="0">
              <a:solidFill>
                <a:srgbClr val="D79694"/>
              </a:solidFill>
            </a:endParaRPr>
          </a:p>
          <a:p>
            <a:pPr marL="798513" lvl="1" indent="-341313">
              <a:lnSpc>
                <a:spcPct val="70000"/>
              </a:lnSpc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profound </a:t>
            </a:r>
            <a:r>
              <a:rPr lang="en-US" dirty="0" err="1">
                <a:solidFill>
                  <a:srgbClr val="D79694"/>
                </a:solidFill>
              </a:rPr>
              <a:t>biocultural</a:t>
            </a:r>
            <a:r>
              <a:rPr lang="en-US" dirty="0">
                <a:solidFill>
                  <a:srgbClr val="D79694"/>
                </a:solidFill>
              </a:rPr>
              <a:t> effects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social and political consequences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new foods…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3309"/>
            <a:ext cx="7315200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agricultural revolution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adoption of food 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the critical factor was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domestication</a:t>
            </a:r>
            <a:endParaRPr lang="en-US" sz="3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US" sz="36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0" lvl="1" algn="ctr"/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1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fostered trade with people in other ecological zones</a:t>
            </a:r>
          </a:p>
          <a:p>
            <a:pPr lvl="2" indent="-23177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allowed access to previously unknown commodities</a:t>
            </a:r>
          </a:p>
          <a:p>
            <a:pPr lvl="2" indent="-231775">
              <a:buFont typeface="Arial" charset="0"/>
              <a:buChar char="•"/>
            </a:pPr>
            <a:endParaRPr lang="en-US" sz="1200" b="1" dirty="0">
              <a:solidFill>
                <a:srgbClr val="D79694"/>
              </a:solidFill>
              <a:latin typeface="Arial"/>
            </a:endParaRPr>
          </a:p>
          <a:p>
            <a:pPr lvl="2" indent="-23177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7984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2"/>
            <a:ext cx="7315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fostered</a:t>
            </a:r>
            <a:r>
              <a:rPr lang="en-US" sz="3200" b="1" dirty="0">
                <a:latin typeface="Arial"/>
              </a:rPr>
              <a:t> trade with people in other ecological zones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allowed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access to previously unknown commodities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maize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manioc</a:t>
            </a: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ts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potatoes, sweet potatoes,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yams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beans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peanuts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squash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pineapples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avocados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tomatoes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chocolate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vanilla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/>
              </a:rPr>
              <a:t>chile</a:t>
            </a: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Chs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. 2 and 3</a:t>
            </a:r>
          </a:p>
        </p:txBody>
      </p:sp>
    </p:spTree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38430"/>
            <a:ext cx="5486400" cy="392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6782" y="5881914"/>
            <a:ext cx="15472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i="1" dirty="0" err="1"/>
              <a:t>Pochteca</a:t>
            </a:r>
            <a:endParaRPr lang="en-US" b="1" i="1" dirty="0"/>
          </a:p>
          <a:p>
            <a:pPr algn="ctr"/>
            <a:r>
              <a:rPr lang="en-US" sz="1400" dirty="0"/>
              <a:t>Florentine Codex</a:t>
            </a:r>
          </a:p>
          <a:p>
            <a:pPr algn="ctr"/>
            <a:r>
              <a:rPr lang="en-US" sz="1400" dirty="0"/>
              <a:t>late 16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dirty="0"/>
              <a:t> century</a:t>
            </a:r>
          </a:p>
        </p:txBody>
      </p:sp>
    </p:spTree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86782" y="5881914"/>
            <a:ext cx="13901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Maya trade</a:t>
            </a:r>
          </a:p>
          <a:p>
            <a:pPr algn="ctr"/>
            <a:r>
              <a:rPr lang="en-US" sz="1400" dirty="0"/>
              <a:t>Bonampak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90750"/>
            <a:ext cx="5486400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502913"/>
            <a:ext cx="6502400" cy="2874633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barter and exchange flourished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new social order distinguished landowners and tenant farmers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trade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some people also succeeded in trade and the acquisition of surplus wealth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giving rise in many places to an </a:t>
            </a:r>
          </a:p>
          <a:p>
            <a:pPr marL="1139825" lvl="2" indent="-225425"/>
            <a:r>
              <a:rPr lang="en-US" sz="2400" b="1" dirty="0">
                <a:solidFill>
                  <a:srgbClr val="D79694"/>
                </a:solidFill>
                <a:latin typeface="Arial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affluent and powerful merchant class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specialization</a:t>
            </a:r>
            <a:endParaRPr lang="en-US" sz="60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fostered trade with people in other ecological zones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Arial"/>
              </a:rPr>
              <a:t>allowed access to previously unknown commodities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for the first time in history not everyone had to be involved in food-getting activities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01821"/>
            <a:ext cx="7315200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  <a:endParaRPr lang="en-US" sz="4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control over plant and animal reproduction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D79694"/>
                </a:solidFill>
                <a:latin typeface="Calibri" pitchFamily="34" charset="0"/>
              </a:rPr>
              <a:t>genetic transformation of wild species into domesticated species through selective breeding</a:t>
            </a:r>
            <a:endParaRPr lang="en-US" sz="24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77456"/>
            <a:ext cx="6502400" cy="2185214"/>
          </a:xfr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b="1" dirty="0"/>
              <a:t>non-farmers</a:t>
            </a:r>
          </a:p>
          <a:p>
            <a:pPr algn="ctr">
              <a:buNone/>
            </a:pPr>
            <a:r>
              <a:rPr lang="en-US" sz="4000" b="1" dirty="0"/>
              <a:t>could engage in </a:t>
            </a:r>
          </a:p>
          <a:p>
            <a:pPr algn="ctr">
              <a:buFont typeface="Wingdings" pitchFamily="2" charset="2"/>
              <a:buNone/>
            </a:pPr>
            <a:r>
              <a:rPr lang="en-US" sz="4000" b="1" dirty="0"/>
              <a:t>	specialized crafts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4000" b="1" dirty="0">
                <a:latin typeface="Arial"/>
              </a:rPr>
              <a:t>basket making</a:t>
            </a:r>
            <a:endParaRPr lang="en-US" sz="4000" b="1" kern="1200" dirty="0"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886069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Day's Place, Frozen Sap, Lake Mille </a:t>
            </a:r>
            <a:r>
              <a:rPr lang="en-US" dirty="0" err="1">
                <a:solidFill>
                  <a:prstClr val="white"/>
                </a:solidFill>
                <a:latin typeface="Arial"/>
              </a:rPr>
              <a:t>Lacs</a:t>
            </a:r>
            <a:endParaRPr lang="en-US" dirty="0">
              <a:solidFill>
                <a:prstClr val="white"/>
              </a:solidFill>
              <a:latin typeface="Arial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770" y="515076"/>
            <a:ext cx="7315200" cy="488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553670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Woman and Blueberries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Patrick </a:t>
            </a:r>
            <a:r>
              <a:rPr lang="en-US" dirty="0" err="1">
                <a:solidFill>
                  <a:schemeClr val="bg1"/>
                </a:solidFill>
              </a:rPr>
              <a:t>DesJarlait</a:t>
            </a:r>
            <a:r>
              <a:rPr lang="en-US" dirty="0">
                <a:solidFill>
                  <a:schemeClr val="bg1"/>
                </a:solidFill>
              </a:rPr>
              <a:t> (1912-1972</a:t>
            </a:r>
            <a:r>
              <a:rPr lang="en-US" dirty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86918"/>
            <a:ext cx="7315200" cy="482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0C0600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07590" name="Picture 6" descr="bask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578" y="2219325"/>
            <a:ext cx="3397956" cy="3419475"/>
          </a:xfrm>
          <a:prstGeom prst="rect">
            <a:avLst/>
          </a:prstGeom>
          <a:noFill/>
        </p:spPr>
      </p:pic>
      <p:sp>
        <p:nvSpPr>
          <p:cNvPr id="707591" name="Text Box 7"/>
          <p:cNvSpPr txBox="1">
            <a:spLocks noChangeArrowheads="1"/>
          </p:cNvSpPr>
          <p:nvPr/>
        </p:nvSpPr>
        <p:spPr bwMode="auto">
          <a:xfrm>
            <a:off x="4301066" y="5607161"/>
            <a:ext cx="2991556" cy="8925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Prehistoric basketry techniques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(Jean Connor)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3"/>
            <a:ext cx="256257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basket making</a:t>
            </a:r>
          </a:p>
        </p:txBody>
      </p:sp>
    </p:spTree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Arial"/>
              </a:rPr>
              <a:t>basket making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7006"/>
            <a:ext cx="6502400" cy="3637919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basket and skin containers were replaced with ceramic vessels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baskets were likely lined with clay, and eventually fired</a:t>
            </a:r>
          </a:p>
          <a:p>
            <a:pPr lvl="1"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/>
              <a:t>fire pits likely naturally were fired as part of the cooking process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667006"/>
            <a:ext cx="6502400" cy="1791260"/>
          </a:xfr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/>
              <a:t>pottery made it easier to prepare and boil grains into digestible foods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611726"/>
            <a:ext cx="7315200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 err="1">
                <a:solidFill>
                  <a:prstClr val="white"/>
                </a:solidFill>
                <a:latin typeface="Arial"/>
              </a:rPr>
              <a:t>Reay</a:t>
            </a:r>
            <a:r>
              <a:rPr lang="en-US" sz="20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/>
              </a:rPr>
              <a:t>Tannahill</a:t>
            </a:r>
            <a:r>
              <a:rPr lang="en-US" sz="2000" dirty="0">
                <a:solidFill>
                  <a:prstClr val="white"/>
                </a:solidFill>
                <a:latin typeface="Arial"/>
              </a:rPr>
              <a:t>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(NY: three Rivers Press, 1988)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692943"/>
            <a:ext cx="3810000" cy="476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00286" y="6096000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Comal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1290638"/>
            <a:ext cx="5715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1676400" y="6400800"/>
            <a:ext cx="58278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www.randomhouse.com/catalog/display.pperl?isbn=9781588360083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8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85800"/>
            <a:ext cx="334331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06208" y="6260068"/>
            <a:ext cx="2813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Codex Mendoza, folio 60r</a:t>
            </a:r>
            <a:endParaRPr lang="en-US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723900"/>
            <a:ext cx="6191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81200" y="5999202"/>
            <a:ext cx="509626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the three hearthstones supporting the </a:t>
            </a:r>
            <a:r>
              <a:rPr lang="en-US" i="1" dirty="0" err="1">
                <a:hlinkClick r:id="rId4"/>
              </a:rPr>
              <a:t>comal</a:t>
            </a:r>
            <a:r>
              <a:rPr lang="en-US" i="1" dirty="0">
                <a:hlinkClick r:id="rId4"/>
              </a:rPr>
              <a:t>(li)</a:t>
            </a:r>
            <a:r>
              <a:rPr lang="en-US" dirty="0">
                <a:hlinkClick r:id="rId4"/>
              </a:rPr>
              <a:t> </a:t>
            </a:r>
            <a:endParaRPr lang="en-US" dirty="0"/>
          </a:p>
          <a:p>
            <a:pPr algn="ctr"/>
            <a:r>
              <a:rPr lang="en-US" sz="1200" dirty="0"/>
              <a:t>Codex Mendoza, folio 60r </a:t>
            </a:r>
            <a:endParaRPr lang="en-US" sz="1200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719263"/>
            <a:ext cx="4762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479345"/>
            <a:ext cx="6502400" cy="3834896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pottery made it easier to prepare and boil grains into digestible foods</a:t>
            </a:r>
          </a:p>
          <a:p>
            <a:pPr>
              <a:buFont typeface="Arial" pitchFamily="34" charset="0"/>
              <a:buChar char="•"/>
            </a:pPr>
            <a:endParaRPr lang="en-US" sz="1200" b="1" dirty="0"/>
          </a:p>
          <a:p>
            <a:pPr lvl="1">
              <a:buFont typeface="Arial" pitchFamily="34" charset="0"/>
              <a:buChar char="•"/>
            </a:pPr>
            <a:r>
              <a:rPr lang="en-US" sz="2400" b="1" dirty="0">
                <a:solidFill>
                  <a:srgbClr val="D79694"/>
                </a:solidFill>
              </a:rPr>
              <a:t>prehistoric people at the </a:t>
            </a:r>
            <a:r>
              <a:rPr lang="en-US" b="1" dirty="0"/>
              <a:t>Fish Lake Dam site just north of Duluth </a:t>
            </a:r>
            <a:r>
              <a:rPr lang="en-US" sz="2400" b="1" dirty="0">
                <a:solidFill>
                  <a:srgbClr val="D79694"/>
                </a:solidFill>
              </a:rPr>
              <a:t>may have invented pottery</a:t>
            </a:r>
          </a:p>
          <a:p>
            <a:pPr lvl="1"/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in order to parch wild rice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Biocultural Consequences: Technology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715000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"Rice Gathe</a:t>
            </a:r>
            <a:r>
              <a:rPr lang="en-US" dirty="0">
                <a:solidFill>
                  <a:schemeClr val="bg1"/>
                </a:solidFill>
                <a:latin typeface="Arial"/>
              </a:rPr>
              <a:t>rers“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bg1"/>
                </a:solidFill>
              </a:rPr>
              <a:t>Seth Eastman, 1867</a:t>
            </a:r>
            <a:r>
              <a:rPr lang="en-US" dirty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"/>
            <a:ext cx="7315200" cy="53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916847"/>
            <a:ext cx="7315200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Woman parching rice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</a:rPr>
              <a:t>Minnesota Historical Society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486" y="344712"/>
            <a:ext cx="688059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3"/>
            <a:ext cx="2562578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pottery making</a:t>
            </a:r>
          </a:p>
        </p:txBody>
      </p:sp>
      <p:pic>
        <p:nvPicPr>
          <p:cNvPr id="6" name="Picture 4" descr="Turn818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950" y="2209800"/>
            <a:ext cx="2236611" cy="3419475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54314" y="5715223"/>
            <a:ext cx="2991556" cy="885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Classic Maya cylindrical jar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with bird motif and glyphs,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9</a:t>
            </a:r>
            <a:r>
              <a:rPr lang="en-US" sz="1600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p. 411</a:t>
            </a:r>
            <a:r>
              <a:rPr lang="en-US" sz="20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       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66917"/>
            <a:ext cx="6502400" cy="1754326"/>
          </a:xfrm>
        </p:spPr>
        <p:txBody>
          <a:bodyPr>
            <a:spAutoFit/>
          </a:bodyPr>
          <a:lstStyle/>
          <a:p>
            <a:r>
              <a:rPr lang="en-US" sz="3600" b="1" dirty="0"/>
              <a:t>prehistoric decorated pottery vessel from Arizona</a:t>
            </a:r>
          </a:p>
        </p:txBody>
      </p:sp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1245711" y="6248401"/>
            <a:ext cx="6602961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365</a:t>
            </a:r>
          </a:p>
        </p:txBody>
      </p:sp>
      <p:pic>
        <p:nvPicPr>
          <p:cNvPr id="565252" name="Picture 4" descr="Turn816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501" y="2965774"/>
            <a:ext cx="4157133" cy="3206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859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7861" name="Text Box 5"/>
          <p:cNvSpPr txBox="1">
            <a:spLocks noChangeArrowheads="1"/>
          </p:cNvSpPr>
          <p:nvPr/>
        </p:nvSpPr>
        <p:spPr bwMode="auto">
          <a:xfrm>
            <a:off x="145638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7862" name="Text Box 6"/>
          <p:cNvSpPr txBox="1">
            <a:spLocks noChangeArrowheads="1"/>
          </p:cNvSpPr>
          <p:nvPr/>
        </p:nvSpPr>
        <p:spPr bwMode="auto">
          <a:xfrm>
            <a:off x="1676400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7863" name="Oval 7"/>
          <p:cNvSpPr>
            <a:spLocks noChangeArrowheads="1"/>
          </p:cNvSpPr>
          <p:nvPr/>
        </p:nvSpPr>
        <p:spPr bwMode="auto">
          <a:xfrm>
            <a:off x="5774267" y="4738688"/>
            <a:ext cx="1625600" cy="85725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Text Box 2"/>
          <p:cNvSpPr txBox="1">
            <a:spLocks noChangeArrowheads="1"/>
          </p:cNvSpPr>
          <p:nvPr/>
        </p:nvSpPr>
        <p:spPr bwMode="auto">
          <a:xfrm>
            <a:off x="1676400" y="63246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27488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65125"/>
            <a:ext cx="4680656" cy="5716588"/>
          </a:xfrm>
          <a:prstGeom prst="rect">
            <a:avLst/>
          </a:prstGeom>
          <a:noFill/>
        </p:spPr>
      </p:pic>
      <p:sp>
        <p:nvSpPr>
          <p:cNvPr id="1274884" name="Text Box 4"/>
          <p:cNvSpPr txBox="1">
            <a:spLocks noChangeArrowheads="1"/>
          </p:cNvSpPr>
          <p:nvPr/>
        </p:nvSpPr>
        <p:spPr bwMode="auto">
          <a:xfrm>
            <a:off x="1456383" y="5867633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274885" name="AutoShape 5"/>
          <p:cNvSpPr>
            <a:spLocks noChangeArrowheads="1"/>
          </p:cNvSpPr>
          <p:nvPr/>
        </p:nvSpPr>
        <p:spPr bwMode="auto">
          <a:xfrm>
            <a:off x="3431822" y="1614492"/>
            <a:ext cx="2765778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74886" name="Text Box 6"/>
          <p:cNvSpPr txBox="1">
            <a:spLocks noChangeArrowheads="1"/>
          </p:cNvSpPr>
          <p:nvPr/>
        </p:nvSpPr>
        <p:spPr bwMode="auto">
          <a:xfrm>
            <a:off x="3691467" y="2193926"/>
            <a:ext cx="2299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Chaco Canyon,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Mexico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90800" y="4171890"/>
            <a:ext cx="2436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1150 – 750 </a:t>
            </a:r>
            <a:r>
              <a:rPr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lang="en-US" sz="20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r>
              <a:rPr lang="en-US" sz="3600" b="1"/>
              <a:t>bandkeramic</a:t>
            </a:r>
            <a:endParaRPr lang="en-US" sz="3600"/>
          </a:p>
          <a:p>
            <a:pPr lvl="1">
              <a:buFontTx/>
              <a:buChar char="–"/>
            </a:pPr>
            <a:r>
              <a:rPr lang="en-US" sz="2800">
                <a:solidFill>
                  <a:srgbClr val="FF0000"/>
                </a:solidFill>
              </a:rPr>
              <a:t>Add image here from p. 355</a:t>
            </a:r>
          </a:p>
          <a:p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178627" name="Picture 3" descr="Turn81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222" y="2819400"/>
            <a:ext cx="2528711" cy="2895600"/>
          </a:xfrm>
          <a:prstGeom prst="rect">
            <a:avLst/>
          </a:prstGeom>
          <a:noFill/>
        </p:spPr>
      </p:pic>
      <p:sp>
        <p:nvSpPr>
          <p:cNvPr id="1178628" name="Text Box 4"/>
          <p:cNvSpPr txBox="1">
            <a:spLocks noChangeArrowheads="1"/>
          </p:cNvSpPr>
          <p:nvPr/>
        </p:nvSpPr>
        <p:spPr bwMode="auto">
          <a:xfrm>
            <a:off x="1256115" y="6343651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427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3" descr="Turn81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420" y="3505200"/>
            <a:ext cx="2308580" cy="2643530"/>
          </a:xfrm>
          <a:prstGeom prst="rect">
            <a:avLst/>
          </a:prstGeom>
          <a:noFill/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1295400" y="6248401"/>
            <a:ext cx="666868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427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20800" y="914400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36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bandkeramic</a:t>
            </a:r>
            <a:endParaRPr lang="en-US" sz="36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  <a:defRPr/>
            </a:pPr>
            <a:r>
              <a:rPr lang="en-US" sz="2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“lined pottery," referring to a Neolithic ceramic ware widely encountered in central Europe and to the culture that produced it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defRPr/>
            </a:pP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Text Box 2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349</a:t>
            </a:r>
          </a:p>
        </p:txBody>
      </p:sp>
      <p:pic>
        <p:nvPicPr>
          <p:cNvPr id="1037315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749648"/>
            <a:ext cx="6502400" cy="5346352"/>
          </a:xfrm>
          <a:prstGeom prst="rect">
            <a:avLst/>
          </a:prstGeom>
          <a:noFill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1160060" y="5943600"/>
            <a:ext cx="67987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1037317" name="Oval 5"/>
          <p:cNvSpPr>
            <a:spLocks noChangeArrowheads="1"/>
          </p:cNvSpPr>
          <p:nvPr/>
        </p:nvSpPr>
        <p:spPr bwMode="auto">
          <a:xfrm>
            <a:off x="5438019" y="3436260"/>
            <a:ext cx="948267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95914" y="4319956"/>
            <a:ext cx="2286000" cy="923330"/>
          </a:xfrm>
          <a:prstGeom prst="rect">
            <a:avLst/>
          </a:prstGeom>
          <a:solidFill>
            <a:srgbClr val="FAE1A4">
              <a:alpha val="67059"/>
            </a:srgb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1200" dirty="0">
                <a:solidFill>
                  <a:srgbClr val="C80000"/>
                </a:solidFill>
                <a:latin typeface="Arial"/>
                <a:ea typeface="+mn-ea"/>
                <a:cs typeface="+mn-cs"/>
              </a:rPr>
              <a:t>early Neolithic community in Palestine</a:t>
            </a:r>
          </a:p>
        </p:txBody>
      </p:sp>
    </p:spTree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754" name="Picture 6" descr="Deh_Lu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673354"/>
            <a:ext cx="6502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2221091" y="4389567"/>
            <a:ext cx="541867" cy="4270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6756" name="Text Box 8"/>
          <p:cNvSpPr txBox="1">
            <a:spLocks noChangeArrowheads="1"/>
          </p:cNvSpPr>
          <p:nvPr/>
        </p:nvSpPr>
        <p:spPr bwMode="auto">
          <a:xfrm>
            <a:off x="1371600" y="5257929"/>
            <a:ext cx="638828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1334914" y="4389438"/>
            <a:ext cx="539044" cy="4572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86" name="Text Box 10"/>
          <p:cNvSpPr txBox="1">
            <a:spLocks noChangeArrowheads="1"/>
          </p:cNvSpPr>
          <p:nvPr/>
        </p:nvSpPr>
        <p:spPr bwMode="auto">
          <a:xfrm>
            <a:off x="4521200" y="4311778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“seriation”</a:t>
            </a:r>
          </a:p>
        </p:txBody>
      </p:sp>
      <p:sp>
        <p:nvSpPr>
          <p:cNvPr id="613388" name="AutoShape 12"/>
          <p:cNvSpPr>
            <a:spLocks noChangeArrowheads="1"/>
          </p:cNvSpPr>
          <p:nvPr/>
        </p:nvSpPr>
        <p:spPr bwMode="auto">
          <a:xfrm>
            <a:off x="2472267" y="3454400"/>
            <a:ext cx="3352800" cy="173038"/>
          </a:xfrm>
          <a:prstGeom prst="leftRightArrow">
            <a:avLst>
              <a:gd name="adj1" fmla="val 50000"/>
              <a:gd name="adj2" fmla="val 366834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6333138" y="3382964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682523" y="3703638"/>
            <a:ext cx="520700" cy="8842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055059" y="2574930"/>
            <a:ext cx="745067" cy="2195513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675531" y="2133600"/>
            <a:ext cx="522111" cy="16462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684414" y="3779843"/>
            <a:ext cx="575733" cy="76358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541889" y="2117725"/>
            <a:ext cx="812800" cy="179705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192412" y="-1066800"/>
            <a:ext cx="732366" cy="5486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4910667" y="762129"/>
            <a:ext cx="643467" cy="3413125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5561189" y="2181225"/>
            <a:ext cx="541867" cy="16589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062198" y="1066800"/>
            <a:ext cx="595489" cy="1951038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6793094" y="1643192"/>
            <a:ext cx="270933" cy="1328737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7131755" y="2422654"/>
            <a:ext cx="537634" cy="288925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458156" y="2636967"/>
            <a:ext cx="4477456" cy="198437"/>
          </a:xfrm>
          <a:prstGeom prst="leftRightArrow">
            <a:avLst>
              <a:gd name="adj1" fmla="val 50000"/>
              <a:gd name="adj2" fmla="val 366894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333138" y="2971928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4" name="Left Arrow 23"/>
          <p:cNvSpPr>
            <a:spLocks noChangeArrowheads="1"/>
          </p:cNvSpPr>
          <p:nvPr/>
        </p:nvSpPr>
        <p:spPr bwMode="auto">
          <a:xfrm>
            <a:off x="2525889" y="4770438"/>
            <a:ext cx="203200" cy="33496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2730572" y="4770566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418285" y="2636966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  <p:sp>
        <p:nvSpPr>
          <p:cNvPr id="28" name="Left Arrow 27"/>
          <p:cNvSpPr>
            <a:spLocks noChangeArrowheads="1"/>
          </p:cNvSpPr>
          <p:nvPr/>
        </p:nvSpPr>
        <p:spPr bwMode="auto">
          <a:xfrm rot="5400000">
            <a:off x="7236652" y="2675091"/>
            <a:ext cx="322263" cy="179211"/>
          </a:xfrm>
          <a:prstGeom prst="leftArrow">
            <a:avLst>
              <a:gd name="adj1" fmla="val 76667"/>
              <a:gd name="adj2" fmla="val 4966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3" grpId="0" animBg="1"/>
      <p:bldP spid="613385" grpId="0" animBg="1"/>
      <p:bldP spid="613386" grpId="0"/>
      <p:bldP spid="613388" grpId="0" animBg="1"/>
      <p:bldP spid="613390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 animBg="1"/>
      <p:bldP spid="25" grpId="0"/>
      <p:bldP spid="26" grpId="0"/>
      <p:bldP spid="28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Deh_Lura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371717"/>
            <a:ext cx="65024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1371600" y="5032492"/>
            <a:ext cx="6388287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600" b="1" kern="1200" baseline="300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36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Hole, Flannery and Neely, “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1291167" y="4086225"/>
            <a:ext cx="609600" cy="533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201333" y="4100513"/>
            <a:ext cx="609600" cy="533400"/>
          </a:xfrm>
          <a:prstGeom prst="ellips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04267" y="4038716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“seriation”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420533" y="3264017"/>
            <a:ext cx="2394656" cy="227013"/>
          </a:xfrm>
          <a:prstGeom prst="leftRightArrow">
            <a:avLst>
              <a:gd name="adj1" fmla="val 50000"/>
              <a:gd name="adj2" fmla="val 368265"/>
            </a:avLst>
          </a:prstGeom>
          <a:solidFill>
            <a:srgbClr val="FF0000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88634" y="3214805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= 100%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1" name="Picture 3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2425"/>
            <a:ext cx="6069189" cy="5943600"/>
          </a:xfrm>
          <a:prstGeom prst="rect">
            <a:avLst/>
          </a:prstGeom>
          <a:noFill/>
        </p:spPr>
      </p:pic>
      <p:sp>
        <p:nvSpPr>
          <p:cNvPr id="1015813" name="Text Box 5"/>
          <p:cNvSpPr txBox="1">
            <a:spLocks noChangeArrowheads="1"/>
          </p:cNvSpPr>
          <p:nvPr/>
        </p:nvSpPr>
        <p:spPr bwMode="auto">
          <a:xfrm>
            <a:off x="1456383" y="6096000"/>
            <a:ext cx="6189133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015814" name="Text Box 6"/>
          <p:cNvSpPr txBox="1">
            <a:spLocks noChangeArrowheads="1"/>
          </p:cNvSpPr>
          <p:nvPr/>
        </p:nvSpPr>
        <p:spPr bwMode="auto">
          <a:xfrm>
            <a:off x="1667038" y="6378576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015815" name="Oval 7"/>
          <p:cNvSpPr>
            <a:spLocks noChangeArrowheads="1"/>
          </p:cNvSpPr>
          <p:nvPr/>
        </p:nvSpPr>
        <p:spPr bwMode="auto">
          <a:xfrm>
            <a:off x="4368800" y="3646488"/>
            <a:ext cx="1134533" cy="696912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5816" name="Oval 8"/>
          <p:cNvSpPr>
            <a:spLocks noChangeArrowheads="1"/>
          </p:cNvSpPr>
          <p:nvPr/>
        </p:nvSpPr>
        <p:spPr bwMode="auto">
          <a:xfrm>
            <a:off x="4330776" y="3962400"/>
            <a:ext cx="979311" cy="458788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5" grpId="0" animBg="1"/>
      <p:bldP spid="1015816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Text Box 2"/>
          <p:cNvSpPr txBox="1">
            <a:spLocks noChangeArrowheads="1"/>
          </p:cNvSpPr>
          <p:nvPr/>
        </p:nvSpPr>
        <p:spPr bwMode="auto">
          <a:xfrm>
            <a:off x="1676400" y="62139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355</a:t>
            </a:r>
          </a:p>
        </p:txBody>
      </p:sp>
      <p:pic>
        <p:nvPicPr>
          <p:cNvPr id="1198083" name="Picture 3" descr="14p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981200"/>
            <a:ext cx="6502400" cy="2918566"/>
          </a:xfrm>
          <a:prstGeom prst="rect">
            <a:avLst/>
          </a:prstGeom>
          <a:noFill/>
        </p:spPr>
      </p:pic>
      <p:sp>
        <p:nvSpPr>
          <p:cNvPr id="1198084" name="Text Box 4"/>
          <p:cNvSpPr txBox="1">
            <a:spLocks noChangeArrowheads="1"/>
          </p:cNvSpPr>
          <p:nvPr/>
        </p:nvSpPr>
        <p:spPr bwMode="auto">
          <a:xfrm>
            <a:off x="738128" y="5181833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Important European Sites and Regions</a:t>
            </a:r>
          </a:p>
        </p:txBody>
      </p:sp>
      <p:sp>
        <p:nvSpPr>
          <p:cNvPr id="1198085" name="Oval 5"/>
          <p:cNvSpPr>
            <a:spLocks noChangeArrowheads="1"/>
          </p:cNvSpPr>
          <p:nvPr/>
        </p:nvSpPr>
        <p:spPr bwMode="auto">
          <a:xfrm>
            <a:off x="1117603" y="3643086"/>
            <a:ext cx="2167467" cy="9906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</a:t>
            </a: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2</a:t>
            </a:r>
            <a:r>
              <a:rPr lang="en-US" i="1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4297"/>
            <a:ext cx="7315200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began to master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ceramics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bronze and metal casting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brick making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masonry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other skills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Text Box 2"/>
          <p:cNvSpPr txBox="1">
            <a:spLocks noChangeArrowheads="1"/>
          </p:cNvSpPr>
          <p:nvPr/>
        </p:nvSpPr>
        <p:spPr bwMode="auto">
          <a:xfrm>
            <a:off x="4038600" y="6400800"/>
            <a:ext cx="928459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Wikipedia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6" name="Rectangle 6"/>
          <p:cNvSpPr>
            <a:spLocks noChangeArrowheads="1"/>
          </p:cNvSpPr>
          <p:nvPr/>
        </p:nvSpPr>
        <p:spPr bwMode="auto">
          <a:xfrm>
            <a:off x="3623734" y="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7" name="Rectangle 6"/>
          <p:cNvSpPr>
            <a:spLocks noChangeArrowheads="1"/>
          </p:cNvSpPr>
          <p:nvPr/>
        </p:nvSpPr>
        <p:spPr bwMode="auto">
          <a:xfrm>
            <a:off x="5329767" y="15240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8" name="Rectangle 6"/>
          <p:cNvSpPr>
            <a:spLocks noChangeArrowheads="1"/>
          </p:cNvSpPr>
          <p:nvPr/>
        </p:nvSpPr>
        <p:spPr bwMode="auto">
          <a:xfrm>
            <a:off x="3352800" y="5514975"/>
            <a:ext cx="2641600" cy="685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9" name="Rectangle 6"/>
          <p:cNvSpPr>
            <a:spLocks noChangeArrowheads="1"/>
          </p:cNvSpPr>
          <p:nvPr/>
        </p:nvSpPr>
        <p:spPr bwMode="auto">
          <a:xfrm>
            <a:off x="3269545" y="0"/>
            <a:ext cx="2641600" cy="3444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40" name="Text Box 3"/>
          <p:cNvSpPr txBox="1">
            <a:spLocks noChangeArrowheads="1"/>
          </p:cNvSpPr>
          <p:nvPr/>
        </p:nvSpPr>
        <p:spPr bwMode="auto">
          <a:xfrm>
            <a:off x="2655120" y="5638942"/>
            <a:ext cx="3786613" cy="4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"</a:t>
            </a:r>
            <a:r>
              <a:rPr lang="en-US" sz="2400" b="1" dirty="0" err="1">
                <a:solidFill>
                  <a:srgbClr val="FFFFFF"/>
                </a:solidFill>
                <a:latin typeface="Verdana" pitchFamily="34" charset="0"/>
              </a:rPr>
              <a:t>Ötzi</a:t>
            </a: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“  “the Iceman”</a:t>
            </a: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11091"/>
            <a:ext cx="3657600" cy="365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7" y="762000"/>
            <a:ext cx="41005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 bwMode="auto">
          <a:xfrm rot="17639190">
            <a:off x="6755398" y="3074928"/>
            <a:ext cx="1246302" cy="175260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4321314"/>
            <a:ext cx="3070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Copper Age</a:t>
            </a:r>
          </a:p>
        </p:txBody>
      </p:sp>
    </p:spTree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8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en-US" sz="3600" b="1" dirty="0"/>
              <a:t>Bronze Age</a:t>
            </a:r>
          </a:p>
          <a:p>
            <a:pPr lvl="1" eaLnBrk="1" hangingPunct="1"/>
            <a:r>
              <a:rPr lang="en-US" sz="2400" dirty="0"/>
              <a:t>period of early Old World civilizations associated with the widespread use of metal tools after 5,500 </a:t>
            </a:r>
            <a:r>
              <a:rPr lang="en-US" sz="2400" dirty="0" err="1"/>
              <a:t>y.a.</a:t>
            </a:r>
            <a:endParaRPr lang="en-US" sz="2400" dirty="0"/>
          </a:p>
        </p:txBody>
      </p:sp>
      <p:pic>
        <p:nvPicPr>
          <p:cNvPr id="933890" name="Picture 4" descr="Turn817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067" y="2819400"/>
            <a:ext cx="238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3891" name="Text Box 5"/>
          <p:cNvSpPr txBox="1">
            <a:spLocks noChangeArrowheads="1"/>
          </p:cNvSpPr>
          <p:nvPr/>
        </p:nvSpPr>
        <p:spPr bwMode="auto">
          <a:xfrm>
            <a:off x="1961447" y="4146550"/>
            <a:ext cx="2037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Cast bronze ritual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vessel of the Shang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dynasty, China</a:t>
            </a:r>
          </a:p>
        </p:txBody>
      </p:sp>
      <p:sp>
        <p:nvSpPr>
          <p:cNvPr id="933892" name="Text Box 8"/>
          <p:cNvSpPr txBox="1">
            <a:spLocks noChangeArrowheads="1"/>
          </p:cNvSpPr>
          <p:nvPr/>
        </p:nvSpPr>
        <p:spPr bwMode="auto">
          <a:xfrm>
            <a:off x="2133385" y="6370639"/>
            <a:ext cx="4953214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 468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70755" y="3657600"/>
            <a:ext cx="2562578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metalworking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95800" y="5867400"/>
            <a:ext cx="3302003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C0600"/>
                </a:solidFill>
                <a:latin typeface="Times New Roman" pitchFamily="18" charset="0"/>
                <a:ea typeface="+mn-ea"/>
                <a:cs typeface="+mn-cs"/>
              </a:rPr>
              <a:t>Inca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gold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38400"/>
            <a:ext cx="2438400" cy="3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0060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 and 20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13197" y="5867400"/>
            <a:ext cx="3302003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C0600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Inca </a:t>
            </a:r>
            <a:r>
              <a:rPr lang="en-US" sz="16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gold ceremonial mask</a:t>
            </a:r>
            <a:endParaRPr lang="en-US" sz="16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0800" y="1179681"/>
            <a:ext cx="6502400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economic system allows individuals</a:t>
            </a: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to devote full time to occupations</a:t>
            </a:r>
          </a:p>
          <a:p>
            <a:pPr marL="571500" indent="-5715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dirty="0">
                <a:solidFill>
                  <a:srgbClr val="D79694"/>
                </a:solidFill>
              </a:rPr>
              <a:t>       like …</a:t>
            </a:r>
            <a:r>
              <a:rPr kumimoji="1"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</a:t>
            </a:r>
            <a:endParaRPr kumimoji="1" lang="en-US" sz="24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828800"/>
            <a:ext cx="464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61080" y="5239656"/>
            <a:ext cx="2562578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metalworking</a:t>
            </a:r>
          </a:p>
        </p:txBody>
      </p:sp>
    </p:spTree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Text Box 2"/>
          <p:cNvSpPr txBox="1">
            <a:spLocks noChangeArrowheads="1"/>
          </p:cNvSpPr>
          <p:nvPr/>
        </p:nvSpPr>
        <p:spPr bwMode="auto">
          <a:xfrm>
            <a:off x="1752600" y="6400800"/>
            <a:ext cx="569752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473</a:t>
            </a:r>
          </a:p>
        </p:txBody>
      </p:sp>
      <p:pic>
        <p:nvPicPr>
          <p:cNvPr id="991235" name="Picture 5" descr="Turn817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3439" y="180975"/>
            <a:ext cx="181468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1236" name="Rectangle 6"/>
          <p:cNvSpPr>
            <a:spLocks noChangeArrowheads="1"/>
          </p:cNvSpPr>
          <p:nvPr/>
        </p:nvSpPr>
        <p:spPr bwMode="auto">
          <a:xfrm>
            <a:off x="3623734" y="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7" name="Rectangle 6"/>
          <p:cNvSpPr>
            <a:spLocks noChangeArrowheads="1"/>
          </p:cNvSpPr>
          <p:nvPr/>
        </p:nvSpPr>
        <p:spPr bwMode="auto">
          <a:xfrm>
            <a:off x="5329767" y="152400"/>
            <a:ext cx="474133" cy="5943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8" name="Rectangle 6"/>
          <p:cNvSpPr>
            <a:spLocks noChangeArrowheads="1"/>
          </p:cNvSpPr>
          <p:nvPr/>
        </p:nvSpPr>
        <p:spPr bwMode="auto">
          <a:xfrm>
            <a:off x="3352800" y="5514975"/>
            <a:ext cx="2641600" cy="685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39" name="Rectangle 6"/>
          <p:cNvSpPr>
            <a:spLocks noChangeArrowheads="1"/>
          </p:cNvSpPr>
          <p:nvPr/>
        </p:nvSpPr>
        <p:spPr bwMode="auto">
          <a:xfrm>
            <a:off x="3269545" y="0"/>
            <a:ext cx="2641600" cy="3444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1240" name="Text Box 3"/>
          <p:cNvSpPr txBox="1">
            <a:spLocks noChangeArrowheads="1"/>
          </p:cNvSpPr>
          <p:nvPr/>
        </p:nvSpPr>
        <p:spPr bwMode="auto">
          <a:xfrm>
            <a:off x="2057400" y="5486400"/>
            <a:ext cx="5027338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Mycenaean Bronze Age axe,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or winged </a:t>
            </a: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palstave</a:t>
            </a:r>
            <a:endParaRPr lang="en-US" sz="2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increased social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interaction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914977"/>
            <a:ext cx="7315200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population growth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establishment of large, sedentary villages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latin typeface="Arial"/>
                <a:ea typeface="+mn-ea"/>
                <a:cs typeface="+mn-cs"/>
              </a:rPr>
              <a:t>opportunity for increased social interaction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but with added health risks</a:t>
            </a:r>
          </a:p>
          <a:p>
            <a:pPr marL="1139825" lvl="2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4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food storage for times of shortage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surplus food</a:t>
            </a:r>
          </a:p>
          <a:p>
            <a:pPr marL="682625" lvl="1" indent="-225425">
              <a:buFont typeface="Arial" charset="0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food surplus could be used in times of shortages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286000" y="6415314"/>
            <a:ext cx="45347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http://en.wikipedia.org/wiki/Joseph_(Hebrew_Bible)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04800"/>
            <a:ext cx="76200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05000" y="5867400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Joseph interprets the dream of the Pharaoh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Peter von Cornelius</a:t>
            </a:r>
          </a:p>
        </p:txBody>
      </p:sp>
    </p:spTree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Text Box 2"/>
          <p:cNvSpPr txBox="1">
            <a:spLocks noChangeArrowheads="1"/>
          </p:cNvSpPr>
          <p:nvPr/>
        </p:nvSpPr>
        <p:spPr bwMode="auto">
          <a:xfrm>
            <a:off x="2133600" y="6415314"/>
            <a:ext cx="49226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www.mycatholictradition.com/saints-of-old-joseph2.html</a:t>
            </a:r>
            <a:endParaRPr lang="en-US" sz="1600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8372" y="5892798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Seven Years of Plenty, Seven Years of Famine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5929" y="228600"/>
            <a:ext cx="448755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401546" y="5881914"/>
            <a:ext cx="231345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hlinkClick r:id="rId2"/>
              </a:rPr>
              <a:t>Aztecs storing maize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Florentine Codex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late 16th century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966" y="348342"/>
            <a:ext cx="418809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consequences: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surplus taxed…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000000"/>
                </a:solidFill>
                <a:latin typeface="Arial"/>
              </a:rPr>
              <a:t>monumental arch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Invention of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Discovery that Food is More than Sustenance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the “Herding Revolution”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</a:rPr>
              <a:t>Snail Farming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Use of Food as a Means and Index of Social Differentiation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Long-Range Exchange of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Ecological Revolution of last 500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D79694"/>
                </a:solidFill>
              </a:rPr>
              <a:t>Industrial Revolution of the 19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and 20</a:t>
            </a:r>
            <a:r>
              <a:rPr lang="en-US" sz="2800" b="1" baseline="30000" dirty="0">
                <a:solidFill>
                  <a:srgbClr val="D79694"/>
                </a:solidFill>
              </a:rPr>
              <a:t>th</a:t>
            </a:r>
            <a:r>
              <a:rPr lang="en-US" sz="2800" b="1" dirty="0">
                <a:solidFill>
                  <a:srgbClr val="D79694"/>
                </a:solidFill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639"/>
            <a:ext cx="731520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surplus food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16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excess production served as capital that fostered new socioeconomic transactions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</a:t>
            </a:r>
          </a:p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Text Box 2"/>
          <p:cNvSpPr txBox="1">
            <a:spLocks noChangeArrowheads="1"/>
          </p:cNvSpPr>
          <p:nvPr/>
        </p:nvSpPr>
        <p:spPr bwMode="auto">
          <a:xfrm>
            <a:off x="1320800" y="533531"/>
            <a:ext cx="6502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Ten Classic Characteristics of Early Civilization</a:t>
            </a: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1" lang="en-US" sz="28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Social means of collecting “surplus” production</a:t>
            </a:r>
          </a:p>
        </p:txBody>
      </p:sp>
      <p:pic>
        <p:nvPicPr>
          <p:cNvPr id="818179" name="Picture 3" descr="Turn817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0"/>
            <a:ext cx="284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8180" name="Picture 5" descr="Turn81707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2" y="2514606"/>
            <a:ext cx="25273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8181" name="Rectangle 6"/>
          <p:cNvSpPr>
            <a:spLocks noChangeArrowheads="1"/>
          </p:cNvSpPr>
          <p:nvPr/>
        </p:nvSpPr>
        <p:spPr bwMode="auto">
          <a:xfrm>
            <a:off x="1337734" y="5546856"/>
            <a:ext cx="6824133" cy="1082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</a:t>
            </a: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Small Sumerian clay table is a 4,000-year-old tax receipt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with cuneiform impressions on both sides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, p. 389</a:t>
            </a:r>
          </a:p>
        </p:txBody>
      </p:sp>
    </p:spTree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641937"/>
            <a:ext cx="731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consequences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55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13260"/>
            <a:ext cx="73152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as population increased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competition for limited resources occurred</a:t>
            </a:r>
          </a:p>
          <a:p>
            <a:pPr marL="1139825" lvl="2" indent="-225425">
              <a:buFont typeface="Arial" charset="0"/>
              <a:buChar char="•"/>
            </a:pPr>
            <a:endParaRPr lang="en-US" sz="500" b="1" dirty="0">
              <a:solidFill>
                <a:srgbClr val="000000"/>
              </a:solidFill>
              <a:latin typeface="Arial"/>
            </a:endParaRP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water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land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other basic resources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55-56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political/religious/military hierarchies took over the tasks of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organizing production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maintaining order in an increasingly complex society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defending the community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55-56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925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political/religious/military hierarchies control over various tasks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led to the rise of states and empires</a:t>
            </a:r>
          </a:p>
        </p:txBody>
      </p:sp>
    </p:spTree>
  </p:cSld>
  <p:clrMapOvr>
    <a:masterClrMapping/>
  </p:clrMapOvr>
  <p:transition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10977"/>
            <a:ext cx="73152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states and empires began to have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specialized laborers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private property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class systems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organized governments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335712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498874"/>
            <a:ext cx="7315200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people became divided for the first time into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priests, warriors, and artisans groups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rich and poor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upper and lower classes</a:t>
            </a:r>
          </a:p>
          <a:p>
            <a:pPr marL="1139825" lvl="2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rulers and ruled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Text Box 2"/>
          <p:cNvSpPr txBox="1">
            <a:spLocks noChangeArrowheads="1"/>
          </p:cNvSpPr>
          <p:nvPr/>
        </p:nvSpPr>
        <p:spPr bwMode="auto">
          <a:xfrm>
            <a:off x="1295400" y="877431"/>
            <a:ext cx="650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Ten Classic Characteristics of Early Civilization</a:t>
            </a: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800100" indent="-800100"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marL="800100" indent="-800100" algn="l" rtl="0" fontAlgn="base">
              <a:spcBef>
                <a:spcPct val="0"/>
              </a:spcBef>
              <a:spcAft>
                <a:spcPct val="0"/>
              </a:spcAft>
              <a:buFontTx/>
              <a:buAutoNum type="arabicPeriod" startAt="10"/>
            </a:pPr>
            <a:r>
              <a:rPr kumimoji="1"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 privileged ruling class of religious, political, and military leaders organizes and directs the entire system</a:t>
            </a:r>
          </a:p>
        </p:txBody>
      </p:sp>
      <p:pic>
        <p:nvPicPr>
          <p:cNvPr id="839683" name="Picture 3" descr="Turn817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3406874"/>
            <a:ext cx="3025422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84" name="Rectangle 4"/>
          <p:cNvSpPr>
            <a:spLocks noChangeArrowheads="1"/>
          </p:cNvSpPr>
          <p:nvPr/>
        </p:nvSpPr>
        <p:spPr bwMode="auto">
          <a:xfrm>
            <a:off x="4504267" y="3733849"/>
            <a:ext cx="1524000" cy="26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Hieroglyphic inscription of a royal Egyptian hunting marsh birds from a papyrus boat,</a:t>
            </a:r>
          </a:p>
          <a:p>
            <a:pPr algn="ct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9th Ed.</a:t>
            </a:r>
            <a:r>
              <a:rPr lang="en-US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p. 393.   </a:t>
            </a:r>
          </a:p>
        </p:txBody>
      </p:sp>
      <p:pic>
        <p:nvPicPr>
          <p:cNvPr id="839685" name="Picture 5" descr="King_Tu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479" y="2819499"/>
            <a:ext cx="186972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686" name="Rectangle 6"/>
          <p:cNvSpPr>
            <a:spLocks noChangeArrowheads="1"/>
          </p:cNvSpPr>
          <p:nvPr/>
        </p:nvSpPr>
        <p:spPr bwMode="auto">
          <a:xfrm>
            <a:off x="5994400" y="5867499"/>
            <a:ext cx="152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King Tut</a:t>
            </a:r>
            <a:r>
              <a:rPr lang="en-US" sz="2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</a:t>
            </a:r>
          </a:p>
        </p:txBody>
      </p:sp>
    </p:spTree>
  </p:cSld>
  <p:clrMapOvr>
    <a:masterClrMapping/>
  </p:clrMapOvr>
  <p:transition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810000" y="5881914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/>
              <a:t>Mocezuma</a:t>
            </a:r>
            <a:r>
              <a:rPr lang="en-US" b="1" dirty="0"/>
              <a:t> II</a:t>
            </a:r>
            <a:endParaRPr lang="en-US" b="1" kern="12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4800"/>
            <a:ext cx="406425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228601"/>
            <a:ext cx="6682727" cy="6248399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dirty="0"/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/>
              <a:t>Montezuma’s Dinner: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/>
              <a:t>An Essay on the Tribal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latin typeface="Arial" charset="0"/>
                <a:ea typeface="+mn-ea"/>
                <a:cs typeface="+mn-cs"/>
              </a:rPr>
              <a:t>Society of the North American Indians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Lewis Henry Morgan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NY: Heritage Press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latin typeface="Arial" charset="0"/>
                <a:ea typeface="+mn-ea"/>
                <a:cs typeface="+mn-cs"/>
              </a:rPr>
              <a:t>1876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66686"/>
            <a:ext cx="6502400" cy="3434786"/>
          </a:xfrm>
        </p:spPr>
        <p:txBody>
          <a:bodyPr lIns="914400" rIns="914400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1800" dirty="0"/>
          </a:p>
          <a:p>
            <a:pPr marL="0" lvl="1" indent="0" algn="ctr"/>
            <a:r>
              <a:rPr lang="en-US" b="1" dirty="0"/>
              <a:t>the propagation and exploitation of domesticated plants and/or animals by humans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482111" y="5881914"/>
            <a:ext cx="414728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Aztecs stone altar dedicated to corn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Museum of Anthropology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723900"/>
            <a:ext cx="6667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371600"/>
            <a:ext cx="6502400" cy="5029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b="1" dirty="0"/>
              <a:t>Tutankhamen, “King Tut” </a:t>
            </a:r>
          </a:p>
          <a:p>
            <a:pPr eaLnBrk="1" hangingPunct="1">
              <a:defRPr/>
            </a:pPr>
            <a:endParaRPr lang="en-US" sz="1050" b="1" dirty="0"/>
          </a:p>
          <a:p>
            <a:pPr lvl="1" eaLnBrk="1" hangingPunct="1">
              <a:defRPr/>
            </a:pPr>
            <a:r>
              <a:rPr lang="en-US" sz="2800" dirty="0"/>
              <a:t>Egyptian pharaoh of the New Kingdom period, who died at age 19 in 1323 B.C.</a:t>
            </a:r>
          </a:p>
        </p:txBody>
      </p:sp>
      <p:pic>
        <p:nvPicPr>
          <p:cNvPr id="841730" name="Picture 3" descr="King_Tu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3733" y="3352895"/>
            <a:ext cx="186972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Text Box 2"/>
          <p:cNvSpPr txBox="1">
            <a:spLocks noChangeArrowheads="1"/>
          </p:cNvSpPr>
          <p:nvPr/>
        </p:nvSpPr>
        <p:spPr bwMode="auto">
          <a:xfrm>
            <a:off x="1346499" y="6429375"/>
            <a:ext cx="650210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www.ctv.ca/servlet/ArticleNews/story/CTVNews/20071104/king_tut_071104/20071104?hub=CTVNewsAt11</a:t>
            </a:r>
            <a:endParaRPr lang="en-US" sz="9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3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3780" name="Rectangle 5"/>
          <p:cNvSpPr>
            <a:spLocks noChangeArrowheads="1"/>
          </p:cNvSpPr>
          <p:nvPr/>
        </p:nvSpPr>
        <p:spPr bwMode="auto">
          <a:xfrm>
            <a:off x="3434645" y="6000750"/>
            <a:ext cx="2574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16 February 1923 </a:t>
            </a:r>
          </a:p>
        </p:txBody>
      </p:sp>
    </p:spTree>
  </p:cSld>
  <p:clrMapOvr>
    <a:masterClrMapping/>
  </p:clrMapOvr>
  <p:transition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2286000" y="6456459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http://news.bbc.co.uk/2/hi/science/nature/2288952.stm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58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762097"/>
            <a:ext cx="65024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5828" name="Rectangle 3"/>
          <p:cNvSpPr>
            <a:spLocks noChangeArrowheads="1"/>
          </p:cNvSpPr>
          <p:nvPr/>
        </p:nvSpPr>
        <p:spPr bwMode="auto">
          <a:xfrm>
            <a:off x="3477125" y="6138446"/>
            <a:ext cx="2239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30 September 2002</a:t>
            </a:r>
          </a:p>
        </p:txBody>
      </p:sp>
    </p:spTree>
  </p:cSld>
  <p:clrMapOvr>
    <a:masterClrMapping/>
  </p:clrMapOvr>
  <p:transition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4225590" y="6514426"/>
            <a:ext cx="692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4B129B1-D2E1-48EA-969F-1EF80B1FF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71998"/>
            <a:ext cx="5486400" cy="6105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22AA1-BDE9-4847-BF26-C71DEC683126}"/>
              </a:ext>
            </a:extLst>
          </p:cNvPr>
          <p:cNvSpPr txBox="1"/>
          <p:nvPr/>
        </p:nvSpPr>
        <p:spPr>
          <a:xfrm>
            <a:off x="6858000" y="381000"/>
            <a:ext cx="1905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400" dirty="0"/>
              <a:t>By Isis Davis-Marks</a:t>
            </a:r>
          </a:p>
          <a:p>
            <a:r>
              <a:rPr lang="en-US" sz="1400" dirty="0"/>
              <a:t>smithsonianmag.com</a:t>
            </a:r>
          </a:p>
          <a:p>
            <a:r>
              <a:rPr lang="en-US" sz="1400" dirty="0"/>
              <a:t>March 29, 2021</a:t>
            </a:r>
          </a:p>
        </p:txBody>
      </p:sp>
    </p:spTree>
    <p:extLst>
      <p:ext uri="{BB962C8B-B14F-4D97-AF65-F5344CB8AC3E}">
        <p14:creationId xmlns:p14="http://schemas.microsoft.com/office/powerpoint/2010/main" val="3751015941"/>
      </p:ext>
    </p:extLst>
  </p:cSld>
  <p:clrMapOvr>
    <a:masterClrMapping/>
  </p:clrMapOvr>
  <p:transition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4"/>
          <p:cNvSpPr>
            <a:spLocks noChangeArrowheads="1"/>
          </p:cNvSpPr>
          <p:nvPr/>
        </p:nvSpPr>
        <p:spPr bwMode="auto">
          <a:xfrm>
            <a:off x="3526530" y="6138446"/>
            <a:ext cx="20360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4 November 2007</a:t>
            </a:r>
          </a:p>
        </p:txBody>
      </p:sp>
      <p:pic>
        <p:nvPicPr>
          <p:cNvPr id="84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97"/>
            <a:ext cx="65024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76" name="Text Box 2"/>
          <p:cNvSpPr txBox="1">
            <a:spLocks noChangeArrowheads="1"/>
          </p:cNvSpPr>
          <p:nvPr/>
        </p:nvSpPr>
        <p:spPr bwMode="auto">
          <a:xfrm>
            <a:off x="2516014" y="6461222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http://news.bbc.co.uk/2/hi/science/nature/7077423.stm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Text Box 2"/>
          <p:cNvSpPr txBox="1">
            <a:spLocks noChangeArrowheads="1"/>
          </p:cNvSpPr>
          <p:nvPr/>
        </p:nvSpPr>
        <p:spPr bwMode="auto">
          <a:xfrm>
            <a:off x="2516014" y="6461222"/>
            <a:ext cx="4599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http://news.bbc.co.uk/2/hi/science/nature/7077423.stm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499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24" name="Rectangle 5"/>
          <p:cNvSpPr>
            <a:spLocks noChangeArrowheads="1"/>
          </p:cNvSpPr>
          <p:nvPr/>
        </p:nvSpPr>
        <p:spPr bwMode="auto">
          <a:xfrm>
            <a:off x="3474156" y="6062663"/>
            <a:ext cx="2501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4 November 2007</a:t>
            </a:r>
          </a:p>
        </p:txBody>
      </p:sp>
    </p:spTree>
  </p:cSld>
  <p:clrMapOvr>
    <a:masterClrMapping/>
  </p:clrMapOvr>
  <p:transition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1862670" y="6429472"/>
            <a:ext cx="5919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www.bbc.co.uk/history/ancient/egyptians/tutankhamun_gallery_02.shtml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519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967" y="457200"/>
            <a:ext cx="3365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1972" name="Rectangle 4"/>
          <p:cNvSpPr>
            <a:spLocks noChangeArrowheads="1"/>
          </p:cNvSpPr>
          <p:nvPr/>
        </p:nvSpPr>
        <p:spPr bwMode="auto">
          <a:xfrm>
            <a:off x="4927600" y="4191048"/>
            <a:ext cx="296333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Panel from the back</a:t>
            </a:r>
            <a:b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the golden throne</a:t>
            </a:r>
            <a:b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of King Tut</a:t>
            </a:r>
          </a:p>
        </p:txBody>
      </p:sp>
    </p:spTree>
  </p:cSld>
  <p:clrMapOvr>
    <a:masterClrMapping/>
  </p:clrMapOvr>
  <p:transition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00086"/>
            <a:ext cx="7315200" cy="350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with social stratification heterogeneous diets appeared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not everyone who lived in the same area ate similar foods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food patterns of a region varied considerably among people of different rank or status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638976"/>
            <a:ext cx="7315200" cy="368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000000"/>
                </a:solidFill>
                <a:latin typeface="Arial"/>
              </a:rPr>
              <a:t>by the end of the 15</a:t>
            </a:r>
            <a:r>
              <a:rPr lang="en-US" sz="2800" b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century …</a:t>
            </a:r>
          </a:p>
          <a:p>
            <a:pPr marL="682625" lvl="1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agriculture had brought cities and complex political systems to most parts of the world</a:t>
            </a:r>
          </a:p>
          <a:p>
            <a:pPr marL="1139825" lvl="2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trade networks linked many parts of the world</a:t>
            </a:r>
          </a:p>
          <a:p>
            <a:pPr marL="1139825" lvl="2" indent="-225425">
              <a:buFont typeface="Arial" charset="0"/>
              <a:buChar char="•"/>
            </a:pPr>
            <a:endParaRPr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the age of exploration was about to begin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1372683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6138446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Austin: University of 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Texax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Press, 1994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334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56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830284"/>
            <a:ext cx="7315200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… and food played a critical role</a:t>
            </a:r>
          </a:p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in the political developments</a:t>
            </a:r>
          </a:p>
          <a:p>
            <a:pPr marL="682625" lvl="1" indent="-225425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of this era …</a:t>
            </a:r>
          </a:p>
          <a:p>
            <a:pPr marL="682625" lvl="1" indent="-225425">
              <a:buFont typeface="Arial" charset="0"/>
              <a:buChar char="•"/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291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Social and Political Consequences </a:t>
            </a:r>
          </a:p>
          <a:p>
            <a:pPr marL="682625" lvl="1" indent="-225425"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of the Agricultural Revolution</a:t>
            </a:r>
          </a:p>
        </p:txBody>
      </p:sp>
    </p:spTree>
  </p:cSld>
  <p:clrMapOvr>
    <a:masterClrMapping/>
  </p:clrMapOvr>
  <p:transition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817712"/>
            <a:ext cx="7315200" cy="1858201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changed</a:t>
            </a:r>
          </a:p>
          <a:p>
            <a:pPr marL="465138" lvl="1" indent="-233363"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the history of the world forever</a:t>
            </a:r>
          </a:p>
          <a:p>
            <a:pPr marL="465138" lvl="1" indent="-233363" algn="ctr">
              <a:lnSpc>
                <a:spcPct val="150000"/>
              </a:lnSpc>
            </a:pPr>
            <a:endParaRPr lang="en-US" sz="1050" b="1" dirty="0">
              <a:solidFill>
                <a:srgbClr val="000000"/>
              </a:solidFill>
              <a:latin typeface="Arial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29114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 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endParaRPr lang="en-US" sz="3200" b="1" dirty="0"/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endParaRPr lang="en-US" b="1" dirty="0"/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200" b="1" dirty="0"/>
              <a:t>Summary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foraging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 foods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foraging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wildly, foods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localvores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globalvores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506"/>
            <a:ext cx="7315200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</a:t>
            </a:r>
            <a:endParaRPr lang="en-US" sz="2800" b="1" kern="12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410123"/>
            <a:ext cx="73152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About 12,000 years ago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</a:t>
            </a:r>
            <a:r>
              <a:rPr lang="en-US" sz="3600" b="1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</a:t>
            </a: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 10,000 B.C.)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 dramatic change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the way humans acquired their food began to unfold</a:t>
            </a:r>
            <a:endParaRPr lang="en-US" sz="32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ate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wide variety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eat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small number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7633-A43A-13DF-4020-F8A284F03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ACA4D-0E2A-0A6B-60BE-11E1427D2A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5A47E8E-AF9D-F5AC-55F9-ED94AD1E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7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6286" y="1954744"/>
            <a:ext cx="6502400" cy="3440942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agriculture</a:t>
            </a:r>
          </a:p>
          <a:p>
            <a:pPr>
              <a:lnSpc>
                <a:spcPct val="40000"/>
              </a:lnSpc>
            </a:pPr>
            <a:endParaRPr lang="en-US" sz="800" dirty="0"/>
          </a:p>
          <a:p>
            <a:pPr lvl="1">
              <a:buFontTx/>
              <a:buChar char="–"/>
            </a:pPr>
            <a:r>
              <a:rPr lang="en-US" b="1" dirty="0"/>
              <a:t>a cultural activity</a:t>
            </a:r>
            <a:endParaRPr lang="en-US" dirty="0"/>
          </a:p>
          <a:p>
            <a:pPr lvl="1">
              <a:buFontTx/>
              <a:buChar char="–"/>
            </a:pPr>
            <a:r>
              <a:rPr lang="en-US" b="1" dirty="0"/>
              <a:t>a cultural activity associated with planting, herding, and processing domesticated species</a:t>
            </a:r>
            <a:endParaRPr lang="en-US" dirty="0"/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99850"/>
            <a:ext cx="731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0" rIns="91440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nomadism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5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allowed human groups to include a wide range of foods in their diets without depleting any one resource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98727"/>
            <a:ext cx="65024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757238"/>
            <a:ext cx="650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Development of Agriculture in the Tehuacán Valley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51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400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400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4876800" y="4573994"/>
            <a:ext cx="3886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life expectancy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lengthened</a:t>
            </a:r>
          </a:p>
          <a:p>
            <a:pPr lvl="1" indent="-233363" algn="ctr" rtl="0" fontAlgn="base">
              <a:spcAft>
                <a:spcPct val="0"/>
              </a:spcAft>
            </a:pPr>
            <a:endParaRPr lang="en-US" sz="11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population increased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422232"/>
            <a:ext cx="7315200" cy="490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settling in villages …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resulted in a </a:t>
            </a:r>
          </a:p>
          <a:p>
            <a:pPr marL="465138" indent="-233363" algn="l" rtl="0" fontAlgn="base"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	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rise in population density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and an overall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increase in the total human population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had</a:t>
            </a:r>
            <a:r>
              <a:rPr lang="en-US" sz="28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significant effects on many other aspects of human life</a:t>
            </a:r>
            <a:endParaRPr lang="en-US" sz="28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  <a:p>
            <a:pPr marL="465138" indent="-23336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provides the </a:t>
            </a: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foundation for the development of civilization</a:t>
            </a:r>
            <a:endParaRPr lang="en-US" sz="28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European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exploration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638800" y="29718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new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lands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76600" y="3981527"/>
            <a:ext cx="2590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15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 century 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search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for spices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030920"/>
            <a:ext cx="2971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exchange of food between regions</a:t>
            </a:r>
          </a:p>
          <a:p>
            <a:pPr lvl="1" algn="ctr" rtl="0" fontAlgn="base">
              <a:spcAft>
                <a:spcPct val="0"/>
              </a:spcAft>
            </a:pPr>
            <a:endParaRPr lang="en-US" sz="12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diversified diets</a:t>
            </a:r>
          </a:p>
          <a:p>
            <a:pPr lvl="1" algn="ctr" rtl="0" fontAlgn="base">
              <a:spcAft>
                <a:spcPct val="0"/>
              </a:spcAft>
            </a:pPr>
            <a:endParaRPr lang="en-US" sz="11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globalization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food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Industrial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0"/>
            <a:ext cx="2438400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factories</a:t>
            </a:r>
          </a:p>
          <a:p>
            <a:pPr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industrial cities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18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 and 19</a:t>
            </a:r>
            <a:r>
              <a:rPr lang="en-US" sz="2400" kern="1200" baseline="30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</a:t>
            </a:r>
            <a:endParaRPr lang="en-US" sz="24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  <a:p>
            <a:pPr lvl="1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86400" y="4461808"/>
            <a:ext cx="304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nutritional status changed for the worse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initially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0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as people moved from farms to overcrowded cities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Exchange of Food Between the Old and New Worlds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“…the movement of foods across Asia and Europe and then across the Atlantic Ocean (in both directions) reminds us that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process of globalization with respect to food is not a new one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humans have had a globalized food system for a long time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000" b="1" dirty="0">
                <a:latin typeface="Calibri" pitchFamily="34" charset="0"/>
              </a:rPr>
              <a:t>the Exchange of Food Between the Old and New Worlds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2981900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Industrial</a:t>
            </a:r>
          </a:p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0"/>
            <a:ext cx="24384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factories</a:t>
            </a:r>
          </a:p>
          <a:p>
            <a:pPr marL="0" lvl="1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industrial cities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18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030920"/>
            <a:ext cx="3048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nutritional status changed for the worse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initially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as people moved from farms to overcrowded cities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“the </a:t>
            </a:r>
            <a:r>
              <a:rPr lang="en-US" sz="32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industrial revolution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…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was only possible as a result of agricultural change.”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brought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farms and villages 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into existence</a:t>
            </a: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gave birth to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factories and industrial cities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Industrial Revolution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1093607" y="6290102"/>
            <a:ext cx="696434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pp. 421,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Ed., 347</a:t>
            </a:r>
          </a:p>
        </p:txBody>
      </p:sp>
      <p:pic>
        <p:nvPicPr>
          <p:cNvPr id="400388" name="Picture 4" descr="Turn81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168853"/>
            <a:ext cx="3403600" cy="2851091"/>
          </a:xfrm>
          <a:prstGeom prst="rect">
            <a:avLst/>
          </a:prstGeom>
          <a:noFill/>
        </p:spPr>
      </p:pic>
      <p:pic>
        <p:nvPicPr>
          <p:cNvPr id="400389" name="Picture 5" descr="Turn8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6458" y="2794000"/>
            <a:ext cx="1786467" cy="3302000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1674990" y="5775326"/>
            <a:ext cx="163538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pearl millet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3810000" y="5927974"/>
            <a:ext cx="480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South American llama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53067" y="898525"/>
            <a:ext cx="650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domestication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 state of interdependence between humans and selected plant or animal species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705428"/>
            <a:ext cx="73152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“the </a:t>
            </a:r>
            <a:r>
              <a:rPr lang="en-US" sz="32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industrial revolution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…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</a:rPr>
              <a:t>was only possible as a result of agricultural change.”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D79694"/>
              </a:solidFill>
            </a:endParaRP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created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densely populated industrialized cities</a:t>
            </a: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dirty="0">
                <a:solidFill>
                  <a:srgbClr val="D79694"/>
                </a:solidFill>
              </a:rPr>
              <a:t>dramatically</a:t>
            </a:r>
            <a:r>
              <a:rPr lang="en-US" sz="2800" b="1" dirty="0">
                <a:solidFill>
                  <a:prstClr val="black"/>
                </a:solidFill>
              </a:rPr>
              <a:t> changed the dietary patterns in the new urban centers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000" b="1" dirty="0">
                <a:solidFill>
                  <a:srgbClr val="D79694"/>
                </a:solidFill>
              </a:rPr>
              <a:t>the Industrial Revolution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5"/>
            <a:ext cx="73152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0" lvl="1" algn="ctr">
              <a:tabLst>
                <a:tab pos="914400" algn="l"/>
              </a:tabLst>
            </a:pPr>
            <a:r>
              <a:rPr lang="en-US" sz="3200" b="1" dirty="0">
                <a:solidFill>
                  <a:prstClr val="black"/>
                </a:solidFill>
              </a:rPr>
              <a:t>the shifts in livelihoods and locations were dramatic</a:t>
            </a:r>
          </a:p>
          <a:p>
            <a:pPr marL="914400" lvl="1" indent="-231775">
              <a:buFont typeface="Arial" pitchFamily="34" charset="0"/>
              <a:buChar char="•"/>
              <a:tabLst>
                <a:tab pos="914400" algn="l"/>
              </a:tabLst>
            </a:pPr>
            <a:endParaRPr lang="en-US" b="1" dirty="0">
              <a:solidFill>
                <a:prstClr val="black"/>
              </a:solidFill>
            </a:endParaRPr>
          </a:p>
          <a:p>
            <a:pPr marL="914400" lvl="1" indent="-231775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dirty="0">
                <a:solidFill>
                  <a:prstClr val="black"/>
                </a:solidFill>
              </a:rPr>
              <a:t>the nutritional status changed for the worse initially as people moved from farms to overcrowded cities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/>
            <a:r>
              <a:rPr lang="en-US" sz="2000" dirty="0">
                <a:solidFill>
                  <a:prstClr val="black"/>
                </a:solidFill>
              </a:rPr>
              <a:t>Food and the Industrial Revolution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333172"/>
            <a:ext cx="7315200" cy="4114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Transportation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Refrigeration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Canning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4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58738" lvl="1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… gradually improved diets by …</a:t>
            </a:r>
          </a:p>
          <a:p>
            <a:pPr marL="58738" lvl="1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428750" lvl="3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making food cheaper</a:t>
            </a:r>
          </a:p>
          <a:p>
            <a:pPr marL="1428750" lvl="3" indent="-514350">
              <a:buFont typeface="+mj-lt"/>
              <a:buAutoNum type="arabicPeriod"/>
            </a:pPr>
            <a:r>
              <a:rPr lang="en-US" sz="28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expanding the variety of foods available</a:t>
            </a:r>
          </a:p>
          <a:p>
            <a:pPr marL="1428750" lvl="3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keeping foods fresh longer</a:t>
            </a:r>
            <a:endParaRPr lang="en-US" sz="28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Agricultural Revolution of the Neolithic Era 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Transportation, Refrigeration, and Canning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rIns="457200"/>
          <a:lstStyle/>
          <a:p>
            <a:pPr marL="465138" lvl="1" indent="-7938" defTabSz="798513"/>
            <a:endParaRPr lang="en-US" sz="1100" b="1" dirty="0">
              <a:solidFill>
                <a:srgbClr val="000000"/>
              </a:solidFill>
              <a:latin typeface="Calibri" pitchFamily="34" charset="0"/>
            </a:endParaRPr>
          </a:p>
          <a:p>
            <a:pPr marL="465138" lvl="1" indent="-7938" algn="ctr" defTabSz="798513">
              <a:tabLst>
                <a:tab pos="6459538" algn="l"/>
              </a:tabLst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“the scientific revolution ultimately led to our current level of knowledge about human nutrition and enabled us to exert an unprecedented control over food supply, health, and physical well-being.” </a:t>
            </a: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740"/>
            <a:ext cx="304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enables unprecedented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control over</a:t>
            </a: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food supply, health, physical well being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996"/>
            <a:ext cx="3048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good effects: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pasteurization … increased food safety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1371600" y="5068669"/>
            <a:ext cx="3657600" cy="64633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good effects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Scientific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Revolution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6"/>
            <a:ext cx="2438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current level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knowledge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 nutrition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410200" y="4297740"/>
            <a:ext cx="3048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negative effects:</a:t>
            </a:r>
          </a:p>
          <a:p>
            <a:pPr marL="0" lvl="1" algn="ctr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  <a:latin typeface="+mj-lt"/>
              </a:rPr>
              <a:t>milling of grains led to widespread </a:t>
            </a:r>
          </a:p>
          <a:p>
            <a:pPr marL="0" lvl="1" algn="ctr"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vitamin deficiencies in some parts of the world …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371600" y="5068669"/>
            <a:ext cx="3657600" cy="646331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bad effects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5"/>
            <a:ext cx="7315200" cy="423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2" algn="ctr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pasteurization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682625" lvl="3" indent="-217488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1860s   Louis Pasteur lays the groundwork 	        of the science of microbiology</a:t>
            </a:r>
          </a:p>
          <a:p>
            <a:pPr marL="682625" lvl="3" indent="-217488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6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figured out that microorganisms caused the spoiling of </a:t>
            </a:r>
          </a:p>
          <a:p>
            <a:pPr marL="1597025" lvl="5" indent="-217488" algn="l" rtl="0"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wine, beer and milk</a:t>
            </a: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597025" lvl="5" indent="-217488" algn="l" rtl="0"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and that heating and </a:t>
            </a:r>
            <a:b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re-cooling the liquids </a:t>
            </a:r>
            <a:b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preserves freshness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68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Food Preservation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2700" y="4171950"/>
            <a:ext cx="17145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3581400"/>
            <a:ext cx="64008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increased the safety of food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01029"/>
            <a:ext cx="7315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white bread …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1840</a:t>
            </a: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on nutrients</a:t>
            </a:r>
            <a:r>
              <a:rPr lang="en-US" sz="24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, especially Vitamin B, </a:t>
            </a: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were removed with iron roller milling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the old mills removed the bran, but not the germ, from the wheat kernel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9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new iron roller mills removed both germ and bran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66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Unforeseen Drawbacks of Food Processing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371600" y="2755880"/>
            <a:ext cx="6400800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milling of grains led to widespread vitamin deficiencies in some parts of the world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867793"/>
            <a:ext cx="731520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b="1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  <a:p>
            <a:pPr marL="9144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rice …</a:t>
            </a:r>
          </a:p>
          <a:p>
            <a:pPr marL="1371600" lvl="2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new milling techniques also removed most of the essential B vitamins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1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as people switched to polished rice, </a:t>
            </a: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beriberi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swept through the population</a:t>
            </a:r>
          </a:p>
          <a:p>
            <a:pPr marL="1146175" lvl="3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endParaRPr lang="en-US" sz="1100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1603375" lvl="4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914400" algn="l"/>
              </a:tabLst>
            </a:pPr>
            <a:r>
              <a:rPr lang="en-US" sz="20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Vitamin B-1 deficiency disease that affects the nerves, heart and digestive tract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66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23035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Unforeseen Drawbacks of Food Processing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371600" y="2755880"/>
            <a:ext cx="6400800" cy="341632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milling of grains led to widespread vitamin deficiencies in some parts of the world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977570"/>
            <a:ext cx="6502400" cy="2997744"/>
          </a:xfr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/>
              <a:t>domestication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an evolutionary process that requires genetic transformation of a wild species</a:t>
            </a:r>
            <a:endParaRPr lang="en-US" sz="2800" b="1" dirty="0"/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Adulteration of Food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Food Preservation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 Discovery of Vitamins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Complicating Factors Associated with Modern Food Technology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371600" y="719078"/>
            <a:ext cx="6400800" cy="286232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3600" b="1" dirty="0">
                <a:latin typeface="+mj-lt"/>
              </a:rPr>
              <a:t>paved the way to a new understanding of food and its effects on health</a:t>
            </a:r>
          </a:p>
          <a:p>
            <a:pPr marL="0" lvl="1" algn="ctr">
              <a:spcBef>
                <a:spcPts val="0"/>
              </a:spcBef>
            </a:pP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160693"/>
            <a:ext cx="2286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discovery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of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vitamins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715000" y="2971807"/>
            <a:ext cx="2438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latin typeface="+mj-lt"/>
              </a:rPr>
              <a:t>new understanding of food and its effects on health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0400" y="3981527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19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 and 20</a:t>
            </a:r>
            <a:r>
              <a:rPr lang="en-US" sz="2400" baseline="30000" dirty="0">
                <a:solidFill>
                  <a:srgbClr val="C00000"/>
                </a:solidFill>
                <a:latin typeface="+mj-lt"/>
              </a:rPr>
              <a:t>th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  <a:p>
            <a:pPr marL="0" lvl="1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centuries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2766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275CE-623E-6F28-C2F5-391A6B1C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616B3-BE18-4491-2428-2090C32F60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8DC8B-6F00-B30C-2931-5728C966DDD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322"/>
            <a:ext cx="4572000" cy="6401355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736C5182-86CE-07CE-3B8D-4F854AB2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573524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789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203803"/>
            <a:ext cx="6502400" cy="3464025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dogs were the first domesticated animals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first role was to help with hunting</a:t>
            </a:r>
          </a:p>
          <a:p>
            <a:pPr lvl="1">
              <a:lnSpc>
                <a:spcPct val="70000"/>
              </a:lnSpc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as other animals were domesticated, dogs were used to herd, as working dogs</a:t>
            </a:r>
          </a:p>
          <a:p>
            <a:pPr lvl="1">
              <a:lnSpc>
                <a:spcPct val="90000"/>
              </a:lnSpc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possibly they acted as camp watch dogs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897978"/>
            <a:ext cx="6502400" cy="4350422"/>
          </a:xfr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“garbage disposals”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FontTx/>
              <a:buChar char="–"/>
            </a:pPr>
            <a:endParaRPr lang="en-US" sz="110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and as food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Dakota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Aztecs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China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formerly Germany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some parts of India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Verdana" pitchFamily="34" charset="0"/>
              </a:rPr>
              <a:t>and elsewhere</a:t>
            </a:r>
          </a:p>
          <a:p>
            <a:pPr lvl="2">
              <a:lnSpc>
                <a:spcPct val="90000"/>
              </a:lnSpc>
            </a:pPr>
            <a:endParaRPr lang="en-US" sz="1050" dirty="0">
              <a:latin typeface="Verdana" pitchFamily="34" charset="0"/>
            </a:endParaRP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sz="2400" dirty="0">
                <a:latin typeface="Verdana" pitchFamily="34" charset="0"/>
              </a:rPr>
              <a:t>the burial of a puppy with a Natufian who died 10,000 </a:t>
            </a:r>
            <a:r>
              <a:rPr lang="en-US" sz="2400" dirty="0" err="1">
                <a:latin typeface="Verdana" pitchFamily="34" charset="0"/>
              </a:rPr>
              <a:t>y.a.</a:t>
            </a:r>
            <a:r>
              <a:rPr lang="en-US" sz="2400" dirty="0">
                <a:latin typeface="Verdana" pitchFamily="34" charset="0"/>
              </a:rPr>
              <a:t> suggests dogs earned the role of pet very early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20800" y="968826"/>
            <a:ext cx="6502400" cy="609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Domestication: Dogs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685800"/>
            <a:ext cx="650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5105400" y="5562600"/>
            <a:ext cx="2623667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22 November 2002</a:t>
            </a:r>
          </a:p>
        </p:txBody>
      </p:sp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514600" y="6400800"/>
            <a:ext cx="4140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http://news.bbc.co.uk/1/hi/sci/tech/2498669.stm</a:t>
            </a:r>
            <a:endParaRPr lang="en-US" sz="16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2188009" y="5666282"/>
            <a:ext cx="2641600" cy="414728"/>
          </a:xfrm>
          <a:prstGeom prst="rect">
            <a:avLst/>
          </a:prstGeom>
          <a:noFill/>
          <a:ln w="76200">
            <a:solidFill>
              <a:srgbClr val="C00000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996633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438400" y="6477000"/>
            <a:ext cx="42782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http://www.duluthnewstribune.com/event/obituary/id/123538/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5" name="Text Box 7"/>
          <p:cNvSpPr txBox="1">
            <a:spLocks noChangeArrowheads="1"/>
          </p:cNvSpPr>
          <p:nvPr/>
        </p:nvSpPr>
        <p:spPr bwMode="auto">
          <a:xfrm>
            <a:off x="2438400" y="6477000"/>
            <a:ext cx="42782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http://www.duluthnewstribune.com/event/obituary/id/123538/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61240"/>
            <a:ext cx="7315200" cy="435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174" y="6243935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hlinkClick r:id="rId4"/>
              </a:rPr>
              <a:t>Texquiquiac</a:t>
            </a:r>
            <a:r>
              <a:rPr lang="en-US" sz="2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  <a:hlinkClick r:id="rId4"/>
              </a:rPr>
              <a:t> Dog</a:t>
            </a:r>
            <a:endParaRPr lang="en-US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344" y="1484087"/>
            <a:ext cx="28384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057400"/>
            <a:ext cx="6502400" cy="3613297"/>
          </a:xfr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D79694"/>
                </a:solidFill>
              </a:rPr>
              <a:t>as favorable plant traits developed, foragers would </a:t>
            </a:r>
            <a:r>
              <a:rPr lang="en-US" b="1" dirty="0"/>
              <a:t>collect more of the plants with the favorable traits</a:t>
            </a:r>
          </a:p>
          <a:p>
            <a:endParaRPr lang="en-US" sz="1200" dirty="0">
              <a:solidFill>
                <a:srgbClr val="D79694"/>
              </a:solidFill>
            </a:endParaRPr>
          </a:p>
          <a:p>
            <a:pPr lvl="1">
              <a:buFontTx/>
              <a:buChar char="–"/>
            </a:pPr>
            <a:r>
              <a:rPr lang="en-US" sz="2400" dirty="0">
                <a:solidFill>
                  <a:srgbClr val="D79694"/>
                </a:solidFill>
              </a:rPr>
              <a:t>this stimulated genetic changes in the plants and eventually </a:t>
            </a:r>
          </a:p>
          <a:p>
            <a:pPr lvl="1"/>
            <a:r>
              <a:rPr lang="en-US" sz="2800" b="1" dirty="0"/>
              <a:t>	produced a </a:t>
            </a:r>
            <a:r>
              <a:rPr lang="en-US" sz="2800" b="1" dirty="0" err="1"/>
              <a:t>cultigen</a:t>
            </a:r>
            <a:endParaRPr lang="en-US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91228"/>
            <a:ext cx="65024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 err="1"/>
              <a:t>cultigen</a:t>
            </a:r>
            <a:endParaRPr lang="en-US" sz="4000" b="1" dirty="0"/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a plant that is wholly dependent on humans</a:t>
            </a: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dirty="0"/>
              <a:t>a domesticate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2387598"/>
            <a:ext cx="6502400" cy="262345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  <a:buNone/>
            </a:pPr>
            <a:r>
              <a:rPr lang="en-US" sz="4000" b="1" dirty="0"/>
              <a:t>cultivars</a:t>
            </a:r>
          </a:p>
          <a:p>
            <a:pPr lvl="1">
              <a:lnSpc>
                <a:spcPct val="90000"/>
              </a:lnSpc>
              <a:buFontTx/>
              <a:buChar char="–"/>
            </a:pPr>
            <a:r>
              <a:rPr lang="en-US" dirty="0"/>
              <a:t>wild plants fostered by human efforts to make them more productive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ClrTx/>
              <a:buFontTx/>
              <a:buChar char="–"/>
            </a:pPr>
            <a:r>
              <a:rPr lang="en-US" dirty="0">
                <a:solidFill>
                  <a:schemeClr val="bg1"/>
                </a:solidFill>
              </a:rPr>
              <a:t>wild plants fostered by human efforts to make them more productive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3518641"/>
            <a:ext cx="6502400" cy="2062103"/>
          </a:xfrm>
        </p:spPr>
        <p:txBody>
          <a:bodyPr wrap="square">
            <a:spAutoFit/>
          </a:bodyPr>
          <a:lstStyle/>
          <a:p>
            <a:pPr lvl="1">
              <a:buFontTx/>
              <a:buChar char="–"/>
            </a:pPr>
            <a:r>
              <a:rPr lang="en-US" dirty="0">
                <a:solidFill>
                  <a:srgbClr val="D79694"/>
                </a:solidFill>
              </a:rPr>
              <a:t>as selection and isolation from other plants continued, </a:t>
            </a:r>
            <a:r>
              <a:rPr lang="en-US" b="1" dirty="0"/>
              <a:t>plants became dependent on humans to disperse seeds</a:t>
            </a:r>
            <a:endParaRPr lang="en-US" sz="36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3124200"/>
            <a:ext cx="6502400" cy="609600"/>
          </a:xfrm>
        </p:spPr>
        <p:txBody>
          <a:bodyPr/>
          <a:lstStyle/>
          <a:p>
            <a:pPr algn="ctr">
              <a:buNone/>
            </a:pPr>
            <a:r>
              <a:rPr lang="en-US" sz="3600" b="1" dirty="0"/>
              <a:t>Other Important Terms . . .</a:t>
            </a:r>
          </a:p>
          <a:p>
            <a:pPr>
              <a:buFont typeface="Wingdings" pitchFamily="2" charset="2"/>
              <a:buNone/>
            </a:pPr>
            <a:endParaRPr lang="en-US" sz="36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404258"/>
            <a:ext cx="6502400" cy="4343400"/>
          </a:xfrm>
        </p:spPr>
        <p:txBody>
          <a:bodyPr/>
          <a:lstStyle/>
          <a:p>
            <a:endParaRPr lang="en-US" sz="2800" b="1" dirty="0"/>
          </a:p>
          <a:p>
            <a:pPr marL="0" indent="0" algn="ctr">
              <a:buNone/>
            </a:pPr>
            <a:r>
              <a:rPr lang="en-US" sz="4000" b="1" dirty="0"/>
              <a:t>horticulture</a:t>
            </a:r>
          </a:p>
          <a:p>
            <a:endParaRPr lang="en-US" sz="1200" dirty="0"/>
          </a:p>
          <a:p>
            <a:pPr lvl="1">
              <a:buFontTx/>
              <a:buChar char="–"/>
            </a:pPr>
            <a:r>
              <a:rPr lang="en-US" b="1" dirty="0"/>
              <a:t>farming method in which only hand tools are used</a:t>
            </a:r>
          </a:p>
          <a:p>
            <a:pPr lvl="1">
              <a:buFontTx/>
              <a:buChar char="–"/>
            </a:pPr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typical of most early</a:t>
            </a:r>
          </a:p>
          <a:p>
            <a:pPr lvl="1"/>
            <a:r>
              <a:rPr lang="en-US" b="1" dirty="0"/>
              <a:t> 	Neolithic societies</a:t>
            </a:r>
          </a:p>
        </p:txBody>
      </p:sp>
      <p:pic>
        <p:nvPicPr>
          <p:cNvPr id="443395" name="Picture 3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038600"/>
            <a:ext cx="1130415" cy="1981200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36533" y="5989140"/>
            <a:ext cx="38776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Mississippian</a:t>
            </a:r>
            <a:r>
              <a:rPr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flint hoe blade, p. 363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415142"/>
            <a:ext cx="6502400" cy="4191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000" b="1" dirty="0"/>
              <a:t>symbiosis</a:t>
            </a:r>
          </a:p>
          <a:p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mutually advantageous association of two different organisms</a:t>
            </a:r>
          </a:p>
          <a:p>
            <a:pPr lvl="1">
              <a:buFontTx/>
              <a:buChar char="–"/>
            </a:pPr>
            <a:endParaRPr lang="en-US" sz="1200" b="1" dirty="0"/>
          </a:p>
          <a:p>
            <a:pPr lvl="1">
              <a:buFontTx/>
              <a:buChar char="–"/>
            </a:pPr>
            <a:r>
              <a:rPr lang="en-US" b="1" dirty="0"/>
              <a:t>also known as “mutualism”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1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neolithic</a:t>
            </a:r>
            <a:endParaRPr lang="en-US" sz="7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revolution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31149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domestication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how?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why?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where?</a:t>
            </a:r>
            <a:endParaRPr lang="en-US" sz="4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pp. 48-49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1692462"/>
            <a:ext cx="6502400" cy="4327338"/>
          </a:xfrm>
        </p:spPr>
        <p:txBody>
          <a:bodyPr>
            <a:spAutoFit/>
          </a:bodyPr>
          <a:lstStyle/>
          <a:p>
            <a:pPr marL="0" indent="0" algn="ctr" eaLnBrk="1" hangingPunct="1">
              <a:buNone/>
            </a:pPr>
            <a:r>
              <a:rPr lang="en-US" sz="4000" b="1" dirty="0"/>
              <a:t>Functionalists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>
                <a:solidFill>
                  <a:srgbClr val="D79694"/>
                </a:solidFill>
              </a:rPr>
              <a:t>domestication emerged in </a:t>
            </a:r>
            <a:r>
              <a:rPr lang="en-US" dirty="0"/>
              <a:t>response to a pressing need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200" dirty="0"/>
          </a:p>
          <a:p>
            <a:pPr marL="0" indent="0" algn="ctr" eaLnBrk="1" hangingPunct="1">
              <a:buNone/>
            </a:pPr>
            <a:r>
              <a:rPr lang="en-US" sz="4000" b="1" dirty="0"/>
              <a:t>Systems Approach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there is no single factor </a:t>
            </a:r>
            <a:r>
              <a:rPr lang="en-US" dirty="0">
                <a:solidFill>
                  <a:srgbClr val="D79694"/>
                </a:solidFill>
              </a:rPr>
              <a:t>that propels domestication -- there are many factors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619" name="Picture 3" descr="14p3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267" y="305049"/>
            <a:ext cx="6207478" cy="5711825"/>
          </a:xfrm>
          <a:prstGeom prst="rect">
            <a:avLst/>
          </a:prstGeom>
          <a:noFill/>
        </p:spPr>
      </p:pic>
      <p:sp>
        <p:nvSpPr>
          <p:cNvPr id="1263620" name="Text Box 4"/>
          <p:cNvSpPr txBox="1">
            <a:spLocks noChangeArrowheads="1"/>
          </p:cNvSpPr>
          <p:nvPr/>
        </p:nvSpPr>
        <p:spPr bwMode="auto">
          <a:xfrm>
            <a:off x="738136" y="57914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Environmental Factors in the Development of Agriculture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1676400" y="62484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338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the Agricultural Revolution of the Neolithic Era 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Highlight: Vegetarian Diets: then and Now</a:t>
            </a:r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3" name="Picture 3" descr="14p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1752849"/>
            <a:ext cx="6502400" cy="3269623"/>
          </a:xfrm>
          <a:prstGeom prst="rect">
            <a:avLst/>
          </a:prstGeom>
          <a:noFill/>
        </p:spPr>
      </p:pic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805760" y="5181849"/>
            <a:ext cx="762705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Cultural Factors in the Development of Agriculture</a:t>
            </a:r>
          </a:p>
        </p:txBody>
      </p:sp>
      <p:sp>
        <p:nvSpPr>
          <p:cNvPr id="1264645" name="Text Box 5"/>
          <p:cNvSpPr txBox="1">
            <a:spLocks noChangeArrowheads="1"/>
          </p:cNvSpPr>
          <p:nvPr/>
        </p:nvSpPr>
        <p:spPr bwMode="auto">
          <a:xfrm>
            <a:off x="1676400" y="6096001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340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995714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“. . . contemporary foragers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(see Ch. 5) 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manage the plants and animals in the environments </a:t>
            </a: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in which they live, though not to the extent farmers and herders do.”</a:t>
            </a:r>
            <a:endParaRPr lang="en-US" sz="3600" b="1" kern="1200" dirty="0">
              <a:solidFill>
                <a:srgbClr val="D7969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2819400"/>
            <a:ext cx="7315200" cy="107721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4 “the Edible Earth: </a:t>
            </a:r>
          </a:p>
          <a:p>
            <a:pPr marL="514350" indent="-51435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Managing Plant Life for Food”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1153892"/>
            <a:ext cx="7315200" cy="499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Arial"/>
              </a:rPr>
              <a:t>“… it is though that </a:t>
            </a:r>
          </a:p>
          <a:p>
            <a:pPr marL="342900" indent="-342900" algn="ctr" rtl="0" fontAlgn="base">
              <a:spcBef>
                <a:spcPts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women were responsible for much of the development of agriculture</a:t>
            </a:r>
            <a:r>
              <a:rPr lang="en-US" sz="3200" b="1" dirty="0">
                <a:solidFill>
                  <a:srgbClr val="D79694"/>
                </a:solidFill>
                <a:latin typeface="Arial"/>
              </a:rPr>
              <a:t>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they probably did much of the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gathering of plants and capturing of small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probably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more attuned to the plants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in the environment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tend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stay closer to the home base </a:t>
            </a: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than men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were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observe the growth of plants from seeds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were a in a position to 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care for captured animals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9675"/>
            <a:ext cx="7315200" cy="43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“… people switched very slowly from harvesting wild species to planting selected varieties.”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D79694"/>
                </a:solidFill>
                <a:latin typeface="Arial"/>
              </a:rPr>
              <a:t>at first, the cultivated varieties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served only as supplements to the wild plants and animals </a:t>
            </a:r>
            <a:r>
              <a:rPr lang="en-US" sz="2400" dirty="0">
                <a:solidFill>
                  <a:srgbClr val="D79694"/>
                </a:solidFill>
                <a:latin typeface="Arial"/>
              </a:rPr>
              <a:t>they consumed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through time,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people grew increasingly dependent on cultivated plants and animals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eventually agriculture produced the vast majority of foods eaten</a:t>
            </a:r>
            <a:endParaRPr lang="en-US" sz="24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2533471"/>
            <a:ext cx="7315200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</a:rPr>
              <a:t>TEHUACAN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add slides here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0000"/>
                </a:solidFill>
                <a:latin typeface="Arial"/>
              </a:rPr>
              <a:t>from ma</a:t>
            </a:r>
            <a:endParaRPr lang="en-US" sz="7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48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800" y="2867561"/>
            <a:ext cx="6502400" cy="1323439"/>
          </a:xfrm>
        </p:spPr>
        <p:txBody>
          <a:bodyPr>
            <a:spAutoFit/>
          </a:bodyPr>
          <a:lstStyle/>
          <a:p>
            <a:pPr marL="465138" indent="-465138" algn="ctr">
              <a:buNone/>
            </a:pPr>
            <a:r>
              <a:rPr lang="en-US" sz="4000" b="1" dirty="0"/>
              <a:t>Archaeological Evidence for Domestication</a:t>
            </a:r>
            <a:endParaRPr lang="en-US" sz="24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457200" y="885372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26963"/>
            <a:ext cx="7315200" cy="451663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1713973" y="6248400"/>
            <a:ext cx="5753626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8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5829910" y="202066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7,000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1456270" y="4205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571174" y="2681744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5542" y="3752840"/>
            <a:ext cx="1490133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34309" y="1973494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lang="en-US" sz="24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057400" y="6378575"/>
            <a:ext cx="499649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417</a:t>
            </a:r>
          </a:p>
        </p:txBody>
      </p:sp>
      <p:pic>
        <p:nvPicPr>
          <p:cNvPr id="1097731" name="Picture 3" descr="14p3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67" y="228170"/>
            <a:ext cx="4981222" cy="5940425"/>
          </a:xfrm>
          <a:prstGeom prst="rect">
            <a:avLst/>
          </a:prstGeom>
          <a:noFill/>
        </p:spPr>
      </p:pic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Origin and Approximate Dates of Domestication for Selected Plants and Animals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451357" y="6378575"/>
            <a:ext cx="4254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www.archatlas.dept.shef.ac.uk/OriginsFarming/Farming.php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456391" y="6096000"/>
            <a:ext cx="6189133" cy="325438"/>
          </a:xfrm>
          <a:prstGeom prst="rect">
            <a:avLst/>
          </a:prstGeom>
          <a:solidFill>
            <a:srgbClr val="080808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“A dialectical model of Neolithic Origins”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067" y="866775"/>
            <a:ext cx="4605867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20800" y="1023258"/>
            <a:ext cx="6502400" cy="7169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438400"/>
            <a:ext cx="7315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+mj-lt"/>
              </a:rPr>
              <a:t>the Agricultural Revolution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the Search for Spices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latin typeface="+mj-lt"/>
              </a:rPr>
              <a:t>the Industrial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Early Technology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Calibri"/>
              </a:rPr>
              <a:t>Domestication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Transportation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Refrigeration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</a:pPr>
            <a:r>
              <a:rPr lang="en-US" sz="1600" b="1" dirty="0">
                <a:solidFill>
                  <a:srgbClr val="D79694"/>
                </a:solidFill>
                <a:latin typeface="+mj-lt"/>
              </a:rPr>
              <a:t>Canning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3200" b="1" dirty="0">
                <a:latin typeface="+mj-lt"/>
              </a:rPr>
              <a:t>the Scientific Revolution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Modern-Day Adaptations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Summary</a:t>
            </a:r>
          </a:p>
          <a:p>
            <a:pPr marL="465138" lvl="1" indent="-233363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latin typeface="+mj-lt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20800" y="1023258"/>
            <a:ext cx="65024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1580590" y="6248400"/>
            <a:ext cx="6039410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cf.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173514" y="4343400"/>
            <a:ext cx="241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Early farming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in the Americas,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showing the spread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of maize agriculture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996633"/>
                </a:solidFill>
                <a:latin typeface="Times New Roman" pitchFamily="18" charset="0"/>
                <a:ea typeface="+mn-ea"/>
                <a:cs typeface="+mn-cs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467" y="2895600"/>
            <a:ext cx="2616200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69176"/>
            <a:ext cx="2710543" cy="330302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72200" y="4372428"/>
            <a:ext cx="2228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Tehuacán Valley</a:t>
            </a:r>
            <a:endParaRPr lang="en-US"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2515762"/>
            <a:ext cx="7315200" cy="38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the Agricultural Revolution of the Neolithic Era 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Search for Spices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Industrial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Transportation, Refrigeration, and Canning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the Scientific Revolution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Modern-Day Adaptations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Summary</a:t>
            </a:r>
          </a:p>
          <a:p>
            <a:pPr marL="465138" lvl="1" indent="-233363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Food in Historical Perspective: Dietary Revolutions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32004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Development of Agriculture in the Tehuacán Valley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Nutritional Consequences of the Agricultural Revolution: A Comparison of Foragers and Agriculturalists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Social and Political Consequences of the Agricultural Revolution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3200" b="1" dirty="0">
                <a:cs typeface="Arial" charset="0"/>
              </a:rPr>
              <a:t>Puebla,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not always swift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not always healthful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3200" b="1" dirty="0">
                <a:cs typeface="Arial" charset="0"/>
              </a:rPr>
              <a:t>Puebla, </a:t>
            </a:r>
            <a:r>
              <a:rPr lang="en-US" sz="32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590341"/>
            <a:ext cx="731520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examples: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4000" b="1" dirty="0">
                <a:cs typeface="Arial" charset="0"/>
              </a:rPr>
              <a:t>Puebla, 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Arial"/>
                <a:ea typeface="+mn-ea"/>
                <a:cs typeface="+mn-cs"/>
              </a:rPr>
              <a:t>pre-Columbian Kentucky</a:t>
            </a:r>
          </a:p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D79694"/>
                </a:solidFill>
                <a:latin typeface="Arial"/>
              </a:rPr>
              <a:t>in the short term, it was not always healthful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49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marL="682625" indent="-217488" algn="ctr" eaLnBrk="0" hangingPunct="0">
              <a:spcBef>
                <a:spcPct val="20000"/>
              </a:spcBef>
            </a:pPr>
            <a:endParaRPr lang="en-US" sz="3600" b="1" dirty="0">
              <a:solidFill>
                <a:srgbClr val="000000"/>
              </a:solidFill>
              <a:latin typeface="Times New Roman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lang="en-US" sz="4800" b="1" dirty="0">
                <a:cs typeface="Arial" charset="0"/>
              </a:rPr>
              <a:t>Puebla, </a:t>
            </a:r>
            <a:r>
              <a:rPr lang="en-US" sz="4800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682625" indent="-217488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Text Box 2"/>
          <p:cNvSpPr txBox="1">
            <a:spLocks noChangeArrowheads="1"/>
          </p:cNvSpPr>
          <p:nvPr/>
        </p:nvSpPr>
        <p:spPr bwMode="auto">
          <a:xfrm>
            <a:off x="1676400" y="6251602"/>
            <a:ext cx="580056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4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4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358</a:t>
            </a:r>
          </a:p>
        </p:txBody>
      </p:sp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978" y="304800"/>
            <a:ext cx="4680656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456391" y="5770812"/>
            <a:ext cx="6189133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farming in the Americas</a:t>
            </a:r>
          </a:p>
        </p:txBody>
      </p:sp>
      <p:sp>
        <p:nvSpPr>
          <p:cNvPr id="1100805" name="AutoShape 5"/>
          <p:cNvSpPr>
            <a:spLocks noChangeArrowheads="1"/>
          </p:cNvSpPr>
          <p:nvPr/>
        </p:nvSpPr>
        <p:spPr bwMode="auto">
          <a:xfrm>
            <a:off x="4097867" y="2895849"/>
            <a:ext cx="1625600" cy="485775"/>
          </a:xfrm>
          <a:prstGeom prst="leftArrow">
            <a:avLst>
              <a:gd name="adj1" fmla="val 50000"/>
              <a:gd name="adj2" fmla="val 17189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5854700" y="2362201"/>
            <a:ext cx="1850186" cy="1569660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Tehuacán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Valley,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Puebla,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Mexico</a:t>
            </a:r>
          </a:p>
        </p:txBody>
      </p:sp>
      <p:sp>
        <p:nvSpPr>
          <p:cNvPr id="1100808" name="Text Box 8"/>
          <p:cNvSpPr txBox="1">
            <a:spLocks noChangeArrowheads="1"/>
          </p:cNvSpPr>
          <p:nvPr/>
        </p:nvSpPr>
        <p:spPr bwMode="auto">
          <a:xfrm>
            <a:off x="2810934" y="3465499"/>
            <a:ext cx="149013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4,500 </a:t>
            </a:r>
            <a:r>
              <a:rPr lang="en-US" sz="28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90846"/>
            <a:ext cx="8194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www.odci.gov/cia/publications/factbook/reference_maps/north_america.html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333" y="884238"/>
            <a:ext cx="6746523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558800" y="1828800"/>
            <a:ext cx="6832600" cy="1815882"/>
          </a:xfrm>
          <a:prstGeom prst="rect">
            <a:avLst/>
          </a:prstGeom>
          <a:solidFill>
            <a:srgbClr val="000000">
              <a:alpha val="67059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Bering Strait</a:t>
            </a:r>
          </a:p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pitchFamily="34" charset="0"/>
              </a:rPr>
              <a:t>56-mile-wide portion of the North Pacific Ocean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FFFFFF"/>
                </a:solidFill>
                <a:latin typeface="Arial" pitchFamily="34" charset="0"/>
              </a:rPr>
              <a:t>that separates Asia from North America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Cultural Feast 2nd Ed.</a:t>
            </a:r>
            <a:r>
              <a:rPr kumimoji="1" lang="en-US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, p. 50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90846"/>
            <a:ext cx="8194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www.odci.gov/cia/publications/factbook/reference_maps/north_america.html</a:t>
            </a:r>
            <a:endParaRPr kumimoji="1" lang="en-US" sz="16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333" y="884238"/>
            <a:ext cx="6746523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333" y="914400"/>
            <a:ext cx="6746523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219200" y="274320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wilderness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638800" y="2743200"/>
            <a:ext cx="236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foraging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wildly, foods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in the 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supermarket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9030" y="573995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localvores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5791200" y="5744284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dirty="0" err="1">
                <a:solidFill>
                  <a:srgbClr val="C00000"/>
                </a:solidFill>
                <a:latin typeface="+mj-lt"/>
              </a:rPr>
              <a:t>globalvores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066800" y="6248400"/>
            <a:ext cx="7026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Miocene-Pliocene Routes of Animal Migrations</a:t>
            </a:r>
          </a:p>
        </p:txBody>
      </p:sp>
      <p:pic>
        <p:nvPicPr>
          <p:cNvPr id="36867" name="Picture 3" descr="animal_migr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145" y="877888"/>
            <a:ext cx="6746522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84093" y="6296722"/>
            <a:ext cx="554562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2"/>
              </a:rPr>
              <a:t>www.d.umn.edu/cla/faculty/troufs/anth1602/pckennewick.html#title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95462" y="5115580"/>
            <a:ext cx="1824538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8,400 </a:t>
            </a:r>
            <a:r>
              <a:rPr lang="en-US" sz="2800" b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50474" y="6477000"/>
            <a:ext cx="64981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http://news.nationalgeographic.com/news/2008/04/080403-first-americans.html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120" y="404813"/>
            <a:ext cx="531648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6477000"/>
            <a:ext cx="6498126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http://news.nationalgeographic.com/news/2008/04/080403-first-americans.html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120" y="404813"/>
            <a:ext cx="531648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eform 4"/>
          <p:cNvSpPr/>
          <p:nvPr/>
        </p:nvSpPr>
        <p:spPr>
          <a:xfrm>
            <a:off x="4023145" y="3406019"/>
            <a:ext cx="2991018" cy="1006324"/>
          </a:xfrm>
          <a:custGeom>
            <a:avLst/>
            <a:gdLst>
              <a:gd name="connsiteX0" fmla="*/ 1976362 w 3364895"/>
              <a:gd name="connsiteY0" fmla="*/ 77410 h 1006324"/>
              <a:gd name="connsiteX1" fmla="*/ 2368248 w 3364895"/>
              <a:gd name="connsiteY1" fmla="*/ 91924 h 1006324"/>
              <a:gd name="connsiteX2" fmla="*/ 2905276 w 3364895"/>
              <a:gd name="connsiteY2" fmla="*/ 149981 h 1006324"/>
              <a:gd name="connsiteX3" fmla="*/ 3035905 w 3364895"/>
              <a:gd name="connsiteY3" fmla="*/ 222552 h 1006324"/>
              <a:gd name="connsiteX4" fmla="*/ 3224591 w 3364895"/>
              <a:gd name="connsiteY4" fmla="*/ 367695 h 1006324"/>
              <a:gd name="connsiteX5" fmla="*/ 3253619 w 3364895"/>
              <a:gd name="connsiteY5" fmla="*/ 454781 h 1006324"/>
              <a:gd name="connsiteX6" fmla="*/ 3253619 w 3364895"/>
              <a:gd name="connsiteY6" fmla="*/ 701524 h 1006324"/>
              <a:gd name="connsiteX7" fmla="*/ 2585962 w 3364895"/>
              <a:gd name="connsiteY7" fmla="*/ 788610 h 1006324"/>
              <a:gd name="connsiteX8" fmla="*/ 1715105 w 3364895"/>
              <a:gd name="connsiteY8" fmla="*/ 730552 h 1006324"/>
              <a:gd name="connsiteX9" fmla="*/ 1003905 w 3364895"/>
              <a:gd name="connsiteY9" fmla="*/ 759581 h 1006324"/>
              <a:gd name="connsiteX10" fmla="*/ 829733 w 3364895"/>
              <a:gd name="connsiteY10" fmla="*/ 875695 h 1006324"/>
              <a:gd name="connsiteX11" fmla="*/ 481391 w 3364895"/>
              <a:gd name="connsiteY11" fmla="*/ 991810 h 1006324"/>
              <a:gd name="connsiteX12" fmla="*/ 191105 w 3364895"/>
              <a:gd name="connsiteY12" fmla="*/ 962781 h 1006324"/>
              <a:gd name="connsiteX13" fmla="*/ 74991 w 3364895"/>
              <a:gd name="connsiteY13" fmla="*/ 788610 h 1006324"/>
              <a:gd name="connsiteX14" fmla="*/ 104019 w 3364895"/>
              <a:gd name="connsiteY14" fmla="*/ 570895 h 1006324"/>
              <a:gd name="connsiteX15" fmla="*/ 74991 w 3364895"/>
              <a:gd name="connsiteY15" fmla="*/ 149981 h 1006324"/>
              <a:gd name="connsiteX16" fmla="*/ 147562 w 3364895"/>
              <a:gd name="connsiteY16" fmla="*/ 19352 h 1006324"/>
              <a:gd name="connsiteX17" fmla="*/ 960362 w 3364895"/>
              <a:gd name="connsiteY17" fmla="*/ 33867 h 1006324"/>
              <a:gd name="connsiteX18" fmla="*/ 1395791 w 3364895"/>
              <a:gd name="connsiteY18" fmla="*/ 48381 h 1006324"/>
              <a:gd name="connsiteX19" fmla="*/ 1831219 w 3364895"/>
              <a:gd name="connsiteY19" fmla="*/ 62895 h 1006324"/>
              <a:gd name="connsiteX20" fmla="*/ 2165048 w 3364895"/>
              <a:gd name="connsiteY20" fmla="*/ 91924 h 1006324"/>
              <a:gd name="connsiteX21" fmla="*/ 2208591 w 3364895"/>
              <a:gd name="connsiteY21" fmla="*/ 77410 h 1006324"/>
              <a:gd name="connsiteX22" fmla="*/ 2165048 w 3364895"/>
              <a:gd name="connsiteY22" fmla="*/ 48381 h 1006324"/>
              <a:gd name="connsiteX23" fmla="*/ 2121505 w 3364895"/>
              <a:gd name="connsiteY23" fmla="*/ 77410 h 100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64895" h="1006324">
                <a:moveTo>
                  <a:pt x="1976362" y="77410"/>
                </a:moveTo>
                <a:cubicBezTo>
                  <a:pt x="2097314" y="82248"/>
                  <a:pt x="2213429" y="79829"/>
                  <a:pt x="2368248" y="91924"/>
                </a:cubicBezTo>
                <a:cubicBezTo>
                  <a:pt x="2523067" y="104019"/>
                  <a:pt x="2794000" y="128210"/>
                  <a:pt x="2905276" y="149981"/>
                </a:cubicBezTo>
                <a:cubicBezTo>
                  <a:pt x="3016552" y="171752"/>
                  <a:pt x="2982686" y="186266"/>
                  <a:pt x="3035905" y="222552"/>
                </a:cubicBezTo>
                <a:cubicBezTo>
                  <a:pt x="3089124" y="258838"/>
                  <a:pt x="3188305" y="328990"/>
                  <a:pt x="3224591" y="367695"/>
                </a:cubicBezTo>
                <a:cubicBezTo>
                  <a:pt x="3260877" y="406400"/>
                  <a:pt x="3248781" y="399143"/>
                  <a:pt x="3253619" y="454781"/>
                </a:cubicBezTo>
                <a:cubicBezTo>
                  <a:pt x="3258457" y="510419"/>
                  <a:pt x="3364895" y="645886"/>
                  <a:pt x="3253619" y="701524"/>
                </a:cubicBezTo>
                <a:cubicBezTo>
                  <a:pt x="3142343" y="757162"/>
                  <a:pt x="2842381" y="783772"/>
                  <a:pt x="2585962" y="788610"/>
                </a:cubicBezTo>
                <a:cubicBezTo>
                  <a:pt x="2329543" y="793448"/>
                  <a:pt x="1978781" y="735390"/>
                  <a:pt x="1715105" y="730552"/>
                </a:cubicBezTo>
                <a:cubicBezTo>
                  <a:pt x="1451429" y="725714"/>
                  <a:pt x="1151467" y="735391"/>
                  <a:pt x="1003905" y="759581"/>
                </a:cubicBezTo>
                <a:cubicBezTo>
                  <a:pt x="856343" y="783771"/>
                  <a:pt x="916819" y="836990"/>
                  <a:pt x="829733" y="875695"/>
                </a:cubicBezTo>
                <a:cubicBezTo>
                  <a:pt x="742647" y="914400"/>
                  <a:pt x="587829" y="977296"/>
                  <a:pt x="481391" y="991810"/>
                </a:cubicBezTo>
                <a:cubicBezTo>
                  <a:pt x="374953" y="1006324"/>
                  <a:pt x="258838" y="996648"/>
                  <a:pt x="191105" y="962781"/>
                </a:cubicBezTo>
                <a:cubicBezTo>
                  <a:pt x="123372" y="928914"/>
                  <a:pt x="89505" y="853924"/>
                  <a:pt x="74991" y="788610"/>
                </a:cubicBezTo>
                <a:cubicBezTo>
                  <a:pt x="60477" y="723296"/>
                  <a:pt x="104019" y="677333"/>
                  <a:pt x="104019" y="570895"/>
                </a:cubicBezTo>
                <a:cubicBezTo>
                  <a:pt x="104019" y="464457"/>
                  <a:pt x="67734" y="241905"/>
                  <a:pt x="74991" y="149981"/>
                </a:cubicBezTo>
                <a:cubicBezTo>
                  <a:pt x="82248" y="58057"/>
                  <a:pt x="0" y="38704"/>
                  <a:pt x="147562" y="19352"/>
                </a:cubicBezTo>
                <a:cubicBezTo>
                  <a:pt x="295124" y="0"/>
                  <a:pt x="752324" y="29029"/>
                  <a:pt x="960362" y="33867"/>
                </a:cubicBezTo>
                <a:cubicBezTo>
                  <a:pt x="1168400" y="38705"/>
                  <a:pt x="1395791" y="48381"/>
                  <a:pt x="1395791" y="48381"/>
                </a:cubicBezTo>
                <a:lnTo>
                  <a:pt x="1831219" y="62895"/>
                </a:lnTo>
                <a:cubicBezTo>
                  <a:pt x="1959428" y="70152"/>
                  <a:pt x="2102153" y="89505"/>
                  <a:pt x="2165048" y="91924"/>
                </a:cubicBezTo>
                <a:cubicBezTo>
                  <a:pt x="2227943" y="94343"/>
                  <a:pt x="2208591" y="84667"/>
                  <a:pt x="2208591" y="77410"/>
                </a:cubicBezTo>
                <a:cubicBezTo>
                  <a:pt x="2208591" y="70153"/>
                  <a:pt x="2179562" y="48381"/>
                  <a:pt x="2165048" y="48381"/>
                </a:cubicBezTo>
                <a:cubicBezTo>
                  <a:pt x="2150534" y="48381"/>
                  <a:pt x="2121505" y="77410"/>
                  <a:pt x="2121505" y="77410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919936" y="2160299"/>
            <a:ext cx="2468504" cy="401561"/>
          </a:xfrm>
          <a:custGeom>
            <a:avLst/>
            <a:gdLst>
              <a:gd name="connsiteX0" fmla="*/ 118533 w 2777067"/>
              <a:gd name="connsiteY0" fmla="*/ 336247 h 401561"/>
              <a:gd name="connsiteX1" fmla="*/ 60476 w 2777067"/>
              <a:gd name="connsiteY1" fmla="*/ 60476 h 401561"/>
              <a:gd name="connsiteX2" fmla="*/ 481390 w 2777067"/>
              <a:gd name="connsiteY2" fmla="*/ 2419 h 401561"/>
              <a:gd name="connsiteX3" fmla="*/ 1410305 w 2777067"/>
              <a:gd name="connsiteY3" fmla="*/ 74990 h 401561"/>
              <a:gd name="connsiteX4" fmla="*/ 2048933 w 2777067"/>
              <a:gd name="connsiteY4" fmla="*/ 60476 h 401561"/>
              <a:gd name="connsiteX5" fmla="*/ 2513390 w 2777067"/>
              <a:gd name="connsiteY5" fmla="*/ 74990 h 401561"/>
              <a:gd name="connsiteX6" fmla="*/ 2702076 w 2777067"/>
              <a:gd name="connsiteY6" fmla="*/ 350761 h 401561"/>
              <a:gd name="connsiteX7" fmla="*/ 2063447 w 2777067"/>
              <a:gd name="connsiteY7" fmla="*/ 379790 h 401561"/>
              <a:gd name="connsiteX8" fmla="*/ 1105505 w 2777067"/>
              <a:gd name="connsiteY8" fmla="*/ 336247 h 401561"/>
              <a:gd name="connsiteX9" fmla="*/ 713619 w 2777067"/>
              <a:gd name="connsiteY9" fmla="*/ 321733 h 401561"/>
              <a:gd name="connsiteX10" fmla="*/ 321733 w 2777067"/>
              <a:gd name="connsiteY10" fmla="*/ 350761 h 401561"/>
              <a:gd name="connsiteX11" fmla="*/ 118533 w 2777067"/>
              <a:gd name="connsiteY11" fmla="*/ 336247 h 4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77067" h="401561">
                <a:moveTo>
                  <a:pt x="118533" y="336247"/>
                </a:moveTo>
                <a:cubicBezTo>
                  <a:pt x="74990" y="287866"/>
                  <a:pt x="0" y="116114"/>
                  <a:pt x="60476" y="60476"/>
                </a:cubicBezTo>
                <a:cubicBezTo>
                  <a:pt x="120952" y="4838"/>
                  <a:pt x="256419" y="0"/>
                  <a:pt x="481390" y="2419"/>
                </a:cubicBezTo>
                <a:cubicBezTo>
                  <a:pt x="706361" y="4838"/>
                  <a:pt x="1149048" y="65314"/>
                  <a:pt x="1410305" y="74990"/>
                </a:cubicBezTo>
                <a:cubicBezTo>
                  <a:pt x="1671562" y="84666"/>
                  <a:pt x="1865086" y="60476"/>
                  <a:pt x="2048933" y="60476"/>
                </a:cubicBezTo>
                <a:cubicBezTo>
                  <a:pt x="2232780" y="60476"/>
                  <a:pt x="2404533" y="26609"/>
                  <a:pt x="2513390" y="74990"/>
                </a:cubicBezTo>
                <a:cubicBezTo>
                  <a:pt x="2622247" y="123371"/>
                  <a:pt x="2777067" y="299961"/>
                  <a:pt x="2702076" y="350761"/>
                </a:cubicBezTo>
                <a:cubicBezTo>
                  <a:pt x="2627085" y="401561"/>
                  <a:pt x="2329542" y="382209"/>
                  <a:pt x="2063447" y="379790"/>
                </a:cubicBezTo>
                <a:cubicBezTo>
                  <a:pt x="1797352" y="377371"/>
                  <a:pt x="1105505" y="336247"/>
                  <a:pt x="1105505" y="336247"/>
                </a:cubicBezTo>
                <a:cubicBezTo>
                  <a:pt x="880534" y="326571"/>
                  <a:pt x="844248" y="319314"/>
                  <a:pt x="713619" y="321733"/>
                </a:cubicBezTo>
                <a:cubicBezTo>
                  <a:pt x="582990" y="324152"/>
                  <a:pt x="425752" y="353180"/>
                  <a:pt x="321733" y="350761"/>
                </a:cubicBezTo>
                <a:cubicBezTo>
                  <a:pt x="217714" y="348342"/>
                  <a:pt x="162076" y="384628"/>
                  <a:pt x="118533" y="336247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0" y="6477000"/>
            <a:ext cx="548720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www.learnnc.org/lp/media/uploads/2008/02/monte_verde_chile.jpg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841" y="228600"/>
            <a:ext cx="242301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eft Arrow 7"/>
          <p:cNvSpPr/>
          <p:nvPr/>
        </p:nvSpPr>
        <p:spPr>
          <a:xfrm>
            <a:off x="6291136" y="3795486"/>
            <a:ext cx="1286933" cy="3810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4100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667" y="2971800"/>
            <a:ext cx="4978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93783" y="5895284"/>
            <a:ext cx="4714945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www.unl.edu/rhames/monte_verde/monte_verde_map.gif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9400" y="685883"/>
            <a:ext cx="3429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 rot="20573044">
            <a:off x="2251136" y="1731284"/>
            <a:ext cx="202492" cy="83422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31352" y="6477000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http://news.nationalgeographic.com/news/bigphotos/15550150.html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4974" y="304800"/>
            <a:ext cx="544192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1836326" y="5280862"/>
            <a:ext cx="5096126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FFFF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0" y="6477000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http://news.nationalgeographic.com/news/bigphotos/96254452.html</a:t>
            </a:r>
            <a:endParaRPr kumimoji="1"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800" y="685800"/>
            <a:ext cx="4538133" cy="36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294997" y="4082142"/>
            <a:ext cx="6553200" cy="25146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kumimoji="1" lang="en-US" sz="3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this coprolite, or fossilized chunk of feces, was found in Oregon's Paisley 5 Mile Point Caves.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Scientists have dated the remains to 14,300 years ago—the oldest evidence yet found of humans in North America.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Meso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533" y="-6350"/>
            <a:ext cx="7349067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599723" y="3886201"/>
            <a:ext cx="2818400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“Mesoamerica”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 dirty="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(cultural)</a:t>
            </a: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H="1">
            <a:off x="1862666" y="2667000"/>
            <a:ext cx="673704" cy="1174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4357511" y="1447801"/>
            <a:ext cx="3204723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24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“Middle America”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kern="1200">
                <a:solidFill>
                  <a:srgbClr val="0C0600"/>
                </a:solidFill>
                <a:latin typeface="Verdana" pitchFamily="34" charset="0"/>
                <a:ea typeface="+mn-ea"/>
                <a:cs typeface="+mn-cs"/>
              </a:rPr>
              <a:t>(geological)</a:t>
            </a:r>
            <a:endParaRPr kumimoji="1" lang="en-US" sz="2000" b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H="1">
            <a:off x="6248400" y="2171700"/>
            <a:ext cx="0" cy="819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3200" i="1" kern="1200">
              <a:solidFill>
                <a:srgbClr val="0C06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2971800" y="6400800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685800"/>
            <a:ext cx="7315200" cy="5486400"/>
          </a:xfrm>
          <a:noFill/>
          <a:ln/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4141619" y="4876871"/>
            <a:ext cx="2392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tlachiquero</a:t>
            </a:r>
            <a:endParaRPr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Soltero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Dorantz</a:t>
            </a:r>
            <a:r>
              <a:rPr lang="en-US" sz="2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5638800" y="1068050"/>
            <a:ext cx="17331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maguey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cactus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38600" y="2542163"/>
            <a:ext cx="333136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aka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“agave”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n-US" sz="1600" dirty="0">
                <a:solidFill>
                  <a:srgbClr val="FFFFFF"/>
                </a:solidFill>
              </a:rPr>
              <a:t>the Cultural Feast, 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Ed.</a:t>
            </a:r>
            <a:r>
              <a:rPr lang="en-US" dirty="0">
                <a:solidFill>
                  <a:srgbClr val="FFFFFF"/>
                </a:solidFill>
              </a:rPr>
              <a:t>, p.50)</a:t>
            </a:r>
            <a:endParaRPr lang="en-US" sz="2800" dirty="0">
              <a:solidFill>
                <a:srgbClr val="FFFFFF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“century plant”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Ch. 5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i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“</a:t>
            </a: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Aztec Ingredients</a:t>
            </a:r>
            <a:r>
              <a:rPr lang="en-US" sz="5400" b="1" i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”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Food in Historical Perspective: </a:t>
            </a:r>
          </a:p>
          <a:p>
            <a:pPr marL="342900" indent="-342900" algn="ctr">
              <a:spcBef>
                <a:spcPts val="0"/>
              </a:spcBef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Dietary Revolutions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45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Food in Historical Perspective: Dietary Revolutions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ate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wide variety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food</a:t>
            </a:r>
          </a:p>
          <a:p>
            <a:pPr marL="465138" lvl="1" indent="-233363" algn="ctr">
              <a:spcBef>
                <a:spcPts val="800"/>
              </a:spcBef>
            </a:pPr>
            <a:r>
              <a:rPr lang="en-US" sz="2800" b="1" dirty="0">
                <a:latin typeface="+mj-lt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175002" y="4343656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800"/>
              </a:spcBef>
            </a:pPr>
            <a:r>
              <a:rPr lang="en-US" sz="2400" i="1" dirty="0">
                <a:solidFill>
                  <a:srgbClr val="C00000"/>
                </a:solidFill>
                <a:latin typeface="+mj-lt"/>
              </a:rPr>
              <a:t>ca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., 12,000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ybp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people eat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a small number</a:t>
            </a:r>
          </a:p>
          <a:p>
            <a:pPr marL="465138" lvl="1" indent="-233363" algn="ctr"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47625"/>
            <a:ext cx="9144000" cy="6858000"/>
          </a:xfrm>
          <a:prstGeom prst="rect">
            <a:avLst/>
          </a:prstGeom>
          <a:noFill/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4502857" y="3732292"/>
            <a:ext cx="3732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agua</a:t>
            </a:r>
            <a:r>
              <a:rPr lang="en-US" sz="60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60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miel</a:t>
            </a:r>
            <a:endParaRPr lang="en-US" sz="6000" b="1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19600" y="4634805"/>
            <a:ext cx="33441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will be fermented into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kern="1200" dirty="0" err="1">
                <a:latin typeface="Arial" charset="0"/>
                <a:ea typeface="+mn-ea"/>
                <a:cs typeface="+mn-cs"/>
              </a:rPr>
              <a:t>pulque</a:t>
            </a:r>
            <a:endParaRPr lang="en-US" sz="6000" b="1" kern="1200" dirty="0"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 autoUpdateAnimBg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i="1" dirty="0" err="1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pulque</a:t>
            </a:r>
            <a:endParaRPr lang="en-US" sz="5400" b="1" i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195689" y="5908675"/>
            <a:ext cx="46260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An elderly Aztec woman drinking </a:t>
            </a:r>
            <a:r>
              <a:rPr lang="en-US" b="1" i="1" dirty="0">
                <a:solidFill>
                  <a:srgbClr val="FFFFFF"/>
                </a:solidFill>
              </a:rPr>
              <a:t>pulque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Codex Mendoza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mid 16th century</a:t>
            </a:r>
            <a:endParaRPr lang="en-US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38" y="137886"/>
            <a:ext cx="52673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4123586" y="6336268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Gusanos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 de maguey </a:t>
            </a:r>
            <a:endParaRPr lang="en-US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57" y="752475"/>
            <a:ext cx="1309511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1140" y="1566869"/>
            <a:ext cx="585046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32981" y="4749225"/>
            <a:ext cx="1867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gusanos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227" y="412750"/>
            <a:ext cx="704426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6260" name="Rectangle 4"/>
          <p:cNvSpPr>
            <a:spLocks noChangeArrowheads="1"/>
          </p:cNvSpPr>
          <p:nvPr/>
        </p:nvSpPr>
        <p:spPr bwMode="auto">
          <a:xfrm>
            <a:off x="3352800" y="6412468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Gusanos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 de maguey </a:t>
            </a:r>
            <a:endParaRPr lang="en-US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806" y="3424241"/>
            <a:ext cx="8467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806" y="3424241"/>
            <a:ext cx="8467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52181" y="4419600"/>
            <a:ext cx="18678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more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gusanos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805" y="471565"/>
            <a:ext cx="508846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195689" y="5908675"/>
            <a:ext cx="53463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Santa Maria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Mexico, Mexico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is situated in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Temascalapa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Mexico, Mexico, its geographical coordinates are 19° 47' 0" North,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98° 50' 0" West and its original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nameis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Santa María </a:t>
            </a:r>
            <a:r>
              <a:rPr lang="en-US" sz="9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62200" y="4495800"/>
            <a:ext cx="20730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Maquixco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Hidalgo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45" y="44450"/>
            <a:ext cx="9031111" cy="6769100"/>
          </a:xfrm>
          <a:prstGeom prst="rect">
            <a:avLst/>
          </a:prstGeom>
          <a:noFill/>
        </p:spPr>
      </p:pic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2286000" y="6183868"/>
            <a:ext cx="4579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Tinacaleros</a:t>
            </a:r>
            <a:r>
              <a:rPr lang="en-US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Los </a:t>
            </a:r>
            <a:r>
              <a:rPr lang="en-US" b="1" kern="1200" dirty="0" err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Cides</a:t>
            </a:r>
            <a:r>
              <a:rPr lang="en-US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Hidalgo, Mexico</a:t>
            </a:r>
          </a:p>
        </p:txBody>
      </p:sp>
      <p:sp>
        <p:nvSpPr>
          <p:cNvPr id="4" name="Oval 3"/>
          <p:cNvSpPr/>
          <p:nvPr/>
        </p:nvSpPr>
        <p:spPr>
          <a:xfrm>
            <a:off x="2637972" y="4038600"/>
            <a:ext cx="2057400" cy="1524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2819400" y="6428601"/>
            <a:ext cx="3502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2"/>
              </a:rPr>
              <a:t>http://news.bbc.co.uk/2/hi/americas/4114553.stm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309" y="565435"/>
            <a:ext cx="6746240" cy="56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857828" y="2318658"/>
            <a:ext cx="2637972" cy="653142"/>
          </a:xfrm>
          <a:prstGeom prst="roundRect">
            <a:avLst/>
          </a:prstGeom>
          <a:noFill/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0056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24428" y="762000"/>
            <a:ext cx="65024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48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 kern="1200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cactus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America’s First Cuisines</a:t>
            </a:r>
            <a:r>
              <a:rPr lang="en-US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Ch. 4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 descr="villages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06195" y="5435025"/>
            <a:ext cx="346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harvesting </a:t>
            </a:r>
            <a:r>
              <a:rPr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tunas</a:t>
            </a:r>
            <a:endParaRPr lang="en-US" sz="20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53000" y="2133600"/>
            <a:ext cx="685800" cy="1143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9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0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0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6832</TotalTime>
  <Words>12209</Words>
  <Application>Microsoft Office PowerPoint</Application>
  <PresentationFormat>On-screen Show (4:3)</PresentationFormat>
  <Paragraphs>2565</Paragraphs>
  <Slides>422</Slides>
  <Notes>142</Notes>
  <HiddenSlides>37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52</vt:i4>
      </vt:variant>
      <vt:variant>
        <vt:lpstr>Slide Titles</vt:lpstr>
      </vt:variant>
      <vt:variant>
        <vt:i4>422</vt:i4>
      </vt:variant>
    </vt:vector>
  </HeadingPairs>
  <TitlesOfParts>
    <vt:vector size="482" baseType="lpstr">
      <vt:lpstr>Arial</vt:lpstr>
      <vt:lpstr>Arial Black</vt:lpstr>
      <vt:lpstr>Calibri</vt:lpstr>
      <vt:lpstr>Monotype Sorts</vt:lpstr>
      <vt:lpstr>Tahoma</vt:lpstr>
      <vt:lpstr>Times New Roman</vt:lpstr>
      <vt:lpstr>Verdana</vt:lpstr>
      <vt:lpstr>Wingdings</vt:lpstr>
      <vt:lpstr>Office Theme</vt:lpstr>
      <vt:lpstr>1_Office Theme</vt:lpstr>
      <vt:lpstr>1_Default Design</vt:lpstr>
      <vt:lpstr>19_Office Theme</vt:lpstr>
      <vt:lpstr>4_Office Theme</vt:lpstr>
      <vt:lpstr>1_Contemporary Portrait</vt:lpstr>
      <vt:lpstr>T8</vt:lpstr>
      <vt:lpstr>1_T8</vt:lpstr>
      <vt:lpstr>2_Contemporary Portrait</vt:lpstr>
      <vt:lpstr>Meadow</vt:lpstr>
      <vt:lpstr>3_Contemporary Portrait</vt:lpstr>
      <vt:lpstr>2_Office Theme</vt:lpstr>
      <vt:lpstr>4_T8</vt:lpstr>
      <vt:lpstr>5_T8</vt:lpstr>
      <vt:lpstr>5_Contemporary Portrait</vt:lpstr>
      <vt:lpstr>Sumi Painting</vt:lpstr>
      <vt:lpstr>Contemporary Portrait</vt:lpstr>
      <vt:lpstr>2_T8</vt:lpstr>
      <vt:lpstr>3_T8</vt:lpstr>
      <vt:lpstr>6_T8</vt:lpstr>
      <vt:lpstr>7_T8</vt:lpstr>
      <vt:lpstr>8_T8</vt:lpstr>
      <vt:lpstr>11_Contemporary Portrait</vt:lpstr>
      <vt:lpstr>9_T8</vt:lpstr>
      <vt:lpstr>11_T8</vt:lpstr>
      <vt:lpstr>12_T8</vt:lpstr>
      <vt:lpstr>3_Default Design</vt:lpstr>
      <vt:lpstr>9_Default Design</vt:lpstr>
      <vt:lpstr>7_Contemporary Portrait</vt:lpstr>
      <vt:lpstr>11_white3</vt:lpstr>
      <vt:lpstr>9_white3</vt:lpstr>
      <vt:lpstr>10_white3</vt:lpstr>
      <vt:lpstr>5_Default Design</vt:lpstr>
      <vt:lpstr>4_Default Design</vt:lpstr>
      <vt:lpstr>6_Default Design</vt:lpstr>
      <vt:lpstr>7_Default Design</vt:lpstr>
      <vt:lpstr>8_Default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8_Contemporary Portrait</vt:lpstr>
      <vt:lpstr>3_Office Theme</vt:lpstr>
      <vt:lpstr>6_Contemporary Portrait</vt:lpstr>
      <vt:lpstr>16_Default Design</vt:lpstr>
      <vt:lpstr>20_Office Theme</vt:lpstr>
      <vt:lpstr>21_Office Theme</vt:lpstr>
      <vt:lpstr>10_T8</vt:lpstr>
      <vt:lpstr>9_Contemporary Portrait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621</cp:revision>
  <dcterms:created xsi:type="dcterms:W3CDTF">2008-08-15T08:52:03Z</dcterms:created>
  <dcterms:modified xsi:type="dcterms:W3CDTF">2026-01-04T22:16:48Z</dcterms:modified>
</cp:coreProperties>
</file>