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46" r:id="rId4"/>
    <p:sldMasterId id="2147483832" r:id="rId5"/>
    <p:sldMasterId id="2147483844" r:id="rId6"/>
    <p:sldMasterId id="2147483856" r:id="rId7"/>
    <p:sldMasterId id="2147483869" r:id="rId8"/>
    <p:sldMasterId id="2147483882" r:id="rId9"/>
    <p:sldMasterId id="2147483895" r:id="rId10"/>
    <p:sldMasterId id="2147483907" r:id="rId11"/>
    <p:sldMasterId id="2147483919" r:id="rId12"/>
    <p:sldMasterId id="2147483932" r:id="rId13"/>
    <p:sldMasterId id="2147483945" r:id="rId14"/>
    <p:sldMasterId id="2147483958" r:id="rId15"/>
    <p:sldMasterId id="2147483971" r:id="rId16"/>
    <p:sldMasterId id="2147483983" r:id="rId17"/>
    <p:sldMasterId id="2147483995" r:id="rId18"/>
    <p:sldMasterId id="2147484019" r:id="rId19"/>
    <p:sldMasterId id="2147484032" r:id="rId20"/>
    <p:sldMasterId id="2147484045" r:id="rId21"/>
  </p:sldMasterIdLst>
  <p:notesMasterIdLst>
    <p:notesMasterId r:id="rId150"/>
  </p:notesMasterIdLst>
  <p:sldIdLst>
    <p:sldId id="416" r:id="rId22"/>
    <p:sldId id="415" r:id="rId23"/>
    <p:sldId id="519" r:id="rId24"/>
    <p:sldId id="343" r:id="rId25"/>
    <p:sldId id="518" r:id="rId26"/>
    <p:sldId id="418" r:id="rId27"/>
    <p:sldId id="487" r:id="rId28"/>
    <p:sldId id="345" r:id="rId29"/>
    <p:sldId id="431" r:id="rId30"/>
    <p:sldId id="447" r:id="rId31"/>
    <p:sldId id="448" r:id="rId32"/>
    <p:sldId id="347" r:id="rId33"/>
    <p:sldId id="520" r:id="rId34"/>
    <p:sldId id="350" r:id="rId35"/>
    <p:sldId id="446" r:id="rId36"/>
    <p:sldId id="348" r:id="rId37"/>
    <p:sldId id="488" r:id="rId38"/>
    <p:sldId id="453" r:id="rId39"/>
    <p:sldId id="449" r:id="rId40"/>
    <p:sldId id="437" r:id="rId41"/>
    <p:sldId id="443" r:id="rId42"/>
    <p:sldId id="445" r:id="rId43"/>
    <p:sldId id="352" r:id="rId44"/>
    <p:sldId id="467" r:id="rId45"/>
    <p:sldId id="471" r:id="rId46"/>
    <p:sldId id="450" r:id="rId47"/>
    <p:sldId id="459" r:id="rId48"/>
    <p:sldId id="452" r:id="rId49"/>
    <p:sldId id="470" r:id="rId50"/>
    <p:sldId id="472" r:id="rId51"/>
    <p:sldId id="473" r:id="rId52"/>
    <p:sldId id="354" r:id="rId53"/>
    <p:sldId id="489" r:id="rId54"/>
    <p:sldId id="355" r:id="rId55"/>
    <p:sldId id="441" r:id="rId56"/>
    <p:sldId id="474" r:id="rId57"/>
    <p:sldId id="475" r:id="rId58"/>
    <p:sldId id="468" r:id="rId59"/>
    <p:sldId id="356" r:id="rId60"/>
    <p:sldId id="359" r:id="rId61"/>
    <p:sldId id="476" r:id="rId62"/>
    <p:sldId id="360" r:id="rId63"/>
    <p:sldId id="496" r:id="rId64"/>
    <p:sldId id="498" r:id="rId65"/>
    <p:sldId id="499" r:id="rId66"/>
    <p:sldId id="361" r:id="rId67"/>
    <p:sldId id="362" r:id="rId68"/>
    <p:sldId id="521" r:id="rId69"/>
    <p:sldId id="469" r:id="rId70"/>
    <p:sldId id="522" r:id="rId71"/>
    <p:sldId id="365" r:id="rId72"/>
    <p:sldId id="363" r:id="rId73"/>
    <p:sldId id="369" r:id="rId74"/>
    <p:sldId id="370" r:id="rId75"/>
    <p:sldId id="442" r:id="rId76"/>
    <p:sldId id="374" r:id="rId77"/>
    <p:sldId id="377" r:id="rId78"/>
    <p:sldId id="380" r:id="rId79"/>
    <p:sldId id="382" r:id="rId80"/>
    <p:sldId id="381" r:id="rId81"/>
    <p:sldId id="385" r:id="rId82"/>
    <p:sldId id="383" r:id="rId83"/>
    <p:sldId id="462" r:id="rId84"/>
    <p:sldId id="490" r:id="rId85"/>
    <p:sldId id="387" r:id="rId86"/>
    <p:sldId id="438" r:id="rId87"/>
    <p:sldId id="491" r:id="rId88"/>
    <p:sldId id="389" r:id="rId89"/>
    <p:sldId id="390" r:id="rId90"/>
    <p:sldId id="391" r:id="rId91"/>
    <p:sldId id="439" r:id="rId92"/>
    <p:sldId id="500" r:id="rId93"/>
    <p:sldId id="464" r:id="rId94"/>
    <p:sldId id="465" r:id="rId95"/>
    <p:sldId id="454" r:id="rId96"/>
    <p:sldId id="456" r:id="rId97"/>
    <p:sldId id="457" r:id="rId98"/>
    <p:sldId id="455" r:id="rId99"/>
    <p:sldId id="502" r:id="rId100"/>
    <p:sldId id="492" r:id="rId101"/>
    <p:sldId id="394" r:id="rId102"/>
    <p:sldId id="503" r:id="rId103"/>
    <p:sldId id="392" r:id="rId104"/>
    <p:sldId id="501" r:id="rId105"/>
    <p:sldId id="504" r:id="rId106"/>
    <p:sldId id="506" r:id="rId107"/>
    <p:sldId id="507" r:id="rId108"/>
    <p:sldId id="505" r:id="rId109"/>
    <p:sldId id="493" r:id="rId110"/>
    <p:sldId id="397" r:id="rId111"/>
    <p:sldId id="509" r:id="rId112"/>
    <p:sldId id="508" r:id="rId113"/>
    <p:sldId id="510" r:id="rId114"/>
    <p:sldId id="511" r:id="rId115"/>
    <p:sldId id="512" r:id="rId116"/>
    <p:sldId id="513" r:id="rId117"/>
    <p:sldId id="398" r:id="rId118"/>
    <p:sldId id="399" r:id="rId119"/>
    <p:sldId id="523" r:id="rId120"/>
    <p:sldId id="400" r:id="rId121"/>
    <p:sldId id="524" r:id="rId122"/>
    <p:sldId id="494" r:id="rId123"/>
    <p:sldId id="401" r:id="rId124"/>
    <p:sldId id="451" r:id="rId125"/>
    <p:sldId id="402" r:id="rId126"/>
    <p:sldId id="515" r:id="rId127"/>
    <p:sldId id="403" r:id="rId128"/>
    <p:sldId id="514" r:id="rId129"/>
    <p:sldId id="404" r:id="rId130"/>
    <p:sldId id="411" r:id="rId131"/>
    <p:sldId id="516" r:id="rId132"/>
    <p:sldId id="412" r:id="rId133"/>
    <p:sldId id="414" r:id="rId134"/>
    <p:sldId id="517" r:id="rId135"/>
    <p:sldId id="477" r:id="rId136"/>
    <p:sldId id="341" r:id="rId137"/>
    <p:sldId id="525" r:id="rId138"/>
    <p:sldId id="526" r:id="rId139"/>
    <p:sldId id="478" r:id="rId140"/>
    <p:sldId id="340" r:id="rId141"/>
    <p:sldId id="480" r:id="rId142"/>
    <p:sldId id="479" r:id="rId143"/>
    <p:sldId id="482" r:id="rId144"/>
    <p:sldId id="483" r:id="rId145"/>
    <p:sldId id="484" r:id="rId146"/>
    <p:sldId id="481" r:id="rId147"/>
    <p:sldId id="485" r:id="rId148"/>
    <p:sldId id="527"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694"/>
    <a:srgbClr val="000000"/>
    <a:srgbClr val="FFCC99"/>
    <a:srgbClr val="6666FF"/>
    <a:srgbClr val="0066CC"/>
    <a:srgbClr val="0066FF"/>
    <a:srgbClr val="FDEBCB"/>
    <a:srgbClr val="FFCC66"/>
    <a:srgbClr val="CC99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p:cViewPr varScale="1">
        <p:scale>
          <a:sx n="82" d="100"/>
          <a:sy n="82" d="100"/>
        </p:scale>
        <p:origin x="948"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F7B41-42CD-4D21-863A-30054CBC14E9}" type="datetimeFigureOut">
              <a:rPr lang="en-US" smtClean="0"/>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F6178A-DEF7-4BA3-B983-05457E21930E}" type="slidenum">
              <a:rPr lang="en-US" smtClean="0"/>
              <a:pPr/>
              <a:t>‹#›</a:t>
            </a:fld>
            <a:endParaRPr lang="en-US"/>
          </a:p>
        </p:txBody>
      </p:sp>
    </p:spTree>
    <p:extLst>
      <p:ext uri="{BB962C8B-B14F-4D97-AF65-F5344CB8AC3E}">
        <p14:creationId xmlns:p14="http://schemas.microsoft.com/office/powerpoint/2010/main" val="133564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2A38850-DA3E-4CD6-9EAF-32566FADFC36}" type="slidenum">
              <a:rPr lang="en-US">
                <a:solidFill>
                  <a:prstClr val="black"/>
                </a:solidFill>
                <a:latin typeface="Times New Roman" pitchFamily="18" charset="0"/>
              </a:rPr>
              <a:pPr/>
              <a:t>5</a:t>
            </a:fld>
            <a:endParaRPr lang="en-US">
              <a:solidFill>
                <a:prstClr val="black"/>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21</a:t>
            </a:fld>
            <a:endParaRPr lang="en-US">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22</a:t>
            </a:fld>
            <a:endParaRPr lang="en-US">
              <a:solidFill>
                <a:srgbClr val="000000"/>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24</a:t>
            </a:fld>
            <a:endParaRPr lang="en-US">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26</a:t>
            </a:fld>
            <a:endParaRPr lang="en-US">
              <a:solidFill>
                <a:srgbClr val="000000"/>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27</a:t>
            </a:fld>
            <a:endParaRPr lang="en-US">
              <a:solidFill>
                <a:srgbClr val="000000"/>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29</a:t>
            </a:fld>
            <a:endParaRPr lang="en-US">
              <a:solidFill>
                <a:srgbClr val="000000"/>
              </a:solidFill>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30</a:t>
            </a:fld>
            <a:endParaRPr lang="en-US">
              <a:solidFill>
                <a:srgbClr val="000000"/>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31</a:t>
            </a:fld>
            <a:endParaRPr lang="en-US">
              <a:solidFill>
                <a:srgbClr val="000000"/>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40</a:t>
            </a:fld>
            <a:endParaRPr lang="en-US">
              <a:solidFill>
                <a:prstClr val="black"/>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49</a:t>
            </a:fld>
            <a:endParaRPr kumimoji="1" lang="en-US" sz="1200" i="1">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7F15E58-CBB8-4FE1-9AAC-8B3AC71B719F}" type="slidenum">
              <a:rPr lang="en-US">
                <a:solidFill>
                  <a:prstClr val="black"/>
                </a:solidFill>
                <a:latin typeface="Times New Roman" pitchFamily="18" charset="0"/>
              </a:rPr>
              <a:pPr/>
              <a:t>10</a:t>
            </a:fld>
            <a:endParaRPr lang="en-US">
              <a:solidFill>
                <a:prstClr val="black"/>
              </a:solidFill>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51</a:t>
            </a:fld>
            <a:endParaRPr kumimoji="1" lang="en-US" sz="1200" i="1">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52</a:t>
            </a:fld>
            <a:endParaRPr kumimoji="1" lang="en-US" sz="1200" i="1">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53</a:t>
            </a:fld>
            <a:endParaRPr lang="en-US">
              <a:solidFill>
                <a:prstClr val="black"/>
              </a:solidFill>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055"/>
          <p:cNvSpPr>
            <a:spLocks noGrp="1" noChangeArrowheads="1"/>
          </p:cNvSpPr>
          <p:nvPr>
            <p:ph type="sldNum" sz="quarter" idx="5"/>
          </p:nvPr>
        </p:nvSpPr>
        <p:spPr>
          <a:noFill/>
        </p:spPr>
        <p:txBody>
          <a:bodyPr/>
          <a:lstStyle/>
          <a:p>
            <a:fld id="{2D697801-3526-4C84-BB3B-2FDDC61FF2D7}" type="slidenum">
              <a:rPr lang="en-US">
                <a:solidFill>
                  <a:srgbClr val="000000"/>
                </a:solidFill>
                <a:latin typeface="Times New Roman" pitchFamily="18" charset="0"/>
              </a:rPr>
              <a:pPr/>
              <a:t>57</a:t>
            </a:fld>
            <a:endParaRPr lang="en-US">
              <a:solidFill>
                <a:srgbClr val="000000"/>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055"/>
          <p:cNvSpPr>
            <a:spLocks noGrp="1" noChangeArrowheads="1"/>
          </p:cNvSpPr>
          <p:nvPr>
            <p:ph type="sldNum" sz="quarter" idx="5"/>
          </p:nvPr>
        </p:nvSpPr>
        <p:spPr>
          <a:noFill/>
        </p:spPr>
        <p:txBody>
          <a:bodyPr/>
          <a:lstStyle/>
          <a:p>
            <a:fld id="{75570FAC-B9BF-4E76-AD8B-CEA07C4360C1}" type="slidenum">
              <a:rPr lang="en-US">
                <a:solidFill>
                  <a:srgbClr val="000000"/>
                </a:solidFill>
                <a:latin typeface="Verdana" pitchFamily="34" charset="0"/>
              </a:rPr>
              <a:pPr/>
              <a:t>60</a:t>
            </a:fld>
            <a:endParaRPr lang="en-US">
              <a:solidFill>
                <a:srgbClr val="000000"/>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055"/>
          <p:cNvSpPr>
            <a:spLocks noGrp="1" noChangeArrowheads="1"/>
          </p:cNvSpPr>
          <p:nvPr>
            <p:ph type="sldNum" sz="quarter" idx="5"/>
          </p:nvPr>
        </p:nvSpPr>
        <p:spPr>
          <a:noFill/>
        </p:spPr>
        <p:txBody>
          <a:bodyPr/>
          <a:lstStyle/>
          <a:p>
            <a:fld id="{75570FAC-B9BF-4E76-AD8B-CEA07C4360C1}" type="slidenum">
              <a:rPr lang="en-US">
                <a:solidFill>
                  <a:srgbClr val="000000"/>
                </a:solidFill>
                <a:latin typeface="Verdana" pitchFamily="34" charset="0"/>
              </a:rPr>
              <a:pPr/>
              <a:t>61</a:t>
            </a:fld>
            <a:endParaRPr lang="en-US">
              <a:solidFill>
                <a:srgbClr val="000000"/>
              </a:solidFill>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solidFill>
                  <a:prstClr val="black"/>
                </a:solidFill>
                <a:latin typeface="Times New Roman" pitchFamily="18" charset="0"/>
              </a:rPr>
              <a:pPr/>
              <a:t>62</a:t>
            </a:fld>
            <a:endParaRPr lang="en-US">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85864D1-A246-427E-97EF-C05DC538FF53}" type="slidenum">
              <a:rPr lang="en-US">
                <a:solidFill>
                  <a:prstClr val="black"/>
                </a:solidFill>
                <a:latin typeface="Times New Roman" pitchFamily="18" charset="0"/>
              </a:rPr>
              <a:pPr/>
              <a:t>66</a:t>
            </a:fld>
            <a:endParaRPr lang="en-US">
              <a:solidFill>
                <a:prstClr val="black"/>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36D0115-791C-4E9F-BCA6-6603DCFD7913}" type="slidenum">
              <a:rPr lang="en-US">
                <a:solidFill>
                  <a:prstClr val="black"/>
                </a:solidFill>
                <a:latin typeface="Times New Roman" pitchFamily="18" charset="0"/>
              </a:rPr>
              <a:pPr/>
              <a:t>69</a:t>
            </a:fld>
            <a:endParaRPr lang="en-US">
              <a:solidFill>
                <a:prstClr val="black"/>
              </a:solidFill>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36D0115-791C-4E9F-BCA6-6603DCFD7913}" type="slidenum">
              <a:rPr lang="en-US">
                <a:solidFill>
                  <a:prstClr val="black"/>
                </a:solidFill>
                <a:latin typeface="Times New Roman" pitchFamily="18" charset="0"/>
              </a:rPr>
              <a:pPr/>
              <a:t>70</a:t>
            </a:fld>
            <a:endParaRPr lang="en-US">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12</a:t>
            </a:fld>
            <a:endParaRPr kumimoji="1" lang="en-US" sz="1200" i="1">
              <a:solidFill>
                <a:srgbClr val="000000"/>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73</a:t>
            </a:fld>
            <a:endParaRPr lang="en-US">
              <a:solidFill>
                <a:srgbClr val="000000"/>
              </a:solidFill>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74</a:t>
            </a:fld>
            <a:endParaRPr lang="en-US">
              <a:solidFill>
                <a:srgbClr val="000000"/>
              </a:solidFill>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75</a:t>
            </a:fld>
            <a:endParaRPr lang="en-US">
              <a:solidFill>
                <a:srgbClr val="000000"/>
              </a:solidFill>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76</a:t>
            </a:fld>
            <a:endParaRPr lang="en-US">
              <a:solidFill>
                <a:srgbClr val="000000"/>
              </a:solidFill>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77</a:t>
            </a:fld>
            <a:endParaRPr lang="en-US">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78</a:t>
            </a:fld>
            <a:endParaRPr lang="en-US">
              <a:solidFill>
                <a:srgbClr val="000000"/>
              </a:solidFill>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055"/>
          <p:cNvSpPr>
            <a:spLocks noGrp="1" noChangeArrowheads="1"/>
          </p:cNvSpPr>
          <p:nvPr>
            <p:ph type="sldNum" sz="quarter" idx="5"/>
          </p:nvPr>
        </p:nvSpPr>
        <p:spPr>
          <a:noFill/>
        </p:spPr>
        <p:txBody>
          <a:bodyPr/>
          <a:lstStyle/>
          <a:p>
            <a:fld id="{5E4BEFDA-6066-4B59-9A69-85FF675CE408}" type="slidenum">
              <a:rPr lang="en-US">
                <a:solidFill>
                  <a:srgbClr val="000000"/>
                </a:solidFill>
                <a:latin typeface="Times New Roman" pitchFamily="18" charset="0"/>
              </a:rPr>
              <a:pPr/>
              <a:t>82</a:t>
            </a:fld>
            <a:endParaRPr lang="en-US">
              <a:solidFill>
                <a:srgbClr val="000000"/>
              </a:solidFill>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104</a:t>
            </a:fld>
            <a:endParaRPr lang="en-US">
              <a:solidFill>
                <a:prstClr val="black"/>
              </a:solidFill>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055"/>
          <p:cNvSpPr>
            <a:spLocks noGrp="1" noChangeArrowheads="1"/>
          </p:cNvSpPr>
          <p:nvPr>
            <p:ph type="sldNum" sz="quarter" idx="5"/>
          </p:nvPr>
        </p:nvSpPr>
        <p:spPr>
          <a:noFill/>
        </p:spPr>
        <p:txBody>
          <a:bodyPr/>
          <a:lstStyle/>
          <a:p>
            <a:fld id="{2D2D3715-D990-4250-8E08-45CFFFC1F48E}" type="slidenum">
              <a:rPr lang="en-US">
                <a:solidFill>
                  <a:srgbClr val="000000"/>
                </a:solidFill>
                <a:latin typeface="Times New Roman" pitchFamily="18" charset="0"/>
              </a:rPr>
              <a:pPr/>
              <a:t>105</a:t>
            </a:fld>
            <a:endParaRPr lang="en-US">
              <a:solidFill>
                <a:srgbClr val="000000"/>
              </a:solidFill>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fontAlgn="base">
              <a:spcBef>
                <a:spcPct val="0"/>
              </a:spcBef>
              <a:spcAft>
                <a:spcPct val="0"/>
              </a:spcAft>
            </a:pPr>
            <a:fld id="{0894C8ED-9D5D-49D2-81BA-6E432B473B22}" type="slidenum">
              <a:rPr lang="en-US" sz="1200">
                <a:solidFill>
                  <a:srgbClr val="000000"/>
                </a:solidFill>
                <a:latin typeface="Verdana" pitchFamily="34" charset="0"/>
              </a:rPr>
              <a:pPr algn="r" fontAlgn="base">
                <a:spcBef>
                  <a:spcPct val="0"/>
                </a:spcBef>
                <a:spcAft>
                  <a:spcPct val="0"/>
                </a:spcAft>
              </a:pPr>
              <a:t>106</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13</a:t>
            </a:fld>
            <a:endParaRPr kumimoji="1" lang="en-US" sz="1200" i="1">
              <a:solidFill>
                <a:srgbClr val="000000"/>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15</a:t>
            </a:fld>
            <a:endParaRPr lang="en-US">
              <a:solidFill>
                <a:prstClr val="black"/>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16</a:t>
            </a:fld>
            <a:endParaRPr kumimoji="1" lang="en-US" sz="1200" i="1">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02B17787-9636-4B5C-B757-AC91F36C3B5F}" type="slidenum">
              <a:rPr kumimoji="1" lang="en-US" sz="1200" i="1">
                <a:solidFill>
                  <a:srgbClr val="000000"/>
                </a:solidFill>
                <a:latin typeface="Verdana" pitchFamily="34" charset="0"/>
              </a:rPr>
              <a:pPr algn="r" eaLnBrk="0" fontAlgn="base" hangingPunct="0">
                <a:spcBef>
                  <a:spcPct val="0"/>
                </a:spcBef>
                <a:spcAft>
                  <a:spcPct val="0"/>
                </a:spcAft>
              </a:pPr>
              <a:t>18</a:t>
            </a:fld>
            <a:endParaRPr kumimoji="1" lang="en-US" sz="1200" i="1">
              <a:solidFill>
                <a:srgbClr val="000000"/>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59A814E-DD0C-4A23-AF50-3DAB4E178309}" type="slidenum">
              <a:rPr lang="en-US">
                <a:solidFill>
                  <a:prstClr val="black"/>
                </a:solidFill>
                <a:latin typeface="Times New Roman" pitchFamily="18" charset="0"/>
              </a:rPr>
              <a:pPr/>
              <a:t>19</a:t>
            </a:fld>
            <a:endParaRPr lang="en-US">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2055"/>
          <p:cNvSpPr>
            <a:spLocks noGrp="1" noChangeArrowheads="1"/>
          </p:cNvSpPr>
          <p:nvPr>
            <p:ph type="sldNum" sz="quarter" idx="5"/>
          </p:nvPr>
        </p:nvSpPr>
        <p:spPr>
          <a:noFill/>
        </p:spPr>
        <p:txBody>
          <a:bodyPr/>
          <a:lstStyle/>
          <a:p>
            <a:fld id="{129DA08B-FDE3-48A5-B921-E95C4B852E28}" type="slidenum">
              <a:rPr lang="en-US">
                <a:solidFill>
                  <a:srgbClr val="000000"/>
                </a:solidFill>
                <a:latin typeface="Times New Roman" pitchFamily="18" charset="0"/>
              </a:rPr>
              <a:pPr/>
              <a:t>20</a:t>
            </a:fld>
            <a:endParaRPr lang="en-US">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1F3D38-F8E5-4CDE-A656-0727918FA50E}"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C90120-1391-4C99-AD28-C5655760EC3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983A2-1928-4B83-A4BD-A384DD7F9E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2" y="2747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8B047D-E88E-49F6-A14A-8B92FE959C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4FEE367-E9C9-466E-A86D-9A06C38731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BEE8E-C5C4-4D12-8640-2034114AAD98}"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0A7D65-032D-49C5-8ADA-DD6411033ED3}"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3589F-5E33-4D2C-9552-6C22F57132C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9FEC1C-4362-4242-BF0F-F2989FF0E8C1}"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E3490C-E32C-41B7-BD6C-98780C5ABB3B}"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764D65-C057-4DFE-ADA9-F235E63E38E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8EAFDB-8AA8-4249-B304-F221455C89C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673A1-5738-4057-932B-1005902D820E}"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064996-5BEA-4D75-BF0D-1F2F3D54DE77}"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825948-6AD1-4FF1-92C4-E6103CFF3096}"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EFD665-F13C-4DF9-B956-A2019D529FC6}"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59"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3632200" y="4889500"/>
            <a:ext cx="48768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346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195711" y="6553200"/>
            <a:ext cx="3279422"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9878" y="6359525"/>
            <a:ext cx="587022"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711" y="6553200"/>
            <a:ext cx="3279422"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878" y="6359525"/>
            <a:ext cx="587022" cy="488950"/>
          </a:xfrm>
        </p:spPr>
        <p:txBody>
          <a:bodyPr anchorCtr="0"/>
          <a:lstStyle>
            <a:lvl1pPr>
              <a:defRPr/>
            </a:lvl1pPr>
          </a:lstStyle>
          <a:p>
            <a:pPr>
              <a:defRPr/>
            </a:pPr>
            <a:fld id="{27D1EB13-A7ED-417C-BE60-A5CC3C616BF8}"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9AA31E7-A616-477C-8FCA-EC8A935E29F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FAAA5EA-7304-4090-B6E0-794B6A11CE2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DB19A24-1041-4C3A-A9C8-AB5C1FAB884D}"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81AF501-1D51-497C-BB31-4C14C5748623}"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C354E9-7159-49CA-81F4-D254E5B1CD8C}"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87C995D-D7DD-4417-8092-007D5ECBFF34}"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7594207-FA43-4D69-BE4F-B2BDE0E90388}"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E1234DF-0FB1-473A-A386-6CE27CA01D35}"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9C0682E-2946-4EF0-A9AA-1915568C50FF}"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41D8C48-267B-439A-B887-450F4586D71A}"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6" y="27466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6" y="27466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9469EB-CFDF-4B2C-915B-6EC88D4EE78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819F2E-6C1B-4CC3-B898-E651ACDE43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279BC5-9FBC-4A8D-BDCB-5FB17A21368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AD8B26-BB08-4206-8588-884E9A67D3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CB5535-7E39-4269-B101-E9436B4B18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9AB7A-3AE8-4B71-9CB6-E1051BF94DC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C31F767-A74F-4F2A-AD2F-922D1F8DEF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B4C9DA-A07A-482D-9C55-CAAAC622078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C90120-1391-4C99-AD28-C5655760EC3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983A2-1928-4B83-A4BD-A384DD7F9E3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2" y="2747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8B047D-E88E-49F6-A14A-8B92FE959C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4FEE367-E9C9-466E-A86D-9A06C38731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2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6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9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1F3D38-F8E5-4CDE-A656-0727918FA50E}"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550915"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50916"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550917"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550918"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EC60A699-C385-43DA-935D-744EB53FB460}" type="slidenum">
              <a:rPr lang="en-US"/>
              <a:pPr/>
              <a:t>‹#›</a:t>
            </a:fld>
            <a:endParaRPr lang="en-US"/>
          </a:p>
        </p:txBody>
      </p:sp>
      <p:pic>
        <p:nvPicPr>
          <p:cNvPr id="550919"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32D6AAE-E69C-486A-8D4B-75A66694D9D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97313166-9EF0-4CF5-8ADB-A559786FBA3F}"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E37247E6-A85E-454A-A283-18E20D1A52E9}"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B7F72389-8014-46BE-AA24-5A0C8CEA06F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937A1F03-36DC-488C-A29F-D23E0B4CE8D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5E574E"/>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5E574E"/>
              </a:solidFill>
            </a:endParaRPr>
          </a:p>
        </p:txBody>
      </p:sp>
      <p:sp>
        <p:nvSpPr>
          <p:cNvPr id="4" name="Slide Number Placeholder 3"/>
          <p:cNvSpPr>
            <a:spLocks noGrp="1"/>
          </p:cNvSpPr>
          <p:nvPr>
            <p:ph type="sldNum" sz="quarter" idx="12"/>
          </p:nvPr>
        </p:nvSpPr>
        <p:spPr/>
        <p:txBody>
          <a:bodyPr/>
          <a:lstStyle>
            <a:lvl1pPr>
              <a:defRPr/>
            </a:lvl1pPr>
          </a:lstStyle>
          <a:p>
            <a:fld id="{88A82DB6-0801-4C69-AAF9-3AF6DE833FE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D9A9DC1C-267A-4D1F-A59E-8328B15C5BE4}"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62036338-A3A9-4DF4-AE5D-3F82C936CA5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68C78BD8-C3B6-4984-833C-0EA3226523A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1B0ADD8-D0FC-4A58-B9CB-17691E4908A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96E06-CA49-4C32-BA91-4CC021705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EA113-FAC2-422A-B6AD-0498BE07AB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1EA3FB-969C-42DF-ADB3-9E46F5748A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37171F-80C3-4945-991F-B9B3DD9EC4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B4462D-F4BF-49FD-8561-7C996A1417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9DEC34-9742-4CFC-A9A6-D2B1A410A3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49A692-3D30-4A9E-B104-9C9E022810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06448-B731-43ED-83D7-C1F21D796A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008AC0F-EC77-479C-98EE-A1E4C796DB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9CBC67-E5F4-42F3-9285-FA2E557211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37" y="27471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E6AE12-042C-430B-A31A-B7DF4119F33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936523" y="6529388"/>
            <a:ext cx="289560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4667" y="6343650"/>
            <a:ext cx="587022"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7DD1B18-1795-4244-8A96-A006AC3EB1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711200" y="6229350"/>
            <a:ext cx="19304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149600" y="6229350"/>
            <a:ext cx="28448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6604000" y="6229350"/>
            <a:ext cx="18288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282B9-A2F7-4E07-85A2-514D5F4632C2}"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92249-749F-4F40-AE0E-4FEE6F33316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83589-1B39-4FD9-9032-A305D754805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74AA6-361E-49E8-9D04-AA3685A5E26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8559AE-06B4-4882-BDB3-C8FA963E98A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1F3D38-F8E5-4CDE-A656-0727918FA50E}"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F05F63-DD4C-4812-8831-229CF3001C8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D03C2-9D6C-4F16-B8E8-AAE12415BAA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22173-7F01-445A-8A75-9279A32B483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56F05-E73A-4331-97A2-55D13A9B456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19197-4C57-46D6-8D8E-DCB86F0262A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48523" name="Rectangle 11"/>
          <p:cNvSpPr>
            <a:spLocks noGrp="1" noChangeArrowheads="1"/>
          </p:cNvSpPr>
          <p:nvPr>
            <p:ph type="ctrTitle" sz="quarter"/>
          </p:nvPr>
        </p:nvSpPr>
        <p:spPr bwMode="auto">
          <a:xfrm>
            <a:off x="1320800" y="990600"/>
            <a:ext cx="650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2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1DA88975-B51B-47DA-A3B6-2E3CA665D48A}"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1F022D47-39E5-4AA9-B79A-00558F254606}"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8" name="Footer Placeholder 7"/>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9" name="Slide Number Placeholder 8"/>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07B5705-7075-4B28-B76B-87D23A5DF0B2}"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1F3D38-F8E5-4CDE-A656-0727918FA50E}"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4" name="Footer Placeholder 3"/>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Slide Number Placeholder 4"/>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011F095-847E-46C4-B1EA-6432B52C72DD}"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3" name="Footer Placeholder 2"/>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4" name="Slide Number Placeholder 3"/>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B57144F4-1A82-4A8C-8A3A-58E209F147E6}"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7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6BFE88DF-698B-4D5C-BD12-17CC3262ADA4}"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Footer Placeholder 5"/>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7" name="Slide Number Placeholder 6"/>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FD763078-2FF6-4BD4-9203-0B0DA57AE00A}"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054005E0-1721-41D5-8DD8-C24172062B2E}"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010400" y="6553200"/>
            <a:ext cx="19050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5" name="Footer Placeholder 4"/>
          <p:cNvSpPr>
            <a:spLocks noGrp="1"/>
          </p:cNvSpPr>
          <p:nvPr>
            <p:ph type="ftr" sz="quarter" idx="11"/>
          </p:nvPr>
        </p:nvSpPr>
        <p:spPr>
          <a:xfrm>
            <a:off x="2936523" y="6529388"/>
            <a:ext cx="2895600" cy="304800"/>
          </a:xfrm>
          <a:prstGeom prst="rect">
            <a:avLst/>
          </a:prstGeom>
        </p:spPr>
        <p:txBody>
          <a:bodyPr/>
          <a:lstStyle>
            <a:lvl1pPr>
              <a:defRPr/>
            </a:lvl1pPr>
          </a:lstStyle>
          <a:p>
            <a:pPr fontAlgn="base">
              <a:spcBef>
                <a:spcPct val="0"/>
              </a:spcBef>
              <a:spcAft>
                <a:spcPct val="0"/>
              </a:spcAft>
              <a:defRPr/>
            </a:pPr>
            <a:endParaRPr lang="en-US" sz="2400">
              <a:solidFill>
                <a:srgbClr val="000000"/>
              </a:solidFill>
              <a:latin typeface="Verdana" pitchFamily="34" charset="0"/>
            </a:endParaRPr>
          </a:p>
        </p:txBody>
      </p:sp>
      <p:sp>
        <p:nvSpPr>
          <p:cNvPr id="6" name="Slide Number Placeholder 5"/>
          <p:cNvSpPr>
            <a:spLocks noGrp="1"/>
          </p:cNvSpPr>
          <p:nvPr>
            <p:ph type="sldNum" sz="quarter" idx="12"/>
          </p:nvPr>
        </p:nvSpPr>
        <p:spPr>
          <a:xfrm>
            <a:off x="84667" y="6343650"/>
            <a:ext cx="587022" cy="488950"/>
          </a:xfrm>
          <a:prstGeom prst="rect">
            <a:avLst/>
          </a:prstGeom>
        </p:spPr>
        <p:txBody>
          <a:bodyPr/>
          <a:lstStyle>
            <a:lvl1pPr>
              <a:defRPr/>
            </a:lvl1pPr>
          </a:lstStyle>
          <a:p>
            <a:pPr fontAlgn="base">
              <a:spcBef>
                <a:spcPct val="0"/>
              </a:spcBef>
              <a:spcAft>
                <a:spcPct val="0"/>
              </a:spcAft>
              <a:defRPr/>
            </a:pPr>
            <a:fld id="{853A62AC-E4B8-4D6B-B5DB-049BB1BF407B}" type="slidenum">
              <a:rPr lang="en-US" sz="2400">
                <a:solidFill>
                  <a:srgbClr val="000000"/>
                </a:solidFill>
                <a:latin typeface="Verdana" pitchFamily="34" charset="0"/>
              </a:rPr>
              <a:pPr fontAlgn="base">
                <a:spcBef>
                  <a:spcPct val="0"/>
                </a:spcBef>
                <a:spcAft>
                  <a:spcPct val="0"/>
                </a:spcAft>
                <a:defRPr/>
              </a:pPr>
              <a:t>‹#›</a:t>
            </a:fld>
            <a:endParaRPr lang="en-US" sz="2400">
              <a:solidFill>
                <a:srgbClr val="000000"/>
              </a:solidFill>
              <a:latin typeface="Verdana"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282B9-A2F7-4E07-85A2-514D5F4632C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92249-749F-4F40-AE0E-4FEE6F333163}"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83589-1B39-4FD9-9032-A305D754805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1F3D38-F8E5-4CDE-A656-0727918FA50E}" type="datetimeFigureOut">
              <a:rPr lang="en-US" smtClean="0"/>
              <a:pPr/>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74AA6-361E-49E8-9D04-AA3685A5E26D}"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8559AE-06B4-4882-BDB3-C8FA963E98A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F05F63-DD4C-4812-8831-229CF3001C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D03C2-9D6C-4F16-B8E8-AAE12415BAA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22173-7F01-445A-8A75-9279A32B4836}"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56F05-E73A-4331-97A2-55D13A9B456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819197-4C57-46D6-8D8E-DCB86F0262A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1F3D38-F8E5-4CDE-A656-0727918FA50E}" type="datetimeFigureOut">
              <a:rPr lang="en-US" smtClean="0"/>
              <a:pPr/>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59"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3632200" y="4889500"/>
            <a:ext cx="48768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346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195711" y="6553200"/>
            <a:ext cx="3279422"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9878" y="6359525"/>
            <a:ext cx="587022"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F3D38-F8E5-4CDE-A656-0727918FA50E}" type="datetimeFigureOut">
              <a:rPr lang="en-US" smtClean="0"/>
              <a:pPr/>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7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936523" y="6529388"/>
            <a:ext cx="289560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4667" y="6343650"/>
            <a:ext cx="587022"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1F3D38-F8E5-4CDE-A656-0727918FA50E}"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grpSp>
        <p:nvGrpSpPr>
          <p:cNvPr id="2"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711" y="6553200"/>
            <a:ext cx="3279422"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878" y="6359525"/>
            <a:ext cx="587022" cy="488950"/>
          </a:xfrm>
        </p:spPr>
        <p:txBody>
          <a:bodyPr anchorCtr="0"/>
          <a:lstStyle>
            <a:lvl1pPr>
              <a:defRPr/>
            </a:lvl1pPr>
          </a:lstStyle>
          <a:p>
            <a:pPr>
              <a:defRPr/>
            </a:pPr>
            <a:fld id="{27D1EB13-A7ED-417C-BE60-A5CC3C616BF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9AA31E7-A616-477C-8FCA-EC8A935E29FE}"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FAAA5EA-7304-4090-B6E0-794B6A11CE26}"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DB19A24-1041-4C3A-A9C8-AB5C1FAB884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81AF501-1D51-497C-BB31-4C14C574862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C354E9-7159-49CA-81F4-D254E5B1CD8C}"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2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87C995D-D7DD-4417-8092-007D5ECBFF34}"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7594207-FA43-4D69-BE4F-B2BDE0E9038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E1234DF-0FB1-473A-A386-6CE27CA01D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1F3D38-F8E5-4CDE-A656-0727918FA50E}"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1FAA6-E437-4D16-B5C3-FBDD6B7E455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9C0682E-2946-4EF0-A9AA-1915568C50FF}"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32" y="1066800"/>
            <a:ext cx="3932767"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2634" y="1066800"/>
            <a:ext cx="3932766"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41D8C48-267B-439A-B887-450F4586D71A}"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9469EB-CFDF-4B2C-915B-6EC88D4EE78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819F2E-6C1B-4CC3-B898-E651ACDE43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279BC5-9FBC-4A8D-BDCB-5FB17A21368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AD8B26-BB08-4206-8588-884E9A67D3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CB5535-7E39-4269-B101-E9436B4B18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089AB7A-3AE8-4B71-9CB6-E1051BF94DC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C31F767-A74F-4F2A-AD2F-922D1F8DEF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B4C9DA-A07A-482D-9C55-CAAAC6220783}"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20.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F3D38-F8E5-4CDE-A656-0727918FA50E}" type="datetimeFigureOut">
              <a:rPr lang="en-US" smtClean="0"/>
              <a:pPr/>
              <a:t>1/4/2026</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1FAA6-E437-4D16-B5C3-FBDD6B7E45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fontAlgn="base">
              <a:spcBef>
                <a:spcPct val="0"/>
              </a:spcBef>
              <a:spcAft>
                <a:spcPct val="0"/>
              </a:spcAft>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40F38AC0-43DE-4798-86DD-34AEFA6897DC}"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1/4/2026</a:t>
            </a:fld>
            <a:endParaRPr lang="en-US"/>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25604"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mn-lt"/>
              </a:defRPr>
            </a:lvl1pPr>
          </a:lstStyle>
          <a:p>
            <a:pPr fontAlgn="base">
              <a:spcBef>
                <a:spcPct val="0"/>
              </a:spcBef>
              <a:spcAft>
                <a:spcPct val="0"/>
              </a:spcAft>
              <a:defRPr/>
            </a:pPr>
            <a:endParaRPr lang="en-US"/>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mn-lt"/>
              </a:defRPr>
            </a:lvl1pPr>
          </a:lstStyle>
          <a:p>
            <a:pPr fontAlgn="base">
              <a:spcBef>
                <a:spcPct val="0"/>
              </a:spcBef>
              <a:spcAft>
                <a:spcPct val="0"/>
              </a:spcAft>
              <a:defRPr/>
            </a:pPr>
            <a:fld id="{3F9D8511-DFD0-48EB-A21B-0E718163B2CF}"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403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0FB0769-700B-40DD-8278-5B1CB42363D8}"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6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6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4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49891"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9892"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b="0">
                <a:solidFill>
                  <a:schemeClr val="bg2"/>
                </a:solidFill>
                <a:latin typeface="Arial" charset="0"/>
              </a:defRPr>
            </a:lvl1pPr>
          </a:lstStyle>
          <a:p>
            <a:pPr eaLnBrk="0" fontAlgn="base" hangingPunct="0">
              <a:spcAft>
                <a:spcPct val="0"/>
              </a:spcAft>
            </a:pPr>
            <a:endParaRPr lang="en-US">
              <a:solidFill>
                <a:srgbClr val="5E574E"/>
              </a:solidFill>
            </a:endParaRPr>
          </a:p>
        </p:txBody>
      </p:sp>
      <p:sp>
        <p:nvSpPr>
          <p:cNvPr id="549893"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b="0">
                <a:solidFill>
                  <a:schemeClr val="bg2"/>
                </a:solidFill>
                <a:latin typeface="Arial" charset="0"/>
              </a:defRPr>
            </a:lvl1pPr>
          </a:lstStyle>
          <a:p>
            <a:pPr algn="ctr" eaLnBrk="0" fontAlgn="base" hangingPunct="0">
              <a:spcAft>
                <a:spcPct val="0"/>
              </a:spcAft>
            </a:pPr>
            <a:endParaRPr lang="en-US">
              <a:solidFill>
                <a:srgbClr val="5E574E"/>
              </a:solidFill>
            </a:endParaRPr>
          </a:p>
        </p:txBody>
      </p:sp>
      <p:sp>
        <p:nvSpPr>
          <p:cNvPr id="549894"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b="0">
                <a:solidFill>
                  <a:schemeClr val="bg2"/>
                </a:solidFill>
                <a:latin typeface="Arial" charset="0"/>
              </a:defRPr>
            </a:lvl1pPr>
          </a:lstStyle>
          <a:p>
            <a:pPr eaLnBrk="0" fontAlgn="base" hangingPunct="0">
              <a:spcAft>
                <a:spcPct val="0"/>
              </a:spcAft>
            </a:pPr>
            <a:fld id="{80A8F920-7780-4FFB-B8E5-35589D6B6B36}" type="slidenum">
              <a:rPr lang="en-US" smtClean="0">
                <a:solidFill>
                  <a:srgbClr val="5E574E"/>
                </a:solidFill>
              </a:rPr>
              <a:pPr eaLnBrk="0" fontAlgn="base" hangingPunct="0">
                <a:spcAft>
                  <a:spcPct val="0"/>
                </a:spcAft>
              </a:pPr>
              <a:t>‹#›</a:t>
            </a:fld>
            <a:endParaRPr lang="en-US">
              <a:solidFill>
                <a:srgbClr val="5E574E"/>
              </a:solidFill>
            </a:endParaRPr>
          </a:p>
        </p:txBody>
      </p:sp>
      <p:pic>
        <p:nvPicPr>
          <p:cNvPr id="54989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2438"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US">
              <a:solidFill>
                <a:srgbClr val="000000"/>
              </a:solidFill>
            </a:endParaRPr>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290465EB-DD86-4C44-B08A-4AD60A381C08}" type="slidenum">
              <a:rPr lang="en-US">
                <a:solidFill>
                  <a:srgbClr val="FFFFFF"/>
                </a:solidFill>
              </a:rPr>
              <a:pPr fontAlgn="base">
                <a:spcBef>
                  <a:spcPct val="0"/>
                </a:spcBef>
                <a:spcAft>
                  <a:spcPct val="0"/>
                </a:spcAft>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5F88B3-703C-4DBB-9EFE-D1506AFE539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7859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859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pPr fontAlgn="base">
              <a:spcAft>
                <a:spcPct val="0"/>
              </a:spcAft>
            </a:pPr>
            <a:endParaRPr lang="en-US">
              <a:solidFill>
                <a:srgbClr val="5E574E"/>
              </a:solidFill>
            </a:endParaRPr>
          </a:p>
        </p:txBody>
      </p:sp>
      <p:sp>
        <p:nvSpPr>
          <p:cNvPr id="87859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pPr fontAlgn="base">
              <a:spcAft>
                <a:spcPct val="0"/>
              </a:spcAft>
            </a:pPr>
            <a:fld id="{44BDD73F-2E74-425C-8E38-78FBBDB354E5}" type="slidenum">
              <a:rPr lang="en-US">
                <a:solidFill>
                  <a:srgbClr val="5E574E"/>
                </a:solidFill>
              </a:rPr>
              <a:pPr fontAlgn="base">
                <a:spcAft>
                  <a:spcPct val="0"/>
                </a:spcAft>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72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5358864-D63E-4798-AD17-7995935644B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body" idx="1"/>
          </p:nvPr>
        </p:nvSpPr>
        <p:spPr bwMode="auto">
          <a:xfrm>
            <a:off x="1320800" y="914400"/>
            <a:ext cx="6502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fontAlgn="base">
              <a:spcBef>
                <a:spcPct val="0"/>
              </a:spcBef>
              <a:spcAft>
                <a:spcPct val="0"/>
              </a:spcAft>
              <a:defRPr/>
            </a:pPr>
            <a:endParaRPr lang="en-US"/>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5358864-D63E-4798-AD17-7995935644B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pPr>
            <a:endParaRPr kumimoji="1" lang="en-US" sz="2400">
              <a:solidFill>
                <a:srgbClr val="000000"/>
              </a:solidFill>
              <a:latin typeface="Times New Roman" pitchFamily="18" charset="0"/>
            </a:endParaRPr>
          </a:p>
        </p:txBody>
      </p:sp>
      <p:sp>
        <p:nvSpPr>
          <p:cNvPr id="402438"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US">
              <a:solidFill>
                <a:srgbClr val="000000"/>
              </a:solidFill>
            </a:endParaRPr>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290465EB-DD86-4C44-B08A-4AD60A381C08}" type="slidenum">
              <a:rPr lang="en-US">
                <a:solidFill>
                  <a:srgbClr val="FFFFFF"/>
                </a:solidFill>
              </a:rPr>
              <a:pPr fontAlgn="base">
                <a:spcBef>
                  <a:spcPct val="0"/>
                </a:spcBef>
                <a:spcAft>
                  <a:spcPct val="0"/>
                </a:spcAft>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latin typeface="Times New Roman" pitchFamily="18" charset="0"/>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0000"/>
              </a:solidFill>
              <a:latin typeface="Times New Roman" pitchFamily="18" charset="0"/>
            </a:endParaRPr>
          </a:p>
        </p:txBody>
      </p:sp>
      <p:sp>
        <p:nvSpPr>
          <p:cNvPr id="25604"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endParaRPr lang="en-US"/>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mn-lt"/>
              </a:defRPr>
            </a:lvl1pPr>
          </a:lstStyle>
          <a:p>
            <a:pPr fontAlgn="base">
              <a:spcBef>
                <a:spcPct val="0"/>
              </a:spcBef>
              <a:spcAft>
                <a:spcPct val="0"/>
              </a:spcAft>
              <a:defRPr/>
            </a:pPr>
            <a:endParaRPr lang="en-US"/>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mn-lt"/>
              </a:defRPr>
            </a:lvl1pPr>
          </a:lstStyle>
          <a:p>
            <a:pPr fontAlgn="base">
              <a:spcBef>
                <a:spcPct val="0"/>
              </a:spcBef>
              <a:spcAft>
                <a:spcPct val="0"/>
              </a:spcAft>
              <a:defRPr/>
            </a:pPr>
            <a:fld id="{3F9D8511-DFD0-48EB-A21B-0E718163B2CF}"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0FB0769-700B-40DD-8278-5B1CB42363D8}"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Aztec_cuisine" TargetMode="External"/><Relationship Id="rId2" Type="http://schemas.openxmlformats.org/officeDocument/2006/relationships/image" Target="../media/image2.png"/><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hyperlink" Target="http://www.archatlas.dept.shef.ac.uk/OriginsFarming/Farming.php" TargetMode="External"/><Relationship Id="rId2" Type="http://schemas.openxmlformats.org/officeDocument/2006/relationships/notesSlide" Target="../notesSlides/notesSlide2.xml"/><Relationship Id="rId1" Type="http://schemas.openxmlformats.org/officeDocument/2006/relationships/slideLayout" Target="../slideLayouts/slideLayout19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81.xml"/></Relationships>
</file>

<file path=ppt/slides/_rels/slide10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86.xml"/><Relationship Id="rId4" Type="http://schemas.openxmlformats.org/officeDocument/2006/relationships/image" Target="../media/image68.jpeg"/></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10.xml"/><Relationship Id="rId4" Type="http://schemas.openxmlformats.org/officeDocument/2006/relationships/hyperlink" Target="http://www.ctv.ca/servlet/ArticleNews/story/CTVNews/20071104/king_tut_071104/20071104?hub=CTVNewsAt11"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hyperlink" Target="http://www.inklingmagazine.com/inkycircus/C26/26/P10/" TargetMode="External"/><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www.lisagriffis.com/2008/11/treat-your-holiday-plate-like-it-was-a-tv-dinner-tray/" TargetMode="External"/><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pro.corbis.com/search/Enlargement.aspx?CID=isg&amp;mediauid=858D8FC4-F6ED-4BA6-A022-765FABA76518" TargetMode="External"/><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www.esquire.com/the-side/feature/worlds-worst-eating-contests-070108" TargetMode="Externa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3" Type="http://schemas.openxmlformats.org/officeDocument/2006/relationships/hyperlink" Target="http://www.hormel.com/" TargetMode="Externa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impactlab.net/2009/08/10/top-10-foods-on-a-stick/"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www.impactlab.net/2009/08/10/top-10-foods-on-a-stick/" TargetMode="Externa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www.impactlab.net/2009/08/10/top-10-foods-on-a-stick/" TargetMode="External"/><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ccounty.wordpress.com/category/educational/" TargetMode="External"/><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http://en.wikipedia.org/wiki/Aztec_cuisine" TargetMode="External"/><Relationship Id="rId2" Type="http://schemas.openxmlformats.org/officeDocument/2006/relationships/image" Target="../media/image2.pn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2.xml"/><Relationship Id="rId5" Type="http://schemas.openxmlformats.org/officeDocument/2006/relationships/image" Target="../media/image15.jpeg"/><Relationship Id="rId4" Type="http://schemas.openxmlformats.org/officeDocument/2006/relationships/hyperlink" Target="http://commons.wikimedia.org/wiki/File:Obsidian_trade_(IV_millenium_BC).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2.xml"/><Relationship Id="rId5" Type="http://schemas.openxmlformats.org/officeDocument/2006/relationships/image" Target="../media/image17.png"/><Relationship Id="rId4" Type="http://schemas.openxmlformats.org/officeDocument/2006/relationships/hyperlink" Target="http://www.pakistanpatriot.com/?tag=moenjodar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2.xml"/><Relationship Id="rId4" Type="http://schemas.openxmlformats.org/officeDocument/2006/relationships/hyperlink" Target="http://www.geo.msu.edu/geogmich/ojibwe.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2.xml"/><Relationship Id="rId4" Type="http://schemas.openxmlformats.org/officeDocument/2006/relationships/hyperlink" Target="http://ocw.mit.edu/ans7870/21f/21f.027/rise_fall_canton_04/gallery_people/pages/cwPT_1788-92_nmm_BHC2866.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2.xml"/><Relationship Id="rId4" Type="http://schemas.openxmlformats.org/officeDocument/2006/relationships/hyperlink" Target="http://max.mmlc.northwestern.edu/~mdenner/Drama/visualarts/avant-garde/peasant_women14.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2.xml"/><Relationship Id="rId4" Type="http://schemas.openxmlformats.org/officeDocument/2006/relationships/hyperlink" Target="http://museumanthropology.blogspot.com/2008/07/aztec-world-exhibition-at-field-museum.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hyperlink" Target="http://museumanthropology.blogspot.com/2008/07/aztec-world-exhibition-at-field-museum.html'" TargetMode="External"/><Relationship Id="rId2" Type="http://schemas.openxmlformats.org/officeDocument/2006/relationships/notesSlide" Target="../notesSlides/notesSlide15.xml"/><Relationship Id="rId1" Type="http://schemas.openxmlformats.org/officeDocument/2006/relationships/slideLayout" Target="../slideLayouts/slideLayout13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2.xml"/><Relationship Id="rId4" Type="http://schemas.openxmlformats.org/officeDocument/2006/relationships/hyperlink" Target="http://commons.wikimedia.org/wiki/File:Boulanger_Gustave_Clarence_Rudolphe_The_Slave_Marke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2.xml"/><Relationship Id="rId4" Type="http://schemas.openxmlformats.org/officeDocument/2006/relationships/hyperlink" Target="http://commons.wikimedia.org/wiki/File:Supplicants_expulsion_gypsies_hi.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flickr.com/photos/16505271@N08/2011150112/in/set-72157603159947067/" TargetMode="Externa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File:Pima_baskets.jpg" TargetMode="External"/><Relationship Id="rId2" Type="http://schemas.openxmlformats.org/officeDocument/2006/relationships/image" Target="../media/image28.png"/><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news.nationalgeographic.com/news/bigphotos/10056647.html" TargetMode="External"/><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History_of_pottery_in_the_Southern_Levant#Pre-pottery_Neolithic_.28ca._8300.E2.80.93_ca._5500_BC.29" TargetMode="External"/><Relationship Id="rId1" Type="http://schemas.openxmlformats.org/officeDocument/2006/relationships/slideLayout" Target="../slideLayouts/slideLayout164.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History_of_pottery_in_the_Southern_Levant#Pre-pottery_Neolithic_.28ca._8300.E2.80.93_ca._5500_BC.29" TargetMode="Externa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7.xml"/></Relationships>
</file>

<file path=ppt/slides/_rels/slide50.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hyperlink" Target="http://www.mexicolore.co.uk/index.php?one=azt&amp;two=art&amp;id=379&amp;typ=reg" TargetMode="External"/><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hyperlink" Target="http://www.mississippian-artifacts.co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Joseph_(Hebrew_Bible)" TargetMode="External"/><Relationship Id="rId2" Type="http://schemas.openxmlformats.org/officeDocument/2006/relationships/notesSlide" Target="../notesSlides/notesSlide28.xml"/><Relationship Id="rId1" Type="http://schemas.openxmlformats.org/officeDocument/2006/relationships/slideLayout" Target="../slideLayouts/slideLayout74.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hyperlink" Target="http://www.mycatholictradition.com/saints-of-old-joseph2.html" TargetMode="External"/><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9.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0.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hyperlink" Target="Grain%20storage%20structure%20and%20clay%20pots,%20southeast%20S&#233;n&#233;gal%20(west%20Afric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53.png"/><Relationship Id="rId5" Type="http://schemas.openxmlformats.org/officeDocument/2006/relationships/hyperlink" Target="http://www.harappa.com/lothal/text.html" TargetMode="External"/><Relationship Id="rId4" Type="http://schemas.openxmlformats.org/officeDocument/2006/relationships/hyperlink" Target="http://homepage.ntlworld.com/myjamro/sindh/sindh_history/mohen-jo-daro_civil_engineering_wonder.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2.xml"/><Relationship Id="rId1" Type="http://schemas.openxmlformats.org/officeDocument/2006/relationships/slideLayout" Target="../slideLayouts/slideLayout13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3.xml"/><Relationship Id="rId1" Type="http://schemas.openxmlformats.org/officeDocument/2006/relationships/slideLayout" Target="../slideLayouts/slideLayout132.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hyperlink" Target="http://fanaticcook.blogspot.com/2009/07/prehistoric-granaries-humans-have-been.html" TargetMode="External"/><Relationship Id="rId2" Type="http://schemas.openxmlformats.org/officeDocument/2006/relationships/notesSlide" Target="../notesSlides/notesSlide34.xml"/><Relationship Id="rId1" Type="http://schemas.openxmlformats.org/officeDocument/2006/relationships/slideLayout" Target="../slideLayouts/slideLayout132.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hyperlink" Target="http://www.freebuck.com/articles/elliott/00elliottfoundations.htm" TargetMode="External"/><Relationship Id="rId2" Type="http://schemas.openxmlformats.org/officeDocument/2006/relationships/notesSlide" Target="../notesSlides/notesSlide35.xml"/><Relationship Id="rId1" Type="http://schemas.openxmlformats.org/officeDocument/2006/relationships/slideLayout" Target="../slideLayouts/slideLayout132.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commons.wikimedia.org/wiki/File:Aztecs_storing_maize.jpg" TargetMode="Externa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86.xml"/><Relationship Id="rId4" Type="http://schemas.openxmlformats.org/officeDocument/2006/relationships/image" Target="../media/image59.jpeg"/></Relationships>
</file>

<file path=ppt/slides/_rels/slide83.xml.rels><?xml version="1.0" encoding="UTF-8" standalone="yes"?>
<Relationships xmlns="http://schemas.openxmlformats.org/package/2006/relationships"><Relationship Id="rId3" Type="http://schemas.openxmlformats.org/officeDocument/2006/relationships/hyperlink" Target="http://en.wikipedia.org/wiki/Accounting#Token_accounting_in_ancient_Mesopotamia" TargetMode="External"/><Relationship Id="rId2" Type="http://schemas.openxmlformats.org/officeDocument/2006/relationships/image" Target="../media/image60.png"/><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hyperlink" Target="http://indopraba.blogspot.com/2009/05/back-to-barter-economy.html" TargetMode="External"/><Relationship Id="rId2" Type="http://schemas.openxmlformats.org/officeDocument/2006/relationships/image" Target="../media/image61.png"/><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kibuuka-prints.com/print14.html" TargetMode="Externa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hyperlink" Target="http://www.kibuuka-prints.com/print14.html" TargetMode="External"/><Relationship Id="rId2" Type="http://schemas.openxmlformats.org/officeDocument/2006/relationships/image" Target="../media/image62.png"/><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Barter" TargetMode="External"/><Relationship Id="rId2" Type="http://schemas.openxmlformats.org/officeDocument/2006/relationships/image" Target="../media/image63.png"/><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en.wikipedia.org/wiki/Barter" TargetMode="External"/><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news.bbc.co.uk/2/hi/americas/8600353.stm" TargetMode="External"/><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news.bbc.co.uk/panorama/hi/front_page/newsid_8523000/8523999.stm" TargetMode="External"/><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10" name="Rectangle 9"/>
          <p:cNvSpPr/>
          <p:nvPr/>
        </p:nvSpPr>
        <p:spPr>
          <a:xfrm>
            <a:off x="609600" y="3752697"/>
            <a:ext cx="7772400" cy="1323439"/>
          </a:xfrm>
          <a:prstGeom prst="rect">
            <a:avLst/>
          </a:prstGeom>
        </p:spPr>
        <p:txBody>
          <a:bodyPr>
            <a:spAutoFit/>
          </a:bodyPr>
          <a:lstStyle/>
          <a:p>
            <a:pPr algn="ctr" fontAlgn="base">
              <a:spcBef>
                <a:spcPct val="0"/>
              </a:spcBef>
              <a:spcAft>
                <a:spcPct val="0"/>
              </a:spcAft>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rPr>
              <a:t>Social and Political Consequences</a:t>
            </a:r>
          </a:p>
          <a:p>
            <a:pPr algn="ctr" fontAlgn="base">
              <a:spcBef>
                <a:spcPct val="0"/>
              </a:spcBef>
              <a:spcAft>
                <a:spcPct val="0"/>
              </a:spcAft>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rPr>
              <a:t>of the Agricultural Revolution</a:t>
            </a:r>
          </a:p>
        </p:txBody>
      </p:sp>
      <p:sp>
        <p:nvSpPr>
          <p:cNvPr id="11" name="Rectangle 11"/>
          <p:cNvSpPr>
            <a:spLocks noChangeArrowheads="1"/>
          </p:cNvSpPr>
          <p:nvPr/>
        </p:nvSpPr>
        <p:spPr bwMode="auto">
          <a:xfrm>
            <a:off x="3124216" y="5705940"/>
            <a:ext cx="2869247" cy="861774"/>
          </a:xfrm>
          <a:prstGeom prst="rect">
            <a:avLst/>
          </a:prstGeom>
          <a:noFill/>
          <a:ln w="9525">
            <a:noFill/>
            <a:miter lim="800000"/>
            <a:headEnd/>
            <a:tailEnd/>
          </a:ln>
        </p:spPr>
        <p:txBody>
          <a:bodyPr wrap="square">
            <a:spAutoFit/>
          </a:bodyPr>
          <a:lstStyle/>
          <a:p>
            <a:pPr algn="ctr" eaLnBrk="0" hangingPunct="0"/>
            <a:r>
              <a:rPr kumimoji="1" lang="en-US" sz="1400" b="1" i="1" dirty="0">
                <a:ln w="6350">
                  <a:noFill/>
                  <a:prstDash val="solid"/>
                  <a:miter lim="800000"/>
                </a:ln>
                <a:solidFill>
                  <a:prstClr val="black"/>
                </a:solidFill>
                <a:latin typeface="Arial"/>
              </a:rPr>
              <a:t>Anthropology of Food</a:t>
            </a:r>
          </a:p>
          <a:p>
            <a:pPr algn="ctr" eaLnBrk="0" hangingPunct="0"/>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hangingPunct="0"/>
            <a:r>
              <a:rPr kumimoji="1" lang="en-US" sz="1200" b="1" i="1" dirty="0">
                <a:ln w="6350">
                  <a:noFill/>
                  <a:prstDash val="solid"/>
                  <a:miter lim="800000"/>
                </a:ln>
                <a:solidFill>
                  <a:prstClr val="black"/>
                </a:solidFill>
                <a:latin typeface="Arial"/>
              </a:rPr>
              <a:t>Tim Roufs</a:t>
            </a:r>
          </a:p>
          <a:p>
            <a:pPr algn="ctr" eaLnBrk="0" hangingPunct="0"/>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2010-2026</a:t>
            </a:r>
            <a:endParaRPr kumimoji="1" lang="en-US" sz="1200" b="1" i="1" dirty="0">
              <a:ln w="6350">
                <a:noFill/>
                <a:prstDash val="solid"/>
                <a:miter lim="800000"/>
              </a:ln>
              <a:solidFill>
                <a:prstClr val="black"/>
              </a:solidFill>
              <a:latin typeface="Arial"/>
            </a:endParaRPr>
          </a:p>
        </p:txBody>
      </p:sp>
      <p:sp>
        <p:nvSpPr>
          <p:cNvPr id="13" name="Rectangle 12"/>
          <p:cNvSpPr/>
          <p:nvPr/>
        </p:nvSpPr>
        <p:spPr>
          <a:xfrm>
            <a:off x="2286000" y="5243312"/>
            <a:ext cx="4572000" cy="461665"/>
          </a:xfrm>
          <a:prstGeom prst="rect">
            <a:avLst/>
          </a:prstGeom>
        </p:spPr>
        <p:txBody>
          <a:bodyPr>
            <a:spAutoFit/>
          </a:bodyPr>
          <a:lstStyle/>
          <a:p>
            <a:pPr algn="ctr"/>
            <a:r>
              <a:rPr lang="en-US" sz="1200" dirty="0">
                <a:hlinkClick r:id="rId3"/>
              </a:rPr>
              <a:t>Aztec men sharing a meal.</a:t>
            </a:r>
          </a:p>
          <a:p>
            <a:pPr algn="ctr"/>
            <a:r>
              <a:rPr lang="en-US" sz="1200" dirty="0">
                <a:hlinkClick r:id="rId3"/>
              </a:rPr>
              <a:t> Florentine Codex, late 16th century</a:t>
            </a:r>
            <a:endParaRPr lang="en-US" sz="12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97730" name="Text Box 2"/>
          <p:cNvSpPr txBox="1">
            <a:spLocks noChangeArrowheads="1"/>
          </p:cNvSpPr>
          <p:nvPr/>
        </p:nvSpPr>
        <p:spPr bwMode="auto">
          <a:xfrm>
            <a:off x="2422187" y="6378575"/>
            <a:ext cx="4254242" cy="335156"/>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dirty="0">
                <a:solidFill>
                  <a:srgbClr val="FFFFFF"/>
                </a:solidFill>
                <a:latin typeface="Arial" charset="0"/>
                <a:hlinkClick r:id="rId3"/>
              </a:rPr>
              <a:t>www.archatlas.dept.shef.ac.uk/OriginsFarming/Farming.php</a:t>
            </a:r>
            <a:endParaRPr lang="en-US" sz="1200" dirty="0">
              <a:solidFill>
                <a:srgbClr val="FFFFFF"/>
              </a:solidFill>
              <a:latin typeface="Arial" charset="0"/>
            </a:endParaRPr>
          </a:p>
        </p:txBody>
      </p:sp>
      <p:sp>
        <p:nvSpPr>
          <p:cNvPr id="1097732" name="Text Box 4"/>
          <p:cNvSpPr txBox="1">
            <a:spLocks noChangeArrowheads="1"/>
          </p:cNvSpPr>
          <p:nvPr/>
        </p:nvSpPr>
        <p:spPr bwMode="auto">
          <a:xfrm>
            <a:off x="1456429" y="6096000"/>
            <a:ext cx="6189133" cy="325438"/>
          </a:xfrm>
          <a:prstGeom prst="rect">
            <a:avLst/>
          </a:prstGeom>
          <a:solidFill>
            <a:srgbClr val="000000"/>
          </a:solidFill>
          <a:ln w="9525">
            <a:noFill/>
            <a:miter lim="800000"/>
            <a:headEnd/>
            <a:tailEnd/>
          </a:ln>
          <a:effectLst/>
        </p:spPr>
        <p:txBody>
          <a:bodyPr wrap="none"/>
          <a:lstStyle/>
          <a:p>
            <a:pPr algn="ctr" fontAlgn="base">
              <a:lnSpc>
                <a:spcPct val="110000"/>
              </a:lnSpc>
              <a:spcBef>
                <a:spcPct val="0"/>
              </a:spcBef>
              <a:spcAft>
                <a:spcPct val="0"/>
              </a:spcAft>
            </a:pPr>
            <a:r>
              <a:rPr lang="en-US" sz="1400" b="1" dirty="0">
                <a:solidFill>
                  <a:srgbClr val="FFFFFF"/>
                </a:solidFill>
                <a:latin typeface="Arial" charset="0"/>
              </a:rPr>
              <a:t>“A dialectical model of Neolithic Origins”</a:t>
            </a:r>
          </a:p>
        </p:txBody>
      </p:sp>
      <p:pic>
        <p:nvPicPr>
          <p:cNvPr id="1026" name="Picture 2"/>
          <p:cNvPicPr>
            <a:picLocks noChangeAspect="1" noChangeArrowheads="1"/>
          </p:cNvPicPr>
          <p:nvPr/>
        </p:nvPicPr>
        <p:blipFill>
          <a:blip r:embed="rId4" cstate="print"/>
          <a:srcRect/>
          <a:stretch>
            <a:fillRect/>
          </a:stretch>
        </p:blipFill>
        <p:spPr bwMode="auto">
          <a:xfrm>
            <a:off x="2269067" y="866775"/>
            <a:ext cx="4605867" cy="5124450"/>
          </a:xfrm>
          <a:prstGeom prst="rect">
            <a:avLst/>
          </a:prstGeom>
          <a:noFill/>
          <a:ln w="9525">
            <a:noFill/>
            <a:miter lim="800000"/>
            <a:headEnd/>
            <a:tailEnd/>
          </a:ln>
          <a:effectLst/>
        </p:spPr>
      </p:pic>
      <p:sp>
        <p:nvSpPr>
          <p:cNvPr id="6" name="Rectangle 2"/>
          <p:cNvSpPr txBox="1">
            <a:spLocks noChangeArrowheads="1"/>
          </p:cNvSpPr>
          <p:nvPr/>
        </p:nvSpPr>
        <p:spPr bwMode="auto">
          <a:xfrm>
            <a:off x="1320800" y="623184"/>
            <a:ext cx="6502400" cy="1434239"/>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3200" b="1" kern="0" dirty="0">
                <a:solidFill>
                  <a:srgbClr val="FFFFFF"/>
                </a:solidFill>
                <a:latin typeface="Arial"/>
              </a:rPr>
              <a:t>diffusion</a:t>
            </a:r>
          </a:p>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2000" b="1" kern="0" dirty="0">
                <a:solidFill>
                  <a:srgbClr val="FFFFFF"/>
                </a:solidFill>
                <a:latin typeface="Arial"/>
              </a:rPr>
              <a:t>occurred from all of the centers </a:t>
            </a:r>
          </a:p>
          <a:p>
            <a:pPr marL="342900" indent="-342900" algn="ctr" fontAlgn="base">
              <a:lnSpc>
                <a:spcPct val="110000"/>
              </a:lnSpc>
              <a:spcBef>
                <a:spcPct val="20000"/>
              </a:spcBef>
              <a:spcAft>
                <a:spcPct val="0"/>
              </a:spcAft>
              <a:buClr>
                <a:srgbClr val="000000"/>
              </a:buClr>
              <a:buSzPct val="75000"/>
              <a:buFont typeface="Wingdings" pitchFamily="2" charset="2"/>
              <a:buNone/>
              <a:defRPr/>
            </a:pPr>
            <a:r>
              <a:rPr lang="en-US" sz="2000" b="1" kern="0" dirty="0">
                <a:solidFill>
                  <a:srgbClr val="FFFFFF"/>
                </a:solidFill>
                <a:latin typeface="Arial"/>
              </a:rPr>
              <a:t>of agricultural domestication</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0977"/>
            <a:ext cx="7315200" cy="2723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states and empires began to have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specialized laborers</a:t>
            </a:r>
          </a:p>
          <a:p>
            <a:pPr marL="1139825" lvl="2" indent="-225425" fontAlgn="base">
              <a:spcBef>
                <a:spcPct val="0"/>
              </a:spcBef>
              <a:spcAft>
                <a:spcPct val="0"/>
              </a:spcAft>
              <a:buFont typeface="Arial" charset="0"/>
              <a:buChar char="•"/>
            </a:pPr>
            <a:r>
              <a:rPr lang="en-US" sz="3200" b="1" dirty="0">
                <a:solidFill>
                  <a:srgbClr val="000000"/>
                </a:solidFill>
              </a:rPr>
              <a:t>private property</a:t>
            </a:r>
          </a:p>
          <a:p>
            <a:pPr marL="1139825" lvl="2" indent="-225425" fontAlgn="base">
              <a:spcBef>
                <a:spcPct val="0"/>
              </a:spcBef>
              <a:spcAft>
                <a:spcPct val="0"/>
              </a:spcAft>
              <a:buFont typeface="Arial" charset="0"/>
              <a:buChar char="•"/>
            </a:pPr>
            <a:r>
              <a:rPr lang="en-US" sz="3200" b="1" dirty="0">
                <a:solidFill>
                  <a:srgbClr val="000000"/>
                </a:solidFill>
              </a:rPr>
              <a:t>class systems</a:t>
            </a:r>
          </a:p>
          <a:p>
            <a:pPr marL="1139825" lvl="2" indent="-225425" fontAlgn="base">
              <a:spcBef>
                <a:spcPct val="0"/>
              </a:spcBef>
              <a:spcAft>
                <a:spcPct val="0"/>
              </a:spcAft>
              <a:buFont typeface="Arial" charset="0"/>
              <a:buChar char="•"/>
            </a:pPr>
            <a:r>
              <a:rPr lang="en-US" sz="3200" b="1" dirty="0">
                <a:solidFill>
                  <a:srgbClr val="000000"/>
                </a:solidFill>
              </a:rPr>
              <a:t>organized governments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0977"/>
            <a:ext cx="7315200" cy="2846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states and empires began to have . . .</a:t>
            </a:r>
          </a:p>
          <a:p>
            <a:pPr marL="682625" lvl="1" indent="-225425" fontAlgn="base">
              <a:spcBef>
                <a:spcPct val="0"/>
              </a:spcBef>
              <a:spcAft>
                <a:spcPct val="0"/>
              </a:spcAft>
              <a:buFont typeface="Arial" charset="0"/>
              <a:buChar char="•"/>
            </a:pPr>
            <a:endParaRPr lang="en-US" sz="1200" b="1" dirty="0">
              <a:solidFill>
                <a:srgbClr val="D79694"/>
              </a:solidFill>
            </a:endParaRP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3200" b="1" dirty="0">
                <a:solidFill>
                  <a:srgbClr val="D79694"/>
                </a:solidFill>
              </a:rPr>
              <a:t>specialized laborers</a:t>
            </a:r>
          </a:p>
          <a:p>
            <a:pPr marL="1139825" lvl="2" indent="-225425" fontAlgn="base">
              <a:spcBef>
                <a:spcPct val="0"/>
              </a:spcBef>
              <a:spcAft>
                <a:spcPct val="0"/>
              </a:spcAft>
              <a:buFont typeface="Arial" charset="0"/>
              <a:buChar char="•"/>
            </a:pPr>
            <a:r>
              <a:rPr lang="en-US" sz="3200" b="1" dirty="0">
                <a:solidFill>
                  <a:srgbClr val="D79694"/>
                </a:solidFill>
              </a:rPr>
              <a:t>private property</a:t>
            </a:r>
          </a:p>
          <a:p>
            <a:pPr marL="1139825" lvl="2" indent="-225425" fontAlgn="base">
              <a:spcBef>
                <a:spcPct val="0"/>
              </a:spcBef>
              <a:spcAft>
                <a:spcPct val="0"/>
              </a:spcAft>
              <a:buFont typeface="Arial" charset="0"/>
              <a:buChar char="•"/>
            </a:pPr>
            <a:r>
              <a:rPr lang="en-US" sz="4000" b="1" dirty="0">
                <a:solidFill>
                  <a:srgbClr val="000000"/>
                </a:solidFill>
              </a:rPr>
              <a:t>class systems</a:t>
            </a:r>
          </a:p>
          <a:p>
            <a:pPr marL="1139825" lvl="2" indent="-225425" fontAlgn="base">
              <a:spcBef>
                <a:spcPct val="0"/>
              </a:spcBef>
              <a:spcAft>
                <a:spcPct val="0"/>
              </a:spcAft>
              <a:buFont typeface="Arial" charset="0"/>
              <a:buChar char="•"/>
            </a:pPr>
            <a:r>
              <a:rPr lang="en-US" sz="3200" b="1" dirty="0">
                <a:solidFill>
                  <a:srgbClr val="D79694"/>
                </a:solidFill>
              </a:rPr>
              <a:t>organized governments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33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3600" b="1" dirty="0">
                <a:solidFill>
                  <a:srgbClr val="000000"/>
                </a:solidFill>
              </a:rPr>
              <a:t>class systems develop</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90800"/>
            <a:ext cx="7315200" cy="3316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65138" lvl="1" indent="-233363" fontAlgn="base">
              <a:spcBef>
                <a:spcPct val="0"/>
              </a:spcBef>
              <a:spcAft>
                <a:spcPct val="0"/>
              </a:spcAft>
              <a:buFont typeface="Arial" charset="0"/>
              <a:buChar char="•"/>
            </a:pPr>
            <a:r>
              <a:rPr lang="en-US" sz="2800" b="1" dirty="0">
                <a:solidFill>
                  <a:srgbClr val="000000"/>
                </a:solidFill>
              </a:rPr>
              <a:t>people became divided for the first time into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682625" lvl="2" indent="-217488" fontAlgn="base">
              <a:spcBef>
                <a:spcPct val="0"/>
              </a:spcBef>
              <a:spcAft>
                <a:spcPct val="0"/>
              </a:spcAft>
              <a:buFont typeface="Arial" charset="0"/>
              <a:buChar char="•"/>
            </a:pPr>
            <a:r>
              <a:rPr lang="en-US" sz="2800" b="1" dirty="0">
                <a:solidFill>
                  <a:srgbClr val="000000"/>
                </a:solidFill>
              </a:rPr>
              <a:t>priests, warriors, and artisans groups</a:t>
            </a:r>
          </a:p>
          <a:p>
            <a:pPr marL="682625" lvl="2" indent="-217488" fontAlgn="base">
              <a:spcBef>
                <a:spcPct val="0"/>
              </a:spcBef>
              <a:spcAft>
                <a:spcPct val="0"/>
              </a:spcAft>
              <a:buFont typeface="Arial" charset="0"/>
              <a:buChar char="•"/>
            </a:pPr>
            <a:r>
              <a:rPr lang="en-US" sz="2800" b="1" dirty="0">
                <a:solidFill>
                  <a:srgbClr val="000000"/>
                </a:solidFill>
              </a:rPr>
              <a:t>rich and poor</a:t>
            </a:r>
          </a:p>
          <a:p>
            <a:pPr marL="682625" lvl="2" indent="-217488" fontAlgn="base">
              <a:spcBef>
                <a:spcPct val="0"/>
              </a:spcBef>
              <a:spcAft>
                <a:spcPct val="0"/>
              </a:spcAft>
              <a:buFont typeface="Arial" charset="0"/>
              <a:buChar char="•"/>
            </a:pPr>
            <a:r>
              <a:rPr lang="en-US" sz="2800" b="1" dirty="0">
                <a:solidFill>
                  <a:srgbClr val="000000"/>
                </a:solidFill>
              </a:rPr>
              <a:t>upper and lower classes</a:t>
            </a:r>
          </a:p>
          <a:p>
            <a:pPr marL="682625" lvl="2" indent="-217488" fontAlgn="base">
              <a:spcBef>
                <a:spcPct val="0"/>
              </a:spcBef>
              <a:spcAft>
                <a:spcPct val="0"/>
              </a:spcAft>
              <a:buFont typeface="Arial" charset="0"/>
              <a:buChar char="•"/>
            </a:pPr>
            <a:r>
              <a:rPr lang="en-US" sz="2800" b="1" dirty="0">
                <a:solidFill>
                  <a:srgbClr val="000000"/>
                </a:solidFill>
              </a:rPr>
              <a:t>rulers and ruled</a:t>
            </a:r>
          </a:p>
          <a:p>
            <a:pPr marL="682625" lvl="2" indent="-217488" fontAlgn="base">
              <a:spcBef>
                <a:spcPct val="0"/>
              </a:spcBef>
              <a:spcAft>
                <a:spcPct val="0"/>
              </a:spcAft>
              <a:buFont typeface="Arial" charset="0"/>
              <a:buChar char="•"/>
            </a:pPr>
            <a:r>
              <a:rPr lang="en-US" sz="2800" b="1" dirty="0">
                <a:solidFill>
                  <a:srgbClr val="000000"/>
                </a:solidFill>
              </a:rPr>
              <a:t>master and slave</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fontAlgn="base">
              <a:spcBef>
                <a:spcPct val="0"/>
              </a:spcBef>
              <a:spcAft>
                <a:spcPct val="0"/>
              </a:spcAft>
            </a:pPr>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400628" y="533628"/>
            <a:ext cx="6330579" cy="584775"/>
          </a:xfrm>
          <a:prstGeom prst="rect">
            <a:avLst/>
          </a:prstGeom>
          <a:noFill/>
        </p:spPr>
        <p:txBody>
          <a:bodyPr wrap="none" rtlCol="0">
            <a:spAutoFit/>
          </a:bodyPr>
          <a:lstStyle/>
          <a:p>
            <a:pPr fontAlgn="base">
              <a:spcBef>
                <a:spcPct val="0"/>
              </a:spcBef>
              <a:spcAft>
                <a:spcPct val="0"/>
              </a:spcAft>
            </a:pPr>
            <a:r>
              <a:rPr lang="en-US" sz="3200" b="1" dirty="0">
                <a:solidFill>
                  <a:srgbClr val="FFFFFF"/>
                </a:solidFill>
                <a:latin typeface="Arial" charset="0"/>
              </a:rPr>
              <a:t>REM Eight  Food “Revolutions”</a:t>
            </a:r>
          </a:p>
        </p:txBody>
      </p:sp>
      <p:sp>
        <p:nvSpPr>
          <p:cNvPr id="6" name="TextBox 5"/>
          <p:cNvSpPr txBox="1"/>
          <p:nvPr/>
        </p:nvSpPr>
        <p:spPr>
          <a:xfrm>
            <a:off x="914400" y="1248228"/>
            <a:ext cx="7315200" cy="5016758"/>
          </a:xfrm>
          <a:prstGeom prst="rect">
            <a:avLst/>
          </a:prstGeom>
          <a:solidFill>
            <a:srgbClr val="000000">
              <a:alpha val="30196"/>
            </a:srgbClr>
          </a:solidFill>
        </p:spPr>
        <p:txBody>
          <a:bodyPr wrap="square" rtlCol="0">
            <a:spAutoFit/>
          </a:bodyPr>
          <a:lstStyle/>
          <a:p>
            <a:pPr marL="514350" indent="-514350" fontAlgn="base">
              <a:spcBef>
                <a:spcPct val="0"/>
              </a:spcBef>
              <a:spcAft>
                <a:spcPct val="0"/>
              </a:spcAft>
              <a:buFont typeface="+mj-lt"/>
              <a:buAutoNum type="arabicPeriod"/>
            </a:pPr>
            <a:r>
              <a:rPr lang="en-US" sz="2800" b="1" dirty="0">
                <a:solidFill>
                  <a:srgbClr val="D79694"/>
                </a:solidFill>
                <a:latin typeface="Arial" charset="0"/>
              </a:rPr>
              <a:t>Invention of Cooking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Discovery that Food is More Than Sustenance</a:t>
            </a:r>
          </a:p>
          <a:p>
            <a:pPr marL="514350" indent="-514350" fontAlgn="base">
              <a:spcBef>
                <a:spcPct val="0"/>
              </a:spcBef>
              <a:spcAft>
                <a:spcPct val="0"/>
              </a:spcAft>
              <a:buFont typeface="+mj-lt"/>
              <a:buAutoNum type="arabicPeriod"/>
            </a:pPr>
            <a:r>
              <a:rPr lang="en-US" sz="2800" b="1" dirty="0">
                <a:solidFill>
                  <a:srgbClr val="D79694"/>
                </a:solidFill>
                <a:latin typeface="Arial" charset="0"/>
              </a:rPr>
              <a:t>The “Herding Revolution”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Snail Farming</a:t>
            </a:r>
          </a:p>
          <a:p>
            <a:pPr marL="514350" indent="-514350" fontAlgn="base">
              <a:spcBef>
                <a:spcPct val="0"/>
              </a:spcBef>
              <a:spcAft>
                <a:spcPct val="0"/>
              </a:spcAft>
              <a:buFont typeface="+mj-lt"/>
              <a:buAutoNum type="arabicPeriod"/>
            </a:pPr>
            <a:r>
              <a:rPr lang="en-US" sz="3200" b="1" dirty="0">
                <a:solidFill>
                  <a:schemeClr val="bg1"/>
                </a:solidFill>
                <a:latin typeface="Arial" charset="0"/>
              </a:rPr>
              <a:t>Use of Food as a Means and Index of Social Differentiation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Long-Range Exchange of Culture</a:t>
            </a:r>
          </a:p>
          <a:p>
            <a:pPr marL="514350" indent="-514350" fontAlgn="base">
              <a:spcBef>
                <a:spcPct val="0"/>
              </a:spcBef>
              <a:spcAft>
                <a:spcPct val="0"/>
              </a:spcAft>
              <a:buFont typeface="+mj-lt"/>
              <a:buAutoNum type="arabicPeriod"/>
            </a:pPr>
            <a:r>
              <a:rPr lang="en-US" sz="2800" b="1" dirty="0">
                <a:solidFill>
                  <a:srgbClr val="D79694"/>
                </a:solidFill>
                <a:latin typeface="Arial" charset="0"/>
              </a:rPr>
              <a:t>Ecological Revolution of last 500 years</a:t>
            </a:r>
          </a:p>
          <a:p>
            <a:pPr marL="514350" indent="-514350" fontAlgn="base">
              <a:spcBef>
                <a:spcPct val="0"/>
              </a:spcBef>
              <a:spcAft>
                <a:spcPct val="0"/>
              </a:spcAft>
              <a:buFont typeface="+mj-lt"/>
              <a:buAutoNum type="arabicPeriod"/>
            </a:pPr>
            <a:r>
              <a:rPr lang="en-US" sz="2800" b="1" dirty="0">
                <a:solidFill>
                  <a:srgbClr val="D79694"/>
                </a:solidFill>
                <a:latin typeface="Arial" charset="0"/>
              </a:rPr>
              <a:t>Industrial Revolution of the 19</a:t>
            </a:r>
            <a:r>
              <a:rPr lang="en-US" sz="2800" b="1" baseline="30000" dirty="0">
                <a:solidFill>
                  <a:srgbClr val="D79694"/>
                </a:solidFill>
                <a:latin typeface="Arial" charset="0"/>
              </a:rPr>
              <a:t>th</a:t>
            </a:r>
            <a:r>
              <a:rPr lang="en-US" sz="2800" b="1" dirty="0">
                <a:solidFill>
                  <a:srgbClr val="D79694"/>
                </a:solidFill>
                <a:latin typeface="Arial" charset="0"/>
              </a:rPr>
              <a:t> and 20</a:t>
            </a:r>
            <a:r>
              <a:rPr lang="en-US" sz="2800" b="1" baseline="30000" dirty="0">
                <a:solidFill>
                  <a:srgbClr val="D79694"/>
                </a:solidFill>
                <a:latin typeface="Arial" charset="0"/>
              </a:rPr>
              <a:t>th</a:t>
            </a:r>
            <a:r>
              <a:rPr lang="en-US" sz="2800" b="1" dirty="0">
                <a:solidFill>
                  <a:srgbClr val="D79694"/>
                </a:solidFill>
                <a:latin typeface="Arial" charset="0"/>
              </a:rPr>
              <a:t> Centuries</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39682" name="Text Box 2"/>
          <p:cNvSpPr txBox="1">
            <a:spLocks noChangeArrowheads="1"/>
          </p:cNvSpPr>
          <p:nvPr/>
        </p:nvSpPr>
        <p:spPr bwMode="auto">
          <a:xfrm>
            <a:off x="1295400" y="877434"/>
            <a:ext cx="6502400" cy="2246769"/>
          </a:xfrm>
          <a:prstGeom prst="rect">
            <a:avLst/>
          </a:prstGeom>
          <a:noFill/>
          <a:ln w="9525">
            <a:noFill/>
            <a:miter lim="800000"/>
            <a:headEnd/>
            <a:tailEnd/>
          </a:ln>
        </p:spPr>
        <p:txBody>
          <a:bodyPr>
            <a:spAutoFit/>
          </a:bodyPr>
          <a:lstStyle/>
          <a:p>
            <a:pPr marL="800100" indent="-800100" algn="ctr" fontAlgn="base">
              <a:spcBef>
                <a:spcPct val="0"/>
              </a:spcBef>
              <a:spcAft>
                <a:spcPct val="0"/>
              </a:spcAft>
            </a:pPr>
            <a:r>
              <a:rPr lang="en-US" sz="2400" b="1" dirty="0">
                <a:solidFill>
                  <a:srgbClr val="FFFFFF"/>
                </a:solidFill>
                <a:latin typeface="Times New Roman" pitchFamily="18" charset="0"/>
              </a:rPr>
              <a:t>Ten Classic Characteristics of Early Civilization</a:t>
            </a:r>
            <a:endParaRPr lang="en-US" sz="2000" b="1" dirty="0">
              <a:solidFill>
                <a:srgbClr val="FFFFFF"/>
              </a:solidFill>
              <a:latin typeface="Verdana" pitchFamily="34" charset="0"/>
            </a:endParaRPr>
          </a:p>
          <a:p>
            <a:pPr marL="800100" indent="-800100" algn="ctr" fontAlgn="base">
              <a:spcBef>
                <a:spcPct val="0"/>
              </a:spcBef>
              <a:spcAft>
                <a:spcPct val="0"/>
              </a:spcAft>
            </a:pPr>
            <a:endParaRPr lang="en-US" sz="2000" dirty="0">
              <a:solidFill>
                <a:srgbClr val="FFFFFF"/>
              </a:solidFill>
              <a:latin typeface="Verdana" pitchFamily="34" charset="0"/>
            </a:endParaRPr>
          </a:p>
          <a:p>
            <a:pPr marL="800100" indent="-800100" fontAlgn="base">
              <a:spcBef>
                <a:spcPct val="0"/>
              </a:spcBef>
              <a:spcAft>
                <a:spcPct val="0"/>
              </a:spcAft>
              <a:buFontTx/>
              <a:buAutoNum type="arabicPeriod" startAt="10"/>
            </a:pPr>
            <a:r>
              <a:rPr kumimoji="1" lang="en-US" sz="2400" b="1" dirty="0">
                <a:solidFill>
                  <a:srgbClr val="FFFFFF"/>
                </a:solidFill>
                <a:latin typeface="Verdana" pitchFamily="34" charset="0"/>
              </a:rPr>
              <a:t>A privileged ruling class of religious, political, and military leaders organizes and directs the entire system</a:t>
            </a:r>
          </a:p>
        </p:txBody>
      </p:sp>
      <p:pic>
        <p:nvPicPr>
          <p:cNvPr id="839683" name="Picture 3" descr="Turn81711"/>
          <p:cNvPicPr>
            <a:picLocks noChangeAspect="1" noChangeArrowheads="1"/>
          </p:cNvPicPr>
          <p:nvPr/>
        </p:nvPicPr>
        <p:blipFill>
          <a:blip r:embed="rId3" cstate="print"/>
          <a:srcRect/>
          <a:stretch>
            <a:fillRect/>
          </a:stretch>
        </p:blipFill>
        <p:spPr bwMode="auto">
          <a:xfrm>
            <a:off x="1320800" y="3406900"/>
            <a:ext cx="3025422" cy="2765425"/>
          </a:xfrm>
          <a:prstGeom prst="rect">
            <a:avLst/>
          </a:prstGeom>
          <a:noFill/>
          <a:ln w="9525">
            <a:noFill/>
            <a:miter lim="800000"/>
            <a:headEnd/>
            <a:tailEnd/>
          </a:ln>
        </p:spPr>
      </p:pic>
      <p:sp>
        <p:nvSpPr>
          <p:cNvPr id="839684" name="Rectangle 4"/>
          <p:cNvSpPr>
            <a:spLocks noChangeArrowheads="1"/>
          </p:cNvSpPr>
          <p:nvPr/>
        </p:nvSpPr>
        <p:spPr bwMode="auto">
          <a:xfrm>
            <a:off x="4504267" y="3733862"/>
            <a:ext cx="1524000" cy="2391424"/>
          </a:xfrm>
          <a:prstGeom prst="rect">
            <a:avLst/>
          </a:prstGeom>
          <a:noFill/>
          <a:ln w="9525">
            <a:noFill/>
            <a:miter lim="800000"/>
            <a:headEnd/>
            <a:tailEnd/>
          </a:ln>
        </p:spPr>
        <p:txBody>
          <a:bodyPr>
            <a:spAutoFit/>
          </a:bodyPr>
          <a:lstStyle/>
          <a:p>
            <a:pPr algn="ctr" fontAlgn="base">
              <a:spcBef>
                <a:spcPct val="50000"/>
              </a:spcBef>
              <a:spcAft>
                <a:spcPct val="0"/>
              </a:spcAft>
            </a:pPr>
            <a:r>
              <a:rPr lang="en-US" dirty="0">
                <a:solidFill>
                  <a:srgbClr val="FFFFFF"/>
                </a:solidFill>
                <a:latin typeface="Times New Roman" pitchFamily="18" charset="0"/>
              </a:rPr>
              <a:t>Hieroglyphic inscription of a royal Egyptian hunting marsh birds from a papyrus boat</a:t>
            </a:r>
          </a:p>
          <a:p>
            <a:pPr algn="ctr" fontAlgn="base">
              <a:lnSpc>
                <a:spcPct val="80000"/>
              </a:lnSpc>
              <a:spcBef>
                <a:spcPct val="50000"/>
              </a:spcBef>
              <a:spcAft>
                <a:spcPct val="0"/>
              </a:spcAft>
            </a:pPr>
            <a:r>
              <a:rPr lang="en-US" sz="800" i="1" dirty="0">
                <a:solidFill>
                  <a:srgbClr val="FFFFFF"/>
                </a:solidFill>
                <a:latin typeface="Times New Roman" pitchFamily="18" charset="0"/>
              </a:rPr>
              <a:t>9</a:t>
            </a:r>
            <a:r>
              <a:rPr lang="en-US" sz="800" i="1" baseline="30000" dirty="0">
                <a:solidFill>
                  <a:srgbClr val="FFFFFF"/>
                </a:solidFill>
                <a:latin typeface="Times New Roman" pitchFamily="18" charset="0"/>
              </a:rPr>
              <a:t>th</a:t>
            </a:r>
            <a:r>
              <a:rPr lang="en-US" sz="800" i="1" dirty="0">
                <a:solidFill>
                  <a:srgbClr val="FFFFFF"/>
                </a:solidFill>
                <a:latin typeface="Times New Roman" pitchFamily="18" charset="0"/>
              </a:rPr>
              <a:t> Ed</a:t>
            </a:r>
            <a:r>
              <a:rPr lang="en-US" sz="800" dirty="0">
                <a:solidFill>
                  <a:srgbClr val="FFFFFF"/>
                </a:solidFill>
                <a:latin typeface="Times New Roman" pitchFamily="18" charset="0"/>
              </a:rPr>
              <a:t>. p. 393</a:t>
            </a:r>
            <a:r>
              <a:rPr lang="en-US" dirty="0">
                <a:solidFill>
                  <a:srgbClr val="FFFFFF"/>
                </a:solidFill>
                <a:latin typeface="Times New Roman" pitchFamily="18" charset="0"/>
              </a:rPr>
              <a:t>   </a:t>
            </a:r>
          </a:p>
        </p:txBody>
      </p:sp>
      <p:pic>
        <p:nvPicPr>
          <p:cNvPr id="839685" name="Picture 5" descr="King_Tut1"/>
          <p:cNvPicPr>
            <a:picLocks noChangeAspect="1" noChangeArrowheads="1"/>
          </p:cNvPicPr>
          <p:nvPr/>
        </p:nvPicPr>
        <p:blipFill>
          <a:blip r:embed="rId4" cstate="print"/>
          <a:srcRect/>
          <a:stretch>
            <a:fillRect/>
          </a:stretch>
        </p:blipFill>
        <p:spPr bwMode="auto">
          <a:xfrm>
            <a:off x="5953479" y="2819525"/>
            <a:ext cx="1869722" cy="2803525"/>
          </a:xfrm>
          <a:prstGeom prst="rect">
            <a:avLst/>
          </a:prstGeom>
          <a:noFill/>
          <a:ln w="9525">
            <a:noFill/>
            <a:miter lim="800000"/>
            <a:headEnd/>
            <a:tailEnd/>
          </a:ln>
        </p:spPr>
      </p:pic>
      <p:sp>
        <p:nvSpPr>
          <p:cNvPr id="839686" name="Rectangle 6"/>
          <p:cNvSpPr>
            <a:spLocks noChangeArrowheads="1"/>
          </p:cNvSpPr>
          <p:nvPr/>
        </p:nvSpPr>
        <p:spPr bwMode="auto">
          <a:xfrm>
            <a:off x="6157686" y="5772221"/>
            <a:ext cx="1524000" cy="461665"/>
          </a:xfrm>
          <a:prstGeom prst="rect">
            <a:avLst/>
          </a:prstGeom>
          <a:noFill/>
          <a:ln w="9525">
            <a:noFill/>
            <a:miter lim="800000"/>
            <a:headEnd/>
            <a:tailEnd/>
          </a:ln>
        </p:spPr>
        <p:txBody>
          <a:bodyPr>
            <a:spAutoFit/>
          </a:bodyPr>
          <a:lstStyle/>
          <a:p>
            <a:pPr algn="ctr" fontAlgn="base">
              <a:spcBef>
                <a:spcPct val="50000"/>
              </a:spcBef>
              <a:spcAft>
                <a:spcPct val="0"/>
              </a:spcAft>
            </a:pPr>
            <a:r>
              <a:rPr lang="en-US" sz="2400" dirty="0">
                <a:solidFill>
                  <a:srgbClr val="FFFFFF"/>
                </a:solidFill>
                <a:latin typeface="Times New Roman" pitchFamily="18" charset="0"/>
              </a:rPr>
              <a:t>King Tut</a:t>
            </a:r>
            <a:r>
              <a:rPr lang="en-US" sz="2000" dirty="0">
                <a:solidFill>
                  <a:srgbClr val="FFFFFF"/>
                </a:solidFill>
                <a:latin typeface="Times New Roman" pitchFamily="18" charset="0"/>
              </a:rPr>
              <a:t>   </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4377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43780" name="Rectangle 5"/>
          <p:cNvSpPr>
            <a:spLocks noChangeArrowheads="1"/>
          </p:cNvSpPr>
          <p:nvPr/>
        </p:nvSpPr>
        <p:spPr bwMode="auto">
          <a:xfrm>
            <a:off x="3824514" y="5900058"/>
            <a:ext cx="147566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FFFFFF"/>
                </a:solidFill>
                <a:latin typeface="Verdana" pitchFamily="34" charset="0"/>
              </a:rPr>
              <a:t>King “Tut”</a:t>
            </a:r>
          </a:p>
        </p:txBody>
      </p:sp>
      <p:sp>
        <p:nvSpPr>
          <p:cNvPr id="5" name="Text Box 2"/>
          <p:cNvSpPr txBox="1">
            <a:spLocks noChangeArrowheads="1"/>
          </p:cNvSpPr>
          <p:nvPr/>
        </p:nvSpPr>
        <p:spPr bwMode="auto">
          <a:xfrm>
            <a:off x="1659528" y="6429375"/>
            <a:ext cx="6502101" cy="230832"/>
          </a:xfrm>
          <a:prstGeom prst="rect">
            <a:avLst/>
          </a:prstGeom>
          <a:noFill/>
          <a:ln w="9525">
            <a:noFill/>
            <a:miter lim="800000"/>
            <a:headEnd/>
            <a:tailEnd/>
          </a:ln>
        </p:spPr>
        <p:txBody>
          <a:bodyPr wrap="none">
            <a:spAutoFit/>
          </a:bodyPr>
          <a:lstStyle/>
          <a:p>
            <a:pPr fontAlgn="base">
              <a:spcBef>
                <a:spcPct val="0"/>
              </a:spcBef>
              <a:spcAft>
                <a:spcPct val="0"/>
              </a:spcAft>
            </a:pPr>
            <a:r>
              <a:rPr lang="en-US" sz="900">
                <a:solidFill>
                  <a:srgbClr val="000000"/>
                </a:solidFill>
                <a:latin typeface="Verdana" pitchFamily="34" charset="0"/>
                <a:hlinkClick r:id="rId4"/>
              </a:rPr>
              <a:t>www.ctv.ca/servlet/ArticleNews/story/CTVNews/20071104/king_tut_071104/20071104?hub=CTVNewsAt11</a:t>
            </a:r>
            <a:endParaRPr lang="en-US" sz="900">
              <a:solidFill>
                <a:srgbClr val="000000"/>
              </a:solidFill>
              <a:latin typeface="Verdana" pitchFamily="34"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810000" y="5881914"/>
            <a:ext cx="1556836"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err="1">
                <a:solidFill>
                  <a:srgbClr val="000000"/>
                </a:solidFill>
              </a:rPr>
              <a:t>Mocezuma</a:t>
            </a:r>
            <a:r>
              <a:rPr lang="en-US" b="1" dirty="0">
                <a:solidFill>
                  <a:srgbClr val="000000"/>
                </a:solidFill>
              </a:rPr>
              <a:t> II</a:t>
            </a:r>
          </a:p>
        </p:txBody>
      </p:sp>
      <p:pic>
        <p:nvPicPr>
          <p:cNvPr id="9219" name="Picture 3"/>
          <p:cNvPicPr>
            <a:picLocks noChangeAspect="1" noChangeArrowheads="1"/>
          </p:cNvPicPr>
          <p:nvPr/>
        </p:nvPicPr>
        <p:blipFill>
          <a:blip r:embed="rId2" cstate="print"/>
          <a:srcRect/>
          <a:stretch>
            <a:fillRect/>
          </a:stretch>
        </p:blipFill>
        <p:spPr bwMode="auto">
          <a:xfrm>
            <a:off x="2514600" y="304800"/>
            <a:ext cx="4064258" cy="54864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810000" y="5881914"/>
            <a:ext cx="1556836"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err="1">
                <a:solidFill>
                  <a:srgbClr val="000000"/>
                </a:solidFill>
              </a:rPr>
              <a:t>Mocezuma</a:t>
            </a:r>
            <a:r>
              <a:rPr lang="en-US" b="1" dirty="0">
                <a:solidFill>
                  <a:srgbClr val="000000"/>
                </a:solidFill>
              </a:rPr>
              <a:t> II</a:t>
            </a:r>
          </a:p>
        </p:txBody>
      </p:sp>
      <p:pic>
        <p:nvPicPr>
          <p:cNvPr id="9219" name="Picture 3"/>
          <p:cNvPicPr>
            <a:picLocks noChangeAspect="1" noChangeArrowheads="1"/>
          </p:cNvPicPr>
          <p:nvPr/>
        </p:nvPicPr>
        <p:blipFill>
          <a:blip r:embed="rId2" cstate="print"/>
          <a:srcRect/>
          <a:stretch>
            <a:fillRect/>
          </a:stretch>
        </p:blipFill>
        <p:spPr bwMode="auto">
          <a:xfrm>
            <a:off x="2514600" y="304800"/>
            <a:ext cx="4064258" cy="5486400"/>
          </a:xfrm>
          <a:prstGeom prst="rect">
            <a:avLst/>
          </a:prstGeom>
          <a:noFill/>
          <a:ln w="9525">
            <a:noFill/>
            <a:miter lim="800000"/>
            <a:headEnd/>
            <a:tailEnd/>
          </a:ln>
          <a:effectLst/>
        </p:spPr>
      </p:pic>
      <p:sp>
        <p:nvSpPr>
          <p:cNvPr id="6" name="Text Box 3"/>
          <p:cNvSpPr txBox="1">
            <a:spLocks noChangeArrowheads="1"/>
          </p:cNvSpPr>
          <p:nvPr/>
        </p:nvSpPr>
        <p:spPr bwMode="auto">
          <a:xfrm>
            <a:off x="1066800" y="152400"/>
            <a:ext cx="7010395" cy="6248399"/>
          </a:xfrm>
          <a:prstGeom prst="rect">
            <a:avLst/>
          </a:prstGeom>
          <a:solidFill>
            <a:srgbClr val="FFFFFF">
              <a:alpha val="67059"/>
            </a:srgbClr>
          </a:solidFill>
          <a:ln w="9525">
            <a:noFill/>
            <a:miter lim="800000"/>
            <a:headEnd/>
            <a:tailEnd/>
          </a:ln>
          <a:effectLst/>
        </p:spPr>
        <p:txBody>
          <a:bodyPr wrap="square">
            <a:noAutofit/>
          </a:bodyPr>
          <a:lstStyle/>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r>
              <a:rPr lang="en-US" sz="2000" dirty="0">
                <a:solidFill>
                  <a:srgbClr val="000000"/>
                </a:solidFill>
              </a:rPr>
              <a:t>a classic in the Anth of Food is . . .</a:t>
            </a:r>
          </a:p>
          <a:p>
            <a:pPr algn="ctr" fontAlgn="base">
              <a:spcBef>
                <a:spcPct val="0"/>
              </a:spcBef>
              <a:spcAft>
                <a:spcPct val="0"/>
              </a:spcAft>
            </a:pPr>
            <a:endParaRPr lang="en-US" sz="2800" b="1" i="1" dirty="0">
              <a:solidFill>
                <a:srgbClr val="000000"/>
              </a:solidFill>
            </a:endParaRPr>
          </a:p>
          <a:p>
            <a:pPr algn="ctr" fontAlgn="base">
              <a:spcBef>
                <a:spcPct val="0"/>
              </a:spcBef>
              <a:spcAft>
                <a:spcPct val="0"/>
              </a:spcAft>
            </a:pPr>
            <a:r>
              <a:rPr lang="en-US" sz="2800" b="1" i="1" dirty="0">
                <a:solidFill>
                  <a:srgbClr val="000000"/>
                </a:solidFill>
              </a:rPr>
              <a:t>“Montezuma’s Dinner:</a:t>
            </a:r>
          </a:p>
          <a:p>
            <a:pPr algn="ctr" fontAlgn="base">
              <a:spcBef>
                <a:spcPct val="0"/>
              </a:spcBef>
              <a:spcAft>
                <a:spcPct val="0"/>
              </a:spcAft>
            </a:pPr>
            <a:r>
              <a:rPr lang="en-US" sz="2800" b="1" i="1" dirty="0">
                <a:solidFill>
                  <a:srgbClr val="000000"/>
                </a:solidFill>
              </a:rPr>
              <a:t>An Essay on the Tribal</a:t>
            </a:r>
          </a:p>
          <a:p>
            <a:pPr algn="ctr" fontAlgn="base">
              <a:spcBef>
                <a:spcPct val="0"/>
              </a:spcBef>
              <a:spcAft>
                <a:spcPct val="0"/>
              </a:spcAft>
            </a:pPr>
            <a:r>
              <a:rPr lang="en-US" sz="2800" b="1" i="1" dirty="0">
                <a:solidFill>
                  <a:srgbClr val="000000"/>
                </a:solidFill>
              </a:rPr>
              <a:t>Society of the North American Indians”</a:t>
            </a:r>
          </a:p>
          <a:p>
            <a:pPr algn="ctr" fontAlgn="base">
              <a:spcBef>
                <a:spcPct val="0"/>
              </a:spcBef>
              <a:spcAft>
                <a:spcPct val="0"/>
              </a:spcAft>
            </a:pPr>
            <a:endParaRPr lang="en-US" b="1" dirty="0">
              <a:solidFill>
                <a:srgbClr val="000000"/>
              </a:solidFill>
            </a:endParaRPr>
          </a:p>
          <a:p>
            <a:pPr algn="ctr" fontAlgn="base">
              <a:spcBef>
                <a:spcPct val="0"/>
              </a:spcBef>
              <a:spcAft>
                <a:spcPct val="0"/>
              </a:spcAft>
            </a:pPr>
            <a:r>
              <a:rPr lang="en-US" b="1" dirty="0">
                <a:solidFill>
                  <a:srgbClr val="000000"/>
                </a:solidFill>
              </a:rPr>
              <a:t>Lewis Henry Morgan</a:t>
            </a:r>
          </a:p>
          <a:p>
            <a:pPr algn="ctr" fontAlgn="base">
              <a:spcBef>
                <a:spcPct val="0"/>
              </a:spcBef>
              <a:spcAft>
                <a:spcPct val="0"/>
              </a:spcAft>
            </a:pPr>
            <a:endParaRPr lang="en-US" b="1" dirty="0">
              <a:solidFill>
                <a:srgbClr val="000000"/>
              </a:solidFill>
            </a:endParaRPr>
          </a:p>
          <a:p>
            <a:pPr algn="ctr" fontAlgn="base">
              <a:spcBef>
                <a:spcPct val="0"/>
              </a:spcBef>
              <a:spcAft>
                <a:spcPct val="0"/>
              </a:spcAft>
            </a:pPr>
            <a:r>
              <a:rPr lang="en-US" b="1" dirty="0">
                <a:solidFill>
                  <a:srgbClr val="000000"/>
                </a:solidFill>
              </a:rPr>
              <a:t>NY: Heritage Press</a:t>
            </a:r>
          </a:p>
          <a:p>
            <a:pPr algn="ctr" fontAlgn="base">
              <a:spcBef>
                <a:spcPct val="0"/>
              </a:spcBef>
              <a:spcAft>
                <a:spcPct val="0"/>
              </a:spcAft>
            </a:pPr>
            <a:r>
              <a:rPr lang="en-US" b="1" dirty="0">
                <a:solidFill>
                  <a:srgbClr val="000000"/>
                </a:solidFill>
              </a:rPr>
              <a:t>1876</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2482124" y="5881914"/>
            <a:ext cx="4147290" cy="55399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FFFFFF"/>
                </a:solidFill>
              </a:rPr>
              <a:t>Aztecs stone altar dedicated to corn</a:t>
            </a:r>
          </a:p>
          <a:p>
            <a:pPr algn="ctr" fontAlgn="base">
              <a:spcBef>
                <a:spcPct val="0"/>
              </a:spcBef>
              <a:spcAft>
                <a:spcPct val="0"/>
              </a:spcAft>
            </a:pPr>
            <a:r>
              <a:rPr lang="en-US" sz="1200" dirty="0">
                <a:solidFill>
                  <a:srgbClr val="FFFFFF"/>
                </a:solidFill>
              </a:rPr>
              <a:t>Museum of Anthropology</a:t>
            </a:r>
          </a:p>
        </p:txBody>
      </p:sp>
      <p:pic>
        <p:nvPicPr>
          <p:cNvPr id="8194" name="Picture 2"/>
          <p:cNvPicPr>
            <a:picLocks noChangeAspect="1" noChangeArrowheads="1"/>
          </p:cNvPicPr>
          <p:nvPr/>
        </p:nvPicPr>
        <p:blipFill>
          <a:blip r:embed="rId2" cstate="print"/>
          <a:srcRect/>
          <a:stretch>
            <a:fillRect/>
          </a:stretch>
        </p:blipFill>
        <p:spPr bwMode="auto">
          <a:xfrm>
            <a:off x="1238250" y="723900"/>
            <a:ext cx="6667500" cy="49911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44452" name="Picture 4" descr="Turn81615"/>
          <p:cNvPicPr>
            <a:picLocks noGrp="1" noChangeAspect="1" noChangeArrowheads="1"/>
          </p:cNvPicPr>
          <p:nvPr>
            <p:ph sz="half" idx="2"/>
          </p:nvPr>
        </p:nvPicPr>
        <p:blipFill>
          <a:blip r:embed="rId2" cstate="print"/>
          <a:srcRect/>
          <a:stretch>
            <a:fillRect/>
          </a:stretch>
        </p:blipFill>
        <p:spPr>
          <a:xfrm>
            <a:off x="2201334" y="-7371"/>
            <a:ext cx="4999404" cy="6858000"/>
          </a:xfrm>
          <a:noFill/>
          <a:ln/>
        </p:spPr>
      </p:pic>
      <p:sp>
        <p:nvSpPr>
          <p:cNvPr id="7" name="TextBox 6"/>
          <p:cNvSpPr txBox="1">
            <a:spLocks noChangeArrowheads="1"/>
          </p:cNvSpPr>
          <p:nvPr/>
        </p:nvSpPr>
        <p:spPr bwMode="auto">
          <a:xfrm>
            <a:off x="1016000" y="5029208"/>
            <a:ext cx="7112000" cy="1508105"/>
          </a:xfrm>
          <a:prstGeom prst="rect">
            <a:avLst/>
          </a:prstGeom>
          <a:solidFill>
            <a:srgbClr val="FEE9AC"/>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defRPr/>
            </a:pPr>
            <a:r>
              <a:rPr lang="en-US" sz="2000" b="1" kern="0" dirty="0">
                <a:solidFill>
                  <a:srgbClr val="000000"/>
                </a:solidFill>
              </a:rPr>
              <a:t>and the maize, beans, squash, chili “complex” </a:t>
            </a:r>
            <a:r>
              <a:rPr lang="en-US" sz="2800" b="1" kern="0" dirty="0">
                <a:solidFill>
                  <a:srgbClr val="000000"/>
                </a:solidFill>
              </a:rPr>
              <a:t>spread </a:t>
            </a:r>
            <a:r>
              <a:rPr lang="en-US" sz="2000" b="1" kern="0" dirty="0">
                <a:solidFill>
                  <a:srgbClr val="000000"/>
                </a:solidFill>
              </a:rPr>
              <a:t>throughout much of North and northern South America . .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2023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with social stratification heterogeneous diets appeared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800" b="1" dirty="0">
                <a:solidFill>
                  <a:srgbClr val="000000"/>
                </a:solidFill>
              </a:rPr>
              <a:t>not everyone who lived in the same area ate similar foods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5009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rPr>
              <a:t>with social stratification heterogeneous diets appeared . . .</a:t>
            </a:r>
          </a:p>
          <a:p>
            <a:pPr marL="682625" lvl="1" indent="-225425" fontAlgn="base">
              <a:spcBef>
                <a:spcPct val="0"/>
              </a:spcBef>
              <a:spcAft>
                <a:spcPct val="0"/>
              </a:spcAft>
              <a:buFont typeface="Arial" charset="0"/>
              <a:buChar char="•"/>
            </a:pPr>
            <a:endParaRPr lang="en-US" sz="1050" b="1" dirty="0">
              <a:solidFill>
                <a:srgbClr val="D79694"/>
              </a:solidFill>
            </a:endParaRP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2800" b="1" dirty="0">
                <a:solidFill>
                  <a:srgbClr val="D79694"/>
                </a:solidFill>
              </a:rPr>
              <a:t>not everyone who lived in the same area ate similar foods</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800" b="1" dirty="0">
                <a:solidFill>
                  <a:srgbClr val="000000"/>
                </a:solidFill>
              </a:rPr>
              <a:t>food patterns of a region varied considerably among people of different rank or status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638978"/>
            <a:ext cx="7315200" cy="3685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by the end of the 15</a:t>
            </a:r>
            <a:r>
              <a:rPr lang="en-US" sz="2800" b="1" baseline="30000" dirty="0">
                <a:solidFill>
                  <a:srgbClr val="000000"/>
                </a:solidFill>
              </a:rPr>
              <a:t>th</a:t>
            </a:r>
            <a:r>
              <a:rPr lang="en-US" sz="2800" b="1" dirty="0">
                <a:solidFill>
                  <a:srgbClr val="000000"/>
                </a:solidFill>
              </a:rPr>
              <a:t> century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agriculture had brought cities and complex political systems to most parts of the world</a:t>
            </a:r>
          </a:p>
          <a:p>
            <a:pPr marL="1139825" lvl="2" indent="-225425" fontAlgn="base">
              <a:spcBef>
                <a:spcPct val="0"/>
              </a:spcBef>
              <a:spcAft>
                <a:spcPct val="0"/>
              </a:spcAft>
              <a:buFont typeface="Arial" charset="0"/>
              <a:buChar char="•"/>
            </a:pPr>
            <a:endParaRPr lang="en-US" sz="105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trade networks linked many parts of the world</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the age of exploration was about to begin</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0287"/>
            <a:ext cx="7315200" cy="3254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lnSpc>
                <a:spcPct val="150000"/>
              </a:lnSpc>
              <a:spcBef>
                <a:spcPct val="0"/>
              </a:spcBef>
              <a:spcAft>
                <a:spcPct val="0"/>
              </a:spcAft>
            </a:pPr>
            <a:r>
              <a:rPr lang="en-US" sz="3200" b="1" dirty="0">
                <a:solidFill>
                  <a:srgbClr val="000000"/>
                </a:solidFill>
              </a:rPr>
              <a:t>. . . and food played a critical role</a:t>
            </a:r>
          </a:p>
          <a:p>
            <a:pPr marL="682625" lvl="1" indent="-225425" algn="ctr" fontAlgn="base">
              <a:lnSpc>
                <a:spcPct val="150000"/>
              </a:lnSpc>
              <a:spcBef>
                <a:spcPct val="0"/>
              </a:spcBef>
              <a:spcAft>
                <a:spcPct val="0"/>
              </a:spcAft>
            </a:pPr>
            <a:r>
              <a:rPr lang="en-US" sz="3200" b="1" dirty="0">
                <a:solidFill>
                  <a:srgbClr val="000000"/>
                </a:solidFill>
              </a:rPr>
              <a:t>in the political developments</a:t>
            </a:r>
          </a:p>
          <a:p>
            <a:pPr marL="682625" lvl="1" indent="-225425" algn="ctr" fontAlgn="base">
              <a:lnSpc>
                <a:spcPct val="150000"/>
              </a:lnSpc>
              <a:spcBef>
                <a:spcPct val="0"/>
              </a:spcBef>
              <a:spcAft>
                <a:spcPct val="0"/>
              </a:spcAft>
            </a:pPr>
            <a:r>
              <a:rPr lang="en-US" sz="3200" b="1" dirty="0">
                <a:solidFill>
                  <a:srgbClr val="000000"/>
                </a:solidFill>
              </a:rPr>
              <a:t>of almost every era from then until present-day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638978"/>
            <a:ext cx="7315200" cy="3685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rPr>
              <a:t>by the end of the 15</a:t>
            </a:r>
            <a:r>
              <a:rPr lang="en-US" sz="2800" b="1" baseline="30000" dirty="0">
                <a:solidFill>
                  <a:srgbClr val="000000"/>
                </a:solidFill>
              </a:rPr>
              <a:t>th</a:t>
            </a:r>
            <a:r>
              <a:rPr lang="en-US" sz="2800" b="1" dirty="0">
                <a:solidFill>
                  <a:srgbClr val="000000"/>
                </a:solidFill>
              </a:rPr>
              <a:t> century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agriculture had brought cities and complex political systems to most parts of the world</a:t>
            </a:r>
          </a:p>
          <a:p>
            <a:pPr marL="1139825" lvl="2" indent="-225425" fontAlgn="base">
              <a:spcBef>
                <a:spcPct val="0"/>
              </a:spcBef>
              <a:spcAft>
                <a:spcPct val="0"/>
              </a:spcAft>
              <a:buFont typeface="Arial" charset="0"/>
              <a:buChar char="•"/>
            </a:pPr>
            <a:endParaRPr lang="en-US" sz="105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trade networks linked many parts of the world</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the age of exploration was about to begin</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
        <p:nvSpPr>
          <p:cNvPr id="7" name="TextBox 6"/>
          <p:cNvSpPr txBox="1">
            <a:spLocks noChangeArrowheads="1"/>
          </p:cNvSpPr>
          <p:nvPr/>
        </p:nvSpPr>
        <p:spPr bwMode="auto">
          <a:xfrm>
            <a:off x="914400" y="2286000"/>
            <a:ext cx="7315200" cy="3108543"/>
          </a:xfrm>
          <a:prstGeom prst="rect">
            <a:avLst/>
          </a:prstGeom>
          <a:solidFill>
            <a:srgbClr val="F79646">
              <a:lumMod val="50000"/>
            </a:srgb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000" kern="0" dirty="0">
                <a:solidFill>
                  <a:sysClr val="window" lastClr="FFFFFF"/>
                </a:solidFill>
                <a:latin typeface="Calibri" pitchFamily="34" charset="0"/>
              </a:rPr>
              <a:t>have a look at</a:t>
            </a:r>
          </a:p>
          <a:p>
            <a:pPr algn="ctr" fontAlgn="base">
              <a:spcBef>
                <a:spcPct val="0"/>
              </a:spcBef>
              <a:spcAft>
                <a:spcPct val="0"/>
              </a:spcAft>
            </a:pPr>
            <a:r>
              <a:rPr lang="en-US" sz="2400" b="1" kern="0" dirty="0">
                <a:solidFill>
                  <a:sysClr val="window" lastClr="FFFFFF"/>
                </a:solidFill>
                <a:latin typeface="Calibri" pitchFamily="34" charset="0"/>
              </a:rPr>
              <a:t>“The Search for Spices” </a:t>
            </a:r>
          </a:p>
          <a:p>
            <a:pPr algn="ctr" fontAlgn="base">
              <a:spcBef>
                <a:spcPct val="0"/>
              </a:spcBef>
              <a:spcAft>
                <a:spcPct val="0"/>
              </a:spcAft>
            </a:pPr>
            <a:r>
              <a:rPr lang="en-US" sz="1400" kern="0" dirty="0">
                <a:solidFill>
                  <a:sysClr val="window" lastClr="FFFFFF"/>
                </a:solidFill>
                <a:latin typeface="Calibri" pitchFamily="34" charset="0"/>
              </a:rPr>
              <a:t>and </a:t>
            </a:r>
          </a:p>
          <a:p>
            <a:pPr algn="ctr" fontAlgn="base">
              <a:spcBef>
                <a:spcPct val="0"/>
              </a:spcBef>
              <a:spcAft>
                <a:spcPct val="0"/>
              </a:spcAft>
            </a:pPr>
            <a:r>
              <a:rPr lang="en-US" sz="2400" b="1" kern="0" dirty="0">
                <a:solidFill>
                  <a:sysClr val="window" lastClr="FFFFFF"/>
                </a:solidFill>
                <a:latin typeface="Calibri" pitchFamily="34" charset="0"/>
              </a:rPr>
              <a:t>“The Scientific Revolution”</a:t>
            </a:r>
          </a:p>
          <a:p>
            <a:pPr lvl="0" algn="ctr" fontAlgn="base">
              <a:spcBef>
                <a:spcPct val="0"/>
              </a:spcBef>
              <a:spcAft>
                <a:spcPct val="0"/>
              </a:spcAft>
            </a:pPr>
            <a:r>
              <a:rPr lang="en-US" sz="1400" kern="0" dirty="0">
                <a:solidFill>
                  <a:sysClr val="window" lastClr="FFFFFF"/>
                </a:solidFill>
                <a:latin typeface="Calibri" pitchFamily="34" charset="0"/>
              </a:rPr>
              <a:t>and </a:t>
            </a:r>
          </a:p>
          <a:p>
            <a:pPr algn="ctr" fontAlgn="base">
              <a:spcBef>
                <a:spcPct val="0"/>
              </a:spcBef>
              <a:spcAft>
                <a:spcPct val="0"/>
              </a:spcAft>
            </a:pPr>
            <a:r>
              <a:rPr lang="en-US" sz="2400" b="1" kern="0" dirty="0">
                <a:solidFill>
                  <a:sysClr val="window" lastClr="FFFFFF"/>
                </a:solidFill>
                <a:latin typeface="Calibri" pitchFamily="34" charset="0"/>
              </a:rPr>
              <a:t>“Modern-Day Adaptations”</a:t>
            </a:r>
          </a:p>
          <a:p>
            <a:pPr algn="ctr" fontAlgn="base">
              <a:spcBef>
                <a:spcPct val="0"/>
              </a:spcBef>
              <a:spcAft>
                <a:spcPct val="0"/>
              </a:spcAft>
            </a:pPr>
            <a:r>
              <a:rPr lang="en-US" sz="2000" kern="0" dirty="0">
                <a:solidFill>
                  <a:sysClr val="window" lastClr="FFFFFF"/>
                </a:solidFill>
                <a:latin typeface="Calibri" pitchFamily="34" charset="0"/>
              </a:rPr>
              <a:t>slide sets . . .</a:t>
            </a:r>
          </a:p>
          <a:p>
            <a:pPr algn="ctr" fontAlgn="base">
              <a:spcBef>
                <a:spcPct val="0"/>
              </a:spcBef>
              <a:spcAft>
                <a:spcPct val="0"/>
              </a:spcAft>
            </a:pPr>
            <a:r>
              <a:rPr lang="en-US" sz="3200" b="1" kern="0" dirty="0">
                <a:solidFill>
                  <a:sysClr val="window" lastClr="FFFFFF"/>
                </a:solidFill>
                <a:latin typeface="Calibri" pitchFamily="34" charset="0"/>
              </a:rPr>
              <a:t>but first, speaking of modern-day . . .</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3062514"/>
            <a:ext cx="7315200" cy="2923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2400" dirty="0">
                <a:solidFill>
                  <a:srgbClr val="000000"/>
                </a:solidFill>
              </a:rPr>
              <a:t>. . . of course . . .</a:t>
            </a:r>
          </a:p>
          <a:p>
            <a:pPr marL="0" lvl="1" algn="ctr" fontAlgn="base">
              <a:spcBef>
                <a:spcPct val="0"/>
              </a:spcBef>
              <a:spcAft>
                <a:spcPct val="0"/>
              </a:spcAft>
            </a:pPr>
            <a:r>
              <a:rPr lang="en-US" sz="3200" b="1" dirty="0">
                <a:solidFill>
                  <a:srgbClr val="000000"/>
                </a:solidFill>
              </a:rPr>
              <a:t>the agricultural revolution also played a critical role in the development of modern-day era specialty foods that changed America </a:t>
            </a:r>
            <a:r>
              <a:rPr lang="en-US" sz="2400" dirty="0">
                <a:solidFill>
                  <a:srgbClr val="000000"/>
                </a:solidFill>
              </a:rPr>
              <a:t>(and Americans)</a:t>
            </a:r>
            <a:r>
              <a:rPr lang="en-US" sz="2400" b="1" dirty="0">
                <a:solidFill>
                  <a:srgbClr val="000000"/>
                </a:solidFill>
              </a:rPr>
              <a:t> </a:t>
            </a:r>
            <a:r>
              <a:rPr lang="en-US" sz="3200" b="1" dirty="0">
                <a:solidFill>
                  <a:srgbClr val="000000"/>
                </a:solidFill>
              </a:rPr>
              <a:t>. . .</a:t>
            </a: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609600"/>
            <a:ext cx="9149244" cy="6094413"/>
          </a:xfrm>
          <a:prstGeom prst="rect">
            <a:avLst/>
          </a:prstGeom>
          <a:noFill/>
          <a:ln w="9525">
            <a:noFill/>
            <a:miter lim="800000"/>
            <a:headEnd/>
            <a:tailEnd/>
          </a:ln>
        </p:spPr>
      </p:pic>
      <p:sp>
        <p:nvSpPr>
          <p:cNvPr id="7" name="Rectangle 6"/>
          <p:cNvSpPr/>
          <p:nvPr/>
        </p:nvSpPr>
        <p:spPr>
          <a:xfrm>
            <a:off x="1280886" y="6475781"/>
            <a:ext cx="6553200" cy="276999"/>
          </a:xfrm>
          <a:prstGeom prst="rect">
            <a:avLst/>
          </a:prstGeom>
        </p:spPr>
        <p:txBody>
          <a:bodyPr wrap="square">
            <a:spAutoFit/>
          </a:bodyPr>
          <a:lstStyle/>
          <a:p>
            <a:pPr algn="ctr"/>
            <a:r>
              <a:rPr lang="en-US" sz="1200" dirty="0">
                <a:hlinkClick r:id="rId3"/>
              </a:rPr>
              <a:t>http://www.inklingmagazine.com/inkycircus/C26/26/P10/</a:t>
            </a:r>
            <a:endParaRPr lang="en-US" sz="1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76200"/>
            <a:ext cx="9128266" cy="6614886"/>
          </a:xfrm>
          <a:prstGeom prst="rect">
            <a:avLst/>
          </a:prstGeom>
          <a:noFill/>
          <a:ln w="9525">
            <a:noFill/>
            <a:miter lim="800000"/>
            <a:headEnd/>
            <a:tailEnd/>
          </a:ln>
        </p:spPr>
      </p:pic>
      <p:sp>
        <p:nvSpPr>
          <p:cNvPr id="5" name="Rectangle 4"/>
          <p:cNvSpPr/>
          <p:nvPr/>
        </p:nvSpPr>
        <p:spPr>
          <a:xfrm>
            <a:off x="1280886" y="6475781"/>
            <a:ext cx="6553200" cy="276999"/>
          </a:xfrm>
          <a:prstGeom prst="rect">
            <a:avLst/>
          </a:prstGeom>
        </p:spPr>
        <p:txBody>
          <a:bodyPr wrap="square">
            <a:spAutoFit/>
          </a:bodyPr>
          <a:lstStyle/>
          <a:p>
            <a:pPr algn="ctr"/>
            <a:r>
              <a:rPr lang="en-US" sz="1200" dirty="0">
                <a:hlinkClick r:id="rId3"/>
              </a:rPr>
              <a:t>http://www.lisagriffis.com/2008/11/treat-your-holiday-plate-like-it-was-a-tv-dinner-tray/</a:t>
            </a:r>
            <a:endParaRPr lang="en-US" sz="12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671286" y="529898"/>
            <a:ext cx="7772400" cy="5809216"/>
          </a:xfrm>
          <a:prstGeom prst="rect">
            <a:avLst/>
          </a:prstGeom>
          <a:noFill/>
          <a:ln w="9525">
            <a:noFill/>
            <a:miter lim="800000"/>
            <a:headEnd/>
            <a:tailEnd/>
          </a:ln>
        </p:spPr>
      </p:pic>
      <p:sp>
        <p:nvSpPr>
          <p:cNvPr id="6" name="Rectangle 5"/>
          <p:cNvSpPr/>
          <p:nvPr/>
        </p:nvSpPr>
        <p:spPr>
          <a:xfrm>
            <a:off x="899886" y="6475781"/>
            <a:ext cx="7329714" cy="276999"/>
          </a:xfrm>
          <a:prstGeom prst="rect">
            <a:avLst/>
          </a:prstGeom>
        </p:spPr>
        <p:txBody>
          <a:bodyPr wrap="square">
            <a:spAutoFit/>
          </a:bodyPr>
          <a:lstStyle/>
          <a:p>
            <a:pPr algn="ctr"/>
            <a:r>
              <a:rPr lang="en-US" sz="1200" dirty="0">
                <a:hlinkClick r:id="rId3"/>
              </a:rPr>
              <a:t>http://pro.corbis.com/search/Enlargement.aspx?CID=isg&amp;mediauid=858D8FC4-F6ED-4BA6-A022-765FABA76518</a:t>
            </a:r>
            <a:endParaRPr lang="en-US"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47800" y="0"/>
            <a:ext cx="6553200" cy="6553200"/>
          </a:xfrm>
          <a:prstGeom prst="rect">
            <a:avLst/>
          </a:prstGeom>
          <a:noFill/>
          <a:ln w="9525">
            <a:noFill/>
            <a:miter lim="800000"/>
            <a:headEnd/>
            <a:tailEnd/>
          </a:ln>
        </p:spPr>
      </p:pic>
      <p:sp>
        <p:nvSpPr>
          <p:cNvPr id="6" name="Rectangle 5"/>
          <p:cNvSpPr/>
          <p:nvPr/>
        </p:nvSpPr>
        <p:spPr>
          <a:xfrm>
            <a:off x="1280886" y="6475781"/>
            <a:ext cx="6553200" cy="276999"/>
          </a:xfrm>
          <a:prstGeom prst="rect">
            <a:avLst/>
          </a:prstGeom>
        </p:spPr>
        <p:txBody>
          <a:bodyPr wrap="square">
            <a:spAutoFit/>
          </a:bodyPr>
          <a:lstStyle/>
          <a:p>
            <a:pPr algn="ctr"/>
            <a:r>
              <a:rPr lang="en-US" sz="1200" dirty="0">
                <a:hlinkClick r:id="rId3"/>
              </a:rPr>
              <a:t>http://www.esquire.com/the-side/feature/worlds-worst-eating-contests-070108</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28800" y="820056"/>
            <a:ext cx="5486400" cy="5486400"/>
          </a:xfrm>
          <a:prstGeom prst="rect">
            <a:avLst/>
          </a:prstGeom>
          <a:noFill/>
          <a:ln w="9525">
            <a:noFill/>
            <a:miter lim="800000"/>
            <a:headEnd/>
            <a:tailEnd/>
          </a:ln>
          <a:effectLst/>
        </p:spPr>
      </p:pic>
      <p:sp>
        <p:nvSpPr>
          <p:cNvPr id="3" name="Rectangle 3"/>
          <p:cNvSpPr txBox="1">
            <a:spLocks noChangeArrowheads="1"/>
          </p:cNvSpPr>
          <p:nvPr/>
        </p:nvSpPr>
        <p:spPr>
          <a:xfrm>
            <a:off x="1324428" y="335268"/>
            <a:ext cx="6502400" cy="5989332"/>
          </a:xfrm>
          <a:prstGeom prst="rect">
            <a:avLst/>
          </a:prstGeom>
          <a:solidFill>
            <a:srgbClr val="FFFFFF">
              <a:alpha val="80000"/>
            </a:srgbClr>
          </a:solidFill>
        </p:spPr>
        <p:txBody>
          <a:bodyPr wrap="square">
            <a:spAutoFit/>
          </a:bodyPr>
          <a:lstStyle/>
          <a:p>
            <a:pPr algn="ctr" eaLnBrk="0" fontAlgn="base" hangingPunct="0">
              <a:spcBef>
                <a:spcPct val="20000"/>
              </a:spcBef>
              <a:spcAft>
                <a:spcPct val="0"/>
              </a:spcAft>
            </a:pPr>
            <a:r>
              <a:rPr lang="en-US" sz="2000" b="1" dirty="0">
                <a:solidFill>
                  <a:srgbClr val="000000"/>
                </a:solidFill>
                <a:latin typeface="Times New Roman"/>
              </a:rPr>
              <a:t>maize</a:t>
            </a:r>
            <a:br>
              <a:rPr lang="en-US" sz="2000" b="1" dirty="0">
                <a:solidFill>
                  <a:srgbClr val="000000"/>
                </a:solidFill>
                <a:latin typeface="Times New Roman"/>
              </a:rPr>
            </a:br>
            <a:r>
              <a:rPr lang="en-US" sz="2000" b="1" dirty="0">
                <a:solidFill>
                  <a:srgbClr val="000000"/>
                </a:solidFill>
                <a:latin typeface="Times New Roman"/>
              </a:rPr>
              <a:t>manioc</a:t>
            </a:r>
          </a:p>
          <a:p>
            <a:pPr algn="ctr" eaLnBrk="0" fontAlgn="base" hangingPunct="0">
              <a:spcAft>
                <a:spcPct val="0"/>
              </a:spcAft>
            </a:pPr>
            <a:r>
              <a:rPr lang="en-US" sz="2000" b="1" dirty="0">
                <a:solidFill>
                  <a:srgbClr val="000000"/>
                </a:solidFill>
                <a:latin typeface="Times New Roman"/>
              </a:rPr>
              <a:t>potatoes, sweet potatoes, yams</a:t>
            </a:r>
            <a:br>
              <a:rPr lang="en-US" sz="2000" b="1" dirty="0">
                <a:solidFill>
                  <a:srgbClr val="000000"/>
                </a:solidFill>
                <a:latin typeface="Times New Roman"/>
              </a:rPr>
            </a:br>
            <a:r>
              <a:rPr lang="en-US" sz="2000" b="1" dirty="0">
                <a:solidFill>
                  <a:srgbClr val="000000"/>
                </a:solidFill>
                <a:latin typeface="Times New Roman"/>
              </a:rPr>
              <a:t>beans</a:t>
            </a:r>
            <a:br>
              <a:rPr lang="en-US" sz="2000" b="1" dirty="0">
                <a:solidFill>
                  <a:srgbClr val="000000"/>
                </a:solidFill>
                <a:latin typeface="Times New Roman"/>
              </a:rPr>
            </a:br>
            <a:r>
              <a:rPr lang="en-US" sz="2000" b="1" dirty="0">
                <a:solidFill>
                  <a:srgbClr val="000000"/>
                </a:solidFill>
                <a:latin typeface="Times New Roman"/>
              </a:rPr>
              <a:t>peanuts</a:t>
            </a:r>
            <a:br>
              <a:rPr lang="en-US" sz="2000" b="1" dirty="0">
                <a:solidFill>
                  <a:srgbClr val="000000"/>
                </a:solidFill>
                <a:latin typeface="Times New Roman"/>
              </a:rPr>
            </a:br>
            <a:r>
              <a:rPr lang="en-US" sz="2000" b="1" dirty="0">
                <a:solidFill>
                  <a:srgbClr val="000000"/>
                </a:solidFill>
                <a:latin typeface="Times New Roman"/>
              </a:rPr>
              <a:t>squash</a:t>
            </a:r>
          </a:p>
          <a:p>
            <a:pPr algn="ctr" eaLnBrk="0" fontAlgn="base" hangingPunct="0">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r>
              <a:rPr lang="en-US" sz="2000" b="1" dirty="0">
                <a:solidFill>
                  <a:srgbClr val="000000"/>
                </a:solidFill>
                <a:latin typeface="Times New Roman"/>
              </a:rPr>
              <a:t>pineapples</a:t>
            </a:r>
            <a:br>
              <a:rPr lang="en-US" sz="2000" b="1" dirty="0">
                <a:solidFill>
                  <a:srgbClr val="000000"/>
                </a:solidFill>
                <a:latin typeface="Times New Roman"/>
              </a:rPr>
            </a:br>
            <a:r>
              <a:rPr lang="en-US" sz="2000" b="1" dirty="0">
                <a:solidFill>
                  <a:srgbClr val="000000"/>
                </a:solidFill>
                <a:latin typeface="Times New Roman"/>
              </a:rPr>
              <a:t>avocados</a:t>
            </a:r>
            <a:br>
              <a:rPr lang="en-US" sz="2000" b="1" dirty="0">
                <a:solidFill>
                  <a:srgbClr val="000000"/>
                </a:solidFill>
                <a:latin typeface="Times New Roman"/>
              </a:rPr>
            </a:br>
            <a:r>
              <a:rPr lang="en-US" sz="2000" b="1" dirty="0">
                <a:solidFill>
                  <a:srgbClr val="000000"/>
                </a:solidFill>
                <a:latin typeface="Times New Roman"/>
              </a:rPr>
              <a:t>tomatoes</a:t>
            </a:r>
            <a:br>
              <a:rPr lang="en-US" sz="2000" b="1" dirty="0">
                <a:solidFill>
                  <a:srgbClr val="000000"/>
                </a:solidFill>
                <a:latin typeface="Times New Roman"/>
              </a:rPr>
            </a:br>
            <a:r>
              <a:rPr lang="en-US" sz="2000" b="1" dirty="0">
                <a:solidFill>
                  <a:srgbClr val="000000"/>
                </a:solidFill>
                <a:latin typeface="Times New Roman"/>
              </a:rPr>
              <a:t>chocolate</a:t>
            </a:r>
            <a:br>
              <a:rPr lang="en-US" sz="2000" b="1" dirty="0">
                <a:solidFill>
                  <a:srgbClr val="000000"/>
                </a:solidFill>
                <a:latin typeface="Times New Roman"/>
              </a:rPr>
            </a:br>
            <a:r>
              <a:rPr lang="en-US" sz="2000" b="1" dirty="0">
                <a:solidFill>
                  <a:srgbClr val="000000"/>
                </a:solidFill>
                <a:latin typeface="Times New Roman"/>
              </a:rPr>
              <a:t>vanilla</a:t>
            </a:r>
            <a:br>
              <a:rPr lang="en-US" sz="2000" b="1" dirty="0">
                <a:solidFill>
                  <a:srgbClr val="000000"/>
                </a:solidFill>
                <a:latin typeface="Times New Roman"/>
              </a:rPr>
            </a:br>
            <a:r>
              <a:rPr lang="en-US" sz="2000" b="1" dirty="0">
                <a:solidFill>
                  <a:srgbClr val="000000"/>
                </a:solidFill>
                <a:latin typeface="Times New Roman"/>
              </a:rPr>
              <a:t>chili</a:t>
            </a:r>
            <a:endParaRPr lang="en-US" sz="2400" b="1" dirty="0">
              <a:solidFill>
                <a:srgbClr val="000000"/>
              </a:solidFill>
              <a:latin typeface="Times New Roman"/>
            </a:endParaRPr>
          </a:p>
        </p:txBody>
      </p:sp>
      <p:sp>
        <p:nvSpPr>
          <p:cNvPr id="4" name="TextBox 3"/>
          <p:cNvSpPr txBox="1">
            <a:spLocks noChangeArrowheads="1"/>
          </p:cNvSpPr>
          <p:nvPr/>
        </p:nvSpPr>
        <p:spPr bwMode="auto">
          <a:xfrm>
            <a:off x="925284"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America’s First </a:t>
            </a:r>
            <a:r>
              <a:rPr lang="en-US" sz="1200" dirty="0">
                <a:solidFill>
                  <a:prstClr val="black"/>
                </a:solidFill>
                <a:latin typeface="Calibri" pitchFamily="34" charset="0"/>
              </a:rPr>
              <a:t>Cuisines, </a:t>
            </a:r>
            <a:r>
              <a:rPr lang="en-US" sz="1200" dirty="0" err="1">
                <a:solidFill>
                  <a:prstClr val="black"/>
                </a:solidFill>
                <a:latin typeface="Calibri" pitchFamily="34" charset="0"/>
              </a:rPr>
              <a:t>Chs</a:t>
            </a:r>
            <a:r>
              <a:rPr lang="en-US" sz="1200" dirty="0">
                <a:solidFill>
                  <a:prstClr val="black"/>
                </a:solidFill>
                <a:latin typeface="Calibri" pitchFamily="34" charset="0"/>
              </a:rPr>
              <a:t>. 2 and 3</a:t>
            </a:r>
          </a:p>
        </p:txBody>
      </p:sp>
      <p:sp>
        <p:nvSpPr>
          <p:cNvPr id="8" name="TextBox 7"/>
          <p:cNvSpPr txBox="1">
            <a:spLocks noChangeArrowheads="1"/>
          </p:cNvSpPr>
          <p:nvPr/>
        </p:nvSpPr>
        <p:spPr bwMode="auto">
          <a:xfrm>
            <a:off x="899886" y="2286009"/>
            <a:ext cx="7315200" cy="200054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in prehistoric America, for e.g., various regions began to have new foods from other regions, and after contact with Europeans their foods were even more widely traded (throughout most of the world), and, in come cases, becoming central to the cuisines of other cultures . . .</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4"/>
            <a:ext cx="9144000" cy="6857999"/>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0291"/>
            <a:ext cx="7315200" cy="31316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400" b="1" dirty="0">
                <a:solidFill>
                  <a:srgbClr val="D79694"/>
                </a:solidFill>
              </a:rPr>
              <a:t>. . . and, of course, the agricultural revolution ultimately played a critical role in the development of modern-day era specialty foods that changed America </a:t>
            </a:r>
          </a:p>
          <a:p>
            <a:pPr marL="682625" lvl="1" indent="-225425" algn="ctr" fontAlgn="base">
              <a:spcBef>
                <a:spcPct val="0"/>
              </a:spcBef>
              <a:spcAft>
                <a:spcPct val="0"/>
              </a:spcAft>
            </a:pPr>
            <a:r>
              <a:rPr lang="en-US" dirty="0">
                <a:solidFill>
                  <a:srgbClr val="D79694"/>
                </a:solidFill>
              </a:rPr>
              <a:t>(and Americans)</a:t>
            </a:r>
            <a:r>
              <a:rPr lang="en-US" sz="2400" b="1" dirty="0">
                <a:solidFill>
                  <a:srgbClr val="D79694"/>
                </a:solidFill>
              </a:rPr>
              <a:t> </a:t>
            </a:r>
          </a:p>
          <a:p>
            <a:pPr marL="682625" lvl="1" indent="-225425" algn="ctr" fontAlgn="base">
              <a:spcBef>
                <a:spcPct val="0"/>
              </a:spcBef>
              <a:spcAft>
                <a:spcPct val="0"/>
              </a:spcAft>
            </a:pPr>
            <a:r>
              <a:rPr lang="en-US" sz="3200" b="1" dirty="0">
                <a:solidFill>
                  <a:srgbClr val="000000"/>
                </a:solidFill>
              </a:rPr>
              <a:t>including </a:t>
            </a:r>
          </a:p>
          <a:p>
            <a:pPr marL="682625" lvl="1" indent="-225425" algn="ctr" fontAlgn="base">
              <a:spcBef>
                <a:spcPct val="0"/>
              </a:spcBef>
              <a:spcAft>
                <a:spcPct val="0"/>
              </a:spcAft>
            </a:pPr>
            <a:r>
              <a:rPr lang="en-US" sz="3200" b="1" dirty="0">
                <a:solidFill>
                  <a:srgbClr val="000000"/>
                </a:solidFill>
              </a:rPr>
              <a:t>in Minnesota and Wisconsin . . .</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dirty="0">
                <a:solidFill>
                  <a:prstClr val="black"/>
                </a:solidFill>
                <a:latin typeface="Calibri" pitchFamily="34" charset="0"/>
              </a:rPr>
              <a:t>Cf., The</a:t>
            </a:r>
            <a:r>
              <a:rPr lang="en-US" sz="1200" i="1" dirty="0">
                <a:solidFill>
                  <a:prstClr val="black"/>
                </a:solidFill>
                <a:latin typeface="Calibri" pitchFamily="34" charset="0"/>
              </a:rPr>
              <a:t>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56</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248230" y="58064"/>
            <a:ext cx="6614885" cy="6614885"/>
          </a:xfrm>
          <a:prstGeom prst="rect">
            <a:avLst/>
          </a:prstGeom>
          <a:noFill/>
          <a:ln w="9525">
            <a:noFill/>
            <a:miter lim="800000"/>
            <a:headEnd/>
            <a:tailEnd/>
          </a:ln>
        </p:spPr>
      </p:pic>
      <p:sp>
        <p:nvSpPr>
          <p:cNvPr id="5" name="Rectangle 4"/>
          <p:cNvSpPr/>
          <p:nvPr/>
        </p:nvSpPr>
        <p:spPr>
          <a:xfrm>
            <a:off x="1280886" y="6475781"/>
            <a:ext cx="6553200" cy="276999"/>
          </a:xfrm>
          <a:prstGeom prst="rect">
            <a:avLst/>
          </a:prstGeom>
        </p:spPr>
        <p:txBody>
          <a:bodyPr wrap="square">
            <a:spAutoFit/>
          </a:bodyPr>
          <a:lstStyle/>
          <a:p>
            <a:pPr algn="ctr"/>
            <a:r>
              <a:rPr lang="en-US" sz="1200" dirty="0">
                <a:hlinkClick r:id="rId3"/>
              </a:rPr>
              <a:t>http://www.hormel.com/</a:t>
            </a:r>
            <a:endParaRPr lang="en-US" sz="1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6339122"/>
            <a:ext cx="6553200" cy="276999"/>
          </a:xfrm>
          <a:prstGeom prst="rect">
            <a:avLst/>
          </a:prstGeom>
        </p:spPr>
        <p:txBody>
          <a:bodyPr wrap="square">
            <a:spAutoFit/>
          </a:bodyPr>
          <a:lstStyle/>
          <a:p>
            <a:pPr algn="ctr"/>
            <a:r>
              <a:rPr lang="en-US" sz="1200" dirty="0">
                <a:hlinkClick r:id="rId2"/>
              </a:rPr>
              <a:t>http://www.impactlab.net/2009/08/10/top-10-foods-on-a-stick/</a:t>
            </a:r>
            <a:endParaRPr lang="en-US" sz="1200" dirty="0"/>
          </a:p>
        </p:txBody>
      </p:sp>
      <p:pic>
        <p:nvPicPr>
          <p:cNvPr id="11266" name="Picture 2"/>
          <p:cNvPicPr>
            <a:picLocks noChangeAspect="1" noChangeArrowheads="1"/>
          </p:cNvPicPr>
          <p:nvPr/>
        </p:nvPicPr>
        <p:blipFill>
          <a:blip r:embed="rId3" cstate="print"/>
          <a:srcRect/>
          <a:stretch>
            <a:fillRect/>
          </a:stretch>
        </p:blipFill>
        <p:spPr bwMode="auto">
          <a:xfrm>
            <a:off x="331108" y="0"/>
            <a:ext cx="8464550" cy="5974976"/>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31108" y="0"/>
            <a:ext cx="8464550" cy="5974976"/>
          </a:xfrm>
          <a:prstGeom prst="rect">
            <a:avLst/>
          </a:prstGeom>
          <a:noFill/>
          <a:ln w="9525">
            <a:noFill/>
            <a:miter lim="800000"/>
            <a:headEnd/>
            <a:tailEnd/>
          </a:ln>
        </p:spPr>
      </p:pic>
      <p:sp>
        <p:nvSpPr>
          <p:cNvPr id="5" name="TextBox 4"/>
          <p:cNvSpPr txBox="1">
            <a:spLocks noChangeArrowheads="1"/>
          </p:cNvSpPr>
          <p:nvPr/>
        </p:nvSpPr>
        <p:spPr bwMode="auto">
          <a:xfrm>
            <a:off x="624114" y="3015344"/>
            <a:ext cx="7881484" cy="830997"/>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400" b="1" dirty="0">
                <a:solidFill>
                  <a:schemeClr val="bg1"/>
                </a:solidFill>
                <a:latin typeface="Calibri" pitchFamily="34" charset="0"/>
              </a:rPr>
              <a:t>In case you didn’t recognize it, this is Spam on a stick . . .</a:t>
            </a:r>
          </a:p>
        </p:txBody>
      </p:sp>
      <p:sp>
        <p:nvSpPr>
          <p:cNvPr id="7" name="Rectangle 6"/>
          <p:cNvSpPr/>
          <p:nvPr/>
        </p:nvSpPr>
        <p:spPr>
          <a:xfrm>
            <a:off x="1295400" y="6339122"/>
            <a:ext cx="6553200" cy="276999"/>
          </a:xfrm>
          <a:prstGeom prst="rect">
            <a:avLst/>
          </a:prstGeom>
        </p:spPr>
        <p:txBody>
          <a:bodyPr wrap="square">
            <a:spAutoFit/>
          </a:bodyPr>
          <a:lstStyle/>
          <a:p>
            <a:pPr algn="ctr"/>
            <a:r>
              <a:rPr lang="en-US" sz="1200" dirty="0">
                <a:hlinkClick r:id="rId3"/>
              </a:rPr>
              <a:t>http://www.impactlab.net/2009/08/10/top-10-foods-on-a-stick/</a:t>
            </a:r>
            <a:endParaRPr lang="en-US" sz="12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174821"/>
            <a:ext cx="9144000" cy="6454587"/>
          </a:xfrm>
          <a:prstGeom prst="rect">
            <a:avLst/>
          </a:prstGeom>
          <a:noFill/>
          <a:ln w="9525">
            <a:noFill/>
            <a:miter lim="800000"/>
            <a:headEnd/>
            <a:tailEnd/>
          </a:ln>
        </p:spPr>
      </p:pic>
      <p:sp>
        <p:nvSpPr>
          <p:cNvPr id="8" name="Rectangle 7"/>
          <p:cNvSpPr/>
          <p:nvPr/>
        </p:nvSpPr>
        <p:spPr>
          <a:xfrm>
            <a:off x="1295400" y="6339122"/>
            <a:ext cx="6553200" cy="276999"/>
          </a:xfrm>
          <a:prstGeom prst="rect">
            <a:avLst/>
          </a:prstGeom>
        </p:spPr>
        <p:txBody>
          <a:bodyPr wrap="square">
            <a:spAutoFit/>
          </a:bodyPr>
          <a:lstStyle/>
          <a:p>
            <a:pPr algn="ctr"/>
            <a:r>
              <a:rPr lang="en-US" sz="1200" dirty="0">
                <a:hlinkClick r:id="rId3"/>
              </a:rPr>
              <a:t>http://www.impactlab.net/2009/08/10/top-10-foods-on-a-stick/</a:t>
            </a:r>
            <a:endParaRPr lang="en-US" sz="1200" dirty="0"/>
          </a:p>
        </p:txBody>
      </p:sp>
      <p:sp>
        <p:nvSpPr>
          <p:cNvPr id="9" name="TextBox 8"/>
          <p:cNvSpPr txBox="1">
            <a:spLocks noChangeArrowheads="1"/>
          </p:cNvSpPr>
          <p:nvPr/>
        </p:nvSpPr>
        <p:spPr bwMode="auto">
          <a:xfrm>
            <a:off x="457200" y="4074839"/>
            <a:ext cx="8215086" cy="830997"/>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400" b="1" dirty="0">
                <a:solidFill>
                  <a:schemeClr val="bg1"/>
                </a:solidFill>
                <a:latin typeface="Calibri" pitchFamily="34" charset="0"/>
              </a:rPr>
              <a:t>not to be confused with the “Toronto Potato” on a stick . .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899886" y="2421791"/>
            <a:ext cx="7315200" cy="3293209"/>
          </a:xfrm>
          <a:prstGeom prst="rect">
            <a:avLst/>
          </a:prstGeom>
          <a:solidFill>
            <a:schemeClr val="accent6">
              <a:lumMod val="50000"/>
            </a:scheme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2800" b="1" dirty="0">
                <a:solidFill>
                  <a:schemeClr val="bg1"/>
                </a:solidFill>
                <a:latin typeface="Calibri" pitchFamily="34" charset="0"/>
              </a:rPr>
              <a:t>and finally, most cultural behaviors associated with food </a:t>
            </a:r>
            <a:r>
              <a:rPr lang="en-US" sz="2000" dirty="0">
                <a:solidFill>
                  <a:schemeClr val="bg1"/>
                </a:solidFill>
                <a:latin typeface="Calibri" pitchFamily="34" charset="0"/>
              </a:rPr>
              <a:t>(including drink) </a:t>
            </a:r>
            <a:r>
              <a:rPr lang="en-US" sz="2800" b="1" dirty="0">
                <a:solidFill>
                  <a:schemeClr val="bg1"/>
                </a:solidFill>
                <a:latin typeface="Calibri" pitchFamily="34" charset="0"/>
              </a:rPr>
              <a:t>can trace their roots all the way back to the Agricultural Revolution of Neolithic times . . . </a:t>
            </a:r>
          </a:p>
          <a:p>
            <a:pPr algn="ctr" fontAlgn="base">
              <a:spcBef>
                <a:spcPct val="0"/>
              </a:spcBef>
              <a:spcAft>
                <a:spcPct val="0"/>
              </a:spcAft>
            </a:pPr>
            <a:endParaRPr lang="en-US" sz="2400" b="1" dirty="0">
              <a:solidFill>
                <a:schemeClr val="bg1"/>
              </a:solidFill>
              <a:latin typeface="Calibri" pitchFamily="34" charset="0"/>
            </a:endParaRPr>
          </a:p>
          <a:p>
            <a:pPr algn="ctr" fontAlgn="base">
              <a:spcBef>
                <a:spcPct val="0"/>
              </a:spcBef>
              <a:spcAft>
                <a:spcPct val="0"/>
              </a:spcAft>
            </a:pPr>
            <a:r>
              <a:rPr lang="en-US" sz="2400" b="1" dirty="0">
                <a:solidFill>
                  <a:schemeClr val="bg1"/>
                </a:solidFill>
                <a:latin typeface="Calibri" pitchFamily="34" charset="0"/>
              </a:rPr>
              <a:t>and some, maybe even all the way back before that, </a:t>
            </a:r>
          </a:p>
          <a:p>
            <a:pPr algn="ctr" fontAlgn="base">
              <a:spcBef>
                <a:spcPct val="0"/>
              </a:spcBef>
              <a:spcAft>
                <a:spcPct val="0"/>
              </a:spcAft>
            </a:pPr>
            <a:r>
              <a:rPr lang="en-US" sz="2400" b="1" dirty="0">
                <a:solidFill>
                  <a:schemeClr val="bg1"/>
                </a:solidFill>
                <a:latin typeface="Calibri" pitchFamily="34" charset="0"/>
              </a:rPr>
              <a:t>to “cave man” days . .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86000" y="-76200"/>
            <a:ext cx="4495800" cy="6893560"/>
          </a:xfrm>
          <a:prstGeom prst="rect">
            <a:avLst/>
          </a:prstGeom>
          <a:noFill/>
          <a:ln w="9525">
            <a:noFill/>
            <a:miter lim="800000"/>
            <a:headEnd/>
            <a:tailEnd/>
          </a:ln>
        </p:spPr>
      </p:pic>
      <p:sp>
        <p:nvSpPr>
          <p:cNvPr id="6" name="Rectangle 5"/>
          <p:cNvSpPr/>
          <p:nvPr/>
        </p:nvSpPr>
        <p:spPr>
          <a:xfrm>
            <a:off x="1280886" y="6475781"/>
            <a:ext cx="6553200" cy="276999"/>
          </a:xfrm>
          <a:prstGeom prst="rect">
            <a:avLst/>
          </a:prstGeom>
        </p:spPr>
        <p:txBody>
          <a:bodyPr wrap="square">
            <a:spAutoFit/>
          </a:bodyPr>
          <a:lstStyle/>
          <a:p>
            <a:pPr algn="ctr"/>
            <a:r>
              <a:rPr lang="en-US" sz="1200" dirty="0">
                <a:hlinkClick r:id="rId3"/>
              </a:rPr>
              <a:t>http://ccounty.wordpress.com/category/educational/</a:t>
            </a:r>
            <a:endParaRPr lang="en-US" sz="12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10" name="Rectangle 9"/>
          <p:cNvSpPr/>
          <p:nvPr/>
        </p:nvSpPr>
        <p:spPr>
          <a:xfrm>
            <a:off x="609600" y="3752697"/>
            <a:ext cx="7772400" cy="132343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Social and Political Consequences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of the Agricultural Revolution</a:t>
            </a:r>
          </a:p>
        </p:txBody>
      </p:sp>
      <p:sp>
        <p:nvSpPr>
          <p:cNvPr id="11" name="Rectangle 11"/>
          <p:cNvSpPr>
            <a:spLocks noChangeArrowheads="1"/>
          </p:cNvSpPr>
          <p:nvPr/>
        </p:nvSpPr>
        <p:spPr bwMode="auto">
          <a:xfrm>
            <a:off x="3124216"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2010-2026</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
        <p:nvSpPr>
          <p:cNvPr id="13" name="Rectangle 12"/>
          <p:cNvSpPr/>
          <p:nvPr/>
        </p:nvSpPr>
        <p:spPr>
          <a:xfrm>
            <a:off x="2286000" y="5243312"/>
            <a:ext cx="4572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Aztec men sharing a meal.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 Florentine Codex, late 16th century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4331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28800" y="820056"/>
            <a:ext cx="5486400" cy="5486400"/>
          </a:xfrm>
          <a:prstGeom prst="rect">
            <a:avLst/>
          </a:prstGeom>
          <a:noFill/>
          <a:ln w="9525">
            <a:noFill/>
            <a:miter lim="800000"/>
            <a:headEnd/>
            <a:tailEnd/>
          </a:ln>
          <a:effectLst/>
        </p:spPr>
      </p:pic>
      <p:sp>
        <p:nvSpPr>
          <p:cNvPr id="3" name="Rectangle 3"/>
          <p:cNvSpPr txBox="1">
            <a:spLocks noChangeArrowheads="1"/>
          </p:cNvSpPr>
          <p:nvPr/>
        </p:nvSpPr>
        <p:spPr>
          <a:xfrm>
            <a:off x="1324428" y="335268"/>
            <a:ext cx="6502400" cy="6235553"/>
          </a:xfrm>
          <a:prstGeom prst="rect">
            <a:avLst/>
          </a:prstGeom>
          <a:solidFill>
            <a:srgbClr val="FFFFFF">
              <a:alpha val="80000"/>
            </a:srgbClr>
          </a:solidFill>
        </p:spPr>
        <p:txBody>
          <a:bodyPr wrap="square">
            <a:spAutoFit/>
          </a:bodyPr>
          <a:lstStyle/>
          <a:p>
            <a:pPr algn="ctr" eaLnBrk="0" fontAlgn="base" hangingPunct="0">
              <a:spcBef>
                <a:spcPct val="20000"/>
              </a:spcBef>
              <a:spcAft>
                <a:spcPct val="0"/>
              </a:spcAft>
            </a:pPr>
            <a:r>
              <a:rPr lang="en-US" sz="2000" b="1" dirty="0">
                <a:solidFill>
                  <a:srgbClr val="000000"/>
                </a:solidFill>
                <a:latin typeface="Times New Roman"/>
              </a:rPr>
              <a:t>maize</a:t>
            </a:r>
            <a:br>
              <a:rPr lang="en-US" sz="2000" b="1" dirty="0">
                <a:solidFill>
                  <a:srgbClr val="000000"/>
                </a:solidFill>
                <a:latin typeface="Times New Roman"/>
              </a:rPr>
            </a:br>
            <a:r>
              <a:rPr lang="en-US" sz="2000" b="1" dirty="0">
                <a:solidFill>
                  <a:srgbClr val="000000"/>
                </a:solidFill>
                <a:latin typeface="Times New Roman"/>
              </a:rPr>
              <a:t>manioc</a:t>
            </a:r>
          </a:p>
          <a:p>
            <a:pPr algn="ctr" eaLnBrk="0" fontAlgn="base" hangingPunct="0">
              <a:spcAft>
                <a:spcPct val="0"/>
              </a:spcAft>
            </a:pPr>
            <a:r>
              <a:rPr lang="en-US" sz="2000" b="1" dirty="0">
                <a:solidFill>
                  <a:srgbClr val="000000"/>
                </a:solidFill>
                <a:latin typeface="Times New Roman"/>
              </a:rPr>
              <a:t>potatoes, sweet potatoes, yams</a:t>
            </a:r>
            <a:br>
              <a:rPr lang="en-US" sz="2000" b="1" dirty="0">
                <a:solidFill>
                  <a:srgbClr val="000000"/>
                </a:solidFill>
                <a:latin typeface="Times New Roman"/>
              </a:rPr>
            </a:br>
            <a:r>
              <a:rPr lang="en-US" sz="2000" b="1" dirty="0">
                <a:solidFill>
                  <a:srgbClr val="000000"/>
                </a:solidFill>
                <a:latin typeface="Times New Roman"/>
              </a:rPr>
              <a:t>beans</a:t>
            </a:r>
            <a:br>
              <a:rPr lang="en-US" sz="2000" b="1" dirty="0">
                <a:solidFill>
                  <a:srgbClr val="000000"/>
                </a:solidFill>
                <a:latin typeface="Times New Roman"/>
              </a:rPr>
            </a:br>
            <a:r>
              <a:rPr lang="en-US" sz="2000" b="1" dirty="0">
                <a:solidFill>
                  <a:srgbClr val="000000"/>
                </a:solidFill>
                <a:latin typeface="Times New Roman"/>
              </a:rPr>
              <a:t>peanuts</a:t>
            </a:r>
            <a:br>
              <a:rPr lang="en-US" sz="2000" b="1" dirty="0">
                <a:solidFill>
                  <a:srgbClr val="000000"/>
                </a:solidFill>
                <a:latin typeface="Times New Roman"/>
              </a:rPr>
            </a:br>
            <a:r>
              <a:rPr lang="en-US" sz="2000" b="1" dirty="0">
                <a:solidFill>
                  <a:srgbClr val="000000"/>
                </a:solidFill>
                <a:latin typeface="Times New Roman"/>
              </a:rPr>
              <a:t>squash</a:t>
            </a:r>
          </a:p>
          <a:p>
            <a:pPr algn="ctr" eaLnBrk="0" fontAlgn="base" hangingPunct="0">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endParaRPr lang="en-US" sz="2400" b="1" dirty="0">
              <a:solidFill>
                <a:srgbClr val="000000"/>
              </a:solidFill>
              <a:latin typeface="Times New Roman"/>
            </a:endParaRPr>
          </a:p>
          <a:p>
            <a:pPr algn="ctr" eaLnBrk="0" fontAlgn="base" hangingPunct="0">
              <a:spcBef>
                <a:spcPct val="20000"/>
              </a:spcBef>
              <a:spcAft>
                <a:spcPct val="0"/>
              </a:spcAft>
            </a:pPr>
            <a:r>
              <a:rPr lang="en-US" sz="2000" b="1" dirty="0">
                <a:solidFill>
                  <a:srgbClr val="000000"/>
                </a:solidFill>
                <a:latin typeface="Times New Roman"/>
              </a:rPr>
              <a:t>pineapples</a:t>
            </a:r>
            <a:br>
              <a:rPr lang="en-US" sz="2000" b="1" dirty="0">
                <a:solidFill>
                  <a:srgbClr val="000000"/>
                </a:solidFill>
                <a:latin typeface="Times New Roman"/>
              </a:rPr>
            </a:br>
            <a:r>
              <a:rPr lang="en-US" sz="2000" b="1" dirty="0">
                <a:solidFill>
                  <a:srgbClr val="000000"/>
                </a:solidFill>
                <a:latin typeface="Times New Roman"/>
              </a:rPr>
              <a:t>avocados</a:t>
            </a:r>
            <a:br>
              <a:rPr lang="en-US" sz="2000" b="1" dirty="0">
                <a:solidFill>
                  <a:srgbClr val="000000"/>
                </a:solidFill>
                <a:latin typeface="Times New Roman"/>
              </a:rPr>
            </a:br>
            <a:r>
              <a:rPr lang="en-US" sz="3600" b="1" dirty="0">
                <a:solidFill>
                  <a:srgbClr val="000000"/>
                </a:solidFill>
                <a:latin typeface="Times New Roman"/>
              </a:rPr>
              <a:t>tomatoes</a:t>
            </a:r>
            <a:br>
              <a:rPr lang="en-US" sz="2000" b="1" dirty="0">
                <a:solidFill>
                  <a:srgbClr val="000000"/>
                </a:solidFill>
                <a:latin typeface="Times New Roman"/>
              </a:rPr>
            </a:br>
            <a:r>
              <a:rPr lang="en-US" sz="2000" b="1" dirty="0">
                <a:solidFill>
                  <a:srgbClr val="000000"/>
                </a:solidFill>
                <a:latin typeface="Times New Roman"/>
              </a:rPr>
              <a:t>chocolate</a:t>
            </a:r>
            <a:br>
              <a:rPr lang="en-US" sz="2000" b="1" dirty="0">
                <a:solidFill>
                  <a:srgbClr val="000000"/>
                </a:solidFill>
                <a:latin typeface="Times New Roman"/>
              </a:rPr>
            </a:br>
            <a:r>
              <a:rPr lang="en-US" sz="2000" b="1" dirty="0">
                <a:solidFill>
                  <a:srgbClr val="000000"/>
                </a:solidFill>
                <a:latin typeface="Times New Roman"/>
              </a:rPr>
              <a:t>vanilla</a:t>
            </a:r>
            <a:br>
              <a:rPr lang="en-US" sz="2000" b="1" dirty="0">
                <a:solidFill>
                  <a:srgbClr val="000000"/>
                </a:solidFill>
                <a:latin typeface="Times New Roman"/>
              </a:rPr>
            </a:br>
            <a:r>
              <a:rPr lang="en-US" sz="2000" b="1" dirty="0">
                <a:solidFill>
                  <a:srgbClr val="000000"/>
                </a:solidFill>
                <a:latin typeface="Times New Roman"/>
              </a:rPr>
              <a:t>chili</a:t>
            </a:r>
            <a:endParaRPr lang="en-US" sz="2400" b="1" dirty="0">
              <a:solidFill>
                <a:srgbClr val="000000"/>
              </a:solidFill>
              <a:latin typeface="Times New Roman"/>
            </a:endParaRPr>
          </a:p>
        </p:txBody>
      </p:sp>
      <p:sp>
        <p:nvSpPr>
          <p:cNvPr id="4" name="TextBox 3"/>
          <p:cNvSpPr txBox="1">
            <a:spLocks noChangeArrowheads="1"/>
          </p:cNvSpPr>
          <p:nvPr/>
        </p:nvSpPr>
        <p:spPr bwMode="auto">
          <a:xfrm>
            <a:off x="925284"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America’s First </a:t>
            </a:r>
            <a:r>
              <a:rPr lang="en-US" sz="1200" dirty="0">
                <a:solidFill>
                  <a:prstClr val="black"/>
                </a:solidFill>
                <a:latin typeface="Calibri" pitchFamily="34" charset="0"/>
              </a:rPr>
              <a:t>Cuisines, </a:t>
            </a:r>
            <a:r>
              <a:rPr lang="en-US" sz="1200" dirty="0" err="1">
                <a:solidFill>
                  <a:prstClr val="black"/>
                </a:solidFill>
                <a:latin typeface="Calibri" pitchFamily="34" charset="0"/>
              </a:rPr>
              <a:t>Chs</a:t>
            </a:r>
            <a:r>
              <a:rPr lang="en-US" sz="1200" dirty="0">
                <a:solidFill>
                  <a:prstClr val="black"/>
                </a:solidFill>
                <a:latin typeface="Calibri" pitchFamily="34" charset="0"/>
              </a:rPr>
              <a:t>. 2 and 3</a:t>
            </a:r>
          </a:p>
        </p:txBody>
      </p:sp>
      <p:sp>
        <p:nvSpPr>
          <p:cNvPr id="8" name="TextBox 7"/>
          <p:cNvSpPr txBox="1">
            <a:spLocks noChangeArrowheads="1"/>
          </p:cNvSpPr>
          <p:nvPr/>
        </p:nvSpPr>
        <p:spPr bwMode="auto">
          <a:xfrm>
            <a:off x="899886" y="1952923"/>
            <a:ext cx="7315200" cy="2923877"/>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FFCC99"/>
                </a:solidFill>
                <a:latin typeface="Arial" charset="0"/>
              </a:rPr>
              <a:t>in prehistoric America, for e.g., various regions began to have new foods from other regions, and after contact with Europeans their foods were even more widely traded (throughout most of the world), and, </a:t>
            </a:r>
            <a:r>
              <a:rPr lang="en-US" sz="2000" kern="0" dirty="0">
                <a:solidFill>
                  <a:srgbClr val="000000"/>
                </a:solidFill>
                <a:latin typeface="Arial" charset="0"/>
              </a:rPr>
              <a:t>in come cases, becoming central to the cuisines of other cultures . . .</a:t>
            </a:r>
          </a:p>
          <a:p>
            <a:pPr algn="ctr" fontAlgn="base">
              <a:spcBef>
                <a:spcPct val="0"/>
              </a:spcBef>
              <a:spcAft>
                <a:spcPct val="0"/>
              </a:spcAft>
            </a:pPr>
            <a:endParaRPr lang="en-US" sz="2000" kern="0" dirty="0">
              <a:solidFill>
                <a:srgbClr val="000000"/>
              </a:solidFill>
              <a:latin typeface="Arial" charset="0"/>
            </a:endParaRPr>
          </a:p>
          <a:p>
            <a:pPr algn="ctr" fontAlgn="base">
              <a:spcBef>
                <a:spcPct val="0"/>
              </a:spcBef>
              <a:spcAft>
                <a:spcPct val="0"/>
              </a:spcAft>
            </a:pPr>
            <a:r>
              <a:rPr lang="en-US" sz="2000" kern="0" dirty="0">
                <a:solidFill>
                  <a:srgbClr val="000000"/>
                </a:solidFill>
                <a:latin typeface="Arial" charset="0"/>
              </a:rPr>
              <a:t>it’s difficult, for e.g., to even imagine Italian food without tomatoes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4"/>
            <a:ext cx="6502400" cy="3243965"/>
          </a:xfrm>
        </p:spPr>
        <p:txBody>
          <a:bodyPr>
            <a:spAutoFit/>
          </a:bodyPr>
          <a:lstStyle/>
          <a:p>
            <a:pPr>
              <a:buFont typeface="Arial" pitchFamily="34" charset="0"/>
              <a:buChar char="•"/>
            </a:pPr>
            <a:r>
              <a:rPr lang="en-US" sz="4400" b="1" dirty="0"/>
              <a:t>barter and exchange flourished</a:t>
            </a:r>
          </a:p>
          <a:p>
            <a:pPr>
              <a:buFont typeface="Arial" pitchFamily="34" charset="0"/>
              <a:buChar char="•"/>
            </a:pPr>
            <a:endParaRPr lang="en-US" sz="1200" b="1" dirty="0"/>
          </a:p>
          <a:p>
            <a:pPr>
              <a:buFont typeface="Arial" pitchFamily="34" charset="0"/>
              <a:buChar char="•"/>
            </a:pPr>
            <a:r>
              <a:rPr lang="en-US" b="1" dirty="0">
                <a:solidFill>
                  <a:srgbClr val="D79694"/>
                </a:solidFill>
              </a:rPr>
              <a:t>new social order distinguished landowners and tenant farmers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fontAlgn="base">
              <a:spcBef>
                <a:spcPct val="0"/>
              </a:spcBef>
              <a:spcAft>
                <a:spcPct val="0"/>
              </a:spcAft>
            </a:pPr>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4" y="533628"/>
            <a:ext cx="5304657" cy="584775"/>
          </a:xfrm>
          <a:prstGeom prst="rect">
            <a:avLst/>
          </a:prstGeom>
          <a:noFill/>
        </p:spPr>
        <p:txBody>
          <a:bodyPr wrap="none" rtlCol="0">
            <a:spAutoFit/>
          </a:bodyPr>
          <a:lstStyle/>
          <a:p>
            <a:pPr fontAlgn="base">
              <a:spcBef>
                <a:spcPct val="0"/>
              </a:spcBef>
              <a:spcAft>
                <a:spcPct val="0"/>
              </a:spcAft>
            </a:pPr>
            <a:r>
              <a:rPr lang="en-US" sz="3200" b="1" dirty="0">
                <a:solidFill>
                  <a:srgbClr val="FFFFFF"/>
                </a:solidFill>
                <a:latin typeface="Arial" charset="0"/>
              </a:rPr>
              <a:t>Eight  Food “Revolutions”</a:t>
            </a:r>
          </a:p>
        </p:txBody>
      </p:sp>
      <p:sp>
        <p:nvSpPr>
          <p:cNvPr id="6" name="TextBox 5"/>
          <p:cNvSpPr txBox="1"/>
          <p:nvPr/>
        </p:nvSpPr>
        <p:spPr>
          <a:xfrm>
            <a:off x="914400" y="1248228"/>
            <a:ext cx="7315200" cy="4893647"/>
          </a:xfrm>
          <a:prstGeom prst="rect">
            <a:avLst/>
          </a:prstGeom>
          <a:solidFill>
            <a:srgbClr val="000000">
              <a:alpha val="30196"/>
            </a:srgbClr>
          </a:solidFill>
        </p:spPr>
        <p:txBody>
          <a:bodyPr wrap="square" rtlCol="0">
            <a:spAutoFit/>
          </a:bodyPr>
          <a:lstStyle/>
          <a:p>
            <a:pPr marL="514350" indent="-514350" fontAlgn="base">
              <a:spcBef>
                <a:spcPct val="0"/>
              </a:spcBef>
              <a:spcAft>
                <a:spcPct val="0"/>
              </a:spcAft>
              <a:buFont typeface="+mj-lt"/>
              <a:buAutoNum type="arabicPeriod"/>
            </a:pPr>
            <a:r>
              <a:rPr lang="en-US" sz="2800" b="1" dirty="0">
                <a:solidFill>
                  <a:srgbClr val="D79694"/>
                </a:solidFill>
                <a:latin typeface="Arial" charset="0"/>
              </a:rPr>
              <a:t>Invention of Cooking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Discovery that Food is More Than Sustenance</a:t>
            </a:r>
          </a:p>
          <a:p>
            <a:pPr marL="514350" indent="-514350" fontAlgn="base">
              <a:spcBef>
                <a:spcPct val="0"/>
              </a:spcBef>
              <a:spcAft>
                <a:spcPct val="0"/>
              </a:spcAft>
              <a:buFont typeface="+mj-lt"/>
              <a:buAutoNum type="arabicPeriod"/>
            </a:pPr>
            <a:r>
              <a:rPr lang="en-US" sz="2800" b="1" dirty="0">
                <a:solidFill>
                  <a:srgbClr val="D79694"/>
                </a:solidFill>
                <a:latin typeface="Arial" charset="0"/>
              </a:rPr>
              <a:t>The “Herding Revolution”</a:t>
            </a:r>
          </a:p>
          <a:p>
            <a:pPr marL="514350" indent="-514350" fontAlgn="base">
              <a:spcBef>
                <a:spcPct val="0"/>
              </a:spcBef>
              <a:spcAft>
                <a:spcPct val="0"/>
              </a:spcAft>
              <a:buFont typeface="+mj-lt"/>
              <a:buAutoNum type="arabicPeriod"/>
            </a:pPr>
            <a:r>
              <a:rPr lang="en-US" sz="2800" b="1" dirty="0">
                <a:solidFill>
                  <a:srgbClr val="D79694"/>
                </a:solidFill>
                <a:latin typeface="Arial" charset="0"/>
              </a:rPr>
              <a:t>Snail Farming</a:t>
            </a:r>
          </a:p>
          <a:p>
            <a:pPr marL="514350" indent="-514350" fontAlgn="base">
              <a:spcBef>
                <a:spcPct val="0"/>
              </a:spcBef>
              <a:spcAft>
                <a:spcPct val="0"/>
              </a:spcAft>
              <a:buFont typeface="+mj-lt"/>
              <a:buAutoNum type="arabicPeriod"/>
            </a:pPr>
            <a:r>
              <a:rPr lang="en-US" sz="2800" b="1" dirty="0">
                <a:solidFill>
                  <a:srgbClr val="D79694"/>
                </a:solidFill>
                <a:latin typeface="Arial" charset="0"/>
              </a:rPr>
              <a:t>Use of Food as a Means and Index of Social Differentiation</a:t>
            </a:r>
          </a:p>
          <a:p>
            <a:pPr marL="514350" indent="-514350" fontAlgn="base">
              <a:spcBef>
                <a:spcPct val="0"/>
              </a:spcBef>
              <a:spcAft>
                <a:spcPct val="0"/>
              </a:spcAft>
              <a:buFont typeface="+mj-lt"/>
              <a:buAutoNum type="arabicPeriod"/>
            </a:pPr>
            <a:r>
              <a:rPr lang="en-US" sz="3200" b="1" dirty="0">
                <a:solidFill>
                  <a:prstClr val="white"/>
                </a:solidFill>
                <a:latin typeface="Arial" charset="0"/>
              </a:rPr>
              <a:t>Long-Range Exchange of Culture</a:t>
            </a:r>
          </a:p>
          <a:p>
            <a:pPr marL="514350" indent="-514350" fontAlgn="base">
              <a:spcBef>
                <a:spcPct val="0"/>
              </a:spcBef>
              <a:spcAft>
                <a:spcPct val="0"/>
              </a:spcAft>
              <a:buFont typeface="+mj-lt"/>
              <a:buAutoNum type="arabicPeriod"/>
            </a:pPr>
            <a:r>
              <a:rPr lang="en-US" sz="2800" b="1" dirty="0">
                <a:solidFill>
                  <a:srgbClr val="D79694"/>
                </a:solidFill>
                <a:latin typeface="Arial" charset="0"/>
              </a:rPr>
              <a:t>Ecological Revolution of last 500 years</a:t>
            </a:r>
          </a:p>
          <a:p>
            <a:pPr marL="514350" indent="-514350" fontAlgn="base">
              <a:spcBef>
                <a:spcPct val="0"/>
              </a:spcBef>
              <a:spcAft>
                <a:spcPct val="0"/>
              </a:spcAft>
              <a:buFont typeface="+mj-lt"/>
              <a:buAutoNum type="arabicPeriod"/>
            </a:pPr>
            <a:r>
              <a:rPr lang="en-US" sz="2800" b="1" dirty="0">
                <a:solidFill>
                  <a:srgbClr val="D79694"/>
                </a:solidFill>
                <a:latin typeface="Arial" charset="0"/>
              </a:rPr>
              <a:t>Industrial Revolution of the 19</a:t>
            </a:r>
            <a:r>
              <a:rPr lang="en-US" sz="2800" b="1" baseline="30000" dirty="0">
                <a:solidFill>
                  <a:srgbClr val="D79694"/>
                </a:solidFill>
                <a:latin typeface="Arial" charset="0"/>
              </a:rPr>
              <a:t>th</a:t>
            </a:r>
            <a:r>
              <a:rPr lang="en-US" sz="2800" b="1" dirty="0">
                <a:solidFill>
                  <a:srgbClr val="D79694"/>
                </a:solidFill>
                <a:latin typeface="Arial" charset="0"/>
              </a:rPr>
              <a:t> and 20</a:t>
            </a:r>
            <a:r>
              <a:rPr lang="en-US" sz="2800" b="1" baseline="30000" dirty="0">
                <a:solidFill>
                  <a:srgbClr val="D79694"/>
                </a:solidFill>
                <a:latin typeface="Arial" charset="0"/>
              </a:rPr>
              <a:t>th</a:t>
            </a:r>
            <a:r>
              <a:rPr lang="en-US" sz="2800" b="1" dirty="0">
                <a:solidFill>
                  <a:srgbClr val="D79694"/>
                </a:solidFill>
                <a:latin typeface="Arial" charset="0"/>
              </a:rPr>
              <a:t> Centuries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843798" y="5653324"/>
            <a:ext cx="5404044" cy="1015663"/>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chemeClr val="bg1"/>
                </a:solidFill>
              </a:rPr>
              <a:t>Aztec </a:t>
            </a:r>
            <a:r>
              <a:rPr lang="en-US" b="1" i="1" dirty="0" err="1">
                <a:solidFill>
                  <a:schemeClr val="bg1"/>
                </a:solidFill>
              </a:rPr>
              <a:t>Pochteca</a:t>
            </a:r>
            <a:r>
              <a:rPr lang="en-US" b="1" dirty="0">
                <a:solidFill>
                  <a:schemeClr val="bg1"/>
                </a:solidFill>
              </a:rPr>
              <a:t>, for e.g.,</a:t>
            </a:r>
            <a:r>
              <a:rPr lang="en-US" b="1" i="1" dirty="0">
                <a:solidFill>
                  <a:schemeClr val="bg1"/>
                </a:solidFill>
              </a:rPr>
              <a:t> </a:t>
            </a:r>
            <a:r>
              <a:rPr lang="en-US" b="1" dirty="0">
                <a:solidFill>
                  <a:schemeClr val="bg1"/>
                </a:solidFill>
              </a:rPr>
              <a:t>travelled far and wide</a:t>
            </a:r>
            <a:r>
              <a:rPr lang="en-US" b="1" i="1" dirty="0">
                <a:solidFill>
                  <a:schemeClr val="bg1"/>
                </a:solidFill>
              </a:rPr>
              <a:t>  </a:t>
            </a:r>
            <a:br>
              <a:rPr lang="en-US" b="1" i="1" dirty="0">
                <a:solidFill>
                  <a:schemeClr val="bg1"/>
                </a:solidFill>
              </a:rPr>
            </a:br>
            <a:r>
              <a:rPr lang="en-US" sz="1400" b="1" dirty="0">
                <a:solidFill>
                  <a:schemeClr val="bg1"/>
                </a:solidFill>
              </a:rPr>
              <a:t>(professional long-distance traveling merchants)</a:t>
            </a:r>
            <a:endParaRPr lang="en-US" b="1" dirty="0">
              <a:solidFill>
                <a:schemeClr val="bg1"/>
              </a:solidFill>
            </a:endParaRPr>
          </a:p>
          <a:p>
            <a:pPr algn="ctr" fontAlgn="base">
              <a:spcBef>
                <a:spcPct val="0"/>
              </a:spcBef>
              <a:spcAft>
                <a:spcPct val="0"/>
              </a:spcAft>
            </a:pPr>
            <a:r>
              <a:rPr lang="en-US" sz="1400" dirty="0">
                <a:solidFill>
                  <a:schemeClr val="bg1"/>
                </a:solidFill>
              </a:rPr>
              <a:t>Florentine Codex</a:t>
            </a:r>
          </a:p>
          <a:p>
            <a:pPr algn="ctr" fontAlgn="base">
              <a:spcBef>
                <a:spcPct val="0"/>
              </a:spcBef>
              <a:spcAft>
                <a:spcPct val="0"/>
              </a:spcAft>
            </a:pPr>
            <a:r>
              <a:rPr lang="en-US" sz="1400" dirty="0">
                <a:solidFill>
                  <a:schemeClr val="bg1"/>
                </a:solidFill>
              </a:rPr>
              <a:t>late 16th century</a:t>
            </a:r>
          </a:p>
        </p:txBody>
      </p:sp>
      <p:pic>
        <p:nvPicPr>
          <p:cNvPr id="8" name="Picture 7" descr="America's_First_Cuisines_200.jpg"/>
          <p:cNvPicPr>
            <a:picLocks noChangeAspect="1"/>
          </p:cNvPicPr>
          <p:nvPr/>
        </p:nvPicPr>
        <p:blipFill>
          <a:blip r:embed="rId3" cstate="print"/>
          <a:stretch>
            <a:fillRect/>
          </a:stretch>
        </p:blipFill>
        <p:spPr>
          <a:xfrm>
            <a:off x="2939144" y="201168"/>
            <a:ext cx="3276600" cy="4980432"/>
          </a:xfrm>
          <a:prstGeom prst="rect">
            <a:avLst/>
          </a:prstGeom>
        </p:spPr>
      </p:pic>
      <p:pic>
        <p:nvPicPr>
          <p:cNvPr id="9" name="Picture 2"/>
          <p:cNvPicPr>
            <a:picLocks noChangeAspect="1" noChangeArrowheads="1"/>
          </p:cNvPicPr>
          <p:nvPr/>
        </p:nvPicPr>
        <p:blipFill>
          <a:blip r:embed="rId4" cstate="print"/>
          <a:srcRect/>
          <a:stretch>
            <a:fillRect/>
          </a:stretch>
        </p:blipFill>
        <p:spPr bwMode="auto">
          <a:xfrm>
            <a:off x="1828800" y="1752600"/>
            <a:ext cx="5486400" cy="3928970"/>
          </a:xfrm>
          <a:prstGeom prst="rect">
            <a:avLst/>
          </a:prstGeom>
          <a:noFill/>
          <a:ln w="9525">
            <a:noFill/>
            <a:miter lim="800000"/>
            <a:headEnd/>
            <a:tailEnd/>
          </a:ln>
          <a:effec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278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3200" b="1" dirty="0">
                <a:solidFill>
                  <a:srgbClr val="000000"/>
                </a:solidFill>
              </a:rPr>
              <a:t>trade and trade networks developed</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America's_First_Cuisines_200.jpg"/>
          <p:cNvPicPr>
            <a:picLocks noChangeAspect="1"/>
          </p:cNvPicPr>
          <p:nvPr/>
        </p:nvPicPr>
        <p:blipFill>
          <a:blip r:embed="rId3" cstate="print"/>
          <a:stretch>
            <a:fillRect/>
          </a:stretch>
        </p:blipFill>
        <p:spPr>
          <a:xfrm>
            <a:off x="2939144" y="201168"/>
            <a:ext cx="3276600" cy="4980432"/>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1828800" y="2190750"/>
            <a:ext cx="5486400" cy="3566160"/>
          </a:xfrm>
          <a:prstGeom prst="rect">
            <a:avLst/>
          </a:prstGeom>
          <a:noFill/>
          <a:ln w="9525">
            <a:noFill/>
            <a:miter lim="800000"/>
            <a:headEnd/>
            <a:tailEnd/>
          </a:ln>
          <a:effectLst/>
        </p:spPr>
      </p:pic>
      <p:sp>
        <p:nvSpPr>
          <p:cNvPr id="7" name="Text Box 3"/>
          <p:cNvSpPr txBox="1">
            <a:spLocks noChangeArrowheads="1"/>
          </p:cNvSpPr>
          <p:nvPr/>
        </p:nvSpPr>
        <p:spPr bwMode="auto">
          <a:xfrm>
            <a:off x="3786782" y="5881940"/>
            <a:ext cx="1390124"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chemeClr val="bg1"/>
                </a:solidFill>
              </a:rPr>
              <a:t>Maya trade</a:t>
            </a:r>
          </a:p>
          <a:p>
            <a:pPr algn="ctr" fontAlgn="base">
              <a:spcBef>
                <a:spcPct val="0"/>
              </a:spcBef>
              <a:spcAft>
                <a:spcPct val="0"/>
              </a:spcAft>
            </a:pPr>
            <a:r>
              <a:rPr lang="en-US" sz="1400" dirty="0">
                <a:solidFill>
                  <a:schemeClr val="bg1"/>
                </a:solidFill>
              </a:rPr>
              <a:t>Bonampak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306" name="Picture 2" descr="1415"/>
          <p:cNvPicPr>
            <a:picLocks noChangeAspect="1" noChangeArrowheads="1"/>
          </p:cNvPicPr>
          <p:nvPr/>
        </p:nvPicPr>
        <p:blipFill>
          <a:blip r:embed="rId3" cstate="print"/>
          <a:srcRect/>
          <a:stretch>
            <a:fillRect/>
          </a:stretch>
        </p:blipFill>
        <p:spPr bwMode="auto">
          <a:xfrm>
            <a:off x="2023533" y="228600"/>
            <a:ext cx="5070123" cy="5938838"/>
          </a:xfrm>
          <a:prstGeom prst="rect">
            <a:avLst/>
          </a:prstGeom>
          <a:noFill/>
        </p:spPr>
      </p:pic>
      <p:sp>
        <p:nvSpPr>
          <p:cNvPr id="1250307" name="Text Box 3"/>
          <p:cNvSpPr txBox="1">
            <a:spLocks noChangeArrowheads="1"/>
          </p:cNvSpPr>
          <p:nvPr/>
        </p:nvSpPr>
        <p:spPr bwMode="auto">
          <a:xfrm>
            <a:off x="1456419" y="6096000"/>
            <a:ext cx="6189133" cy="325438"/>
          </a:xfrm>
          <a:prstGeom prst="rect">
            <a:avLst/>
          </a:prstGeom>
          <a:solidFill>
            <a:schemeClr val="bg1"/>
          </a:solidFill>
          <a:ln w="9525">
            <a:noFill/>
            <a:miter lim="800000"/>
            <a:headEnd/>
            <a:tailEnd/>
          </a:ln>
          <a:effectLst/>
        </p:spPr>
        <p:txBody>
          <a:bodyPr wrap="none"/>
          <a:lstStyle/>
          <a:p>
            <a:pPr algn="ctr" fontAlgn="base">
              <a:lnSpc>
                <a:spcPct val="110000"/>
              </a:lnSpc>
              <a:spcBef>
                <a:spcPct val="0"/>
              </a:spcBef>
              <a:spcAft>
                <a:spcPct val="0"/>
              </a:spcAft>
            </a:pPr>
            <a:r>
              <a:rPr lang="en-US" sz="1400" b="1" dirty="0">
                <a:solidFill>
                  <a:srgbClr val="000000"/>
                </a:solidFill>
                <a:latin typeface="Arial" charset="0"/>
              </a:rPr>
              <a:t>Village farming cultures of the American Southwest, showing trade routes (red)</a:t>
            </a:r>
          </a:p>
        </p:txBody>
      </p:sp>
      <p:sp>
        <p:nvSpPr>
          <p:cNvPr id="1250309" name="Text Box 5"/>
          <p:cNvSpPr txBox="1">
            <a:spLocks noChangeArrowheads="1"/>
          </p:cNvSpPr>
          <p:nvPr/>
        </p:nvSpPr>
        <p:spPr bwMode="auto">
          <a:xfrm>
            <a:off x="1678552" y="6378576"/>
            <a:ext cx="5752472" cy="415498"/>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400" i="1" dirty="0">
                <a:solidFill>
                  <a:srgbClr val="000000"/>
                </a:solidFill>
                <a:latin typeface="Arial" charset="0"/>
              </a:rPr>
              <a:t>Understanding Physical Anthropology and Archaeology, 9</a:t>
            </a:r>
            <a:r>
              <a:rPr lang="en-US" sz="1400" i="1" baseline="30000" dirty="0">
                <a:solidFill>
                  <a:srgbClr val="000000"/>
                </a:solidFill>
                <a:latin typeface="Arial" charset="0"/>
              </a:rPr>
              <a:t>th</a:t>
            </a:r>
            <a:r>
              <a:rPr lang="en-US" sz="1400" i="1" dirty="0">
                <a:solidFill>
                  <a:srgbClr val="000000"/>
                </a:solidFill>
                <a:latin typeface="Arial" charset="0"/>
              </a:rPr>
              <a:t> Ed.</a:t>
            </a:r>
            <a:r>
              <a:rPr lang="en-US" sz="1400" dirty="0">
                <a:solidFill>
                  <a:srgbClr val="000000"/>
                </a:solidFill>
                <a:latin typeface="Arial" charset="0"/>
              </a:rPr>
              <a:t>, p. 359</a:t>
            </a:r>
          </a:p>
        </p:txBody>
      </p:sp>
      <p:sp>
        <p:nvSpPr>
          <p:cNvPr id="6" name="Text Box 6"/>
          <p:cNvSpPr txBox="1">
            <a:spLocks noChangeArrowheads="1"/>
          </p:cNvSpPr>
          <p:nvPr/>
        </p:nvSpPr>
        <p:spPr bwMode="auto">
          <a:xfrm>
            <a:off x="4179222" y="2401682"/>
            <a:ext cx="2193229" cy="646331"/>
          </a:xfrm>
          <a:prstGeom prst="rect">
            <a:avLst/>
          </a:prstGeom>
          <a:solidFill>
            <a:srgbClr val="FEE9AC">
              <a:alpha val="67059"/>
            </a:srgbClr>
          </a:solidFill>
          <a:ln w="9525">
            <a:noFill/>
            <a:miter lim="800000"/>
            <a:headEnd/>
            <a:tailEnd/>
          </a:ln>
          <a:effectLst/>
        </p:spPr>
        <p:txBody>
          <a:bodyPr wrap="none">
            <a:spAutoFit/>
          </a:bodyPr>
          <a:lstStyle/>
          <a:p>
            <a:pPr algn="ctr" fontAlgn="base">
              <a:spcBef>
                <a:spcPct val="0"/>
              </a:spcBef>
              <a:spcAft>
                <a:spcPct val="0"/>
              </a:spcAft>
            </a:pPr>
            <a:r>
              <a:rPr lang="en-US" sz="2000" b="1" dirty="0">
                <a:solidFill>
                  <a:srgbClr val="000000"/>
                </a:solidFill>
                <a:latin typeface="Verdana" pitchFamily="34" charset="0"/>
              </a:rPr>
              <a:t>Pueblo Bonito</a:t>
            </a:r>
          </a:p>
          <a:p>
            <a:pPr algn="ctr" fontAlgn="base">
              <a:spcBef>
                <a:spcPct val="0"/>
              </a:spcBef>
              <a:spcAft>
                <a:spcPct val="0"/>
              </a:spcAft>
            </a:pPr>
            <a:r>
              <a:rPr lang="en-US" sz="1600" dirty="0">
                <a:solidFill>
                  <a:srgbClr val="000000"/>
                </a:solidFill>
                <a:latin typeface="Verdana" pitchFamily="34" charset="0"/>
              </a:rPr>
              <a:t>New Mexico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286000" y="5867400"/>
            <a:ext cx="4572000" cy="369332"/>
          </a:xfrm>
          <a:prstGeom prst="rect">
            <a:avLst/>
          </a:prstGeom>
        </p:spPr>
        <p:txBody>
          <a:bodyPr>
            <a:spAutoFit/>
          </a:bodyPr>
          <a:lstStyle/>
          <a:p>
            <a:pPr algn="ctr" fontAlgn="base">
              <a:spcBef>
                <a:spcPct val="0"/>
              </a:spcBef>
              <a:spcAft>
                <a:spcPct val="0"/>
              </a:spcAft>
            </a:pPr>
            <a:r>
              <a:rPr lang="en-US" dirty="0">
                <a:solidFill>
                  <a:srgbClr val="FFFFFF"/>
                </a:solidFill>
                <a:latin typeface="Arial" charset="0"/>
              </a:rPr>
              <a:t>NY: Random House, 2010</a:t>
            </a:r>
          </a:p>
        </p:txBody>
      </p:sp>
      <p:pic>
        <p:nvPicPr>
          <p:cNvPr id="1027" name="Picture 3"/>
          <p:cNvPicPr>
            <a:picLocks noChangeAspect="1" noChangeArrowheads="1"/>
          </p:cNvPicPr>
          <p:nvPr/>
        </p:nvPicPr>
        <p:blipFill>
          <a:blip r:embed="rId2" cstate="print"/>
          <a:srcRect/>
          <a:stretch>
            <a:fillRect/>
          </a:stretch>
        </p:blipFill>
        <p:spPr bwMode="auto">
          <a:xfrm>
            <a:off x="2786292" y="381000"/>
            <a:ext cx="3538308" cy="5334000"/>
          </a:xfrm>
          <a:prstGeom prst="rect">
            <a:avLst/>
          </a:prstGeom>
          <a:noFill/>
          <a:ln w="12700">
            <a:solidFill>
              <a:srgbClr val="FFFFFF"/>
            </a:solidFill>
            <a:miter lim="800000"/>
            <a:headEnd/>
            <a:tailEnd/>
          </a:ln>
        </p:spPr>
      </p:pic>
      <p:sp>
        <p:nvSpPr>
          <p:cNvPr id="10" name="TextBox 9"/>
          <p:cNvSpPr txBox="1">
            <a:spLocks noChangeArrowheads="1"/>
          </p:cNvSpPr>
          <p:nvPr/>
        </p:nvSpPr>
        <p:spPr bwMode="auto">
          <a:xfrm>
            <a:off x="914400" y="3124208"/>
            <a:ext cx="7315200" cy="138499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this is a major work on the social, political, and nutritional consequences of “The Agricultural Revolution” . . .</a:t>
            </a:r>
          </a:p>
          <a:p>
            <a:pPr algn="ctr" fontAlgn="base">
              <a:spcBef>
                <a:spcPct val="0"/>
              </a:spcBef>
              <a:spcAft>
                <a:spcPct val="0"/>
              </a:spcAft>
            </a:pPr>
            <a:r>
              <a:rPr lang="en-US" sz="2000" kern="0" dirty="0">
                <a:solidFill>
                  <a:srgbClr val="000000"/>
                </a:solidFill>
                <a:latin typeface="Arial" charset="0"/>
              </a:rPr>
              <a:t>and it’s a very good read</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38783" y="0"/>
            <a:ext cx="7085589" cy="6858000"/>
          </a:xfrm>
          <a:prstGeom prst="rect">
            <a:avLst/>
          </a:prstGeom>
          <a:noFill/>
          <a:ln w="9525">
            <a:noFill/>
            <a:miter lim="800000"/>
            <a:headEnd/>
            <a:tailEnd/>
          </a:ln>
        </p:spPr>
      </p:pic>
      <p:sp>
        <p:nvSpPr>
          <p:cNvPr id="6" name="Rectangle 5"/>
          <p:cNvSpPr>
            <a:spLocks noChangeArrowheads="1"/>
          </p:cNvSpPr>
          <p:nvPr/>
        </p:nvSpPr>
        <p:spPr bwMode="auto">
          <a:xfrm>
            <a:off x="3214918" y="5859436"/>
            <a:ext cx="1983107" cy="55399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dirty="0">
                <a:solidFill>
                  <a:srgbClr val="002060"/>
                </a:solidFill>
                <a:latin typeface="Verdana" pitchFamily="34" charset="0"/>
              </a:rPr>
              <a:t>Obsidian trade</a:t>
            </a:r>
            <a:br>
              <a:rPr lang="en-US" sz="1400" dirty="0">
                <a:solidFill>
                  <a:srgbClr val="002060"/>
                </a:solidFill>
                <a:latin typeface="Verdana" pitchFamily="34" charset="0"/>
              </a:rPr>
            </a:br>
            <a:r>
              <a:rPr lang="en-US" sz="1400" dirty="0">
                <a:solidFill>
                  <a:srgbClr val="000000"/>
                </a:solidFill>
                <a:latin typeface="Verdana" pitchFamily="34" charset="0"/>
              </a:rPr>
              <a:t>4th millennium B.C.</a:t>
            </a:r>
          </a:p>
        </p:txBody>
      </p:sp>
      <p:sp>
        <p:nvSpPr>
          <p:cNvPr id="7" name="Text Box 3"/>
          <p:cNvSpPr txBox="1">
            <a:spLocks noChangeArrowheads="1"/>
          </p:cNvSpPr>
          <p:nvPr/>
        </p:nvSpPr>
        <p:spPr bwMode="auto">
          <a:xfrm>
            <a:off x="1538514" y="6335510"/>
            <a:ext cx="6056466"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hlinkClick r:id="rId4"/>
              </a:rPr>
              <a:t>http://commons.wikimedia.org/wiki/File:Obsidian_trade_%28IV_millenium_BC%29.png</a:t>
            </a:r>
            <a:endParaRPr lang="en-US" sz="1200" dirty="0">
              <a:solidFill>
                <a:srgbClr val="FFFFFF"/>
              </a:solidFill>
            </a:endParaRPr>
          </a:p>
        </p:txBody>
      </p:sp>
      <p:pic>
        <p:nvPicPr>
          <p:cNvPr id="8" name="Picture 3" descr="1407"/>
          <p:cNvPicPr>
            <a:picLocks noChangeAspect="1" noChangeArrowheads="1"/>
          </p:cNvPicPr>
          <p:nvPr/>
        </p:nvPicPr>
        <p:blipFill>
          <a:blip r:embed="rId5" cstate="print"/>
          <a:srcRect/>
          <a:stretch>
            <a:fillRect/>
          </a:stretch>
        </p:blipFill>
        <p:spPr bwMode="auto">
          <a:xfrm>
            <a:off x="565407" y="4724400"/>
            <a:ext cx="1946213" cy="160020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71286" y="776514"/>
            <a:ext cx="7772400" cy="5238598"/>
          </a:xfrm>
          <a:prstGeom prst="rect">
            <a:avLst/>
          </a:prstGeom>
          <a:noFill/>
          <a:ln w="9525">
            <a:noFill/>
            <a:miter lim="800000"/>
            <a:headEnd/>
            <a:tailEnd/>
          </a:ln>
        </p:spPr>
      </p:pic>
      <p:sp>
        <p:nvSpPr>
          <p:cNvPr id="6" name="Text Box 3"/>
          <p:cNvSpPr txBox="1">
            <a:spLocks noChangeArrowheads="1"/>
          </p:cNvSpPr>
          <p:nvPr/>
        </p:nvSpPr>
        <p:spPr bwMode="auto">
          <a:xfrm>
            <a:off x="2639562" y="6335510"/>
            <a:ext cx="3263650"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4"/>
              </a:rPr>
              <a:t>http://www.pakistanpatriot.com/?tag=moenjodaro</a:t>
            </a:r>
            <a:endParaRPr lang="en-US" sz="1200" dirty="0">
              <a:solidFill>
                <a:srgbClr val="FFFFFF"/>
              </a:solidFill>
              <a:latin typeface="Times New Roman" pitchFamily="18" charset="0"/>
            </a:endParaRPr>
          </a:p>
        </p:txBody>
      </p:sp>
      <p:pic>
        <p:nvPicPr>
          <p:cNvPr id="7" name="Picture 1028"/>
          <p:cNvPicPr>
            <a:picLocks noChangeAspect="1" noChangeArrowheads="1"/>
          </p:cNvPicPr>
          <p:nvPr/>
        </p:nvPicPr>
        <p:blipFill>
          <a:blip r:embed="rId5" cstate="print"/>
          <a:srcRect/>
          <a:stretch>
            <a:fillRect/>
          </a:stretch>
        </p:blipFill>
        <p:spPr bwMode="auto">
          <a:xfrm>
            <a:off x="609601" y="3429000"/>
            <a:ext cx="1625502" cy="327660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571504" y="222260"/>
            <a:ext cx="8001000" cy="6411913"/>
          </a:xfrm>
          <a:prstGeom prst="rect">
            <a:avLst/>
          </a:prstGeom>
          <a:noFill/>
          <a:ln w="9525">
            <a:noFill/>
            <a:miter lim="800000"/>
            <a:headEnd/>
            <a:tailEnd/>
          </a:ln>
        </p:spPr>
      </p:pic>
      <p:sp>
        <p:nvSpPr>
          <p:cNvPr id="7" name="Text Box 3"/>
          <p:cNvSpPr txBox="1">
            <a:spLocks noChangeArrowheads="1"/>
          </p:cNvSpPr>
          <p:nvPr/>
        </p:nvSpPr>
        <p:spPr bwMode="auto">
          <a:xfrm>
            <a:off x="3025482" y="6339124"/>
            <a:ext cx="3132204" cy="276999"/>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dirty="0">
                <a:solidFill>
                  <a:srgbClr val="FFFFFF"/>
                </a:solidFill>
                <a:latin typeface="Times New Roman" pitchFamily="18" charset="0"/>
                <a:hlinkClick r:id="rId4"/>
              </a:rPr>
              <a:t>http://www.geo.msu.edu/geogmich/ojibwe.html</a:t>
            </a:r>
            <a:endParaRPr lang="en-US" sz="1200" dirty="0">
              <a:solidFill>
                <a:srgbClr val="FFFFFF"/>
              </a:solidFill>
              <a:latin typeface="Times New Roman"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2162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3600" b="1" dirty="0">
                <a:solidFill>
                  <a:srgbClr val="000000"/>
                </a:solidFill>
              </a:rPr>
              <a:t>some people also succeeded in trade and the acquisition of surplus wealth</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000000"/>
                </a:solidFill>
              </a:rPr>
              <a:t>giving rise in many places to an </a:t>
            </a:r>
          </a:p>
          <a:p>
            <a:pPr marL="1139825" lvl="2" indent="-225425" fontAlgn="base">
              <a:spcBef>
                <a:spcPct val="0"/>
              </a:spcBef>
              <a:spcAft>
                <a:spcPct val="0"/>
              </a:spcAft>
            </a:pPr>
            <a:r>
              <a:rPr lang="en-US" sz="2400" b="1" dirty="0">
                <a:solidFill>
                  <a:srgbClr val="D79694"/>
                </a:solidFill>
              </a:rPr>
              <a:t>	</a:t>
            </a:r>
            <a:r>
              <a:rPr lang="en-US" sz="2800" b="1" dirty="0">
                <a:solidFill>
                  <a:srgbClr val="000000"/>
                </a:solidFill>
              </a:rPr>
              <a:t>affluent and powerful merchant class</a:t>
            </a:r>
            <a:endParaRPr lang="en-US" sz="2400" b="1" dirty="0">
              <a:solidFill>
                <a:srgbClr val="000000"/>
              </a:solidFill>
            </a:endParaRP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04804" y="62999"/>
            <a:ext cx="8629651" cy="6795001"/>
          </a:xfrm>
          <a:prstGeom prst="rect">
            <a:avLst/>
          </a:prstGeom>
          <a:noFill/>
          <a:ln w="9525">
            <a:noFill/>
            <a:miter lim="800000"/>
            <a:headEnd/>
            <a:tailEnd/>
          </a:ln>
        </p:spPr>
      </p:pic>
      <p:sp>
        <p:nvSpPr>
          <p:cNvPr id="6" name="Rectangle 5"/>
          <p:cNvSpPr/>
          <p:nvPr/>
        </p:nvSpPr>
        <p:spPr>
          <a:xfrm>
            <a:off x="2286000" y="4924969"/>
            <a:ext cx="4572000" cy="1508105"/>
          </a:xfrm>
          <a:prstGeom prst="rect">
            <a:avLst/>
          </a:prstGeom>
        </p:spPr>
        <p:txBody>
          <a:bodyPr>
            <a:spAutoFit/>
          </a:bodyPr>
          <a:lstStyle/>
          <a:p>
            <a:pPr algn="ctr"/>
            <a:r>
              <a:rPr lang="en-US" sz="1400" b="1" dirty="0">
                <a:solidFill>
                  <a:schemeClr val="bg1"/>
                </a:solidFill>
              </a:rPr>
              <a:t>A group portrait of three sons of William Money (1738–96), an early director of the East India Company. Left to right: Robert (1775–1803), William (1769–1834), and James (1772–1833)</a:t>
            </a:r>
            <a:br>
              <a:rPr lang="en-US" sz="1400" b="1" dirty="0">
                <a:solidFill>
                  <a:schemeClr val="bg1"/>
                </a:solidFill>
              </a:rPr>
            </a:br>
            <a:r>
              <a:rPr lang="en-US" sz="1200" dirty="0">
                <a:solidFill>
                  <a:schemeClr val="bg1"/>
                </a:solidFill>
              </a:rPr>
              <a:t>(1788–92) </a:t>
            </a:r>
            <a:br>
              <a:rPr lang="en-US" sz="1200" dirty="0">
                <a:solidFill>
                  <a:schemeClr val="bg1"/>
                </a:solidFill>
              </a:rPr>
            </a:br>
            <a:r>
              <a:rPr lang="en-US" sz="1200" dirty="0">
                <a:solidFill>
                  <a:schemeClr val="bg1"/>
                </a:solidFill>
              </a:rPr>
              <a:t>[▼]John Francis </a:t>
            </a:r>
            <a:r>
              <a:rPr lang="en-US" sz="1200" dirty="0" err="1">
                <a:solidFill>
                  <a:schemeClr val="bg1"/>
                </a:solidFill>
              </a:rPr>
              <a:t>Rigaud</a:t>
            </a:r>
            <a:r>
              <a:rPr lang="en-US" sz="1200" dirty="0">
                <a:solidFill>
                  <a:schemeClr val="bg1"/>
                </a:solidFill>
              </a:rPr>
              <a:t> (1742–1810)</a:t>
            </a:r>
          </a:p>
          <a:p>
            <a:pPr algn="ctr"/>
            <a:endParaRPr lang="en-US" sz="1200" dirty="0">
              <a:solidFill>
                <a:schemeClr val="bg1"/>
              </a:solidFill>
            </a:endParaRPr>
          </a:p>
        </p:txBody>
      </p:sp>
      <p:sp>
        <p:nvSpPr>
          <p:cNvPr id="7" name="Text Box 3"/>
          <p:cNvSpPr txBox="1">
            <a:spLocks noChangeArrowheads="1"/>
          </p:cNvSpPr>
          <p:nvPr/>
        </p:nvSpPr>
        <p:spPr bwMode="auto">
          <a:xfrm>
            <a:off x="1999037" y="6399442"/>
            <a:ext cx="5134739" cy="215444"/>
          </a:xfrm>
          <a:prstGeom prst="rect">
            <a:avLst/>
          </a:prstGeom>
          <a:noFill/>
          <a:ln w="9525">
            <a:noFill/>
            <a:miter lim="800000"/>
            <a:headEnd/>
            <a:tailEnd/>
          </a:ln>
        </p:spPr>
        <p:txBody>
          <a:bodyPr wrap="none">
            <a:spAutoFit/>
          </a:bodyPr>
          <a:lstStyle/>
          <a:p>
            <a:pPr fontAlgn="base">
              <a:spcBef>
                <a:spcPct val="0"/>
              </a:spcBef>
              <a:spcAft>
                <a:spcPct val="0"/>
              </a:spcAft>
            </a:pPr>
            <a:r>
              <a:rPr lang="en-US" sz="800" dirty="0">
                <a:solidFill>
                  <a:srgbClr val="FFFFFF"/>
                </a:solidFill>
                <a:latin typeface="Times New Roman" pitchFamily="18" charset="0"/>
                <a:hlinkClick r:id="rId4"/>
              </a:rPr>
              <a:t>http://ocw.mit.edu/ans7870/21f/21f.027/rise_fall_canton_04/gallery_people/pages/cwPT_1788-92_nmm_BHC2866.htm</a:t>
            </a:r>
            <a:endParaRPr lang="en-US" sz="800" dirty="0">
              <a:solidFill>
                <a:srgbClr val="FFFFFF"/>
              </a:solidFill>
              <a:latin typeface="Times New Roman"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8"/>
            <a:ext cx="6502400" cy="3330142"/>
          </a:xfrm>
        </p:spPr>
        <p:txBody>
          <a:bodyPr>
            <a:spAutoFit/>
          </a:bodyPr>
          <a:lstStyle/>
          <a:p>
            <a:pPr>
              <a:buFont typeface="Arial" pitchFamily="34" charset="0"/>
              <a:buChar char="•"/>
            </a:pPr>
            <a:r>
              <a:rPr lang="en-US" sz="2800" b="1" dirty="0">
                <a:solidFill>
                  <a:srgbClr val="D79694"/>
                </a:solidFill>
              </a:rPr>
              <a:t>barter and exchange flourished</a:t>
            </a:r>
          </a:p>
          <a:p>
            <a:pPr>
              <a:buFont typeface="Arial" pitchFamily="34" charset="0"/>
              <a:buChar char="•"/>
            </a:pPr>
            <a:endParaRPr lang="en-US" sz="1200" b="1" dirty="0"/>
          </a:p>
          <a:p>
            <a:pPr>
              <a:buFont typeface="Arial" pitchFamily="34" charset="0"/>
              <a:buChar char="•"/>
            </a:pPr>
            <a:r>
              <a:rPr lang="en-US" sz="4000" b="1" dirty="0"/>
              <a:t>new social order distinguished landowners and tenant farmers . .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837568" y="76200"/>
            <a:ext cx="5426078" cy="5776686"/>
          </a:xfrm>
          <a:prstGeom prst="rect">
            <a:avLst/>
          </a:prstGeom>
          <a:noFill/>
          <a:ln w="9525">
            <a:noFill/>
            <a:miter lim="800000"/>
            <a:headEnd/>
            <a:tailEnd/>
          </a:ln>
        </p:spPr>
      </p:pic>
      <p:sp>
        <p:nvSpPr>
          <p:cNvPr id="4" name="Text Box 3"/>
          <p:cNvSpPr txBox="1">
            <a:spLocks noChangeArrowheads="1"/>
          </p:cNvSpPr>
          <p:nvPr/>
        </p:nvSpPr>
        <p:spPr bwMode="auto">
          <a:xfrm>
            <a:off x="1371605" y="6475783"/>
            <a:ext cx="636744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4"/>
              </a:rPr>
              <a:t>http://max.mmlc.northwestern.edu/~mdenner/Drama/visualarts/avant-garde/peasant_women14.html</a:t>
            </a:r>
            <a:endParaRPr lang="en-US" sz="1200" dirty="0">
              <a:solidFill>
                <a:srgbClr val="FFFFFF"/>
              </a:solidFill>
              <a:latin typeface="Times New Roman" pitchFamily="18" charset="0"/>
            </a:endParaRPr>
          </a:p>
        </p:txBody>
      </p:sp>
      <p:sp>
        <p:nvSpPr>
          <p:cNvPr id="5" name="Rectangle 4"/>
          <p:cNvSpPr/>
          <p:nvPr/>
        </p:nvSpPr>
        <p:spPr>
          <a:xfrm>
            <a:off x="2286000" y="5852886"/>
            <a:ext cx="4572000" cy="677108"/>
          </a:xfrm>
          <a:prstGeom prst="rect">
            <a:avLst/>
          </a:prstGeom>
        </p:spPr>
        <p:txBody>
          <a:bodyPr>
            <a:spAutoFit/>
          </a:bodyPr>
          <a:lstStyle/>
          <a:p>
            <a:pPr algn="ctr"/>
            <a:r>
              <a:rPr lang="en-US" sz="1400" b="1" dirty="0">
                <a:solidFill>
                  <a:schemeClr val="bg1"/>
                </a:solidFill>
              </a:rPr>
              <a:t>"Peasant Woman with Buckets and Child"</a:t>
            </a:r>
            <a:r>
              <a:rPr lang="en-US" sz="1200" dirty="0">
                <a:solidFill>
                  <a:schemeClr val="bg1"/>
                </a:solidFill>
              </a:rPr>
              <a:t> </a:t>
            </a:r>
            <a:br>
              <a:rPr lang="en-US" sz="1200" dirty="0">
                <a:solidFill>
                  <a:schemeClr val="bg1"/>
                </a:solidFill>
              </a:rPr>
            </a:br>
            <a:r>
              <a:rPr lang="en-US" sz="1200" dirty="0">
                <a:solidFill>
                  <a:schemeClr val="bg1"/>
                </a:solidFill>
              </a:rPr>
              <a:t>(1912) </a:t>
            </a:r>
            <a:br>
              <a:rPr lang="en-US" sz="1200" dirty="0">
                <a:solidFill>
                  <a:schemeClr val="bg1"/>
                </a:solidFill>
              </a:rPr>
            </a:br>
            <a:r>
              <a:rPr lang="en-US" sz="1200" dirty="0" err="1">
                <a:solidFill>
                  <a:schemeClr val="bg1"/>
                </a:solidFill>
              </a:rPr>
              <a:t>Kazimir</a:t>
            </a:r>
            <a:r>
              <a:rPr lang="en-US" sz="1200" dirty="0">
                <a:solidFill>
                  <a:schemeClr val="bg1"/>
                </a:solidFill>
              </a:rPr>
              <a:t> Malevich (1878-1935)</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193168" y="0"/>
            <a:ext cx="6807837" cy="6858000"/>
          </a:xfrm>
          <a:prstGeom prst="rect">
            <a:avLst/>
          </a:prstGeom>
          <a:noFill/>
          <a:ln w="9525">
            <a:noFill/>
            <a:miter lim="800000"/>
            <a:headEnd/>
            <a:tailEnd/>
          </a:ln>
        </p:spPr>
      </p:pic>
      <p:sp>
        <p:nvSpPr>
          <p:cNvPr id="4" name="Rectangle 3"/>
          <p:cNvSpPr/>
          <p:nvPr/>
        </p:nvSpPr>
        <p:spPr>
          <a:xfrm>
            <a:off x="4299858" y="5087256"/>
            <a:ext cx="3124200" cy="1261884"/>
          </a:xfrm>
          <a:prstGeom prst="rect">
            <a:avLst/>
          </a:prstGeom>
          <a:solidFill>
            <a:srgbClr val="F0F4D8">
              <a:alpha val="90000"/>
            </a:srgbClr>
          </a:solidFill>
        </p:spPr>
        <p:txBody>
          <a:bodyPr wrap="square">
            <a:spAutoFit/>
          </a:bodyPr>
          <a:lstStyle/>
          <a:p>
            <a:pPr algn="ctr"/>
            <a:r>
              <a:rPr lang="en-US" sz="1600" b="1" dirty="0">
                <a:solidFill>
                  <a:srgbClr val="000000"/>
                </a:solidFill>
              </a:rPr>
              <a:t>“Farmer Codex: In the Aztec world, the majority of people were farmers such as this man, harvesting his crop.” </a:t>
            </a:r>
            <a:br>
              <a:rPr lang="en-US" sz="1600" b="1" dirty="0">
                <a:solidFill>
                  <a:srgbClr val="000000"/>
                </a:solidFill>
              </a:rPr>
            </a:br>
            <a:r>
              <a:rPr lang="en-US" sz="1200" dirty="0">
                <a:solidFill>
                  <a:srgbClr val="000000"/>
                </a:solidFill>
              </a:rPr>
              <a:t>Florentine Codex, Vol. 4, Folia 73L</a:t>
            </a:r>
          </a:p>
        </p:txBody>
      </p:sp>
      <p:sp>
        <p:nvSpPr>
          <p:cNvPr id="5" name="Rectangle 4"/>
          <p:cNvSpPr/>
          <p:nvPr/>
        </p:nvSpPr>
        <p:spPr>
          <a:xfrm>
            <a:off x="2271486" y="6490156"/>
            <a:ext cx="4572000" cy="215444"/>
          </a:xfrm>
          <a:prstGeom prst="rect">
            <a:avLst/>
          </a:prstGeom>
        </p:spPr>
        <p:txBody>
          <a:bodyPr>
            <a:spAutoFit/>
          </a:bodyPr>
          <a:lstStyle/>
          <a:p>
            <a:r>
              <a:rPr lang="en-US" sz="800" dirty="0">
                <a:solidFill>
                  <a:schemeClr val="bg1"/>
                </a:solidFill>
                <a:hlinkClick r:id="rId4"/>
              </a:rPr>
              <a:t>http://museumanthropology.blogspot.com/2008/07/aztec-world-exhibition-at-field-museum.html</a:t>
            </a:r>
            <a:endParaRPr lang="en-US" sz="800" dirty="0">
              <a:solidFill>
                <a:schemeClr val="bg1"/>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320800" y="2502914"/>
            <a:ext cx="6502400" cy="3539430"/>
          </a:xfrm>
        </p:spPr>
        <p:txBody>
          <a:bodyPr wrap="square">
            <a:spAutoFit/>
          </a:bodyPr>
          <a:lstStyle/>
          <a:p>
            <a:pPr>
              <a:buFont typeface="Arial" pitchFamily="34" charset="0"/>
              <a:buChar char="•"/>
            </a:pPr>
            <a:r>
              <a:rPr lang="en-US" sz="2800" b="1" dirty="0">
                <a:solidFill>
                  <a:srgbClr val="D79694"/>
                </a:solidFill>
              </a:rPr>
              <a:t>barter and exchange flourished</a:t>
            </a:r>
          </a:p>
          <a:p>
            <a:pPr>
              <a:buFont typeface="Arial" pitchFamily="34" charset="0"/>
              <a:buChar char="•"/>
            </a:pPr>
            <a:endParaRPr lang="en-US" sz="1200" b="1" dirty="0"/>
          </a:p>
          <a:p>
            <a:pPr>
              <a:buFont typeface="Arial" pitchFamily="34" charset="0"/>
              <a:buChar char="•"/>
            </a:pPr>
            <a:r>
              <a:rPr lang="en-US" sz="2800" b="1" dirty="0">
                <a:solidFill>
                  <a:srgbClr val="D79694"/>
                </a:solidFill>
              </a:rPr>
              <a:t>new social order distinguished landowners and tenant farmers . . . </a:t>
            </a:r>
            <a:r>
              <a:rPr lang="en-US" sz="4000" b="1" dirty="0"/>
              <a:t>and eventually masters were distinguished from servants and slaves . .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271486" y="6490156"/>
            <a:ext cx="4572000" cy="215444"/>
          </a:xfrm>
          <a:prstGeom prst="rect">
            <a:avLst/>
          </a:prstGeom>
        </p:spPr>
        <p:txBody>
          <a:bodyPr>
            <a:spAutoFit/>
          </a:bodyPr>
          <a:lstStyle/>
          <a:p>
            <a:r>
              <a:rPr lang="en-US" sz="800" dirty="0">
                <a:solidFill>
                  <a:schemeClr val="bg1"/>
                </a:solidFill>
                <a:hlinkClick r:id="rId3"/>
              </a:rPr>
              <a:t>http://museumanthropology.blogspot.com/2008/07/aztec-world-exhibition-at-field-museum.html</a:t>
            </a:r>
            <a:endParaRPr lang="en-US" sz="800" dirty="0">
              <a:solidFill>
                <a:schemeClr val="bg1"/>
              </a:solidFill>
            </a:endParaRPr>
          </a:p>
        </p:txBody>
      </p:sp>
      <p:pic>
        <p:nvPicPr>
          <p:cNvPr id="2050" name="Picture 2"/>
          <p:cNvPicPr>
            <a:picLocks noChangeAspect="1" noChangeArrowheads="1"/>
          </p:cNvPicPr>
          <p:nvPr/>
        </p:nvPicPr>
        <p:blipFill>
          <a:blip r:embed="rId4" cstate="print"/>
          <a:srcRect/>
          <a:stretch>
            <a:fillRect/>
          </a:stretch>
        </p:blipFill>
        <p:spPr bwMode="auto">
          <a:xfrm>
            <a:off x="4267200" y="210708"/>
            <a:ext cx="3276600" cy="6066275"/>
          </a:xfrm>
          <a:prstGeom prst="rect">
            <a:avLst/>
          </a:prstGeom>
          <a:noFill/>
          <a:ln w="9525">
            <a:noFill/>
            <a:miter lim="800000"/>
            <a:headEnd/>
            <a:tailEnd/>
          </a:ln>
        </p:spPr>
      </p:pic>
      <p:sp>
        <p:nvSpPr>
          <p:cNvPr id="7" name="Rectangle 6"/>
          <p:cNvSpPr/>
          <p:nvPr/>
        </p:nvSpPr>
        <p:spPr>
          <a:xfrm>
            <a:off x="990600" y="3443514"/>
            <a:ext cx="3200400" cy="2123658"/>
          </a:xfrm>
          <a:prstGeom prst="rect">
            <a:avLst/>
          </a:prstGeom>
        </p:spPr>
        <p:txBody>
          <a:bodyPr wrap="square">
            <a:spAutoFit/>
          </a:bodyPr>
          <a:lstStyle/>
          <a:p>
            <a:pPr algn="ctr"/>
            <a:r>
              <a:rPr lang="en-US" sz="2000" b="1" dirty="0"/>
              <a:t>Funerary stele of </a:t>
            </a:r>
            <a:r>
              <a:rPr lang="en-US" sz="2000" b="1" dirty="0" err="1"/>
              <a:t>Mnesarete</a:t>
            </a:r>
            <a:r>
              <a:rPr lang="en-US" sz="2000" b="1" dirty="0"/>
              <a:t> a young servant (left) is facing her dead mistress</a:t>
            </a:r>
          </a:p>
          <a:p>
            <a:pPr algn="ctr"/>
            <a:endParaRPr lang="en-US" sz="1600" b="1" dirty="0"/>
          </a:p>
          <a:p>
            <a:pPr algn="ctr"/>
            <a:r>
              <a:rPr lang="en-US" sz="1200" dirty="0"/>
              <a:t>Attica</a:t>
            </a:r>
          </a:p>
          <a:p>
            <a:pPr algn="ctr"/>
            <a:r>
              <a:rPr lang="en-US" sz="1200" dirty="0"/>
              <a:t>circa 380 B.C. </a:t>
            </a:r>
          </a:p>
          <a:p>
            <a:pPr algn="ctr"/>
            <a:r>
              <a:rPr lang="en-US" sz="1200" dirty="0"/>
              <a:t>(</a:t>
            </a:r>
            <a:r>
              <a:rPr lang="en-US" sz="1200" dirty="0" err="1"/>
              <a:t>Glyptothek</a:t>
            </a:r>
            <a:r>
              <a:rPr lang="en-US" sz="1200" dirty="0"/>
              <a:t>, Munich, Germany)</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5611752"/>
            <a:ext cx="7315200" cy="6217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indent="-342900" algn="ctr" fontAlgn="base">
              <a:spcBef>
                <a:spcPct val="20000"/>
              </a:spcBef>
              <a:spcAft>
                <a:spcPct val="0"/>
              </a:spcAft>
              <a:defRPr/>
            </a:pPr>
            <a:r>
              <a:rPr lang="en-US" sz="2000" dirty="0" err="1">
                <a:solidFill>
                  <a:prstClr val="white"/>
                </a:solidFill>
                <a:latin typeface="Arial"/>
              </a:rPr>
              <a:t>Reay</a:t>
            </a:r>
            <a:r>
              <a:rPr lang="en-US" sz="2000" dirty="0">
                <a:solidFill>
                  <a:prstClr val="white"/>
                </a:solidFill>
                <a:latin typeface="Arial"/>
              </a:rPr>
              <a:t> </a:t>
            </a:r>
            <a:r>
              <a:rPr lang="en-US" sz="2000" dirty="0" err="1">
                <a:solidFill>
                  <a:prstClr val="white"/>
                </a:solidFill>
                <a:latin typeface="Arial"/>
              </a:rPr>
              <a:t>Tannahill</a:t>
            </a:r>
            <a:r>
              <a:rPr lang="en-US" sz="2000" dirty="0">
                <a:solidFill>
                  <a:prstClr val="white"/>
                </a:solidFill>
                <a:latin typeface="Arial"/>
              </a:rPr>
              <a:t>, </a:t>
            </a:r>
          </a:p>
          <a:p>
            <a:pPr marL="342900" indent="-342900" algn="ctr" fontAlgn="base">
              <a:spcBef>
                <a:spcPct val="20000"/>
              </a:spcBef>
              <a:spcAft>
                <a:spcPct val="0"/>
              </a:spcAft>
              <a:defRPr/>
            </a:pPr>
            <a:r>
              <a:rPr lang="en-US" sz="1200" dirty="0">
                <a:solidFill>
                  <a:prstClr val="white"/>
                </a:solidFill>
                <a:latin typeface="Arial"/>
              </a:rPr>
              <a:t>(NY: Three Rivers Press, 1988)</a:t>
            </a:r>
          </a:p>
        </p:txBody>
      </p:sp>
      <p:pic>
        <p:nvPicPr>
          <p:cNvPr id="1026" name="Picture 2"/>
          <p:cNvPicPr>
            <a:picLocks noChangeAspect="1" noChangeArrowheads="1"/>
          </p:cNvPicPr>
          <p:nvPr/>
        </p:nvPicPr>
        <p:blipFill>
          <a:blip r:embed="rId2" cstate="print"/>
          <a:srcRect/>
          <a:stretch>
            <a:fillRect/>
          </a:stretch>
        </p:blipFill>
        <p:spPr bwMode="auto">
          <a:xfrm>
            <a:off x="3200400" y="743856"/>
            <a:ext cx="2714172" cy="3726631"/>
          </a:xfrm>
          <a:prstGeom prst="rect">
            <a:avLst/>
          </a:prstGeom>
          <a:noFill/>
          <a:ln w="9525">
            <a:noFill/>
            <a:miter lim="800000"/>
            <a:headEnd/>
            <a:tailEnd/>
          </a:ln>
          <a:effectLst/>
        </p:spPr>
      </p:pic>
      <p:sp>
        <p:nvSpPr>
          <p:cNvPr id="4" name="TextBox 3"/>
          <p:cNvSpPr txBox="1">
            <a:spLocks noChangeArrowheads="1"/>
          </p:cNvSpPr>
          <p:nvPr/>
        </p:nvSpPr>
        <p:spPr bwMode="auto">
          <a:xfrm>
            <a:off x="914400" y="4724400"/>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kern="0" dirty="0" err="1">
                <a:solidFill>
                  <a:srgbClr val="000000"/>
                </a:solidFill>
                <a:latin typeface="Arial" charset="0"/>
              </a:rPr>
              <a:t>Reay</a:t>
            </a:r>
            <a:r>
              <a:rPr lang="en-US" sz="2000" kern="0" dirty="0">
                <a:solidFill>
                  <a:srgbClr val="000000"/>
                </a:solidFill>
                <a:latin typeface="Arial" charset="0"/>
              </a:rPr>
              <a:t> </a:t>
            </a:r>
            <a:r>
              <a:rPr lang="en-US" sz="2000" kern="0" dirty="0" err="1">
                <a:solidFill>
                  <a:srgbClr val="000000"/>
                </a:solidFill>
                <a:latin typeface="Arial" charset="0"/>
              </a:rPr>
              <a:t>Tannahill’s</a:t>
            </a:r>
            <a:r>
              <a:rPr lang="en-US" sz="2000" kern="0" dirty="0">
                <a:solidFill>
                  <a:srgbClr val="000000"/>
                </a:solidFill>
                <a:latin typeface="Arial" charset="0"/>
              </a:rPr>
              <a:t> work is also excellent . . .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875972" y="6399442"/>
            <a:ext cx="5348514" cy="215444"/>
          </a:xfrm>
          <a:prstGeom prst="rect">
            <a:avLst/>
          </a:prstGeom>
        </p:spPr>
        <p:txBody>
          <a:bodyPr wrap="square">
            <a:spAutoFit/>
          </a:bodyPr>
          <a:lstStyle/>
          <a:p>
            <a:pPr algn="ctr"/>
            <a:r>
              <a:rPr lang="en-US" sz="800" dirty="0">
                <a:solidFill>
                  <a:schemeClr val="bg1"/>
                </a:solidFill>
                <a:hlinkClick r:id="rId4"/>
              </a:rPr>
              <a:t>http://commons.wikimedia.org/wiki/File:Boulanger_Gustave_Clarence_Rudolphe_The_Slave_Market.jpg</a:t>
            </a:r>
            <a:endParaRPr lang="en-US" sz="800" dirty="0">
              <a:solidFill>
                <a:schemeClr val="bg1"/>
              </a:solidFill>
            </a:endParaRPr>
          </a:p>
        </p:txBody>
      </p:sp>
      <p:sp>
        <p:nvSpPr>
          <p:cNvPr id="7" name="Rectangle 6"/>
          <p:cNvSpPr/>
          <p:nvPr/>
        </p:nvSpPr>
        <p:spPr>
          <a:xfrm>
            <a:off x="2271486" y="5424722"/>
            <a:ext cx="4572000" cy="984885"/>
          </a:xfrm>
          <a:prstGeom prst="rect">
            <a:avLst/>
          </a:prstGeom>
        </p:spPr>
        <p:txBody>
          <a:bodyPr>
            <a:spAutoFit/>
          </a:bodyPr>
          <a:lstStyle/>
          <a:p>
            <a:pPr algn="ctr"/>
            <a:r>
              <a:rPr lang="fr-FR" sz="2000" b="1" i="1" dirty="0">
                <a:solidFill>
                  <a:schemeClr val="bg1"/>
                </a:solidFill>
              </a:rPr>
              <a:t>Le marché aux esclaves</a:t>
            </a:r>
            <a:r>
              <a:rPr lang="fr-FR" sz="2000" b="1" dirty="0">
                <a:solidFill>
                  <a:schemeClr val="bg1"/>
                </a:solidFill>
              </a:rPr>
              <a:t> </a:t>
            </a:r>
            <a:br>
              <a:rPr lang="fr-FR" sz="2000" b="1" dirty="0">
                <a:solidFill>
                  <a:schemeClr val="bg1"/>
                </a:solidFill>
              </a:rPr>
            </a:br>
            <a:r>
              <a:rPr lang="fr-FR" sz="1400" b="1" dirty="0">
                <a:solidFill>
                  <a:schemeClr val="bg1"/>
                </a:solidFill>
              </a:rPr>
              <a:t>(The Slave </a:t>
            </a:r>
            <a:r>
              <a:rPr lang="fr-FR" sz="1400" b="1" dirty="0" err="1">
                <a:solidFill>
                  <a:schemeClr val="bg1"/>
                </a:solidFill>
              </a:rPr>
              <a:t>Market</a:t>
            </a:r>
            <a:r>
              <a:rPr lang="fr-FR" sz="1400" b="1" dirty="0">
                <a:solidFill>
                  <a:schemeClr val="bg1"/>
                </a:solidFill>
              </a:rPr>
              <a:t>)</a:t>
            </a:r>
            <a:br>
              <a:rPr lang="fr-FR" sz="1200" dirty="0">
                <a:solidFill>
                  <a:schemeClr val="bg1"/>
                </a:solidFill>
              </a:rPr>
            </a:br>
            <a:r>
              <a:rPr lang="fr-FR" sz="1200" dirty="0">
                <a:solidFill>
                  <a:schemeClr val="bg1"/>
                </a:solidFill>
              </a:rPr>
              <a:t> </a:t>
            </a:r>
            <a:r>
              <a:rPr lang="fr-FR" sz="1200" dirty="0" err="1">
                <a:solidFill>
                  <a:schemeClr val="bg1"/>
                </a:solidFill>
              </a:rPr>
              <a:t>before</a:t>
            </a:r>
            <a:r>
              <a:rPr lang="fr-FR" sz="1200" dirty="0">
                <a:solidFill>
                  <a:schemeClr val="bg1"/>
                </a:solidFill>
              </a:rPr>
              <a:t> 1882</a:t>
            </a:r>
            <a:br>
              <a:rPr lang="fr-FR" sz="1200" dirty="0">
                <a:solidFill>
                  <a:schemeClr val="bg1"/>
                </a:solidFill>
              </a:rPr>
            </a:br>
            <a:r>
              <a:rPr lang="fr-FR" sz="1200" dirty="0">
                <a:solidFill>
                  <a:schemeClr val="bg1"/>
                </a:solidFill>
              </a:rPr>
              <a:t> Gustave Clarence Rodolphe Boulanger (1824-1888)</a:t>
            </a:r>
            <a:endParaRPr lang="en-US" sz="1200" dirty="0">
              <a:solidFill>
                <a:schemeClr val="bg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533400"/>
            <a:ext cx="9144000" cy="5791200"/>
          </a:xfrm>
          <a:prstGeom prst="rect">
            <a:avLst/>
          </a:prstGeom>
          <a:noFill/>
          <a:ln w="9525">
            <a:noFill/>
            <a:miter lim="800000"/>
            <a:headEnd/>
            <a:tailEnd/>
          </a:ln>
        </p:spPr>
      </p:pic>
      <p:sp>
        <p:nvSpPr>
          <p:cNvPr id="8" name="Rectangle 7"/>
          <p:cNvSpPr/>
          <p:nvPr/>
        </p:nvSpPr>
        <p:spPr>
          <a:xfrm>
            <a:off x="457200" y="5424722"/>
            <a:ext cx="8458200" cy="769441"/>
          </a:xfrm>
          <a:prstGeom prst="rect">
            <a:avLst/>
          </a:prstGeom>
        </p:spPr>
        <p:txBody>
          <a:bodyPr wrap="square">
            <a:spAutoFit/>
          </a:bodyPr>
          <a:lstStyle/>
          <a:p>
            <a:pPr algn="ctr"/>
            <a:r>
              <a:rPr lang="it-IT" sz="2000" b="1" i="1" dirty="0">
                <a:solidFill>
                  <a:schemeClr val="bg1"/>
                </a:solidFill>
              </a:rPr>
              <a:t>I supplicanti. Espulsione dei Gitanos dalla Spagna</a:t>
            </a:r>
            <a:br>
              <a:rPr lang="fr-FR" sz="1200" dirty="0">
                <a:solidFill>
                  <a:schemeClr val="bg1"/>
                </a:solidFill>
              </a:rPr>
            </a:br>
            <a:r>
              <a:rPr lang="en-US" sz="1200" dirty="0">
                <a:solidFill>
                  <a:schemeClr val="bg1"/>
                </a:solidFill>
              </a:rPr>
              <a:t> 1872 </a:t>
            </a:r>
            <a:br>
              <a:rPr lang="fr-FR" sz="1200" dirty="0">
                <a:solidFill>
                  <a:schemeClr val="bg1"/>
                </a:solidFill>
              </a:rPr>
            </a:br>
            <a:r>
              <a:rPr lang="fr-FR" sz="1200" dirty="0">
                <a:solidFill>
                  <a:schemeClr val="bg1"/>
                </a:solidFill>
              </a:rPr>
              <a:t> Edwin </a:t>
            </a:r>
            <a:r>
              <a:rPr lang="fr-FR" sz="1200" dirty="0" err="1">
                <a:solidFill>
                  <a:schemeClr val="bg1"/>
                </a:solidFill>
              </a:rPr>
              <a:t>Longsden</a:t>
            </a:r>
            <a:r>
              <a:rPr lang="fr-FR" sz="1200" dirty="0">
                <a:solidFill>
                  <a:schemeClr val="bg1"/>
                </a:solidFill>
              </a:rPr>
              <a:t> Long</a:t>
            </a:r>
            <a:endParaRPr lang="en-US" sz="1200" dirty="0">
              <a:solidFill>
                <a:schemeClr val="bg1"/>
              </a:solidFill>
            </a:endParaRPr>
          </a:p>
        </p:txBody>
      </p:sp>
      <p:sp>
        <p:nvSpPr>
          <p:cNvPr id="9" name="Rectangle 8"/>
          <p:cNvSpPr/>
          <p:nvPr/>
        </p:nvSpPr>
        <p:spPr>
          <a:xfrm>
            <a:off x="1875972" y="6399442"/>
            <a:ext cx="5348514" cy="215444"/>
          </a:xfrm>
          <a:prstGeom prst="rect">
            <a:avLst/>
          </a:prstGeom>
        </p:spPr>
        <p:txBody>
          <a:bodyPr wrap="square">
            <a:spAutoFit/>
          </a:bodyPr>
          <a:lstStyle/>
          <a:p>
            <a:pPr algn="ctr"/>
            <a:r>
              <a:rPr lang="en-US" sz="800" dirty="0">
                <a:solidFill>
                  <a:schemeClr val="bg1"/>
                </a:solidFill>
                <a:hlinkClick r:id="rId4"/>
              </a:rPr>
              <a:t>http://commons.wikimedia.org/wiki/File:Supplicants_expulsion_gypsies_hi.jpg</a:t>
            </a:r>
            <a:endParaRPr lang="en-US" sz="800" dirty="0">
              <a:solidFill>
                <a:schemeClr val="bg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24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000" b="1" dirty="0">
                <a:solidFill>
                  <a:srgbClr val="D79694"/>
                </a:solidFill>
              </a:rPr>
              <a:t>fostered trade with people in other ecological zones</a:t>
            </a:r>
          </a:p>
          <a:p>
            <a:pPr marL="1139825" lvl="2" indent="-225425" fontAlgn="base">
              <a:spcBef>
                <a:spcPct val="0"/>
              </a:spcBef>
              <a:spcAft>
                <a:spcPct val="0"/>
              </a:spcAft>
              <a:buFont typeface="Arial" charset="0"/>
              <a:buChar char="•"/>
            </a:pPr>
            <a:r>
              <a:rPr lang="en-US" sz="2000" b="1" dirty="0">
                <a:solidFill>
                  <a:srgbClr val="D79694"/>
                </a:solidFill>
              </a:rPr>
              <a:t>allowed access to previously unknown commodities</a:t>
            </a:r>
          </a:p>
          <a:p>
            <a:pPr marL="1139825" lvl="2" indent="-225425" fontAlgn="base">
              <a:spcBef>
                <a:spcPct val="0"/>
              </a:spcBef>
              <a:spcAft>
                <a:spcPct val="0"/>
              </a:spcAft>
              <a:buFont typeface="Arial" charset="0"/>
              <a:buChar char="•"/>
            </a:pPr>
            <a:r>
              <a:rPr lang="en-US" sz="3200" b="1" dirty="0">
                <a:solidFill>
                  <a:srgbClr val="000000"/>
                </a:solidFill>
              </a:rPr>
              <a:t>for the first time in history not everyone had to be involved in food-getting activities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8"/>
            <a:ext cx="7543800" cy="4585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3600" b="1" dirty="0">
                <a:solidFill>
                  <a:srgbClr val="000000"/>
                </a:solidFill>
              </a:rPr>
              <a:t>specialization of production and</a:t>
            </a:r>
          </a:p>
          <a:p>
            <a:pPr marL="231775" lvl="2" indent="-231775" fontAlgn="base">
              <a:spcBef>
                <a:spcPct val="0"/>
              </a:spcBef>
              <a:spcAft>
                <a:spcPct val="0"/>
              </a:spcAft>
              <a:buFont typeface="Arial" charset="0"/>
              <a:buChar char="•"/>
            </a:pPr>
            <a:r>
              <a:rPr lang="en-US" sz="3600" b="1" dirty="0">
                <a:solidFill>
                  <a:srgbClr val="000000"/>
                </a:solidFill>
              </a:rPr>
              <a:t>specialized laborers appeared</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64"/>
            <a:ext cx="6502400" cy="2800767"/>
          </a:xfrm>
        </p:spPr>
        <p:txBody>
          <a:bodyPr>
            <a:spAutoFit/>
          </a:bodyPr>
          <a:lstStyle/>
          <a:p>
            <a:pPr algn="ctr">
              <a:buNone/>
            </a:pPr>
            <a:r>
              <a:rPr lang="en-US" sz="4000" b="1" dirty="0"/>
              <a:t>non-farmers</a:t>
            </a:r>
          </a:p>
          <a:p>
            <a:pPr algn="ctr">
              <a:buNone/>
            </a:pPr>
            <a:r>
              <a:rPr lang="en-US" sz="4000" b="1" dirty="0"/>
              <a:t>could engage in </a:t>
            </a:r>
          </a:p>
          <a:p>
            <a:pPr algn="ctr">
              <a:buFont typeface="Wingdings" pitchFamily="2" charset="2"/>
              <a:buNone/>
            </a:pPr>
            <a:r>
              <a:rPr lang="en-US" sz="4000" b="1" dirty="0"/>
              <a:t>	specialized gathering activities . . .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709846" y="5628382"/>
            <a:ext cx="1685077" cy="107721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FFFFFF"/>
                </a:solidFill>
                <a:hlinkClick r:id="rId2"/>
              </a:rPr>
              <a:t>Aztecs Fishing</a:t>
            </a:r>
            <a:endParaRPr lang="en-US" dirty="0">
              <a:solidFill>
                <a:srgbClr val="FFFFFF"/>
              </a:solidFill>
            </a:endParaRPr>
          </a:p>
          <a:p>
            <a:pPr algn="ctr" fontAlgn="base">
              <a:spcBef>
                <a:spcPct val="0"/>
              </a:spcBef>
              <a:spcAft>
                <a:spcPct val="0"/>
              </a:spcAft>
            </a:pPr>
            <a:endParaRPr lang="en-US" dirty="0">
              <a:solidFill>
                <a:srgbClr val="FFFFFF"/>
              </a:solidFill>
            </a:endParaRPr>
          </a:p>
          <a:p>
            <a:pPr algn="ctr" fontAlgn="base">
              <a:spcBef>
                <a:spcPct val="0"/>
              </a:spcBef>
              <a:spcAft>
                <a:spcPct val="0"/>
              </a:spcAft>
            </a:pPr>
            <a:r>
              <a:rPr lang="en-US" sz="1400" dirty="0">
                <a:solidFill>
                  <a:srgbClr val="FFFFFF"/>
                </a:solidFill>
              </a:rPr>
              <a:t>Florentine Codex</a:t>
            </a:r>
          </a:p>
          <a:p>
            <a:pPr algn="ctr" fontAlgn="base">
              <a:spcBef>
                <a:spcPct val="0"/>
              </a:spcBef>
              <a:spcAft>
                <a:spcPct val="0"/>
              </a:spcAft>
            </a:pPr>
            <a:r>
              <a:rPr lang="en-US" sz="1400" dirty="0">
                <a:solidFill>
                  <a:srgbClr val="FFFFFF"/>
                </a:solidFill>
              </a:rPr>
              <a:t>late 16</a:t>
            </a:r>
            <a:r>
              <a:rPr lang="en-US" sz="1400" baseline="30000" dirty="0">
                <a:solidFill>
                  <a:srgbClr val="FFFFFF"/>
                </a:solidFill>
              </a:rPr>
              <a:t>th</a:t>
            </a:r>
            <a:r>
              <a:rPr lang="en-US" sz="1400" dirty="0">
                <a:solidFill>
                  <a:srgbClr val="FFFFFF"/>
                </a:solidFill>
              </a:rPr>
              <a:t> century</a:t>
            </a:r>
          </a:p>
        </p:txBody>
      </p:sp>
      <p:pic>
        <p:nvPicPr>
          <p:cNvPr id="14338" name="Picture 2"/>
          <p:cNvPicPr>
            <a:picLocks noChangeAspect="1" noChangeArrowheads="1"/>
          </p:cNvPicPr>
          <p:nvPr/>
        </p:nvPicPr>
        <p:blipFill>
          <a:blip r:embed="rId3" cstate="print"/>
          <a:srcRect/>
          <a:stretch>
            <a:fillRect/>
          </a:stretch>
        </p:blipFill>
        <p:spPr bwMode="auto">
          <a:xfrm>
            <a:off x="2247904" y="1390650"/>
            <a:ext cx="4648200" cy="40767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64"/>
            <a:ext cx="6502400" cy="2800767"/>
          </a:xfrm>
        </p:spPr>
        <p:txBody>
          <a:bodyPr>
            <a:spAutoFit/>
          </a:bodyPr>
          <a:lstStyle/>
          <a:p>
            <a:pPr algn="ctr">
              <a:buNone/>
            </a:pPr>
            <a:r>
              <a:rPr lang="en-US" sz="4000" b="1" dirty="0"/>
              <a:t>non-farmers</a:t>
            </a:r>
          </a:p>
          <a:p>
            <a:pPr algn="ctr">
              <a:buNone/>
            </a:pPr>
            <a:r>
              <a:rPr lang="en-US" sz="4000" b="1" dirty="0"/>
              <a:t>could even</a:t>
            </a:r>
          </a:p>
          <a:p>
            <a:pPr algn="ctr">
              <a:buFont typeface="Wingdings" pitchFamily="2" charset="2"/>
              <a:buNone/>
            </a:pPr>
            <a:r>
              <a:rPr lang="en-US" sz="4000" b="1" dirty="0"/>
              <a:t>	specialize in gathering just one thing . .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od_Kurlansky.gif"/>
          <p:cNvPicPr>
            <a:picLocks noChangeAspect="1"/>
          </p:cNvPicPr>
          <p:nvPr/>
        </p:nvPicPr>
        <p:blipFill>
          <a:blip r:embed="rId2" cstate="print"/>
          <a:stretch>
            <a:fillRect/>
          </a:stretch>
        </p:blipFill>
        <p:spPr>
          <a:xfrm>
            <a:off x="2605653" y="667655"/>
            <a:ext cx="3904007" cy="5486400"/>
          </a:xfrm>
          <a:prstGeom prst="rect">
            <a:avLst/>
          </a:prstGeom>
          <a:ln w="12700">
            <a:solidFill>
              <a:schemeClr val="bg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320800" y="2877456"/>
            <a:ext cx="6502400" cy="2185214"/>
          </a:xfrm>
        </p:spPr>
        <p:txBody>
          <a:bodyPr>
            <a:spAutoFit/>
          </a:bodyPr>
          <a:lstStyle/>
          <a:p>
            <a:pPr algn="ctr">
              <a:buNone/>
            </a:pPr>
            <a:r>
              <a:rPr lang="en-US" sz="4000" b="1" dirty="0"/>
              <a:t>and non-farmers</a:t>
            </a:r>
          </a:p>
          <a:p>
            <a:pPr algn="ctr">
              <a:buNone/>
            </a:pPr>
            <a:r>
              <a:rPr lang="en-US" sz="4000" b="1" dirty="0"/>
              <a:t>could engage in </a:t>
            </a:r>
          </a:p>
          <a:p>
            <a:pPr algn="ctr">
              <a:buFont typeface="Wingdings" pitchFamily="2" charset="2"/>
              <a:buNone/>
            </a:pPr>
            <a:r>
              <a:rPr lang="en-US" sz="4000" b="1" dirty="0"/>
              <a:t>	specialized crafts . .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4297"/>
            <a:ext cx="7315200" cy="327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4000" b="1" dirty="0">
                <a:solidFill>
                  <a:srgbClr val="000000"/>
                </a:solidFill>
              </a:rPr>
              <a:t>basket making</a:t>
            </a:r>
          </a:p>
          <a:p>
            <a:pPr marL="1139825" lvl="2" indent="-225425" fontAlgn="base">
              <a:spcBef>
                <a:spcPct val="0"/>
              </a:spcBef>
              <a:spcAft>
                <a:spcPct val="0"/>
              </a:spcAft>
              <a:buFont typeface="Arial" charset="0"/>
              <a:buChar char="•"/>
            </a:pPr>
            <a:r>
              <a:rPr lang="en-US" sz="2400" b="1" dirty="0">
                <a:solidFill>
                  <a:srgbClr val="D79694"/>
                </a:solidFill>
              </a:rPr>
              <a:t>ceramics</a:t>
            </a:r>
          </a:p>
          <a:p>
            <a:pPr marL="1139825" lvl="2" indent="-225425" fontAlgn="base">
              <a:spcBef>
                <a:spcPct val="0"/>
              </a:spcBef>
              <a:spcAft>
                <a:spcPct val="0"/>
              </a:spcAft>
              <a:buFont typeface="Arial" charset="0"/>
              <a:buChar char="•"/>
            </a:pPr>
            <a:r>
              <a:rPr lang="en-US" sz="2400" b="1" dirty="0">
                <a:solidFill>
                  <a:srgbClr val="D79694"/>
                </a:solidFill>
              </a:rPr>
              <a:t>bronze and metal casting</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88"/>
            <a:ext cx="7315200" cy="3826689"/>
          </a:xfrm>
          <a:prstGeom prst="rect">
            <a:avLst/>
          </a:prstGeom>
          <a:noFill/>
          <a:ln w="9525">
            <a:noFill/>
            <a:miter lim="800000"/>
            <a:headEnd/>
            <a:tailEnd/>
          </a:ln>
        </p:spPr>
        <p:txBody>
          <a:bodyPr>
            <a:spAutoFit/>
          </a:bodyPr>
          <a:lstStyle/>
          <a:p>
            <a:pPr marL="465138" lvl="1" indent="-233363" fontAlgn="base">
              <a:spcBef>
                <a:spcPts val="800"/>
              </a:spcBef>
              <a:spcAft>
                <a:spcPct val="0"/>
              </a:spcAft>
              <a:buFont typeface="Arial" charset="0"/>
              <a:buChar char="•"/>
            </a:pPr>
            <a:r>
              <a:rPr lang="en-US" sz="2400" b="1" dirty="0">
                <a:solidFill>
                  <a:srgbClr val="000000"/>
                </a:solidFill>
              </a:rPr>
              <a:t>The Agricultural Revolution of the Neolithic Era </a:t>
            </a:r>
          </a:p>
          <a:p>
            <a:pPr marL="465138" lvl="1" indent="-233363" fontAlgn="base">
              <a:spcBef>
                <a:spcPts val="800"/>
              </a:spcBef>
              <a:spcAft>
                <a:spcPct val="0"/>
              </a:spcAft>
              <a:buFont typeface="Arial" charset="0"/>
              <a:buChar char="•"/>
            </a:pPr>
            <a:r>
              <a:rPr lang="en-US" sz="2400" b="1" dirty="0">
                <a:solidFill>
                  <a:srgbClr val="D79694"/>
                </a:solidFill>
              </a:rPr>
              <a:t>The Search for Spices</a:t>
            </a:r>
          </a:p>
          <a:p>
            <a:pPr marL="465138" lvl="1" indent="-233363" fontAlgn="base">
              <a:spcBef>
                <a:spcPts val="800"/>
              </a:spcBef>
              <a:spcAft>
                <a:spcPct val="0"/>
              </a:spcAft>
              <a:buFont typeface="Arial" charset="0"/>
              <a:buChar char="•"/>
            </a:pPr>
            <a:r>
              <a:rPr lang="en-US" sz="2400" b="1" dirty="0">
                <a:solidFill>
                  <a:srgbClr val="D79694"/>
                </a:solidFill>
              </a:rPr>
              <a:t>The Industrial Revolution</a:t>
            </a:r>
          </a:p>
          <a:p>
            <a:pPr marL="465138" lvl="1" indent="-233363" fontAlgn="base">
              <a:spcBef>
                <a:spcPts val="800"/>
              </a:spcBef>
              <a:spcAft>
                <a:spcPct val="0"/>
              </a:spcAft>
              <a:buFont typeface="Arial" charset="0"/>
              <a:buChar char="•"/>
            </a:pPr>
            <a:r>
              <a:rPr lang="en-US" sz="2400" b="1" dirty="0">
                <a:solidFill>
                  <a:srgbClr val="D79694"/>
                </a:solidFill>
              </a:rPr>
              <a:t>Transportation, Refrigeration, and Canning</a:t>
            </a:r>
          </a:p>
          <a:p>
            <a:pPr marL="465138" lvl="1" indent="-233363" fontAlgn="base">
              <a:spcBef>
                <a:spcPts val="800"/>
              </a:spcBef>
              <a:spcAft>
                <a:spcPct val="0"/>
              </a:spcAft>
              <a:buFont typeface="Arial" charset="0"/>
              <a:buChar char="•"/>
            </a:pPr>
            <a:r>
              <a:rPr lang="en-US" sz="2400" b="1" dirty="0">
                <a:solidFill>
                  <a:srgbClr val="D79694"/>
                </a:solidFill>
              </a:rPr>
              <a:t>The Scientific Revolution</a:t>
            </a:r>
          </a:p>
          <a:p>
            <a:pPr marL="465138" lvl="1" indent="-233363" fontAlgn="base">
              <a:spcBef>
                <a:spcPts val="800"/>
              </a:spcBef>
              <a:spcAft>
                <a:spcPct val="0"/>
              </a:spcAft>
              <a:buFont typeface="Arial" charset="0"/>
              <a:buChar char="•"/>
            </a:pPr>
            <a:r>
              <a:rPr lang="en-US" sz="2400" b="1" dirty="0">
                <a:solidFill>
                  <a:srgbClr val="D79694"/>
                </a:solidFill>
              </a:rPr>
              <a:t>Modern-Day Adaptations</a:t>
            </a:r>
          </a:p>
          <a:p>
            <a:pPr marL="465138" lvl="1" indent="-233363" fontAlgn="base">
              <a:spcBef>
                <a:spcPts val="800"/>
              </a:spcBef>
              <a:spcAft>
                <a:spcPct val="0"/>
              </a:spcAft>
              <a:buFont typeface="Arial" charset="0"/>
              <a:buChar char="•"/>
            </a:pPr>
            <a:r>
              <a:rPr lang="en-US" sz="2400" b="1" dirty="0">
                <a:solidFill>
                  <a:srgbClr val="D79694"/>
                </a:solidFill>
              </a:rPr>
              <a:t>Summary</a:t>
            </a:r>
          </a:p>
          <a:p>
            <a:pPr marL="465138" lvl="1" indent="-233363" fontAlgn="base">
              <a:spcBef>
                <a:spcPts val="800"/>
              </a:spcBef>
              <a:spcAft>
                <a:spcPct val="0"/>
              </a:spcAft>
              <a:buFont typeface="Arial" charset="0"/>
              <a:buChar char="•"/>
            </a:pPr>
            <a:r>
              <a:rPr lang="en-US" sz="2400" b="1" dirty="0">
                <a:solidFill>
                  <a:srgbClr val="D79694"/>
                </a:solidFill>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fontAlgn="base">
              <a:spcBef>
                <a:spcPct val="0"/>
              </a:spcBef>
              <a:spcAft>
                <a:spcPct val="0"/>
              </a:spcAft>
            </a:pPr>
            <a:r>
              <a:rPr lang="en-US" sz="3200" b="1" dirty="0">
                <a:solidFill>
                  <a:srgbClr val="000000"/>
                </a:solidFill>
              </a:rPr>
              <a:t>Food in Historical Perspective: </a:t>
            </a:r>
          </a:p>
          <a:p>
            <a:pPr marL="342900" indent="-342900" algn="ctr" fontAlgn="base">
              <a:spcBef>
                <a:spcPct val="0"/>
              </a:spcBef>
              <a:spcAft>
                <a:spcPct val="0"/>
              </a:spcAft>
            </a:pPr>
            <a:r>
              <a:rPr lang="en-US" sz="3200" b="1" dirty="0">
                <a:solidFill>
                  <a:srgbClr val="000000"/>
                </a:solidFill>
              </a:rPr>
              <a:t>Dietary Revolutions</a:t>
            </a:r>
          </a:p>
        </p:txBody>
      </p:sp>
      <p:sp>
        <p:nvSpPr>
          <p:cNvPr id="5" name="Subtitle 2"/>
          <p:cNvSpPr txBox="1">
            <a:spLocks/>
          </p:cNvSpPr>
          <p:nvPr/>
        </p:nvSpPr>
        <p:spPr>
          <a:xfrm>
            <a:off x="0" y="392571"/>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fontAlgn="base" hangingPunct="0">
              <a:spcBef>
                <a:spcPct val="20000"/>
              </a:spcBef>
              <a:spcAft>
                <a:spcPct val="0"/>
              </a:spcAft>
            </a:pPr>
            <a:r>
              <a:rPr lang="en-US" sz="2000" dirty="0">
                <a:solidFill>
                  <a:prstClr val="black"/>
                </a:solidFill>
              </a:rPr>
              <a:t>Food in Historical Perspective: Dietary Revolutions</a:t>
            </a:r>
          </a:p>
          <a:p>
            <a:pPr marL="342900" indent="-342900" algn="ctr" eaLnBrk="0" fontAlgn="base" hangingPunct="0">
              <a:spcBef>
                <a:spcPct val="20000"/>
              </a:spcBef>
              <a:spcAft>
                <a:spcPct val="0"/>
              </a:spcAft>
            </a:pPr>
            <a:endParaRPr lang="en-US" sz="2000" dirty="0">
              <a:solidFill>
                <a:prstClr val="black"/>
              </a:solidFill>
            </a:endParaRPr>
          </a:p>
        </p:txBody>
      </p:sp>
      <p:sp>
        <p:nvSpPr>
          <p:cNvPr id="7" name="Subtitle 2"/>
          <p:cNvSpPr txBox="1">
            <a:spLocks/>
          </p:cNvSpPr>
          <p:nvPr/>
        </p:nvSpPr>
        <p:spPr bwMode="auto">
          <a:xfrm>
            <a:off x="990600" y="2667000"/>
            <a:ext cx="7315200" cy="3200400"/>
          </a:xfrm>
          <a:prstGeom prst="rect">
            <a:avLst/>
          </a:prstGeom>
          <a:solidFill>
            <a:schemeClr val="bg1"/>
          </a:solidFill>
          <a:ln w="76200">
            <a:solidFill>
              <a:srgbClr val="C80000"/>
            </a:solidFill>
            <a:miter lim="800000"/>
            <a:headEnd/>
            <a:tailEnd/>
          </a:ln>
        </p:spPr>
        <p:txBody>
          <a:bodyPr/>
          <a:lstStyle/>
          <a:p>
            <a:pPr marL="682625" lvl="1" indent="-225425" fontAlgn="base">
              <a:spcBef>
                <a:spcPct val="0"/>
              </a:spcBef>
              <a:spcAft>
                <a:spcPct val="0"/>
              </a:spcAft>
              <a:buFont typeface="Arial" charset="0"/>
              <a:buChar char="•"/>
            </a:pPr>
            <a:endParaRPr lang="en-US" sz="2400" b="1" dirty="0">
              <a:solidFill>
                <a:srgbClr val="D79694"/>
              </a:solidFill>
            </a:endParaRPr>
          </a:p>
          <a:p>
            <a:pPr marL="682625" lvl="1" indent="-225425" fontAlgn="base">
              <a:spcBef>
                <a:spcPct val="0"/>
              </a:spcBef>
              <a:spcAft>
                <a:spcPct val="0"/>
              </a:spcAft>
              <a:buFont typeface="Arial" charset="0"/>
              <a:buChar char="•"/>
            </a:pPr>
            <a:r>
              <a:rPr lang="en-US" sz="2400" b="1" dirty="0">
                <a:solidFill>
                  <a:srgbClr val="D79694"/>
                </a:solidFill>
              </a:rPr>
              <a:t>Development of Agriculture in the Tehuacán Valley</a:t>
            </a:r>
          </a:p>
          <a:p>
            <a:pPr marL="682625" lvl="1" indent="-225425" fontAlgn="base">
              <a:spcBef>
                <a:spcPct val="0"/>
              </a:spcBef>
              <a:spcAft>
                <a:spcPct val="0"/>
              </a:spcAft>
              <a:buFont typeface="Arial" charset="0"/>
              <a:buChar char="•"/>
            </a:pPr>
            <a:r>
              <a:rPr lang="en-US" sz="2400" b="1" dirty="0">
                <a:solidFill>
                  <a:srgbClr val="D79694"/>
                </a:solidFill>
              </a:rPr>
              <a:t>Nutritional Consequences of the Agricultural Revolution: A Comparison of Foragers and Agriculturalists</a:t>
            </a:r>
          </a:p>
          <a:p>
            <a:pPr marL="682625" lvl="1" indent="-225425" fontAlgn="base">
              <a:spcBef>
                <a:spcPct val="0"/>
              </a:spcBef>
              <a:spcAft>
                <a:spcPct val="0"/>
              </a:spcAft>
              <a:buFont typeface="Arial" charset="0"/>
              <a:buChar char="•"/>
            </a:pPr>
            <a:r>
              <a:rPr lang="en-US" sz="3600" b="1" dirty="0">
                <a:solidFill>
                  <a:srgbClr val="000000"/>
                </a:solidFill>
              </a:rPr>
              <a:t>Social and Political Consequences of the Agricultural Revolution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320800" y="1179681"/>
            <a:ext cx="6502400" cy="1384995"/>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economic system allows individuals</a:t>
            </a:r>
          </a:p>
          <a:p>
            <a:pPr marL="571500" indent="-571500" algn="ctr" fontAlgn="base">
              <a:spcBef>
                <a:spcPct val="0"/>
              </a:spcBef>
              <a:spcAft>
                <a:spcPct val="0"/>
              </a:spcAft>
            </a:pPr>
            <a:r>
              <a:rPr kumimoji="1" lang="en-US" sz="2800" b="1" dirty="0">
                <a:solidFill>
                  <a:srgbClr val="0C0600"/>
                </a:solidFill>
              </a:rPr>
              <a:t>to devote full time to occupations</a:t>
            </a:r>
          </a:p>
          <a:p>
            <a:pPr marL="571500" indent="-571500" fontAlgn="base">
              <a:spcBef>
                <a:spcPct val="0"/>
              </a:spcBef>
              <a:spcAft>
                <a:spcPct val="0"/>
              </a:spcAft>
            </a:pPr>
            <a:r>
              <a:rPr kumimoji="1" lang="en-US" sz="2800" b="1" dirty="0">
                <a:solidFill>
                  <a:srgbClr val="0C0600"/>
                </a:solidFill>
              </a:rPr>
              <a:t>       like . . .</a:t>
            </a:r>
            <a:endParaRPr kumimoji="1" lang="en-US" sz="2400" b="1" dirty="0">
              <a:solidFill>
                <a:srgbClr val="0C0600"/>
              </a:solidFill>
            </a:endParaRPr>
          </a:p>
        </p:txBody>
      </p:sp>
      <p:pic>
        <p:nvPicPr>
          <p:cNvPr id="707590" name="Picture 6" descr="basket1"/>
          <p:cNvPicPr>
            <a:picLocks noChangeAspect="1" noChangeArrowheads="1"/>
          </p:cNvPicPr>
          <p:nvPr/>
        </p:nvPicPr>
        <p:blipFill>
          <a:blip r:embed="rId3" cstate="print"/>
          <a:srcRect/>
          <a:stretch>
            <a:fillRect/>
          </a:stretch>
        </p:blipFill>
        <p:spPr bwMode="auto">
          <a:xfrm>
            <a:off x="4086578" y="2219325"/>
            <a:ext cx="3397956" cy="3419475"/>
          </a:xfrm>
          <a:prstGeom prst="rect">
            <a:avLst/>
          </a:prstGeom>
          <a:noFill/>
        </p:spPr>
      </p:pic>
      <p:sp>
        <p:nvSpPr>
          <p:cNvPr id="707591" name="Text Box 7"/>
          <p:cNvSpPr txBox="1">
            <a:spLocks noChangeArrowheads="1"/>
          </p:cNvSpPr>
          <p:nvPr/>
        </p:nvSpPr>
        <p:spPr bwMode="auto">
          <a:xfrm>
            <a:off x="4301066" y="5607178"/>
            <a:ext cx="2991556" cy="830997"/>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2000" b="1" dirty="0">
                <a:solidFill>
                  <a:srgbClr val="FFFFFF"/>
                </a:solidFill>
                <a:latin typeface="Times New Roman" pitchFamily="18" charset="0"/>
              </a:rPr>
              <a:t> </a:t>
            </a:r>
            <a:r>
              <a:rPr lang="en-US" sz="1600" b="1" dirty="0">
                <a:solidFill>
                  <a:srgbClr val="000000"/>
                </a:solidFill>
              </a:rPr>
              <a:t>Prehistoric basketry techniques</a:t>
            </a:r>
          </a:p>
          <a:p>
            <a:pPr algn="ctr" fontAlgn="base">
              <a:spcBef>
                <a:spcPct val="0"/>
              </a:spcBef>
              <a:spcAft>
                <a:spcPct val="0"/>
              </a:spcAft>
            </a:pPr>
            <a:r>
              <a:rPr lang="en-US" sz="1200" dirty="0">
                <a:solidFill>
                  <a:srgbClr val="000000"/>
                </a:solidFill>
              </a:rPr>
              <a:t>(Jean Connor)</a:t>
            </a:r>
          </a:p>
        </p:txBody>
      </p:sp>
      <p:sp>
        <p:nvSpPr>
          <p:cNvPr id="9" name="Text Box 2"/>
          <p:cNvSpPr txBox="1">
            <a:spLocks noChangeArrowheads="1"/>
          </p:cNvSpPr>
          <p:nvPr/>
        </p:nvSpPr>
        <p:spPr bwMode="auto">
          <a:xfrm>
            <a:off x="1670755" y="3657603"/>
            <a:ext cx="2562578" cy="954107"/>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basket making</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tretch>
            <a:fillRect/>
          </a:stretch>
        </p:blipFill>
        <p:spPr bwMode="auto">
          <a:xfrm>
            <a:off x="762000" y="304355"/>
            <a:ext cx="7620000" cy="5534025"/>
          </a:xfrm>
          <a:prstGeom prst="rect">
            <a:avLst/>
          </a:prstGeom>
          <a:noFill/>
          <a:ln>
            <a:noFill/>
          </a:ln>
        </p:spPr>
      </p:pic>
      <p:sp>
        <p:nvSpPr>
          <p:cNvPr id="5" name="Rectangle 4"/>
          <p:cNvSpPr/>
          <p:nvPr/>
        </p:nvSpPr>
        <p:spPr>
          <a:xfrm>
            <a:off x="2286000" y="6475781"/>
            <a:ext cx="4572000" cy="276999"/>
          </a:xfrm>
          <a:prstGeom prst="rect">
            <a:avLst/>
          </a:prstGeom>
        </p:spPr>
        <p:txBody>
          <a:bodyPr>
            <a:spAutoFit/>
          </a:bodyPr>
          <a:lstStyle/>
          <a:p>
            <a:pPr algn="ctr"/>
            <a:r>
              <a:rPr lang="en-US" sz="1200" dirty="0">
                <a:hlinkClick r:id="rId3"/>
              </a:rPr>
              <a:t>http://en.wikipedia.org/wiki/File:Pima_baskets.jpg</a:t>
            </a:r>
            <a:endParaRPr lang="en-US" sz="1200" dirty="0"/>
          </a:p>
        </p:txBody>
      </p:sp>
      <p:sp>
        <p:nvSpPr>
          <p:cNvPr id="6" name="Rectangle 5"/>
          <p:cNvSpPr/>
          <p:nvPr/>
        </p:nvSpPr>
        <p:spPr>
          <a:xfrm>
            <a:off x="1219200" y="6067750"/>
            <a:ext cx="6705600" cy="369332"/>
          </a:xfrm>
          <a:prstGeom prst="rect">
            <a:avLst/>
          </a:prstGeom>
        </p:spPr>
        <p:txBody>
          <a:bodyPr wrap="square">
            <a:spAutoFit/>
          </a:bodyPr>
          <a:lstStyle/>
          <a:p>
            <a:r>
              <a:rPr lang="en-US" dirty="0">
                <a:solidFill>
                  <a:schemeClr val="bg1"/>
                </a:solidFill>
              </a:rPr>
              <a:t>Pima baskets, photographed around 1907 by Edward S. Curtis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4297"/>
            <a:ext cx="7315200" cy="32778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D79694"/>
                </a:solidFill>
              </a:rPr>
              <a:t>basket making</a:t>
            </a:r>
            <a:endParaRPr lang="en-US" sz="2400" b="1" dirty="0">
              <a:solidFill>
                <a:srgbClr val="000000"/>
              </a:solidFill>
            </a:endParaRPr>
          </a:p>
          <a:p>
            <a:pPr marL="1139825" lvl="2" indent="-225425" fontAlgn="base">
              <a:spcBef>
                <a:spcPct val="0"/>
              </a:spcBef>
              <a:spcAft>
                <a:spcPct val="0"/>
              </a:spcAft>
              <a:buFont typeface="Arial" charset="0"/>
              <a:buChar char="•"/>
            </a:pPr>
            <a:r>
              <a:rPr lang="en-US" sz="4000" b="1" dirty="0">
                <a:solidFill>
                  <a:srgbClr val="000000"/>
                </a:solidFill>
              </a:rPr>
              <a:t>ceramics</a:t>
            </a:r>
          </a:p>
          <a:p>
            <a:pPr marL="1139825" lvl="2" indent="-225425" fontAlgn="base">
              <a:spcBef>
                <a:spcPct val="0"/>
              </a:spcBef>
              <a:spcAft>
                <a:spcPct val="0"/>
              </a:spcAft>
              <a:buFont typeface="Arial" charset="0"/>
              <a:buChar char="•"/>
            </a:pPr>
            <a:r>
              <a:rPr lang="en-US" sz="2400" b="1" dirty="0">
                <a:solidFill>
                  <a:srgbClr val="D79694"/>
                </a:solidFill>
              </a:rPr>
              <a:t>bronze and metal casting</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738086" y="6475781"/>
            <a:ext cx="5638800" cy="276999"/>
          </a:xfrm>
          <a:prstGeom prst="rect">
            <a:avLst/>
          </a:prstGeom>
        </p:spPr>
        <p:txBody>
          <a:bodyPr wrap="square">
            <a:spAutoFit/>
          </a:bodyPr>
          <a:lstStyle/>
          <a:p>
            <a:pPr algn="ctr"/>
            <a:r>
              <a:rPr lang="en-US" sz="1200" dirty="0">
                <a:hlinkClick r:id="rId2"/>
              </a:rPr>
              <a:t>http://news.nationalgeographic.com/news/bigphotos/10056647.html</a:t>
            </a:r>
            <a:endParaRPr lang="en-US" sz="1200" dirty="0"/>
          </a:p>
        </p:txBody>
      </p:sp>
      <p:sp>
        <p:nvSpPr>
          <p:cNvPr id="6" name="Rectangle 5"/>
          <p:cNvSpPr/>
          <p:nvPr/>
        </p:nvSpPr>
        <p:spPr>
          <a:xfrm>
            <a:off x="1219200" y="4876808"/>
            <a:ext cx="6705600" cy="646331"/>
          </a:xfrm>
          <a:prstGeom prst="rect">
            <a:avLst/>
          </a:prstGeom>
        </p:spPr>
        <p:txBody>
          <a:bodyPr wrap="square">
            <a:spAutoFit/>
          </a:bodyPr>
          <a:lstStyle/>
          <a:p>
            <a:pPr algn="ctr"/>
            <a:r>
              <a:rPr lang="en-US" dirty="0">
                <a:solidFill>
                  <a:schemeClr val="bg1"/>
                </a:solidFill>
              </a:rPr>
              <a:t>you saw the importance of pottery and pottery analysis in the “Chocolate” Forum</a:t>
            </a:r>
          </a:p>
        </p:txBody>
      </p:sp>
      <p:pic>
        <p:nvPicPr>
          <p:cNvPr id="13314" name="Picture 2"/>
          <p:cNvPicPr>
            <a:picLocks noChangeAspect="1" noChangeArrowheads="1"/>
          </p:cNvPicPr>
          <p:nvPr/>
        </p:nvPicPr>
        <p:blipFill>
          <a:blip r:embed="rId3"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1219200" y="3200404"/>
            <a:ext cx="6705600" cy="830997"/>
          </a:xfrm>
          <a:prstGeom prst="rect">
            <a:avLst/>
          </a:prstGeom>
          <a:solidFill>
            <a:srgbClr val="808000"/>
          </a:solidFill>
          <a:ln w="76200">
            <a:solidFill>
              <a:srgbClr val="FFC000"/>
            </a:solidFill>
          </a:ln>
        </p:spPr>
        <p:txBody>
          <a:bodyPr wrap="square">
            <a:spAutoFit/>
          </a:bodyPr>
          <a:lstStyle/>
          <a:p>
            <a:pPr algn="ctr"/>
            <a:r>
              <a:rPr lang="en-US" sz="2400" b="1" dirty="0">
                <a:solidFill>
                  <a:schemeClr val="bg1"/>
                </a:solidFill>
              </a:rPr>
              <a:t>you can see the importance of pottery and pottery analysis in the “Chocolate” Forum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43428" y="6548212"/>
            <a:ext cx="7224486" cy="215444"/>
          </a:xfrm>
          <a:prstGeom prst="rect">
            <a:avLst/>
          </a:prstGeom>
        </p:spPr>
        <p:txBody>
          <a:bodyPr wrap="square">
            <a:spAutoFit/>
          </a:bodyPr>
          <a:lstStyle/>
          <a:p>
            <a:pPr algn="ctr"/>
            <a:r>
              <a:rPr lang="en-US" sz="800" dirty="0">
                <a:hlinkClick r:id="rId2"/>
              </a:rPr>
              <a:t>http://en.wikipedia.org/wiki/History_of_pottery_in_the_Southern_Levant#Pre-pottery_Neolithic_.28ca._8300.E2.80.93_ca._5500_BC.29</a:t>
            </a:r>
            <a:endParaRPr lang="en-US" sz="800" dirty="0"/>
          </a:p>
        </p:txBody>
      </p:sp>
      <p:pic>
        <p:nvPicPr>
          <p:cNvPr id="1433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
        <p:nvSpPr>
          <p:cNvPr id="9" name="Rectangle 8"/>
          <p:cNvSpPr/>
          <p:nvPr/>
        </p:nvSpPr>
        <p:spPr>
          <a:xfrm>
            <a:off x="943428" y="2328208"/>
            <a:ext cx="7315200" cy="1938992"/>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400" b="1" dirty="0">
                <a:solidFill>
                  <a:schemeClr val="bg1"/>
                </a:solidFill>
              </a:rPr>
              <a:t>the “Pre-pottery” and “Pottery” stages </a:t>
            </a:r>
          </a:p>
          <a:p>
            <a:pPr algn="ctr"/>
            <a:r>
              <a:rPr lang="en-US" sz="2400" b="1" dirty="0">
                <a:solidFill>
                  <a:schemeClr val="bg1"/>
                </a:solidFill>
              </a:rPr>
              <a:t>in fact </a:t>
            </a:r>
            <a:r>
              <a:rPr lang="en-US" sz="2400" b="1" i="1" dirty="0">
                <a:solidFill>
                  <a:schemeClr val="bg1"/>
                </a:solidFill>
              </a:rPr>
              <a:t>define</a:t>
            </a:r>
            <a:r>
              <a:rPr lang="en-US" sz="2400" b="1" dirty="0">
                <a:solidFill>
                  <a:schemeClr val="bg1"/>
                </a:solidFill>
              </a:rPr>
              <a:t> the Neolithic, </a:t>
            </a:r>
          </a:p>
          <a:p>
            <a:pPr algn="ctr"/>
            <a:r>
              <a:rPr lang="en-US" sz="2400" b="1" dirty="0">
                <a:solidFill>
                  <a:schemeClr val="bg1"/>
                </a:solidFill>
              </a:rPr>
              <a:t>with pottery developing </a:t>
            </a:r>
          </a:p>
          <a:p>
            <a:pPr algn="ctr"/>
            <a:r>
              <a:rPr lang="en-US" sz="2400" b="1" dirty="0">
                <a:solidFill>
                  <a:schemeClr val="bg1"/>
                </a:solidFill>
              </a:rPr>
              <a:t>by about 5500 B.C. . .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43428" y="6548212"/>
            <a:ext cx="7224486" cy="215444"/>
          </a:xfrm>
          <a:prstGeom prst="rect">
            <a:avLst/>
          </a:prstGeom>
        </p:spPr>
        <p:txBody>
          <a:bodyPr wrap="square">
            <a:spAutoFit/>
          </a:bodyPr>
          <a:lstStyle/>
          <a:p>
            <a:pPr algn="ctr"/>
            <a:r>
              <a:rPr lang="en-US" sz="800" dirty="0">
                <a:hlinkClick r:id="rId2"/>
              </a:rPr>
              <a:t>http://en.wikipedia.org/wiki/History_of_pottery_in_the_Southern_Levant#Pre-pottery_Neolithic_.28ca._8300.E2.80.93_ca._5500_BC.29</a:t>
            </a:r>
            <a:endParaRPr lang="en-US" sz="800" dirty="0"/>
          </a:p>
        </p:txBody>
      </p:sp>
      <p:pic>
        <p:nvPicPr>
          <p:cNvPr id="1433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
        <p:nvSpPr>
          <p:cNvPr id="9" name="Rectangle 8"/>
          <p:cNvSpPr/>
          <p:nvPr/>
        </p:nvSpPr>
        <p:spPr>
          <a:xfrm>
            <a:off x="914400" y="399871"/>
            <a:ext cx="7315200" cy="1200329"/>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400" b="1" dirty="0">
                <a:solidFill>
                  <a:schemeClr val="bg1"/>
                </a:solidFill>
              </a:rPr>
              <a:t>pottery in the Neolithic develops by about 5500 B.C. . . .</a:t>
            </a:r>
          </a:p>
        </p:txBody>
      </p:sp>
      <p:pic>
        <p:nvPicPr>
          <p:cNvPr id="6" name="Picture 3"/>
          <p:cNvPicPr>
            <a:picLocks noChangeAspect="1" noChangeArrowheads="1"/>
          </p:cNvPicPr>
          <p:nvPr/>
        </p:nvPicPr>
        <p:blipFill>
          <a:blip r:embed="rId4" cstate="print"/>
          <a:srcRect/>
          <a:stretch>
            <a:fillRect/>
          </a:stretch>
        </p:blipFill>
        <p:spPr bwMode="auto">
          <a:xfrm>
            <a:off x="896256" y="2452914"/>
            <a:ext cx="7315200" cy="2642664"/>
          </a:xfrm>
          <a:prstGeom prst="rect">
            <a:avLst/>
          </a:prstGeom>
          <a:noFill/>
          <a:ln w="76200">
            <a:solidFill>
              <a:srgbClr val="FFC000"/>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19"/>
            <a:ext cx="6502400" cy="3637919"/>
          </a:xfrm>
        </p:spPr>
        <p:txBody>
          <a:bodyPr>
            <a:spAutoFit/>
          </a:bodyPr>
          <a:lstStyle/>
          <a:p>
            <a:pPr>
              <a:buFont typeface="Arial" pitchFamily="34" charset="0"/>
              <a:buChar char="•"/>
            </a:pPr>
            <a:r>
              <a:rPr lang="en-US" b="1" dirty="0"/>
              <a:t>basket and skin containers were replaced with ceramic vessels</a:t>
            </a:r>
          </a:p>
          <a:p>
            <a:pPr>
              <a:buFont typeface="Arial" pitchFamily="34" charset="0"/>
              <a:buChar char="•"/>
            </a:pPr>
            <a:endParaRPr lang="en-US" sz="1200" b="1" dirty="0"/>
          </a:p>
          <a:p>
            <a:pPr lvl="1">
              <a:buFont typeface="Arial" pitchFamily="34" charset="0"/>
              <a:buChar char="•"/>
            </a:pPr>
            <a:r>
              <a:rPr lang="en-US" sz="2400" b="1" dirty="0"/>
              <a:t>baskets were likely lined with clay, and eventually fired</a:t>
            </a:r>
          </a:p>
          <a:p>
            <a:pPr lvl="1">
              <a:buFont typeface="Arial" pitchFamily="34" charset="0"/>
              <a:buChar char="•"/>
            </a:pPr>
            <a:endParaRPr lang="en-US" sz="1200" b="1" dirty="0"/>
          </a:p>
          <a:p>
            <a:pPr lvl="1">
              <a:buFont typeface="Arial" pitchFamily="34" charset="0"/>
              <a:buChar char="•"/>
            </a:pPr>
            <a:r>
              <a:rPr lang="en-US" sz="2400" b="1" dirty="0"/>
              <a:t>fire pits likely naturally were fired as part of the cooking process</a:t>
            </a:r>
          </a:p>
        </p:txBody>
      </p:sp>
      <p:sp>
        <p:nvSpPr>
          <p:cNvPr id="4"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06"/>
            <a:ext cx="6502400" cy="1791260"/>
          </a:xfrm>
        </p:spPr>
        <p:txBody>
          <a:bodyPr>
            <a:spAutoFit/>
          </a:bodyPr>
          <a:lstStyle/>
          <a:p>
            <a:pPr>
              <a:buFont typeface="Arial" pitchFamily="34" charset="0"/>
              <a:buChar char="•"/>
            </a:pPr>
            <a:r>
              <a:rPr lang="en-US" b="1" dirty="0"/>
              <a:t>pottery made it easier to prepare and boil grains into digestible foods</a:t>
            </a:r>
          </a:p>
          <a:p>
            <a:pPr>
              <a:buFont typeface="Arial" pitchFamily="34" charset="0"/>
              <a:buChar char="•"/>
            </a:pPr>
            <a:endParaRPr lang="en-US" sz="1200" b="1" dirty="0"/>
          </a:p>
        </p:txBody>
      </p:sp>
      <p:sp>
        <p:nvSpPr>
          <p:cNvPr id="5"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320800" y="2667006"/>
            <a:ext cx="6502400" cy="1791260"/>
          </a:xfrm>
        </p:spPr>
        <p:txBody>
          <a:bodyPr>
            <a:spAutoFit/>
          </a:bodyPr>
          <a:lstStyle/>
          <a:p>
            <a:pPr>
              <a:buFont typeface="Arial" pitchFamily="34" charset="0"/>
              <a:buChar char="•"/>
            </a:pPr>
            <a:r>
              <a:rPr lang="en-US" b="1" dirty="0">
                <a:solidFill>
                  <a:srgbClr val="D79694"/>
                </a:solidFill>
              </a:rPr>
              <a:t>pottery made it easier to prepare and boil grains into digestible foods</a:t>
            </a:r>
          </a:p>
          <a:p>
            <a:pPr>
              <a:buFont typeface="Arial" pitchFamily="34" charset="0"/>
              <a:buChar char="•"/>
            </a:pPr>
            <a:endParaRPr lang="en-US" sz="1200" b="1" dirty="0"/>
          </a:p>
        </p:txBody>
      </p:sp>
      <p:sp>
        <p:nvSpPr>
          <p:cNvPr id="5" name="Rectangle 2"/>
          <p:cNvSpPr txBox="1">
            <a:spLocks noChangeArrowheads="1"/>
          </p:cNvSpPr>
          <p:nvPr/>
        </p:nvSpPr>
        <p:spPr bwMode="auto">
          <a:xfrm>
            <a:off x="1309914" y="1272799"/>
            <a:ext cx="6502400" cy="461665"/>
          </a:xfrm>
          <a:prstGeom prst="rect">
            <a:avLst/>
          </a:prstGeom>
          <a:noFill/>
          <a:ln w="9525">
            <a:noFill/>
            <a:miter lim="800000"/>
            <a:headEnd/>
            <a:tailEnd/>
          </a:ln>
        </p:spPr>
        <p:txBody>
          <a:bodyPr anchor="b">
            <a:spAutoFit/>
          </a:bodyPr>
          <a:lstStyle/>
          <a:p>
            <a:pPr fontAlgn="base">
              <a:spcBef>
                <a:spcPct val="0"/>
              </a:spcBef>
              <a:spcAft>
                <a:spcPct val="0"/>
              </a:spcAft>
              <a:defRPr/>
            </a:pPr>
            <a:r>
              <a:rPr lang="en-US" sz="2400" dirty="0">
                <a:solidFill>
                  <a:srgbClr val="D79694"/>
                </a:solidFill>
              </a:rPr>
              <a:t>Biocultural Consequences: Technology</a:t>
            </a:r>
          </a:p>
        </p:txBody>
      </p:sp>
      <p:sp>
        <p:nvSpPr>
          <p:cNvPr id="4" name="Rectangle 3"/>
          <p:cNvSpPr txBox="1">
            <a:spLocks noChangeArrowheads="1"/>
          </p:cNvSpPr>
          <p:nvPr/>
        </p:nvSpPr>
        <p:spPr bwMode="auto">
          <a:xfrm>
            <a:off x="1219200" y="4526340"/>
            <a:ext cx="6680200"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defTabSz="914400" rtl="0" eaLnBrk="1" fontAlgn="base" latinLnBrk="0" hangingPunct="1">
              <a:lnSpc>
                <a:spcPct val="100000"/>
              </a:lnSpc>
              <a:spcBef>
                <a:spcPct val="20000"/>
              </a:spcBef>
              <a:spcAft>
                <a:spcPct val="0"/>
              </a:spcAft>
              <a:buClr>
                <a:schemeClr val="tx1"/>
              </a:buClr>
              <a:buSzPct val="75000"/>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and in</a:t>
            </a:r>
            <a:r>
              <a:rPr kumimoji="0" lang="en-US" sz="2400" b="1" i="0" u="none" strike="noStrike" kern="0" cap="none" spc="0" normalizeH="0" noProof="0" dirty="0">
                <a:ln>
                  <a:noFill/>
                </a:ln>
                <a:solidFill>
                  <a:schemeClr val="tx1"/>
                </a:solidFill>
                <a:effectLst/>
                <a:uLnTx/>
                <a:uFillTx/>
                <a:latin typeface="+mn-lt"/>
                <a:ea typeface="+mn-ea"/>
                <a:cs typeface="+mn-cs"/>
              </a:rPr>
              <a:t> Europe, for e.g., up until relatively recent times grains — a primary food since the Neolithic Revolution — were probably eaten as a form of porridge or gruel by everyone except the upper class . . .</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834589" y="6019800"/>
            <a:ext cx="5469767"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rPr>
              <a:t>Aztec woman preparing tortillas — </a:t>
            </a:r>
            <a:r>
              <a:rPr lang="en-US" sz="2000" b="1" dirty="0">
                <a:solidFill>
                  <a:srgbClr val="000000"/>
                </a:solidFill>
              </a:rPr>
              <a:t>pottery jar </a:t>
            </a:r>
            <a:r>
              <a:rPr lang="en-US" dirty="0">
                <a:solidFill>
                  <a:srgbClr val="000000"/>
                </a:solidFill>
              </a:rPr>
              <a:t>. . . </a:t>
            </a:r>
            <a:br>
              <a:rPr lang="en-US" dirty="0">
                <a:solidFill>
                  <a:srgbClr val="000000"/>
                </a:solidFill>
                <a:hlinkClick r:id="rId3"/>
              </a:rPr>
            </a:br>
            <a:r>
              <a:rPr lang="en-US" sz="1200" dirty="0">
                <a:solidFill>
                  <a:srgbClr val="000000"/>
                </a:solidFill>
                <a:hlinkClick r:id="rId3"/>
              </a:rPr>
              <a:t>Codex Mendoza, folio 60r</a:t>
            </a:r>
            <a:endParaRPr lang="en-US" sz="1200" b="1" i="1" dirty="0">
              <a:solidFill>
                <a:srgbClr val="000000"/>
              </a:solidFill>
            </a:endParaRPr>
          </a:p>
        </p:txBody>
      </p:sp>
      <p:pic>
        <p:nvPicPr>
          <p:cNvPr id="5122" name="Picture 2"/>
          <p:cNvPicPr>
            <a:picLocks noChangeAspect="1" noChangeArrowheads="1"/>
          </p:cNvPicPr>
          <p:nvPr/>
        </p:nvPicPr>
        <p:blipFill>
          <a:blip r:embed="rId4" cstate="print"/>
          <a:srcRect/>
          <a:stretch>
            <a:fillRect/>
          </a:stretch>
        </p:blipFill>
        <p:spPr bwMode="auto">
          <a:xfrm>
            <a:off x="1476375" y="404586"/>
            <a:ext cx="6191250" cy="5143500"/>
          </a:xfrm>
          <a:prstGeom prst="rect">
            <a:avLst/>
          </a:prstGeom>
          <a:noFill/>
          <a:ln w="9525">
            <a:noFill/>
            <a:miter lim="800000"/>
            <a:headEnd/>
            <a:tailEnd/>
          </a:ln>
          <a:effectLst/>
        </p:spPr>
      </p:pic>
      <p:sp>
        <p:nvSpPr>
          <p:cNvPr id="8" name="Rounded Rectangle 7"/>
          <p:cNvSpPr/>
          <p:nvPr/>
        </p:nvSpPr>
        <p:spPr bwMode="auto">
          <a:xfrm>
            <a:off x="4315060" y="3976914"/>
            <a:ext cx="1628540" cy="166188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ndParaRPr>
          </a:p>
        </p:txBody>
      </p:sp>
      <p:sp>
        <p:nvSpPr>
          <p:cNvPr id="9" name="Text Box 3"/>
          <p:cNvSpPr txBox="1">
            <a:spLocks noChangeArrowheads="1"/>
          </p:cNvSpPr>
          <p:nvPr/>
        </p:nvSpPr>
        <p:spPr bwMode="auto">
          <a:xfrm>
            <a:off x="1188567" y="5635170"/>
            <a:ext cx="6742551"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pottery appears in the 16</a:t>
            </a:r>
            <a:r>
              <a:rPr lang="en-US" b="1" baseline="30000" dirty="0">
                <a:solidFill>
                  <a:srgbClr val="000000"/>
                </a:solidFill>
              </a:rPr>
              <a:t>th</a:t>
            </a:r>
            <a:r>
              <a:rPr lang="en-US" b="1" dirty="0">
                <a:solidFill>
                  <a:srgbClr val="000000"/>
                </a:solidFill>
              </a:rPr>
              <a:t> century Spanish manuscripts . . .</a:t>
            </a:r>
            <a:endParaRPr lang="en-US" b="1" i="1" dirty="0">
              <a:solidFill>
                <a:srgbClr val="000000"/>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3" name="Picture 3" descr="1401"/>
          <p:cNvPicPr>
            <a:picLocks noChangeAspect="1" noChangeArrowheads="1"/>
          </p:cNvPicPr>
          <p:nvPr/>
        </p:nvPicPr>
        <p:blipFill>
          <a:blip r:embed="rId3" cstate="print"/>
          <a:srcRect/>
          <a:stretch>
            <a:fillRect/>
          </a:stretch>
        </p:blipFill>
        <p:spPr bwMode="auto">
          <a:xfrm>
            <a:off x="1524000" y="304800"/>
            <a:ext cx="6069189" cy="5943600"/>
          </a:xfrm>
          <a:prstGeom prst="rect">
            <a:avLst/>
          </a:prstGeom>
          <a:noFill/>
        </p:spPr>
      </p:pic>
      <p:sp>
        <p:nvSpPr>
          <p:cNvPr id="1003525" name="Text Box 5"/>
          <p:cNvSpPr txBox="1">
            <a:spLocks noChangeArrowheads="1"/>
          </p:cNvSpPr>
          <p:nvPr/>
        </p:nvSpPr>
        <p:spPr bwMode="auto">
          <a:xfrm>
            <a:off x="1456407" y="6096000"/>
            <a:ext cx="6189133" cy="325438"/>
          </a:xfrm>
          <a:prstGeom prst="rect">
            <a:avLst/>
          </a:prstGeom>
          <a:solidFill>
            <a:schemeClr val="bg1"/>
          </a:solidFill>
          <a:ln w="9525">
            <a:noFill/>
            <a:miter lim="800000"/>
            <a:headEnd/>
            <a:tailEnd/>
          </a:ln>
          <a:effectLst/>
        </p:spPr>
        <p:txBody>
          <a:bodyPr wrap="none"/>
          <a:lstStyle/>
          <a:p>
            <a:pPr algn="ctr" fontAlgn="base">
              <a:lnSpc>
                <a:spcPct val="110000"/>
              </a:lnSpc>
              <a:spcBef>
                <a:spcPct val="0"/>
              </a:spcBef>
              <a:spcAft>
                <a:spcPct val="0"/>
              </a:spcAft>
            </a:pPr>
            <a:r>
              <a:rPr lang="en-US" sz="2400" b="1" dirty="0">
                <a:solidFill>
                  <a:srgbClr val="000000"/>
                </a:solidFill>
                <a:latin typeface="Arial" charset="0"/>
              </a:rPr>
              <a:t>Timeline for Ch.16 "Food Production”</a:t>
            </a:r>
          </a:p>
        </p:txBody>
      </p:sp>
      <p:sp>
        <p:nvSpPr>
          <p:cNvPr id="1003526" name="Text Box 6"/>
          <p:cNvSpPr txBox="1">
            <a:spLocks noChangeArrowheads="1"/>
          </p:cNvSpPr>
          <p:nvPr/>
        </p:nvSpPr>
        <p:spPr bwMode="auto">
          <a:xfrm>
            <a:off x="2075544" y="6417616"/>
            <a:ext cx="4954819"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Arial" charset="0"/>
              </a:rPr>
              <a:t>Understanding Physical Anthropology and Archaeology, 9</a:t>
            </a:r>
            <a:r>
              <a:rPr lang="en-US" sz="1200" i="1" baseline="30000" dirty="0">
                <a:solidFill>
                  <a:srgbClr val="000000"/>
                </a:solidFill>
                <a:latin typeface="Arial" charset="0"/>
              </a:rPr>
              <a:t>th</a:t>
            </a:r>
            <a:r>
              <a:rPr lang="en-US" sz="1200" i="1" dirty="0">
                <a:solidFill>
                  <a:srgbClr val="000000"/>
                </a:solidFill>
                <a:latin typeface="Arial" charset="0"/>
              </a:rPr>
              <a:t> Ed.</a:t>
            </a:r>
            <a:r>
              <a:rPr lang="en-US" sz="1200" dirty="0">
                <a:solidFill>
                  <a:srgbClr val="000000"/>
                </a:solidFill>
                <a:latin typeface="Arial" charset="0"/>
              </a:rPr>
              <a:t>, p. 333</a:t>
            </a:r>
          </a:p>
        </p:txBody>
      </p:sp>
      <p:sp>
        <p:nvSpPr>
          <p:cNvPr id="1003527" name="Oval 7"/>
          <p:cNvSpPr>
            <a:spLocks noChangeArrowheads="1"/>
          </p:cNvSpPr>
          <p:nvPr/>
        </p:nvSpPr>
        <p:spPr bwMode="auto">
          <a:xfrm>
            <a:off x="2620434" y="733425"/>
            <a:ext cx="4597400" cy="990600"/>
          </a:xfrm>
          <a:prstGeom prst="ellipse">
            <a:avLst/>
          </a:prstGeom>
          <a:noFill/>
          <a:ln w="76200">
            <a:solidFill>
              <a:srgbClr val="FFC000"/>
            </a:solidFill>
            <a:miter lim="800000"/>
            <a:headEnd/>
            <a:tailEnd/>
          </a:ln>
          <a:effec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8" name="TextBox 7"/>
          <p:cNvSpPr txBox="1">
            <a:spLocks noChangeArrowheads="1"/>
          </p:cNvSpPr>
          <p:nvPr/>
        </p:nvSpPr>
        <p:spPr bwMode="auto">
          <a:xfrm>
            <a:off x="914400" y="2362200"/>
            <a:ext cx="7315200" cy="3170099"/>
          </a:xfrm>
          <a:prstGeom prst="rect">
            <a:avLst/>
          </a:prstGeom>
          <a:solidFill>
            <a:srgbClr val="F79646">
              <a:lumMod val="50000"/>
            </a:srgbClr>
          </a:solidFill>
          <a:ln w="76200">
            <a:solidFill>
              <a:srgbClr val="FFC000"/>
            </a:solidFill>
            <a:miter lim="800000"/>
            <a:headEnd/>
            <a:tailEnd/>
          </a:ln>
        </p:spPr>
        <p:txBody>
          <a:bodyPr wrap="square" lIns="228600" tIns="228600" rIns="228600" bIns="228600">
            <a:spAutoFit/>
          </a:bodyPr>
          <a:lstStyle/>
          <a:p>
            <a:pPr algn="ctr" fontAlgn="base">
              <a:spcBef>
                <a:spcPct val="0"/>
              </a:spcBef>
              <a:spcAft>
                <a:spcPct val="0"/>
              </a:spcAft>
            </a:pPr>
            <a:r>
              <a:rPr lang="en-US" sz="3200" b="1" kern="0" dirty="0">
                <a:solidFill>
                  <a:sysClr val="window" lastClr="FFFFFF"/>
                </a:solidFill>
                <a:latin typeface="Calibri" pitchFamily="34" charset="0"/>
              </a:rPr>
              <a:t>the far-reaching consequences of </a:t>
            </a:r>
          </a:p>
          <a:p>
            <a:pPr algn="ctr" fontAlgn="base">
              <a:spcBef>
                <a:spcPct val="0"/>
              </a:spcBef>
              <a:spcAft>
                <a:spcPct val="0"/>
              </a:spcAft>
            </a:pPr>
            <a:r>
              <a:rPr lang="en-US" sz="3200" b="1" kern="0" dirty="0">
                <a:solidFill>
                  <a:sysClr val="window" lastClr="FFFFFF"/>
                </a:solidFill>
                <a:latin typeface="Calibri" pitchFamily="34" charset="0"/>
              </a:rPr>
              <a:t>food </a:t>
            </a:r>
            <a:r>
              <a:rPr lang="en-US" sz="3200" b="1" i="1" kern="0" dirty="0">
                <a:solidFill>
                  <a:sysClr val="window" lastClr="FFFFFF"/>
                </a:solidFill>
                <a:latin typeface="Calibri" pitchFamily="34" charset="0"/>
              </a:rPr>
              <a:t>production</a:t>
            </a:r>
          </a:p>
          <a:p>
            <a:pPr algn="ctr" fontAlgn="base">
              <a:spcBef>
                <a:spcPct val="0"/>
              </a:spcBef>
              <a:spcAft>
                <a:spcPct val="0"/>
              </a:spcAft>
            </a:pPr>
            <a:r>
              <a:rPr lang="en-US" sz="3200" b="1" kern="0" dirty="0">
                <a:solidFill>
                  <a:sysClr val="window" lastClr="FFFFFF"/>
                </a:solidFill>
                <a:latin typeface="Calibri" pitchFamily="34" charset="0"/>
              </a:rPr>
              <a:t>began with the</a:t>
            </a:r>
          </a:p>
          <a:p>
            <a:pPr algn="ctr" fontAlgn="base">
              <a:spcBef>
                <a:spcPct val="0"/>
              </a:spcBef>
              <a:spcAft>
                <a:spcPct val="0"/>
              </a:spcAft>
            </a:pPr>
            <a:r>
              <a:rPr lang="en-US" sz="3200" b="1" kern="0" dirty="0">
                <a:solidFill>
                  <a:sysClr val="window" lastClr="FFFFFF"/>
                </a:solidFill>
                <a:latin typeface="Calibri" pitchFamily="34" charset="0"/>
              </a:rPr>
              <a:t>“Neolithic Revolution”</a:t>
            </a:r>
          </a:p>
          <a:p>
            <a:pPr algn="ctr" fontAlgn="base">
              <a:spcBef>
                <a:spcPct val="0"/>
              </a:spcBef>
              <a:spcAft>
                <a:spcPct val="0"/>
              </a:spcAft>
            </a:pPr>
            <a:r>
              <a:rPr lang="en-US" sz="2400" kern="0" dirty="0">
                <a:solidFill>
                  <a:sysClr val="window" lastClr="FFFFFF"/>
                </a:solidFill>
                <a:latin typeface="Calibri" pitchFamily="34" charset="0"/>
              </a:rPr>
              <a:t>aka outside of the Near East as the</a:t>
            </a:r>
          </a:p>
          <a:p>
            <a:pPr algn="ctr" fontAlgn="base">
              <a:spcBef>
                <a:spcPct val="0"/>
              </a:spcBef>
              <a:spcAft>
                <a:spcPct val="0"/>
              </a:spcAft>
            </a:pPr>
            <a:r>
              <a:rPr lang="en-US" sz="2400" kern="0" dirty="0">
                <a:solidFill>
                  <a:sysClr val="window" lastClr="FFFFFF"/>
                </a:solidFill>
                <a:latin typeface="Calibri" pitchFamily="34" charset="0"/>
              </a:rPr>
              <a:t>“Agricultural Revolution”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76375" y="404586"/>
            <a:ext cx="6191250" cy="5143500"/>
          </a:xfrm>
          <a:prstGeom prst="rect">
            <a:avLst/>
          </a:prstGeom>
          <a:noFill/>
          <a:ln w="9525">
            <a:noFill/>
            <a:miter lim="800000"/>
            <a:headEnd/>
            <a:tailEnd/>
          </a:ln>
          <a:effectLst/>
        </p:spPr>
      </p:pic>
      <p:sp>
        <p:nvSpPr>
          <p:cNvPr id="3" name="Rounded Rectangle 2"/>
          <p:cNvSpPr/>
          <p:nvPr/>
        </p:nvSpPr>
        <p:spPr bwMode="auto">
          <a:xfrm>
            <a:off x="5570055" y="2286000"/>
            <a:ext cx="2256773" cy="2743200"/>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ndParaRPr>
          </a:p>
        </p:txBody>
      </p:sp>
      <p:sp>
        <p:nvSpPr>
          <p:cNvPr id="4" name="Text Box 3"/>
          <p:cNvSpPr txBox="1">
            <a:spLocks noChangeArrowheads="1"/>
          </p:cNvSpPr>
          <p:nvPr/>
        </p:nvSpPr>
        <p:spPr bwMode="auto">
          <a:xfrm>
            <a:off x="1188567" y="5635170"/>
            <a:ext cx="6742551" cy="36933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pottery appears in the 16</a:t>
            </a:r>
            <a:r>
              <a:rPr lang="en-US" b="1" baseline="30000" dirty="0">
                <a:solidFill>
                  <a:srgbClr val="000000"/>
                </a:solidFill>
              </a:rPr>
              <a:t>th</a:t>
            </a:r>
            <a:r>
              <a:rPr lang="en-US" b="1" dirty="0">
                <a:solidFill>
                  <a:srgbClr val="000000"/>
                </a:solidFill>
              </a:rPr>
              <a:t> century Spanish manuscripts . . .</a:t>
            </a:r>
            <a:endParaRPr lang="en-US" b="1" i="1" dirty="0">
              <a:solidFill>
                <a:srgbClr val="000000"/>
              </a:solidFill>
            </a:endParaRPr>
          </a:p>
        </p:txBody>
      </p:sp>
      <p:sp>
        <p:nvSpPr>
          <p:cNvPr id="5" name="Text Box 3"/>
          <p:cNvSpPr txBox="1">
            <a:spLocks noChangeArrowheads="1"/>
          </p:cNvSpPr>
          <p:nvPr/>
        </p:nvSpPr>
        <p:spPr bwMode="auto">
          <a:xfrm>
            <a:off x="1905000" y="6026481"/>
            <a:ext cx="5282215" cy="5847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rPr>
              <a:t>Aztec woman preparing tortillas — </a:t>
            </a:r>
            <a:r>
              <a:rPr lang="en-US" sz="2000" b="1" i="1" dirty="0" err="1">
                <a:solidFill>
                  <a:srgbClr val="000000"/>
                </a:solidFill>
              </a:rPr>
              <a:t>comal</a:t>
            </a:r>
            <a:r>
              <a:rPr lang="en-US" sz="2000" b="1" i="1" dirty="0">
                <a:solidFill>
                  <a:srgbClr val="000000"/>
                </a:solidFill>
              </a:rPr>
              <a:t>(</a:t>
            </a:r>
            <a:r>
              <a:rPr lang="en-US" sz="2000" b="1" i="1" dirty="0" err="1">
                <a:solidFill>
                  <a:srgbClr val="000000"/>
                </a:solidFill>
              </a:rPr>
              <a:t>li</a:t>
            </a:r>
            <a:r>
              <a:rPr lang="en-US" sz="2000" b="1" i="1" dirty="0">
                <a:solidFill>
                  <a:srgbClr val="000000"/>
                </a:solidFill>
              </a:rPr>
              <a:t>)  </a:t>
            </a:r>
            <a:r>
              <a:rPr lang="en-US" dirty="0">
                <a:solidFill>
                  <a:srgbClr val="000000"/>
                </a:solidFill>
              </a:rPr>
              <a:t>. . </a:t>
            </a:r>
            <a:br>
              <a:rPr lang="en-US" dirty="0">
                <a:solidFill>
                  <a:srgbClr val="000000"/>
                </a:solidFill>
                <a:hlinkClick r:id="rId3"/>
              </a:rPr>
            </a:br>
            <a:r>
              <a:rPr lang="en-US" sz="1200" dirty="0">
                <a:solidFill>
                  <a:srgbClr val="000000"/>
                </a:solidFill>
                <a:hlinkClick r:id="rId3"/>
              </a:rPr>
              <a:t>Codex Mendoza, folio 60r</a:t>
            </a:r>
            <a:endParaRPr lang="en-US" sz="1200" b="1" i="1" dirty="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815287" y="5722203"/>
            <a:ext cx="7391767" cy="86177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000000"/>
                </a:solidFill>
                <a:hlinkClick r:id="rId3"/>
              </a:rPr>
              <a:t>The three hearthstones support </a:t>
            </a:r>
            <a:r>
              <a:rPr lang="en-US" sz="2000" b="1" dirty="0">
                <a:solidFill>
                  <a:srgbClr val="002060"/>
                </a:solidFill>
                <a:hlinkClick r:id="rId3"/>
              </a:rPr>
              <a:t>the traditional ceramic </a:t>
            </a:r>
            <a:r>
              <a:rPr lang="en-US" sz="2000" b="1" i="1" dirty="0" err="1">
                <a:solidFill>
                  <a:srgbClr val="002060"/>
                </a:solidFill>
                <a:hlinkClick r:id="rId3"/>
              </a:rPr>
              <a:t>comal</a:t>
            </a:r>
            <a:r>
              <a:rPr lang="en-US" sz="2000" b="1" i="1" dirty="0">
                <a:solidFill>
                  <a:srgbClr val="002060"/>
                </a:solidFill>
                <a:hlinkClick r:id="rId3"/>
              </a:rPr>
              <a:t>(</a:t>
            </a:r>
            <a:r>
              <a:rPr lang="en-US" sz="2000" b="1" i="1" dirty="0" err="1">
                <a:solidFill>
                  <a:srgbClr val="002060"/>
                </a:solidFill>
                <a:hlinkClick r:id="rId3"/>
              </a:rPr>
              <a:t>li</a:t>
            </a:r>
            <a:r>
              <a:rPr lang="en-US" sz="2000" b="1" i="1" dirty="0">
                <a:solidFill>
                  <a:srgbClr val="002060"/>
                </a:solidFill>
                <a:hlinkClick r:id="rId3"/>
              </a:rPr>
              <a:t>)</a:t>
            </a:r>
            <a:r>
              <a:rPr lang="en-US" sz="2000" b="1" dirty="0">
                <a:solidFill>
                  <a:srgbClr val="002060"/>
                </a:solidFill>
                <a:hlinkClick r:id="rId3"/>
              </a:rPr>
              <a:t> </a:t>
            </a:r>
            <a:br>
              <a:rPr lang="en-US" sz="2000" b="1" dirty="0">
                <a:solidFill>
                  <a:srgbClr val="002060"/>
                </a:solidFill>
              </a:rPr>
            </a:br>
            <a:endParaRPr lang="en-US" b="1" dirty="0">
              <a:solidFill>
                <a:srgbClr val="002060"/>
              </a:solidFill>
            </a:endParaRPr>
          </a:p>
          <a:p>
            <a:pPr algn="ctr" fontAlgn="base">
              <a:spcBef>
                <a:spcPct val="0"/>
              </a:spcBef>
              <a:spcAft>
                <a:spcPct val="0"/>
              </a:spcAft>
            </a:pPr>
            <a:r>
              <a:rPr lang="en-US" sz="1200" dirty="0">
                <a:solidFill>
                  <a:srgbClr val="000000"/>
                </a:solidFill>
              </a:rPr>
              <a:t>Codex Mendoza, folio 60r </a:t>
            </a:r>
            <a:endParaRPr lang="en-US" sz="1200" b="1" i="1" dirty="0">
              <a:solidFill>
                <a:srgbClr val="000000"/>
              </a:solidFill>
            </a:endParaRPr>
          </a:p>
        </p:txBody>
      </p:sp>
      <p:pic>
        <p:nvPicPr>
          <p:cNvPr id="6146" name="Picture 2"/>
          <p:cNvPicPr>
            <a:picLocks noChangeAspect="1" noChangeArrowheads="1"/>
          </p:cNvPicPr>
          <p:nvPr/>
        </p:nvPicPr>
        <p:blipFill>
          <a:blip r:embed="rId4" cstate="print"/>
          <a:srcRect/>
          <a:stretch>
            <a:fillRect/>
          </a:stretch>
        </p:blipFill>
        <p:spPr bwMode="auto">
          <a:xfrm>
            <a:off x="2209802" y="1719266"/>
            <a:ext cx="4762500" cy="3419475"/>
          </a:xfrm>
          <a:prstGeom prst="rect">
            <a:avLst/>
          </a:prstGeom>
          <a:noFill/>
          <a:ln w="9525">
            <a:noFill/>
            <a:miter lim="800000"/>
            <a:headEnd/>
            <a:tailEnd/>
          </a:ln>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323923" y="5620664"/>
            <a:ext cx="6442789" cy="646331"/>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b="1" dirty="0">
                <a:solidFill>
                  <a:srgbClr val="000000"/>
                </a:solidFill>
              </a:rPr>
              <a:t>the </a:t>
            </a:r>
            <a:r>
              <a:rPr lang="en-US" b="1" i="1" dirty="0" err="1">
                <a:solidFill>
                  <a:srgbClr val="000000"/>
                </a:solidFill>
              </a:rPr>
              <a:t>comal</a:t>
            </a:r>
            <a:r>
              <a:rPr lang="en-US" b="1" i="1" dirty="0">
                <a:solidFill>
                  <a:srgbClr val="000000"/>
                </a:solidFill>
              </a:rPr>
              <a:t> </a:t>
            </a:r>
            <a:r>
              <a:rPr lang="en-US" b="1" dirty="0">
                <a:solidFill>
                  <a:srgbClr val="000000"/>
                </a:solidFill>
              </a:rPr>
              <a:t> is a flat pre-Conquest pottery griddle . . . </a:t>
            </a:r>
          </a:p>
          <a:p>
            <a:pPr algn="ctr" fontAlgn="base">
              <a:spcBef>
                <a:spcPct val="0"/>
              </a:spcBef>
              <a:spcAft>
                <a:spcPct val="0"/>
              </a:spcAft>
            </a:pPr>
            <a:r>
              <a:rPr lang="en-US" b="1" dirty="0">
                <a:solidFill>
                  <a:srgbClr val="000000"/>
                </a:solidFill>
              </a:rPr>
              <a:t>the likes of which are still used in Mesoamerica today . . .</a:t>
            </a:r>
            <a:endParaRPr lang="en-US" b="1" i="1"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1714504" y="1290641"/>
            <a:ext cx="5715000" cy="4276725"/>
          </a:xfrm>
          <a:prstGeom prst="rect">
            <a:avLst/>
          </a:prstGeom>
          <a:noFill/>
          <a:ln w="9525">
            <a:noFill/>
            <a:miter lim="800000"/>
            <a:headEnd/>
            <a:tailEnd/>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670755" y="3657603"/>
            <a:ext cx="2562578" cy="954107"/>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pottery making</a:t>
            </a:r>
          </a:p>
        </p:txBody>
      </p:sp>
      <p:pic>
        <p:nvPicPr>
          <p:cNvPr id="6" name="Picture 4" descr="Turn81813"/>
          <p:cNvPicPr>
            <a:picLocks noChangeAspect="1" noChangeArrowheads="1"/>
          </p:cNvPicPr>
          <p:nvPr/>
        </p:nvPicPr>
        <p:blipFill>
          <a:blip r:embed="rId3" cstate="print"/>
          <a:srcRect/>
          <a:stretch>
            <a:fillRect/>
          </a:stretch>
        </p:blipFill>
        <p:spPr bwMode="auto">
          <a:xfrm>
            <a:off x="4502950" y="2209800"/>
            <a:ext cx="2236611" cy="3419475"/>
          </a:xfrm>
          <a:prstGeom prst="rect">
            <a:avLst/>
          </a:prstGeom>
          <a:noFill/>
        </p:spPr>
      </p:pic>
      <p:sp>
        <p:nvSpPr>
          <p:cNvPr id="7" name="Text Box 5"/>
          <p:cNvSpPr txBox="1">
            <a:spLocks noChangeArrowheads="1"/>
          </p:cNvSpPr>
          <p:nvPr/>
        </p:nvSpPr>
        <p:spPr bwMode="auto">
          <a:xfrm>
            <a:off x="4154314" y="5715249"/>
            <a:ext cx="2991556" cy="584775"/>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dirty="0">
                <a:solidFill>
                  <a:srgbClr val="FFFFFF"/>
                </a:solidFill>
              </a:rPr>
              <a:t> </a:t>
            </a:r>
            <a:r>
              <a:rPr lang="en-US" sz="1600" b="1" dirty="0">
                <a:solidFill>
                  <a:srgbClr val="0C0600"/>
                </a:solidFill>
              </a:rPr>
              <a:t>Classic Maya cylindrical jar</a:t>
            </a:r>
          </a:p>
          <a:p>
            <a:pPr algn="ctr" fontAlgn="base">
              <a:spcBef>
                <a:spcPct val="0"/>
              </a:spcBef>
              <a:spcAft>
                <a:spcPct val="0"/>
              </a:spcAft>
            </a:pPr>
            <a:r>
              <a:rPr lang="en-US" sz="1600" b="1" dirty="0">
                <a:solidFill>
                  <a:srgbClr val="0C0600"/>
                </a:solidFill>
              </a:rPr>
              <a:t>with bird motif and glyphs, </a:t>
            </a:r>
          </a:p>
        </p:txBody>
      </p:sp>
      <p:sp>
        <p:nvSpPr>
          <p:cNvPr id="10" name="Text Box 2"/>
          <p:cNvSpPr txBox="1">
            <a:spLocks noChangeArrowheads="1"/>
          </p:cNvSpPr>
          <p:nvPr/>
        </p:nvSpPr>
        <p:spPr bwMode="auto">
          <a:xfrm>
            <a:off x="1320800" y="816114"/>
            <a:ext cx="6502400" cy="707886"/>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000" b="1" dirty="0">
                <a:solidFill>
                  <a:srgbClr val="D79694"/>
                </a:solidFill>
              </a:rPr>
              <a:t>economic system allows individuals</a:t>
            </a:r>
          </a:p>
          <a:p>
            <a:pPr marL="571500" indent="-571500" algn="ctr" fontAlgn="base">
              <a:spcBef>
                <a:spcPct val="0"/>
              </a:spcBef>
              <a:spcAft>
                <a:spcPct val="0"/>
              </a:spcAft>
            </a:pPr>
            <a:r>
              <a:rPr kumimoji="1" lang="en-US" sz="2000" b="1" dirty="0">
                <a:solidFill>
                  <a:srgbClr val="D79694"/>
                </a:solidFill>
              </a:rPr>
              <a:t>to devote full time to occupations like . . .</a:t>
            </a:r>
            <a:endParaRPr kumimoji="1" lang="en-US" b="1" dirty="0">
              <a:solidFill>
                <a:srgbClr val="D79694"/>
              </a:solidFill>
            </a:endParaRPr>
          </a:p>
        </p:txBody>
      </p:sp>
      <p:sp>
        <p:nvSpPr>
          <p:cNvPr id="11" name="Text Box 3"/>
          <p:cNvSpPr txBox="1">
            <a:spLocks noChangeArrowheads="1"/>
          </p:cNvSpPr>
          <p:nvPr/>
        </p:nvSpPr>
        <p:spPr bwMode="auto">
          <a:xfrm>
            <a:off x="1748220" y="6277429"/>
            <a:ext cx="5626990"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 </a:t>
            </a:r>
            <a:r>
              <a:rPr lang="en-US" sz="1200" i="1" dirty="0">
                <a:solidFill>
                  <a:srgbClr val="000000"/>
                </a:solidFill>
                <a:latin typeface="Verdana" pitchFamily="34" charset="0"/>
              </a:rPr>
              <a:t>Ed.</a:t>
            </a:r>
            <a:r>
              <a:rPr lang="en-US" sz="1200" dirty="0">
                <a:solidFill>
                  <a:srgbClr val="000000"/>
                </a:solidFill>
                <a:latin typeface="Verdana" pitchFamily="34" charset="0"/>
              </a:rPr>
              <a:t>, p. 411</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5250" name="Rectangle 2"/>
          <p:cNvSpPr>
            <a:spLocks noGrp="1" noChangeArrowheads="1"/>
          </p:cNvSpPr>
          <p:nvPr>
            <p:ph type="body" idx="4294967295"/>
          </p:nvPr>
        </p:nvSpPr>
        <p:spPr>
          <a:xfrm>
            <a:off x="1320800" y="1767122"/>
            <a:ext cx="6502400" cy="830997"/>
          </a:xfrm>
        </p:spPr>
        <p:txBody>
          <a:bodyPr>
            <a:spAutoFit/>
          </a:bodyPr>
          <a:lstStyle/>
          <a:p>
            <a:r>
              <a:rPr lang="en-US" sz="2400" b="1" dirty="0"/>
              <a:t>prehistoric decorated pottery vessel from Arizona</a:t>
            </a:r>
          </a:p>
        </p:txBody>
      </p:sp>
      <p:sp>
        <p:nvSpPr>
          <p:cNvPr id="565251" name="Text Box 3"/>
          <p:cNvSpPr txBox="1">
            <a:spLocks noChangeArrowheads="1"/>
          </p:cNvSpPr>
          <p:nvPr/>
        </p:nvSpPr>
        <p:spPr bwMode="auto">
          <a:xfrm>
            <a:off x="1748221" y="6277429"/>
            <a:ext cx="5626990" cy="369332"/>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 </a:t>
            </a:r>
            <a:r>
              <a:rPr lang="en-US" sz="1200" i="1" dirty="0">
                <a:solidFill>
                  <a:srgbClr val="000000"/>
                </a:solidFill>
                <a:latin typeface="Verdana" pitchFamily="34" charset="0"/>
              </a:rPr>
              <a:t>Ed.</a:t>
            </a:r>
            <a:r>
              <a:rPr lang="en-US" sz="1200" dirty="0">
                <a:solidFill>
                  <a:srgbClr val="000000"/>
                </a:solidFill>
                <a:latin typeface="Verdana" pitchFamily="34" charset="0"/>
              </a:rPr>
              <a:t>, p. 365</a:t>
            </a:r>
          </a:p>
        </p:txBody>
      </p:sp>
      <p:pic>
        <p:nvPicPr>
          <p:cNvPr id="565252" name="Picture 4" descr="Turn81626"/>
          <p:cNvPicPr>
            <a:picLocks noChangeAspect="1" noChangeArrowheads="1"/>
          </p:cNvPicPr>
          <p:nvPr/>
        </p:nvPicPr>
        <p:blipFill>
          <a:blip r:embed="rId2" cstate="print"/>
          <a:srcRect/>
          <a:stretch>
            <a:fillRect/>
          </a:stretch>
        </p:blipFill>
        <p:spPr bwMode="auto">
          <a:xfrm>
            <a:off x="2819514" y="2965774"/>
            <a:ext cx="4157133" cy="320642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2"/>
          <p:cNvSpPr>
            <a:spLocks noGrp="1" noChangeArrowheads="1"/>
          </p:cNvSpPr>
          <p:nvPr>
            <p:ph type="body" idx="4294967295"/>
          </p:nvPr>
        </p:nvSpPr>
        <p:spPr>
          <a:xfrm>
            <a:off x="1320800" y="1143000"/>
            <a:ext cx="6502400" cy="5029200"/>
          </a:xfrm>
        </p:spPr>
        <p:txBody>
          <a:bodyPr/>
          <a:lstStyle/>
          <a:p>
            <a:pPr eaLnBrk="1" hangingPunct="1"/>
            <a:r>
              <a:rPr lang="en-US" sz="2400" b="1" dirty="0"/>
              <a:t>Decorated </a:t>
            </a:r>
            <a:r>
              <a:rPr lang="en-US" sz="2400" b="1" dirty="0" err="1"/>
              <a:t>predynastic</a:t>
            </a:r>
            <a:r>
              <a:rPr lang="en-US" sz="2400" b="1" dirty="0"/>
              <a:t> pottery jar, </a:t>
            </a:r>
          </a:p>
          <a:p>
            <a:pPr eaLnBrk="1" hangingPunct="1">
              <a:buFont typeface="Wingdings" pitchFamily="2" charset="2"/>
              <a:buNone/>
            </a:pPr>
            <a:r>
              <a:rPr lang="en-US" sz="2400" b="1" dirty="0"/>
              <a:t>	Nile valley, Egypt</a:t>
            </a:r>
            <a:endParaRPr lang="en-US" sz="2400" dirty="0"/>
          </a:p>
        </p:txBody>
      </p:sp>
      <p:sp>
        <p:nvSpPr>
          <p:cNvPr id="877570" name="Text Box 3"/>
          <p:cNvSpPr txBox="1">
            <a:spLocks noChangeArrowheads="1"/>
          </p:cNvSpPr>
          <p:nvPr/>
        </p:nvSpPr>
        <p:spPr bwMode="auto">
          <a:xfrm>
            <a:off x="1736869" y="6281964"/>
            <a:ext cx="5644623"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461</a:t>
            </a:r>
          </a:p>
        </p:txBody>
      </p:sp>
      <p:pic>
        <p:nvPicPr>
          <p:cNvPr id="877571" name="Picture 4" descr="Turn81708"/>
          <p:cNvPicPr>
            <a:picLocks noChangeAspect="1" noChangeArrowheads="1"/>
          </p:cNvPicPr>
          <p:nvPr/>
        </p:nvPicPr>
        <p:blipFill>
          <a:blip r:embed="rId2" cstate="print"/>
          <a:srcRect/>
          <a:stretch>
            <a:fillRect/>
          </a:stretch>
        </p:blipFill>
        <p:spPr bwMode="auto">
          <a:xfrm>
            <a:off x="3709811" y="2362393"/>
            <a:ext cx="3368322" cy="369411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1571" name="Picture 3" descr="Turn81611"/>
          <p:cNvPicPr>
            <a:picLocks noChangeAspect="1" noChangeArrowheads="1"/>
          </p:cNvPicPr>
          <p:nvPr/>
        </p:nvPicPr>
        <p:blipFill>
          <a:blip r:embed="rId2" cstate="print"/>
          <a:srcRect/>
          <a:stretch>
            <a:fillRect/>
          </a:stretch>
        </p:blipFill>
        <p:spPr bwMode="auto">
          <a:xfrm>
            <a:off x="3406420" y="3276600"/>
            <a:ext cx="2308580" cy="2643530"/>
          </a:xfrm>
          <a:prstGeom prst="rect">
            <a:avLst/>
          </a:prstGeom>
          <a:noFill/>
        </p:spPr>
      </p:pic>
      <p:sp>
        <p:nvSpPr>
          <p:cNvPr id="621572" name="Text Box 4"/>
          <p:cNvSpPr txBox="1">
            <a:spLocks noChangeArrowheads="1"/>
          </p:cNvSpPr>
          <p:nvPr/>
        </p:nvSpPr>
        <p:spPr bwMode="auto">
          <a:xfrm>
            <a:off x="1981203" y="6306464"/>
            <a:ext cx="5187639" cy="346249"/>
          </a:xfrm>
          <a:prstGeom prst="rect">
            <a:avLst/>
          </a:prstGeom>
          <a:noFill/>
          <a:ln w="9525">
            <a:noFill/>
            <a:miter lim="800000"/>
            <a:headEnd/>
            <a:tailEnd/>
          </a:ln>
          <a:effectLst/>
        </p:spPr>
        <p:txBody>
          <a:bodyPr wrap="none">
            <a:spAutoFit/>
          </a:bodyPr>
          <a:lstStyle/>
          <a:p>
            <a:pPr algn="ctr" fontAlgn="base">
              <a:lnSpc>
                <a:spcPct val="150000"/>
              </a:lnSpc>
              <a:spcBef>
                <a:spcPct val="0"/>
              </a:spcBef>
              <a:spcAft>
                <a:spcPct val="0"/>
              </a:spcAft>
            </a:pPr>
            <a:r>
              <a:rPr lang="en-US" sz="1100" i="1" dirty="0">
                <a:solidFill>
                  <a:srgbClr val="000000"/>
                </a:solidFill>
                <a:latin typeface="Verdana" pitchFamily="34" charset="0"/>
              </a:rPr>
              <a:t>Understanding Physical Anthropology and Archaeology, 8</a:t>
            </a:r>
            <a:r>
              <a:rPr lang="en-US" sz="1100" i="1" baseline="30000" dirty="0">
                <a:solidFill>
                  <a:srgbClr val="000000"/>
                </a:solidFill>
                <a:latin typeface="Verdana" pitchFamily="34" charset="0"/>
              </a:rPr>
              <a:t>th</a:t>
            </a:r>
            <a:r>
              <a:rPr lang="en-US" sz="1100" i="1" dirty="0">
                <a:solidFill>
                  <a:srgbClr val="000000"/>
                </a:solidFill>
                <a:latin typeface="Verdana" pitchFamily="34" charset="0"/>
              </a:rPr>
              <a:t> Ed.</a:t>
            </a:r>
            <a:r>
              <a:rPr lang="en-US" sz="1100" dirty="0">
                <a:solidFill>
                  <a:srgbClr val="000000"/>
                </a:solidFill>
                <a:latin typeface="Verdana" pitchFamily="34" charset="0"/>
              </a:rPr>
              <a:t>, p. 427</a:t>
            </a:r>
          </a:p>
        </p:txBody>
      </p:sp>
      <p:sp>
        <p:nvSpPr>
          <p:cNvPr id="5" name="Rectangle 2"/>
          <p:cNvSpPr txBox="1">
            <a:spLocks noChangeArrowheads="1"/>
          </p:cNvSpPr>
          <p:nvPr/>
        </p:nvSpPr>
        <p:spPr bwMode="auto">
          <a:xfrm>
            <a:off x="1320800" y="914400"/>
            <a:ext cx="650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000000"/>
              </a:buClr>
              <a:buSzPct val="75000"/>
              <a:buFont typeface="Wingdings" pitchFamily="2" charset="2"/>
              <a:buChar char="l"/>
              <a:defRPr/>
            </a:pPr>
            <a:r>
              <a:rPr lang="en-US" sz="3600" b="1" dirty="0" err="1">
                <a:solidFill>
                  <a:srgbClr val="000000"/>
                </a:solidFill>
              </a:rPr>
              <a:t>bandkeramic</a:t>
            </a:r>
            <a:endParaRPr lang="en-US" sz="3600" dirty="0">
              <a:solidFill>
                <a:srgbClr val="000000"/>
              </a:solidFill>
            </a:endParaRPr>
          </a:p>
          <a:p>
            <a:pPr marL="742950" lvl="1" indent="-285750" fontAlgn="base">
              <a:spcBef>
                <a:spcPct val="20000"/>
              </a:spcBef>
              <a:spcAft>
                <a:spcPct val="0"/>
              </a:spcAft>
              <a:buClr>
                <a:srgbClr val="000000"/>
              </a:buClr>
              <a:buSzPct val="75000"/>
              <a:buFontTx/>
              <a:buChar char="–"/>
              <a:defRPr/>
            </a:pPr>
            <a:r>
              <a:rPr lang="en-US" sz="2400" dirty="0">
                <a:solidFill>
                  <a:srgbClr val="000000"/>
                </a:solidFill>
              </a:rPr>
              <a:t>“lined pottery," referring to a Neolithic ceramic ware widely encountered in central Europe and to the culture that produced it</a:t>
            </a:r>
          </a:p>
          <a:p>
            <a:pPr marL="342900" indent="-342900" fontAlgn="base">
              <a:spcBef>
                <a:spcPct val="20000"/>
              </a:spcBef>
              <a:spcAft>
                <a:spcPct val="0"/>
              </a:spcAft>
              <a:buClr>
                <a:srgbClr val="000000"/>
              </a:buClr>
              <a:buSzPct val="75000"/>
              <a:buFont typeface="Wingdings" pitchFamily="2" charset="2"/>
              <a:buChar char="l"/>
              <a:defRPr/>
            </a:pPr>
            <a:endParaRPr lang="en-US" sz="2800" b="1" dirty="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64930" name="Picture 2" descr="Deh_Luran1"/>
          <p:cNvPicPr>
            <a:picLocks noChangeAspect="1" noChangeArrowheads="1"/>
          </p:cNvPicPr>
          <p:nvPr/>
        </p:nvPicPr>
        <p:blipFill>
          <a:blip r:embed="rId3" cstate="print"/>
          <a:srcRect/>
          <a:stretch>
            <a:fillRect/>
          </a:stretch>
        </p:blipFill>
        <p:spPr bwMode="auto">
          <a:xfrm>
            <a:off x="685800" y="987996"/>
            <a:ext cx="7772400" cy="4193604"/>
          </a:xfrm>
          <a:prstGeom prst="rect">
            <a:avLst/>
          </a:prstGeom>
          <a:noFill/>
          <a:ln w="9525">
            <a:noFill/>
            <a:miter lim="800000"/>
            <a:headEnd/>
            <a:tailEnd/>
          </a:ln>
        </p:spPr>
      </p:pic>
      <p:sp>
        <p:nvSpPr>
          <p:cNvPr id="764931" name="Text Box 4"/>
          <p:cNvSpPr txBox="1">
            <a:spLocks noChangeArrowheads="1"/>
          </p:cNvSpPr>
          <p:nvPr/>
        </p:nvSpPr>
        <p:spPr bwMode="auto">
          <a:xfrm>
            <a:off x="732976" y="5384482"/>
            <a:ext cx="7659469" cy="1368290"/>
          </a:xfrm>
          <a:prstGeom prst="rect">
            <a:avLst/>
          </a:prstGeom>
          <a:noFill/>
          <a:ln w="9525">
            <a:noFill/>
            <a:miter lim="800000"/>
            <a:headEnd/>
            <a:tailEnd/>
          </a:ln>
        </p:spPr>
        <p:txBody>
          <a:bodyPr wrap="square">
            <a:noAutofit/>
          </a:bodyPr>
          <a:lstStyle/>
          <a:p>
            <a:pPr algn="ctr" fontAlgn="base">
              <a:spcBef>
                <a:spcPct val="0"/>
              </a:spcBef>
              <a:spcAft>
                <a:spcPct val="0"/>
              </a:spcAft>
            </a:pPr>
            <a:r>
              <a:rPr lang="en-US" sz="2800" b="1" baseline="30000" dirty="0">
                <a:solidFill>
                  <a:srgbClr val="FFFFFF"/>
                </a:solidFill>
                <a:latin typeface="Verdana" pitchFamily="34" charset="0"/>
              </a:rPr>
              <a:t>a “</a:t>
            </a:r>
            <a:r>
              <a:rPr lang="en-US" sz="2800" b="1" baseline="30000" dirty="0" err="1">
                <a:solidFill>
                  <a:srgbClr val="FFFFFF"/>
                </a:solidFill>
                <a:latin typeface="Verdana" pitchFamily="34" charset="0"/>
              </a:rPr>
              <a:t>seriation</a:t>
            </a:r>
            <a:r>
              <a:rPr lang="en-US" sz="2800" b="1" baseline="30000" dirty="0">
                <a:solidFill>
                  <a:srgbClr val="FFFFFF"/>
                </a:solidFill>
                <a:latin typeface="Verdana" pitchFamily="34" charset="0"/>
              </a:rPr>
              <a:t> graph” shows the evolution of pottery types from </a:t>
            </a:r>
            <a:r>
              <a:rPr lang="en-US" sz="2800" b="1" baseline="30000" dirty="0" err="1">
                <a:solidFill>
                  <a:srgbClr val="FFFFFF"/>
                </a:solidFill>
                <a:latin typeface="Verdana" pitchFamily="34" charset="0"/>
              </a:rPr>
              <a:t>Deh</a:t>
            </a:r>
            <a:r>
              <a:rPr lang="en-US" sz="2800" b="1" baseline="30000" dirty="0">
                <a:solidFill>
                  <a:srgbClr val="FFFFFF"/>
                </a:solidFill>
                <a:latin typeface="Verdana" pitchFamily="34" charset="0"/>
              </a:rPr>
              <a:t> </a:t>
            </a:r>
            <a:r>
              <a:rPr lang="en-US" sz="2800" b="1" baseline="30000" dirty="0" err="1">
                <a:solidFill>
                  <a:srgbClr val="FFFFFF"/>
                </a:solidFill>
                <a:latin typeface="Verdana" pitchFamily="34" charset="0"/>
              </a:rPr>
              <a:t>Luran</a:t>
            </a:r>
            <a:r>
              <a:rPr lang="en-US" sz="2800" b="1" baseline="30000" dirty="0">
                <a:solidFill>
                  <a:srgbClr val="FFFFFF"/>
                </a:solidFill>
                <a:latin typeface="Verdana" pitchFamily="34" charset="0"/>
              </a:rPr>
              <a:t>, Iran</a:t>
            </a:r>
          </a:p>
          <a:p>
            <a:pPr algn="ctr" fontAlgn="base">
              <a:lnSpc>
                <a:spcPct val="150000"/>
              </a:lnSpc>
              <a:spcBef>
                <a:spcPct val="0"/>
              </a:spcBef>
              <a:spcAft>
                <a:spcPct val="0"/>
              </a:spcAft>
            </a:pPr>
            <a:r>
              <a:rPr lang="en-US" sz="1100" dirty="0">
                <a:solidFill>
                  <a:srgbClr val="FFFFFF"/>
                </a:solidFill>
                <a:latin typeface="Verdana" pitchFamily="34" charset="0"/>
              </a:rPr>
              <a:t>Hole, Flannery and Neely, “</a:t>
            </a:r>
            <a:r>
              <a:rPr lang="en-US" sz="1100" i="1" dirty="0">
                <a:solidFill>
                  <a:srgbClr val="FFFFFF"/>
                </a:solidFill>
                <a:latin typeface="Verdana" pitchFamily="34" charset="0"/>
              </a:rPr>
              <a:t>Prehistory and Human Ecology</a:t>
            </a:r>
          </a:p>
          <a:p>
            <a:pPr algn="ctr" fontAlgn="base">
              <a:lnSpc>
                <a:spcPct val="150000"/>
              </a:lnSpc>
              <a:spcBef>
                <a:spcPct val="0"/>
              </a:spcBef>
              <a:spcAft>
                <a:spcPct val="0"/>
              </a:spcAft>
            </a:pPr>
            <a:r>
              <a:rPr lang="en-US" sz="1100" i="1" dirty="0">
                <a:solidFill>
                  <a:srgbClr val="FFFFFF"/>
                </a:solidFill>
                <a:latin typeface="Verdana" pitchFamily="34" charset="0"/>
              </a:rPr>
              <a:t>Of the </a:t>
            </a:r>
            <a:r>
              <a:rPr lang="en-US" sz="1100" i="1" dirty="0" err="1">
                <a:solidFill>
                  <a:srgbClr val="FFFFFF"/>
                </a:solidFill>
                <a:latin typeface="Verdana" pitchFamily="34" charset="0"/>
              </a:rPr>
              <a:t>Deh</a:t>
            </a:r>
            <a:r>
              <a:rPr lang="en-US" sz="1100" i="1" dirty="0">
                <a:solidFill>
                  <a:srgbClr val="FFFFFF"/>
                </a:solidFill>
                <a:latin typeface="Verdana" pitchFamily="34" charset="0"/>
              </a:rPr>
              <a:t> </a:t>
            </a:r>
            <a:r>
              <a:rPr lang="en-US" sz="1100" i="1" dirty="0" err="1">
                <a:solidFill>
                  <a:srgbClr val="FFFFFF"/>
                </a:solidFill>
                <a:latin typeface="Verdana" pitchFamily="34" charset="0"/>
              </a:rPr>
              <a:t>Luran</a:t>
            </a:r>
            <a:r>
              <a:rPr lang="en-US" sz="1100" i="1" dirty="0">
                <a:solidFill>
                  <a:srgbClr val="FFFFFF"/>
                </a:solidFill>
                <a:latin typeface="Verdana" pitchFamily="34" charset="0"/>
              </a:rPr>
              <a:t> Plain: An Early Village Sequence from</a:t>
            </a:r>
          </a:p>
          <a:p>
            <a:pPr algn="ctr" fontAlgn="base">
              <a:lnSpc>
                <a:spcPct val="150000"/>
              </a:lnSpc>
              <a:spcBef>
                <a:spcPct val="0"/>
              </a:spcBef>
              <a:spcAft>
                <a:spcPct val="0"/>
              </a:spcAft>
            </a:pPr>
            <a:r>
              <a:rPr lang="en-US" sz="1100" i="1" dirty="0" err="1">
                <a:solidFill>
                  <a:srgbClr val="FFFFFF"/>
                </a:solidFill>
                <a:latin typeface="Verdana" pitchFamily="34" charset="0"/>
              </a:rPr>
              <a:t>Khuzistan</a:t>
            </a:r>
            <a:r>
              <a:rPr lang="en-US" sz="1100" i="1" dirty="0">
                <a:solidFill>
                  <a:srgbClr val="FFFFFF"/>
                </a:solidFill>
                <a:latin typeface="Verdana" pitchFamily="34" charset="0"/>
              </a:rPr>
              <a:t>, Iran</a:t>
            </a:r>
            <a:r>
              <a:rPr lang="en-US" sz="1100" dirty="0">
                <a:solidFill>
                  <a:srgbClr val="FFFFFF"/>
                </a:solidFill>
                <a:latin typeface="Verdana" pitchFamily="34" charset="0"/>
              </a:rPr>
              <a:t>.”  Ann Arbor: 1969, fig. 69</a:t>
            </a:r>
          </a:p>
        </p:txBody>
      </p:sp>
      <p:sp>
        <p:nvSpPr>
          <p:cNvPr id="6" name="Text Box 6"/>
          <p:cNvSpPr txBox="1">
            <a:spLocks noChangeArrowheads="1"/>
          </p:cNvSpPr>
          <p:nvPr/>
        </p:nvSpPr>
        <p:spPr bwMode="auto">
          <a:xfrm>
            <a:off x="4874250" y="4215963"/>
            <a:ext cx="2364750" cy="646331"/>
          </a:xfrm>
          <a:prstGeom prst="rect">
            <a:avLst/>
          </a:prstGeom>
          <a:noFill/>
          <a:ln w="9525">
            <a:noFill/>
            <a:miter lim="800000"/>
            <a:headEnd/>
            <a:tailEnd/>
          </a:ln>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a:t>
            </a:r>
            <a:r>
              <a:rPr lang="en-US" sz="3600" b="1" dirty="0" err="1">
                <a:solidFill>
                  <a:srgbClr val="FF0000"/>
                </a:solidFill>
                <a:latin typeface="Times New Roman" pitchFamily="18" charset="0"/>
              </a:rPr>
              <a:t>seriation</a:t>
            </a:r>
            <a:r>
              <a:rPr lang="en-US" sz="3600" b="1" dirty="0">
                <a:solidFill>
                  <a:srgbClr val="FF0000"/>
                </a:solidFill>
                <a:latin typeface="Times New Roman" pitchFamily="18" charset="0"/>
              </a:rPr>
              <a: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
        <p:nvSpPr>
          <p:cNvPr id="4" name="Rectangle 3"/>
          <p:cNvSpPr txBox="1">
            <a:spLocks noChangeArrowheads="1"/>
          </p:cNvSpPr>
          <p:nvPr/>
        </p:nvSpPr>
        <p:spPr bwMode="auto">
          <a:xfrm>
            <a:off x="914400" y="2504297"/>
            <a:ext cx="7696200" cy="27853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people began to master crafts like . . . </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2400" b="1" dirty="0">
                <a:solidFill>
                  <a:srgbClr val="D79694"/>
                </a:solidFill>
              </a:rPr>
              <a:t>ceramics</a:t>
            </a:r>
          </a:p>
          <a:p>
            <a:pPr marL="1139825" lvl="2" indent="-225425" fontAlgn="base">
              <a:spcBef>
                <a:spcPct val="0"/>
              </a:spcBef>
              <a:spcAft>
                <a:spcPct val="0"/>
              </a:spcAft>
              <a:buFont typeface="Arial" charset="0"/>
              <a:buChar char="•"/>
            </a:pPr>
            <a:r>
              <a:rPr lang="en-US" sz="3200" b="1" dirty="0">
                <a:solidFill>
                  <a:srgbClr val="000000"/>
                </a:solidFill>
              </a:rPr>
              <a:t>bronze and metal casting appear</a:t>
            </a:r>
          </a:p>
          <a:p>
            <a:pPr marL="1139825" lvl="2" indent="-225425" fontAlgn="base">
              <a:spcBef>
                <a:spcPct val="0"/>
              </a:spcBef>
              <a:spcAft>
                <a:spcPct val="0"/>
              </a:spcAft>
              <a:buFont typeface="Arial" charset="0"/>
              <a:buChar char="•"/>
            </a:pPr>
            <a:r>
              <a:rPr lang="en-US" sz="2400" b="1" dirty="0">
                <a:solidFill>
                  <a:srgbClr val="D79694"/>
                </a:solidFill>
              </a:rPr>
              <a:t>brick making</a:t>
            </a:r>
          </a:p>
          <a:p>
            <a:pPr marL="1139825" lvl="2" indent="-225425" fontAlgn="base">
              <a:spcBef>
                <a:spcPct val="0"/>
              </a:spcBef>
              <a:spcAft>
                <a:spcPct val="0"/>
              </a:spcAft>
              <a:buFont typeface="Arial" charset="0"/>
              <a:buChar char="•"/>
            </a:pPr>
            <a:r>
              <a:rPr lang="en-US" sz="2400" b="1" dirty="0">
                <a:solidFill>
                  <a:srgbClr val="D79694"/>
                </a:solidFill>
              </a:rPr>
              <a:t>masonry</a:t>
            </a:r>
          </a:p>
          <a:p>
            <a:pPr marL="1139825" lvl="2" indent="-225425" fontAlgn="base">
              <a:spcBef>
                <a:spcPct val="0"/>
              </a:spcBef>
              <a:spcAft>
                <a:spcPct val="0"/>
              </a:spcAft>
              <a:buFont typeface="Arial" charset="0"/>
              <a:buChar char="•"/>
            </a:pPr>
            <a:r>
              <a:rPr lang="en-US" sz="2400" b="1" dirty="0">
                <a:solidFill>
                  <a:srgbClr val="D79694"/>
                </a:solidFill>
              </a:rPr>
              <a:t>other skills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2"/>
          <p:cNvSpPr>
            <a:spLocks noGrp="1" noChangeArrowheads="1"/>
          </p:cNvSpPr>
          <p:nvPr>
            <p:ph type="body" idx="1"/>
          </p:nvPr>
        </p:nvSpPr>
        <p:spPr/>
        <p:txBody>
          <a:bodyPr/>
          <a:lstStyle/>
          <a:p>
            <a:pPr algn="ctr" eaLnBrk="1" hangingPunct="1">
              <a:buNone/>
            </a:pPr>
            <a:r>
              <a:rPr lang="en-US" sz="3600" b="1" dirty="0"/>
              <a:t>Bronze Age</a:t>
            </a:r>
          </a:p>
          <a:p>
            <a:pPr lvl="1" eaLnBrk="1" hangingPunct="1"/>
            <a:r>
              <a:rPr lang="en-US" sz="2400" dirty="0"/>
              <a:t>period of early Old World civilizations associated with the widespread use of metal tools after 5,500 </a:t>
            </a:r>
            <a:r>
              <a:rPr lang="en-US" sz="2400" dirty="0" err="1"/>
              <a:t>ybp</a:t>
            </a:r>
            <a:endParaRPr lang="en-US" sz="2400" dirty="0"/>
          </a:p>
        </p:txBody>
      </p:sp>
      <p:pic>
        <p:nvPicPr>
          <p:cNvPr id="933890" name="Picture 4" descr="Turn81717"/>
          <p:cNvPicPr>
            <a:picLocks noChangeAspect="1" noChangeArrowheads="1"/>
          </p:cNvPicPr>
          <p:nvPr/>
        </p:nvPicPr>
        <p:blipFill>
          <a:blip r:embed="rId2" cstate="print"/>
          <a:srcRect/>
          <a:stretch>
            <a:fillRect/>
          </a:stretch>
        </p:blipFill>
        <p:spPr bwMode="auto">
          <a:xfrm>
            <a:off x="4555067" y="2819400"/>
            <a:ext cx="2387600" cy="3200400"/>
          </a:xfrm>
          <a:prstGeom prst="rect">
            <a:avLst/>
          </a:prstGeom>
          <a:noFill/>
          <a:ln w="9525">
            <a:noFill/>
            <a:miter lim="800000"/>
            <a:headEnd/>
            <a:tailEnd/>
          </a:ln>
        </p:spPr>
      </p:pic>
      <p:sp>
        <p:nvSpPr>
          <p:cNvPr id="933891" name="Text Box 5"/>
          <p:cNvSpPr txBox="1">
            <a:spLocks noChangeArrowheads="1"/>
          </p:cNvSpPr>
          <p:nvPr/>
        </p:nvSpPr>
        <p:spPr bwMode="auto">
          <a:xfrm>
            <a:off x="1961447" y="4146550"/>
            <a:ext cx="2037738" cy="92333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996633"/>
                </a:solidFill>
                <a:latin typeface="Times New Roman" pitchFamily="18" charset="0"/>
              </a:rPr>
              <a:t>Cast bronze ritual</a:t>
            </a:r>
          </a:p>
          <a:p>
            <a:pPr algn="ctr" fontAlgn="base">
              <a:spcBef>
                <a:spcPct val="0"/>
              </a:spcBef>
              <a:spcAft>
                <a:spcPct val="0"/>
              </a:spcAft>
            </a:pPr>
            <a:r>
              <a:rPr lang="en-US" b="1">
                <a:solidFill>
                  <a:srgbClr val="996633"/>
                </a:solidFill>
                <a:latin typeface="Times New Roman" pitchFamily="18" charset="0"/>
              </a:rPr>
              <a:t>vessel of the Shang</a:t>
            </a:r>
          </a:p>
          <a:p>
            <a:pPr algn="ctr" fontAlgn="base">
              <a:spcBef>
                <a:spcPct val="0"/>
              </a:spcBef>
              <a:spcAft>
                <a:spcPct val="0"/>
              </a:spcAft>
            </a:pPr>
            <a:r>
              <a:rPr lang="en-US" b="1">
                <a:solidFill>
                  <a:srgbClr val="996633"/>
                </a:solidFill>
                <a:latin typeface="Times New Roman" pitchFamily="18" charset="0"/>
              </a:rPr>
              <a:t>dynasty, China</a:t>
            </a:r>
          </a:p>
        </p:txBody>
      </p:sp>
      <p:sp>
        <p:nvSpPr>
          <p:cNvPr id="933892" name="Text Box 8"/>
          <p:cNvSpPr txBox="1">
            <a:spLocks noChangeArrowheads="1"/>
          </p:cNvSpPr>
          <p:nvPr/>
        </p:nvSpPr>
        <p:spPr bwMode="auto">
          <a:xfrm>
            <a:off x="2129970" y="6277428"/>
            <a:ext cx="4897110"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000000"/>
                </a:solidFill>
              </a:rPr>
              <a:t>Understanding Physical Anthropology and Archaeology, 9</a:t>
            </a:r>
            <a:r>
              <a:rPr lang="en-US" sz="1200" i="1" baseline="30000" dirty="0">
                <a:solidFill>
                  <a:srgbClr val="000000"/>
                </a:solidFill>
              </a:rPr>
              <a:t>th </a:t>
            </a:r>
            <a:r>
              <a:rPr lang="en-US" sz="1200" i="1" dirty="0">
                <a:solidFill>
                  <a:srgbClr val="000000"/>
                </a:solidFill>
              </a:rPr>
              <a:t>Ed.</a:t>
            </a:r>
            <a:r>
              <a:rPr lang="en-US" sz="1200" dirty="0">
                <a:solidFill>
                  <a:srgbClr val="000000"/>
                </a:solidFill>
              </a:rPr>
              <a:t>, p 468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093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000000"/>
                </a:solidFill>
              </a:rPr>
              <a:t>surplus food</a:t>
            </a:r>
          </a:p>
          <a:p>
            <a:pPr marL="231775" lvl="2" indent="-231775" fontAlgn="base">
              <a:spcBef>
                <a:spcPct val="0"/>
              </a:spcBef>
              <a:spcAft>
                <a:spcPct val="0"/>
              </a:spcAft>
              <a:buFont typeface="Arial" charset="0"/>
              <a:buChar char="•"/>
            </a:pPr>
            <a:r>
              <a:rPr lang="en-US" sz="2000" b="1" dirty="0">
                <a:solidFill>
                  <a:srgbClr val="000000"/>
                </a:solidFill>
              </a:rPr>
              <a:t>trade and trade networks</a:t>
            </a:r>
          </a:p>
          <a:p>
            <a:pPr marL="231775" lvl="2" indent="-231775" fontAlgn="base">
              <a:spcBef>
                <a:spcPct val="0"/>
              </a:spcBef>
              <a:spcAft>
                <a:spcPct val="0"/>
              </a:spcAft>
              <a:buFont typeface="Arial" charset="0"/>
              <a:buChar char="•"/>
            </a:pPr>
            <a:r>
              <a:rPr lang="en-US" sz="2000" b="1" dirty="0">
                <a:solidFill>
                  <a:srgbClr val="000000"/>
                </a:solidFill>
              </a:rPr>
              <a:t>specialization of production</a:t>
            </a:r>
          </a:p>
          <a:p>
            <a:pPr marL="231775" lvl="2" indent="-231775" fontAlgn="base">
              <a:spcBef>
                <a:spcPct val="0"/>
              </a:spcBef>
              <a:spcAft>
                <a:spcPct val="0"/>
              </a:spcAft>
              <a:buFont typeface="Arial" charset="0"/>
              <a:buChar char="•"/>
            </a:pPr>
            <a:r>
              <a:rPr lang="en-US" sz="2000" b="1" dirty="0">
                <a:solidFill>
                  <a:srgbClr val="000000"/>
                </a:solidFill>
              </a:rPr>
              <a:t>specialized laborers</a:t>
            </a:r>
          </a:p>
          <a:p>
            <a:pPr marL="231775" lvl="2" indent="-231775" fontAlgn="base">
              <a:spcBef>
                <a:spcPct val="0"/>
              </a:spcBef>
              <a:spcAft>
                <a:spcPct val="0"/>
              </a:spcAft>
              <a:buFont typeface="Arial" charset="0"/>
              <a:buChar char="•"/>
            </a:pPr>
            <a:r>
              <a:rPr lang="en-US" sz="2000" b="1" dirty="0">
                <a:solidFill>
                  <a:srgbClr val="000000"/>
                </a:solidFill>
              </a:rPr>
              <a:t>increased social interaction</a:t>
            </a:r>
          </a:p>
          <a:p>
            <a:pPr marL="231775" lvl="2" indent="-231775" fontAlgn="base">
              <a:spcBef>
                <a:spcPct val="0"/>
              </a:spcBef>
              <a:spcAft>
                <a:spcPct val="0"/>
              </a:spcAft>
              <a:buFont typeface="Arial" charset="0"/>
              <a:buChar char="•"/>
            </a:pPr>
            <a:r>
              <a:rPr lang="en-US" sz="2000" b="1" dirty="0">
                <a:solidFill>
                  <a:srgbClr val="000000"/>
                </a:solidFill>
              </a:rPr>
              <a:t>food storage for times of shortage</a:t>
            </a:r>
          </a:p>
          <a:p>
            <a:pPr marL="231775" lvl="2" indent="-231775" fontAlgn="base">
              <a:spcBef>
                <a:spcPct val="0"/>
              </a:spcBef>
              <a:spcAft>
                <a:spcPct val="0"/>
              </a:spcAft>
              <a:buFont typeface="Arial" charset="0"/>
              <a:buChar char="•"/>
            </a:pPr>
            <a:r>
              <a:rPr lang="en-US" sz="2000" b="1" dirty="0">
                <a:solidFill>
                  <a:srgbClr val="000000"/>
                </a:solidFill>
              </a:rPr>
              <a:t>surplus is “taxed”</a:t>
            </a:r>
          </a:p>
          <a:p>
            <a:pPr marL="231775" lvl="2" indent="-231775" fontAlgn="base">
              <a:spcBef>
                <a:spcPct val="0"/>
              </a:spcBef>
              <a:spcAft>
                <a:spcPct val="0"/>
              </a:spcAft>
              <a:buFont typeface="Arial" charset="0"/>
              <a:buChar char="•"/>
            </a:pPr>
            <a:r>
              <a:rPr lang="en-US" sz="2000" b="1" dirty="0">
                <a:solidFill>
                  <a:srgbClr val="000000"/>
                </a:solidFill>
              </a:rPr>
              <a:t>monumental architecture</a:t>
            </a:r>
          </a:p>
          <a:p>
            <a:pPr marL="231775" lvl="2" indent="-231775" fontAlgn="base">
              <a:spcBef>
                <a:spcPct val="0"/>
              </a:spcBef>
              <a:spcAft>
                <a:spcPct val="0"/>
              </a:spcAft>
              <a:buFont typeface="Arial" charset="0"/>
              <a:buChar char="•"/>
            </a:pPr>
            <a:r>
              <a:rPr lang="en-US" sz="2000" b="1" dirty="0">
                <a:solidFill>
                  <a:srgbClr val="000000"/>
                </a:solidFill>
              </a:rPr>
              <a:t>competition for limited resources</a:t>
            </a:r>
          </a:p>
          <a:p>
            <a:pPr marL="231775" lvl="2" indent="-231775" fontAlgn="base">
              <a:spcBef>
                <a:spcPct val="0"/>
              </a:spcBef>
              <a:spcAft>
                <a:spcPct val="0"/>
              </a:spcAft>
              <a:buFont typeface="Arial" charset="0"/>
              <a:buChar char="•"/>
            </a:pPr>
            <a:r>
              <a:rPr lang="en-US" sz="2000" b="1" dirty="0">
                <a:solidFill>
                  <a:srgbClr val="000000"/>
                </a:solidFill>
              </a:rPr>
              <a:t>private property</a:t>
            </a:r>
          </a:p>
          <a:p>
            <a:pPr marL="231775" lvl="2" indent="-231775" fontAlgn="base">
              <a:spcBef>
                <a:spcPct val="0"/>
              </a:spcBef>
              <a:spcAft>
                <a:spcPct val="0"/>
              </a:spcAft>
              <a:buFont typeface="Arial" charset="0"/>
              <a:buChar char="•"/>
            </a:pPr>
            <a:r>
              <a:rPr lang="en-US" sz="2000" b="1" dirty="0">
                <a:solidFill>
                  <a:srgbClr val="000000"/>
                </a:solidFill>
              </a:rPr>
              <a:t>class systems</a:t>
            </a:r>
          </a:p>
          <a:p>
            <a:pPr marL="231775" lvl="2" indent="-231775" fontAlgn="base">
              <a:spcBef>
                <a:spcPct val="0"/>
              </a:spcBef>
              <a:spcAft>
                <a:spcPct val="0"/>
              </a:spcAft>
              <a:buFont typeface="Arial" charset="0"/>
              <a:buChar char="•"/>
            </a:pPr>
            <a:r>
              <a:rPr lang="en-US" sz="2000" b="1" dirty="0">
                <a:solidFill>
                  <a:srgbClr val="000000"/>
                </a:solidFill>
              </a:rPr>
              <a:t>organized governments </a:t>
            </a:r>
            <a:r>
              <a:rPr lang="en-US" dirty="0">
                <a:solidFill>
                  <a:srgbClr val="000000"/>
                </a:solidFill>
              </a:rPr>
              <a:t>(political / religious / military hierarchies)</a:t>
            </a:r>
            <a:endParaRPr lang="en-US" sz="2000" dirty="0">
              <a:solidFill>
                <a:srgbClr val="000000"/>
              </a:solidFill>
            </a:endParaRPr>
          </a:p>
          <a:p>
            <a:pPr marL="231775" lvl="2" indent="-231775" fontAlgn="base">
              <a:spcBef>
                <a:spcPct val="0"/>
              </a:spcBef>
              <a:spcAft>
                <a:spcPct val="0"/>
              </a:spcAft>
              <a:buFont typeface="Arial" charset="0"/>
              <a:buChar char="•"/>
            </a:pPr>
            <a:r>
              <a:rPr lang="en-US" sz="2000" b="1" dirty="0">
                <a:solidFill>
                  <a:srgbClr val="000000"/>
                </a:solidFill>
              </a:rPr>
              <a:t>and the list goes on . . .</a:t>
            </a:r>
          </a:p>
        </p:txBody>
      </p:sp>
      <p:sp>
        <p:nvSpPr>
          <p:cNvPr id="6" name="Rectangle 3"/>
          <p:cNvSpPr txBox="1">
            <a:spLocks noChangeArrowheads="1"/>
          </p:cNvSpPr>
          <p:nvPr/>
        </p:nvSpPr>
        <p:spPr bwMode="auto">
          <a:xfrm>
            <a:off x="914400" y="7223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000000"/>
                </a:solidFill>
                <a:latin typeface="Calibri" pitchFamily="34" charset="0"/>
              </a:rPr>
              <a:t>as a result of the Agricultural Revolution people began to have and see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1234" name="Text Box 2"/>
          <p:cNvSpPr txBox="1">
            <a:spLocks noChangeArrowheads="1"/>
          </p:cNvSpPr>
          <p:nvPr/>
        </p:nvSpPr>
        <p:spPr bwMode="auto">
          <a:xfrm>
            <a:off x="4037805" y="6400800"/>
            <a:ext cx="930063"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dirty="0">
                <a:solidFill>
                  <a:srgbClr val="FFFFFF"/>
                </a:solidFill>
                <a:latin typeface="Verdana" pitchFamily="34" charset="0"/>
              </a:rPr>
              <a:t>Wikipedia</a:t>
            </a:r>
          </a:p>
        </p:txBody>
      </p:sp>
      <p:sp>
        <p:nvSpPr>
          <p:cNvPr id="991236" name="Rectangle 6"/>
          <p:cNvSpPr>
            <a:spLocks noChangeArrowheads="1"/>
          </p:cNvSpPr>
          <p:nvPr/>
        </p:nvSpPr>
        <p:spPr bwMode="auto">
          <a:xfrm>
            <a:off x="3623734" y="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7" name="Rectangle 6"/>
          <p:cNvSpPr>
            <a:spLocks noChangeArrowheads="1"/>
          </p:cNvSpPr>
          <p:nvPr/>
        </p:nvSpPr>
        <p:spPr bwMode="auto">
          <a:xfrm>
            <a:off x="5329767" y="15240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8" name="Rectangle 6"/>
          <p:cNvSpPr>
            <a:spLocks noChangeArrowheads="1"/>
          </p:cNvSpPr>
          <p:nvPr/>
        </p:nvSpPr>
        <p:spPr bwMode="auto">
          <a:xfrm>
            <a:off x="3352800" y="5514975"/>
            <a:ext cx="2641600" cy="6858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9" name="Rectangle 6"/>
          <p:cNvSpPr>
            <a:spLocks noChangeArrowheads="1"/>
          </p:cNvSpPr>
          <p:nvPr/>
        </p:nvSpPr>
        <p:spPr bwMode="auto">
          <a:xfrm>
            <a:off x="3269545" y="0"/>
            <a:ext cx="2641600" cy="344488"/>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40" name="Text Box 3"/>
          <p:cNvSpPr txBox="1">
            <a:spLocks noChangeArrowheads="1"/>
          </p:cNvSpPr>
          <p:nvPr/>
        </p:nvSpPr>
        <p:spPr bwMode="auto">
          <a:xfrm>
            <a:off x="2619867" y="5638950"/>
            <a:ext cx="3857146" cy="803297"/>
          </a:xfrm>
          <a:prstGeom prst="rect">
            <a:avLst/>
          </a:prstGeom>
          <a:noFill/>
          <a:ln w="9525">
            <a:noFill/>
            <a:miter lim="800000"/>
            <a:headEnd/>
            <a:tailEnd/>
          </a:ln>
        </p:spPr>
        <p:txBody>
          <a:bodyPr wrap="none">
            <a:spAutoFit/>
          </a:bodyPr>
          <a:lstStyle/>
          <a:p>
            <a:pPr algn="ctr" fontAlgn="base">
              <a:lnSpc>
                <a:spcPct val="110000"/>
              </a:lnSpc>
              <a:spcBef>
                <a:spcPct val="0"/>
              </a:spcBef>
              <a:spcAft>
                <a:spcPct val="0"/>
              </a:spcAft>
            </a:pPr>
            <a:r>
              <a:rPr lang="en-US" sz="2400" b="1" dirty="0">
                <a:solidFill>
                  <a:srgbClr val="FFFFFF"/>
                </a:solidFill>
                <a:latin typeface="Verdana" pitchFamily="34" charset="0"/>
              </a:rPr>
              <a:t>"Ötzi“  “The Iceman”</a:t>
            </a:r>
          </a:p>
          <a:p>
            <a:pPr algn="ctr" fontAlgn="base">
              <a:lnSpc>
                <a:spcPct val="110000"/>
              </a:lnSpc>
              <a:spcBef>
                <a:spcPct val="0"/>
              </a:spcBef>
              <a:spcAft>
                <a:spcPct val="0"/>
              </a:spcAft>
            </a:pPr>
            <a:r>
              <a:rPr lang="en-US" dirty="0">
                <a:solidFill>
                  <a:srgbClr val="FFFFFF"/>
                </a:solidFill>
                <a:latin typeface="Verdana" pitchFamily="34" charset="0"/>
              </a:rPr>
              <a:t>about 5,300 </a:t>
            </a:r>
            <a:r>
              <a:rPr lang="en-US" dirty="0" err="1">
                <a:solidFill>
                  <a:srgbClr val="FFFFFF"/>
                </a:solidFill>
                <a:latin typeface="Verdana" pitchFamily="34" charset="0"/>
              </a:rPr>
              <a:t>ybp</a:t>
            </a:r>
            <a:endParaRPr lang="en-US" dirty="0">
              <a:solidFill>
                <a:srgbClr val="FFFFFF"/>
              </a:solidFill>
              <a:latin typeface="Verdana"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4419600" y="1911095"/>
            <a:ext cx="3657600" cy="3651509"/>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928700" y="762000"/>
            <a:ext cx="4100513" cy="3200400"/>
          </a:xfrm>
          <a:prstGeom prst="rect">
            <a:avLst/>
          </a:prstGeom>
          <a:noFill/>
          <a:ln w="9525">
            <a:noFill/>
            <a:miter lim="800000"/>
            <a:headEnd/>
            <a:tailEnd/>
          </a:ln>
          <a:effectLst/>
        </p:spPr>
      </p:pic>
      <p:sp>
        <p:nvSpPr>
          <p:cNvPr id="12" name="Oval 11"/>
          <p:cNvSpPr/>
          <p:nvPr/>
        </p:nvSpPr>
        <p:spPr bwMode="auto">
          <a:xfrm rot="17639190">
            <a:off x="6755398" y="3074931"/>
            <a:ext cx="1246302" cy="1752600"/>
          </a:xfrm>
          <a:prstGeom prst="ellipse">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srgbClr val="000000"/>
              </a:solidFill>
              <a:latin typeface="Verdana" pitchFamily="34" charset="0"/>
            </a:endParaRPr>
          </a:p>
        </p:txBody>
      </p:sp>
      <p:sp>
        <p:nvSpPr>
          <p:cNvPr id="13" name="Rectangle 12"/>
          <p:cNvSpPr/>
          <p:nvPr/>
        </p:nvSpPr>
        <p:spPr>
          <a:xfrm>
            <a:off x="1828800" y="4321314"/>
            <a:ext cx="3070264" cy="707886"/>
          </a:xfrm>
          <a:prstGeom prst="rect">
            <a:avLst/>
          </a:prstGeom>
        </p:spPr>
        <p:txBody>
          <a:bodyPr wrap="none">
            <a:spAutoFit/>
          </a:bodyPr>
          <a:lstStyle/>
          <a:p>
            <a:pPr fontAlgn="base">
              <a:spcBef>
                <a:spcPct val="0"/>
              </a:spcBef>
              <a:spcAft>
                <a:spcPct val="0"/>
              </a:spcAft>
            </a:pPr>
            <a:r>
              <a:rPr lang="en-US" sz="4000" b="1" dirty="0">
                <a:solidFill>
                  <a:srgbClr val="FFFFFF"/>
                </a:solidFill>
              </a:rPr>
              <a:t>Copper Age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1234" name="Text Box 2"/>
          <p:cNvSpPr txBox="1">
            <a:spLocks noChangeArrowheads="1"/>
          </p:cNvSpPr>
          <p:nvPr/>
        </p:nvSpPr>
        <p:spPr bwMode="auto">
          <a:xfrm>
            <a:off x="1712022" y="6248400"/>
            <a:ext cx="5697522" cy="369332"/>
          </a:xfrm>
          <a:prstGeom prst="rect">
            <a:avLst/>
          </a:prstGeom>
          <a:noFill/>
          <a:ln w="9525">
            <a:noFill/>
            <a:miter lim="800000"/>
            <a:headEnd/>
            <a:tailEnd/>
          </a:ln>
        </p:spPr>
        <p:txBody>
          <a:bodyPr wrap="none">
            <a:spAutoFit/>
          </a:bodyPr>
          <a:lstStyle/>
          <a:p>
            <a:pPr algn="ctr" fontAlgn="base">
              <a:lnSpc>
                <a:spcPct val="150000"/>
              </a:lnSpc>
              <a:spcBef>
                <a:spcPct val="0"/>
              </a:spcBef>
              <a:spcAft>
                <a:spcPct val="0"/>
              </a:spcAft>
            </a:pPr>
            <a:r>
              <a:rPr lang="en-US" sz="1200" i="1" dirty="0">
                <a:solidFill>
                  <a:srgbClr val="FFFFFF"/>
                </a:solidFill>
                <a:latin typeface="Verdana" pitchFamily="34" charset="0"/>
              </a:rPr>
              <a:t>Understanding Physical Anthropology and Archaeology, 8th Ed.</a:t>
            </a:r>
            <a:r>
              <a:rPr lang="en-US" sz="1200" dirty="0">
                <a:solidFill>
                  <a:srgbClr val="FFFFFF"/>
                </a:solidFill>
                <a:latin typeface="Verdana" pitchFamily="34" charset="0"/>
              </a:rPr>
              <a:t>, p. 473</a:t>
            </a:r>
          </a:p>
        </p:txBody>
      </p:sp>
      <p:pic>
        <p:nvPicPr>
          <p:cNvPr id="991235" name="Picture 5" descr="Turn81725"/>
          <p:cNvPicPr>
            <a:picLocks noChangeAspect="1" noChangeArrowheads="1"/>
          </p:cNvPicPr>
          <p:nvPr/>
        </p:nvPicPr>
        <p:blipFill>
          <a:blip r:embed="rId3" cstate="print"/>
          <a:srcRect/>
          <a:stretch>
            <a:fillRect/>
          </a:stretch>
        </p:blipFill>
        <p:spPr bwMode="auto">
          <a:xfrm>
            <a:off x="3653452" y="180975"/>
            <a:ext cx="1814689" cy="5486400"/>
          </a:xfrm>
          <a:prstGeom prst="rect">
            <a:avLst/>
          </a:prstGeom>
          <a:noFill/>
          <a:ln w="9525">
            <a:noFill/>
            <a:miter lim="800000"/>
            <a:headEnd/>
            <a:tailEnd/>
          </a:ln>
        </p:spPr>
      </p:pic>
      <p:sp>
        <p:nvSpPr>
          <p:cNvPr id="991236" name="Rectangle 6"/>
          <p:cNvSpPr>
            <a:spLocks noChangeArrowheads="1"/>
          </p:cNvSpPr>
          <p:nvPr/>
        </p:nvSpPr>
        <p:spPr bwMode="auto">
          <a:xfrm>
            <a:off x="3623734" y="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7" name="Rectangle 6"/>
          <p:cNvSpPr>
            <a:spLocks noChangeArrowheads="1"/>
          </p:cNvSpPr>
          <p:nvPr/>
        </p:nvSpPr>
        <p:spPr bwMode="auto">
          <a:xfrm>
            <a:off x="5329767" y="152400"/>
            <a:ext cx="474133" cy="59436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8" name="Rectangle 6"/>
          <p:cNvSpPr>
            <a:spLocks noChangeArrowheads="1"/>
          </p:cNvSpPr>
          <p:nvPr/>
        </p:nvSpPr>
        <p:spPr bwMode="auto">
          <a:xfrm>
            <a:off x="3352800" y="5514975"/>
            <a:ext cx="2641600" cy="685800"/>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39" name="Rectangle 6"/>
          <p:cNvSpPr>
            <a:spLocks noChangeArrowheads="1"/>
          </p:cNvSpPr>
          <p:nvPr/>
        </p:nvSpPr>
        <p:spPr bwMode="auto">
          <a:xfrm>
            <a:off x="3269545" y="0"/>
            <a:ext cx="2641600" cy="344488"/>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latin typeface="Verdana" pitchFamily="34" charset="0"/>
            </a:endParaRPr>
          </a:p>
        </p:txBody>
      </p:sp>
      <p:sp>
        <p:nvSpPr>
          <p:cNvPr id="991240" name="Text Box 3"/>
          <p:cNvSpPr txBox="1">
            <a:spLocks noChangeArrowheads="1"/>
          </p:cNvSpPr>
          <p:nvPr/>
        </p:nvSpPr>
        <p:spPr bwMode="auto">
          <a:xfrm>
            <a:off x="2864513" y="5657922"/>
            <a:ext cx="3413115" cy="634020"/>
          </a:xfrm>
          <a:prstGeom prst="rect">
            <a:avLst/>
          </a:prstGeom>
          <a:noFill/>
          <a:ln w="9525">
            <a:noFill/>
            <a:miter lim="800000"/>
            <a:headEnd/>
            <a:tailEnd/>
          </a:ln>
        </p:spPr>
        <p:txBody>
          <a:bodyPr wrap="none">
            <a:spAutoFit/>
          </a:bodyPr>
          <a:lstStyle/>
          <a:p>
            <a:pPr algn="ctr" fontAlgn="base">
              <a:lnSpc>
                <a:spcPct val="110000"/>
              </a:lnSpc>
              <a:spcBef>
                <a:spcPct val="0"/>
              </a:spcBef>
              <a:spcAft>
                <a:spcPct val="0"/>
              </a:spcAft>
            </a:pPr>
            <a:r>
              <a:rPr lang="en-US" sz="1600" b="1" dirty="0">
                <a:solidFill>
                  <a:srgbClr val="FFFFFF"/>
                </a:solidFill>
                <a:latin typeface="Verdana" pitchFamily="34" charset="0"/>
              </a:rPr>
              <a:t>Mycenaean Bronze Age axe,</a:t>
            </a:r>
          </a:p>
          <a:p>
            <a:pPr algn="ctr" fontAlgn="base">
              <a:lnSpc>
                <a:spcPct val="110000"/>
              </a:lnSpc>
              <a:spcBef>
                <a:spcPct val="0"/>
              </a:spcBef>
              <a:spcAft>
                <a:spcPct val="0"/>
              </a:spcAft>
            </a:pPr>
            <a:r>
              <a:rPr lang="en-US" sz="1600" b="1" dirty="0">
                <a:solidFill>
                  <a:srgbClr val="FFFFFF"/>
                </a:solidFill>
                <a:latin typeface="Verdana" pitchFamily="34" charset="0"/>
              </a:rPr>
              <a:t>or winged </a:t>
            </a:r>
            <a:r>
              <a:rPr lang="en-US" sz="1600" b="1" dirty="0" err="1">
                <a:solidFill>
                  <a:srgbClr val="FFFFFF"/>
                </a:solidFill>
                <a:latin typeface="Verdana" pitchFamily="34" charset="0"/>
              </a:rPr>
              <a:t>palstave</a:t>
            </a:r>
            <a:endParaRPr lang="en-US" sz="1600" b="1" dirty="0">
              <a:solidFill>
                <a:srgbClr val="FFFFFF"/>
              </a:solidFill>
              <a:latin typeface="Verdana"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670755" y="3657600"/>
            <a:ext cx="2562578" cy="523220"/>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800" b="1" dirty="0">
                <a:solidFill>
                  <a:srgbClr val="0C0600"/>
                </a:solidFill>
              </a:rPr>
              <a:t>metalworking</a:t>
            </a:r>
          </a:p>
        </p:txBody>
      </p:sp>
      <p:sp>
        <p:nvSpPr>
          <p:cNvPr id="7" name="Text Box 9"/>
          <p:cNvSpPr txBox="1">
            <a:spLocks noChangeArrowheads="1"/>
          </p:cNvSpPr>
          <p:nvPr/>
        </p:nvSpPr>
        <p:spPr bwMode="auto">
          <a:xfrm>
            <a:off x="4495813" y="5867400"/>
            <a:ext cx="3302003" cy="400110"/>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2000" b="1" dirty="0">
                <a:solidFill>
                  <a:srgbClr val="0C0600"/>
                </a:solidFill>
                <a:latin typeface="Times New Roman" pitchFamily="18" charset="0"/>
              </a:rPr>
              <a:t>Inca </a:t>
            </a:r>
            <a:r>
              <a:rPr lang="en-US" sz="1600" b="1" dirty="0">
                <a:solidFill>
                  <a:srgbClr val="000000"/>
                </a:solidFill>
              </a:rPr>
              <a:t>gold</a:t>
            </a:r>
          </a:p>
        </p:txBody>
      </p:sp>
      <p:pic>
        <p:nvPicPr>
          <p:cNvPr id="2050" name="Picture 2"/>
          <p:cNvPicPr>
            <a:picLocks noChangeAspect="1" noChangeArrowheads="1"/>
          </p:cNvPicPr>
          <p:nvPr/>
        </p:nvPicPr>
        <p:blipFill>
          <a:blip r:embed="rId3" cstate="print"/>
          <a:srcRect/>
          <a:stretch>
            <a:fillRect/>
          </a:stretch>
        </p:blipFill>
        <p:spPr bwMode="auto">
          <a:xfrm>
            <a:off x="4876800" y="2438400"/>
            <a:ext cx="2438400" cy="3279648"/>
          </a:xfrm>
          <a:prstGeom prst="rect">
            <a:avLst/>
          </a:prstGeom>
          <a:noFill/>
          <a:ln w="9525">
            <a:noFill/>
            <a:miter lim="800000"/>
            <a:headEnd/>
            <a:tailEnd/>
          </a:ln>
          <a:effectLst/>
        </p:spPr>
      </p:pic>
      <p:sp>
        <p:nvSpPr>
          <p:cNvPr id="6" name="Text Box 2"/>
          <p:cNvSpPr txBox="1">
            <a:spLocks noChangeArrowheads="1"/>
          </p:cNvSpPr>
          <p:nvPr/>
        </p:nvSpPr>
        <p:spPr bwMode="auto">
          <a:xfrm>
            <a:off x="1320800" y="816114"/>
            <a:ext cx="6502400" cy="707886"/>
          </a:xfrm>
          <a:prstGeom prst="rect">
            <a:avLst/>
          </a:prstGeom>
          <a:solidFill>
            <a:srgbClr val="FFFFFF"/>
          </a:solidFill>
          <a:ln w="9525">
            <a:noFill/>
            <a:miter lim="800000"/>
            <a:headEnd/>
            <a:tailEnd/>
          </a:ln>
          <a:effectLst/>
        </p:spPr>
        <p:txBody>
          <a:bodyPr wrap="square">
            <a:spAutoFit/>
          </a:bodyPr>
          <a:lstStyle/>
          <a:p>
            <a:pPr marL="571500" indent="-571500" algn="ctr" fontAlgn="base">
              <a:spcBef>
                <a:spcPct val="0"/>
              </a:spcBef>
              <a:spcAft>
                <a:spcPct val="0"/>
              </a:spcAft>
            </a:pPr>
            <a:r>
              <a:rPr kumimoji="1" lang="en-US" sz="2000" b="1" dirty="0">
                <a:solidFill>
                  <a:srgbClr val="D79694"/>
                </a:solidFill>
              </a:rPr>
              <a:t>economic system allows individuals</a:t>
            </a:r>
          </a:p>
          <a:p>
            <a:pPr marL="571500" indent="-571500" algn="ctr" fontAlgn="base">
              <a:spcBef>
                <a:spcPct val="0"/>
              </a:spcBef>
              <a:spcAft>
                <a:spcPct val="0"/>
              </a:spcAft>
            </a:pPr>
            <a:r>
              <a:rPr kumimoji="1" lang="en-US" sz="2000" b="1" dirty="0">
                <a:solidFill>
                  <a:srgbClr val="D79694"/>
                </a:solidFill>
              </a:rPr>
              <a:t>to devote full time to occupations like . . .</a:t>
            </a:r>
            <a:endParaRPr kumimoji="1" lang="en-US" b="1" dirty="0">
              <a:solidFill>
                <a:srgbClr val="D79694"/>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1300390" y="6262921"/>
            <a:ext cx="6500497" cy="430887"/>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kumimoji="1" lang="en-US" sz="1400" b="1" dirty="0">
                <a:solidFill>
                  <a:srgbClr val="FFFFFF"/>
                </a:solidFill>
                <a:latin typeface="Verdana" pitchFamily="34" charset="0"/>
              </a:rPr>
              <a:t>Inca gold artifact in the Central Bank Museum, Quito, Ecuador </a:t>
            </a:r>
            <a:br>
              <a:rPr kumimoji="1" lang="en-US" sz="1400" b="1" dirty="0">
                <a:solidFill>
                  <a:srgbClr val="FFFFFF"/>
                </a:solidFill>
                <a:latin typeface="Verdana" pitchFamily="34" charset="0"/>
              </a:rPr>
            </a:br>
            <a:r>
              <a:rPr kumimoji="1" lang="en-US" sz="800" dirty="0">
                <a:solidFill>
                  <a:srgbClr val="FFFFFF"/>
                </a:solidFill>
                <a:latin typeface="Verdana" pitchFamily="34" charset="0"/>
              </a:rPr>
              <a:t>© D. Donne Bryant</a:t>
            </a:r>
            <a:endParaRPr kumimoji="1" lang="en-US" sz="1200" dirty="0">
              <a:solidFill>
                <a:srgbClr val="FFFFFF"/>
              </a:solidFill>
              <a:latin typeface="Verdana" pitchFamily="34" charset="0"/>
            </a:endParaRPr>
          </a:p>
        </p:txBody>
      </p:sp>
      <p:pic>
        <p:nvPicPr>
          <p:cNvPr id="656388" name="Picture 4"/>
          <p:cNvPicPr>
            <a:picLocks noChangeAspect="1" noChangeArrowheads="1"/>
          </p:cNvPicPr>
          <p:nvPr/>
        </p:nvPicPr>
        <p:blipFill>
          <a:blip r:embed="rId2" cstate="print"/>
          <a:srcRect/>
          <a:stretch>
            <a:fillRect/>
          </a:stretch>
        </p:blipFill>
        <p:spPr bwMode="auto">
          <a:xfrm>
            <a:off x="2743200" y="0"/>
            <a:ext cx="3613856" cy="6172200"/>
          </a:xfrm>
          <a:prstGeom prst="rect">
            <a:avLst/>
          </a:prstGeom>
          <a:noFill/>
          <a:ln w="9525">
            <a:noFill/>
            <a:miter lim="800000"/>
            <a:headEnd/>
            <a:tailEnd/>
          </a:ln>
          <a:effectLst/>
        </p:spPr>
      </p:pic>
      <p:sp>
        <p:nvSpPr>
          <p:cNvPr id="4" name="Text Box 2"/>
          <p:cNvSpPr txBox="1">
            <a:spLocks noChangeArrowheads="1"/>
          </p:cNvSpPr>
          <p:nvPr/>
        </p:nvSpPr>
        <p:spPr bwMode="auto">
          <a:xfrm>
            <a:off x="418190" y="5486400"/>
            <a:ext cx="8268610" cy="307777"/>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kumimoji="1" lang="en-US" sz="1400" b="1" dirty="0">
                <a:solidFill>
                  <a:srgbClr val="FFFFFF"/>
                </a:solidFill>
                <a:latin typeface="Verdana" pitchFamily="34" charset="0"/>
              </a:rPr>
              <a:t>and these objects become an important part of the developing trading networks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800" b="1" dirty="0">
                <a:solidFill>
                  <a:srgbClr val="000000"/>
                </a:solidFill>
              </a:rPr>
              <a:t>increased social interaction develops</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914991"/>
            <a:ext cx="7772400" cy="3647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population growth</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r>
              <a:rPr lang="en-US" sz="2800" b="1" dirty="0">
                <a:solidFill>
                  <a:srgbClr val="000000"/>
                </a:solidFill>
              </a:rPr>
              <a:t>the establishment of large, sedentary villages provides . . .</a:t>
            </a:r>
          </a:p>
          <a:p>
            <a:pPr marL="682625" lvl="1" indent="-225425" fontAlgn="base">
              <a:spcBef>
                <a:spcPct val="0"/>
              </a:spcBef>
              <a:spcAft>
                <a:spcPct val="0"/>
              </a:spcAft>
              <a:buFont typeface="Arial" charset="0"/>
              <a:buChar char="•"/>
            </a:pPr>
            <a:endParaRPr lang="en-US" sz="300" b="1" dirty="0">
              <a:solidFill>
                <a:srgbClr val="D79694"/>
              </a:solidFill>
            </a:endParaRPr>
          </a:p>
          <a:p>
            <a:pPr marL="1139825" lvl="2" indent="-225425" fontAlgn="base">
              <a:spcBef>
                <a:spcPct val="0"/>
              </a:spcBef>
              <a:spcAft>
                <a:spcPct val="0"/>
              </a:spcAft>
              <a:buFont typeface="Arial" charset="0"/>
              <a:buChar char="•"/>
            </a:pPr>
            <a:r>
              <a:rPr lang="en-US" sz="3600" b="1" dirty="0">
                <a:solidFill>
                  <a:srgbClr val="000000"/>
                </a:solidFill>
              </a:rPr>
              <a:t>the opportunity for increased social interaction</a:t>
            </a:r>
          </a:p>
          <a:p>
            <a:pPr marL="1139825" lvl="2" indent="-225425" fontAlgn="base">
              <a:spcBef>
                <a:spcPct val="0"/>
              </a:spcBef>
              <a:spcAft>
                <a:spcPct val="0"/>
              </a:spcAft>
              <a:buFont typeface="Arial" charset="0"/>
              <a:buChar char="•"/>
            </a:pPr>
            <a:endParaRPr lang="en-US" sz="1200" b="1" dirty="0">
              <a:solidFill>
                <a:srgbClr val="D79694"/>
              </a:solidFill>
            </a:endParaRPr>
          </a:p>
          <a:p>
            <a:pPr marL="1139825" lvl="2" indent="-225425" fontAlgn="base">
              <a:spcBef>
                <a:spcPct val="0"/>
              </a:spcBef>
              <a:spcAft>
                <a:spcPct val="0"/>
              </a:spcAft>
              <a:buFont typeface="Arial" charset="0"/>
              <a:buChar char="•"/>
            </a:pPr>
            <a:r>
              <a:rPr lang="en-US" sz="2400" b="1" dirty="0">
                <a:solidFill>
                  <a:srgbClr val="D79694"/>
                </a:solidFill>
              </a:rPr>
              <a:t>but with added health risks</a:t>
            </a:r>
          </a:p>
          <a:p>
            <a:pPr marL="1139825" lvl="2" indent="-225425" fontAlgn="base">
              <a:spcBef>
                <a:spcPct val="0"/>
              </a:spcBef>
              <a:spcAft>
                <a:spcPct val="0"/>
              </a:spcAft>
              <a:buFont typeface="Arial" charset="0"/>
              <a:buChar char="•"/>
            </a:pPr>
            <a:endParaRPr lang="en-US" sz="2400" b="1" dirty="0">
              <a:solidFill>
                <a:srgbClr val="D79694"/>
              </a:solidFill>
            </a:endParaRP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46503" name="Picture 7" descr="Cahokia_reconstruction">
            <a:hlinkClick r:id="rId3"/>
          </p:cNvPr>
          <p:cNvPicPr>
            <a:picLocks noChangeAspect="1" noChangeArrowheads="1"/>
          </p:cNvPicPr>
          <p:nvPr/>
        </p:nvPicPr>
        <p:blipFill>
          <a:blip r:embed="rId4" cstate="print"/>
          <a:srcRect/>
          <a:stretch>
            <a:fillRect/>
          </a:stretch>
        </p:blipFill>
        <p:spPr bwMode="auto">
          <a:xfrm>
            <a:off x="914400" y="2152656"/>
            <a:ext cx="7315200" cy="3071703"/>
          </a:xfrm>
          <a:prstGeom prst="rect">
            <a:avLst/>
          </a:prstGeom>
          <a:noFill/>
        </p:spPr>
      </p:pic>
      <p:sp>
        <p:nvSpPr>
          <p:cNvPr id="746504" name="Text Box 8"/>
          <p:cNvSpPr txBox="1">
            <a:spLocks noChangeArrowheads="1"/>
          </p:cNvSpPr>
          <p:nvPr/>
        </p:nvSpPr>
        <p:spPr bwMode="auto">
          <a:xfrm>
            <a:off x="2337211" y="5410208"/>
            <a:ext cx="4450257" cy="1015663"/>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400" b="1" dirty="0">
                <a:solidFill>
                  <a:srgbClr val="FFFFFF"/>
                </a:solidFill>
                <a:cs typeface="Arial" charset="0"/>
              </a:rPr>
              <a:t>"Community Life“ at Cahokia</a:t>
            </a:r>
            <a:br>
              <a:rPr lang="en-US" sz="2400" b="1" dirty="0">
                <a:solidFill>
                  <a:srgbClr val="FFFFFF"/>
                </a:solidFill>
                <a:cs typeface="Arial" charset="0"/>
              </a:rPr>
            </a:br>
            <a:r>
              <a:rPr lang="en-US" sz="1200" dirty="0">
                <a:solidFill>
                  <a:srgbClr val="FFFFFF"/>
                </a:solidFill>
                <a:cs typeface="Arial" charset="0"/>
              </a:rPr>
              <a:t> Michael Hampshire</a:t>
            </a:r>
            <a:br>
              <a:rPr lang="en-US" sz="1200" b="1" dirty="0">
                <a:solidFill>
                  <a:srgbClr val="FFFFFF"/>
                </a:solidFill>
                <a:cs typeface="Arial" charset="0"/>
              </a:rPr>
            </a:br>
            <a:r>
              <a:rPr lang="en-US" sz="1200" dirty="0">
                <a:solidFill>
                  <a:srgbClr val="FFFFFF"/>
                </a:solidFill>
                <a:cs typeface="Arial" charset="0"/>
              </a:rPr>
              <a:t>Cahokia Mounds State Historic Site</a:t>
            </a:r>
            <a:br>
              <a:rPr lang="en-US" sz="1200" dirty="0">
                <a:solidFill>
                  <a:srgbClr val="FFFFFF"/>
                </a:solidFill>
                <a:cs typeface="Arial" charset="0"/>
              </a:rPr>
            </a:br>
            <a:r>
              <a:rPr lang="en-US" sz="1200" dirty="0">
                <a:solidFill>
                  <a:srgbClr val="FFFFFF"/>
                </a:solidFill>
                <a:cs typeface="Arial" charset="0"/>
              </a:rPr>
              <a:t>Collinsville, Illinois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6" y="1905000"/>
            <a:ext cx="7939314"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800" b="1" dirty="0">
                <a:solidFill>
                  <a:srgbClr val="000000"/>
                </a:solidFill>
              </a:rPr>
              <a:t>food storage for times of shortage appears</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65"/>
            <a:ext cx="7315200" cy="1800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food surplus could be used in times of shortages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6146" name="Text Box 2"/>
          <p:cNvSpPr txBox="1">
            <a:spLocks noChangeArrowheads="1"/>
          </p:cNvSpPr>
          <p:nvPr/>
        </p:nvSpPr>
        <p:spPr bwMode="auto">
          <a:xfrm>
            <a:off x="2833914" y="6475781"/>
            <a:ext cx="3447226" cy="27699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http://en.wikipedia.org/wiki/Joseph_(Hebrew_Bible)</a:t>
            </a:r>
            <a:endParaRPr lang="en-US" sz="1200" dirty="0">
              <a:solidFill>
                <a:srgbClr val="FFFFFF"/>
              </a:solidFill>
              <a:latin typeface="Times New Roman" pitchFamily="18" charset="0"/>
            </a:endParaRPr>
          </a:p>
        </p:txBody>
      </p:sp>
      <p:pic>
        <p:nvPicPr>
          <p:cNvPr id="3074" name="Picture 2"/>
          <p:cNvPicPr>
            <a:picLocks noChangeAspect="1" noChangeArrowheads="1"/>
          </p:cNvPicPr>
          <p:nvPr/>
        </p:nvPicPr>
        <p:blipFill>
          <a:blip r:embed="rId4" cstate="print"/>
          <a:srcRect/>
          <a:stretch>
            <a:fillRect/>
          </a:stretch>
        </p:blipFill>
        <p:spPr bwMode="auto">
          <a:xfrm>
            <a:off x="762000" y="304800"/>
            <a:ext cx="7620000" cy="5524500"/>
          </a:xfrm>
          <a:prstGeom prst="rect">
            <a:avLst/>
          </a:prstGeom>
          <a:noFill/>
          <a:ln w="9525">
            <a:noFill/>
            <a:miter lim="800000"/>
            <a:headEnd/>
            <a:tailEnd/>
          </a:ln>
          <a:effectLst/>
        </p:spPr>
      </p:pic>
      <p:sp>
        <p:nvSpPr>
          <p:cNvPr id="5" name="Rectangle 4"/>
          <p:cNvSpPr/>
          <p:nvPr/>
        </p:nvSpPr>
        <p:spPr>
          <a:xfrm>
            <a:off x="1643742" y="5881940"/>
            <a:ext cx="5867400" cy="553998"/>
          </a:xfrm>
          <a:prstGeom prst="rect">
            <a:avLst/>
          </a:prstGeom>
        </p:spPr>
        <p:txBody>
          <a:bodyPr wrap="square">
            <a:spAutoFit/>
          </a:bodyPr>
          <a:lstStyle/>
          <a:p>
            <a:pPr algn="ctr" fontAlgn="base">
              <a:spcBef>
                <a:spcPct val="0"/>
              </a:spcBef>
              <a:spcAft>
                <a:spcPct val="0"/>
              </a:spcAft>
            </a:pPr>
            <a:r>
              <a:rPr lang="en-US" dirty="0">
                <a:solidFill>
                  <a:srgbClr val="FFFFFF"/>
                </a:solidFill>
              </a:rPr>
              <a:t>Joseph interprets the dream of the Pharaoh </a:t>
            </a:r>
          </a:p>
          <a:p>
            <a:pPr algn="ctr" fontAlgn="base">
              <a:spcBef>
                <a:spcPct val="0"/>
              </a:spcBef>
              <a:spcAft>
                <a:spcPct val="0"/>
              </a:spcAft>
            </a:pPr>
            <a:r>
              <a:rPr lang="en-US" sz="1200" dirty="0">
                <a:solidFill>
                  <a:srgbClr val="FFFFFF"/>
                </a:solidFill>
              </a:rPr>
              <a:t>Painting by Peter von Cornelius</a:t>
            </a:r>
          </a:p>
        </p:txBody>
      </p:sp>
      <p:sp>
        <p:nvSpPr>
          <p:cNvPr id="6" name="Rectangle 5"/>
          <p:cNvSpPr/>
          <p:nvPr/>
        </p:nvSpPr>
        <p:spPr>
          <a:xfrm>
            <a:off x="1934032" y="5079169"/>
            <a:ext cx="5245347" cy="461665"/>
          </a:xfrm>
          <a:prstGeom prst="rect">
            <a:avLst/>
          </a:prstGeom>
        </p:spPr>
        <p:txBody>
          <a:bodyPr wrap="none">
            <a:spAutoFit/>
          </a:bodyPr>
          <a:lstStyle/>
          <a:p>
            <a:r>
              <a:rPr lang="en-US" sz="2400" b="1" dirty="0">
                <a:solidFill>
                  <a:schemeClr val="bg1"/>
                </a:solidFill>
              </a:rPr>
              <a:t>some of these are very well known</a:t>
            </a:r>
            <a:endParaRPr lang="en-US" sz="2400" dirty="0">
              <a:solidFill>
                <a:schemeClr val="bg1"/>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8"/>
            <a:ext cx="7543800" cy="4216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800" b="1" dirty="0">
                <a:solidFill>
                  <a:srgbClr val="000000"/>
                </a:solidFill>
              </a:rPr>
              <a:t>surplus food promotes cultural change</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6146" name="Text Box 2"/>
          <p:cNvSpPr txBox="1">
            <a:spLocks noChangeArrowheads="1"/>
          </p:cNvSpPr>
          <p:nvPr/>
        </p:nvSpPr>
        <p:spPr bwMode="auto">
          <a:xfrm>
            <a:off x="2696922" y="6339122"/>
            <a:ext cx="3736536" cy="27699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www.mycatholictradition.com/saints-of-old-joseph2.html</a:t>
            </a:r>
            <a:endParaRPr lang="en-US" sz="1200" dirty="0">
              <a:solidFill>
                <a:srgbClr val="FFFFFF"/>
              </a:solidFill>
              <a:latin typeface="Times New Roman" pitchFamily="18" charset="0"/>
            </a:endParaRPr>
          </a:p>
        </p:txBody>
      </p:sp>
      <p:sp>
        <p:nvSpPr>
          <p:cNvPr id="5" name="Rectangle 4"/>
          <p:cNvSpPr/>
          <p:nvPr/>
        </p:nvSpPr>
        <p:spPr>
          <a:xfrm>
            <a:off x="2028376" y="5892798"/>
            <a:ext cx="5105400" cy="369332"/>
          </a:xfrm>
          <a:prstGeom prst="rect">
            <a:avLst/>
          </a:prstGeom>
        </p:spPr>
        <p:txBody>
          <a:bodyPr wrap="square">
            <a:spAutoFit/>
          </a:bodyPr>
          <a:lstStyle/>
          <a:p>
            <a:pPr algn="ctr" fontAlgn="base">
              <a:spcBef>
                <a:spcPct val="0"/>
              </a:spcBef>
              <a:spcAft>
                <a:spcPct val="0"/>
              </a:spcAft>
            </a:pPr>
            <a:r>
              <a:rPr lang="en-US" dirty="0">
                <a:solidFill>
                  <a:srgbClr val="FFFFFF"/>
                </a:solidFill>
              </a:rPr>
              <a:t>Seven Years of Plenty, Seven Years of Famine</a:t>
            </a:r>
          </a:p>
        </p:txBody>
      </p:sp>
      <p:pic>
        <p:nvPicPr>
          <p:cNvPr id="4098" name="Picture 2"/>
          <p:cNvPicPr>
            <a:picLocks noChangeAspect="1" noChangeArrowheads="1"/>
          </p:cNvPicPr>
          <p:nvPr/>
        </p:nvPicPr>
        <p:blipFill>
          <a:blip r:embed="rId4" cstate="print"/>
          <a:srcRect/>
          <a:stretch>
            <a:fillRect/>
          </a:stretch>
        </p:blipFill>
        <p:spPr bwMode="auto">
          <a:xfrm>
            <a:off x="2355934" y="228600"/>
            <a:ext cx="4487557" cy="5486400"/>
          </a:xfrm>
          <a:prstGeom prst="rect">
            <a:avLst/>
          </a:prstGeom>
          <a:noFill/>
          <a:ln w="9525">
            <a:noFill/>
            <a:miter lim="800000"/>
            <a:headEnd/>
            <a:tailEnd/>
          </a:ln>
          <a:effec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8610" name="Picture 2" descr="villages4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2486966" y="5291447"/>
            <a:ext cx="4159664" cy="1323439"/>
          </a:xfrm>
          <a:prstGeom prst="rect">
            <a:avLst/>
          </a:prstGeom>
          <a:solidFill>
            <a:srgbClr val="CC9900"/>
          </a:solidFill>
          <a:ln w="76200">
            <a:solidFill>
              <a:srgbClr val="FFC000"/>
            </a:solidFill>
          </a:ln>
        </p:spPr>
        <p:txBody>
          <a:bodyPr wrap="none" lIns="228600" tIns="228600" rIns="228600" bIns="228600">
            <a:spAutoFit/>
          </a:bodyPr>
          <a:lstStyle/>
          <a:p>
            <a:pPr algn="ctr" eaLnBrk="0" fontAlgn="base" hangingPunct="0">
              <a:spcBef>
                <a:spcPct val="0"/>
              </a:spcBef>
              <a:spcAft>
                <a:spcPct val="0"/>
              </a:spcAft>
            </a:pPr>
            <a:r>
              <a:rPr kumimoji="1" lang="en-US" sz="1600" dirty="0">
                <a:solidFill>
                  <a:srgbClr val="FFFFFF"/>
                </a:solidFill>
              </a:rPr>
              <a:t>and some have been going on “forever,” </a:t>
            </a:r>
          </a:p>
          <a:p>
            <a:pPr algn="ctr" eaLnBrk="0" fontAlgn="base" hangingPunct="0">
              <a:spcBef>
                <a:spcPct val="0"/>
              </a:spcBef>
              <a:spcAft>
                <a:spcPct val="0"/>
              </a:spcAft>
            </a:pPr>
            <a:r>
              <a:rPr kumimoji="1" lang="en-US" sz="1600" dirty="0">
                <a:solidFill>
                  <a:srgbClr val="FFFFFF"/>
                </a:solidFill>
              </a:rPr>
              <a:t>like the storing the annual maize crop </a:t>
            </a:r>
            <a:br>
              <a:rPr kumimoji="1" lang="en-US" sz="1600" dirty="0">
                <a:solidFill>
                  <a:srgbClr val="FFFFFF"/>
                </a:solidFill>
              </a:rPr>
            </a:br>
            <a:br>
              <a:rPr kumimoji="1" lang="en-US" sz="1200" dirty="0">
                <a:solidFill>
                  <a:srgbClr val="FFFFFF"/>
                </a:solidFill>
              </a:rPr>
            </a:br>
            <a:r>
              <a:rPr kumimoji="1" lang="en-US" sz="1200" dirty="0">
                <a:solidFill>
                  <a:srgbClr val="FFFFFF"/>
                </a:solidFill>
              </a:rPr>
              <a:t>Hidalgo, Mexico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09634" name="Picture 2" descr="villages4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2486966" y="5291447"/>
            <a:ext cx="4159664" cy="1323439"/>
          </a:xfrm>
          <a:prstGeom prst="rect">
            <a:avLst/>
          </a:prstGeom>
          <a:solidFill>
            <a:srgbClr val="CC9900"/>
          </a:solidFill>
          <a:ln w="76200">
            <a:solidFill>
              <a:srgbClr val="FFC000"/>
            </a:solidFill>
          </a:ln>
        </p:spPr>
        <p:txBody>
          <a:bodyPr wrap="none" lIns="228600" tIns="228600" rIns="228600" bIns="228600">
            <a:spAutoFit/>
          </a:bodyPr>
          <a:lstStyle/>
          <a:p>
            <a:pPr algn="ctr" eaLnBrk="0" fontAlgn="base" hangingPunct="0">
              <a:spcBef>
                <a:spcPct val="0"/>
              </a:spcBef>
              <a:spcAft>
                <a:spcPct val="0"/>
              </a:spcAft>
            </a:pPr>
            <a:r>
              <a:rPr kumimoji="1" lang="en-US" sz="1600" dirty="0">
                <a:solidFill>
                  <a:srgbClr val="FFFFFF"/>
                </a:solidFill>
              </a:rPr>
              <a:t>and some have been going on “forever,” </a:t>
            </a:r>
          </a:p>
          <a:p>
            <a:pPr algn="ctr" eaLnBrk="0" fontAlgn="base" hangingPunct="0">
              <a:spcBef>
                <a:spcPct val="0"/>
              </a:spcBef>
              <a:spcAft>
                <a:spcPct val="0"/>
              </a:spcAft>
            </a:pPr>
            <a:r>
              <a:rPr kumimoji="1" lang="en-US" sz="1600" dirty="0">
                <a:solidFill>
                  <a:srgbClr val="FFFFFF"/>
                </a:solidFill>
              </a:rPr>
              <a:t>like the storing the annual maize crop </a:t>
            </a:r>
            <a:br>
              <a:rPr kumimoji="1" lang="en-US" sz="1600" dirty="0">
                <a:solidFill>
                  <a:srgbClr val="FFFFFF"/>
                </a:solidFill>
              </a:rPr>
            </a:br>
            <a:r>
              <a:rPr kumimoji="1" lang="en-US" sz="1200" dirty="0">
                <a:solidFill>
                  <a:srgbClr val="FFFFFF"/>
                </a:solidFill>
              </a:rPr>
              <a:t> (in the backyard) </a:t>
            </a:r>
            <a:br>
              <a:rPr kumimoji="1" lang="en-US" sz="1200" dirty="0">
                <a:solidFill>
                  <a:srgbClr val="FFFFFF"/>
                </a:solidFill>
              </a:rPr>
            </a:br>
            <a:r>
              <a:rPr kumimoji="1" lang="en-US" sz="1200" dirty="0">
                <a:solidFill>
                  <a:srgbClr val="FFFFFF"/>
                </a:solidFill>
              </a:rPr>
              <a:t>Hidalgo, Mexico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3" y="47172"/>
            <a:ext cx="9155165" cy="6248400"/>
          </a:xfrm>
          <a:prstGeom prst="rect">
            <a:avLst/>
          </a:prstGeom>
          <a:noFill/>
          <a:ln w="9525">
            <a:noFill/>
            <a:miter lim="800000"/>
            <a:headEnd/>
            <a:tailEnd/>
          </a:ln>
        </p:spPr>
      </p:pic>
      <p:sp>
        <p:nvSpPr>
          <p:cNvPr id="5" name="Rectangle 4"/>
          <p:cNvSpPr/>
          <p:nvPr/>
        </p:nvSpPr>
        <p:spPr>
          <a:xfrm>
            <a:off x="867232" y="6367054"/>
            <a:ext cx="7391400" cy="446276"/>
          </a:xfrm>
          <a:prstGeom prst="rect">
            <a:avLst/>
          </a:prstGeom>
        </p:spPr>
        <p:txBody>
          <a:bodyPr wrap="square">
            <a:spAutoFit/>
          </a:bodyPr>
          <a:lstStyle/>
          <a:p>
            <a:pPr algn="ctr"/>
            <a:r>
              <a:rPr lang="en-US" sz="1200" dirty="0">
                <a:solidFill>
                  <a:schemeClr val="bg1"/>
                </a:solidFill>
                <a:hlinkClick r:id="rId4" action="ppaction://hlinkfile"/>
              </a:rPr>
              <a:t>Grain storage structure and clay pots, southeast </a:t>
            </a:r>
            <a:r>
              <a:rPr lang="en-US" sz="1200" dirty="0" err="1">
                <a:solidFill>
                  <a:schemeClr val="bg1"/>
                </a:solidFill>
                <a:hlinkClick r:id="rId4" action="ppaction://hlinkfile"/>
              </a:rPr>
              <a:t>Sénégal</a:t>
            </a:r>
            <a:r>
              <a:rPr lang="en-US" sz="1200" dirty="0">
                <a:solidFill>
                  <a:schemeClr val="bg1"/>
                </a:solidFill>
                <a:hlinkClick r:id="rId4" action="ppaction://hlinkfile"/>
              </a:rPr>
              <a:t> </a:t>
            </a:r>
            <a:br>
              <a:rPr lang="en-US" sz="1200" dirty="0">
                <a:solidFill>
                  <a:schemeClr val="bg1"/>
                </a:solidFill>
                <a:hlinkClick r:id="rId4" action="ppaction://hlinkfile"/>
              </a:rPr>
            </a:br>
            <a:r>
              <a:rPr lang="en-US" sz="1100" dirty="0">
                <a:solidFill>
                  <a:schemeClr val="bg1"/>
                </a:solidFill>
                <a:hlinkClick r:id="rId4" action="ppaction://hlinkfile"/>
              </a:rPr>
              <a:t>(west Africa)</a:t>
            </a:r>
            <a:endParaRPr lang="en-US" sz="1400" dirty="0">
              <a:solidFill>
                <a:schemeClr val="bg1"/>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6" descr="trtemp.grainstoragejar"/>
          <p:cNvPicPr>
            <a:picLocks noChangeAspect="1"/>
          </p:cNvPicPr>
          <p:nvPr/>
        </p:nvPicPr>
        <p:blipFill>
          <a:blip r:embed="rId3" cstate="print"/>
          <a:stretch>
            <a:fillRect/>
          </a:stretch>
        </p:blipFill>
        <p:spPr>
          <a:xfrm>
            <a:off x="972113" y="457200"/>
            <a:ext cx="7195805" cy="5562600"/>
          </a:xfrm>
          <a:prstGeom prst="rect">
            <a:avLst/>
          </a:prstGeom>
        </p:spPr>
      </p:pic>
      <p:sp>
        <p:nvSpPr>
          <p:cNvPr id="8" name="Rectangle 7"/>
          <p:cNvSpPr/>
          <p:nvPr/>
        </p:nvSpPr>
        <p:spPr>
          <a:xfrm>
            <a:off x="899888" y="6075664"/>
            <a:ext cx="7391400" cy="630942"/>
          </a:xfrm>
          <a:prstGeom prst="rect">
            <a:avLst/>
          </a:prstGeom>
        </p:spPr>
        <p:txBody>
          <a:bodyPr wrap="square">
            <a:spAutoFit/>
          </a:bodyPr>
          <a:lstStyle/>
          <a:p>
            <a:pPr algn="ctr"/>
            <a:r>
              <a:rPr lang="en-US" sz="1600" b="1" dirty="0">
                <a:solidFill>
                  <a:schemeClr val="bg1"/>
                </a:solidFill>
              </a:rPr>
              <a:t>Large Grain Storage Jar</a:t>
            </a:r>
            <a:br>
              <a:rPr lang="en-US" sz="1600" b="1" dirty="0">
                <a:solidFill>
                  <a:schemeClr val="bg1"/>
                </a:solidFill>
              </a:rPr>
            </a:br>
            <a:r>
              <a:rPr lang="en-US" sz="1100" dirty="0">
                <a:solidFill>
                  <a:schemeClr val="bg1"/>
                </a:solidFill>
              </a:rPr>
              <a:t>(</a:t>
            </a:r>
            <a:r>
              <a:rPr lang="en-US" sz="1100" dirty="0" err="1">
                <a:solidFill>
                  <a:schemeClr val="bg1"/>
                </a:solidFill>
              </a:rPr>
              <a:t>Mohen-jo-daro</a:t>
            </a:r>
            <a:r>
              <a:rPr lang="en-US" sz="1100" dirty="0">
                <a:solidFill>
                  <a:schemeClr val="bg1"/>
                </a:solidFill>
              </a:rPr>
              <a:t>, India)</a:t>
            </a:r>
            <a:br>
              <a:rPr lang="en-US" sz="1100" dirty="0">
                <a:solidFill>
                  <a:schemeClr val="bg1"/>
                </a:solidFill>
              </a:rPr>
            </a:br>
            <a:r>
              <a:rPr lang="en-US" sz="800" dirty="0">
                <a:solidFill>
                  <a:schemeClr val="bg1"/>
                </a:solidFill>
                <a:hlinkClick r:id="rId4"/>
              </a:rPr>
              <a:t> http://homepage.ntlworld.com/myjamro/sindh/sindh_history/mohen-jo-daro_civil_engineering_wonder.htm</a:t>
            </a:r>
            <a:endParaRPr lang="en-US" sz="800" dirty="0">
              <a:solidFill>
                <a:schemeClr val="bg1"/>
              </a:solidFill>
            </a:endParaRPr>
          </a:p>
        </p:txBody>
      </p:sp>
      <p:pic>
        <p:nvPicPr>
          <p:cNvPr id="11269" name="Picture 5">
            <a:hlinkClick r:id="rId5"/>
          </p:cNvPr>
          <p:cNvPicPr>
            <a:picLocks noChangeAspect="1" noChangeArrowheads="1"/>
          </p:cNvPicPr>
          <p:nvPr/>
        </p:nvPicPr>
        <p:blipFill>
          <a:blip r:embed="rId6" cstate="print"/>
          <a:srcRect/>
          <a:stretch>
            <a:fillRect/>
          </a:stretch>
        </p:blipFill>
        <p:spPr bwMode="auto">
          <a:xfrm>
            <a:off x="1143004" y="3457583"/>
            <a:ext cx="1689647" cy="2409825"/>
          </a:xfrm>
          <a:prstGeom prst="rect">
            <a:avLst/>
          </a:prstGeom>
          <a:noFill/>
          <a:ln w="76200">
            <a:solidFill>
              <a:srgbClr val="FFC000"/>
            </a:solid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5122" name="Picture 2"/>
          <p:cNvPicPr>
            <a:picLocks noChangeAspect="1" noChangeArrowheads="1"/>
          </p:cNvPicPr>
          <p:nvPr/>
        </p:nvPicPr>
        <p:blipFill>
          <a:blip r:embed="rId4"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6146"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6142" y="6335510"/>
            <a:ext cx="555793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http://fanaticcook.blogspot.com/2009/07/prehistoric-granaries-humans-have-been.html</a:t>
            </a:r>
            <a:endParaRPr lang="en-US" sz="1200" dirty="0">
              <a:solidFill>
                <a:srgbClr val="FFFFFF"/>
              </a:solidFill>
              <a:latin typeface="Times New Roman" pitchFamily="18" charset="0"/>
            </a:endParaRPr>
          </a:p>
        </p:txBody>
      </p:sp>
      <p:pic>
        <p:nvPicPr>
          <p:cNvPr id="6146"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639562" y="6335510"/>
            <a:ext cx="3851952"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rgbClr val="FFFFFF"/>
                </a:solidFill>
                <a:latin typeface="Times New Roman" pitchFamily="18" charset="0"/>
                <a:hlinkClick r:id="rId3"/>
              </a:rPr>
              <a:t>www.freebuck.com/articles/elliott/00elliottfoundations.htm</a:t>
            </a:r>
            <a:endParaRPr lang="en-US" sz="1200" dirty="0">
              <a:solidFill>
                <a:srgbClr val="FFFFFF"/>
              </a:solidFill>
              <a:latin typeface="Times New Roman" pitchFamily="18" charset="0"/>
            </a:endParaRPr>
          </a:p>
        </p:txBody>
      </p:sp>
      <p:pic>
        <p:nvPicPr>
          <p:cNvPr id="717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1524000" y="1600200"/>
            <a:ext cx="4191000" cy="4074886"/>
          </a:xfrm>
          <a:prstGeom prst="rect">
            <a:avLst/>
          </a:prstGeom>
          <a:noFill/>
          <a:ln w="76200">
            <a:solidFill>
              <a:srgbClr val="FFC000"/>
            </a:solidFill>
            <a:miter lim="800000"/>
            <a:headEnd/>
            <a:tailEnd/>
          </a:ln>
        </p:spPr>
        <p:txBody>
          <a:bodyPr vert="horz" wrap="square" lIns="91440" tIns="45720" rIns="91440" bIns="45720" numCol="1" anchor="t" anchorCtr="0" compatLnSpc="1">
            <a:prstTxWarp prst="textNoShape">
              <a:avLst/>
            </a:prstTxWarp>
            <a:noAutofit/>
          </a:bodyPr>
          <a:lstStyle/>
          <a:p>
            <a:pPr algn="ctr" fontAlgn="base">
              <a:spcBef>
                <a:spcPct val="20000"/>
              </a:spcBef>
              <a:spcAft>
                <a:spcPct val="0"/>
              </a:spcAft>
              <a:defRPr/>
            </a:pPr>
            <a:endParaRPr lang="en-US" sz="1200" b="1" dirty="0">
              <a:solidFill>
                <a:srgbClr val="000000"/>
              </a:solidFill>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3382310" y="5753112"/>
            <a:ext cx="2351927" cy="86177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dirty="0">
                <a:solidFill>
                  <a:srgbClr val="FFFFFF"/>
                </a:solidFill>
                <a:hlinkClick r:id="rId2"/>
              </a:rPr>
              <a:t>Aztecs Storing Maize</a:t>
            </a:r>
            <a:endParaRPr lang="en-US" dirty="0">
              <a:solidFill>
                <a:srgbClr val="FFFFFF"/>
              </a:solidFill>
            </a:endParaRPr>
          </a:p>
          <a:p>
            <a:pPr algn="ctr" fontAlgn="base">
              <a:spcBef>
                <a:spcPct val="0"/>
              </a:spcBef>
              <a:spcAft>
                <a:spcPct val="0"/>
              </a:spcAft>
            </a:pPr>
            <a:endParaRPr lang="en-US" sz="800" dirty="0">
              <a:solidFill>
                <a:srgbClr val="FFFFFF"/>
              </a:solidFill>
            </a:endParaRPr>
          </a:p>
          <a:p>
            <a:pPr algn="ctr" fontAlgn="base">
              <a:spcBef>
                <a:spcPct val="0"/>
              </a:spcBef>
              <a:spcAft>
                <a:spcPct val="0"/>
              </a:spcAft>
            </a:pPr>
            <a:r>
              <a:rPr lang="en-US" sz="1200" dirty="0">
                <a:solidFill>
                  <a:srgbClr val="FFFFFF"/>
                </a:solidFill>
              </a:rPr>
              <a:t>Florentine Codex</a:t>
            </a:r>
          </a:p>
          <a:p>
            <a:pPr algn="ctr" fontAlgn="base">
              <a:spcBef>
                <a:spcPct val="0"/>
              </a:spcBef>
              <a:spcAft>
                <a:spcPct val="0"/>
              </a:spcAft>
            </a:pPr>
            <a:r>
              <a:rPr lang="en-US" sz="1200" dirty="0">
                <a:solidFill>
                  <a:srgbClr val="FFFFFF"/>
                </a:solidFill>
              </a:rPr>
              <a:t>late 16th century</a:t>
            </a:r>
            <a:endParaRPr lang="en-US" sz="1400" dirty="0">
              <a:solidFill>
                <a:srgbClr val="FFFFFF"/>
              </a:solidFill>
            </a:endParaRPr>
          </a:p>
        </p:txBody>
      </p:sp>
      <p:pic>
        <p:nvPicPr>
          <p:cNvPr id="10242" name="Picture 2"/>
          <p:cNvPicPr>
            <a:picLocks noChangeAspect="1" noChangeArrowheads="1"/>
          </p:cNvPicPr>
          <p:nvPr/>
        </p:nvPicPr>
        <p:blipFill>
          <a:blip r:embed="rId3" cstate="print"/>
          <a:srcRect/>
          <a:stretch>
            <a:fillRect/>
          </a:stretch>
        </p:blipFill>
        <p:spPr bwMode="auto">
          <a:xfrm>
            <a:off x="2473966" y="228600"/>
            <a:ext cx="4188092" cy="54864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995714"/>
            <a:ext cx="7315200" cy="3454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3600" b="1" dirty="0">
                <a:solidFill>
                  <a:srgbClr val="000000"/>
                </a:solidFill>
              </a:rPr>
              <a:t>surplus food</a:t>
            </a:r>
          </a:p>
          <a:p>
            <a:pPr marL="0" lvl="1" algn="ctr" fontAlgn="base">
              <a:spcBef>
                <a:spcPct val="0"/>
              </a:spcBef>
              <a:spcAft>
                <a:spcPct val="0"/>
              </a:spcAft>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1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fostered trade with people in other ecological zones</a:t>
            </a: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allowed access to previously unknown commodities</a:t>
            </a: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000000"/>
                </a:solidFill>
              </a:rPr>
              <a:t>for the first time in history not everyone had to be involved in food-getting activities</a:t>
            </a:r>
          </a:p>
        </p:txBody>
      </p:sp>
      <p:sp>
        <p:nvSpPr>
          <p:cNvPr id="6" name="Rectangle 3"/>
          <p:cNvSpPr txBox="1">
            <a:spLocks noChangeArrowheads="1"/>
          </p:cNvSpPr>
          <p:nvPr/>
        </p:nvSpPr>
        <p:spPr bwMode="auto">
          <a:xfrm>
            <a:off x="914400" y="7985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33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3600" b="1" dirty="0">
                <a:solidFill>
                  <a:srgbClr val="000000"/>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000" b="1" dirty="0">
                <a:solidFill>
                  <a:srgbClr val="D79694"/>
                </a:solidFill>
              </a:rPr>
              <a:t>competition for limited resources</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85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600" b="1" dirty="0">
                <a:solidFill>
                  <a:srgbClr val="000000"/>
                </a:solidFill>
              </a:rPr>
              <a:t>and “collecting” the tax and keeping track of crop exchanges led to </a:t>
            </a:r>
            <a:br>
              <a:rPr lang="en-US" sz="3600" b="1" dirty="0">
                <a:solidFill>
                  <a:srgbClr val="000000"/>
                </a:solidFill>
              </a:rPr>
            </a:br>
            <a:r>
              <a:rPr lang="en-US" sz="3600" b="1" dirty="0">
                <a:solidFill>
                  <a:srgbClr val="000000"/>
                </a:solidFill>
              </a:rPr>
              <a:t>early forms and eventual development of writing . . .</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18178" name="Text Box 2"/>
          <p:cNvSpPr txBox="1">
            <a:spLocks noChangeArrowheads="1"/>
          </p:cNvSpPr>
          <p:nvPr/>
        </p:nvSpPr>
        <p:spPr bwMode="auto">
          <a:xfrm>
            <a:off x="1320800" y="533557"/>
            <a:ext cx="6502400" cy="1920875"/>
          </a:xfrm>
          <a:prstGeom prst="rect">
            <a:avLst/>
          </a:prstGeom>
          <a:noFill/>
          <a:ln w="9525">
            <a:noFill/>
            <a:miter lim="800000"/>
            <a:headEnd/>
            <a:tailEnd/>
          </a:ln>
        </p:spPr>
        <p:txBody>
          <a:bodyPr>
            <a:spAutoFit/>
          </a:bodyPr>
          <a:lstStyle/>
          <a:p>
            <a:pPr marL="571500" indent="-571500" algn="ctr" fontAlgn="base">
              <a:spcBef>
                <a:spcPct val="0"/>
              </a:spcBef>
              <a:spcAft>
                <a:spcPct val="0"/>
              </a:spcAft>
            </a:pPr>
            <a:r>
              <a:rPr lang="en-US" sz="2400" b="1">
                <a:solidFill>
                  <a:srgbClr val="FFFFFF"/>
                </a:solidFill>
                <a:latin typeface="Times New Roman" pitchFamily="18" charset="0"/>
              </a:rPr>
              <a:t>Ten Classic Characteristics of Early Civilization</a:t>
            </a:r>
            <a:endParaRPr lang="en-US" sz="2000" b="1">
              <a:solidFill>
                <a:srgbClr val="FFFFFF"/>
              </a:solidFill>
              <a:latin typeface="Verdana" pitchFamily="34" charset="0"/>
            </a:endParaRPr>
          </a:p>
          <a:p>
            <a:pPr marL="571500" indent="-571500" algn="ctr" fontAlgn="base">
              <a:spcBef>
                <a:spcPct val="0"/>
              </a:spcBef>
              <a:spcAft>
                <a:spcPct val="0"/>
              </a:spcAft>
            </a:pPr>
            <a:endParaRPr lang="en-US" sz="2000" b="1">
              <a:solidFill>
                <a:srgbClr val="FFFFFF"/>
              </a:solidFill>
              <a:latin typeface="Verdana" pitchFamily="34" charset="0"/>
            </a:endParaRPr>
          </a:p>
          <a:p>
            <a:pPr marL="571500" indent="-571500" algn="ctr" fontAlgn="base">
              <a:spcBef>
                <a:spcPct val="0"/>
              </a:spcBef>
              <a:spcAft>
                <a:spcPct val="0"/>
              </a:spcAft>
            </a:pPr>
            <a:endParaRPr lang="en-US" sz="2000">
              <a:solidFill>
                <a:srgbClr val="FFFFFF"/>
              </a:solidFill>
              <a:latin typeface="Verdana" pitchFamily="34" charset="0"/>
            </a:endParaRPr>
          </a:p>
          <a:p>
            <a:pPr marL="571500" indent="-571500" fontAlgn="base">
              <a:spcBef>
                <a:spcPct val="0"/>
              </a:spcBef>
              <a:spcAft>
                <a:spcPct val="0"/>
              </a:spcAft>
              <a:buFontTx/>
              <a:buAutoNum type="arabicPeriod" startAt="2"/>
            </a:pPr>
            <a:r>
              <a:rPr kumimoji="1" lang="en-US" sz="2800" b="1">
                <a:solidFill>
                  <a:srgbClr val="FFFFFF"/>
                </a:solidFill>
                <a:latin typeface="Verdana" pitchFamily="34" charset="0"/>
              </a:rPr>
              <a:t>Social means of collecting “surplus” production</a:t>
            </a:r>
          </a:p>
        </p:txBody>
      </p:sp>
      <p:sp>
        <p:nvSpPr>
          <p:cNvPr id="818181" name="Rectangle 6"/>
          <p:cNvSpPr>
            <a:spLocks noChangeArrowheads="1"/>
          </p:cNvSpPr>
          <p:nvPr/>
        </p:nvSpPr>
        <p:spPr bwMode="auto">
          <a:xfrm>
            <a:off x="1337734" y="5546882"/>
            <a:ext cx="6824133" cy="108267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2000" dirty="0">
                <a:solidFill>
                  <a:srgbClr val="FFFFFF"/>
                </a:solidFill>
                <a:latin typeface="Times New Roman" pitchFamily="18" charset="0"/>
              </a:rPr>
              <a:t>         </a:t>
            </a:r>
            <a:r>
              <a:rPr lang="en-US" sz="1600" b="1" dirty="0">
                <a:solidFill>
                  <a:srgbClr val="FFFFFF"/>
                </a:solidFill>
              </a:rPr>
              <a:t>Small Sumerian clay table is a 4,000-year-old tax receipt </a:t>
            </a:r>
          </a:p>
          <a:p>
            <a:pPr algn="ctr" fontAlgn="base">
              <a:spcBef>
                <a:spcPct val="50000"/>
              </a:spcBef>
              <a:spcAft>
                <a:spcPct val="0"/>
              </a:spcAft>
            </a:pPr>
            <a:r>
              <a:rPr lang="en-US" sz="1600" b="1" dirty="0">
                <a:solidFill>
                  <a:srgbClr val="FFFFFF"/>
                </a:solidFill>
              </a:rPr>
              <a:t>with cuneiform impressions on both sides</a:t>
            </a:r>
          </a:p>
          <a:p>
            <a:pPr algn="ctr" fontAlgn="base">
              <a:spcBef>
                <a:spcPct val="50000"/>
              </a:spcBef>
              <a:spcAft>
                <a:spcPct val="0"/>
              </a:spcAft>
            </a:pPr>
            <a:r>
              <a:rPr lang="en-US" sz="1400" i="1" dirty="0">
                <a:solidFill>
                  <a:srgbClr val="FFFFFF"/>
                </a:solidFill>
              </a:rPr>
              <a:t>Understanding Physical Anthropology and Archaeology, 9</a:t>
            </a:r>
            <a:r>
              <a:rPr lang="en-US" sz="1400" i="1" baseline="30000" dirty="0">
                <a:solidFill>
                  <a:srgbClr val="FFFFFF"/>
                </a:solidFill>
              </a:rPr>
              <a:t>th</a:t>
            </a:r>
            <a:r>
              <a:rPr lang="en-US" sz="1400" i="1" dirty="0">
                <a:solidFill>
                  <a:srgbClr val="FFFFFF"/>
                </a:solidFill>
              </a:rPr>
              <a:t> Ed.</a:t>
            </a:r>
            <a:r>
              <a:rPr lang="en-US" sz="1400" dirty="0">
                <a:solidFill>
                  <a:srgbClr val="FFFFFF"/>
                </a:solidFill>
              </a:rPr>
              <a:t>, p. 389</a:t>
            </a:r>
          </a:p>
        </p:txBody>
      </p:sp>
      <p:pic>
        <p:nvPicPr>
          <p:cNvPr id="8" name="Picture 7" descr="trtemp.cuiniform1.jpg"/>
          <p:cNvPicPr>
            <a:picLocks noChangeAspect="1"/>
          </p:cNvPicPr>
          <p:nvPr/>
        </p:nvPicPr>
        <p:blipFill>
          <a:blip r:embed="rId3" cstate="print"/>
          <a:stretch>
            <a:fillRect/>
          </a:stretch>
        </p:blipFill>
        <p:spPr>
          <a:xfrm>
            <a:off x="2057400" y="2590800"/>
            <a:ext cx="2399799" cy="2902982"/>
          </a:xfrm>
          <a:prstGeom prst="rect">
            <a:avLst/>
          </a:prstGeom>
        </p:spPr>
      </p:pic>
      <p:pic>
        <p:nvPicPr>
          <p:cNvPr id="9" name="Picture 8" descr="trtemp.cuiniform2.jpg"/>
          <p:cNvPicPr>
            <a:picLocks noChangeAspect="1"/>
          </p:cNvPicPr>
          <p:nvPr/>
        </p:nvPicPr>
        <p:blipFill>
          <a:blip r:embed="rId4" cstate="print"/>
          <a:stretch>
            <a:fillRect/>
          </a:stretch>
        </p:blipFill>
        <p:spPr>
          <a:xfrm>
            <a:off x="5029200" y="2590800"/>
            <a:ext cx="2386326" cy="2911318"/>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685800" y="171795"/>
            <a:ext cx="7772400" cy="5071491"/>
          </a:xfrm>
          <a:prstGeom prst="rect">
            <a:avLst/>
          </a:prstGeom>
          <a:noFill/>
          <a:ln w="9525">
            <a:solidFill>
              <a:srgbClr val="FFC000"/>
            </a:solidFill>
            <a:miter lim="800000"/>
            <a:headEnd/>
            <a:tailEnd/>
          </a:ln>
        </p:spPr>
      </p:pic>
      <p:sp>
        <p:nvSpPr>
          <p:cNvPr id="5" name="Rectangle 4"/>
          <p:cNvSpPr/>
          <p:nvPr/>
        </p:nvSpPr>
        <p:spPr>
          <a:xfrm>
            <a:off x="914400" y="5348514"/>
            <a:ext cx="7315200" cy="1015663"/>
          </a:xfrm>
          <a:prstGeom prst="rect">
            <a:avLst/>
          </a:prstGeom>
          <a:solidFill>
            <a:srgbClr val="FDEBCB"/>
          </a:solidFill>
          <a:ln w="76200">
            <a:solidFill>
              <a:srgbClr val="FFC000"/>
            </a:solidFill>
          </a:ln>
        </p:spPr>
        <p:txBody>
          <a:bodyPr wrap="square">
            <a:spAutoFit/>
          </a:bodyPr>
          <a:lstStyle/>
          <a:p>
            <a:pPr algn="ctr"/>
            <a:r>
              <a:rPr lang="en-US" sz="1600" b="1" dirty="0"/>
              <a:t>“Roman writing tablet from the </a:t>
            </a:r>
            <a:r>
              <a:rPr lang="en-US" sz="1600" b="1" dirty="0" err="1"/>
              <a:t>Vindolanda</a:t>
            </a:r>
            <a:r>
              <a:rPr lang="en-US" sz="1600" b="1" dirty="0"/>
              <a:t> Roman fort of Hadrian's Wall, in Northumberland (1</a:t>
            </a:r>
            <a:r>
              <a:rPr lang="en-US" sz="1600" b="1" baseline="30000" dirty="0"/>
              <a:t>st</a:t>
            </a:r>
            <a:r>
              <a:rPr lang="en-US" sz="1600" b="1" dirty="0"/>
              <a:t> — 2</a:t>
            </a:r>
            <a:r>
              <a:rPr lang="en-US" sz="1600" b="1" baseline="30000" dirty="0"/>
              <a:t>nd</a:t>
            </a:r>
            <a:r>
              <a:rPr lang="en-US" sz="1600" b="1" dirty="0"/>
              <a:t> century A.D.) requesting money to buy 5,000 measures of cereal used for brewing beer” </a:t>
            </a:r>
          </a:p>
          <a:p>
            <a:pPr algn="ctr"/>
            <a:r>
              <a:rPr lang="en-US" sz="1200" dirty="0"/>
              <a:t>Department of Prehistory and Europe, British Museum</a:t>
            </a:r>
          </a:p>
        </p:txBody>
      </p:sp>
      <p:sp>
        <p:nvSpPr>
          <p:cNvPr id="6" name="Rectangle 5"/>
          <p:cNvSpPr/>
          <p:nvPr/>
        </p:nvSpPr>
        <p:spPr>
          <a:xfrm>
            <a:off x="1404258" y="6484254"/>
            <a:ext cx="6324600" cy="276999"/>
          </a:xfrm>
          <a:prstGeom prst="rect">
            <a:avLst/>
          </a:prstGeom>
        </p:spPr>
        <p:txBody>
          <a:bodyPr wrap="square">
            <a:spAutoFit/>
          </a:bodyPr>
          <a:lstStyle/>
          <a:p>
            <a:r>
              <a:rPr lang="en-US" sz="1200" dirty="0">
                <a:solidFill>
                  <a:schemeClr val="bg1"/>
                </a:solidFill>
                <a:hlinkClick r:id="rId3"/>
              </a:rPr>
              <a:t>http://en.wikipedia.org/wiki/Accounting#Token_accounting_in_ancient_Mesopotamia</a:t>
            </a:r>
            <a:endParaRPr lang="en-US" sz="1200"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98639"/>
            <a:ext cx="7315200" cy="3585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surplus food</a:t>
            </a:r>
          </a:p>
          <a:p>
            <a:pPr marL="682625" lvl="1" indent="-225425" fontAlgn="base">
              <a:spcBef>
                <a:spcPct val="0"/>
              </a:spcBef>
              <a:spcAft>
                <a:spcPct val="0"/>
              </a:spcAft>
              <a:buFont typeface="Arial" charset="0"/>
              <a:buChar char="•"/>
            </a:pPr>
            <a:endParaRPr lang="en-US" sz="16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600" b="1" dirty="0">
                <a:solidFill>
                  <a:srgbClr val="000000"/>
                </a:solidFill>
              </a:rPr>
              <a:t>excess production served as capital that fostered new socioeconomic transactions</a:t>
            </a:r>
            <a:br>
              <a:rPr lang="en-US" sz="3600" b="1" dirty="0">
                <a:solidFill>
                  <a:srgbClr val="000000"/>
                </a:solidFill>
              </a:rPr>
            </a:br>
            <a:r>
              <a:rPr lang="en-US" sz="3600" b="1" dirty="0">
                <a:solidFill>
                  <a:srgbClr val="000000"/>
                </a:solidFill>
              </a:rPr>
              <a:t>— including barter</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srcRect/>
          <a:stretch>
            <a:fillRect/>
          </a:stretch>
        </p:blipFill>
        <p:spPr bwMode="auto">
          <a:xfrm>
            <a:off x="2291820" y="685800"/>
            <a:ext cx="4533522" cy="5486400"/>
          </a:xfrm>
          <a:prstGeom prst="rect">
            <a:avLst/>
          </a:prstGeom>
          <a:noFill/>
          <a:ln w="9525">
            <a:noFill/>
            <a:miter lim="800000"/>
            <a:headEnd/>
            <a:tailEnd/>
          </a:ln>
        </p:spPr>
      </p:pic>
      <p:sp>
        <p:nvSpPr>
          <p:cNvPr id="11" name="Rectangle 10"/>
          <p:cNvSpPr/>
          <p:nvPr/>
        </p:nvSpPr>
        <p:spPr>
          <a:xfrm>
            <a:off x="1850574" y="6339114"/>
            <a:ext cx="5410200" cy="276999"/>
          </a:xfrm>
          <a:prstGeom prst="rect">
            <a:avLst/>
          </a:prstGeom>
        </p:spPr>
        <p:txBody>
          <a:bodyPr wrap="square">
            <a:spAutoFit/>
          </a:bodyPr>
          <a:lstStyle/>
          <a:p>
            <a:r>
              <a:rPr lang="en-US" sz="1200" dirty="0">
                <a:solidFill>
                  <a:schemeClr val="bg1"/>
                </a:solidFill>
                <a:hlinkClick r:id="rId3"/>
              </a:rPr>
              <a:t>http://indopraba.blogspot.com/2009/05/back-to-barter-economy.html</a:t>
            </a:r>
            <a:endParaRPr lang="en-US" sz="1200" dirty="0">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14400" y="5892225"/>
            <a:ext cx="7315200" cy="584775"/>
          </a:xfrm>
          <a:prstGeom prst="rect">
            <a:avLst/>
          </a:prstGeom>
          <a:noFill/>
          <a:ln w="76200">
            <a:noFill/>
          </a:ln>
        </p:spPr>
        <p:txBody>
          <a:bodyPr wrap="square">
            <a:spAutoFit/>
          </a:bodyPr>
          <a:lstStyle/>
          <a:p>
            <a:pPr algn="ctr"/>
            <a:r>
              <a:rPr lang="en-US" sz="1600" dirty="0">
                <a:solidFill>
                  <a:schemeClr val="bg1"/>
                </a:solidFill>
              </a:rPr>
              <a:t>"The Barter“</a:t>
            </a:r>
            <a:br>
              <a:rPr lang="en-US" sz="1600" dirty="0">
                <a:solidFill>
                  <a:schemeClr val="bg1"/>
                </a:solidFill>
              </a:rPr>
            </a:br>
            <a:r>
              <a:rPr lang="en-US" sz="1600" dirty="0" err="1">
                <a:solidFill>
                  <a:schemeClr val="bg1"/>
                </a:solidFill>
              </a:rPr>
              <a:t>Kibuuka</a:t>
            </a:r>
            <a:endParaRPr lang="en-US" sz="1600" dirty="0">
              <a:solidFill>
                <a:schemeClr val="bg1"/>
              </a:solidFill>
            </a:endParaRPr>
          </a:p>
        </p:txBody>
      </p:sp>
      <p:sp>
        <p:nvSpPr>
          <p:cNvPr id="6" name="Rectangle 5"/>
          <p:cNvSpPr/>
          <p:nvPr/>
        </p:nvSpPr>
        <p:spPr>
          <a:xfrm>
            <a:off x="3048000" y="6475773"/>
            <a:ext cx="3069623" cy="276999"/>
          </a:xfrm>
          <a:prstGeom prst="rect">
            <a:avLst/>
          </a:prstGeom>
        </p:spPr>
        <p:txBody>
          <a:bodyPr wrap="none">
            <a:spAutoFit/>
          </a:bodyPr>
          <a:lstStyle/>
          <a:p>
            <a:r>
              <a:rPr lang="en-US" sz="1200" dirty="0">
                <a:hlinkClick r:id="rId2"/>
              </a:rPr>
              <a:t>http://www.kibuuka-prints.com/print14.html</a:t>
            </a:r>
            <a:endParaRPr lang="en-US" sz="1200" dirty="0"/>
          </a:p>
        </p:txBody>
      </p:sp>
      <p:pic>
        <p:nvPicPr>
          <p:cNvPr id="8" name="Picture 2"/>
          <p:cNvPicPr>
            <a:picLocks noChangeAspect="1" noChangeArrowheads="1"/>
          </p:cNvPicPr>
          <p:nvPr/>
        </p:nvPicPr>
        <p:blipFill>
          <a:blip r:embed="rId3" cstate="print"/>
          <a:srcRect/>
          <a:stretch>
            <a:fillRect/>
          </a:stretch>
        </p:blipFill>
        <p:spPr bwMode="auto">
          <a:xfrm>
            <a:off x="671286" y="377369"/>
            <a:ext cx="7813597" cy="5486400"/>
          </a:xfrm>
          <a:prstGeom prst="rect">
            <a:avLst/>
          </a:prstGeom>
          <a:solidFill>
            <a:srgbClr val="6666FF">
              <a:alpha val="49000"/>
            </a:srgbClr>
          </a:solid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71286" y="377369"/>
            <a:ext cx="7813597" cy="5486400"/>
          </a:xfrm>
          <a:prstGeom prst="rect">
            <a:avLst/>
          </a:prstGeom>
          <a:solidFill>
            <a:srgbClr val="6666FF">
              <a:alpha val="49000"/>
            </a:srgbClr>
          </a:solidFill>
          <a:ln w="9525">
            <a:noFill/>
            <a:miter lim="800000"/>
            <a:headEnd/>
            <a:tailEnd/>
          </a:ln>
        </p:spPr>
      </p:pic>
      <p:sp>
        <p:nvSpPr>
          <p:cNvPr id="6" name="Rectangle 5"/>
          <p:cNvSpPr/>
          <p:nvPr/>
        </p:nvSpPr>
        <p:spPr>
          <a:xfrm>
            <a:off x="3048000" y="6475773"/>
            <a:ext cx="3069623" cy="276999"/>
          </a:xfrm>
          <a:prstGeom prst="rect">
            <a:avLst/>
          </a:prstGeom>
        </p:spPr>
        <p:txBody>
          <a:bodyPr wrap="none">
            <a:spAutoFit/>
          </a:bodyPr>
          <a:lstStyle/>
          <a:p>
            <a:r>
              <a:rPr lang="en-US" sz="1200" dirty="0">
                <a:hlinkClick r:id="rId3"/>
              </a:rPr>
              <a:t>http://www.kibuuka-prints.com/print14.html</a:t>
            </a:r>
            <a:endParaRPr lang="en-US" sz="1200" dirty="0"/>
          </a:p>
        </p:txBody>
      </p:sp>
      <p:sp>
        <p:nvSpPr>
          <p:cNvPr id="7" name="Rectangle 6"/>
          <p:cNvSpPr/>
          <p:nvPr/>
        </p:nvSpPr>
        <p:spPr>
          <a:xfrm>
            <a:off x="671286" y="381000"/>
            <a:ext cx="7818120" cy="5486400"/>
          </a:xfrm>
          <a:prstGeom prst="rect">
            <a:avLst/>
          </a:prstGeom>
          <a:solidFill>
            <a:srgbClr val="6666FF">
              <a:alpha val="36000"/>
            </a:srgbClr>
          </a:solidFill>
        </p:spPr>
        <p:txBody>
          <a:bodyPr wrap="square" lIns="228600" tIns="228600" rIns="228600" bIns="228600">
            <a:noAutofit/>
          </a:bodyPr>
          <a:lstStyle/>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endParaRPr lang="en-US" sz="2400" b="1" dirty="0">
              <a:solidFill>
                <a:schemeClr val="bg1"/>
              </a:solidFill>
            </a:endParaRPr>
          </a:p>
          <a:p>
            <a:pPr algn="ctr"/>
            <a:r>
              <a:rPr lang="en-US" sz="2400" b="1" dirty="0">
                <a:solidFill>
                  <a:schemeClr val="bg1"/>
                </a:solidFill>
              </a:rPr>
              <a:t>“This work immortalizes a local village market set in rural Uganda.  Evoking a tradition that predates the notion of monetary wealth, goods in abundance are exchanged for those more scarce. These interactions reinforce complex social bonds while they reaffirm one's relationship to the local community and its shared resources.” </a:t>
            </a:r>
          </a:p>
        </p:txBody>
      </p:sp>
      <p:sp>
        <p:nvSpPr>
          <p:cNvPr id="8" name="Rectangle 7"/>
          <p:cNvSpPr/>
          <p:nvPr/>
        </p:nvSpPr>
        <p:spPr>
          <a:xfrm>
            <a:off x="914400" y="5892225"/>
            <a:ext cx="7315200" cy="584775"/>
          </a:xfrm>
          <a:prstGeom prst="rect">
            <a:avLst/>
          </a:prstGeom>
          <a:noFill/>
          <a:ln w="76200">
            <a:noFill/>
          </a:ln>
        </p:spPr>
        <p:txBody>
          <a:bodyPr wrap="square">
            <a:spAutoFit/>
          </a:bodyPr>
          <a:lstStyle/>
          <a:p>
            <a:pPr algn="ctr"/>
            <a:r>
              <a:rPr lang="en-US" sz="1600" dirty="0">
                <a:solidFill>
                  <a:schemeClr val="bg1"/>
                </a:solidFill>
              </a:rPr>
              <a:t>"The Barter“</a:t>
            </a:r>
            <a:br>
              <a:rPr lang="en-US" sz="1600" dirty="0">
                <a:solidFill>
                  <a:schemeClr val="bg1"/>
                </a:solidFill>
              </a:rPr>
            </a:br>
            <a:r>
              <a:rPr lang="en-US" sz="1600" dirty="0" err="1">
                <a:solidFill>
                  <a:schemeClr val="bg1"/>
                </a:solidFill>
              </a:rPr>
              <a:t>Kibuuka</a:t>
            </a:r>
            <a:endParaRPr lang="en-US" sz="1600" dirty="0">
              <a:solidFill>
                <a:schemeClr val="bg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0089" y="11113"/>
            <a:ext cx="8836025" cy="6846887"/>
          </a:xfrm>
          <a:prstGeom prst="rect">
            <a:avLst/>
          </a:prstGeom>
          <a:noFill/>
          <a:ln w="9525">
            <a:noFill/>
            <a:miter lim="800000"/>
            <a:headEnd/>
            <a:tailEnd/>
          </a:ln>
        </p:spPr>
      </p:pic>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3"/>
              </a:rPr>
              <a:t>http://en.wikipedia.org/wiki/Barter</a:t>
            </a:r>
            <a:endParaRPr lang="en-US" sz="1200" dirty="0">
              <a:solidFill>
                <a:schemeClr val="bg1"/>
              </a:solidFill>
            </a:endParaRPr>
          </a:p>
        </p:txBody>
      </p:sp>
      <p:sp>
        <p:nvSpPr>
          <p:cNvPr id="10" name="Rectangle 9"/>
          <p:cNvSpPr/>
          <p:nvPr/>
        </p:nvSpPr>
        <p:spPr>
          <a:xfrm>
            <a:off x="914400" y="5334000"/>
            <a:ext cx="7315200" cy="830997"/>
          </a:xfrm>
          <a:prstGeom prst="rect">
            <a:avLst/>
          </a:prstGeom>
          <a:solidFill>
            <a:schemeClr val="bg2">
              <a:lumMod val="60000"/>
              <a:lumOff val="40000"/>
            </a:schemeClr>
          </a:solidFill>
          <a:ln w="76200">
            <a:noFill/>
          </a:ln>
        </p:spPr>
        <p:txBody>
          <a:bodyPr wrap="square">
            <a:spAutoFit/>
          </a:bodyPr>
          <a:lstStyle/>
          <a:p>
            <a:pPr algn="ctr"/>
            <a:r>
              <a:rPr lang="en-US" sz="1600" b="1" dirty="0"/>
              <a:t>An 1874 newspaper illustration from Harper's Weekly, showing a man engaging in barter: offering chickens in exchange for his yearly newspaper subscription</a:t>
            </a:r>
            <a:endParaRPr lang="en-US" sz="12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99888" y="1905000"/>
            <a:ext cx="75438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lvl="2" indent="-231775" fontAlgn="base">
              <a:spcBef>
                <a:spcPct val="0"/>
              </a:spcBef>
              <a:spcAft>
                <a:spcPct val="0"/>
              </a:spcAft>
              <a:buFont typeface="Arial" charset="0"/>
              <a:buChar char="•"/>
            </a:pPr>
            <a:r>
              <a:rPr lang="en-US" sz="2000" b="1" dirty="0">
                <a:solidFill>
                  <a:srgbClr val="D79694"/>
                </a:solidFill>
              </a:rPr>
              <a:t>surplus food</a:t>
            </a:r>
          </a:p>
          <a:p>
            <a:pPr marL="231775" lvl="2" indent="-231775" fontAlgn="base">
              <a:spcBef>
                <a:spcPct val="0"/>
              </a:spcBef>
              <a:spcAft>
                <a:spcPct val="0"/>
              </a:spcAft>
              <a:buFont typeface="Arial" charset="0"/>
              <a:buChar char="•"/>
            </a:pPr>
            <a:r>
              <a:rPr lang="en-US" sz="2000" b="1" dirty="0">
                <a:solidFill>
                  <a:srgbClr val="D79694"/>
                </a:solidFill>
              </a:rPr>
              <a:t>trade and trade networks</a:t>
            </a:r>
          </a:p>
          <a:p>
            <a:pPr marL="231775" lvl="2" indent="-231775" fontAlgn="base">
              <a:spcBef>
                <a:spcPct val="0"/>
              </a:spcBef>
              <a:spcAft>
                <a:spcPct val="0"/>
              </a:spcAft>
              <a:buFont typeface="Arial" charset="0"/>
              <a:buChar char="•"/>
            </a:pPr>
            <a:r>
              <a:rPr lang="en-US" sz="2000" b="1" dirty="0">
                <a:solidFill>
                  <a:srgbClr val="D79694"/>
                </a:solidFill>
              </a:rPr>
              <a:t>specialization of production</a:t>
            </a:r>
          </a:p>
          <a:p>
            <a:pPr marL="231775" lvl="2" indent="-231775" fontAlgn="base">
              <a:spcBef>
                <a:spcPct val="0"/>
              </a:spcBef>
              <a:spcAft>
                <a:spcPct val="0"/>
              </a:spcAft>
              <a:buFont typeface="Arial" charset="0"/>
              <a:buChar char="•"/>
            </a:pPr>
            <a:r>
              <a:rPr lang="en-US" sz="2000" b="1" dirty="0">
                <a:solidFill>
                  <a:srgbClr val="D79694"/>
                </a:solidFill>
              </a:rPr>
              <a:t>specialized laborers</a:t>
            </a:r>
          </a:p>
          <a:p>
            <a:pPr marL="231775" lvl="2" indent="-231775" fontAlgn="base">
              <a:spcBef>
                <a:spcPct val="0"/>
              </a:spcBef>
              <a:spcAft>
                <a:spcPct val="0"/>
              </a:spcAft>
              <a:buFont typeface="Arial" charset="0"/>
              <a:buChar char="•"/>
            </a:pPr>
            <a:r>
              <a:rPr lang="en-US" sz="2000" b="1" dirty="0">
                <a:solidFill>
                  <a:srgbClr val="D79694"/>
                </a:solidFill>
              </a:rPr>
              <a:t>increased social interaction</a:t>
            </a:r>
          </a:p>
          <a:p>
            <a:pPr marL="231775" lvl="2" indent="-231775" fontAlgn="base">
              <a:spcBef>
                <a:spcPct val="0"/>
              </a:spcBef>
              <a:spcAft>
                <a:spcPct val="0"/>
              </a:spcAft>
              <a:buFont typeface="Arial" charset="0"/>
              <a:buChar char="•"/>
            </a:pPr>
            <a:r>
              <a:rPr lang="en-US" sz="2000" b="1" dirty="0">
                <a:solidFill>
                  <a:srgbClr val="D79694"/>
                </a:solidFill>
              </a:rPr>
              <a:t>food storage for times of shortage</a:t>
            </a:r>
          </a:p>
          <a:p>
            <a:pPr marL="231775" lvl="2" indent="-231775" fontAlgn="base">
              <a:spcBef>
                <a:spcPct val="0"/>
              </a:spcBef>
              <a:spcAft>
                <a:spcPct val="0"/>
              </a:spcAft>
              <a:buFont typeface="Arial" charset="0"/>
              <a:buChar char="•"/>
            </a:pPr>
            <a:r>
              <a:rPr lang="en-US" sz="2000" b="1" dirty="0">
                <a:solidFill>
                  <a:srgbClr val="D79694"/>
                </a:solidFill>
              </a:rPr>
              <a:t>surplus is “taxed”</a:t>
            </a:r>
          </a:p>
          <a:p>
            <a:pPr marL="231775" lvl="2" indent="-231775" fontAlgn="base">
              <a:spcBef>
                <a:spcPct val="0"/>
              </a:spcBef>
              <a:spcAft>
                <a:spcPct val="0"/>
              </a:spcAft>
              <a:buFont typeface="Arial" charset="0"/>
              <a:buChar char="•"/>
            </a:pPr>
            <a:r>
              <a:rPr lang="en-US" sz="2000" b="1" dirty="0">
                <a:solidFill>
                  <a:srgbClr val="D79694"/>
                </a:solidFill>
              </a:rPr>
              <a:t>monumental architecture</a:t>
            </a:r>
          </a:p>
          <a:p>
            <a:pPr marL="231775" lvl="2" indent="-231775" fontAlgn="base">
              <a:spcBef>
                <a:spcPct val="0"/>
              </a:spcBef>
              <a:spcAft>
                <a:spcPct val="0"/>
              </a:spcAft>
              <a:buFont typeface="Arial" charset="0"/>
              <a:buChar char="•"/>
            </a:pPr>
            <a:r>
              <a:rPr lang="en-US" sz="2400" b="1" dirty="0">
                <a:solidFill>
                  <a:srgbClr val="000000"/>
                </a:solidFill>
              </a:rPr>
              <a:t>competition for limited resources developed</a:t>
            </a:r>
          </a:p>
          <a:p>
            <a:pPr marL="231775" lvl="2" indent="-231775" fontAlgn="base">
              <a:spcBef>
                <a:spcPct val="0"/>
              </a:spcBef>
              <a:spcAft>
                <a:spcPct val="0"/>
              </a:spcAft>
              <a:buFont typeface="Arial" charset="0"/>
              <a:buChar char="•"/>
            </a:pPr>
            <a:r>
              <a:rPr lang="en-US" sz="2000" b="1" dirty="0">
                <a:solidFill>
                  <a:srgbClr val="D79694"/>
                </a:solidFill>
              </a:rPr>
              <a:t>private property</a:t>
            </a:r>
          </a:p>
          <a:p>
            <a:pPr marL="231775" lvl="2" indent="-231775" fontAlgn="base">
              <a:spcBef>
                <a:spcPct val="0"/>
              </a:spcBef>
              <a:spcAft>
                <a:spcPct val="0"/>
              </a:spcAft>
              <a:buFont typeface="Arial" charset="0"/>
              <a:buChar char="•"/>
            </a:pPr>
            <a:r>
              <a:rPr lang="en-US" sz="2000" b="1" dirty="0">
                <a:solidFill>
                  <a:srgbClr val="D79694"/>
                </a:solidFill>
              </a:rPr>
              <a:t>class systems</a:t>
            </a:r>
          </a:p>
          <a:p>
            <a:pPr marL="231775" lvl="2" indent="-231775" fontAlgn="base">
              <a:spcBef>
                <a:spcPct val="0"/>
              </a:spcBef>
              <a:spcAft>
                <a:spcPct val="0"/>
              </a:spcAft>
              <a:buFont typeface="Arial" charset="0"/>
              <a:buChar char="•"/>
            </a:pPr>
            <a:r>
              <a:rPr lang="en-US" sz="2000" b="1" dirty="0">
                <a:solidFill>
                  <a:srgbClr val="D79694"/>
                </a:solidFill>
              </a:rPr>
              <a:t>organized governments </a:t>
            </a:r>
            <a:r>
              <a:rPr lang="en-US" dirty="0">
                <a:solidFill>
                  <a:srgbClr val="D79694"/>
                </a:solidFill>
              </a:rPr>
              <a:t>(political / religious / military hierarchies)</a:t>
            </a:r>
            <a:endParaRPr lang="en-US" sz="2000" dirty="0">
              <a:solidFill>
                <a:srgbClr val="D79694"/>
              </a:solidFill>
            </a:endParaRPr>
          </a:p>
          <a:p>
            <a:pPr marL="231775" lvl="2" indent="-231775" fontAlgn="base">
              <a:spcBef>
                <a:spcPct val="0"/>
              </a:spcBef>
              <a:spcAft>
                <a:spcPct val="0"/>
              </a:spcAft>
              <a:buFont typeface="Arial" charset="0"/>
              <a:buChar char="•"/>
            </a:pPr>
            <a:r>
              <a:rPr lang="en-US" sz="2000" b="1" dirty="0">
                <a:solidFill>
                  <a:srgbClr val="D79694"/>
                </a:solidFill>
              </a:rPr>
              <a:t>and the list goes on . . .</a:t>
            </a:r>
          </a:p>
        </p:txBody>
      </p:sp>
      <p:sp>
        <p:nvSpPr>
          <p:cNvPr id="6" name="Rectangle 3"/>
          <p:cNvSpPr txBox="1">
            <a:spLocks noChangeArrowheads="1"/>
          </p:cNvSpPr>
          <p:nvPr/>
        </p:nvSpPr>
        <p:spPr bwMode="auto">
          <a:xfrm>
            <a:off x="914400" y="722311"/>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000" b="1" dirty="0">
                <a:solidFill>
                  <a:srgbClr val="D79694"/>
                </a:solidFill>
                <a:latin typeface="Calibri" pitchFamily="34" charset="0"/>
              </a:rPr>
              <a:t>as a result of the Agricultural Revolution </a:t>
            </a:r>
          </a:p>
          <a:p>
            <a:pPr marL="682625" lvl="1" indent="-225425" algn="ctr" fontAlgn="base">
              <a:spcBef>
                <a:spcPct val="0"/>
              </a:spcBef>
              <a:spcAft>
                <a:spcPct val="0"/>
              </a:spcAft>
            </a:pPr>
            <a:r>
              <a:rPr lang="en-US" sz="2000" b="1" dirty="0">
                <a:solidFill>
                  <a:srgbClr val="D79694"/>
                </a:solidFill>
                <a:latin typeface="Calibri" pitchFamily="34" charset="0"/>
              </a:rPr>
              <a:t>people began to have and see . .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995714"/>
            <a:ext cx="7315200" cy="39472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fontAlgn="base">
              <a:spcBef>
                <a:spcPct val="0"/>
              </a:spcBef>
              <a:spcAft>
                <a:spcPct val="0"/>
              </a:spcAft>
            </a:pPr>
            <a:r>
              <a:rPr lang="en-US" sz="3600" b="1" dirty="0">
                <a:solidFill>
                  <a:srgbClr val="000000"/>
                </a:solidFill>
              </a:rPr>
              <a:t>surplus food</a:t>
            </a:r>
          </a:p>
          <a:p>
            <a:pPr marL="0" lvl="1" algn="ctr" fontAlgn="base">
              <a:spcBef>
                <a:spcPct val="0"/>
              </a:spcBef>
              <a:spcAft>
                <a:spcPct val="0"/>
              </a:spcAft>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100" b="1" dirty="0">
              <a:solidFill>
                <a:srgbClr val="000000"/>
              </a:solidFill>
            </a:endParaRPr>
          </a:p>
          <a:p>
            <a:pPr marL="231775" lvl="1" indent="-231775" fontAlgn="base">
              <a:spcBef>
                <a:spcPct val="0"/>
              </a:spcBef>
              <a:spcAft>
                <a:spcPct val="0"/>
              </a:spcAft>
              <a:buFont typeface="Arial" charset="0"/>
              <a:buChar char="•"/>
            </a:pPr>
            <a:endParaRPr lang="en-US" sz="3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D79694"/>
                </a:solidFill>
              </a:rPr>
              <a:t>fostered </a:t>
            </a:r>
            <a:r>
              <a:rPr lang="en-US" sz="3200" b="1" dirty="0">
                <a:solidFill>
                  <a:srgbClr val="000000"/>
                </a:solidFill>
              </a:rPr>
              <a:t>trade with people in other ecological zones</a:t>
            </a:r>
            <a:endParaRPr lang="en-US" sz="2400" b="1" dirty="0">
              <a:solidFill>
                <a:srgbClr val="000000"/>
              </a:solidFill>
            </a:endParaRPr>
          </a:p>
          <a:p>
            <a:pPr marL="231775" lvl="2" indent="-231775" fontAlgn="base">
              <a:spcBef>
                <a:spcPct val="0"/>
              </a:spcBef>
              <a:spcAft>
                <a:spcPct val="0"/>
              </a:spcAft>
              <a:buFont typeface="Arial" charset="0"/>
              <a:buChar char="•"/>
            </a:pPr>
            <a:endParaRPr lang="en-US" sz="1200" b="1" dirty="0">
              <a:solidFill>
                <a:srgbClr val="000000"/>
              </a:solidFill>
            </a:endParaRPr>
          </a:p>
          <a:p>
            <a:pPr marL="231775" lvl="2" indent="-231775" fontAlgn="base">
              <a:spcBef>
                <a:spcPct val="0"/>
              </a:spcBef>
              <a:spcAft>
                <a:spcPct val="0"/>
              </a:spcAft>
              <a:buFont typeface="Arial" charset="0"/>
              <a:buChar char="•"/>
            </a:pPr>
            <a:r>
              <a:rPr lang="en-US" sz="2400" b="1" dirty="0">
                <a:solidFill>
                  <a:srgbClr val="D79694"/>
                </a:solidFill>
              </a:rPr>
              <a:t>allowed </a:t>
            </a:r>
            <a:r>
              <a:rPr lang="en-US" sz="3200" b="1" dirty="0">
                <a:solidFill>
                  <a:srgbClr val="000000"/>
                </a:solidFill>
              </a:rPr>
              <a:t>access to previously unknown commodities</a:t>
            </a:r>
            <a:endParaRPr lang="en-US" sz="2400" b="1" dirty="0">
              <a:solidFill>
                <a:srgbClr val="000000"/>
              </a:solidFill>
            </a:endParaRPr>
          </a:p>
          <a:p>
            <a:pPr marL="231775" lvl="2" indent="-231775" fontAlgn="base">
              <a:spcBef>
                <a:spcPct val="0"/>
              </a:spcBef>
              <a:spcAft>
                <a:spcPct val="0"/>
              </a:spcAft>
              <a:buFont typeface="Arial" charset="0"/>
              <a:buChar char="•"/>
            </a:pPr>
            <a:endParaRPr lang="en-US" sz="1200" b="1" dirty="0">
              <a:solidFill>
                <a:srgbClr val="D79694"/>
              </a:solidFill>
            </a:endParaRPr>
          </a:p>
          <a:p>
            <a:pPr marL="231775" lvl="2" indent="-231775" fontAlgn="base">
              <a:spcBef>
                <a:spcPct val="0"/>
              </a:spcBef>
              <a:spcAft>
                <a:spcPct val="0"/>
              </a:spcAft>
              <a:buFont typeface="Arial" charset="0"/>
              <a:buChar char="•"/>
            </a:pPr>
            <a:r>
              <a:rPr lang="en-US" sz="2400" b="1" dirty="0">
                <a:solidFill>
                  <a:srgbClr val="D79694"/>
                </a:solidFill>
              </a:rPr>
              <a:t>for the first time in history not everyone had to be involved in food-getting activities</a:t>
            </a:r>
          </a:p>
        </p:txBody>
      </p:sp>
      <p:sp>
        <p:nvSpPr>
          <p:cNvPr id="6" name="Rectangle 3"/>
          <p:cNvSpPr txBox="1">
            <a:spLocks noChangeArrowheads="1"/>
          </p:cNvSpPr>
          <p:nvPr/>
        </p:nvSpPr>
        <p:spPr bwMode="auto">
          <a:xfrm>
            <a:off x="914400" y="798519"/>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270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3200" b="1" dirty="0">
                <a:solidFill>
                  <a:srgbClr val="000000"/>
                </a:solidFill>
              </a:rPr>
              <a:t>water</a:t>
            </a:r>
          </a:p>
          <a:p>
            <a:pPr marL="1597025" lvl="3" indent="-225425" fontAlgn="base">
              <a:spcBef>
                <a:spcPct val="0"/>
              </a:spcBef>
              <a:spcAft>
                <a:spcPct val="0"/>
              </a:spcAft>
              <a:buFont typeface="Arial" charset="0"/>
              <a:buChar char="•"/>
            </a:pPr>
            <a:r>
              <a:rPr lang="en-US" sz="3200" b="1" dirty="0">
                <a:solidFill>
                  <a:srgbClr val="000000"/>
                </a:solidFill>
              </a:rPr>
              <a:t>land</a:t>
            </a:r>
          </a:p>
          <a:p>
            <a:pPr marL="1597025" lvl="3" indent="-225425" fontAlgn="base">
              <a:spcBef>
                <a:spcPct val="0"/>
              </a:spcBef>
              <a:spcAft>
                <a:spcPct val="0"/>
              </a:spcAft>
              <a:buFont typeface="Arial" charset="0"/>
              <a:buChar char="•"/>
            </a:pPr>
            <a:r>
              <a:rPr lang="en-US" sz="3200" b="1" dirty="0">
                <a:solidFill>
                  <a:srgbClr val="000000"/>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147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4000" b="1" dirty="0">
                <a:solidFill>
                  <a:srgbClr val="000000"/>
                </a:solidFill>
              </a:rPr>
              <a:t>water</a:t>
            </a:r>
          </a:p>
          <a:p>
            <a:pPr marL="1597025" lvl="3" indent="-225425" fontAlgn="base">
              <a:spcBef>
                <a:spcPct val="0"/>
              </a:spcBef>
              <a:spcAft>
                <a:spcPct val="0"/>
              </a:spcAft>
              <a:buFont typeface="Arial" charset="0"/>
              <a:buChar char="•"/>
            </a:pPr>
            <a:r>
              <a:rPr lang="en-US" sz="2400" b="1" dirty="0">
                <a:solidFill>
                  <a:srgbClr val="D79694"/>
                </a:solidFill>
              </a:rPr>
              <a:t>land</a:t>
            </a:r>
          </a:p>
          <a:p>
            <a:pPr marL="1597025" lvl="3" indent="-225425" fontAlgn="base">
              <a:spcBef>
                <a:spcPct val="0"/>
              </a:spcBef>
              <a:spcAft>
                <a:spcPct val="0"/>
              </a:spcAft>
              <a:buFont typeface="Arial" charset="0"/>
              <a:buChar char="•"/>
            </a:pPr>
            <a:r>
              <a:rPr lang="en-US" sz="2400" b="1" dirty="0">
                <a:solidFill>
                  <a:srgbClr val="D79694"/>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http://en.wikipedia.org/wiki/Barter</a:t>
            </a:r>
            <a:endParaRPr lang="en-US" sz="1200" dirty="0">
              <a:solidFill>
                <a:schemeClr val="bg1"/>
              </a:solidFill>
            </a:endParaRPr>
          </a:p>
        </p:txBody>
      </p:sp>
      <p:pic>
        <p:nvPicPr>
          <p:cNvPr id="5" name="Picture 4" descr="bottlemania.jpg"/>
          <p:cNvPicPr>
            <a:picLocks noChangeAspect="1"/>
          </p:cNvPicPr>
          <p:nvPr/>
        </p:nvPicPr>
        <p:blipFill>
          <a:blip r:embed="rId3" cstate="print"/>
          <a:stretch>
            <a:fillRect/>
          </a:stretch>
        </p:blipFill>
        <p:spPr>
          <a:xfrm>
            <a:off x="2482850" y="254000"/>
            <a:ext cx="4178300" cy="6350000"/>
          </a:xfrm>
          <a:prstGeom prst="rect">
            <a:avLst/>
          </a:prstGeom>
        </p:spPr>
      </p:pic>
      <p:sp>
        <p:nvSpPr>
          <p:cNvPr id="6" name="Rectangle 5"/>
          <p:cNvSpPr/>
          <p:nvPr/>
        </p:nvSpPr>
        <p:spPr>
          <a:xfrm>
            <a:off x="2282370" y="5940754"/>
            <a:ext cx="4572000" cy="369332"/>
          </a:xfrm>
          <a:prstGeom prst="rect">
            <a:avLst/>
          </a:prstGeom>
        </p:spPr>
        <p:txBody>
          <a:bodyPr>
            <a:spAutoFit/>
          </a:bodyPr>
          <a:lstStyle/>
          <a:p>
            <a:pPr algn="ctr"/>
            <a:r>
              <a:rPr lang="en-US" dirty="0"/>
              <a:t>NY: Bloomsbury ( 2009)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208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2400" b="1" dirty="0">
                <a:solidFill>
                  <a:srgbClr val="D79694"/>
                </a:solidFill>
              </a:rPr>
              <a:t>water</a:t>
            </a:r>
          </a:p>
          <a:p>
            <a:pPr marL="1597025" lvl="3" indent="-225425" fontAlgn="base">
              <a:spcBef>
                <a:spcPct val="0"/>
              </a:spcBef>
              <a:spcAft>
                <a:spcPct val="0"/>
              </a:spcAft>
              <a:buFont typeface="Arial" charset="0"/>
              <a:buChar char="•"/>
            </a:pPr>
            <a:r>
              <a:rPr lang="en-US" sz="4000" b="1" dirty="0">
                <a:solidFill>
                  <a:srgbClr val="000000"/>
                </a:solidFill>
              </a:rPr>
              <a:t>land</a:t>
            </a:r>
          </a:p>
          <a:p>
            <a:pPr marL="1597025" lvl="3" indent="-225425" fontAlgn="base">
              <a:spcBef>
                <a:spcPct val="0"/>
              </a:spcBef>
              <a:spcAft>
                <a:spcPct val="0"/>
              </a:spcAft>
              <a:buFont typeface="Arial" charset="0"/>
              <a:buChar char="•"/>
            </a:pPr>
            <a:r>
              <a:rPr lang="en-US" sz="2400" b="1" dirty="0">
                <a:solidFill>
                  <a:srgbClr val="D79694"/>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http://news.bbc.co.uk/2/hi/americas/8600353.stm</a:t>
            </a:r>
            <a:endParaRPr lang="en-US" sz="1200" dirty="0">
              <a:solidFill>
                <a:schemeClr val="bg1"/>
              </a:solidFill>
            </a:endParaRPr>
          </a:p>
        </p:txBody>
      </p:sp>
      <p:pic>
        <p:nvPicPr>
          <p:cNvPr id="18434" name="Picture 2"/>
          <p:cNvPicPr>
            <a:picLocks noChangeAspect="1" noChangeArrowheads="1"/>
          </p:cNvPicPr>
          <p:nvPr/>
        </p:nvPicPr>
        <p:blipFill>
          <a:blip r:embed="rId3"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13260"/>
            <a:ext cx="7315200" cy="3147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as population increased</a:t>
            </a:r>
          </a:p>
          <a:p>
            <a:pPr marL="682625" lvl="1" indent="-225425" fontAlgn="base">
              <a:spcBef>
                <a:spcPct val="0"/>
              </a:spcBef>
              <a:spcAft>
                <a:spcPct val="0"/>
              </a:spcAft>
              <a:buFont typeface="Arial" charset="0"/>
              <a:buChar char="•"/>
            </a:pPr>
            <a:endParaRPr lang="en-US" sz="105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competition for limited resources occurred . . . for . . .</a:t>
            </a:r>
          </a:p>
          <a:p>
            <a:pPr marL="1139825" lvl="2" indent="-225425" fontAlgn="base">
              <a:spcBef>
                <a:spcPct val="0"/>
              </a:spcBef>
              <a:spcAft>
                <a:spcPct val="0"/>
              </a:spcAft>
              <a:buFont typeface="Arial" charset="0"/>
              <a:buChar char="•"/>
            </a:pPr>
            <a:endParaRPr lang="en-US" sz="500" b="1" dirty="0">
              <a:solidFill>
                <a:srgbClr val="000000"/>
              </a:solidFill>
            </a:endParaRPr>
          </a:p>
          <a:p>
            <a:pPr marL="1597025" lvl="3" indent="-225425" fontAlgn="base">
              <a:spcBef>
                <a:spcPct val="0"/>
              </a:spcBef>
              <a:spcAft>
                <a:spcPct val="0"/>
              </a:spcAft>
              <a:buFont typeface="Arial" charset="0"/>
              <a:buChar char="•"/>
            </a:pPr>
            <a:r>
              <a:rPr lang="en-US" sz="2400" b="1" dirty="0">
                <a:solidFill>
                  <a:srgbClr val="D79694"/>
                </a:solidFill>
              </a:rPr>
              <a:t>water</a:t>
            </a:r>
          </a:p>
          <a:p>
            <a:pPr marL="1597025" lvl="3" indent="-225425" fontAlgn="base">
              <a:spcBef>
                <a:spcPct val="0"/>
              </a:spcBef>
              <a:spcAft>
                <a:spcPct val="0"/>
              </a:spcAft>
              <a:buFont typeface="Arial" charset="0"/>
              <a:buChar char="•"/>
            </a:pPr>
            <a:r>
              <a:rPr lang="en-US" sz="2400" b="1" dirty="0">
                <a:solidFill>
                  <a:srgbClr val="D79694"/>
                </a:solidFill>
              </a:rPr>
              <a:t>land</a:t>
            </a:r>
          </a:p>
          <a:p>
            <a:pPr marL="1597025" lvl="3" indent="-225425" fontAlgn="base">
              <a:spcBef>
                <a:spcPct val="0"/>
              </a:spcBef>
              <a:spcAft>
                <a:spcPct val="0"/>
              </a:spcAft>
              <a:buFont typeface="Arial" charset="0"/>
              <a:buChar char="•"/>
            </a:pPr>
            <a:r>
              <a:rPr lang="en-US" sz="4000" b="1" dirty="0">
                <a:solidFill>
                  <a:srgbClr val="000000"/>
                </a:solidFill>
              </a:rPr>
              <a:t>other basic resources</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 55</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404258" y="6328230"/>
            <a:ext cx="6324600" cy="276999"/>
          </a:xfrm>
          <a:prstGeom prst="rect">
            <a:avLst/>
          </a:prstGeom>
        </p:spPr>
        <p:txBody>
          <a:bodyPr wrap="square">
            <a:spAutoFit/>
          </a:bodyPr>
          <a:lstStyle/>
          <a:p>
            <a:pPr algn="ctr"/>
            <a:r>
              <a:rPr lang="en-US" sz="1200" dirty="0">
                <a:solidFill>
                  <a:schemeClr val="bg1"/>
                </a:solidFill>
                <a:hlinkClick r:id="rId2"/>
              </a:rPr>
              <a:t>http://news.bbc.co.uk/panorama/hi/front_page/newsid_8523000/8523999.stm</a:t>
            </a:r>
            <a:endParaRPr lang="en-US" sz="1200" dirty="0">
              <a:solidFill>
                <a:schemeClr val="bg1"/>
              </a:solidFill>
            </a:endParaRPr>
          </a:p>
        </p:txBody>
      </p:sp>
      <p:pic>
        <p:nvPicPr>
          <p:cNvPr id="1945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500086"/>
            <a:ext cx="7315200" cy="3524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000000"/>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3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organizing production</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maintaining order in an increasingly complex society</a:t>
            </a:r>
          </a:p>
          <a:p>
            <a:pPr marL="1139825" lvl="2"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defending the community</a:t>
            </a:r>
          </a:p>
        </p:txBody>
      </p:sp>
      <p:sp>
        <p:nvSpPr>
          <p:cNvPr id="6"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5" name="TextBox 4"/>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500925"/>
            <a:ext cx="731520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000000"/>
                </a:solidFill>
              </a:rPr>
              <a:t>and this led to the rise of states and empires . . .</a:t>
            </a: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317"/>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fontAlgn="base">
              <a:spcBef>
                <a:spcPct val="0"/>
              </a:spcBef>
              <a:spcAft>
                <a:spcPct val="0"/>
              </a:spcAft>
            </a:pPr>
            <a:r>
              <a:rPr lang="en-US" sz="2800" b="1" dirty="0">
                <a:solidFill>
                  <a:srgbClr val="D79694"/>
                </a:solidFill>
                <a:latin typeface="Calibri" pitchFamily="34" charset="0"/>
              </a:rPr>
              <a:t>Social and Political Consequences </a:t>
            </a:r>
          </a:p>
          <a:p>
            <a:pPr marL="682625" lvl="1" indent="-225425" algn="ctr" fontAlgn="base">
              <a:spcBef>
                <a:spcPct val="0"/>
              </a:spcBef>
              <a:spcAft>
                <a:spcPct val="0"/>
              </a:spcAft>
            </a:pPr>
            <a:r>
              <a:rPr lang="en-US" sz="2800" b="1" dirty="0">
                <a:solidFill>
                  <a:srgbClr val="D79694"/>
                </a:solidFill>
                <a:latin typeface="Calibri" pitchFamily="34" charset="0"/>
              </a:rPr>
              <a:t>of the Agricultural Revolution</a:t>
            </a:r>
          </a:p>
        </p:txBody>
      </p:sp>
      <p:sp>
        <p:nvSpPr>
          <p:cNvPr id="4" name="Rectangle 3"/>
          <p:cNvSpPr txBox="1">
            <a:spLocks noChangeArrowheads="1"/>
          </p:cNvSpPr>
          <p:nvPr/>
        </p:nvSpPr>
        <p:spPr bwMode="auto">
          <a:xfrm>
            <a:off x="914400" y="2500925"/>
            <a:ext cx="731520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fontAlgn="base">
              <a:spcBef>
                <a:spcPct val="0"/>
              </a:spcBef>
              <a:spcAft>
                <a:spcPct val="0"/>
              </a:spcAft>
              <a:buFont typeface="Arial" charset="0"/>
              <a:buChar char="•"/>
            </a:pPr>
            <a:r>
              <a:rPr lang="en-US" sz="2800" b="1" dirty="0">
                <a:solidFill>
                  <a:srgbClr val="D79694"/>
                </a:solidFill>
              </a:rPr>
              <a:t>political / religious / military hierarchies took over the tasks of . . .</a:t>
            </a:r>
          </a:p>
          <a:p>
            <a:pPr marL="682625" lvl="1" indent="-225425" fontAlgn="base">
              <a:spcBef>
                <a:spcPct val="0"/>
              </a:spcBef>
              <a:spcAft>
                <a:spcPct val="0"/>
              </a:spcAft>
              <a:buFont typeface="Arial" charset="0"/>
              <a:buChar char="•"/>
            </a:pPr>
            <a:endParaRPr lang="en-US" sz="1200" b="1" dirty="0">
              <a:solidFill>
                <a:srgbClr val="000000"/>
              </a:solidFill>
            </a:endParaRPr>
          </a:p>
          <a:p>
            <a:pPr marL="682625" lvl="1" indent="-225425" fontAlgn="base">
              <a:spcBef>
                <a:spcPct val="0"/>
              </a:spcBef>
              <a:spcAft>
                <a:spcPct val="0"/>
              </a:spcAft>
              <a:buFont typeface="Arial" charset="0"/>
              <a:buChar char="•"/>
            </a:pPr>
            <a:endParaRPr lang="en-US" sz="1200" b="1" dirty="0">
              <a:solidFill>
                <a:srgbClr val="000000"/>
              </a:solidFill>
            </a:endParaRPr>
          </a:p>
          <a:p>
            <a:pPr marL="1139825" lvl="2" indent="-225425" fontAlgn="base">
              <a:spcBef>
                <a:spcPct val="0"/>
              </a:spcBef>
              <a:spcAft>
                <a:spcPct val="0"/>
              </a:spcAft>
              <a:buFont typeface="Arial" charset="0"/>
              <a:buChar char="•"/>
            </a:pPr>
            <a:r>
              <a:rPr lang="en-US" sz="3200" b="1" dirty="0">
                <a:solidFill>
                  <a:srgbClr val="D79694"/>
                </a:solidFill>
              </a:rPr>
              <a:t>and this led to the rise of states and empires . . .</a:t>
            </a:r>
          </a:p>
        </p:txBody>
      </p:sp>
      <p:sp>
        <p:nvSpPr>
          <p:cNvPr id="6" name="TextBox 5"/>
          <p:cNvSpPr txBox="1">
            <a:spLocks noChangeArrowheads="1"/>
          </p:cNvSpPr>
          <p:nvPr/>
        </p:nvSpPr>
        <p:spPr bwMode="auto">
          <a:xfrm>
            <a:off x="899660" y="6337895"/>
            <a:ext cx="7315200"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i="1" dirty="0">
                <a:solidFill>
                  <a:prstClr val="black"/>
                </a:solidFill>
                <a:latin typeface="Calibri" pitchFamily="34" charset="0"/>
              </a:rPr>
              <a:t>The Cultural Feast</a:t>
            </a:r>
            <a:r>
              <a:rPr lang="en-US" sz="1200" dirty="0">
                <a:solidFill>
                  <a:prstClr val="black"/>
                </a:solidFill>
                <a:latin typeface="Calibri" pitchFamily="34" charset="0"/>
              </a:rPr>
              <a:t>, 2</a:t>
            </a:r>
            <a:r>
              <a:rPr lang="en-US" sz="1200" baseline="30000" dirty="0">
                <a:solidFill>
                  <a:prstClr val="black"/>
                </a:solidFill>
                <a:latin typeface="Calibri" pitchFamily="34" charset="0"/>
              </a:rPr>
              <a:t>nd</a:t>
            </a:r>
            <a:r>
              <a:rPr lang="en-US" sz="1200" dirty="0">
                <a:solidFill>
                  <a:prstClr val="black"/>
                </a:solidFill>
                <a:latin typeface="Calibri" pitchFamily="34" charset="0"/>
              </a:rPr>
              <a:t> </a:t>
            </a:r>
            <a:r>
              <a:rPr lang="en-US" sz="1200" i="1" dirty="0">
                <a:solidFill>
                  <a:prstClr val="black"/>
                </a:solidFill>
                <a:latin typeface="Calibri" pitchFamily="34" charset="0"/>
              </a:rPr>
              <a:t>Ed</a:t>
            </a:r>
            <a:r>
              <a:rPr lang="en-US" sz="1200" dirty="0">
                <a:solidFill>
                  <a:prstClr val="black"/>
                </a:solidFill>
                <a:latin typeface="Calibri" pitchFamily="34" charset="0"/>
              </a:rPr>
              <a:t>., pp. 55-56</a:t>
            </a:r>
          </a:p>
        </p:txBody>
      </p:sp>
      <p:sp>
        <p:nvSpPr>
          <p:cNvPr id="7" name="Rectangle 6"/>
          <p:cNvSpPr/>
          <p:nvPr/>
        </p:nvSpPr>
        <p:spPr>
          <a:xfrm>
            <a:off x="914174" y="4858857"/>
            <a:ext cx="7329940" cy="1465743"/>
          </a:xfrm>
          <a:prstGeom prst="rect">
            <a:avLst/>
          </a:prstGeom>
        </p:spPr>
        <p:txBody>
          <a:bodyPr wrap="square">
            <a:noAutofit/>
          </a:bodyPr>
          <a:lstStyle/>
          <a:p>
            <a:pPr algn="ctr"/>
            <a:r>
              <a:rPr lang="en-US" sz="2400" b="1" dirty="0"/>
              <a:t>James A. Michener says there were about 75 major civilizations in the “history” of the world</a:t>
            </a:r>
            <a:br>
              <a:rPr lang="en-US" sz="2400" b="1" dirty="0"/>
            </a:br>
            <a:r>
              <a:rPr lang="en-US" dirty="0"/>
              <a:t>(with a typical rise-fall cycle of 200 – 400 years, </a:t>
            </a:r>
          </a:p>
          <a:p>
            <a:pPr algn="ctr"/>
            <a:r>
              <a:rPr lang="en-US" dirty="0"/>
              <a:t>with the “fall” often related to food production and distribution)</a:t>
            </a:r>
            <a:endParaRPr lang="en-US" sz="2800"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1"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837</TotalTime>
  <Words>4653</Words>
  <Application>Microsoft Office PowerPoint</Application>
  <PresentationFormat>On-screen Show (4:3)</PresentationFormat>
  <Paragraphs>752</Paragraphs>
  <Slides>128</Slides>
  <Notes>39</Notes>
  <HiddenSlides>0</HiddenSlides>
  <MMClips>0</MMClips>
  <ScaleCrop>false</ScaleCrop>
  <HeadingPairs>
    <vt:vector size="6" baseType="variant">
      <vt:variant>
        <vt:lpstr>Fonts Used</vt:lpstr>
      </vt:variant>
      <vt:variant>
        <vt:i4>8</vt:i4>
      </vt:variant>
      <vt:variant>
        <vt:lpstr>Theme</vt:lpstr>
      </vt:variant>
      <vt:variant>
        <vt:i4>21</vt:i4>
      </vt:variant>
      <vt:variant>
        <vt:lpstr>Slide Titles</vt:lpstr>
      </vt:variant>
      <vt:variant>
        <vt:i4>128</vt:i4>
      </vt:variant>
    </vt:vector>
  </HeadingPairs>
  <TitlesOfParts>
    <vt:vector size="157" baseType="lpstr">
      <vt:lpstr>Arial</vt:lpstr>
      <vt:lpstr>Arial Black</vt:lpstr>
      <vt:lpstr>Calibri</vt:lpstr>
      <vt:lpstr>Monotype Sorts</vt:lpstr>
      <vt:lpstr>Tahoma</vt:lpstr>
      <vt:lpstr>Times New Roman</vt:lpstr>
      <vt:lpstr>Verdana</vt:lpstr>
      <vt:lpstr>Wingdings</vt:lpstr>
      <vt:lpstr>Office Theme</vt:lpstr>
      <vt:lpstr>T8</vt:lpstr>
      <vt:lpstr>1_Default Design</vt:lpstr>
      <vt:lpstr>3_T8</vt:lpstr>
      <vt:lpstr>2_Default Design</vt:lpstr>
      <vt:lpstr>3_Office Theme</vt:lpstr>
      <vt:lpstr>2_T8</vt:lpstr>
      <vt:lpstr>9_T8</vt:lpstr>
      <vt:lpstr>6_Default Design</vt:lpstr>
      <vt:lpstr>4_Default Design</vt:lpstr>
      <vt:lpstr>7_Office Theme</vt:lpstr>
      <vt:lpstr>8_T8</vt:lpstr>
      <vt:lpstr>15_Default Design</vt:lpstr>
      <vt:lpstr>16_Default Design</vt:lpstr>
      <vt:lpstr>5_Default Design</vt:lpstr>
      <vt:lpstr>4_Office Theme</vt:lpstr>
      <vt:lpstr>4_Contemporary Portrait</vt:lpstr>
      <vt:lpstr>7_Contemporary Portrait</vt:lpstr>
      <vt:lpstr>8_Contemporary Portrait</vt:lpstr>
      <vt:lpstr>14_Default Design</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104</cp:revision>
  <dcterms:created xsi:type="dcterms:W3CDTF">2010-09-22T02:35:36Z</dcterms:created>
  <dcterms:modified xsi:type="dcterms:W3CDTF">2026-01-04T22:33:13Z</dcterms:modified>
</cp:coreProperties>
</file>