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0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5315" r:id="rId2"/>
    <p:sldMasterId id="2147485327" r:id="rId3"/>
    <p:sldMasterId id="2147485507" r:id="rId4"/>
    <p:sldMasterId id="2147485520" r:id="rId5"/>
    <p:sldMasterId id="2147485533" r:id="rId6"/>
    <p:sldMasterId id="2147485631" r:id="rId7"/>
    <p:sldMasterId id="2147485681" r:id="rId8"/>
    <p:sldMasterId id="2147485718" r:id="rId9"/>
    <p:sldMasterId id="2147485988" r:id="rId10"/>
    <p:sldMasterId id="2147486262" r:id="rId11"/>
    <p:sldMasterId id="2147486301" r:id="rId12"/>
    <p:sldMasterId id="2147486326" r:id="rId13"/>
    <p:sldMasterId id="2147486350" r:id="rId14"/>
    <p:sldMasterId id="2147486401" r:id="rId15"/>
    <p:sldMasterId id="2147486414" r:id="rId16"/>
    <p:sldMasterId id="2147486427" r:id="rId17"/>
    <p:sldMasterId id="2147486440" r:id="rId18"/>
    <p:sldMasterId id="2147486453" r:id="rId19"/>
    <p:sldMasterId id="2147486466" r:id="rId20"/>
    <p:sldMasterId id="2147486490" r:id="rId21"/>
  </p:sldMasterIdLst>
  <p:notesMasterIdLst>
    <p:notesMasterId r:id="rId140"/>
  </p:notesMasterIdLst>
  <p:sldIdLst>
    <p:sldId id="2132" r:id="rId22"/>
    <p:sldId id="2134" r:id="rId23"/>
    <p:sldId id="2133" r:id="rId24"/>
    <p:sldId id="1690" r:id="rId25"/>
    <p:sldId id="1848" r:id="rId26"/>
    <p:sldId id="1824" r:id="rId27"/>
    <p:sldId id="1825" r:id="rId28"/>
    <p:sldId id="937" r:id="rId29"/>
    <p:sldId id="938" r:id="rId30"/>
    <p:sldId id="1692" r:id="rId31"/>
    <p:sldId id="692" r:id="rId32"/>
    <p:sldId id="688" r:id="rId33"/>
    <p:sldId id="1808" r:id="rId34"/>
    <p:sldId id="693" r:id="rId35"/>
    <p:sldId id="1105" r:id="rId36"/>
    <p:sldId id="1124" r:id="rId37"/>
    <p:sldId id="1107" r:id="rId38"/>
    <p:sldId id="1108" r:id="rId39"/>
    <p:sldId id="1106" r:id="rId40"/>
    <p:sldId id="1687" r:id="rId41"/>
    <p:sldId id="1776" r:id="rId42"/>
    <p:sldId id="1779" r:id="rId43"/>
    <p:sldId id="1780" r:id="rId44"/>
    <p:sldId id="1112" r:id="rId45"/>
    <p:sldId id="1693" r:id="rId46"/>
    <p:sldId id="1109" r:id="rId47"/>
    <p:sldId id="1110" r:id="rId48"/>
    <p:sldId id="1783" r:id="rId49"/>
    <p:sldId id="1778" r:id="rId50"/>
    <p:sldId id="1796" r:id="rId51"/>
    <p:sldId id="1767" r:id="rId52"/>
    <p:sldId id="1769" r:id="rId53"/>
    <p:sldId id="1774" r:id="rId54"/>
    <p:sldId id="1766" r:id="rId55"/>
    <p:sldId id="1777" r:id="rId56"/>
    <p:sldId id="694" r:id="rId57"/>
    <p:sldId id="1113" r:id="rId58"/>
    <p:sldId id="1114" r:id="rId59"/>
    <p:sldId id="1451" r:id="rId60"/>
    <p:sldId id="1234" r:id="rId61"/>
    <p:sldId id="1238" r:id="rId62"/>
    <p:sldId id="1103" r:id="rId63"/>
    <p:sldId id="1104" r:id="rId64"/>
    <p:sldId id="695" r:id="rId65"/>
    <p:sldId id="696" r:id="rId66"/>
    <p:sldId id="1452" r:id="rId67"/>
    <p:sldId id="1759" r:id="rId68"/>
    <p:sldId id="1771" r:id="rId69"/>
    <p:sldId id="697" r:id="rId70"/>
    <p:sldId id="974" r:id="rId71"/>
    <p:sldId id="1775" r:id="rId72"/>
    <p:sldId id="1797" r:id="rId73"/>
    <p:sldId id="1760" r:id="rId74"/>
    <p:sldId id="1791" r:id="rId75"/>
    <p:sldId id="1770" r:id="rId76"/>
    <p:sldId id="1706" r:id="rId77"/>
    <p:sldId id="1707" r:id="rId78"/>
    <p:sldId id="1708" r:id="rId79"/>
    <p:sldId id="1709" r:id="rId80"/>
    <p:sldId id="1711" r:id="rId81"/>
    <p:sldId id="1712" r:id="rId82"/>
    <p:sldId id="1713" r:id="rId83"/>
    <p:sldId id="1714" r:id="rId84"/>
    <p:sldId id="1716" r:id="rId85"/>
    <p:sldId id="1718" r:id="rId86"/>
    <p:sldId id="1719" r:id="rId87"/>
    <p:sldId id="1720" r:id="rId88"/>
    <p:sldId id="1721" r:id="rId89"/>
    <p:sldId id="1726" r:id="rId90"/>
    <p:sldId id="1727" r:id="rId91"/>
    <p:sldId id="1729" r:id="rId92"/>
    <p:sldId id="1803" r:id="rId93"/>
    <p:sldId id="1732" r:id="rId94"/>
    <p:sldId id="1733" r:id="rId95"/>
    <p:sldId id="1734" r:id="rId96"/>
    <p:sldId id="1735" r:id="rId97"/>
    <p:sldId id="1736" r:id="rId98"/>
    <p:sldId id="1737" r:id="rId99"/>
    <p:sldId id="1738" r:id="rId100"/>
    <p:sldId id="1739" r:id="rId101"/>
    <p:sldId id="1741" r:id="rId102"/>
    <p:sldId id="1792" r:id="rId103"/>
    <p:sldId id="1761" r:id="rId104"/>
    <p:sldId id="1751" r:id="rId105"/>
    <p:sldId id="1793" r:id="rId106"/>
    <p:sldId id="1795" r:id="rId107"/>
    <p:sldId id="1772" r:id="rId108"/>
    <p:sldId id="1765" r:id="rId109"/>
    <p:sldId id="1747" r:id="rId110"/>
    <p:sldId id="1805" r:id="rId111"/>
    <p:sldId id="1773" r:id="rId112"/>
    <p:sldId id="1788" r:id="rId113"/>
    <p:sldId id="1804" r:id="rId114"/>
    <p:sldId id="1806" r:id="rId115"/>
    <p:sldId id="1541" r:id="rId116"/>
    <p:sldId id="1789" r:id="rId117"/>
    <p:sldId id="1764" r:id="rId118"/>
    <p:sldId id="1813" r:id="rId119"/>
    <p:sldId id="1814" r:id="rId120"/>
    <p:sldId id="1810" r:id="rId121"/>
    <p:sldId id="1811" r:id="rId122"/>
    <p:sldId id="1809" r:id="rId123"/>
    <p:sldId id="1812" r:id="rId124"/>
    <p:sldId id="1817" r:id="rId125"/>
    <p:sldId id="1815" r:id="rId126"/>
    <p:sldId id="1818" r:id="rId127"/>
    <p:sldId id="1816" r:id="rId128"/>
    <p:sldId id="1834" r:id="rId129"/>
    <p:sldId id="1835" r:id="rId130"/>
    <p:sldId id="1790" r:id="rId131"/>
    <p:sldId id="1763" r:id="rId132"/>
    <p:sldId id="1819" r:id="rId133"/>
    <p:sldId id="1820" r:id="rId134"/>
    <p:sldId id="1837" r:id="rId135"/>
    <p:sldId id="1836" r:id="rId136"/>
    <p:sldId id="1838" r:id="rId137"/>
    <p:sldId id="1839" r:id="rId138"/>
    <p:sldId id="2135" r:id="rId1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7C4"/>
    <a:srgbClr val="BCC6C3"/>
    <a:srgbClr val="FFFFFF"/>
    <a:srgbClr val="000000"/>
    <a:srgbClr val="D79694"/>
    <a:srgbClr val="C80000"/>
    <a:srgbClr val="FEE9AC"/>
    <a:srgbClr val="99CCFF"/>
    <a:srgbClr val="FCE5A6"/>
    <a:srgbClr val="FAE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2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29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63" Type="http://schemas.openxmlformats.org/officeDocument/2006/relationships/slide" Target="slides/slide42.xml"/><Relationship Id="rId84" Type="http://schemas.openxmlformats.org/officeDocument/2006/relationships/slide" Target="slides/slide63.xml"/><Relationship Id="rId138" Type="http://schemas.openxmlformats.org/officeDocument/2006/relationships/slide" Target="slides/slide117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slide" Target="slides/slide11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slide" Target="slides/slide11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5.xml"/><Relationship Id="rId47" Type="http://schemas.openxmlformats.org/officeDocument/2006/relationships/slide" Target="slides/slide26.xml"/><Relationship Id="rId68" Type="http://schemas.openxmlformats.org/officeDocument/2006/relationships/slide" Target="slides/slide47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6" Type="http://schemas.openxmlformats.org/officeDocument/2006/relationships/slideMaster" Target="slideMasters/slideMaster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9F3887-8428-4CD5-9F06-7F39DF3CC0E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FBBD80-5581-4444-BC64-63EEFAC5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F824D-2052-40C8-8AAE-1CB8A32F2FA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F824D-2052-40C8-8AAE-1CB8A32F2FA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0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A09A7-5D0B-46C8-A917-592D7E93B61F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6B54D-876F-4CE3-B5F0-0BD51BE9922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1033AB-1A6E-4492-A19D-01EE4F999693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DFDA8-C6EB-4744-B027-BC3284AAE5C7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5D318-7EF8-4855-BEF1-C17F913354BB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D8059-363B-45C4-9D60-C675EE0FAA2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E345C-F540-4F14-9D10-F06A30039D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A8B5F-2D64-41FD-ABA0-6FE3A816475E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67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BB9EE2-5DE5-492A-9910-AFF3AFDD860E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EA900-E854-4B50-B747-AB33A8D9170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6F8D9-378A-499C-BE4A-5CBE0846FD0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71FF4-D623-470A-896A-DE5FF52E219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6F8D9-378A-499C-BE4A-5CBE0846FD0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34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4B058-1076-4CCF-963F-B9F4BDD5AF4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624263-0A20-43D1-A4CC-F55F6C0F5965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89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829D6-A2A0-4974-8920-8E957BBA0A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3FC92D-C0E7-44AE-8856-C5F63B4783E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110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111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112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9A6E08-DBDC-4012-AB0C-55D6A5AED0C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9" y="27471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1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F282B9-A2F7-4E07-85A2-514D5F4632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4D2C4B3E-FD7A-4E97-92F6-80043F69C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8AF8A-F35A-4182-85C3-E64A1F6C2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7FFB-202E-4409-8718-8462F06C5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6A142-47A7-4B27-8C42-91055559D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60F28-086D-4881-8CA4-55DBD1368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154CF-4387-4454-9928-EFFFCB8B2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21EB9-D424-4288-8CC5-F79A209F9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ADC47-007A-44A6-A96F-351A32975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0EEDB-2016-4473-9607-E9ACF672C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6B558-63D8-43B3-8408-AA09B3C74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06D9F-B4F3-4F12-8B61-1CD19C983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7C39-82B9-4823-BCF2-6730FF526DD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AB43-0A66-450A-9283-3232BAA02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2BC7-8C95-464F-BAFF-0FFA84E525B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745D-FF6A-4ACA-959B-B01A3DA8F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992249-749F-4F40-AE0E-4FEE6F3331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48E2-0CF2-44BC-9FF5-7DF572A6F2D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A831E-95B4-4ECF-889A-58D5C3F3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210D-12AD-4E1B-9A79-D70495F3937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322A-67C0-49B9-9882-EC74628D6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C0357-A7A9-4633-A726-61349FED8063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27EC-63EC-4882-B85E-1951EF03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872-85E9-4389-8432-520A8DF35062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9E9A-AC85-4346-A05B-7703F54A0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4CBE-397F-4D3C-B376-B85C4E4AF66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76C5-1F63-421F-A5A3-88642910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1E087-1DC7-48F1-8B24-FCB25D3012A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FED3-C159-410F-B4A2-F1D855818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7FA5-606F-4C14-9053-C1C4D273CA7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253B-E53A-4975-B2CA-92C790FBC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1A15-0CF3-447A-8809-E55C8C32A7A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A61A-4981-467F-8F06-19D86A946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1D30-D7A2-404C-9609-603142FAB42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7821-AD16-4631-B2D7-ACD018D7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661C-5443-4B13-BD07-0ABC66720101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D66FB-AA95-4870-B440-91C6661A92D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E83589-1B39-4FD9-9032-A305D754805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6CC9-F4DF-4876-A390-C74D9B6812B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7C82B-D542-4482-97C6-B1B6F9BDD1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D273-A787-4450-BC7F-5E8D3D285D0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DF36-F374-47DC-A31D-CC5B06720CE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89248-1D7D-4D20-A001-C8F37108016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333AC-048E-4A5D-963A-8CA6F0A0F9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AE54-F7EB-44B2-89CE-35B65A9026B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10536-94D9-43A2-A085-2AFCA11FA2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D0D9-D57C-4E64-8A18-C89DFF8E726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AED-A50E-4AF8-8723-D2E04B91F1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10328-4F11-4BBB-BE58-3C00DD9F43BD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2CC3-B7A3-48F1-81BB-9BC29AC957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4ADD-E4DA-4D80-A150-3AACAFCB600F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65D2-6BF5-4856-B190-75426846F5E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7362-EB55-450A-A7C0-1CA074FA3D11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F0EB-F13F-46FF-9CE8-7713659724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9292-CCD4-4CB1-BA41-CA783B62BD0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DC0A6-5346-4098-80B0-1E8F371430D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79EB-964F-495D-9E46-83A253BCC2EA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231D-E9EE-4059-B628-1F725551A7E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674AA6-361E-49E8-9D04-AA3685A5E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A8559AE-06B4-4882-BDB3-C8FA963E98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5F63-DD4C-4812-8831-229CF3001C8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7D03C2-9D6C-4F16-B8E8-AAE12415BA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422173-7F01-445A-8A75-9279A32B483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56F05-E73A-4331-97A2-55D13A9B456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819197-4C57-46D6-8D8E-DCB86F0262A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238F42-1D31-4F33-BE54-9812EDC5599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4229C1F-4F4A-49EF-90E8-C0284188AE8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35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4170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7872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460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7838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39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242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4734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45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4496DF6-8820-42B8-861D-C2B3ACD2E61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95FDD7-3161-4B5F-A567-539396D76D3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43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50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964BBFE-57D6-41F4-A43F-F4062DFAB86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565651-F76A-46AA-98D8-B01E869E7AB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A848C6-D9AB-409F-8A9D-8861745167C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28C6DF1-E72F-4292-8000-A202961223A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7DB6F62-B596-492B-A95E-8612C69B585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89689D3-AAE2-4D79-B1D0-9580B1AB08D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5B600D-73BD-4B3B-BED9-64DEA1B8EDB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0BA0FC9-DC99-45BF-A8C2-075F7435B9B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CEE6DC0-0970-40B6-9005-B2CD9686F8A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D469A60-0DF2-4C35-9325-6252E4B7353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119A145-B89C-427F-99AE-310FB3C90C6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8DDC3C-6015-4C4B-A891-24AA135901B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1E3E8D-67BC-44D0-A0CD-2FABAD1C308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6BE6E00-3739-489B-8B93-44C98D23403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72D5BE-C213-451D-928E-D7203ECB56B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1DFF731-890D-45B7-96FD-6A222A05B8A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33D333-6D52-4C1B-A059-F4D5ED54DBC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996E57-AE4F-49D6-91AB-D083987485A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1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D012FE-553F-4693-B084-461144F4FD1A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23B5FA-7DB4-4CB0-98C9-7A6B446E66C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C4D290-F95E-470B-9A12-B1A492E50458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DBA3CD2-D70C-4D3C-85A7-504E3F4971A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4B37D-C419-4D33-BE20-D4C3D5951D4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640B91-E04C-4434-A828-D4B2FA35600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E6C3A-A8B9-4305-8AFA-71235AB66AFF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92B495A-645B-4A1D-8A3C-ACAFF54906B4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A6EF15-F6D5-41E4-85CB-FE8178988333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89998-51BD-4EBD-8AE7-B5BF94FF3A8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8E5716-34FE-4245-9A26-7BD4803AD109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9" r:id="rId1"/>
    <p:sldLayoutId id="2147485990" r:id="rId2"/>
    <p:sldLayoutId id="2147485991" r:id="rId3"/>
    <p:sldLayoutId id="2147485992" r:id="rId4"/>
    <p:sldLayoutId id="2147485993" r:id="rId5"/>
    <p:sldLayoutId id="2147485994" r:id="rId6"/>
    <p:sldLayoutId id="2147485995" r:id="rId7"/>
    <p:sldLayoutId id="2147485996" r:id="rId8"/>
    <p:sldLayoutId id="2147485997" r:id="rId9"/>
    <p:sldLayoutId id="2147485998" r:id="rId10"/>
    <p:sldLayoutId id="2147485999" r:id="rId11"/>
    <p:sldLayoutId id="21474860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3" r:id="rId1"/>
    <p:sldLayoutId id="2147486264" r:id="rId2"/>
    <p:sldLayoutId id="2147486265" r:id="rId3"/>
    <p:sldLayoutId id="2147486266" r:id="rId4"/>
    <p:sldLayoutId id="2147486267" r:id="rId5"/>
    <p:sldLayoutId id="2147486268" r:id="rId6"/>
    <p:sldLayoutId id="2147486269" r:id="rId7"/>
    <p:sldLayoutId id="2147486270" r:id="rId8"/>
    <p:sldLayoutId id="2147486271" r:id="rId9"/>
    <p:sldLayoutId id="2147486272" r:id="rId10"/>
    <p:sldLayoutId id="2147486273" r:id="rId11"/>
    <p:sldLayoutId id="2147486274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841F91E0-A36A-4B5D-951A-879B803E7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8877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0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02" r:id="rId1"/>
    <p:sldLayoutId id="2147486303" r:id="rId2"/>
    <p:sldLayoutId id="2147486304" r:id="rId3"/>
    <p:sldLayoutId id="2147486305" r:id="rId4"/>
    <p:sldLayoutId id="2147486306" r:id="rId5"/>
    <p:sldLayoutId id="2147486307" r:id="rId6"/>
    <p:sldLayoutId id="2147486308" r:id="rId7"/>
    <p:sldLayoutId id="2147486309" r:id="rId8"/>
    <p:sldLayoutId id="2147486310" r:id="rId9"/>
    <p:sldLayoutId id="2147486311" r:id="rId10"/>
    <p:sldLayoutId id="214748631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3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9D218E8-A32C-418B-B937-3BC25F206AA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5B2916-AEF3-4208-B822-75BFBF450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7" r:id="rId1"/>
    <p:sldLayoutId id="2147486328" r:id="rId2"/>
    <p:sldLayoutId id="2147486329" r:id="rId3"/>
    <p:sldLayoutId id="2147486330" r:id="rId4"/>
    <p:sldLayoutId id="2147486331" r:id="rId5"/>
    <p:sldLayoutId id="2147486332" r:id="rId6"/>
    <p:sldLayoutId id="2147486333" r:id="rId7"/>
    <p:sldLayoutId id="2147486334" r:id="rId8"/>
    <p:sldLayoutId id="2147486335" r:id="rId9"/>
    <p:sldLayoutId id="2147486336" r:id="rId10"/>
    <p:sldLayoutId id="21474863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6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76F322-80AC-4C5A-8764-899CE77B289D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1/4/2026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92F32B-BC43-4882-9F27-9FCF7973DA7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1" r:id="rId1"/>
    <p:sldLayoutId id="2147486352" r:id="rId2"/>
    <p:sldLayoutId id="2147486353" r:id="rId3"/>
    <p:sldLayoutId id="2147486354" r:id="rId4"/>
    <p:sldLayoutId id="2147486355" r:id="rId5"/>
    <p:sldLayoutId id="2147486356" r:id="rId6"/>
    <p:sldLayoutId id="2147486357" r:id="rId7"/>
    <p:sldLayoutId id="2147486358" r:id="rId8"/>
    <p:sldLayoutId id="2147486359" r:id="rId9"/>
    <p:sldLayoutId id="2147486360" r:id="rId10"/>
    <p:sldLayoutId id="21474863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2" r:id="rId1"/>
    <p:sldLayoutId id="2147486403" r:id="rId2"/>
    <p:sldLayoutId id="2147486404" r:id="rId3"/>
    <p:sldLayoutId id="2147486405" r:id="rId4"/>
    <p:sldLayoutId id="2147486406" r:id="rId5"/>
    <p:sldLayoutId id="2147486407" r:id="rId6"/>
    <p:sldLayoutId id="2147486408" r:id="rId7"/>
    <p:sldLayoutId id="2147486409" r:id="rId8"/>
    <p:sldLayoutId id="2147486410" r:id="rId9"/>
    <p:sldLayoutId id="2147486411" r:id="rId10"/>
    <p:sldLayoutId id="2147486412" r:id="rId11"/>
    <p:sldLayoutId id="214748641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16" r:id="rId2"/>
    <p:sldLayoutId id="2147486417" r:id="rId3"/>
    <p:sldLayoutId id="2147486418" r:id="rId4"/>
    <p:sldLayoutId id="2147486419" r:id="rId5"/>
    <p:sldLayoutId id="2147486420" r:id="rId6"/>
    <p:sldLayoutId id="2147486421" r:id="rId7"/>
    <p:sldLayoutId id="2147486422" r:id="rId8"/>
    <p:sldLayoutId id="2147486423" r:id="rId9"/>
    <p:sldLayoutId id="2147486424" r:id="rId10"/>
    <p:sldLayoutId id="2147486425" r:id="rId11"/>
    <p:sldLayoutId id="214748642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8" r:id="rId1"/>
    <p:sldLayoutId id="2147486429" r:id="rId2"/>
    <p:sldLayoutId id="2147486430" r:id="rId3"/>
    <p:sldLayoutId id="2147486431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3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1" r:id="rId1"/>
    <p:sldLayoutId id="2147486442" r:id="rId2"/>
    <p:sldLayoutId id="2147486443" r:id="rId3"/>
    <p:sldLayoutId id="2147486444" r:id="rId4"/>
    <p:sldLayoutId id="2147486445" r:id="rId5"/>
    <p:sldLayoutId id="2147486446" r:id="rId6"/>
    <p:sldLayoutId id="2147486447" r:id="rId7"/>
    <p:sldLayoutId id="2147486448" r:id="rId8"/>
    <p:sldLayoutId id="2147486449" r:id="rId9"/>
    <p:sldLayoutId id="2147486450" r:id="rId10"/>
    <p:sldLayoutId id="2147486451" r:id="rId11"/>
    <p:sldLayoutId id="214748645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4" r:id="rId1"/>
    <p:sldLayoutId id="2147486455" r:id="rId2"/>
    <p:sldLayoutId id="2147486456" r:id="rId3"/>
    <p:sldLayoutId id="2147486457" r:id="rId4"/>
    <p:sldLayoutId id="2147486458" r:id="rId5"/>
    <p:sldLayoutId id="2147486459" r:id="rId6"/>
    <p:sldLayoutId id="2147486460" r:id="rId7"/>
    <p:sldLayoutId id="2147486461" r:id="rId8"/>
    <p:sldLayoutId id="2147486462" r:id="rId9"/>
    <p:sldLayoutId id="2147486463" r:id="rId10"/>
    <p:sldLayoutId id="2147486464" r:id="rId11"/>
    <p:sldLayoutId id="214748646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5358864-D63E-4798-AD17-7995935644BE}" type="slidenum">
              <a:rPr lang="en-US" kern="1200"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7" r:id="rId1"/>
    <p:sldLayoutId id="2147486468" r:id="rId2"/>
    <p:sldLayoutId id="2147486469" r:id="rId3"/>
    <p:sldLayoutId id="2147486470" r:id="rId4"/>
    <p:sldLayoutId id="2147486471" r:id="rId5"/>
    <p:sldLayoutId id="2147486472" r:id="rId6"/>
    <p:sldLayoutId id="2147486473" r:id="rId7"/>
    <p:sldLayoutId id="2147486474" r:id="rId8"/>
    <p:sldLayoutId id="2147486475" r:id="rId9"/>
    <p:sldLayoutId id="2147486476" r:id="rId10"/>
    <p:sldLayoutId id="21474864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9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91" r:id="rId1"/>
    <p:sldLayoutId id="2147486492" r:id="rId2"/>
    <p:sldLayoutId id="2147486493" r:id="rId3"/>
    <p:sldLayoutId id="2147486494" r:id="rId4"/>
    <p:sldLayoutId id="2147486495" r:id="rId5"/>
    <p:sldLayoutId id="2147486496" r:id="rId6"/>
    <p:sldLayoutId id="2147486497" r:id="rId7"/>
    <p:sldLayoutId id="2147486498" r:id="rId8"/>
    <p:sldLayoutId id="2147486499" r:id="rId9"/>
    <p:sldLayoutId id="2147486500" r:id="rId10"/>
    <p:sldLayoutId id="21474865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30935732-51FF-499B-AD05-95F6BD456C98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B3DEDBBD-D163-4FDD-A3B9-47CC351D071E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8" r:id="rId1"/>
    <p:sldLayoutId id="2147485509" r:id="rId2"/>
    <p:sldLayoutId id="2147485510" r:id="rId3"/>
    <p:sldLayoutId id="2147485511" r:id="rId4"/>
    <p:sldLayoutId id="2147485512" r:id="rId5"/>
    <p:sldLayoutId id="2147485513" r:id="rId6"/>
    <p:sldLayoutId id="2147485514" r:id="rId7"/>
    <p:sldLayoutId id="2147485515" r:id="rId8"/>
    <p:sldLayoutId id="2147485516" r:id="rId9"/>
    <p:sldLayoutId id="2147485517" r:id="rId10"/>
    <p:sldLayoutId id="2147485518" r:id="rId11"/>
    <p:sldLayoutId id="214748551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  <p:sldLayoutId id="214748553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9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2" r:id="rId1"/>
    <p:sldLayoutId id="2147485633" r:id="rId2"/>
    <p:sldLayoutId id="2147485634" r:id="rId3"/>
    <p:sldLayoutId id="2147485635" r:id="rId4"/>
    <p:sldLayoutId id="2147485636" r:id="rId5"/>
    <p:sldLayoutId id="2147485637" r:id="rId6"/>
    <p:sldLayoutId id="2147485638" r:id="rId7"/>
    <p:sldLayoutId id="2147485639" r:id="rId8"/>
    <p:sldLayoutId id="2147485640" r:id="rId9"/>
    <p:sldLayoutId id="2147485641" r:id="rId10"/>
    <p:sldLayoutId id="2147485642" r:id="rId11"/>
    <p:sldLayoutId id="214748564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hili_pepper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en.wikipedia.org/wiki/File:Patates.jpg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eanut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4.xml"/><Relationship Id="rId5" Type="http://schemas.openxmlformats.org/officeDocument/2006/relationships/hyperlink" Target="http://en.wikipedia.org/wiki/Cacao_bean" TargetMode="External"/><Relationship Id="rId4" Type="http://schemas.openxmlformats.org/officeDocument/2006/relationships/image" Target="../media/image5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anilla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en.wikipedia.org/wiki/Millet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domhouse.com/catalog/display.pperl?isbn=978158836008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Dogs" TargetMode="External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news.bbc.co.uk/1/hi/sci/tech/2498669.s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news.org/view/generic/id/61368/title/World%E2%80%99s_oldest_dog_debated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ylife.com/photo/0ebAfTY165dB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en.wikipedia.org/wiki/Tequixquia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7.png"/><Relationship Id="rId4" Type="http://schemas.openxmlformats.org/officeDocument/2006/relationships/hyperlink" Target="http://www.howardbloom.net/jericho.htm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8.png"/><Relationship Id="rId4" Type="http://schemas.openxmlformats.org/officeDocument/2006/relationships/hyperlink" Target="http://en.wikipedia.org/wiki/Jericho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en.wikipedia.org/wiki/Jericho" TargetMode="External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faculty.smu.edu/dbinder/jericho.html" TargetMode="External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bc.edu/~mcdonadh/course/huyuk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1.xml"/><Relationship Id="rId4" Type="http://schemas.openxmlformats.org/officeDocument/2006/relationships/hyperlink" Target="http://www.ccny.cuny.edu/architecture/archprog/slide-232/pages/001%20Catal%20Huyuk.htm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3.png"/><Relationship Id="rId4" Type="http://schemas.openxmlformats.org/officeDocument/2006/relationships/hyperlink" Target="http://www.catalhoyuk.com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4.png"/><Relationship Id="rId4" Type="http://schemas.openxmlformats.org/officeDocument/2006/relationships/hyperlink" Target="http://en.wikipedia.org/wiki/%C3%87atalh%C3%B6y%C3%BCk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ancientneareast.tripod.com/Qalat_Jarmo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aeraweb.org/artifacts.asp" TargetMode="External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appa.com/indus/indus4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eans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7633-A43A-13DF-4020-F8A284F0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ACA4D-0E2A-0A6B-60BE-11E1427D2A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35A47E8E-AF9D-F5AC-55F9-ED94AD1E1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F9176-5513-34D5-B66D-16B19D11D99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322"/>
            <a:ext cx="4572000" cy="6401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C33AB8-FB9B-C64C-318D-36970291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7984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1F0EF20-6ADC-2206-D07C-C5F45C73D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827" y="5410200"/>
            <a:ext cx="1644650" cy="446276"/>
          </a:xfrm>
          <a:prstGeom prst="rect">
            <a:avLst/>
          </a:prstGeom>
          <a:solidFill>
            <a:srgbClr val="BCC7C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Agricultural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05200" y="6400800"/>
            <a:ext cx="19960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http://en.wikipedia.org/wiki/Chili_pepper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93" y="1600200"/>
            <a:ext cx="908027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1850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6"/>
          <p:cNvSpPr/>
          <p:nvPr/>
        </p:nvSpPr>
        <p:spPr>
          <a:xfrm rot="16200000">
            <a:off x="4543830" y="132988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505200" y="6545940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4"/>
              </a:rPr>
              <a:t>http://en.wikipedia.org/wiki/File:Patates.jpg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1850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6"/>
          <p:cNvSpPr/>
          <p:nvPr/>
        </p:nvSpPr>
        <p:spPr>
          <a:xfrm rot="16200000">
            <a:off x="4543830" y="1716110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96867" y="6545940"/>
            <a:ext cx="17459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http://en.wikipedia.org/wiki/Peanut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19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47799" y="-1157756"/>
            <a:ext cx="6248401" cy="917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 rot="16200000">
            <a:off x="4543830" y="275388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563256" y="6413956"/>
            <a:ext cx="2004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/>
              </a:rPr>
              <a:t>http://en.wikipedia.org/wiki/Cacao_bean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 rot="16200000">
            <a:off x="2705086" y="296433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96867" y="6400800"/>
            <a:ext cx="1726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http://en.wikipedia.org/wiki/Vanilla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5" y="1600200"/>
            <a:ext cx="9093826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 rot="16200000">
            <a:off x="3361858" y="296433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7456"/>
            <a:ext cx="73152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growing of plants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(agriculture)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the management of domesticated animals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(animal husbandry)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246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114800" y="4191000"/>
            <a:ext cx="1947333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4,000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07824" y="51816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Africa millet became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 major staple very early on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Up Arrow 14"/>
          <p:cNvSpPr/>
          <p:nvPr/>
        </p:nvSpPr>
        <p:spPr>
          <a:xfrm rot="16464166">
            <a:off x="6105627" y="287402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010228" y="4296228"/>
            <a:ext cx="1447800" cy="111397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32830" y="4546602"/>
            <a:ext cx="624114" cy="57694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2338" y="36384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supplemented by other plants and animals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39463" y="6400800"/>
            <a:ext cx="16562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4"/>
              </a:rPr>
              <a:t>http://en.wikipedia.org/wiki/Millet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1286343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47800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9317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the changes toward dependence on agriculture was not always swift . . .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3157847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and it was not always healthful . . .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32972" y="1981200"/>
            <a:ext cx="7696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but the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Agricultural Revolution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clearly had . . .</a:t>
            </a:r>
          </a:p>
          <a:p>
            <a:pPr algn="ctr">
              <a:spcBef>
                <a:spcPts val="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major nutritional consequences . . .</a:t>
            </a:r>
          </a:p>
          <a:p>
            <a:pPr algn="ctr">
              <a:spcBef>
                <a:spcPts val="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and resulted in major social and political changes in society . . .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1509486"/>
            <a:ext cx="7315200" cy="144655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“Nutritional Consequences: </a:t>
            </a:r>
          </a:p>
          <a:p>
            <a:pPr algn="ctr"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Foragers and Agriculturalists”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610428"/>
            <a:ext cx="7315200" cy="1938992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“Social and Political Consequences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of the Agricultural Revolution”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7914" y="682170"/>
            <a:ext cx="8048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have a look at the slide sets . . .</a:t>
            </a:r>
            <a:endParaRPr 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5569281"/>
            <a:ext cx="8048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for details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1448" y="2957286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</a:rPr>
              <a:t>and</a:t>
            </a:r>
            <a:endParaRPr lang="en-US" sz="3200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80DF1-1698-3B6C-0797-475C764CE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0CC7F-1768-98DB-949F-900DB3F865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67AAD42C-F7C5-94C2-4C1D-697E3CEE5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250DF-9F93-69DB-655E-9CD966FA322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322"/>
            <a:ext cx="4572000" cy="6401355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A1838310-5639-058F-067E-717931B6F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solidFill>
            <a:srgbClr val="BCC6C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4281"/>
            <a:ext cx="7315200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adoption of food 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the critical factor was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domestication</a:t>
            </a:r>
            <a:endParaRPr lang="en-US" sz="32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1821"/>
            <a:ext cx="7315200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  <a:endParaRPr lang="en-US" sz="4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control over plant and animal reproduction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D79694"/>
                </a:solidFill>
                <a:latin typeface="Calibri" pitchFamily="34" charset="0"/>
              </a:rPr>
              <a:t>genetic transformation of wild species into domesticated species through selective breeding</a:t>
            </a:r>
            <a:endParaRPr lang="en-US" sz="24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0632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pp. 48-49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66686"/>
            <a:ext cx="6502400" cy="3434786"/>
          </a:xfrm>
        </p:spPr>
        <p:txBody>
          <a:bodyPr lIns="914400" rIns="914400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1800" dirty="0"/>
          </a:p>
          <a:p>
            <a:pPr marL="0" lvl="1" indent="0" algn="ctr"/>
            <a:r>
              <a:rPr lang="en-US" b="1" dirty="0"/>
              <a:t>the propagation and exploitation of domesticated plants and/or animals by humans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2158169" y="6339114"/>
            <a:ext cx="48086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3"/>
              </a:rPr>
              <a:t>www.randomhouse.com/catalog/display.pperl?isbn=9781588360083</a:t>
            </a:r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8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85800"/>
            <a:ext cx="334331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14400" y="4117538"/>
            <a:ext cx="7315200" cy="1384995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although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Michael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Pollan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in </a:t>
            </a:r>
            <a:r>
              <a:rPr kumimoji="0" lang="en-US" sz="1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Botany of Desire,</a:t>
            </a:r>
            <a:r>
              <a:rPr kumimoji="0" lang="en-US" sz="1800" b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essentially makes a delightfully interesting case that it was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</a:t>
            </a:r>
            <a:r>
              <a:rPr kumimoji="0" lang="en-US" sz="2400" b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plants</a:t>
            </a:r>
            <a:r>
              <a:rPr kumimoji="0" lang="en-US" sz="2400" b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that domesticated 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humans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Text Box 3"/>
          <p:cNvSpPr txBox="1">
            <a:spLocks noChangeArrowheads="1"/>
          </p:cNvSpPr>
          <p:nvPr/>
        </p:nvSpPr>
        <p:spPr bwMode="auto">
          <a:xfrm>
            <a:off x="1614714" y="6279730"/>
            <a:ext cx="5913414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pp. 421,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., 347</a:t>
            </a:r>
          </a:p>
        </p:txBody>
      </p:sp>
      <p:pic>
        <p:nvPicPr>
          <p:cNvPr id="400388" name="Picture 4" descr="Turn81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168853"/>
            <a:ext cx="3403600" cy="2851091"/>
          </a:xfrm>
          <a:prstGeom prst="rect">
            <a:avLst/>
          </a:prstGeom>
          <a:noFill/>
        </p:spPr>
      </p:pic>
      <p:pic>
        <p:nvPicPr>
          <p:cNvPr id="400389" name="Picture 5" descr="Turn8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458" y="2794000"/>
            <a:ext cx="1786467" cy="3302000"/>
          </a:xfrm>
          <a:prstGeom prst="rect">
            <a:avLst/>
          </a:prstGeom>
          <a:noFill/>
        </p:spPr>
      </p:pic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1674990" y="5775326"/>
            <a:ext cx="163538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pearl millet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3810000" y="5927974"/>
            <a:ext cx="4800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South American llama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53067" y="898525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domestication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 state of interdependence between humans and selected plant or animal species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77570"/>
            <a:ext cx="6502400" cy="2997744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domestication</a:t>
            </a:r>
          </a:p>
          <a:p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an evolutionary process that requires genetic transformation of a wild species</a:t>
            </a:r>
            <a:endParaRPr lang="en-US" sz="2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1372683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/>
              <a:t>a cultural activity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42253-1061-B92B-7F35-EDC7E7322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A6759-583B-566F-3FEC-E8300FCAF9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211F2526-2A15-E58D-2E72-C7AE73DEB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8920D-5A22-5BE0-3E8E-CDFA26E7F0A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322"/>
            <a:ext cx="4572000" cy="6401355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781F440-89C9-60FE-08BD-59F90084A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solidFill>
            <a:srgbClr val="BCC6C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669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3440942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>
                <a:solidFill>
                  <a:srgbClr val="D79694"/>
                </a:solidFill>
              </a:rPr>
              <a:t>a cultural activity</a:t>
            </a:r>
            <a:endParaRPr lang="en-US" dirty="0">
              <a:solidFill>
                <a:srgbClr val="D79694"/>
              </a:solidFill>
            </a:endParaRPr>
          </a:p>
          <a:p>
            <a:pPr lvl="1">
              <a:buFontTx/>
              <a:buChar char="–"/>
            </a:pPr>
            <a:r>
              <a:rPr lang="en-US" b="1" dirty="0"/>
              <a:t>a cultural activity associated with planting, herding, and processing domesticated species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8400"/>
            <a:ext cx="731520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agricultural revolution</a:t>
            </a:r>
          </a:p>
          <a:p>
            <a:pPr algn="ctr"/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the growing of plants 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(agriculture) 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and</a:t>
            </a: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the management of domesticated animals . . . </a:t>
            </a:r>
            <a:endParaRPr lang="en-US" sz="32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(animal husbandry)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srgbClr val="D79694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2338" y="586740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began about 14,000 </a:t>
            </a:r>
            <a:r>
              <a:rPr lang="en-US" sz="2000" dirty="0" err="1">
                <a:solidFill>
                  <a:srgbClr val="000000"/>
                </a:solidFill>
              </a:rPr>
              <a:t>ybp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171451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2573440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  <a:latin typeface="Bookman Old Style" pitchFamily="18" charset="0"/>
              </a:rPr>
              <a:t>dogs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2338" y="358140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one of the earliest domesticated animals was the dog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2587954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  <a:latin typeface="Bookman Old Style" pitchFamily="18" charset="0"/>
              </a:rPr>
              <a:t>14,000BC---</a:t>
            </a:r>
            <a:endParaRPr lang="en-US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3800" y="6397170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http://en.wikipedia.org/wiki/Dogs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77114" y="1952172"/>
            <a:ext cx="2518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</a:rPr>
              <a:t>14,000 B.C. -  present</a:t>
            </a:r>
            <a:endParaRPr lang="en-US" b="1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5105400" y="5562600"/>
            <a:ext cx="2623667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22 November 2002</a:t>
            </a:r>
          </a:p>
        </p:txBody>
      </p:sp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991347" y="6339114"/>
            <a:ext cx="31518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http://news.bbc.co.uk/1/hi/sci/tech/2498669.stm</a:t>
            </a:r>
            <a:endParaRPr lang="en-US" sz="12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2188009" y="5666282"/>
            <a:ext cx="2641600" cy="414728"/>
          </a:xfrm>
          <a:prstGeom prst="rect">
            <a:avLst/>
          </a:prstGeom>
          <a:noFill/>
          <a:ln w="76200">
            <a:solidFill>
              <a:srgbClr val="C00000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05205" y="6339114"/>
            <a:ext cx="6305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hlinkClick r:id="rId3"/>
              </a:rPr>
              <a:t>http://www.sciencenews.org/view/generic/id/61368/title/World%E2%80%99s_oldest_dog_debated</a:t>
            </a:r>
            <a:endParaRPr lang="en-US" sz="12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203803"/>
            <a:ext cx="6502400" cy="3796424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dogs were the first domesticated animals </a:t>
            </a:r>
            <a:r>
              <a:rPr lang="en-US" sz="1600" dirty="0">
                <a:latin typeface="Verdana" pitchFamily="34" charset="0"/>
              </a:rPr>
              <a:t>(</a:t>
            </a:r>
            <a:r>
              <a:rPr lang="en-US" sz="1600" i="1" dirty="0">
                <a:latin typeface="Verdana" pitchFamily="34" charset="0"/>
              </a:rPr>
              <a:t>ca</a:t>
            </a:r>
            <a:r>
              <a:rPr lang="en-US" sz="1600" dirty="0">
                <a:latin typeface="Verdana" pitchFamily="34" charset="0"/>
              </a:rPr>
              <a:t>. 13,000-14,000 B.C.)</a:t>
            </a:r>
            <a:endParaRPr lang="en-US" sz="2400" dirty="0">
              <a:latin typeface="Verdana" pitchFamily="34" charset="0"/>
            </a:endParaRP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first role was probably to help with hunting</a:t>
            </a: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as other animals were domesticated, dogs were likely used to herd, as working dogs</a:t>
            </a:r>
          </a:p>
          <a:p>
            <a:pPr lvl="1">
              <a:lnSpc>
                <a:spcPct val="90000"/>
              </a:lnSpc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possibly they acted as camp watch dogs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897978"/>
            <a:ext cx="6502400" cy="4358886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“garbage disposals”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as food </a:t>
            </a:r>
            <a:r>
              <a:rPr lang="en-US" sz="1600" dirty="0">
                <a:latin typeface="Verdana" pitchFamily="34" charset="0"/>
              </a:rPr>
              <a:t>(for e.g., among the . . .)</a:t>
            </a:r>
            <a:endParaRPr lang="en-US" sz="2400" dirty="0">
              <a:latin typeface="Verdana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Dakota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Aztecs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Chinese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Germans </a:t>
            </a:r>
            <a:r>
              <a:rPr lang="en-US" sz="1400" dirty="0">
                <a:latin typeface="Verdana" pitchFamily="34" charset="0"/>
              </a:rPr>
              <a:t>(formerly) </a:t>
            </a:r>
            <a:endParaRPr lang="en-US" sz="1800" dirty="0">
              <a:latin typeface="Verdana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people in some parts of India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other cultures elsewhere</a:t>
            </a:r>
          </a:p>
          <a:p>
            <a:pPr lvl="2">
              <a:lnSpc>
                <a:spcPct val="90000"/>
              </a:lnSpc>
            </a:pPr>
            <a:endParaRPr lang="en-US" sz="105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the burial of a puppy with a </a:t>
            </a:r>
            <a:r>
              <a:rPr lang="en-US" sz="2400" dirty="0" err="1">
                <a:latin typeface="Verdana" pitchFamily="34" charset="0"/>
              </a:rPr>
              <a:t>Natufian</a:t>
            </a:r>
            <a:r>
              <a:rPr lang="en-US" sz="2400" dirty="0">
                <a:latin typeface="Verdana" pitchFamily="34" charset="0"/>
              </a:rPr>
              <a:t> who died 10,000 </a:t>
            </a:r>
            <a:r>
              <a:rPr lang="en-US" sz="2400" dirty="0" err="1">
                <a:latin typeface="Verdana" pitchFamily="34" charset="0"/>
              </a:rPr>
              <a:t>ybp</a:t>
            </a:r>
            <a:r>
              <a:rPr lang="en-US" sz="2400" dirty="0">
                <a:latin typeface="Verdana" pitchFamily="34" charset="0"/>
              </a:rPr>
              <a:t> suggests dogs earned the role of pet very early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867228"/>
            <a:ext cx="396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5239656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kern="1200" dirty="0" err="1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  <a:hlinkClick r:id="rId3"/>
              </a:rPr>
              <a:t>Texquiquiac</a:t>
            </a:r>
            <a:r>
              <a:rPr lang="en-US" sz="28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  <a:hlinkClick r:id="rId3"/>
              </a:rPr>
              <a:t> Dog</a:t>
            </a:r>
            <a:br>
              <a:rPr lang="en-US" sz="28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Texquiquiac</a:t>
            </a:r>
            <a:r>
              <a:rPr lang="en-US" sz="1600" dirty="0">
                <a:solidFill>
                  <a:srgbClr val="FFFFFF"/>
                </a:solidFill>
              </a:rPr>
              <a:t>, Mexico </a:t>
            </a:r>
            <a:br>
              <a:rPr lang="en-US" sz="16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1600" i="1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ca</a:t>
            </a:r>
            <a:r>
              <a:rPr lang="en-US" sz="16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., </a:t>
            </a:r>
            <a:r>
              <a:rPr lang="en-US" sz="1600" dirty="0">
                <a:solidFill>
                  <a:srgbClr val="FFFFFF"/>
                </a:solidFill>
              </a:rPr>
              <a:t>22,000 years B.C.</a:t>
            </a:r>
            <a:endParaRPr lang="en-US" sz="1600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3780" y="6339114"/>
            <a:ext cx="28269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hlinkClick r:id="rId4"/>
              </a:rPr>
              <a:t>http://en.wikipedia.org/wiki/Tequixquiac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99886" y="4191000"/>
            <a:ext cx="7315200" cy="400110"/>
          </a:xfrm>
          <a:prstGeom prst="rect">
            <a:avLst/>
          </a:prstGeom>
          <a:solidFill>
            <a:srgbClr val="C80000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one of the earliest art works in the New World is of a dog . . 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2229771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7824" y="379089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sheep came next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4C780-9072-1D22-33A0-53D0EFD7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2E015-CC28-CFA4-8BD7-F2438D9116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D735EF14-A92B-9F87-9382-318A42C6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98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281556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7824" y="449580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then pigs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342516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985" y="3915228"/>
            <a:ext cx="215541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7824" y="516249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then cattle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86" y="115842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914400" y="624114"/>
            <a:ext cx="7315200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</a:rPr>
              <a:t>Cows are important — prehistoric and modern . . 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10" name="Up Arrow 9"/>
          <p:cNvSpPr/>
          <p:nvPr/>
        </p:nvSpPr>
        <p:spPr>
          <a:xfrm rot="16200000">
            <a:off x="4543830" y="222048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 rot="16200000">
            <a:off x="4543830" y="3572343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985" y="3371397"/>
            <a:ext cx="215541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7824" y="516249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and eventually milk, yogurt, sour cream, and butter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952172" y="1814286"/>
            <a:ext cx="1447800" cy="228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7456"/>
            <a:ext cx="73152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agricultural revolution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the growing of plants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(agriculture) 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and the management of domesticated animals 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(animal husbandry)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srgbClr val="D79694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31149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plant </a:t>
            </a:r>
            <a:r>
              <a:rPr lang="en-US" sz="5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how?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why?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where?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660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pp. 48-49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7400"/>
            <a:ext cx="6502400" cy="3613297"/>
          </a:xfr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as favorable plant traits developed, foragers would </a:t>
            </a:r>
            <a:r>
              <a:rPr lang="en-US" b="1" dirty="0"/>
              <a:t>collect more of the plants with the favorable traits</a:t>
            </a:r>
          </a:p>
          <a:p>
            <a:endParaRPr lang="en-US" sz="1200" dirty="0">
              <a:solidFill>
                <a:srgbClr val="D79694"/>
              </a:solidFill>
            </a:endParaRPr>
          </a:p>
          <a:p>
            <a:pPr lvl="1"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this stimulated genetic changes in the plants and eventually </a:t>
            </a:r>
          </a:p>
          <a:p>
            <a:pPr lvl="1"/>
            <a:r>
              <a:rPr lang="en-US" sz="2800" b="1" dirty="0"/>
              <a:t>	produced a </a:t>
            </a:r>
            <a:r>
              <a:rPr lang="en-US" sz="2800" b="1" dirty="0" err="1"/>
              <a:t>cultigen</a:t>
            </a:r>
            <a:endParaRPr lang="en-US" sz="28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91228"/>
            <a:ext cx="65024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 err="1"/>
              <a:t>cultigen</a:t>
            </a:r>
            <a:endParaRPr lang="en-US" sz="4000" b="1" dirty="0"/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a plant that is wholly dependent on humans</a:t>
            </a: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dirty="0"/>
              <a:t>a domesticate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87598"/>
            <a:ext cx="6502400" cy="262345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/>
              <a:t>cultivars</a:t>
            </a: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wild plants fostered by human efforts to make them more productive</a:t>
            </a:r>
            <a:endParaRPr lang="en-US" sz="36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ClrTx/>
              <a:buFontTx/>
              <a:buChar char="–"/>
            </a:pPr>
            <a:r>
              <a:rPr lang="en-US" dirty="0">
                <a:solidFill>
                  <a:schemeClr val="bg1"/>
                </a:solidFill>
              </a:rPr>
              <a:t>wild plants fostered by human efforts to make them more productive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381244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518641"/>
            <a:ext cx="6502400" cy="2062103"/>
          </a:xfrm>
        </p:spPr>
        <p:txBody>
          <a:bodyPr wrap="square">
            <a:spAutoFit/>
          </a:bodyPr>
          <a:lstStyle/>
          <a:p>
            <a:pPr lvl="1"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as selection and isolation from other plants continued, </a:t>
            </a:r>
            <a:r>
              <a:rPr lang="en-US" b="1" dirty="0"/>
              <a:t>plants became dependent on humans to disperse seeds</a:t>
            </a:r>
            <a:endParaRPr lang="en-US" sz="36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692462"/>
            <a:ext cx="6502400" cy="4327338"/>
          </a:xfrm>
        </p:spPr>
        <p:txBody>
          <a:bodyPr>
            <a:spAutoFit/>
          </a:bodyPr>
          <a:lstStyle/>
          <a:p>
            <a:pPr marL="0" indent="0" algn="ctr" eaLnBrk="1" hangingPunct="1">
              <a:buNone/>
            </a:pPr>
            <a:r>
              <a:rPr lang="en-US" sz="4000" b="1" dirty="0"/>
              <a:t>Functionalists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D79694"/>
                </a:solidFill>
              </a:rPr>
              <a:t>domestication emerged in </a:t>
            </a:r>
            <a:r>
              <a:rPr lang="en-US" dirty="0"/>
              <a:t>response to a pressing need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200" dirty="0"/>
          </a:p>
          <a:p>
            <a:pPr marL="0" indent="0" algn="ctr" eaLnBrk="1" hangingPunct="1">
              <a:buNone/>
            </a:pPr>
            <a:r>
              <a:rPr lang="en-US" sz="4000" b="1" dirty="0"/>
              <a:t>Systems Approach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/>
              <a:t>there is no single factor </a:t>
            </a:r>
            <a:r>
              <a:rPr lang="en-US" dirty="0">
                <a:solidFill>
                  <a:srgbClr val="D79694"/>
                </a:solidFill>
              </a:rPr>
              <a:t>that propels domestication -- there are many factors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8458" y="1172028"/>
            <a:ext cx="7702776" cy="36933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two main schools of though on the process of domestication include . . 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619" name="Picture 3" descr="14p3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114" y="1"/>
            <a:ext cx="7086600" cy="6520751"/>
          </a:xfrm>
          <a:prstGeom prst="rect">
            <a:avLst/>
          </a:prstGeom>
          <a:noFill/>
        </p:spPr>
      </p:pic>
      <p:sp>
        <p:nvSpPr>
          <p:cNvPr id="1263620" name="Text Box 4"/>
          <p:cNvSpPr txBox="1">
            <a:spLocks noChangeArrowheads="1"/>
          </p:cNvSpPr>
          <p:nvPr/>
        </p:nvSpPr>
        <p:spPr bwMode="auto">
          <a:xfrm>
            <a:off x="2048704" y="6166081"/>
            <a:ext cx="5039906" cy="310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Environmental Factors in the Development of Agriculture</a:t>
            </a:r>
          </a:p>
        </p:txBody>
      </p:sp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2268282" y="6452392"/>
            <a:ext cx="4589718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1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1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338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43" name="Picture 3" descr="14p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30579"/>
            <a:ext cx="7772400" cy="3908221"/>
          </a:xfrm>
          <a:prstGeom prst="rect">
            <a:avLst/>
          </a:prstGeom>
          <a:noFill/>
        </p:spPr>
      </p:pic>
      <p:sp>
        <p:nvSpPr>
          <p:cNvPr id="1264644" name="Text Box 4"/>
          <p:cNvSpPr txBox="1">
            <a:spLocks noChangeArrowheads="1"/>
          </p:cNvSpPr>
          <p:nvPr/>
        </p:nvSpPr>
        <p:spPr bwMode="auto">
          <a:xfrm>
            <a:off x="733190" y="5606142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Cultural Factors in the Development of Agriculture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68282" y="6270964"/>
            <a:ext cx="4589719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1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1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340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193191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“. . . contemporary foragers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(see Ch. 5 of </a:t>
            </a:r>
            <a:r>
              <a:rPr lang="en-US" sz="24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Cultural Feast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manage the plants and animals in the environments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which they live, though not to the extent farmers and herders do.”</a:t>
            </a:r>
            <a:endParaRPr lang="en-US" sz="36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90600" y="1153892"/>
            <a:ext cx="7315200" cy="499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Arial"/>
              </a:rPr>
              <a:t>“… it is though that 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women were responsible for much of the development of agriculture</a:t>
            </a:r>
            <a:r>
              <a:rPr lang="en-US" sz="3200" b="1" dirty="0">
                <a:solidFill>
                  <a:srgbClr val="D79694"/>
                </a:solidFill>
                <a:latin typeface="Arial"/>
              </a:rPr>
              <a:t>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they probably did much of the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gathering of plants and capturing of small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probably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more attuned to the plants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in the environment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tend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stay closer to the home base </a:t>
            </a: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than men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observe the growth of plants from seeds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were a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for captured animals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76332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2452914"/>
            <a:ext cx="7315200" cy="144655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for more information see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4 “The Edible Earth: 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Managing Plant Life for Food”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86114" y="533602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REM 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9028" y="6413956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509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981200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2338" y="34860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shellfish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 fish were among the first “domesticates”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9675"/>
            <a:ext cx="7315200" cy="43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“… people switched very slowly from harvesting wild species to planting selected varieties.”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at first, the cultivated varieties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served only as supplements to the wild plants and animals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they consumed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through time, </a:t>
            </a: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grew increasingly dependent on cultivated plants and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eventually agriculture produced the vast majority of foods eaten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381244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8FDC6-A780-4D2A-B4FB-C638A8F4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44766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foundation of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15048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867561"/>
            <a:ext cx="6502400" cy="1323439"/>
          </a:xfrm>
        </p:spPr>
        <p:txBody>
          <a:bodyPr>
            <a:spAutoFit/>
          </a:bodyPr>
          <a:lstStyle/>
          <a:p>
            <a:pPr marL="465138" indent="-465138" algn="ctr">
              <a:buNone/>
            </a:pPr>
            <a:r>
              <a:rPr lang="en-US" sz="4000" b="1" dirty="0"/>
              <a:t>Archaeological Evidence for Domestication</a:t>
            </a:r>
            <a:endParaRPr lang="en-US" sz="24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5314" y="3062514"/>
            <a:ext cx="6502400" cy="1914370"/>
          </a:xfrm>
        </p:spPr>
        <p:txBody>
          <a:bodyPr>
            <a:spAutoFit/>
          </a:bodyPr>
          <a:lstStyle/>
          <a:p>
            <a:pPr marL="465138" indent="-465138" algn="ctr">
              <a:buNone/>
            </a:pPr>
            <a:r>
              <a:rPr lang="en-US" sz="2400" b="1" dirty="0"/>
              <a:t>archaeologists and </a:t>
            </a:r>
            <a:r>
              <a:rPr lang="en-US" sz="2400" b="1" dirty="0" err="1"/>
              <a:t>prehistorians</a:t>
            </a:r>
            <a:r>
              <a:rPr lang="en-US" sz="2400" b="1" dirty="0"/>
              <a:t> looking at world trends generally focus on </a:t>
            </a:r>
          </a:p>
          <a:p>
            <a:pPr marL="465138" indent="-465138" algn="ctr">
              <a:buNone/>
            </a:pPr>
            <a:r>
              <a:rPr lang="en-US" b="1" dirty="0"/>
              <a:t>seven areas important in early domestication </a:t>
            </a:r>
            <a:r>
              <a:rPr lang="en-US" sz="2400" b="1" dirty="0"/>
              <a:t>. . . 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2484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gourd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lettuce, grape, olive</a:t>
            </a:r>
            <a:b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6,500-5,000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" y="5471886"/>
            <a:ext cx="76200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these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seven areas produced many of the foods we rely on today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2484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267200" y="2736413"/>
            <a:ext cx="1828800" cy="1521635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10,500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22338" y="44958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wheat was domesticated in the area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 modern-day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Anatolia, Turkey, between 10,500  and 8,000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ybp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Up Arrow 16"/>
          <p:cNvSpPr/>
          <p:nvPr/>
        </p:nvSpPr>
        <p:spPr>
          <a:xfrm rot="6727639">
            <a:off x="3620539" y="87915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244908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9t</a:t>
            </a:r>
            <a:r>
              <a:rPr lang="en-US" sz="1200" i="1" baseline="30000" dirty="0">
                <a:solidFill>
                  <a:srgbClr val="FFFFFF"/>
                </a:solidFill>
              </a:rPr>
              <a:t>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10228" y="1309914"/>
            <a:ext cx="1447800" cy="2057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2338" y="48006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along with many other plants and animals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257800" y="4096656"/>
            <a:ext cx="457200" cy="381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5225"/>
            <a:ext cx="6502400" cy="2930033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3600" b="1" dirty="0"/>
              <a:t>Near Eastern Farmers</a:t>
            </a:r>
          </a:p>
          <a:p>
            <a:pPr marL="1146175" lvl="1" indent="-23177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Jericho, Palestine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Çatalhöyük</a:t>
            </a:r>
            <a:r>
              <a:rPr lang="en-US" sz="2800" dirty="0">
                <a:cs typeface="Arial" charset="0"/>
              </a:rPr>
              <a:t>, Anatolia, Turkey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Jarmo</a:t>
            </a:r>
            <a:r>
              <a:rPr lang="en-US" sz="2800" dirty="0">
                <a:cs typeface="Arial" charset="0"/>
              </a:rPr>
              <a:t>, Iraq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Ali </a:t>
            </a:r>
            <a:r>
              <a:rPr lang="en-US" sz="2800" dirty="0" err="1">
                <a:cs typeface="Arial" charset="0"/>
              </a:rPr>
              <a:t>Kosh</a:t>
            </a:r>
            <a:r>
              <a:rPr lang="en-US" sz="2800" dirty="0">
                <a:cs typeface="Arial" charset="0"/>
              </a:rPr>
              <a:t>, Iran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1642776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important (and famous) archaeological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sites in that general area include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2086428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376714" y="2071914"/>
            <a:ext cx="990600" cy="584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951795" y="2514600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398107" y="3429000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2092293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71914" y="4267200"/>
            <a:ext cx="4967514" cy="1151084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C80000"/>
                </a:solidFill>
                <a:latin typeface="Arial"/>
              </a:rPr>
              <a:t>Jericho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Neolithic community in Palestine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rgbClr val="C80000"/>
                </a:solidFill>
                <a:latin typeface="Arial"/>
              </a:rPr>
              <a:t>(yes, the same one Joshua blew his trumpet over)</a:t>
            </a:r>
          </a:p>
        </p:txBody>
      </p:sp>
      <p:sp>
        <p:nvSpPr>
          <p:cNvPr id="8" name="Up Arrow 7"/>
          <p:cNvSpPr/>
          <p:nvPr/>
        </p:nvSpPr>
        <p:spPr>
          <a:xfrm rot="8356748">
            <a:off x="2012531" y="1690854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506"/>
            <a:ext cx="7315200" cy="40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Calibri"/>
              </a:rPr>
              <a:t>The Agricultural Revolution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srgbClr val="D79694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Text Box 4"/>
          <p:cNvSpPr txBox="1">
            <a:spLocks noChangeArrowheads="1"/>
          </p:cNvSpPr>
          <p:nvPr/>
        </p:nvSpPr>
        <p:spPr bwMode="auto">
          <a:xfrm>
            <a:off x="3352800" y="6415056"/>
            <a:ext cx="23803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www.howardbloom.net/jericho.htm</a:t>
            </a:r>
            <a:endParaRPr lang="en-US" sz="12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56387" name="Text Box 2"/>
          <p:cNvSpPr txBox="1">
            <a:spLocks noChangeArrowheads="1"/>
          </p:cNvSpPr>
          <p:nvPr/>
        </p:nvSpPr>
        <p:spPr bwMode="auto">
          <a:xfrm>
            <a:off x="1280886" y="5791395"/>
            <a:ext cx="6561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cs typeface="Arial" charset="0"/>
              </a:rPr>
              <a:t>Lorenzo Ghiberti's 15th Century visualization of the attack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on the walls of Jericho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5638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28600"/>
            <a:ext cx="489937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4"/>
          <p:cNvSpPr txBox="1">
            <a:spLocks noChangeArrowheads="1"/>
          </p:cNvSpPr>
          <p:nvPr/>
        </p:nvSpPr>
        <p:spPr bwMode="auto">
          <a:xfrm>
            <a:off x="3185886" y="6397820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cs typeface="Arial" charset="0"/>
                <a:hlinkClick r:id="rId4"/>
              </a:rPr>
              <a:t>http://en.wikipedia.org/wiki/Jericho</a:t>
            </a:r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584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15256"/>
            <a:ext cx="453954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1320800" y="6081486"/>
            <a:ext cx="650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40000"/>
              </a:lnSpc>
            </a:pPr>
            <a:endParaRPr lang="en-US" sz="2000" b="1">
              <a:solidFill>
                <a:srgbClr val="FFFFFF"/>
              </a:solidFill>
              <a:cs typeface="Arial" charset="0"/>
            </a:endParaRPr>
          </a:p>
          <a:p>
            <a:pPr algn="ctr">
              <a:lnSpc>
                <a:spcPct val="40000"/>
              </a:lnSpc>
            </a:pPr>
            <a:r>
              <a:rPr lang="en-US" sz="2000" b="1">
                <a:solidFill>
                  <a:srgbClr val="FFFFFF"/>
                </a:solidFill>
                <a:cs typeface="Arial" charset="0"/>
              </a:rPr>
              <a:t>Map of Jericho in 14</a:t>
            </a:r>
            <a:r>
              <a:rPr lang="en-US" sz="2000" b="1" baseline="30000">
                <a:solidFill>
                  <a:srgbClr val="FFFFFF"/>
                </a:solidFill>
                <a:cs typeface="Arial" charset="0"/>
              </a:rPr>
              <a:t>th</a:t>
            </a:r>
            <a:r>
              <a:rPr lang="en-US" sz="2000" b="1">
                <a:solidFill>
                  <a:srgbClr val="FFFFFF"/>
                </a:solidFill>
                <a:cs typeface="Arial" charset="0"/>
              </a:rPr>
              <a:t> century Farhi Bible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304800"/>
            <a:ext cx="65024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8675" name="Text Box 4"/>
          <p:cNvSpPr txBox="1">
            <a:spLocks noChangeArrowheads="1"/>
          </p:cNvSpPr>
          <p:nvPr/>
        </p:nvSpPr>
        <p:spPr bwMode="auto">
          <a:xfrm>
            <a:off x="1320800" y="5896428"/>
            <a:ext cx="650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40000"/>
              </a:lnSpc>
            </a:pP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algn="ctr">
              <a:lnSpc>
                <a:spcPct val="40000"/>
              </a:lnSpc>
            </a:pP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Dwelling foundations unearthed at Tell </a:t>
            </a:r>
            <a:r>
              <a:rPr lang="en-US" sz="2000" b="1" dirty="0" err="1">
                <a:solidFill>
                  <a:srgbClr val="FFFFFF"/>
                </a:solidFill>
                <a:cs typeface="Arial" charset="0"/>
              </a:rPr>
              <a:t>es</a:t>
            </a: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-Sultan in</a:t>
            </a:r>
          </a:p>
          <a:p>
            <a:pPr algn="ctr">
              <a:lnSpc>
                <a:spcPct val="40000"/>
              </a:lnSpc>
            </a:pP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algn="ctr">
              <a:lnSpc>
                <a:spcPct val="40000"/>
              </a:lnSpc>
            </a:pP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Jericho</a:t>
            </a:r>
          </a:p>
        </p:txBody>
      </p:sp>
      <p:sp>
        <p:nvSpPr>
          <p:cNvPr id="668676" name="Text Box 4"/>
          <p:cNvSpPr txBox="1">
            <a:spLocks noChangeArrowheads="1"/>
          </p:cNvSpPr>
          <p:nvPr/>
        </p:nvSpPr>
        <p:spPr bwMode="auto">
          <a:xfrm>
            <a:off x="3200400" y="6397816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cs typeface="Arial" charset="0"/>
                <a:hlinkClick r:id="rId5"/>
              </a:rPr>
              <a:t>http://en.wikipedia.org/wiki/Jericho</a:t>
            </a:r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2" descr="Jericho_p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197166"/>
            <a:ext cx="650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0723" name="Text Box 3"/>
          <p:cNvSpPr txBox="1">
            <a:spLocks noChangeArrowheads="1"/>
          </p:cNvSpPr>
          <p:nvPr/>
        </p:nvSpPr>
        <p:spPr bwMode="auto">
          <a:xfrm>
            <a:off x="2936463" y="6306456"/>
            <a:ext cx="32683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Times New Roman" pitchFamily="18" charset="0"/>
                <a:hlinkClick r:id="rId5"/>
              </a:rPr>
              <a:t>http://faculty.smu.edu/dbinder/jericho.html</a:t>
            </a:r>
            <a:endParaRPr lang="en-US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0724" name="Text Box 2"/>
          <p:cNvSpPr txBox="1">
            <a:spLocks noChangeArrowheads="1"/>
          </p:cNvSpPr>
          <p:nvPr/>
        </p:nvSpPr>
        <p:spPr bwMode="auto">
          <a:xfrm>
            <a:off x="3962400" y="5809344"/>
            <a:ext cx="1279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>Jericho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Text Box 2"/>
          <p:cNvSpPr txBox="1">
            <a:spLocks noChangeArrowheads="1"/>
          </p:cNvSpPr>
          <p:nvPr/>
        </p:nvSpPr>
        <p:spPr bwMode="auto">
          <a:xfrm>
            <a:off x="2100942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43459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62000"/>
            <a:ext cx="6502400" cy="5346352"/>
          </a:xfrm>
          <a:prstGeom prst="rect">
            <a:avLst/>
          </a:prstGeom>
          <a:noFill/>
        </p:spPr>
      </p:pic>
      <p:sp>
        <p:nvSpPr>
          <p:cNvPr id="1043460" name="Text Box 4"/>
          <p:cNvSpPr txBox="1">
            <a:spLocks noChangeArrowheads="1"/>
          </p:cNvSpPr>
          <p:nvPr/>
        </p:nvSpPr>
        <p:spPr bwMode="auto">
          <a:xfrm>
            <a:off x="1160060" y="5984648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43461" name="Oval 5"/>
          <p:cNvSpPr>
            <a:spLocks noChangeArrowheads="1"/>
          </p:cNvSpPr>
          <p:nvPr/>
        </p:nvSpPr>
        <p:spPr bwMode="auto">
          <a:xfrm>
            <a:off x="2402925" y="2057400"/>
            <a:ext cx="949879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76286" y="4400954"/>
            <a:ext cx="3947886" cy="1132618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C80000"/>
                </a:solidFill>
                <a:latin typeface="Arial"/>
              </a:rPr>
              <a:t>Çatalhöyük</a:t>
            </a:r>
            <a:endParaRPr lang="en-US" sz="28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Neolithic community in southern Anatolia, Turkey</a:t>
            </a:r>
          </a:p>
        </p:txBody>
      </p:sp>
      <p:sp>
        <p:nvSpPr>
          <p:cNvPr id="7" name="Up Arrow 6"/>
          <p:cNvSpPr/>
          <p:nvPr/>
        </p:nvSpPr>
        <p:spPr>
          <a:xfrm rot="14411390">
            <a:off x="4079347" y="63678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9" name="Picture 3" descr="Catal_Huyuk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467" y="533653"/>
            <a:ext cx="5892800" cy="5167313"/>
          </a:xfrm>
          <a:prstGeom prst="rect">
            <a:avLst/>
          </a:prstGeom>
          <a:noFill/>
        </p:spPr>
      </p:pic>
      <p:sp>
        <p:nvSpPr>
          <p:cNvPr id="603143" name="Text Box 7"/>
          <p:cNvSpPr txBox="1">
            <a:spLocks noChangeArrowheads="1"/>
          </p:cNvSpPr>
          <p:nvPr/>
        </p:nvSpPr>
        <p:spPr bwMode="auto">
          <a:xfrm>
            <a:off x="2912534" y="5546726"/>
            <a:ext cx="4001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cs typeface="Arial" charset="0"/>
              </a:rPr>
              <a:t>Çatalhöyük, Anatolia, or Turkey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56470" y="5651752"/>
            <a:ext cx="35670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Shane, Orrin C. III, and Mine </a:t>
            </a:r>
            <a:r>
              <a:rPr lang="en-US" sz="1600" b="1" dirty="0" err="1">
                <a:solidFill>
                  <a:srgbClr val="FFFFFF"/>
                </a:solidFill>
                <a:latin typeface="Times New Roman" pitchFamily="18" charset="0"/>
                <a:hlinkClick r:id="rId3"/>
              </a:rPr>
              <a:t>Küçuk</a:t>
            </a: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. 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"The World's First City." </a:t>
            </a:r>
          </a:p>
          <a:p>
            <a:pPr algn="ctr"/>
            <a:r>
              <a:rPr lang="en-US" sz="1600" b="1" u="sng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Archaeology</a:t>
            </a: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 51.2 (1998): 43-47.</a:t>
            </a: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 </a:t>
            </a:r>
            <a:endParaRPr lang="en-US" sz="16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4" name="Picture 6" descr="Catal_Huyu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267" y="381253"/>
            <a:ext cx="7247467" cy="5446713"/>
          </a:xfrm>
          <a:prstGeom prst="rect">
            <a:avLst/>
          </a:prstGeom>
          <a:noFill/>
        </p:spPr>
      </p:pic>
      <p:sp>
        <p:nvSpPr>
          <p:cNvPr id="601095" name="Text Box 7"/>
          <p:cNvSpPr txBox="1">
            <a:spLocks noChangeArrowheads="1"/>
          </p:cNvSpPr>
          <p:nvPr/>
        </p:nvSpPr>
        <p:spPr bwMode="auto">
          <a:xfrm>
            <a:off x="1542144" y="5976258"/>
            <a:ext cx="6026458" cy="62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FFFFFF"/>
                </a:solidFill>
                <a:cs typeface="Arial" charset="0"/>
              </a:rPr>
              <a:t>Çatalhöyük</a:t>
            </a:r>
            <a:r>
              <a:rPr lang="en-US" b="1" dirty="0">
                <a:solidFill>
                  <a:srgbClr val="FFFFFF"/>
                </a:solidFill>
                <a:cs typeface="Arial" charset="0"/>
              </a:rPr>
              <a:t>, Anatolia, or Turkey</a:t>
            </a:r>
          </a:p>
          <a:p>
            <a:pPr algn="ctr">
              <a:lnSpc>
                <a:spcPct val="40000"/>
              </a:lnSpc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http://www.ccny.cuny.edu/architecture/archprog/slide-232/pages/001%20Catal%20Huyuk.htm</a:t>
            </a:r>
            <a:endParaRPr lang="en-US" sz="12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Text Box 4"/>
          <p:cNvSpPr txBox="1">
            <a:spLocks noChangeArrowheads="1"/>
          </p:cNvSpPr>
          <p:nvPr/>
        </p:nvSpPr>
        <p:spPr bwMode="auto">
          <a:xfrm>
            <a:off x="3736010" y="5952900"/>
            <a:ext cx="16605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  <a:cs typeface="Arial" charset="0"/>
              </a:rPr>
              <a:t>Çatalhöyük</a:t>
            </a:r>
            <a:endParaRPr lang="en-US" sz="1600" b="1" dirty="0">
              <a:solidFill>
                <a:srgbClr val="FFFFFF"/>
              </a:solidFill>
              <a:cs typeface="Arial" charset="0"/>
              <a:hlinkClick r:id="rId4"/>
            </a:endParaRPr>
          </a:p>
          <a:p>
            <a:pPr algn="ctr">
              <a:lnSpc>
                <a:spcPct val="40000"/>
              </a:lnSpc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hlinkClick r:id="rId4"/>
            </a:endParaRPr>
          </a:p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cs typeface="Arial" charset="0"/>
                <a:hlinkClick r:id="rId4"/>
              </a:rPr>
              <a:t>www.catalhoyuk.com/</a:t>
            </a: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137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397000"/>
            <a:ext cx="65024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2336806" y="5543550"/>
            <a:ext cx="49914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 charset="0"/>
              </a:rPr>
              <a:t>Wild bull horns on pillars in Building 77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Text Box 4"/>
          <p:cNvSpPr txBox="1">
            <a:spLocks noChangeArrowheads="1"/>
          </p:cNvSpPr>
          <p:nvPr/>
        </p:nvSpPr>
        <p:spPr bwMode="auto">
          <a:xfrm>
            <a:off x="1661886" y="5566231"/>
            <a:ext cx="579383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Mural of an aurochs, a deer, and humans from</a:t>
            </a:r>
          </a:p>
          <a:p>
            <a:pPr algn="ctr"/>
            <a:r>
              <a:rPr lang="en-US" sz="2000" b="1" dirty="0" err="1">
                <a:solidFill>
                  <a:srgbClr val="FFFFFF"/>
                </a:solidFill>
                <a:cs typeface="Arial" charset="0"/>
              </a:rPr>
              <a:t>Çatalhöyük</a:t>
            </a: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 sixth millennium B.C.</a:t>
            </a:r>
            <a:endParaRPr lang="en-US" sz="1600" b="1" dirty="0">
              <a:solidFill>
                <a:srgbClr val="FFFFFF"/>
              </a:solidFill>
              <a:cs typeface="Arial" charset="0"/>
              <a:hlinkClick r:id="rId4"/>
            </a:endParaRPr>
          </a:p>
          <a:p>
            <a:pPr algn="ctr">
              <a:lnSpc>
                <a:spcPct val="40000"/>
              </a:lnSpc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hlinkClick r:id="rId4"/>
            </a:endParaRPr>
          </a:p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cs typeface="Arial" charset="0"/>
                <a:hlinkClick r:id="rId4"/>
              </a:rPr>
              <a:t>http://en.wikipedia.org/wiki/%C3%87atalh%C3%B6y%C3%BCk /</a:t>
            </a: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1577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295400"/>
            <a:ext cx="6502400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Text Box 2"/>
          <p:cNvSpPr txBox="1">
            <a:spLocks noChangeArrowheads="1"/>
          </p:cNvSpPr>
          <p:nvPr/>
        </p:nvSpPr>
        <p:spPr bwMode="auto">
          <a:xfrm>
            <a:off x="2002367" y="6378575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FFFFFF"/>
                </a:solidFill>
              </a:rPr>
              <a:t>Understanding Physical Anthropology and Archaeology, 9th Ed.</a:t>
            </a:r>
            <a:r>
              <a:rPr lang="en-US" sz="1400" dirty="0">
                <a:solidFill>
                  <a:srgbClr val="FFFFFF"/>
                </a:solidFill>
              </a:rPr>
              <a:t>, p. 349</a:t>
            </a:r>
          </a:p>
        </p:txBody>
      </p:sp>
      <p:pic>
        <p:nvPicPr>
          <p:cNvPr id="104755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47556" name="Text Box 4"/>
          <p:cNvSpPr txBox="1">
            <a:spLocks noChangeArrowheads="1"/>
          </p:cNvSpPr>
          <p:nvPr/>
        </p:nvSpPr>
        <p:spPr bwMode="auto">
          <a:xfrm>
            <a:off x="1160059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47557" name="Oval 5"/>
          <p:cNvSpPr>
            <a:spLocks noChangeArrowheads="1"/>
          </p:cNvSpPr>
          <p:nvPr/>
        </p:nvSpPr>
        <p:spPr bwMode="auto">
          <a:xfrm>
            <a:off x="4978403" y="2530090"/>
            <a:ext cx="948267" cy="427673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86428" y="6400800"/>
            <a:ext cx="494039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38514" y="4100286"/>
            <a:ext cx="6096000" cy="1594283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C80000"/>
                </a:solidFill>
                <a:latin typeface="Arial"/>
              </a:rPr>
              <a:t>Jarmo</a:t>
            </a:r>
            <a:endParaRPr lang="en-US" sz="28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Neolithic community in northern Iraq . . .</a:t>
            </a:r>
          </a:p>
          <a:p>
            <a:pPr algn="ctr">
              <a:spcBef>
                <a:spcPct val="20000"/>
              </a:spcBef>
              <a:defRPr/>
            </a:pPr>
            <a:endParaRPr lang="en-US" sz="1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the oldest known farming community in the world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b="1" i="1" dirty="0">
                <a:solidFill>
                  <a:srgbClr val="C80000"/>
                </a:solidFill>
                <a:latin typeface="Arial"/>
              </a:rPr>
              <a:t>ca</a:t>
            </a:r>
            <a:r>
              <a:rPr lang="en-US" b="1" dirty="0">
                <a:solidFill>
                  <a:srgbClr val="C80000"/>
                </a:solidFill>
                <a:latin typeface="Arial"/>
              </a:rPr>
              <a:t>. 7000 B.C.</a:t>
            </a:r>
          </a:p>
        </p:txBody>
      </p:sp>
      <p:sp>
        <p:nvSpPr>
          <p:cNvPr id="8" name="Up Arrow 7"/>
          <p:cNvSpPr/>
          <p:nvPr/>
        </p:nvSpPr>
        <p:spPr>
          <a:xfrm rot="5563284">
            <a:off x="3539118" y="163855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4101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About 12,000 years ago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600" b="1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. 10,000 B.C.)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a dramatic change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in the way humans acquired their food began to unfold</a:t>
            </a:r>
            <a:endParaRPr lang="en-US" sz="32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48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2" name="Picture 4" descr="Jarm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816" y="152400"/>
            <a:ext cx="5195711" cy="5867400"/>
          </a:xfrm>
          <a:prstGeom prst="rect">
            <a:avLst/>
          </a:prstGeom>
          <a:noFill/>
        </p:spPr>
      </p:pic>
      <p:sp>
        <p:nvSpPr>
          <p:cNvPr id="611333" name="Rectangle 5"/>
          <p:cNvSpPr>
            <a:spLocks noChangeArrowheads="1"/>
          </p:cNvSpPr>
          <p:nvPr/>
        </p:nvSpPr>
        <p:spPr bwMode="auto">
          <a:xfrm>
            <a:off x="1964267" y="5791451"/>
            <a:ext cx="5466644" cy="365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47348" y="5955268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  <a:cs typeface="Arial" charset="0"/>
              </a:rPr>
              <a:t>Jarmo</a:t>
            </a:r>
            <a:r>
              <a:rPr lang="en-US" b="1" dirty="0">
                <a:solidFill>
                  <a:srgbClr val="FFFFFF"/>
                </a:solidFill>
                <a:cs typeface="Arial" charset="0"/>
              </a:rPr>
              <a:t>, Iraq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2071914" y="6245554"/>
            <a:ext cx="4954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49603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519364"/>
            <a:ext cx="6946900" cy="5711825"/>
          </a:xfrm>
          <a:prstGeom prst="rect">
            <a:avLst/>
          </a:prstGeom>
          <a:noFill/>
        </p:spPr>
      </p:pic>
      <p:sp>
        <p:nvSpPr>
          <p:cNvPr id="1049605" name="Oval 5"/>
          <p:cNvSpPr>
            <a:spLocks noChangeArrowheads="1"/>
          </p:cNvSpPr>
          <p:nvPr/>
        </p:nvSpPr>
        <p:spPr bwMode="auto">
          <a:xfrm>
            <a:off x="5520267" y="3333750"/>
            <a:ext cx="948267" cy="6096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15028" y="4053114"/>
            <a:ext cx="4495800" cy="855619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C80000"/>
                </a:solidFill>
                <a:latin typeface="Arial"/>
              </a:rPr>
              <a:t>Ali </a:t>
            </a:r>
            <a:r>
              <a:rPr lang="en-US" sz="2800" b="1" dirty="0" err="1">
                <a:solidFill>
                  <a:srgbClr val="C80000"/>
                </a:solidFill>
                <a:latin typeface="Arial"/>
              </a:rPr>
              <a:t>Kosh</a:t>
            </a:r>
            <a:endParaRPr lang="en-US" sz="28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site in the Fertile Crescent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629228" y="5068669"/>
            <a:ext cx="5867400" cy="646331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 site known as a center for the invention and development of  early pottery</a:t>
            </a:r>
            <a:endParaRPr lang="en-US" sz="1200" b="1" dirty="0">
              <a:solidFill>
                <a:srgbClr val="C80000"/>
              </a:solidFill>
              <a:latin typeface="Arial"/>
            </a:endParaRPr>
          </a:p>
        </p:txBody>
      </p:sp>
      <p:sp>
        <p:nvSpPr>
          <p:cNvPr id="9" name="Up Arrow 8"/>
          <p:cNvSpPr/>
          <p:nvPr/>
        </p:nvSpPr>
        <p:spPr>
          <a:xfrm rot="5563284">
            <a:off x="4028052" y="252504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3" name="Rectangle 5"/>
          <p:cNvSpPr>
            <a:spLocks noChangeArrowheads="1"/>
          </p:cNvSpPr>
          <p:nvPr/>
        </p:nvSpPr>
        <p:spPr bwMode="auto">
          <a:xfrm>
            <a:off x="1964267" y="5791451"/>
            <a:ext cx="5466644" cy="365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6" descr="Deh_Lura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324428"/>
            <a:ext cx="7772400" cy="4193981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04863" y="4876800"/>
            <a:ext cx="4919937" cy="6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baseline="30000" dirty="0">
                <a:solidFill>
                  <a:srgbClr val="000000"/>
                </a:solidFill>
                <a:latin typeface="Verdana" pitchFamily="34" charset="0"/>
              </a:rPr>
              <a:t>Pottery types from </a:t>
            </a:r>
            <a:r>
              <a:rPr lang="en-US" sz="2800" b="1" baseline="30000" dirty="0" err="1">
                <a:solidFill>
                  <a:srgbClr val="000000"/>
                </a:solidFill>
                <a:latin typeface="Verdana" pitchFamily="34" charset="0"/>
              </a:rPr>
              <a:t>Deh</a:t>
            </a:r>
            <a:r>
              <a:rPr lang="en-US" sz="2800" b="1" baseline="30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800" b="1" baseline="30000" dirty="0" err="1">
                <a:solidFill>
                  <a:srgbClr val="000000"/>
                </a:solidFill>
                <a:latin typeface="Verdana" pitchFamily="34" charset="0"/>
              </a:rPr>
              <a:t>Luran</a:t>
            </a:r>
            <a:r>
              <a:rPr lang="en-US" sz="2800" b="1" baseline="30000" dirty="0">
                <a:solidFill>
                  <a:srgbClr val="000000"/>
                </a:solidFill>
                <a:latin typeface="Verdana" pitchFamily="34" charset="0"/>
              </a:rPr>
              <a:t>, Iran</a:t>
            </a:r>
            <a:endParaRPr lang="en-US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71284" y="5711370"/>
            <a:ext cx="4674805" cy="79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Hole, Flannery and Neely, “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Prehistory and Human Ecology</a:t>
            </a:r>
          </a:p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Of the </a:t>
            </a:r>
            <a:r>
              <a:rPr lang="en-US" sz="1200" i="1" dirty="0" err="1">
                <a:solidFill>
                  <a:srgbClr val="FFFFFF"/>
                </a:solidFill>
                <a:latin typeface="Verdana" pitchFamily="34" charset="0"/>
              </a:rPr>
              <a:t>Deh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1200" i="1" dirty="0" err="1">
                <a:solidFill>
                  <a:srgbClr val="FFFFFF"/>
                </a:solidFill>
                <a:latin typeface="Verdana" pitchFamily="34" charset="0"/>
              </a:rPr>
              <a:t>Luran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Plain: An Early Village Sequence from</a:t>
            </a:r>
          </a:p>
          <a:p>
            <a:pPr algn="ctr">
              <a:lnSpc>
                <a:spcPct val="150000"/>
              </a:lnSpc>
            </a:pPr>
            <a:r>
              <a:rPr lang="en-US" sz="1200" i="1" dirty="0" err="1">
                <a:solidFill>
                  <a:srgbClr val="FFFFFF"/>
                </a:solidFill>
                <a:latin typeface="Verdana" pitchFamily="34" charset="0"/>
              </a:rPr>
              <a:t>Khuzistan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, Iran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.”  Ann Arbor: 1969, fig. 69</a:t>
            </a:r>
          </a:p>
        </p:txBody>
      </p:sp>
      <p:sp>
        <p:nvSpPr>
          <p:cNvPr id="9" name="Up Arrow 8"/>
          <p:cNvSpPr/>
          <p:nvPr/>
        </p:nvSpPr>
        <p:spPr>
          <a:xfrm rot="10800000">
            <a:off x="1828801" y="1524000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00314" y="4659868"/>
            <a:ext cx="591457" cy="36933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endParaRPr lang="en-US" b="1" dirty="0">
              <a:solidFill>
                <a:srgbClr val="C8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7400"/>
            <a:ext cx="6502400" cy="3342453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rgbClr val="D79694"/>
                </a:solidFill>
              </a:rPr>
              <a:t>Near Eastern Farmers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Jericho, Palestine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Çatalhöyük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Anatolia, Turkey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Jarmo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Iraq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Ali </a:t>
            </a: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Kosh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Iran</a:t>
            </a:r>
          </a:p>
          <a:p>
            <a:pPr lvl="1">
              <a:buFont typeface="Arial" pitchFamily="34" charset="0"/>
              <a:buChar char="•"/>
            </a:pPr>
            <a:r>
              <a:rPr lang="en-US" sz="4000" b="1" dirty="0">
                <a:cs typeface="Arial" charset="0"/>
              </a:rPr>
              <a:t>Ancient Egypt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5729514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and in that general area Ancient Egypt was also important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3" name="Picture 6" descr="15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289" y="304800"/>
            <a:ext cx="503484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2514" name="Text Box 8"/>
          <p:cNvSpPr txBox="1">
            <a:spLocks noChangeArrowheads="1"/>
          </p:cNvSpPr>
          <p:nvPr/>
        </p:nvSpPr>
        <p:spPr bwMode="auto">
          <a:xfrm>
            <a:off x="1767114" y="6336268"/>
            <a:ext cx="559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p.378</a:t>
            </a:r>
          </a:p>
        </p:txBody>
      </p:sp>
      <p:sp>
        <p:nvSpPr>
          <p:cNvPr id="832515" name="Freeform 9"/>
          <p:cNvSpPr>
            <a:spLocks/>
          </p:cNvSpPr>
          <p:nvPr/>
        </p:nvSpPr>
        <p:spPr bwMode="auto">
          <a:xfrm>
            <a:off x="1727203" y="2971800"/>
            <a:ext cx="2980267" cy="3200400"/>
          </a:xfrm>
          <a:custGeom>
            <a:avLst/>
            <a:gdLst>
              <a:gd name="T0" fmla="*/ 0 w 1296"/>
              <a:gd name="T1" fmla="*/ 0 h 1392"/>
              <a:gd name="T2" fmla="*/ 0 w 1296"/>
              <a:gd name="T3" fmla="*/ 1152 h 1392"/>
              <a:gd name="T4" fmla="*/ 576 w 1296"/>
              <a:gd name="T5" fmla="*/ 1152 h 1392"/>
              <a:gd name="T6" fmla="*/ 672 w 1296"/>
              <a:gd name="T7" fmla="*/ 1392 h 1392"/>
              <a:gd name="T8" fmla="*/ 1296 w 1296"/>
              <a:gd name="T9" fmla="*/ 1392 h 1392"/>
              <a:gd name="T10" fmla="*/ 864 w 1296"/>
              <a:gd name="T11" fmla="*/ 384 h 1392"/>
              <a:gd name="T12" fmla="*/ 528 w 1296"/>
              <a:gd name="T13" fmla="*/ 144 h 1392"/>
              <a:gd name="T14" fmla="*/ 0 w 1296"/>
              <a:gd name="T15" fmla="*/ 0 h 13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6"/>
              <a:gd name="T25" fmla="*/ 0 h 1392"/>
              <a:gd name="T26" fmla="*/ 1296 w 1296"/>
              <a:gd name="T27" fmla="*/ 1392 h 13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6" h="1392">
                <a:moveTo>
                  <a:pt x="0" y="0"/>
                </a:moveTo>
                <a:lnTo>
                  <a:pt x="0" y="1152"/>
                </a:lnTo>
                <a:lnTo>
                  <a:pt x="576" y="1152"/>
                </a:lnTo>
                <a:lnTo>
                  <a:pt x="672" y="1392"/>
                </a:lnTo>
                <a:lnTo>
                  <a:pt x="1296" y="1392"/>
                </a:lnTo>
                <a:lnTo>
                  <a:pt x="864" y="384"/>
                </a:lnTo>
                <a:lnTo>
                  <a:pt x="528" y="144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2400" dirty="0">
              <a:solidFill>
                <a:srgbClr val="D79694"/>
              </a:solidFill>
              <a:latin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01335" y="4419759"/>
            <a:ext cx="1456266" cy="58477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Egypt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7" name="Picture 6" descr="1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6659"/>
            <a:ext cx="77372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47344" y="3109686"/>
            <a:ext cx="3276600" cy="14478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1075" y="6412468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449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105055"/>
            <a:ext cx="6502400" cy="280692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/>
              <a:t>the Old Kingdom times marked the beginning of Nile valley civilization</a:t>
            </a:r>
          </a:p>
          <a:p>
            <a:pPr algn="ctr" eaLnBrk="1" hangingPunct="1">
              <a:lnSpc>
                <a:spcPct val="80000"/>
              </a:lnSpc>
              <a:buClrTx/>
              <a:buNone/>
            </a:pPr>
            <a:r>
              <a:rPr lang="en-US" sz="2800" dirty="0"/>
              <a:t>	(4,575 - 4,150 </a:t>
            </a:r>
            <a:r>
              <a:rPr lang="en-US" sz="2800" dirty="0" err="1"/>
              <a:t>ybp</a:t>
            </a:r>
            <a:r>
              <a:rPr lang="en-US" sz="2800" dirty="0"/>
              <a:t>)</a:t>
            </a:r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endParaRPr lang="en-US" sz="1800" dirty="0"/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>
                <a:solidFill>
                  <a:srgbClr val="D79694"/>
                </a:solidFill>
              </a:rPr>
              <a:t>the merger of Nile valley societies under one king created </a:t>
            </a:r>
            <a:r>
              <a:rPr lang="en-US" sz="3600" dirty="0"/>
              <a:t>the world's first nation state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1944461"/>
            <a:ext cx="650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000000"/>
              </a:buClr>
              <a:buSzPct val="75000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Egypt</a:t>
            </a:r>
            <a:endParaRPr lang="en-US" sz="36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676400"/>
            <a:ext cx="6502400" cy="50292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sz="2000" dirty="0">
                <a:solidFill>
                  <a:srgbClr val="D79694"/>
                </a:solidFill>
              </a:rPr>
              <a:t>the picture-writing of ancient Egypt </a:t>
            </a:r>
          </a:p>
        </p:txBody>
      </p:sp>
      <p:sp>
        <p:nvSpPr>
          <p:cNvPr id="863234" name="Text Box 3"/>
          <p:cNvSpPr txBox="1">
            <a:spLocks noChangeArrowheads="1"/>
          </p:cNvSpPr>
          <p:nvPr/>
        </p:nvSpPr>
        <p:spPr bwMode="auto">
          <a:xfrm>
            <a:off x="2133600" y="6336268"/>
            <a:ext cx="4911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 463</a:t>
            </a:r>
          </a:p>
        </p:txBody>
      </p:sp>
      <p:pic>
        <p:nvPicPr>
          <p:cNvPr id="863235" name="Picture 4" descr="Turn817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667" y="2286000"/>
            <a:ext cx="43434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1320800" y="1143000"/>
            <a:ext cx="6502400" cy="585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Hieroglyphics</a:t>
            </a:r>
          </a:p>
        </p:txBody>
      </p:sp>
      <p:sp>
        <p:nvSpPr>
          <p:cNvPr id="863237" name="Text Box 5"/>
          <p:cNvSpPr txBox="1">
            <a:spLocks noChangeArrowheads="1"/>
          </p:cNvSpPr>
          <p:nvPr/>
        </p:nvSpPr>
        <p:spPr bwMode="auto">
          <a:xfrm>
            <a:off x="1547991" y="5943600"/>
            <a:ext cx="6755375" cy="363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Royal Egyptian Hunting marsh birds from a papyrus boat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99886" y="566058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known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for its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143000"/>
            <a:ext cx="6502400" cy="5029200"/>
          </a:xfrm>
        </p:spPr>
        <p:txBody>
          <a:bodyPr/>
          <a:lstStyle/>
          <a:p>
            <a:pPr eaLnBrk="1" hangingPunct="1"/>
            <a:r>
              <a:rPr lang="en-US" sz="2400" b="1" dirty="0"/>
              <a:t>Decorated </a:t>
            </a:r>
            <a:r>
              <a:rPr lang="en-US" sz="2400" b="1" dirty="0" err="1"/>
              <a:t>predynastic</a:t>
            </a:r>
            <a:r>
              <a:rPr lang="en-US" sz="2400" b="1" dirty="0"/>
              <a:t> pottery jars, probably used for food storage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Nile valley,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Egypt</a:t>
            </a:r>
            <a:endParaRPr lang="en-US" sz="2400" dirty="0"/>
          </a:p>
        </p:txBody>
      </p:sp>
      <p:sp>
        <p:nvSpPr>
          <p:cNvPr id="877570" name="Text Box 3"/>
          <p:cNvSpPr txBox="1">
            <a:spLocks noChangeArrowheads="1"/>
          </p:cNvSpPr>
          <p:nvPr/>
        </p:nvSpPr>
        <p:spPr bwMode="auto">
          <a:xfrm>
            <a:off x="1747995" y="6297386"/>
            <a:ext cx="564462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 461</a:t>
            </a:r>
          </a:p>
        </p:txBody>
      </p:sp>
      <p:pic>
        <p:nvPicPr>
          <p:cNvPr id="877571" name="Picture 4" descr="Turn817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811" y="2362367"/>
            <a:ext cx="3368322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41422" y="1081088"/>
            <a:ext cx="7120467" cy="1676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chemeClr val="bg1"/>
                </a:solidFill>
              </a:rPr>
              <a:t>amber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fossil pine pitch or resin, 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long valued for jewelry or offerings</a:t>
            </a:r>
          </a:p>
        </p:txBody>
      </p:sp>
      <p:sp>
        <p:nvSpPr>
          <p:cNvPr id="856067" name="Text Box 2"/>
          <p:cNvSpPr txBox="1">
            <a:spLocks noChangeArrowheads="1"/>
          </p:cNvSpPr>
          <p:nvPr/>
        </p:nvSpPr>
        <p:spPr bwMode="auto">
          <a:xfrm>
            <a:off x="3258456" y="6339114"/>
            <a:ext cx="26046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www.aeraweb.org/artifacts.asp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56068" name="Rectangle 3"/>
          <p:cNvSpPr>
            <a:spLocks noChangeArrowheads="1"/>
          </p:cNvSpPr>
          <p:nvPr/>
        </p:nvSpPr>
        <p:spPr bwMode="auto">
          <a:xfrm>
            <a:off x="5181600" y="3447633"/>
            <a:ext cx="2506133" cy="280076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amber lotus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Amber jewelry has been found in Egypt from as far back as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2,600 B.C.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560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2895600"/>
            <a:ext cx="3810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219200" y="2743200"/>
            <a:ext cx="228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wilderness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638800" y="2743200"/>
            <a:ext cx="236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wildly,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supermarket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299030" y="573995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localvores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5791200" y="5744284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globalvores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Centuries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52714" y="38100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could this be related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snail 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farming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1738086" y="6324600"/>
            <a:ext cx="564462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 419</a:t>
            </a:r>
          </a:p>
        </p:txBody>
      </p:sp>
      <p:pic>
        <p:nvPicPr>
          <p:cNvPr id="677892" name="Picture 4" descr="Turn816box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628" y="1476828"/>
            <a:ext cx="1777572" cy="4530725"/>
          </a:xfrm>
          <a:prstGeom prst="rect">
            <a:avLst/>
          </a:prstGeom>
          <a:noFill/>
        </p:spPr>
      </p:pic>
      <p:sp>
        <p:nvSpPr>
          <p:cNvPr id="677893" name="Text Box 5"/>
          <p:cNvSpPr txBox="1">
            <a:spLocks noChangeArrowheads="1"/>
          </p:cNvSpPr>
          <p:nvPr/>
        </p:nvSpPr>
        <p:spPr bwMode="auto">
          <a:xfrm>
            <a:off x="1669513" y="3643813"/>
            <a:ext cx="28262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96633"/>
                </a:solidFill>
                <a:latin typeface="Times New Roman" pitchFamily="18" charset="0"/>
              </a:rPr>
              <a:t>carbonized grain of</a:t>
            </a:r>
          </a:p>
          <a:p>
            <a:r>
              <a:rPr lang="en-US" sz="2400" b="1" dirty="0">
                <a:solidFill>
                  <a:srgbClr val="996633"/>
                </a:solidFill>
                <a:latin typeface="Times New Roman" pitchFamily="18" charset="0"/>
              </a:rPr>
              <a:t>domesticated barley</a:t>
            </a:r>
          </a:p>
          <a:p>
            <a:r>
              <a:rPr lang="en-US" sz="2400" b="1" dirty="0">
                <a:solidFill>
                  <a:srgbClr val="996633"/>
                </a:solidFill>
                <a:latin typeface="Times New Roman" pitchFamily="18" charset="0"/>
              </a:rPr>
              <a:t>from the Nile valley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48263" y="6297386"/>
            <a:ext cx="5626990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 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185886" y="2289630"/>
            <a:ext cx="2971800" cy="707886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lettuce, grape, olive . . .</a:t>
            </a:r>
            <a:b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22338" y="48006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as one might expect the early domesticates in southern Europe formed the basis of the Mediterranean diet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Up Arrow 14"/>
          <p:cNvSpPr/>
          <p:nvPr/>
        </p:nvSpPr>
        <p:spPr>
          <a:xfrm rot="15540761">
            <a:off x="5696974" y="762980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85454" y="6393089"/>
            <a:ext cx="4940390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70905" y="6151562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010228" y="3153228"/>
            <a:ext cx="1447800" cy="126637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72742" y="3886200"/>
            <a:ext cx="457200" cy="381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234" name="Picture 2" descr="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227264"/>
            <a:ext cx="6502400" cy="5932313"/>
          </a:xfrm>
          <a:prstGeom prst="rect">
            <a:avLst/>
          </a:prstGeom>
          <a:noFill/>
        </p:spPr>
      </p:pic>
      <p:sp>
        <p:nvSpPr>
          <p:cNvPr id="1247235" name="Text Box 3"/>
          <p:cNvSpPr txBox="1">
            <a:spLocks noChangeArrowheads="1"/>
          </p:cNvSpPr>
          <p:nvPr/>
        </p:nvSpPr>
        <p:spPr bwMode="auto">
          <a:xfrm>
            <a:off x="1395591" y="5923214"/>
            <a:ext cx="6347178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Early Neolithic Sites of Europe</a:t>
            </a:r>
          </a:p>
        </p:txBody>
      </p:sp>
      <p:sp>
        <p:nvSpPr>
          <p:cNvPr id="1247238" name="Text Box 6"/>
          <p:cNvSpPr txBox="1">
            <a:spLocks noChangeArrowheads="1"/>
          </p:cNvSpPr>
          <p:nvPr/>
        </p:nvSpPr>
        <p:spPr bwMode="auto">
          <a:xfrm>
            <a:off x="2086428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354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791200" y="3429000"/>
            <a:ext cx="1981200" cy="2438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 rot="17505097">
            <a:off x="4836006" y="1243488"/>
            <a:ext cx="1486977" cy="318223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962400" y="3697069"/>
            <a:ext cx="2286000" cy="646331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European farmers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36268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 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890383" y="1643742"/>
            <a:ext cx="2324703" cy="835934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7,000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22338" y="48006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000000"/>
                </a:solidFill>
              </a:rPr>
              <a:t>rice early on became the staple food of Asia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Up Arrow 15"/>
          <p:cNvSpPr/>
          <p:nvPr/>
        </p:nvSpPr>
        <p:spPr>
          <a:xfrm rot="3556543">
            <a:off x="5455874" y="252497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890383" y="1643742"/>
            <a:ext cx="2324703" cy="835934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7,000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684945" y="6336268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 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17" name="Up Arrow 16"/>
          <p:cNvSpPr/>
          <p:nvPr/>
        </p:nvSpPr>
        <p:spPr>
          <a:xfrm rot="3556543">
            <a:off x="5455874" y="252497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48400" y="3352800"/>
            <a:ext cx="1676400" cy="2800767"/>
          </a:xfrm>
          <a:prstGeom prst="rect">
            <a:avLst/>
          </a:prstGeom>
          <a:gradFill flip="none" rotWithShape="1">
            <a:gsLst>
              <a:gs pos="0">
                <a:srgbClr val="FAE1A4">
                  <a:shade val="30000"/>
                  <a:satMod val="115000"/>
                </a:srgbClr>
              </a:gs>
              <a:gs pos="50000">
                <a:srgbClr val="FAE1A4">
                  <a:shade val="67500"/>
                  <a:satMod val="115000"/>
                </a:srgbClr>
              </a:gs>
              <a:gs pos="100000">
                <a:srgbClr val="FAE1A4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although in India</a:t>
            </a:r>
          </a:p>
          <a:p>
            <a:pPr algn="ctr"/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was actually important first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1091996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3429000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6" name="Up Arrow 5"/>
          <p:cNvSpPr/>
          <p:nvPr/>
        </p:nvSpPr>
        <p:spPr>
          <a:xfrm rot="16200000">
            <a:off x="4548400" y="1271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5720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057400" y="381000"/>
            <a:ext cx="1447800" cy="1143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037944" y="4205514"/>
            <a:ext cx="609600" cy="533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2338" y="50100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along with other plants and animals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29" name="Picture 2" descr="14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862015"/>
            <a:ext cx="65024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2930" name="Text Box 3"/>
          <p:cNvSpPr txBox="1">
            <a:spLocks noChangeArrowheads="1"/>
          </p:cNvSpPr>
          <p:nvPr/>
        </p:nvSpPr>
        <p:spPr bwMode="auto">
          <a:xfrm>
            <a:off x="738089" y="5867400"/>
            <a:ext cx="7627055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lnSpc>
                <a:spcPct val="110000"/>
              </a:lnSpc>
            </a:pPr>
            <a:r>
              <a:rPr lang="en-US" sz="2000" b="1">
                <a:solidFill>
                  <a:srgbClr val="000000"/>
                </a:solidFill>
              </a:rPr>
              <a:t>Early Farming in Asia</a:t>
            </a:r>
          </a:p>
        </p:txBody>
      </p:sp>
      <p:sp>
        <p:nvSpPr>
          <p:cNvPr id="892931" name="Oval 5"/>
          <p:cNvSpPr>
            <a:spLocks noChangeArrowheads="1"/>
          </p:cNvSpPr>
          <p:nvPr/>
        </p:nvSpPr>
        <p:spPr bwMode="auto">
          <a:xfrm>
            <a:off x="1443567" y="2119468"/>
            <a:ext cx="1083733" cy="693737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892932" name="Text Box 4"/>
          <p:cNvSpPr txBox="1">
            <a:spLocks noChangeArrowheads="1"/>
          </p:cNvSpPr>
          <p:nvPr/>
        </p:nvSpPr>
        <p:spPr bwMode="auto">
          <a:xfrm>
            <a:off x="2086428" y="6400800"/>
            <a:ext cx="4940390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352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320802" y="3297828"/>
            <a:ext cx="6482644" cy="299774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2400" b="1" dirty="0">
              <a:solidFill>
                <a:srgbClr val="000000"/>
              </a:solidFill>
              <a:latin typeface="Tahoma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 err="1">
                <a:solidFill>
                  <a:srgbClr val="000000"/>
                </a:solidFill>
                <a:latin typeface="Tahoma"/>
              </a:rPr>
              <a:t>Mehrgarh</a:t>
            </a:r>
            <a:r>
              <a:rPr lang="en-US" sz="2400" b="1" dirty="0">
                <a:solidFill>
                  <a:srgbClr val="000000"/>
                </a:solidFill>
                <a:latin typeface="Tahoma"/>
              </a:rPr>
              <a:t> was one of the earliest Neolithic settlements of southern Asia 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(in modern-day Pakistan)</a:t>
            </a: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800" b="1" dirty="0">
              <a:solidFill>
                <a:srgbClr val="000000"/>
              </a:solidFill>
              <a:latin typeface="Tahoma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</a:rPr>
              <a:t>includes one of the earliest examples of dentistry </a:t>
            </a:r>
            <a:r>
              <a:rPr lang="en-US" sz="2000" dirty="0">
                <a:solidFill>
                  <a:srgbClr val="000000"/>
                </a:solidFill>
                <a:latin typeface="Tahoma"/>
              </a:rPr>
              <a:t>(the need for which was probably brought on by a change in diet following the adaptation of agriculture)</a:t>
            </a: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defRPr/>
            </a:pPr>
            <a:endParaRPr lang="en-US" sz="2400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Up Arrow 6"/>
          <p:cNvSpPr/>
          <p:nvPr/>
        </p:nvSpPr>
        <p:spPr>
          <a:xfrm rot="14301288">
            <a:off x="3325274" y="72299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ate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wide variety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i="1" dirty="0">
                <a:solidFill>
                  <a:srgbClr val="C00000"/>
                </a:solidFill>
                <a:latin typeface="+mj-lt"/>
              </a:rPr>
              <a:t>ca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., 12,000 </a:t>
            </a:r>
            <a:r>
              <a:rPr lang="en-US" sz="2400" dirty="0" err="1">
                <a:solidFill>
                  <a:srgbClr val="C00000"/>
                </a:solidFill>
                <a:latin typeface="+mj-lt"/>
              </a:rPr>
              <a:t>ybp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eat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small number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5867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NY: Random House, 2010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292" y="381000"/>
            <a:ext cx="3538308" cy="53340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4400" y="3733800"/>
            <a:ext cx="7315200" cy="101566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kern="0" dirty="0" err="1">
                <a:solidFill>
                  <a:srgbClr val="000000"/>
                </a:solidFill>
              </a:rPr>
              <a:t>Mehrgarh</a:t>
            </a:r>
            <a:r>
              <a:rPr lang="en-US" sz="2000" kern="0" dirty="0">
                <a:solidFill>
                  <a:srgbClr val="000000"/>
                </a:solidFill>
              </a:rPr>
              <a:t> is a site featured in this latest major work on the social, political, and nutritional consequences of </a:t>
            </a:r>
          </a:p>
          <a:p>
            <a:pPr algn="ctr"/>
            <a:r>
              <a:rPr lang="en-US" sz="2000" kern="0" dirty="0">
                <a:solidFill>
                  <a:srgbClr val="000000"/>
                </a:solidFill>
              </a:rPr>
              <a:t>“The Agricultural Revolution”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314"/>
            <a:ext cx="9144000" cy="611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495177" y="65482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http://www.harappa.com/indus/indus4.html</a:t>
            </a:r>
            <a:endParaRPr lang="en-US" sz="800" dirty="0"/>
          </a:p>
        </p:txBody>
      </p:sp>
      <p:sp>
        <p:nvSpPr>
          <p:cNvPr id="13" name="Rectangle 12"/>
          <p:cNvSpPr/>
          <p:nvPr/>
        </p:nvSpPr>
        <p:spPr>
          <a:xfrm>
            <a:off x="885372" y="1917680"/>
            <a:ext cx="7391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“Located at the base of an important pass,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the site of </a:t>
            </a:r>
            <a:r>
              <a:rPr lang="en-US" sz="2400" b="1" dirty="0" err="1">
                <a:solidFill>
                  <a:srgbClr val="FFFFFF"/>
                </a:solidFill>
              </a:rPr>
              <a:t>Mehrgarh</a:t>
            </a:r>
            <a:r>
              <a:rPr lang="en-US" sz="2400" b="1" dirty="0">
                <a:solidFill>
                  <a:srgbClr val="FFFFFF"/>
                </a:solidFill>
              </a:rPr>
              <a:t> in Baluchistan, Pakistan provides evidence for the earliest agricultural and pastoral communities in South Asia.” </a:t>
            </a:r>
          </a:p>
          <a:p>
            <a:pPr algn="ctr"/>
            <a:endParaRPr lang="en-US" sz="2400" b="1" dirty="0">
              <a:solidFill>
                <a:srgbClr val="FFFFFF"/>
              </a:solidFill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“The first inhabitants of </a:t>
            </a:r>
            <a:r>
              <a:rPr lang="en-US" sz="2400" b="1" dirty="0" err="1">
                <a:solidFill>
                  <a:srgbClr val="FFFFFF"/>
                </a:solidFill>
              </a:rPr>
              <a:t>Mehrgarh</a:t>
            </a:r>
            <a:r>
              <a:rPr lang="en-US" sz="2400" b="1" dirty="0">
                <a:solidFill>
                  <a:srgbClr val="FFFFFF"/>
                </a:solidFill>
              </a:rPr>
              <a:t>, dating to around 6500 B. C., were farmers who cultivated wheat and barley as their main grain crops and had herds of cattle, sheep and goats.”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1486" y="563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Early farming village in </a:t>
            </a:r>
            <a:r>
              <a:rPr lang="en-US" sz="1200" dirty="0" err="1">
                <a:solidFill>
                  <a:srgbClr val="FFFFFF"/>
                </a:solidFill>
              </a:rPr>
              <a:t>Mehrgarh</a:t>
            </a:r>
            <a:r>
              <a:rPr lang="en-US" sz="1200" dirty="0">
                <a:solidFill>
                  <a:srgbClr val="FFFFFF"/>
                </a:solidFill>
              </a:rPr>
              <a:t>, c. 7000 B.C., 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with houses built with mud bricks 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(</a:t>
            </a:r>
            <a:r>
              <a:rPr lang="en-US" sz="1200" dirty="0" err="1">
                <a:solidFill>
                  <a:srgbClr val="FFFFFF"/>
                </a:solidFill>
              </a:rPr>
              <a:t>Musée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Guimet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Pari</a:t>
            </a:r>
            <a:r>
              <a:rPr lang="en-US" sz="1200" dirty="0"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246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4400" y="3796605"/>
            <a:ext cx="7315200" cy="169277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Maize (corn) became the major staple crop of the </a:t>
            </a:r>
          </a:p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New World and made possible the development of several major ancient civilizations in </a:t>
            </a:r>
          </a:p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Mesoamerica and parts of North America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36602" y="1828800"/>
            <a:ext cx="2463798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2461972" y="1866914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380616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Text Box 2"/>
          <p:cNvSpPr txBox="1">
            <a:spLocks noChangeArrowheads="1"/>
          </p:cNvSpPr>
          <p:nvPr/>
        </p:nvSpPr>
        <p:spPr bwMode="auto">
          <a:xfrm>
            <a:off x="2003778" y="61722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FFFFFF"/>
                </a:solidFill>
              </a:rPr>
              <a:t>Understanding Physical Anthropology and Archaeology, 9th Ed.</a:t>
            </a:r>
            <a:r>
              <a:rPr lang="en-US" sz="1400" dirty="0">
                <a:solidFill>
                  <a:srgbClr val="FFFFFF"/>
                </a:solidFill>
              </a:rPr>
              <a:t>, p. 358</a:t>
            </a:r>
          </a:p>
        </p:txBody>
      </p:sp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14514"/>
            <a:ext cx="4680656" cy="5716588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837391" y="5817984"/>
            <a:ext cx="5477809" cy="3251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2362200" y="1988403"/>
            <a:ext cx="1451038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 rot="16200000">
            <a:off x="4978196" y="1834257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0" y="3352800"/>
            <a:ext cx="7315200" cy="3216265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The Tehuacán Valley, Puebla, Mexico,</a:t>
            </a:r>
          </a:p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is one of the most important sites in the world for tracing the development and diffusion of agriculture.</a:t>
            </a:r>
          </a:p>
          <a:p>
            <a:pPr algn="ctr"/>
            <a:endParaRPr lang="en-US" sz="900" kern="0" dirty="0">
              <a:solidFill>
                <a:srgbClr val="000000"/>
              </a:solidFill>
            </a:endParaRPr>
          </a:p>
          <a:p>
            <a:pPr algn="ctr"/>
            <a:r>
              <a:rPr lang="en-US" kern="0" dirty="0">
                <a:solidFill>
                  <a:srgbClr val="000000"/>
                </a:solidFill>
              </a:rPr>
              <a:t> The Tehuacán Valley </a:t>
            </a:r>
            <a:r>
              <a:rPr lang="en-US" sz="1400" kern="0" dirty="0">
                <a:solidFill>
                  <a:srgbClr val="000000"/>
                </a:solidFill>
              </a:rPr>
              <a:t>(or perhaps just a little west of it)</a:t>
            </a:r>
            <a:r>
              <a:rPr lang="en-US" kern="0" dirty="0">
                <a:solidFill>
                  <a:srgbClr val="000000"/>
                </a:solidFill>
              </a:rPr>
              <a:t> is the center of the domestication of maize (corn), which became the major staple crop of the New World. Tehuacán is a featured site in </a:t>
            </a:r>
            <a:br>
              <a:rPr lang="en-US" kern="0" dirty="0">
                <a:solidFill>
                  <a:srgbClr val="000000"/>
                </a:solidFill>
              </a:rPr>
            </a:br>
            <a:r>
              <a:rPr lang="en-US" i="1" kern="0" dirty="0">
                <a:solidFill>
                  <a:srgbClr val="000000"/>
                </a:solidFill>
              </a:rPr>
              <a:t>The Cultural Feast</a:t>
            </a:r>
            <a:r>
              <a:rPr lang="en-US" kern="0" dirty="0">
                <a:solidFill>
                  <a:srgbClr val="000000"/>
                </a:solidFill>
              </a:rPr>
              <a:t>, and there is </a:t>
            </a:r>
            <a:r>
              <a:rPr lang="en-US" b="1" kern="0" dirty="0">
                <a:solidFill>
                  <a:srgbClr val="000000"/>
                </a:solidFill>
              </a:rPr>
              <a:t>a separate slide set </a:t>
            </a:r>
            <a:r>
              <a:rPr lang="en-US" kern="0" dirty="0">
                <a:solidFill>
                  <a:srgbClr val="000000"/>
                </a:solidFill>
              </a:rPr>
              <a:t>devoted to Tehuacán.  Please see that slide set for details.  </a:t>
            </a:r>
          </a:p>
          <a:p>
            <a:pPr algn="ctr"/>
            <a:r>
              <a:rPr lang="en-US" sz="2000" kern="0" dirty="0">
                <a:solidFill>
                  <a:srgbClr val="000000"/>
                </a:solidFill>
              </a:rPr>
              <a:t>(Don’t miss it!)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236551" y="5879647"/>
            <a:ext cx="254428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Aztecs storing maize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Florentine Codex, 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late 16th century</a:t>
            </a:r>
            <a:endParaRPr lang="en-US" sz="14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256" y="228600"/>
            <a:ext cx="4289414" cy="561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36268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371601" y="4362440"/>
            <a:ext cx="1919514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4,200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22338" y="2782669"/>
            <a:ext cx="7315200" cy="64633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South America manioc became important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000000"/>
                </a:solidFill>
              </a:rPr>
              <a:t>(most of us are familiar with manioc in the form of tapioca)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Up Arrow 14"/>
          <p:cNvSpPr/>
          <p:nvPr/>
        </p:nvSpPr>
        <p:spPr>
          <a:xfrm rot="15852696">
            <a:off x="3420484" y="2745861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400800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733800" y="2286000"/>
            <a:ext cx="1600200" cy="990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334000" y="381000"/>
            <a:ext cx="1600200" cy="1371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839028" y="4757058"/>
            <a:ext cx="595086" cy="381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22338" y="35814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but the South Americans domesticated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kern="0" dirty="0">
                <a:solidFill>
                  <a:srgbClr val="000000"/>
                </a:solidFill>
              </a:rPr>
              <a:t>many</a:t>
            </a:r>
            <a:r>
              <a:rPr lang="en-US" sz="2000" kern="0" dirty="0">
                <a:solidFill>
                  <a:srgbClr val="000000"/>
                </a:solidFill>
              </a:rPr>
              <a:t> plants and animals . . . including . . 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13989" y="6399442"/>
            <a:ext cx="17107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3"/>
              </a:rPr>
              <a:t>http://en.wikipedia.org/wiki/Beans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30244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8_Office Theme">
  <a:themeElements>
    <a:clrScheme name="2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8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9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6987</TotalTime>
  <Words>3559</Words>
  <Application>Microsoft Office PowerPoint</Application>
  <PresentationFormat>On-screen Show (4:3)</PresentationFormat>
  <Paragraphs>668</Paragraphs>
  <Slides>118</Slides>
  <Notes>46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118</vt:i4>
      </vt:variant>
    </vt:vector>
  </HeadingPairs>
  <TitlesOfParts>
    <vt:vector size="148" baseType="lpstr">
      <vt:lpstr>Arial</vt:lpstr>
      <vt:lpstr>Arial Black</vt:lpstr>
      <vt:lpstr>Bookman Old Style</vt:lpstr>
      <vt:lpstr>Calibri</vt:lpstr>
      <vt:lpstr>Monotype Sorts</vt:lpstr>
      <vt:lpstr>Tahoma</vt:lpstr>
      <vt:lpstr>Times New Roman</vt:lpstr>
      <vt:lpstr>Verdana</vt:lpstr>
      <vt:lpstr>Wingdings</vt:lpstr>
      <vt:lpstr>1_Office Theme</vt:lpstr>
      <vt:lpstr>1_Default Design</vt:lpstr>
      <vt:lpstr>19_Office Theme</vt:lpstr>
      <vt:lpstr>T8</vt:lpstr>
      <vt:lpstr>1_T8</vt:lpstr>
      <vt:lpstr>2_Contemporary Portrait</vt:lpstr>
      <vt:lpstr>4_T8</vt:lpstr>
      <vt:lpstr>Sumi Painting</vt:lpstr>
      <vt:lpstr>3_T8</vt:lpstr>
      <vt:lpstr>5_Default Design</vt:lpstr>
      <vt:lpstr>2_T8</vt:lpstr>
      <vt:lpstr>11_Contemporary Portrait</vt:lpstr>
      <vt:lpstr>6_Office Theme</vt:lpstr>
      <vt:lpstr>28_Office Theme</vt:lpstr>
      <vt:lpstr>16_T8</vt:lpstr>
      <vt:lpstr>17_T8</vt:lpstr>
      <vt:lpstr>18_T8</vt:lpstr>
      <vt:lpstr>19_T8</vt:lpstr>
      <vt:lpstr>13_T8</vt:lpstr>
      <vt:lpstr>Office Theme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659</cp:revision>
  <dcterms:created xsi:type="dcterms:W3CDTF">2008-08-15T08:52:03Z</dcterms:created>
  <dcterms:modified xsi:type="dcterms:W3CDTF">2026-01-04T22:26:44Z</dcterms:modified>
</cp:coreProperties>
</file>