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34" r:id="rId2"/>
    <p:sldMasterId id="2147484258" r:id="rId3"/>
  </p:sldMasterIdLst>
  <p:notesMasterIdLst>
    <p:notesMasterId r:id="rId129"/>
  </p:notesMasterIdLst>
  <p:sldIdLst>
    <p:sldId id="1024" r:id="rId4"/>
    <p:sldId id="1025" r:id="rId5"/>
    <p:sldId id="1026" r:id="rId6"/>
    <p:sldId id="852" r:id="rId7"/>
    <p:sldId id="953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860" r:id="rId16"/>
    <p:sldId id="960" r:id="rId17"/>
    <p:sldId id="861" r:id="rId18"/>
    <p:sldId id="864" r:id="rId19"/>
    <p:sldId id="865" r:id="rId20"/>
    <p:sldId id="866" r:id="rId21"/>
    <p:sldId id="868" r:id="rId22"/>
    <p:sldId id="869" r:id="rId23"/>
    <p:sldId id="870" r:id="rId24"/>
    <p:sldId id="871" r:id="rId25"/>
    <p:sldId id="872" r:id="rId26"/>
    <p:sldId id="874" r:id="rId27"/>
    <p:sldId id="875" r:id="rId28"/>
    <p:sldId id="876" r:id="rId29"/>
    <p:sldId id="877" r:id="rId30"/>
    <p:sldId id="878" r:id="rId31"/>
    <p:sldId id="879" r:id="rId32"/>
    <p:sldId id="881" r:id="rId33"/>
    <p:sldId id="882" r:id="rId34"/>
    <p:sldId id="883" r:id="rId35"/>
    <p:sldId id="884" r:id="rId36"/>
    <p:sldId id="885" r:id="rId37"/>
    <p:sldId id="886" r:id="rId38"/>
    <p:sldId id="887" r:id="rId39"/>
    <p:sldId id="888" r:id="rId40"/>
    <p:sldId id="889" r:id="rId41"/>
    <p:sldId id="890" r:id="rId42"/>
    <p:sldId id="891" r:id="rId43"/>
    <p:sldId id="892" r:id="rId44"/>
    <p:sldId id="893" r:id="rId45"/>
    <p:sldId id="894" r:id="rId46"/>
    <p:sldId id="895" r:id="rId47"/>
    <p:sldId id="896" r:id="rId48"/>
    <p:sldId id="897" r:id="rId49"/>
    <p:sldId id="898" r:id="rId50"/>
    <p:sldId id="899" r:id="rId51"/>
    <p:sldId id="900" r:id="rId52"/>
    <p:sldId id="901" r:id="rId53"/>
    <p:sldId id="902" r:id="rId54"/>
    <p:sldId id="903" r:id="rId55"/>
    <p:sldId id="905" r:id="rId56"/>
    <p:sldId id="906" r:id="rId57"/>
    <p:sldId id="907" r:id="rId58"/>
    <p:sldId id="908" r:id="rId59"/>
    <p:sldId id="909" r:id="rId60"/>
    <p:sldId id="910" r:id="rId61"/>
    <p:sldId id="911" r:id="rId62"/>
    <p:sldId id="912" r:id="rId63"/>
    <p:sldId id="913" r:id="rId64"/>
    <p:sldId id="914" r:id="rId65"/>
    <p:sldId id="915" r:id="rId66"/>
    <p:sldId id="916" r:id="rId67"/>
    <p:sldId id="917" r:id="rId68"/>
    <p:sldId id="918" r:id="rId69"/>
    <p:sldId id="919" r:id="rId70"/>
    <p:sldId id="920" r:id="rId71"/>
    <p:sldId id="921" r:id="rId72"/>
    <p:sldId id="922" r:id="rId73"/>
    <p:sldId id="1009" r:id="rId74"/>
    <p:sldId id="1010" r:id="rId75"/>
    <p:sldId id="923" r:id="rId76"/>
    <p:sldId id="924" r:id="rId77"/>
    <p:sldId id="1012" r:id="rId78"/>
    <p:sldId id="1005" r:id="rId79"/>
    <p:sldId id="1006" r:id="rId80"/>
    <p:sldId id="1007" r:id="rId81"/>
    <p:sldId id="1013" r:id="rId82"/>
    <p:sldId id="1017" r:id="rId83"/>
    <p:sldId id="1014" r:id="rId84"/>
    <p:sldId id="1008" r:id="rId85"/>
    <p:sldId id="925" r:id="rId86"/>
    <p:sldId id="926" r:id="rId87"/>
    <p:sldId id="927" r:id="rId88"/>
    <p:sldId id="928" r:id="rId89"/>
    <p:sldId id="929" r:id="rId90"/>
    <p:sldId id="930" r:id="rId91"/>
    <p:sldId id="931" r:id="rId92"/>
    <p:sldId id="932" r:id="rId93"/>
    <p:sldId id="933" r:id="rId94"/>
    <p:sldId id="978" r:id="rId95"/>
    <p:sldId id="979" r:id="rId96"/>
    <p:sldId id="992" r:id="rId97"/>
    <p:sldId id="934" r:id="rId98"/>
    <p:sldId id="982" r:id="rId99"/>
    <p:sldId id="981" r:id="rId100"/>
    <p:sldId id="1000" r:id="rId101"/>
    <p:sldId id="994" r:id="rId102"/>
    <p:sldId id="996" r:id="rId103"/>
    <p:sldId id="995" r:id="rId104"/>
    <p:sldId id="999" r:id="rId105"/>
    <p:sldId id="1001" r:id="rId106"/>
    <p:sldId id="1018" r:id="rId107"/>
    <p:sldId id="1002" r:id="rId108"/>
    <p:sldId id="980" r:id="rId109"/>
    <p:sldId id="1019" r:id="rId110"/>
    <p:sldId id="1011" r:id="rId111"/>
    <p:sldId id="969" r:id="rId112"/>
    <p:sldId id="935" r:id="rId113"/>
    <p:sldId id="936" r:id="rId114"/>
    <p:sldId id="988" r:id="rId115"/>
    <p:sldId id="940" r:id="rId116"/>
    <p:sldId id="1020" r:id="rId117"/>
    <p:sldId id="1021" r:id="rId118"/>
    <p:sldId id="942" r:id="rId119"/>
    <p:sldId id="959" r:id="rId120"/>
    <p:sldId id="945" r:id="rId121"/>
    <p:sldId id="946" r:id="rId122"/>
    <p:sldId id="947" r:id="rId123"/>
    <p:sldId id="948" r:id="rId124"/>
    <p:sldId id="964" r:id="rId125"/>
    <p:sldId id="967" r:id="rId126"/>
    <p:sldId id="968" r:id="rId127"/>
    <p:sldId id="1027" r:id="rId1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81A08"/>
    <a:srgbClr val="C80000"/>
    <a:srgbClr val="D79694"/>
    <a:srgbClr val="99CCFF"/>
    <a:srgbClr val="1F497D"/>
    <a:srgbClr val="BBE0E3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5" autoAdjust="0"/>
    <p:restoredTop sz="94658" autoAdjust="0"/>
  </p:normalViewPr>
  <p:slideViewPr>
    <p:cSldViewPr>
      <p:cViewPr varScale="1">
        <p:scale>
          <a:sx n="70" d="100"/>
          <a:sy n="70" d="100"/>
        </p:scale>
        <p:origin x="1176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presProps" Target="pres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theme" Target="theme/theme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4C35-B42A-4BD8-99BD-B7E1FC11DCF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7CB33-1C69-436E-8EF3-04CD1909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88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95CA-2FE5-4EC4-8A7D-FE5CDECACF7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6D3B-7FA1-45B0-BD81-1289D288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293-9290-4566-94AC-109F11FDBA0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E34-5A52-442F-9110-8D3DA68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1CB-A805-4596-926D-D47944A64D7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6354-BCE0-4ED0-90E3-7C1F762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AA-A428-4F01-AF82-04EE9592DB6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58FA-61B6-4961-998F-863A870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8228-FE22-4DF8-9340-9E15054CD8C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C16-C3BC-4345-A100-FB7591A7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1B4-66E1-4DCC-9CE6-162B96EB187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2D0-38D4-42BB-8A8B-C0E0928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77E-71F3-4EF1-BD39-66831939404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5AB6-D741-4508-9566-7A40A7E1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D4F-8D84-4F8B-B5A3-471BD9A57E19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E2E-2803-41F9-82C7-43FB8CE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B8F-3C31-4EBC-BE37-0A1B8B93102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324-1B03-46CE-8071-6B1C28F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4559-3A47-42FB-9283-3F3240B89ED7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619D-7493-4401-A4C1-23FFFC6B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8B9-9415-4543-89A1-16B991672B5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D65-0E31-42C3-9306-DC6DA19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3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2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0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68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32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79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5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2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434697-F7A6-415D-8044-8C0B615F115B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262D3A-F80A-451D-900F-F724FAD6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5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fdc.energy.gov/fuels/ethanol_produc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environment/global-warming/biofuel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fdc.energy.gov/fuels/ethanol_productio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culture.com/news/business/largest-ethanol-maker-closes-indiana-plant-blames-epa-waivers" TargetMode="Externa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culture.com/news/business/largest-ethanol-maker-closes-indiana-plant-blames-epa-waiver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radioiowa.com/2019/08/07/ethanol-producer-says-tariffs-will-hurt-ethanol-sales/" TargetMode="Externa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update.com/midwestmessenger/lifestyles/rural_news/a-year-of-change/article_b13bd230-b4a7-11e9-ac92-a786af2cd8c0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n.wikipedia.org/wiki/Ezra_Taft_Benson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en.wikipedia.org/wiki/Ezra_Taft_Benson" TargetMode="Externa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.ewg.org/progdetail.php?fips=27000&amp;progcode=corn&amp;regionname=Minnesota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georgeutah.com/news/archive/2019/08/20/fxn-grocery-sales-tax-increase-on-the-table-as-lawmakers-discuss-tax-code-changes/#.XWSlmiBOlQI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.com/farm-subsidies-417388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.ewg.org/progdetail.php?fips=27000&amp;progcode=corn&amp;regionname=Minnesot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gupdate.com/news/national/trump-s-farm-subsidies-how-much-is-our-state-getting/article_d46d36fa-9cfa-11e9-ae27-ff0771833d2f.html#farmer-subsidies/?view_127_page=1&amp;view_127_filters=%5B%7B%22field%22%3A%22field_831%22%2C%22operator%22%3A%22is%22%2C%22value%22%3A%22MN%22%7D%5D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agupdate.com/news/national/trump-s-farm-subsidies-how-much-is-our-state-getting/article_d46d36fa-9cfa-11e9-ae27-ff0771833d2f.html#farmer-subsidies/?view_127_page=1&amp;view_127_filters=%5B%7B%22field%22%3A%22field_831%22%2C%22operator%22%3A%22is%22%2C%22value%22%3A%22MN%22%7D%5D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price-support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armanddairy.com/top-stories/trade-meltdown-washes-away-price-support/568229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rm_subsidies#United_States" TargetMode="Externa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rm_subsidies#United_State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foodeconomy.org/usda-trump-trade-war-bailout-white-farmers-rac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on.com/2019/08/01/trump-trade-war-bailout-flows-to-richest-farmers-poor-black-farmers-left-to-struggl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on.com/2019/08/01/trump-trade-war-bailout-flows-to-richest-farmers-poor-black-farmers-left-to-struggle/" TargetMode="Externa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environment/global-warming/biofuel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1B192-1193-24A3-BFC6-B2BF17330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F8100-E2D8-A94E-6E11-8568E6ADE8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0818835A-04E8-23EC-7DB0-DB5EC1332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DBD75-D135-DD5E-5E1B-83F5A7ACD6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322"/>
            <a:ext cx="4572000" cy="6401355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F5EA181-BF3C-6123-9A97-18737EFB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06915-0F77-EB9E-3C6F-FE792602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1295400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122446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20062"/>
            <a:ext cx="7315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+mn-lt"/>
              </a:rPr>
              <a:t>“both individuals and groups develop systems of preferred foods and tastes that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+mn-lt"/>
              </a:rPr>
              <a:t>reflect the foods physically available and the methods of preparation to make those foods edible”</a:t>
            </a:r>
          </a:p>
        </p:txBody>
      </p:sp>
      <p:sp>
        <p:nvSpPr>
          <p:cNvPr id="70553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https://afdc.energy.gov/fuels/ethanol_production.html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04"/>
            <a:ext cx="9144000" cy="614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802640"/>
            <a:ext cx="2743200" cy="26416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20056333">
            <a:off x="1274021" y="1736027"/>
            <a:ext cx="3581400" cy="629752"/>
          </a:xfrm>
          <a:prstGeom prst="rightArrow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08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65007"/>
            <a:ext cx="8686800" cy="5445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https://www.nationalgeographic.com/environment/global-warming/biofuel/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6248400"/>
            <a:ext cx="200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National Geographic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prices of related foods tends to increase . . 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20056333">
            <a:off x="1274021" y="1736027"/>
            <a:ext cx="3581400" cy="629752"/>
          </a:xfrm>
          <a:prstGeom prst="rightArrow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281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https://afdc.energy.gov/fuels/ethanol_production.html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04"/>
            <a:ext cx="9144000" cy="614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505200"/>
            <a:ext cx="4724400" cy="3009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802640"/>
            <a:ext cx="2743200" cy="26416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056333">
            <a:off x="1274021" y="3424727"/>
            <a:ext cx="3581400" cy="629752"/>
          </a:xfrm>
          <a:prstGeom prst="rightArrow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prices of related foods tends to increase . . 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9923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6535579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prstClr val="black"/>
                </a:solidFill>
                <a:hlinkClick r:id="rId2"/>
              </a:rPr>
              <a:t>https://www.agriculture.com/news/business/largest-ethanol-maker-closes-indiana-plant-blames-epa-waivers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564559"/>
            <a:ext cx="73152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 right now the ethanol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industry is in trouble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. . 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408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41" y="76200"/>
            <a:ext cx="7458559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6535579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prstClr val="black"/>
                </a:solidFill>
                <a:hlinkClick r:id="rId3"/>
              </a:rPr>
              <a:t>https://www.agriculture.com/news/business/largest-ethanol-maker-closes-indiana-plant-blames-epa-waivers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564559"/>
            <a:ext cx="73152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 right now the ethanol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industry is in trouble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. . 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26079"/>
            <a:ext cx="2286000" cy="4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21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6535579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prstClr val="black"/>
                </a:solidFill>
                <a:hlinkClick r:id="rId2"/>
              </a:rPr>
              <a:t>https://www.radioiowa.com/2019/08/07/ethanol-producer-says-tariffs-will-hurt-ethanol-sales/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6200"/>
            <a:ext cx="6554419" cy="64008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4564559"/>
            <a:ext cx="73152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 right now the ethanol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industry is in trouble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. . 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092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914" y="3048000"/>
            <a:ext cx="73152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It used to be thought that subsidies were in part initiated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to help 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the small family farmer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Tahoma" pitchFamily="34" charset="0"/>
              </a:rPr>
              <a:t>When did that all change?</a:t>
            </a:r>
          </a:p>
        </p:txBody>
      </p:sp>
    </p:spTree>
    <p:extLst>
      <p:ext uri="{BB962C8B-B14F-4D97-AF65-F5344CB8AC3E}">
        <p14:creationId xmlns:p14="http://schemas.microsoft.com/office/powerpoint/2010/main" val="1933047029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914" y="3048000"/>
            <a:ext cx="73152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It used to be thought that subsidies were in part initiated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to help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the small family farmer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ahoma" pitchFamily="34" charset="0"/>
              </a:rPr>
              <a:t>When did that all change?</a:t>
            </a:r>
          </a:p>
        </p:txBody>
      </p:sp>
    </p:spTree>
    <p:extLst>
      <p:ext uri="{BB962C8B-B14F-4D97-AF65-F5344CB8AC3E}">
        <p14:creationId xmlns:p14="http://schemas.microsoft.com/office/powerpoint/2010/main" val="552490616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7315200" cy="6285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6547302"/>
            <a:ext cx="861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https://www.agupdate.com/midwestmessenger/lifestyles/rural_news/a-year-of-change/article_b13bd230-b4a7-11e9-ac92-a786af2cd8c0.html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1905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25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828" y="6399442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hlinkClick r:id="rId2"/>
              </a:rPr>
              <a:t>http://en.wikipedia.org/wiki/Ezra_Taft_Benson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540603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with Ezra Taft Benson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152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80000"/>
                </a:solidFill>
                <a:latin typeface="+mn-lt"/>
              </a:rPr>
              <a:t>“it would be tempting to suggest that, in contemporary times, the social/cultural environment has taken on greater importance for human than the physical/biological environment, but that would miss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+mn-lt"/>
              </a:rPr>
              <a:t>two important points . . .</a:t>
            </a:r>
            <a:r>
              <a:rPr lang="en-US" sz="4000" b="1" dirty="0">
                <a:solidFill>
                  <a:srgbClr val="C80000"/>
                </a:solidFill>
                <a:latin typeface="+mn-lt"/>
              </a:rPr>
              <a:t>”</a:t>
            </a:r>
          </a:p>
        </p:txBody>
      </p:sp>
      <p:sp>
        <p:nvSpPr>
          <p:cNvPr id="70656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828" y="6399442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hlinkClick r:id="rId2"/>
              </a:rPr>
              <a:t>http://en.wikipedia.org/wiki/Ezra_Taft_Benson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3926116" y="2798838"/>
            <a:ext cx="4296228" cy="777240"/>
          </a:xfrm>
          <a:custGeom>
            <a:avLst/>
            <a:gdLst>
              <a:gd name="connsiteX0" fmla="*/ 3026228 w 4296228"/>
              <a:gd name="connsiteY0" fmla="*/ 728133 h 759580"/>
              <a:gd name="connsiteX1" fmla="*/ 3287485 w 4296228"/>
              <a:gd name="connsiteY1" fmla="*/ 728133 h 759580"/>
              <a:gd name="connsiteX2" fmla="*/ 3432628 w 4296228"/>
              <a:gd name="connsiteY2" fmla="*/ 568476 h 759580"/>
              <a:gd name="connsiteX3" fmla="*/ 3955142 w 4296228"/>
              <a:gd name="connsiteY3" fmla="*/ 553962 h 759580"/>
              <a:gd name="connsiteX4" fmla="*/ 4259942 w 4296228"/>
              <a:gd name="connsiteY4" fmla="*/ 321733 h 759580"/>
              <a:gd name="connsiteX5" fmla="*/ 4172857 w 4296228"/>
              <a:gd name="connsiteY5" fmla="*/ 45962 h 759580"/>
              <a:gd name="connsiteX6" fmla="*/ 3882571 w 4296228"/>
              <a:gd name="connsiteY6" fmla="*/ 45962 h 759580"/>
              <a:gd name="connsiteX7" fmla="*/ 573314 w 4296228"/>
              <a:gd name="connsiteY7" fmla="*/ 74991 h 759580"/>
              <a:gd name="connsiteX8" fmla="*/ 442685 w 4296228"/>
              <a:gd name="connsiteY8" fmla="*/ 74991 h 759580"/>
              <a:gd name="connsiteX9" fmla="*/ 166914 w 4296228"/>
              <a:gd name="connsiteY9" fmla="*/ 133048 h 759580"/>
              <a:gd name="connsiteX10" fmla="*/ 108857 w 4296228"/>
              <a:gd name="connsiteY10" fmla="*/ 278191 h 759580"/>
              <a:gd name="connsiteX11" fmla="*/ 137885 w 4296228"/>
              <a:gd name="connsiteY11" fmla="*/ 539448 h 759580"/>
              <a:gd name="connsiteX12" fmla="*/ 152399 w 4296228"/>
              <a:gd name="connsiteY12" fmla="*/ 728133 h 759580"/>
              <a:gd name="connsiteX13" fmla="*/ 544285 w 4296228"/>
              <a:gd name="connsiteY13" fmla="*/ 728133 h 759580"/>
              <a:gd name="connsiteX14" fmla="*/ 3026228 w 4296228"/>
              <a:gd name="connsiteY14" fmla="*/ 728133 h 75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96228" h="759580">
                <a:moveTo>
                  <a:pt x="3026228" y="728133"/>
                </a:moveTo>
                <a:cubicBezTo>
                  <a:pt x="3122990" y="741437"/>
                  <a:pt x="3219752" y="754742"/>
                  <a:pt x="3287485" y="728133"/>
                </a:cubicBezTo>
                <a:cubicBezTo>
                  <a:pt x="3355218" y="701524"/>
                  <a:pt x="3321352" y="597505"/>
                  <a:pt x="3432628" y="568476"/>
                </a:cubicBezTo>
                <a:cubicBezTo>
                  <a:pt x="3543904" y="539447"/>
                  <a:pt x="3817256" y="595086"/>
                  <a:pt x="3955142" y="553962"/>
                </a:cubicBezTo>
                <a:cubicBezTo>
                  <a:pt x="4093028" y="512838"/>
                  <a:pt x="4223656" y="406400"/>
                  <a:pt x="4259942" y="321733"/>
                </a:cubicBezTo>
                <a:cubicBezTo>
                  <a:pt x="4296228" y="237066"/>
                  <a:pt x="4235752" y="91924"/>
                  <a:pt x="4172857" y="45962"/>
                </a:cubicBezTo>
                <a:cubicBezTo>
                  <a:pt x="4109962" y="0"/>
                  <a:pt x="3882571" y="45962"/>
                  <a:pt x="3882571" y="45962"/>
                </a:cubicBezTo>
                <a:lnTo>
                  <a:pt x="573314" y="74991"/>
                </a:lnTo>
                <a:cubicBezTo>
                  <a:pt x="0" y="79829"/>
                  <a:pt x="510418" y="65315"/>
                  <a:pt x="442685" y="74991"/>
                </a:cubicBezTo>
                <a:cubicBezTo>
                  <a:pt x="374952" y="84667"/>
                  <a:pt x="222552" y="99181"/>
                  <a:pt x="166914" y="133048"/>
                </a:cubicBezTo>
                <a:cubicBezTo>
                  <a:pt x="111276" y="166915"/>
                  <a:pt x="113695" y="210458"/>
                  <a:pt x="108857" y="278191"/>
                </a:cubicBezTo>
                <a:cubicBezTo>
                  <a:pt x="104019" y="345924"/>
                  <a:pt x="130628" y="464458"/>
                  <a:pt x="137885" y="539448"/>
                </a:cubicBezTo>
                <a:cubicBezTo>
                  <a:pt x="145142" y="614438"/>
                  <a:pt x="84666" y="696686"/>
                  <a:pt x="152399" y="728133"/>
                </a:cubicBezTo>
                <a:cubicBezTo>
                  <a:pt x="220132" y="759580"/>
                  <a:pt x="544285" y="728133"/>
                  <a:pt x="544285" y="728133"/>
                </a:cubicBezTo>
                <a:lnTo>
                  <a:pt x="3026228" y="728133"/>
                </a:ln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9879" y="4129314"/>
            <a:ext cx="731520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so U.S.A. government subsidies now largely go to non-small-family-farmers . . .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20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and, some argue, have for all practical purposes actually put many of the family farmers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“out of business “. . .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457200" y="1879600"/>
            <a:ext cx="8229600" cy="255454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subsidies: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they affect you in many ways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942" y="48622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28688" y="6566356"/>
            <a:ext cx="7315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https://farm.ewg.org/progdetail.php?fips=27000&amp;progcode=corn&amp;regionname=Minnesota</a:t>
            </a: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685800"/>
            <a:ext cx="3429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762000"/>
            <a:ext cx="5943600" cy="206210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/>
              <a:t>Corn: @ $10.9 billion / year</a:t>
            </a:r>
          </a:p>
          <a:p>
            <a:pPr algn="ctr"/>
            <a:r>
              <a:rPr lang="en-US" sz="2000" dirty="0"/>
              <a:t>( / 327.2 million [2018] million people)</a:t>
            </a:r>
          </a:p>
          <a:p>
            <a:pPr algn="ctr"/>
            <a:endParaRPr lang="en-US" sz="2000" dirty="0"/>
          </a:p>
          <a:p>
            <a:pPr algn="ctr"/>
            <a:r>
              <a:rPr lang="en-US" sz="3200" b="1" dirty="0"/>
              <a:t>your share = $33.31</a:t>
            </a:r>
          </a:p>
        </p:txBody>
      </p:sp>
    </p:spTree>
    <p:extLst>
      <p:ext uri="{BB962C8B-B14F-4D97-AF65-F5344CB8AC3E}">
        <p14:creationId xmlns:p14="http://schemas.microsoft.com/office/powerpoint/2010/main" val="514128526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52219"/>
            <a:ext cx="7315200" cy="64094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so </a:t>
            </a:r>
            <a:r>
              <a:rPr lang="en-US" sz="3200" b="1" dirty="0">
                <a:solidFill>
                  <a:srgbClr val="C80000"/>
                </a:solidFill>
                <a:latin typeface="Tahoma" pitchFamily="34" charset="0"/>
              </a:rPr>
              <a:t>you </a:t>
            </a: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pay for . . . </a:t>
            </a: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(1)		higher prices for corn-based products </a:t>
            </a:r>
          </a:p>
          <a:p>
            <a:pPr>
              <a:tabLst>
                <a:tab pos="465138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		[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included in about 1/5 of your grocery items]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(2)	at the same time you pay MN 				companies </a:t>
            </a:r>
            <a:r>
              <a:rPr lang="en-US" sz="2000" b="1" i="1" dirty="0">
                <a:solidFill>
                  <a:srgbClr val="000000"/>
                </a:solidFill>
                <a:latin typeface="Tahoma" pitchFamily="34" charset="0"/>
              </a:rPr>
              <a:t>ca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. 52¢ / gal. to produce 			ethanol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[now or eventually in taxes]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4">
              <a:tabLst>
                <a:tab pos="465138" algn="l"/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(3)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you pay higher tuition to support the 			MN State ethanol subsidy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3">
              <a:buAutoNum type="arabicParenBoth" startAt="3"/>
              <a:tabLst>
                <a:tab pos="231775" algn="l"/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(4)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and, of course, you paid the  $5.5 - $10.9 				billion Federal subsidy in the first place, 				basically to corporations like Cargill, ADM, 				ConAgra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(5)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the 54 cent protective tariff probably 				also increased the price of your gas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52219"/>
            <a:ext cx="7315200" cy="64094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so </a:t>
            </a:r>
            <a:r>
              <a:rPr lang="en-US" sz="3200" b="1" dirty="0">
                <a:solidFill>
                  <a:srgbClr val="C80000"/>
                </a:solidFill>
                <a:latin typeface="Tahoma" pitchFamily="34" charset="0"/>
              </a:rPr>
              <a:t>you </a:t>
            </a: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pay for . . . </a:t>
            </a: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(1)		higher prices for corn-based products </a:t>
            </a:r>
          </a:p>
          <a:p>
            <a:pPr>
              <a:tabLst>
                <a:tab pos="465138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		[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included in about 1/5 of your grocery items]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(2)	at the same time you pay MN 				companies </a:t>
            </a:r>
            <a:r>
              <a:rPr lang="en-US" sz="2000" b="1" i="1" dirty="0">
                <a:solidFill>
                  <a:srgbClr val="000000"/>
                </a:solidFill>
                <a:latin typeface="Tahoma" pitchFamily="34" charset="0"/>
              </a:rPr>
              <a:t>ca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. 52¢ / gal. to produce 			ethanol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[now or eventually in taxes]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4">
              <a:tabLst>
                <a:tab pos="465138" algn="l"/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(3)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you pay higher tuition to support the 			MN State ethanol subsidy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3">
              <a:buAutoNum type="arabicParenBoth" startAt="3"/>
              <a:tabLst>
                <a:tab pos="231775" algn="l"/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(4)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and, of course, you paid the  $5.5 - $10.9 				billion Federal subsidy in the first place, 				basically to corporations like Cargill, ADM, 				ConAgra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(5)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the 54 cent protective tariff probably 				also increased the price of your gas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58" y="4953000"/>
            <a:ext cx="7086600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  <a:cs typeface="Tahoma" pitchFamily="34" charset="0"/>
              </a:rPr>
              <a:t>and </a:t>
            </a:r>
          </a:p>
          <a:p>
            <a:pPr algn="ctr"/>
            <a:r>
              <a:rPr lang="en-US" sz="2000" b="1" dirty="0">
                <a:latin typeface="Tahoma" pitchFamily="34" charset="0"/>
                <a:cs typeface="Tahoma" pitchFamily="34" charset="0"/>
              </a:rPr>
              <a:t>(6)  sometimes  also through tax breaks on things like high sugar-content products . . .</a:t>
            </a:r>
          </a:p>
        </p:txBody>
      </p:sp>
    </p:spTree>
    <p:extLst>
      <p:ext uri="{BB962C8B-B14F-4D97-AF65-F5344CB8AC3E}">
        <p14:creationId xmlns:p14="http://schemas.microsoft.com/office/powerpoint/2010/main" val="2411076672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52219"/>
            <a:ext cx="7315200" cy="64094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so </a:t>
            </a:r>
            <a:r>
              <a:rPr lang="en-US" sz="3200" b="1" dirty="0">
                <a:solidFill>
                  <a:srgbClr val="C80000"/>
                </a:solidFill>
                <a:latin typeface="Tahoma" pitchFamily="34" charset="0"/>
              </a:rPr>
              <a:t>you </a:t>
            </a: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pay for . . . </a:t>
            </a: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(1)		higher prices for corn-based products </a:t>
            </a:r>
          </a:p>
          <a:p>
            <a:pPr>
              <a:tabLst>
                <a:tab pos="465138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		[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included in about 1/5 of your grocery items]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(2)	at the same time you pay MN 				companies </a:t>
            </a:r>
            <a:r>
              <a:rPr lang="en-US" sz="2000" b="1" i="1" dirty="0">
                <a:solidFill>
                  <a:srgbClr val="000000"/>
                </a:solidFill>
                <a:latin typeface="Tahoma" pitchFamily="34" charset="0"/>
              </a:rPr>
              <a:t>ca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. 52¢ / gal. to produce 			ethanol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[now or eventually in taxes]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4">
              <a:tabLst>
                <a:tab pos="465138" algn="l"/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(3)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you pay higher tuition to support the 			MN State ethanol subsidy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3">
              <a:buAutoNum type="arabicParenBoth" startAt="3"/>
              <a:tabLst>
                <a:tab pos="231775" algn="l"/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(4)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and, of course, you paid the  $5.5 - $10.9 				billion Federal subsidy in the first place, 				basically to corporations like Cargill, ADM, 				ConAgra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(5)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the 54 cent protective tariff probably 				also increased the price of your gas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8449" y="3733800"/>
            <a:ext cx="7086600" cy="261610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 </a:t>
            </a:r>
          </a:p>
          <a:p>
            <a:pPr marL="682625" indent="-682625">
              <a:buAutoNum type="arabicParenBoth" startAt="6"/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sometimes  also through tax breaks on things like high sugar-content products . . .</a:t>
            </a:r>
          </a:p>
          <a:p>
            <a:pPr marL="457200" indent="-457200" algn="ctr">
              <a:buAutoNum type="arabicParenBoth" startAt="6"/>
            </a:pPr>
            <a:endParaRPr lang="en-US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682625" indent="-682625">
              <a:buAutoNum type="arabicParenBoth" startAt="6"/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 then the state sometimes taxes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(some) 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foods on which you have already paid a half-dozen subsidies . . .</a:t>
            </a:r>
          </a:p>
        </p:txBody>
      </p:sp>
    </p:spTree>
    <p:extLst>
      <p:ext uri="{BB962C8B-B14F-4D97-AF65-F5344CB8AC3E}">
        <p14:creationId xmlns:p14="http://schemas.microsoft.com/office/powerpoint/2010/main" val="3750466922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0406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4828" y="6399442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hlinkClick r:id="rId3"/>
              </a:rPr>
              <a:t>Source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286" y="533400"/>
            <a:ext cx="319355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5029200"/>
            <a:ext cx="6096000" cy="150810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/>
              <a:t>this is the best book to explain how the system currently works</a:t>
            </a:r>
          </a:p>
          <a:p>
            <a:pPr algn="ctr"/>
            <a:r>
              <a:rPr lang="en-US" sz="2000" dirty="0"/>
              <a:t>(mostly all very legal, by the way)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736"/>
            <a:ext cx="7315200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The Economic and Political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international trade laws influence . . .</a:t>
            </a: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the kind of crops farmers grow</a:t>
            </a:r>
          </a:p>
          <a:p>
            <a:pPr marL="1597025" lvl="5" indent="-219075"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the prices they receive for their products in wholesale markets</a:t>
            </a:r>
          </a:p>
          <a:p>
            <a:pPr marL="1597025" lvl="5" indent="-219075"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consumer retail costs</a:t>
            </a:r>
          </a:p>
        </p:txBody>
      </p:sp>
      <p:sp>
        <p:nvSpPr>
          <p:cNvPr id="77517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., p. 14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736"/>
            <a:ext cx="73152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The Economic and Political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multinational food companies’ marketing strategies and distribution networks influence . . .</a:t>
            </a: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what is available for purchase</a:t>
            </a:r>
          </a:p>
          <a:p>
            <a:pPr marL="1597025" lvl="5" indent="-219075"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the prices at which these products are offered</a:t>
            </a:r>
          </a:p>
        </p:txBody>
      </p:sp>
      <p:sp>
        <p:nvSpPr>
          <p:cNvPr id="77619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., p. 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54036"/>
            <a:ext cx="7315200" cy="487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latin typeface="+mn-lt"/>
              </a:rPr>
              <a:t>human beings, now and in the past, have always had an impact on their environments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05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80000"/>
                </a:solidFill>
                <a:latin typeface="+mn-lt"/>
              </a:rPr>
              <a:t>both social </a:t>
            </a:r>
            <a:r>
              <a:rPr lang="en-US" sz="2400" b="1" dirty="0">
                <a:solidFill>
                  <a:srgbClr val="C81A08"/>
                </a:solidFill>
                <a:latin typeface="+mn-lt"/>
              </a:rPr>
              <a:t>and </a:t>
            </a:r>
            <a:r>
              <a:rPr lang="en-US" sz="2400" b="1" dirty="0">
                <a:solidFill>
                  <a:srgbClr val="C80000"/>
                </a:solidFill>
                <a:latin typeface="+mn-lt"/>
              </a:rPr>
              <a:t>physical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80000"/>
                </a:solidFill>
                <a:latin typeface="+mn-lt"/>
              </a:rPr>
              <a:t>humans (and all living creatures) change the environment just by existing in it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80000"/>
                </a:solidFill>
                <a:latin typeface="+mn-lt"/>
              </a:rPr>
              <a:t>humans, with a greater capacity for impact, as a result of using tools (technology), have, throughout their history, had a proportionately greater impact on their environments than other animals</a:t>
            </a:r>
          </a:p>
        </p:txBody>
      </p:sp>
      <p:sp>
        <p:nvSpPr>
          <p:cNvPr id="707586" name="TextBox 3"/>
          <p:cNvSpPr txBox="1">
            <a:spLocks noChangeArrowheads="1"/>
          </p:cNvSpPr>
          <p:nvPr/>
        </p:nvSpPr>
        <p:spPr bwMode="auto">
          <a:xfrm>
            <a:off x="928688" y="6246586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736"/>
            <a:ext cx="7315200" cy="53399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The Economic and Political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" b="1" dirty="0">
              <a:solidFill>
                <a:prstClr val="black"/>
              </a:solidFill>
              <a:latin typeface="Calibri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the way national and international agricultural research organizations approach the development of . . .</a:t>
            </a: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" b="1" dirty="0">
              <a:solidFill>
                <a:prstClr val="black"/>
              </a:solidFill>
              <a:latin typeface="Calibri"/>
            </a:endParaRP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new seeds</a:t>
            </a: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chemicals</a:t>
            </a: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tools</a:t>
            </a: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techniques of cultivation</a:t>
            </a:r>
          </a:p>
          <a:p>
            <a:pPr marL="682625" lvl="5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may have an impact on who benefits from improved technology and who does not</a:t>
            </a:r>
          </a:p>
        </p:txBody>
      </p:sp>
      <p:sp>
        <p:nvSpPr>
          <p:cNvPr id="77721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., p. 14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1" name="TextBox 1"/>
          <p:cNvSpPr txBox="1">
            <a:spLocks noChangeArrowheads="1"/>
          </p:cNvSpPr>
          <p:nvPr/>
        </p:nvSpPr>
        <p:spPr bwMode="auto">
          <a:xfrm>
            <a:off x="914400" y="1011238"/>
            <a:ext cx="73152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000" b="1" dirty="0">
                <a:solidFill>
                  <a:srgbClr val="D79694"/>
                </a:solidFill>
                <a:latin typeface="Calibri" pitchFamily="34" charset="0"/>
              </a:rPr>
              <a:t>The Economic and Political</a:t>
            </a:r>
          </a:p>
          <a:p>
            <a:pPr marL="0" lvl="1" algn="ctr"/>
            <a:r>
              <a:rPr lang="en-US" sz="40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lvl="1" algn="ctr"/>
            <a:endParaRPr lang="en-US" sz="5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the ways in which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the social and economic environment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national and international policies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and agricultural research and development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affect the availability and quality of food are 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reviewed with topics like . . .</a:t>
            </a:r>
          </a:p>
          <a:p>
            <a:pPr algn="ctr"/>
            <a:endParaRPr lang="en-US" sz="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“Food and Social Organization”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“Hunger in Global Perspective”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“Addressing Global Food Issues”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4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., p. 14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676400"/>
            <a:ext cx="7467600" cy="4536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Nutritional Status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Biological Makeup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Human Nutrient Needs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Diet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Cuisine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0000"/>
                </a:solidFill>
                <a:latin typeface="+mn-lt"/>
              </a:rPr>
              <a:t>The 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Physical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Sociocultural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Economic and Political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</p:txBody>
      </p:sp>
      <p:sp>
        <p:nvSpPr>
          <p:cNvPr id="70144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 dirty="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82261"/>
            <a:ext cx="7315200" cy="1938992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Finally, keep in mind that all three environmental units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mutually interact with all of the other elements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in the Biocultural Framework . . . </a:t>
            </a:r>
            <a:endParaRPr lang="en-US" sz="2400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4</a:t>
            </a:r>
          </a:p>
        </p:txBody>
      </p:sp>
      <p:pic>
        <p:nvPicPr>
          <p:cNvPr id="70246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4899025"/>
            <a:ext cx="1343025" cy="6461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0563" y="1501775"/>
            <a:ext cx="5202237" cy="10890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063" y="4903788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76600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813" y="5043488"/>
            <a:ext cx="25273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5888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5400000">
            <a:off x="5322094" y="3571082"/>
            <a:ext cx="2439987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1435894" y="3591719"/>
            <a:ext cx="2439988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5789613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43910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29432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5803900" y="455136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957513" y="455771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8586-9992-7448-B340-26503B9D6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4D05E-F442-D902-03C9-9E8C03FBB2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B1C703D-738F-E3F3-E2CC-BC904FC4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75E88-2FC3-D188-3061-376EC57CA95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322"/>
            <a:ext cx="4572000" cy="6401355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8A4881B-4056-2D80-D5C3-FAE1C5F8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8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152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600" b="1" dirty="0">
                <a:latin typeface="+mn-lt"/>
              </a:rPr>
              <a:t>the physical environment around us continues to provide opportunities and constraints for diet and nutrition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droughts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floods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hurricanes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rising ocean levels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the rise and spread of “new” diseases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earthquakes</a:t>
            </a:r>
          </a:p>
        </p:txBody>
      </p:sp>
      <p:sp>
        <p:nvSpPr>
          <p:cNvPr id="7086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15200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600" b="1" dirty="0">
                <a:latin typeface="+mn-lt"/>
              </a:rPr>
              <a:t>the physical environment around us continues to provide opportunities and constraints for diet and nutrition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global warming is resulting in major changes in food production patterns</a:t>
            </a: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81A08"/>
                </a:solidFill>
                <a:latin typeface="+mn-lt"/>
              </a:rPr>
              <a:t>including changes in water resources, and allocation of water resources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C81A08"/>
              </a:solidFill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81A08"/>
                </a:solidFill>
                <a:latin typeface="+mn-lt"/>
              </a:rPr>
              <a:t>(Global Warming itself is a fact. 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81A08"/>
                </a:solidFill>
                <a:latin typeface="+mn-lt"/>
              </a:rPr>
              <a:t>What is in dispute are what are the causes of global warming.)</a:t>
            </a:r>
          </a:p>
        </p:txBody>
      </p:sp>
      <p:sp>
        <p:nvSpPr>
          <p:cNvPr id="7086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</a:rPr>
              <a:t>“each of these environmental arenas is interconnected,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one affecting the other”</a:t>
            </a:r>
          </a:p>
          <a:p>
            <a:pPr algn="ctr"/>
            <a:endParaRPr lang="en-US" b="1" dirty="0">
              <a:latin typeface="Calibri" pitchFamily="34" charset="0"/>
            </a:endParaRPr>
          </a:p>
          <a:p>
            <a:pPr marL="688975" lvl="1" indent="-231775">
              <a:buFont typeface="Arial" charset="0"/>
              <a:buChar char="•"/>
            </a:pPr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and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the interplay among influences </a:t>
            </a:r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is important for understanding the biocultural model</a:t>
            </a:r>
          </a:p>
          <a:p>
            <a:pPr marL="688975" lvl="1" indent="-231775">
              <a:buFont typeface="Arial" charset="0"/>
              <a:buChar char="•"/>
            </a:pPr>
            <a:endParaRPr lang="en-US" sz="1600" b="1" dirty="0">
              <a:solidFill>
                <a:srgbClr val="C80000"/>
              </a:solidFill>
              <a:latin typeface="Calibri" pitchFamily="34" charset="0"/>
            </a:endParaRPr>
          </a:p>
          <a:p>
            <a:pPr marL="688975" lvl="1" indent="-231775">
              <a:buFont typeface="Arial" charset="0"/>
              <a:buChar char="•"/>
            </a:pPr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aspects of social and physical environments influence basic nutrient needs of humans and the consumption of the foods that satisfy them</a:t>
            </a:r>
          </a:p>
        </p:txBody>
      </p:sp>
      <p:sp>
        <p:nvSpPr>
          <p:cNvPr id="70963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5" name="Subtitle 2"/>
          <p:cNvSpPr txBox="1">
            <a:spLocks/>
          </p:cNvSpPr>
          <p:nvPr/>
        </p:nvSpPr>
        <p:spPr bwMode="auto">
          <a:xfrm>
            <a:off x="914400" y="1676400"/>
            <a:ext cx="73152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12706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712707" name="TextBox 4"/>
          <p:cNvSpPr txBox="1">
            <a:spLocks noChangeArrowheads="1"/>
          </p:cNvSpPr>
          <p:nvPr/>
        </p:nvSpPr>
        <p:spPr bwMode="auto">
          <a:xfrm>
            <a:off x="5368925" y="17526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Box 2"/>
          <p:cNvSpPr txBox="1">
            <a:spLocks noChangeArrowheads="1"/>
          </p:cNvSpPr>
          <p:nvPr/>
        </p:nvSpPr>
        <p:spPr bwMode="auto">
          <a:xfrm>
            <a:off x="914174" y="6244998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13731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4899025"/>
            <a:ext cx="1343025" cy="6461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3" name="TextBox 1"/>
          <p:cNvSpPr txBox="1">
            <a:spLocks noChangeArrowheads="1"/>
          </p:cNvSpPr>
          <p:nvPr/>
        </p:nvSpPr>
        <p:spPr bwMode="auto">
          <a:xfrm>
            <a:off x="914400" y="1295400"/>
            <a:ext cx="7315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>
                <a:solidFill>
                  <a:srgbClr val="C80000"/>
                </a:solidFill>
                <a:latin typeface="Calibri" pitchFamily="34" charset="0"/>
              </a:rPr>
              <a:t>The Physical / Biological Environment</a:t>
            </a:r>
          </a:p>
          <a:p>
            <a:pPr marL="0" lvl="1" algn="ctr"/>
            <a:endParaRPr lang="en-US" sz="1400" b="1">
              <a:latin typeface="Calibri" pitchFamily="34" charset="0"/>
            </a:endParaRPr>
          </a:p>
          <a:p>
            <a:pPr marL="0" lvl="1" algn="ctr"/>
            <a:endParaRPr lang="en-US" sz="100" b="1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climate</a:t>
            </a: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soils</a:t>
            </a: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water resources</a:t>
            </a: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plant and animal life</a:t>
            </a: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predators </a:t>
            </a:r>
          </a:p>
          <a:p>
            <a:pPr marL="1603375" lvl="3" indent="-231775"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including microbes and parasites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1" name="TextBox 1"/>
          <p:cNvSpPr txBox="1">
            <a:spLocks noChangeArrowheads="1"/>
          </p:cNvSpPr>
          <p:nvPr/>
        </p:nvSpPr>
        <p:spPr bwMode="auto">
          <a:xfrm>
            <a:off x="914400" y="1066800"/>
            <a:ext cx="73152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Physical / Biological Environment</a:t>
            </a:r>
          </a:p>
          <a:p>
            <a:pPr marL="0" lvl="1" algn="ctr"/>
            <a:endParaRPr lang="en-US" sz="400" b="1" dirty="0">
              <a:solidFill>
                <a:srgbClr val="D79694"/>
              </a:solidFill>
              <a:latin typeface="Calibri" pitchFamily="34" charset="0"/>
            </a:endParaRPr>
          </a:p>
          <a:p>
            <a:pPr marL="0" lvl="1" algn="ctr"/>
            <a:endParaRPr lang="en-US" sz="100" b="1" dirty="0">
              <a:solidFill>
                <a:srgbClr val="D79694"/>
              </a:solidFill>
              <a:latin typeface="Calibri" pitchFamily="34" charset="0"/>
            </a:endParaRPr>
          </a:p>
          <a:p>
            <a:pPr marL="682625" lvl="2" indent="-219075"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“because people can eat only what is available, </a:t>
            </a:r>
            <a:r>
              <a:rPr lang="en-US" sz="3600" b="1" dirty="0">
                <a:latin typeface="Calibri" pitchFamily="34" charset="0"/>
              </a:rPr>
              <a:t>they develop systems of preferred foods and tastes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that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</a:rPr>
              <a:t>reflect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both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</a:rPr>
              <a:t>the foods available and the methods of preparation developed to make those foods edible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716802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0E088-80FC-1CD2-FFE6-8D5CDF7C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72642-BCE5-37A2-CFE9-2CC56410E8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CF464D15-BDF0-4EA0-97A9-6B8DF8404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3EDA4-4D33-95DD-3660-3EE6A80E132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322"/>
            <a:ext cx="4572000" cy="6401355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B60A5C59-92AC-1B9F-23C5-086A4CFEB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7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Physical / Biological Environment</a:t>
            </a:r>
          </a:p>
          <a:p>
            <a:pPr marL="0" lvl="1" algn="ctr"/>
            <a:endParaRPr lang="en-US" sz="300" b="1" dirty="0">
              <a:latin typeface="Calibri" pitchFamily="34" charset="0"/>
            </a:endParaRPr>
          </a:p>
          <a:p>
            <a:pPr marL="0" lvl="1" algn="ctr"/>
            <a:endParaRPr lang="en-US" sz="100" b="1" dirty="0">
              <a:latin typeface="Calibri" pitchFamily="34" charset="0"/>
            </a:endParaRPr>
          </a:p>
          <a:p>
            <a:pPr marL="682625" lvl="2" indent="-219075">
              <a:buFont typeface="Arial" charset="0"/>
              <a:buChar char="•"/>
            </a:pPr>
            <a:r>
              <a:rPr lang="en-US" sz="3600" b="1" dirty="0">
                <a:latin typeface="Calibri" pitchFamily="34" charset="0"/>
              </a:rPr>
              <a:t>“humans respond to more subtle aspects of environments as well”</a:t>
            </a:r>
          </a:p>
          <a:p>
            <a:pPr marL="682625" lvl="2" indent="-219075">
              <a:buFont typeface="Arial" charset="0"/>
              <a:buChar char="•"/>
            </a:pPr>
            <a:endParaRPr lang="en-US" sz="1100" b="1" dirty="0">
              <a:latin typeface="Calibri" pitchFamily="34" charset="0"/>
            </a:endParaRPr>
          </a:p>
          <a:p>
            <a:pPr marL="1139825" lvl="3" indent="-219075"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e.g., agriculturalists who experience yearly fluctuations in rainfall often cultivate a number of different varieties of the same plant species</a:t>
            </a:r>
          </a:p>
          <a:p>
            <a:pPr marL="1139825" lvl="3" indent="-219075"/>
            <a:endParaRPr lang="en-US" sz="1200" dirty="0">
              <a:solidFill>
                <a:srgbClr val="C80000"/>
              </a:solidFill>
              <a:latin typeface="Calibri" pitchFamily="34" charset="0"/>
            </a:endParaRPr>
          </a:p>
          <a:p>
            <a:pPr marL="1139825" lvl="3" indent="-219075"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including some that yield best in optimal conditions and others that yield better in suboptimal conditions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TextBox 1"/>
          <p:cNvSpPr txBox="1">
            <a:spLocks noChangeArrowheads="1"/>
          </p:cNvSpPr>
          <p:nvPr/>
        </p:nvSpPr>
        <p:spPr bwMode="auto">
          <a:xfrm>
            <a:off x="914400" y="2133600"/>
            <a:ext cx="7315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“As with other components of the biocultural model,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the physical environment and human dietary practices influence each other</a:t>
            </a:r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pp. 11-12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TextBox 1"/>
          <p:cNvSpPr txBox="1">
            <a:spLocks noChangeArrowheads="1"/>
          </p:cNvSpPr>
          <p:nvPr/>
        </p:nvSpPr>
        <p:spPr bwMode="auto">
          <a:xfrm>
            <a:off x="914400" y="213360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“All environments in which humans live </a:t>
            </a:r>
            <a:r>
              <a:rPr lang="en-US" sz="4000" b="1" dirty="0">
                <a:latin typeface="Calibri" pitchFamily="34" charset="0"/>
              </a:rPr>
              <a:t>can be truly understood only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within the context of the technologies that humans use to exploit those environments</a:t>
            </a:r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71987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pp. 11-12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7" name="TextBox 1"/>
          <p:cNvSpPr txBox="1">
            <a:spLocks noChangeArrowheads="1"/>
          </p:cNvSpPr>
          <p:nvPr/>
        </p:nvSpPr>
        <p:spPr bwMode="auto">
          <a:xfrm>
            <a:off x="914400" y="1618595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“</a:t>
            </a:r>
            <a:r>
              <a:rPr lang="en-US" sz="4000" b="1" dirty="0">
                <a:latin typeface="Calibri" pitchFamily="34" charset="0"/>
              </a:rPr>
              <a:t>Even human groups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with relatively simple technologies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alter the environment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especially the plants and animals in the environment, </a:t>
            </a:r>
          </a:p>
          <a:p>
            <a:pPr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to meet their needs.”</a:t>
            </a:r>
          </a:p>
        </p:txBody>
      </p:sp>
      <p:sp>
        <p:nvSpPr>
          <p:cNvPr id="72089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pp. 11-12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5" name="Subtitle 2"/>
          <p:cNvSpPr txBox="1">
            <a:spLocks/>
          </p:cNvSpPr>
          <p:nvPr/>
        </p:nvSpPr>
        <p:spPr bwMode="auto">
          <a:xfrm>
            <a:off x="914400" y="167640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22946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722947" name="TextBox 4"/>
          <p:cNvSpPr txBox="1">
            <a:spLocks noChangeArrowheads="1"/>
          </p:cNvSpPr>
          <p:nvPr/>
        </p:nvSpPr>
        <p:spPr bwMode="auto">
          <a:xfrm>
            <a:off x="5368925" y="16764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69" name="TextBox 2"/>
          <p:cNvSpPr txBox="1">
            <a:spLocks noChangeArrowheads="1"/>
          </p:cNvSpPr>
          <p:nvPr/>
        </p:nvSpPr>
        <p:spPr bwMode="auto">
          <a:xfrm>
            <a:off x="928688" y="6324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23970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60563" y="1501775"/>
            <a:ext cx="5202237" cy="10890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900" b="1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humans live and eat in a world filled with shared understandings</a:t>
            </a:r>
          </a:p>
        </p:txBody>
      </p:sp>
      <p:sp>
        <p:nvSpPr>
          <p:cNvPr id="72499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7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9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these conventional understandings are manifest in . . .</a:t>
            </a:r>
          </a:p>
          <a:p>
            <a:pPr marL="1603375" lvl="3" indent="-231775">
              <a:buFont typeface="Arial" charset="0"/>
              <a:buChar char="•"/>
            </a:pPr>
            <a:endParaRPr lang="en-US" sz="200" b="1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artifacts </a:t>
            </a:r>
          </a:p>
          <a:p>
            <a:pPr marL="2060575" lvl="4" indent="-231775"/>
            <a:r>
              <a:rPr lang="en-US" sz="3200" b="1" dirty="0">
                <a:latin typeface="Calibri" pitchFamily="34" charset="0"/>
              </a:rPr>
              <a:t>	</a:t>
            </a:r>
            <a:r>
              <a:rPr lang="en-US" sz="2800" dirty="0">
                <a:latin typeface="Calibri" pitchFamily="34" charset="0"/>
              </a:rPr>
              <a:t>(tools, houses, clothing . . .)</a:t>
            </a:r>
            <a:endParaRPr lang="en-US" sz="3200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social relationships</a:t>
            </a:r>
          </a:p>
          <a:p>
            <a:pPr marL="2060575" lvl="4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values and beliefs</a:t>
            </a:r>
          </a:p>
          <a:p>
            <a:pPr marL="2060575" lvl="4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behavioral patterns</a:t>
            </a:r>
          </a:p>
        </p:txBody>
      </p:sp>
      <p:sp>
        <p:nvSpPr>
          <p:cNvPr id="726018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</a:t>
            </a:r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9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“culture” 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refers to the </a:t>
            </a:r>
            <a:br>
              <a:rPr lang="en-US" sz="3200" b="1" dirty="0">
                <a:solidFill>
                  <a:srgbClr val="C80000"/>
                </a:solidFill>
                <a:latin typeface="Calibri" pitchFamily="34" charset="0"/>
              </a:rPr>
            </a:br>
            <a:r>
              <a:rPr lang="en-US" sz="4400" b="1" dirty="0">
                <a:latin typeface="Calibri" pitchFamily="34" charset="0"/>
              </a:rPr>
              <a:t>shared understandings 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that characterize groups of people and distinguish them from other groups</a:t>
            </a:r>
          </a:p>
        </p:txBody>
      </p:sp>
      <p:sp>
        <p:nvSpPr>
          <p:cNvPr id="72704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5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</a:t>
            </a:r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9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4400" b="1" dirty="0">
                <a:latin typeface="Calibri" pitchFamily="34" charset="0"/>
              </a:rPr>
              <a:t>culture is dynamic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, </a:t>
            </a:r>
          </a:p>
          <a:p>
            <a:pPr marL="1146175" lvl="2" indent="-231775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	changing in response to different circumstances and new information</a:t>
            </a:r>
          </a:p>
        </p:txBody>
      </p:sp>
      <p:sp>
        <p:nvSpPr>
          <p:cNvPr id="72806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606F-F2EA-D0E0-0700-0126EC1A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E91B9-0F1F-ECEF-7E44-F55CCA2F42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3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4800" b="1" i="1" dirty="0">
                <a:solidFill>
                  <a:srgbClr val="000000"/>
                </a:solidFill>
                <a:latin typeface="Calibri" pitchFamily="34" charset="0"/>
              </a:rPr>
              <a:t>Technology</a:t>
            </a:r>
            <a:endParaRPr lang="en-US" sz="4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endParaRPr lang="en-US" sz="28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D79694"/>
                </a:solidFill>
                <a:latin typeface="Calibri" pitchFamily="34" charset="0"/>
              </a:rPr>
              <a:t>Social Organization</a:t>
            </a:r>
          </a:p>
          <a:p>
            <a:pPr marL="1146175" lvl="2" indent="-231775">
              <a:buFont typeface="Arial" charset="0"/>
              <a:buChar char="•"/>
            </a:pPr>
            <a:endParaRPr lang="en-US" sz="28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D79694"/>
                </a:solidFill>
                <a:latin typeface="Calibri" pitchFamily="34" charset="0"/>
              </a:rPr>
              <a:t>Ideology</a:t>
            </a:r>
          </a:p>
        </p:txBody>
      </p:sp>
      <p:sp>
        <p:nvSpPr>
          <p:cNvPr id="73011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31139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1966686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includes the </a:t>
            </a:r>
            <a:r>
              <a:rPr lang="en-US" sz="3200" b="1" dirty="0">
                <a:latin typeface="Calibri" pitchFamily="34" charset="0"/>
              </a:rPr>
              <a:t>knowledge, practices, and tools a group uses to cope with the physical environment and meet its needs for shelter and subsistence</a:t>
            </a:r>
          </a:p>
        </p:txBody>
      </p:sp>
      <p:sp>
        <p:nvSpPr>
          <p:cNvPr id="73216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includes the </a:t>
            </a:r>
            <a:r>
              <a:rPr lang="en-US" sz="3200" b="1" dirty="0">
                <a:latin typeface="Calibri" pitchFamily="34" charset="0"/>
              </a:rPr>
              <a:t>tools and techniques a society has for producing, processing, and preparing food</a:t>
            </a:r>
          </a:p>
        </p:txBody>
      </p:sp>
      <p:sp>
        <p:nvSpPr>
          <p:cNvPr id="73318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includes the </a:t>
            </a:r>
            <a:r>
              <a:rPr lang="en-US" sz="3200" b="1" dirty="0">
                <a:latin typeface="Calibri" pitchFamily="34" charset="0"/>
              </a:rPr>
              <a:t>tools and techniques a society has for producing, processing, and preparing food</a:t>
            </a:r>
            <a:endParaRPr lang="en-US" sz="2800" b="1" dirty="0">
              <a:latin typeface="Calibri" pitchFamily="34" charset="0"/>
            </a:endParaRPr>
          </a:p>
          <a:p>
            <a:pPr marL="1603375" lvl="3" indent="-231775"/>
            <a:endParaRPr lang="en-US" sz="1000" b="1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e.g., Stone Age arrowheads, spear points, and choppers for butchering meat . . .</a:t>
            </a:r>
          </a:p>
        </p:txBody>
      </p:sp>
      <p:sp>
        <p:nvSpPr>
          <p:cNvPr id="7342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D79694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includes the tools and techniques a society has for producing, processing, and preparing food</a:t>
            </a:r>
          </a:p>
          <a:p>
            <a:pPr marL="1603375" lvl="3" indent="-231775"/>
            <a:endParaRPr lang="en-US" sz="1050" b="1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e.g., Stone Age arrowheads, spear points, and choppers for butchering meat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D79694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includes the tools and techniques a society has for producing, processing, and preparing food</a:t>
            </a:r>
          </a:p>
          <a:p>
            <a:pPr marL="1603375" lvl="3" indent="-231775"/>
            <a:endParaRPr lang="en-US" sz="1050" b="1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e.g., early agriculturalists’ digging sticks, seed drills, plows, and scythes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In contemporary times, a wide range of tools and </a:t>
            </a:r>
          </a:p>
          <a:p>
            <a:pPr marL="1603375" lvl="3" indent="-231775"/>
            <a:r>
              <a:rPr lang="en-US" sz="3200" b="1" dirty="0">
                <a:latin typeface="Calibri" pitchFamily="34" charset="0"/>
              </a:rPr>
              <a:t>	“adaptive strategies” are used to produce, preserve, and prepare foods . . .</a:t>
            </a:r>
          </a:p>
        </p:txBody>
      </p:sp>
      <p:sp>
        <p:nvSpPr>
          <p:cNvPr id="73728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Technology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D79694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D79694"/>
                </a:solidFill>
                <a:latin typeface="+mn-lt"/>
              </a:rPr>
              <a:t>In contemporary times, a wide range of tools and </a:t>
            </a: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	</a:t>
            </a:r>
            <a:r>
              <a:rPr lang="en-US" sz="4400" b="1" dirty="0">
                <a:latin typeface="+mn-lt"/>
              </a:rPr>
              <a:t>“adaptive strategies</a:t>
            </a:r>
            <a:r>
              <a:rPr lang="en-US" sz="4400" b="1" dirty="0">
                <a:solidFill>
                  <a:srgbClr val="000000"/>
                </a:solidFill>
                <a:latin typeface="+mn-lt"/>
              </a:rPr>
              <a:t>”</a:t>
            </a:r>
            <a:r>
              <a:rPr lang="en-US" sz="4400" b="1" dirty="0">
                <a:solidFill>
                  <a:srgbClr val="D79694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D79694"/>
                </a:solidFill>
                <a:latin typeface="+mn-lt"/>
              </a:rPr>
              <a:t>are used to produce, preserve, and prepare foods . . .</a:t>
            </a:r>
          </a:p>
        </p:txBody>
      </p:sp>
      <p:sp>
        <p:nvSpPr>
          <p:cNvPr id="73830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>
                <a:latin typeface="Calibri" pitchFamily="34" charset="0"/>
              </a:rPr>
              <a:t>Adaptive Strategies</a:t>
            </a:r>
          </a:p>
          <a:p>
            <a:pPr marL="0" lvl="1" algn="ctr">
              <a:lnSpc>
                <a:spcPct val="150000"/>
              </a:lnSpc>
            </a:pPr>
            <a:endParaRPr lang="en-US" sz="1200" b="1">
              <a:latin typeface="Calibri" pitchFamily="34" charset="0"/>
            </a:endParaRP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foraging </a:t>
            </a:r>
            <a:r>
              <a:rPr lang="en-US" sz="2800">
                <a:latin typeface="Calibri" pitchFamily="34" charset="0"/>
              </a:rPr>
              <a:t>(hunting/gathering/fishing)</a:t>
            </a:r>
            <a:endParaRPr lang="en-US" sz="3200">
              <a:latin typeface="Calibri" pitchFamily="34" charset="0"/>
            </a:endParaRP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horticulture</a:t>
            </a: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intensive agriculture</a:t>
            </a: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pastoralism</a:t>
            </a: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industrialized agriculture</a:t>
            </a:r>
          </a:p>
        </p:txBody>
      </p:sp>
      <p:sp>
        <p:nvSpPr>
          <p:cNvPr id="7393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7" name="Subtitle 2"/>
          <p:cNvSpPr txBox="1">
            <a:spLocks/>
          </p:cNvSpPr>
          <p:nvPr/>
        </p:nvSpPr>
        <p:spPr bwMode="auto">
          <a:xfrm>
            <a:off x="914400" y="1676400"/>
            <a:ext cx="731520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00418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23258" y="4572000"/>
            <a:ext cx="70866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there are three main “environments” to consider . . 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3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anthropologists have noted that </a:t>
            </a:r>
            <a:r>
              <a:rPr lang="en-US" sz="3200" b="1" dirty="0">
                <a:latin typeface="Calibri" pitchFamily="34" charset="0"/>
              </a:rPr>
              <a:t>societies with similar adaptive strategies and technologies share a number of social and cultural characteristics</a:t>
            </a:r>
          </a:p>
          <a:p>
            <a:pPr marL="1146175" lvl="2" indent="-231775">
              <a:buFont typeface="Arial" charset="0"/>
              <a:buChar char="•"/>
            </a:pPr>
            <a:endParaRPr lang="en-US" sz="6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suggesting that a society’s technology interacts with other aspects of its culture</a:t>
            </a:r>
          </a:p>
          <a:p>
            <a:pPr marL="1603375" lvl="3" indent="-231775"/>
            <a:endParaRPr lang="en-US" sz="1200" b="1" dirty="0">
              <a:latin typeface="Calibri" pitchFamily="34" charset="0"/>
            </a:endParaRPr>
          </a:p>
        </p:txBody>
      </p:sp>
      <p:sp>
        <p:nvSpPr>
          <p:cNvPr id="7403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7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3200" b="1" dirty="0">
                <a:latin typeface="Calibri" pitchFamily="34" charset="0"/>
              </a:rPr>
              <a:t>these technologies are </a:t>
            </a:r>
          </a:p>
          <a:p>
            <a:pPr algn="ctr"/>
            <a:r>
              <a:rPr lang="en-US" sz="3200" b="1" dirty="0">
                <a:latin typeface="Calibri" pitchFamily="34" charset="0"/>
              </a:rPr>
              <a:t>described and discussed </a:t>
            </a:r>
            <a:br>
              <a:rPr lang="en-US" sz="3200" b="1" dirty="0">
                <a:latin typeface="Calibri" pitchFamily="34" charset="0"/>
              </a:rPr>
            </a:br>
            <a:r>
              <a:rPr lang="en-US" sz="3200" b="1" dirty="0">
                <a:latin typeface="Calibri" pitchFamily="34" charset="0"/>
              </a:rPr>
              <a:t>with topics like . . .</a:t>
            </a:r>
          </a:p>
          <a:p>
            <a:pPr algn="ctr"/>
            <a:endParaRPr lang="en-US" sz="1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“Food Technologies: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How People Get Their Food in Nonindustrial Societies”</a:t>
            </a:r>
          </a:p>
          <a:p>
            <a:pPr algn="ctr"/>
            <a:r>
              <a:rPr lang="en-US" sz="1600" b="1" dirty="0">
                <a:latin typeface="Calibri" pitchFamily="34" charset="0"/>
              </a:rPr>
              <a:t>and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“Food Technologies: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How People Get Their Food in Industrial Societies”</a:t>
            </a:r>
          </a:p>
          <a:p>
            <a:pPr marL="1603375" lvl="3" indent="-231775"/>
            <a:endParaRPr lang="en-US" sz="1200" b="1" dirty="0">
              <a:latin typeface="Calibri" pitchFamily="34" charset="0"/>
            </a:endParaRPr>
          </a:p>
        </p:txBody>
      </p:sp>
      <p:sp>
        <p:nvSpPr>
          <p:cNvPr id="74137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these chapters explore how each of these </a:t>
            </a:r>
            <a:r>
              <a:rPr lang="en-US" sz="2800" b="1" dirty="0">
                <a:latin typeface="Calibri" pitchFamily="34" charset="0"/>
              </a:rPr>
              <a:t>technological strategies influences</a:t>
            </a:r>
          </a:p>
          <a:p>
            <a:pPr algn="ctr"/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</a:rPr>
              <a:t>the types </a:t>
            </a:r>
          </a:p>
          <a:p>
            <a:pPr algn="ctr"/>
            <a:r>
              <a:rPr lang="en-US" sz="3600" b="1" dirty="0">
                <a:latin typeface="Calibri" pitchFamily="34" charset="0"/>
              </a:rPr>
              <a:t>amounts </a:t>
            </a:r>
          </a:p>
          <a:p>
            <a:pPr algn="ctr"/>
            <a:r>
              <a:rPr lang="en-US" sz="3600" b="1" dirty="0">
                <a:latin typeface="Calibri" pitchFamily="34" charset="0"/>
              </a:rPr>
              <a:t>and quality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of the foods available 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to the respective groups of peoples</a:t>
            </a:r>
          </a:p>
          <a:p>
            <a:pPr marL="1603375" lvl="3" indent="-231775"/>
            <a:endParaRPr lang="en-US" sz="1100" b="1" dirty="0">
              <a:latin typeface="Calibri" pitchFamily="34" charset="0"/>
            </a:endParaRPr>
          </a:p>
        </p:txBody>
      </p:sp>
      <p:sp>
        <p:nvSpPr>
          <p:cNvPr id="74240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Technology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i="1" dirty="0">
                <a:solidFill>
                  <a:srgbClr val="000000"/>
                </a:solidFill>
                <a:latin typeface="+mn-lt"/>
              </a:rPr>
              <a:t>Social Organization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Ideology</a:t>
            </a:r>
          </a:p>
        </p:txBody>
      </p:sp>
      <p:sp>
        <p:nvSpPr>
          <p:cNvPr id="74342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44451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02075" y="1966686"/>
            <a:ext cx="1341438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193"/>
            <a:ext cx="73152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Social Organization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refers to the way a social group organizes its members into</a:t>
            </a:r>
          </a:p>
          <a:p>
            <a:pPr marL="2974975" lvl="6" indent="-231775">
              <a:defRPr/>
            </a:pPr>
            <a:r>
              <a:rPr lang="en-US" sz="3200" b="1" dirty="0">
                <a:latin typeface="+mn-lt"/>
              </a:rPr>
              <a:t>families</a:t>
            </a:r>
          </a:p>
          <a:p>
            <a:pPr marL="2974975" lvl="6" indent="-231775">
              <a:defRPr/>
            </a:pPr>
            <a:r>
              <a:rPr lang="en-US" sz="3200" b="1" dirty="0">
                <a:latin typeface="+mn-lt"/>
              </a:rPr>
              <a:t>social strata</a:t>
            </a:r>
          </a:p>
          <a:p>
            <a:pPr marL="2974975" lvl="6" indent="-231775">
              <a:defRPr/>
            </a:pPr>
            <a:r>
              <a:rPr lang="en-US" sz="3200" b="1" dirty="0">
                <a:latin typeface="+mn-lt"/>
              </a:rPr>
              <a:t>communities</a:t>
            </a:r>
          </a:p>
          <a:p>
            <a:pPr marL="2974975" lvl="6" indent="-231775">
              <a:defRPr/>
            </a:pPr>
            <a:r>
              <a:rPr lang="en-US" sz="3200" b="1" dirty="0">
                <a:latin typeface="+mn-lt"/>
              </a:rPr>
              <a:t>and other groupings</a:t>
            </a:r>
            <a:endParaRPr lang="en-US" sz="3200" b="1" i="1" dirty="0">
              <a:latin typeface="+mn-lt"/>
            </a:endParaRPr>
          </a:p>
        </p:txBody>
      </p:sp>
      <p:sp>
        <p:nvSpPr>
          <p:cNvPr id="74547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193"/>
            <a:ext cx="7315200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Social Organization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also includes norms that . . .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828800" lvl="6" indent="-231775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regulate relationships</a:t>
            </a:r>
          </a:p>
          <a:p>
            <a:pPr marL="1828800" lvl="6" indent="-231775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provide templates for the way work is organized within households</a:t>
            </a:r>
          </a:p>
          <a:p>
            <a:pPr marL="1828800" lvl="6" indent="-231775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influence how the day is organized</a:t>
            </a:r>
            <a:endParaRPr lang="en-US" sz="2800" b="1" i="1" dirty="0">
              <a:latin typeface="+mn-lt"/>
            </a:endParaRPr>
          </a:p>
        </p:txBody>
      </p:sp>
      <p:sp>
        <p:nvSpPr>
          <p:cNvPr id="74649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2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Social Organization</a:t>
            </a:r>
            <a:r>
              <a:rPr lang="en-US" sz="2800" b="1" i="1" dirty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also includes . . .</a:t>
            </a:r>
          </a:p>
          <a:p>
            <a:pPr marL="1146175" lvl="2" indent="-231775">
              <a:buFont typeface="Arial" charset="0"/>
              <a:buChar char="•"/>
            </a:pPr>
            <a:endParaRPr lang="en-US" sz="100" b="1" dirty="0">
              <a:latin typeface="Calibri" pitchFamily="34" charset="0"/>
            </a:endParaRP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local patterns of leadership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patterns of political organization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systems of social stratification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ethnic identity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relationships between men and women, adults and children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informal ways in which food and other goods are exchanged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193"/>
            <a:ext cx="73152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Social Organization </a:t>
            </a:r>
            <a:r>
              <a:rPr lang="en-US" sz="2800" b="1" dirty="0">
                <a:latin typeface="+mn-lt"/>
              </a:rPr>
              <a:t>also . . .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597025" lvl="4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influences people’s diets in many ways, including access to food and the resources needed to obtain and use food</a:t>
            </a:r>
          </a:p>
          <a:p>
            <a:pPr marL="1597025" lvl="4" indent="-2190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latin typeface="+mn-lt"/>
            </a:endParaRP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80000"/>
                </a:solidFill>
                <a:latin typeface="+mn-lt"/>
              </a:rPr>
              <a:t>e.g., access to land for cultivation and foraging</a:t>
            </a: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80000"/>
                </a:solidFill>
                <a:latin typeface="+mn-lt"/>
              </a:rPr>
              <a:t>e.g., food as a marker of ethnic and class differences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Technology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Social Organization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i="1" dirty="0">
                <a:solidFill>
                  <a:srgbClr val="000000"/>
                </a:solidFill>
                <a:latin typeface="+mn-lt"/>
              </a:rPr>
              <a:t>Ideology</a:t>
            </a:r>
            <a:endParaRPr lang="en-US" sz="54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957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676400"/>
            <a:ext cx="7467600" cy="4536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Nutritional Status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Biological Makeup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Human Nutrient Needs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Diet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Cuisine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0000"/>
                </a:solidFill>
                <a:latin typeface="+mn-lt"/>
              </a:rPr>
              <a:t>The 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Physical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Sociocultural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Economic and Political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</p:txBody>
      </p:sp>
      <p:sp>
        <p:nvSpPr>
          <p:cNvPr id="70144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50595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21363" y="1966913"/>
            <a:ext cx="1341437" cy="64611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193"/>
            <a:ext cx="731520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Ideology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2517775" lvl="5" indent="-231775"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values</a:t>
            </a:r>
          </a:p>
          <a:p>
            <a:pPr marL="2517775" lvl="5" indent="-231775"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preferences</a:t>
            </a:r>
          </a:p>
          <a:p>
            <a:pPr marL="2517775" lvl="5" indent="-231775"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meanings</a:t>
            </a:r>
          </a:p>
          <a:p>
            <a:pPr marL="2517775" lvl="5" indent="-231775"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beliefs</a:t>
            </a:r>
            <a:endParaRPr lang="en-US" sz="3200" b="1" i="1" dirty="0">
              <a:latin typeface="+mn-lt"/>
            </a:endParaRPr>
          </a:p>
          <a:p>
            <a:pPr marL="1146175" lvl="3" fontAlgn="auto">
              <a:spcBef>
                <a:spcPts val="0"/>
              </a:spcBef>
              <a:spcAft>
                <a:spcPts val="0"/>
              </a:spcAft>
              <a:tabLst>
                <a:tab pos="1146175" algn="l"/>
              </a:tabLst>
              <a:defRPr/>
            </a:pPr>
            <a:r>
              <a:rPr lang="en-US" sz="2800" b="1" dirty="0">
                <a:latin typeface="+mn-lt"/>
              </a:rPr>
              <a:t>. . . that groups of people share with respect to food</a:t>
            </a:r>
          </a:p>
        </p:txBody>
      </p:sp>
      <p:sp>
        <p:nvSpPr>
          <p:cNvPr id="75161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pp. 12-13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2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Ideology</a:t>
            </a:r>
          </a:p>
          <a:p>
            <a:pPr marL="1603375" lvl="3" indent="-231775">
              <a:buFont typeface="Arial" charset="0"/>
              <a:buChar char="•"/>
            </a:pPr>
            <a:endParaRPr lang="en-US" sz="1400" b="1" i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some of these values and beliefs are connected to systems of </a:t>
            </a:r>
          </a:p>
          <a:p>
            <a:pPr marL="1603375" lvl="3" indent="-231775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	</a:t>
            </a:r>
            <a:r>
              <a:rPr lang="en-US" sz="3600" b="1" dirty="0">
                <a:latin typeface="Calibri" pitchFamily="34" charset="0"/>
              </a:rPr>
              <a:t>religious belief</a:t>
            </a:r>
            <a:endParaRPr lang="en-US" sz="28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endParaRPr lang="en-US" sz="14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some to </a:t>
            </a:r>
            <a:r>
              <a:rPr lang="en-US" sz="3200" b="1" dirty="0">
                <a:latin typeface="Calibri" pitchFamily="34" charset="0"/>
              </a:rPr>
              <a:t>local medical knowledge</a:t>
            </a:r>
            <a:endParaRPr lang="en-US" sz="28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</p:txBody>
      </p:sp>
      <p:sp>
        <p:nvSpPr>
          <p:cNvPr id="75264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2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Ideology . . .</a:t>
            </a:r>
            <a:endParaRPr lang="en-US" sz="2800" b="1" dirty="0">
              <a:solidFill>
                <a:srgbClr val="C80000"/>
              </a:solidFill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endParaRPr lang="en-US" sz="1400" b="1" i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also refers to </a:t>
            </a:r>
          </a:p>
          <a:p>
            <a:pPr marL="1603375" lvl="3" indent="-231775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	</a:t>
            </a:r>
            <a:r>
              <a:rPr lang="en-US" sz="3600" b="1" dirty="0">
                <a:latin typeface="Calibri" pitchFamily="34" charset="0"/>
              </a:rPr>
              <a:t>symbolic meanings and associated values </a:t>
            </a:r>
            <a:br>
              <a:rPr lang="en-US" sz="3600" b="1" dirty="0">
                <a:latin typeface="Calibri" pitchFamily="34" charset="0"/>
              </a:rPr>
            </a:b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placed on specific foods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</p:txBody>
      </p:sp>
      <p:sp>
        <p:nvSpPr>
          <p:cNvPr id="75366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5062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Ideology </a:t>
            </a:r>
            <a:r>
              <a:rPr lang="en-US" sz="2800" b="1" dirty="0">
                <a:solidFill>
                  <a:srgbClr val="C80000"/>
                </a:solidFill>
                <a:latin typeface="+mn-lt"/>
              </a:rPr>
              <a:t>includes . . .</a:t>
            </a:r>
            <a:endParaRPr lang="en-US" sz="2800" b="1" i="1" dirty="0">
              <a:solidFill>
                <a:srgbClr val="C80000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i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accepted definitions of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	what constitutes food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" b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accepted definitions of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	what constitutes meals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b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norms regarding the appropriate form and timing of meals</a:t>
            </a:r>
            <a:endParaRPr lang="en-US" sz="1400" b="1" dirty="0">
              <a:latin typeface="+mn-lt"/>
            </a:endParaRPr>
          </a:p>
        </p:txBody>
      </p:sp>
      <p:sp>
        <p:nvSpPr>
          <p:cNvPr id="75469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50706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Ideology </a:t>
            </a:r>
            <a:r>
              <a:rPr lang="en-US" sz="2800" b="1" dirty="0">
                <a:solidFill>
                  <a:srgbClr val="D79694"/>
                </a:solidFill>
                <a:latin typeface="+mn-lt"/>
              </a:rPr>
              <a:t>includes . . .</a:t>
            </a:r>
            <a:endParaRPr lang="en-US" sz="2800" b="1" i="1" dirty="0">
              <a:solidFill>
                <a:srgbClr val="D79694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i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accepted definitions of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	</a:t>
            </a:r>
            <a:r>
              <a:rPr lang="en-US" sz="4000" b="1" dirty="0">
                <a:latin typeface="+mn-lt"/>
              </a:rPr>
              <a:t>what constitutes food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accepted definitions of what constitutes meals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" b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norms regarding the appropriate form and timing of meals</a:t>
            </a:r>
            <a:endParaRPr lang="en-US" sz="1200" b="1" dirty="0">
              <a:solidFill>
                <a:srgbClr val="D79694"/>
              </a:solidFill>
              <a:latin typeface="+mn-lt"/>
            </a:endParaRPr>
          </a:p>
        </p:txBody>
      </p:sp>
      <p:sp>
        <p:nvSpPr>
          <p:cNvPr id="755714" name="TextBox 4"/>
          <p:cNvSpPr txBox="1">
            <a:spLocks noChangeArrowheads="1"/>
          </p:cNvSpPr>
          <p:nvPr/>
        </p:nvSpPr>
        <p:spPr bwMode="auto">
          <a:xfrm>
            <a:off x="928688" y="6246586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50860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Ideology </a:t>
            </a:r>
            <a:r>
              <a:rPr lang="en-US" sz="2800" b="1" dirty="0">
                <a:solidFill>
                  <a:srgbClr val="D79694"/>
                </a:solidFill>
                <a:latin typeface="+mn-lt"/>
              </a:rPr>
              <a:t>includes . . .</a:t>
            </a:r>
            <a:endParaRPr lang="en-US" sz="2800" b="1" i="1" dirty="0">
              <a:solidFill>
                <a:srgbClr val="D79694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i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accepted definitions of what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	constitutes food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" b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accepted definitions of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	</a:t>
            </a:r>
            <a:r>
              <a:rPr lang="en-US" sz="4000" b="1" dirty="0">
                <a:latin typeface="+mn-lt"/>
              </a:rPr>
              <a:t>what constitutes meals</a:t>
            </a:r>
            <a:endParaRPr lang="en-US" sz="2800" b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norms regarding the appropriate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	form and timing of meals</a:t>
            </a:r>
            <a:endParaRPr lang="en-US" sz="1200" b="1" dirty="0">
              <a:solidFill>
                <a:srgbClr val="D79694"/>
              </a:solidFill>
              <a:latin typeface="+mn-lt"/>
            </a:endParaRPr>
          </a:p>
        </p:txBody>
      </p:sp>
      <p:sp>
        <p:nvSpPr>
          <p:cNvPr id="756738" name="TextBox 4"/>
          <p:cNvSpPr txBox="1">
            <a:spLocks noChangeArrowheads="1"/>
          </p:cNvSpPr>
          <p:nvPr/>
        </p:nvSpPr>
        <p:spPr bwMode="auto">
          <a:xfrm>
            <a:off x="928688" y="6246586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459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Ideology </a:t>
            </a:r>
            <a:r>
              <a:rPr lang="en-US" sz="2800" b="1" dirty="0">
                <a:solidFill>
                  <a:srgbClr val="D79694"/>
                </a:solidFill>
                <a:latin typeface="+mn-lt"/>
              </a:rPr>
              <a:t>includes . . .</a:t>
            </a:r>
            <a:endParaRPr lang="en-US" sz="2800" b="1" i="1" dirty="0">
              <a:solidFill>
                <a:srgbClr val="D79694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i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accepted definitions of what constitutes food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b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accepted definitions of what constitutes meals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b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norms regarding the appropriate </a:t>
            </a:r>
            <a:r>
              <a:rPr lang="en-US" sz="3600" b="1" dirty="0">
                <a:latin typeface="+mn-lt"/>
              </a:rPr>
              <a:t>form and timing of meals</a:t>
            </a:r>
            <a:endParaRPr lang="en-US" sz="1400" b="1" dirty="0">
              <a:latin typeface="+mn-lt"/>
            </a:endParaRPr>
          </a:p>
        </p:txBody>
      </p:sp>
      <p:sp>
        <p:nvSpPr>
          <p:cNvPr id="757762" name="TextBox 4"/>
          <p:cNvSpPr txBox="1">
            <a:spLocks noChangeArrowheads="1"/>
          </p:cNvSpPr>
          <p:nvPr/>
        </p:nvSpPr>
        <p:spPr bwMode="auto">
          <a:xfrm>
            <a:off x="928688" y="6246586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00" b="1" dirty="0">
              <a:latin typeface="Calibri" pitchFamily="34" charset="0"/>
            </a:endParaRPr>
          </a:p>
          <a:p>
            <a:pPr algn="ctr"/>
            <a:endParaRPr lang="en-US" sz="1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Ch. 8 “Worldview, Religion, and Health Beliefs: The Ideological Basis of Food Practices”</a:t>
            </a:r>
          </a:p>
          <a:p>
            <a:pPr algn="ctr"/>
            <a:endParaRPr lang="en-US" sz="1100" b="1" dirty="0"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examines</a:t>
            </a:r>
            <a:r>
              <a:rPr lang="en-US" sz="2800" b="1" dirty="0">
                <a:latin typeface="Calibri" pitchFamily="34" charset="0"/>
              </a:rPr>
              <a:t> beliefs and values </a:t>
            </a: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placed on </a:t>
            </a:r>
          </a:p>
          <a:p>
            <a:pPr algn="ctr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foods by different cultural and ethnic groups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and</a:t>
            </a:r>
          </a:p>
          <a:p>
            <a:pPr algn="ctr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explores the </a:t>
            </a:r>
            <a:r>
              <a:rPr lang="en-US" sz="2800" b="1" dirty="0">
                <a:latin typeface="Calibri" pitchFamily="34" charset="0"/>
              </a:rPr>
              <a:t>impact of changing ideology and the conflicts over food ideology </a:t>
            </a: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that are common “in our very interconnected world”</a:t>
            </a:r>
          </a:p>
        </p:txBody>
      </p:sp>
      <p:sp>
        <p:nvSpPr>
          <p:cNvPr id="75878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endParaRPr lang="en-US" sz="14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Ch. 8 “Worldview, Religion, and Health Beliefs: The Ideological Basis of Food Practices”</a:t>
            </a:r>
          </a:p>
          <a:p>
            <a:pPr algn="ctr"/>
            <a:endParaRPr lang="en-US" sz="11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examines </a:t>
            </a:r>
            <a:r>
              <a:rPr lang="en-US" sz="3600" b="1" dirty="0">
                <a:latin typeface="Calibri" pitchFamily="34" charset="0"/>
              </a:rPr>
              <a:t>beliefs and values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placed on foods by different cultural and ethnic groups</a:t>
            </a:r>
          </a:p>
          <a:p>
            <a:pPr algn="ctr"/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explores the impact of changing ideology and the conflicts over food ideology that are common “in our very interconnected world”</a:t>
            </a:r>
          </a:p>
        </p:txBody>
      </p:sp>
      <p:sp>
        <p:nvSpPr>
          <p:cNvPr id="7598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676400"/>
            <a:ext cx="7467600" cy="4536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Nutritional Status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Biological Makeup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Human Nutrient Needs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Diet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Cuisine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0000"/>
                </a:solidFill>
                <a:latin typeface="+mn-lt"/>
              </a:rPr>
              <a:t>The 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Physical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Sociocultural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Economic and Political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</p:txBody>
      </p:sp>
      <p:sp>
        <p:nvSpPr>
          <p:cNvPr id="70144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4572000"/>
            <a:ext cx="70866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and you see these as major parts of the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“Biocultural Framework for the Study of Diet and Nutrition” . . 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endParaRPr lang="en-US" sz="7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Ch. 8 “Worldview, Religion, and Health Beliefs: The Ideological Basis of Food Practices”</a:t>
            </a:r>
          </a:p>
          <a:p>
            <a:pPr algn="ctr"/>
            <a:endParaRPr lang="en-US" sz="11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examines beliefs and values placed on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foods by different cultural and ethnic groups</a:t>
            </a:r>
          </a:p>
          <a:p>
            <a:pPr algn="ctr"/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explores the </a:t>
            </a:r>
            <a:r>
              <a:rPr lang="en-US" sz="3200" b="1" dirty="0">
                <a:latin typeface="Calibri" pitchFamily="34" charset="0"/>
              </a:rPr>
              <a:t>impact of changing ideology and the conflicts over food ideology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that are common “in our very interconnected world”</a:t>
            </a:r>
          </a:p>
        </p:txBody>
      </p:sp>
      <p:sp>
        <p:nvSpPr>
          <p:cNvPr id="7598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33022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19628" y="4470402"/>
            <a:ext cx="70866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in the film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The Pig Commandments 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we’ll see how the conflicts over food ideology can literally tear a culture apart 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7" name="Subtitle 2"/>
          <p:cNvSpPr txBox="1">
            <a:spLocks/>
          </p:cNvSpPr>
          <p:nvPr/>
        </p:nvSpPr>
        <p:spPr bwMode="auto">
          <a:xfrm>
            <a:off x="838200" y="167640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61858" name="Subtitle 2"/>
          <p:cNvSpPr txBox="1">
            <a:spLocks/>
          </p:cNvSpPr>
          <p:nvPr/>
        </p:nvSpPr>
        <p:spPr bwMode="auto">
          <a:xfrm>
            <a:off x="8382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761859" name="TextBox 4"/>
          <p:cNvSpPr txBox="1">
            <a:spLocks noChangeArrowheads="1"/>
          </p:cNvSpPr>
          <p:nvPr/>
        </p:nvSpPr>
        <p:spPr bwMode="auto">
          <a:xfrm>
            <a:off x="5368925" y="169545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628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7400" y="4891088"/>
            <a:ext cx="1341438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496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refers to the ways humans are organized and stratified . . .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within groups and communities</a:t>
            </a: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and among groups, communities, nations, and regions</a:t>
            </a:r>
          </a:p>
        </p:txBody>
      </p:sp>
      <p:sp>
        <p:nvSpPr>
          <p:cNvPr id="76390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53322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it also includes the way in which societies manage the . . . 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+mn-lt"/>
            </a:endParaRPr>
          </a:p>
          <a:p>
            <a:pPr marL="20605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atin typeface="+mn-lt"/>
              </a:rPr>
              <a:t>production</a:t>
            </a:r>
          </a:p>
          <a:p>
            <a:pPr marL="20605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atin typeface="+mn-lt"/>
              </a:rPr>
              <a:t>exchange</a:t>
            </a:r>
          </a:p>
          <a:p>
            <a:pPr marL="20605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atin typeface="+mn-lt"/>
              </a:rPr>
              <a:t>consumption </a:t>
            </a:r>
            <a:endParaRPr lang="en-US" sz="3600" b="1" dirty="0">
              <a:latin typeface="+mn-lt"/>
            </a:endParaRPr>
          </a:p>
          <a:p>
            <a:pPr marL="1262063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of all goods, including food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+mn-lt"/>
            </a:endParaRPr>
          </a:p>
        </p:txBody>
      </p:sp>
      <p:sp>
        <p:nvSpPr>
          <p:cNvPr id="7649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influences people’s access to food and other resources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and the capacity to exploit those resources</a:t>
            </a:r>
          </a:p>
        </p:txBody>
      </p:sp>
      <p:sp>
        <p:nvSpPr>
          <p:cNvPr id="7659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491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in rural, poor countries, for e.g., fewer food opportunities exist</a:t>
            </a:r>
          </a:p>
          <a:p>
            <a:pPr marL="1146175" lvl="3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C80000"/>
                </a:solidFill>
                <a:latin typeface="+mn-lt"/>
              </a:rPr>
              <a:t>diets depend greatly on access to land for food production or gathering</a:t>
            </a:r>
          </a:p>
          <a:p>
            <a:pPr marL="20605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>
              <a:solidFill>
                <a:srgbClr val="C80000"/>
              </a:solidFill>
              <a:latin typeface="+mn-lt"/>
            </a:endParaRPr>
          </a:p>
          <a:p>
            <a:pPr marL="11461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C80000"/>
                </a:solidFill>
                <a:latin typeface="+mn-lt"/>
              </a:rPr>
              <a:t>and on the equipment needed to exploit the environment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76697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438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national and international agricultural and economic policies are especially important</a:t>
            </a:r>
          </a:p>
          <a:p>
            <a:pPr marL="1146175" lvl="3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C80000"/>
                </a:solidFill>
                <a:latin typeface="+mn-lt"/>
              </a:rPr>
              <a:t>agricultural subsidies affect both producers and consumers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76800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D79694"/>
              </a:solidFill>
              <a:latin typeface="+mn-lt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D79694"/>
                </a:solidFill>
                <a:latin typeface="+mn-lt"/>
              </a:rPr>
              <a:t>national and international agricultural and economic policies are especially important</a:t>
            </a:r>
          </a:p>
          <a:p>
            <a:pPr marL="1146175" lvl="3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atin typeface="+mn-lt"/>
              </a:rPr>
              <a:t>agricultural subsidies </a:t>
            </a:r>
            <a:r>
              <a:rPr lang="en-US" sz="2800" dirty="0">
                <a:solidFill>
                  <a:srgbClr val="D79694"/>
                </a:solidFill>
                <a:latin typeface="+mn-lt"/>
              </a:rPr>
              <a:t>affect both producers and consumers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76902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0246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4899025"/>
            <a:ext cx="1343025" cy="6461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0563" y="1501775"/>
            <a:ext cx="5202237" cy="10890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063" y="4903788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21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to grow crops and raise animals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/>
              <a:t>direct payments to farmers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guaranteed prices for products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discounted prices for inputs</a:t>
            </a:r>
          </a:p>
        </p:txBody>
      </p:sp>
      <p:sp>
        <p:nvSpPr>
          <p:cNvPr id="770051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6800" cy="4456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654147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https://www.thebalance.com/farm-subsidies-4173885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304800" y="5322277"/>
            <a:ext cx="8423032" cy="108775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"/>
            <a:ext cx="7315200" cy="1851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4999"/>
            <a:ext cx="1695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9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1768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https://www.everycrsreport.com/reports/R45730.html</a:t>
            </a:r>
          </a:p>
        </p:txBody>
      </p:sp>
    </p:spTree>
    <p:extLst>
      <p:ext uri="{BB962C8B-B14F-4D97-AF65-F5344CB8AC3E}">
        <p14:creationId xmlns:p14="http://schemas.microsoft.com/office/powerpoint/2010/main" val="2521228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21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to grow crops and raise animals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direct payments to farmers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guaranteed prices for products 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discounted prices for inputs</a:t>
            </a:r>
          </a:p>
        </p:txBody>
      </p:sp>
      <p:sp>
        <p:nvSpPr>
          <p:cNvPr id="771075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0934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8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C80000"/>
                </a:solidFill>
              </a:rPr>
              <a:t>to grow crops and raise animals</a:t>
            </a:r>
          </a:p>
          <a:p>
            <a:pPr algn="ctr"/>
            <a:endParaRPr lang="en-US" sz="3200" b="1" dirty="0">
              <a:solidFill>
                <a:srgbClr val="C8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direct payments to farmers</a:t>
            </a:r>
          </a:p>
          <a:p>
            <a:pPr algn="ctr"/>
            <a:endParaRPr lang="en-US" sz="2800" b="1" dirty="0">
              <a:solidFill>
                <a:srgbClr val="C80000"/>
              </a:solidFill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</a:rPr>
              <a:t>guaranteed prices for products 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</a:rPr>
              <a:t>discounted prices for inputs</a:t>
            </a:r>
          </a:p>
        </p:txBody>
      </p:sp>
      <p:sp>
        <p:nvSpPr>
          <p:cNvPr id="772099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-95250"/>
            <a:ext cx="8686800" cy="687705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28688" y="6566356"/>
            <a:ext cx="7315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hlinkClick r:id="rId3"/>
              </a:rPr>
              <a:t>https://farm.ewg.org/progdetail.php?fips=27000&amp;progcode=corn&amp;regionname=Minnesota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058" y="-77290"/>
            <a:ext cx="6858000" cy="6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479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9144000" cy="6569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1152525" cy="352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source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102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9144000" cy="6569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1152525" cy="35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source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109686"/>
            <a:ext cx="8686800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607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3704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8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C80000"/>
                </a:solidFill>
              </a:rPr>
              <a:t>to grow crops and raise animals</a:t>
            </a:r>
          </a:p>
          <a:p>
            <a:pPr algn="ctr"/>
            <a:endParaRPr lang="en-US" sz="3200" b="1" dirty="0">
              <a:solidFill>
                <a:srgbClr val="C80000"/>
              </a:solidFill>
            </a:endParaRPr>
          </a:p>
          <a:p>
            <a:pPr algn="ctr"/>
            <a:r>
              <a:rPr lang="en-US" sz="2800" b="1" dirty="0">
                <a:solidFill>
                  <a:srgbClr val="C81A08"/>
                </a:solidFill>
              </a:rPr>
              <a:t>direct payments to farmers</a:t>
            </a:r>
          </a:p>
          <a:p>
            <a:pPr algn="ctr"/>
            <a:endParaRPr lang="en-US" sz="2800" b="1" dirty="0">
              <a:solidFill>
                <a:srgbClr val="C8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guaranteed prices for products </a:t>
            </a:r>
          </a:p>
          <a:p>
            <a:pPr algn="ctr"/>
            <a:endParaRPr lang="en-US" sz="10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</a:rPr>
              <a:t>discounted prices for inputs</a:t>
            </a:r>
          </a:p>
        </p:txBody>
      </p:sp>
      <p:sp>
        <p:nvSpPr>
          <p:cNvPr id="772099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  <p:extLst>
      <p:ext uri="{BB962C8B-B14F-4D97-AF65-F5344CB8AC3E}">
        <p14:creationId xmlns:p14="http://schemas.microsoft.com/office/powerpoint/2010/main" val="26849019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7326"/>
            <a:ext cx="8229600" cy="3060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654147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http://www.businessdictionary.com/definition/price-support.html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851" y="3259162"/>
            <a:ext cx="3268980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8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09863"/>
            <a:ext cx="7315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80000"/>
                </a:solidFill>
                <a:latin typeface="+mn-lt"/>
              </a:rPr>
              <a:t>each of these </a:t>
            </a:r>
            <a:r>
              <a:rPr lang="en-US" sz="4000" b="1" dirty="0">
                <a:latin typeface="+mn-lt"/>
              </a:rPr>
              <a:t>environments provides important opportunities and constraints </a:t>
            </a:r>
            <a:r>
              <a:rPr lang="en-US" sz="3200" b="1" dirty="0">
                <a:solidFill>
                  <a:srgbClr val="C80000"/>
                </a:solidFill>
                <a:latin typeface="+mn-lt"/>
              </a:rPr>
              <a:t>for human food consumption</a:t>
            </a:r>
          </a:p>
        </p:txBody>
      </p:sp>
      <p:sp>
        <p:nvSpPr>
          <p:cNvPr id="703490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576" y="3312696"/>
            <a:ext cx="64171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but sometimes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subsidies don’t always help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farmers in the end . .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56966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6541477"/>
            <a:ext cx="617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https://www.farmanddairy.com/top-stories/trade-meltdown-washes-away-price-support/568229.html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641675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09600"/>
            <a:ext cx="24288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74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0934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8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C80000"/>
                </a:solidFill>
              </a:rPr>
              <a:t>to grow crops and raise animals</a:t>
            </a:r>
          </a:p>
          <a:p>
            <a:pPr algn="ctr"/>
            <a:endParaRPr lang="en-US" sz="3200" b="1" dirty="0">
              <a:solidFill>
                <a:srgbClr val="C80000"/>
              </a:solidFill>
            </a:endParaRPr>
          </a:p>
          <a:p>
            <a:pPr algn="ctr"/>
            <a:r>
              <a:rPr lang="en-US" sz="2800" b="1" dirty="0">
                <a:solidFill>
                  <a:srgbClr val="C81A08"/>
                </a:solidFill>
              </a:rPr>
              <a:t>direct payments to farmers</a:t>
            </a:r>
          </a:p>
          <a:p>
            <a:pPr algn="ctr"/>
            <a:endParaRPr lang="en-US" sz="2800" b="1" dirty="0">
              <a:solidFill>
                <a:srgbClr val="C80000"/>
              </a:solidFill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</a:rPr>
              <a:t>guaranteed prices for products 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discounted prices for inputs</a:t>
            </a:r>
          </a:p>
        </p:txBody>
      </p:sp>
      <p:sp>
        <p:nvSpPr>
          <p:cNvPr id="772099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  <p:extLst>
      <p:ext uri="{BB962C8B-B14F-4D97-AF65-F5344CB8AC3E}">
        <p14:creationId xmlns:p14="http://schemas.microsoft.com/office/powerpoint/2010/main" val="257439247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928688" y="2210684"/>
            <a:ext cx="7315200" cy="3908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discounted prices for inputs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such as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seeds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fertilizers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water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land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marketing</a:t>
            </a:r>
          </a:p>
        </p:txBody>
      </p:sp>
      <p:sp>
        <p:nvSpPr>
          <p:cNvPr id="773123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774147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774147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956679"/>
            <a:ext cx="731520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for e.g., Minnesota Gov. Tim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Pawlenty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supported a </a:t>
            </a:r>
            <a:r>
              <a:rPr lang="en-US" sz="2400" b="1" i="1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. 52¢ / gal subsidy for corn-based ethanol to companies with profits as high as $150,000,000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–  at the same time that he essentially raised the tuition for UMD students</a:t>
            </a:r>
            <a:endParaRPr lang="en-US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962400"/>
            <a:ext cx="6365845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So what?</a:t>
            </a:r>
          </a:p>
          <a:p>
            <a:pPr algn="ctr"/>
            <a:endParaRPr lang="en-US" sz="11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“How does that affect me?”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971800"/>
            <a:ext cx="7315200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for e.g., Minnesota Gov. Tim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</a:rPr>
              <a:t>Pawlenty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supported a </a:t>
            </a:r>
            <a:r>
              <a:rPr lang="en-US" sz="2400" i="1" dirty="0">
                <a:solidFill>
                  <a:srgbClr val="000000"/>
                </a:solidFill>
                <a:latin typeface="Tahoma" pitchFamily="34" charset="0"/>
              </a:rPr>
              <a:t>ca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. 52¢ / gal. subsidy for corn-based ethanol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to companies with profits as high as $150,000,000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–  at the same time that he essentially raised the tuition for UMD students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956679"/>
            <a:ext cx="7315200" cy="307654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for e.g., Minnesota Gov. Tim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Pawlenty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supported a </a:t>
            </a:r>
            <a:r>
              <a:rPr lang="en-US" sz="2400" b="1" i="1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. 52¢ / gal subsidy for corn-based ethanol to companies with profits as high as $150,000,000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–  at the same time that he essentially raised the tuition for UMD student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0510" y="3643086"/>
            <a:ext cx="4548040" cy="2108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That was more or less </a:t>
            </a:r>
          </a:p>
          <a:p>
            <a:pPr algn="ctr"/>
            <a:r>
              <a:rPr lang="en-US" sz="2400" i="1" dirty="0"/>
              <a:t>ca</a:t>
            </a:r>
            <a:r>
              <a:rPr lang="en-US" sz="2400" dirty="0"/>
              <a:t>. $5.00 each time you to drive</a:t>
            </a:r>
          </a:p>
          <a:p>
            <a:pPr algn="ctr"/>
            <a:r>
              <a:rPr lang="en-US" sz="2400" dirty="0"/>
              <a:t>to Minneapolis and back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400" dirty="0"/>
              <a:t>(not including increased costs </a:t>
            </a:r>
          </a:p>
          <a:p>
            <a:pPr algn="ctr"/>
            <a:r>
              <a:rPr lang="en-US" sz="2400" dirty="0"/>
              <a:t>due to protective tariffs) 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3098899"/>
            <a:ext cx="7315200" cy="28931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at that time “. . . US corn ethanol subsidies [were]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between $5.5 Billion and $7.3 Billion per year”</a:t>
            </a: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000" dirty="0"/>
          </a:p>
          <a:p>
            <a:pPr lvl="0" algn="ctr"/>
            <a:r>
              <a:rPr lang="en-US" sz="800" dirty="0">
                <a:solidFill>
                  <a:srgbClr val="000000"/>
                </a:solidFill>
                <a:latin typeface="Calibri" pitchFamily="34" charset="0"/>
                <a:hlinkClick r:id="rId2"/>
              </a:rPr>
              <a:t>http://en.wikipedia.org/wiki/Farm_subsidies#United_States</a:t>
            </a: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  <a:p>
            <a:pPr lvl="0" algn="ctr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956679"/>
            <a:ext cx="731520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for e.g., Minnesota Gov. Tim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Pawlenty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supported a </a:t>
            </a:r>
            <a:r>
              <a:rPr lang="en-US" sz="2400" b="1" i="1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. 52¢ / gal subsidy for corn-based ethanol to companies with profits as high as $150,000,000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–  at the same time that he essentially raised the tuition for UMD students</a:t>
            </a:r>
            <a:endParaRPr lang="en-US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3873" y="3822918"/>
            <a:ext cx="4801314" cy="198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That’s more or less </a:t>
            </a:r>
          </a:p>
          <a:p>
            <a:pPr algn="ctr"/>
            <a:r>
              <a:rPr lang="en-US" sz="2400" b="1" i="1" dirty="0"/>
              <a:t>ca</a:t>
            </a:r>
            <a:r>
              <a:rPr lang="en-US" sz="2400" b="1" dirty="0"/>
              <a:t>. $5.00 each time you to drive</a:t>
            </a:r>
          </a:p>
          <a:p>
            <a:pPr algn="ctr"/>
            <a:r>
              <a:rPr lang="en-US" sz="2400" b="1" dirty="0"/>
              <a:t>to Minneapolis and back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000" dirty="0"/>
              <a:t>(not including increased cost </a:t>
            </a:r>
          </a:p>
          <a:p>
            <a:pPr algn="ctr"/>
            <a:r>
              <a:rPr lang="en-US" sz="2000" dirty="0"/>
              <a:t>due to protective tariff)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3529786"/>
            <a:ext cx="5943600" cy="218521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dirty="0"/>
              <a:t>. . . US ethanol producers are in addition protected from imports of cheaper Brazilian ethanol by a </a:t>
            </a:r>
          </a:p>
          <a:p>
            <a:pPr algn="ctr"/>
            <a:r>
              <a:rPr lang="en-US" sz="2400" dirty="0"/>
              <a:t>54-cent-per-gallon tariff</a:t>
            </a:r>
          </a:p>
          <a:p>
            <a:pPr lvl="0" algn="ctr"/>
            <a:endParaRPr lang="en-US" sz="800" dirty="0">
              <a:solidFill>
                <a:srgbClr val="000000"/>
              </a:solidFill>
              <a:latin typeface="Calibri" pitchFamily="34" charset="0"/>
              <a:hlinkClick r:id="rId2"/>
            </a:endParaRPr>
          </a:p>
          <a:p>
            <a:pPr lvl="0" algn="ctr"/>
            <a:r>
              <a:rPr lang="en-US" sz="800" dirty="0">
                <a:solidFill>
                  <a:srgbClr val="000000"/>
                </a:solidFill>
                <a:latin typeface="Calibri" pitchFamily="34" charset="0"/>
                <a:hlinkClick r:id="rId2"/>
              </a:rPr>
              <a:t>http://en.wikipedia.org/wiki/Farm_subsidies#United_States</a:t>
            </a:r>
            <a:endParaRPr lang="en-US" sz="3200" b="1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20950"/>
            <a:ext cx="73152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individuals and groups develop strategies that allow them to exploit the environments in which they live in order to meet their nutrient needs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451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879" y="2972943"/>
            <a:ext cx="7315200" cy="270458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e.g., “. . . demand resulting from </a:t>
            </a:r>
            <a:r>
              <a:rPr lang="en-US" sz="2400" b="1" dirty="0" err="1">
                <a:solidFill>
                  <a:srgbClr val="000000"/>
                </a:solidFill>
                <a:latin typeface="Tahoma" pitchFamily="34" charset="0"/>
              </a:rPr>
              <a:t>biofuels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increased the price of corn and other energy crops by an estimated 33 percent in early 2008 . . .”</a:t>
            </a:r>
            <a:endParaRPr lang="en-US" sz="105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– </a:t>
            </a:r>
            <a:r>
              <a:rPr lang="en-US" i="1" dirty="0">
                <a:solidFill>
                  <a:srgbClr val="000000"/>
                </a:solidFill>
                <a:latin typeface="Tahoma" pitchFamily="34" charset="0"/>
              </a:rPr>
              <a:t>The World is Fat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, Barry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Popkin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(Penguin Avery, 2010, p. 91)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879" y="2972943"/>
            <a:ext cx="7315200" cy="318548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A Side Question related to Food Ethics:</a:t>
            </a: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“How much of that 1/3 price increase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did the family farmer get?”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Tahoma" pitchFamily="34" charset="0"/>
              </a:rPr>
              <a:t>The statistics suggest that the average small farmer’s income actually went </a:t>
            </a:r>
            <a:r>
              <a:rPr lang="en-US" sz="2400" b="1" i="1" dirty="0">
                <a:solidFill>
                  <a:srgbClr val="FFFFFF"/>
                </a:solidFill>
                <a:latin typeface="Tahoma" pitchFamily="34" charset="0"/>
              </a:rPr>
              <a:t>down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879" y="2972943"/>
            <a:ext cx="7315200" cy="323165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D79694"/>
                </a:solidFill>
                <a:latin typeface="Tahoma" pitchFamily="34" charset="0"/>
              </a:rPr>
              <a:t>“How much of that 1/3 price increase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Tahoma" pitchFamily="34" charset="0"/>
              </a:rPr>
              <a:t>did the family farmer get?”</a:t>
            </a:r>
          </a:p>
          <a:p>
            <a:pPr algn="ctr"/>
            <a:endParaRPr lang="en-US" sz="2400" b="1" dirty="0">
              <a:solidFill>
                <a:srgbClr val="D79694"/>
              </a:solidFill>
              <a:latin typeface="Tahoma" pitchFamily="34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ahoma" pitchFamily="34" charset="0"/>
              </a:rPr>
              <a:t>The statistics suggest that the average small farmer’s income actually went </a:t>
            </a:r>
            <a:r>
              <a:rPr lang="en-US" sz="3600" b="1" i="1" dirty="0">
                <a:solidFill>
                  <a:srgbClr val="000000"/>
                </a:solidFill>
                <a:latin typeface="Tahoma" pitchFamily="34" charset="0"/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19819699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914" y="3048000"/>
            <a:ext cx="7315200" cy="1938992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It used to be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thought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that subsidies were in part initiated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to help 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the small family farmer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Tahoma" pitchFamily="34" charset="0"/>
              </a:rPr>
              <a:t>When did that all change?</a:t>
            </a:r>
          </a:p>
        </p:txBody>
      </p:sp>
    </p:spTree>
    <p:extLst>
      <p:ext uri="{BB962C8B-B14F-4D97-AF65-F5344CB8AC3E}">
        <p14:creationId xmlns:p14="http://schemas.microsoft.com/office/powerpoint/2010/main" val="312599489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914" y="3477234"/>
            <a:ext cx="7315200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but that’s generally not the case . . .</a:t>
            </a:r>
            <a:endParaRPr lang="en-US" sz="2400" b="1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90533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00"/>
            <a:ext cx="9144000" cy="6380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6"/>
            <a:ext cx="9144000" cy="3860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6550968"/>
            <a:ext cx="891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/>
              <a:t>July 30, 2019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447800"/>
            <a:ext cx="1438275" cy="40005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7696200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in 2019 more than half of Trump’s bailout to farmers went to the top 10% of recipients . . . big corporate farms . . 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689588"/>
            <a:ext cx="1302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cap="all" dirty="0">
                <a:solidFill>
                  <a:srgbClr val="71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July 2019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82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https://newfoodeconomy.org/usda-trump-trade-war-bailout-white-farmers-race/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876800"/>
            <a:ext cx="962025" cy="56197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2990671"/>
            <a:ext cx="7696200" cy="120032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and almost all of the recipients of Trump’s bailout monies were white . . .</a:t>
            </a:r>
          </a:p>
        </p:txBody>
      </p:sp>
    </p:spTree>
    <p:extLst>
      <p:ext uri="{BB962C8B-B14F-4D97-AF65-F5344CB8AC3E}">
        <p14:creationId xmlns:p14="http://schemas.microsoft.com/office/powerpoint/2010/main" val="3605109031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86800" cy="6235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535579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https://www.salon.com/2019/08/01/trump-trade-war-bailout-flows-to-richest-farmers-poor-black-farmers-left-to-struggle/</a:t>
            </a:r>
            <a:endParaRPr lang="en-US" sz="1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610600" cy="76944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 the poor and black farmers were “left to struggle” . . .</a:t>
            </a:r>
          </a:p>
        </p:txBody>
      </p:sp>
    </p:spTree>
    <p:extLst>
      <p:ext uri="{BB962C8B-B14F-4D97-AF65-F5344CB8AC3E}">
        <p14:creationId xmlns:p14="http://schemas.microsoft.com/office/powerpoint/2010/main" val="371885736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6535579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https://www.salon.com/2019/08/01/trump-trade-war-bailout-flows-to-richest-farmers-poor-black-farmers-left-to-struggle/</a:t>
            </a:r>
            <a:endParaRPr lang="en-US" sz="1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610600" cy="76944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 the poor and black farmers were “left to struggle” . . .</a:t>
            </a:r>
          </a:p>
        </p:txBody>
      </p:sp>
    </p:spTree>
    <p:extLst>
      <p:ext uri="{BB962C8B-B14F-4D97-AF65-F5344CB8AC3E}">
        <p14:creationId xmlns:p14="http://schemas.microsoft.com/office/powerpoint/2010/main" val="1490687329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67228"/>
            <a:ext cx="8686800" cy="5440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https://www.nationalgeographic.com/environment/global-warming/biofuel/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6248400"/>
            <a:ext cx="200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National Geographic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 as more food is diverted to ethanol . . 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1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9972</TotalTime>
  <Words>4738</Words>
  <Application>Microsoft Office PowerPoint</Application>
  <PresentationFormat>On-screen Show (4:3)</PresentationFormat>
  <Paragraphs>874</Paragraphs>
  <Slides>125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125</vt:i4>
      </vt:variant>
    </vt:vector>
  </HeadingPairs>
  <TitlesOfParts>
    <vt:vector size="131" baseType="lpstr">
      <vt:lpstr>Arial</vt:lpstr>
      <vt:lpstr>Calibri</vt:lpstr>
      <vt:lpstr>Tahoma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683</cp:revision>
  <dcterms:created xsi:type="dcterms:W3CDTF">2008-08-15T08:52:03Z</dcterms:created>
  <dcterms:modified xsi:type="dcterms:W3CDTF">2026-01-02T05:34:46Z</dcterms:modified>
</cp:coreProperties>
</file>