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053" r:id="rId4"/>
    <p:sldMasterId id="2147484874" r:id="rId5"/>
    <p:sldMasterId id="2147484898" r:id="rId6"/>
    <p:sldMasterId id="2147484922" r:id="rId7"/>
    <p:sldMasterId id="2147485369" r:id="rId8"/>
    <p:sldMasterId id="2147485381" r:id="rId9"/>
    <p:sldMasterId id="2147486223" r:id="rId10"/>
  </p:sldMasterIdLst>
  <p:notesMasterIdLst>
    <p:notesMasterId r:id="rId61"/>
  </p:notesMasterIdLst>
  <p:handoutMasterIdLst>
    <p:handoutMasterId r:id="rId62"/>
  </p:handoutMasterIdLst>
  <p:sldIdLst>
    <p:sldId id="3319" r:id="rId11"/>
    <p:sldId id="3349" r:id="rId12"/>
    <p:sldId id="3322" r:id="rId13"/>
    <p:sldId id="3324" r:id="rId14"/>
    <p:sldId id="3631" r:id="rId15"/>
    <p:sldId id="2001" r:id="rId16"/>
    <p:sldId id="2002" r:id="rId17"/>
    <p:sldId id="2003" r:id="rId18"/>
    <p:sldId id="2009" r:id="rId19"/>
    <p:sldId id="1964" r:id="rId20"/>
    <p:sldId id="901" r:id="rId21"/>
    <p:sldId id="1453" r:id="rId22"/>
    <p:sldId id="902" r:id="rId23"/>
    <p:sldId id="710" r:id="rId24"/>
    <p:sldId id="1485" r:id="rId25"/>
    <p:sldId id="1693" r:id="rId26"/>
    <p:sldId id="724" r:id="rId27"/>
    <p:sldId id="1486" r:id="rId28"/>
    <p:sldId id="1266" r:id="rId29"/>
    <p:sldId id="1404" r:id="rId30"/>
    <p:sldId id="1267" r:id="rId31"/>
    <p:sldId id="1650" r:id="rId32"/>
    <p:sldId id="1447" r:id="rId33"/>
    <p:sldId id="1112" r:id="rId34"/>
    <p:sldId id="3646" r:id="rId35"/>
    <p:sldId id="3647" r:id="rId36"/>
    <p:sldId id="3648" r:id="rId37"/>
    <p:sldId id="3649" r:id="rId38"/>
    <p:sldId id="3650" r:id="rId39"/>
    <p:sldId id="3651" r:id="rId40"/>
    <p:sldId id="3652" r:id="rId41"/>
    <p:sldId id="486" r:id="rId42"/>
    <p:sldId id="487" r:id="rId43"/>
    <p:sldId id="488" r:id="rId44"/>
    <p:sldId id="489" r:id="rId45"/>
    <p:sldId id="490" r:id="rId46"/>
    <p:sldId id="1651" r:id="rId47"/>
    <p:sldId id="1652" r:id="rId48"/>
    <p:sldId id="1391" r:id="rId49"/>
    <p:sldId id="493" r:id="rId50"/>
    <p:sldId id="597" r:id="rId51"/>
    <p:sldId id="598" r:id="rId52"/>
    <p:sldId id="1092" r:id="rId53"/>
    <p:sldId id="1006" r:id="rId54"/>
    <p:sldId id="495" r:id="rId55"/>
    <p:sldId id="496" r:id="rId56"/>
    <p:sldId id="606" r:id="rId57"/>
    <p:sldId id="1919" r:id="rId58"/>
    <p:sldId id="3632" r:id="rId59"/>
    <p:sldId id="3350" r:id="rId6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4A6"/>
    <a:srgbClr val="FFFFFF"/>
    <a:srgbClr val="3366CC"/>
    <a:srgbClr val="800000"/>
    <a:srgbClr val="990000"/>
    <a:srgbClr val="FFD700"/>
    <a:srgbClr val="000000"/>
    <a:srgbClr val="F5DA13"/>
    <a:srgbClr val="185CF4"/>
    <a:srgbClr val="BA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6" y="56"/>
      </p:cViewPr>
      <p:guideLst>
        <p:guide orient="horz" pos="2085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0EF4C-430F-447F-9CD5-15907E3C10F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36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B1F1F-7897-4E86-B121-6EE013C3BAC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37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B1F1F-7897-4E86-B121-6EE013C3BAC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C652B-D2BA-4FC3-9099-721197DAF38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41BC7-0A44-4E4C-BE56-44A6960AB15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41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23549-540E-48F2-B560-AB2AFCB5861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42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7DE6D-ADDE-49CA-9E2A-6886339D2730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41BC7-0A44-4E4C-BE56-44A6960AB15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DC8D8-1968-4719-A9EC-115AB565DC7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46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8313-E048-402A-987A-910A8DE5B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908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414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9137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3689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837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0785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8895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831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850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1243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90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30" y="1598613"/>
            <a:ext cx="40370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943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742"/>
            <a:ext cx="6021387" cy="5894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30" y="1598613"/>
            <a:ext cx="4037013" cy="457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CD5A15-DD98-4E06-84A4-CC8985EED67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92CCBB-B48C-4688-AA99-401A53C4BFB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126867-E981-479C-B990-1C00008F96A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45463DA-9758-4977-9A58-FCAC9CABD4E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FF9779-67C1-45C2-BCA9-C99A5D6DCE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DFA063-A919-4412-A0B8-603E388762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D1D87F-5718-472C-969E-198112277A3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5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6BF5D3-0594-4D90-8AFF-B8BB576B8A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D058C3-CB48-408C-ABE9-3868B06DC5E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1F76E6-6999-4AF9-B9E9-6DAB290D2F6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53" y="27474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AC201C-3D4C-47EC-825F-FA435D9169D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CD5A15-DD98-4E06-84A4-CC8985EED67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92CCBB-B48C-4688-AA99-401A53C4BFB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126867-E981-479C-B990-1C00008F96A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45463DA-9758-4977-9A58-FCAC9CABD4E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FF9779-67C1-45C2-BCA9-C99A5D6DCE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DFA063-A919-4412-A0B8-603E388762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D1D87F-5718-472C-969E-198112277A3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4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6BF5D3-0594-4D90-8AFF-B8BB576B8A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D058C3-CB48-408C-ABE9-3868B06DC5E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1F76E6-6999-4AF9-B9E9-6DAB290D2F6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50" y="27473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AC201C-3D4C-47EC-825F-FA435D9169D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AD5DE43-57DF-4E2D-874C-8A6126F2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A4A5-E8A4-4C8E-8863-87B4B638F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A640-1BC0-4C88-A06A-CF704121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1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5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B95E-2CC7-4068-9DCA-258FA2CA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00DF-03AA-49AE-9991-517E1D83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3E8B-8894-41EF-8AAE-C447C775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85F2-7A45-45D1-BDA5-B8408229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3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915-FABB-404F-A5C4-F2E9DA31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81B6-16D0-4685-8A2A-E63BE629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051E-FC91-46A5-B1E4-CAC20244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B2B-35FC-4CD2-937A-8D37F727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DFA5-474C-426E-988F-6AF253FC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43DD-4128-4F15-8B3F-47BFD72D4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E173-A138-48C4-9B04-73688111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D4A3-AB13-4A40-8520-8CF051494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7A88-87E3-4881-80A9-5B99F29BB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6558-E833-4B79-BB42-F646921C9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1E08-F947-45FC-8AA2-FAE91C18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C4FD-41D3-4BC7-86E9-4C4DD167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6F4B-0530-4A03-92D6-62D1D3628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B98-406D-470F-91EA-DDA7FBAA3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18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4" r:id="rId1"/>
    <p:sldLayoutId id="2147486225" r:id="rId2"/>
    <p:sldLayoutId id="2147486226" r:id="rId3"/>
    <p:sldLayoutId id="2147486227" r:id="rId4"/>
    <p:sldLayoutId id="2147486228" r:id="rId5"/>
    <p:sldLayoutId id="2147486229" r:id="rId6"/>
    <p:sldLayoutId id="2147486230" r:id="rId7"/>
    <p:sldLayoutId id="2147486231" r:id="rId8"/>
    <p:sldLayoutId id="2147486232" r:id="rId9"/>
    <p:sldLayoutId id="2147486233" r:id="rId10"/>
    <p:sldLayoutId id="21474862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1E057-6A53-4F59-9C55-C20B5AE82C4E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1E057-6A53-4F59-9C55-C20B5AE82C4E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E602C9D-98D3-4393-9683-98332985D1B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50183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3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78C8B2A-E884-4779-BE61-9CE167D9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  <p:sldLayoutId id="2147485391" r:id="rId10"/>
    <p:sldLayoutId id="21474853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food/aftexts.html" TargetMode="Externa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.umn.edu/cla/faculty/troufs/anthfood/aftexts.html" TargetMode="Externa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Third-Plate-Field-Notes-Future/dp/0143127152/ref=sr_1_1?ie=UTF8&amp;qid=1452655502&amp;sr=8-1&amp;keywords=the+third+plat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3618/matehuac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3618/matehuac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23143" y="50873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26933" y="5620289"/>
            <a:ext cx="1461911" cy="5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A245BE-D806-92DB-5772-774B2FF9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7" y="3992948"/>
            <a:ext cx="8060267" cy="140538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412CEF9-281E-A2E5-4FD5-9D368B2C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33568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57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62" y="304794"/>
            <a:ext cx="38636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34372" y="6292958"/>
            <a:ext cx="20489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Counterpoint, 2012:</a:t>
            </a:r>
          </a:p>
        </p:txBody>
      </p:sp>
    </p:spTree>
    <p:extLst>
      <p:ext uri="{BB962C8B-B14F-4D97-AF65-F5344CB8AC3E}">
        <p14:creationId xmlns:p14="http://schemas.microsoft.com/office/powerpoint/2010/main" val="24000318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3043" y="1356647"/>
            <a:ext cx="220925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Italian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Mexican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Chinese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63" y="672400"/>
            <a:ext cx="30003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cultures and cuisines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2675474" y="5237313"/>
            <a:ext cx="376577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Arial" charset="0"/>
              </a:rPr>
              <a:t>Sophie D. Coe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America's First Cuisines</a:t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>
                <a:solidFill>
                  <a:srgbClr val="000000"/>
                </a:solidFill>
                <a:latin typeface="Arial" charset="0"/>
              </a:rPr>
              <a:t>Austin: University of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</a:rPr>
              <a:t>Texax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Press, 1994.</a:t>
            </a:r>
          </a:p>
        </p:txBody>
      </p:sp>
      <p:pic>
        <p:nvPicPr>
          <p:cNvPr id="191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656" y="1578414"/>
            <a:ext cx="20503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3117978" y="6400815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dirty="0">
                <a:solidFill>
                  <a:srgbClr val="000000"/>
                </a:solidFill>
                <a:latin typeface="Arial" charset="0"/>
                <a:hlinkClick r:id="rId3"/>
              </a:rPr>
              <a:t>www.d.umn.edu/cla/faculty/troufs/anthfood/aftexts.html#title</a:t>
            </a:r>
            <a:endParaRPr kumimoji="1"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0854" y="1356647"/>
            <a:ext cx="1553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Aztec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Maya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Inca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cultures and cuisines</a:t>
            </a:r>
          </a:p>
        </p:txBody>
      </p:sp>
    </p:spTree>
    <p:extLst>
      <p:ext uri="{BB962C8B-B14F-4D97-AF65-F5344CB8AC3E}">
        <p14:creationId xmlns:p14="http://schemas.microsoft.com/office/powerpoint/2010/main" val="9311251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2675474" y="5237313"/>
            <a:ext cx="376577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Arial" charset="0"/>
              </a:rPr>
              <a:t>Sophie D. Coe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America's First Cuisines</a:t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>
                <a:solidFill>
                  <a:srgbClr val="000000"/>
                </a:solidFill>
                <a:latin typeface="Arial" charset="0"/>
              </a:rPr>
              <a:t>Austin: University of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</a:rPr>
              <a:t>Texax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Press, 1994.</a:t>
            </a:r>
          </a:p>
        </p:txBody>
      </p:sp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3117978" y="6400815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dirty="0">
                <a:solidFill>
                  <a:srgbClr val="000000"/>
                </a:solidFill>
                <a:latin typeface="Arial" charset="0"/>
                <a:hlinkClick r:id="rId2"/>
              </a:rPr>
              <a:t>www.d.umn.edu/cla/faculty/troufs/anthfood/aftexts.html#title</a:t>
            </a:r>
            <a:endParaRPr kumimoji="1"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0854" y="1356647"/>
            <a:ext cx="1553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Aztec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Maya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Inca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cultures and cuisines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Text Box 7"/>
          <p:cNvSpPr txBox="1">
            <a:spLocks noChangeArrowheads="1"/>
          </p:cNvSpPr>
          <p:nvPr/>
        </p:nvSpPr>
        <p:spPr bwMode="auto">
          <a:xfrm>
            <a:off x="1314539" y="333476"/>
            <a:ext cx="748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Text</a:t>
            </a:r>
            <a:endParaRPr kumimoji="1" lang="en-US" sz="2400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35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031" y="1335306"/>
            <a:ext cx="213218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1" name="Text Box 10"/>
          <p:cNvSpPr txBox="1">
            <a:spLocks noChangeArrowheads="1"/>
          </p:cNvSpPr>
          <p:nvPr/>
        </p:nvSpPr>
        <p:spPr bwMode="auto">
          <a:xfrm>
            <a:off x="3103464" y="6400809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9571" y="5764780"/>
            <a:ext cx="80895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Omnivore’s Dilemma: A Natural History of </a:t>
            </a:r>
            <a:r>
              <a:rPr lang="en-US" sz="2400" b="1" i="1" dirty="0"/>
              <a:t>Four Meals</a:t>
            </a:r>
            <a:r>
              <a:rPr lang="en-US" sz="2400" b="1" i="1" kern="1200" dirty="0">
                <a:solidFill>
                  <a:srgbClr val="000000"/>
                </a:solidFill>
                <a:latin typeface="Arial" charset="0"/>
              </a:rPr>
              <a:t>.</a:t>
            </a:r>
            <a:br>
              <a:rPr lang="en-US" sz="2400" b="1" i="1" kern="120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NY: Penguin, 2013.</a:t>
            </a:r>
            <a:b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en-US" sz="11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93034" y="5224948"/>
            <a:ext cx="576262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comparing . . 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Text Box 10"/>
          <p:cNvSpPr txBox="1">
            <a:spLocks noChangeArrowheads="1"/>
          </p:cNvSpPr>
          <p:nvPr/>
        </p:nvSpPr>
        <p:spPr bwMode="auto">
          <a:xfrm>
            <a:off x="3103464" y="6400809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www.d.umn.edu/cla/faculty/troufs/anthfood/aftexts.html#title</a:t>
            </a:r>
            <a:endParaRPr kumimoji="1" lang="en-US" sz="8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7511" y="1465752"/>
            <a:ext cx="4687863" cy="353943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food transformation by . . 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Fire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(Roasting)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Water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(Boiling) 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Air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(Baking) 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Earth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(Fermenting)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89" y="944955"/>
            <a:ext cx="2558736" cy="391735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79610" y="5764780"/>
            <a:ext cx="678948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Cooked: A Natural History of </a:t>
            </a:r>
            <a:r>
              <a:rPr lang="en-US" sz="2400" b="1" i="1" dirty="0"/>
              <a:t>Transformation</a:t>
            </a:r>
            <a:r>
              <a:rPr lang="en-US" sz="2400" b="1" i="1" kern="1200" dirty="0">
                <a:solidFill>
                  <a:srgbClr val="000000"/>
                </a:solidFill>
                <a:latin typeface="Arial" charset="0"/>
              </a:rPr>
              <a:t>.</a:t>
            </a:r>
            <a:br>
              <a:rPr lang="en-US" sz="2400" b="1" i="1" kern="120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NY: Penguin, 2013.</a:t>
            </a:r>
            <a:b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en-US" sz="11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93034" y="5224948"/>
            <a:ext cx="576262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comparing . . .</a:t>
            </a:r>
          </a:p>
        </p:txBody>
      </p:sp>
    </p:spTree>
    <p:extLst>
      <p:ext uri="{BB962C8B-B14F-4D97-AF65-F5344CB8AC3E}">
        <p14:creationId xmlns:p14="http://schemas.microsoft.com/office/powerpoint/2010/main" val="41320334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7511" y="1465752"/>
            <a:ext cx="4687863" cy="353943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food transformation by . . 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Soil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Land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Sea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Seed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35760" y="5822836"/>
            <a:ext cx="687720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Third Plate: Field Notes on the Future of Food</a:t>
            </a:r>
          </a:p>
          <a:p>
            <a:pPr algn="ctr" eaLnBrk="0" hangingPunct="0"/>
            <a:r>
              <a:rPr lang="en-US" sz="11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NY: Penguin, 2014.</a:t>
            </a:r>
            <a:b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en-US" sz="11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2" descr="http://ecx.images-amazon.com/images/I/41QSEXh7CjL._SX32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6" y="871528"/>
            <a:ext cx="3105150" cy="475297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10131" y="6516921"/>
            <a:ext cx="68916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dirty="0">
                <a:solidFill>
                  <a:srgbClr val="000000"/>
                </a:solidFill>
                <a:latin typeface="Arial" charset="0"/>
                <a:hlinkClick r:id="rId3"/>
              </a:rPr>
              <a:t>http://www.amazon.com/Third-Plate-Field-Notes-Future/dp/0143127152/ref=sr_1_1?ie=UTF8&amp;qid=1452655502&amp;sr=8-1&amp;keywords=the+third+plate</a:t>
            </a:r>
            <a:endParaRPr kumimoji="1" lang="en-US" sz="8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023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1" y="382131"/>
            <a:ext cx="9122698" cy="607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83925" y="2560984"/>
            <a:ext cx="5762625" cy="1415772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films in class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44" y="972438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249712" y="3338290"/>
            <a:ext cx="4484920" cy="1486808"/>
          </a:xfrm>
          <a:prstGeom prst="ellipse">
            <a:avLst/>
          </a:prstGeom>
          <a:noFill/>
          <a:ln w="101600">
            <a:solidFill>
              <a:srgbClr val="FFC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69417" y="1160915"/>
            <a:ext cx="5762625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cultures represented in two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“food flicks”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54909" y="6077794"/>
            <a:ext cx="5762625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Extra Credit</a:t>
            </a:r>
          </a:p>
        </p:txBody>
      </p:sp>
    </p:spTree>
    <p:extLst>
      <p:ext uri="{BB962C8B-B14F-4D97-AF65-F5344CB8AC3E}">
        <p14:creationId xmlns:p14="http://schemas.microsoft.com/office/powerpoint/2010/main" val="20648626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63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Penguin Avery, 2009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61243" y="55445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65033" y="5734589"/>
            <a:ext cx="1461911" cy="72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B73F3E-EE2A-3872-1B2C-E839920F295C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3888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Food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F6E7AF3-A980-81CA-B640-0075F5F89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25" y="2303308"/>
            <a:ext cx="78486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7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652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Penguin Avery,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80" y="508075"/>
            <a:ext cx="7772400" cy="581697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Popkin</a:t>
            </a:r>
            <a:r>
              <a:rPr lang="en-US" dirty="0">
                <a:solidFill>
                  <a:srgbClr val="000000"/>
                </a:solidFill>
              </a:rPr>
              <a:t>, 1950s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“typical multigenerational American family”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3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Superior, WI, U.S.A.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The “Jones, ” 2006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2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Suburban Cleveland, U.S.A.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Cesar and Ana Garcia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4 children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Immigrant Mexicans from Chiapas Mexico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Suburban Los Angeles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Rahul</a:t>
            </a:r>
            <a:r>
              <a:rPr lang="en-US" dirty="0">
                <a:solidFill>
                  <a:srgbClr val="000000"/>
                </a:solidFill>
              </a:rPr>
              <a:t> Desai and His Wife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4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Uttar Pradesh, Northern India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Gopal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Noopur</a:t>
            </a:r>
            <a:r>
              <a:rPr lang="en-US" dirty="0">
                <a:solidFill>
                  <a:srgbClr val="000000"/>
                </a:solidFill>
              </a:rPr>
              <a:t> Patel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3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Uttar Pradesh, Northern India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70" y="3947885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599" y="1357065"/>
            <a:ext cx="6400800" cy="480131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studied how lifestyle changes over the long term have affected the body composition of 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Americans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80,000+ and 20,000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Chinese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22,000+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200+ communities</a:t>
            </a:r>
          </a:p>
          <a:p>
            <a:pPr algn="ctr"/>
            <a:endParaRPr lang="en-US" sz="800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Russians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11,000+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300+ communities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Brazilians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Filipinos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07" y="3461669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652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Penguin Avery,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80" y="508075"/>
            <a:ext cx="7772400" cy="581697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Popkin</a:t>
            </a:r>
            <a:r>
              <a:rPr lang="en-US" dirty="0">
                <a:solidFill>
                  <a:srgbClr val="000000"/>
                </a:solidFill>
              </a:rPr>
              <a:t>, 1950s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“typical multigenerational American family”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3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Superior, WI, U.S.A.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The “Jones, ” 2006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2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Suburban Cleveland, U.S.A.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Cesar and Ana Garcia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4 children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Immigrant Mexicans from Chiapas Mexico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Suburban Los Angeles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Rahul</a:t>
            </a:r>
            <a:r>
              <a:rPr lang="en-US" dirty="0">
                <a:solidFill>
                  <a:srgbClr val="000000"/>
                </a:solidFill>
              </a:rPr>
              <a:t> Desai and His Wife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4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Uttar Pradesh, Northern India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Gopal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Noopur</a:t>
            </a:r>
            <a:r>
              <a:rPr lang="en-US" dirty="0">
                <a:solidFill>
                  <a:srgbClr val="000000"/>
                </a:solidFill>
              </a:rPr>
              <a:t> Patel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3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Uttar Pradesh, Northern India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70" y="3947885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599" y="1357065"/>
            <a:ext cx="6400800" cy="480131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studied how lifestyle changes over the long term have affected the body composition of 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Americans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80,000+ and 20,000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Chinese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22,000+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200+ communities</a:t>
            </a:r>
          </a:p>
          <a:p>
            <a:pPr algn="ctr"/>
            <a:endParaRPr lang="en-US" sz="800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Russians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11,000+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300+ communities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Brazilians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Filipinos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07" y="3461669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83930" y="2162536"/>
            <a:ext cx="5762625" cy="95410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including Superior, WI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(his home town)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372" y="237943"/>
            <a:ext cx="3799625" cy="555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7257" y="5950690"/>
            <a:ext cx="6574972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comparing  beer, wine, spirits,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coffee, tea, Coca-Cola</a:t>
            </a:r>
          </a:p>
        </p:txBody>
      </p:sp>
    </p:spTree>
    <p:extLst>
      <p:ext uri="{BB962C8B-B14F-4D97-AF65-F5344CB8AC3E}">
        <p14:creationId xmlns:p14="http://schemas.microsoft.com/office/powerpoint/2010/main" val="325520331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Text Box 7"/>
          <p:cNvSpPr txBox="1">
            <a:spLocks noChangeArrowheads="1"/>
          </p:cNvSpPr>
          <p:nvPr/>
        </p:nvSpPr>
        <p:spPr bwMode="auto">
          <a:xfrm>
            <a:off x="1302123" y="333476"/>
            <a:ext cx="1121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Videos</a:t>
            </a:r>
            <a:endParaRPr kumimoji="1" lang="en-US" sz="2400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2" y="753886"/>
            <a:ext cx="8229600" cy="46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544208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 a controlled comparison of—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Chinese : Buddhism : Food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in China and Malaysia</a:t>
            </a:r>
          </a:p>
        </p:txBody>
      </p:sp>
    </p:spTree>
    <p:extLst>
      <p:ext uri="{BB962C8B-B14F-4D97-AF65-F5344CB8AC3E}">
        <p14:creationId xmlns:p14="http://schemas.microsoft.com/office/powerpoint/2010/main" val="21303761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562230"/>
            <a:ext cx="7315200" cy="2185214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/>
              <a:t>and items 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like “culture bound syndromes” </a:t>
            </a:r>
            <a:r>
              <a:rPr lang="en-US" b="1" dirty="0"/>
              <a:t>are compared with similar phenomena that are thought to be </a:t>
            </a:r>
            <a:r>
              <a:rPr lang="en-US" sz="4000" b="1" dirty="0">
                <a:solidFill>
                  <a:srgbClr val="FF0000"/>
                </a:solidFill>
              </a:rPr>
              <a:t>“universal” </a:t>
            </a:r>
            <a:r>
              <a:rPr lang="en-US" b="1" dirty="0"/>
              <a:t>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8050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  <a:latin typeface="Arial" charset="0"/>
              </a:rPr>
              <a:t>Main Characteristics</a:t>
            </a:r>
          </a:p>
        </p:txBody>
      </p:sp>
      <p:sp>
        <p:nvSpPr>
          <p:cNvPr id="258051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BBE0E3"/>
                </a:solidFill>
                <a:latin typeface="Arial" charset="0"/>
              </a:rPr>
              <a:t>Compare . . .</a:t>
            </a:r>
            <a:endParaRPr lang="en-US" sz="2400">
              <a:solidFill>
                <a:srgbClr val="BBE0E3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20929" y="3196319"/>
            <a:ext cx="7684423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often, for e.g.,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folks compare things regionally in an attempt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understand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880881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00165" y="3943454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things regionally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85825" y="4838760"/>
            <a:ext cx="723900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an attempt to understand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4852" y="2262737"/>
            <a:ext cx="7772400" cy="39395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essentially refers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change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came to be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way they are now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5564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00165" y="3943454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things regionally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85825" y="4838760"/>
            <a:ext cx="723900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an attempt to understand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4852" y="2262737"/>
            <a:ext cx="7772400" cy="39395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essentially refers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change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came to be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way they are now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14018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309415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/>
              <a:t>things </a:t>
            </a:r>
            <a:br>
              <a:rPr lang="en-US" b="1" dirty="0"/>
            </a:br>
            <a:r>
              <a:rPr lang="en-US" b="1" dirty="0"/>
              <a:t>for e.g.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8733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16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4935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96EDB-5F8E-9E3F-F588-53CD96ADFC89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3888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Food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CDB108C-1808-72BC-61E8-6547DACF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25" y="2648747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AD4887B-D564-BF4C-DA79-6660C111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033" y="5861589"/>
            <a:ext cx="1461911" cy="72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32210" y="6292958"/>
            <a:ext cx="26532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University of California, 2012</a:t>
            </a:r>
          </a:p>
        </p:txBody>
      </p:sp>
      <p:pic>
        <p:nvPicPr>
          <p:cNvPr id="4100" name="Picture 4" descr="http://ecx.images-amazon.com/images/I/51IyTk%2BOHjL._SX33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2" y="291481"/>
            <a:ext cx="395445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</p:spTree>
    <p:extLst>
      <p:ext uri="{BB962C8B-B14F-4D97-AF65-F5344CB8AC3E}">
        <p14:creationId xmlns:p14="http://schemas.microsoft.com/office/powerpoint/2010/main" val="414084378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compares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.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79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/>
              <a:t>the comparative method </a:t>
            </a:r>
            <a:r>
              <a:rPr lang="en-US" b="1">
                <a:solidFill>
                  <a:srgbClr val="FF0000"/>
                </a:solidFill>
              </a:rPr>
              <a:t>compares</a:t>
            </a:r>
            <a:r>
              <a:rPr lang="en-US" b="1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the comparative method compares things, for e.g., </a:t>
            </a:r>
            <a:r>
              <a:rPr lang="en-US" b="1" dirty="0">
                <a:solidFill>
                  <a:srgbClr val="FF0000"/>
                </a:solidFill>
              </a:rPr>
              <a:t>process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/>
              <a:t>the comparative method </a:t>
            </a:r>
            <a:r>
              <a:rPr lang="en-US" b="1">
                <a:solidFill>
                  <a:srgbClr val="FF1B36"/>
                </a:solidFill>
              </a:rPr>
              <a:t>compares</a:t>
            </a:r>
            <a:r>
              <a:rPr lang="en-US" b="1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millet 	– 	Africa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/>
              <a:t>the comparative method </a:t>
            </a:r>
            <a:r>
              <a:rPr lang="en-US" b="1">
                <a:solidFill>
                  <a:srgbClr val="FF1B36"/>
                </a:solidFill>
              </a:rPr>
              <a:t>compares</a:t>
            </a:r>
            <a:r>
              <a:rPr lang="en-US" b="1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maize 	</a:t>
            </a:r>
            <a:r>
              <a:rPr lang="en-US" sz="2800" b="1">
                <a:solidFill>
                  <a:schemeClr val="accent1"/>
                </a:solidFill>
              </a:rPr>
              <a:t>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wheat </a:t>
            </a:r>
            <a:r>
              <a:rPr lang="en-US" sz="2800" b="1">
                <a:solidFill>
                  <a:schemeClr val="accent1"/>
                </a:solidFill>
              </a:rPr>
              <a:t>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rice 	</a:t>
            </a:r>
            <a:r>
              <a:rPr lang="en-US" sz="2800" b="1">
                <a:solidFill>
                  <a:schemeClr val="accent1"/>
                </a:solidFill>
              </a:rPr>
              <a:t>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manioc </a:t>
            </a:r>
            <a:r>
              <a:rPr lang="en-US" sz="2800" b="1">
                <a:solidFill>
                  <a:schemeClr val="accent1"/>
                </a:solidFill>
              </a:rPr>
              <a:t>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millet 	</a:t>
            </a:r>
            <a:r>
              <a:rPr lang="en-US" sz="2800" b="1">
                <a:solidFill>
                  <a:schemeClr val="accent1"/>
                </a:solidFill>
              </a:rPr>
              <a:t>– 	Africa</a:t>
            </a: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47700" y="152400"/>
            <a:ext cx="819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ctr"/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Origin of Domestication for Selected Plants</a:t>
            </a:r>
            <a:endParaRPr kumimoji="1" lang="en-US" sz="2800" b="1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4515" name="Picture 3" descr="Turn816bo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2" y="1214889"/>
            <a:ext cx="7772400" cy="47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05448" y="6274258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342.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708881" y="279422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rice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7,000 ybp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91625" y="388279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manioc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4,200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485225" y="2404835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maize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4,200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4639583" y="1548717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wheat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10,500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3892550" y="3945389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millet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4,000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333.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159513" y="5943600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Production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9026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89972762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333.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159513" y="5943600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Production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9026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1998663" y="476250"/>
            <a:ext cx="5588000" cy="5410200"/>
          </a:xfrm>
          <a:prstGeom prst="rect">
            <a:avLst/>
          </a:prstGeom>
          <a:blipFill dpi="0" rotWithShape="1">
            <a:blip r:embed="rId4" cstate="print">
              <a:alphaModFix amt="2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76200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Chapter 14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Understanding Physical Anthropology and Archaeology, 9</a:t>
            </a:r>
            <a:r>
              <a:rPr lang="en-US" sz="2400" b="1" i="1" baseline="30000" dirty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Ed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“Food Production”</a:t>
            </a: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Biocultural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Revolution</a:t>
            </a: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736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159465" y="5943600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Production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90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2193925" y="4002191"/>
            <a:ext cx="1598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Tehuac</a:t>
            </a: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á</a:t>
            </a:r>
            <a:r>
              <a:rPr lang="en-US" sz="2400" b="1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943350" y="3867150"/>
            <a:ext cx="2743200" cy="519351"/>
          </a:xfrm>
          <a:prstGeom prst="ellipse">
            <a:avLst/>
          </a:prstGeom>
          <a:noFill/>
          <a:ln w="101600">
            <a:solidFill>
              <a:srgbClr val="FFC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333.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5751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104900"/>
            <a:ext cx="8001000" cy="5029200"/>
          </a:xfrm>
        </p:spPr>
        <p:txBody>
          <a:bodyPr/>
          <a:lstStyle/>
          <a:p>
            <a:pPr eaLnBrk="1" hangingPunct="1"/>
            <a:r>
              <a:rPr lang="en-US" sz="2400" b="1"/>
              <a:t>Tehuac</a:t>
            </a:r>
            <a:r>
              <a:rPr lang="en-US" sz="2400" b="1">
                <a:cs typeface="Arial" pitchFamily="34" charset="0"/>
              </a:rPr>
              <a:t>án Valley, Puebla, Mexico</a:t>
            </a:r>
            <a:endParaRPr lang="en-US" sz="2400" b="1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716800" y="6281059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8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432.</a:t>
            </a:r>
          </a:p>
        </p:txBody>
      </p:sp>
      <p:pic>
        <p:nvPicPr>
          <p:cNvPr id="67588" name="Picture 4" descr="Turn816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1" y="1752600"/>
            <a:ext cx="3625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046668" y="3829053"/>
            <a:ext cx="2370137" cy="485775"/>
          </a:xfrm>
          <a:prstGeom prst="leftArrow">
            <a:avLst>
              <a:gd name="adj1" fmla="val 50000"/>
              <a:gd name="adj2" fmla="val 1219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185915" y="2695575"/>
            <a:ext cx="1489075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maize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4,200 ybp</a:t>
            </a:r>
          </a:p>
        </p:txBody>
      </p:sp>
      <p:sp>
        <p:nvSpPr>
          <p:cNvPr id="67591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914653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2533653" y="3943454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V="1">
            <a:off x="1847852" y="4867379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495550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181350" y="501025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238501" y="52960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2724150" y="53341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023996" y="6401949"/>
            <a:ext cx="30828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3"/>
              </a:rPr>
              <a:t>www.d.umn.edu/cla/faculty/troufs/anth3618/matehuac.html#title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686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2" y="1142998"/>
            <a:ext cx="7772400" cy="48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2914653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2533653" y="3943454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 flipV="1">
            <a:off x="1847852" y="4867379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495550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3181350" y="501025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3238501" y="52960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2724150" y="53341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023996" y="6401949"/>
            <a:ext cx="30828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3"/>
              </a:rPr>
              <a:t>www.d.umn.edu/cla/faculty/troufs/anth3618/matehuac.html#title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696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430" y="1142998"/>
            <a:ext cx="7772400" cy="48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Text Box 2"/>
          <p:cNvSpPr txBox="1">
            <a:spLocks noChangeArrowheads="1"/>
          </p:cNvSpPr>
          <p:nvPr/>
        </p:nvSpPr>
        <p:spPr bwMode="auto">
          <a:xfrm>
            <a:off x="1286871" y="6372226"/>
            <a:ext cx="66686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i="1">
                <a:solidFill>
                  <a:srgbClr val="000000"/>
                </a:solidFill>
                <a:latin typeface="Verdana" pitchFamily="34" charset="0"/>
              </a:rPr>
              <a:t>Understanding Physical Anthropology and Archaeology, 9th Ed.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, p. 333.</a:t>
            </a:r>
          </a:p>
        </p:txBody>
      </p:sp>
      <p:sp>
        <p:nvSpPr>
          <p:cNvPr id="369666" name="Text Box 3"/>
          <p:cNvSpPr txBox="1">
            <a:spLocks noChangeArrowheads="1"/>
          </p:cNvSpPr>
          <p:nvPr/>
        </p:nvSpPr>
        <p:spPr bwMode="auto">
          <a:xfrm>
            <a:off x="2093767" y="5943600"/>
            <a:ext cx="50866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>
                <a:solidFill>
                  <a:srgbClr val="000000"/>
                </a:solidFill>
                <a:latin typeface="Verdana" pitchFamily="34" charset="0"/>
              </a:rPr>
              <a:t>Time line for Ch. 14  Food Production.</a:t>
            </a:r>
          </a:p>
        </p:txBody>
      </p:sp>
      <p:sp>
        <p:nvSpPr>
          <p:cNvPr id="369667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79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369669" name="Oval 9"/>
          <p:cNvSpPr>
            <a:spLocks noChangeArrowheads="1"/>
          </p:cNvSpPr>
          <p:nvPr/>
        </p:nvSpPr>
        <p:spPr bwMode="auto">
          <a:xfrm>
            <a:off x="2755900" y="517607"/>
            <a:ext cx="2814638" cy="519351"/>
          </a:xfrm>
          <a:prstGeom prst="ellipse">
            <a:avLst/>
          </a:pr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914653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2533653" y="3943454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V="1">
            <a:off x="1847852" y="4867379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495550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181350" y="501025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238501" y="52960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2724150" y="53341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15156" y="2547279"/>
            <a:ext cx="6888617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br>
              <a:rPr lang="en-US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4000" b="1" dirty="0">
                <a:solidFill>
                  <a:srgbClr val="FFFFFF"/>
                </a:solidFill>
                <a:cs typeface="Arial" pitchFamily="34" charset="0"/>
              </a:rPr>
              <a:t>The Neolithic Revolution</a:t>
            </a:r>
          </a:p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FFFFFF"/>
                </a:solidFill>
                <a:cs typeface="Arial" pitchFamily="34" charset="0"/>
              </a:rPr>
              <a:t>=</a:t>
            </a:r>
          </a:p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FFFFFF"/>
                </a:solidFill>
                <a:cs typeface="Arial" pitchFamily="34" charset="0"/>
              </a:rPr>
              <a:t>The Agriculture  Revolution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066800"/>
            <a:ext cx="8001000" cy="5029200"/>
          </a:xfrm>
        </p:spPr>
        <p:txBody>
          <a:bodyPr/>
          <a:lstStyle/>
          <a:p>
            <a:pPr eaLnBrk="1" hangingPunct="1"/>
            <a:r>
              <a:rPr lang="en-US" b="1" dirty="0"/>
              <a:t>Early Neolithic sites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719973" y="6281059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349.</a:t>
            </a:r>
          </a:p>
        </p:txBody>
      </p:sp>
      <p:pic>
        <p:nvPicPr>
          <p:cNvPr id="71684" name="Picture 4" descr="Sites_Fertile_Cresc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115" y="1814518"/>
            <a:ext cx="43338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333.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072383" y="5871031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Production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90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</p:pic>
      <p:sp>
        <p:nvSpPr>
          <p:cNvPr id="72710" name="Oval 8"/>
          <p:cNvSpPr>
            <a:spLocks noChangeArrowheads="1"/>
          </p:cNvSpPr>
          <p:nvPr/>
        </p:nvSpPr>
        <p:spPr bwMode="auto">
          <a:xfrm>
            <a:off x="3055940" y="3213103"/>
            <a:ext cx="1419225" cy="519351"/>
          </a:xfrm>
          <a:prstGeom prst="ellipse">
            <a:avLst/>
          </a:pr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802" y="428619"/>
            <a:ext cx="3779805" cy="5715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3950" y="2621980"/>
            <a:ext cx="6908800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 in a Nutshell</a:t>
            </a:r>
            <a:endParaRPr kumimoji="1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1307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297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7860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4935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CDB108C-1808-72BC-61E8-6547DACF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25" y="2648747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AD4887B-D564-BF4C-DA79-6660C111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033" y="5861589"/>
            <a:ext cx="1461911" cy="72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FAA1B-4B26-6D3E-87E2-5CA385EB6CF4}"/>
              </a:ext>
            </a:extLst>
          </p:cNvPr>
          <p:cNvSpPr/>
          <p:nvPr/>
        </p:nvSpPr>
        <p:spPr>
          <a:xfrm>
            <a:off x="1344596" y="1862928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2454988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81250"/>
            <a:ext cx="7358062" cy="3256276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0" algn="l"/>
              </a:tabLst>
            </a:pPr>
            <a:r>
              <a:rPr lang="en-US" sz="4000" b="1" dirty="0"/>
              <a:t> </a:t>
            </a:r>
            <a:r>
              <a:rPr lang="en-US" sz="4400" b="1" dirty="0"/>
              <a:t>comparative method</a:t>
            </a:r>
          </a:p>
          <a:p>
            <a:pPr marL="0" indent="0" eaLnBrk="1" hangingPunct="1">
              <a:lnSpc>
                <a:spcPct val="40000"/>
              </a:lnSpc>
              <a:tabLst>
                <a:tab pos="0" algn="l"/>
              </a:tabLst>
            </a:pPr>
            <a:endParaRPr lang="en-US" sz="4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as a </a:t>
            </a:r>
            <a:r>
              <a:rPr lang="en-US" b="1" dirty="0">
                <a:solidFill>
                  <a:srgbClr val="FF0000"/>
                </a:solidFill>
              </a:rPr>
              <a:t>major </a:t>
            </a:r>
            <a:r>
              <a:rPr lang="en-US" b="1" i="1" dirty="0">
                <a:solidFill>
                  <a:srgbClr val="FF0000"/>
                </a:solidFill>
              </a:rPr>
              <a:t>approach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to the study of human behavior</a:t>
            </a:r>
          </a:p>
          <a:p>
            <a:pPr lvl="1" eaLnBrk="1" hangingPunct="1">
              <a:tabLst>
                <a:tab pos="0" algn="l"/>
              </a:tabLst>
            </a:pPr>
            <a:endParaRPr lang="en-US" sz="1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 </a:t>
            </a:r>
            <a:r>
              <a:rPr lang="en-US" sz="1000" b="1" dirty="0"/>
              <a:t>(what else would a “comparative” method do?)</a:t>
            </a:r>
          </a:p>
        </p:txBody>
      </p:sp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068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dirty="0"/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dirty="0"/>
              <a:t>One form of comparative method was pioneered by Fred </a:t>
            </a:r>
            <a:r>
              <a:rPr lang="en-US" sz="1600" b="1" dirty="0" err="1"/>
              <a:t>Eggan</a:t>
            </a:r>
            <a:endParaRPr lang="en-US" sz="1600" b="1" dirty="0"/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 dirty="0"/>
              <a:t>				(University of Chicago)</a:t>
            </a:r>
            <a:endParaRPr lang="en-US" sz="2000" dirty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885877" y="3943454"/>
            <a:ext cx="7229475" cy="1647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6324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698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>
                <a:solidFill>
                  <a:schemeClr val="accent1"/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>
                <a:solidFill>
                  <a:schemeClr val="accent1"/>
                </a:solidFill>
              </a:rPr>
              <a:t>One form of comparative method was pioneered by Fred Eggan</a:t>
            </a:r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>
                <a:solidFill>
                  <a:schemeClr val="accent1"/>
                </a:solidFill>
              </a:rPr>
              <a:t>				(University of Chicago)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773218" y="3943454"/>
            <a:ext cx="7574372" cy="23391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673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.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 similar manner Evan D. Fraser and Andrew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Rimas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compare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Feast, Famine, and the Rise and Fall of Civilizations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 the world.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689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E Master">
  <a:themeElements>
    <a:clrScheme name="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20772</TotalTime>
  <Words>1826</Words>
  <Application>Microsoft Office PowerPoint</Application>
  <PresentationFormat>On-screen Show (4:3)</PresentationFormat>
  <Paragraphs>384</Paragraphs>
  <Slides>50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50</vt:i4>
      </vt:variant>
    </vt:vector>
  </HeadingPairs>
  <TitlesOfParts>
    <vt:vector size="68" baseType="lpstr">
      <vt:lpstr>Arial</vt:lpstr>
      <vt:lpstr>Arial Black</vt:lpstr>
      <vt:lpstr>Brush Script MT</vt:lpstr>
      <vt:lpstr>Monotype Sorts</vt:lpstr>
      <vt:lpstr>Tahoma</vt:lpstr>
      <vt:lpstr>Times New Roman</vt:lpstr>
      <vt:lpstr>Verdana</vt:lpstr>
      <vt:lpstr>Wingdings</vt:lpstr>
      <vt:lpstr>Default Design</vt:lpstr>
      <vt:lpstr>1_Default Design</vt:lpstr>
      <vt:lpstr>2_Default Design</vt:lpstr>
      <vt:lpstr>CE Master</vt:lpstr>
      <vt:lpstr>17_Default Design</vt:lpstr>
      <vt:lpstr>20_Default Design</vt:lpstr>
      <vt:lpstr>22_Default Design</vt:lpstr>
      <vt:lpstr>4_Contemporary Portrait</vt:lpstr>
      <vt:lpstr>48_Default Design</vt:lpstr>
      <vt:lpstr>28_Contemporary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1196</cp:revision>
  <cp:lastPrinted>2000-04-06T19:51:41Z</cp:lastPrinted>
  <dcterms:created xsi:type="dcterms:W3CDTF">2000-03-27T15:46:35Z</dcterms:created>
  <dcterms:modified xsi:type="dcterms:W3CDTF">2026-01-02T03:17:40Z</dcterms:modified>
</cp:coreProperties>
</file>