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066" r:id="rId4"/>
    <p:sldMasterId id="2147484922" r:id="rId5"/>
    <p:sldMasterId id="2147485213" r:id="rId6"/>
    <p:sldMasterId id="2147485369" r:id="rId7"/>
    <p:sldMasterId id="2147485599" r:id="rId8"/>
    <p:sldMasterId id="2147485659" r:id="rId9"/>
    <p:sldMasterId id="2147485671" r:id="rId10"/>
    <p:sldMasterId id="2147485875" r:id="rId11"/>
    <p:sldMasterId id="2147485899" r:id="rId12"/>
    <p:sldMasterId id="2147486103" r:id="rId13"/>
    <p:sldMasterId id="2147486151" r:id="rId14"/>
    <p:sldMasterId id="2147486175" r:id="rId15"/>
    <p:sldMasterId id="2147486223" r:id="rId16"/>
  </p:sldMasterIdLst>
  <p:notesMasterIdLst>
    <p:notesMasterId r:id="rId92"/>
  </p:notesMasterIdLst>
  <p:handoutMasterIdLst>
    <p:handoutMasterId r:id="rId93"/>
  </p:handoutMasterIdLst>
  <p:sldIdLst>
    <p:sldId id="3319" r:id="rId17"/>
    <p:sldId id="3321" r:id="rId18"/>
    <p:sldId id="3322" r:id="rId19"/>
    <p:sldId id="3324" r:id="rId20"/>
    <p:sldId id="2010" r:id="rId21"/>
    <p:sldId id="2011" r:id="rId22"/>
    <p:sldId id="2022" r:id="rId23"/>
    <p:sldId id="3635" r:id="rId24"/>
    <p:sldId id="1895" r:id="rId25"/>
    <p:sldId id="3327" r:id="rId26"/>
    <p:sldId id="1897" r:id="rId27"/>
    <p:sldId id="1896" r:id="rId28"/>
    <p:sldId id="1898" r:id="rId29"/>
    <p:sldId id="2024" r:id="rId30"/>
    <p:sldId id="1976" r:id="rId31"/>
    <p:sldId id="1899" r:id="rId32"/>
    <p:sldId id="1978" r:id="rId33"/>
    <p:sldId id="1979" r:id="rId34"/>
    <p:sldId id="1980" r:id="rId35"/>
    <p:sldId id="1981" r:id="rId36"/>
    <p:sldId id="1982" r:id="rId37"/>
    <p:sldId id="2029" r:id="rId38"/>
    <p:sldId id="1985" r:id="rId39"/>
    <p:sldId id="1988" r:id="rId40"/>
    <p:sldId id="1900" r:id="rId41"/>
    <p:sldId id="1901" r:id="rId42"/>
    <p:sldId id="1902" r:id="rId43"/>
    <p:sldId id="1903" r:id="rId44"/>
    <p:sldId id="1904" r:id="rId45"/>
    <p:sldId id="2026" r:id="rId46"/>
    <p:sldId id="1906" r:id="rId47"/>
    <p:sldId id="1907" r:id="rId48"/>
    <p:sldId id="1116" r:id="rId49"/>
    <p:sldId id="3667" r:id="rId50"/>
    <p:sldId id="1346" r:id="rId51"/>
    <p:sldId id="1653" r:id="rId52"/>
    <p:sldId id="1344" r:id="rId53"/>
    <p:sldId id="1347" r:id="rId54"/>
    <p:sldId id="1392" r:id="rId55"/>
    <p:sldId id="1396" r:id="rId56"/>
    <p:sldId id="1394" r:id="rId57"/>
    <p:sldId id="1398" r:id="rId58"/>
    <p:sldId id="1397" r:id="rId59"/>
    <p:sldId id="1350" r:id="rId60"/>
    <p:sldId id="1912" r:id="rId61"/>
    <p:sldId id="1115" r:id="rId62"/>
    <p:sldId id="2030" r:id="rId63"/>
    <p:sldId id="1655" r:id="rId64"/>
    <p:sldId id="1355" r:id="rId65"/>
    <p:sldId id="1067" r:id="rId66"/>
    <p:sldId id="2039" r:id="rId67"/>
    <p:sldId id="2037" r:id="rId68"/>
    <p:sldId id="2038" r:id="rId69"/>
    <p:sldId id="1372" r:id="rId70"/>
    <p:sldId id="3330" r:id="rId71"/>
    <p:sldId id="1367" r:id="rId72"/>
    <p:sldId id="1368" r:id="rId73"/>
    <p:sldId id="1459" r:id="rId74"/>
    <p:sldId id="1369" r:id="rId75"/>
    <p:sldId id="1370" r:id="rId76"/>
    <p:sldId id="1371" r:id="rId77"/>
    <p:sldId id="1373" r:id="rId78"/>
    <p:sldId id="1265" r:id="rId79"/>
    <p:sldId id="1374" r:id="rId80"/>
    <p:sldId id="1375" r:id="rId81"/>
    <p:sldId id="1246" r:id="rId82"/>
    <p:sldId id="2040" r:id="rId83"/>
    <p:sldId id="1377" r:id="rId84"/>
    <p:sldId id="1068" r:id="rId85"/>
    <p:sldId id="1376" r:id="rId86"/>
    <p:sldId id="1869" r:id="rId87"/>
    <p:sldId id="1870" r:id="rId88"/>
    <p:sldId id="1919" r:id="rId89"/>
    <p:sldId id="1922" r:id="rId90"/>
    <p:sldId id="3326" r:id="rId9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4A6"/>
    <a:srgbClr val="FFFFFF"/>
    <a:srgbClr val="3366CC"/>
    <a:srgbClr val="800000"/>
    <a:srgbClr val="990000"/>
    <a:srgbClr val="FFD700"/>
    <a:srgbClr val="000000"/>
    <a:srgbClr val="F5DA13"/>
    <a:srgbClr val="185CF4"/>
    <a:srgbClr val="BA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0" y="56"/>
      </p:cViewPr>
      <p:guideLst>
        <p:guide orient="horz" pos="2085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4.xml"/><Relationship Id="rId95" Type="http://schemas.openxmlformats.org/officeDocument/2006/relationships/viewProps" Target="viewProps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56" Type="http://schemas.openxmlformats.org/officeDocument/2006/relationships/slide" Target="slides/slide40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9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171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12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290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42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45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806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423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151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497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08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86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61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19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19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64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62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7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9682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322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70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71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970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5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5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1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1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0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556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921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880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119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897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406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540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311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489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993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371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050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945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626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605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09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3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705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790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58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707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4442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5099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8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389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2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7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24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2137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73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9948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3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9376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0988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3574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1176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022C-C1A0-4566-85E1-215B33FAF870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4D9A-0C31-48EF-B86F-3B4E369B9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194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22AD-C908-48A5-A585-E11DAB271900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3B46-61FD-4541-8594-26437A54F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27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4BBA-2BF4-4251-87AA-BCF112FC4B81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4C48-6A83-4A73-B248-0C70EBA2E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15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3EFF-1DC9-48B1-A695-84F1EB43CE11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A660-20F1-48BE-8B62-66A8983A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2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AC88-3E32-40BC-AE34-F03366B8BD42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E6B6-3825-48F1-AA26-40F2080A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78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08FD-737E-49E0-BA64-6BB448194F34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FF8F-1B4C-4FA6-9EA3-E6943A4E3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585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7CB0-8C39-4F59-86F6-39ADCF0284CE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10FF-7351-42E8-9901-8A8448115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688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AAC0-5F5A-4651-9787-4F6F2B1EDCB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DCCE-A5F8-4B9D-AE73-FEC3ADF0B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282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C511-7C5E-4FA2-9FE4-0CD9F5C081F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8D06-7222-472B-9685-970CB1720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107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1FBB-9D08-4FE1-B43A-BB47268A8EE0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EC31-5E76-41DD-B6E4-F61FE8875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85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7623-2562-4045-8EE1-E946F224E898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BDD9-0BFC-4462-8C83-073CD184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52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C865-83D8-4F9A-8888-A0D477A0B5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DA4F-4197-419E-9B70-7AAFBD0184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836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4FE3-7B46-4431-AF09-377163D76E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24B6-CC47-4BF7-BD96-BAC0D31253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176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FBA8-2716-4802-A466-3CC4CD2AB0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4F4C-C2D5-4F45-ADFD-08A9D87221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381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F394-2748-484C-AE9E-1187D7EEDD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8E10-A1F3-486B-AD5C-B0DA06FE79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1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C6FA-EA5C-4D3A-AE51-30B989FC99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3A87-71BA-48C8-97F0-3FDD9D166F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66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18F7-E1DD-4D0E-8A5B-4CF3C98948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69D2-4A3A-484E-B133-449774A22D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415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1C48-1D6B-4013-A9BC-035C3008D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5EA4-3902-477F-94F0-8D31FA6BA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468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9305-C222-4ED6-8267-C33ABC2ABC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EA92-DAFE-43DC-9994-2115EF2827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765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2D72-5230-44E9-AA7B-A04C835307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0A70-0A85-42B8-A4D3-E34CB34AB5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318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9FF5-18FC-4B08-BFC0-367F7CAD70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1C57-9D1F-4858-A11F-6F57A3F3A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315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8EDF-684C-477D-91F4-7377AD0B8C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1BA9-C54D-4512-88A6-8A30BC47D3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99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52638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146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51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708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8517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36081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0704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9312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5447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35451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9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E2BF-602C-4EF1-B57E-0894C582F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ED45-4783-4F44-9FDF-2BA0ADBC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0623-321A-4C9F-AEA6-AE0E5F01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2263-7EE4-4B31-BE95-F71DEA0F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9BC9-58D7-4C01-B32F-69878B25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E37E-14DE-4248-A841-1963EE16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5C0A-9EC9-4CB4-9E9A-45A95136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ABC-A77B-4F0F-B829-1B51F39A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B1C-1AAF-4B10-9B76-C29F582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60C6-5372-466F-A9A0-04E793B8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9D49-7279-4540-9453-41C57592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CE90-F038-478D-80D5-AECC21AD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2031-E206-4FF8-852C-2E90A5F07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3087-7EE8-4648-853C-6D984EA2C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8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6430-25D8-4858-95E9-F74A1B4A91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A1B9-DA87-4C81-94F9-6EC1636F2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BB8A-6509-4A0E-A1C5-C02725004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2915-C1EA-4D1F-AF2E-F4C5D9CE5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4142-1C36-4056-A033-CEC967730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3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5861-648D-4139-9926-3C097F6DE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3A91-35FC-4BB2-B952-24837B713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0BD1-7064-4E9E-9B45-E3AAD07E37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43" y="27472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F3B9-F8ED-43CD-BE6C-786C9813CF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AD5DE43-57DF-4E2D-874C-8A6126F23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A4A5-E8A4-4C8E-8863-87B4B638F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A640-1BC0-4C88-A06A-CF704121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1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75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B95E-2CC7-4068-9DCA-258FA2CA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00DF-03AA-49AE-9991-517E1D83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3E8B-8894-41EF-8AAE-C447C775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85F2-7A45-45D1-BDA5-B8408229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3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915-FABB-404F-A5C4-F2E9DA31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81B6-16D0-4685-8A2A-E63BE629D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051E-FC91-46A5-B1E4-CAC20244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6B2B-35FC-4CD2-937A-8D37F727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7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61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0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2" r:id="rId1"/>
    <p:sldLayoutId id="2147485673" r:id="rId2"/>
    <p:sldLayoutId id="2147485674" r:id="rId3"/>
    <p:sldLayoutId id="2147485675" r:id="rId4"/>
    <p:sldLayoutId id="2147485676" r:id="rId5"/>
    <p:sldLayoutId id="2147485677" r:id="rId6"/>
    <p:sldLayoutId id="2147485678" r:id="rId7"/>
    <p:sldLayoutId id="2147485679" r:id="rId8"/>
    <p:sldLayoutId id="2147485680" r:id="rId9"/>
    <p:sldLayoutId id="2147485681" r:id="rId10"/>
    <p:sldLayoutId id="2147485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3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6" r:id="rId1"/>
    <p:sldLayoutId id="2147485877" r:id="rId2"/>
    <p:sldLayoutId id="2147485878" r:id="rId3"/>
    <p:sldLayoutId id="2147485879" r:id="rId4"/>
    <p:sldLayoutId id="2147485880" r:id="rId5"/>
    <p:sldLayoutId id="2147485881" r:id="rId6"/>
    <p:sldLayoutId id="2147485882" r:id="rId7"/>
    <p:sldLayoutId id="2147485883" r:id="rId8"/>
    <p:sldLayoutId id="2147485884" r:id="rId9"/>
    <p:sldLayoutId id="2147485885" r:id="rId10"/>
    <p:sldLayoutId id="2147485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8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5901" r:id="rId2"/>
    <p:sldLayoutId id="2147485902" r:id="rId3"/>
    <p:sldLayoutId id="2147485903" r:id="rId4"/>
    <p:sldLayoutId id="2147485904" r:id="rId5"/>
    <p:sldLayoutId id="2147485905" r:id="rId6"/>
    <p:sldLayoutId id="2147485906" r:id="rId7"/>
    <p:sldLayoutId id="2147485907" r:id="rId8"/>
    <p:sldLayoutId id="2147485908" r:id="rId9"/>
    <p:sldLayoutId id="2147485909" r:id="rId10"/>
    <p:sldLayoutId id="2147485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35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112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4" r:id="rId1"/>
    <p:sldLayoutId id="2147486105" r:id="rId2"/>
    <p:sldLayoutId id="2147486106" r:id="rId3"/>
    <p:sldLayoutId id="2147486107" r:id="rId4"/>
    <p:sldLayoutId id="2147486108" r:id="rId5"/>
    <p:sldLayoutId id="2147486109" r:id="rId6"/>
    <p:sldLayoutId id="2147486110" r:id="rId7"/>
    <p:sldLayoutId id="2147486111" r:id="rId8"/>
    <p:sldLayoutId id="2147486112" r:id="rId9"/>
    <p:sldLayoutId id="2147486113" r:id="rId10"/>
    <p:sldLayoutId id="214748611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3B6205D-DDD5-4B03-9B84-889B20A845E0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02F5AB2-84B7-4901-9956-BBED34DC0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3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2" r:id="rId1"/>
    <p:sldLayoutId id="2147486153" r:id="rId2"/>
    <p:sldLayoutId id="2147486154" r:id="rId3"/>
    <p:sldLayoutId id="2147486155" r:id="rId4"/>
    <p:sldLayoutId id="2147486156" r:id="rId5"/>
    <p:sldLayoutId id="2147486157" r:id="rId6"/>
    <p:sldLayoutId id="2147486158" r:id="rId7"/>
    <p:sldLayoutId id="2147486159" r:id="rId8"/>
    <p:sldLayoutId id="2147486160" r:id="rId9"/>
    <p:sldLayoutId id="2147486161" r:id="rId10"/>
    <p:sldLayoutId id="2147486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C7251-E2ED-4CB5-A5B6-9A55430409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E9AFD0-9A45-4EA1-8B63-CC2AD0A808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9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6" r:id="rId1"/>
    <p:sldLayoutId id="2147486177" r:id="rId2"/>
    <p:sldLayoutId id="2147486178" r:id="rId3"/>
    <p:sldLayoutId id="2147486179" r:id="rId4"/>
    <p:sldLayoutId id="2147486180" r:id="rId5"/>
    <p:sldLayoutId id="2147486181" r:id="rId6"/>
    <p:sldLayoutId id="2147486182" r:id="rId7"/>
    <p:sldLayoutId id="2147486183" r:id="rId8"/>
    <p:sldLayoutId id="2147486184" r:id="rId9"/>
    <p:sldLayoutId id="2147486185" r:id="rId10"/>
    <p:sldLayoutId id="21474861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3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4" r:id="rId1"/>
    <p:sldLayoutId id="2147486225" r:id="rId2"/>
    <p:sldLayoutId id="2147486226" r:id="rId3"/>
    <p:sldLayoutId id="2147486227" r:id="rId4"/>
    <p:sldLayoutId id="2147486228" r:id="rId5"/>
    <p:sldLayoutId id="2147486229" r:id="rId6"/>
    <p:sldLayoutId id="2147486230" r:id="rId7"/>
    <p:sldLayoutId id="2147486231" r:id="rId8"/>
    <p:sldLayoutId id="2147486232" r:id="rId9"/>
    <p:sldLayoutId id="2147486233" r:id="rId10"/>
    <p:sldLayoutId id="214748623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AC0793B-2A51-42BA-975B-09B40FB2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4F8460-D1C9-4013-8BAC-EECAF710881F}" type="slidenum">
              <a:rPr kumimoji="1" lang="en-US" i="1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E602C9D-98D3-4393-9683-98332985D1B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50183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3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0" r:id="rId1"/>
    <p:sldLayoutId id="2147485601" r:id="rId2"/>
    <p:sldLayoutId id="2147485602" r:id="rId3"/>
    <p:sldLayoutId id="2147485603" r:id="rId4"/>
    <p:sldLayoutId id="2147485604" r:id="rId5"/>
    <p:sldLayoutId id="2147485605" r:id="rId6"/>
    <p:sldLayoutId id="2147485606" r:id="rId7"/>
    <p:sldLayoutId id="2147485607" r:id="rId8"/>
    <p:sldLayoutId id="2147485608" r:id="rId9"/>
    <p:sldLayoutId id="2147485609" r:id="rId10"/>
    <p:sldLayoutId id="21474856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05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  <p:sldLayoutId id="2147485661" r:id="rId2"/>
    <p:sldLayoutId id="2147485662" r:id="rId3"/>
    <p:sldLayoutId id="2147485663" r:id="rId4"/>
    <p:sldLayoutId id="214748566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ews.bbc.co.uk/2/hi/health/7120564.stm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bc.com/news/world-europe-35130792" TargetMode="Externa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land_catt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2/01/19/health/covid-gender-deaths-men-women.html?referringSource=articleShar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8.xml"/><Relationship Id="rId4" Type="http://schemas.openxmlformats.org/officeDocument/2006/relationships/hyperlink" Target="https://www.d.umn.edu/cla/faculty/troufs/anth1602/pchoebel.html#titl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Lactose_intolerance" TargetMode="Externa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ews.bbc.co.uk/2/hi/health/7120564.stm" TargetMode="Externa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9.xml"/><Relationship Id="rId4" Type="http://schemas.openxmlformats.org/officeDocument/2006/relationships/hyperlink" Target="https://www.d.umn.edu/cla/faculty/troufs/anth1602/pchoebel.html#title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Nassim%20Nicholas%20Taleb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land_catt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675535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40680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123143" y="5087396"/>
            <a:ext cx="286488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22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University of Minnesota Duluth</a:t>
            </a:r>
            <a:endParaRPr kumimoji="1" lang="en-US" sz="24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26933" y="5620289"/>
            <a:ext cx="1461911" cy="5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A245BE-D806-92DB-5772-774B2FF9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7" y="3992948"/>
            <a:ext cx="8060267" cy="140538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71151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642857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</a:p>
          <a:p>
            <a:pPr marL="857250" lvl="1" indent="-457200" eaLnBrk="1" hangingPunct="1"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Anthropology and its Parts chart</a:t>
            </a: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2071" y="5290409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2164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30026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811870"/>
            <a:ext cx="6908800" cy="44063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usually anthropologists read charts from the bottom 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that has to do with the fact that  in archaeology the oldest layers are at the bottom of a site and the newer ones are on top</a:t>
            </a: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170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320800" y="1695973"/>
            <a:ext cx="650240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Food</a:t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its . . .</a:t>
            </a:r>
            <a:endParaRPr kumimoji="1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61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cultural / social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physical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archaeology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linguistics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04699" y="1143055"/>
            <a:ext cx="69088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REM: We’re having a look at . .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9359" y="5896428"/>
            <a:ext cx="446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would appear on the chart as . . 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5824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65680"/>
            <a:ext cx="6908800" cy="34881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first note that the two main divisions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Anthropology 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Bio-physical and Cultural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7896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78964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79853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5359801" y="2670048"/>
            <a:ext cx="2223862" cy="585216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1" lang="en-US" sz="32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2420715" y="2670048"/>
            <a:ext cx="2223862" cy="585216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1" lang="en-US" sz="32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919534" y="4615879"/>
            <a:ext cx="1631950" cy="428625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1" lang="en-US" sz="32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7359377" y="3686884"/>
            <a:ext cx="841194" cy="428625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1" lang="en-US" sz="32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04046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609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57045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19578"/>
            <a:ext cx="69088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Bio-physical involves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things like . . .</a:t>
            </a:r>
          </a:p>
        </p:txBody>
      </p:sp>
    </p:spTree>
    <p:extLst>
      <p:ext uri="{BB962C8B-B14F-4D97-AF65-F5344CB8AC3E}">
        <p14:creationId xmlns:p14="http://schemas.microsoft.com/office/powerpoint/2010/main" val="32477229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3414735" y="6394010"/>
            <a:ext cx="22894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http://news.bbc.co.uk/2/hi/health/7120564.stm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1" y="1146628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4348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675535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40680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20800" y="3564467"/>
            <a:ext cx="6502400" cy="1174745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3888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267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Food</a:t>
            </a:r>
          </a:p>
        </p:txBody>
      </p:sp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123143" y="5087396"/>
            <a:ext cx="286488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22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University of Minnesota Duluth</a:t>
            </a:r>
            <a:endParaRPr kumimoji="1" lang="en-US" sz="24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26933" y="5429789"/>
            <a:ext cx="1461911" cy="5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9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42786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ultimately anthropologists seek to study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0837140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8609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914391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4" name="Subtitle 2"/>
          <p:cNvSpPr txBox="1">
            <a:spLocks/>
          </p:cNvSpPr>
          <p:nvPr/>
        </p:nvSpPr>
        <p:spPr bwMode="auto">
          <a:xfrm>
            <a:off x="914400" y="2188940"/>
            <a:ext cx="731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rIns="45720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example, numerous studies have shown that exposure to images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[cultural]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ultrathin models can lead to body dissatisfaction and eventually to unhealthy eating behaviors and physical illness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[physical]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. .</a:t>
            </a:r>
          </a:p>
        </p:txBody>
      </p:sp>
      <p:sp>
        <p:nvSpPr>
          <p:cNvPr id="481285" name="TextBox 2"/>
          <p:cNvSpPr txBox="1">
            <a:spLocks noChangeArrowheads="1"/>
          </p:cNvSpPr>
          <p:nvPr/>
        </p:nvSpPr>
        <p:spPr bwMode="auto">
          <a:xfrm>
            <a:off x="914400" y="6245225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115</a:t>
            </a:r>
          </a:p>
        </p:txBody>
      </p:sp>
    </p:spTree>
    <p:extLst>
      <p:ext uri="{BB962C8B-B14F-4D97-AF65-F5344CB8AC3E}">
        <p14:creationId xmlns:p14="http://schemas.microsoft.com/office/powerpoint/2010/main" val="581228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ChangeArrowheads="1"/>
          </p:cNvSpPr>
          <p:nvPr/>
        </p:nvSpPr>
        <p:spPr bwMode="auto">
          <a:xfrm>
            <a:off x="1856096" y="6483464"/>
            <a:ext cx="541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http://www.bbc.com/news/world-europe-35130792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00" y="445863"/>
            <a:ext cx="603245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4" y="464004"/>
            <a:ext cx="1270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7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42786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ultimately anthropologists seek to study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9500" y="4439390"/>
            <a:ext cx="6908800" cy="18184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as well as other aspects, for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the psychological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9748002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36290"/>
            <a:ext cx="6908800" cy="29956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are four levels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(REM: read from the bottom up)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8721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3008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981856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10171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91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482432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63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78148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6776" y="5277685"/>
            <a:ext cx="7848600" cy="400110"/>
          </a:xfrm>
        </p:spPr>
        <p:txBody>
          <a:bodyPr>
            <a:spAutoFit/>
          </a:bodyPr>
          <a:lstStyle/>
          <a:p>
            <a:pPr eaLnBrk="1" hangingPunct="1"/>
            <a:r>
              <a:rPr kumimoji="1" lang="en-US" sz="2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000" b="1" i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9255" y="5694494"/>
            <a:ext cx="1644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881409"/>
            <a:ext cx="7848600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 of Food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6166" y="6539012"/>
            <a:ext cx="2129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http://en.wikipedia.org/wiki/Highland_cattle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48950"/>
            <a:ext cx="6908800" cy="41703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Involves all four levels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the physical and 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components combined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5287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3008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91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63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01910" y="1941852"/>
            <a:ext cx="5668037" cy="58477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445646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2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9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637390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78964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CC33E-4BDB-EC74-5BAD-68A4AC2CE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47" y="183791"/>
            <a:ext cx="5486400" cy="6509587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F55B845-A041-9A0E-C930-DCA6514D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62" y="6597210"/>
            <a:ext cx="53511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https://www.nytimes.com/2022/01/19/health/covid-gender-deaths-men-women.html?referringSource=articleShare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DF256-A144-14A5-F316-C748127E2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85" y="2000092"/>
            <a:ext cx="2535555" cy="3676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66C207-8830-E796-E0A3-A4A6958CBBA5}"/>
              </a:ext>
            </a:extLst>
          </p:cNvPr>
          <p:cNvSpPr txBox="1"/>
          <p:nvPr/>
        </p:nvSpPr>
        <p:spPr>
          <a:xfrm>
            <a:off x="1943100" y="2049578"/>
            <a:ext cx="20955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January 19, 2022</a:t>
            </a:r>
          </a:p>
        </p:txBody>
      </p:sp>
    </p:spTree>
    <p:extLst>
      <p:ext uri="{BB962C8B-B14F-4D97-AF65-F5344CB8AC3E}">
        <p14:creationId xmlns:p14="http://schemas.microsoft.com/office/powerpoint/2010/main" val="19913025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33594"/>
            <a:ext cx="6908800" cy="35522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REM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. . . the two main divisions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of Anthropology are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Bio-physical and Cultural . . .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2400" dirty="0">
              <a:solidFill>
                <a:srgbClr val="FFFFFF"/>
              </a:solidFill>
              <a:latin typeface="Arial" charset="0"/>
            </a:endParaRPr>
          </a:p>
          <a:p>
            <a:pPr algn="ctr" eaLnBrk="0" hangingPunct="0">
              <a:spcAft>
                <a:spcPts val="0"/>
              </a:spcAft>
            </a:pPr>
            <a:endParaRPr kumimoji="1" lang="en-US" sz="36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rgbClr val="BADDE1"/>
                </a:solidFill>
              </a:rPr>
              <a:t>Understanding Global Cultures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307770" y="2715287"/>
            <a:ext cx="5834742" cy="369332"/>
          </a:xfrm>
          <a:custGeom>
            <a:avLst/>
            <a:gdLst>
              <a:gd name="connsiteX0" fmla="*/ 2510971 w 5675085"/>
              <a:gd name="connsiteY0" fmla="*/ 827314 h 957943"/>
              <a:gd name="connsiteX1" fmla="*/ 2714171 w 5675085"/>
              <a:gd name="connsiteY1" fmla="*/ 841829 h 957943"/>
              <a:gd name="connsiteX2" fmla="*/ 2757714 w 5675085"/>
              <a:gd name="connsiteY2" fmla="*/ 856343 h 957943"/>
              <a:gd name="connsiteX3" fmla="*/ 3033485 w 5675085"/>
              <a:gd name="connsiteY3" fmla="*/ 870857 h 957943"/>
              <a:gd name="connsiteX4" fmla="*/ 3164114 w 5675085"/>
              <a:gd name="connsiteY4" fmla="*/ 899886 h 957943"/>
              <a:gd name="connsiteX5" fmla="*/ 3309257 w 5675085"/>
              <a:gd name="connsiteY5" fmla="*/ 914400 h 957943"/>
              <a:gd name="connsiteX6" fmla="*/ 3439885 w 5675085"/>
              <a:gd name="connsiteY6" fmla="*/ 928914 h 957943"/>
              <a:gd name="connsiteX7" fmla="*/ 4049485 w 5675085"/>
              <a:gd name="connsiteY7" fmla="*/ 957943 h 957943"/>
              <a:gd name="connsiteX8" fmla="*/ 4513943 w 5675085"/>
              <a:gd name="connsiteY8" fmla="*/ 943429 h 957943"/>
              <a:gd name="connsiteX9" fmla="*/ 4659085 w 5675085"/>
              <a:gd name="connsiteY9" fmla="*/ 914400 h 957943"/>
              <a:gd name="connsiteX10" fmla="*/ 4746171 w 5675085"/>
              <a:gd name="connsiteY10" fmla="*/ 899886 h 957943"/>
              <a:gd name="connsiteX11" fmla="*/ 5428343 w 5675085"/>
              <a:gd name="connsiteY11" fmla="*/ 885372 h 957943"/>
              <a:gd name="connsiteX12" fmla="*/ 5486400 w 5675085"/>
              <a:gd name="connsiteY12" fmla="*/ 856343 h 957943"/>
              <a:gd name="connsiteX13" fmla="*/ 5529943 w 5675085"/>
              <a:gd name="connsiteY13" fmla="*/ 812800 h 957943"/>
              <a:gd name="connsiteX14" fmla="*/ 5573485 w 5675085"/>
              <a:gd name="connsiteY14" fmla="*/ 783772 h 957943"/>
              <a:gd name="connsiteX15" fmla="*/ 5602514 w 5675085"/>
              <a:gd name="connsiteY15" fmla="*/ 740229 h 957943"/>
              <a:gd name="connsiteX16" fmla="*/ 5646057 w 5675085"/>
              <a:gd name="connsiteY16" fmla="*/ 696686 h 957943"/>
              <a:gd name="connsiteX17" fmla="*/ 5675085 w 5675085"/>
              <a:gd name="connsiteY17" fmla="*/ 609600 h 957943"/>
              <a:gd name="connsiteX18" fmla="*/ 5631543 w 5675085"/>
              <a:gd name="connsiteY18" fmla="*/ 435429 h 957943"/>
              <a:gd name="connsiteX19" fmla="*/ 5588000 w 5675085"/>
              <a:gd name="connsiteY19" fmla="*/ 406400 h 957943"/>
              <a:gd name="connsiteX20" fmla="*/ 5544457 w 5675085"/>
              <a:gd name="connsiteY20" fmla="*/ 362857 h 957943"/>
              <a:gd name="connsiteX21" fmla="*/ 5500914 w 5675085"/>
              <a:gd name="connsiteY21" fmla="*/ 348343 h 957943"/>
              <a:gd name="connsiteX22" fmla="*/ 5442857 w 5675085"/>
              <a:gd name="connsiteY22" fmla="*/ 319314 h 957943"/>
              <a:gd name="connsiteX23" fmla="*/ 5399314 w 5675085"/>
              <a:gd name="connsiteY23" fmla="*/ 304800 h 957943"/>
              <a:gd name="connsiteX24" fmla="*/ 5326743 w 5675085"/>
              <a:gd name="connsiteY24" fmla="*/ 275772 h 957943"/>
              <a:gd name="connsiteX25" fmla="*/ 5254171 w 5675085"/>
              <a:gd name="connsiteY25" fmla="*/ 261257 h 957943"/>
              <a:gd name="connsiteX26" fmla="*/ 5167085 w 5675085"/>
              <a:gd name="connsiteY26" fmla="*/ 232229 h 957943"/>
              <a:gd name="connsiteX27" fmla="*/ 5050971 w 5675085"/>
              <a:gd name="connsiteY27" fmla="*/ 203200 h 957943"/>
              <a:gd name="connsiteX28" fmla="*/ 4992914 w 5675085"/>
              <a:gd name="connsiteY28" fmla="*/ 174172 h 957943"/>
              <a:gd name="connsiteX29" fmla="*/ 4847771 w 5675085"/>
              <a:gd name="connsiteY29" fmla="*/ 145143 h 957943"/>
              <a:gd name="connsiteX30" fmla="*/ 4804228 w 5675085"/>
              <a:gd name="connsiteY30" fmla="*/ 130629 h 957943"/>
              <a:gd name="connsiteX31" fmla="*/ 4659085 w 5675085"/>
              <a:gd name="connsiteY31" fmla="*/ 116114 h 957943"/>
              <a:gd name="connsiteX32" fmla="*/ 4557485 w 5675085"/>
              <a:gd name="connsiteY32" fmla="*/ 101600 h 957943"/>
              <a:gd name="connsiteX33" fmla="*/ 4020457 w 5675085"/>
              <a:gd name="connsiteY33" fmla="*/ 87086 h 957943"/>
              <a:gd name="connsiteX34" fmla="*/ 3759200 w 5675085"/>
              <a:gd name="connsiteY34" fmla="*/ 58057 h 957943"/>
              <a:gd name="connsiteX35" fmla="*/ 3541485 w 5675085"/>
              <a:gd name="connsiteY35" fmla="*/ 43543 h 957943"/>
              <a:gd name="connsiteX36" fmla="*/ 3265714 w 5675085"/>
              <a:gd name="connsiteY36" fmla="*/ 14514 h 957943"/>
              <a:gd name="connsiteX37" fmla="*/ 3091543 w 5675085"/>
              <a:gd name="connsiteY37" fmla="*/ 0 h 957943"/>
              <a:gd name="connsiteX38" fmla="*/ 2627085 w 5675085"/>
              <a:gd name="connsiteY38" fmla="*/ 14514 h 957943"/>
              <a:gd name="connsiteX39" fmla="*/ 2365828 w 5675085"/>
              <a:gd name="connsiteY39" fmla="*/ 43543 h 957943"/>
              <a:gd name="connsiteX40" fmla="*/ 2075543 w 5675085"/>
              <a:gd name="connsiteY40" fmla="*/ 72572 h 957943"/>
              <a:gd name="connsiteX41" fmla="*/ 2032000 w 5675085"/>
              <a:gd name="connsiteY41" fmla="*/ 87086 h 957943"/>
              <a:gd name="connsiteX42" fmla="*/ 1654628 w 5675085"/>
              <a:gd name="connsiteY42" fmla="*/ 116114 h 957943"/>
              <a:gd name="connsiteX43" fmla="*/ 841828 w 5675085"/>
              <a:gd name="connsiteY43" fmla="*/ 116114 h 957943"/>
              <a:gd name="connsiteX44" fmla="*/ 653143 w 5675085"/>
              <a:gd name="connsiteY44" fmla="*/ 145143 h 957943"/>
              <a:gd name="connsiteX45" fmla="*/ 595085 w 5675085"/>
              <a:gd name="connsiteY45" fmla="*/ 159657 h 957943"/>
              <a:gd name="connsiteX46" fmla="*/ 449943 w 5675085"/>
              <a:gd name="connsiteY46" fmla="*/ 174172 h 957943"/>
              <a:gd name="connsiteX47" fmla="*/ 333828 w 5675085"/>
              <a:gd name="connsiteY47" fmla="*/ 203200 h 957943"/>
              <a:gd name="connsiteX48" fmla="*/ 290285 w 5675085"/>
              <a:gd name="connsiteY48" fmla="*/ 217714 h 957943"/>
              <a:gd name="connsiteX49" fmla="*/ 232228 w 5675085"/>
              <a:gd name="connsiteY49" fmla="*/ 232229 h 957943"/>
              <a:gd name="connsiteX50" fmla="*/ 188685 w 5675085"/>
              <a:gd name="connsiteY50" fmla="*/ 261257 h 957943"/>
              <a:gd name="connsiteX51" fmla="*/ 145143 w 5675085"/>
              <a:gd name="connsiteY51" fmla="*/ 275772 h 957943"/>
              <a:gd name="connsiteX52" fmla="*/ 116114 w 5675085"/>
              <a:gd name="connsiteY52" fmla="*/ 319314 h 957943"/>
              <a:gd name="connsiteX53" fmla="*/ 72571 w 5675085"/>
              <a:gd name="connsiteY53" fmla="*/ 420914 h 957943"/>
              <a:gd name="connsiteX54" fmla="*/ 29028 w 5675085"/>
              <a:gd name="connsiteY54" fmla="*/ 508000 h 957943"/>
              <a:gd name="connsiteX55" fmla="*/ 0 w 5675085"/>
              <a:gd name="connsiteY55" fmla="*/ 624114 h 957943"/>
              <a:gd name="connsiteX56" fmla="*/ 14514 w 5675085"/>
              <a:gd name="connsiteY56" fmla="*/ 812800 h 957943"/>
              <a:gd name="connsiteX57" fmla="*/ 72571 w 5675085"/>
              <a:gd name="connsiteY57" fmla="*/ 827314 h 957943"/>
              <a:gd name="connsiteX58" fmla="*/ 116114 w 5675085"/>
              <a:gd name="connsiteY58" fmla="*/ 856343 h 957943"/>
              <a:gd name="connsiteX59" fmla="*/ 159657 w 5675085"/>
              <a:gd name="connsiteY59" fmla="*/ 870857 h 957943"/>
              <a:gd name="connsiteX60" fmla="*/ 217714 w 5675085"/>
              <a:gd name="connsiteY60" fmla="*/ 899886 h 957943"/>
              <a:gd name="connsiteX61" fmla="*/ 333828 w 5675085"/>
              <a:gd name="connsiteY61" fmla="*/ 914400 h 957943"/>
              <a:gd name="connsiteX62" fmla="*/ 391885 w 5675085"/>
              <a:gd name="connsiteY62" fmla="*/ 928914 h 957943"/>
              <a:gd name="connsiteX63" fmla="*/ 812800 w 5675085"/>
              <a:gd name="connsiteY63" fmla="*/ 899886 h 957943"/>
              <a:gd name="connsiteX64" fmla="*/ 870857 w 5675085"/>
              <a:gd name="connsiteY64" fmla="*/ 885372 h 957943"/>
              <a:gd name="connsiteX65" fmla="*/ 1001485 w 5675085"/>
              <a:gd name="connsiteY65" fmla="*/ 870857 h 957943"/>
              <a:gd name="connsiteX66" fmla="*/ 1393371 w 5675085"/>
              <a:gd name="connsiteY66" fmla="*/ 870857 h 957943"/>
              <a:gd name="connsiteX67" fmla="*/ 1741714 w 5675085"/>
              <a:gd name="connsiteY67" fmla="*/ 899886 h 957943"/>
              <a:gd name="connsiteX68" fmla="*/ 2075543 w 5675085"/>
              <a:gd name="connsiteY68" fmla="*/ 885372 h 957943"/>
              <a:gd name="connsiteX69" fmla="*/ 2177143 w 5675085"/>
              <a:gd name="connsiteY69" fmla="*/ 870857 h 957943"/>
              <a:gd name="connsiteX70" fmla="*/ 2322285 w 5675085"/>
              <a:gd name="connsiteY70" fmla="*/ 856343 h 957943"/>
              <a:gd name="connsiteX71" fmla="*/ 2409371 w 5675085"/>
              <a:gd name="connsiteY71" fmla="*/ 841829 h 957943"/>
              <a:gd name="connsiteX72" fmla="*/ 2525485 w 5675085"/>
              <a:gd name="connsiteY72" fmla="*/ 827314 h 957943"/>
              <a:gd name="connsiteX73" fmla="*/ 2583543 w 5675085"/>
              <a:gd name="connsiteY73" fmla="*/ 812800 h 957943"/>
              <a:gd name="connsiteX74" fmla="*/ 2728685 w 5675085"/>
              <a:gd name="connsiteY74" fmla="*/ 81280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675085" h="957943">
                <a:moveTo>
                  <a:pt x="2510971" y="827314"/>
                </a:moveTo>
                <a:cubicBezTo>
                  <a:pt x="2578704" y="832152"/>
                  <a:pt x="2646730" y="833895"/>
                  <a:pt x="2714171" y="841829"/>
                </a:cubicBezTo>
                <a:cubicBezTo>
                  <a:pt x="2729366" y="843617"/>
                  <a:pt x="2742477" y="854958"/>
                  <a:pt x="2757714" y="856343"/>
                </a:cubicBezTo>
                <a:cubicBezTo>
                  <a:pt x="2849387" y="864677"/>
                  <a:pt x="2941561" y="866019"/>
                  <a:pt x="3033485" y="870857"/>
                </a:cubicBezTo>
                <a:cubicBezTo>
                  <a:pt x="3072908" y="880713"/>
                  <a:pt x="3124624" y="894621"/>
                  <a:pt x="3164114" y="899886"/>
                </a:cubicBezTo>
                <a:cubicBezTo>
                  <a:pt x="3212310" y="906312"/>
                  <a:pt x="3260902" y="909310"/>
                  <a:pt x="3309257" y="914400"/>
                </a:cubicBezTo>
                <a:cubicBezTo>
                  <a:pt x="3352827" y="918986"/>
                  <a:pt x="3396214" y="925420"/>
                  <a:pt x="3439885" y="928914"/>
                </a:cubicBezTo>
                <a:cubicBezTo>
                  <a:pt x="3647006" y="945484"/>
                  <a:pt x="3839276" y="949858"/>
                  <a:pt x="4049485" y="957943"/>
                </a:cubicBezTo>
                <a:cubicBezTo>
                  <a:pt x="4204304" y="953105"/>
                  <a:pt x="4359442" y="954465"/>
                  <a:pt x="4513943" y="943429"/>
                </a:cubicBezTo>
                <a:cubicBezTo>
                  <a:pt x="4563156" y="939914"/>
                  <a:pt x="4610417" y="922511"/>
                  <a:pt x="4659085" y="914400"/>
                </a:cubicBezTo>
                <a:cubicBezTo>
                  <a:pt x="4688114" y="909562"/>
                  <a:pt x="4716763" y="900996"/>
                  <a:pt x="4746171" y="899886"/>
                </a:cubicBezTo>
                <a:cubicBezTo>
                  <a:pt x="4973451" y="891310"/>
                  <a:pt x="5200952" y="890210"/>
                  <a:pt x="5428343" y="885372"/>
                </a:cubicBezTo>
                <a:cubicBezTo>
                  <a:pt x="5447695" y="875696"/>
                  <a:pt x="5468794" y="868919"/>
                  <a:pt x="5486400" y="856343"/>
                </a:cubicBezTo>
                <a:cubicBezTo>
                  <a:pt x="5503103" y="844412"/>
                  <a:pt x="5514174" y="825941"/>
                  <a:pt x="5529943" y="812800"/>
                </a:cubicBezTo>
                <a:cubicBezTo>
                  <a:pt x="5543344" y="801633"/>
                  <a:pt x="5558971" y="793448"/>
                  <a:pt x="5573485" y="783772"/>
                </a:cubicBezTo>
                <a:cubicBezTo>
                  <a:pt x="5583161" y="769258"/>
                  <a:pt x="5591347" y="753630"/>
                  <a:pt x="5602514" y="740229"/>
                </a:cubicBezTo>
                <a:cubicBezTo>
                  <a:pt x="5615655" y="724460"/>
                  <a:pt x="5636089" y="714629"/>
                  <a:pt x="5646057" y="696686"/>
                </a:cubicBezTo>
                <a:cubicBezTo>
                  <a:pt x="5660917" y="669938"/>
                  <a:pt x="5675085" y="609600"/>
                  <a:pt x="5675085" y="609600"/>
                </a:cubicBezTo>
                <a:cubicBezTo>
                  <a:pt x="5667016" y="536978"/>
                  <a:pt x="5681539" y="485426"/>
                  <a:pt x="5631543" y="435429"/>
                </a:cubicBezTo>
                <a:cubicBezTo>
                  <a:pt x="5619208" y="423094"/>
                  <a:pt x="5601401" y="417567"/>
                  <a:pt x="5588000" y="406400"/>
                </a:cubicBezTo>
                <a:cubicBezTo>
                  <a:pt x="5572231" y="393259"/>
                  <a:pt x="5561536" y="374243"/>
                  <a:pt x="5544457" y="362857"/>
                </a:cubicBezTo>
                <a:cubicBezTo>
                  <a:pt x="5531727" y="354370"/>
                  <a:pt x="5514976" y="354370"/>
                  <a:pt x="5500914" y="348343"/>
                </a:cubicBezTo>
                <a:cubicBezTo>
                  <a:pt x="5481027" y="339820"/>
                  <a:pt x="5462744" y="327837"/>
                  <a:pt x="5442857" y="319314"/>
                </a:cubicBezTo>
                <a:cubicBezTo>
                  <a:pt x="5428795" y="313287"/>
                  <a:pt x="5413639" y="310172"/>
                  <a:pt x="5399314" y="304800"/>
                </a:cubicBezTo>
                <a:cubicBezTo>
                  <a:pt x="5374919" y="295652"/>
                  <a:pt x="5351698" y="283259"/>
                  <a:pt x="5326743" y="275772"/>
                </a:cubicBezTo>
                <a:cubicBezTo>
                  <a:pt x="5303114" y="268683"/>
                  <a:pt x="5277972" y="267748"/>
                  <a:pt x="5254171" y="261257"/>
                </a:cubicBezTo>
                <a:cubicBezTo>
                  <a:pt x="5224650" y="253206"/>
                  <a:pt x="5197090" y="238230"/>
                  <a:pt x="5167085" y="232229"/>
                </a:cubicBezTo>
                <a:cubicBezTo>
                  <a:pt x="5124493" y="223710"/>
                  <a:pt x="5090021" y="219935"/>
                  <a:pt x="5050971" y="203200"/>
                </a:cubicBezTo>
                <a:cubicBezTo>
                  <a:pt x="5031084" y="194677"/>
                  <a:pt x="5013173" y="181769"/>
                  <a:pt x="4992914" y="174172"/>
                </a:cubicBezTo>
                <a:cubicBezTo>
                  <a:pt x="4950844" y="158396"/>
                  <a:pt x="4888828" y="154267"/>
                  <a:pt x="4847771" y="145143"/>
                </a:cubicBezTo>
                <a:cubicBezTo>
                  <a:pt x="4832836" y="141824"/>
                  <a:pt x="4819350" y="132955"/>
                  <a:pt x="4804228" y="130629"/>
                </a:cubicBezTo>
                <a:cubicBezTo>
                  <a:pt x="4756171" y="123236"/>
                  <a:pt x="4707374" y="121795"/>
                  <a:pt x="4659085" y="116114"/>
                </a:cubicBezTo>
                <a:cubicBezTo>
                  <a:pt x="4625109" y="112117"/>
                  <a:pt x="4591660" y="103153"/>
                  <a:pt x="4557485" y="101600"/>
                </a:cubicBezTo>
                <a:cubicBezTo>
                  <a:pt x="4378595" y="93469"/>
                  <a:pt x="4199466" y="91924"/>
                  <a:pt x="4020457" y="87086"/>
                </a:cubicBezTo>
                <a:cubicBezTo>
                  <a:pt x="3921701" y="74742"/>
                  <a:pt x="3861376" y="66231"/>
                  <a:pt x="3759200" y="58057"/>
                </a:cubicBezTo>
                <a:cubicBezTo>
                  <a:pt x="3686699" y="52257"/>
                  <a:pt x="3614004" y="49121"/>
                  <a:pt x="3541485" y="43543"/>
                </a:cubicBezTo>
                <a:cubicBezTo>
                  <a:pt x="3212224" y="18216"/>
                  <a:pt x="3530297" y="40973"/>
                  <a:pt x="3265714" y="14514"/>
                </a:cubicBezTo>
                <a:cubicBezTo>
                  <a:pt x="3207745" y="8717"/>
                  <a:pt x="3149600" y="4838"/>
                  <a:pt x="3091543" y="0"/>
                </a:cubicBezTo>
                <a:cubicBezTo>
                  <a:pt x="2936724" y="4838"/>
                  <a:pt x="2781702" y="5237"/>
                  <a:pt x="2627085" y="14514"/>
                </a:cubicBezTo>
                <a:cubicBezTo>
                  <a:pt x="2539621" y="19762"/>
                  <a:pt x="2453090" y="35610"/>
                  <a:pt x="2365828" y="43543"/>
                </a:cubicBezTo>
                <a:cubicBezTo>
                  <a:pt x="2162540" y="62023"/>
                  <a:pt x="2259283" y="52155"/>
                  <a:pt x="2075543" y="72572"/>
                </a:cubicBezTo>
                <a:cubicBezTo>
                  <a:pt x="2061029" y="77410"/>
                  <a:pt x="2047002" y="84086"/>
                  <a:pt x="2032000" y="87086"/>
                </a:cubicBezTo>
                <a:cubicBezTo>
                  <a:pt x="1914004" y="110685"/>
                  <a:pt x="1763484" y="110385"/>
                  <a:pt x="1654628" y="116114"/>
                </a:cubicBezTo>
                <a:cubicBezTo>
                  <a:pt x="1233545" y="103354"/>
                  <a:pt x="1217239" y="91086"/>
                  <a:pt x="841828" y="116114"/>
                </a:cubicBezTo>
                <a:cubicBezTo>
                  <a:pt x="820923" y="117508"/>
                  <a:pt x="679496" y="139872"/>
                  <a:pt x="653143" y="145143"/>
                </a:cubicBezTo>
                <a:cubicBezTo>
                  <a:pt x="633582" y="149055"/>
                  <a:pt x="614833" y="156836"/>
                  <a:pt x="595085" y="159657"/>
                </a:cubicBezTo>
                <a:cubicBezTo>
                  <a:pt x="546952" y="166533"/>
                  <a:pt x="498324" y="169334"/>
                  <a:pt x="449943" y="174172"/>
                </a:cubicBezTo>
                <a:cubicBezTo>
                  <a:pt x="350410" y="207349"/>
                  <a:pt x="473947" y="168171"/>
                  <a:pt x="333828" y="203200"/>
                </a:cubicBezTo>
                <a:cubicBezTo>
                  <a:pt x="318985" y="206911"/>
                  <a:pt x="304996" y="213511"/>
                  <a:pt x="290285" y="217714"/>
                </a:cubicBezTo>
                <a:cubicBezTo>
                  <a:pt x="271105" y="223194"/>
                  <a:pt x="251580" y="227391"/>
                  <a:pt x="232228" y="232229"/>
                </a:cubicBezTo>
                <a:cubicBezTo>
                  <a:pt x="217714" y="241905"/>
                  <a:pt x="204287" y="253456"/>
                  <a:pt x="188685" y="261257"/>
                </a:cubicBezTo>
                <a:cubicBezTo>
                  <a:pt x="175001" y="268099"/>
                  <a:pt x="157090" y="266215"/>
                  <a:pt x="145143" y="275772"/>
                </a:cubicBezTo>
                <a:cubicBezTo>
                  <a:pt x="131522" y="286669"/>
                  <a:pt x="125790" y="304800"/>
                  <a:pt x="116114" y="319314"/>
                </a:cubicBezTo>
                <a:cubicBezTo>
                  <a:pt x="99830" y="368167"/>
                  <a:pt x="101269" y="370692"/>
                  <a:pt x="72571" y="420914"/>
                </a:cubicBezTo>
                <a:cubicBezTo>
                  <a:pt x="38109" y="481222"/>
                  <a:pt x="46382" y="444369"/>
                  <a:pt x="29028" y="508000"/>
                </a:cubicBezTo>
                <a:cubicBezTo>
                  <a:pt x="18531" y="546490"/>
                  <a:pt x="0" y="624114"/>
                  <a:pt x="0" y="624114"/>
                </a:cubicBezTo>
                <a:cubicBezTo>
                  <a:pt x="4838" y="687009"/>
                  <a:pt x="-6702" y="753394"/>
                  <a:pt x="14514" y="812800"/>
                </a:cubicBezTo>
                <a:cubicBezTo>
                  <a:pt x="21223" y="831586"/>
                  <a:pt x="54236" y="819456"/>
                  <a:pt x="72571" y="827314"/>
                </a:cubicBezTo>
                <a:cubicBezTo>
                  <a:pt x="88605" y="834186"/>
                  <a:pt x="100512" y="848542"/>
                  <a:pt x="116114" y="856343"/>
                </a:cubicBezTo>
                <a:cubicBezTo>
                  <a:pt x="129798" y="863185"/>
                  <a:pt x="145595" y="864830"/>
                  <a:pt x="159657" y="870857"/>
                </a:cubicBezTo>
                <a:cubicBezTo>
                  <a:pt x="179544" y="879380"/>
                  <a:pt x="196723" y="894638"/>
                  <a:pt x="217714" y="899886"/>
                </a:cubicBezTo>
                <a:cubicBezTo>
                  <a:pt x="255555" y="909346"/>
                  <a:pt x="295353" y="907988"/>
                  <a:pt x="333828" y="914400"/>
                </a:cubicBezTo>
                <a:cubicBezTo>
                  <a:pt x="353505" y="917679"/>
                  <a:pt x="372533" y="924076"/>
                  <a:pt x="391885" y="928914"/>
                </a:cubicBezTo>
                <a:cubicBezTo>
                  <a:pt x="468589" y="924402"/>
                  <a:pt x="717883" y="911750"/>
                  <a:pt x="812800" y="899886"/>
                </a:cubicBezTo>
                <a:cubicBezTo>
                  <a:pt x="832594" y="897412"/>
                  <a:pt x="851141" y="888405"/>
                  <a:pt x="870857" y="885372"/>
                </a:cubicBezTo>
                <a:cubicBezTo>
                  <a:pt x="914158" y="878710"/>
                  <a:pt x="957942" y="875695"/>
                  <a:pt x="1001485" y="870857"/>
                </a:cubicBezTo>
                <a:cubicBezTo>
                  <a:pt x="1163490" y="830357"/>
                  <a:pt x="1062556" y="849741"/>
                  <a:pt x="1393371" y="870857"/>
                </a:cubicBezTo>
                <a:cubicBezTo>
                  <a:pt x="1509651" y="878279"/>
                  <a:pt x="1741714" y="899886"/>
                  <a:pt x="1741714" y="899886"/>
                </a:cubicBezTo>
                <a:cubicBezTo>
                  <a:pt x="1852990" y="895048"/>
                  <a:pt x="1964408" y="892781"/>
                  <a:pt x="2075543" y="885372"/>
                </a:cubicBezTo>
                <a:cubicBezTo>
                  <a:pt x="2109678" y="883096"/>
                  <a:pt x="2143167" y="874854"/>
                  <a:pt x="2177143" y="870857"/>
                </a:cubicBezTo>
                <a:cubicBezTo>
                  <a:pt x="2225432" y="865176"/>
                  <a:pt x="2274038" y="862374"/>
                  <a:pt x="2322285" y="856343"/>
                </a:cubicBezTo>
                <a:cubicBezTo>
                  <a:pt x="2351487" y="852693"/>
                  <a:pt x="2380238" y="845991"/>
                  <a:pt x="2409371" y="841829"/>
                </a:cubicBezTo>
                <a:cubicBezTo>
                  <a:pt x="2447985" y="836313"/>
                  <a:pt x="2487010" y="833727"/>
                  <a:pt x="2525485" y="827314"/>
                </a:cubicBezTo>
                <a:cubicBezTo>
                  <a:pt x="2545162" y="824034"/>
                  <a:pt x="2563645" y="814221"/>
                  <a:pt x="2583543" y="812800"/>
                </a:cubicBezTo>
                <a:cubicBezTo>
                  <a:pt x="2631801" y="809353"/>
                  <a:pt x="2680304" y="812800"/>
                  <a:pt x="2728685" y="812800"/>
                </a:cubicBezTo>
              </a:path>
            </a:pathLst>
          </a:cu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24184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594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endParaRPr kumimoji="1"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8594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endParaRPr kumimoji="1"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1600" y="2648856"/>
            <a:ext cx="3370943" cy="905256"/>
          </a:xfrm>
          <a:prstGeom prst="rect">
            <a:avLst/>
          </a:prstGeom>
          <a:solidFill>
            <a:srgbClr val="1F497D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FFFFFF"/>
                </a:solidFill>
              </a:rPr>
              <a:t>Food and Culture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1C32F6-96F6-D48F-61BF-CCD16EFE6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8594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endParaRPr kumimoji="1"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3248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66800" y="2906349"/>
            <a:ext cx="7010400" cy="258532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here is what that would look like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on the Biocultural Framework diagram from p. 4  of </a:t>
            </a:r>
            <a:r>
              <a:rPr lang="en-US" sz="2400" b="1" i="1" dirty="0">
                <a:solidFill>
                  <a:srgbClr val="000000"/>
                </a:solidFill>
                <a:latin typeface="Tahoma" pitchFamily="34" charset="0"/>
              </a:rPr>
              <a:t>The Cultural Feast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. . 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prstClr val="white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458755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49" y="663575"/>
            <a:ext cx="5959475" cy="5486400"/>
          </a:xfrm>
          <a:prstGeom prst="rect">
            <a:avLst/>
          </a:prstGeom>
          <a:solidFill>
            <a:srgbClr val="1F497D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57402" y="3455768"/>
            <a:ext cx="1409700" cy="650875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prstClr val="white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458755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49" y="663575"/>
            <a:ext cx="5959475" cy="5486400"/>
          </a:xfrm>
          <a:prstGeom prst="rect">
            <a:avLst/>
          </a:prstGeom>
          <a:solidFill>
            <a:srgbClr val="1F497D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58757" name="Freeform 8"/>
          <p:cNvSpPr>
            <a:spLocks/>
          </p:cNvSpPr>
          <p:nvPr/>
        </p:nvSpPr>
        <p:spPr bwMode="auto">
          <a:xfrm>
            <a:off x="1981200" y="1524000"/>
            <a:ext cx="5181600" cy="3962400"/>
          </a:xfrm>
          <a:custGeom>
            <a:avLst/>
            <a:gdLst>
              <a:gd name="T0" fmla="*/ 0 w 3264"/>
              <a:gd name="T1" fmla="*/ 0 h 2496"/>
              <a:gd name="T2" fmla="*/ 3264 w 3264"/>
              <a:gd name="T3" fmla="*/ 0 h 2496"/>
              <a:gd name="T4" fmla="*/ 3264 w 3264"/>
              <a:gd name="T5" fmla="*/ 2496 h 2496"/>
              <a:gd name="T6" fmla="*/ 2208 w 3264"/>
              <a:gd name="T7" fmla="*/ 2496 h 2496"/>
              <a:gd name="T8" fmla="*/ 2208 w 3264"/>
              <a:gd name="T9" fmla="*/ 1248 h 2496"/>
              <a:gd name="T10" fmla="*/ 0 w 3264"/>
              <a:gd name="T11" fmla="*/ 1248 h 2496"/>
              <a:gd name="T12" fmla="*/ 0 w 3264"/>
              <a:gd name="T13" fmla="*/ 0 h 2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64"/>
              <a:gd name="T22" fmla="*/ 0 h 2496"/>
              <a:gd name="T23" fmla="*/ 3264 w 3264"/>
              <a:gd name="T24" fmla="*/ 2496 h 24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64" h="2496">
                <a:moveTo>
                  <a:pt x="0" y="0"/>
                </a:moveTo>
                <a:lnTo>
                  <a:pt x="3264" y="0"/>
                </a:lnTo>
                <a:lnTo>
                  <a:pt x="3264" y="2496"/>
                </a:lnTo>
                <a:lnTo>
                  <a:pt x="2208" y="2496"/>
                </a:lnTo>
                <a:lnTo>
                  <a:pt x="2208" y="1248"/>
                </a:lnTo>
                <a:lnTo>
                  <a:pt x="0" y="1248"/>
                </a:lnTo>
                <a:lnTo>
                  <a:pt x="0" y="0"/>
                </a:lnTo>
                <a:close/>
              </a:path>
            </a:pathLst>
          </a:custGeom>
          <a:solidFill>
            <a:srgbClr val="1F497D">
              <a:alpha val="10196"/>
            </a:srgbClr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8758" name="Text Box 9"/>
          <p:cNvSpPr txBox="1">
            <a:spLocks noChangeArrowheads="1"/>
          </p:cNvSpPr>
          <p:nvPr/>
        </p:nvSpPr>
        <p:spPr bwMode="auto">
          <a:xfrm>
            <a:off x="2543176" y="2590848"/>
            <a:ext cx="4038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Arial" charset="0"/>
              </a:rPr>
              <a:t>Food and Culture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7402" y="3455768"/>
            <a:ext cx="1409700" cy="650875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prstClr val="white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458755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49" y="663575"/>
            <a:ext cx="5959475" cy="5486400"/>
          </a:xfrm>
          <a:prstGeom prst="rect">
            <a:avLst/>
          </a:prstGeom>
          <a:solidFill>
            <a:srgbClr val="1F497D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85967" y="3502073"/>
            <a:ext cx="3422650" cy="1985963"/>
          </a:xfrm>
          <a:prstGeom prst="rect">
            <a:avLst/>
          </a:prstGeom>
          <a:solidFill>
            <a:srgbClr val="BBE0E3">
              <a:alpha val="39999"/>
            </a:srgbClr>
          </a:solidFill>
          <a:ln w="76200" algn="ctr">
            <a:solidFill>
              <a:srgbClr val="BBE0E3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8757" name="Freeform 8"/>
          <p:cNvSpPr>
            <a:spLocks/>
          </p:cNvSpPr>
          <p:nvPr/>
        </p:nvSpPr>
        <p:spPr bwMode="auto">
          <a:xfrm>
            <a:off x="1981200" y="1524000"/>
            <a:ext cx="5181600" cy="3962400"/>
          </a:xfrm>
          <a:custGeom>
            <a:avLst/>
            <a:gdLst>
              <a:gd name="T0" fmla="*/ 0 w 3264"/>
              <a:gd name="T1" fmla="*/ 0 h 2496"/>
              <a:gd name="T2" fmla="*/ 3264 w 3264"/>
              <a:gd name="T3" fmla="*/ 0 h 2496"/>
              <a:gd name="T4" fmla="*/ 3264 w 3264"/>
              <a:gd name="T5" fmla="*/ 2496 h 2496"/>
              <a:gd name="T6" fmla="*/ 2208 w 3264"/>
              <a:gd name="T7" fmla="*/ 2496 h 2496"/>
              <a:gd name="T8" fmla="*/ 2208 w 3264"/>
              <a:gd name="T9" fmla="*/ 1248 h 2496"/>
              <a:gd name="T10" fmla="*/ 0 w 3264"/>
              <a:gd name="T11" fmla="*/ 1248 h 2496"/>
              <a:gd name="T12" fmla="*/ 0 w 3264"/>
              <a:gd name="T13" fmla="*/ 0 h 2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64"/>
              <a:gd name="T22" fmla="*/ 0 h 2496"/>
              <a:gd name="T23" fmla="*/ 3264 w 3264"/>
              <a:gd name="T24" fmla="*/ 2496 h 24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64" h="2496">
                <a:moveTo>
                  <a:pt x="0" y="0"/>
                </a:moveTo>
                <a:lnTo>
                  <a:pt x="3264" y="0"/>
                </a:lnTo>
                <a:lnTo>
                  <a:pt x="3264" y="2496"/>
                </a:lnTo>
                <a:lnTo>
                  <a:pt x="2208" y="2496"/>
                </a:lnTo>
                <a:lnTo>
                  <a:pt x="2208" y="1248"/>
                </a:lnTo>
                <a:lnTo>
                  <a:pt x="0" y="1248"/>
                </a:lnTo>
                <a:lnTo>
                  <a:pt x="0" y="0"/>
                </a:lnTo>
                <a:close/>
              </a:path>
            </a:pathLst>
          </a:custGeom>
          <a:solidFill>
            <a:srgbClr val="1F497D">
              <a:alpha val="10196"/>
            </a:srgbClr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8758" name="Text Box 9"/>
          <p:cNvSpPr txBox="1">
            <a:spLocks noChangeArrowheads="1"/>
          </p:cNvSpPr>
          <p:nvPr/>
        </p:nvSpPr>
        <p:spPr bwMode="auto">
          <a:xfrm>
            <a:off x="2543176" y="2590848"/>
            <a:ext cx="4038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Arial" charset="0"/>
              </a:rPr>
              <a:t>Food and Culture</a:t>
            </a:r>
          </a:p>
        </p:txBody>
      </p:sp>
      <p:sp>
        <p:nvSpPr>
          <p:cNvPr id="458759" name="Text Box 10"/>
          <p:cNvSpPr txBox="1">
            <a:spLocks noChangeArrowheads="1"/>
          </p:cNvSpPr>
          <p:nvPr/>
        </p:nvSpPr>
        <p:spPr bwMode="auto">
          <a:xfrm>
            <a:off x="2260602" y="4191048"/>
            <a:ext cx="28829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4F81BD"/>
                </a:solidFill>
                <a:latin typeface="Arial" charset="0"/>
              </a:rPr>
              <a:t>Physical Anthropology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7402" y="3455768"/>
            <a:ext cx="1409700" cy="650875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19578"/>
            <a:ext cx="69088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. . . Bio-physical involves</a:t>
            </a:r>
            <a:br>
              <a:rPr kumimoji="1" lang="en-US" sz="3600" b="1" dirty="0">
                <a:solidFill>
                  <a:srgbClr val="FFFFFF"/>
                </a:solidFill>
                <a:latin typeface="Arial" charset="0"/>
              </a:rPr>
            </a:b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things like . . 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3414692" y="6394010"/>
            <a:ext cx="23423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http://en.wikipedia.org/wiki/Lactose_intolerance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4087458"/>
            <a:ext cx="6908800" cy="1569660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Europeans are some of the few peoples of the world that can drink milk without getting sick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4724400" y="1222375"/>
            <a:ext cx="1266825" cy="860425"/>
          </a:xfrm>
          <a:custGeom>
            <a:avLst/>
            <a:gdLst>
              <a:gd name="connsiteX0" fmla="*/ 1257300 w 1266825"/>
              <a:gd name="connsiteY0" fmla="*/ 358775 h 860425"/>
              <a:gd name="connsiteX1" fmla="*/ 1143000 w 1266825"/>
              <a:gd name="connsiteY1" fmla="*/ 225425 h 860425"/>
              <a:gd name="connsiteX2" fmla="*/ 819150 w 1266825"/>
              <a:gd name="connsiteY2" fmla="*/ 130175 h 860425"/>
              <a:gd name="connsiteX3" fmla="*/ 609600 w 1266825"/>
              <a:gd name="connsiteY3" fmla="*/ 15875 h 860425"/>
              <a:gd name="connsiteX4" fmla="*/ 476250 w 1266825"/>
              <a:gd name="connsiteY4" fmla="*/ 34925 h 860425"/>
              <a:gd name="connsiteX5" fmla="*/ 323850 w 1266825"/>
              <a:gd name="connsiteY5" fmla="*/ 206375 h 860425"/>
              <a:gd name="connsiteX6" fmla="*/ 247650 w 1266825"/>
              <a:gd name="connsiteY6" fmla="*/ 225425 h 860425"/>
              <a:gd name="connsiteX7" fmla="*/ 76200 w 1266825"/>
              <a:gd name="connsiteY7" fmla="*/ 358775 h 860425"/>
              <a:gd name="connsiteX8" fmla="*/ 19050 w 1266825"/>
              <a:gd name="connsiteY8" fmla="*/ 530225 h 860425"/>
              <a:gd name="connsiteX9" fmla="*/ 190500 w 1266825"/>
              <a:gd name="connsiteY9" fmla="*/ 663575 h 860425"/>
              <a:gd name="connsiteX10" fmla="*/ 285750 w 1266825"/>
              <a:gd name="connsiteY10" fmla="*/ 720725 h 860425"/>
              <a:gd name="connsiteX11" fmla="*/ 304800 w 1266825"/>
              <a:gd name="connsiteY11" fmla="*/ 815975 h 860425"/>
              <a:gd name="connsiteX12" fmla="*/ 514350 w 1266825"/>
              <a:gd name="connsiteY12" fmla="*/ 815975 h 860425"/>
              <a:gd name="connsiteX13" fmla="*/ 666750 w 1266825"/>
              <a:gd name="connsiteY13" fmla="*/ 835025 h 860425"/>
              <a:gd name="connsiteX14" fmla="*/ 781050 w 1266825"/>
              <a:gd name="connsiteY14" fmla="*/ 835025 h 860425"/>
              <a:gd name="connsiteX15" fmla="*/ 914400 w 1266825"/>
              <a:gd name="connsiteY15" fmla="*/ 835025 h 860425"/>
              <a:gd name="connsiteX16" fmla="*/ 1047750 w 1266825"/>
              <a:gd name="connsiteY16" fmla="*/ 682625 h 860425"/>
              <a:gd name="connsiteX17" fmla="*/ 1123950 w 1266825"/>
              <a:gd name="connsiteY17" fmla="*/ 568325 h 860425"/>
              <a:gd name="connsiteX18" fmla="*/ 1200150 w 1266825"/>
              <a:gd name="connsiteY18" fmla="*/ 511175 h 860425"/>
              <a:gd name="connsiteX19" fmla="*/ 1257300 w 1266825"/>
              <a:gd name="connsiteY19" fmla="*/ 358775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825" h="860425">
                <a:moveTo>
                  <a:pt x="1257300" y="358775"/>
                </a:moveTo>
                <a:cubicBezTo>
                  <a:pt x="1247775" y="311150"/>
                  <a:pt x="1216025" y="263525"/>
                  <a:pt x="1143000" y="225425"/>
                </a:cubicBezTo>
                <a:cubicBezTo>
                  <a:pt x="1069975" y="187325"/>
                  <a:pt x="908050" y="165100"/>
                  <a:pt x="819150" y="130175"/>
                </a:cubicBezTo>
                <a:cubicBezTo>
                  <a:pt x="730250" y="95250"/>
                  <a:pt x="666750" y="31750"/>
                  <a:pt x="609600" y="15875"/>
                </a:cubicBezTo>
                <a:cubicBezTo>
                  <a:pt x="552450" y="0"/>
                  <a:pt x="523875" y="3175"/>
                  <a:pt x="476250" y="34925"/>
                </a:cubicBezTo>
                <a:cubicBezTo>
                  <a:pt x="428625" y="66675"/>
                  <a:pt x="361950" y="174625"/>
                  <a:pt x="323850" y="206375"/>
                </a:cubicBezTo>
                <a:cubicBezTo>
                  <a:pt x="285750" y="238125"/>
                  <a:pt x="288925" y="200025"/>
                  <a:pt x="247650" y="225425"/>
                </a:cubicBezTo>
                <a:cubicBezTo>
                  <a:pt x="206375" y="250825"/>
                  <a:pt x="114300" y="307975"/>
                  <a:pt x="76200" y="358775"/>
                </a:cubicBezTo>
                <a:cubicBezTo>
                  <a:pt x="38100" y="409575"/>
                  <a:pt x="0" y="479425"/>
                  <a:pt x="19050" y="530225"/>
                </a:cubicBezTo>
                <a:cubicBezTo>
                  <a:pt x="38100" y="581025"/>
                  <a:pt x="146050" y="631825"/>
                  <a:pt x="190500" y="663575"/>
                </a:cubicBezTo>
                <a:cubicBezTo>
                  <a:pt x="234950" y="695325"/>
                  <a:pt x="266700" y="695325"/>
                  <a:pt x="285750" y="720725"/>
                </a:cubicBezTo>
                <a:cubicBezTo>
                  <a:pt x="304800" y="746125"/>
                  <a:pt x="266700" y="800100"/>
                  <a:pt x="304800" y="815975"/>
                </a:cubicBezTo>
                <a:cubicBezTo>
                  <a:pt x="342900" y="831850"/>
                  <a:pt x="454025" y="812800"/>
                  <a:pt x="514350" y="815975"/>
                </a:cubicBezTo>
                <a:cubicBezTo>
                  <a:pt x="574675" y="819150"/>
                  <a:pt x="622300" y="831850"/>
                  <a:pt x="666750" y="835025"/>
                </a:cubicBezTo>
                <a:cubicBezTo>
                  <a:pt x="711200" y="838200"/>
                  <a:pt x="781050" y="835025"/>
                  <a:pt x="781050" y="835025"/>
                </a:cubicBezTo>
                <a:cubicBezTo>
                  <a:pt x="822325" y="835025"/>
                  <a:pt x="869950" y="860425"/>
                  <a:pt x="914400" y="835025"/>
                </a:cubicBezTo>
                <a:cubicBezTo>
                  <a:pt x="958850" y="809625"/>
                  <a:pt x="1012825" y="727075"/>
                  <a:pt x="1047750" y="682625"/>
                </a:cubicBezTo>
                <a:cubicBezTo>
                  <a:pt x="1082675" y="638175"/>
                  <a:pt x="1098550" y="596900"/>
                  <a:pt x="1123950" y="568325"/>
                </a:cubicBezTo>
                <a:cubicBezTo>
                  <a:pt x="1149350" y="539750"/>
                  <a:pt x="1174750" y="546100"/>
                  <a:pt x="1200150" y="511175"/>
                </a:cubicBezTo>
                <a:cubicBezTo>
                  <a:pt x="1225550" y="476250"/>
                  <a:pt x="1266825" y="406400"/>
                  <a:pt x="1257300" y="358775"/>
                </a:cubicBezTo>
                <a:close/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28590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3414718" y="6394010"/>
            <a:ext cx="22894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latin typeface="Arial" charset="0"/>
                <a:hlinkClick r:id="rId2"/>
              </a:rPr>
              <a:t>http://news.bbc.co.uk/2/hi/health/7120564.stm</a:t>
            </a:r>
            <a:endParaRPr kumimoji="1" lang="en-US" sz="800" dirty="0">
              <a:solidFill>
                <a:srgbClr val="99CC00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1" y="1146628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150866"/>
            <a:ext cx="6908800" cy="34804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but, as mentioned above, ultimately anthropologists seek to study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96170673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8594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endParaRPr kumimoji="1"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078504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09277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. . . and that ultimately involves lots of </a:t>
            </a:r>
            <a:r>
              <a:rPr kumimoji="1" lang="en-US" sz="3600" b="1" dirty="0" err="1">
                <a:solidFill>
                  <a:srgbClr val="FFFFFF"/>
                </a:solidFill>
                <a:latin typeface="Arial" charset="0"/>
              </a:rPr>
              <a:t>subdisciplines</a:t>
            </a: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 . . 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holism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a primary theoretical goal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32071" y="4725125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32435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072540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562865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168483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167080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hunting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meat  eating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hunting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the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“Agricultural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Revolution”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9" y="285792"/>
            <a:ext cx="739374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00" y="60014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rgbClr val="FFFFFF"/>
                </a:solidFill>
              </a:rPr>
              <a:t>Forum discussion topic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1445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hunting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the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“Agricultural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60614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in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art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literature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59239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FontTx/>
              <a:buAutoNum type="arabicPeriod" startAt="2"/>
              <a:tabLst>
                <a:tab pos="0" algn="l"/>
              </a:tabLst>
            </a:pPr>
            <a:r>
              <a:rPr lang="en-US" sz="4000" b="1" dirty="0">
                <a:solidFill>
                  <a:srgbClr val="FF0000"/>
                </a:solidFill>
              </a:rPr>
              <a:t>holism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or the study of "humankind" as a whole, as a primary theoretical goal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9E2B3ABF-4355-8779-5370-96FAF2EE1E63}"/>
              </a:ext>
            </a:extLst>
          </p:cNvPr>
          <p:cNvSpPr/>
          <p:nvPr/>
        </p:nvSpPr>
        <p:spPr bwMode="auto">
          <a:xfrm>
            <a:off x="332071" y="435365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904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hunting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the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“Agricultural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60614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in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art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literature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09396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and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society and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belief, etc.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hunting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the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“Agricultural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60614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in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art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literature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09396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and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society and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belief, etc.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389048" y="3621024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 and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language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831256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some examples of </a:t>
            </a:r>
            <a:r>
              <a:rPr kumimoji="1" lang="en-US" sz="3600" b="1" dirty="0">
                <a:solidFill>
                  <a:srgbClr val="FF0000"/>
                </a:solidFill>
                <a:latin typeface="Arial" charset="0"/>
              </a:rPr>
              <a:t>holistic</a:t>
            </a: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 comparative work include . . .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63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Penguin Avery, 2009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63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Penguin Avery,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279" y="1901384"/>
            <a:ext cx="5486400" cy="283154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“I’m one of the few experts—if not the only expert—to have conducted large-scale, longitudinal surveys following obesity on a global scale.” </a:t>
            </a:r>
            <a:r>
              <a:rPr lang="en-US" dirty="0">
                <a:solidFill>
                  <a:srgbClr val="000000"/>
                </a:solidFill>
              </a:rPr>
              <a:t>(p. 2)</a:t>
            </a:r>
          </a:p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960696"/>
            <a:ext cx="69088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200" b="1" dirty="0">
                <a:solidFill>
                  <a:srgbClr val="FFFFFF"/>
                </a:solidFill>
                <a:latin typeface="Arial" charset="0"/>
              </a:rPr>
              <a:t>Barry </a:t>
            </a:r>
            <a:r>
              <a:rPr kumimoji="1" lang="en-US" sz="3200" b="1" dirty="0" err="1">
                <a:solidFill>
                  <a:srgbClr val="FFFFFF"/>
                </a:solidFill>
                <a:latin typeface="Arial" charset="0"/>
              </a:rPr>
              <a:t>Popkin’s</a:t>
            </a:r>
            <a:r>
              <a:rPr kumimoji="1" lang="en-US" sz="3200" b="1" dirty="0">
                <a:solidFill>
                  <a:srgbClr val="FFFFFF"/>
                </a:solidFill>
                <a:latin typeface="Arial" charset="0"/>
              </a:rPr>
              <a:t> work looks at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7600" y="4399685"/>
            <a:ext cx="6908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2400" dirty="0">
                <a:solidFill>
                  <a:srgbClr val="FFFFFF"/>
                </a:solidFill>
                <a:latin typeface="Arial" charset="0"/>
              </a:rPr>
              <a:t>(Trivia: Barry is from Superior, WI, and includes Superior in his comparisons in this book)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hunting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meat  eating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the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“Agricultural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Revolution”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60614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in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art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literature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09396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and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society and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belief, etc.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89048" y="3621024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 and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language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178693" y="3556000"/>
            <a:ext cx="682108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429830" y="3556000"/>
            <a:ext cx="943429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88154" y="3526983"/>
            <a:ext cx="1001446" cy="849085"/>
          </a:xfrm>
          <a:prstGeom prst="roundRect">
            <a:avLst/>
          </a:prstGeom>
          <a:noFill/>
          <a:ln w="76200" cap="flat" cmpd="sng" algn="ctr">
            <a:solidFill>
              <a:srgbClr val="91E3B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344143" y="3548748"/>
            <a:ext cx="849002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463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34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</p:spTree>
    <p:extLst>
      <p:ext uri="{BB962C8B-B14F-4D97-AF65-F5344CB8AC3E}">
        <p14:creationId xmlns:p14="http://schemas.microsoft.com/office/powerpoint/2010/main" val="240361945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162300"/>
            <a:ext cx="6908800" cy="416267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200" b="1" dirty="0">
                <a:solidFill>
                  <a:srgbClr val="FFFFFF"/>
                </a:solidFill>
                <a:latin typeface="Arial" charset="0"/>
              </a:rPr>
              <a:t>In some ways this chart business is all about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6000" b="1" dirty="0">
                <a:solidFill>
                  <a:srgbClr val="FFFFFF"/>
                </a:solidFill>
                <a:latin typeface="Arial" charset="0"/>
              </a:rPr>
              <a:t>Theory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>
                <a:solidFill>
                  <a:srgbClr val="FFFFFF"/>
                </a:solidFill>
                <a:latin typeface="Arial" charset="0"/>
              </a:rPr>
              <a:t>but key theory that is important to the understanding of the Anthropology of Food</a:t>
            </a:r>
            <a:endParaRPr kumimoji="1" lang="en-US" sz="6000" b="1" dirty="0">
              <a:solidFill>
                <a:srgbClr val="FFFFFF"/>
              </a:solidFill>
              <a:latin typeface="Arial" charset="0"/>
            </a:endParaRPr>
          </a:p>
          <a:p>
            <a:pPr algn="ctr" eaLnBrk="0" hangingPunct="0">
              <a:spcAft>
                <a:spcPts val="500"/>
              </a:spcAft>
            </a:pPr>
            <a:endParaRPr kumimoji="1" lang="en-US" sz="32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3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>
                <a:solidFill>
                  <a:srgbClr val="FFFFFF"/>
                </a:solidFill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0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>
                <a:solidFill>
                  <a:srgbClr val="000000"/>
                </a:solidFill>
              </a:rPr>
              <a:t>theory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32366" y="2331406"/>
            <a:ext cx="7668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with humans, 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anthropology, 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holism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looks at an item including the many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in the areas of . . . </a:t>
            </a:r>
          </a:p>
        </p:txBody>
      </p:sp>
    </p:spTree>
    <p:extLst>
      <p:ext uri="{BB962C8B-B14F-4D97-AF65-F5344CB8AC3E}">
        <p14:creationId xmlns:p14="http://schemas.microsoft.com/office/powerpoint/2010/main" val="340456851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3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>
                <a:solidFill>
                  <a:srgbClr val="FFFFFF"/>
                </a:solidFill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0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>
                <a:solidFill>
                  <a:srgbClr val="000000"/>
                </a:solidFill>
              </a:rPr>
              <a:t>theory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09174" y="2599442"/>
            <a:ext cx="5668037" cy="282538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400" b="1" dirty="0">
                <a:solidFill>
                  <a:srgbClr val="000000"/>
                </a:solidFill>
              </a:rPr>
              <a:t>and the theory ultimately also includes the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400" b="1" dirty="0">
                <a:solidFill>
                  <a:srgbClr val="000000"/>
                </a:solidFill>
              </a:rPr>
              <a:t>results of interdisciplinary study,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400" b="1" dirty="0">
                <a:solidFill>
                  <a:srgbClr val="000000"/>
                </a:solidFill>
              </a:rPr>
              <a:t>esp. with food history, nutrition studies, and the business of producing, distributing and marketing food . . .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0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>
                <a:solidFill>
                  <a:srgbClr val="000000"/>
                </a:solidFill>
              </a:rPr>
              <a:t>theory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2920" y="2179736"/>
            <a:ext cx="7542530" cy="3393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One excellent example of </a:t>
            </a:r>
            <a:r>
              <a:rPr kumimoji="1" lang="en-US" sz="3600" b="1" dirty="0">
                <a:solidFill>
                  <a:srgbClr val="FF0000"/>
                </a:solidFill>
                <a:latin typeface="Arial" charset="0"/>
              </a:rPr>
              <a:t>holism</a:t>
            </a: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 in action is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err="1">
                <a:solidFill>
                  <a:srgbClr val="FFFFFF"/>
                </a:solidFill>
                <a:latin typeface="Arial" charset="0"/>
                <a:hlinkClick r:id="rId3" action="ppaction://hlinkfile"/>
              </a:rPr>
              <a:t>Nassim</a:t>
            </a:r>
            <a:r>
              <a:rPr kumimoji="1" lang="en-US" sz="3600" b="1" dirty="0">
                <a:solidFill>
                  <a:srgbClr val="FFFFFF"/>
                </a:solidFill>
                <a:latin typeface="Arial" charset="0"/>
                <a:hlinkClick r:id="rId3" action="ppaction://hlinkfile"/>
              </a:rPr>
              <a:t> Nicholas </a:t>
            </a:r>
            <a:r>
              <a:rPr kumimoji="1" lang="en-US" sz="3600" b="1" dirty="0" err="1">
                <a:solidFill>
                  <a:srgbClr val="FFFFFF"/>
                </a:solidFill>
                <a:latin typeface="Arial" charset="0"/>
                <a:hlinkClick r:id="rId3" action="ppaction://hlinkfile"/>
              </a:rPr>
              <a:t>Taleb’s</a:t>
            </a: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1100" b="1" dirty="0">
              <a:solidFill>
                <a:srgbClr val="FFFFFF"/>
              </a:solidFill>
              <a:latin typeface="Arial" charset="0"/>
            </a:endParaRPr>
          </a:p>
          <a:p>
            <a:pPr algn="ctr" eaLnBrk="0" hangingPunct="0">
              <a:spcAft>
                <a:spcPts val="500"/>
              </a:spcAft>
            </a:pPr>
            <a:r>
              <a:rPr kumimoji="1" lang="en-US" sz="8000" b="1" dirty="0">
                <a:solidFill>
                  <a:srgbClr val="FFFFFF"/>
                </a:solidFill>
                <a:latin typeface="Arial" charset="0"/>
              </a:rPr>
              <a:t>INCERTO. . . </a:t>
            </a:r>
            <a:endParaRPr kumimoji="1" lang="en-US" sz="96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2815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06" y="5904"/>
            <a:ext cx="640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196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3950" y="208509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</a:t>
            </a:r>
            <a:endParaRPr kumimoji="1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1307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642857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</a:p>
          <a:p>
            <a:pPr marL="857250" lvl="1" indent="-457200" eaLnBrk="1" hangingPunct="1"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Anthropology and its Parts chart</a:t>
            </a: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2071" y="5290409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8455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6776" y="5277685"/>
            <a:ext cx="7848600" cy="400110"/>
          </a:xfrm>
        </p:spPr>
        <p:txBody>
          <a:bodyPr>
            <a:spAutoFit/>
          </a:bodyPr>
          <a:lstStyle/>
          <a:p>
            <a:pPr eaLnBrk="1" hangingPunct="1"/>
            <a:r>
              <a:rPr kumimoji="1" lang="en-US" sz="2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000" b="1" i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9255" y="5694494"/>
            <a:ext cx="1644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881409"/>
            <a:ext cx="7848600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 of Food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6166" y="6539012"/>
            <a:ext cx="2129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http://en.wikipedia.org/wiki/Highland_cattle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F1AF44-4964-250E-B2F9-DA4FE9726329}"/>
              </a:ext>
            </a:extLst>
          </p:cNvPr>
          <p:cNvSpPr/>
          <p:nvPr/>
        </p:nvSpPr>
        <p:spPr>
          <a:xfrm>
            <a:off x="1328721" y="915908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948513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53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cultural / social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physical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archaeology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linguistics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143000"/>
            <a:ext cx="77216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Anthropology of Food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its . . .</a:t>
            </a:r>
            <a:endParaRPr kumimoji="1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594868"/>
            <a:ext cx="77724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Holism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tries to put all of the pieces together . .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1501" y="3879342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(Bio-physical)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2764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597985"/>
            <a:ext cx="6908800" cy="28341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let’s have a look at that on the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“Anthropology and . . . Its Parts” chart . . .</a:t>
            </a:r>
            <a:endParaRPr kumimoji="1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511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8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20468</TotalTime>
  <Words>2230</Words>
  <Application>Microsoft Office PowerPoint</Application>
  <PresentationFormat>On-screen Show (4:3)</PresentationFormat>
  <Paragraphs>435</Paragraphs>
  <Slides>75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75</vt:i4>
      </vt:variant>
    </vt:vector>
  </HeadingPairs>
  <TitlesOfParts>
    <vt:vector size="99" baseType="lpstr">
      <vt:lpstr>Arial</vt:lpstr>
      <vt:lpstr>Arial Black</vt:lpstr>
      <vt:lpstr>Brush Script MT</vt:lpstr>
      <vt:lpstr>Calibri</vt:lpstr>
      <vt:lpstr>Monotype Sorts</vt:lpstr>
      <vt:lpstr>Tahoma</vt:lpstr>
      <vt:lpstr>Verdana</vt:lpstr>
      <vt:lpstr>Wingdings</vt:lpstr>
      <vt:lpstr>Default Design</vt:lpstr>
      <vt:lpstr>1_Default Design</vt:lpstr>
      <vt:lpstr>2_Default Design</vt:lpstr>
      <vt:lpstr>15_Default Design</vt:lpstr>
      <vt:lpstr>22_Default Design</vt:lpstr>
      <vt:lpstr>37_Default Design</vt:lpstr>
      <vt:lpstr>4_Contemporary Portrait</vt:lpstr>
      <vt:lpstr>11_Default Design</vt:lpstr>
      <vt:lpstr>23_Contemporary Portrait</vt:lpstr>
      <vt:lpstr>5_Office Theme</vt:lpstr>
      <vt:lpstr>6_Default Design</vt:lpstr>
      <vt:lpstr>13_Default Design</vt:lpstr>
      <vt:lpstr>26_Contemporary Portrait</vt:lpstr>
      <vt:lpstr>39_Office Theme</vt:lpstr>
      <vt:lpstr>8_Office Theme</vt:lpstr>
      <vt:lpstr>28_Contemporary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1191</cp:revision>
  <cp:lastPrinted>2000-04-06T19:51:41Z</cp:lastPrinted>
  <dcterms:created xsi:type="dcterms:W3CDTF">2000-03-27T15:46:35Z</dcterms:created>
  <dcterms:modified xsi:type="dcterms:W3CDTF">2026-01-02T03:26:48Z</dcterms:modified>
</cp:coreProperties>
</file>