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2" r:id="rId1"/>
  </p:sldMasterIdLst>
  <p:notesMasterIdLst>
    <p:notesMasterId r:id="rId27"/>
  </p:notesMasterIdLst>
  <p:sldIdLst>
    <p:sldId id="974" r:id="rId2"/>
    <p:sldId id="951" r:id="rId3"/>
    <p:sldId id="952" r:id="rId4"/>
    <p:sldId id="953" r:id="rId5"/>
    <p:sldId id="954" r:id="rId6"/>
    <p:sldId id="955" r:id="rId7"/>
    <p:sldId id="956" r:id="rId8"/>
    <p:sldId id="957" r:id="rId9"/>
    <p:sldId id="958" r:id="rId10"/>
    <p:sldId id="959" r:id="rId11"/>
    <p:sldId id="960" r:id="rId12"/>
    <p:sldId id="961" r:id="rId13"/>
    <p:sldId id="962" r:id="rId14"/>
    <p:sldId id="963" r:id="rId15"/>
    <p:sldId id="964" r:id="rId16"/>
    <p:sldId id="965" r:id="rId17"/>
    <p:sldId id="966" r:id="rId18"/>
    <p:sldId id="967" r:id="rId19"/>
    <p:sldId id="968" r:id="rId20"/>
    <p:sldId id="969" r:id="rId21"/>
    <p:sldId id="970" r:id="rId22"/>
    <p:sldId id="971" r:id="rId23"/>
    <p:sldId id="972" r:id="rId24"/>
    <p:sldId id="973" r:id="rId25"/>
    <p:sldId id="975" r:id="rId26"/>
  </p:sldIdLst>
  <p:sldSz cx="10287000" cy="6858000" type="35mm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3200" kern="1200">
        <a:solidFill>
          <a:srgbClr val="0C06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32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FEE9AC"/>
    <a:srgbClr val="D79694"/>
    <a:srgbClr val="FFC000"/>
    <a:srgbClr val="0C0600"/>
    <a:srgbClr val="B2B2B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55" autoAdjust="0"/>
    <p:restoredTop sz="94658" autoAdjust="0"/>
  </p:normalViewPr>
  <p:slideViewPr>
    <p:cSldViewPr snapToObjects="1">
      <p:cViewPr varScale="1">
        <p:scale>
          <a:sx n="82" d="100"/>
          <a:sy n="82" d="100"/>
        </p:scale>
        <p:origin x="654" y="78"/>
      </p:cViewPr>
      <p:guideLst>
        <p:guide orient="horz" pos="2208"/>
        <p:guide pos="3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37" d="100"/>
          <a:sy n="37" d="100"/>
        </p:scale>
        <p:origin x="-147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i="1">
                <a:solidFill>
                  <a:srgbClr val="FF0000"/>
                </a:solidFill>
              </a:defRPr>
            </a:lvl1pPr>
          </a:lstStyle>
          <a:p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1">
                <a:solidFill>
                  <a:srgbClr val="FF0000"/>
                </a:solidFill>
              </a:defRPr>
            </a:lvl1pPr>
          </a:lstStyle>
          <a:p>
            <a:endParaRPr lang="en-US"/>
          </a:p>
        </p:txBody>
      </p:sp>
      <p:sp>
        <p:nvSpPr>
          <p:cNvPr id="194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i="1">
                <a:solidFill>
                  <a:srgbClr val="FF0000"/>
                </a:solidFill>
              </a:defRPr>
            </a:lvl1pPr>
          </a:lstStyle>
          <a:p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1">
                <a:solidFill>
                  <a:srgbClr val="FF0000"/>
                </a:solidFill>
              </a:defRPr>
            </a:lvl1pPr>
          </a:lstStyle>
          <a:p>
            <a:fld id="{CAFDF4BD-4BDC-4A38-BEEC-4C5B2F1A07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776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282B9-A2F7-4E07-85A2-514D5F463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6F05-E73A-4331-97A2-55D13A9B4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989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989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9197-4C57-46D6-8D8E-DCB86F026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47803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725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92249-749F-4F40-AE0E-4FEE6F333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3589-1B39-4FD9-9032-A305D7548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832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832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74AA6-361E-49E8-9D04-AA3685A5E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559AE-06B4-4882-BDB3-C8FA963E9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05F63-DD4C-4812-8831-229CF3001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40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D03C2-9D6C-4F16-B8E8-AAE12415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22173-7F01-445A-8A75-9279A32B4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6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777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kumimoji="0" lang="en-US"/>
          </a:p>
        </p:txBody>
      </p:sp>
      <p:sp>
        <p:nvSpPr>
          <p:cNvPr id="26777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kumimoji="0" lang="en-US"/>
          </a:p>
        </p:txBody>
      </p:sp>
      <p:sp>
        <p:nvSpPr>
          <p:cNvPr id="2677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5358864-D63E-4798-AD17-7995935644BE}" type="slidenum">
              <a:rPr kumimoji="0" lang="en-US"/>
              <a:pPr>
                <a:defRPr/>
              </a:pPr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Proteinviews-1tim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Proteinviews-1tim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temp.protein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0558" y="3104"/>
            <a:ext cx="5665470" cy="68258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58142" y="3154740"/>
            <a:ext cx="51435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400300" indent="-24003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i="1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Proteins</a:t>
            </a: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3689395" y="6030111"/>
            <a:ext cx="28692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kumimoji="1" lang="en-US" sz="900" i="1" dirty="0">
                <a:ln w="6350">
                  <a:noFill/>
                  <a:prstDash val="solid"/>
                  <a:miter lim="800000"/>
                </a:ln>
                <a:latin typeface="Arial"/>
              </a:rPr>
              <a:t>Anthropology of Food</a:t>
            </a:r>
          </a:p>
          <a:p>
            <a:pPr algn="ctr" eaLnBrk="0" hangingPunct="0"/>
            <a:r>
              <a:rPr kumimoji="1" lang="en-US" sz="900" i="1" dirty="0">
                <a:ln w="6350">
                  <a:noFill/>
                  <a:prstDash val="solid"/>
                  <a:miter lim="800000"/>
                </a:ln>
                <a:latin typeface="Arial"/>
              </a:rPr>
              <a:t>University of Minnesota Duluth</a:t>
            </a:r>
            <a:endParaRPr kumimoji="1" lang="en-US" sz="1000" i="1" dirty="0">
              <a:ln w="6350">
                <a:noFill/>
                <a:prstDash val="solid"/>
                <a:miter lim="800000"/>
              </a:ln>
              <a:latin typeface="Arial"/>
            </a:endParaRPr>
          </a:p>
          <a:p>
            <a:pPr algn="ctr" eaLnBrk="0" hangingPunct="0"/>
            <a:r>
              <a:rPr kumimoji="1" lang="en-US" sz="800" i="1" dirty="0">
                <a:ln w="6350">
                  <a:noFill/>
                  <a:prstDash val="solid"/>
                  <a:miter lim="800000"/>
                </a:ln>
                <a:latin typeface="Arial"/>
              </a:rPr>
              <a:t>Tim Roufs</a:t>
            </a:r>
          </a:p>
          <a:p>
            <a:pPr algn="ctr" eaLnBrk="0" hangingPunct="0"/>
            <a:r>
              <a:rPr kumimoji="1" lang="en-US" sz="600" i="1" baseline="30000" dirty="0">
                <a:ln w="6350">
                  <a:noFill/>
                  <a:prstDash val="solid"/>
                  <a:miter lim="800000"/>
                </a:ln>
                <a:latin typeface="Arial"/>
              </a:rPr>
              <a:t>©</a:t>
            </a:r>
            <a:r>
              <a:rPr kumimoji="1" lang="en-US" sz="600" i="1" dirty="0">
                <a:ln w="6350">
                  <a:noFill/>
                  <a:prstDash val="solid"/>
                  <a:miter lim="800000"/>
                </a:ln>
                <a:latin typeface="Arial"/>
              </a:rPr>
              <a:t>2010-2026</a:t>
            </a:r>
            <a:endParaRPr kumimoji="1" lang="en-US" sz="800" i="1" dirty="0">
              <a:ln w="6350">
                <a:noFill/>
                <a:prstDash val="solid"/>
                <a:miter lim="800000"/>
              </a:ln>
              <a:latin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8142" y="6537328"/>
            <a:ext cx="51435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>
                <a:hlinkClick r:id="rId3"/>
              </a:rPr>
              <a:t>http://en.wikipedia.org/wiki/File:Proteinviews-1tim.png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82492"/>
            <a:ext cx="8229600" cy="3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protein is found in a variety of foods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300" b="1" dirty="0">
              <a:solidFill>
                <a:srgbClr val="000000"/>
              </a:solidFill>
              <a:latin typeface="Arial"/>
            </a:endParaRP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meat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fish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dairy products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eggs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beans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grains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nuts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vegetables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497725"/>
            <a:ext cx="8229600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4400" b="1" dirty="0">
                <a:solidFill>
                  <a:srgbClr val="000000"/>
                </a:solidFill>
                <a:latin typeface="Arial"/>
              </a:rPr>
              <a:t>amino acids 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are the building blocks of protein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300" b="1" dirty="0">
              <a:solidFill>
                <a:srgbClr val="000000"/>
              </a:solidFill>
              <a:latin typeface="Arial"/>
            </a:endParaRPr>
          </a:p>
          <a:p>
            <a:pPr lvl="2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human tissue contains 22 different amino acids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D79694"/>
              </a:solidFill>
              <a:latin typeface="Arial"/>
            </a:endParaRPr>
          </a:p>
          <a:p>
            <a:pPr marL="1146175" lvl="3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13 can be made by the body</a:t>
            </a:r>
          </a:p>
          <a:p>
            <a:pPr marL="1146175" lvl="3" indent="-23177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1146175" lvl="3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000000"/>
                </a:solidFill>
                <a:latin typeface="Arial"/>
              </a:rPr>
              <a:t>9 of the 22 must be obtained from </a:t>
            </a:r>
            <a:r>
              <a:rPr kumimoji="0" lang="en-US" sz="2400" b="1" i="1" dirty="0">
                <a:solidFill>
                  <a:srgbClr val="000000"/>
                </a:solidFill>
                <a:latin typeface="Arial"/>
              </a:rPr>
              <a:t>foods</a:t>
            </a:r>
          </a:p>
          <a:p>
            <a:pPr marL="1379538" lvl="3" indent="-233363" algn="l" eaLnBrk="1" hangingPunct="1">
              <a:buFont typeface="Arial" charset="0"/>
              <a:buChar char="•"/>
            </a:pPr>
            <a:endParaRPr kumimoji="0" lang="en-US" sz="200" b="1" dirty="0">
              <a:solidFill>
                <a:srgbClr val="000000"/>
              </a:solidFill>
              <a:latin typeface="Arial"/>
            </a:endParaRPr>
          </a:p>
          <a:p>
            <a:pPr marL="1597025" lvl="4" indent="-217488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these are “</a:t>
            </a:r>
            <a:r>
              <a:rPr kumimoji="0" lang="en-US" b="1" i="1" dirty="0">
                <a:solidFill>
                  <a:srgbClr val="000000"/>
                </a:solidFill>
                <a:latin typeface="Arial"/>
              </a:rPr>
              <a:t>essential amino acids</a:t>
            </a:r>
            <a:r>
              <a:rPr kumimoji="0" lang="en-US" b="1" dirty="0">
                <a:solidFill>
                  <a:srgbClr val="000000"/>
                </a:solidFill>
                <a:latin typeface="Arial"/>
              </a:rPr>
              <a:t>” (EAAs)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497726"/>
            <a:ext cx="8229600" cy="429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4400" b="1" dirty="0">
                <a:solidFill>
                  <a:srgbClr val="000000"/>
                </a:solidFill>
                <a:latin typeface="Arial"/>
              </a:rPr>
              <a:t>amino acids 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are the building blocks of protein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300" b="1" dirty="0">
              <a:solidFill>
                <a:srgbClr val="000000"/>
              </a:solidFill>
              <a:latin typeface="Arial"/>
            </a:endParaRPr>
          </a:p>
          <a:p>
            <a:pPr lvl="2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human tissue contains 22 different amino acids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D79694"/>
              </a:solidFill>
              <a:latin typeface="Arial"/>
            </a:endParaRPr>
          </a:p>
          <a:p>
            <a:pPr marL="1146175" lvl="3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13 can be made by the body</a:t>
            </a:r>
          </a:p>
          <a:p>
            <a:pPr marL="1146175" lvl="3" indent="-23177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1146175" lvl="3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9 of the 22 must be obtained from </a:t>
            </a:r>
            <a:r>
              <a:rPr kumimoji="0" lang="en-US" sz="2400" b="1" i="1" dirty="0">
                <a:solidFill>
                  <a:srgbClr val="D79694"/>
                </a:solidFill>
                <a:latin typeface="Arial"/>
              </a:rPr>
              <a:t>foods</a:t>
            </a:r>
          </a:p>
          <a:p>
            <a:pPr marL="1379538" lvl="3" indent="-233363" algn="l" eaLnBrk="1" hangingPunct="1">
              <a:buFont typeface="Arial" charset="0"/>
              <a:buChar char="•"/>
            </a:pPr>
            <a:endParaRPr kumimoji="0" lang="en-US" sz="200" b="1" dirty="0">
              <a:solidFill>
                <a:srgbClr val="D79694"/>
              </a:solidFill>
              <a:latin typeface="Arial"/>
            </a:endParaRPr>
          </a:p>
          <a:p>
            <a:pPr marL="1597025" lvl="4" indent="-217488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D79694"/>
                </a:solidFill>
                <a:latin typeface="Arial"/>
              </a:rPr>
              <a:t>these are </a:t>
            </a:r>
            <a:r>
              <a:rPr kumimoji="0" lang="en-US" sz="4400" b="1" dirty="0">
                <a:solidFill>
                  <a:srgbClr val="000000"/>
                </a:solidFill>
                <a:latin typeface="Arial"/>
              </a:rPr>
              <a:t>“</a:t>
            </a:r>
            <a:r>
              <a:rPr kumimoji="0" lang="en-US" sz="4400" b="1" i="1" dirty="0">
                <a:solidFill>
                  <a:srgbClr val="000000"/>
                </a:solidFill>
                <a:latin typeface="Arial"/>
              </a:rPr>
              <a:t>essential amino acids</a:t>
            </a:r>
            <a:r>
              <a:rPr kumimoji="0" lang="en-US" sz="4400" b="1" dirty="0">
                <a:solidFill>
                  <a:srgbClr val="000000"/>
                </a:solidFill>
                <a:latin typeface="Arial"/>
              </a:rPr>
              <a:t>” (EAAs)</a:t>
            </a:r>
            <a:endParaRPr kumimoji="0" lang="en-US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48832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“all proteins are not created equal”</a:t>
            </a:r>
            <a:endParaRPr kumimoji="0" lang="en-US" sz="14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eaLnBrk="1" hangingPunct="1"/>
            <a:endParaRPr kumimoji="0" lang="en-US" sz="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3372416"/>
            <a:ext cx="8229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animal foods contain all 9 EEAs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2400" dirty="0">
              <a:solidFill>
                <a:srgbClr val="000000"/>
              </a:solidFill>
              <a:latin typeface="Arial"/>
            </a:endParaRP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are easily utilized by the body</a:t>
            </a:r>
          </a:p>
          <a:p>
            <a:pPr marL="682625" lvl="1" indent="-225425" algn="l" eaLnBrk="1" hangingPunct="1"/>
            <a:endParaRPr kumimoji="0"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57441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“all proteins are not created equal”</a:t>
            </a:r>
            <a:endParaRPr kumimoji="0" lang="en-US" sz="14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eaLnBrk="1" hangingPunct="1"/>
            <a:endParaRPr kumimoji="0" lang="en-US" sz="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648902"/>
            <a:ext cx="822960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most plant foods contain limited amounts of one or two amino acids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400" b="1" dirty="0">
              <a:solidFill>
                <a:srgbClr val="000000"/>
              </a:solidFill>
              <a:latin typeface="Arial"/>
            </a:endParaRP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for this reason single-item diets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,</a:t>
            </a: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 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such as those made up almost solely of corn or yams, </a:t>
            </a: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can lead to protein deficiency</a:t>
            </a:r>
            <a:endParaRPr kumimoji="0" lang="en-US" sz="2400" dirty="0">
              <a:solidFill>
                <a:srgbClr val="D79694"/>
              </a:solidFill>
              <a:latin typeface="Arial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57441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b="1" dirty="0">
                <a:solidFill>
                  <a:srgbClr val="D79694"/>
                </a:solidFill>
                <a:latin typeface="Arial"/>
              </a:rPr>
              <a:t>“all proteins are not created equal”</a:t>
            </a:r>
            <a:endParaRPr kumimoji="0" lang="en-US" sz="1400" b="1" dirty="0">
              <a:solidFill>
                <a:srgbClr val="D79694"/>
              </a:solidFill>
              <a:latin typeface="Arial"/>
            </a:endParaRPr>
          </a:p>
          <a:p>
            <a:pPr marL="682625" lvl="1" indent="-225425" eaLnBrk="1" hangingPunct="1"/>
            <a:endParaRPr kumimoji="0" lang="en-US" sz="400" b="1" dirty="0">
              <a:solidFill>
                <a:srgbClr val="D79694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780108"/>
            <a:ext cx="8229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but if a diet contains several different plant foods, protein deficiency does not occur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1139825" lvl="2" indent="-22542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000000"/>
                </a:solidFill>
                <a:latin typeface="Arial"/>
              </a:rPr>
              <a:t>some plant foods have generous amounts of amino acids that others are lacking</a:t>
            </a:r>
            <a:endParaRPr kumimoji="0" lang="en-US" sz="2000" dirty="0">
              <a:solidFill>
                <a:srgbClr val="D79694"/>
              </a:solidFill>
              <a:latin typeface="Arial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959114"/>
            <a:ext cx="822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4000" b="1" dirty="0">
                <a:solidFill>
                  <a:srgbClr val="000000"/>
                </a:solidFill>
                <a:latin typeface="Arial"/>
              </a:rPr>
              <a:t>protein complementation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790392"/>
            <a:ext cx="82296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if plant foods are combined, the strengths of one can complement the weaknesses of another</a:t>
            </a: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and together they make a high-quality protein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848428"/>
            <a:ext cx="82296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as long as the protein from plant sources is </a:t>
            </a:r>
            <a:r>
              <a:rPr kumimoji="0" lang="en-US" b="1" dirty="0">
                <a:solidFill>
                  <a:srgbClr val="000000"/>
                </a:solidFill>
                <a:latin typeface="Arial"/>
              </a:rPr>
              <a:t>reasonably varied and there are enough calories,</a:t>
            </a: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 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plant sources of protein </a:t>
            </a:r>
            <a:r>
              <a:rPr kumimoji="0" lang="en-US" b="1" dirty="0">
                <a:solidFill>
                  <a:srgbClr val="000000"/>
                </a:solidFill>
                <a:latin typeface="Arial"/>
              </a:rPr>
              <a:t>can provide adequate protein</a:t>
            </a:r>
            <a:endParaRPr kumimoji="0" lang="en-US" sz="28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28700" y="1959114"/>
            <a:ext cx="822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4000" b="1" dirty="0">
                <a:solidFill>
                  <a:srgbClr val="000000"/>
                </a:solidFill>
                <a:latin typeface="Arial"/>
              </a:rPr>
              <a:t>protein complementation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848428"/>
            <a:ext cx="82296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2000" b="1" dirty="0">
                <a:solidFill>
                  <a:srgbClr val="D79694"/>
                </a:solidFill>
                <a:latin typeface="Arial"/>
              </a:rPr>
              <a:t>in addition to plant foods complementing one another, </a:t>
            </a:r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the body also has a reserve of amino acids </a:t>
            </a:r>
            <a:r>
              <a:rPr kumimoji="0" lang="en-US" sz="2000" b="1" dirty="0">
                <a:solidFill>
                  <a:srgbClr val="D79694"/>
                </a:solidFill>
                <a:latin typeface="Arial"/>
              </a:rPr>
              <a:t>that can be used to complement dietary proteins</a:t>
            </a:r>
            <a:endParaRPr kumimoji="0" lang="en-US" sz="2800" b="1" dirty="0">
              <a:solidFill>
                <a:srgbClr val="D79694"/>
              </a:solidFill>
              <a:latin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28700" y="1959114"/>
            <a:ext cx="822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4000" b="1" dirty="0">
                <a:solidFill>
                  <a:srgbClr val="000000"/>
                </a:solidFill>
                <a:latin typeface="Arial"/>
              </a:rPr>
              <a:t>protein complementation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999720"/>
            <a:ext cx="822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the reserve of amino acids</a:t>
            </a:r>
          </a:p>
          <a:p>
            <a:pPr marL="0" lvl="1" eaLnBrk="1" hangingPunct="1"/>
            <a:r>
              <a:rPr kumimoji="0" lang="en-US" sz="2400" dirty="0">
                <a:solidFill>
                  <a:srgbClr val="000000"/>
                </a:solidFill>
                <a:latin typeface="Arial"/>
              </a:rPr>
              <a:t>comes from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790413"/>
            <a:ext cx="82296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2" indent="-217488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enzymes secreted </a:t>
            </a: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into the intestine to digest proteins</a:t>
            </a:r>
          </a:p>
          <a:p>
            <a:pPr marL="682625" lvl="2" indent="-217488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2" indent="-217488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intestinal cells </a:t>
            </a: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sloughed off into the intestine</a:t>
            </a:r>
          </a:p>
          <a:p>
            <a:pPr marL="682625" lvl="2" indent="-217488" algn="l" eaLnBrk="1" hangingPunct="1">
              <a:buFont typeface="Arial" charset="0"/>
              <a:buChar char="•"/>
            </a:pPr>
            <a:endParaRPr kumimoji="0" lang="en-US" sz="1600" b="1" dirty="0">
              <a:solidFill>
                <a:srgbClr val="000000"/>
              </a:solidFill>
              <a:latin typeface="Arial"/>
            </a:endParaRPr>
          </a:p>
          <a:p>
            <a:pPr marL="682625" lvl="2" indent="-217488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a pool of free amino acids </a:t>
            </a: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in the intracellular spaces of the skeletal muscle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633870"/>
            <a:ext cx="8229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>
              <a:lnSpc>
                <a:spcPct val="150000"/>
              </a:lnSpc>
            </a:pPr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  <a:endParaRPr kumimoji="0" lang="en-US" sz="28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>
              <a:lnSpc>
                <a:spcPct val="150000"/>
              </a:lnSpc>
            </a:pP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see FOCUS 3.1</a:t>
            </a:r>
          </a:p>
          <a:p>
            <a:pPr marL="0" lvl="1" eaLnBrk="1" hangingPunct="1">
              <a:lnSpc>
                <a:spcPct val="150000"/>
              </a:lnSpc>
            </a:pPr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“A Protein Primer”</a:t>
            </a:r>
            <a:endParaRPr kumimoji="0" lang="en-US" sz="28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>
              <a:lnSpc>
                <a:spcPct val="150000"/>
              </a:lnSpc>
            </a:pPr>
            <a:r>
              <a:rPr kumimoji="0" lang="en-US" sz="2800" i="1" dirty="0">
                <a:solidFill>
                  <a:prstClr val="black"/>
                </a:solidFill>
                <a:latin typeface="Calibri" pitchFamily="34" charset="0"/>
              </a:rPr>
              <a:t>The Cultural Feast</a:t>
            </a:r>
            <a:r>
              <a:rPr kumimoji="0" lang="en-US" sz="2800" dirty="0">
                <a:solidFill>
                  <a:prstClr val="black"/>
                </a:solidFill>
                <a:latin typeface="Calibri" pitchFamily="34" charset="0"/>
              </a:rPr>
              <a:t>, 2</a:t>
            </a:r>
            <a:r>
              <a:rPr kumimoji="0" lang="en-US" sz="2800" baseline="30000" dirty="0">
                <a:solidFill>
                  <a:prstClr val="black"/>
                </a:solidFill>
                <a:latin typeface="Calibri" pitchFamily="34" charset="0"/>
              </a:rPr>
              <a:t>nd</a:t>
            </a:r>
            <a:r>
              <a:rPr kumimoji="0" lang="en-US" sz="2800" dirty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kumimoji="0" lang="en-US" sz="2800" i="1" dirty="0">
                <a:solidFill>
                  <a:prstClr val="black"/>
                </a:solidFill>
                <a:latin typeface="Calibri" pitchFamily="34" charset="0"/>
              </a:rPr>
              <a:t>Ed</a:t>
            </a:r>
            <a:r>
              <a:rPr kumimoji="0" lang="en-US" sz="2800" dirty="0">
                <a:solidFill>
                  <a:prstClr val="black"/>
                </a:solidFill>
                <a:latin typeface="Calibri" pitchFamily="34" charset="0"/>
              </a:rPr>
              <a:t>., p. 52</a:t>
            </a:r>
            <a:endParaRPr kumimoji="0" lang="en-US" b="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574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plant food can be divided into three broad groups based on EEAs’ strengths and weaknesses</a:t>
            </a:r>
            <a:endParaRPr kumimoji="0"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3476964"/>
            <a:ext cx="8229600" cy="2808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whole grains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wheat, rye, barley, rice, corn, etc.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050" b="1" dirty="0">
              <a:solidFill>
                <a:srgbClr val="000000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legumes, nuts and seeds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legumes = beans, peas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000" b="1" dirty="0">
              <a:solidFill>
                <a:srgbClr val="000000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vegetables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71914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vegetables and legumes generally compensate for the EEAs underrepresented in the grain group</a:t>
            </a:r>
            <a:endParaRPr kumimoji="0"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3581400"/>
            <a:ext cx="82296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whole grains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wheat, rye, barley, rice, corn, etc.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4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b="1" dirty="0">
                <a:solidFill>
                  <a:srgbClr val="003300"/>
                </a:solidFill>
                <a:latin typeface="Arial"/>
              </a:rPr>
              <a:t>legumes</a:t>
            </a: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, nuts and seeds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legumes = beans, peas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b="1" dirty="0">
                <a:solidFill>
                  <a:srgbClr val="003300"/>
                </a:solidFill>
                <a:latin typeface="Arial"/>
              </a:rPr>
              <a:t>vegetables</a:t>
            </a:r>
            <a:endParaRPr kumimoji="0" lang="en-US" sz="2800" b="1" dirty="0">
              <a:solidFill>
                <a:srgbClr val="003300"/>
              </a:solidFill>
              <a:latin typeface="Arial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905000"/>
            <a:ext cx="8229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even within groups, the proteins often complement each other to some extent, because all foods have a slightly different collection of amino acids</a:t>
            </a:r>
            <a:endParaRPr kumimoji="0" lang="en-US" sz="1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3581441"/>
            <a:ext cx="8229600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whole grains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wheat, rye, barley, rice, corn, etc.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4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e.g., legumes, nuts and seeds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legumes = beans, peas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vegetables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20574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dairy products, eggs, and meats can improve the protein efficiency of any of the groups</a:t>
            </a:r>
            <a:endParaRPr kumimoji="0"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3581400"/>
            <a:ext cx="82296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whole grains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wheat, rye, barley, rice, corn, etc.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legumes, nuts and seeds</a:t>
            </a:r>
          </a:p>
          <a:p>
            <a:pPr marL="1146175" lvl="3" indent="-22542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legumes = beans, peas</a:t>
            </a:r>
          </a:p>
          <a:p>
            <a:pPr marL="693737" lvl="2" indent="-228600" algn="l" eaLnBrk="1" hangingPunct="1">
              <a:buFont typeface="+mj-lt"/>
              <a:buAutoNum type="arabicPeriod"/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922337" lvl="2" indent="-457200" algn="l" eaLnBrk="1" hangingPunct="1">
              <a:buFont typeface="+mj-lt"/>
              <a:buAutoNum type="arabicPeriod"/>
            </a:pPr>
            <a:r>
              <a:rPr kumimoji="0" lang="en-US" sz="2400" dirty="0">
                <a:solidFill>
                  <a:srgbClr val="D79694"/>
                </a:solidFill>
                <a:latin typeface="Arial"/>
              </a:rPr>
              <a:t>vegetables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pp. 51-52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249742"/>
            <a:ext cx="822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2400" b="1" dirty="0">
                <a:solidFill>
                  <a:srgbClr val="000000"/>
                </a:solidFill>
                <a:latin typeface="Arial"/>
              </a:rPr>
              <a:t>before scientists discovered the need for essential amino acids, complementary protein combinations evolved spontaneously as the basis of many cuisines</a:t>
            </a:r>
            <a:endParaRPr kumimoji="0" lang="en-US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28700" y="2569898"/>
            <a:ext cx="82296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100" dirty="0">
              <a:solidFill>
                <a:srgbClr val="D79694"/>
              </a:solidFill>
              <a:latin typeface="Arial"/>
            </a:endParaRPr>
          </a:p>
          <a:p>
            <a:pPr marL="682625" lvl="2" indent="-219075" algn="l" eaLnBrk="1" hangingPunct="1">
              <a:buFont typeface="Arial" pitchFamily="34" charset="0"/>
              <a:buChar char="•"/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Chinese</a:t>
            </a:r>
          </a:p>
          <a:p>
            <a:pPr marL="1139825" lvl="4" indent="-21907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soy products and rice</a:t>
            </a:r>
          </a:p>
          <a:p>
            <a:pPr marL="682625" lvl="2" indent="-219075" algn="l" eaLnBrk="1" hangingPunct="1">
              <a:buFont typeface="Arial" pitchFamily="34" charset="0"/>
              <a:buChar char="•"/>
            </a:pPr>
            <a:endParaRPr kumimoji="0" lang="en-US" sz="1050" dirty="0">
              <a:solidFill>
                <a:srgbClr val="000000"/>
              </a:solidFill>
              <a:latin typeface="Arial"/>
            </a:endParaRPr>
          </a:p>
          <a:p>
            <a:pPr marL="682625" lvl="2" indent="-219075" algn="l" eaLnBrk="1" hangingPunct="1">
              <a:buFont typeface="Arial" pitchFamily="34" charset="0"/>
              <a:buChar char="•"/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African</a:t>
            </a:r>
          </a:p>
          <a:p>
            <a:pPr marL="1139825" lvl="4" indent="-21907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sorghum / millet and cowpeas</a:t>
            </a:r>
          </a:p>
          <a:p>
            <a:pPr marL="682625" lvl="2" indent="-219075" algn="l" eaLnBrk="1" hangingPunct="1">
              <a:buFont typeface="Arial" pitchFamily="34" charset="0"/>
              <a:buChar char="•"/>
            </a:pPr>
            <a:endParaRPr kumimoji="0" lang="en-US" sz="1050" dirty="0">
              <a:solidFill>
                <a:srgbClr val="000000"/>
              </a:solidFill>
              <a:latin typeface="Arial"/>
            </a:endParaRPr>
          </a:p>
          <a:p>
            <a:pPr marL="682625" lvl="2" indent="-219075" algn="l" eaLnBrk="1" hangingPunct="1">
              <a:buFont typeface="Arial" pitchFamily="34" charset="0"/>
              <a:buChar char="•"/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India</a:t>
            </a:r>
          </a:p>
          <a:p>
            <a:pPr marL="1139825" lvl="4" indent="-21907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lentil curry and rice</a:t>
            </a:r>
          </a:p>
          <a:p>
            <a:pPr marL="682625" lvl="2" indent="-219075" algn="l" eaLnBrk="1" hangingPunct="1">
              <a:buFont typeface="Arial" pitchFamily="34" charset="0"/>
              <a:buChar char="•"/>
            </a:pPr>
            <a:endParaRPr kumimoji="0" lang="en-US" sz="1050" dirty="0">
              <a:solidFill>
                <a:srgbClr val="000000"/>
              </a:solidFill>
              <a:latin typeface="Arial"/>
            </a:endParaRPr>
          </a:p>
          <a:p>
            <a:pPr marL="682625" lvl="2" indent="-219075" algn="l" eaLnBrk="1" hangingPunct="1">
              <a:buFont typeface="Arial" pitchFamily="34" charset="0"/>
              <a:buChar char="•"/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Italy</a:t>
            </a:r>
          </a:p>
          <a:p>
            <a:pPr marL="1139825" lvl="4" indent="-21907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pasta and beans (</a:t>
            </a:r>
            <a:r>
              <a:rPr kumimoji="0" lang="en-US" sz="1800" i="1" dirty="0">
                <a:solidFill>
                  <a:srgbClr val="000000"/>
                </a:solidFill>
                <a:latin typeface="Arial"/>
              </a:rPr>
              <a:t>pasta e </a:t>
            </a:r>
            <a:r>
              <a:rPr kumimoji="0" lang="en-US" sz="1800" i="1" dirty="0" err="1">
                <a:solidFill>
                  <a:srgbClr val="000000"/>
                </a:solidFill>
                <a:latin typeface="Arial"/>
              </a:rPr>
              <a:t>fagioli</a:t>
            </a: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L="682625" lvl="2" indent="-219075" algn="l" eaLnBrk="1" hangingPunct="1">
              <a:buFont typeface="Arial" pitchFamily="34" charset="0"/>
              <a:buChar char="•"/>
            </a:pPr>
            <a:endParaRPr kumimoji="0" lang="en-US" sz="1050" dirty="0">
              <a:solidFill>
                <a:srgbClr val="000000"/>
              </a:solidFill>
              <a:latin typeface="Arial"/>
            </a:endParaRPr>
          </a:p>
          <a:p>
            <a:pPr marL="682625" lvl="2" indent="-219075" algn="l" eaLnBrk="1" hangingPunct="1">
              <a:buFont typeface="Arial" pitchFamily="34" charset="0"/>
              <a:buChar char="•"/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Southern U.S.A.</a:t>
            </a:r>
          </a:p>
          <a:p>
            <a:pPr marL="1139825" lvl="4" indent="-219075" algn="l" eaLnBrk="1" hangingPunct="1">
              <a:buFont typeface="Arial" pitchFamily="34" charset="0"/>
              <a:buChar char="•"/>
              <a:tabLst>
                <a:tab pos="1146175" algn="l"/>
              </a:tabLst>
            </a:pPr>
            <a:r>
              <a:rPr kumimoji="0" lang="en-US" sz="1800" dirty="0">
                <a:solidFill>
                  <a:srgbClr val="000000"/>
                </a:solidFill>
                <a:latin typeface="Arial"/>
              </a:rPr>
              <a:t>soup beans and corn bread</a:t>
            </a:r>
            <a:endParaRPr kumimoji="0" lang="en-US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temp.protein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0558" y="3104"/>
            <a:ext cx="5665470" cy="68258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58142" y="3154740"/>
            <a:ext cx="51435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400300" marR="0" lvl="0" indent="-240030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9600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Proteins</a:t>
            </a:r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3689395" y="6030111"/>
            <a:ext cx="28692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900" b="0" i="1" u="none" strike="noStrike" kern="1200" cap="none" spc="0" normalizeH="0" baseline="0" noProof="0" dirty="0">
                <a:ln w="6350">
                  <a:noFill/>
                  <a:prstDash val="solid"/>
                  <a:miter lim="800000"/>
                </a:ln>
                <a:solidFill>
                  <a:srgbClr val="0C0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Anthropology of Food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900" b="0" i="1" u="none" strike="noStrike" kern="1200" cap="none" spc="0" normalizeH="0" baseline="0" noProof="0" dirty="0">
                <a:ln w="6350">
                  <a:noFill/>
                  <a:prstDash val="solid"/>
                  <a:miter lim="800000"/>
                </a:ln>
                <a:solidFill>
                  <a:srgbClr val="0C0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University of Minnesota Duluth</a:t>
            </a:r>
            <a:endParaRPr kumimoji="1" lang="en-US" sz="1000" b="0" i="1" u="none" strike="noStrike" kern="1200" cap="none" spc="0" normalizeH="0" baseline="0" noProof="0" dirty="0">
              <a:ln w="6350">
                <a:noFill/>
                <a:prstDash val="solid"/>
                <a:miter lim="800000"/>
              </a:ln>
              <a:solidFill>
                <a:srgbClr val="0C0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800" b="0" i="1" u="none" strike="noStrike" kern="1200" cap="none" spc="0" normalizeH="0" baseline="0" noProof="0" dirty="0">
                <a:ln w="6350">
                  <a:noFill/>
                  <a:prstDash val="solid"/>
                  <a:miter lim="800000"/>
                </a:ln>
                <a:solidFill>
                  <a:srgbClr val="0C0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Tim Roufs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600" b="0" i="1" u="none" strike="noStrike" kern="1200" cap="none" spc="0" normalizeH="0" baseline="30000" noProof="0" dirty="0">
                <a:ln w="6350">
                  <a:noFill/>
                  <a:prstDash val="solid"/>
                  <a:miter lim="800000"/>
                </a:ln>
                <a:solidFill>
                  <a:srgbClr val="0C0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©</a:t>
            </a:r>
            <a:r>
              <a:rPr kumimoji="1" lang="en-US" sz="600" b="0" i="1" u="none" strike="noStrike" kern="1200" cap="none" spc="0" normalizeH="0" baseline="0" noProof="0" dirty="0">
                <a:ln w="6350">
                  <a:noFill/>
                  <a:prstDash val="solid"/>
                  <a:miter lim="800000"/>
                </a:ln>
                <a:solidFill>
                  <a:srgbClr val="0C0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2010-2026</a:t>
            </a:r>
            <a:endParaRPr kumimoji="1" lang="en-US" sz="800" b="0" i="1" u="none" strike="noStrike" kern="1200" cap="none" spc="0" normalizeH="0" baseline="0" noProof="0" dirty="0">
              <a:ln w="6350">
                <a:noFill/>
                <a:prstDash val="solid"/>
                <a:miter lim="800000"/>
              </a:ln>
              <a:solidFill>
                <a:srgbClr val="0C0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8142" y="6537328"/>
            <a:ext cx="51435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C0600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3"/>
              </a:rPr>
              <a:t>http://en.wikipedia.org/wiki/File:Proteinviews-1tim.png</a:t>
            </a:r>
            <a:endParaRPr kumimoji="1" lang="en-US" sz="800" b="0" i="0" u="none" strike="noStrike" kern="1200" cap="none" spc="0" normalizeH="0" baseline="0" noProof="0" dirty="0">
              <a:ln>
                <a:noFill/>
              </a:ln>
              <a:solidFill>
                <a:srgbClr val="0C06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10658"/>
            <a:ext cx="82296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</a:p>
          <a:p>
            <a:pPr marL="0" lvl="1" eaLnBrk="1" hangingPunct="1"/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the word protein comes from the Greek word </a:t>
            </a:r>
            <a:r>
              <a:rPr kumimoji="0" lang="en-US" sz="2800" b="1" dirty="0" err="1">
                <a:solidFill>
                  <a:srgbClr val="000000"/>
                </a:solidFill>
                <a:latin typeface="Arial"/>
              </a:rPr>
              <a:t>πρώτειος</a:t>
            </a: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 (</a:t>
            </a:r>
            <a:r>
              <a:rPr kumimoji="0" lang="en-US" sz="2800" b="1" i="1" dirty="0" err="1">
                <a:solidFill>
                  <a:srgbClr val="000000"/>
                </a:solidFill>
                <a:latin typeface="Arial"/>
              </a:rPr>
              <a:t>proteios</a:t>
            </a:r>
            <a:r>
              <a:rPr kumimoji="0" lang="en-US" sz="2800" b="1" dirty="0">
                <a:solidFill>
                  <a:srgbClr val="000000"/>
                </a:solidFill>
                <a:latin typeface="Arial"/>
              </a:rPr>
              <a:t>) </a:t>
            </a:r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"primary"</a:t>
            </a:r>
            <a:endParaRPr kumimoji="0" lang="en-US" sz="28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17488" algn="l" eaLnBrk="1" hangingPunct="1">
              <a:buFont typeface="Arial" pitchFamily="34" charset="0"/>
              <a:buChar char="•"/>
              <a:tabLst>
                <a:tab pos="682625" algn="l"/>
              </a:tabLst>
            </a:pPr>
            <a:r>
              <a:rPr kumimoji="0" lang="en-US" sz="1800" dirty="0">
                <a:solidFill>
                  <a:srgbClr val="D79694"/>
                </a:solidFill>
                <a:latin typeface="Arial"/>
              </a:rPr>
              <a:t>first described and named by the Swedish chemist </a:t>
            </a:r>
            <a:r>
              <a:rPr kumimoji="0" lang="en-US" sz="1800" dirty="0" err="1">
                <a:solidFill>
                  <a:srgbClr val="D79694"/>
                </a:solidFill>
                <a:latin typeface="Arial"/>
              </a:rPr>
              <a:t>Jöns</a:t>
            </a:r>
            <a:r>
              <a:rPr kumimoji="0" lang="en-US" sz="1800" dirty="0">
                <a:solidFill>
                  <a:srgbClr val="D79694"/>
                </a:solidFill>
                <a:latin typeface="Arial"/>
              </a:rPr>
              <a:t> </a:t>
            </a:r>
            <a:r>
              <a:rPr kumimoji="0" lang="en-US" sz="1800" dirty="0" err="1">
                <a:solidFill>
                  <a:srgbClr val="D79694"/>
                </a:solidFill>
                <a:latin typeface="Arial"/>
              </a:rPr>
              <a:t>Jakob</a:t>
            </a:r>
            <a:r>
              <a:rPr kumimoji="0" lang="en-US" sz="1800" dirty="0">
                <a:solidFill>
                  <a:srgbClr val="D79694"/>
                </a:solidFill>
                <a:latin typeface="Arial"/>
              </a:rPr>
              <a:t> Berzelius in 1838</a:t>
            </a:r>
          </a:p>
          <a:p>
            <a:pPr marL="682625" lvl="1" indent="-217488" algn="l" eaLnBrk="1" hangingPunct="1">
              <a:buFont typeface="Arial" pitchFamily="34" charset="0"/>
              <a:buChar char="•"/>
              <a:tabLst>
                <a:tab pos="682625" algn="l"/>
              </a:tabLst>
            </a:pPr>
            <a:endParaRPr kumimoji="0" lang="en-US" sz="1200" dirty="0">
              <a:solidFill>
                <a:srgbClr val="D79694"/>
              </a:solidFill>
              <a:latin typeface="Arial"/>
            </a:endParaRPr>
          </a:p>
          <a:p>
            <a:pPr marL="682625" lvl="1" indent="-217488" algn="l" eaLnBrk="1" hangingPunct="1">
              <a:buFont typeface="Arial" pitchFamily="34" charset="0"/>
              <a:buChar char="•"/>
              <a:tabLst>
                <a:tab pos="682625" algn="l"/>
              </a:tabLst>
            </a:pPr>
            <a:r>
              <a:rPr kumimoji="0" lang="en-US" sz="1800" dirty="0">
                <a:solidFill>
                  <a:srgbClr val="D79694"/>
                </a:solidFill>
              </a:rPr>
              <a:t>the central role of proteins in living organisms was not fully appreciated until 1926, when James B. Sumner showed that the enzyme </a:t>
            </a:r>
            <a:r>
              <a:rPr kumimoji="0" lang="en-US" sz="1800" dirty="0" err="1">
                <a:solidFill>
                  <a:srgbClr val="D79694"/>
                </a:solidFill>
              </a:rPr>
              <a:t>urease</a:t>
            </a:r>
            <a:r>
              <a:rPr kumimoji="0" lang="en-US" sz="1800" dirty="0">
                <a:solidFill>
                  <a:srgbClr val="D79694"/>
                </a:solidFill>
              </a:rPr>
              <a:t> was a protein</a:t>
            </a:r>
          </a:p>
          <a:p>
            <a:pPr marL="682625" lvl="1" indent="-217488" algn="l" eaLnBrk="1" hangingPunct="1">
              <a:buFont typeface="Arial" pitchFamily="34" charset="0"/>
              <a:buChar char="•"/>
              <a:tabLst>
                <a:tab pos="682625" algn="l"/>
              </a:tabLst>
            </a:pPr>
            <a:endParaRPr kumimoji="0" lang="en-US" sz="1200" dirty="0">
              <a:solidFill>
                <a:srgbClr val="D79694"/>
              </a:solidFill>
            </a:endParaRPr>
          </a:p>
          <a:p>
            <a:pPr marL="682625" lvl="1" indent="-217488" algn="l" eaLnBrk="1" hangingPunct="1">
              <a:buFont typeface="Arial" pitchFamily="34" charset="0"/>
              <a:buChar char="•"/>
              <a:tabLst>
                <a:tab pos="682625" algn="l"/>
              </a:tabLst>
            </a:pPr>
            <a:r>
              <a:rPr kumimoji="0" lang="en-US" sz="1800" dirty="0">
                <a:solidFill>
                  <a:srgbClr val="D79694"/>
                </a:solidFill>
              </a:rPr>
              <a:t>the first protein to be sequenced was insulin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25724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dirty="0">
                <a:solidFill>
                  <a:prstClr val="black"/>
                </a:solidFill>
                <a:latin typeface="Calibri" pitchFamily="34" charset="0"/>
              </a:rPr>
              <a:t>Wikipedia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10658"/>
            <a:ext cx="82296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</a:p>
          <a:p>
            <a:pPr marL="0" lvl="1" eaLnBrk="1" hangingPunct="1"/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“</a:t>
            </a:r>
            <a:r>
              <a:rPr kumimoji="0" lang="en-US" sz="2800" b="1" dirty="0">
                <a:solidFill>
                  <a:srgbClr val="D79694"/>
                </a:solidFill>
              </a:rPr>
              <a:t>. . . </a:t>
            </a:r>
            <a:r>
              <a:rPr kumimoji="0" lang="en-US" sz="4000" b="1" dirty="0">
                <a:solidFill>
                  <a:srgbClr val="000000"/>
                </a:solidFill>
              </a:rPr>
              <a:t>organic compounds made of amino acids </a:t>
            </a:r>
            <a:r>
              <a:rPr kumimoji="0" lang="en-US" sz="2800" dirty="0">
                <a:solidFill>
                  <a:srgbClr val="D79694"/>
                </a:solidFill>
              </a:rPr>
              <a:t>arranged in a linear chain and joined together by peptide bonds between the carboxyl and amino groups of adjacent amino acid residues”</a:t>
            </a:r>
          </a:p>
          <a:p>
            <a:pPr marL="914400" lvl="1" indent="-231775" algn="l" eaLnBrk="1" hangingPunct="1">
              <a:buFont typeface="Arial" pitchFamily="34" charset="0"/>
              <a:buChar char="•"/>
            </a:pPr>
            <a:endParaRPr kumimoji="0" lang="en-US" sz="1400" b="1" dirty="0">
              <a:solidFill>
                <a:srgbClr val="D79694"/>
              </a:solidFill>
              <a:latin typeface="Arial"/>
            </a:endParaRPr>
          </a:p>
          <a:p>
            <a:pPr marL="914400" lvl="1" indent="-231775" algn="l" eaLnBrk="1" hangingPunct="1">
              <a:buFont typeface="Arial" pitchFamily="34" charset="0"/>
              <a:buChar char="•"/>
            </a:pPr>
            <a:r>
              <a:rPr kumimoji="0" lang="en-US" sz="2000" dirty="0">
                <a:solidFill>
                  <a:srgbClr val="D79694"/>
                </a:solidFill>
                <a:latin typeface="Arial"/>
              </a:rPr>
              <a:t>the sequence of amino acids in a protein is defined by the sequence of a gene, which is encoded in the genetic code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25724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dirty="0">
                <a:solidFill>
                  <a:prstClr val="black"/>
                </a:solidFill>
                <a:latin typeface="Calibri" pitchFamily="34" charset="0"/>
              </a:rPr>
              <a:t>Wikipedia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28800"/>
            <a:ext cx="8229600" cy="40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682625" lvl="1" indent="-225425" algn="l" eaLnBrk="1" hangingPunct="1">
              <a:buFont typeface="Arial" charset="0"/>
              <a:buChar char="•"/>
            </a:pPr>
            <a:r>
              <a:rPr kumimoji="0" lang="en-US" sz="4000" b="1" dirty="0">
                <a:solidFill>
                  <a:srgbClr val="000000"/>
                </a:solidFill>
                <a:latin typeface="Arial"/>
              </a:rPr>
              <a:t>amino acids 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are the </a:t>
            </a:r>
            <a:r>
              <a:rPr kumimoji="0" lang="en-US" sz="4000" b="1" dirty="0">
                <a:solidFill>
                  <a:srgbClr val="000000"/>
                </a:solidFill>
                <a:latin typeface="Arial"/>
              </a:rPr>
              <a:t>building blocks of protein</a:t>
            </a:r>
            <a:endParaRPr kumimoji="0" lang="en-US" sz="28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682625" lvl="1" indent="-225425" algn="l" eaLnBrk="1" hangingPunct="1">
              <a:buFont typeface="Arial" charset="0"/>
              <a:buChar char="•"/>
            </a:pPr>
            <a:endParaRPr kumimoji="0" lang="en-US" sz="300" b="1" dirty="0">
              <a:solidFill>
                <a:srgbClr val="000000"/>
              </a:solidFill>
              <a:latin typeface="Arial"/>
            </a:endParaRPr>
          </a:p>
          <a:p>
            <a:pPr lvl="2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human tissue contains 22 different amino acids</a:t>
            </a:r>
          </a:p>
          <a:p>
            <a:pPr marL="1139825" lvl="2" indent="-22542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D79694"/>
              </a:solidFill>
              <a:latin typeface="Arial"/>
            </a:endParaRPr>
          </a:p>
          <a:p>
            <a:pPr marL="1146175" lvl="3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000000"/>
                </a:solidFill>
                <a:latin typeface="Arial"/>
              </a:rPr>
              <a:t>13 can be made by the body</a:t>
            </a:r>
          </a:p>
          <a:p>
            <a:pPr marL="1146175" lvl="3" indent="-231775" algn="l" eaLnBrk="1" hangingPunct="1">
              <a:buFont typeface="Arial" charset="0"/>
              <a:buChar char="•"/>
            </a:pPr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1146175" lvl="3" indent="-231775" algn="l" eaLnBrk="1" hangingPunct="1">
              <a:buFont typeface="Arial" charset="0"/>
              <a:buChar char="•"/>
            </a:pPr>
            <a:r>
              <a:rPr kumimoji="0" lang="en-US" sz="2400" b="1" dirty="0">
                <a:solidFill>
                  <a:srgbClr val="000000"/>
                </a:solidFill>
                <a:latin typeface="Arial"/>
              </a:rPr>
              <a:t>9 of the 22 must be obtained from foods</a:t>
            </a:r>
          </a:p>
          <a:p>
            <a:pPr marL="1379538" lvl="3" indent="-233363" algn="l" eaLnBrk="1" hangingPunct="1">
              <a:buFont typeface="Arial" charset="0"/>
              <a:buChar char="•"/>
            </a:pPr>
            <a:endParaRPr kumimoji="0" lang="en-US" sz="200" b="1" dirty="0">
              <a:solidFill>
                <a:srgbClr val="000000"/>
              </a:solidFill>
              <a:latin typeface="Arial"/>
            </a:endParaRPr>
          </a:p>
          <a:p>
            <a:pPr marL="1597025" lvl="4" indent="-217488" algn="l" eaLnBrk="1" hangingPunct="1">
              <a:buFont typeface="Arial" charset="0"/>
              <a:buChar char="•"/>
            </a:pPr>
            <a:r>
              <a:rPr kumimoji="0" lang="en-US" b="1" dirty="0">
                <a:solidFill>
                  <a:srgbClr val="000000"/>
                </a:solidFill>
                <a:latin typeface="Arial"/>
              </a:rPr>
              <a:t>these are “</a:t>
            </a:r>
            <a:r>
              <a:rPr kumimoji="0" lang="en-US" b="1" i="1" dirty="0">
                <a:solidFill>
                  <a:srgbClr val="000000"/>
                </a:solidFill>
                <a:latin typeface="Arial"/>
              </a:rPr>
              <a:t>essential amino acids</a:t>
            </a:r>
            <a:r>
              <a:rPr kumimoji="0" lang="en-US" b="1" dirty="0">
                <a:solidFill>
                  <a:srgbClr val="000000"/>
                </a:solidFill>
                <a:latin typeface="Arial"/>
              </a:rPr>
              <a:t>” (EAAs)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06674" y="63143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The Cultural Feast, 2</a:t>
            </a:r>
            <a:r>
              <a:rPr kumimoji="0" lang="en-US" sz="1200" i="1" baseline="30000" dirty="0">
                <a:solidFill>
                  <a:prstClr val="black"/>
                </a:solidFill>
                <a:latin typeface="+mn-lt"/>
              </a:rPr>
              <a:t>nd</a:t>
            </a:r>
            <a:r>
              <a:rPr kumimoji="0" lang="en-US" sz="1200" i="1" dirty="0">
                <a:solidFill>
                  <a:prstClr val="black"/>
                </a:solidFill>
                <a:latin typeface="+mn-lt"/>
              </a:rPr>
              <a:t> Ed., </a:t>
            </a:r>
            <a:r>
              <a:rPr kumimoji="0" lang="en-US" sz="1200" dirty="0">
                <a:solidFill>
                  <a:prstClr val="black"/>
                </a:solidFill>
                <a:latin typeface="+mn-lt"/>
              </a:rPr>
              <a:t>p. 52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025724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dirty="0">
                <a:solidFill>
                  <a:prstClr val="black"/>
                </a:solidFill>
                <a:latin typeface="Calibri" pitchFamily="34" charset="0"/>
              </a:rPr>
              <a:t>Wikipedia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10658"/>
            <a:ext cx="8229600" cy="395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0" tIns="45720" rIns="9144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</a:p>
          <a:p>
            <a:pPr marL="0" lvl="1" eaLnBrk="1" hangingPunct="1"/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“</a:t>
            </a:r>
            <a:r>
              <a:rPr kumimoji="0" lang="en-US" sz="3600" b="1" dirty="0">
                <a:solidFill>
                  <a:srgbClr val="000000"/>
                </a:solidFill>
              </a:rPr>
              <a:t>. . . are essential parts of organisms and participate in every process within cells”</a:t>
            </a:r>
          </a:p>
          <a:p>
            <a:pPr marL="0" lvl="1" eaLnBrk="1" hangingPunct="1"/>
            <a:endParaRPr kumimoji="0" lang="en-US" sz="1100" dirty="0">
              <a:solidFill>
                <a:srgbClr val="000000"/>
              </a:solidFill>
            </a:endParaRPr>
          </a:p>
          <a:p>
            <a:pPr marL="0" lvl="1" eaLnBrk="1" hangingPunct="1"/>
            <a:r>
              <a:rPr kumimoji="0" lang="en-US" sz="2800" dirty="0">
                <a:solidFill>
                  <a:srgbClr val="000000"/>
                </a:solidFill>
              </a:rPr>
              <a:t>“Many proteins are enzymes that catalyze biochemical reactions and are vital to metabolism.“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10677"/>
            <a:ext cx="8229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0" tIns="45720" rIns="9144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</a:p>
          <a:p>
            <a:pPr marL="0" lvl="1" eaLnBrk="1" hangingPunct="1"/>
            <a:endParaRPr kumimoji="0" lang="en-US" sz="12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r>
              <a:rPr kumimoji="0" lang="en-US" sz="2000" b="1" dirty="0">
                <a:solidFill>
                  <a:srgbClr val="D79694"/>
                </a:solidFill>
                <a:latin typeface="Arial"/>
              </a:rPr>
              <a:t>“</a:t>
            </a:r>
            <a:r>
              <a:rPr kumimoji="0" lang="en-US" sz="2000" b="1" dirty="0">
                <a:solidFill>
                  <a:srgbClr val="D79694"/>
                </a:solidFill>
              </a:rPr>
              <a:t>. . . </a:t>
            </a:r>
            <a:r>
              <a:rPr kumimoji="0" lang="en-US" sz="3600" b="1" dirty="0">
                <a:solidFill>
                  <a:srgbClr val="000000"/>
                </a:solidFill>
              </a:rPr>
              <a:t>also have structural or mechanical functions</a:t>
            </a:r>
            <a:r>
              <a:rPr kumimoji="0" lang="en-US" sz="2000" b="1" dirty="0">
                <a:solidFill>
                  <a:srgbClr val="D79694"/>
                </a:solidFill>
              </a:rPr>
              <a:t>, </a:t>
            </a:r>
          </a:p>
          <a:p>
            <a:pPr marL="0" lvl="1" eaLnBrk="1" hangingPunct="1"/>
            <a:r>
              <a:rPr kumimoji="0" lang="en-US" sz="2000" b="1" dirty="0">
                <a:solidFill>
                  <a:srgbClr val="D79694"/>
                </a:solidFill>
              </a:rPr>
              <a:t>such as </a:t>
            </a:r>
            <a:r>
              <a:rPr kumimoji="0" lang="en-US" sz="2000" b="1" dirty="0" err="1">
                <a:solidFill>
                  <a:srgbClr val="D79694"/>
                </a:solidFill>
              </a:rPr>
              <a:t>actin</a:t>
            </a:r>
            <a:r>
              <a:rPr kumimoji="0" lang="en-US" sz="2000" b="1" dirty="0">
                <a:solidFill>
                  <a:srgbClr val="D79694"/>
                </a:solidFill>
              </a:rPr>
              <a:t> and myosin in muscle and the proteins in the cytoskeleton, which form a system of scaffolding that maintains cell shape.</a:t>
            </a:r>
            <a:r>
              <a:rPr kumimoji="0" lang="en-US" sz="2000" dirty="0">
                <a:solidFill>
                  <a:srgbClr val="D79694"/>
                </a:solidFill>
              </a:rPr>
              <a:t>”</a:t>
            </a:r>
            <a:endParaRPr kumimoji="0" lang="en-US" sz="2800" dirty="0">
              <a:solidFill>
                <a:srgbClr val="D79694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25724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dirty="0">
                <a:solidFill>
                  <a:prstClr val="black"/>
                </a:solidFill>
                <a:latin typeface="Calibri" pitchFamily="34" charset="0"/>
              </a:rPr>
              <a:t>Wikipedia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10656"/>
            <a:ext cx="8229600" cy="327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0" tIns="45720" rIns="9144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</a:p>
          <a:p>
            <a:pPr marL="0" lvl="1" eaLnBrk="1" hangingPunct="1"/>
            <a:endParaRPr kumimoji="0" lang="en-US" sz="105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r>
              <a:rPr kumimoji="0" lang="en-US" sz="2000" b="1" dirty="0">
                <a:solidFill>
                  <a:srgbClr val="D79694"/>
                </a:solidFill>
                <a:latin typeface="Arial"/>
              </a:rPr>
              <a:t>“Other proteins </a:t>
            </a:r>
            <a:r>
              <a:rPr kumimoji="0" lang="en-US" b="1" dirty="0">
                <a:solidFill>
                  <a:srgbClr val="000000"/>
                </a:solidFill>
                <a:latin typeface="Arial"/>
              </a:rPr>
              <a:t>are important in cell signaling, </a:t>
            </a:r>
          </a:p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immune responses, </a:t>
            </a:r>
          </a:p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cell adhesion, </a:t>
            </a:r>
          </a:p>
          <a:p>
            <a:pPr marL="0" lvl="1" eaLnBrk="1" hangingPunct="1"/>
            <a:r>
              <a:rPr kumimoji="0" lang="en-US" b="1" dirty="0">
                <a:solidFill>
                  <a:srgbClr val="000000"/>
                </a:solidFill>
                <a:latin typeface="Arial"/>
              </a:rPr>
              <a:t>and the cell cycle</a:t>
            </a:r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.</a:t>
            </a:r>
            <a:r>
              <a:rPr kumimoji="0" lang="en-US" sz="2800" dirty="0">
                <a:solidFill>
                  <a:srgbClr val="D79694"/>
                </a:solidFill>
              </a:rPr>
              <a:t>”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25724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dirty="0">
                <a:solidFill>
                  <a:prstClr val="black"/>
                </a:solidFill>
                <a:latin typeface="Calibri" pitchFamily="34" charset="0"/>
              </a:rPr>
              <a:t>Wikipedia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28700" y="1810656"/>
            <a:ext cx="82296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lvl="1" eaLnBrk="1" hangingPunct="1"/>
            <a:r>
              <a:rPr kumimoji="0" lang="en-US" sz="3600" b="1" dirty="0">
                <a:solidFill>
                  <a:srgbClr val="000000"/>
                </a:solidFill>
                <a:latin typeface="Arial"/>
              </a:rPr>
              <a:t>proteins</a:t>
            </a:r>
          </a:p>
          <a:p>
            <a:pPr marL="0" lvl="1" eaLnBrk="1" hangingPunct="1"/>
            <a:endParaRPr kumimoji="0" lang="en-US" sz="1200" b="1" dirty="0">
              <a:solidFill>
                <a:srgbClr val="D79694"/>
              </a:solidFill>
              <a:latin typeface="Arial"/>
            </a:endParaRPr>
          </a:p>
          <a:p>
            <a:pPr marL="0" lvl="1" eaLnBrk="1" hangingPunct="1"/>
            <a:r>
              <a:rPr kumimoji="0" lang="en-US" sz="2800" b="1" dirty="0">
                <a:solidFill>
                  <a:srgbClr val="D79694"/>
                </a:solidFill>
                <a:latin typeface="Arial"/>
              </a:rPr>
              <a:t>“. . . </a:t>
            </a:r>
            <a:r>
              <a:rPr kumimoji="0" lang="en-US" b="1" dirty="0">
                <a:solidFill>
                  <a:srgbClr val="000000"/>
                </a:solidFill>
                <a:latin typeface="Arial"/>
              </a:rPr>
              <a:t>necessary in animals' diets, since animals cannot synthesize all the amino acids they need </a:t>
            </a:r>
            <a:endParaRPr kumimoji="0" lang="en-US" sz="2800" b="1" dirty="0">
              <a:solidFill>
                <a:srgbClr val="000000"/>
              </a:solidFill>
              <a:latin typeface="Arial"/>
            </a:endParaRPr>
          </a:p>
          <a:p>
            <a:pPr marL="0" lvl="1" eaLnBrk="1" hangingPunct="1"/>
            <a:r>
              <a:rPr kumimoji="0" lang="en-US" sz="2000" b="1" dirty="0">
                <a:solidFill>
                  <a:srgbClr val="D79694"/>
                </a:solidFill>
                <a:latin typeface="Arial"/>
              </a:rPr>
              <a:t>and must obtain essential amino acids from food.” </a:t>
            </a:r>
          </a:p>
          <a:p>
            <a:pPr marL="0" lvl="1" eaLnBrk="1" hangingPunct="1"/>
            <a:endParaRPr kumimoji="0" lang="en-US" sz="2000" b="1" dirty="0">
              <a:solidFill>
                <a:srgbClr val="D79694"/>
              </a:solidFill>
              <a:latin typeface="Arial"/>
            </a:endParaRPr>
          </a:p>
          <a:p>
            <a:pPr marL="0" lvl="1" eaLnBrk="1" hangingPunct="1"/>
            <a:r>
              <a:rPr kumimoji="0" lang="en-US" sz="2400" b="1" dirty="0">
                <a:solidFill>
                  <a:srgbClr val="D79694"/>
                </a:solidFill>
                <a:latin typeface="Arial"/>
              </a:rPr>
              <a:t>“Through the process of digestion, animals break down ingested protein into free amino acids that are then used in metabolism.</a:t>
            </a:r>
            <a:r>
              <a:rPr kumimoji="0" lang="en-US" sz="2400" dirty="0">
                <a:solidFill>
                  <a:srgbClr val="D79694"/>
                </a:solidFill>
              </a:rPr>
              <a:t>”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25724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sz="1200" dirty="0">
                <a:solidFill>
                  <a:prstClr val="black"/>
                </a:solidFill>
                <a:latin typeface="Calibri" pitchFamily="34" charset="0"/>
              </a:rPr>
              <a:t>Wikipedia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4474</TotalTime>
  <Words>1090</Words>
  <Application>Microsoft Office PowerPoint</Application>
  <PresentationFormat>35mm Slides</PresentationFormat>
  <Paragraphs>199</Paragraphs>
  <Slides>25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I already know about Prehistoric Cultures?</dc:title>
  <dc:creator>CLA</dc:creator>
  <cp:lastModifiedBy>Tim Roufs</cp:lastModifiedBy>
  <cp:revision>475</cp:revision>
  <cp:lastPrinted>2000-04-12T17:52:36Z</cp:lastPrinted>
  <dcterms:created xsi:type="dcterms:W3CDTF">2000-03-27T14:48:03Z</dcterms:created>
  <dcterms:modified xsi:type="dcterms:W3CDTF">2026-01-04T22:30:42Z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troufs@d.umn.edu</vt:lpwstr>
  </property>
  <property fmtid="{D5CDD505-2E9C-101B-9397-08002B2CF9AE}" pid="8" name="HomePage">
    <vt:lpwstr>http://www.d.umn.edu/~troufs/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2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C:\www\anth1602\PowerPoint</vt:lpwstr>
  </property>
</Properties>
</file>