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15.xml" ContentType="application/inkml+xml"/>
  <Override PartName="/ppt/ink/ink16.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00" r:id="rId5"/>
    <p:sldMasterId id="2147483796" r:id="rId6"/>
    <p:sldMasterId id="2147484252" r:id="rId7"/>
    <p:sldMasterId id="2147484336" r:id="rId8"/>
    <p:sldMasterId id="2147484384" r:id="rId9"/>
    <p:sldMasterId id="2147484421" r:id="rId10"/>
    <p:sldMasterId id="2147484434" r:id="rId11"/>
    <p:sldMasterId id="2147484446" r:id="rId12"/>
  </p:sldMasterIdLst>
  <p:notesMasterIdLst>
    <p:notesMasterId r:id="rId571"/>
  </p:notesMasterIdLst>
  <p:sldIdLst>
    <p:sldId id="3946" r:id="rId13"/>
    <p:sldId id="3941" r:id="rId14"/>
    <p:sldId id="3952" r:id="rId15"/>
    <p:sldId id="4588" r:id="rId16"/>
    <p:sldId id="4731" r:id="rId17"/>
    <p:sldId id="4936" r:id="rId18"/>
    <p:sldId id="4937" r:id="rId19"/>
    <p:sldId id="3344" r:id="rId20"/>
    <p:sldId id="3345" r:id="rId21"/>
    <p:sldId id="3346" r:id="rId22"/>
    <p:sldId id="3347" r:id="rId23"/>
    <p:sldId id="3616" r:id="rId24"/>
    <p:sldId id="3348" r:id="rId25"/>
    <p:sldId id="3349" r:id="rId26"/>
    <p:sldId id="3351" r:id="rId27"/>
    <p:sldId id="3694" r:id="rId28"/>
    <p:sldId id="3350" r:id="rId29"/>
    <p:sldId id="3695" r:id="rId30"/>
    <p:sldId id="4584" r:id="rId31"/>
    <p:sldId id="3355" r:id="rId32"/>
    <p:sldId id="3356" r:id="rId33"/>
    <p:sldId id="4585" r:id="rId34"/>
    <p:sldId id="3714" r:id="rId35"/>
    <p:sldId id="4586" r:id="rId36"/>
    <p:sldId id="4587" r:id="rId37"/>
    <p:sldId id="3713" r:id="rId38"/>
    <p:sldId id="3357" r:id="rId39"/>
    <p:sldId id="3358" r:id="rId40"/>
    <p:sldId id="3359" r:id="rId41"/>
    <p:sldId id="3360" r:id="rId42"/>
    <p:sldId id="3953" r:id="rId43"/>
    <p:sldId id="3956" r:id="rId44"/>
    <p:sldId id="3957" r:id="rId45"/>
    <p:sldId id="3958" r:id="rId46"/>
    <p:sldId id="3959" r:id="rId47"/>
    <p:sldId id="3960" r:id="rId48"/>
    <p:sldId id="3961" r:id="rId49"/>
    <p:sldId id="3962" r:id="rId50"/>
    <p:sldId id="3963" r:id="rId51"/>
    <p:sldId id="3964" r:id="rId52"/>
    <p:sldId id="4516" r:id="rId53"/>
    <p:sldId id="4517" r:id="rId54"/>
    <p:sldId id="3965" r:id="rId55"/>
    <p:sldId id="3966" r:id="rId56"/>
    <p:sldId id="3967" r:id="rId57"/>
    <p:sldId id="3968" r:id="rId58"/>
    <p:sldId id="4742" r:id="rId59"/>
    <p:sldId id="1289" r:id="rId60"/>
    <p:sldId id="4604" r:id="rId61"/>
    <p:sldId id="1288" r:id="rId62"/>
    <p:sldId id="4522" r:id="rId63"/>
    <p:sldId id="3970" r:id="rId64"/>
    <p:sldId id="3971" r:id="rId65"/>
    <p:sldId id="3973" r:id="rId66"/>
    <p:sldId id="3976" r:id="rId67"/>
    <p:sldId id="4526" r:id="rId68"/>
    <p:sldId id="4527" r:id="rId69"/>
    <p:sldId id="3987" r:id="rId70"/>
    <p:sldId id="3986" r:id="rId71"/>
    <p:sldId id="3982" r:id="rId72"/>
    <p:sldId id="3983" r:id="rId73"/>
    <p:sldId id="4519" r:id="rId74"/>
    <p:sldId id="4520" r:id="rId75"/>
    <p:sldId id="477" r:id="rId76"/>
    <p:sldId id="1595" r:id="rId77"/>
    <p:sldId id="3991" r:id="rId78"/>
    <p:sldId id="3992" r:id="rId79"/>
    <p:sldId id="3993" r:id="rId80"/>
    <p:sldId id="3994" r:id="rId81"/>
    <p:sldId id="4938" r:id="rId82"/>
    <p:sldId id="3995" r:id="rId83"/>
    <p:sldId id="3996" r:id="rId84"/>
    <p:sldId id="3997" r:id="rId85"/>
    <p:sldId id="3998" r:id="rId86"/>
    <p:sldId id="3999" r:id="rId87"/>
    <p:sldId id="4525" r:id="rId88"/>
    <p:sldId id="4528" r:id="rId89"/>
    <p:sldId id="507" r:id="rId90"/>
    <p:sldId id="4529" r:id="rId91"/>
    <p:sldId id="4001" r:id="rId92"/>
    <p:sldId id="4002" r:id="rId93"/>
    <p:sldId id="4003" r:id="rId94"/>
    <p:sldId id="4004" r:id="rId95"/>
    <p:sldId id="4005" r:id="rId96"/>
    <p:sldId id="4006" r:id="rId97"/>
    <p:sldId id="4007" r:id="rId98"/>
    <p:sldId id="4008" r:id="rId99"/>
    <p:sldId id="4939" r:id="rId100"/>
    <p:sldId id="4009" r:id="rId101"/>
    <p:sldId id="4010" r:id="rId102"/>
    <p:sldId id="4011" r:id="rId103"/>
    <p:sldId id="4012" r:id="rId104"/>
    <p:sldId id="4013" r:id="rId105"/>
    <p:sldId id="4014" r:id="rId106"/>
    <p:sldId id="4015" r:id="rId107"/>
    <p:sldId id="4016" r:id="rId108"/>
    <p:sldId id="792" r:id="rId109"/>
    <p:sldId id="975" r:id="rId110"/>
    <p:sldId id="4017" r:id="rId111"/>
    <p:sldId id="4018" r:id="rId112"/>
    <p:sldId id="4019" r:id="rId113"/>
    <p:sldId id="4022" r:id="rId114"/>
    <p:sldId id="4023" r:id="rId115"/>
    <p:sldId id="4024" r:id="rId116"/>
    <p:sldId id="4025" r:id="rId117"/>
    <p:sldId id="4026" r:id="rId118"/>
    <p:sldId id="4027" r:id="rId119"/>
    <p:sldId id="4028" r:id="rId120"/>
    <p:sldId id="4029" r:id="rId121"/>
    <p:sldId id="4030" r:id="rId122"/>
    <p:sldId id="4031" r:id="rId123"/>
    <p:sldId id="4032" r:id="rId124"/>
    <p:sldId id="4033" r:id="rId125"/>
    <p:sldId id="4034" r:id="rId126"/>
    <p:sldId id="4035" r:id="rId127"/>
    <p:sldId id="4036" r:id="rId128"/>
    <p:sldId id="4037" r:id="rId129"/>
    <p:sldId id="4038" r:id="rId130"/>
    <p:sldId id="4039" r:id="rId131"/>
    <p:sldId id="4040" r:id="rId132"/>
    <p:sldId id="4041" r:id="rId133"/>
    <p:sldId id="4042" r:id="rId134"/>
    <p:sldId id="4043" r:id="rId135"/>
    <p:sldId id="4044" r:id="rId136"/>
    <p:sldId id="4045" r:id="rId137"/>
    <p:sldId id="4046" r:id="rId138"/>
    <p:sldId id="4047" r:id="rId139"/>
    <p:sldId id="4048" r:id="rId140"/>
    <p:sldId id="4049" r:id="rId141"/>
    <p:sldId id="4050" r:id="rId142"/>
    <p:sldId id="4051" r:id="rId143"/>
    <p:sldId id="4052" r:id="rId144"/>
    <p:sldId id="4053" r:id="rId145"/>
    <p:sldId id="4054" r:id="rId146"/>
    <p:sldId id="4055" r:id="rId147"/>
    <p:sldId id="4056" r:id="rId148"/>
    <p:sldId id="4057" r:id="rId149"/>
    <p:sldId id="4058" r:id="rId150"/>
    <p:sldId id="4059" r:id="rId151"/>
    <p:sldId id="4060" r:id="rId152"/>
    <p:sldId id="4061" r:id="rId153"/>
    <p:sldId id="4062" r:id="rId154"/>
    <p:sldId id="4063" r:id="rId155"/>
    <p:sldId id="4064" r:id="rId156"/>
    <p:sldId id="4065" r:id="rId157"/>
    <p:sldId id="4066" r:id="rId158"/>
    <p:sldId id="4067" r:id="rId159"/>
    <p:sldId id="4068" r:id="rId160"/>
    <p:sldId id="4069" r:id="rId161"/>
    <p:sldId id="4070" r:id="rId162"/>
    <p:sldId id="4071" r:id="rId163"/>
    <p:sldId id="4072" r:id="rId164"/>
    <p:sldId id="4073" r:id="rId165"/>
    <p:sldId id="4074" r:id="rId166"/>
    <p:sldId id="4075" r:id="rId167"/>
    <p:sldId id="4076" r:id="rId168"/>
    <p:sldId id="4077" r:id="rId169"/>
    <p:sldId id="4078" r:id="rId170"/>
    <p:sldId id="4079" r:id="rId171"/>
    <p:sldId id="4080" r:id="rId172"/>
    <p:sldId id="4081" r:id="rId173"/>
    <p:sldId id="4082" r:id="rId174"/>
    <p:sldId id="4083" r:id="rId175"/>
    <p:sldId id="1143" r:id="rId176"/>
    <p:sldId id="557" r:id="rId177"/>
    <p:sldId id="4084" r:id="rId178"/>
    <p:sldId id="4085" r:id="rId179"/>
    <p:sldId id="4086" r:id="rId180"/>
    <p:sldId id="4087" r:id="rId181"/>
    <p:sldId id="4088" r:id="rId182"/>
    <p:sldId id="4089" r:id="rId183"/>
    <p:sldId id="4090" r:id="rId184"/>
    <p:sldId id="4091" r:id="rId185"/>
    <p:sldId id="4092" r:id="rId186"/>
    <p:sldId id="4093" r:id="rId187"/>
    <p:sldId id="4094" r:id="rId188"/>
    <p:sldId id="4095" r:id="rId189"/>
    <p:sldId id="4096" r:id="rId190"/>
    <p:sldId id="4097" r:id="rId191"/>
    <p:sldId id="4098" r:id="rId192"/>
    <p:sldId id="4099" r:id="rId193"/>
    <p:sldId id="4100" r:id="rId194"/>
    <p:sldId id="4101" r:id="rId195"/>
    <p:sldId id="4102" r:id="rId196"/>
    <p:sldId id="1089" r:id="rId197"/>
    <p:sldId id="1018" r:id="rId198"/>
    <p:sldId id="1008" r:id="rId199"/>
    <p:sldId id="1019" r:id="rId200"/>
    <p:sldId id="1020" r:id="rId201"/>
    <p:sldId id="1105" r:id="rId202"/>
    <p:sldId id="4971" r:id="rId203"/>
    <p:sldId id="1608" r:id="rId204"/>
    <p:sldId id="4972" r:id="rId205"/>
    <p:sldId id="4973" r:id="rId206"/>
    <p:sldId id="4108" r:id="rId207"/>
    <p:sldId id="4109" r:id="rId208"/>
    <p:sldId id="4110" r:id="rId209"/>
    <p:sldId id="3397" r:id="rId210"/>
    <p:sldId id="4111" r:id="rId211"/>
    <p:sldId id="4112" r:id="rId212"/>
    <p:sldId id="1320" r:id="rId213"/>
    <p:sldId id="1326" r:id="rId214"/>
    <p:sldId id="4922" r:id="rId215"/>
    <p:sldId id="4998" r:id="rId216"/>
    <p:sldId id="4923" r:id="rId217"/>
    <p:sldId id="4999" r:id="rId218"/>
    <p:sldId id="5000" r:id="rId219"/>
    <p:sldId id="5001" r:id="rId220"/>
    <p:sldId id="4862" r:id="rId221"/>
    <p:sldId id="3415" r:id="rId222"/>
    <p:sldId id="5002" r:id="rId223"/>
    <p:sldId id="5003" r:id="rId224"/>
    <p:sldId id="1328" r:id="rId225"/>
    <p:sldId id="5004" r:id="rId226"/>
    <p:sldId id="5005" r:id="rId227"/>
    <p:sldId id="5006" r:id="rId228"/>
    <p:sldId id="1317" r:id="rId229"/>
    <p:sldId id="5007" r:id="rId230"/>
    <p:sldId id="4925" r:id="rId231"/>
    <p:sldId id="5008" r:id="rId232"/>
    <p:sldId id="5009" r:id="rId233"/>
    <p:sldId id="1436" r:id="rId234"/>
    <p:sldId id="5010" r:id="rId235"/>
    <p:sldId id="5011" r:id="rId236"/>
    <p:sldId id="5012" r:id="rId237"/>
    <p:sldId id="1329" r:id="rId238"/>
    <p:sldId id="5013" r:id="rId239"/>
    <p:sldId id="5014" r:id="rId240"/>
    <p:sldId id="5015" r:id="rId241"/>
    <p:sldId id="4911" r:id="rId242"/>
    <p:sldId id="5016" r:id="rId243"/>
    <p:sldId id="4927" r:id="rId244"/>
    <p:sldId id="4912" r:id="rId245"/>
    <p:sldId id="5017" r:id="rId246"/>
    <p:sldId id="5018" r:id="rId247"/>
    <p:sldId id="1721" r:id="rId248"/>
    <p:sldId id="4986" r:id="rId249"/>
    <p:sldId id="4987" r:id="rId250"/>
    <p:sldId id="4988" r:id="rId251"/>
    <p:sldId id="4989" r:id="rId252"/>
    <p:sldId id="3421" r:id="rId253"/>
    <p:sldId id="1022" r:id="rId254"/>
    <p:sldId id="4990" r:id="rId255"/>
    <p:sldId id="4991" r:id="rId256"/>
    <p:sldId id="4489" r:id="rId257"/>
    <p:sldId id="4490" r:id="rId258"/>
    <p:sldId id="4491" r:id="rId259"/>
    <p:sldId id="4494" r:id="rId260"/>
    <p:sldId id="4495" r:id="rId261"/>
    <p:sldId id="4496" r:id="rId262"/>
    <p:sldId id="4497" r:id="rId263"/>
    <p:sldId id="4498" r:id="rId264"/>
    <p:sldId id="4499" r:id="rId265"/>
    <p:sldId id="4500" r:id="rId266"/>
    <p:sldId id="4501" r:id="rId267"/>
    <p:sldId id="4502" r:id="rId268"/>
    <p:sldId id="4503" r:id="rId269"/>
    <p:sldId id="4992" r:id="rId270"/>
    <p:sldId id="4993" r:id="rId271"/>
    <p:sldId id="4504" r:id="rId272"/>
    <p:sldId id="4505" r:id="rId273"/>
    <p:sldId id="4506" r:id="rId274"/>
    <p:sldId id="4507" r:id="rId275"/>
    <p:sldId id="4508" r:id="rId276"/>
    <p:sldId id="4509" r:id="rId277"/>
    <p:sldId id="4510" r:id="rId278"/>
    <p:sldId id="4511" r:id="rId279"/>
    <p:sldId id="4512" r:id="rId280"/>
    <p:sldId id="4513" r:id="rId281"/>
    <p:sldId id="4171" r:id="rId282"/>
    <p:sldId id="4172" r:id="rId283"/>
    <p:sldId id="4559" r:id="rId284"/>
    <p:sldId id="4545" r:id="rId285"/>
    <p:sldId id="4546" r:id="rId286"/>
    <p:sldId id="4547" r:id="rId287"/>
    <p:sldId id="4548" r:id="rId288"/>
    <p:sldId id="4549" r:id="rId289"/>
    <p:sldId id="4550" r:id="rId290"/>
    <p:sldId id="4551" r:id="rId291"/>
    <p:sldId id="4552" r:id="rId292"/>
    <p:sldId id="4553" r:id="rId293"/>
    <p:sldId id="4969" r:id="rId294"/>
    <p:sldId id="4970" r:id="rId295"/>
    <p:sldId id="4555" r:id="rId296"/>
    <p:sldId id="3610" r:id="rId297"/>
    <p:sldId id="4568" r:id="rId298"/>
    <p:sldId id="1031" r:id="rId299"/>
    <p:sldId id="4574" r:id="rId300"/>
    <p:sldId id="4583" r:id="rId301"/>
    <p:sldId id="4575" r:id="rId302"/>
    <p:sldId id="4576" r:id="rId303"/>
    <p:sldId id="4577" r:id="rId304"/>
    <p:sldId id="4582" r:id="rId305"/>
    <p:sldId id="4578" r:id="rId306"/>
    <p:sldId id="4173" r:id="rId307"/>
    <p:sldId id="4579" r:id="rId308"/>
    <p:sldId id="4542" r:id="rId309"/>
    <p:sldId id="4178" r:id="rId310"/>
    <p:sldId id="4179" r:id="rId311"/>
    <p:sldId id="4180" r:id="rId312"/>
    <p:sldId id="4543" r:id="rId313"/>
    <p:sldId id="4181" r:id="rId314"/>
    <p:sldId id="4182" r:id="rId315"/>
    <p:sldId id="4183" r:id="rId316"/>
    <p:sldId id="4184" r:id="rId317"/>
    <p:sldId id="4185" r:id="rId318"/>
    <p:sldId id="4544" r:id="rId319"/>
    <p:sldId id="4563" r:id="rId320"/>
    <p:sldId id="4564" r:id="rId321"/>
    <p:sldId id="4565" r:id="rId322"/>
    <p:sldId id="4566" r:id="rId323"/>
    <p:sldId id="4567" r:id="rId324"/>
    <p:sldId id="4187" r:id="rId325"/>
    <p:sldId id="4560" r:id="rId326"/>
    <p:sldId id="4561" r:id="rId327"/>
    <p:sldId id="4562" r:id="rId328"/>
    <p:sldId id="4189" r:id="rId329"/>
    <p:sldId id="4190" r:id="rId330"/>
    <p:sldId id="4191" r:id="rId331"/>
    <p:sldId id="4192" r:id="rId332"/>
    <p:sldId id="4193" r:id="rId333"/>
    <p:sldId id="4194" r:id="rId334"/>
    <p:sldId id="3676" r:id="rId335"/>
    <p:sldId id="3704" r:id="rId336"/>
    <p:sldId id="4941" r:id="rId337"/>
    <p:sldId id="4942" r:id="rId338"/>
    <p:sldId id="3705" r:id="rId339"/>
    <p:sldId id="3706" r:id="rId340"/>
    <p:sldId id="3707" r:id="rId341"/>
    <p:sldId id="3708" r:id="rId342"/>
    <p:sldId id="4196" r:id="rId343"/>
    <p:sldId id="4197" r:id="rId344"/>
    <p:sldId id="4198" r:id="rId345"/>
    <p:sldId id="4199" r:id="rId346"/>
    <p:sldId id="4200" r:id="rId347"/>
    <p:sldId id="4201" r:id="rId348"/>
    <p:sldId id="4202" r:id="rId349"/>
    <p:sldId id="4203" r:id="rId350"/>
    <p:sldId id="4204" r:id="rId351"/>
    <p:sldId id="4205" r:id="rId352"/>
    <p:sldId id="4206" r:id="rId353"/>
    <p:sldId id="4207" r:id="rId354"/>
    <p:sldId id="4208" r:id="rId355"/>
    <p:sldId id="4209" r:id="rId356"/>
    <p:sldId id="4428" r:id="rId357"/>
    <p:sldId id="4429" r:id="rId358"/>
    <p:sldId id="4580" r:id="rId359"/>
    <p:sldId id="4210" r:id="rId360"/>
    <p:sldId id="4211" r:id="rId361"/>
    <p:sldId id="4212" r:id="rId362"/>
    <p:sldId id="1765" r:id="rId363"/>
    <p:sldId id="4214" r:id="rId364"/>
    <p:sldId id="4215" r:id="rId365"/>
    <p:sldId id="930" r:id="rId366"/>
    <p:sldId id="579" r:id="rId367"/>
    <p:sldId id="4216" r:id="rId368"/>
    <p:sldId id="4217" r:id="rId369"/>
    <p:sldId id="4218" r:id="rId370"/>
    <p:sldId id="4219" r:id="rId371"/>
    <p:sldId id="4959" r:id="rId372"/>
    <p:sldId id="4960" r:id="rId373"/>
    <p:sldId id="4961" r:id="rId374"/>
    <p:sldId id="4962" r:id="rId375"/>
    <p:sldId id="4963" r:id="rId376"/>
    <p:sldId id="4964" r:id="rId377"/>
    <p:sldId id="4226" r:id="rId378"/>
    <p:sldId id="4227" r:id="rId379"/>
    <p:sldId id="4228" r:id="rId380"/>
    <p:sldId id="4229" r:id="rId381"/>
    <p:sldId id="4230" r:id="rId382"/>
    <p:sldId id="4231" r:id="rId383"/>
    <p:sldId id="4232" r:id="rId384"/>
    <p:sldId id="4233" r:id="rId385"/>
    <p:sldId id="4234" r:id="rId386"/>
    <p:sldId id="4235" r:id="rId387"/>
    <p:sldId id="4236" r:id="rId388"/>
    <p:sldId id="4237" r:id="rId389"/>
    <p:sldId id="4238" r:id="rId390"/>
    <p:sldId id="4239" r:id="rId391"/>
    <p:sldId id="4240" r:id="rId392"/>
    <p:sldId id="4241" r:id="rId393"/>
    <p:sldId id="4242" r:id="rId394"/>
    <p:sldId id="4243" r:id="rId395"/>
    <p:sldId id="4244" r:id="rId396"/>
    <p:sldId id="4245" r:id="rId397"/>
    <p:sldId id="4246" r:id="rId398"/>
    <p:sldId id="4247" r:id="rId399"/>
    <p:sldId id="4248" r:id="rId400"/>
    <p:sldId id="4249" r:id="rId401"/>
    <p:sldId id="4250" r:id="rId402"/>
    <p:sldId id="4251" r:id="rId403"/>
    <p:sldId id="4252" r:id="rId404"/>
    <p:sldId id="4253" r:id="rId405"/>
    <p:sldId id="4254" r:id="rId406"/>
    <p:sldId id="4255" r:id="rId407"/>
    <p:sldId id="4256" r:id="rId408"/>
    <p:sldId id="4257" r:id="rId409"/>
    <p:sldId id="4258" r:id="rId410"/>
    <p:sldId id="4259" r:id="rId411"/>
    <p:sldId id="4260" r:id="rId412"/>
    <p:sldId id="4261" r:id="rId413"/>
    <p:sldId id="4262" r:id="rId414"/>
    <p:sldId id="4263" r:id="rId415"/>
    <p:sldId id="4264" r:id="rId416"/>
    <p:sldId id="4265" r:id="rId417"/>
    <p:sldId id="4266" r:id="rId418"/>
    <p:sldId id="4267" r:id="rId419"/>
    <p:sldId id="4268" r:id="rId420"/>
    <p:sldId id="4269" r:id="rId421"/>
    <p:sldId id="4270" r:id="rId422"/>
    <p:sldId id="4271" r:id="rId423"/>
    <p:sldId id="4272" r:id="rId424"/>
    <p:sldId id="4273" r:id="rId425"/>
    <p:sldId id="4274" r:id="rId426"/>
    <p:sldId id="4275" r:id="rId427"/>
    <p:sldId id="4276" r:id="rId428"/>
    <p:sldId id="4277" r:id="rId429"/>
    <p:sldId id="4278" r:id="rId430"/>
    <p:sldId id="4279" r:id="rId431"/>
    <p:sldId id="4280" r:id="rId432"/>
    <p:sldId id="4281" r:id="rId433"/>
    <p:sldId id="4282" r:id="rId434"/>
    <p:sldId id="4283" r:id="rId435"/>
    <p:sldId id="4284" r:id="rId436"/>
    <p:sldId id="4285" r:id="rId437"/>
    <p:sldId id="4286" r:id="rId438"/>
    <p:sldId id="4287" r:id="rId439"/>
    <p:sldId id="4288" r:id="rId440"/>
    <p:sldId id="4289" r:id="rId441"/>
    <p:sldId id="4290" r:id="rId442"/>
    <p:sldId id="4291" r:id="rId443"/>
    <p:sldId id="4292" r:id="rId444"/>
    <p:sldId id="4293" r:id="rId445"/>
    <p:sldId id="4294" r:id="rId446"/>
    <p:sldId id="4295" r:id="rId447"/>
    <p:sldId id="4296" r:id="rId448"/>
    <p:sldId id="4297" r:id="rId449"/>
    <p:sldId id="4298" r:id="rId450"/>
    <p:sldId id="4299" r:id="rId451"/>
    <p:sldId id="4300" r:id="rId452"/>
    <p:sldId id="4301" r:id="rId453"/>
    <p:sldId id="4302" r:id="rId454"/>
    <p:sldId id="4303" r:id="rId455"/>
    <p:sldId id="4304" r:id="rId456"/>
    <p:sldId id="4305" r:id="rId457"/>
    <p:sldId id="4306" r:id="rId458"/>
    <p:sldId id="4307" r:id="rId459"/>
    <p:sldId id="4308" r:id="rId460"/>
    <p:sldId id="4309" r:id="rId461"/>
    <p:sldId id="4310" r:id="rId462"/>
    <p:sldId id="4311" r:id="rId463"/>
    <p:sldId id="4312" r:id="rId464"/>
    <p:sldId id="4313" r:id="rId465"/>
    <p:sldId id="4314" r:id="rId466"/>
    <p:sldId id="4315" r:id="rId467"/>
    <p:sldId id="4316" r:id="rId468"/>
    <p:sldId id="4317" r:id="rId469"/>
    <p:sldId id="4318" r:id="rId470"/>
    <p:sldId id="4319" r:id="rId471"/>
    <p:sldId id="4320" r:id="rId472"/>
    <p:sldId id="4321" r:id="rId473"/>
    <p:sldId id="4322" r:id="rId474"/>
    <p:sldId id="4323" r:id="rId475"/>
    <p:sldId id="4324" r:id="rId476"/>
    <p:sldId id="4325" r:id="rId477"/>
    <p:sldId id="4326" r:id="rId478"/>
    <p:sldId id="4327" r:id="rId479"/>
    <p:sldId id="4328" r:id="rId480"/>
    <p:sldId id="4329" r:id="rId481"/>
    <p:sldId id="4330" r:id="rId482"/>
    <p:sldId id="4331" r:id="rId483"/>
    <p:sldId id="4332" r:id="rId484"/>
    <p:sldId id="4333" r:id="rId485"/>
    <p:sldId id="4334" r:id="rId486"/>
    <p:sldId id="4335" r:id="rId487"/>
    <p:sldId id="4336" r:id="rId488"/>
    <p:sldId id="4337" r:id="rId489"/>
    <p:sldId id="4338" r:id="rId490"/>
    <p:sldId id="4339" r:id="rId491"/>
    <p:sldId id="4340" r:id="rId492"/>
    <p:sldId id="4341" r:id="rId493"/>
    <p:sldId id="4342" r:id="rId494"/>
    <p:sldId id="1789" r:id="rId495"/>
    <p:sldId id="4343" r:id="rId496"/>
    <p:sldId id="4344" r:id="rId497"/>
    <p:sldId id="4345" r:id="rId498"/>
    <p:sldId id="4346" r:id="rId499"/>
    <p:sldId id="4347" r:id="rId500"/>
    <p:sldId id="4348" r:id="rId501"/>
    <p:sldId id="3423" r:id="rId502"/>
    <p:sldId id="3424" r:id="rId503"/>
    <p:sldId id="4350" r:id="rId504"/>
    <p:sldId id="4351" r:id="rId505"/>
    <p:sldId id="4352" r:id="rId506"/>
    <p:sldId id="4353" r:id="rId507"/>
    <p:sldId id="4354" r:id="rId508"/>
    <p:sldId id="4355" r:id="rId509"/>
    <p:sldId id="4356" r:id="rId510"/>
    <p:sldId id="4357" r:id="rId511"/>
    <p:sldId id="4358" r:id="rId512"/>
    <p:sldId id="4359" r:id="rId513"/>
    <p:sldId id="4360" r:id="rId514"/>
    <p:sldId id="650" r:id="rId515"/>
    <p:sldId id="4363" r:id="rId516"/>
    <p:sldId id="4364" r:id="rId517"/>
    <p:sldId id="1028" r:id="rId518"/>
    <p:sldId id="4365" r:id="rId519"/>
    <p:sldId id="4366" r:id="rId520"/>
    <p:sldId id="830" r:id="rId521"/>
    <p:sldId id="4367" r:id="rId522"/>
    <p:sldId id="4368" r:id="rId523"/>
    <p:sldId id="4369" r:id="rId524"/>
    <p:sldId id="4370" r:id="rId525"/>
    <p:sldId id="4371" r:id="rId526"/>
    <p:sldId id="4372" r:id="rId527"/>
    <p:sldId id="4373" r:id="rId528"/>
    <p:sldId id="4374" r:id="rId529"/>
    <p:sldId id="4375" r:id="rId530"/>
    <p:sldId id="4376" r:id="rId531"/>
    <p:sldId id="4377" r:id="rId532"/>
    <p:sldId id="4378" r:id="rId533"/>
    <p:sldId id="4379" r:id="rId534"/>
    <p:sldId id="4380" r:id="rId535"/>
    <p:sldId id="4381" r:id="rId536"/>
    <p:sldId id="4382" r:id="rId537"/>
    <p:sldId id="4383" r:id="rId538"/>
    <p:sldId id="4384" r:id="rId539"/>
    <p:sldId id="4385" r:id="rId540"/>
    <p:sldId id="4386" r:id="rId541"/>
    <p:sldId id="4387" r:id="rId542"/>
    <p:sldId id="4388" r:id="rId543"/>
    <p:sldId id="4389" r:id="rId544"/>
    <p:sldId id="4390" r:id="rId545"/>
    <p:sldId id="4391" r:id="rId546"/>
    <p:sldId id="4392" r:id="rId547"/>
    <p:sldId id="4393" r:id="rId548"/>
    <p:sldId id="4394" r:id="rId549"/>
    <p:sldId id="4395" r:id="rId550"/>
    <p:sldId id="4396" r:id="rId551"/>
    <p:sldId id="4397" r:id="rId552"/>
    <p:sldId id="4398" r:id="rId553"/>
    <p:sldId id="4399" r:id="rId554"/>
    <p:sldId id="4400" r:id="rId555"/>
    <p:sldId id="4401" r:id="rId556"/>
    <p:sldId id="4402" r:id="rId557"/>
    <p:sldId id="4403" r:id="rId558"/>
    <p:sldId id="4404" r:id="rId559"/>
    <p:sldId id="4949" r:id="rId560"/>
    <p:sldId id="4950" r:id="rId561"/>
    <p:sldId id="4406" r:id="rId562"/>
    <p:sldId id="4952" r:id="rId563"/>
    <p:sldId id="4411" r:id="rId564"/>
    <p:sldId id="4412" r:id="rId565"/>
    <p:sldId id="913" r:id="rId566"/>
    <p:sldId id="4953" r:id="rId567"/>
    <p:sldId id="4421" r:id="rId568"/>
    <p:sldId id="1590" r:id="rId569"/>
    <p:sldId id="4425" r:id="rId570"/>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120B09"/>
    <a:srgbClr val="5D3721"/>
    <a:srgbClr val="0E0A06"/>
    <a:srgbClr val="F3EAAF"/>
    <a:srgbClr val="EBE3A5"/>
    <a:srgbClr val="FFFFFF"/>
    <a:srgbClr val="94D7E7"/>
    <a:srgbClr val="FEF9F5"/>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0" autoAdjust="0"/>
    <p:restoredTop sz="91902" autoAdjust="0"/>
  </p:normalViewPr>
  <p:slideViewPr>
    <p:cSldViewPr>
      <p:cViewPr varScale="1">
        <p:scale>
          <a:sx n="92" d="100"/>
          <a:sy n="92" d="100"/>
        </p:scale>
        <p:origin x="31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324" Type="http://schemas.openxmlformats.org/officeDocument/2006/relationships/slide" Target="slides/slide312.xml"/><Relationship Id="rId531" Type="http://schemas.openxmlformats.org/officeDocument/2006/relationships/slide" Target="slides/slide519.xml"/><Relationship Id="rId170" Type="http://schemas.openxmlformats.org/officeDocument/2006/relationships/slide" Target="slides/slide158.xml"/><Relationship Id="rId268" Type="http://schemas.openxmlformats.org/officeDocument/2006/relationships/slide" Target="slides/slide256.xml"/><Relationship Id="rId475" Type="http://schemas.openxmlformats.org/officeDocument/2006/relationships/slide" Target="slides/slide463.xml"/><Relationship Id="rId32" Type="http://schemas.openxmlformats.org/officeDocument/2006/relationships/slide" Target="slides/slide20.xml"/><Relationship Id="rId128" Type="http://schemas.openxmlformats.org/officeDocument/2006/relationships/slide" Target="slides/slide116.xml"/><Relationship Id="rId335" Type="http://schemas.openxmlformats.org/officeDocument/2006/relationships/slide" Target="slides/slide323.xml"/><Relationship Id="rId542" Type="http://schemas.openxmlformats.org/officeDocument/2006/relationships/slide" Target="slides/slide530.xml"/><Relationship Id="rId181" Type="http://schemas.openxmlformats.org/officeDocument/2006/relationships/slide" Target="slides/slide169.xml"/><Relationship Id="rId402" Type="http://schemas.openxmlformats.org/officeDocument/2006/relationships/slide" Target="slides/slide390.xml"/><Relationship Id="rId279" Type="http://schemas.openxmlformats.org/officeDocument/2006/relationships/slide" Target="slides/slide267.xml"/><Relationship Id="rId486" Type="http://schemas.openxmlformats.org/officeDocument/2006/relationships/slide" Target="slides/slide474.xml"/><Relationship Id="rId43" Type="http://schemas.openxmlformats.org/officeDocument/2006/relationships/slide" Target="slides/slide31.xml"/><Relationship Id="rId139" Type="http://schemas.openxmlformats.org/officeDocument/2006/relationships/slide" Target="slides/slide127.xml"/><Relationship Id="rId346" Type="http://schemas.openxmlformats.org/officeDocument/2006/relationships/slide" Target="slides/slide334.xml"/><Relationship Id="rId553" Type="http://schemas.openxmlformats.org/officeDocument/2006/relationships/slide" Target="slides/slide541.xml"/><Relationship Id="rId192" Type="http://schemas.openxmlformats.org/officeDocument/2006/relationships/slide" Target="slides/slide180.xml"/><Relationship Id="rId206" Type="http://schemas.openxmlformats.org/officeDocument/2006/relationships/slide" Target="slides/slide194.xml"/><Relationship Id="rId413" Type="http://schemas.openxmlformats.org/officeDocument/2006/relationships/slide" Target="slides/slide401.xml"/><Relationship Id="rId497" Type="http://schemas.openxmlformats.org/officeDocument/2006/relationships/slide" Target="slides/slide485.xml"/><Relationship Id="rId357" Type="http://schemas.openxmlformats.org/officeDocument/2006/relationships/slide" Target="slides/slide345.xml"/><Relationship Id="rId54" Type="http://schemas.openxmlformats.org/officeDocument/2006/relationships/slide" Target="slides/slide42.xml"/><Relationship Id="rId217" Type="http://schemas.openxmlformats.org/officeDocument/2006/relationships/slide" Target="slides/slide205.xml"/><Relationship Id="rId564" Type="http://schemas.openxmlformats.org/officeDocument/2006/relationships/slide" Target="slides/slide552.xml"/><Relationship Id="rId424" Type="http://schemas.openxmlformats.org/officeDocument/2006/relationships/slide" Target="slides/slide412.xml"/><Relationship Id="rId270" Type="http://schemas.openxmlformats.org/officeDocument/2006/relationships/slide" Target="slides/slide258.xml"/><Relationship Id="rId65" Type="http://schemas.openxmlformats.org/officeDocument/2006/relationships/slide" Target="slides/slide53.xml"/><Relationship Id="rId130" Type="http://schemas.openxmlformats.org/officeDocument/2006/relationships/slide" Target="slides/slide118.xml"/><Relationship Id="rId368" Type="http://schemas.openxmlformats.org/officeDocument/2006/relationships/slide" Target="slides/slide356.xml"/><Relationship Id="rId575" Type="http://schemas.openxmlformats.org/officeDocument/2006/relationships/tableStyles" Target="tableStyles.xml"/><Relationship Id="rId228" Type="http://schemas.openxmlformats.org/officeDocument/2006/relationships/slide" Target="slides/slide216.xml"/><Relationship Id="rId435" Type="http://schemas.openxmlformats.org/officeDocument/2006/relationships/slide" Target="slides/slide423.xml"/><Relationship Id="rId281" Type="http://schemas.openxmlformats.org/officeDocument/2006/relationships/slide" Target="slides/slide269.xml"/><Relationship Id="rId337" Type="http://schemas.openxmlformats.org/officeDocument/2006/relationships/slide" Target="slides/slide325.xml"/><Relationship Id="rId502" Type="http://schemas.openxmlformats.org/officeDocument/2006/relationships/slide" Target="slides/slide490.xml"/><Relationship Id="rId34" Type="http://schemas.openxmlformats.org/officeDocument/2006/relationships/slide" Target="slides/slide22.xml"/><Relationship Id="rId76" Type="http://schemas.openxmlformats.org/officeDocument/2006/relationships/slide" Target="slides/slide64.xml"/><Relationship Id="rId141" Type="http://schemas.openxmlformats.org/officeDocument/2006/relationships/slide" Target="slides/slide129.xml"/><Relationship Id="rId379" Type="http://schemas.openxmlformats.org/officeDocument/2006/relationships/slide" Target="slides/slide367.xml"/><Relationship Id="rId544" Type="http://schemas.openxmlformats.org/officeDocument/2006/relationships/slide" Target="slides/slide532.xml"/><Relationship Id="rId7" Type="http://schemas.openxmlformats.org/officeDocument/2006/relationships/slideMaster" Target="slideMasters/slideMaster7.xml"/><Relationship Id="rId183" Type="http://schemas.openxmlformats.org/officeDocument/2006/relationships/slide" Target="slides/slide171.xml"/><Relationship Id="rId239" Type="http://schemas.openxmlformats.org/officeDocument/2006/relationships/slide" Target="slides/slide227.xml"/><Relationship Id="rId390" Type="http://schemas.openxmlformats.org/officeDocument/2006/relationships/slide" Target="slides/slide378.xml"/><Relationship Id="rId404" Type="http://schemas.openxmlformats.org/officeDocument/2006/relationships/slide" Target="slides/slide392.xml"/><Relationship Id="rId446" Type="http://schemas.openxmlformats.org/officeDocument/2006/relationships/slide" Target="slides/slide434.xml"/><Relationship Id="rId250" Type="http://schemas.openxmlformats.org/officeDocument/2006/relationships/slide" Target="slides/slide238.xml"/><Relationship Id="rId292" Type="http://schemas.openxmlformats.org/officeDocument/2006/relationships/slide" Target="slides/slide280.xml"/><Relationship Id="rId306" Type="http://schemas.openxmlformats.org/officeDocument/2006/relationships/slide" Target="slides/slide294.xml"/><Relationship Id="rId488" Type="http://schemas.openxmlformats.org/officeDocument/2006/relationships/slide" Target="slides/slide476.xml"/><Relationship Id="rId45" Type="http://schemas.openxmlformats.org/officeDocument/2006/relationships/slide" Target="slides/slide33.xml"/><Relationship Id="rId87" Type="http://schemas.openxmlformats.org/officeDocument/2006/relationships/slide" Target="slides/slide75.xml"/><Relationship Id="rId110" Type="http://schemas.openxmlformats.org/officeDocument/2006/relationships/slide" Target="slides/slide98.xml"/><Relationship Id="rId348" Type="http://schemas.openxmlformats.org/officeDocument/2006/relationships/slide" Target="slides/slide336.xml"/><Relationship Id="rId513" Type="http://schemas.openxmlformats.org/officeDocument/2006/relationships/slide" Target="slides/slide501.xml"/><Relationship Id="rId555" Type="http://schemas.openxmlformats.org/officeDocument/2006/relationships/slide" Target="slides/slide543.xml"/><Relationship Id="rId152" Type="http://schemas.openxmlformats.org/officeDocument/2006/relationships/slide" Target="slides/slide140.xml"/><Relationship Id="rId194" Type="http://schemas.openxmlformats.org/officeDocument/2006/relationships/slide" Target="slides/slide182.xml"/><Relationship Id="rId208" Type="http://schemas.openxmlformats.org/officeDocument/2006/relationships/slide" Target="slides/slide196.xml"/><Relationship Id="rId415" Type="http://schemas.openxmlformats.org/officeDocument/2006/relationships/slide" Target="slides/slide403.xml"/><Relationship Id="rId457" Type="http://schemas.openxmlformats.org/officeDocument/2006/relationships/slide" Target="slides/slide445.xml"/><Relationship Id="rId261" Type="http://schemas.openxmlformats.org/officeDocument/2006/relationships/slide" Target="slides/slide249.xml"/><Relationship Id="rId499" Type="http://schemas.openxmlformats.org/officeDocument/2006/relationships/slide" Target="slides/slide487.xml"/><Relationship Id="rId14" Type="http://schemas.openxmlformats.org/officeDocument/2006/relationships/slide" Target="slides/slide2.xml"/><Relationship Id="rId56" Type="http://schemas.openxmlformats.org/officeDocument/2006/relationships/slide" Target="slides/slide44.xml"/><Relationship Id="rId317" Type="http://schemas.openxmlformats.org/officeDocument/2006/relationships/slide" Target="slides/slide305.xml"/><Relationship Id="rId359" Type="http://schemas.openxmlformats.org/officeDocument/2006/relationships/slide" Target="slides/slide347.xml"/><Relationship Id="rId524" Type="http://schemas.openxmlformats.org/officeDocument/2006/relationships/slide" Target="slides/slide512.xml"/><Relationship Id="rId566" Type="http://schemas.openxmlformats.org/officeDocument/2006/relationships/slide" Target="slides/slide554.xml"/><Relationship Id="rId98" Type="http://schemas.openxmlformats.org/officeDocument/2006/relationships/slide" Target="slides/slide86.xml"/><Relationship Id="rId121" Type="http://schemas.openxmlformats.org/officeDocument/2006/relationships/slide" Target="slides/slide109.xml"/><Relationship Id="rId163" Type="http://schemas.openxmlformats.org/officeDocument/2006/relationships/slide" Target="slides/slide151.xml"/><Relationship Id="rId219" Type="http://schemas.openxmlformats.org/officeDocument/2006/relationships/slide" Target="slides/slide207.xml"/><Relationship Id="rId370" Type="http://schemas.openxmlformats.org/officeDocument/2006/relationships/slide" Target="slides/slide358.xml"/><Relationship Id="rId426" Type="http://schemas.openxmlformats.org/officeDocument/2006/relationships/slide" Target="slides/slide414.xml"/><Relationship Id="rId230" Type="http://schemas.openxmlformats.org/officeDocument/2006/relationships/slide" Target="slides/slide218.xml"/><Relationship Id="rId468" Type="http://schemas.openxmlformats.org/officeDocument/2006/relationships/slide" Target="slides/slide456.xml"/><Relationship Id="rId25" Type="http://schemas.openxmlformats.org/officeDocument/2006/relationships/slide" Target="slides/slide13.xml"/><Relationship Id="rId67" Type="http://schemas.openxmlformats.org/officeDocument/2006/relationships/slide" Target="slides/slide55.xml"/><Relationship Id="rId272" Type="http://schemas.openxmlformats.org/officeDocument/2006/relationships/slide" Target="slides/slide260.xml"/><Relationship Id="rId328" Type="http://schemas.openxmlformats.org/officeDocument/2006/relationships/slide" Target="slides/slide316.xml"/><Relationship Id="rId535" Type="http://schemas.openxmlformats.org/officeDocument/2006/relationships/slide" Target="slides/slide523.xml"/><Relationship Id="rId132" Type="http://schemas.openxmlformats.org/officeDocument/2006/relationships/slide" Target="slides/slide120.xml"/><Relationship Id="rId174" Type="http://schemas.openxmlformats.org/officeDocument/2006/relationships/slide" Target="slides/slide162.xml"/><Relationship Id="rId381" Type="http://schemas.openxmlformats.org/officeDocument/2006/relationships/slide" Target="slides/slide369.xml"/><Relationship Id="rId241" Type="http://schemas.openxmlformats.org/officeDocument/2006/relationships/slide" Target="slides/slide229.xml"/><Relationship Id="rId437" Type="http://schemas.openxmlformats.org/officeDocument/2006/relationships/slide" Target="slides/slide425.xml"/><Relationship Id="rId479" Type="http://schemas.openxmlformats.org/officeDocument/2006/relationships/slide" Target="slides/slide467.xml"/><Relationship Id="rId36" Type="http://schemas.openxmlformats.org/officeDocument/2006/relationships/slide" Target="slides/slide24.xml"/><Relationship Id="rId283" Type="http://schemas.openxmlformats.org/officeDocument/2006/relationships/slide" Target="slides/slide271.xml"/><Relationship Id="rId339" Type="http://schemas.openxmlformats.org/officeDocument/2006/relationships/slide" Target="slides/slide327.xml"/><Relationship Id="rId490" Type="http://schemas.openxmlformats.org/officeDocument/2006/relationships/slide" Target="slides/slide478.xml"/><Relationship Id="rId504" Type="http://schemas.openxmlformats.org/officeDocument/2006/relationships/slide" Target="slides/slide492.xml"/><Relationship Id="rId546" Type="http://schemas.openxmlformats.org/officeDocument/2006/relationships/slide" Target="slides/slide534.xml"/><Relationship Id="rId78" Type="http://schemas.openxmlformats.org/officeDocument/2006/relationships/slide" Target="slides/slide66.xml"/><Relationship Id="rId101" Type="http://schemas.openxmlformats.org/officeDocument/2006/relationships/slide" Target="slides/slide89.xml"/><Relationship Id="rId143" Type="http://schemas.openxmlformats.org/officeDocument/2006/relationships/slide" Target="slides/slide131.xml"/><Relationship Id="rId185" Type="http://schemas.openxmlformats.org/officeDocument/2006/relationships/slide" Target="slides/slide173.xml"/><Relationship Id="rId350" Type="http://schemas.openxmlformats.org/officeDocument/2006/relationships/slide" Target="slides/slide338.xml"/><Relationship Id="rId406" Type="http://schemas.openxmlformats.org/officeDocument/2006/relationships/slide" Target="slides/slide394.xml"/><Relationship Id="rId9" Type="http://schemas.openxmlformats.org/officeDocument/2006/relationships/slideMaster" Target="slideMasters/slideMaster9.xml"/><Relationship Id="rId210" Type="http://schemas.openxmlformats.org/officeDocument/2006/relationships/slide" Target="slides/slide198.xml"/><Relationship Id="rId392" Type="http://schemas.openxmlformats.org/officeDocument/2006/relationships/slide" Target="slides/slide380.xml"/><Relationship Id="rId448" Type="http://schemas.openxmlformats.org/officeDocument/2006/relationships/slide" Target="slides/slide436.xml"/><Relationship Id="rId252" Type="http://schemas.openxmlformats.org/officeDocument/2006/relationships/slide" Target="slides/slide240.xml"/><Relationship Id="rId294" Type="http://schemas.openxmlformats.org/officeDocument/2006/relationships/slide" Target="slides/slide282.xml"/><Relationship Id="rId308" Type="http://schemas.openxmlformats.org/officeDocument/2006/relationships/slide" Target="slides/slide296.xml"/><Relationship Id="rId515" Type="http://schemas.openxmlformats.org/officeDocument/2006/relationships/slide" Target="slides/slide503.xml"/><Relationship Id="rId47" Type="http://schemas.openxmlformats.org/officeDocument/2006/relationships/slide" Target="slides/slide35.xml"/><Relationship Id="rId89" Type="http://schemas.openxmlformats.org/officeDocument/2006/relationships/slide" Target="slides/slide77.xml"/><Relationship Id="rId112" Type="http://schemas.openxmlformats.org/officeDocument/2006/relationships/slide" Target="slides/slide100.xml"/><Relationship Id="rId154" Type="http://schemas.openxmlformats.org/officeDocument/2006/relationships/slide" Target="slides/slide142.xml"/><Relationship Id="rId361" Type="http://schemas.openxmlformats.org/officeDocument/2006/relationships/slide" Target="slides/slide349.xml"/><Relationship Id="rId557" Type="http://schemas.openxmlformats.org/officeDocument/2006/relationships/slide" Target="slides/slide545.xml"/><Relationship Id="rId196" Type="http://schemas.openxmlformats.org/officeDocument/2006/relationships/slide" Target="slides/slide184.xml"/><Relationship Id="rId417" Type="http://schemas.openxmlformats.org/officeDocument/2006/relationships/slide" Target="slides/slide405.xml"/><Relationship Id="rId459" Type="http://schemas.openxmlformats.org/officeDocument/2006/relationships/slide" Target="slides/slide447.xml"/><Relationship Id="rId16" Type="http://schemas.openxmlformats.org/officeDocument/2006/relationships/slide" Target="slides/slide4.xml"/><Relationship Id="rId221" Type="http://schemas.openxmlformats.org/officeDocument/2006/relationships/slide" Target="slides/slide209.xml"/><Relationship Id="rId263" Type="http://schemas.openxmlformats.org/officeDocument/2006/relationships/slide" Target="slides/slide251.xml"/><Relationship Id="rId319" Type="http://schemas.openxmlformats.org/officeDocument/2006/relationships/slide" Target="slides/slide307.xml"/><Relationship Id="rId470" Type="http://schemas.openxmlformats.org/officeDocument/2006/relationships/slide" Target="slides/slide458.xml"/><Relationship Id="rId526" Type="http://schemas.openxmlformats.org/officeDocument/2006/relationships/slide" Target="slides/slide514.xml"/><Relationship Id="rId58" Type="http://schemas.openxmlformats.org/officeDocument/2006/relationships/slide" Target="slides/slide46.xml"/><Relationship Id="rId123" Type="http://schemas.openxmlformats.org/officeDocument/2006/relationships/slide" Target="slides/slide111.xml"/><Relationship Id="rId330" Type="http://schemas.openxmlformats.org/officeDocument/2006/relationships/slide" Target="slides/slide318.xml"/><Relationship Id="rId568" Type="http://schemas.openxmlformats.org/officeDocument/2006/relationships/slide" Target="slides/slide556.xml"/><Relationship Id="rId165" Type="http://schemas.openxmlformats.org/officeDocument/2006/relationships/slide" Target="slides/slide153.xml"/><Relationship Id="rId372" Type="http://schemas.openxmlformats.org/officeDocument/2006/relationships/slide" Target="slides/slide360.xml"/><Relationship Id="rId428" Type="http://schemas.openxmlformats.org/officeDocument/2006/relationships/slide" Target="slides/slide416.xml"/><Relationship Id="rId232" Type="http://schemas.openxmlformats.org/officeDocument/2006/relationships/slide" Target="slides/slide220.xml"/><Relationship Id="rId274" Type="http://schemas.openxmlformats.org/officeDocument/2006/relationships/slide" Target="slides/slide262.xml"/><Relationship Id="rId481" Type="http://schemas.openxmlformats.org/officeDocument/2006/relationships/slide" Target="slides/slide469.xml"/><Relationship Id="rId27" Type="http://schemas.openxmlformats.org/officeDocument/2006/relationships/slide" Target="slides/slide15.xml"/><Relationship Id="rId69" Type="http://schemas.openxmlformats.org/officeDocument/2006/relationships/slide" Target="slides/slide57.xml"/><Relationship Id="rId134" Type="http://schemas.openxmlformats.org/officeDocument/2006/relationships/slide" Target="slides/slide122.xml"/><Relationship Id="rId537" Type="http://schemas.openxmlformats.org/officeDocument/2006/relationships/slide" Target="slides/slide525.xml"/><Relationship Id="rId80" Type="http://schemas.openxmlformats.org/officeDocument/2006/relationships/slide" Target="slides/slide68.xml"/><Relationship Id="rId176" Type="http://schemas.openxmlformats.org/officeDocument/2006/relationships/slide" Target="slides/slide164.xml"/><Relationship Id="rId341" Type="http://schemas.openxmlformats.org/officeDocument/2006/relationships/slide" Target="slides/slide329.xml"/><Relationship Id="rId383" Type="http://schemas.openxmlformats.org/officeDocument/2006/relationships/slide" Target="slides/slide371.xml"/><Relationship Id="rId439" Type="http://schemas.openxmlformats.org/officeDocument/2006/relationships/slide" Target="slides/slide427.xml"/><Relationship Id="rId201" Type="http://schemas.openxmlformats.org/officeDocument/2006/relationships/slide" Target="slides/slide189.xml"/><Relationship Id="rId243" Type="http://schemas.openxmlformats.org/officeDocument/2006/relationships/slide" Target="slides/slide231.xml"/><Relationship Id="rId285" Type="http://schemas.openxmlformats.org/officeDocument/2006/relationships/slide" Target="slides/slide273.xml"/><Relationship Id="rId450" Type="http://schemas.openxmlformats.org/officeDocument/2006/relationships/slide" Target="slides/slide438.xml"/><Relationship Id="rId506" Type="http://schemas.openxmlformats.org/officeDocument/2006/relationships/slide" Target="slides/slide494.xml"/><Relationship Id="rId38" Type="http://schemas.openxmlformats.org/officeDocument/2006/relationships/slide" Target="slides/slide26.xml"/><Relationship Id="rId103" Type="http://schemas.openxmlformats.org/officeDocument/2006/relationships/slide" Target="slides/slide91.xml"/><Relationship Id="rId310" Type="http://schemas.openxmlformats.org/officeDocument/2006/relationships/slide" Target="slides/slide298.xml"/><Relationship Id="rId492" Type="http://schemas.openxmlformats.org/officeDocument/2006/relationships/slide" Target="slides/slide480.xml"/><Relationship Id="rId548" Type="http://schemas.openxmlformats.org/officeDocument/2006/relationships/slide" Target="slides/slide536.xml"/><Relationship Id="rId91" Type="http://schemas.openxmlformats.org/officeDocument/2006/relationships/slide" Target="slides/slide79.xml"/><Relationship Id="rId145" Type="http://schemas.openxmlformats.org/officeDocument/2006/relationships/slide" Target="slides/slide133.xml"/><Relationship Id="rId187" Type="http://schemas.openxmlformats.org/officeDocument/2006/relationships/slide" Target="slides/slide175.xml"/><Relationship Id="rId352" Type="http://schemas.openxmlformats.org/officeDocument/2006/relationships/slide" Target="slides/slide340.xml"/><Relationship Id="rId394" Type="http://schemas.openxmlformats.org/officeDocument/2006/relationships/slide" Target="slides/slide382.xml"/><Relationship Id="rId408" Type="http://schemas.openxmlformats.org/officeDocument/2006/relationships/slide" Target="slides/slide396.xml"/><Relationship Id="rId212" Type="http://schemas.openxmlformats.org/officeDocument/2006/relationships/slide" Target="slides/slide200.xml"/><Relationship Id="rId254" Type="http://schemas.openxmlformats.org/officeDocument/2006/relationships/slide" Target="slides/slide242.xml"/><Relationship Id="rId49" Type="http://schemas.openxmlformats.org/officeDocument/2006/relationships/slide" Target="slides/slide37.xml"/><Relationship Id="rId114" Type="http://schemas.openxmlformats.org/officeDocument/2006/relationships/slide" Target="slides/slide102.xml"/><Relationship Id="rId296" Type="http://schemas.openxmlformats.org/officeDocument/2006/relationships/slide" Target="slides/slide284.xml"/><Relationship Id="rId461" Type="http://schemas.openxmlformats.org/officeDocument/2006/relationships/slide" Target="slides/slide449.xml"/><Relationship Id="rId517" Type="http://schemas.openxmlformats.org/officeDocument/2006/relationships/slide" Target="slides/slide505.xml"/><Relationship Id="rId559" Type="http://schemas.openxmlformats.org/officeDocument/2006/relationships/slide" Target="slides/slide547.xml"/><Relationship Id="rId60" Type="http://schemas.openxmlformats.org/officeDocument/2006/relationships/slide" Target="slides/slide48.xml"/><Relationship Id="rId156" Type="http://schemas.openxmlformats.org/officeDocument/2006/relationships/slide" Target="slides/slide144.xml"/><Relationship Id="rId198" Type="http://schemas.openxmlformats.org/officeDocument/2006/relationships/slide" Target="slides/slide186.xml"/><Relationship Id="rId321" Type="http://schemas.openxmlformats.org/officeDocument/2006/relationships/slide" Target="slides/slide309.xml"/><Relationship Id="rId363" Type="http://schemas.openxmlformats.org/officeDocument/2006/relationships/slide" Target="slides/slide351.xml"/><Relationship Id="rId419" Type="http://schemas.openxmlformats.org/officeDocument/2006/relationships/slide" Target="slides/slide407.xml"/><Relationship Id="rId570" Type="http://schemas.openxmlformats.org/officeDocument/2006/relationships/slide" Target="slides/slide558.xml"/><Relationship Id="rId223" Type="http://schemas.openxmlformats.org/officeDocument/2006/relationships/slide" Target="slides/slide211.xml"/><Relationship Id="rId430" Type="http://schemas.openxmlformats.org/officeDocument/2006/relationships/slide" Target="slides/slide418.xml"/><Relationship Id="rId18" Type="http://schemas.openxmlformats.org/officeDocument/2006/relationships/slide" Target="slides/slide6.xml"/><Relationship Id="rId265" Type="http://schemas.openxmlformats.org/officeDocument/2006/relationships/slide" Target="slides/slide253.xml"/><Relationship Id="rId472" Type="http://schemas.openxmlformats.org/officeDocument/2006/relationships/slide" Target="slides/slide460.xml"/><Relationship Id="rId528" Type="http://schemas.openxmlformats.org/officeDocument/2006/relationships/slide" Target="slides/slide516.xml"/><Relationship Id="rId125" Type="http://schemas.openxmlformats.org/officeDocument/2006/relationships/slide" Target="slides/slide113.xml"/><Relationship Id="rId167" Type="http://schemas.openxmlformats.org/officeDocument/2006/relationships/slide" Target="slides/slide155.xml"/><Relationship Id="rId332" Type="http://schemas.openxmlformats.org/officeDocument/2006/relationships/slide" Target="slides/slide320.xml"/><Relationship Id="rId374" Type="http://schemas.openxmlformats.org/officeDocument/2006/relationships/slide" Target="slides/slide362.xml"/><Relationship Id="rId71" Type="http://schemas.openxmlformats.org/officeDocument/2006/relationships/slide" Target="slides/slide59.xml"/><Relationship Id="rId234"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7.xml"/><Relationship Id="rId276" Type="http://schemas.openxmlformats.org/officeDocument/2006/relationships/slide" Target="slides/slide264.xml"/><Relationship Id="rId441" Type="http://schemas.openxmlformats.org/officeDocument/2006/relationships/slide" Target="slides/slide429.xml"/><Relationship Id="rId483" Type="http://schemas.openxmlformats.org/officeDocument/2006/relationships/slide" Target="slides/slide471.xml"/><Relationship Id="rId539" Type="http://schemas.openxmlformats.org/officeDocument/2006/relationships/slide" Target="slides/slide527.xml"/><Relationship Id="rId40" Type="http://schemas.openxmlformats.org/officeDocument/2006/relationships/slide" Target="slides/slide28.xml"/><Relationship Id="rId136" Type="http://schemas.openxmlformats.org/officeDocument/2006/relationships/slide" Target="slides/slide124.xml"/><Relationship Id="rId178" Type="http://schemas.openxmlformats.org/officeDocument/2006/relationships/slide" Target="slides/slide166.xml"/><Relationship Id="rId301" Type="http://schemas.openxmlformats.org/officeDocument/2006/relationships/slide" Target="slides/slide289.xml"/><Relationship Id="rId343" Type="http://schemas.openxmlformats.org/officeDocument/2006/relationships/slide" Target="slides/slide331.xml"/><Relationship Id="rId550" Type="http://schemas.openxmlformats.org/officeDocument/2006/relationships/slide" Target="slides/slide538.xml"/><Relationship Id="rId82" Type="http://schemas.openxmlformats.org/officeDocument/2006/relationships/slide" Target="slides/slide70.xml"/><Relationship Id="rId203" Type="http://schemas.openxmlformats.org/officeDocument/2006/relationships/slide" Target="slides/slide191.xml"/><Relationship Id="rId385" Type="http://schemas.openxmlformats.org/officeDocument/2006/relationships/slide" Target="slides/slide373.xml"/><Relationship Id="rId245" Type="http://schemas.openxmlformats.org/officeDocument/2006/relationships/slide" Target="slides/slide233.xml"/><Relationship Id="rId287" Type="http://schemas.openxmlformats.org/officeDocument/2006/relationships/slide" Target="slides/slide275.xml"/><Relationship Id="rId410" Type="http://schemas.openxmlformats.org/officeDocument/2006/relationships/slide" Target="slides/slide398.xml"/><Relationship Id="rId452" Type="http://schemas.openxmlformats.org/officeDocument/2006/relationships/slide" Target="slides/slide440.xml"/><Relationship Id="rId494" Type="http://schemas.openxmlformats.org/officeDocument/2006/relationships/slide" Target="slides/slide482.xml"/><Relationship Id="rId508" Type="http://schemas.openxmlformats.org/officeDocument/2006/relationships/slide" Target="slides/slide496.xml"/><Relationship Id="rId105" Type="http://schemas.openxmlformats.org/officeDocument/2006/relationships/slide" Target="slides/slide93.xml"/><Relationship Id="rId147" Type="http://schemas.openxmlformats.org/officeDocument/2006/relationships/slide" Target="slides/slide135.xml"/><Relationship Id="rId312" Type="http://schemas.openxmlformats.org/officeDocument/2006/relationships/slide" Target="slides/slide300.xml"/><Relationship Id="rId354" Type="http://schemas.openxmlformats.org/officeDocument/2006/relationships/slide" Target="slides/slide342.xml"/><Relationship Id="rId51" Type="http://schemas.openxmlformats.org/officeDocument/2006/relationships/slide" Target="slides/slide39.xml"/><Relationship Id="rId93" Type="http://schemas.openxmlformats.org/officeDocument/2006/relationships/slide" Target="slides/slide81.xml"/><Relationship Id="rId189" Type="http://schemas.openxmlformats.org/officeDocument/2006/relationships/slide" Target="slides/slide177.xml"/><Relationship Id="rId396" Type="http://schemas.openxmlformats.org/officeDocument/2006/relationships/slide" Target="slides/slide384.xml"/><Relationship Id="rId561" Type="http://schemas.openxmlformats.org/officeDocument/2006/relationships/slide" Target="slides/slide549.xml"/><Relationship Id="rId214" Type="http://schemas.openxmlformats.org/officeDocument/2006/relationships/slide" Target="slides/slide202.xml"/><Relationship Id="rId256" Type="http://schemas.openxmlformats.org/officeDocument/2006/relationships/slide" Target="slides/slide244.xml"/><Relationship Id="rId298" Type="http://schemas.openxmlformats.org/officeDocument/2006/relationships/slide" Target="slides/slide286.xml"/><Relationship Id="rId421" Type="http://schemas.openxmlformats.org/officeDocument/2006/relationships/slide" Target="slides/slide409.xml"/><Relationship Id="rId463" Type="http://schemas.openxmlformats.org/officeDocument/2006/relationships/slide" Target="slides/slide451.xml"/><Relationship Id="rId519" Type="http://schemas.openxmlformats.org/officeDocument/2006/relationships/slide" Target="slides/slide507.xml"/><Relationship Id="rId116" Type="http://schemas.openxmlformats.org/officeDocument/2006/relationships/slide" Target="slides/slide104.xml"/><Relationship Id="rId158" Type="http://schemas.openxmlformats.org/officeDocument/2006/relationships/slide" Target="slides/slide146.xml"/><Relationship Id="rId323" Type="http://schemas.openxmlformats.org/officeDocument/2006/relationships/slide" Target="slides/slide311.xml"/><Relationship Id="rId530" Type="http://schemas.openxmlformats.org/officeDocument/2006/relationships/slide" Target="slides/slide518.xml"/><Relationship Id="rId20" Type="http://schemas.openxmlformats.org/officeDocument/2006/relationships/slide" Target="slides/slide8.xml"/><Relationship Id="rId62" Type="http://schemas.openxmlformats.org/officeDocument/2006/relationships/slide" Target="slides/slide50.xml"/><Relationship Id="rId365" Type="http://schemas.openxmlformats.org/officeDocument/2006/relationships/slide" Target="slides/slide353.xml"/><Relationship Id="rId572" Type="http://schemas.openxmlformats.org/officeDocument/2006/relationships/presProps" Target="presProps.xml"/><Relationship Id="rId225" Type="http://schemas.openxmlformats.org/officeDocument/2006/relationships/slide" Target="slides/slide213.xml"/><Relationship Id="rId267" Type="http://schemas.openxmlformats.org/officeDocument/2006/relationships/slide" Target="slides/slide255.xml"/><Relationship Id="rId432" Type="http://schemas.openxmlformats.org/officeDocument/2006/relationships/slide" Target="slides/slide420.xml"/><Relationship Id="rId474" Type="http://schemas.openxmlformats.org/officeDocument/2006/relationships/slide" Target="slides/slide462.xml"/><Relationship Id="rId127" Type="http://schemas.openxmlformats.org/officeDocument/2006/relationships/slide" Target="slides/slide115.xml"/><Relationship Id="rId31" Type="http://schemas.openxmlformats.org/officeDocument/2006/relationships/slide" Target="slides/slide19.xml"/><Relationship Id="rId73" Type="http://schemas.openxmlformats.org/officeDocument/2006/relationships/slide" Target="slides/slide61.xml"/><Relationship Id="rId169" Type="http://schemas.openxmlformats.org/officeDocument/2006/relationships/slide" Target="slides/slide157.xml"/><Relationship Id="rId334" Type="http://schemas.openxmlformats.org/officeDocument/2006/relationships/slide" Target="slides/slide322.xml"/><Relationship Id="rId376" Type="http://schemas.openxmlformats.org/officeDocument/2006/relationships/slide" Target="slides/slide364.xml"/><Relationship Id="rId541" Type="http://schemas.openxmlformats.org/officeDocument/2006/relationships/slide" Target="slides/slide529.xml"/><Relationship Id="rId4" Type="http://schemas.openxmlformats.org/officeDocument/2006/relationships/slideMaster" Target="slideMasters/slideMaster4.xml"/><Relationship Id="rId180" Type="http://schemas.openxmlformats.org/officeDocument/2006/relationships/slide" Target="slides/slide168.xml"/><Relationship Id="rId236" Type="http://schemas.openxmlformats.org/officeDocument/2006/relationships/slide" Target="slides/slide224.xml"/><Relationship Id="rId278" Type="http://schemas.openxmlformats.org/officeDocument/2006/relationships/slide" Target="slides/slide266.xml"/><Relationship Id="rId401" Type="http://schemas.openxmlformats.org/officeDocument/2006/relationships/slide" Target="slides/slide389.xml"/><Relationship Id="rId443" Type="http://schemas.openxmlformats.org/officeDocument/2006/relationships/slide" Target="slides/slide431.xml"/><Relationship Id="rId303" Type="http://schemas.openxmlformats.org/officeDocument/2006/relationships/slide" Target="slides/slide291.xml"/><Relationship Id="rId485" Type="http://schemas.openxmlformats.org/officeDocument/2006/relationships/slide" Target="slides/slide473.xml"/><Relationship Id="rId42" Type="http://schemas.openxmlformats.org/officeDocument/2006/relationships/slide" Target="slides/slide30.xml"/><Relationship Id="rId84" Type="http://schemas.openxmlformats.org/officeDocument/2006/relationships/slide" Target="slides/slide72.xml"/><Relationship Id="rId138" Type="http://schemas.openxmlformats.org/officeDocument/2006/relationships/slide" Target="slides/slide126.xml"/><Relationship Id="rId345" Type="http://schemas.openxmlformats.org/officeDocument/2006/relationships/slide" Target="slides/slide333.xml"/><Relationship Id="rId387" Type="http://schemas.openxmlformats.org/officeDocument/2006/relationships/slide" Target="slides/slide375.xml"/><Relationship Id="rId510" Type="http://schemas.openxmlformats.org/officeDocument/2006/relationships/slide" Target="slides/slide498.xml"/><Relationship Id="rId552" Type="http://schemas.openxmlformats.org/officeDocument/2006/relationships/slide" Target="slides/slide540.xml"/><Relationship Id="rId191" Type="http://schemas.openxmlformats.org/officeDocument/2006/relationships/slide" Target="slides/slide179.xml"/><Relationship Id="rId205" Type="http://schemas.openxmlformats.org/officeDocument/2006/relationships/slide" Target="slides/slide193.xml"/><Relationship Id="rId247" Type="http://schemas.openxmlformats.org/officeDocument/2006/relationships/slide" Target="slides/slide235.xml"/><Relationship Id="rId412" Type="http://schemas.openxmlformats.org/officeDocument/2006/relationships/slide" Target="slides/slide400.xml"/><Relationship Id="rId107" Type="http://schemas.openxmlformats.org/officeDocument/2006/relationships/slide" Target="slides/slide95.xml"/><Relationship Id="rId289" Type="http://schemas.openxmlformats.org/officeDocument/2006/relationships/slide" Target="slides/slide277.xml"/><Relationship Id="rId454" Type="http://schemas.openxmlformats.org/officeDocument/2006/relationships/slide" Target="slides/slide442.xml"/><Relationship Id="rId496" Type="http://schemas.openxmlformats.org/officeDocument/2006/relationships/slide" Target="slides/slide484.xml"/><Relationship Id="rId11" Type="http://schemas.openxmlformats.org/officeDocument/2006/relationships/slideMaster" Target="slideMasters/slideMaster11.xml"/><Relationship Id="rId53" Type="http://schemas.openxmlformats.org/officeDocument/2006/relationships/slide" Target="slides/slide41.xml"/><Relationship Id="rId149" Type="http://schemas.openxmlformats.org/officeDocument/2006/relationships/slide" Target="slides/slide137.xml"/><Relationship Id="rId314" Type="http://schemas.openxmlformats.org/officeDocument/2006/relationships/slide" Target="slides/slide302.xml"/><Relationship Id="rId356" Type="http://schemas.openxmlformats.org/officeDocument/2006/relationships/slide" Target="slides/slide344.xml"/><Relationship Id="rId398" Type="http://schemas.openxmlformats.org/officeDocument/2006/relationships/slide" Target="slides/slide386.xml"/><Relationship Id="rId521" Type="http://schemas.openxmlformats.org/officeDocument/2006/relationships/slide" Target="slides/slide509.xml"/><Relationship Id="rId563" Type="http://schemas.openxmlformats.org/officeDocument/2006/relationships/slide" Target="slides/slide551.xml"/><Relationship Id="rId95" Type="http://schemas.openxmlformats.org/officeDocument/2006/relationships/slide" Target="slides/slide83.xml"/><Relationship Id="rId160" Type="http://schemas.openxmlformats.org/officeDocument/2006/relationships/slide" Target="slides/slide148.xml"/><Relationship Id="rId216" Type="http://schemas.openxmlformats.org/officeDocument/2006/relationships/slide" Target="slides/slide204.xml"/><Relationship Id="rId423" Type="http://schemas.openxmlformats.org/officeDocument/2006/relationships/slide" Target="slides/slide411.xml"/><Relationship Id="rId258" Type="http://schemas.openxmlformats.org/officeDocument/2006/relationships/slide" Target="slides/slide246.xml"/><Relationship Id="rId465" Type="http://schemas.openxmlformats.org/officeDocument/2006/relationships/slide" Target="slides/slide453.xml"/><Relationship Id="rId22" Type="http://schemas.openxmlformats.org/officeDocument/2006/relationships/slide" Target="slides/slide10.xml"/><Relationship Id="rId64" Type="http://schemas.openxmlformats.org/officeDocument/2006/relationships/slide" Target="slides/slide52.xml"/><Relationship Id="rId118" Type="http://schemas.openxmlformats.org/officeDocument/2006/relationships/slide" Target="slides/slide106.xml"/><Relationship Id="rId325" Type="http://schemas.openxmlformats.org/officeDocument/2006/relationships/slide" Target="slides/slide313.xml"/><Relationship Id="rId367" Type="http://schemas.openxmlformats.org/officeDocument/2006/relationships/slide" Target="slides/slide355.xml"/><Relationship Id="rId532" Type="http://schemas.openxmlformats.org/officeDocument/2006/relationships/slide" Target="slides/slide520.xml"/><Relationship Id="rId574" Type="http://schemas.openxmlformats.org/officeDocument/2006/relationships/theme" Target="theme/theme1.xml"/><Relationship Id="rId171" Type="http://schemas.openxmlformats.org/officeDocument/2006/relationships/slide" Target="slides/slide159.xml"/><Relationship Id="rId227" Type="http://schemas.openxmlformats.org/officeDocument/2006/relationships/slide" Target="slides/slide215.xml"/><Relationship Id="rId269" Type="http://schemas.openxmlformats.org/officeDocument/2006/relationships/slide" Target="slides/slide257.xml"/><Relationship Id="rId434" Type="http://schemas.openxmlformats.org/officeDocument/2006/relationships/slide" Target="slides/slide422.xml"/><Relationship Id="rId476" Type="http://schemas.openxmlformats.org/officeDocument/2006/relationships/slide" Target="slides/slide464.xml"/><Relationship Id="rId33" Type="http://schemas.openxmlformats.org/officeDocument/2006/relationships/slide" Target="slides/slide21.xml"/><Relationship Id="rId129" Type="http://schemas.openxmlformats.org/officeDocument/2006/relationships/slide" Target="slides/slide117.xml"/><Relationship Id="rId280" Type="http://schemas.openxmlformats.org/officeDocument/2006/relationships/slide" Target="slides/slide268.xml"/><Relationship Id="rId336" Type="http://schemas.openxmlformats.org/officeDocument/2006/relationships/slide" Target="slides/slide324.xml"/><Relationship Id="rId501" Type="http://schemas.openxmlformats.org/officeDocument/2006/relationships/slide" Target="slides/slide489.xml"/><Relationship Id="rId543" Type="http://schemas.openxmlformats.org/officeDocument/2006/relationships/slide" Target="slides/slide531.xml"/><Relationship Id="rId75" Type="http://schemas.openxmlformats.org/officeDocument/2006/relationships/slide" Target="slides/slide63.xml"/><Relationship Id="rId140" Type="http://schemas.openxmlformats.org/officeDocument/2006/relationships/slide" Target="slides/slide128.xml"/><Relationship Id="rId182" Type="http://schemas.openxmlformats.org/officeDocument/2006/relationships/slide" Target="slides/slide170.xml"/><Relationship Id="rId378" Type="http://schemas.openxmlformats.org/officeDocument/2006/relationships/slide" Target="slides/slide366.xml"/><Relationship Id="rId403" Type="http://schemas.openxmlformats.org/officeDocument/2006/relationships/slide" Target="slides/slide391.xml"/><Relationship Id="rId6" Type="http://schemas.openxmlformats.org/officeDocument/2006/relationships/slideMaster" Target="slideMasters/slideMaster6.xml"/><Relationship Id="rId238" Type="http://schemas.openxmlformats.org/officeDocument/2006/relationships/slide" Target="slides/slide226.xml"/><Relationship Id="rId445" Type="http://schemas.openxmlformats.org/officeDocument/2006/relationships/slide" Target="slides/slide433.xml"/><Relationship Id="rId487" Type="http://schemas.openxmlformats.org/officeDocument/2006/relationships/slide" Target="slides/slide475.xml"/><Relationship Id="rId291" Type="http://schemas.openxmlformats.org/officeDocument/2006/relationships/slide" Target="slides/slide279.xml"/><Relationship Id="rId305" Type="http://schemas.openxmlformats.org/officeDocument/2006/relationships/slide" Target="slides/slide293.xml"/><Relationship Id="rId347" Type="http://schemas.openxmlformats.org/officeDocument/2006/relationships/slide" Target="slides/slide335.xml"/><Relationship Id="rId512" Type="http://schemas.openxmlformats.org/officeDocument/2006/relationships/slide" Target="slides/slide500.xml"/><Relationship Id="rId44" Type="http://schemas.openxmlformats.org/officeDocument/2006/relationships/slide" Target="slides/slide32.xml"/><Relationship Id="rId86" Type="http://schemas.openxmlformats.org/officeDocument/2006/relationships/slide" Target="slides/slide74.xml"/><Relationship Id="rId151" Type="http://schemas.openxmlformats.org/officeDocument/2006/relationships/slide" Target="slides/slide139.xml"/><Relationship Id="rId389" Type="http://schemas.openxmlformats.org/officeDocument/2006/relationships/slide" Target="slides/slide377.xml"/><Relationship Id="rId554" Type="http://schemas.openxmlformats.org/officeDocument/2006/relationships/slide" Target="slides/slide542.xml"/><Relationship Id="rId193" Type="http://schemas.openxmlformats.org/officeDocument/2006/relationships/slide" Target="slides/slide181.xml"/><Relationship Id="rId207" Type="http://schemas.openxmlformats.org/officeDocument/2006/relationships/slide" Target="slides/slide195.xml"/><Relationship Id="rId249" Type="http://schemas.openxmlformats.org/officeDocument/2006/relationships/slide" Target="slides/slide237.xml"/><Relationship Id="rId414" Type="http://schemas.openxmlformats.org/officeDocument/2006/relationships/slide" Target="slides/slide402.xml"/><Relationship Id="rId456" Type="http://schemas.openxmlformats.org/officeDocument/2006/relationships/slide" Target="slides/slide444.xml"/><Relationship Id="rId498" Type="http://schemas.openxmlformats.org/officeDocument/2006/relationships/slide" Target="slides/slide486.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slide" Target="slides/slide248.xml"/><Relationship Id="rId316" Type="http://schemas.openxmlformats.org/officeDocument/2006/relationships/slide" Target="slides/slide304.xml"/><Relationship Id="rId523" Type="http://schemas.openxmlformats.org/officeDocument/2006/relationships/slide" Target="slides/slide511.xml"/><Relationship Id="rId55" Type="http://schemas.openxmlformats.org/officeDocument/2006/relationships/slide" Target="slides/slide43.xml"/><Relationship Id="rId97" Type="http://schemas.openxmlformats.org/officeDocument/2006/relationships/slide" Target="slides/slide85.xml"/><Relationship Id="rId120" Type="http://schemas.openxmlformats.org/officeDocument/2006/relationships/slide" Target="slides/slide108.xml"/><Relationship Id="rId358" Type="http://schemas.openxmlformats.org/officeDocument/2006/relationships/slide" Target="slides/slide346.xml"/><Relationship Id="rId565" Type="http://schemas.openxmlformats.org/officeDocument/2006/relationships/slide" Target="slides/slide553.xml"/><Relationship Id="rId162" Type="http://schemas.openxmlformats.org/officeDocument/2006/relationships/slide" Target="slides/slide150.xml"/><Relationship Id="rId218" Type="http://schemas.openxmlformats.org/officeDocument/2006/relationships/slide" Target="slides/slide206.xml"/><Relationship Id="rId425" Type="http://schemas.openxmlformats.org/officeDocument/2006/relationships/slide" Target="slides/slide413.xml"/><Relationship Id="rId467" Type="http://schemas.openxmlformats.org/officeDocument/2006/relationships/slide" Target="slides/slide455.xml"/><Relationship Id="rId271" Type="http://schemas.openxmlformats.org/officeDocument/2006/relationships/slide" Target="slides/slide259.xml"/><Relationship Id="rId24" Type="http://schemas.openxmlformats.org/officeDocument/2006/relationships/slide" Target="slides/slide12.xml"/><Relationship Id="rId66" Type="http://schemas.openxmlformats.org/officeDocument/2006/relationships/slide" Target="slides/slide54.xml"/><Relationship Id="rId131" Type="http://schemas.openxmlformats.org/officeDocument/2006/relationships/slide" Target="slides/slide119.xml"/><Relationship Id="rId327" Type="http://schemas.openxmlformats.org/officeDocument/2006/relationships/slide" Target="slides/slide315.xml"/><Relationship Id="rId369" Type="http://schemas.openxmlformats.org/officeDocument/2006/relationships/slide" Target="slides/slide357.xml"/><Relationship Id="rId534" Type="http://schemas.openxmlformats.org/officeDocument/2006/relationships/slide" Target="slides/slide522.xml"/><Relationship Id="rId173" Type="http://schemas.openxmlformats.org/officeDocument/2006/relationships/slide" Target="slides/slide161.xml"/><Relationship Id="rId229" Type="http://schemas.openxmlformats.org/officeDocument/2006/relationships/slide" Target="slides/slide217.xml"/><Relationship Id="rId380" Type="http://schemas.openxmlformats.org/officeDocument/2006/relationships/slide" Target="slides/slide368.xml"/><Relationship Id="rId436" Type="http://schemas.openxmlformats.org/officeDocument/2006/relationships/slide" Target="slides/slide424.xml"/><Relationship Id="rId240" Type="http://schemas.openxmlformats.org/officeDocument/2006/relationships/slide" Target="slides/slide228.xml"/><Relationship Id="rId478" Type="http://schemas.openxmlformats.org/officeDocument/2006/relationships/slide" Target="slides/slide466.xml"/><Relationship Id="rId35" Type="http://schemas.openxmlformats.org/officeDocument/2006/relationships/slide" Target="slides/slide23.xml"/><Relationship Id="rId77" Type="http://schemas.openxmlformats.org/officeDocument/2006/relationships/slide" Target="slides/slide65.xml"/><Relationship Id="rId100" Type="http://schemas.openxmlformats.org/officeDocument/2006/relationships/slide" Target="slides/slide88.xml"/><Relationship Id="rId282" Type="http://schemas.openxmlformats.org/officeDocument/2006/relationships/slide" Target="slides/slide270.xml"/><Relationship Id="rId338" Type="http://schemas.openxmlformats.org/officeDocument/2006/relationships/slide" Target="slides/slide326.xml"/><Relationship Id="rId503" Type="http://schemas.openxmlformats.org/officeDocument/2006/relationships/slide" Target="slides/slide491.xml"/><Relationship Id="rId545" Type="http://schemas.openxmlformats.org/officeDocument/2006/relationships/slide" Target="slides/slide533.xml"/><Relationship Id="rId8" Type="http://schemas.openxmlformats.org/officeDocument/2006/relationships/slideMaster" Target="slideMasters/slideMaster8.xml"/><Relationship Id="rId142" Type="http://schemas.openxmlformats.org/officeDocument/2006/relationships/slide" Target="slides/slide130.xml"/><Relationship Id="rId184" Type="http://schemas.openxmlformats.org/officeDocument/2006/relationships/slide" Target="slides/slide172.xml"/><Relationship Id="rId391" Type="http://schemas.openxmlformats.org/officeDocument/2006/relationships/slide" Target="slides/slide379.xml"/><Relationship Id="rId405" Type="http://schemas.openxmlformats.org/officeDocument/2006/relationships/slide" Target="slides/slide393.xml"/><Relationship Id="rId447" Type="http://schemas.openxmlformats.org/officeDocument/2006/relationships/slide" Target="slides/slide435.xml"/><Relationship Id="rId251" Type="http://schemas.openxmlformats.org/officeDocument/2006/relationships/slide" Target="slides/slide239.xml"/><Relationship Id="rId489" Type="http://schemas.openxmlformats.org/officeDocument/2006/relationships/slide" Target="slides/slide477.xml"/><Relationship Id="rId46" Type="http://schemas.openxmlformats.org/officeDocument/2006/relationships/slide" Target="slides/slide34.xml"/><Relationship Id="rId293" Type="http://schemas.openxmlformats.org/officeDocument/2006/relationships/slide" Target="slides/slide281.xml"/><Relationship Id="rId307" Type="http://schemas.openxmlformats.org/officeDocument/2006/relationships/slide" Target="slides/slide295.xml"/><Relationship Id="rId349" Type="http://schemas.openxmlformats.org/officeDocument/2006/relationships/slide" Target="slides/slide337.xml"/><Relationship Id="rId514" Type="http://schemas.openxmlformats.org/officeDocument/2006/relationships/slide" Target="slides/slide502.xml"/><Relationship Id="rId556" Type="http://schemas.openxmlformats.org/officeDocument/2006/relationships/slide" Target="slides/slide544.xml"/><Relationship Id="rId88" Type="http://schemas.openxmlformats.org/officeDocument/2006/relationships/slide" Target="slides/slide76.xml"/><Relationship Id="rId111" Type="http://schemas.openxmlformats.org/officeDocument/2006/relationships/slide" Target="slides/slide99.xml"/><Relationship Id="rId153" Type="http://schemas.openxmlformats.org/officeDocument/2006/relationships/slide" Target="slides/slide141.xml"/><Relationship Id="rId195" Type="http://schemas.openxmlformats.org/officeDocument/2006/relationships/slide" Target="slides/slide183.xml"/><Relationship Id="rId209" Type="http://schemas.openxmlformats.org/officeDocument/2006/relationships/slide" Target="slides/slide197.xml"/><Relationship Id="rId360" Type="http://schemas.openxmlformats.org/officeDocument/2006/relationships/slide" Target="slides/slide348.xml"/><Relationship Id="rId416" Type="http://schemas.openxmlformats.org/officeDocument/2006/relationships/slide" Target="slides/slide404.xml"/><Relationship Id="rId220" Type="http://schemas.openxmlformats.org/officeDocument/2006/relationships/slide" Target="slides/slide208.xml"/><Relationship Id="rId458" Type="http://schemas.openxmlformats.org/officeDocument/2006/relationships/slide" Target="slides/slide446.xml"/><Relationship Id="rId15" Type="http://schemas.openxmlformats.org/officeDocument/2006/relationships/slide" Target="slides/slide3.xml"/><Relationship Id="rId57" Type="http://schemas.openxmlformats.org/officeDocument/2006/relationships/slide" Target="slides/slide45.xml"/><Relationship Id="rId262" Type="http://schemas.openxmlformats.org/officeDocument/2006/relationships/slide" Target="slides/slide250.xml"/><Relationship Id="rId318" Type="http://schemas.openxmlformats.org/officeDocument/2006/relationships/slide" Target="slides/slide306.xml"/><Relationship Id="rId525" Type="http://schemas.openxmlformats.org/officeDocument/2006/relationships/slide" Target="slides/slide513.xml"/><Relationship Id="rId567" Type="http://schemas.openxmlformats.org/officeDocument/2006/relationships/slide" Target="slides/slide555.xml"/><Relationship Id="rId99" Type="http://schemas.openxmlformats.org/officeDocument/2006/relationships/slide" Target="slides/slide87.xml"/><Relationship Id="rId122" Type="http://schemas.openxmlformats.org/officeDocument/2006/relationships/slide" Target="slides/slide110.xml"/><Relationship Id="rId164" Type="http://schemas.openxmlformats.org/officeDocument/2006/relationships/slide" Target="slides/slide152.xml"/><Relationship Id="rId371" Type="http://schemas.openxmlformats.org/officeDocument/2006/relationships/slide" Target="slides/slide359.xml"/><Relationship Id="rId427" Type="http://schemas.openxmlformats.org/officeDocument/2006/relationships/slide" Target="slides/slide415.xml"/><Relationship Id="rId469" Type="http://schemas.openxmlformats.org/officeDocument/2006/relationships/slide" Target="slides/slide457.xml"/><Relationship Id="rId26" Type="http://schemas.openxmlformats.org/officeDocument/2006/relationships/slide" Target="slides/slide14.xml"/><Relationship Id="rId231" Type="http://schemas.openxmlformats.org/officeDocument/2006/relationships/slide" Target="slides/slide219.xml"/><Relationship Id="rId273" Type="http://schemas.openxmlformats.org/officeDocument/2006/relationships/slide" Target="slides/slide261.xml"/><Relationship Id="rId329" Type="http://schemas.openxmlformats.org/officeDocument/2006/relationships/slide" Target="slides/slide317.xml"/><Relationship Id="rId480" Type="http://schemas.openxmlformats.org/officeDocument/2006/relationships/slide" Target="slides/slide468.xml"/><Relationship Id="rId536" Type="http://schemas.openxmlformats.org/officeDocument/2006/relationships/slide" Target="slides/slide524.xml"/><Relationship Id="rId68" Type="http://schemas.openxmlformats.org/officeDocument/2006/relationships/slide" Target="slides/slide56.xml"/><Relationship Id="rId133" Type="http://schemas.openxmlformats.org/officeDocument/2006/relationships/slide" Target="slides/slide121.xml"/><Relationship Id="rId175" Type="http://schemas.openxmlformats.org/officeDocument/2006/relationships/slide" Target="slides/slide163.xml"/><Relationship Id="rId340" Type="http://schemas.openxmlformats.org/officeDocument/2006/relationships/slide" Target="slides/slide328.xml"/><Relationship Id="rId200" Type="http://schemas.openxmlformats.org/officeDocument/2006/relationships/slide" Target="slides/slide188.xml"/><Relationship Id="rId382" Type="http://schemas.openxmlformats.org/officeDocument/2006/relationships/slide" Target="slides/slide370.xml"/><Relationship Id="rId438" Type="http://schemas.openxmlformats.org/officeDocument/2006/relationships/slide" Target="slides/slide426.xml"/><Relationship Id="rId242" Type="http://schemas.openxmlformats.org/officeDocument/2006/relationships/slide" Target="slides/slide230.xml"/><Relationship Id="rId284" Type="http://schemas.openxmlformats.org/officeDocument/2006/relationships/slide" Target="slides/slide272.xml"/><Relationship Id="rId491" Type="http://schemas.openxmlformats.org/officeDocument/2006/relationships/slide" Target="slides/slide479.xml"/><Relationship Id="rId505" Type="http://schemas.openxmlformats.org/officeDocument/2006/relationships/slide" Target="slides/slide493.xml"/><Relationship Id="rId37" Type="http://schemas.openxmlformats.org/officeDocument/2006/relationships/slide" Target="slides/slide25.xml"/><Relationship Id="rId79" Type="http://schemas.openxmlformats.org/officeDocument/2006/relationships/slide" Target="slides/slide67.xml"/><Relationship Id="rId102" Type="http://schemas.openxmlformats.org/officeDocument/2006/relationships/slide" Target="slides/slide90.xml"/><Relationship Id="rId144" Type="http://schemas.openxmlformats.org/officeDocument/2006/relationships/slide" Target="slides/slide132.xml"/><Relationship Id="rId547" Type="http://schemas.openxmlformats.org/officeDocument/2006/relationships/slide" Target="slides/slide535.xml"/><Relationship Id="rId90" Type="http://schemas.openxmlformats.org/officeDocument/2006/relationships/slide" Target="slides/slide78.xml"/><Relationship Id="rId186" Type="http://schemas.openxmlformats.org/officeDocument/2006/relationships/slide" Target="slides/slide174.xml"/><Relationship Id="rId351" Type="http://schemas.openxmlformats.org/officeDocument/2006/relationships/slide" Target="slides/slide339.xml"/><Relationship Id="rId393" Type="http://schemas.openxmlformats.org/officeDocument/2006/relationships/slide" Target="slides/slide381.xml"/><Relationship Id="rId407" Type="http://schemas.openxmlformats.org/officeDocument/2006/relationships/slide" Target="slides/slide395.xml"/><Relationship Id="rId449" Type="http://schemas.openxmlformats.org/officeDocument/2006/relationships/slide" Target="slides/slide437.xml"/><Relationship Id="rId211" Type="http://schemas.openxmlformats.org/officeDocument/2006/relationships/slide" Target="slides/slide199.xml"/><Relationship Id="rId253" Type="http://schemas.openxmlformats.org/officeDocument/2006/relationships/slide" Target="slides/slide241.xml"/><Relationship Id="rId295" Type="http://schemas.openxmlformats.org/officeDocument/2006/relationships/slide" Target="slides/slide283.xml"/><Relationship Id="rId309" Type="http://schemas.openxmlformats.org/officeDocument/2006/relationships/slide" Target="slides/slide297.xml"/><Relationship Id="rId460" Type="http://schemas.openxmlformats.org/officeDocument/2006/relationships/slide" Target="slides/slide448.xml"/><Relationship Id="rId516" Type="http://schemas.openxmlformats.org/officeDocument/2006/relationships/slide" Target="slides/slide504.xml"/><Relationship Id="rId48" Type="http://schemas.openxmlformats.org/officeDocument/2006/relationships/slide" Target="slides/slide36.xml"/><Relationship Id="rId113" Type="http://schemas.openxmlformats.org/officeDocument/2006/relationships/slide" Target="slides/slide101.xml"/><Relationship Id="rId320" Type="http://schemas.openxmlformats.org/officeDocument/2006/relationships/slide" Target="slides/slide308.xml"/><Relationship Id="rId558" Type="http://schemas.openxmlformats.org/officeDocument/2006/relationships/slide" Target="slides/slide546.xml"/><Relationship Id="rId155" Type="http://schemas.openxmlformats.org/officeDocument/2006/relationships/slide" Target="slides/slide143.xml"/><Relationship Id="rId197" Type="http://schemas.openxmlformats.org/officeDocument/2006/relationships/slide" Target="slides/slide185.xml"/><Relationship Id="rId362" Type="http://schemas.openxmlformats.org/officeDocument/2006/relationships/slide" Target="slides/slide350.xml"/><Relationship Id="rId418" Type="http://schemas.openxmlformats.org/officeDocument/2006/relationships/slide" Target="slides/slide406.xml"/><Relationship Id="rId222" Type="http://schemas.openxmlformats.org/officeDocument/2006/relationships/slide" Target="slides/slide210.xml"/><Relationship Id="rId264" Type="http://schemas.openxmlformats.org/officeDocument/2006/relationships/slide" Target="slides/slide252.xml"/><Relationship Id="rId471" Type="http://schemas.openxmlformats.org/officeDocument/2006/relationships/slide" Target="slides/slide459.xml"/><Relationship Id="rId17" Type="http://schemas.openxmlformats.org/officeDocument/2006/relationships/slide" Target="slides/slide5.xml"/><Relationship Id="rId59" Type="http://schemas.openxmlformats.org/officeDocument/2006/relationships/slide" Target="slides/slide47.xml"/><Relationship Id="rId124" Type="http://schemas.openxmlformats.org/officeDocument/2006/relationships/slide" Target="slides/slide112.xml"/><Relationship Id="rId527" Type="http://schemas.openxmlformats.org/officeDocument/2006/relationships/slide" Target="slides/slide515.xml"/><Relationship Id="rId569" Type="http://schemas.openxmlformats.org/officeDocument/2006/relationships/slide" Target="slides/slide557.xml"/><Relationship Id="rId70" Type="http://schemas.openxmlformats.org/officeDocument/2006/relationships/slide" Target="slides/slide58.xml"/><Relationship Id="rId166" Type="http://schemas.openxmlformats.org/officeDocument/2006/relationships/slide" Target="slides/slide154.xml"/><Relationship Id="rId331" Type="http://schemas.openxmlformats.org/officeDocument/2006/relationships/slide" Target="slides/slide319.xml"/><Relationship Id="rId373" Type="http://schemas.openxmlformats.org/officeDocument/2006/relationships/slide" Target="slides/slide361.xml"/><Relationship Id="rId429" Type="http://schemas.openxmlformats.org/officeDocument/2006/relationships/slide" Target="slides/slide417.xml"/><Relationship Id="rId1" Type="http://schemas.openxmlformats.org/officeDocument/2006/relationships/slideMaster" Target="slideMasters/slideMaster1.xml"/><Relationship Id="rId233" Type="http://schemas.openxmlformats.org/officeDocument/2006/relationships/slide" Target="slides/slide221.xml"/><Relationship Id="rId440" Type="http://schemas.openxmlformats.org/officeDocument/2006/relationships/slide" Target="slides/slide428.xml"/><Relationship Id="rId28" Type="http://schemas.openxmlformats.org/officeDocument/2006/relationships/slide" Target="slides/slide16.xml"/><Relationship Id="rId275" Type="http://schemas.openxmlformats.org/officeDocument/2006/relationships/slide" Target="slides/slide263.xml"/><Relationship Id="rId300" Type="http://schemas.openxmlformats.org/officeDocument/2006/relationships/slide" Target="slides/slide288.xml"/><Relationship Id="rId482" Type="http://schemas.openxmlformats.org/officeDocument/2006/relationships/slide" Target="slides/slide470.xml"/><Relationship Id="rId538" Type="http://schemas.openxmlformats.org/officeDocument/2006/relationships/slide" Target="slides/slide526.xml"/><Relationship Id="rId81" Type="http://schemas.openxmlformats.org/officeDocument/2006/relationships/slide" Target="slides/slide69.xml"/><Relationship Id="rId135" Type="http://schemas.openxmlformats.org/officeDocument/2006/relationships/slide" Target="slides/slide123.xml"/><Relationship Id="rId177" Type="http://schemas.openxmlformats.org/officeDocument/2006/relationships/slide" Target="slides/slide165.xml"/><Relationship Id="rId342" Type="http://schemas.openxmlformats.org/officeDocument/2006/relationships/slide" Target="slides/slide330.xml"/><Relationship Id="rId384" Type="http://schemas.openxmlformats.org/officeDocument/2006/relationships/slide" Target="slides/slide372.xml"/><Relationship Id="rId202" Type="http://schemas.openxmlformats.org/officeDocument/2006/relationships/slide" Target="slides/slide190.xml"/><Relationship Id="rId244" Type="http://schemas.openxmlformats.org/officeDocument/2006/relationships/slide" Target="slides/slide232.xml"/><Relationship Id="rId39" Type="http://schemas.openxmlformats.org/officeDocument/2006/relationships/slide" Target="slides/slide27.xml"/><Relationship Id="rId286" Type="http://schemas.openxmlformats.org/officeDocument/2006/relationships/slide" Target="slides/slide274.xml"/><Relationship Id="rId451" Type="http://schemas.openxmlformats.org/officeDocument/2006/relationships/slide" Target="slides/slide439.xml"/><Relationship Id="rId493" Type="http://schemas.openxmlformats.org/officeDocument/2006/relationships/slide" Target="slides/slide481.xml"/><Relationship Id="rId507" Type="http://schemas.openxmlformats.org/officeDocument/2006/relationships/slide" Target="slides/slide495.xml"/><Relationship Id="rId549" Type="http://schemas.openxmlformats.org/officeDocument/2006/relationships/slide" Target="slides/slide537.xml"/><Relationship Id="rId50" Type="http://schemas.openxmlformats.org/officeDocument/2006/relationships/slide" Target="slides/slide38.xml"/><Relationship Id="rId104" Type="http://schemas.openxmlformats.org/officeDocument/2006/relationships/slide" Target="slides/slide92.xml"/><Relationship Id="rId146" Type="http://schemas.openxmlformats.org/officeDocument/2006/relationships/slide" Target="slides/slide134.xml"/><Relationship Id="rId188" Type="http://schemas.openxmlformats.org/officeDocument/2006/relationships/slide" Target="slides/slide176.xml"/><Relationship Id="rId311" Type="http://schemas.openxmlformats.org/officeDocument/2006/relationships/slide" Target="slides/slide299.xml"/><Relationship Id="rId353" Type="http://schemas.openxmlformats.org/officeDocument/2006/relationships/slide" Target="slides/slide341.xml"/><Relationship Id="rId395" Type="http://schemas.openxmlformats.org/officeDocument/2006/relationships/slide" Target="slides/slide383.xml"/><Relationship Id="rId409" Type="http://schemas.openxmlformats.org/officeDocument/2006/relationships/slide" Target="slides/slide397.xml"/><Relationship Id="rId560" Type="http://schemas.openxmlformats.org/officeDocument/2006/relationships/slide" Target="slides/slide548.xml"/><Relationship Id="rId92" Type="http://schemas.openxmlformats.org/officeDocument/2006/relationships/slide" Target="slides/slide80.xml"/><Relationship Id="rId213" Type="http://schemas.openxmlformats.org/officeDocument/2006/relationships/slide" Target="slides/slide201.xml"/><Relationship Id="rId420" Type="http://schemas.openxmlformats.org/officeDocument/2006/relationships/slide" Target="slides/slide408.xml"/><Relationship Id="rId255" Type="http://schemas.openxmlformats.org/officeDocument/2006/relationships/slide" Target="slides/slide243.xml"/><Relationship Id="rId297" Type="http://schemas.openxmlformats.org/officeDocument/2006/relationships/slide" Target="slides/slide285.xml"/><Relationship Id="rId462" Type="http://schemas.openxmlformats.org/officeDocument/2006/relationships/slide" Target="slides/slide450.xml"/><Relationship Id="rId518" Type="http://schemas.openxmlformats.org/officeDocument/2006/relationships/slide" Target="slides/slide506.xml"/><Relationship Id="rId115" Type="http://schemas.openxmlformats.org/officeDocument/2006/relationships/slide" Target="slides/slide103.xml"/><Relationship Id="rId157" Type="http://schemas.openxmlformats.org/officeDocument/2006/relationships/slide" Target="slides/slide145.xml"/><Relationship Id="rId322" Type="http://schemas.openxmlformats.org/officeDocument/2006/relationships/slide" Target="slides/slide310.xml"/><Relationship Id="rId364" Type="http://schemas.openxmlformats.org/officeDocument/2006/relationships/slide" Target="slides/slide352.xml"/><Relationship Id="rId61" Type="http://schemas.openxmlformats.org/officeDocument/2006/relationships/slide" Target="slides/slide49.xml"/><Relationship Id="rId199" Type="http://schemas.openxmlformats.org/officeDocument/2006/relationships/slide" Target="slides/slide187.xml"/><Relationship Id="rId571" Type="http://schemas.openxmlformats.org/officeDocument/2006/relationships/notesMaster" Target="notesMasters/notesMaster1.xml"/><Relationship Id="rId19" Type="http://schemas.openxmlformats.org/officeDocument/2006/relationships/slide" Target="slides/slide7.xml"/><Relationship Id="rId224" Type="http://schemas.openxmlformats.org/officeDocument/2006/relationships/slide" Target="slides/slide212.xml"/><Relationship Id="rId266" Type="http://schemas.openxmlformats.org/officeDocument/2006/relationships/slide" Target="slides/slide254.xml"/><Relationship Id="rId431" Type="http://schemas.openxmlformats.org/officeDocument/2006/relationships/slide" Target="slides/slide419.xml"/><Relationship Id="rId473" Type="http://schemas.openxmlformats.org/officeDocument/2006/relationships/slide" Target="slides/slide461.xml"/><Relationship Id="rId529" Type="http://schemas.openxmlformats.org/officeDocument/2006/relationships/slide" Target="slides/slide517.xml"/><Relationship Id="rId30" Type="http://schemas.openxmlformats.org/officeDocument/2006/relationships/slide" Target="slides/slide18.xml"/><Relationship Id="rId126" Type="http://schemas.openxmlformats.org/officeDocument/2006/relationships/slide" Target="slides/slide114.xml"/><Relationship Id="rId168" Type="http://schemas.openxmlformats.org/officeDocument/2006/relationships/slide" Target="slides/slide156.xml"/><Relationship Id="rId333" Type="http://schemas.openxmlformats.org/officeDocument/2006/relationships/slide" Target="slides/slide321.xml"/><Relationship Id="rId540" Type="http://schemas.openxmlformats.org/officeDocument/2006/relationships/slide" Target="slides/slide528.xml"/><Relationship Id="rId72" Type="http://schemas.openxmlformats.org/officeDocument/2006/relationships/slide" Target="slides/slide60.xml"/><Relationship Id="rId375" Type="http://schemas.openxmlformats.org/officeDocument/2006/relationships/slide" Target="slides/slide363.xml"/><Relationship Id="rId3" Type="http://schemas.openxmlformats.org/officeDocument/2006/relationships/slideMaster" Target="slideMasters/slideMaster3.xml"/><Relationship Id="rId235" Type="http://schemas.openxmlformats.org/officeDocument/2006/relationships/slide" Target="slides/slide223.xml"/><Relationship Id="rId277" Type="http://schemas.openxmlformats.org/officeDocument/2006/relationships/slide" Target="slides/slide265.xml"/><Relationship Id="rId400" Type="http://schemas.openxmlformats.org/officeDocument/2006/relationships/slide" Target="slides/slide388.xml"/><Relationship Id="rId442" Type="http://schemas.openxmlformats.org/officeDocument/2006/relationships/slide" Target="slides/slide430.xml"/><Relationship Id="rId484" Type="http://schemas.openxmlformats.org/officeDocument/2006/relationships/slide" Target="slides/slide472.xml"/><Relationship Id="rId137" Type="http://schemas.openxmlformats.org/officeDocument/2006/relationships/slide" Target="slides/slide125.xml"/><Relationship Id="rId302" Type="http://schemas.openxmlformats.org/officeDocument/2006/relationships/slide" Target="slides/slide290.xml"/><Relationship Id="rId344" Type="http://schemas.openxmlformats.org/officeDocument/2006/relationships/slide" Target="slides/slide332.xml"/><Relationship Id="rId41" Type="http://schemas.openxmlformats.org/officeDocument/2006/relationships/slide" Target="slides/slide29.xml"/><Relationship Id="rId83" Type="http://schemas.openxmlformats.org/officeDocument/2006/relationships/slide" Target="slides/slide71.xml"/><Relationship Id="rId179" Type="http://schemas.openxmlformats.org/officeDocument/2006/relationships/slide" Target="slides/slide167.xml"/><Relationship Id="rId386" Type="http://schemas.openxmlformats.org/officeDocument/2006/relationships/slide" Target="slides/slide374.xml"/><Relationship Id="rId551" Type="http://schemas.openxmlformats.org/officeDocument/2006/relationships/slide" Target="slides/slide539.xml"/><Relationship Id="rId190" Type="http://schemas.openxmlformats.org/officeDocument/2006/relationships/slide" Target="slides/slide178.xml"/><Relationship Id="rId204" Type="http://schemas.openxmlformats.org/officeDocument/2006/relationships/slide" Target="slides/slide192.xml"/><Relationship Id="rId246" Type="http://schemas.openxmlformats.org/officeDocument/2006/relationships/slide" Target="slides/slide234.xml"/><Relationship Id="rId288" Type="http://schemas.openxmlformats.org/officeDocument/2006/relationships/slide" Target="slides/slide276.xml"/><Relationship Id="rId411" Type="http://schemas.openxmlformats.org/officeDocument/2006/relationships/slide" Target="slides/slide399.xml"/><Relationship Id="rId453" Type="http://schemas.openxmlformats.org/officeDocument/2006/relationships/slide" Target="slides/slide441.xml"/><Relationship Id="rId509" Type="http://schemas.openxmlformats.org/officeDocument/2006/relationships/slide" Target="slides/slide497.xml"/><Relationship Id="rId106" Type="http://schemas.openxmlformats.org/officeDocument/2006/relationships/slide" Target="slides/slide94.xml"/><Relationship Id="rId313" Type="http://schemas.openxmlformats.org/officeDocument/2006/relationships/slide" Target="slides/slide301.xml"/><Relationship Id="rId495" Type="http://schemas.openxmlformats.org/officeDocument/2006/relationships/slide" Target="slides/slide483.xml"/><Relationship Id="rId10" Type="http://schemas.openxmlformats.org/officeDocument/2006/relationships/slideMaster" Target="slideMasters/slideMaster10.xml"/><Relationship Id="rId52" Type="http://schemas.openxmlformats.org/officeDocument/2006/relationships/slide" Target="slides/slide40.xml"/><Relationship Id="rId94" Type="http://schemas.openxmlformats.org/officeDocument/2006/relationships/slide" Target="slides/slide82.xml"/><Relationship Id="rId148" Type="http://schemas.openxmlformats.org/officeDocument/2006/relationships/slide" Target="slides/slide136.xml"/><Relationship Id="rId355" Type="http://schemas.openxmlformats.org/officeDocument/2006/relationships/slide" Target="slides/slide343.xml"/><Relationship Id="rId397" Type="http://schemas.openxmlformats.org/officeDocument/2006/relationships/slide" Target="slides/slide385.xml"/><Relationship Id="rId520" Type="http://schemas.openxmlformats.org/officeDocument/2006/relationships/slide" Target="slides/slide508.xml"/><Relationship Id="rId562" Type="http://schemas.openxmlformats.org/officeDocument/2006/relationships/slide" Target="slides/slide550.xml"/><Relationship Id="rId215" Type="http://schemas.openxmlformats.org/officeDocument/2006/relationships/slide" Target="slides/slide203.xml"/><Relationship Id="rId257" Type="http://schemas.openxmlformats.org/officeDocument/2006/relationships/slide" Target="slides/slide245.xml"/><Relationship Id="rId422" Type="http://schemas.openxmlformats.org/officeDocument/2006/relationships/slide" Target="slides/slide410.xml"/><Relationship Id="rId464" Type="http://schemas.openxmlformats.org/officeDocument/2006/relationships/slide" Target="slides/slide452.xml"/><Relationship Id="rId299" Type="http://schemas.openxmlformats.org/officeDocument/2006/relationships/slide" Target="slides/slide287.xml"/><Relationship Id="rId63" Type="http://schemas.openxmlformats.org/officeDocument/2006/relationships/slide" Target="slides/slide51.xml"/><Relationship Id="rId159" Type="http://schemas.openxmlformats.org/officeDocument/2006/relationships/slide" Target="slides/slide147.xml"/><Relationship Id="rId366" Type="http://schemas.openxmlformats.org/officeDocument/2006/relationships/slide" Target="slides/slide354.xml"/><Relationship Id="rId573" Type="http://schemas.openxmlformats.org/officeDocument/2006/relationships/viewProps" Target="viewProps.xml"/><Relationship Id="rId226" Type="http://schemas.openxmlformats.org/officeDocument/2006/relationships/slide" Target="slides/slide214.xml"/><Relationship Id="rId433" Type="http://schemas.openxmlformats.org/officeDocument/2006/relationships/slide" Target="slides/slide421.xml"/><Relationship Id="rId74" Type="http://schemas.openxmlformats.org/officeDocument/2006/relationships/slide" Target="slides/slide62.xml"/><Relationship Id="rId377" Type="http://schemas.openxmlformats.org/officeDocument/2006/relationships/slide" Target="slides/slide365.xml"/><Relationship Id="rId500" Type="http://schemas.openxmlformats.org/officeDocument/2006/relationships/slide" Target="slides/slide488.xml"/><Relationship Id="rId5" Type="http://schemas.openxmlformats.org/officeDocument/2006/relationships/slideMaster" Target="slideMasters/slideMaster5.xml"/><Relationship Id="rId237" Type="http://schemas.openxmlformats.org/officeDocument/2006/relationships/slide" Target="slides/slide225.xml"/><Relationship Id="rId444" Type="http://schemas.openxmlformats.org/officeDocument/2006/relationships/slide" Target="slides/slide432.xml"/><Relationship Id="rId290" Type="http://schemas.openxmlformats.org/officeDocument/2006/relationships/slide" Target="slides/slide278.xml"/><Relationship Id="rId304" Type="http://schemas.openxmlformats.org/officeDocument/2006/relationships/slide" Target="slides/slide292.xml"/><Relationship Id="rId388" Type="http://schemas.openxmlformats.org/officeDocument/2006/relationships/slide" Target="slides/slide376.xml"/><Relationship Id="rId511" Type="http://schemas.openxmlformats.org/officeDocument/2006/relationships/slide" Target="slides/slide499.xml"/><Relationship Id="rId85" Type="http://schemas.openxmlformats.org/officeDocument/2006/relationships/slide" Target="slides/slide73.xml"/><Relationship Id="rId150" Type="http://schemas.openxmlformats.org/officeDocument/2006/relationships/slide" Target="slides/slide138.xml"/><Relationship Id="rId248" Type="http://schemas.openxmlformats.org/officeDocument/2006/relationships/slide" Target="slides/slide236.xml"/><Relationship Id="rId455" Type="http://schemas.openxmlformats.org/officeDocument/2006/relationships/slide" Target="slides/slide443.xml"/><Relationship Id="rId12" Type="http://schemas.openxmlformats.org/officeDocument/2006/relationships/slideMaster" Target="slideMasters/slideMaster12.xml"/><Relationship Id="rId108" Type="http://schemas.openxmlformats.org/officeDocument/2006/relationships/slide" Target="slides/slide96.xml"/><Relationship Id="rId315" Type="http://schemas.openxmlformats.org/officeDocument/2006/relationships/slide" Target="slides/slide303.xml"/><Relationship Id="rId522" Type="http://schemas.openxmlformats.org/officeDocument/2006/relationships/slide" Target="slides/slide510.xml"/><Relationship Id="rId96" Type="http://schemas.openxmlformats.org/officeDocument/2006/relationships/slide" Target="slides/slide84.xml"/><Relationship Id="rId161" Type="http://schemas.openxmlformats.org/officeDocument/2006/relationships/slide" Target="slides/slide149.xml"/><Relationship Id="rId399" Type="http://schemas.openxmlformats.org/officeDocument/2006/relationships/slide" Target="slides/slide387.xml"/><Relationship Id="rId259" Type="http://schemas.openxmlformats.org/officeDocument/2006/relationships/slide" Target="slides/slide247.xml"/><Relationship Id="rId466" Type="http://schemas.openxmlformats.org/officeDocument/2006/relationships/slide" Target="slides/slide454.xml"/><Relationship Id="rId23" Type="http://schemas.openxmlformats.org/officeDocument/2006/relationships/slide" Target="slides/slide11.xml"/><Relationship Id="rId119" Type="http://schemas.openxmlformats.org/officeDocument/2006/relationships/slide" Target="slides/slide107.xml"/><Relationship Id="rId326" Type="http://schemas.openxmlformats.org/officeDocument/2006/relationships/slide" Target="slides/slide314.xml"/><Relationship Id="rId533" Type="http://schemas.openxmlformats.org/officeDocument/2006/relationships/slide" Target="slides/slide521.xml"/><Relationship Id="rId172" Type="http://schemas.openxmlformats.org/officeDocument/2006/relationships/slide" Target="slides/slide160.xml"/><Relationship Id="rId477" Type="http://schemas.openxmlformats.org/officeDocument/2006/relationships/slide" Target="slides/slide4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3:10:41.6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1 217,'673'0,"-651"-1,0-2,35-7,-31 5,36-3,20 7,-50 2,-1-2,61-9,49-9,-66 11,88-6,215 11,-199 4,119-11,303-7,-454 17,9 14,-19-1,302-11,-228-4,-178 1,60-11,9-1,18-1,-70 8,54-2,518 9,-571-3,55-10,48-2,-92 15,-28 0,0-2,1 0,39-9,-29 3,90-5,48 13,-65 1,-84-1,0 1,58 11,188 33,-220-37,360 45,-365-49,0-2,1-3,-1-2,57-10,-14 5,39-6,-118 10,-1 0,0-2,0 0,0-2,21-9,-4 0,0 1,2 2,0 2,0 1,59-7,-25 11,125 6,-86 2,581-2,-607 4,128 23,-69-6,90 8,-71-3,-98-15,-35-5,49 3,-6-7,-17-1,56 8,161 23,-139-18,50 8,101 13,-186-25,171-1,-242-9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0.9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1.3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4.6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 0,'-4'0,"-2"0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5.0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48.5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11,'0'-4,"0"-3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6:00:22.3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57,'98'1,"0"4,-1 4,150 35,-204-35,1-2,74 3,90-12,-74 0,-31 3,111-3,-121-11,-60 7,44-2,36-5,-21 1,112-15,-46 4,-49 16,110 7,-85 2,1566-2,-1673 1,1 2,31 7,35 3,114-13,14 1,-46 23,-4-1,334-16,-297-9,1169 2,-1320-2,60-12,-48 5,11-2,84-6,-15 3,21 0,-55 13,233 4,-198 10,31 1,173-14,-162-1,-145-1,51-9,28-2,-81 11,118-8,-12-4,225 10,-201 6,-76-4,109 4,-128 11,-53-7,50 3,-16-9,-33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6:00:26.8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56,'24'-1,"-1"-1,31-7,-27 3,32-1,43 6,-59 1,0-1,50-8,-33 0,86-2,63 12,-72 1,139-2,-246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29.6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0,'1476'0,"-1419"3,76 13,38 2,328-17,-235-3,-224 2,-5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4.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0 214,'4'-3,"-1"0,1 1,0-1,0 1,1 0,-1 0,0 0,6-1,4-3,12-3,-1 0,2 2,-1 1,1 1,42-2,141 6,-116 3,-57-1,0-1,-1-2,1-2,0-1,46-13,-62 11,154-43,-140 42,0 2,0 1,40 1,447 4,-178 2,1127-2,-1421-2,77-14,18-1,204 15,-184 3,-133-1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8.9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0 142,'0'-1,"1"0,-1-1,1 1,-1 0,1 0,-1 0,1 0,0 0,0-1,-1 1,1 0,0 1,0-1,0 0,0 0,0 0,0 0,0 1,1-1,-1 1,0-1,0 1,0-1,1 1,-1-1,0 1,3 0,40-7,-39 7,139-3,-9 1,-106-2,33-8,25-3,36-2,49-4,-23 3,-100 10,63-3,515 10,-294 3,1699-2,-2003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3:10:49.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84,'1682'0,"-1656"-1,-1-2,29-5,28-4,-13 9,1 3,120 16,-80-6,176-7,-151-5,1 1,155 3,-123 10,57 2,-126-13,198-4,-249-2,76-18,19-2,-130 23,325-22,-328 24,48 0,78-10,123-9,3 20,-88 1,-117-3,-10 0,-1 2,75 11,-7 7,72 15,-33-7,-112-21,130 21,-114-20,1-2,-1-3,59-4,-14-1,1122 3,-1047-14,-16 0,-79 14,-36 1,0-2,53-8,-4-2,0 4,133 7,-89 2,1799-2,-1881 3,93 17,-129-17,-1 2,-1 0,22 9,-33-11,17 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2.0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0 108,'1'-1,"-1"0,0-1,1 1,-1 0,1 0,-1-1,1 1,0 0,-1 0,1 0,0 0,0 0,0 0,0 0,0 0,0 0,0 1,0-1,0 0,0 1,0-1,1 0,-1 1,0 0,0-1,1 1,1-1,41-6,-39 7,335-6,-200 8,-21 0,147-5,-164-13,-13 1,34-2,-62 7,72-2,7 12,-110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4.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0 156,'13'0,"27"1,-1-2,80-13,140-32,-108 22,-72 13,1 3,100 3,-137 4,78-14,16-2,107 17,35-2,-237-3,-6-2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7.3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0,'1180'0,"-1137"0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15:36:12.3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1 190,'9'-1,"1"0,-1-1,0 0,13-4,18-4,38-3,-34 5,63-4,-51 7,81-17,-85 12,105-8,193 19,-136 0,-171 1,0 3,63 14,-6-1,-13-4,-33-4,89 4,-98-14,-14-1,0 2,51 8,-34-1,93 4,50-13,-64-2,915 4,-995-4,-1-2,0-2,54-16,-43 10,-23 4,50-21,-60 20,1 1,-1 1,1 2,34-6,33 1,83-5,306 17,-439 1,0 3,0 1,74 22,-74-17,0-1,0-2,68 4,96-14,96 3,-192 12,-68-7,51 1,358-8,-386-2,119-23,-26 3,-52 10,47-3,-27 0,-64 6,0-1,-35 5,48-3,-34 7,-1 2,1 2,74 14,-92-11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15:36:18.0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4,'3'3,"1"-1,0 1,1 0,-1-1,0 0,0 0,1-1,0 1,-1-1,9 2,8 2,66 19,161 21,-197-38,-1-3,1-2,1-3,95-12,67-9,-79 11,-15 0,49-5,-10-6,-108 14,87-3,54 12,-74 1,1315-1,-1373 2,0 3,85 19,-63-9,-24-5,-25-4,-1-1,37 1,410-6,-228-3,-199 3,-15 0,0-1,0-2,42-8,-16 1,0 2,1 3,87 6,-50 0,1003-2,-1074 2,1 1,31 7,-6-1,172 40,-201-42,46 9,137 13,77-20,-210-8,76-3,-71-11,-54 7,48-2,46 8,-88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0.1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0.9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1.3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4.6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 0,'-4'0,"-2"0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0.1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33</a:t>
            </a:fld>
            <a:endParaRPr lang="en-US"/>
          </a:p>
        </p:txBody>
      </p:sp>
    </p:spTree>
    <p:extLst>
      <p:ext uri="{BB962C8B-B14F-4D97-AF65-F5344CB8AC3E}">
        <p14:creationId xmlns:p14="http://schemas.microsoft.com/office/powerpoint/2010/main" val="3621853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DE75219-FE68-4C0F-80D9-57DDDD0003B5}"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1754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8C30772-9BD7-4C8F-ABC5-27441910EA35}" type="slidenum">
              <a:rPr kumimoji="0" lang="en-US" sz="1200" b="1" i="1"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1" i="1"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92526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8C30772-9BD7-4C8F-ABC5-27441910EA35}" type="slidenum">
              <a:rPr kumimoji="0" lang="en-US" sz="1200" b="1" i="1"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US" sz="1200" b="1" i="1"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30384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8C30772-9BD7-4C8F-ABC5-27441910EA35}" type="slidenum">
              <a:rPr kumimoji="0" lang="en-US" sz="1200" b="1" i="1"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1" i="1"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9748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71211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661636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12391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85395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51710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51020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06422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03397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9779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07725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268AC-0D84-0BC1-0824-788AC17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D5419-D806-F914-0CD8-572171D0B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0FEBB-61C1-1FDF-F756-796DD81796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4BBAE-CF42-E6B6-996B-BCF126C8C40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72244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20797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7845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32951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583815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76BAA-0C2D-9E45-331B-021E1C474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027F1-679C-F6F0-1A7A-D33226BB3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D622A-3E50-B879-37E5-3EF7D76D24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5F01D7-109A-6AA0-77E9-FDF567EFE16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59697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04982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26272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1050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41148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9968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2927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971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439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5087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47128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78227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0761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08778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7680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014998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26166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46616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3257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25666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436768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03230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889707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522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93479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751260D2-8728-4658-859E-C051469BD08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95282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751260D2-8728-4658-859E-C051469BD08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873119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39594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982066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93377A8-D6EB-4D87-8272-98139B914C74}"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386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605373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5162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62540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16D83-AE73-432A-86DC-B880A7377623}"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977690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053B20E0-FAAB-4156-B840-051A0FB212E5}"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553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98946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B97160C-AC9F-4372-9853-CEDCB23910CF}" type="slidenum">
              <a:rPr kumimoji="0" lang="en-US" sz="1200" b="1" i="1"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554</a:t>
            </a:fld>
            <a:endParaRPr kumimoji="0" lang="en-US" sz="1200" b="1" i="1"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8576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extLst>
      <p:ext uri="{BB962C8B-B14F-4D97-AF65-F5344CB8AC3E}">
        <p14:creationId xmlns:p14="http://schemas.microsoft.com/office/powerpoint/2010/main" val="16411906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extLst>
      <p:ext uri="{BB962C8B-B14F-4D97-AF65-F5344CB8AC3E}">
        <p14:creationId xmlns:p14="http://schemas.microsoft.com/office/powerpoint/2010/main" val="2855015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508139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3505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0627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67280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6892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143414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5481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13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26370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8281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1093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0076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579502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351573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768421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754822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525483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9867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850152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636389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11515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879814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730950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FC630-8294-4668-B5F8-C60422C24AA0}" type="slidenum">
              <a:rPr lang="en-US"/>
              <a:pPr>
                <a:defRPr/>
              </a:pPr>
              <a:t>‹#›</a:t>
            </a:fld>
            <a:endParaRPr lang="en-US"/>
          </a:p>
        </p:txBody>
      </p:sp>
    </p:spTree>
    <p:extLst>
      <p:ext uri="{BB962C8B-B14F-4D97-AF65-F5344CB8AC3E}">
        <p14:creationId xmlns:p14="http://schemas.microsoft.com/office/powerpoint/2010/main" val="11328647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E44E2-60C0-477E-A09A-F83853FA12CC}" type="slidenum">
              <a:rPr lang="en-US"/>
              <a:pPr>
                <a:defRPr/>
              </a:pPr>
              <a:t>‹#›</a:t>
            </a:fld>
            <a:endParaRPr lang="en-US"/>
          </a:p>
        </p:txBody>
      </p:sp>
    </p:spTree>
    <p:extLst>
      <p:ext uri="{BB962C8B-B14F-4D97-AF65-F5344CB8AC3E}">
        <p14:creationId xmlns:p14="http://schemas.microsoft.com/office/powerpoint/2010/main" val="27681197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9ED8E-E856-406B-B9F8-07EBF0C02E00}" type="slidenum">
              <a:rPr lang="en-US"/>
              <a:pPr>
                <a:defRPr/>
              </a:pPr>
              <a:t>‹#›</a:t>
            </a:fld>
            <a:endParaRPr lang="en-US"/>
          </a:p>
        </p:txBody>
      </p:sp>
    </p:spTree>
    <p:extLst>
      <p:ext uri="{BB962C8B-B14F-4D97-AF65-F5344CB8AC3E}">
        <p14:creationId xmlns:p14="http://schemas.microsoft.com/office/powerpoint/2010/main" val="34472989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936587-7780-40E5-B25F-4C6C422E5D56}" type="slidenum">
              <a:rPr lang="en-US"/>
              <a:pPr>
                <a:defRPr/>
              </a:pPr>
              <a:t>‹#›</a:t>
            </a:fld>
            <a:endParaRPr lang="en-US"/>
          </a:p>
        </p:txBody>
      </p:sp>
    </p:spTree>
    <p:extLst>
      <p:ext uri="{BB962C8B-B14F-4D97-AF65-F5344CB8AC3E}">
        <p14:creationId xmlns:p14="http://schemas.microsoft.com/office/powerpoint/2010/main" val="4071966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D8AA7E-F2A4-4478-BFD1-CE1B05A87A24}" type="slidenum">
              <a:rPr lang="en-US"/>
              <a:pPr>
                <a:defRPr/>
              </a:pPr>
              <a:t>‹#›</a:t>
            </a:fld>
            <a:endParaRPr lang="en-US"/>
          </a:p>
        </p:txBody>
      </p:sp>
    </p:spTree>
    <p:extLst>
      <p:ext uri="{BB962C8B-B14F-4D97-AF65-F5344CB8AC3E}">
        <p14:creationId xmlns:p14="http://schemas.microsoft.com/office/powerpoint/2010/main" val="3468382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B265A9-4B56-4F15-A7AE-25F898F4FAF8}" type="slidenum">
              <a:rPr lang="en-US"/>
              <a:pPr>
                <a:defRPr/>
              </a:pPr>
              <a:t>‹#›</a:t>
            </a:fld>
            <a:endParaRPr lang="en-US"/>
          </a:p>
        </p:txBody>
      </p:sp>
    </p:spTree>
    <p:extLst>
      <p:ext uri="{BB962C8B-B14F-4D97-AF65-F5344CB8AC3E}">
        <p14:creationId xmlns:p14="http://schemas.microsoft.com/office/powerpoint/2010/main" val="19783508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E591C1-914B-4837-B839-84468C378974}" type="slidenum">
              <a:rPr lang="en-US"/>
              <a:pPr>
                <a:defRPr/>
              </a:pPr>
              <a:t>‹#›</a:t>
            </a:fld>
            <a:endParaRPr lang="en-US"/>
          </a:p>
        </p:txBody>
      </p:sp>
    </p:spTree>
    <p:extLst>
      <p:ext uri="{BB962C8B-B14F-4D97-AF65-F5344CB8AC3E}">
        <p14:creationId xmlns:p14="http://schemas.microsoft.com/office/powerpoint/2010/main" val="23935151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BC4E56-1B54-4E6E-8709-E1608CBA92CE}" type="slidenum">
              <a:rPr lang="en-US"/>
              <a:pPr>
                <a:defRPr/>
              </a:pPr>
              <a:t>‹#›</a:t>
            </a:fld>
            <a:endParaRPr lang="en-US"/>
          </a:p>
        </p:txBody>
      </p:sp>
    </p:spTree>
    <p:extLst>
      <p:ext uri="{BB962C8B-B14F-4D97-AF65-F5344CB8AC3E}">
        <p14:creationId xmlns:p14="http://schemas.microsoft.com/office/powerpoint/2010/main" val="24866912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0ED24A-6A9A-40A9-AF9D-571C56AAAF79}" type="slidenum">
              <a:rPr lang="en-US"/>
              <a:pPr>
                <a:defRPr/>
              </a:pPr>
              <a:t>‹#›</a:t>
            </a:fld>
            <a:endParaRPr lang="en-US"/>
          </a:p>
        </p:txBody>
      </p:sp>
    </p:spTree>
    <p:extLst>
      <p:ext uri="{BB962C8B-B14F-4D97-AF65-F5344CB8AC3E}">
        <p14:creationId xmlns:p14="http://schemas.microsoft.com/office/powerpoint/2010/main" val="1470158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6B755-C496-4EEB-9FB4-1D07FDDD08DA}" type="slidenum">
              <a:rPr lang="en-US"/>
              <a:pPr>
                <a:defRPr/>
              </a:pPr>
              <a:t>‹#›</a:t>
            </a:fld>
            <a:endParaRPr lang="en-US"/>
          </a:p>
        </p:txBody>
      </p:sp>
    </p:spTree>
    <p:extLst>
      <p:ext uri="{BB962C8B-B14F-4D97-AF65-F5344CB8AC3E}">
        <p14:creationId xmlns:p14="http://schemas.microsoft.com/office/powerpoint/2010/main" val="26451303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4223F6-C9A7-4090-83BA-A82F47DD6428}" type="slidenum">
              <a:rPr lang="en-US"/>
              <a:pPr>
                <a:defRPr/>
              </a:pPr>
              <a:t>‹#›</a:t>
            </a:fld>
            <a:endParaRPr lang="en-US"/>
          </a:p>
        </p:txBody>
      </p:sp>
    </p:spTree>
    <p:extLst>
      <p:ext uri="{BB962C8B-B14F-4D97-AF65-F5344CB8AC3E}">
        <p14:creationId xmlns:p14="http://schemas.microsoft.com/office/powerpoint/2010/main" val="34351661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1D0827-6C5C-47F9-937C-E1B9400CCC74}" type="slidenum">
              <a:rPr lang="en-US"/>
              <a:pPr>
                <a:defRPr/>
              </a:pPr>
              <a:t>‹#›</a:t>
            </a:fld>
            <a:endParaRPr lang="en-US"/>
          </a:p>
        </p:txBody>
      </p:sp>
    </p:spTree>
    <p:extLst>
      <p:ext uri="{BB962C8B-B14F-4D97-AF65-F5344CB8AC3E}">
        <p14:creationId xmlns:p14="http://schemas.microsoft.com/office/powerpoint/2010/main" val="3377239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6A3BF3F-9549-4D82-98FC-D6B5B541A4D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388833A-7BAA-4E65-AFC6-67AEF11DE8E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E794A2-5C3D-4CD8-B0FF-2AC6C9184CF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022F0A4-E435-4792-A9E2-35F326441C9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3EDE7C-F9D4-4719-AAC4-9CA4EA87B67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92FA0E-E903-4224-A1E5-33C761F5EA6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BF8E86-F3B5-4A08-B704-F259D6856AC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650FFB7-C636-4C5A-A5C8-E91ACC4E70C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14F7130-E6C5-4925-87AB-79A94A7702E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1C21E6-C9F1-4889-8D99-819FDC3D81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A86EB34-0A52-4C7A-84F6-5FD7D0F03F3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43220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952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7269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2213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2625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980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16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921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6367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8772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425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extLst>
      <p:ext uri="{BB962C8B-B14F-4D97-AF65-F5344CB8AC3E}">
        <p14:creationId xmlns:p14="http://schemas.microsoft.com/office/powerpoint/2010/main" val="9363527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extLst>
      <p:ext uri="{BB962C8B-B14F-4D97-AF65-F5344CB8AC3E}">
        <p14:creationId xmlns:p14="http://schemas.microsoft.com/office/powerpoint/2010/main" val="10727701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extLst>
      <p:ext uri="{BB962C8B-B14F-4D97-AF65-F5344CB8AC3E}">
        <p14:creationId xmlns:p14="http://schemas.microsoft.com/office/powerpoint/2010/main" val="40722240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extLst>
      <p:ext uri="{BB962C8B-B14F-4D97-AF65-F5344CB8AC3E}">
        <p14:creationId xmlns:p14="http://schemas.microsoft.com/office/powerpoint/2010/main" val="23731652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extLst>
      <p:ext uri="{BB962C8B-B14F-4D97-AF65-F5344CB8AC3E}">
        <p14:creationId xmlns:p14="http://schemas.microsoft.com/office/powerpoint/2010/main" val="1717751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extLst>
      <p:ext uri="{BB962C8B-B14F-4D97-AF65-F5344CB8AC3E}">
        <p14:creationId xmlns:p14="http://schemas.microsoft.com/office/powerpoint/2010/main" val="2229503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extLst>
      <p:ext uri="{BB962C8B-B14F-4D97-AF65-F5344CB8AC3E}">
        <p14:creationId xmlns:p14="http://schemas.microsoft.com/office/powerpoint/2010/main" val="141163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extLst>
      <p:ext uri="{BB962C8B-B14F-4D97-AF65-F5344CB8AC3E}">
        <p14:creationId xmlns:p14="http://schemas.microsoft.com/office/powerpoint/2010/main" val="18474119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extLst>
      <p:ext uri="{BB962C8B-B14F-4D97-AF65-F5344CB8AC3E}">
        <p14:creationId xmlns:p14="http://schemas.microsoft.com/office/powerpoint/2010/main" val="39781518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extLst>
      <p:ext uri="{BB962C8B-B14F-4D97-AF65-F5344CB8AC3E}">
        <p14:creationId xmlns:p14="http://schemas.microsoft.com/office/powerpoint/2010/main" val="1850217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47299"/>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extLst>
      <p:ext uri="{BB962C8B-B14F-4D97-AF65-F5344CB8AC3E}">
        <p14:creationId xmlns:p14="http://schemas.microsoft.com/office/powerpoint/2010/main" val="3463339955"/>
      </p:ext>
    </p:extLst>
  </p:cSld>
  <p:clrMap bg1="dk2" tx1="lt1" bg2="dk1" tx2="lt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lgn="l">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C9531B37-83F4-441A-9B00-554A3712B2E6}" type="slidenum">
              <a:rPr lang="en-US"/>
              <a:pPr>
                <a:defRPr/>
              </a:pPr>
              <a:t>‹#›</a:t>
            </a:fld>
            <a:endParaRPr lang="en-US"/>
          </a:p>
        </p:txBody>
      </p:sp>
    </p:spTree>
    <p:extLst>
      <p:ext uri="{BB962C8B-B14F-4D97-AF65-F5344CB8AC3E}">
        <p14:creationId xmlns:p14="http://schemas.microsoft.com/office/powerpoint/2010/main" val="3277868460"/>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rtl="0" fontAlgn="base">
              <a:spcAft>
                <a:spcPct val="0"/>
              </a:spcAft>
              <a:defRPr/>
            </a:pPr>
            <a:fld id="{DE66C4BD-4008-4B64-96F5-B40D9260EE4E}"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693632"/>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b="0" i="0"/>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lgn="l">
              <a:defRPr/>
            </a:pPr>
            <a:endParaRPr lang="en-US" b="0" i="0"/>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b="0" i="0"/>
              <a:pPr>
                <a:defRPr/>
              </a:pPr>
              <a:t>‹#›</a:t>
            </a:fld>
            <a:endParaRPr lang="en-US" b="0" i="0"/>
          </a:p>
        </p:txBody>
      </p:sp>
    </p:spTree>
    <p:extLst>
      <p:ext uri="{BB962C8B-B14F-4D97-AF65-F5344CB8AC3E}">
        <p14:creationId xmlns:p14="http://schemas.microsoft.com/office/powerpoint/2010/main" val="4085853847"/>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hyperlink" Target="http://en.wikipedia.org/wiki/Aida" TargetMode="External"/><Relationship Id="rId2" Type="http://schemas.openxmlformats.org/officeDocument/2006/relationships/image" Target="../media/image37.png"/><Relationship Id="rId1" Type="http://schemas.openxmlformats.org/officeDocument/2006/relationships/slideLayout" Target="../slideLayouts/slideLayout58.xml"/></Relationships>
</file>

<file path=ppt/slides/_rels/slide1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en.wikipedia.org/wiki/Aida" TargetMode="Externa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nedgallagher.com/journal/images/aida.jpg" TargetMode="External"/><Relationship Id="rId2" Type="http://schemas.openxmlformats.org/officeDocument/2006/relationships/image" Target="../media/image39.png"/><Relationship Id="rId1" Type="http://schemas.openxmlformats.org/officeDocument/2006/relationships/slideLayout" Target="../slideLayouts/slideLayout58.xml"/></Relationships>
</file>

<file path=ppt/slides/_rels/slide111.xml.rels><?xml version="1.0" encoding="UTF-8" standalone="yes"?>
<Relationships xmlns="http://schemas.openxmlformats.org/package/2006/relationships"><Relationship Id="rId3" Type="http://schemas.openxmlformats.org/officeDocument/2006/relationships/hyperlink" Target="http://www.mfiles.co.uk/manuscripts-pens-and-composers.htm" TargetMode="External"/><Relationship Id="rId2" Type="http://schemas.openxmlformats.org/officeDocument/2006/relationships/image" Target="../media/image30.jpeg"/><Relationship Id="rId1" Type="http://schemas.openxmlformats.org/officeDocument/2006/relationships/slideLayout" Target="../slideLayouts/slideLayout58.xml"/><Relationship Id="rId5" Type="http://schemas.openxmlformats.org/officeDocument/2006/relationships/hyperlink" Target="https://en.wikipedia.org/wiki/Deutsches_Symphonie-Orchester_Berlin" TargetMode="External"/><Relationship Id="rId4" Type="http://schemas.openxmlformats.org/officeDocument/2006/relationships/image" Target="../media/image31.jpeg"/></Relationships>
</file>

<file path=ppt/slides/_rels/slide1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85.xml"/></Relationships>
</file>

<file path=ppt/slides/_rels/slide1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10.png"/><Relationship Id="rId4" Type="http://schemas.openxmlformats.org/officeDocument/2006/relationships/hyperlink" Target="http://en.wikipedia.org/wiki/History_of_Italy_during_foreign_domination_and_the_unification" TargetMode="External"/></Relationships>
</file>

<file path=ppt/slides/_rels/slide1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4.xml"/><Relationship Id="rId5" Type="http://schemas.openxmlformats.org/officeDocument/2006/relationships/image" Target="../media/image10.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41.JPG"/></Relationships>
</file>

<file path=ppt/slides/_rels/slide1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hyperlink" Target="https://www.bbc.com/news/world-europe-48132701" TargetMode="External"/><Relationship Id="rId4" Type="http://schemas.openxmlformats.org/officeDocument/2006/relationships/image" Target="../media/image15.jpg"/></Relationships>
</file>

<file path=ppt/slides/_rels/slide169.xml.rels><?xml version="1.0" encoding="UTF-8" standalone="yes"?>
<Relationships xmlns="http://schemas.openxmlformats.org/package/2006/relationships"><Relationship Id="rId3" Type="http://schemas.openxmlformats.org/officeDocument/2006/relationships/hyperlink" Target="https://www.bbc.com/news/world-europe-48132701" TargetMode="External"/><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15.jp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11.png"/></Relationships>
</file>

<file path=ppt/slides/_rels/slide170.xml.rels><?xml version="1.0" encoding="UTF-8" standalone="yes"?>
<Relationships xmlns="http://schemas.openxmlformats.org/package/2006/relationships"><Relationship Id="rId3" Type="http://schemas.openxmlformats.org/officeDocument/2006/relationships/hyperlink" Target="https://www.bbc.com/news/world-europe-48132701"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15.jpg"/><Relationship Id="rId4" Type="http://schemas.openxmlformats.org/officeDocument/2006/relationships/image" Target="../media/image44.png"/></Relationships>
</file>

<file path=ppt/slides/_rels/slide171.xml.rels><?xml version="1.0" encoding="UTF-8" standalone="yes"?>
<Relationships xmlns="http://schemas.openxmlformats.org/package/2006/relationships"><Relationship Id="rId3" Type="http://schemas.openxmlformats.org/officeDocument/2006/relationships/hyperlink" Target="http://www.bbc.com/travel/story/20191210-the-italian-village-that-celebrates-ugliness?ocid=global_travel_rss&amp;ocid=global_bbccom_email_12122019_travel" TargetMode="External"/><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hyperlink" Target="https://www.facebook.com/clubmondialedeibruttiofficial/" TargetMode="External"/><Relationship Id="rId5" Type="http://schemas.openxmlformats.org/officeDocument/2006/relationships/image" Target="../media/image45.png"/><Relationship Id="rId4" Type="http://schemas.openxmlformats.org/officeDocument/2006/relationships/image" Target="../media/image15.jpg"/></Relationships>
</file>

<file path=ppt/slides/_rels/slide172.xml.rels><?xml version="1.0" encoding="UTF-8" standalone="yes"?>
<Relationships xmlns="http://schemas.openxmlformats.org/package/2006/relationships"><Relationship Id="rId3" Type="http://schemas.openxmlformats.org/officeDocument/2006/relationships/hyperlink" Target="http://www.bbc.com/travel/story/20191210-the-italian-village-that-celebrates-ugliness?ocid=global_travel_rss&amp;ocid=global_bbccom_email_12122019_travel" TargetMode="External"/><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46.JPG"/><Relationship Id="rId4" Type="http://schemas.openxmlformats.org/officeDocument/2006/relationships/image" Target="../media/image15.jpg"/></Relationships>
</file>

<file path=ppt/slides/_rels/slide1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giornale.regione.marche.it/archivio/num0400/art09.htm" TargetMode="Externa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panoramio.com/photo/4646218" TargetMode="Externa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blog.kloppmagic.ca/palio-di-siena/" TargetMode="Externa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hyperlink" Target="http://blog.kloppmagic.ca/palio-di-siena/" TargetMode="External"/><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sienafree.it/palio-e-contrade/palio/36748-palio-di-siena-del-2-luglio-2012-corteo-storico-fotogallery-1/" TargetMode="Externa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xml"/><Relationship Id="rId1" Type="http://schemas.openxmlformats.org/officeDocument/2006/relationships/slideLayout" Target="../slideLayouts/slideLayout74.xml"/><Relationship Id="rId4" Type="http://schemas.openxmlformats.org/officeDocument/2006/relationships/image" Target="../media/image11.png"/></Relationships>
</file>

<file path=ppt/slides/_rels/slide18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8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hyperlink" Target="http://en.wikipedia.org/wiki/Architecture_of_Italy" TargetMode="External"/><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hyperlink" Target="http://en.wikipedia.org/wiki/Architecture_of_Italy" TargetMode="External"/><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2.png"/></Relationships>
</file>

<file path=ppt/slides/_rels/slide190.xml.rels><?xml version="1.0" encoding="UTF-8" standalone="yes"?>
<Relationships xmlns="http://schemas.openxmlformats.org/package/2006/relationships"><Relationship Id="rId3" Type="http://schemas.openxmlformats.org/officeDocument/2006/relationships/hyperlink" Target="http://en.wikipedia.org/wiki/Bologna" TargetMode="External"/><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en.wikipedia.org/wiki/Bologna" TargetMode="Externa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hyperlink" Target="http://nyti.ms/1FFtb3D" TargetMode="External"/><Relationship Id="rId2" Type="http://schemas.openxmlformats.org/officeDocument/2006/relationships/hyperlink" Target="http://p.nytimes.com/email/re?location=InCMR7g4BCKC2wiZPkcVUnfbmVLgaHtP&amp;user_id=d5f6f8946476100eb7f26d6f1ebd24ab&amp;email_type=eta&amp;task_id=144371132435139&amp;regi_id=0" TargetMode="Externa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193.xml.rels><?xml version="1.0" encoding="UTF-8" standalone="yes"?>
<Relationships xmlns="http://schemas.openxmlformats.org/package/2006/relationships"><Relationship Id="rId3" Type="http://schemas.openxmlformats.org/officeDocument/2006/relationships/hyperlink" Target="http://en.wikipedia.org/wiki/Architecture_of_Italy" TargetMode="External"/><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8.xml"/></Relationships>
</file>

<file path=ppt/slides/_rels/slide19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arstechnica.com/information-technology/2020/07/us-navys-next-warship-will-have-an-italian-accent/" TargetMode="External"/><Relationship Id="rId1" Type="http://schemas.openxmlformats.org/officeDocument/2006/relationships/slideLayout" Target="../slideLayouts/slideLayout58.xml"/><Relationship Id="rId4" Type="http://schemas.openxmlformats.org/officeDocument/2006/relationships/image" Target="../media/image63.png"/></Relationships>
</file>

<file path=ppt/slides/_rels/slide1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en.wikipedia.org/wiki/Italian_design" TargetMode="Externa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198.xml.rels><?xml version="1.0" encoding="UTF-8" standalone="yes"?>
<Relationships xmlns="http://schemas.openxmlformats.org/package/2006/relationships"><Relationship Id="rId3" Type="http://schemas.openxmlformats.org/officeDocument/2006/relationships/hyperlink" Target="http://www.fourseasons.com/geneva/celebrations/" TargetMode="External"/><Relationship Id="rId2" Type="http://schemas.openxmlformats.org/officeDocument/2006/relationships/image" Target="../media/image66.png"/><Relationship Id="rId1" Type="http://schemas.openxmlformats.org/officeDocument/2006/relationships/slideLayout" Target="../slideLayouts/slideLayout58.xml"/></Relationships>
</file>

<file path=ppt/slides/_rels/slide199.xml.rels><?xml version="1.0" encoding="UTF-8" standalone="yes"?>
<Relationships xmlns="http://schemas.openxmlformats.org/package/2006/relationships"><Relationship Id="rId3" Type="http://schemas.openxmlformats.org/officeDocument/2006/relationships/hyperlink" Target="http://www.fourseasons.com/geneva/celebrations/" TargetMode="External"/><Relationship Id="rId2" Type="http://schemas.openxmlformats.org/officeDocument/2006/relationships/image" Target="../media/image67.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00.xml.rels><?xml version="1.0" encoding="UTF-8" standalone="yes"?>
<Relationships xmlns="http://schemas.openxmlformats.org/package/2006/relationships"><Relationship Id="rId3" Type="http://schemas.openxmlformats.org/officeDocument/2006/relationships/hyperlink" Target="http://www.fourseasons.com/geneva/celebrations/" TargetMode="External"/><Relationship Id="rId2" Type="http://schemas.openxmlformats.org/officeDocument/2006/relationships/image" Target="../media/image68.png"/><Relationship Id="rId1" Type="http://schemas.openxmlformats.org/officeDocument/2006/relationships/slideLayout" Target="../slideLayouts/slideLayout58.xml"/></Relationships>
</file>

<file path=ppt/slides/_rels/slide2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hyperlink" Target="http://en.wikipedia.org/wiki/Gustave_Moreau" TargetMode="External"/><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hyperlink" Target="https://www.caranddriver.com/lamborghini/revuelto"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204.xml.rels><?xml version="1.0" encoding="UTF-8" standalone="yes"?>
<Relationships xmlns="http://schemas.openxmlformats.org/package/2006/relationships"><Relationship Id="rId3" Type="http://schemas.openxmlformats.org/officeDocument/2006/relationships/hyperlink" Target="https://www.caranddriver.com/lamborghini/revuelto"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205.xml.rels><?xml version="1.0" encoding="UTF-8" standalone="yes"?>
<Relationships xmlns="http://schemas.openxmlformats.org/package/2006/relationships"><Relationship Id="rId3" Type="http://schemas.openxmlformats.org/officeDocument/2006/relationships/hyperlink" Target="https://blog.dupontregistry.com/lamborghini/new-2023-lamborghini-huracan-sterrato-is-revealed-602-hp-off-road-supercar/"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206.xml.rels><?xml version="1.0" encoding="UTF-8" standalone="yes"?>
<Relationships xmlns="http://schemas.openxmlformats.org/package/2006/relationships"><Relationship Id="rId3" Type="http://schemas.openxmlformats.org/officeDocument/2006/relationships/hyperlink" Target="https://www.roadandtrack.com/news/a37294264/2022-lamborghini-countach/" TargetMode="External"/><Relationship Id="rId2" Type="http://schemas.openxmlformats.org/officeDocument/2006/relationships/notesSlide" Target="../notesSlides/notesSlide43.xml"/><Relationship Id="rId1" Type="http://schemas.openxmlformats.org/officeDocument/2006/relationships/slideLayout" Target="../slideLayouts/slideLayout58.xml"/><Relationship Id="rId4" Type="http://schemas.openxmlformats.org/officeDocument/2006/relationships/image" Target="../media/image74.png"/></Relationships>
</file>

<file path=ppt/slides/_rels/slide2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58.xml"/><Relationship Id="rId4" Type="http://schemas.openxmlformats.org/officeDocument/2006/relationships/hyperlink" Target="https://www.roadandtrack.com/news/a37294264/2022-lamborghini-countach/" TargetMode="External"/></Relationships>
</file>

<file path=ppt/slides/_rels/slide20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alfaromeousa.com/cars/giulia/quadrifoglio" TargetMode="Externa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hyperlink" Target="https://www.google.com/url?sa=i&amp;url=https%3A%2F%2Fwww.caranddriver.com%2Falfa-romeo%2Fstelvio-quadrifoglio%2Fspecs%2F2022%2Falfa-romeo_stelvio-quadrifoglio_alfa-romeo-stelvio-quadrifoglio_2022&amp;psig=AOvVaw0AiN7wBOJuE73iPXlMzccY&amp;ust=1630386131330000&amp;source=images&amp;cd=vfe&amp;ved=0CAsQjhxqFwoTCJj-lI781_ICFQAAAAAdAAAAABAD" TargetMode="External"/><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8.xml"/></Relationships>
</file>

<file path=ppt/slides/_rels/slide2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caranddriver.com/ferrari/purosangue" TargetMode="External"/><Relationship Id="rId1" Type="http://schemas.openxmlformats.org/officeDocument/2006/relationships/slideLayout" Target="../slideLayouts/slideLayout58.xml"/></Relationships>
</file>

<file path=ppt/slides/_rels/slide21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s://www.caranddriver.com/ferrari/purosangue" TargetMode="External"/><Relationship Id="rId1" Type="http://schemas.openxmlformats.org/officeDocument/2006/relationships/slideLayout" Target="../slideLayouts/slideLayout58.xml"/></Relationships>
</file>

<file path=ppt/slides/_rels/slide2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motor1.com/reviews/621685/2023-ferrari-296-gts-first-drive/" TargetMode="Externa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2.png"/></Relationships>
</file>

<file path=ppt/slides/_rels/slide22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hyperlink" Target="https://www.ferrarilakeforest.com/manufacturer-information/upcoming-ferrari-models/" TargetMode="External"/><Relationship Id="rId1" Type="http://schemas.openxmlformats.org/officeDocument/2006/relationships/slideLayout" Target="../slideLayouts/slideLayout58.xml"/></Relationships>
</file>

<file path=ppt/slides/_rels/slide2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8.xml"/></Relationships>
</file>

<file path=ppt/slides/_rels/slide2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8.xml"/></Relationships>
</file>

<file path=ppt/slides/_rels/slide2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8.xml"/></Relationships>
</file>

<file path=ppt/slides/_rels/slide2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8.xml"/></Relationships>
</file>

<file path=ppt/slides/_rels/slide2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wheelsinmotionmc.com/inventory/v1/Current/Ducati/Panigale/Panigale-V4/Red--Chatsworth-California---21336901?format=print" TargetMode="Externa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3" Type="http://schemas.openxmlformats.org/officeDocument/2006/relationships/hyperlink" Target="https://www.wheelsinmotionmc.com/inventory/v1/Current/Ducati/Panigale/Panigale-V4/Red--Chatsworth-California---21336901?format=print" TargetMode="External"/><Relationship Id="rId2" Type="http://schemas.openxmlformats.org/officeDocument/2006/relationships/image" Target="../media/image94.jpg"/><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hyperlink" Target="https://barnes-italy.com/tavolara-the-smallest-kingdom-in-the-world/" TargetMode="External"/></Relationships>
</file>

<file path=ppt/slides/_rels/slide2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hyperlink" Target="https://auto.hindustantimes.com/auto/cars/2026-bugatti-tourbillon-hypercar-breaks-cover-with-1-775-bhp-445-kmph-top-speed-41718953938862.html"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hyperlink" Target="https://www.caranddriver.com/news/a40874138/2024-bugatti-mistral-5-cool-design-elements/" TargetMode="External"/></Relationships>
</file>

<file path=ppt/slides/_rels/slide23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58.xml"/></Relationships>
</file>

<file path=ppt/slides/_rels/slide2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2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8.xml"/></Relationships>
</file>

<file path=ppt/slides/_rels/slide2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8.xml"/><Relationship Id="rId5" Type="http://schemas.openxmlformats.org/officeDocument/2006/relationships/hyperlink" Target="https://gestione.aetitalia.it/download/sito/d27bded_sanitarisquarefoto23.jpg" TargetMode="External"/><Relationship Id="rId4" Type="http://schemas.openxmlformats.org/officeDocument/2006/relationships/image" Target="../media/image107.svg"/></Relationships>
</file>

<file path=ppt/slides/_rels/slide239.xml.rels><?xml version="1.0" encoding="UTF-8" standalone="yes"?>
<Relationships xmlns="http://schemas.openxmlformats.org/package/2006/relationships"><Relationship Id="rId3" Type="http://schemas.openxmlformats.org/officeDocument/2006/relationships/hyperlink" Target="https://gestione.aetitalia.it/download/sito/d27bded_sanitarisquarefoto23.jpg" TargetMode="External"/><Relationship Id="rId2" Type="http://schemas.openxmlformats.org/officeDocument/2006/relationships/image" Target="../media/image108.jpg"/><Relationship Id="rId1" Type="http://schemas.openxmlformats.org/officeDocument/2006/relationships/slideLayout" Target="../slideLayouts/slideLayout58.xml"/><Relationship Id="rId5" Type="http://schemas.openxmlformats.org/officeDocument/2006/relationships/image" Target="../media/image107.sv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40.xml.rels><?xml version="1.0" encoding="UTF-8" standalone="yes"?>
<Relationships xmlns="http://schemas.openxmlformats.org/package/2006/relationships"><Relationship Id="rId3" Type="http://schemas.openxmlformats.org/officeDocument/2006/relationships/hyperlink" Target="https://www.ceramicacielo.it/en/products/smile/floor+mounted+wc+%26+bidet/back+to+wall+one+hole+bidet/111" TargetMode="External"/><Relationship Id="rId2" Type="http://schemas.openxmlformats.org/officeDocument/2006/relationships/image" Target="../media/image109.png"/><Relationship Id="rId1" Type="http://schemas.openxmlformats.org/officeDocument/2006/relationships/slideLayout" Target="../slideLayouts/slideLayout5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4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24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3" Type="http://schemas.openxmlformats.org/officeDocument/2006/relationships/hyperlink" Target="http://www.architecturaldigest.com/decor/2014-05/ned-lambton-villa-cetinale-siena-italy-slideshow" TargetMode="External"/><Relationship Id="rId2" Type="http://schemas.openxmlformats.org/officeDocument/2006/relationships/image" Target="../media/image112.png"/><Relationship Id="rId1" Type="http://schemas.openxmlformats.org/officeDocument/2006/relationships/slideLayout" Target="../slideLayouts/slideLayout58.xml"/></Relationships>
</file>

<file path=ppt/slides/_rels/slide246.xml.rels><?xml version="1.0" encoding="UTF-8" standalone="yes"?>
<Relationships xmlns="http://schemas.openxmlformats.org/package/2006/relationships"><Relationship Id="rId3" Type="http://schemas.openxmlformats.org/officeDocument/2006/relationships/hyperlink" Target="http://www.suggestkeyword.com/aXRhbGlhbiBnYXJkZW5z/" TargetMode="External"/><Relationship Id="rId2" Type="http://schemas.openxmlformats.org/officeDocument/2006/relationships/image" Target="../media/image113.png"/><Relationship Id="rId1" Type="http://schemas.openxmlformats.org/officeDocument/2006/relationships/slideLayout" Target="../slideLayouts/slideLayout58.xml"/></Relationships>
</file>

<file path=ppt/slides/_rels/slide247.xml.rels><?xml version="1.0" encoding="UTF-8" standalone="yes"?>
<Relationships xmlns="http://schemas.openxmlformats.org/package/2006/relationships"><Relationship Id="rId3" Type="http://schemas.openxmlformats.org/officeDocument/2006/relationships/hyperlink" Target="http://www.architecturaldigest.com/celebrity-homes/2011/sting-trudie-styler-tuscan-garden-article" TargetMode="External"/><Relationship Id="rId2" Type="http://schemas.openxmlformats.org/officeDocument/2006/relationships/image" Target="../media/image114.png"/><Relationship Id="rId1" Type="http://schemas.openxmlformats.org/officeDocument/2006/relationships/slideLayout" Target="../slideLayouts/slideLayout58.xml"/></Relationships>
</file>

<file path=ppt/slides/_rels/slide24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2.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1.xml.rels><?xml version="1.0" encoding="UTF-8" standalone="yes"?>
<Relationships xmlns="http://schemas.openxmlformats.org/package/2006/relationships"><Relationship Id="rId3" Type="http://schemas.openxmlformats.org/officeDocument/2006/relationships/hyperlink" Target="http://giornale.regione.marche.it/archivio/num0400/art09.htm" TargetMode="External"/><Relationship Id="rId2" Type="http://schemas.openxmlformats.org/officeDocument/2006/relationships/image" Target="../media/image115.png"/><Relationship Id="rId1" Type="http://schemas.openxmlformats.org/officeDocument/2006/relationships/slideLayout" Target="../slideLayouts/slideLayout58.xml"/></Relationships>
</file>

<file path=ppt/slides/_rels/slide2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news.bbc.co.uk/2/hi/europe/7925032.stm" TargetMode="External"/><Relationship Id="rId1" Type="http://schemas.openxmlformats.org/officeDocument/2006/relationships/slideLayout" Target="../slideLayouts/slideLayout58.xml"/></Relationships>
</file>

<file path=ppt/slides/_rels/slide25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58.xml"/></Relationships>
</file>

<file path=ppt/slides/_rels/slide2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en.wikipedia.org/wiki/La_vita_%C3%A8_bella" TargetMode="External"/><Relationship Id="rId1" Type="http://schemas.openxmlformats.org/officeDocument/2006/relationships/slideLayout" Target="../slideLayouts/slideLayout58.xml"/></Relationships>
</file>

<file path=ppt/slides/_rels/slide255.xml.rels><?xml version="1.0" encoding="UTF-8" standalone="yes"?>
<Relationships xmlns="http://schemas.openxmlformats.org/package/2006/relationships"><Relationship Id="rId3" Type="http://schemas.openxmlformats.org/officeDocument/2006/relationships/hyperlink" Target="http://en.wikipedia.org/wiki/Academy_Award_for_Best_Foreign_Language_Film" TargetMode="External"/><Relationship Id="rId2" Type="http://schemas.openxmlformats.org/officeDocument/2006/relationships/notesSlide" Target="../notesSlides/notesSlide49.xml"/><Relationship Id="rId1" Type="http://schemas.openxmlformats.org/officeDocument/2006/relationships/slideLayout" Target="../slideLayouts/slideLayout58.xml"/><Relationship Id="rId5" Type="http://schemas.openxmlformats.org/officeDocument/2006/relationships/image" Target="../media/image121.png"/><Relationship Id="rId4" Type="http://schemas.openxmlformats.org/officeDocument/2006/relationships/image" Target="../media/image120.png"/></Relationships>
</file>

<file path=ppt/slides/_rels/slide256.xml.rels><?xml version="1.0" encoding="UTF-8" standalone="yes"?>
<Relationships xmlns="http://schemas.openxmlformats.org/package/2006/relationships"><Relationship Id="rId3" Type="http://schemas.openxmlformats.org/officeDocument/2006/relationships/hyperlink" Target="https://en.wikipedia.org/wiki/The_Grand_Budapest_Hotel" TargetMode="External"/><Relationship Id="rId2" Type="http://schemas.openxmlformats.org/officeDocument/2006/relationships/image" Target="../media/image122.jpeg"/><Relationship Id="rId1" Type="http://schemas.openxmlformats.org/officeDocument/2006/relationships/slideLayout" Target="../slideLayouts/slideLayout58.xml"/></Relationships>
</file>

<file path=ppt/slides/_rels/slide2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fashionista.com/2023/09/milan-fashion-week-spring-2024-trends" TargetMode="External"/><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www.theguardian.com/fashion/gallery/2023/jun/21/milan-mens-fashion-week-springsummer-2024-the-highlights-in-pictures" TargetMode="External"/><Relationship Id="rId1" Type="http://schemas.openxmlformats.org/officeDocument/2006/relationships/slideLayout" Target="../slideLayouts/slideLayout14.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4.xml"/><Relationship Id="rId4" Type="http://schemas.openxmlformats.org/officeDocument/2006/relationships/image" Target="../media/image15.jpg"/></Relationships>
</file>

<file path=ppt/slides/_rels/slide2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en.wikipedia.org/wiki/Italian_fashion" TargetMode="External"/><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3" Type="http://schemas.openxmlformats.org/officeDocument/2006/relationships/hyperlink" Target="http://en.wikipedia.org/wiki/Italian_fashion" TargetMode="External"/><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3" Type="http://schemas.openxmlformats.org/officeDocument/2006/relationships/hyperlink" Target="https://en.wikipedia.org/wiki/Italian_fashion#Italian_fashion_houses_and_luxury_brands" TargetMode="External"/><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3" Type="http://schemas.openxmlformats.org/officeDocument/2006/relationships/hyperlink" Target="http://www.fashionavecpassion.com/an-emporio-armani-brand-new-fashion-ss15-the-futuristic-classic/" TargetMode="External"/><Relationship Id="rId2" Type="http://schemas.openxmlformats.org/officeDocument/2006/relationships/image" Target="../media/image132.jpeg"/><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133.png"/></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7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7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274.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51.xml"/><Relationship Id="rId1" Type="http://schemas.openxmlformats.org/officeDocument/2006/relationships/slideLayout" Target="../slideLayouts/slideLayout41.xml"/><Relationship Id="rId4" Type="http://schemas.openxmlformats.org/officeDocument/2006/relationships/image" Target="../media/image135.png"/></Relationships>
</file>

<file path=ppt/slides/_rels/slide27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276.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52.xml"/><Relationship Id="rId1" Type="http://schemas.openxmlformats.org/officeDocument/2006/relationships/slideLayout" Target="../slideLayouts/slideLayout41.xml"/><Relationship Id="rId4" Type="http://schemas.openxmlformats.org/officeDocument/2006/relationships/image" Target="../media/image135.png"/></Relationships>
</file>

<file path=ppt/slides/_rels/slide277.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278.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53.xml"/><Relationship Id="rId1" Type="http://schemas.openxmlformats.org/officeDocument/2006/relationships/slideLayout" Target="../slideLayouts/slideLayout41.xml"/><Relationship Id="rId4" Type="http://schemas.openxmlformats.org/officeDocument/2006/relationships/image" Target="../media/image135.png"/></Relationships>
</file>

<file path=ppt/slides/_rels/slide279.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80.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54.xml"/><Relationship Id="rId1" Type="http://schemas.openxmlformats.org/officeDocument/2006/relationships/slideLayout" Target="../slideLayouts/slideLayout41.xml"/><Relationship Id="rId4" Type="http://schemas.openxmlformats.org/officeDocument/2006/relationships/image" Target="../media/image135.png"/></Relationships>
</file>

<file path=ppt/slides/_rels/slide281.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55.xml"/><Relationship Id="rId1" Type="http://schemas.openxmlformats.org/officeDocument/2006/relationships/slideLayout" Target="../slideLayouts/slideLayout41.xml"/><Relationship Id="rId4" Type="http://schemas.openxmlformats.org/officeDocument/2006/relationships/image" Target="../media/image135.png"/></Relationships>
</file>

<file path=ppt/slides/_rels/slide282.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6.xml"/><Relationship Id="rId1" Type="http://schemas.openxmlformats.org/officeDocument/2006/relationships/slideLayout" Target="../slideLayouts/slideLayout85.xml"/><Relationship Id="rId4" Type="http://schemas.openxmlformats.org/officeDocument/2006/relationships/image" Target="../media/image136.png"/></Relationships>
</file>

<file path=ppt/slides/_rels/slide2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08.xml"/></Relationships>
</file>

<file path=ppt/slides/_rels/slide284.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57.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139.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28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90.xml.rels><?xml version="1.0" encoding="UTF-8" standalone="yes"?>
<Relationships xmlns="http://schemas.openxmlformats.org/package/2006/relationships"><Relationship Id="rId3" Type="http://schemas.openxmlformats.org/officeDocument/2006/relationships/hyperlink" Target="https://www.youtube.com/watch?v=2ap8VVxF0vM" TargetMode="External"/><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hyperlink" Target="https://www.youtube.com/watch?v=44JGT1hJA0s" TargetMode="External"/></Relationships>
</file>

<file path=ppt/slides/_rels/slide29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9.xml"/><Relationship Id="rId1" Type="http://schemas.openxmlformats.org/officeDocument/2006/relationships/slideLayout" Target="../slideLayouts/slideLayout63.xml"/><Relationship Id="rId4" Type="http://schemas.openxmlformats.org/officeDocument/2006/relationships/image" Target="../media/image142.png"/></Relationships>
</file>

<file path=ppt/slides/_rels/slide29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0.xml"/><Relationship Id="rId1" Type="http://schemas.openxmlformats.org/officeDocument/2006/relationships/slideLayout" Target="../slideLayouts/slideLayout63.xml"/><Relationship Id="rId4" Type="http://schemas.openxmlformats.org/officeDocument/2006/relationships/image" Target="../media/image142.png"/></Relationships>
</file>

<file path=ppt/slides/_rels/slide29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1.xml"/><Relationship Id="rId1" Type="http://schemas.openxmlformats.org/officeDocument/2006/relationships/slideLayout" Target="../slideLayouts/slideLayout63.xml"/><Relationship Id="rId4" Type="http://schemas.openxmlformats.org/officeDocument/2006/relationships/image" Target="../media/image142.png"/></Relationships>
</file>

<file path=ppt/slides/_rels/slide2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2.xml"/><Relationship Id="rId1" Type="http://schemas.openxmlformats.org/officeDocument/2006/relationships/slideLayout" Target="../slideLayouts/slideLayout63.xml"/><Relationship Id="rId4" Type="http://schemas.openxmlformats.org/officeDocument/2006/relationships/hyperlink" Target="https://www.youtube.com/watch?v=aKbg9xDT93s" TargetMode="External"/></Relationships>
</file>

<file path=ppt/slides/_rels/slide2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humanparts.medium.com/why-italians-use-dozens-of-words-for-simple-instructions-b3e499f2f0df" TargetMode="External"/><Relationship Id="rId1" Type="http://schemas.openxmlformats.org/officeDocument/2006/relationships/slideLayout" Target="../slideLayouts/slideLayout14.xml"/><Relationship Id="rId4" Type="http://schemas.openxmlformats.org/officeDocument/2006/relationships/image" Target="../media/image144.png"/></Relationships>
</file>

<file path=ppt/slides/_rels/slide29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97.xml.rels><?xml version="1.0" encoding="UTF-8" standalone="yes"?>
<Relationships xmlns="http://schemas.openxmlformats.org/package/2006/relationships"><Relationship Id="rId3" Type="http://schemas.openxmlformats.org/officeDocument/2006/relationships/hyperlink" Target="http://www.language-learning-advisor.com/most-beautiful-language-survey.html#spokenresults" TargetMode="External"/><Relationship Id="rId2" Type="http://schemas.openxmlformats.org/officeDocument/2006/relationships/image" Target="../media/image145.png"/><Relationship Id="rId1" Type="http://schemas.openxmlformats.org/officeDocument/2006/relationships/slideLayout" Target="../slideLayouts/slideLayout63.xml"/></Relationships>
</file>

<file path=ppt/slides/_rels/slide2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9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30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4.xml"/></Relationships>
</file>

<file path=ppt/slides/_rels/slide3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48.jpeg"/></Relationships>
</file>

<file path=ppt/slides/_rels/slide30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03.xml.rels><?xml version="1.0" encoding="UTF-8" standalone="yes"?>
<Relationships xmlns="http://schemas.openxmlformats.org/package/2006/relationships"><Relationship Id="rId3" Type="http://schemas.openxmlformats.org/officeDocument/2006/relationships/hyperlink" Target="http://www.nytimes.com/2016/10/14/arts/music/bob-dylan-nobel-prize-literature.html?smid=fb-nytimes&amp;smtyp=cur&amp;_r=0" TargetMode="External"/><Relationship Id="rId2" Type="http://schemas.openxmlformats.org/officeDocument/2006/relationships/image" Target="../media/image149.png"/><Relationship Id="rId1" Type="http://schemas.openxmlformats.org/officeDocument/2006/relationships/slideLayout" Target="../slideLayouts/slideLayout58.xml"/><Relationship Id="rId4" Type="http://schemas.openxmlformats.org/officeDocument/2006/relationships/image" Target="../media/image150.png"/></Relationships>
</file>

<file path=ppt/slides/_rels/slide30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8.xml"/></Relationships>
</file>

<file path=ppt/slides/_rels/slide3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rockhall.com/inductees/bob-dylan/bio/" TargetMode="External"/><Relationship Id="rId1" Type="http://schemas.openxmlformats.org/officeDocument/2006/relationships/slideLayout" Target="../slideLayouts/slideLayout14.xml"/><Relationship Id="rId4" Type="http://schemas.openxmlformats.org/officeDocument/2006/relationships/image" Target="../media/image153.png"/></Relationships>
</file>

<file path=ppt/slides/_rels/slide306.xml.rels><?xml version="1.0" encoding="UTF-8" standalone="yes"?>
<Relationships xmlns="http://schemas.openxmlformats.org/package/2006/relationships"><Relationship Id="rId3" Type="http://schemas.openxmlformats.org/officeDocument/2006/relationships/hyperlink" Target="http://amoralto.tumblr.com/post/60467020158/melody-maker-beatles-saydylan-shows-the-way" TargetMode="External"/><Relationship Id="rId2" Type="http://schemas.openxmlformats.org/officeDocument/2006/relationships/image" Target="../media/image154.png"/><Relationship Id="rId1" Type="http://schemas.openxmlformats.org/officeDocument/2006/relationships/slideLayout" Target="../slideLayouts/slideLayout14.xml"/></Relationships>
</file>

<file path=ppt/slides/_rels/slide30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0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3.xml"/><Relationship Id="rId1" Type="http://schemas.openxmlformats.org/officeDocument/2006/relationships/slideLayout" Target="../slideLayouts/slideLayout120.xml"/><Relationship Id="rId4" Type="http://schemas.openxmlformats.org/officeDocument/2006/relationships/image" Target="../media/image156.png"/></Relationships>
</file>

<file path=ppt/slides/_rels/slide30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4.xml"/><Relationship Id="rId1" Type="http://schemas.openxmlformats.org/officeDocument/2006/relationships/slideLayout" Target="../slideLayouts/slideLayout120.xml"/><Relationship Id="rId4" Type="http://schemas.openxmlformats.org/officeDocument/2006/relationships/image" Target="../media/image156.png"/></Relationships>
</file>

<file path=ppt/slides/_rels/slide3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1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5.xml"/><Relationship Id="rId1" Type="http://schemas.openxmlformats.org/officeDocument/2006/relationships/slideLayout" Target="../slideLayouts/slideLayout120.xml"/><Relationship Id="rId4" Type="http://schemas.openxmlformats.org/officeDocument/2006/relationships/image" Target="../media/image156.png"/></Relationships>
</file>

<file path=ppt/slides/_rels/slide311.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66.xml"/><Relationship Id="rId1" Type="http://schemas.openxmlformats.org/officeDocument/2006/relationships/slideLayout" Target="../slideLayouts/slideLayout30.xml"/><Relationship Id="rId4" Type="http://schemas.openxmlformats.org/officeDocument/2006/relationships/image" Target="../media/image157.png"/></Relationships>
</file>

<file path=ppt/slides/_rels/slide312.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67.xml"/><Relationship Id="rId1" Type="http://schemas.openxmlformats.org/officeDocument/2006/relationships/slideLayout" Target="../slideLayouts/slideLayout30.xml"/><Relationship Id="rId4" Type="http://schemas.openxmlformats.org/officeDocument/2006/relationships/image" Target="../media/image157.png"/></Relationships>
</file>

<file path=ppt/slides/_rels/slide3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314.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68.xml"/><Relationship Id="rId1" Type="http://schemas.openxmlformats.org/officeDocument/2006/relationships/slideLayout" Target="../slideLayouts/slideLayout63.xml"/><Relationship Id="rId4" Type="http://schemas.openxmlformats.org/officeDocument/2006/relationships/image" Target="../media/image139.png"/></Relationships>
</file>

<file path=ppt/slides/_rels/slide315.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69.xml"/><Relationship Id="rId1" Type="http://schemas.openxmlformats.org/officeDocument/2006/relationships/slideLayout" Target="../slideLayouts/slideLayout63.xml"/><Relationship Id="rId5" Type="http://schemas.openxmlformats.org/officeDocument/2006/relationships/image" Target="../media/image8.png"/><Relationship Id="rId4" Type="http://schemas.openxmlformats.org/officeDocument/2006/relationships/image" Target="../media/image139.png"/></Relationships>
</file>

<file path=ppt/slides/_rels/slide316.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70.xml"/><Relationship Id="rId1" Type="http://schemas.openxmlformats.org/officeDocument/2006/relationships/slideLayout" Target="../slideLayouts/slideLayout6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9.png"/></Relationships>
</file>

<file path=ppt/slides/_rels/slide3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3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32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4.xml.rels><?xml version="1.0" encoding="UTF-8" standalone="yes"?>
<Relationships xmlns="http://schemas.openxmlformats.org/package/2006/relationships"><Relationship Id="rId3" Type="http://schemas.openxmlformats.org/officeDocument/2006/relationships/hyperlink" Target="http://www.bbc.com/culture/story/20171207-dai-the-italian-word-with-many-meanings" TargetMode="External"/><Relationship Id="rId2" Type="http://schemas.openxmlformats.org/officeDocument/2006/relationships/image" Target="../media/image158.png"/><Relationship Id="rId1" Type="http://schemas.openxmlformats.org/officeDocument/2006/relationships/slideLayout" Target="../slideLayouts/slideLayout14.xml"/><Relationship Id="rId4" Type="http://schemas.openxmlformats.org/officeDocument/2006/relationships/image" Target="../media/image159.jpg"/></Relationships>
</file>

<file path=ppt/slides/_rels/slide325.xml.rels><?xml version="1.0" encoding="UTF-8" standalone="yes"?>
<Relationships xmlns="http://schemas.openxmlformats.org/package/2006/relationships"><Relationship Id="rId3" Type="http://schemas.openxmlformats.org/officeDocument/2006/relationships/hyperlink" Target="https://www.nytimes.com/2024/01/06/opinion/tommy-devito-football-italian.html?smid=nytcore-ios-share&amp;referringSource=articleShare" TargetMode="External"/><Relationship Id="rId2" Type="http://schemas.openxmlformats.org/officeDocument/2006/relationships/image" Target="../media/image160.png"/><Relationship Id="rId1" Type="http://schemas.openxmlformats.org/officeDocument/2006/relationships/slideLayout" Target="../slideLayouts/slideLayout14.xml"/><Relationship Id="rId4" Type="http://schemas.openxmlformats.org/officeDocument/2006/relationships/image" Target="../media/image150.png"/></Relationships>
</file>

<file path=ppt/slides/_rels/slide326.xml.rels><?xml version="1.0" encoding="UTF-8" standalone="yes"?>
<Relationships xmlns="http://schemas.openxmlformats.org/package/2006/relationships"><Relationship Id="rId3" Type="http://schemas.openxmlformats.org/officeDocument/2006/relationships/hyperlink" Target="https://brobible.com/sports/article/giants-played-sopranos-theme-song-tommy-devito-entrance/" TargetMode="External"/><Relationship Id="rId7" Type="http://schemas.openxmlformats.org/officeDocument/2006/relationships/image" Target="../media/image164.png"/><Relationship Id="rId2" Type="http://schemas.openxmlformats.org/officeDocument/2006/relationships/image" Target="../media/image161.png"/><Relationship Id="rId1" Type="http://schemas.openxmlformats.org/officeDocument/2006/relationships/slideLayout" Target="../slideLayouts/slideLayout14.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hyperlink" Target="https://www.cbssports.com/nfl/news/giants-tommy-devito-shares-the-origin-behind-his-pinched-fingers-touchdown-celebration/" TargetMode="External"/></Relationships>
</file>

<file path=ppt/slides/_rels/slide32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32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hyperlink" Target="http://www.d.umn.edu/cla/faculty/troufs/anth1095/index.html#text" TargetMode="External"/></Relationships>
</file>

<file path=ppt/slides/_rels/slide33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1.xml"/><Relationship Id="rId1" Type="http://schemas.openxmlformats.org/officeDocument/2006/relationships/slideLayout" Target="../slideLayouts/slideLayout19.xml"/><Relationship Id="rId6" Type="http://schemas.openxmlformats.org/officeDocument/2006/relationships/hyperlink" Target="http://news.nationalgeographic.com/news/2002/01/0115_020115iceman.html" TargetMode="External"/><Relationship Id="rId5" Type="http://schemas.openxmlformats.org/officeDocument/2006/relationships/hyperlink" Target="http://discover.npr.org/rundowns/segment.jhtml?wfId=1486351" TargetMode="External"/><Relationship Id="rId4" Type="http://schemas.openxmlformats.org/officeDocument/2006/relationships/image" Target="../media/image170.png"/></Relationships>
</file>

<file path=ppt/slides/_rels/slide34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2.xml"/><Relationship Id="rId1" Type="http://schemas.openxmlformats.org/officeDocument/2006/relationships/slideLayout" Target="../slideLayouts/slideLayout19.xml"/><Relationship Id="rId5" Type="http://schemas.openxmlformats.org/officeDocument/2006/relationships/hyperlink" Target="https://javitour.com/catacumbas-de-roma/" TargetMode="External"/><Relationship Id="rId4" Type="http://schemas.openxmlformats.org/officeDocument/2006/relationships/hyperlink" Target="https://en.wikipedia.org/wiki/Catacombs_of_Rome" TargetMode="External"/></Relationships>
</file>

<file path=ppt/slides/_rels/slide348.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4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5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5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3.xml"/><Relationship Id="rId1" Type="http://schemas.openxmlformats.org/officeDocument/2006/relationships/slideLayout" Target="../slideLayouts/slideLayout19.xml"/><Relationship Id="rId4" Type="http://schemas.openxmlformats.org/officeDocument/2006/relationships/image" Target="../media/image159.jpg"/></Relationships>
</file>

<file path=ppt/slides/_rels/slide3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173.png"/><Relationship Id="rId1" Type="http://schemas.openxmlformats.org/officeDocument/2006/relationships/slideLayout" Target="../slideLayouts/slideLayout14.xml"/></Relationships>
</file>

<file path=ppt/slides/_rels/slide3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5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60.xml.rels><?xml version="1.0" encoding="UTF-8" standalone="yes"?>
<Relationships xmlns="http://schemas.openxmlformats.org/package/2006/relationships"><Relationship Id="rId3" Type="http://schemas.openxmlformats.org/officeDocument/2006/relationships/hyperlink" Target="http://tintore.org/cgi-bin/article.cgi?article_id=110" TargetMode="External"/><Relationship Id="rId2" Type="http://schemas.openxmlformats.org/officeDocument/2006/relationships/image" Target="../media/image174.jpeg"/><Relationship Id="rId1" Type="http://schemas.openxmlformats.org/officeDocument/2006/relationships/slideLayout" Target="../slideLayouts/slideLayout14.xml"/></Relationships>
</file>

<file path=ppt/slides/_rels/slide361.xml.rels><?xml version="1.0" encoding="UTF-8" standalone="yes"?>
<Relationships xmlns="http://schemas.openxmlformats.org/package/2006/relationships"><Relationship Id="rId3" Type="http://schemas.openxmlformats.org/officeDocument/2006/relationships/hyperlink" Target="http://www.traveladventures.org/continents/europe/romefountains01.shtml" TargetMode="External"/><Relationship Id="rId2" Type="http://schemas.openxmlformats.org/officeDocument/2006/relationships/image" Target="../media/image175.png"/><Relationship Id="rId1" Type="http://schemas.openxmlformats.org/officeDocument/2006/relationships/slideLayout" Target="../slideLayouts/slideLayout14.xml"/></Relationships>
</file>

<file path=ppt/slides/_rels/slide3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en.wikipedia.org/wiki/Trevi_Fountain" TargetMode="External"/><Relationship Id="rId1" Type="http://schemas.openxmlformats.org/officeDocument/2006/relationships/slideLayout" Target="../slideLayouts/slideLayout14.xml"/></Relationships>
</file>

<file path=ppt/slides/_rels/slide363.xml.rels><?xml version="1.0" encoding="UTF-8" standalone="yes"?>
<Relationships xmlns="http://schemas.openxmlformats.org/package/2006/relationships"><Relationship Id="rId3" Type="http://schemas.openxmlformats.org/officeDocument/2006/relationships/hyperlink" Target="http://dl.lib.brown.edu:8080/exist/mjp/plookup.xq?id=BerniniGiovanni" TargetMode="External"/><Relationship Id="rId2" Type="http://schemas.openxmlformats.org/officeDocument/2006/relationships/image" Target="../media/image177.png"/><Relationship Id="rId1" Type="http://schemas.openxmlformats.org/officeDocument/2006/relationships/slideLayout" Target="../slideLayouts/slideLayout14.xml"/></Relationships>
</file>

<file path=ppt/slides/_rels/slide364.xml.rels><?xml version="1.0" encoding="UTF-8" standalone="yes"?>
<Relationships xmlns="http://schemas.openxmlformats.org/package/2006/relationships"><Relationship Id="rId3" Type="http://schemas.openxmlformats.org/officeDocument/2006/relationships/hyperlink" Target="http://dl.lib.brown.edu:8080/exist/mjp/plookup.xq?id=BerniniGiovanni" TargetMode="External"/><Relationship Id="rId2" Type="http://schemas.openxmlformats.org/officeDocument/2006/relationships/image" Target="../media/image178.png"/><Relationship Id="rId1" Type="http://schemas.openxmlformats.org/officeDocument/2006/relationships/slideLayout" Target="../slideLayouts/slideLayout14.xml"/></Relationships>
</file>

<file path=ppt/slides/_rels/slide36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74.xml"/><Relationship Id="rId1" Type="http://schemas.openxmlformats.org/officeDocument/2006/relationships/slideLayout" Target="../slideLayouts/slideLayout74.xml"/><Relationship Id="rId4" Type="http://schemas.openxmlformats.org/officeDocument/2006/relationships/hyperlink" Target="https://www.walksofitaly.com/blog/venice/flooding-acqua-alta-tips" TargetMode="External"/></Relationships>
</file>

<file path=ppt/slides/_rels/slide3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www.liveromelikearoman.com/piazzatoday.htm" TargetMode="External"/><Relationship Id="rId1" Type="http://schemas.openxmlformats.org/officeDocument/2006/relationships/slideLayout" Target="../slideLayouts/slideLayout14.xml"/></Relationships>
</file>

<file path=ppt/slides/_rels/slide36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hyperlink" Target="https://en.wiktionary.org/wiki/metaphor" TargetMode="External"/><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3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3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3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3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1.xml.rels><?xml version="1.0" encoding="UTF-8" standalone="yes"?>
<Relationships xmlns="http://schemas.openxmlformats.org/package/2006/relationships"><Relationship Id="rId3" Type="http://schemas.openxmlformats.org/officeDocument/2006/relationships/hyperlink" Target="http://en.wikipedia.org/wiki/Aida" TargetMode="External"/><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en.wikipedia.org/wiki/Aida" TargetMode="External"/><Relationship Id="rId1" Type="http://schemas.openxmlformats.org/officeDocument/2006/relationships/slideLayout" Target="../slideLayouts/slideLayout14.xml"/></Relationships>
</file>

<file path=ppt/slides/_rels/slide383.xml.rels><?xml version="1.0" encoding="UTF-8" standalone="yes"?>
<Relationships xmlns="http://schemas.openxmlformats.org/package/2006/relationships"><Relationship Id="rId3" Type="http://schemas.openxmlformats.org/officeDocument/2006/relationships/hyperlink" Target="http://www.nedgallagher.com/journal/images/aida.jpg" TargetMode="External"/><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6.xml.rels><?xml version="1.0" encoding="UTF-8" standalone="yes"?>
<Relationships xmlns="http://schemas.openxmlformats.org/package/2006/relationships"><Relationship Id="rId3" Type="http://schemas.openxmlformats.org/officeDocument/2006/relationships/hyperlink" Target="http://www.duluthnewstribune.com/articles/index.cfm?id=46549&amp;section=Wave" TargetMode="External"/><Relationship Id="rId2" Type="http://schemas.openxmlformats.org/officeDocument/2006/relationships/notesSlide" Target="../notesSlides/notesSlide75.xml"/><Relationship Id="rId1" Type="http://schemas.openxmlformats.org/officeDocument/2006/relationships/slideLayout" Target="../slideLayouts/slideLayout19.xml"/><Relationship Id="rId4" Type="http://schemas.openxmlformats.org/officeDocument/2006/relationships/image" Target="../media/image184.png"/></Relationships>
</file>

<file path=ppt/slides/_rels/slide3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3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1.xml.rels><?xml version="1.0" encoding="UTF-8" standalone="yes"?>
<Relationships xmlns="http://schemas.openxmlformats.org/package/2006/relationships"><Relationship Id="rId3" Type="http://schemas.openxmlformats.org/officeDocument/2006/relationships/hyperlink" Target="http://giornale.regione.marche.it/archivio/num0400/art09.htm" TargetMode="External"/><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3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en.wikipedia.org/wiki/Papparazzi" TargetMode="External"/><Relationship Id="rId1" Type="http://schemas.openxmlformats.org/officeDocument/2006/relationships/slideLayout" Target="../slideLayouts/slideLayout14.xml"/></Relationships>
</file>

<file path=ppt/slides/_rels/slide39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en.wikipedia.org/wiki/Papparazzi" TargetMode="External"/><Relationship Id="rId1" Type="http://schemas.openxmlformats.org/officeDocument/2006/relationships/slideLayout" Target="../slideLayouts/slideLayout14.xml"/></Relationships>
</file>

<file path=ppt/slides/_rels/slide39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6.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423.png"/><Relationship Id="rId5" Type="http://schemas.openxmlformats.org/officeDocument/2006/relationships/customXml" Target="../ink/ink16.xml"/><Relationship Id="rId4" Type="http://schemas.openxmlformats.org/officeDocument/2006/relationships/image" Target="../media/image422.png"/></Relationships>
</file>

<file path=ppt/slides/_rels/slide39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8.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9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en.wiktionary.org/wiki/metaphor" TargetMode="External"/><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76.xml"/><Relationship Id="rId1" Type="http://schemas.openxmlformats.org/officeDocument/2006/relationships/slideLayout" Target="../slideLayouts/slideLayout63.xml"/><Relationship Id="rId4" Type="http://schemas.openxmlformats.org/officeDocument/2006/relationships/hyperlink" Target="http://tours.360wichita.com/234/newsletter/lucia_di_lammermoor02_360connect.jpg" TargetMode="External"/></Relationships>
</file>

<file path=ppt/slides/_rels/slide40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18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189.png"/><Relationship Id="rId1" Type="http://schemas.openxmlformats.org/officeDocument/2006/relationships/slideLayout" Target="../slideLayouts/slideLayout14.xml"/></Relationships>
</file>

<file path=ppt/slides/_rels/slide4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412.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4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4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3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91.png"/><Relationship Id="rId1" Type="http://schemas.openxmlformats.org/officeDocument/2006/relationships/slideLayout" Target="../slideLayouts/slideLayout14.xml"/></Relationships>
</file>

<file path=ppt/slides/_rels/slide4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3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8.xml"/><Relationship Id="rId1" Type="http://schemas.openxmlformats.org/officeDocument/2006/relationships/slideLayout" Target="../slideLayouts/slideLayout63.xml"/></Relationships>
</file>

<file path=ppt/slides/_rels/slide4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3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http://en.wikipedia.org/wiki/Papparazzi" TargetMode="Externa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4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4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4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4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4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4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4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0.xml.rels><?xml version="1.0" encoding="UTF-8" standalone="yes"?>
<Relationships xmlns="http://schemas.openxmlformats.org/package/2006/relationships"><Relationship Id="rId3" Type="http://schemas.openxmlformats.org/officeDocument/2006/relationships/hyperlink" Target="http://www.yarussos.com/" TargetMode="External"/><Relationship Id="rId2" Type="http://schemas.openxmlformats.org/officeDocument/2006/relationships/image" Target="../media/image194.png"/><Relationship Id="rId1" Type="http://schemas.openxmlformats.org/officeDocument/2006/relationships/slideLayout" Target="../slideLayouts/slideLayout14.xml"/></Relationships>
</file>

<file path=ppt/slides/_rels/slide45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www.yarussos.com/" TargetMode="External"/><Relationship Id="rId1" Type="http://schemas.openxmlformats.org/officeDocument/2006/relationships/slideLayout" Target="../slideLayouts/slideLayout14.xml"/></Relationships>
</file>

<file path=ppt/slides/_rels/slide45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www.yarussos.com/" TargetMode="External"/><Relationship Id="rId1" Type="http://schemas.openxmlformats.org/officeDocument/2006/relationships/slideLayout" Target="../slideLayouts/slideLayout14.xml"/></Relationships>
</file>

<file path=ppt/slides/_rels/slide45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4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5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5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6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6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6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6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4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7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8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8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hyperlink" Target="https://www.nytimes.com/2019/05/22/world/europe/italy-palermo-immigrants-salvino.html" TargetMode="External"/><Relationship Id="rId1" Type="http://schemas.openxmlformats.org/officeDocument/2006/relationships/slideLayout" Target="../slideLayouts/slideLayout41.xml"/><Relationship Id="rId4" Type="http://schemas.openxmlformats.org/officeDocument/2006/relationships/image" Target="../media/image150.png"/></Relationships>
</file>

<file path=ppt/slides/_rels/slide4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98.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48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hyperlink" Target="http://news.bbc.co.uk/2/hi/europe/8450083.stm" TargetMode="External"/><Relationship Id="rId1" Type="http://schemas.openxmlformats.org/officeDocument/2006/relationships/slideLayout" Target="../slideLayouts/slideLayout58.xml"/></Relationships>
</file>

<file path=ppt/slides/_rels/slide48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hyperlink" Target="http://news.bbc.co.uk/2/hi/europe/8504591.stm" TargetMode="External"/><Relationship Id="rId1" Type="http://schemas.openxmlformats.org/officeDocument/2006/relationships/slideLayout" Target="../slideLayouts/slideLayout58.xml"/></Relationships>
</file>

<file path=ppt/slides/_rels/slide4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8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hyperlink" Target="http://news.bbc.co.uk/2/hi/europe/8450657.stm" TargetMode="External"/><Relationship Id="rId1" Type="http://schemas.openxmlformats.org/officeDocument/2006/relationships/slideLayout" Target="../slideLayouts/slideLayout58.xml"/></Relationships>
</file>

<file path=ppt/slides/_rels/slide488.xml.rels><?xml version="1.0" encoding="UTF-8" standalone="yes"?>
<Relationships xmlns="http://schemas.openxmlformats.org/package/2006/relationships"><Relationship Id="rId3" Type="http://schemas.openxmlformats.org/officeDocument/2006/relationships/hyperlink" Target="http://www.bbc.com/news/world-africa-32366035" TargetMode="External"/><Relationship Id="rId2" Type="http://schemas.openxmlformats.org/officeDocument/2006/relationships/image" Target="../media/image202.png"/><Relationship Id="rId1" Type="http://schemas.openxmlformats.org/officeDocument/2006/relationships/slideLayout" Target="../slideLayouts/slideLayout58.xml"/></Relationships>
</file>

<file path=ppt/slides/_rels/slide489.xml.rels><?xml version="1.0" encoding="UTF-8" standalone="yes"?>
<Relationships xmlns="http://schemas.openxmlformats.org/package/2006/relationships"><Relationship Id="rId3" Type="http://schemas.openxmlformats.org/officeDocument/2006/relationships/hyperlink" Target="http://www.bbc.com/news/world-europe-34162844" TargetMode="External"/><Relationship Id="rId2" Type="http://schemas.openxmlformats.org/officeDocument/2006/relationships/image" Target="../media/image203.png"/><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490.xml.rels><?xml version="1.0" encoding="UTF-8" standalone="yes"?>
<Relationships xmlns="http://schemas.openxmlformats.org/package/2006/relationships"><Relationship Id="rId3" Type="http://schemas.openxmlformats.org/officeDocument/2006/relationships/hyperlink" Target="https://www.americamagazine.org/faith/2019/09/29/pope-francis-reminds-christians-migrants-and-refugees-should-be-welcomed-around?gclid=CjwKCAjw4KyJBhAbEiwAaAQbE_rFJ4KBQiYEYDwsw_s3rNlWC1Y1fJMCeAh7mLWGhKU_eSLOj1vNVhoCZX0QAvD_BwE" TargetMode="External"/><Relationship Id="rId2" Type="http://schemas.openxmlformats.org/officeDocument/2006/relationships/image" Target="../media/image204.png"/><Relationship Id="rId1" Type="http://schemas.openxmlformats.org/officeDocument/2006/relationships/slideLayout" Target="../slideLayouts/slideLayout58.xml"/><Relationship Id="rId4" Type="http://schemas.openxmlformats.org/officeDocument/2006/relationships/image" Target="../media/image205.png"/></Relationships>
</file>

<file path=ppt/slides/_rels/slide49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hyperlink" Target="https://www.indiatoday.in/world/story/vatican-urges-world-welcome-afghan-refugees-taliban-takeover-1843600-2021-08-21" TargetMode="External"/><Relationship Id="rId1" Type="http://schemas.openxmlformats.org/officeDocument/2006/relationships/slideLayout" Target="../slideLayouts/slideLayout58.xml"/><Relationship Id="rId5" Type="http://schemas.openxmlformats.org/officeDocument/2006/relationships/image" Target="../media/image208.png"/><Relationship Id="rId4" Type="http://schemas.openxmlformats.org/officeDocument/2006/relationships/image" Target="../media/image207.png"/></Relationships>
</file>

<file path=ppt/slides/_rels/slide4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9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9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9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96.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49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9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customXml" Target="../ink/ink2.xml"/><Relationship Id="rId12" Type="http://schemas.openxmlformats.org/officeDocument/2006/relationships/image" Target="../media/image23.png"/><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22.png"/><Relationship Id="rId4" Type="http://schemas.openxmlformats.org/officeDocument/2006/relationships/image" Target="../media/image18.jpg"/><Relationship Id="rId9" Type="http://schemas.openxmlformats.org/officeDocument/2006/relationships/customXml" Target="../ink/ink3.xml"/></Relationships>
</file>

<file path=ppt/slides/_rels/slide5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0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0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0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0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en.wikipedia.org/wiki/Leaning_Tower_of_Pisa" TargetMode="External"/><Relationship Id="rId1" Type="http://schemas.openxmlformats.org/officeDocument/2006/relationships/slideLayout" Target="../slideLayouts/slideLayout58.xml"/></Relationships>
</file>

<file path=ppt/slides/_rels/slide50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hyperlink" Target="http://en.wikipedia.org/wiki/St_Mark's_Campanile" TargetMode="External"/><Relationship Id="rId1" Type="http://schemas.openxmlformats.org/officeDocument/2006/relationships/slideLayout" Target="../slideLayouts/slideLayout58.xml"/></Relationships>
</file>

<file path=ppt/slides/_rels/slide5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en.wikipedia.org/wiki/Bologna" TargetMode="External"/><Relationship Id="rId1" Type="http://schemas.openxmlformats.org/officeDocument/2006/relationships/slideLayout" Target="../slideLayouts/slideLayout14.xml"/></Relationships>
</file>

<file path=ppt/slides/_rels/slide50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hyperlink" Target="http://www.pictureninja.com/pages/italy/tuscany/image-bell-tower-florentine-cathedral.htm" TargetMode="External"/><Relationship Id="rId1" Type="http://schemas.openxmlformats.org/officeDocument/2006/relationships/slideLayout" Target="../slideLayouts/slideLayout14.xml"/><Relationship Id="rId4" Type="http://schemas.openxmlformats.org/officeDocument/2006/relationships/hyperlink" Target="http://www.obscure.org/~perky/uofr/fall2002/ISYS203U/Duomo_Site/" TargetMode="External"/></Relationships>
</file>

<file path=ppt/slides/_rels/slide50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hyperlink" Target="http://www.sights-and-culture.com/Italy/Florence-city-view.html" TargetMode="External"/><Relationship Id="rId1" Type="http://schemas.openxmlformats.org/officeDocument/2006/relationships/slideLayout" Target="../slideLayouts/slideLayout14.xml"/></Relationships>
</file>

<file path=ppt/slides/_rels/slide50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hyperlink" Target="http://collections.mnhs.org/visualresources/search.cfm?bhcp=1" TargetMode="External"/><Relationship Id="rId1" Type="http://schemas.openxmlformats.org/officeDocument/2006/relationships/slideLayout" Target="../slideLayouts/slideLayout14.xml"/><Relationship Id="rId4" Type="http://schemas.openxmlformats.org/officeDocument/2006/relationships/image" Target="../media/image21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5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5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51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1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2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2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4" Type="http://schemas.openxmlformats.org/officeDocument/2006/relationships/image" Target="../media/image216.png"/></Relationships>
</file>

<file path=ppt/slides/_rels/slide5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2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hyperlink" Target="http://en.wikipedia.org/wiki/Cavalleria_rusticana" TargetMode="External"/><Relationship Id="rId1" Type="http://schemas.openxmlformats.org/officeDocument/2006/relationships/slideLayout" Target="../slideLayouts/slideLayout58.xml"/></Relationships>
</file>

<file path=ppt/slides/_rels/slide52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hyperlink" Target="http://en.wikipedia.org/wiki/Cavalleria_rusticana" TargetMode="External"/><Relationship Id="rId1" Type="http://schemas.openxmlformats.org/officeDocument/2006/relationships/slideLayout" Target="../slideLayouts/slideLayout58.xml"/></Relationships>
</file>

<file path=ppt/slides/_rels/slide52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en.wikipedia.org/wiki/Cavalleria_rusticana" TargetMode="External"/><Relationship Id="rId1" Type="http://schemas.openxmlformats.org/officeDocument/2006/relationships/slideLayout" Target="../slideLayouts/slideLayout58.xml"/></Relationships>
</file>

<file path=ppt/slides/_rels/slide52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hyperlink" Target="http://www.culturevulture.net/Opera/cavalleriahgo_10-08.htm" TargetMode="External"/><Relationship Id="rId1" Type="http://schemas.openxmlformats.org/officeDocument/2006/relationships/slideLayout" Target="../slideLayouts/slideLayout58.xml"/></Relationships>
</file>

<file path=ppt/slides/_rels/slide52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hyperlink" Target="http://www.culturevulture.net/Opera/cavalleriahgo_10-08.htm" TargetMode="External"/><Relationship Id="rId1" Type="http://schemas.openxmlformats.org/officeDocument/2006/relationships/slideLayout" Target="../slideLayouts/slideLayout58.xml"/></Relationships>
</file>

<file path=ppt/slides/_rels/slide5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2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3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5" Type="http://schemas.openxmlformats.org/officeDocument/2006/relationships/image" Target="../media/image225.png"/><Relationship Id="rId4" Type="http://schemas.openxmlformats.org/officeDocument/2006/relationships/image" Target="../media/image224.png"/></Relationships>
</file>

<file path=ppt/slides/_rels/slide533.xml.rels><?xml version="1.0" encoding="UTF-8" standalone="yes"?>
<Relationships xmlns="http://schemas.openxmlformats.org/package/2006/relationships"><Relationship Id="rId3" Type="http://schemas.openxmlformats.org/officeDocument/2006/relationships/hyperlink" Target="http://en.wikipedia.org/wiki/Tosca" TargetMode="External"/><Relationship Id="rId2" Type="http://schemas.openxmlformats.org/officeDocument/2006/relationships/image" Target="../media/image226.png"/><Relationship Id="rId1" Type="http://schemas.openxmlformats.org/officeDocument/2006/relationships/slideLayout" Target="../slideLayouts/slideLayout14.xml"/></Relationships>
</file>

<file path=ppt/slides/_rels/slide53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5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53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5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3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6.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54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8.xml.rels><?xml version="1.0" encoding="UTF-8" standalone="yes"?>
<Relationships xmlns="http://schemas.openxmlformats.org/package/2006/relationships"><Relationship Id="rId3" Type="http://schemas.openxmlformats.org/officeDocument/2006/relationships/hyperlink" Target="https://www.cia.gov/the-world-factbook/countries/italy/#introduction"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9.xml.rels><?xml version="1.0" encoding="UTF-8" standalone="yes"?>
<Relationships xmlns="http://schemas.openxmlformats.org/package/2006/relationships"><Relationship Id="rId3" Type="http://schemas.openxmlformats.org/officeDocument/2006/relationships/hyperlink" Target="https://en.wikipedia.org/wiki/List_of_countries_by_government_debt"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5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hyperlink" Target="http://en.wikipedia.org/wiki/List_of_countries_by_public_debt" TargetMode="External"/><Relationship Id="rId1" Type="http://schemas.openxmlformats.org/officeDocument/2006/relationships/slideLayout" Target="../slideLayouts/slideLayout14.xml"/></Relationships>
</file>

<file path=ppt/slides/_rels/slide551.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image" Target="../media/image333.png"/><Relationship Id="rId3" Type="http://schemas.openxmlformats.org/officeDocument/2006/relationships/image" Target="../media/image229.png"/><Relationship Id="rId7" Type="http://schemas.openxmlformats.org/officeDocument/2006/relationships/image" Target="../media/image330.png"/><Relationship Id="rId12" Type="http://schemas.openxmlformats.org/officeDocument/2006/relationships/customXml" Target="../ink/ink21.xml"/><Relationship Id="rId2" Type="http://schemas.openxmlformats.org/officeDocument/2006/relationships/image" Target="../media/image228.png"/><Relationship Id="rId16" Type="http://schemas.openxmlformats.org/officeDocument/2006/relationships/hyperlink" Target="https://en.wikipedia.org/wiki/List_of_countries_by_government_debt" TargetMode="External"/><Relationship Id="rId1" Type="http://schemas.openxmlformats.org/officeDocument/2006/relationships/slideLayout" Target="../slideLayouts/slideLayout14.xml"/><Relationship Id="rId6" Type="http://schemas.openxmlformats.org/officeDocument/2006/relationships/customXml" Target="../ink/ink18.xml"/><Relationship Id="rId11" Type="http://schemas.openxmlformats.org/officeDocument/2006/relationships/image" Target="../media/image332.png"/><Relationship Id="rId5" Type="http://schemas.openxmlformats.org/officeDocument/2006/relationships/image" Target="../media/image329.png"/><Relationship Id="rId15" Type="http://schemas.openxmlformats.org/officeDocument/2006/relationships/image" Target="../media/image334.png"/><Relationship Id="rId10" Type="http://schemas.openxmlformats.org/officeDocument/2006/relationships/customXml" Target="../ink/ink20.xml"/><Relationship Id="rId4" Type="http://schemas.openxmlformats.org/officeDocument/2006/relationships/customXml" Target="../ink/ink17.xml"/><Relationship Id="rId9" Type="http://schemas.openxmlformats.org/officeDocument/2006/relationships/image" Target="../media/image331.png"/><Relationship Id="rId14" Type="http://schemas.openxmlformats.org/officeDocument/2006/relationships/customXml" Target="../ink/ink22.xml"/></Relationships>
</file>

<file path=ppt/slides/_rels/slide5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53.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79.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55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80.xml"/><Relationship Id="rId1" Type="http://schemas.openxmlformats.org/officeDocument/2006/relationships/slideLayout" Target="../slideLayouts/slideLayout52.xml"/><Relationship Id="rId5" Type="http://schemas.openxmlformats.org/officeDocument/2006/relationships/image" Target="../media/image232.png"/><Relationship Id="rId4" Type="http://schemas.openxmlformats.org/officeDocument/2006/relationships/hyperlink" Target="http://www.cbsnews.com/stories/2008/06/27/ap/entertainment/main4215219.shtml" TargetMode="External"/></Relationships>
</file>

<file path=ppt/slides/_rels/slide55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hyperlink" Target="https://static.independent.co.uk/2023/10/19/13/Italy_Naples_Trash_82494.jpg?quality=75&amp;width=990&amp;height=614&amp;fit=bounds&amp;format=pjpg&amp;crop=16%3A9%2Coffset-y0.5&amp;auto=webp" TargetMode="External"/><Relationship Id="rId1" Type="http://schemas.openxmlformats.org/officeDocument/2006/relationships/slideLayout" Target="../slideLayouts/slideLayout14.xml"/><Relationship Id="rId4" Type="http://schemas.openxmlformats.org/officeDocument/2006/relationships/image" Target="../media/image234.png"/></Relationships>
</file>

<file path=ppt/slides/_rels/slide5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58.xml"/></Relationships>
</file>

<file path=ppt/slides/_rels/slide558.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30.png"/><Relationship Id="rId2" Type="http://schemas.openxmlformats.org/officeDocument/2006/relationships/customXml" Target="../ink/ink5.xml"/><Relationship Id="rId1" Type="http://schemas.openxmlformats.org/officeDocument/2006/relationships/slideLayout" Target="../slideLayouts/slideLayout7.xml"/><Relationship Id="rId6" Type="http://schemas.openxmlformats.org/officeDocument/2006/relationships/customXml" Target="../ink/ink8.xml"/><Relationship Id="rId5" Type="http://schemas.openxmlformats.org/officeDocument/2006/relationships/customXml" Target="../ink/ink7.xml"/><Relationship Id="rId4" Type="http://schemas.openxmlformats.org/officeDocument/2006/relationships/customXml" Target="../ink/ink6.xml"/></Relationships>
</file>

<file path=ppt/slides/_rels/slide58.xml.rels><?xml version="1.0" encoding="UTF-8" standalone="yes"?>
<Relationships xmlns="http://schemas.openxmlformats.org/package/2006/relationships"><Relationship Id="rId3" Type="http://schemas.openxmlformats.org/officeDocument/2006/relationships/hyperlink" Target="http://www.d.umn.edu/cla/faculty/troufs/anth1095/Italy.html" TargetMode="External"/><Relationship Id="rId2" Type="http://schemas.openxmlformats.org/officeDocument/2006/relationships/notesSlide" Target="../notesSlides/notesSlide27.xml"/><Relationship Id="rId1" Type="http://schemas.openxmlformats.org/officeDocument/2006/relationships/slideLayout" Target="../slideLayouts/slideLayout63.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2.xml"/><Relationship Id="rId4" Type="http://schemas.openxmlformats.org/officeDocument/2006/relationships/hyperlink" Target="http://www.d.umn.edu/cla/faculty/troufs/anth1095/Italy.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2.xml"/><Relationship Id="rId4" Type="http://schemas.openxmlformats.org/officeDocument/2006/relationships/hyperlink" Target="http://www.d.umn.edu/cla/faculty/troufs/anth1095/Italy.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52.xml"/><Relationship Id="rId5" Type="http://schemas.openxmlformats.org/officeDocument/2006/relationships/image" Target="../media/image27.png"/><Relationship Id="rId4" Type="http://schemas.openxmlformats.org/officeDocument/2006/relationships/hyperlink" Target="http://www.d.umn.edu/cla/faculty/troufs/anth1095/Italy.html" TargetMode="External"/></Relationships>
</file>

<file path=ppt/slides/_rels/slide62.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220.png"/><Relationship Id="rId7" Type="http://schemas.openxmlformats.org/officeDocument/2006/relationships/image" Target="../media/image230.png"/><Relationship Id="rId2"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12.xml"/><Relationship Id="rId5" Type="http://schemas.openxmlformats.org/officeDocument/2006/relationships/customXml" Target="../ink/ink11.xml"/><Relationship Id="rId10" Type="http://schemas.openxmlformats.org/officeDocument/2006/relationships/image" Target="../media/image240.png"/><Relationship Id="rId4" Type="http://schemas.openxmlformats.org/officeDocument/2006/relationships/customXml" Target="../ink/ink10.xml"/><Relationship Id="rId9" Type="http://schemas.openxmlformats.org/officeDocument/2006/relationships/customXml" Target="../ink/ink14.xml"/></Relationships>
</file>

<file path=ppt/slides/_rels/slide63.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4.xml"/><Relationship Id="rId4" Type="http://schemas.openxmlformats.org/officeDocument/2006/relationships/hyperlink" Target="http://alteagallery.com/stock_detail.php?ref=935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Italian_opera" TargetMode="External"/><Relationship Id="rId2" Type="http://schemas.openxmlformats.org/officeDocument/2006/relationships/image" Target="../media/image29.png"/><Relationship Id="rId1" Type="http://schemas.openxmlformats.org/officeDocument/2006/relationships/slideLayout" Target="../slideLayouts/slideLayout126.xml"/></Relationships>
</file>

<file path=ppt/slides/_rels/slide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hyperlink" Target="http://www.mfiles.co.uk/manuscripts-pens-and-composers.htm" TargetMode="External"/><Relationship Id="rId2" Type="http://schemas.openxmlformats.org/officeDocument/2006/relationships/image" Target="../media/image30.jpeg"/><Relationship Id="rId1" Type="http://schemas.openxmlformats.org/officeDocument/2006/relationships/slideLayout" Target="../slideLayouts/slideLayout14.xml"/><Relationship Id="rId5" Type="http://schemas.openxmlformats.org/officeDocument/2006/relationships/hyperlink" Target="https://en.wikipedia.org/wiki/Deutsches_Symphonie-Orchester_Berlin" TargetMode="External"/><Relationship Id="rId4" Type="http://schemas.openxmlformats.org/officeDocument/2006/relationships/image" Target="../media/image31.jpeg"/></Relationships>
</file>

<file path=ppt/slides/_rels/slide88.xml.rels><?xml version="1.0" encoding="UTF-8" standalone="yes"?>
<Relationships xmlns="http://schemas.openxmlformats.org/package/2006/relationships"><Relationship Id="rId3" Type="http://schemas.openxmlformats.org/officeDocument/2006/relationships/hyperlink" Target="https://commons.wikimedia.org/wiki/File:Eroica_Beethoven_title.jpg" TargetMode="External"/><Relationship Id="rId2" Type="http://schemas.openxmlformats.org/officeDocument/2006/relationships/image" Target="../media/image32.png"/><Relationship Id="rId1" Type="http://schemas.openxmlformats.org/officeDocument/2006/relationships/slideLayout" Target="../slideLayouts/slideLayout126.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d.umn.edu/cla/faculty/troufs/anth1095/Germany.html"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d.umn.edu/cla/faculty/troufs/anth1095/Germany.html" TargetMode="Externa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21059" y="2514600"/>
            <a:ext cx="7484741" cy="830997"/>
          </a:xfrm>
          <a:prstGeom prst="rect">
            <a:avLst/>
          </a:prstGeom>
          <a:noFill/>
          <a:ln w="9525">
            <a:noFill/>
            <a:miter lim="800000"/>
            <a:headEnd/>
            <a:tailEnd/>
          </a:ln>
        </p:spPr>
        <p:txBody>
          <a:bodyPr wrap="none">
            <a:spAutoFit/>
          </a:bodyPr>
          <a:lstStyle/>
          <a:p>
            <a:r>
              <a:rPr lang="en-US" sz="4800" dirty="0">
                <a:ln w="12700">
                  <a:solidFill>
                    <a:schemeClr val="accent1"/>
                  </a:solidFill>
                </a:ln>
                <a:solidFill>
                  <a:srgbClr val="000000"/>
                </a:solidFill>
                <a:effectLst>
                  <a:outerShdw blurRad="50800" dist="38100" algn="l" rotWithShape="0">
                    <a:prstClr val="black">
                      <a:alpha val="40000"/>
                    </a:prstClr>
                  </a:outerShdw>
                </a:effectLst>
              </a:rPr>
              <a:t>Metaphor: The Opera</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Subtitle 2">
            <a:extLst>
              <a:ext uri="{FF2B5EF4-FFF2-40B4-BE49-F238E27FC236}">
                <a16:creationId xmlns:a16="http://schemas.microsoft.com/office/drawing/2014/main" id="{D620AEC0-31AE-4553-889B-DAC6D2EBAD3F}"/>
              </a:ext>
            </a:extLst>
          </p:cNvPr>
          <p:cNvSpPr txBox="1">
            <a:spLocks/>
          </p:cNvSpPr>
          <p:nvPr/>
        </p:nvSpPr>
        <p:spPr>
          <a:xfrm>
            <a:off x="915361" y="1073011"/>
            <a:ext cx="7390439" cy="5022989"/>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0" name="Rectangle 9">
            <a:extLst>
              <a:ext uri="{FF2B5EF4-FFF2-40B4-BE49-F238E27FC236}">
                <a16:creationId xmlns:a16="http://schemas.microsoft.com/office/drawing/2014/main" id="{C5D574CA-0DAB-48B8-9C87-0A695BB78C41}"/>
              </a:ext>
            </a:extLst>
          </p:cNvPr>
          <p:cNvSpPr>
            <a:spLocks noChangeArrowheads="1"/>
          </p:cNvSpPr>
          <p:nvPr/>
        </p:nvSpPr>
        <p:spPr bwMode="auto">
          <a:xfrm>
            <a:off x="609222" y="459665"/>
            <a:ext cx="7925568" cy="1569660"/>
          </a:xfrm>
          <a:prstGeom prst="rect">
            <a:avLst/>
          </a:prstGeom>
          <a:solidFill>
            <a:srgbClr val="00B0F0"/>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464630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0355" name="Rectangle 3"/>
          <p:cNvSpPr>
            <a:spLocks noGrp="1" noChangeArrowheads="1"/>
          </p:cNvSpPr>
          <p:nvPr>
            <p:ph type="body" idx="1"/>
          </p:nvPr>
        </p:nvSpPr>
        <p:spPr>
          <a:xfrm>
            <a:off x="914400" y="1400628"/>
            <a:ext cx="7315200" cy="5022914"/>
          </a:xfrm>
        </p:spPr>
        <p:txBody>
          <a:bodyPr/>
          <a:lstStyle/>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b="1" dirty="0"/>
              <a:t>In the south, the overture can be much more involved</a:t>
            </a:r>
          </a:p>
          <a:p>
            <a:pPr lvl="1" eaLnBrk="1" hangingPunct="1">
              <a:lnSpc>
                <a:spcPct val="80000"/>
              </a:lnSpc>
            </a:pPr>
            <a:endParaRPr lang="en-US" sz="300" dirty="0"/>
          </a:p>
          <a:p>
            <a:pPr lvl="2" eaLnBrk="1" hangingPunct="1"/>
            <a:r>
              <a:rPr lang="en-US" sz="2000" dirty="0">
                <a:cs typeface="Arial" charset="0"/>
              </a:rPr>
              <a:t>A person may visit a store, and chat with the owner, two or three times before purchasing something</a:t>
            </a:r>
          </a:p>
          <a:p>
            <a:pPr lvl="2" eaLnBrk="1" hangingPunct="1">
              <a:lnSpc>
                <a:spcPct val="90000"/>
              </a:lnSpc>
            </a:pPr>
            <a:r>
              <a:rPr lang="en-US" sz="2000" dirty="0">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2000" dirty="0">
                <a:cs typeface="Arial" charset="0"/>
              </a:rPr>
              <a:t>Still, the unexpected can, and does, occur, because </a:t>
            </a:r>
            <a:r>
              <a:rPr lang="en-US" sz="2800" b="1" dirty="0">
                <a:cs typeface="Arial" charset="0"/>
              </a:rPr>
              <a:t>fate</a:t>
            </a:r>
            <a:r>
              <a:rPr lang="en-US" sz="2000" dirty="0">
                <a:cs typeface="Arial" charset="0"/>
              </a:rPr>
              <a:t> is a critical element in the mix</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solidFill>
              </a:rPr>
              <a:t>Martin J. Gannon and Rajnandini Pillai</a:t>
            </a:r>
            <a:br>
              <a:rPr lang="en-US" sz="1400" dirty="0">
                <a:solidFill>
                  <a:schemeClr val="accent1"/>
                </a:solidFill>
              </a:rPr>
            </a:br>
            <a:r>
              <a:rPr lang="en-US" sz="1400" i="1" dirty="0">
                <a:solidFill>
                  <a:schemeClr val="accent1"/>
                </a:solidFill>
              </a:rPr>
              <a:t>Understanding Global Cultures</a:t>
            </a:r>
          </a:p>
        </p:txBody>
      </p:sp>
      <p:sp>
        <p:nvSpPr>
          <p:cNvPr id="100355" name="Rectangle 3"/>
          <p:cNvSpPr>
            <a:spLocks noGrp="1" noChangeArrowheads="1"/>
          </p:cNvSpPr>
          <p:nvPr>
            <p:ph type="body" idx="1"/>
          </p:nvPr>
        </p:nvSpPr>
        <p:spPr>
          <a:xfrm>
            <a:off x="914400" y="1400628"/>
            <a:ext cx="7315200" cy="4635115"/>
          </a:xfrm>
        </p:spPr>
        <p:txBody>
          <a:bodyPr/>
          <a:lstStyle/>
          <a:p>
            <a:pPr marL="0" indent="0" algn="ctr" eaLnBrk="1" hangingPunct="1">
              <a:lnSpc>
                <a:spcPct val="80000"/>
              </a:lnSpc>
              <a:buNone/>
            </a:pPr>
            <a:r>
              <a:rPr lang="en-US" b="1" dirty="0">
                <a:solidFill>
                  <a:schemeClr val="accent1"/>
                </a:solidFill>
              </a:rPr>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sz="3200" b="1" dirty="0"/>
              <a:t>In the south</a:t>
            </a:r>
            <a:r>
              <a:rPr lang="en-US" b="1" dirty="0">
                <a:solidFill>
                  <a:schemeClr val="accent1"/>
                </a:solidFill>
              </a:rPr>
              <a:t>, </a:t>
            </a:r>
            <a:r>
              <a:rPr lang="en-US" sz="2000" dirty="0">
                <a:solidFill>
                  <a:schemeClr val="accent1"/>
                </a:solidFill>
              </a:rPr>
              <a:t>the overture can be </a:t>
            </a:r>
            <a:r>
              <a:rPr lang="en-US" sz="2400" b="1" dirty="0">
                <a:solidFill>
                  <a:srgbClr val="000000"/>
                </a:solidFill>
              </a:rPr>
              <a:t>much more involved</a:t>
            </a:r>
            <a:endParaRPr lang="en-US" sz="2000" b="1" dirty="0">
              <a:solidFill>
                <a:srgbClr val="000000"/>
              </a:solidFill>
            </a:endParaRPr>
          </a:p>
          <a:p>
            <a:pPr lvl="1" eaLnBrk="1" hangingPunct="1">
              <a:lnSpc>
                <a:spcPct val="80000"/>
              </a:lnSpc>
            </a:pPr>
            <a:endParaRPr lang="en-US" sz="200" dirty="0">
              <a:solidFill>
                <a:schemeClr val="accent1"/>
              </a:solidFill>
            </a:endParaRPr>
          </a:p>
          <a:p>
            <a:pPr lvl="2" eaLnBrk="1" hangingPunct="1"/>
            <a:r>
              <a:rPr lang="en-US" sz="1800" dirty="0">
                <a:solidFill>
                  <a:schemeClr val="accent1"/>
                </a:solidFill>
                <a:cs typeface="Arial" charset="0"/>
              </a:rPr>
              <a:t>A person may visit a store, and chat with the owner, two or three times before purchasing something</a:t>
            </a:r>
          </a:p>
          <a:p>
            <a:pPr lvl="2" eaLnBrk="1" hangingPunct="1">
              <a:lnSpc>
                <a:spcPct val="90000"/>
              </a:lnSpc>
            </a:pPr>
            <a:r>
              <a:rPr lang="en-US" sz="1800" dirty="0">
                <a:solidFill>
                  <a:schemeClr val="accent1"/>
                </a:solidFill>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1800" dirty="0">
                <a:solidFill>
                  <a:schemeClr val="accent1"/>
                </a:solidFill>
                <a:cs typeface="Arial" charset="0"/>
              </a:rPr>
              <a:t>Still, the unexpected can, and does, occur, because </a:t>
            </a:r>
            <a:r>
              <a:rPr lang="en-US" sz="3600" b="1" dirty="0">
                <a:cs typeface="Arial" charset="0"/>
              </a:rPr>
              <a:t>fate</a:t>
            </a:r>
            <a:r>
              <a:rPr lang="en-US" sz="2800" b="1" dirty="0">
                <a:cs typeface="Arial" charset="0"/>
              </a:rPr>
              <a:t> is a critical element in the mix</a:t>
            </a:r>
            <a:endParaRPr lang="en-US" sz="2000" b="1" dirty="0">
              <a:cs typeface="Arial" charset="0"/>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5"/>
          <p:cNvSpPr txBox="1">
            <a:spLocks noChangeArrowheads="1"/>
          </p:cNvSpPr>
          <p:nvPr/>
        </p:nvSpPr>
        <p:spPr bwMode="auto">
          <a:xfrm>
            <a:off x="914400" y="3605986"/>
            <a:ext cx="7315200" cy="218521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pageantry and spectacle itself and the manner in which the opera-like activities are performed in the daily life of the Italians</a:t>
            </a:r>
          </a:p>
        </p:txBody>
      </p:sp>
    </p:spTree>
    <p:extLst>
      <p:ext uri="{BB962C8B-B14F-4D97-AF65-F5344CB8AC3E}">
        <p14:creationId xmlns:p14="http://schemas.microsoft.com/office/powerpoint/2010/main" val="37758700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5475" name="Rectangle 3"/>
          <p:cNvSpPr>
            <a:spLocks noGrp="1" noChangeArrowheads="1"/>
          </p:cNvSpPr>
          <p:nvPr>
            <p:ph type="body" idx="1"/>
          </p:nvPr>
        </p:nvSpPr>
        <p:spPr>
          <a:xfrm>
            <a:off x="914400" y="1761661"/>
            <a:ext cx="7315200" cy="4351961"/>
          </a:xfrm>
        </p:spPr>
        <p:txBody>
          <a:bodyPr/>
          <a:lstStyle/>
          <a:p>
            <a:pPr marL="0" indent="0" algn="ctr" eaLnBrk="1" hangingPunct="1">
              <a:lnSpc>
                <a:spcPct val="80000"/>
              </a:lnSpc>
              <a:buNone/>
            </a:pPr>
            <a:r>
              <a:rPr lang="en-US" b="1" dirty="0"/>
              <a:t>“By and large, Italy is a land of spectacle and pageantry.  Italians tend to be more animated and expressive than most other nationalities.”</a:t>
            </a:r>
          </a:p>
          <a:p>
            <a:pPr eaLnBrk="1" hangingPunct="1">
              <a:lnSpc>
                <a:spcPct val="80000"/>
              </a:lnSpc>
            </a:pPr>
            <a:endParaRPr lang="en-US" sz="2800" dirty="0"/>
          </a:p>
          <a:p>
            <a:pPr lvl="1" eaLnBrk="1" hangingPunct="1">
              <a:lnSpc>
                <a:spcPct val="80000"/>
              </a:lnSpc>
            </a:pPr>
            <a:r>
              <a:rPr lang="en-US" sz="3200" b="1" dirty="0"/>
              <a:t>“Italians, particularly those in the south, revel when communicating in an expressive manner.”</a:t>
            </a:r>
          </a:p>
          <a:p>
            <a:pPr lvl="1" eaLnBrk="1" hangingPunct="1">
              <a:lnSpc>
                <a:spcPct val="80000"/>
              </a:lnSpc>
              <a:buNone/>
            </a:pP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5475" name="Rectangle 3"/>
          <p:cNvSpPr>
            <a:spLocks noGrp="1" noChangeArrowheads="1"/>
          </p:cNvSpPr>
          <p:nvPr>
            <p:ph type="body" idx="1"/>
          </p:nvPr>
        </p:nvSpPr>
        <p:spPr>
          <a:xfrm>
            <a:off x="914400" y="1933373"/>
            <a:ext cx="7315200" cy="4404283"/>
          </a:xfrm>
        </p:spPr>
        <p:txBody>
          <a:bodyPr/>
          <a:lstStyle/>
          <a:p>
            <a:pPr marL="0" indent="0" algn="ctr" eaLnBrk="1" hangingPunct="1">
              <a:lnSpc>
                <a:spcPct val="80000"/>
              </a:lnSpc>
              <a:buNone/>
            </a:pPr>
            <a:r>
              <a:rPr lang="en-US" sz="2800" b="1" dirty="0">
                <a:solidFill>
                  <a:schemeClr val="accent1"/>
                </a:solidFill>
              </a:rPr>
              <a:t>“By and large, Italy is a land of spectacle and pageantry.  Italians tend to be more animated and expressive than most other nationalities.”</a:t>
            </a:r>
          </a:p>
          <a:p>
            <a:pPr eaLnBrk="1" hangingPunct="1">
              <a:lnSpc>
                <a:spcPct val="80000"/>
              </a:lnSpc>
            </a:pPr>
            <a:endParaRPr lang="en-US" sz="1200" dirty="0"/>
          </a:p>
          <a:p>
            <a:pPr lvl="1" eaLnBrk="1" hangingPunct="1">
              <a:lnSpc>
                <a:spcPct val="80000"/>
              </a:lnSpc>
            </a:pPr>
            <a:endParaRPr lang="en-US" sz="100" dirty="0"/>
          </a:p>
          <a:p>
            <a:pPr lvl="1" eaLnBrk="1" hangingPunct="1"/>
            <a:r>
              <a:rPr lang="en-US" sz="3200" b="1" dirty="0"/>
              <a:t>The level of noise in Italy tends to be high in public places</a:t>
            </a:r>
          </a:p>
          <a:p>
            <a:pPr lvl="1" eaLnBrk="1" hangingPunct="1"/>
            <a:endParaRPr lang="en-US" sz="400" b="1" dirty="0"/>
          </a:p>
          <a:p>
            <a:pPr lvl="1" eaLnBrk="1" hangingPunct="1"/>
            <a:r>
              <a:rPr lang="en-US" sz="3200" b="1" dirty="0"/>
              <a:t>And people tend to congregate rather than be isolated from one another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5475" name="Rectangle 3"/>
          <p:cNvSpPr>
            <a:spLocks noGrp="1" noChangeArrowheads="1"/>
          </p:cNvSpPr>
          <p:nvPr>
            <p:ph type="body" idx="1"/>
          </p:nvPr>
        </p:nvSpPr>
        <p:spPr>
          <a:xfrm>
            <a:off x="914400" y="1933373"/>
            <a:ext cx="7315200" cy="3662541"/>
          </a:xfrm>
        </p:spPr>
        <p:txBody>
          <a:bodyPr/>
          <a:lstStyle/>
          <a:p>
            <a:pPr marL="0" indent="0" algn="ctr" eaLnBrk="1" hangingPunct="1">
              <a:lnSpc>
                <a:spcPct val="80000"/>
              </a:lnSpc>
              <a:buNone/>
            </a:pPr>
            <a:r>
              <a:rPr lang="en-US" sz="2800" b="1" dirty="0">
                <a:solidFill>
                  <a:schemeClr val="accent1"/>
                </a:solidFill>
              </a:rPr>
              <a:t>“By and large, Italy is a land of spectacle and pageantry.  Italians tend to be more animated and expressive than most other nationalities.”</a:t>
            </a:r>
          </a:p>
          <a:p>
            <a:pPr eaLnBrk="1" hangingPunct="1">
              <a:lnSpc>
                <a:spcPct val="80000"/>
              </a:lnSpc>
            </a:pPr>
            <a:endParaRPr lang="en-US" sz="1200" dirty="0"/>
          </a:p>
          <a:p>
            <a:pPr lvl="1" eaLnBrk="1" hangingPunct="1">
              <a:lnSpc>
                <a:spcPct val="80000"/>
              </a:lnSpc>
            </a:pPr>
            <a:endParaRPr lang="en-US" sz="1200" dirty="0"/>
          </a:p>
          <a:p>
            <a:pPr lvl="1" eaLnBrk="1" hangingPunct="1">
              <a:lnSpc>
                <a:spcPct val="150000"/>
              </a:lnSpc>
            </a:pPr>
            <a:r>
              <a:rPr lang="en-US" sz="3200" b="1" dirty="0"/>
              <a:t>Some bystanders do not mind becoming part of the action</a:t>
            </a:r>
          </a:p>
          <a:p>
            <a:pPr lvl="1" eaLnBrk="1" hangingPunct="1">
              <a:lnSpc>
                <a:spcPct val="80000"/>
              </a:lnSpc>
            </a:pPr>
            <a:endParaRPr lang="en-US" sz="16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7523" name="Rectangle 3"/>
          <p:cNvSpPr>
            <a:spLocks noGrp="1" noChangeArrowheads="1"/>
          </p:cNvSpPr>
          <p:nvPr>
            <p:ph type="body" idx="1"/>
          </p:nvPr>
        </p:nvSpPr>
        <p:spPr>
          <a:xfrm>
            <a:off x="914400" y="1295400"/>
            <a:ext cx="7315200" cy="5139869"/>
          </a:xfrm>
        </p:spPr>
        <p:txBody>
          <a:bodyPr/>
          <a:lstStyle/>
          <a:p>
            <a:pPr marL="0" indent="0" algn="ctr" eaLnBrk="1" hangingPunct="1">
              <a:buNone/>
            </a:pPr>
            <a:r>
              <a:rPr lang="en-US" sz="2800" b="1" dirty="0">
                <a:solidFill>
                  <a:schemeClr val="accent1"/>
                </a:solidFill>
              </a:rPr>
              <a:t>“</a:t>
            </a:r>
            <a:r>
              <a:rPr lang="en-US" sz="3600" b="1" dirty="0"/>
              <a:t>Once the overture is over and the curtain goes up, the audience is greeted by a set so visually stunning that it elicits applause.  This is the beginning of the pageantry and spectacle.  </a:t>
            </a:r>
            <a:r>
              <a:rPr lang="en-US" sz="2800" dirty="0">
                <a:solidFill>
                  <a:schemeClr val="accent1"/>
                </a:solidFill>
              </a:rPr>
              <a:t>They play such an important role in Italian life that people and things frequently tend to be judged first and foremost on their appearances.” </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92578" name="Picture 2"/>
          <p:cNvPicPr>
            <a:picLocks noChangeAspect="1" noChangeArrowheads="1"/>
          </p:cNvPicPr>
          <p:nvPr/>
        </p:nvPicPr>
        <p:blipFill>
          <a:blip r:embed="rId2" cstate="print"/>
          <a:srcRect/>
          <a:stretch>
            <a:fillRect/>
          </a:stretch>
        </p:blipFill>
        <p:spPr bwMode="auto">
          <a:xfrm>
            <a:off x="672152" y="979510"/>
            <a:ext cx="7772400" cy="4857750"/>
          </a:xfrm>
          <a:prstGeom prst="rect">
            <a:avLst/>
          </a:prstGeom>
          <a:noFill/>
          <a:ln w="9525">
            <a:noFill/>
            <a:miter lim="800000"/>
            <a:headEnd/>
            <a:tailEnd/>
          </a:ln>
        </p:spPr>
      </p:pic>
      <p:sp>
        <p:nvSpPr>
          <p:cNvPr id="4" name="Rectangle 4"/>
          <p:cNvSpPr>
            <a:spLocks noChangeArrowheads="1"/>
          </p:cNvSpPr>
          <p:nvPr/>
        </p:nvSpPr>
        <p:spPr bwMode="auto">
          <a:xfrm>
            <a:off x="3616479" y="6551842"/>
            <a:ext cx="1904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http://en.wikipedia.org/wiki/Aida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3186" name="Rectangle 4"/>
          <p:cNvSpPr>
            <a:spLocks noChangeArrowheads="1"/>
          </p:cNvSpPr>
          <p:nvPr/>
        </p:nvSpPr>
        <p:spPr bwMode="auto">
          <a:xfrm>
            <a:off x="3616479" y="6551842"/>
            <a:ext cx="1904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http://en.wikipedia.org/wiki/Aida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1554" name="Picture 2"/>
          <p:cNvPicPr>
            <a:picLocks noChangeAspect="1" noChangeArrowheads="1"/>
          </p:cNvPicPr>
          <p:nvPr/>
        </p:nvPicPr>
        <p:blipFill>
          <a:blip r:embed="rId3" cstate="print"/>
          <a:srcRect/>
          <a:stretch>
            <a:fillRect/>
          </a:stretch>
        </p:blipFill>
        <p:spPr bwMode="auto">
          <a:xfrm>
            <a:off x="0" y="1111054"/>
            <a:ext cx="9144000" cy="488061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93602" name="Picture 2"/>
          <p:cNvPicPr>
            <a:picLocks noChangeAspect="1" noChangeArrowheads="1"/>
          </p:cNvPicPr>
          <p:nvPr/>
        </p:nvPicPr>
        <p:blipFill>
          <a:blip r:embed="rId2" cstate="print"/>
          <a:srcRect/>
          <a:stretch>
            <a:fillRect/>
          </a:stretch>
        </p:blipFill>
        <p:spPr bwMode="auto">
          <a:xfrm>
            <a:off x="0" y="371622"/>
            <a:ext cx="9144000" cy="6105378"/>
          </a:xfrm>
          <a:prstGeom prst="rect">
            <a:avLst/>
          </a:prstGeom>
          <a:noFill/>
          <a:ln w="9525">
            <a:noFill/>
            <a:miter lim="800000"/>
            <a:headEnd/>
            <a:tailEnd/>
          </a:ln>
        </p:spPr>
      </p:pic>
      <p:sp>
        <p:nvSpPr>
          <p:cNvPr id="5" name="Rectangle 4"/>
          <p:cNvSpPr>
            <a:spLocks noChangeArrowheads="1"/>
          </p:cNvSpPr>
          <p:nvPr/>
        </p:nvSpPr>
        <p:spPr bwMode="auto">
          <a:xfrm>
            <a:off x="3056230" y="6552734"/>
            <a:ext cx="30251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http://www.nedgallagher.com/journal/images/aida.jpg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2" descr="http://www.mfiles.co.uk/illustrations/brahms-symphony-4-p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3" y="76200"/>
            <a:ext cx="8686800" cy="6636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826199" y="6400308"/>
            <a:ext cx="348524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http://www.mfiles.co.uk/manuscripts-pens-and-composers.htm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6" name="Picture 4" descr="http://s2.germany.travel/media/content/staedte___kultur_1/musik___shows/orchester/deutschessymphonie_orchesterberlin/Foto_DSO_Berli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1" y="693531"/>
            <a:ext cx="8077199" cy="55018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53028" y="1799772"/>
            <a:ext cx="6028213" cy="70788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Compare that with the starkness of the </a:t>
            </a:r>
            <a:b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hlinkClick r:id="rId5"/>
              </a:rPr>
            </a:b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hlinkClick r:id="rId5"/>
              </a:rPr>
              <a:t>German Symphony Orchestra Berlin</a:t>
            </a:r>
            <a:endPar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5900160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8547" name="Rectangle 3"/>
          <p:cNvSpPr>
            <a:spLocks noGrp="1" noChangeArrowheads="1"/>
          </p:cNvSpPr>
          <p:nvPr>
            <p:ph type="body" idx="1"/>
          </p:nvPr>
        </p:nvSpPr>
        <p:spPr>
          <a:xfrm>
            <a:off x="914400" y="1295400"/>
            <a:ext cx="7315200" cy="4770537"/>
          </a:xfrm>
        </p:spPr>
        <p:txBody>
          <a:bodyPr/>
          <a:lstStyle/>
          <a:p>
            <a:pPr marL="0" indent="0" algn="ctr" eaLnBrk="1" hangingPunct="1">
              <a:buNone/>
            </a:pPr>
            <a:r>
              <a:rPr lang="en-US" sz="2800" dirty="0">
                <a:solidFill>
                  <a:schemeClr val="accent1"/>
                </a:solidFill>
              </a:rPr>
              <a:t>“Once the overture is over and the curtain goes up, the audience is greeted by a set so visually stunning that it elicits applause.  This is the beginning of the pageantry and spectacle.  </a:t>
            </a:r>
            <a:br>
              <a:rPr lang="en-US" sz="2800" dirty="0">
                <a:solidFill>
                  <a:schemeClr val="accent1"/>
                </a:solidFill>
              </a:rPr>
            </a:br>
            <a:r>
              <a:rPr lang="en-US" sz="2400" b="1" dirty="0">
                <a:solidFill>
                  <a:srgbClr val="000000"/>
                </a:solidFill>
              </a:rPr>
              <a:t>They play such an important role in Italian life that </a:t>
            </a:r>
            <a:br>
              <a:rPr lang="en-US" sz="2800" b="1" dirty="0">
                <a:solidFill>
                  <a:srgbClr val="000000"/>
                </a:solidFill>
              </a:rPr>
            </a:br>
            <a:r>
              <a:rPr lang="en-US" sz="3600" b="1" dirty="0"/>
              <a:t>people and things frequently tend to be judged first and foremost on their appearances</a:t>
            </a:r>
            <a:r>
              <a:rPr lang="en-US" sz="2800" b="1" dirty="0">
                <a:solidFill>
                  <a:schemeClr val="accent1">
                    <a:lumMod val="90000"/>
                  </a:schemeClr>
                </a:solidFill>
              </a:rPr>
              <a:t>.”</a:t>
            </a:r>
            <a:r>
              <a:rPr lang="en-US" sz="3600" b="1" dirty="0"/>
              <a:t> </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9571" name="Rectangle 3"/>
          <p:cNvSpPr>
            <a:spLocks noGrp="1" noChangeArrowheads="1"/>
          </p:cNvSpPr>
          <p:nvPr>
            <p:ph type="body" idx="1"/>
          </p:nvPr>
        </p:nvSpPr>
        <p:spPr>
          <a:xfrm>
            <a:off x="914400" y="1566577"/>
            <a:ext cx="7315200" cy="4592026"/>
          </a:xfrm>
        </p:spPr>
        <p:txBody>
          <a:bodyPr/>
          <a:lstStyle/>
          <a:p>
            <a:pPr marL="0" indent="0" algn="ctr" eaLnBrk="1" hangingPunct="1">
              <a:buNone/>
            </a:pPr>
            <a:r>
              <a:rPr lang="en-US" b="1" dirty="0"/>
              <a:t>“The surface of Italian life, playful, yet bleak and tragic at times, has many of the characteristics of a show . . .</a:t>
            </a:r>
            <a:endParaRPr lang="en-US" sz="2800" b="1" dirty="0"/>
          </a:p>
          <a:p>
            <a:pPr eaLnBrk="1" hangingPunct="1">
              <a:lnSpc>
                <a:spcPct val="60000"/>
              </a:lnSpc>
            </a:pPr>
            <a:endParaRPr lang="en-US" sz="1050" dirty="0"/>
          </a:p>
          <a:p>
            <a:pPr marL="0" lvl="1" indent="0" algn="ctr" eaLnBrk="1" hangingPunct="1">
              <a:buNone/>
            </a:pPr>
            <a:r>
              <a:rPr lang="en-US" dirty="0"/>
              <a:t>It is, first of all, usually </a:t>
            </a:r>
            <a:br>
              <a:rPr lang="en-US" b="1" dirty="0"/>
            </a:br>
            <a:r>
              <a:rPr lang="en-US" sz="3600" b="1" dirty="0"/>
              <a:t>moving</a:t>
            </a:r>
          </a:p>
          <a:p>
            <a:pPr marL="0" lvl="1" indent="0" algn="ctr" eaLnBrk="1" hangingPunct="1">
              <a:buNone/>
            </a:pPr>
            <a:r>
              <a:rPr lang="en-US" sz="3600" b="1" dirty="0"/>
              <a:t>entertaining</a:t>
            </a:r>
          </a:p>
          <a:p>
            <a:pPr marL="0" lvl="1" indent="0" algn="ctr" eaLnBrk="1" hangingPunct="1">
              <a:buNone/>
            </a:pPr>
            <a:r>
              <a:rPr lang="en-US" sz="3600" b="1" dirty="0"/>
              <a:t>unreservedly picturesque</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57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9571" name="Rectangle 3"/>
          <p:cNvSpPr>
            <a:spLocks noGrp="1" noChangeArrowheads="1"/>
          </p:cNvSpPr>
          <p:nvPr>
            <p:ph type="body" idx="1"/>
          </p:nvPr>
        </p:nvSpPr>
        <p:spPr>
          <a:xfrm>
            <a:off x="914400" y="1566577"/>
            <a:ext cx="7315200" cy="4801314"/>
          </a:xfrm>
        </p:spPr>
        <p:txBody>
          <a:bodyPr/>
          <a:lstStyle/>
          <a:p>
            <a:pPr marL="0" indent="0" algn="ctr" eaLnBrk="1" hangingPunct="1">
              <a:buNone/>
            </a:pPr>
            <a:r>
              <a:rPr lang="en-US" b="1" dirty="0">
                <a:solidFill>
                  <a:schemeClr val="accent1"/>
                </a:solidFill>
              </a:rPr>
              <a:t>“The surface of Italian life, playful, yet bleak and tragic at times, has many of the characteristics of a show . . .</a:t>
            </a:r>
            <a:endParaRPr lang="en-US" sz="2800" b="1" dirty="0">
              <a:solidFill>
                <a:schemeClr val="accent1"/>
              </a:solidFill>
            </a:endParaRPr>
          </a:p>
          <a:p>
            <a:pPr eaLnBrk="1" hangingPunct="1">
              <a:lnSpc>
                <a:spcPct val="60000"/>
              </a:lnSpc>
            </a:pPr>
            <a:endParaRPr lang="en-US" sz="1050" dirty="0"/>
          </a:p>
          <a:p>
            <a:pPr marL="0" lvl="1" indent="0" algn="ctr" eaLnBrk="1" hangingPunct="1">
              <a:buNone/>
            </a:pPr>
            <a:r>
              <a:rPr lang="en-US" dirty="0"/>
              <a:t>Second, all of its effects are </a:t>
            </a:r>
            <a:br>
              <a:rPr lang="en-US" dirty="0"/>
            </a:br>
            <a:r>
              <a:rPr lang="en-US" dirty="0"/>
              <a:t>skillfully contrived and graduated </a:t>
            </a:r>
            <a:br>
              <a:rPr lang="en-US" b="1" dirty="0"/>
            </a:br>
            <a:r>
              <a:rPr lang="en-US" sz="3600" b="1" dirty="0"/>
              <a:t>to convey a certain message </a:t>
            </a:r>
            <a:r>
              <a:rPr lang="en-US" dirty="0"/>
              <a:t>to,</a:t>
            </a:r>
            <a:r>
              <a:rPr lang="en-US" sz="3600" dirty="0"/>
              <a:t> </a:t>
            </a:r>
            <a:r>
              <a:rPr lang="en-US" sz="3600" b="1" dirty="0"/>
              <a:t>and arouse particular emotions </a:t>
            </a:r>
            <a:r>
              <a:rPr lang="en-US" dirty="0"/>
              <a:t>in, the bystanders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9571" name="Rectangle 3"/>
          <p:cNvSpPr>
            <a:spLocks noGrp="1" noChangeArrowheads="1"/>
          </p:cNvSpPr>
          <p:nvPr>
            <p:ph type="body" idx="1"/>
          </p:nvPr>
        </p:nvSpPr>
        <p:spPr>
          <a:xfrm>
            <a:off x="914400" y="1566577"/>
            <a:ext cx="7315200" cy="3631763"/>
          </a:xfrm>
        </p:spPr>
        <p:txBody>
          <a:bodyPr/>
          <a:lstStyle/>
          <a:p>
            <a:pPr marL="0" indent="0" algn="ctr" eaLnBrk="1" hangingPunct="1">
              <a:buNone/>
            </a:pPr>
            <a:r>
              <a:rPr lang="en-US" b="1" dirty="0">
                <a:solidFill>
                  <a:schemeClr val="accent1"/>
                </a:solidFill>
              </a:rPr>
              <a:t>“The surface of Italian life, playful, yet bleak and tragic at times, has many of the characteristics of a show . . .</a:t>
            </a:r>
            <a:endParaRPr lang="en-US" sz="2800" b="1" dirty="0">
              <a:solidFill>
                <a:schemeClr val="accent1"/>
              </a:solidFill>
            </a:endParaRPr>
          </a:p>
          <a:p>
            <a:pPr eaLnBrk="1" hangingPunct="1">
              <a:lnSpc>
                <a:spcPct val="60000"/>
              </a:lnSpc>
            </a:pPr>
            <a:endParaRPr lang="en-US" sz="1050" dirty="0"/>
          </a:p>
          <a:p>
            <a:pPr marL="0" lvl="1" indent="0" algn="ctr" eaLnBrk="1" hangingPunct="1">
              <a:buNone/>
            </a:pPr>
            <a:r>
              <a:rPr lang="en-US" dirty="0"/>
              <a:t>Italians are frequently </a:t>
            </a:r>
            <a:br>
              <a:rPr lang="en-US" b="1" dirty="0"/>
            </a:br>
            <a:r>
              <a:rPr lang="en-US" sz="3600" b="1" dirty="0"/>
              <a:t>great dramatic actors</a:t>
            </a:r>
            <a:r>
              <a:rPr lang="en-US" b="1" dirty="0"/>
              <a:t> </a:t>
            </a:r>
            <a:br>
              <a:rPr lang="en-US" b="1" dirty="0"/>
            </a:br>
            <a:r>
              <a:rPr lang="en-US" sz="2400" dirty="0"/>
              <a:t>as we might expect of the creators of the opera</a:t>
            </a:r>
            <a:endParaRPr lang="en-US"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0595" name="Rectangle 3"/>
          <p:cNvSpPr>
            <a:spLocks noGrp="1" noChangeArrowheads="1"/>
          </p:cNvSpPr>
          <p:nvPr>
            <p:ph type="body" idx="1"/>
          </p:nvPr>
        </p:nvSpPr>
        <p:spPr>
          <a:xfrm>
            <a:off x="914400" y="1829523"/>
            <a:ext cx="7315200" cy="4058034"/>
          </a:xfrm>
        </p:spPr>
        <p:txBody>
          <a:bodyPr/>
          <a:lstStyle/>
          <a:p>
            <a:pPr marL="0" indent="0" algn="ctr" eaLnBrk="1" hangingPunct="1">
              <a:lnSpc>
                <a:spcPct val="90000"/>
              </a:lnSpc>
              <a:buNone/>
            </a:pPr>
            <a:r>
              <a:rPr lang="en-US" sz="3600" b="1" dirty="0"/>
              <a:t>The first purpose of the show is to make life acceptable and pleasant</a:t>
            </a:r>
          </a:p>
          <a:p>
            <a:pPr eaLnBrk="1" hangingPunct="1">
              <a:lnSpc>
                <a:spcPct val="90000"/>
              </a:lnSpc>
            </a:pPr>
            <a:endParaRPr lang="en-US" sz="300" dirty="0"/>
          </a:p>
          <a:p>
            <a:pPr marL="0" lvl="1" indent="0" algn="ctr" eaLnBrk="1" hangingPunct="1">
              <a:spcBef>
                <a:spcPts val="0"/>
              </a:spcBef>
              <a:buNone/>
            </a:pPr>
            <a:r>
              <a:rPr lang="en-US" sz="2400" dirty="0"/>
              <a:t>This attitude can be explained largely by the circumstances of history, both natural and </a:t>
            </a:r>
          </a:p>
          <a:p>
            <a:pPr marL="0" lvl="1" indent="0" algn="ctr" eaLnBrk="1" hangingPunct="1">
              <a:spcBef>
                <a:spcPts val="0"/>
              </a:spcBef>
              <a:buNone/>
            </a:pPr>
            <a:r>
              <a:rPr lang="en-US" sz="2400" dirty="0"/>
              <a:t>human-made, where four active volcanoes, floods, and earthquakes, as well as continuous invasions by outsiders, have created a </a:t>
            </a:r>
          </a:p>
          <a:p>
            <a:pPr marL="0" lvl="1" indent="0" algn="ctr" eaLnBrk="1" hangingPunct="1">
              <a:lnSpc>
                <a:spcPct val="90000"/>
              </a:lnSpc>
              <a:buNone/>
            </a:pPr>
            <a:r>
              <a:rPr lang="en-US" sz="3600" b="1" dirty="0"/>
              <a:t>sense of insecurity</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1619" name="Rectangle 3"/>
          <p:cNvSpPr>
            <a:spLocks noGrp="1" noChangeArrowheads="1"/>
          </p:cNvSpPr>
          <p:nvPr>
            <p:ph type="body" idx="1"/>
          </p:nvPr>
        </p:nvSpPr>
        <p:spPr>
          <a:xfrm>
            <a:off x="914400" y="1427976"/>
            <a:ext cx="7315200" cy="4882875"/>
          </a:xfrm>
        </p:spPr>
        <p:txBody>
          <a:bodyPr/>
          <a:lstStyle/>
          <a:p>
            <a:pPr marL="0" indent="0" algn="ctr" eaLnBrk="1" hangingPunct="1">
              <a:lnSpc>
                <a:spcPct val="90000"/>
              </a:lnSpc>
              <a:buNone/>
            </a:pPr>
            <a:r>
              <a:rPr lang="en-US" b="1" dirty="0"/>
              <a:t>“Italians tend to make life’s dull and insignificant moments exciting and significant by decorating and ritualizing them.”</a:t>
            </a:r>
          </a:p>
          <a:p>
            <a:pPr eaLnBrk="1" hangingPunct="1">
              <a:lnSpc>
                <a:spcPct val="90000"/>
              </a:lnSpc>
            </a:pPr>
            <a:endParaRPr lang="en-US" sz="1100" dirty="0"/>
          </a:p>
          <a:p>
            <a:pPr marL="0" lvl="1" indent="0" algn="ctr" eaLnBrk="1" hangingPunct="1">
              <a:spcBef>
                <a:spcPts val="0"/>
              </a:spcBef>
              <a:buNone/>
            </a:pPr>
            <a:r>
              <a:rPr lang="en-US" dirty="0"/>
              <a:t>“This practice of embellishing everyday events was developed by a realistic group of people that tends to react cautiously because it believes that </a:t>
            </a:r>
          </a:p>
          <a:p>
            <a:pPr marL="0" lvl="1" indent="0" algn="ctr" eaLnBrk="1" hangingPunct="1">
              <a:spcBef>
                <a:spcPts val="0"/>
              </a:spcBef>
              <a:buNone/>
            </a:pPr>
            <a:r>
              <a:rPr lang="en-US" sz="3600" b="1" dirty="0"/>
              <a:t>catastrophes cannot be averted, only mitigated</a:t>
            </a:r>
            <a:r>
              <a:rPr lang="en-US" dirty="0"/>
              <a: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1619" name="Rectangle 3"/>
          <p:cNvSpPr>
            <a:spLocks noGrp="1" noChangeArrowheads="1"/>
          </p:cNvSpPr>
          <p:nvPr>
            <p:ph type="body" idx="1"/>
          </p:nvPr>
        </p:nvSpPr>
        <p:spPr>
          <a:xfrm>
            <a:off x="914400" y="1427976"/>
            <a:ext cx="7315200" cy="5141407"/>
          </a:xfrm>
        </p:spPr>
        <p:txBody>
          <a:bodyPr/>
          <a:lstStyle/>
          <a:p>
            <a:pPr marL="0" indent="0" algn="ctr" eaLnBrk="1" hangingPunct="1">
              <a:spcBef>
                <a:spcPts val="0"/>
              </a:spcBef>
              <a:buNone/>
            </a:pPr>
            <a:r>
              <a:rPr lang="en-US" b="1" dirty="0">
                <a:solidFill>
                  <a:schemeClr val="accent1"/>
                </a:solidFill>
              </a:rPr>
              <a:t>“Italians tend to make life’s dull and insignificant moments exciting and significant by </a:t>
            </a:r>
          </a:p>
          <a:p>
            <a:pPr marL="0" indent="0" algn="ctr" eaLnBrk="1" hangingPunct="1">
              <a:spcBef>
                <a:spcPts val="0"/>
              </a:spcBef>
              <a:buNone/>
            </a:pPr>
            <a:r>
              <a:rPr lang="en-US" sz="3600" b="1" dirty="0"/>
              <a:t>decorating and ritualizing </a:t>
            </a:r>
            <a:r>
              <a:rPr lang="en-US" b="1" dirty="0">
                <a:solidFill>
                  <a:schemeClr val="accent1"/>
                </a:solidFill>
              </a:rPr>
              <a:t>them.”</a:t>
            </a:r>
          </a:p>
          <a:p>
            <a:pPr eaLnBrk="1" hangingPunct="1">
              <a:lnSpc>
                <a:spcPct val="90000"/>
              </a:lnSpc>
            </a:pPr>
            <a:endParaRPr lang="en-US" sz="1100" dirty="0"/>
          </a:p>
          <a:p>
            <a:pPr marL="0" lvl="1" indent="0" algn="ctr" eaLnBrk="1" hangingPunct="1">
              <a:spcBef>
                <a:spcPts val="0"/>
              </a:spcBef>
              <a:buNone/>
            </a:pPr>
            <a:r>
              <a:rPr lang="en-US" dirty="0">
                <a:solidFill>
                  <a:schemeClr val="accent1"/>
                </a:solidFill>
              </a:rPr>
              <a:t>“This practice of </a:t>
            </a:r>
          </a:p>
          <a:p>
            <a:pPr marL="0" lvl="1" indent="0" algn="ctr" eaLnBrk="1" hangingPunct="1">
              <a:spcBef>
                <a:spcPts val="0"/>
              </a:spcBef>
              <a:buNone/>
            </a:pPr>
            <a:r>
              <a:rPr lang="en-US" sz="3600" b="1" dirty="0"/>
              <a:t>embellishing everyday events</a:t>
            </a:r>
            <a:r>
              <a:rPr lang="en-US" dirty="0"/>
              <a:t> </a:t>
            </a:r>
            <a:r>
              <a:rPr lang="en-US" dirty="0">
                <a:solidFill>
                  <a:schemeClr val="accent1"/>
                </a:solidFill>
              </a:rPr>
              <a:t>was developed by a realistic group of people that tends to react cautiously because it believes that catastrophes cannot be averted, only mitigated.”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3667" name="Rectangle 3"/>
          <p:cNvSpPr>
            <a:spLocks noGrp="1" noChangeArrowheads="1"/>
          </p:cNvSpPr>
          <p:nvPr>
            <p:ph type="body" idx="1"/>
          </p:nvPr>
        </p:nvSpPr>
        <p:spPr>
          <a:xfrm>
            <a:off x="914400" y="1600200"/>
            <a:ext cx="7315200" cy="3982629"/>
          </a:xfrm>
        </p:spPr>
        <p:txBody>
          <a:bodyPr/>
          <a:lstStyle/>
          <a:p>
            <a:pPr marL="0" indent="0" algn="ctr" eaLnBrk="1" hangingPunct="1">
              <a:buNone/>
            </a:pPr>
            <a:r>
              <a:rPr lang="en-US" dirty="0"/>
              <a:t>“. . . Many Italians wish to portray a certain image to those around them.  This is termed </a:t>
            </a:r>
            <a:r>
              <a:rPr lang="en-US" sz="4000" b="1" i="1" dirty="0"/>
              <a:t>la </a:t>
            </a:r>
            <a:r>
              <a:rPr lang="en-US" sz="4000" b="1" i="1" dirty="0" err="1"/>
              <a:t>bella</a:t>
            </a:r>
            <a:r>
              <a:rPr lang="en-US" sz="4000" b="1" i="1" dirty="0"/>
              <a:t> </a:t>
            </a:r>
            <a:r>
              <a:rPr lang="en-US" sz="4000" b="1" i="1" dirty="0" err="1"/>
              <a:t>figura</a:t>
            </a:r>
            <a:r>
              <a:rPr lang="en-US" dirty="0"/>
              <a:t>, or the projection of  ‘a confident, knowing, capable face to the world’” (</a:t>
            </a:r>
            <a:r>
              <a:rPr lang="en-US" dirty="0" err="1"/>
              <a:t>Brint</a:t>
            </a:r>
            <a:r>
              <a:rPr lang="en-US" dirty="0"/>
              <a:t> 1989)</a:t>
            </a:r>
          </a:p>
          <a:p>
            <a:pPr eaLnBrk="1" hangingPunct="1"/>
            <a:endParaRPr lang="en-US" sz="1200" dirty="0"/>
          </a:p>
          <a:p>
            <a:pPr eaLnBrk="1" hangingPunct="1"/>
            <a:r>
              <a:rPr lang="en-US" dirty="0"/>
              <a:t>Importance is attached to impressions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4691" name="Rectangle 3"/>
          <p:cNvSpPr>
            <a:spLocks noGrp="1" noChangeArrowheads="1"/>
          </p:cNvSpPr>
          <p:nvPr>
            <p:ph type="body" idx="1"/>
          </p:nvPr>
        </p:nvSpPr>
        <p:spPr>
          <a:xfrm>
            <a:off x="914400" y="1600200"/>
            <a:ext cx="7315200" cy="3921073"/>
          </a:xfrm>
        </p:spPr>
        <p:txBody>
          <a:bodyPr/>
          <a:lstStyle/>
          <a:p>
            <a:pPr marL="0" indent="0" algn="ctr" eaLnBrk="1" hangingPunct="1">
              <a:buNone/>
            </a:pPr>
            <a:r>
              <a:rPr lang="en-US" dirty="0">
                <a:solidFill>
                  <a:schemeClr val="accent1"/>
                </a:solidFill>
              </a:rPr>
              <a:t>“. . . Many Italians wish to </a:t>
            </a:r>
            <a:r>
              <a:rPr lang="en-US" dirty="0">
                <a:solidFill>
                  <a:srgbClr val="000000"/>
                </a:solidFill>
              </a:rPr>
              <a:t>portray a certain image</a:t>
            </a:r>
            <a:r>
              <a:rPr lang="en-US" dirty="0">
                <a:solidFill>
                  <a:schemeClr val="accent1"/>
                </a:solidFill>
              </a:rPr>
              <a:t> to those around them.  This is termed</a:t>
            </a:r>
            <a:r>
              <a:rPr lang="en-US" dirty="0"/>
              <a:t> </a:t>
            </a:r>
            <a:r>
              <a:rPr lang="en-US" sz="3600" b="1" i="1" dirty="0"/>
              <a:t>la </a:t>
            </a:r>
            <a:r>
              <a:rPr lang="en-US" sz="3600" b="1" i="1" dirty="0" err="1"/>
              <a:t>bella</a:t>
            </a:r>
            <a:r>
              <a:rPr lang="en-US" sz="3600" b="1" i="1" dirty="0"/>
              <a:t> </a:t>
            </a:r>
            <a:r>
              <a:rPr lang="en-US" sz="3600" b="1" i="1" dirty="0" err="1"/>
              <a:t>figura</a:t>
            </a:r>
            <a:r>
              <a:rPr lang="en-US" dirty="0">
                <a:solidFill>
                  <a:schemeClr val="accent1"/>
                </a:solidFill>
              </a:rPr>
              <a:t>, or the projection of  ‘a confident, knowing, capable face to the world’” (</a:t>
            </a:r>
            <a:r>
              <a:rPr lang="en-US" dirty="0" err="1">
                <a:solidFill>
                  <a:schemeClr val="accent1"/>
                </a:solidFill>
              </a:rPr>
              <a:t>Brint</a:t>
            </a:r>
            <a:r>
              <a:rPr lang="en-US" dirty="0">
                <a:solidFill>
                  <a:schemeClr val="accent1"/>
                </a:solidFill>
              </a:rPr>
              <a:t> 1989)</a:t>
            </a:r>
          </a:p>
          <a:p>
            <a:pPr eaLnBrk="1" hangingPunct="1"/>
            <a:endParaRPr lang="en-US" sz="1200" dirty="0">
              <a:solidFill>
                <a:schemeClr val="accent1"/>
              </a:solidFill>
            </a:endParaRPr>
          </a:p>
          <a:p>
            <a:pPr eaLnBrk="1" hangingPunct="1"/>
            <a:r>
              <a:rPr lang="en-US" dirty="0">
                <a:solidFill>
                  <a:schemeClr val="accent1"/>
                </a:solidFill>
              </a:rPr>
              <a:t>Importance is attached to impressions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4691" name="Rectangle 3"/>
          <p:cNvSpPr>
            <a:spLocks noGrp="1" noChangeArrowheads="1"/>
          </p:cNvSpPr>
          <p:nvPr>
            <p:ph type="body" idx="1"/>
          </p:nvPr>
        </p:nvSpPr>
        <p:spPr>
          <a:xfrm>
            <a:off x="914400" y="1600200"/>
            <a:ext cx="7315200" cy="4056495"/>
          </a:xfrm>
        </p:spPr>
        <p:txBody>
          <a:bodyPr/>
          <a:lstStyle/>
          <a:p>
            <a:pPr marL="0" indent="0" algn="ctr" eaLnBrk="1" hangingPunct="1">
              <a:buNone/>
            </a:pPr>
            <a:r>
              <a:rPr lang="en-US" dirty="0">
                <a:solidFill>
                  <a:schemeClr val="accent1"/>
                </a:solidFill>
              </a:rPr>
              <a:t>“. . . Many Italians wish to portray a certain image to those around them.  This is termed </a:t>
            </a:r>
            <a:r>
              <a:rPr lang="en-US" sz="3600" b="1" i="1" dirty="0">
                <a:solidFill>
                  <a:schemeClr val="accent1"/>
                </a:solidFill>
              </a:rPr>
              <a:t>la </a:t>
            </a:r>
            <a:r>
              <a:rPr lang="en-US" sz="3600" b="1" i="1" dirty="0" err="1">
                <a:solidFill>
                  <a:schemeClr val="accent1"/>
                </a:solidFill>
              </a:rPr>
              <a:t>bella</a:t>
            </a:r>
            <a:r>
              <a:rPr lang="en-US" sz="3600" b="1" i="1" dirty="0">
                <a:solidFill>
                  <a:schemeClr val="accent1"/>
                </a:solidFill>
              </a:rPr>
              <a:t> </a:t>
            </a:r>
            <a:r>
              <a:rPr lang="en-US" sz="3600" b="1" i="1" dirty="0" err="1">
                <a:solidFill>
                  <a:schemeClr val="accent1"/>
                </a:solidFill>
              </a:rPr>
              <a:t>figura</a:t>
            </a:r>
            <a:r>
              <a:rPr lang="en-US" dirty="0">
                <a:solidFill>
                  <a:schemeClr val="accent1"/>
                </a:solidFill>
              </a:rPr>
              <a:t>, or the projection of  ‘a confident, knowing, capable face to the world’” (</a:t>
            </a:r>
            <a:r>
              <a:rPr lang="en-US" dirty="0" err="1">
                <a:solidFill>
                  <a:schemeClr val="accent1"/>
                </a:solidFill>
              </a:rPr>
              <a:t>Brint</a:t>
            </a:r>
            <a:r>
              <a:rPr lang="en-US" dirty="0">
                <a:solidFill>
                  <a:schemeClr val="accent1"/>
                </a:solidFill>
              </a:rPr>
              <a:t> 1989)</a:t>
            </a:r>
          </a:p>
          <a:p>
            <a:pPr eaLnBrk="1" hangingPunct="1"/>
            <a:endParaRPr lang="en-US" sz="1200" dirty="0">
              <a:solidFill>
                <a:schemeClr val="accent1"/>
              </a:solidFill>
            </a:endParaRPr>
          </a:p>
          <a:p>
            <a:pPr marL="0" indent="0" algn="ctr" eaLnBrk="1" hangingPunct="1">
              <a:buNone/>
            </a:pPr>
            <a:r>
              <a:rPr lang="en-US" sz="3600" b="1" dirty="0">
                <a:solidFill>
                  <a:srgbClr val="000000"/>
                </a:solidFill>
              </a:rPr>
              <a:t>Importance is attached to impressions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6739" name="Rectangle 3"/>
          <p:cNvSpPr>
            <a:spLocks noGrp="1" noChangeArrowheads="1"/>
          </p:cNvSpPr>
          <p:nvPr>
            <p:ph type="body" idx="1"/>
          </p:nvPr>
        </p:nvSpPr>
        <p:spPr>
          <a:xfrm>
            <a:off x="914400" y="1600200"/>
            <a:ext cx="7315200" cy="4493538"/>
          </a:xfrm>
        </p:spPr>
        <p:txBody>
          <a:bodyPr/>
          <a:lstStyle/>
          <a:p>
            <a:pPr eaLnBrk="1" hangingPunct="1"/>
            <a:endParaRPr lang="en-US" sz="2400" dirty="0"/>
          </a:p>
          <a:p>
            <a:pPr marL="0" indent="0" algn="ctr" eaLnBrk="1" hangingPunct="1">
              <a:spcBef>
                <a:spcPts val="0"/>
              </a:spcBef>
              <a:buNone/>
            </a:pPr>
            <a:r>
              <a:rPr lang="en-US" dirty="0"/>
              <a:t>A large number of Italians pursue </a:t>
            </a:r>
            <a:r>
              <a:rPr lang="en-US" i="1" dirty="0"/>
              <a:t>la </a:t>
            </a:r>
            <a:r>
              <a:rPr lang="en-US" sz="4000" b="1" i="1" dirty="0" err="1"/>
              <a:t>bella</a:t>
            </a:r>
            <a:r>
              <a:rPr lang="en-US" sz="4000" b="1" i="1" dirty="0"/>
              <a:t> </a:t>
            </a:r>
            <a:r>
              <a:rPr lang="en-US" sz="4000" b="1" i="1" dirty="0" err="1"/>
              <a:t>figura</a:t>
            </a:r>
            <a:r>
              <a:rPr lang="en-US" sz="4000" b="1" i="1" dirty="0"/>
              <a:t> </a:t>
            </a:r>
          </a:p>
          <a:p>
            <a:pPr marL="0" indent="0" algn="ctr" eaLnBrk="1" hangingPunct="1">
              <a:spcBef>
                <a:spcPts val="0"/>
              </a:spcBef>
              <a:buNone/>
            </a:pPr>
            <a:r>
              <a:rPr lang="en-US" i="1" dirty="0"/>
              <a:t>through material possession</a:t>
            </a:r>
          </a:p>
          <a:p>
            <a:pPr marL="0" indent="0" algn="ctr" eaLnBrk="1" hangingPunct="1">
              <a:spcBef>
                <a:spcPts val="0"/>
              </a:spcBef>
              <a:buNone/>
            </a:pPr>
            <a:endParaRPr lang="en-US" sz="1600" i="1" dirty="0"/>
          </a:p>
          <a:p>
            <a:pPr eaLnBrk="1" hangingPunct="1">
              <a:spcBef>
                <a:spcPts val="0"/>
              </a:spcBef>
            </a:pPr>
            <a:endParaRPr lang="en-US" sz="1400" b="1" i="1" dirty="0"/>
          </a:p>
          <a:p>
            <a:pPr marL="0" lvl="1" indent="0" algn="ctr" eaLnBrk="1" hangingPunct="1">
              <a:spcBef>
                <a:spcPts val="0"/>
              </a:spcBef>
              <a:buNone/>
            </a:pPr>
            <a:r>
              <a:rPr lang="en-US" sz="3600" b="1" dirty="0"/>
              <a:t>Giving a good impression</a:t>
            </a:r>
            <a:r>
              <a:rPr lang="en-US" b="1" dirty="0"/>
              <a:t>, </a:t>
            </a:r>
            <a:br>
              <a:rPr lang="en-US" b="1" dirty="0"/>
            </a:br>
            <a:r>
              <a:rPr lang="en-US" dirty="0"/>
              <a:t>not only with demeanor but also </a:t>
            </a:r>
            <a:br>
              <a:rPr lang="en-US" b="1" dirty="0"/>
            </a:br>
            <a:r>
              <a:rPr lang="en-US" sz="3600" b="1" dirty="0"/>
              <a:t>with material wealth</a:t>
            </a:r>
            <a:r>
              <a:rPr lang="en-US" sz="3600" dirty="0"/>
              <a:t>,</a:t>
            </a:r>
            <a:r>
              <a:rPr lang="en-US" sz="3600" b="1" dirty="0"/>
              <a:t> </a:t>
            </a:r>
            <a:br>
              <a:rPr lang="en-US" sz="3600" b="1" dirty="0"/>
            </a:br>
            <a:r>
              <a:rPr lang="en-US" dirty="0"/>
              <a:t>is important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6739" name="Rectangle 3"/>
          <p:cNvSpPr>
            <a:spLocks noGrp="1" noChangeArrowheads="1"/>
          </p:cNvSpPr>
          <p:nvPr>
            <p:ph type="body" idx="1"/>
          </p:nvPr>
        </p:nvSpPr>
        <p:spPr>
          <a:xfrm>
            <a:off x="914400" y="1408521"/>
            <a:ext cx="7315200" cy="4936736"/>
          </a:xfrm>
        </p:spPr>
        <p:txBody>
          <a:bodyPr/>
          <a:lstStyle/>
          <a:p>
            <a:pPr marL="0" indent="0" algn="ctr" eaLnBrk="1" hangingPunct="1">
              <a:lnSpc>
                <a:spcPct val="80000"/>
              </a:lnSpc>
              <a:buNone/>
            </a:pPr>
            <a:endParaRPr lang="en-US" sz="2400" dirty="0"/>
          </a:p>
          <a:p>
            <a:pPr marL="0" indent="0" algn="ctr" eaLnBrk="1" hangingPunct="1">
              <a:lnSpc>
                <a:spcPct val="80000"/>
              </a:lnSpc>
              <a:buNone/>
            </a:pPr>
            <a:r>
              <a:rPr lang="en-US" sz="2800" dirty="0">
                <a:solidFill>
                  <a:schemeClr val="accent1"/>
                </a:solidFill>
              </a:rPr>
              <a:t>A large number of Italians pursue </a:t>
            </a:r>
            <a:r>
              <a:rPr lang="en-US" sz="2800" i="1" dirty="0">
                <a:solidFill>
                  <a:schemeClr val="accent1"/>
                </a:solidFill>
              </a:rPr>
              <a:t>la </a:t>
            </a:r>
          </a:p>
          <a:p>
            <a:pPr marL="0" indent="0" algn="ctr" eaLnBrk="1" hangingPunct="1">
              <a:lnSpc>
                <a:spcPct val="80000"/>
              </a:lnSpc>
              <a:buNone/>
            </a:pPr>
            <a:r>
              <a:rPr lang="en-US" sz="2800" i="1" dirty="0" err="1">
                <a:solidFill>
                  <a:schemeClr val="accent1"/>
                </a:solidFill>
              </a:rPr>
              <a:t>bella</a:t>
            </a:r>
            <a:r>
              <a:rPr lang="en-US" sz="2800" i="1" dirty="0">
                <a:solidFill>
                  <a:schemeClr val="accent1"/>
                </a:solidFill>
              </a:rPr>
              <a:t> </a:t>
            </a:r>
            <a:r>
              <a:rPr lang="en-US" sz="2800" i="1" dirty="0" err="1">
                <a:solidFill>
                  <a:schemeClr val="accent1"/>
                </a:solidFill>
              </a:rPr>
              <a:t>figura</a:t>
            </a:r>
            <a:r>
              <a:rPr lang="en-US" sz="2800" i="1" dirty="0">
                <a:solidFill>
                  <a:schemeClr val="accent1"/>
                </a:solidFill>
              </a:rPr>
              <a:t> through material possession</a:t>
            </a:r>
          </a:p>
          <a:p>
            <a:pPr eaLnBrk="1" hangingPunct="1">
              <a:lnSpc>
                <a:spcPct val="80000"/>
              </a:lnSpc>
              <a:buNone/>
            </a:pPr>
            <a:endParaRPr lang="en-US" sz="1200" i="1" dirty="0">
              <a:solidFill>
                <a:schemeClr val="accent1"/>
              </a:solidFill>
            </a:endParaRPr>
          </a:p>
          <a:p>
            <a:pPr eaLnBrk="1" hangingPunct="1">
              <a:lnSpc>
                <a:spcPct val="80000"/>
              </a:lnSpc>
              <a:buNone/>
            </a:pPr>
            <a:endParaRPr lang="en-US" sz="1200" i="1" dirty="0">
              <a:solidFill>
                <a:schemeClr val="accent1"/>
              </a:solidFill>
            </a:endParaRPr>
          </a:p>
          <a:p>
            <a:pPr marL="0" lvl="1" indent="0" algn="ctr" eaLnBrk="1" hangingPunct="1">
              <a:lnSpc>
                <a:spcPct val="150000"/>
              </a:lnSpc>
              <a:buNone/>
            </a:pPr>
            <a:r>
              <a:rPr lang="en-US" dirty="0"/>
              <a:t>Various explanations have been offered for this tendency, including</a:t>
            </a:r>
            <a:br>
              <a:rPr lang="en-US" sz="3200" dirty="0"/>
            </a:br>
            <a:r>
              <a:rPr lang="en-US" b="1" dirty="0"/>
              <a:t>years of domination by foreign nations </a:t>
            </a:r>
            <a:br>
              <a:rPr lang="en-US" b="1" dirty="0"/>
            </a:br>
            <a:r>
              <a:rPr lang="en-US" b="1" dirty="0"/>
              <a:t>overcrowding in various areas</a:t>
            </a:r>
            <a:br>
              <a:rPr lang="en-US" b="1" dirty="0"/>
            </a:br>
            <a:r>
              <a:rPr lang="en-US" b="1" dirty="0"/>
              <a:t>natural disasters</a:t>
            </a:r>
            <a:endParaRPr lang="en-US" sz="36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6739" name="Rectangle 3"/>
          <p:cNvSpPr>
            <a:spLocks noGrp="1" noChangeArrowheads="1"/>
          </p:cNvSpPr>
          <p:nvPr>
            <p:ph type="body" idx="1"/>
          </p:nvPr>
        </p:nvSpPr>
        <p:spPr>
          <a:xfrm>
            <a:off x="914400" y="1400628"/>
            <a:ext cx="7315200" cy="4628960"/>
          </a:xfrm>
        </p:spPr>
        <p:txBody>
          <a:bodyPr/>
          <a:lstStyle/>
          <a:p>
            <a:pPr marL="0" indent="0" algn="ctr" eaLnBrk="1" hangingPunct="1">
              <a:lnSpc>
                <a:spcPct val="80000"/>
              </a:lnSpc>
              <a:buNone/>
            </a:pPr>
            <a:endParaRPr lang="en-US" sz="2400" dirty="0"/>
          </a:p>
          <a:p>
            <a:pPr marL="0" indent="0" algn="ctr" eaLnBrk="1" hangingPunct="1">
              <a:lnSpc>
                <a:spcPct val="80000"/>
              </a:lnSpc>
              <a:buNone/>
            </a:pPr>
            <a:r>
              <a:rPr lang="en-US" sz="2800" dirty="0">
                <a:solidFill>
                  <a:schemeClr val="accent1"/>
                </a:solidFill>
              </a:rPr>
              <a:t>A large number of Italians pursue </a:t>
            </a:r>
            <a:r>
              <a:rPr lang="en-US" sz="2800" i="1" dirty="0">
                <a:solidFill>
                  <a:schemeClr val="accent1"/>
                </a:solidFill>
              </a:rPr>
              <a:t>la </a:t>
            </a:r>
          </a:p>
          <a:p>
            <a:pPr marL="0" indent="0" algn="ctr" eaLnBrk="1" hangingPunct="1">
              <a:lnSpc>
                <a:spcPct val="80000"/>
              </a:lnSpc>
              <a:buNone/>
            </a:pPr>
            <a:r>
              <a:rPr lang="en-US" sz="2800" i="1" dirty="0" err="1">
                <a:solidFill>
                  <a:schemeClr val="accent1"/>
                </a:solidFill>
              </a:rPr>
              <a:t>bella</a:t>
            </a:r>
            <a:r>
              <a:rPr lang="en-US" sz="2800" i="1" dirty="0">
                <a:solidFill>
                  <a:schemeClr val="accent1"/>
                </a:solidFill>
              </a:rPr>
              <a:t> </a:t>
            </a:r>
            <a:r>
              <a:rPr lang="en-US" sz="2800" i="1" dirty="0" err="1">
                <a:solidFill>
                  <a:schemeClr val="accent1"/>
                </a:solidFill>
              </a:rPr>
              <a:t>figura</a:t>
            </a:r>
            <a:r>
              <a:rPr lang="en-US" sz="2800" i="1" dirty="0">
                <a:solidFill>
                  <a:schemeClr val="accent1"/>
                </a:solidFill>
              </a:rPr>
              <a:t> through material possession</a:t>
            </a:r>
          </a:p>
          <a:p>
            <a:pPr eaLnBrk="1" hangingPunct="1">
              <a:lnSpc>
                <a:spcPct val="80000"/>
              </a:lnSpc>
            </a:pPr>
            <a:endParaRPr lang="en-US" sz="1400" i="1" dirty="0">
              <a:solidFill>
                <a:schemeClr val="accent1"/>
              </a:solidFill>
            </a:endParaRPr>
          </a:p>
          <a:p>
            <a:pPr marL="0" lvl="1" indent="0" algn="ctr" eaLnBrk="1" hangingPunct="1">
              <a:buNone/>
            </a:pPr>
            <a:endParaRPr lang="en-US" sz="1800" b="1" dirty="0"/>
          </a:p>
          <a:p>
            <a:pPr marL="0" lvl="1" indent="0" algn="ctr" eaLnBrk="1" hangingPunct="1">
              <a:spcBef>
                <a:spcPts val="0"/>
              </a:spcBef>
              <a:buNone/>
            </a:pPr>
            <a:r>
              <a:rPr lang="en-US" sz="2400" dirty="0"/>
              <a:t>Whatever the explanation, it seems that </a:t>
            </a:r>
            <a:br>
              <a:rPr lang="en-US" sz="3200" b="1" dirty="0"/>
            </a:br>
            <a:r>
              <a:rPr lang="en-US" sz="3200" b="1" dirty="0"/>
              <a:t>the creation of a show through an eternal search </a:t>
            </a:r>
          </a:p>
          <a:p>
            <a:pPr marL="0" lvl="1" indent="0" algn="ctr" eaLnBrk="1" hangingPunct="1">
              <a:spcBef>
                <a:spcPts val="0"/>
              </a:spcBef>
              <a:buNone/>
            </a:pPr>
            <a:r>
              <a:rPr lang="en-US" sz="3200" b="1" dirty="0"/>
              <a:t>for pleasures and distractions </a:t>
            </a:r>
          </a:p>
          <a:p>
            <a:pPr marL="0" lvl="1" indent="0" algn="ctr" eaLnBrk="1" hangingPunct="1">
              <a:spcBef>
                <a:spcPts val="0"/>
              </a:spcBef>
              <a:buNone/>
            </a:pPr>
            <a:r>
              <a:rPr lang="en-US" sz="3200" b="1" dirty="0"/>
              <a:t>is an attempt to deal with difficult realities of everyday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1524000"/>
            <a:ext cx="7315200" cy="47089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Arial"/>
                <a:ea typeface="+mn-ea"/>
                <a:cs typeface="+mn-cs"/>
              </a:rPr>
              <a:t>“This eternal search for surface pleasures and distractions is accompanied by </a:t>
            </a:r>
            <a:r>
              <a:rPr kumimoji="0" lang="en-US" sz="3200" b="1" i="1" u="none" strike="noStrike" kern="0" cap="none" spc="0" normalizeH="0" baseline="0" noProof="0">
                <a:ln>
                  <a:noFill/>
                </a:ln>
                <a:solidFill>
                  <a:srgbClr val="000000"/>
                </a:solidFill>
                <a:effectLst/>
                <a:uLnTx/>
                <a:uFillTx/>
                <a:latin typeface="Arial"/>
                <a:ea typeface="+mn-ea"/>
                <a:cs typeface="+mn-cs"/>
              </a:rPr>
              <a:t>garbo</a:t>
            </a:r>
            <a:r>
              <a:rPr kumimoji="0" lang="en-US" sz="2800" b="0" i="0" u="none" strike="noStrike" kern="0" cap="none" spc="0" normalizeH="0" baseline="0" noProof="0">
                <a:ln>
                  <a:noFill/>
                </a:ln>
                <a:solidFill>
                  <a:srgbClr val="000000"/>
                </a:solidFill>
                <a:effectLst/>
                <a:uLnTx/>
                <a:uFillTx/>
                <a:latin typeface="Arial"/>
                <a:ea typeface="+mn-ea"/>
                <a:cs typeface="+mn-cs"/>
              </a:rPr>
              <a:t>.  Although this term cannot be translated exactly, it is </a:t>
            </a:r>
            <a:r>
              <a:rPr kumimoji="0" lang="en-US" sz="3200" b="1" i="0" u="none" strike="noStrike" kern="0" cap="none" spc="0" normalizeH="0" baseline="0" noProof="0">
                <a:ln>
                  <a:noFill/>
                </a:ln>
                <a:solidFill>
                  <a:srgbClr val="000000"/>
                </a:solidFill>
                <a:effectLst/>
                <a:uLnTx/>
                <a:uFillTx/>
                <a:latin typeface="Arial"/>
                <a:ea typeface="+mn-ea"/>
                <a:cs typeface="+mn-cs"/>
              </a:rPr>
              <a:t>the finesse that Italians use to deal with situations delicately and without offense</a:t>
            </a:r>
            <a:r>
              <a:rPr kumimoji="0" lang="en-US" sz="2800" b="0" i="0" u="none" strike="noStrike" kern="0" cap="none" spc="0" normalizeH="0" baseline="0" noProof="0">
                <a:ln>
                  <a:noFill/>
                </a:ln>
                <a:solidFill>
                  <a:srgbClr val="000000"/>
                </a:solidFill>
                <a:effectLst/>
                <a:uLnTx/>
                <a:uFillTx/>
                <a:latin typeface="Arial"/>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1" u="none" strike="noStrike" kern="0" cap="none" spc="0" normalizeH="0" baseline="0" noProof="0">
                <a:ln>
                  <a:noFill/>
                </a:ln>
                <a:solidFill>
                  <a:srgbClr val="000000"/>
                </a:solidFill>
                <a:effectLst/>
                <a:uLnTx/>
                <a:uFillTx/>
                <a:latin typeface="Arial"/>
                <a:ea typeface="+mn-ea"/>
                <a:cs typeface="+mn-cs"/>
              </a:rPr>
              <a:t>Garbo</a:t>
            </a:r>
            <a:r>
              <a:rPr kumimoji="0" lang="en-US" sz="2800" b="0" i="0" u="none" strike="noStrike" kern="0" cap="none" spc="0" normalizeH="0" baseline="0" noProof="0">
                <a:ln>
                  <a:noFill/>
                </a:ln>
                <a:solidFill>
                  <a:srgbClr val="000000"/>
                </a:solidFill>
                <a:effectLst/>
                <a:uLnTx/>
                <a:uFillTx/>
                <a:latin typeface="Arial"/>
                <a:ea typeface="+mn-ea"/>
                <a:cs typeface="+mn-cs"/>
              </a:rPr>
              <a:t> turns Italian life into a work of art.  Italians tend to have a very public orientation, are willing to share a lot, and are used to being on stage at all times.”</a:t>
            </a:r>
            <a:endParaRPr kumimoji="0" lang="en-US" sz="2800" b="0" i="0" u="none" strike="noStrike" kern="0" cap="none" spc="0" normalizeH="0" baseline="0" noProof="0" dirty="0">
              <a:ln>
                <a:noFill/>
              </a:ln>
              <a:solidFill>
                <a:srgbClr val="000000"/>
              </a:solidFill>
              <a:effectLst/>
              <a:uLnTx/>
              <a:uFillTx/>
              <a:latin typeface="Arial"/>
              <a:ea typeface="+mn-ea"/>
              <a:cs typeface="+mn-cs"/>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1524000"/>
            <a:ext cx="7315200" cy="47951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“This eternal search for surface pleasures and distractions is accompanied by </a:t>
            </a:r>
            <a:r>
              <a:rPr kumimoji="0" lang="en-US" sz="3600" b="1" i="1" u="none" strike="noStrike" kern="0" cap="none" spc="0" normalizeH="0" baseline="0" noProof="0" dirty="0" err="1">
                <a:ln>
                  <a:noFill/>
                </a:ln>
                <a:solidFill>
                  <a:srgbClr val="000000"/>
                </a:solidFill>
                <a:effectLst/>
                <a:uLnTx/>
                <a:uFillTx/>
                <a:latin typeface="Arial"/>
                <a:ea typeface="+mn-ea"/>
                <a:cs typeface="+mn-cs"/>
              </a:rPr>
              <a:t>garbo</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2800" b="0" i="0" u="none" strike="noStrike" kern="0" cap="none" spc="0" normalizeH="0" baseline="0" noProof="0" dirty="0">
                <a:ln>
                  <a:noFill/>
                </a:ln>
                <a:solidFill>
                  <a:srgbClr val="BBE0E3"/>
                </a:solidFill>
                <a:effectLst/>
                <a:uLnTx/>
                <a:uFillTx/>
                <a:latin typeface="Arial"/>
                <a:ea typeface="+mn-ea"/>
                <a:cs typeface="+mn-cs"/>
              </a:rPr>
              <a:t>Although this term cannot be translated exactly, it is </a:t>
            </a:r>
            <a:r>
              <a:rPr kumimoji="0" lang="en-US" sz="3200" b="1" i="0" u="none" strike="noStrike" kern="0" cap="none" spc="0" normalizeH="0" baseline="0" noProof="0" dirty="0">
                <a:ln>
                  <a:noFill/>
                </a:ln>
                <a:solidFill>
                  <a:srgbClr val="000000"/>
                </a:solidFill>
                <a:effectLst/>
                <a:uLnTx/>
                <a:uFillTx/>
                <a:latin typeface="Arial"/>
                <a:ea typeface="+mn-ea"/>
                <a:cs typeface="+mn-cs"/>
              </a:rPr>
              <a:t>the finesse that Italians use to deal with situations delicately and without offense</a:t>
            </a:r>
            <a:r>
              <a:rPr kumimoji="0" lang="en-US" sz="2800" b="0" i="0" u="none" strike="noStrike" kern="0" cap="none" spc="0" normalizeH="0" baseline="0" noProof="0" dirty="0">
                <a:ln>
                  <a:noFill/>
                </a:ln>
                <a:solidFill>
                  <a:srgbClr val="000000"/>
                </a:solidFill>
                <a:effectLst/>
                <a:uLnTx/>
                <a:uFillTx/>
                <a:latin typeface="Arial"/>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1" u="none" strike="noStrike" kern="0" cap="none" spc="0" normalizeH="0" baseline="0" noProof="0" dirty="0" err="1">
                <a:ln>
                  <a:noFill/>
                </a:ln>
                <a:solidFill>
                  <a:srgbClr val="BBE0E3"/>
                </a:solidFill>
                <a:effectLst/>
                <a:uLnTx/>
                <a:uFillTx/>
                <a:latin typeface="Arial"/>
                <a:ea typeface="+mn-ea"/>
                <a:cs typeface="+mn-cs"/>
              </a:rPr>
              <a:t>Garbo</a:t>
            </a:r>
            <a:r>
              <a:rPr kumimoji="0" lang="en-US" sz="2800" b="0" i="0" u="none" strike="noStrike" kern="0" cap="none" spc="0" normalizeH="0" baseline="0" noProof="0" dirty="0">
                <a:ln>
                  <a:noFill/>
                </a:ln>
                <a:solidFill>
                  <a:srgbClr val="BBE0E3"/>
                </a:solidFill>
                <a:effectLst/>
                <a:uLnTx/>
                <a:uFillTx/>
                <a:latin typeface="Arial"/>
                <a:ea typeface="+mn-ea"/>
                <a:cs typeface="+mn-cs"/>
              </a:rPr>
              <a:t> turns Italian life into a work of art.  Italians tend to have a very public orientation, are willing to share a lot, and are used to being on stage at all times.”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1524000"/>
            <a:ext cx="7315200" cy="4610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“This eternal search for surface pleasures and distractions is accompanied by </a:t>
            </a:r>
            <a:r>
              <a:rPr kumimoji="0" lang="en-US" sz="3600" b="1" i="1" u="none" strike="noStrike" kern="0" cap="none" spc="0" normalizeH="0" baseline="0" noProof="0" dirty="0" err="1">
                <a:ln>
                  <a:noFill/>
                </a:ln>
                <a:solidFill>
                  <a:srgbClr val="000000"/>
                </a:solidFill>
                <a:effectLst/>
                <a:uLnTx/>
                <a:uFillTx/>
                <a:latin typeface="Arial"/>
                <a:ea typeface="+mn-ea"/>
                <a:cs typeface="+mn-cs"/>
              </a:rPr>
              <a:t>garbo</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2800" b="0" i="0" u="none" strike="noStrike" kern="0" cap="none" spc="0" normalizeH="0" baseline="0" noProof="0" dirty="0">
                <a:ln>
                  <a:noFill/>
                </a:ln>
                <a:solidFill>
                  <a:srgbClr val="BBE0E3"/>
                </a:solidFill>
                <a:effectLst/>
                <a:uLnTx/>
                <a:uFillTx/>
                <a:latin typeface="Arial"/>
                <a:ea typeface="+mn-ea"/>
                <a:cs typeface="+mn-cs"/>
              </a:rPr>
              <a:t>Although this term cannot be translated exactly, it is </a:t>
            </a:r>
            <a: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t>the finesse that Italians use to deal with situations delicately and without offense.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000000"/>
                </a:solidFill>
                <a:effectLst/>
                <a:uLnTx/>
                <a:uFillTx/>
                <a:latin typeface="Arial"/>
                <a:ea typeface="+mn-ea"/>
                <a:cs typeface="+mn-cs"/>
              </a:rPr>
              <a:t>Garbo</a:t>
            </a:r>
            <a:r>
              <a:rPr kumimoji="0" lang="en-US" sz="2800" b="1" i="0" u="none" strike="noStrike" kern="0" cap="none" spc="0" normalizeH="0" baseline="0" noProof="0" dirty="0">
                <a:ln>
                  <a:noFill/>
                </a:ln>
                <a:solidFill>
                  <a:srgbClr val="000000"/>
                </a:solidFill>
                <a:effectLst/>
                <a:uLnTx/>
                <a:uFillTx/>
                <a:latin typeface="Arial"/>
                <a:ea typeface="+mn-ea"/>
                <a:cs typeface="+mn-cs"/>
              </a:rPr>
              <a:t> turns Italian life into a work of art.  </a:t>
            </a: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have a very public orientation, are willing to share a lot, and are used to being on stage at all times.”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1524000"/>
            <a:ext cx="7315200" cy="4610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“This eternal search for surface pleasures and distractions is accompanied by </a:t>
            </a:r>
            <a:r>
              <a:rPr kumimoji="0" lang="en-US" sz="3600" b="1" i="1" u="none" strike="noStrike" kern="0" cap="none" spc="0" normalizeH="0" baseline="0" noProof="0" dirty="0" err="1">
                <a:ln>
                  <a:noFill/>
                </a:ln>
                <a:solidFill>
                  <a:srgbClr val="000000"/>
                </a:solidFill>
                <a:effectLst/>
                <a:uLnTx/>
                <a:uFillTx/>
                <a:latin typeface="Arial"/>
                <a:ea typeface="+mn-ea"/>
                <a:cs typeface="+mn-cs"/>
              </a:rPr>
              <a:t>garbo</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2800" b="0" i="0" u="none" strike="noStrike" kern="0" cap="none" spc="0" normalizeH="0" baseline="0" noProof="0" dirty="0">
                <a:ln>
                  <a:noFill/>
                </a:ln>
                <a:solidFill>
                  <a:srgbClr val="BBE0E3"/>
                </a:solidFill>
                <a:effectLst/>
                <a:uLnTx/>
                <a:uFillTx/>
                <a:latin typeface="Arial"/>
                <a:ea typeface="+mn-ea"/>
                <a:cs typeface="+mn-cs"/>
              </a:rPr>
              <a:t>Although this term cannot be translated exactly, it is </a:t>
            </a:r>
            <a: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t>the finesse that Italians use to deal with situations delicately and without offense.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1" u="none" strike="noStrike" kern="0" cap="none" spc="0" normalizeH="0" baseline="0" noProof="0" dirty="0" err="1">
                <a:ln>
                  <a:noFill/>
                </a:ln>
                <a:solidFill>
                  <a:srgbClr val="BBE0E3">
                    <a:lumMod val="90000"/>
                  </a:srgbClr>
                </a:solidFill>
                <a:effectLst/>
                <a:uLnTx/>
                <a:uFillTx/>
                <a:latin typeface="Arial"/>
                <a:ea typeface="+mn-ea"/>
                <a:cs typeface="+mn-cs"/>
              </a:rPr>
              <a:t>Garbo</a:t>
            </a:r>
            <a: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t> turns Italian life into a work of art.  </a:t>
            </a:r>
            <a:r>
              <a:rPr kumimoji="0" lang="en-US" sz="2800" b="1" i="0" u="none" strike="noStrike" kern="0" cap="none" spc="0" normalizeH="0" baseline="0" noProof="0" dirty="0">
                <a:ln>
                  <a:noFill/>
                </a:ln>
                <a:solidFill>
                  <a:srgbClr val="000000"/>
                </a:solidFill>
                <a:effectLst/>
                <a:uLnTx/>
                <a:uFillTx/>
                <a:latin typeface="Arial"/>
                <a:ea typeface="+mn-ea"/>
                <a:cs typeface="+mn-cs"/>
              </a:rPr>
              <a:t>Italians tend to have a very public orientation, are willing to share a lot, and are used to being on stage at all times</a:t>
            </a:r>
            <a:r>
              <a:rPr kumimoji="0" lang="en-US" sz="2800" b="0" i="0" u="none" strike="noStrike" kern="0" cap="none" spc="0" normalizeH="0" baseline="0" noProof="0" dirty="0">
                <a:ln>
                  <a:noFill/>
                </a:ln>
                <a:solidFill>
                  <a:srgbClr val="BBE0E3"/>
                </a:solidFill>
                <a:effectLst/>
                <a:uLnTx/>
                <a:uFillTx/>
                <a:latin typeface="Arial"/>
                <a:ea typeface="+mn-ea"/>
                <a:cs typeface="+mn-cs"/>
              </a:rPr>
              <a: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9811" name="Rectangle 3"/>
          <p:cNvSpPr>
            <a:spLocks noGrp="1" noChangeArrowheads="1"/>
          </p:cNvSpPr>
          <p:nvPr>
            <p:ph type="body" idx="1"/>
          </p:nvPr>
        </p:nvSpPr>
        <p:spPr>
          <a:xfrm>
            <a:off x="914400" y="2982738"/>
            <a:ext cx="7315200" cy="2185214"/>
          </a:xfrm>
        </p:spPr>
        <p:txBody>
          <a:bodyPr/>
          <a:lstStyle/>
          <a:p>
            <a:pPr marL="0" indent="0" algn="ctr" eaLnBrk="1" hangingPunct="1">
              <a:spcBef>
                <a:spcPts val="0"/>
              </a:spcBef>
              <a:buNone/>
            </a:pPr>
            <a:r>
              <a:rPr lang="en-US" b="1" dirty="0"/>
              <a:t>the Italian reliance on spectacle and </a:t>
            </a:r>
            <a:r>
              <a:rPr lang="en-US" sz="4000" b="1" i="1" dirty="0" err="1"/>
              <a:t>garbo</a:t>
            </a:r>
            <a:r>
              <a:rPr lang="en-US" sz="4000" b="1" i="1" dirty="0"/>
              <a:t> </a:t>
            </a:r>
          </a:p>
          <a:p>
            <a:pPr marL="0" indent="0" algn="ctr" eaLnBrk="1" hangingPunct="1">
              <a:spcBef>
                <a:spcPts val="0"/>
              </a:spcBef>
              <a:buNone/>
            </a:pPr>
            <a:r>
              <a:rPr lang="en-US" b="1" dirty="0"/>
              <a:t>helps people solve most of their problems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9811" name="Rectangle 3"/>
          <p:cNvSpPr>
            <a:spLocks noGrp="1" noChangeArrowheads="1"/>
          </p:cNvSpPr>
          <p:nvPr>
            <p:ph type="body" idx="1"/>
          </p:nvPr>
        </p:nvSpPr>
        <p:spPr>
          <a:xfrm>
            <a:off x="914400" y="2733362"/>
            <a:ext cx="7315200" cy="1920526"/>
          </a:xfrm>
        </p:spPr>
        <p:txBody>
          <a:bodyPr/>
          <a:lstStyle/>
          <a:p>
            <a:pPr marL="0" indent="0" algn="ctr" eaLnBrk="1" hangingPunct="1">
              <a:lnSpc>
                <a:spcPct val="90000"/>
              </a:lnSpc>
              <a:buNone/>
            </a:pPr>
            <a:endParaRPr lang="en-US" sz="1200" b="1" dirty="0"/>
          </a:p>
          <a:p>
            <a:pPr marL="0" indent="0" algn="ctr" eaLnBrk="1" hangingPunct="1">
              <a:spcBef>
                <a:spcPts val="0"/>
              </a:spcBef>
              <a:buNone/>
            </a:pPr>
            <a:r>
              <a:rPr lang="en-US" b="1" dirty="0"/>
              <a:t>spectacle and</a:t>
            </a:r>
            <a:r>
              <a:rPr lang="en-US" b="1" i="1" dirty="0"/>
              <a:t> </a:t>
            </a:r>
            <a:r>
              <a:rPr lang="en-US" sz="4000" b="1" i="1" dirty="0" err="1"/>
              <a:t>garbo</a:t>
            </a:r>
            <a:endParaRPr lang="en-US" sz="4000" b="1" i="1" dirty="0"/>
          </a:p>
          <a:p>
            <a:pPr marL="0" indent="0" algn="ctr" eaLnBrk="1" hangingPunct="1">
              <a:spcBef>
                <a:spcPts val="0"/>
              </a:spcBef>
              <a:buNone/>
            </a:pPr>
            <a:r>
              <a:rPr lang="en-US" b="1" dirty="0"/>
              <a:t>govern public and private life and shape policy and political designs</a:t>
            </a:r>
            <a:endParaRPr lang="en-US" b="1" i="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9811" name="Rectangle 3"/>
          <p:cNvSpPr>
            <a:spLocks noGrp="1" noChangeArrowheads="1"/>
          </p:cNvSpPr>
          <p:nvPr>
            <p:ph type="body" idx="1"/>
          </p:nvPr>
        </p:nvSpPr>
        <p:spPr>
          <a:xfrm>
            <a:off x="914400" y="1600200"/>
            <a:ext cx="7315200" cy="4936736"/>
          </a:xfrm>
        </p:spPr>
        <p:txBody>
          <a:bodyPr/>
          <a:lstStyle/>
          <a:p>
            <a:pPr marL="0" indent="0" algn="ctr" eaLnBrk="1" hangingPunct="1">
              <a:lnSpc>
                <a:spcPct val="90000"/>
              </a:lnSpc>
              <a:buNone/>
            </a:pPr>
            <a:r>
              <a:rPr lang="en-US" sz="2800" dirty="0">
                <a:solidFill>
                  <a:schemeClr val="accent1"/>
                </a:solidFill>
              </a:rPr>
              <a:t>The Italian reliance on spectacle and </a:t>
            </a:r>
            <a:r>
              <a:rPr lang="en-US" sz="2800" i="1" dirty="0" err="1">
                <a:solidFill>
                  <a:schemeClr val="accent1"/>
                </a:solidFill>
              </a:rPr>
              <a:t>garbo</a:t>
            </a:r>
            <a:r>
              <a:rPr lang="en-US" sz="2800" i="1" dirty="0">
                <a:solidFill>
                  <a:schemeClr val="accent1"/>
                </a:solidFill>
              </a:rPr>
              <a:t> </a:t>
            </a:r>
            <a:r>
              <a:rPr lang="en-US" sz="2800" dirty="0">
                <a:solidFill>
                  <a:schemeClr val="accent1"/>
                </a:solidFill>
              </a:rPr>
              <a:t>helps people solve most of their problems</a:t>
            </a:r>
          </a:p>
          <a:p>
            <a:pPr marL="0" indent="0" algn="ctr" eaLnBrk="1" hangingPunct="1">
              <a:lnSpc>
                <a:spcPct val="90000"/>
              </a:lnSpc>
              <a:buNone/>
            </a:pPr>
            <a:endParaRPr lang="en-US" sz="1200" dirty="0">
              <a:solidFill>
                <a:schemeClr val="accent1"/>
              </a:solidFill>
            </a:endParaRPr>
          </a:p>
          <a:p>
            <a:pPr marL="0" indent="0" algn="ctr" eaLnBrk="1" hangingPunct="1">
              <a:lnSpc>
                <a:spcPct val="90000"/>
              </a:lnSpc>
              <a:buNone/>
            </a:pPr>
            <a:r>
              <a:rPr lang="en-US" sz="2800" dirty="0">
                <a:solidFill>
                  <a:schemeClr val="accent1"/>
                </a:solidFill>
              </a:rPr>
              <a:t>Spectacle and</a:t>
            </a:r>
            <a:r>
              <a:rPr lang="en-US" sz="2800" i="1" dirty="0">
                <a:solidFill>
                  <a:schemeClr val="accent1"/>
                </a:solidFill>
              </a:rPr>
              <a:t> </a:t>
            </a:r>
            <a:r>
              <a:rPr lang="en-US" sz="2800" i="1" dirty="0" err="1">
                <a:solidFill>
                  <a:schemeClr val="accent1"/>
                </a:solidFill>
              </a:rPr>
              <a:t>garbo</a:t>
            </a:r>
            <a:r>
              <a:rPr lang="en-US" sz="2800" i="1" dirty="0">
                <a:solidFill>
                  <a:schemeClr val="accent1"/>
                </a:solidFill>
              </a:rPr>
              <a:t> </a:t>
            </a:r>
            <a:r>
              <a:rPr lang="en-US" sz="2800" dirty="0">
                <a:solidFill>
                  <a:schemeClr val="accent1"/>
                </a:solidFill>
              </a:rPr>
              <a:t>govern public and private life and shape policy and political designs</a:t>
            </a:r>
          </a:p>
          <a:p>
            <a:pPr marL="0" indent="0" algn="ctr" eaLnBrk="1" hangingPunct="1">
              <a:lnSpc>
                <a:spcPct val="90000"/>
              </a:lnSpc>
              <a:buNone/>
            </a:pPr>
            <a:endParaRPr lang="en-US" sz="1200" b="1" dirty="0"/>
          </a:p>
          <a:p>
            <a:pPr marL="0" indent="0" algn="ctr" eaLnBrk="1" hangingPunct="1">
              <a:lnSpc>
                <a:spcPct val="90000"/>
              </a:lnSpc>
              <a:buNone/>
            </a:pPr>
            <a:r>
              <a:rPr lang="en-US" b="1" dirty="0"/>
              <a:t>They constitute one of the reasons that Italians have excelled in activities in which appearance is predominant</a:t>
            </a:r>
          </a:p>
          <a:p>
            <a:pPr marL="0" indent="0" algn="ctr" eaLnBrk="1" hangingPunct="1">
              <a:lnSpc>
                <a:spcPct val="90000"/>
              </a:lnSpc>
              <a:buNone/>
            </a:pPr>
            <a:r>
              <a:rPr lang="en-US" dirty="0"/>
              <a:t>(more on this later)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1859" name="Rectangle 3"/>
          <p:cNvSpPr>
            <a:spLocks noGrp="1" noChangeArrowheads="1"/>
          </p:cNvSpPr>
          <p:nvPr>
            <p:ph type="body" idx="1"/>
          </p:nvPr>
        </p:nvSpPr>
        <p:spPr>
          <a:xfrm>
            <a:off x="914400" y="1984950"/>
            <a:ext cx="7315200" cy="4339650"/>
          </a:xfrm>
        </p:spPr>
        <p:txBody>
          <a:bodyPr/>
          <a:lstStyle/>
          <a:p>
            <a:pPr marL="0" indent="0" algn="ctr" eaLnBrk="1" hangingPunct="1">
              <a:spcBef>
                <a:spcPts val="0"/>
              </a:spcBef>
              <a:buNone/>
            </a:pPr>
            <a:r>
              <a:rPr lang="en-US" b="1" dirty="0"/>
              <a:t>The operatic pageantry of Italian life also occurs in </a:t>
            </a:r>
          </a:p>
          <a:p>
            <a:pPr marL="0" indent="0" algn="ctr" eaLnBrk="1" hangingPunct="1">
              <a:spcBef>
                <a:spcPts val="0"/>
              </a:spcBef>
              <a:buNone/>
            </a:pPr>
            <a:r>
              <a:rPr lang="en-US" b="1" dirty="0"/>
              <a:t>the </a:t>
            </a:r>
            <a:r>
              <a:rPr lang="en-US" b="1" i="1" dirty="0"/>
              <a:t>rituals</a:t>
            </a:r>
            <a:r>
              <a:rPr lang="en-US" b="1" dirty="0"/>
              <a:t> of the Catholic Church</a:t>
            </a:r>
          </a:p>
          <a:p>
            <a:pPr marL="0" indent="0" algn="ctr" eaLnBrk="1" hangingPunct="1">
              <a:spcBef>
                <a:spcPts val="0"/>
              </a:spcBef>
              <a:buNone/>
            </a:pPr>
            <a:endParaRPr lang="en-US" sz="1600" b="1" dirty="0"/>
          </a:p>
          <a:p>
            <a:pPr marL="0" indent="0" algn="ctr" eaLnBrk="1" hangingPunct="1">
              <a:spcBef>
                <a:spcPts val="0"/>
              </a:spcBef>
              <a:buNone/>
            </a:pPr>
            <a:r>
              <a:rPr lang="en-US" b="1" dirty="0">
                <a:solidFill>
                  <a:schemeClr val="accent1"/>
                </a:solidFill>
              </a:rPr>
              <a:t>Italians often prize these rituals for their pageantry, spectacle, and value </a:t>
            </a:r>
            <a:r>
              <a:rPr lang="en-US" sz="3600" b="1" dirty="0"/>
              <a:t>in fostering family celebrations </a:t>
            </a:r>
            <a:r>
              <a:rPr lang="en-US" b="1" dirty="0"/>
              <a:t>rather than for their religious significance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4931" name="Rectangle 3"/>
          <p:cNvSpPr>
            <a:spLocks noGrp="1" noChangeArrowheads="1"/>
          </p:cNvSpPr>
          <p:nvPr>
            <p:ph type="body" idx="1"/>
          </p:nvPr>
        </p:nvSpPr>
        <p:spPr>
          <a:xfrm>
            <a:off x="914400" y="2971800"/>
            <a:ext cx="7315200" cy="1938992"/>
          </a:xfrm>
        </p:spPr>
        <p:txBody>
          <a:bodyPr/>
          <a:lstStyle/>
          <a:p>
            <a:pPr marL="0" indent="0" algn="ctr" eaLnBrk="1" hangingPunct="1">
              <a:spcBef>
                <a:spcPts val="0"/>
              </a:spcBef>
              <a:buNone/>
            </a:pPr>
            <a:r>
              <a:rPr lang="en-US" b="1" dirty="0"/>
              <a:t>many Italians view the Church, </a:t>
            </a:r>
          </a:p>
          <a:p>
            <a:pPr marL="0" indent="0" algn="ctr" eaLnBrk="1" hangingPunct="1">
              <a:spcBef>
                <a:spcPts val="0"/>
              </a:spcBef>
              <a:buNone/>
            </a:pPr>
            <a:r>
              <a:rPr lang="en-US" sz="2400" dirty="0"/>
              <a:t>much like the opera </a:t>
            </a:r>
          </a:p>
          <a:p>
            <a:pPr marL="0" indent="0" algn="ctr" eaLnBrk="1" hangingPunct="1">
              <a:spcBef>
                <a:spcPts val="0"/>
              </a:spcBef>
              <a:buNone/>
            </a:pPr>
            <a:r>
              <a:rPr lang="en-US" b="1" dirty="0"/>
              <a:t>as a source of drama and ritual, </a:t>
            </a:r>
          </a:p>
          <a:p>
            <a:pPr marL="0" indent="0" algn="ctr" eaLnBrk="1" hangingPunct="1">
              <a:spcBef>
                <a:spcPts val="0"/>
              </a:spcBef>
              <a:buNone/>
            </a:pPr>
            <a:r>
              <a:rPr lang="en-US" b="1" dirty="0"/>
              <a:t>but not authority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5955" name="Rectangle 3"/>
          <p:cNvSpPr>
            <a:spLocks noGrp="1" noChangeArrowheads="1"/>
          </p:cNvSpPr>
          <p:nvPr>
            <p:ph type="body" idx="1"/>
          </p:nvPr>
        </p:nvSpPr>
        <p:spPr>
          <a:xfrm>
            <a:off x="914400" y="2467428"/>
            <a:ext cx="7315200" cy="3046988"/>
          </a:xfrm>
        </p:spPr>
        <p:txBody>
          <a:bodyPr/>
          <a:lstStyle/>
          <a:p>
            <a:pPr marL="0" indent="0" algn="ctr" eaLnBrk="1" hangingPunct="1">
              <a:spcBef>
                <a:spcPts val="0"/>
              </a:spcBef>
              <a:buNone/>
            </a:pPr>
            <a:r>
              <a:rPr lang="en-US" sz="2400" b="1" dirty="0"/>
              <a:t>although many do not attend church regularly,</a:t>
            </a:r>
            <a:r>
              <a:rPr lang="en-US" b="1" dirty="0"/>
              <a:t> </a:t>
            </a:r>
          </a:p>
          <a:p>
            <a:pPr marL="0" indent="0" algn="ctr" eaLnBrk="1" hangingPunct="1">
              <a:spcBef>
                <a:spcPts val="0"/>
              </a:spcBef>
              <a:buNone/>
            </a:pPr>
            <a:r>
              <a:rPr lang="en-US" b="1" dirty="0"/>
              <a:t>the Church still exerts a strong cultural and social influence on behavior, </a:t>
            </a:r>
          </a:p>
          <a:p>
            <a:pPr marL="0" indent="0" algn="ctr" eaLnBrk="1" hangingPunct="1">
              <a:spcBef>
                <a:spcPts val="0"/>
              </a:spcBef>
              <a:buNone/>
            </a:pPr>
            <a:r>
              <a:rPr lang="en-US" b="1" dirty="0"/>
              <a:t>and almost all Italians identify themselves as Catholics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BBE0E3">
                    <a:lumMod val="90000"/>
                  </a:srgbClr>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BBE0E3">
                  <a:lumMod val="90000"/>
                </a:srgbClr>
              </a:solidFill>
              <a:effectLst/>
              <a:uLnTx/>
              <a:uFillTx/>
              <a:latin typeface="Verdana" pitchFamily="34" charset="0"/>
              <a:ea typeface="+mn-ea"/>
              <a:cs typeface="+mn-cs"/>
            </a:endParaRP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one-third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and a growing Muslim immigrant community</a:t>
            </a:r>
          </a:p>
        </p:txBody>
      </p:sp>
      <p:sp>
        <p:nvSpPr>
          <p:cNvPr id="7" name="Rectangle 3">
            <a:extLst>
              <a:ext uri="{FF2B5EF4-FFF2-40B4-BE49-F238E27FC236}">
                <a16:creationId xmlns:a16="http://schemas.microsoft.com/office/drawing/2014/main" id="{40D6570B-FDAA-4B84-BA73-4B596965F4A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7131976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6979" name="Rectangle 3"/>
          <p:cNvSpPr>
            <a:spLocks noGrp="1" noChangeArrowheads="1"/>
          </p:cNvSpPr>
          <p:nvPr>
            <p:ph type="body" idx="1"/>
          </p:nvPr>
        </p:nvSpPr>
        <p:spPr>
          <a:xfrm>
            <a:off x="914400" y="1600200"/>
            <a:ext cx="7315200" cy="1569660"/>
          </a:xfrm>
        </p:spPr>
        <p:txBody>
          <a:bodyPr/>
          <a:lstStyle/>
          <a:p>
            <a:pPr marL="0" indent="0" algn="ctr" eaLnBrk="1" hangingPunct="1">
              <a:buNone/>
            </a:pPr>
            <a:r>
              <a:rPr lang="en-US" b="1" dirty="0"/>
              <a:t>The spectacle of Italian life is quite apparent in the area of communications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6979" name="Rectangle 3"/>
          <p:cNvSpPr>
            <a:spLocks noGrp="1" noChangeArrowheads="1"/>
          </p:cNvSpPr>
          <p:nvPr>
            <p:ph type="body" idx="1"/>
          </p:nvPr>
        </p:nvSpPr>
        <p:spPr>
          <a:xfrm>
            <a:off x="914400" y="1600200"/>
            <a:ext cx="7315200" cy="4770537"/>
          </a:xfrm>
        </p:spPr>
        <p:txBody>
          <a:bodyPr/>
          <a:lstStyle/>
          <a:p>
            <a:pPr marL="0" indent="0" algn="ctr" eaLnBrk="1" hangingPunct="1">
              <a:buNone/>
            </a:pPr>
            <a:r>
              <a:rPr lang="en-US" b="1" dirty="0">
                <a:solidFill>
                  <a:schemeClr val="accent1"/>
                </a:solidFill>
              </a:rPr>
              <a:t>The spectacle of Italian life is quite apparent in the area of </a:t>
            </a:r>
            <a:r>
              <a:rPr lang="en-US" b="1" dirty="0"/>
              <a:t>communications</a:t>
            </a:r>
          </a:p>
          <a:p>
            <a:pPr eaLnBrk="1" hangingPunct="1"/>
            <a:endParaRPr lang="en-US" sz="1200" dirty="0"/>
          </a:p>
          <a:p>
            <a:pPr lvl="1" eaLnBrk="1" hangingPunct="1"/>
            <a:r>
              <a:rPr lang="en-US" sz="2400" dirty="0">
                <a:solidFill>
                  <a:schemeClr val="accent1"/>
                </a:solidFill>
              </a:rPr>
              <a:t>Italians tend to be skilled conversationalists</a:t>
            </a:r>
          </a:p>
          <a:p>
            <a:pPr lvl="1" eaLnBrk="1" hangingPunct="1"/>
            <a:r>
              <a:rPr lang="en-US" sz="2400" dirty="0">
                <a:solidFill>
                  <a:schemeClr val="accent1"/>
                </a:solidFill>
              </a:rPr>
              <a:t>Onlookers can frequently follow the conversation from a distance because of the gestures and facial expressions that area employed to convey different emotions</a:t>
            </a:r>
          </a:p>
          <a:p>
            <a:pPr lvl="2" eaLnBrk="1" hangingPunct="1"/>
            <a:r>
              <a:rPr lang="en-US" sz="2000" dirty="0">
                <a:solidFill>
                  <a:schemeClr val="accent1"/>
                </a:solidFill>
              </a:rPr>
              <a:t>Similarly, one can understand many of the actions that take place in an opera without fully understanding what the actors are singing</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6979" name="Rectangle 3"/>
          <p:cNvSpPr>
            <a:spLocks noGrp="1" noChangeArrowheads="1"/>
          </p:cNvSpPr>
          <p:nvPr>
            <p:ph type="body" idx="1"/>
          </p:nvPr>
        </p:nvSpPr>
        <p:spPr>
          <a:xfrm>
            <a:off x="914400" y="1600200"/>
            <a:ext cx="7315200" cy="4770537"/>
          </a:xfrm>
        </p:spPr>
        <p:txBody>
          <a:bodyPr/>
          <a:lstStyle/>
          <a:p>
            <a:pPr marL="0" indent="0" algn="ctr" eaLnBrk="1" hangingPunct="1">
              <a:buNone/>
            </a:pPr>
            <a:r>
              <a:rPr lang="en-US" b="1" dirty="0">
                <a:solidFill>
                  <a:schemeClr val="accent1"/>
                </a:solidFill>
              </a:rPr>
              <a:t>The spectacle of Italian life is quite apparent in the area of </a:t>
            </a:r>
            <a:r>
              <a:rPr lang="en-US" b="1" dirty="0"/>
              <a:t>communications</a:t>
            </a:r>
          </a:p>
          <a:p>
            <a:pPr eaLnBrk="1" hangingPunct="1"/>
            <a:endParaRPr lang="en-US" sz="1200" dirty="0"/>
          </a:p>
          <a:p>
            <a:pPr lvl="1" eaLnBrk="1" hangingPunct="1"/>
            <a:r>
              <a:rPr lang="en-US" sz="2400" dirty="0">
                <a:solidFill>
                  <a:schemeClr val="accent1"/>
                </a:solidFill>
              </a:rPr>
              <a:t>Italians tend to be </a:t>
            </a:r>
            <a:r>
              <a:rPr lang="en-US" sz="2400" b="1" dirty="0"/>
              <a:t>skilled conversationalists</a:t>
            </a:r>
          </a:p>
          <a:p>
            <a:pPr lvl="1" eaLnBrk="1" hangingPunct="1"/>
            <a:r>
              <a:rPr lang="en-US" sz="2400" dirty="0">
                <a:solidFill>
                  <a:schemeClr val="accent1"/>
                </a:solidFill>
              </a:rPr>
              <a:t>Onlookers can frequently follow the conversation from a distance because of the gestures and facial expressions that area employed to convey different emotions</a:t>
            </a:r>
          </a:p>
          <a:p>
            <a:pPr lvl="2" eaLnBrk="1" hangingPunct="1"/>
            <a:r>
              <a:rPr lang="en-US" sz="2000" dirty="0">
                <a:solidFill>
                  <a:schemeClr val="accent1"/>
                </a:solidFill>
              </a:rPr>
              <a:t>Similarly, one can understand many of the actions that take place in an opera without fully understanding what the actors are singing</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5171" name="Rectangle 3"/>
          <p:cNvSpPr>
            <a:spLocks noGrp="1" noChangeArrowheads="1"/>
          </p:cNvSpPr>
          <p:nvPr>
            <p:ph type="body" idx="1"/>
          </p:nvPr>
        </p:nvSpPr>
        <p:spPr>
          <a:xfrm>
            <a:off x="914400" y="1600200"/>
            <a:ext cx="7315200" cy="4759765"/>
          </a:xfrm>
        </p:spPr>
        <p:txBody>
          <a:bodyPr/>
          <a:lstStyle/>
          <a:p>
            <a:pPr marL="0" indent="0" algn="ctr" eaLnBrk="1" hangingPunct="1">
              <a:lnSpc>
                <a:spcPct val="80000"/>
              </a:lnSpc>
              <a:buNone/>
            </a:pPr>
            <a:r>
              <a:rPr lang="en-US" b="1" dirty="0"/>
              <a:t>Pageantry and spectacle also apply to business presentations and negotiations</a:t>
            </a:r>
          </a:p>
          <a:p>
            <a:pPr lvl="1" eaLnBrk="1" hangingPunct="1">
              <a:lnSpc>
                <a:spcPct val="80000"/>
              </a:lnSpc>
            </a:pPr>
            <a:endParaRPr lang="en-US" sz="1400" dirty="0"/>
          </a:p>
          <a:p>
            <a:pPr lvl="1" eaLnBrk="1" hangingPunct="1">
              <a:lnSpc>
                <a:spcPct val="80000"/>
              </a:lnSpc>
            </a:pPr>
            <a:r>
              <a:rPr lang="en-US" sz="2400" dirty="0"/>
              <a:t>A manager should ensure that the </a:t>
            </a:r>
            <a:r>
              <a:rPr lang="en-US" b="1" dirty="0"/>
              <a:t>aesthetics of a presentation</a:t>
            </a:r>
            <a:r>
              <a:rPr lang="en-US" sz="2400" dirty="0"/>
              <a:t> should be clear and exact</a:t>
            </a:r>
          </a:p>
          <a:p>
            <a:pPr lvl="1" eaLnBrk="1" hangingPunct="1">
              <a:lnSpc>
                <a:spcPct val="80000"/>
              </a:lnSpc>
            </a:pPr>
            <a:endParaRPr lang="en-US" sz="1050" dirty="0"/>
          </a:p>
          <a:p>
            <a:pPr lvl="1" eaLnBrk="1" hangingPunct="1">
              <a:lnSpc>
                <a:spcPct val="80000"/>
              </a:lnSpc>
            </a:pPr>
            <a:r>
              <a:rPr lang="en-US" sz="2400" dirty="0"/>
              <a:t>S/he should demonstrate a </a:t>
            </a:r>
            <a:r>
              <a:rPr lang="en-US" b="1" dirty="0"/>
              <a:t>mastery of detail and language</a:t>
            </a:r>
            <a:endParaRPr lang="en-US" sz="2400" b="1" dirty="0"/>
          </a:p>
          <a:p>
            <a:pPr lvl="1" eaLnBrk="1" hangingPunct="1">
              <a:lnSpc>
                <a:spcPct val="80000"/>
              </a:lnSpc>
            </a:pPr>
            <a:endParaRPr lang="en-US" sz="1050" dirty="0"/>
          </a:p>
          <a:p>
            <a:pPr lvl="1" eaLnBrk="1" hangingPunct="1">
              <a:lnSpc>
                <a:spcPct val="80000"/>
              </a:lnSpc>
            </a:pPr>
            <a:r>
              <a:rPr lang="en-US" sz="2400" dirty="0"/>
              <a:t>S/he should be </a:t>
            </a:r>
            <a:r>
              <a:rPr lang="en-US" b="1" dirty="0"/>
              <a:t>well organized</a:t>
            </a:r>
            <a:endParaRPr lang="en-US" sz="2400" b="1" dirty="0"/>
          </a:p>
          <a:p>
            <a:pPr lvl="1" eaLnBrk="1" hangingPunct="1">
              <a:lnSpc>
                <a:spcPct val="80000"/>
              </a:lnSpc>
            </a:pPr>
            <a:endParaRPr lang="en-US" sz="1050" dirty="0"/>
          </a:p>
          <a:p>
            <a:pPr lvl="1" eaLnBrk="1" hangingPunct="1">
              <a:lnSpc>
                <a:spcPct val="80000"/>
              </a:lnSpc>
            </a:pPr>
            <a:r>
              <a:rPr lang="en-US" b="1" dirty="0"/>
              <a:t>Polish and elegance</a:t>
            </a:r>
            <a:r>
              <a:rPr lang="en-US" sz="2400" dirty="0"/>
              <a:t> count for a great deal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5171" name="Rectangle 3"/>
          <p:cNvSpPr>
            <a:spLocks noGrp="1" noChangeArrowheads="1"/>
          </p:cNvSpPr>
          <p:nvPr>
            <p:ph type="body" idx="1"/>
          </p:nvPr>
        </p:nvSpPr>
        <p:spPr>
          <a:xfrm>
            <a:off x="914400" y="1600200"/>
            <a:ext cx="7315200" cy="4759765"/>
          </a:xfrm>
        </p:spPr>
        <p:txBody>
          <a:bodyPr/>
          <a:lstStyle/>
          <a:p>
            <a:pPr marL="0" indent="0" algn="ctr" eaLnBrk="1" hangingPunct="1">
              <a:lnSpc>
                <a:spcPct val="80000"/>
              </a:lnSpc>
              <a:buNone/>
            </a:pPr>
            <a:r>
              <a:rPr lang="en-US" b="1" dirty="0"/>
              <a:t>Pageantry and spectacle also apply to business presentations and negotiations</a:t>
            </a:r>
          </a:p>
          <a:p>
            <a:pPr lvl="1" eaLnBrk="1" hangingPunct="1">
              <a:lnSpc>
                <a:spcPct val="80000"/>
              </a:lnSpc>
            </a:pPr>
            <a:endParaRPr lang="en-US" sz="1400" dirty="0"/>
          </a:p>
          <a:p>
            <a:pPr lvl="1" eaLnBrk="1" hangingPunct="1">
              <a:lnSpc>
                <a:spcPct val="80000"/>
              </a:lnSpc>
            </a:pPr>
            <a:r>
              <a:rPr lang="en-US" sz="2400" dirty="0">
                <a:solidFill>
                  <a:schemeClr val="accent1"/>
                </a:solidFill>
              </a:rPr>
              <a:t>A manager should ensure that the </a:t>
            </a:r>
            <a:r>
              <a:rPr lang="en-US" b="1" dirty="0"/>
              <a:t>aesthetics of a presentation</a:t>
            </a:r>
            <a:r>
              <a:rPr lang="en-US" sz="2400" dirty="0"/>
              <a:t> </a:t>
            </a:r>
            <a:r>
              <a:rPr lang="en-US" sz="2400" dirty="0">
                <a:solidFill>
                  <a:schemeClr val="accent1"/>
                </a:solidFill>
              </a:rPr>
              <a:t>should be clear and exact</a:t>
            </a:r>
          </a:p>
          <a:p>
            <a:pPr lvl="1" eaLnBrk="1" hangingPunct="1">
              <a:lnSpc>
                <a:spcPct val="80000"/>
              </a:lnSpc>
            </a:pPr>
            <a:endParaRPr lang="en-US" sz="1050" dirty="0"/>
          </a:p>
          <a:p>
            <a:pPr lvl="1" eaLnBrk="1" hangingPunct="1">
              <a:lnSpc>
                <a:spcPct val="80000"/>
              </a:lnSpc>
            </a:pPr>
            <a:r>
              <a:rPr lang="en-US" sz="2400" dirty="0">
                <a:solidFill>
                  <a:schemeClr val="accent1"/>
                </a:solidFill>
              </a:rPr>
              <a:t>S/he should demonstrate a </a:t>
            </a:r>
            <a:r>
              <a:rPr lang="en-US" b="1" dirty="0"/>
              <a:t>mastery of detail and language</a:t>
            </a:r>
            <a:endParaRPr lang="en-US" sz="2400" b="1" dirty="0"/>
          </a:p>
          <a:p>
            <a:pPr lvl="1" eaLnBrk="1" hangingPunct="1">
              <a:lnSpc>
                <a:spcPct val="80000"/>
              </a:lnSpc>
            </a:pPr>
            <a:endParaRPr lang="en-US" sz="1050" dirty="0"/>
          </a:p>
          <a:p>
            <a:pPr lvl="1" eaLnBrk="1" hangingPunct="1">
              <a:lnSpc>
                <a:spcPct val="80000"/>
              </a:lnSpc>
            </a:pPr>
            <a:r>
              <a:rPr lang="en-US" sz="2400" dirty="0">
                <a:solidFill>
                  <a:schemeClr val="accent1"/>
                </a:solidFill>
              </a:rPr>
              <a:t>S/he should be </a:t>
            </a:r>
            <a:r>
              <a:rPr lang="en-US" b="1" dirty="0"/>
              <a:t>well organized</a:t>
            </a:r>
            <a:endParaRPr lang="en-US" sz="2400" b="1" dirty="0"/>
          </a:p>
          <a:p>
            <a:pPr lvl="1" eaLnBrk="1" hangingPunct="1">
              <a:lnSpc>
                <a:spcPct val="80000"/>
              </a:lnSpc>
            </a:pPr>
            <a:endParaRPr lang="en-US" sz="1050" dirty="0"/>
          </a:p>
          <a:p>
            <a:pPr lvl="1" eaLnBrk="1" hangingPunct="1">
              <a:lnSpc>
                <a:spcPct val="80000"/>
              </a:lnSpc>
            </a:pPr>
            <a:r>
              <a:rPr lang="en-US" b="1" dirty="0"/>
              <a:t>Polish and elegance</a:t>
            </a:r>
            <a:r>
              <a:rPr lang="en-US" sz="2400" dirty="0"/>
              <a:t> </a:t>
            </a:r>
            <a:r>
              <a:rPr lang="en-US" sz="2400" dirty="0">
                <a:solidFill>
                  <a:schemeClr val="accent1"/>
                </a:solidFill>
              </a:rPr>
              <a:t>count for a great deal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5171" name="Rectangle 3"/>
          <p:cNvSpPr>
            <a:spLocks noGrp="1" noChangeArrowheads="1"/>
          </p:cNvSpPr>
          <p:nvPr>
            <p:ph type="body" idx="1"/>
          </p:nvPr>
        </p:nvSpPr>
        <p:spPr>
          <a:xfrm>
            <a:off x="914400" y="1600200"/>
            <a:ext cx="7315200" cy="3250121"/>
          </a:xfrm>
        </p:spPr>
        <p:txBody>
          <a:bodyPr/>
          <a:lstStyle/>
          <a:p>
            <a:pPr marL="0" indent="0" algn="ctr" eaLnBrk="1" hangingPunct="1">
              <a:lnSpc>
                <a:spcPct val="80000"/>
              </a:lnSpc>
              <a:buNone/>
            </a:pPr>
            <a:r>
              <a:rPr lang="en-US" b="1" dirty="0">
                <a:solidFill>
                  <a:schemeClr val="accent1"/>
                </a:solidFill>
              </a:rPr>
              <a:t>Pageantry and spectacle also apply to business presentations and negotiations</a:t>
            </a:r>
          </a:p>
          <a:p>
            <a:pPr lvl="1" eaLnBrk="1" hangingPunct="1">
              <a:lnSpc>
                <a:spcPct val="80000"/>
              </a:lnSpc>
            </a:pPr>
            <a:endParaRPr lang="en-US" sz="1400" dirty="0"/>
          </a:p>
          <a:p>
            <a:pPr lvl="1" eaLnBrk="1" hangingPunct="1">
              <a:lnSpc>
                <a:spcPct val="90000"/>
              </a:lnSpc>
            </a:pPr>
            <a:r>
              <a:rPr lang="en-US" sz="3200" b="1" dirty="0">
                <a:solidFill>
                  <a:srgbClr val="000000"/>
                </a:solidFill>
              </a:rPr>
              <a:t>However, </a:t>
            </a:r>
            <a:r>
              <a:rPr lang="en-US" b="1" dirty="0">
                <a:solidFill>
                  <a:schemeClr val="accent1"/>
                </a:solidFill>
              </a:rPr>
              <a:t>although pageantry is important in business presentations and negotiations, Italians also tend to </a:t>
            </a:r>
            <a:r>
              <a:rPr lang="en-US" sz="3200" b="1" dirty="0"/>
              <a:t>expect good-faith bargaining</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0051" name="Rectangle 3"/>
          <p:cNvSpPr>
            <a:spLocks noGrp="1" noChangeArrowheads="1"/>
          </p:cNvSpPr>
          <p:nvPr>
            <p:ph type="body" idx="1"/>
          </p:nvPr>
        </p:nvSpPr>
        <p:spPr>
          <a:xfrm>
            <a:off x="914400" y="1600200"/>
            <a:ext cx="7315200" cy="4327338"/>
          </a:xfrm>
        </p:spPr>
        <p:txBody>
          <a:bodyPr/>
          <a:lstStyle/>
          <a:p>
            <a:pPr marL="0" indent="0" algn="ctr" eaLnBrk="1" hangingPunct="1">
              <a:lnSpc>
                <a:spcPct val="80000"/>
              </a:lnSpc>
              <a:buNone/>
            </a:pPr>
            <a:r>
              <a:rPr lang="en-US" b="1" dirty="0"/>
              <a:t>Although Italians tend to be emotional and dramatic, few decisions are influenced by sentiments, tastes, hazards or hopes, but usually by a careful evaluation of the relative strength of the contending parties</a:t>
            </a:r>
          </a:p>
          <a:p>
            <a:pPr eaLnBrk="1" hangingPunct="1">
              <a:lnSpc>
                <a:spcPct val="80000"/>
              </a:lnSpc>
            </a:pPr>
            <a:endParaRPr lang="en-US" sz="1200" dirty="0"/>
          </a:p>
          <a:p>
            <a:pPr lvl="1" eaLnBrk="1" hangingPunct="1">
              <a:lnSpc>
                <a:spcPct val="110000"/>
              </a:lnSpc>
            </a:pPr>
            <a:r>
              <a:rPr lang="en-US" sz="2400" dirty="0"/>
              <a:t>This is one of the reasons that, when negotiating even the smallest deal, Italians prefer to look each other in the face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0051" name="Rectangle 3"/>
          <p:cNvSpPr>
            <a:spLocks noGrp="1" noChangeArrowheads="1"/>
          </p:cNvSpPr>
          <p:nvPr>
            <p:ph type="body" idx="1"/>
          </p:nvPr>
        </p:nvSpPr>
        <p:spPr>
          <a:xfrm>
            <a:off x="914400" y="1600200"/>
            <a:ext cx="7315200" cy="4327338"/>
          </a:xfrm>
        </p:spPr>
        <p:txBody>
          <a:bodyPr/>
          <a:lstStyle/>
          <a:p>
            <a:pPr marL="0" indent="0" algn="ctr" eaLnBrk="1" hangingPunct="1">
              <a:lnSpc>
                <a:spcPct val="80000"/>
              </a:lnSpc>
              <a:buNone/>
            </a:pPr>
            <a:r>
              <a:rPr lang="en-US" b="1" dirty="0">
                <a:solidFill>
                  <a:schemeClr val="accent1"/>
                </a:solidFill>
              </a:rPr>
              <a:t>Although Italians tend to be emotional and dramatic, few </a:t>
            </a:r>
            <a:r>
              <a:rPr lang="en-US" b="1" dirty="0"/>
              <a:t>decisions are influenced </a:t>
            </a:r>
            <a:r>
              <a:rPr lang="en-US" b="1" dirty="0">
                <a:solidFill>
                  <a:schemeClr val="accent1"/>
                </a:solidFill>
              </a:rPr>
              <a:t>by sentiments, tastes, hazards or hopes, but </a:t>
            </a:r>
            <a:r>
              <a:rPr lang="en-US" b="1" dirty="0"/>
              <a:t>usually by a careful evaluation of the relative strength of the contending parties</a:t>
            </a:r>
          </a:p>
          <a:p>
            <a:pPr eaLnBrk="1" hangingPunct="1">
              <a:lnSpc>
                <a:spcPct val="80000"/>
              </a:lnSpc>
            </a:pPr>
            <a:endParaRPr lang="en-US" sz="1200" dirty="0"/>
          </a:p>
          <a:p>
            <a:pPr lvl="1" eaLnBrk="1" hangingPunct="1">
              <a:lnSpc>
                <a:spcPct val="110000"/>
              </a:lnSpc>
            </a:pPr>
            <a:r>
              <a:rPr lang="en-US" sz="2400" dirty="0">
                <a:solidFill>
                  <a:schemeClr val="accent1"/>
                </a:solidFill>
              </a:rPr>
              <a:t>This is one of the reasons that, when negotiating even the smallest deal, Italians prefer to look each other in the face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0051" name="Rectangle 3"/>
          <p:cNvSpPr>
            <a:spLocks noGrp="1" noChangeArrowheads="1"/>
          </p:cNvSpPr>
          <p:nvPr>
            <p:ph type="body" idx="1"/>
          </p:nvPr>
        </p:nvSpPr>
        <p:spPr>
          <a:xfrm>
            <a:off x="914400" y="1600200"/>
            <a:ext cx="7315200" cy="4327338"/>
          </a:xfrm>
        </p:spPr>
        <p:txBody>
          <a:bodyPr/>
          <a:lstStyle/>
          <a:p>
            <a:pPr marL="0" indent="0" algn="ctr" eaLnBrk="1" hangingPunct="1">
              <a:lnSpc>
                <a:spcPct val="80000"/>
              </a:lnSpc>
              <a:buNone/>
            </a:pPr>
            <a:r>
              <a:rPr lang="en-US" sz="2800" b="1" dirty="0">
                <a:solidFill>
                  <a:schemeClr val="accent1"/>
                </a:solidFill>
              </a:rPr>
              <a:t>Although Italians tend to be emotional and dramatic, few decisions are influenced by sentiments, tastes, hazards or hopes, but usually by a careful evaluation of the relative strength of the contending parties</a:t>
            </a:r>
          </a:p>
          <a:p>
            <a:pPr eaLnBrk="1" hangingPunct="1">
              <a:lnSpc>
                <a:spcPct val="80000"/>
              </a:lnSpc>
            </a:pPr>
            <a:endParaRPr lang="en-US" sz="1200" dirty="0"/>
          </a:p>
          <a:p>
            <a:pPr lvl="1" eaLnBrk="1" hangingPunct="1">
              <a:lnSpc>
                <a:spcPct val="110000"/>
              </a:lnSpc>
            </a:pPr>
            <a:r>
              <a:rPr lang="en-US" b="1" dirty="0"/>
              <a:t>This is one of the reasons that, when negotiating even the smallest deal, Italians prefer to look each other in the face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0051" name="Rectangle 3"/>
          <p:cNvSpPr>
            <a:spLocks noGrp="1" noChangeArrowheads="1"/>
          </p:cNvSpPr>
          <p:nvPr>
            <p:ph type="body" idx="1"/>
          </p:nvPr>
        </p:nvSpPr>
        <p:spPr>
          <a:xfrm>
            <a:off x="914400" y="1600200"/>
            <a:ext cx="7315200" cy="4801314"/>
          </a:xfrm>
        </p:spPr>
        <p:txBody>
          <a:bodyPr/>
          <a:lstStyle/>
          <a:p>
            <a:pPr marL="0" indent="0" algn="ctr" eaLnBrk="1" hangingPunct="1">
              <a:lnSpc>
                <a:spcPct val="80000"/>
              </a:lnSpc>
              <a:buNone/>
            </a:pPr>
            <a:r>
              <a:rPr lang="en-US" sz="2800" b="1" dirty="0">
                <a:solidFill>
                  <a:schemeClr val="accent1"/>
                </a:solidFill>
              </a:rPr>
              <a:t>Although Italians tend to be emotional and dramatic, few decisions are influenced by sentiments, tastes, hazards or hopes, but usually by a careful evaluation of the relative strength of the contending parties</a:t>
            </a:r>
          </a:p>
          <a:p>
            <a:pPr eaLnBrk="1" hangingPunct="1">
              <a:lnSpc>
                <a:spcPct val="80000"/>
              </a:lnSpc>
            </a:pPr>
            <a:endParaRPr lang="en-US" sz="1200" dirty="0"/>
          </a:p>
          <a:p>
            <a:pPr lvl="1" eaLnBrk="1" hangingPunct="1">
              <a:lnSpc>
                <a:spcPct val="110000"/>
              </a:lnSpc>
            </a:pPr>
            <a:r>
              <a:rPr lang="en-US" b="1" dirty="0"/>
              <a:t>They read the opponent’s expressions to gauge his or her position and can thus decide when it is safe to increase demands, when to stand pat, and when to retreat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2099" name="Rectangle 3"/>
          <p:cNvSpPr>
            <a:spLocks noGrp="1" noChangeArrowheads="1"/>
          </p:cNvSpPr>
          <p:nvPr>
            <p:ph type="body" idx="1"/>
          </p:nvPr>
        </p:nvSpPr>
        <p:spPr>
          <a:xfrm>
            <a:off x="914400" y="2286000"/>
            <a:ext cx="7315200" cy="3694409"/>
          </a:xfrm>
        </p:spPr>
        <p:txBody>
          <a:bodyPr/>
          <a:lstStyle/>
          <a:p>
            <a:pPr marL="0" indent="0" algn="ctr" eaLnBrk="1" hangingPunct="1">
              <a:lnSpc>
                <a:spcPct val="150000"/>
              </a:lnSpc>
              <a:buNone/>
            </a:pPr>
            <a:r>
              <a:rPr lang="en-US" b="1" dirty="0"/>
              <a:t>Transparent deceptions are employed to give each person the feeling that s/he is a unique specimen of humanity, worthy of special consideration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3123" name="Rectangle 3"/>
          <p:cNvSpPr>
            <a:spLocks noGrp="1" noChangeArrowheads="1"/>
          </p:cNvSpPr>
          <p:nvPr>
            <p:ph type="body" idx="1"/>
          </p:nvPr>
        </p:nvSpPr>
        <p:spPr>
          <a:xfrm>
            <a:off x="914400" y="2990874"/>
            <a:ext cx="7315200" cy="1809726"/>
          </a:xfrm>
        </p:spPr>
        <p:txBody>
          <a:bodyPr/>
          <a:lstStyle/>
          <a:p>
            <a:pPr marL="0" indent="0" algn="ctr" eaLnBrk="1" hangingPunct="1">
              <a:lnSpc>
                <a:spcPct val="90000"/>
              </a:lnSpc>
              <a:buNone/>
            </a:pPr>
            <a:r>
              <a:rPr lang="en-US" sz="3600" b="1" dirty="0"/>
              <a:t>In Italy, </a:t>
            </a:r>
          </a:p>
          <a:p>
            <a:pPr marL="0" indent="0" algn="ctr" eaLnBrk="1" hangingPunct="1">
              <a:lnSpc>
                <a:spcPct val="90000"/>
              </a:lnSpc>
              <a:buNone/>
            </a:pPr>
            <a:r>
              <a:rPr lang="en-US" sz="3600" b="1" dirty="0"/>
              <a:t>few confess to being </a:t>
            </a:r>
          </a:p>
          <a:p>
            <a:pPr marL="0" indent="0" algn="ctr" eaLnBrk="1" hangingPunct="1">
              <a:lnSpc>
                <a:spcPct val="90000"/>
              </a:lnSpc>
              <a:buNone/>
            </a:pPr>
            <a:r>
              <a:rPr lang="en-US" sz="3600" b="1" dirty="0"/>
              <a:t>“an average man”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4147" name="Rectangle 3"/>
          <p:cNvSpPr>
            <a:spLocks noGrp="1" noChangeArrowheads="1"/>
          </p:cNvSpPr>
          <p:nvPr>
            <p:ph type="body" idx="1"/>
          </p:nvPr>
        </p:nvSpPr>
        <p:spPr>
          <a:xfrm>
            <a:off x="914400" y="1752600"/>
            <a:ext cx="7315200" cy="3354765"/>
          </a:xfrm>
        </p:spPr>
        <p:txBody>
          <a:bodyPr/>
          <a:lstStyle/>
          <a:p>
            <a:pPr marL="0" indent="0" algn="ctr" eaLnBrk="1" hangingPunct="1">
              <a:buNone/>
            </a:pPr>
            <a:r>
              <a:rPr lang="en-US" sz="3600" b="1" dirty="0"/>
              <a:t>“The operatic Italians must always project a capable face to the world”</a:t>
            </a:r>
          </a:p>
          <a:p>
            <a:pPr eaLnBrk="1" hangingPunct="1"/>
            <a:endParaRPr lang="en-US" sz="1200" dirty="0"/>
          </a:p>
          <a:p>
            <a:pPr lvl="1" eaLnBrk="1" hangingPunct="1"/>
            <a:r>
              <a:rPr lang="en-US" b="1" dirty="0"/>
              <a:t>Therefore, they prefer to engage only in work that will create the image of confidence and intelligence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4147" name="Rectangle 3"/>
          <p:cNvSpPr>
            <a:spLocks noGrp="1" noChangeArrowheads="1"/>
          </p:cNvSpPr>
          <p:nvPr>
            <p:ph type="body" idx="1"/>
          </p:nvPr>
        </p:nvSpPr>
        <p:spPr>
          <a:xfrm>
            <a:off x="914400" y="1600200"/>
            <a:ext cx="7315200" cy="5016758"/>
          </a:xfrm>
        </p:spPr>
        <p:txBody>
          <a:bodyPr/>
          <a:lstStyle/>
          <a:p>
            <a:pPr marL="0" indent="0" algn="ctr" eaLnBrk="1" hangingPunct="1">
              <a:lnSpc>
                <a:spcPct val="80000"/>
              </a:lnSpc>
              <a:buNone/>
            </a:pPr>
            <a:r>
              <a:rPr lang="en-US" b="1" dirty="0">
                <a:solidFill>
                  <a:schemeClr val="accent1"/>
                </a:solidFill>
              </a:rPr>
              <a:t>“The operatic Italians must always project a capable face to the world”</a:t>
            </a:r>
          </a:p>
          <a:p>
            <a:pPr eaLnBrk="1" hangingPunct="1">
              <a:lnSpc>
                <a:spcPct val="80000"/>
              </a:lnSpc>
            </a:pPr>
            <a:endParaRPr lang="en-US" sz="1200" dirty="0">
              <a:solidFill>
                <a:schemeClr val="accent1"/>
              </a:solidFill>
            </a:endParaRPr>
          </a:p>
          <a:p>
            <a:pPr lvl="1" eaLnBrk="1" hangingPunct="1">
              <a:lnSpc>
                <a:spcPct val="80000"/>
              </a:lnSpc>
            </a:pPr>
            <a:r>
              <a:rPr lang="en-US" sz="2000" dirty="0">
                <a:solidFill>
                  <a:schemeClr val="accent1"/>
                </a:solidFill>
              </a:rPr>
              <a:t>Therefore, they prefer to engage only in work that will create the image of confidence and intelligence</a:t>
            </a:r>
          </a:p>
          <a:p>
            <a:pPr lvl="1" eaLnBrk="1" hangingPunct="1">
              <a:lnSpc>
                <a:spcPct val="80000"/>
              </a:lnSpc>
            </a:pPr>
            <a:endParaRPr lang="en-US" sz="1200" dirty="0"/>
          </a:p>
          <a:p>
            <a:pPr lvl="1" eaLnBrk="1" hangingPunct="1">
              <a:lnSpc>
                <a:spcPct val="80000"/>
              </a:lnSpc>
            </a:pPr>
            <a:r>
              <a:rPr lang="en-US" b="1" dirty="0"/>
              <a:t>In Italy, a middle-class person tends to work only when s/he has a profession, and not while s/he is a high school or university student</a:t>
            </a:r>
          </a:p>
          <a:p>
            <a:pPr lvl="1" eaLnBrk="1" hangingPunct="1">
              <a:lnSpc>
                <a:spcPct val="80000"/>
              </a:lnSpc>
            </a:pPr>
            <a:endParaRPr lang="en-US" sz="1100" dirty="0"/>
          </a:p>
          <a:p>
            <a:pPr lvl="2" eaLnBrk="1" hangingPunct="1">
              <a:lnSpc>
                <a:spcPct val="80000"/>
              </a:lnSpc>
            </a:pPr>
            <a:r>
              <a:rPr lang="en-US" sz="1800" dirty="0"/>
              <a:t>students specialize immediately in their first year in the universities and “do not dabble, as is the custom in the United States”</a:t>
            </a:r>
          </a:p>
          <a:p>
            <a:pPr lvl="2" eaLnBrk="1" hangingPunct="1">
              <a:lnSpc>
                <a:spcPct val="80000"/>
              </a:lnSpc>
            </a:pPr>
            <a:r>
              <a:rPr lang="en-US" sz="1800" dirty="0"/>
              <a:t>However there is no set term for most university careers, and so many Italians spend more time in school than their American counterparts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7219" name="Rectangle 3"/>
          <p:cNvSpPr>
            <a:spLocks noGrp="1" noChangeArrowheads="1"/>
          </p:cNvSpPr>
          <p:nvPr>
            <p:ph type="body" idx="1"/>
          </p:nvPr>
        </p:nvSpPr>
        <p:spPr>
          <a:xfrm>
            <a:off x="914400" y="1600200"/>
            <a:ext cx="7315200" cy="5016758"/>
          </a:xfrm>
        </p:spPr>
        <p:txBody>
          <a:bodyPr/>
          <a:lstStyle/>
          <a:p>
            <a:pPr marL="0" indent="0" algn="ctr" eaLnBrk="1" hangingPunct="1">
              <a:buNone/>
            </a:pPr>
            <a:r>
              <a:rPr lang="en-US" b="1" dirty="0">
                <a:solidFill>
                  <a:schemeClr val="accent1"/>
                </a:solidFill>
              </a:rPr>
              <a:t>“</a:t>
            </a:r>
            <a:r>
              <a:rPr lang="en-US" b="1" dirty="0"/>
              <a:t>Most . . . Italians feel that it is infinitely better to </a:t>
            </a:r>
            <a:r>
              <a:rPr lang="en-US" b="1" i="1" dirty="0"/>
              <a:t>be</a:t>
            </a:r>
            <a:r>
              <a:rPr lang="en-US" b="1" dirty="0"/>
              <a:t> rich than to </a:t>
            </a:r>
            <a:r>
              <a:rPr lang="en-US" b="1" i="1" dirty="0"/>
              <a:t>seem</a:t>
            </a:r>
            <a:r>
              <a:rPr lang="en-US" b="1" dirty="0"/>
              <a:t> rich.  </a:t>
            </a:r>
            <a:r>
              <a:rPr lang="en-US" b="1" dirty="0">
                <a:solidFill>
                  <a:schemeClr val="accent1"/>
                </a:solidFill>
              </a:rPr>
              <a:t>[But] the art of appearing rich has been cultivated in Italy as nowhere else.”</a:t>
            </a:r>
          </a:p>
          <a:p>
            <a:pPr eaLnBrk="1" hangingPunct="1"/>
            <a:endParaRPr lang="en-US" sz="200" dirty="0"/>
          </a:p>
          <a:p>
            <a:pPr lvl="1" eaLnBrk="1" hangingPunct="1"/>
            <a:r>
              <a:rPr lang="en-US" dirty="0"/>
              <a:t>“Decoration and embellishment are important so that the realties of poverty, uncertainty, and a scantily endowed land can be changed into a spectacle of illusion.”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7219" name="Rectangle 3"/>
          <p:cNvSpPr>
            <a:spLocks noGrp="1" noChangeArrowheads="1"/>
          </p:cNvSpPr>
          <p:nvPr>
            <p:ph type="body" idx="1"/>
          </p:nvPr>
        </p:nvSpPr>
        <p:spPr>
          <a:xfrm>
            <a:off x="914400" y="1600200"/>
            <a:ext cx="7315200" cy="4881336"/>
          </a:xfrm>
        </p:spPr>
        <p:txBody>
          <a:bodyPr/>
          <a:lstStyle/>
          <a:p>
            <a:pPr marL="0" indent="0" algn="ctr" eaLnBrk="1" hangingPunct="1">
              <a:buNone/>
            </a:pPr>
            <a:r>
              <a:rPr lang="en-US" b="1" dirty="0">
                <a:solidFill>
                  <a:schemeClr val="accent1"/>
                </a:solidFill>
              </a:rPr>
              <a:t>“Most . . . Italians feel that it is infinitely better to </a:t>
            </a:r>
            <a:r>
              <a:rPr lang="en-US" b="1" i="1" dirty="0">
                <a:solidFill>
                  <a:schemeClr val="accent1"/>
                </a:solidFill>
              </a:rPr>
              <a:t>be</a:t>
            </a:r>
            <a:r>
              <a:rPr lang="en-US" b="1" dirty="0">
                <a:solidFill>
                  <a:schemeClr val="accent1"/>
                </a:solidFill>
              </a:rPr>
              <a:t> rich than to </a:t>
            </a:r>
            <a:r>
              <a:rPr lang="en-US" b="1" i="1" dirty="0">
                <a:solidFill>
                  <a:schemeClr val="accent1"/>
                </a:solidFill>
              </a:rPr>
              <a:t>seem</a:t>
            </a:r>
            <a:r>
              <a:rPr lang="en-US" b="1" dirty="0">
                <a:solidFill>
                  <a:schemeClr val="accent1"/>
                </a:solidFill>
              </a:rPr>
              <a:t> rich.  </a:t>
            </a:r>
            <a:r>
              <a:rPr lang="en-US" sz="3600" b="1" dirty="0"/>
              <a:t>[But] the art of appearing rich has been cultivated in Italy as nowhere else</a:t>
            </a:r>
            <a:r>
              <a:rPr lang="en-US" b="1" dirty="0">
                <a:solidFill>
                  <a:schemeClr val="accent1"/>
                </a:solidFill>
              </a:rPr>
              <a:t>.”</a:t>
            </a:r>
          </a:p>
          <a:p>
            <a:pPr eaLnBrk="1" hangingPunct="1"/>
            <a:endParaRPr lang="en-US" sz="200" dirty="0">
              <a:solidFill>
                <a:schemeClr val="accent1"/>
              </a:solidFill>
            </a:endParaRPr>
          </a:p>
          <a:p>
            <a:pPr lvl="1" eaLnBrk="1" hangingPunct="1"/>
            <a:r>
              <a:rPr lang="en-US" sz="2400" dirty="0">
                <a:solidFill>
                  <a:schemeClr val="accent1"/>
                </a:solidFill>
              </a:rPr>
              <a:t>“Decoration and embellishment are important so that the realties of poverty, uncertainty, and a scantily endowed land can be changed into a spectacle of illusion.”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8243" name="Rectangle 3"/>
          <p:cNvSpPr>
            <a:spLocks noGrp="1" noChangeArrowheads="1"/>
          </p:cNvSpPr>
          <p:nvPr>
            <p:ph type="body" idx="1"/>
          </p:nvPr>
        </p:nvSpPr>
        <p:spPr>
          <a:xfrm>
            <a:off x="914400" y="1600200"/>
            <a:ext cx="7315200" cy="4598182"/>
          </a:xfrm>
        </p:spPr>
        <p:txBody>
          <a:bodyPr/>
          <a:lstStyle/>
          <a:p>
            <a:pPr eaLnBrk="1" hangingPunct="1">
              <a:lnSpc>
                <a:spcPct val="90000"/>
              </a:lnSpc>
            </a:pPr>
            <a:endParaRPr lang="en-US" dirty="0"/>
          </a:p>
          <a:p>
            <a:pPr marL="0" indent="0" algn="ctr" eaLnBrk="1" hangingPunct="1">
              <a:lnSpc>
                <a:spcPct val="90000"/>
              </a:lnSpc>
              <a:buNone/>
            </a:pPr>
            <a:r>
              <a:rPr lang="en-US" sz="3600" b="1" dirty="0"/>
              <a:t>“The pageantry of Italian life is highlighted by its lack of a rigid social hierarchy”</a:t>
            </a:r>
          </a:p>
          <a:p>
            <a:pPr eaLnBrk="1" hangingPunct="1">
              <a:lnSpc>
                <a:spcPct val="90000"/>
              </a:lnSpc>
            </a:pPr>
            <a:endParaRPr lang="en-US" sz="1600" dirty="0"/>
          </a:p>
          <a:p>
            <a:pPr lvl="1" eaLnBrk="1" hangingPunct="1">
              <a:lnSpc>
                <a:spcPct val="90000"/>
              </a:lnSpc>
            </a:pPr>
            <a:r>
              <a:rPr lang="en-US" dirty="0">
                <a:solidFill>
                  <a:schemeClr val="accent1"/>
                </a:solidFill>
              </a:rPr>
              <a:t>There is </a:t>
            </a:r>
            <a:r>
              <a:rPr lang="en-US" sz="3200" b="1" dirty="0"/>
              <a:t>no permanent and rigid class structure </a:t>
            </a:r>
            <a:r>
              <a:rPr lang="en-US" dirty="0">
                <a:solidFill>
                  <a:schemeClr val="accent1"/>
                </a:solidFill>
              </a:rPr>
              <a:t>in Italy</a:t>
            </a:r>
          </a:p>
          <a:p>
            <a:pPr lvl="1" eaLnBrk="1" hangingPunct="1">
              <a:lnSpc>
                <a:spcPct val="90000"/>
              </a:lnSpc>
            </a:pPr>
            <a:endParaRPr lang="en-US" sz="1600" dirty="0"/>
          </a:p>
          <a:p>
            <a:pPr lvl="1" eaLnBrk="1" hangingPunct="1">
              <a:lnSpc>
                <a:spcPct val="90000"/>
              </a:lnSpc>
            </a:pPr>
            <a:r>
              <a:rPr lang="en-US" dirty="0">
                <a:solidFill>
                  <a:schemeClr val="accent1"/>
                </a:solidFill>
              </a:rPr>
              <a:t>Rather there are </a:t>
            </a:r>
            <a:r>
              <a:rPr lang="en-US" sz="3200" b="1" dirty="0"/>
              <a:t>conditions</a:t>
            </a:r>
            <a:r>
              <a:rPr lang="en-US" dirty="0"/>
              <a:t> </a:t>
            </a:r>
            <a:r>
              <a:rPr lang="en-US" dirty="0">
                <a:solidFill>
                  <a:schemeClr val="accent1"/>
                </a:solidFill>
              </a:rPr>
              <a:t>upon which a person is judged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8243" name="Rectangle 3"/>
          <p:cNvSpPr>
            <a:spLocks noGrp="1" noChangeArrowheads="1"/>
          </p:cNvSpPr>
          <p:nvPr>
            <p:ph type="body" idx="1"/>
          </p:nvPr>
        </p:nvSpPr>
        <p:spPr>
          <a:xfrm>
            <a:off x="914400" y="1600200"/>
            <a:ext cx="7315200" cy="4789003"/>
          </a:xfrm>
        </p:spPr>
        <p:txBody>
          <a:bodyPr/>
          <a:lstStyle/>
          <a:p>
            <a:pPr eaLnBrk="1" hangingPunct="1">
              <a:lnSpc>
                <a:spcPct val="90000"/>
              </a:lnSpc>
            </a:pPr>
            <a:endParaRPr lang="en-US" dirty="0">
              <a:solidFill>
                <a:schemeClr val="accent1"/>
              </a:solidFill>
            </a:endParaRPr>
          </a:p>
          <a:p>
            <a:pPr marL="0" indent="0" algn="ctr" eaLnBrk="1" hangingPunct="1">
              <a:lnSpc>
                <a:spcPct val="90000"/>
              </a:lnSpc>
              <a:buNone/>
            </a:pPr>
            <a:r>
              <a:rPr lang="en-US" sz="3600" b="1" dirty="0">
                <a:solidFill>
                  <a:schemeClr val="accent1"/>
                </a:solidFill>
              </a:rPr>
              <a:t>“The pageantry of Italian life is highlighted by its lack of a rigid social hierarchy”</a:t>
            </a:r>
          </a:p>
          <a:p>
            <a:pPr eaLnBrk="1" hangingPunct="1">
              <a:lnSpc>
                <a:spcPct val="90000"/>
              </a:lnSpc>
            </a:pPr>
            <a:endParaRPr lang="en-US" sz="1600" dirty="0">
              <a:solidFill>
                <a:schemeClr val="accent1"/>
              </a:solidFill>
            </a:endParaRPr>
          </a:p>
          <a:p>
            <a:pPr lvl="1" eaLnBrk="1" hangingPunct="1">
              <a:lnSpc>
                <a:spcPct val="90000"/>
              </a:lnSpc>
            </a:pPr>
            <a:r>
              <a:rPr lang="en-US" dirty="0">
                <a:solidFill>
                  <a:schemeClr val="accent1"/>
                </a:solidFill>
              </a:rPr>
              <a:t>There is </a:t>
            </a:r>
            <a:r>
              <a:rPr lang="en-US" sz="3200" b="1" dirty="0">
                <a:solidFill>
                  <a:schemeClr val="accent1"/>
                </a:solidFill>
              </a:rPr>
              <a:t>no permanent and rigid class structure </a:t>
            </a:r>
            <a:r>
              <a:rPr lang="en-US" dirty="0">
                <a:solidFill>
                  <a:schemeClr val="accent1"/>
                </a:solidFill>
              </a:rPr>
              <a:t>in Italy</a:t>
            </a:r>
          </a:p>
          <a:p>
            <a:pPr lvl="1" eaLnBrk="1" hangingPunct="1">
              <a:lnSpc>
                <a:spcPct val="90000"/>
              </a:lnSpc>
            </a:pPr>
            <a:endParaRPr lang="en-US" sz="1600" dirty="0">
              <a:solidFill>
                <a:schemeClr val="accent1"/>
              </a:solidFill>
            </a:endParaRPr>
          </a:p>
          <a:p>
            <a:pPr lvl="1" eaLnBrk="1" hangingPunct="1">
              <a:lnSpc>
                <a:spcPct val="90000"/>
              </a:lnSpc>
            </a:pPr>
            <a:r>
              <a:rPr lang="en-US" dirty="0">
                <a:solidFill>
                  <a:schemeClr val="accent1"/>
                </a:solidFill>
              </a:rPr>
              <a:t>Rather there are </a:t>
            </a:r>
            <a:r>
              <a:rPr lang="en-US" sz="4000" b="1" dirty="0"/>
              <a:t>conditions</a:t>
            </a:r>
            <a:r>
              <a:rPr lang="en-US" sz="3600" b="1" dirty="0"/>
              <a:t> </a:t>
            </a:r>
            <a:r>
              <a:rPr lang="en-US" sz="3200" b="1" dirty="0"/>
              <a:t>upon which a person is judged</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0291" name="Rectangle 3"/>
          <p:cNvSpPr>
            <a:spLocks noGrp="1" noChangeArrowheads="1"/>
          </p:cNvSpPr>
          <p:nvPr>
            <p:ph type="body" idx="1"/>
          </p:nvPr>
        </p:nvSpPr>
        <p:spPr>
          <a:xfrm>
            <a:off x="914400" y="1600200"/>
            <a:ext cx="7315200" cy="4308872"/>
          </a:xfrm>
        </p:spPr>
        <p:txBody>
          <a:bodyPr/>
          <a:lstStyle/>
          <a:p>
            <a:pPr marL="0" indent="0" algn="ctr" eaLnBrk="1" hangingPunct="1">
              <a:lnSpc>
                <a:spcPct val="90000"/>
              </a:lnSpc>
              <a:buNone/>
            </a:pPr>
            <a:r>
              <a:rPr lang="en-US" sz="2800" dirty="0">
                <a:solidFill>
                  <a:schemeClr val="accent1"/>
                </a:solidFill>
              </a:rPr>
              <a:t>Rather there are </a:t>
            </a:r>
            <a:r>
              <a:rPr lang="en-US" sz="3600" dirty="0">
                <a:solidFill>
                  <a:schemeClr val="accent1"/>
                </a:solidFill>
              </a:rPr>
              <a:t>conditions </a:t>
            </a:r>
            <a:r>
              <a:rPr lang="en-US" sz="2800" dirty="0">
                <a:solidFill>
                  <a:schemeClr val="accent1"/>
                </a:solidFill>
              </a:rPr>
              <a:t>upon which a person is judged</a:t>
            </a:r>
          </a:p>
          <a:p>
            <a:pPr marL="0" indent="0" algn="ctr" eaLnBrk="1" hangingPunct="1">
              <a:lnSpc>
                <a:spcPct val="90000"/>
              </a:lnSpc>
              <a:buNone/>
            </a:pPr>
            <a:r>
              <a:rPr lang="en-US" sz="2800" dirty="0"/>
              <a:t> </a:t>
            </a:r>
            <a:endParaRPr lang="en-US" dirty="0"/>
          </a:p>
          <a:p>
            <a:pPr marL="566738" lvl="2" indent="-219075" eaLnBrk="1" hangingPunct="1"/>
            <a:r>
              <a:rPr lang="en-US" sz="3200" b="1" dirty="0"/>
              <a:t>occupation and the amount of authority a person has in that role</a:t>
            </a:r>
          </a:p>
          <a:p>
            <a:pPr marL="566738" lvl="2" indent="-219075" eaLnBrk="1" hangingPunct="1"/>
            <a:r>
              <a:rPr lang="en-US" sz="3200" b="1" dirty="0"/>
              <a:t>education</a:t>
            </a:r>
          </a:p>
          <a:p>
            <a:pPr marL="566738" lvl="2" indent="-219075" eaLnBrk="1" hangingPunct="1"/>
            <a:r>
              <a:rPr lang="en-US" sz="3200" b="1" dirty="0"/>
              <a:t>ancestry</a:t>
            </a:r>
          </a:p>
          <a:p>
            <a:pPr marL="566738" lvl="2" indent="-219075" eaLnBrk="1" hangingPunct="1"/>
            <a:r>
              <a:rPr lang="en-US" sz="3200" b="1" dirty="0"/>
              <a:t>and, in most instances, wealth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0291" name="Rectangle 3"/>
          <p:cNvSpPr>
            <a:spLocks noGrp="1" noChangeArrowheads="1"/>
          </p:cNvSpPr>
          <p:nvPr>
            <p:ph type="body" idx="1"/>
          </p:nvPr>
        </p:nvSpPr>
        <p:spPr>
          <a:xfrm>
            <a:off x="914400" y="1600200"/>
            <a:ext cx="7315200" cy="3145476"/>
          </a:xfrm>
        </p:spPr>
        <p:txBody>
          <a:bodyPr/>
          <a:lstStyle/>
          <a:p>
            <a:pPr marL="0" indent="0" algn="ctr" eaLnBrk="1" hangingPunct="1">
              <a:lnSpc>
                <a:spcPct val="90000"/>
              </a:lnSpc>
              <a:buNone/>
            </a:pPr>
            <a:r>
              <a:rPr lang="en-US" sz="2800" dirty="0">
                <a:solidFill>
                  <a:schemeClr val="accent1"/>
                </a:solidFill>
              </a:rPr>
              <a:t>Rather there are </a:t>
            </a:r>
            <a:r>
              <a:rPr lang="en-US" sz="3600" dirty="0">
                <a:solidFill>
                  <a:schemeClr val="accent1"/>
                </a:solidFill>
              </a:rPr>
              <a:t>conditions </a:t>
            </a:r>
            <a:r>
              <a:rPr lang="en-US" sz="2800" dirty="0">
                <a:solidFill>
                  <a:schemeClr val="accent1"/>
                </a:solidFill>
              </a:rPr>
              <a:t>upon which a person is judged</a:t>
            </a:r>
          </a:p>
          <a:p>
            <a:pPr marL="0" indent="0" algn="ctr" eaLnBrk="1" hangingPunct="1">
              <a:lnSpc>
                <a:spcPct val="90000"/>
              </a:lnSpc>
              <a:buNone/>
            </a:pPr>
            <a:endParaRPr lang="en-US" sz="2800" dirty="0"/>
          </a:p>
          <a:p>
            <a:pPr marL="0" indent="0" algn="ctr" eaLnBrk="1" hangingPunct="1">
              <a:lnSpc>
                <a:spcPct val="90000"/>
              </a:lnSpc>
              <a:buNone/>
            </a:pPr>
            <a:r>
              <a:rPr lang="en-US" sz="2800" dirty="0"/>
              <a:t> </a:t>
            </a:r>
            <a:endParaRPr lang="en-US" dirty="0"/>
          </a:p>
          <a:p>
            <a:pPr marL="0" lvl="2" indent="0" algn="ctr" eaLnBrk="1" hangingPunct="1">
              <a:buNone/>
            </a:pPr>
            <a:r>
              <a:rPr lang="en-US" sz="3600" b="1" dirty="0"/>
              <a:t>However, the major focus is placed on social behavior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3605986"/>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Civilta</a:t>
            </a:r>
            <a:endParaRPr kumimoji="0" lang="en-US" sz="6000" b="1"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2339" name="Rectangle 3"/>
          <p:cNvSpPr>
            <a:spLocks noGrp="1" noChangeArrowheads="1"/>
          </p:cNvSpPr>
          <p:nvPr>
            <p:ph type="body" idx="1"/>
          </p:nvPr>
        </p:nvSpPr>
        <p:spPr>
          <a:xfrm>
            <a:off x="914400" y="1600200"/>
            <a:ext cx="7315200" cy="5306068"/>
          </a:xfrm>
        </p:spPr>
        <p:txBody>
          <a:bodyPr/>
          <a:lstStyle/>
          <a:p>
            <a:pPr marL="0" indent="0" algn="ctr" eaLnBrk="1" hangingPunct="1">
              <a:lnSpc>
                <a:spcPct val="90000"/>
              </a:lnSpc>
              <a:buNone/>
            </a:pPr>
            <a:r>
              <a:rPr lang="en-US" dirty="0">
                <a:solidFill>
                  <a:schemeClr val="accent1"/>
                </a:solidFill>
              </a:rPr>
              <a:t>However, the major focus is placed on </a:t>
            </a:r>
            <a:r>
              <a:rPr lang="en-US" sz="3600" b="1" dirty="0"/>
              <a:t>social behavior</a:t>
            </a:r>
            <a:endParaRPr lang="en-US" b="1" dirty="0"/>
          </a:p>
          <a:p>
            <a:pPr lvl="1" eaLnBrk="1" hangingPunct="1">
              <a:lnSpc>
                <a:spcPct val="90000"/>
              </a:lnSpc>
            </a:pPr>
            <a:endParaRPr lang="en-US" sz="900" dirty="0">
              <a:solidFill>
                <a:schemeClr val="accent1"/>
              </a:solidFill>
            </a:endParaRPr>
          </a:p>
          <a:p>
            <a:pPr lvl="1" eaLnBrk="1" hangingPunct="1">
              <a:lnSpc>
                <a:spcPct val="90000"/>
              </a:lnSpc>
            </a:pPr>
            <a:r>
              <a:rPr lang="en-US" sz="3200" dirty="0"/>
              <a:t>The Italians term this focus </a:t>
            </a:r>
            <a:r>
              <a:rPr lang="en-US" sz="3600" b="1" i="1" dirty="0" err="1"/>
              <a:t>civilta</a:t>
            </a:r>
            <a:r>
              <a:rPr lang="en-US" sz="3600" b="1" dirty="0"/>
              <a:t>,</a:t>
            </a:r>
            <a:r>
              <a:rPr lang="en-US" sz="3200" dirty="0"/>
              <a:t> or the extent to which someone is acculturated to the norms of the area </a:t>
            </a:r>
            <a:r>
              <a:rPr lang="en-US" sz="1800" dirty="0"/>
              <a:t>(Keefe 1977)</a:t>
            </a:r>
          </a:p>
          <a:p>
            <a:pPr lvl="1" eaLnBrk="1" hangingPunct="1">
              <a:lnSpc>
                <a:spcPct val="90000"/>
              </a:lnSpc>
            </a:pPr>
            <a:endParaRPr lang="en-US" sz="1400" dirty="0"/>
          </a:p>
          <a:p>
            <a:pPr marL="914400" lvl="2" indent="-231775" eaLnBrk="1" hangingPunct="1">
              <a:lnSpc>
                <a:spcPct val="90000"/>
              </a:lnSpc>
            </a:pPr>
            <a:r>
              <a:rPr lang="en-US" sz="2800" dirty="0"/>
              <a:t>These norms include styles of dress, manners, and even participation in the local community </a:t>
            </a:r>
          </a:p>
          <a:p>
            <a:pPr lvl="1" eaLnBrk="1" hangingPunct="1">
              <a:lnSpc>
                <a:spcPct val="90000"/>
              </a:lnSpc>
            </a:pPr>
            <a:endParaRPr lang="en-US" sz="3200" dirty="0"/>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2339" name="Rectangle 3"/>
          <p:cNvSpPr>
            <a:spLocks noGrp="1" noChangeArrowheads="1"/>
          </p:cNvSpPr>
          <p:nvPr>
            <p:ph type="body" idx="1"/>
          </p:nvPr>
        </p:nvSpPr>
        <p:spPr>
          <a:xfrm>
            <a:off x="914400" y="1600200"/>
            <a:ext cx="7315200" cy="5387629"/>
          </a:xfrm>
        </p:spPr>
        <p:txBody>
          <a:bodyPr/>
          <a:lstStyle/>
          <a:p>
            <a:pPr marL="0" indent="0" algn="ctr" eaLnBrk="1" hangingPunct="1">
              <a:lnSpc>
                <a:spcPct val="90000"/>
              </a:lnSpc>
              <a:buNone/>
            </a:pPr>
            <a:r>
              <a:rPr lang="en-US" dirty="0">
                <a:solidFill>
                  <a:schemeClr val="accent1"/>
                </a:solidFill>
              </a:rPr>
              <a:t>However, the major focus is placed on </a:t>
            </a:r>
            <a:r>
              <a:rPr lang="en-US" sz="3600" b="1" dirty="0"/>
              <a:t>social behavior</a:t>
            </a:r>
            <a:endParaRPr lang="en-US" b="1" dirty="0"/>
          </a:p>
          <a:p>
            <a:pPr lvl="1" eaLnBrk="1" hangingPunct="1">
              <a:lnSpc>
                <a:spcPct val="90000"/>
              </a:lnSpc>
            </a:pPr>
            <a:endParaRPr lang="en-US" sz="100" dirty="0">
              <a:solidFill>
                <a:schemeClr val="accent1"/>
              </a:solidFill>
            </a:endParaRPr>
          </a:p>
          <a:p>
            <a:pPr lvl="1" eaLnBrk="1" hangingPunct="1">
              <a:lnSpc>
                <a:spcPct val="90000"/>
              </a:lnSpc>
            </a:pPr>
            <a:r>
              <a:rPr lang="en-US" sz="2400" dirty="0">
                <a:solidFill>
                  <a:schemeClr val="accent1"/>
                </a:solidFill>
              </a:rPr>
              <a:t>The Italians term this focus </a:t>
            </a:r>
            <a:r>
              <a:rPr lang="en-US" sz="3600" b="1" i="1" dirty="0" err="1"/>
              <a:t>civilta</a:t>
            </a:r>
            <a:r>
              <a:rPr lang="en-US" sz="3600" dirty="0"/>
              <a:t>,</a:t>
            </a:r>
            <a:r>
              <a:rPr lang="en-US" sz="2400" dirty="0"/>
              <a:t> </a:t>
            </a:r>
            <a:r>
              <a:rPr lang="en-US" sz="2400" dirty="0">
                <a:solidFill>
                  <a:schemeClr val="accent1"/>
                </a:solidFill>
              </a:rPr>
              <a:t>or the extent to which someone is acculturated to the norms of the area </a:t>
            </a:r>
            <a:r>
              <a:rPr lang="en-US" sz="1400" dirty="0">
                <a:solidFill>
                  <a:schemeClr val="accent1"/>
                </a:solidFill>
              </a:rPr>
              <a:t>(Keefe 1977)</a:t>
            </a:r>
          </a:p>
          <a:p>
            <a:pPr lvl="1" eaLnBrk="1" hangingPunct="1">
              <a:lnSpc>
                <a:spcPct val="90000"/>
              </a:lnSpc>
            </a:pPr>
            <a:endParaRPr lang="en-US" sz="700" dirty="0"/>
          </a:p>
          <a:p>
            <a:pPr marL="914400" lvl="2" indent="-231775" eaLnBrk="1" hangingPunct="1">
              <a:lnSpc>
                <a:spcPct val="90000"/>
              </a:lnSpc>
            </a:pPr>
            <a:r>
              <a:rPr lang="en-US" sz="2800" dirty="0">
                <a:solidFill>
                  <a:schemeClr val="accent1"/>
                </a:solidFill>
              </a:rPr>
              <a:t>These norms include . . .</a:t>
            </a:r>
          </a:p>
          <a:p>
            <a:pPr marL="1371600" lvl="3" indent="-231775" eaLnBrk="1" hangingPunct="1">
              <a:lnSpc>
                <a:spcPct val="90000"/>
              </a:lnSpc>
            </a:pPr>
            <a:r>
              <a:rPr lang="en-US" sz="2800" b="1" dirty="0">
                <a:solidFill>
                  <a:schemeClr val="accent1"/>
                </a:solidFill>
              </a:rPr>
              <a:t>styles of dress, </a:t>
            </a:r>
          </a:p>
          <a:p>
            <a:pPr marL="1371600" lvl="3" indent="-231775" eaLnBrk="1" hangingPunct="1">
              <a:lnSpc>
                <a:spcPct val="90000"/>
              </a:lnSpc>
            </a:pPr>
            <a:r>
              <a:rPr lang="en-US" sz="2800" b="1" dirty="0">
                <a:solidFill>
                  <a:schemeClr val="accent1"/>
                </a:solidFill>
              </a:rPr>
              <a:t>manners, and </a:t>
            </a:r>
          </a:p>
          <a:p>
            <a:pPr marL="1371600" lvl="3" indent="-231775" eaLnBrk="1" hangingPunct="1">
              <a:lnSpc>
                <a:spcPct val="90000"/>
              </a:lnSpc>
            </a:pPr>
            <a:r>
              <a:rPr lang="en-US" sz="2800" b="1" dirty="0">
                <a:solidFill>
                  <a:schemeClr val="accent1"/>
                </a:solidFill>
              </a:rPr>
              <a:t>participation in the local community </a:t>
            </a:r>
            <a:endParaRPr lang="en-US" b="1" dirty="0">
              <a:solidFill>
                <a:schemeClr val="accent1"/>
              </a:solidFill>
            </a:endParaRPr>
          </a:p>
          <a:p>
            <a:pPr lvl="1" eaLnBrk="1" hangingPunct="1">
              <a:lnSpc>
                <a:spcPct val="90000"/>
              </a:lnSpc>
            </a:pPr>
            <a:endParaRPr lang="en-US" sz="3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2339" name="Rectangle 3"/>
          <p:cNvSpPr>
            <a:spLocks noGrp="1" noChangeArrowheads="1"/>
          </p:cNvSpPr>
          <p:nvPr>
            <p:ph type="body" idx="1"/>
          </p:nvPr>
        </p:nvSpPr>
        <p:spPr>
          <a:xfrm>
            <a:off x="914400" y="1600200"/>
            <a:ext cx="7315200" cy="5387629"/>
          </a:xfrm>
        </p:spPr>
        <p:txBody>
          <a:bodyPr/>
          <a:lstStyle/>
          <a:p>
            <a:pPr marL="0" indent="0" algn="ctr" eaLnBrk="1" hangingPunct="1">
              <a:lnSpc>
                <a:spcPct val="90000"/>
              </a:lnSpc>
              <a:buNone/>
            </a:pPr>
            <a:r>
              <a:rPr lang="en-US" dirty="0">
                <a:solidFill>
                  <a:schemeClr val="accent1"/>
                </a:solidFill>
              </a:rPr>
              <a:t>However, the major focus is placed on </a:t>
            </a:r>
            <a:r>
              <a:rPr lang="en-US" sz="3600" b="1" dirty="0"/>
              <a:t>social behavior</a:t>
            </a:r>
            <a:endParaRPr lang="en-US" b="1" dirty="0"/>
          </a:p>
          <a:p>
            <a:pPr lvl="1" eaLnBrk="1" hangingPunct="1">
              <a:lnSpc>
                <a:spcPct val="90000"/>
              </a:lnSpc>
            </a:pPr>
            <a:endParaRPr lang="en-US" sz="100" dirty="0">
              <a:solidFill>
                <a:schemeClr val="accent1"/>
              </a:solidFill>
            </a:endParaRPr>
          </a:p>
          <a:p>
            <a:pPr lvl="1" eaLnBrk="1" hangingPunct="1">
              <a:lnSpc>
                <a:spcPct val="90000"/>
              </a:lnSpc>
            </a:pPr>
            <a:r>
              <a:rPr lang="en-US" sz="2400" dirty="0">
                <a:solidFill>
                  <a:schemeClr val="accent1"/>
                </a:solidFill>
              </a:rPr>
              <a:t>The Italians term this focus </a:t>
            </a:r>
            <a:r>
              <a:rPr lang="en-US" sz="3600" b="1" i="1" dirty="0" err="1"/>
              <a:t>civilta</a:t>
            </a:r>
            <a:r>
              <a:rPr lang="en-US" sz="3600" dirty="0"/>
              <a:t>,</a:t>
            </a:r>
            <a:r>
              <a:rPr lang="en-US" sz="2400" dirty="0"/>
              <a:t> </a:t>
            </a:r>
            <a:r>
              <a:rPr lang="en-US" sz="2400" dirty="0">
                <a:solidFill>
                  <a:schemeClr val="accent1"/>
                </a:solidFill>
              </a:rPr>
              <a:t>or the extent to which someone is acculturated to the norms of the area </a:t>
            </a:r>
            <a:r>
              <a:rPr lang="en-US" sz="1400" dirty="0">
                <a:solidFill>
                  <a:schemeClr val="accent1"/>
                </a:solidFill>
              </a:rPr>
              <a:t>(Keefe 1977)</a:t>
            </a:r>
          </a:p>
          <a:p>
            <a:pPr lvl="1" eaLnBrk="1" hangingPunct="1">
              <a:lnSpc>
                <a:spcPct val="90000"/>
              </a:lnSpc>
            </a:pPr>
            <a:endParaRPr lang="en-US" sz="700" dirty="0"/>
          </a:p>
          <a:p>
            <a:pPr marL="914400" lvl="2" indent="-231775" eaLnBrk="1" hangingPunct="1">
              <a:lnSpc>
                <a:spcPct val="90000"/>
              </a:lnSpc>
            </a:pPr>
            <a:r>
              <a:rPr lang="en-US" sz="2800" dirty="0"/>
              <a:t>These norms include . . .</a:t>
            </a:r>
          </a:p>
          <a:p>
            <a:pPr marL="1371600" lvl="3" indent="-231775" eaLnBrk="1" hangingPunct="1">
              <a:lnSpc>
                <a:spcPct val="90000"/>
              </a:lnSpc>
            </a:pPr>
            <a:r>
              <a:rPr lang="en-US" sz="2800" b="1" dirty="0"/>
              <a:t>styles of dress, </a:t>
            </a:r>
          </a:p>
          <a:p>
            <a:pPr marL="1371600" lvl="3" indent="-231775" eaLnBrk="1" hangingPunct="1">
              <a:lnSpc>
                <a:spcPct val="90000"/>
              </a:lnSpc>
            </a:pPr>
            <a:r>
              <a:rPr lang="en-US" sz="2800" b="1" dirty="0"/>
              <a:t>manners, and </a:t>
            </a:r>
          </a:p>
          <a:p>
            <a:pPr marL="1371600" lvl="3" indent="-231775" eaLnBrk="1" hangingPunct="1">
              <a:lnSpc>
                <a:spcPct val="90000"/>
              </a:lnSpc>
            </a:pPr>
            <a:r>
              <a:rPr lang="en-US" sz="2800" b="1" dirty="0"/>
              <a:t>participation in the local community </a:t>
            </a:r>
            <a:endParaRPr lang="en-US" b="1" dirty="0"/>
          </a:p>
          <a:p>
            <a:pPr lvl="1" eaLnBrk="1" hangingPunct="1">
              <a:lnSpc>
                <a:spcPct val="90000"/>
              </a:lnSpc>
            </a:pPr>
            <a:endParaRPr lang="en-US" sz="3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4387" name="Rectangle 3"/>
          <p:cNvSpPr>
            <a:spLocks noGrp="1" noChangeArrowheads="1"/>
          </p:cNvSpPr>
          <p:nvPr>
            <p:ph type="body" idx="1"/>
          </p:nvPr>
        </p:nvSpPr>
        <p:spPr>
          <a:xfrm>
            <a:off x="914400" y="2054793"/>
            <a:ext cx="7315200" cy="3539430"/>
          </a:xfrm>
        </p:spPr>
        <p:txBody>
          <a:bodyPr/>
          <a:lstStyle/>
          <a:p>
            <a:pPr marL="0" indent="0" algn="ctr" eaLnBrk="1" hangingPunct="1">
              <a:spcBef>
                <a:spcPts val="0"/>
              </a:spcBef>
              <a:buNone/>
            </a:pPr>
            <a:r>
              <a:rPr lang="en-US" b="1" dirty="0"/>
              <a:t>position in the social hierarchy </a:t>
            </a:r>
          </a:p>
          <a:p>
            <a:pPr marL="0" indent="0" algn="ctr" eaLnBrk="1" hangingPunct="1">
              <a:spcBef>
                <a:spcPts val="0"/>
              </a:spcBef>
              <a:buNone/>
            </a:pPr>
            <a:r>
              <a:rPr lang="en-US" b="1" dirty="0"/>
              <a:t>can be clearly judged </a:t>
            </a:r>
          </a:p>
          <a:p>
            <a:pPr marL="0" indent="0" algn="ctr" eaLnBrk="1" hangingPunct="1">
              <a:spcBef>
                <a:spcPts val="0"/>
              </a:spcBef>
              <a:buNone/>
            </a:pPr>
            <a:r>
              <a:rPr lang="en-US" b="1" dirty="0"/>
              <a:t>by the amount of respect shown to a person and his or her family </a:t>
            </a:r>
          </a:p>
          <a:p>
            <a:pPr marL="0" indent="0" algn="ctr" eaLnBrk="1" hangingPunct="1">
              <a:spcBef>
                <a:spcPts val="0"/>
              </a:spcBef>
              <a:buNone/>
            </a:pPr>
            <a:r>
              <a:rPr lang="en-US" sz="2000" dirty="0"/>
              <a:t>by the members of the community</a:t>
            </a:r>
          </a:p>
          <a:p>
            <a:pPr eaLnBrk="1" hangingPunct="1">
              <a:spcBef>
                <a:spcPts val="0"/>
              </a:spcBef>
            </a:pPr>
            <a:endParaRPr lang="en-US" sz="1600" dirty="0"/>
          </a:p>
          <a:p>
            <a:pPr lvl="1" eaLnBrk="1" hangingPunct="1">
              <a:spcBef>
                <a:spcPts val="0"/>
              </a:spcBef>
            </a:pPr>
            <a:r>
              <a:rPr lang="en-US" dirty="0"/>
              <a:t>However, respect is also associated with age and family position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4387" name="Rectangle 3"/>
          <p:cNvSpPr>
            <a:spLocks noGrp="1" noChangeArrowheads="1"/>
          </p:cNvSpPr>
          <p:nvPr>
            <p:ph type="body" idx="1"/>
          </p:nvPr>
        </p:nvSpPr>
        <p:spPr>
          <a:xfrm>
            <a:off x="914400" y="2054793"/>
            <a:ext cx="7315200" cy="3539430"/>
          </a:xfrm>
        </p:spPr>
        <p:txBody>
          <a:bodyPr/>
          <a:lstStyle/>
          <a:p>
            <a:pPr marL="0" indent="0" algn="ctr" eaLnBrk="1" hangingPunct="1">
              <a:spcBef>
                <a:spcPts val="0"/>
              </a:spcBef>
              <a:buNone/>
            </a:pPr>
            <a:r>
              <a:rPr lang="en-US" b="1" dirty="0">
                <a:solidFill>
                  <a:schemeClr val="accent1"/>
                </a:solidFill>
              </a:rPr>
              <a:t>position in the social hierarchy </a:t>
            </a:r>
          </a:p>
          <a:p>
            <a:pPr marL="0" indent="0" algn="ctr" eaLnBrk="1" hangingPunct="1">
              <a:spcBef>
                <a:spcPts val="0"/>
              </a:spcBef>
              <a:buNone/>
            </a:pPr>
            <a:r>
              <a:rPr lang="en-US" b="1" dirty="0">
                <a:solidFill>
                  <a:schemeClr val="accent1"/>
                </a:solidFill>
              </a:rPr>
              <a:t>can be clearly judged </a:t>
            </a:r>
          </a:p>
          <a:p>
            <a:pPr marL="0" indent="0" algn="ctr" eaLnBrk="1" hangingPunct="1">
              <a:spcBef>
                <a:spcPts val="0"/>
              </a:spcBef>
              <a:buNone/>
            </a:pPr>
            <a:r>
              <a:rPr lang="en-US" b="1" dirty="0"/>
              <a:t>by the amount of respect shown to a person and his or her family </a:t>
            </a:r>
          </a:p>
          <a:p>
            <a:pPr marL="0" indent="0" algn="ctr" eaLnBrk="1" hangingPunct="1">
              <a:spcBef>
                <a:spcPts val="0"/>
              </a:spcBef>
              <a:buNone/>
            </a:pPr>
            <a:r>
              <a:rPr lang="en-US" sz="2000" dirty="0">
                <a:solidFill>
                  <a:schemeClr val="accent1"/>
                </a:solidFill>
              </a:rPr>
              <a:t>by the members of the community</a:t>
            </a:r>
          </a:p>
          <a:p>
            <a:pPr eaLnBrk="1" hangingPunct="1">
              <a:spcBef>
                <a:spcPts val="0"/>
              </a:spcBef>
            </a:pPr>
            <a:endParaRPr lang="en-US" sz="1600" dirty="0">
              <a:solidFill>
                <a:schemeClr val="accent1"/>
              </a:solidFill>
            </a:endParaRPr>
          </a:p>
          <a:p>
            <a:pPr lvl="1" eaLnBrk="1" hangingPunct="1">
              <a:spcBef>
                <a:spcPts val="0"/>
              </a:spcBef>
            </a:pPr>
            <a:r>
              <a:rPr lang="en-US" dirty="0">
                <a:solidFill>
                  <a:schemeClr val="accent1"/>
                </a:solidFill>
              </a:rPr>
              <a:t>However, respect is also associated with age and family position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6435" name="Rectangle 3"/>
          <p:cNvSpPr>
            <a:spLocks noGrp="1" noChangeArrowheads="1"/>
          </p:cNvSpPr>
          <p:nvPr>
            <p:ph type="body" idx="1"/>
          </p:nvPr>
        </p:nvSpPr>
        <p:spPr>
          <a:xfrm>
            <a:off x="914400" y="1371600"/>
            <a:ext cx="7315200" cy="4031873"/>
          </a:xfrm>
        </p:spPr>
        <p:txBody>
          <a:bodyPr/>
          <a:lstStyle/>
          <a:p>
            <a:pPr marL="0" indent="0" algn="ctr" eaLnBrk="1" hangingPunct="1">
              <a:buNone/>
            </a:pPr>
            <a:r>
              <a:rPr lang="en-US" sz="2400" dirty="0">
                <a:solidFill>
                  <a:schemeClr val="accent1"/>
                </a:solidFill>
              </a:rPr>
              <a:t>“</a:t>
            </a:r>
            <a:r>
              <a:rPr lang="en-US" b="1" dirty="0"/>
              <a:t>Inevitably, class consciousness and the social hierarchy will change </a:t>
            </a:r>
            <a:r>
              <a:rPr lang="en-US" sz="2400" dirty="0">
                <a:solidFill>
                  <a:schemeClr val="accent1"/>
                </a:solidFill>
              </a:rPr>
              <a:t>as a result of industrialization, massive migration to urban areas, low birth rates, and aging population, and the Americanization of Italian youth.  However, certain titles still command much respect, such as doctor, lawyer, and professor.  Many people feel honored to speak or have affiliations with someone holding such a title and will refer to him or her in a respectful, subordinate manner.”</a:t>
            </a:r>
            <a:endParaRPr lang="en-US" sz="2800"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6435" name="Rectangle 3"/>
          <p:cNvSpPr>
            <a:spLocks noGrp="1" noChangeArrowheads="1"/>
          </p:cNvSpPr>
          <p:nvPr>
            <p:ph type="body" idx="1"/>
          </p:nvPr>
        </p:nvSpPr>
        <p:spPr>
          <a:xfrm>
            <a:off x="914400" y="1371600"/>
            <a:ext cx="7315200" cy="4942892"/>
          </a:xfrm>
        </p:spPr>
        <p:txBody>
          <a:bodyPr/>
          <a:lstStyle/>
          <a:p>
            <a:pPr marL="0" indent="0" algn="ctr" eaLnBrk="1" hangingPunct="1">
              <a:buNone/>
            </a:pPr>
            <a:r>
              <a:rPr lang="en-US" sz="2400" dirty="0">
                <a:solidFill>
                  <a:schemeClr val="accent1"/>
                </a:solidFill>
              </a:rPr>
              <a:t>“Inevitably, class consciousness and </a:t>
            </a:r>
          </a:p>
          <a:p>
            <a:pPr marL="0" indent="0" algn="ctr" eaLnBrk="1" hangingPunct="1">
              <a:buNone/>
            </a:pPr>
            <a:r>
              <a:rPr lang="en-US" b="1" dirty="0"/>
              <a:t>the</a:t>
            </a:r>
            <a:r>
              <a:rPr lang="en-US" sz="2800" dirty="0">
                <a:solidFill>
                  <a:schemeClr val="accent1"/>
                </a:solidFill>
              </a:rPr>
              <a:t> </a:t>
            </a:r>
            <a:r>
              <a:rPr lang="en-US" b="1" dirty="0"/>
              <a:t>social hierarchy will change </a:t>
            </a:r>
            <a:r>
              <a:rPr lang="en-US" sz="2400" dirty="0">
                <a:solidFill>
                  <a:schemeClr val="accent1"/>
                </a:solidFill>
              </a:rPr>
              <a:t>as a </a:t>
            </a:r>
          </a:p>
          <a:p>
            <a:pPr marL="0" indent="0" algn="ctr" eaLnBrk="1" hangingPunct="1">
              <a:buNone/>
            </a:pPr>
            <a:r>
              <a:rPr lang="en-US" sz="2400" dirty="0">
                <a:solidFill>
                  <a:schemeClr val="accent1"/>
                </a:solidFill>
              </a:rPr>
              <a:t>result of industrialization, massive migration to urban areas, low birth rates, and aging population, and the Americanization of Italian youth.  </a:t>
            </a:r>
            <a:r>
              <a:rPr lang="en-US" b="1" dirty="0"/>
              <a:t>However, certain titles still command much respect, such as doctor, lawyer, and professor.</a:t>
            </a:r>
            <a:r>
              <a:rPr lang="en-US" sz="2800" dirty="0"/>
              <a:t>  </a:t>
            </a:r>
            <a:r>
              <a:rPr lang="en-US" sz="2400" dirty="0">
                <a:solidFill>
                  <a:schemeClr val="accent1"/>
                </a:solidFill>
              </a:rPr>
              <a:t>Many people feel honored to speak or have affiliations with someone holding such a title and will refer to him or her in a respectful, subordinate manner.”</a:t>
            </a:r>
            <a:endParaRPr lang="en-US" sz="2800"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3605986"/>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Santo </a:t>
            </a:r>
            <a:r>
              <a:rPr kumimoji="0" lang="en-US" sz="6000" b="1"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Patrono</a:t>
            </a:r>
            <a:endParaRPr kumimoji="0" lang="en-US" sz="6000" b="1"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49507" name="Rectangle 3"/>
          <p:cNvSpPr>
            <a:spLocks noGrp="1" noChangeArrowheads="1"/>
          </p:cNvSpPr>
          <p:nvPr>
            <p:ph type="body" idx="1"/>
          </p:nvPr>
        </p:nvSpPr>
        <p:spPr>
          <a:xfrm>
            <a:off x="914400" y="2466368"/>
            <a:ext cx="7315200" cy="3096232"/>
          </a:xfrm>
        </p:spPr>
        <p:txBody>
          <a:bodyPr/>
          <a:lstStyle/>
          <a:p>
            <a:pPr marL="0" indent="0" algn="ctr" eaLnBrk="1" hangingPunct="1">
              <a:buNone/>
            </a:pPr>
            <a:r>
              <a:rPr lang="en-US" b="1" dirty="0"/>
              <a:t>One final example of pageantry is appropriate, especially because it shows how some other cultures are similar to that of Italy . . .</a:t>
            </a:r>
          </a:p>
          <a:p>
            <a:pPr eaLnBrk="1" hangingPunct="1"/>
            <a:endParaRPr lang="en-US" dirty="0"/>
          </a:p>
          <a:p>
            <a:pPr algn="ctr" eaLnBrk="1" hangingPunct="1">
              <a:buFontTx/>
              <a:buNone/>
            </a:pPr>
            <a:r>
              <a:rPr lang="en-US" sz="2400" dirty="0"/>
              <a:t>(</a:t>
            </a:r>
            <a:r>
              <a:rPr lang="en-US" sz="2400" i="1" dirty="0"/>
              <a:t>cf</a:t>
            </a:r>
            <a:r>
              <a:rPr lang="en-US" sz="2400" dirty="0"/>
              <a:t>., “The Spanish Bullfight”)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0531" name="Rectangle 3"/>
          <p:cNvSpPr>
            <a:spLocks noGrp="1" noChangeArrowheads="1"/>
          </p:cNvSpPr>
          <p:nvPr>
            <p:ph type="body" idx="1"/>
          </p:nvPr>
        </p:nvSpPr>
        <p:spPr>
          <a:xfrm>
            <a:off x="914400" y="1267087"/>
            <a:ext cx="7315200" cy="5299912"/>
          </a:xfrm>
        </p:spPr>
        <p:txBody>
          <a:bodyPr/>
          <a:lstStyle/>
          <a:p>
            <a:pPr marL="0" indent="0" algn="ctr" eaLnBrk="1" hangingPunct="1">
              <a:lnSpc>
                <a:spcPct val="90000"/>
              </a:lnSpc>
              <a:buNone/>
            </a:pPr>
            <a:r>
              <a:rPr lang="en-US" sz="2800" dirty="0">
                <a:solidFill>
                  <a:schemeClr val="accent1"/>
                </a:solidFill>
              </a:rPr>
              <a:t>Once a year, </a:t>
            </a:r>
            <a:r>
              <a:rPr lang="en-US" b="1" dirty="0"/>
              <a:t>in every village and city, there is a celebration in honor of its patron saint (</a:t>
            </a:r>
            <a:r>
              <a:rPr lang="en-US" b="1" i="1" dirty="0" err="1"/>
              <a:t>santo</a:t>
            </a:r>
            <a:r>
              <a:rPr lang="en-US" b="1" i="1" dirty="0"/>
              <a:t> </a:t>
            </a:r>
            <a:r>
              <a:rPr lang="en-US" b="1" i="1" dirty="0" err="1"/>
              <a:t>patrono</a:t>
            </a:r>
            <a:r>
              <a:rPr lang="en-US" b="1" dirty="0"/>
              <a:t>) </a:t>
            </a:r>
            <a:r>
              <a:rPr lang="en-US" sz="2800" dirty="0">
                <a:solidFill>
                  <a:schemeClr val="accent1"/>
                </a:solidFill>
              </a:rPr>
              <a:t>in which a parade is featured.  The statue of the saint is place in the lead position in the parade, followed by the clergy, members of the upper classes, and then all other citizens.  A celebration follows in the piazza, or town center.  This tradition al festival and parade help to strengthen the feeling of solidarity and permit people to escape from the regular routine in a dramatic, spectacular, and fun-filled manner.”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7160394" y="1214322"/>
            <a:ext cx="1090362"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14 Mar 2020</a:t>
            </a:r>
          </a:p>
        </p:txBody>
      </p:sp>
      <p:pic>
        <p:nvPicPr>
          <p:cNvPr id="10" name="Picture 9"/>
          <p:cNvPicPr>
            <a:picLocks noChangeAspect="1"/>
          </p:cNvPicPr>
          <p:nvPr/>
        </p:nvPicPr>
        <p:blipFill>
          <a:blip r:embed="rId3"/>
          <a:stretch>
            <a:fillRect/>
          </a:stretch>
        </p:blipFill>
        <p:spPr>
          <a:xfrm>
            <a:off x="13252" y="-33130"/>
            <a:ext cx="9144000" cy="6858000"/>
          </a:xfrm>
          <a:prstGeom prst="rect">
            <a:avLst/>
          </a:prstGeom>
        </p:spPr>
      </p:pic>
      <p:sp>
        <p:nvSpPr>
          <p:cNvPr id="12" name="Rectangle 11"/>
          <p:cNvSpPr/>
          <p:nvPr/>
        </p:nvSpPr>
        <p:spPr>
          <a:xfrm>
            <a:off x="152400" y="183270"/>
            <a:ext cx="4572000" cy="206210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Palermo pins hopes on patron saint to rid Italy of coronavirus </a:t>
            </a:r>
          </a:p>
        </p:txBody>
      </p:sp>
      <p:sp>
        <p:nvSpPr>
          <p:cNvPr id="14" name="Rectangle 13"/>
          <p:cNvSpPr/>
          <p:nvPr/>
        </p:nvSpPr>
        <p:spPr>
          <a:xfrm>
            <a:off x="993006" y="5791200"/>
            <a:ext cx="7160394" cy="9233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Residents of Sicilian capital pray for another miracle from Saint </a:t>
            </a:r>
            <a:r>
              <a:rPr kumimoji="0" lang="en-US" sz="1800" b="1" i="1" u="none" strike="noStrike" kern="1200" cap="none" spc="0" normalizeH="0" baseline="0" noProof="0" dirty="0" err="1">
                <a:ln>
                  <a:noFill/>
                </a:ln>
                <a:solidFill>
                  <a:srgbClr val="FFFFFF"/>
                </a:solidFill>
                <a:effectLst/>
                <a:uLnTx/>
                <a:uFillTx/>
                <a:latin typeface="Verdana" pitchFamily="34" charset="0"/>
                <a:ea typeface="+mn-ea"/>
                <a:cs typeface="+mn-cs"/>
              </a:rPr>
              <a:t>Rosalia</a:t>
            </a: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 who they say rescued the city from a deadly plague in 1625</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009" y="183270"/>
            <a:ext cx="1470991" cy="323803"/>
          </a:xfrm>
          <a:prstGeom prst="rect">
            <a:avLst/>
          </a:prstGeom>
        </p:spPr>
      </p:pic>
      <p:sp>
        <p:nvSpPr>
          <p:cNvPr id="16" name="Rectangle 15"/>
          <p:cNvSpPr/>
          <p:nvPr/>
        </p:nvSpPr>
        <p:spPr>
          <a:xfrm>
            <a:off x="7010401" y="614476"/>
            <a:ext cx="2133599"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Fri 13 Mar 2020 12.15 EDT</a:t>
            </a:r>
          </a:p>
        </p:txBody>
      </p:sp>
    </p:spTree>
    <p:extLst>
      <p:ext uri="{BB962C8B-B14F-4D97-AF65-F5344CB8AC3E}">
        <p14:creationId xmlns:p14="http://schemas.microsoft.com/office/powerpoint/2010/main" val="321263345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7010401" y="614476"/>
            <a:ext cx="2133599"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Fri 13 Mar 2020 12.15 EDT</a:t>
            </a:r>
          </a:p>
        </p:txBody>
      </p:sp>
      <p:pic>
        <p:nvPicPr>
          <p:cNvPr id="2" name="Picture 1"/>
          <p:cNvPicPr>
            <a:picLocks noChangeAspect="1"/>
          </p:cNvPicPr>
          <p:nvPr/>
        </p:nvPicPr>
        <p:blipFill>
          <a:blip r:embed="rId3"/>
          <a:stretch>
            <a:fillRect/>
          </a:stretch>
        </p:blipFill>
        <p:spPr>
          <a:xfrm>
            <a:off x="997985" y="228600"/>
            <a:ext cx="7148030" cy="6400800"/>
          </a:xfrm>
          <a:prstGeom prst="rect">
            <a:avLst/>
          </a:prstGeom>
        </p:spPr>
      </p:pic>
      <p:sp>
        <p:nvSpPr>
          <p:cNvPr id="11" name="Rectangle 10"/>
          <p:cNvSpPr/>
          <p:nvPr/>
        </p:nvSpPr>
        <p:spPr>
          <a:xfrm>
            <a:off x="1062124" y="614476"/>
            <a:ext cx="942887" cy="246221"/>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 May 2019</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2200" y="555897"/>
            <a:ext cx="635000" cy="304800"/>
          </a:xfrm>
          <a:prstGeom prst="rect">
            <a:avLst/>
          </a:prstGeom>
        </p:spPr>
      </p:pic>
      <p:sp>
        <p:nvSpPr>
          <p:cNvPr id="13" name="Rectangle 12"/>
          <p:cNvSpPr>
            <a:spLocks noChangeArrowheads="1"/>
          </p:cNvSpPr>
          <p:nvPr/>
        </p:nvSpPr>
        <p:spPr bwMode="auto">
          <a:xfrm>
            <a:off x="3108328" y="6575981"/>
            <a:ext cx="2920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https://www.bbc.com/news/world-europe-48132701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256594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7010401" y="614476"/>
            <a:ext cx="2133599"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Fri 13 Mar 2020 12.15 EDT</a:t>
            </a:r>
          </a:p>
        </p:txBody>
      </p:sp>
      <p:sp>
        <p:nvSpPr>
          <p:cNvPr id="13" name="Rectangle 12"/>
          <p:cNvSpPr>
            <a:spLocks noChangeArrowheads="1"/>
          </p:cNvSpPr>
          <p:nvPr/>
        </p:nvSpPr>
        <p:spPr bwMode="auto">
          <a:xfrm>
            <a:off x="3108328" y="6575981"/>
            <a:ext cx="2920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https://www.bbc.com/news/world-europe-48132701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0" y="109537"/>
            <a:ext cx="9144000" cy="64312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200" y="555897"/>
            <a:ext cx="635000" cy="304800"/>
          </a:xfrm>
          <a:prstGeom prst="rect">
            <a:avLst/>
          </a:prstGeom>
        </p:spPr>
      </p:pic>
      <p:sp>
        <p:nvSpPr>
          <p:cNvPr id="9" name="Rectangle 8"/>
          <p:cNvSpPr/>
          <p:nvPr/>
        </p:nvSpPr>
        <p:spPr>
          <a:xfrm>
            <a:off x="7288256" y="860697"/>
            <a:ext cx="942887" cy="246221"/>
          </a:xfrm>
          <a:prstGeom prst="rect">
            <a:avLst/>
          </a:prstGeom>
          <a:no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 May 2019</a:t>
            </a:r>
          </a:p>
        </p:txBody>
      </p:sp>
    </p:spTree>
    <p:extLst>
      <p:ext uri="{BB962C8B-B14F-4D97-AF65-F5344CB8AC3E}">
        <p14:creationId xmlns:p14="http://schemas.microsoft.com/office/powerpoint/2010/main" val="190600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7010401" y="614476"/>
            <a:ext cx="2133599"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Fri 13 Mar 2020 12.15 EDT</a:t>
            </a:r>
          </a:p>
        </p:txBody>
      </p:sp>
      <p:sp>
        <p:nvSpPr>
          <p:cNvPr id="13" name="Rectangle 12"/>
          <p:cNvSpPr>
            <a:spLocks noChangeArrowheads="1"/>
          </p:cNvSpPr>
          <p:nvPr/>
        </p:nvSpPr>
        <p:spPr bwMode="auto">
          <a:xfrm>
            <a:off x="3108328" y="6575981"/>
            <a:ext cx="2920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https://www.bbc.com/news/world-europe-48132701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4"/>
          <a:stretch>
            <a:fillRect/>
          </a:stretch>
        </p:blipFill>
        <p:spPr>
          <a:xfrm>
            <a:off x="1902202" y="31282"/>
            <a:ext cx="5326481" cy="667431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200" y="555897"/>
            <a:ext cx="635000" cy="304800"/>
          </a:xfrm>
          <a:prstGeom prst="rect">
            <a:avLst/>
          </a:prstGeom>
        </p:spPr>
      </p:pic>
      <p:sp>
        <p:nvSpPr>
          <p:cNvPr id="11" name="Rectangle 10"/>
          <p:cNvSpPr/>
          <p:nvPr/>
        </p:nvSpPr>
        <p:spPr>
          <a:xfrm>
            <a:off x="7288256" y="860697"/>
            <a:ext cx="942887" cy="246221"/>
          </a:xfrm>
          <a:prstGeom prst="rect">
            <a:avLst/>
          </a:prstGeom>
          <a:no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 May 2019</a:t>
            </a:r>
          </a:p>
        </p:txBody>
      </p:sp>
    </p:spTree>
    <p:extLst>
      <p:ext uri="{BB962C8B-B14F-4D97-AF65-F5344CB8AC3E}">
        <p14:creationId xmlns:p14="http://schemas.microsoft.com/office/powerpoint/2010/main" val="344372263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p:nvSpPr>
        <p:spPr>
          <a:xfrm>
            <a:off x="7010401" y="614476"/>
            <a:ext cx="2133599"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Fri 13 Mar 2020 12.15 EDT</a:t>
            </a:r>
          </a:p>
        </p:txBody>
      </p:sp>
      <p:sp>
        <p:nvSpPr>
          <p:cNvPr id="13" name="Rectangle 12"/>
          <p:cNvSpPr>
            <a:spLocks noChangeArrowheads="1"/>
          </p:cNvSpPr>
          <p:nvPr/>
        </p:nvSpPr>
        <p:spPr bwMode="auto">
          <a:xfrm>
            <a:off x="144376" y="6575981"/>
            <a:ext cx="8848897" cy="215444"/>
          </a:xfrm>
          <a:prstGeom prst="rect">
            <a:avLst/>
          </a:prstGeom>
          <a:noFill/>
          <a:ln w="9525">
            <a:noFill/>
            <a:miter lim="800000"/>
            <a:headEnd/>
            <a:tailEnd/>
          </a:ln>
        </p:spPr>
        <p:txBody>
          <a:bodyPr wrap="none">
            <a:spAutoFit/>
          </a:bodyPr>
          <a:lstStyle/>
          <a:p>
            <a:pPr marL="457200" marR="0" lvl="1"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http://www.bbc.com/travel/story/20191210-the-italian-village-that-celebrates-ugliness?ocid=global_travel_rss&amp;ocid=global_bbccom_email_12122019_travel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2200" y="555897"/>
            <a:ext cx="635000" cy="304800"/>
          </a:xfrm>
          <a:prstGeom prst="rect">
            <a:avLst/>
          </a:prstGeom>
        </p:spPr>
      </p:pic>
      <p:sp>
        <p:nvSpPr>
          <p:cNvPr id="11" name="Rectangle 10"/>
          <p:cNvSpPr/>
          <p:nvPr/>
        </p:nvSpPr>
        <p:spPr>
          <a:xfrm>
            <a:off x="7048611" y="860697"/>
            <a:ext cx="1422184" cy="246221"/>
          </a:xfrm>
          <a:prstGeom prst="rect">
            <a:avLst/>
          </a:prstGeom>
          <a:no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11 December 2019</a:t>
            </a:r>
          </a:p>
        </p:txBody>
      </p:sp>
      <p:pic>
        <p:nvPicPr>
          <p:cNvPr id="3" name="Picture 2"/>
          <p:cNvPicPr>
            <a:picLocks noChangeAspect="1"/>
          </p:cNvPicPr>
          <p:nvPr/>
        </p:nvPicPr>
        <p:blipFill>
          <a:blip r:embed="rId5"/>
          <a:stretch>
            <a:fillRect/>
          </a:stretch>
        </p:blipFill>
        <p:spPr>
          <a:xfrm>
            <a:off x="0" y="1143000"/>
            <a:ext cx="9144000" cy="5131055"/>
          </a:xfrm>
          <a:prstGeom prst="rect">
            <a:avLst/>
          </a:prstGeom>
        </p:spPr>
      </p:pic>
      <p:sp>
        <p:nvSpPr>
          <p:cNvPr id="4" name="Rectangle 3"/>
          <p:cNvSpPr/>
          <p:nvPr/>
        </p:nvSpPr>
        <p:spPr>
          <a:xfrm>
            <a:off x="2855381" y="5918327"/>
            <a:ext cx="3469219" cy="6647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charset="0"/>
                <a:ea typeface="+mn-ea"/>
                <a:cs typeface="+mn-cs"/>
              </a:rPr>
              <a:t>Giovanni </a:t>
            </a:r>
            <a:r>
              <a:rPr kumimoji="0" lang="en-US" sz="1800" b="1" i="0" u="none" strike="noStrike" kern="1200" cap="none" spc="0" normalizeH="0" baseline="0" noProof="0" dirty="0" err="1">
                <a:ln>
                  <a:noFill/>
                </a:ln>
                <a:solidFill>
                  <a:srgbClr val="FF0000"/>
                </a:solidFill>
                <a:effectLst/>
                <a:uLnTx/>
                <a:uFillTx/>
                <a:latin typeface="Arial" charset="0"/>
                <a:ea typeface="+mn-ea"/>
                <a:cs typeface="+mn-cs"/>
              </a:rPr>
              <a:t>Aluigi</a:t>
            </a:r>
            <a:endParaRPr kumimoji="0" lang="en-US" sz="1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mn-ea"/>
                <a:cs typeface="+mn-cs"/>
              </a:rPr>
              <a:t>President, Club  </a:t>
            </a:r>
            <a:r>
              <a:rPr kumimoji="0" lang="en-US" sz="1600" b="1" i="1" u="none" strike="noStrike" kern="1200" cap="none" spc="0" normalizeH="0" baseline="0" noProof="0" dirty="0" err="1">
                <a:ln>
                  <a:noFill/>
                </a:ln>
                <a:solidFill>
                  <a:srgbClr val="000000"/>
                </a:solidFill>
                <a:effectLst/>
                <a:uLnTx/>
                <a:uFillTx/>
                <a:latin typeface="Verdana" pitchFamily="34" charset="0"/>
                <a:ea typeface="+mn-ea"/>
                <a:cs typeface="+mn-cs"/>
                <a:hlinkClick r:id="rId6"/>
              </a:rPr>
              <a:t>Club</a:t>
            </a:r>
            <a:r>
              <a:rPr kumimoji="0" lang="en-US" sz="1600" b="1" i="1" u="none" strike="noStrike" kern="1200" cap="none" spc="0" normalizeH="0" baseline="0" noProof="0" dirty="0">
                <a:ln>
                  <a:noFill/>
                </a:ln>
                <a:solidFill>
                  <a:srgbClr val="000000"/>
                </a:solidFill>
                <a:effectLst/>
                <a:uLnTx/>
                <a:uFillTx/>
                <a:latin typeface="Verdana" pitchFamily="34" charset="0"/>
                <a:ea typeface="+mn-ea"/>
                <a:cs typeface="+mn-cs"/>
                <a:hlinkClick r:id="rId6"/>
              </a:rPr>
              <a:t> </a:t>
            </a:r>
            <a:r>
              <a:rPr kumimoji="0" lang="en-US" sz="1600" b="1" i="1" u="none" strike="noStrike" kern="1200" cap="none" spc="0" normalizeH="0" baseline="0" noProof="0" dirty="0" err="1">
                <a:ln>
                  <a:noFill/>
                </a:ln>
                <a:solidFill>
                  <a:srgbClr val="000000"/>
                </a:solidFill>
                <a:effectLst/>
                <a:uLnTx/>
                <a:uFillTx/>
                <a:latin typeface="Verdana" pitchFamily="34" charset="0"/>
                <a:ea typeface="+mn-ea"/>
                <a:cs typeface="+mn-cs"/>
                <a:hlinkClick r:id="rId6"/>
              </a:rPr>
              <a:t>dei</a:t>
            </a:r>
            <a:r>
              <a:rPr kumimoji="0" lang="en-US" sz="1600" b="1" i="1" u="none" strike="noStrike" kern="1200" cap="none" spc="0" normalizeH="0" baseline="0" noProof="0" dirty="0">
                <a:ln>
                  <a:noFill/>
                </a:ln>
                <a:solidFill>
                  <a:srgbClr val="000000"/>
                </a:solidFill>
                <a:effectLst/>
                <a:uLnTx/>
                <a:uFillTx/>
                <a:latin typeface="Verdana" pitchFamily="34" charset="0"/>
                <a:ea typeface="+mn-ea"/>
                <a:cs typeface="+mn-cs"/>
                <a:hlinkClick r:id="rId6"/>
              </a:rPr>
              <a:t> </a:t>
            </a:r>
            <a:r>
              <a:rPr kumimoji="0" lang="en-US" sz="1600" b="1" i="1" u="none" strike="noStrike" kern="1200" cap="none" spc="0" normalizeH="0" baseline="0" noProof="0" dirty="0" err="1">
                <a:ln>
                  <a:noFill/>
                </a:ln>
                <a:solidFill>
                  <a:srgbClr val="000000"/>
                </a:solidFill>
                <a:effectLst/>
                <a:uLnTx/>
                <a:uFillTx/>
                <a:latin typeface="Verdana" pitchFamily="34" charset="0"/>
                <a:ea typeface="+mn-ea"/>
                <a:cs typeface="+mn-cs"/>
                <a:hlinkClick r:id="rId6"/>
              </a:rPr>
              <a:t>Brutti</a:t>
            </a:r>
            <a:endParaRPr kumimoji="0" lang="en-US" sz="16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8895958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p:nvSpPr>
        <p:spPr>
          <a:xfrm>
            <a:off x="7010401" y="614476"/>
            <a:ext cx="2133599"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Fri 13 Mar 2020 12.15 EDT</a:t>
            </a:r>
          </a:p>
        </p:txBody>
      </p:sp>
      <p:sp>
        <p:nvSpPr>
          <p:cNvPr id="13" name="Rectangle 12"/>
          <p:cNvSpPr>
            <a:spLocks noChangeArrowheads="1"/>
          </p:cNvSpPr>
          <p:nvPr/>
        </p:nvSpPr>
        <p:spPr bwMode="auto">
          <a:xfrm>
            <a:off x="144376" y="6575981"/>
            <a:ext cx="8848897" cy="215444"/>
          </a:xfrm>
          <a:prstGeom prst="rect">
            <a:avLst/>
          </a:prstGeom>
          <a:noFill/>
          <a:ln w="9525">
            <a:noFill/>
            <a:miter lim="800000"/>
            <a:headEnd/>
            <a:tailEnd/>
          </a:ln>
        </p:spPr>
        <p:txBody>
          <a:bodyPr wrap="none">
            <a:spAutoFit/>
          </a:bodyPr>
          <a:lstStyle/>
          <a:p>
            <a:pPr marL="457200" marR="0" lvl="1"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http://www.bbc.com/travel/story/20191210-the-italian-village-that-celebrates-ugliness?ocid=global_travel_rss&amp;ocid=global_bbccom_email_12122019_travel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2200" y="555897"/>
            <a:ext cx="635000" cy="304800"/>
          </a:xfrm>
          <a:prstGeom prst="rect">
            <a:avLst/>
          </a:prstGeom>
        </p:spPr>
      </p:pic>
      <p:sp>
        <p:nvSpPr>
          <p:cNvPr id="11" name="Rectangle 10"/>
          <p:cNvSpPr/>
          <p:nvPr/>
        </p:nvSpPr>
        <p:spPr>
          <a:xfrm>
            <a:off x="7048611" y="860697"/>
            <a:ext cx="1422184" cy="246221"/>
          </a:xfrm>
          <a:prstGeom prst="rect">
            <a:avLst/>
          </a:prstGeom>
          <a:no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11 December 2019</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39906"/>
            <a:ext cx="9144000" cy="5132294"/>
          </a:xfrm>
          <a:prstGeom prst="rect">
            <a:avLst/>
          </a:prstGeom>
        </p:spPr>
      </p:pic>
    </p:spTree>
    <p:extLst>
      <p:ext uri="{BB962C8B-B14F-4D97-AF65-F5344CB8AC3E}">
        <p14:creationId xmlns:p14="http://schemas.microsoft.com/office/powerpoint/2010/main" val="11813427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2839849" y="6550252"/>
            <a:ext cx="34531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http://giornale.regione.marche.it/archivio/num0400/art09.htm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276975"/>
            <a:ext cx="4572000" cy="2762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1" u="none" strike="noStrike" kern="1200" cap="none" spc="0" normalizeH="0" baseline="0" noProof="0" dirty="0">
                <a:ln>
                  <a:noFill/>
                </a:ln>
                <a:solidFill>
                  <a:srgbClr val="000000"/>
                </a:solidFill>
                <a:effectLst/>
                <a:uLnTx/>
                <a:uFillTx/>
                <a:latin typeface="Verdana" pitchFamily="34" charset="0"/>
                <a:ea typeface="+mn-ea"/>
                <a:cs typeface="+mn-cs"/>
              </a:rPr>
              <a:t>Le Marche ad Assisi celebrano San Francesco </a:t>
            </a:r>
          </a:p>
        </p:txBody>
      </p:sp>
      <p:pic>
        <p:nvPicPr>
          <p:cNvPr id="152580" name="Picture 2"/>
          <p:cNvPicPr>
            <a:picLocks noChangeAspect="1" noChangeArrowheads="1"/>
          </p:cNvPicPr>
          <p:nvPr/>
        </p:nvPicPr>
        <p:blipFill>
          <a:blip r:embed="rId3" cstate="print"/>
          <a:srcRect/>
          <a:stretch>
            <a:fillRect/>
          </a:stretch>
        </p:blipFill>
        <p:spPr bwMode="auto">
          <a:xfrm>
            <a:off x="609600" y="228600"/>
            <a:ext cx="7924800" cy="5943600"/>
          </a:xfrm>
          <a:prstGeom prst="rect">
            <a:avLst/>
          </a:prstGeom>
          <a:noFill/>
          <a:ln w="9525">
            <a:noFill/>
            <a:miter lim="800000"/>
            <a:headEnd/>
            <a:tailEnd/>
          </a:ln>
        </p:spPr>
      </p:pic>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p:cNvSpPr>
            <a:spLocks noChangeArrowheads="1"/>
          </p:cNvSpPr>
          <p:nvPr/>
        </p:nvSpPr>
        <p:spPr bwMode="auto">
          <a:xfrm>
            <a:off x="3504316" y="6553200"/>
            <a:ext cx="21194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www.panoramio.com/photo/4646218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53603" name="Picture 9"/>
          <p:cNvPicPr>
            <a:picLocks noChangeAspect="1" noChangeArrowheads="1"/>
          </p:cNvPicPr>
          <p:nvPr/>
        </p:nvPicPr>
        <p:blipFill>
          <a:blip r:embed="rId3" cstate="print"/>
          <a:srcRect/>
          <a:stretch>
            <a:fillRect/>
          </a:stretch>
        </p:blipFill>
        <p:spPr bwMode="auto">
          <a:xfrm>
            <a:off x="76200" y="228600"/>
            <a:ext cx="8939213" cy="5943600"/>
          </a:xfrm>
          <a:prstGeom prst="rect">
            <a:avLst/>
          </a:prstGeom>
          <a:noFill/>
          <a:ln w="9525">
            <a:noFill/>
            <a:miter lim="800000"/>
            <a:headEnd/>
            <a:tailEnd/>
          </a:ln>
        </p:spPr>
      </p:pic>
      <p:sp>
        <p:nvSpPr>
          <p:cNvPr id="153604" name="Rectangle 10"/>
          <p:cNvSpPr>
            <a:spLocks noChangeArrowheads="1"/>
          </p:cNvSpPr>
          <p:nvPr/>
        </p:nvSpPr>
        <p:spPr bwMode="auto">
          <a:xfrm>
            <a:off x="2286000" y="6167438"/>
            <a:ext cx="4572000" cy="46196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1" u="none" strike="noStrike" kern="1200" cap="none" spc="0" normalizeH="0" baseline="0" noProof="0" dirty="0">
                <a:ln>
                  <a:noFill/>
                </a:ln>
                <a:solidFill>
                  <a:srgbClr val="000000"/>
                </a:solidFill>
                <a:effectLst/>
                <a:uLnTx/>
                <a:uFillTx/>
                <a:latin typeface="Verdana" pitchFamily="34" charset="0"/>
                <a:ea typeface="+mn-ea"/>
                <a:cs typeface="+mn-cs"/>
              </a:rPr>
              <a:t>Processione del Santo Patrono di Roccabernarda </a:t>
            </a:r>
            <a:r>
              <a:rPr kumimoji="0" lang="it-IT" sz="1200" b="1" i="0" u="none" strike="noStrike" kern="1200" cap="none" spc="0" normalizeH="0" baseline="0" noProof="0" dirty="0">
                <a:ln>
                  <a:noFill/>
                </a:ln>
                <a:solidFill>
                  <a:srgbClr val="000000"/>
                </a:solidFill>
                <a:effectLst/>
                <a:uLnTx/>
                <a:uFillTx/>
                <a:latin typeface="Verdana" pitchFamily="34" charset="0"/>
                <a:ea typeface="+mn-ea"/>
                <a:cs typeface="+mn-cs"/>
              </a:rPr>
              <a:t>San Francesco di Paola</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602" name="Rectangle 4"/>
          <p:cNvSpPr>
            <a:spLocks noChangeArrowheads="1"/>
          </p:cNvSpPr>
          <p:nvPr/>
        </p:nvSpPr>
        <p:spPr bwMode="auto">
          <a:xfrm>
            <a:off x="3403327" y="6553200"/>
            <a:ext cx="232146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http://blog.kloppmagic.ca/palio-di-siena/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3604" name="Rectangle 10"/>
          <p:cNvSpPr>
            <a:spLocks noChangeArrowheads="1"/>
          </p:cNvSpPr>
          <p:nvPr/>
        </p:nvSpPr>
        <p:spPr bwMode="auto">
          <a:xfrm>
            <a:off x="410028" y="6214646"/>
            <a:ext cx="8305800"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Palio di Siena</a:t>
            </a: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a:t>
            </a: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July 2, in honor of the Madonna of Provenzano</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5" y="743856"/>
            <a:ext cx="908165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99675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63"/>
            <a:ext cx="9144000" cy="6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4"/>
          <p:cNvSpPr>
            <a:spLocks noChangeArrowheads="1"/>
          </p:cNvSpPr>
          <p:nvPr/>
        </p:nvSpPr>
        <p:spPr bwMode="auto">
          <a:xfrm>
            <a:off x="3403327" y="6553200"/>
            <a:ext cx="232146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http://blog.kloppmagic.ca/palio-di-siena/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p:cNvSpPr>
            <a:spLocks noChangeArrowheads="1"/>
          </p:cNvSpPr>
          <p:nvPr/>
        </p:nvSpPr>
        <p:spPr bwMode="auto">
          <a:xfrm>
            <a:off x="410028" y="6214646"/>
            <a:ext cx="8305800"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Palio di Siena</a:t>
            </a: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a:t>
            </a: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July 2, in honor of the Madonna of Provenzano</a:t>
            </a:r>
          </a:p>
        </p:txBody>
      </p:sp>
    </p:spTree>
    <p:extLst>
      <p:ext uri="{BB962C8B-B14F-4D97-AF65-F5344CB8AC3E}">
        <p14:creationId xmlns:p14="http://schemas.microsoft.com/office/powerpoint/2010/main" val="3066180594"/>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479724" y="6553200"/>
            <a:ext cx="616867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http://www.sienafree.it/palio-e-contrade/palio/36748-palio-di-siena-del-2-luglio-2012-corteo-storico-fotogallery-1/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1746" name="Picture 2" descr="http://www.sienafree.it/images/notizie/palio2012/palioluglio2012/corteostorico1-fotogallery/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410028" y="6214646"/>
            <a:ext cx="8305800"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Palio di Siena</a:t>
            </a: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a:t>
            </a: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July 2, in honor of the Madonna of Provenzano</a:t>
            </a:r>
          </a:p>
        </p:txBody>
      </p:sp>
    </p:spTree>
    <p:extLst>
      <p:ext uri="{BB962C8B-B14F-4D97-AF65-F5344CB8AC3E}">
        <p14:creationId xmlns:p14="http://schemas.microsoft.com/office/powerpoint/2010/main" val="346226231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371600"/>
            <a:ext cx="7315200" cy="4708981"/>
          </a:xfrm>
        </p:spPr>
        <p:txBody>
          <a:bodyPr/>
          <a:lstStyle/>
          <a:p>
            <a:pPr marL="0" indent="0" algn="ctr" eaLnBrk="1" hangingPunct="1">
              <a:spcBef>
                <a:spcPts val="0"/>
              </a:spcBef>
              <a:buNone/>
            </a:pPr>
            <a:r>
              <a:rPr lang="en-US" sz="2800" b="1" dirty="0">
                <a:solidFill>
                  <a:schemeClr val="accent1"/>
                </a:solidFill>
              </a:rPr>
              <a:t>“</a:t>
            </a:r>
            <a:r>
              <a:rPr lang="en-US" b="1" dirty="0"/>
              <a:t>The reliance on </a:t>
            </a:r>
            <a:r>
              <a:rPr lang="en-US" sz="4000" b="1" dirty="0"/>
              <a:t>spectacle </a:t>
            </a:r>
            <a:r>
              <a:rPr lang="en-US" b="1" dirty="0"/>
              <a:t>must be clearly grasped if one wants to understand the Italians</a:t>
            </a:r>
            <a:r>
              <a:rPr lang="en-US" dirty="0"/>
              <a:t>.  </a:t>
            </a:r>
          </a:p>
          <a:p>
            <a:pPr marL="0" indent="0" algn="ctr" eaLnBrk="1" hangingPunct="1">
              <a:spcBef>
                <a:spcPts val="0"/>
              </a:spcBef>
              <a:buNone/>
            </a:pPr>
            <a:r>
              <a:rPr lang="en-US" sz="2800" dirty="0">
                <a:solidFill>
                  <a:schemeClr val="accent1"/>
                </a:solidFill>
              </a:rPr>
              <a:t>Spectacle helps people solve most of their problems, and it governs public and private life.  It is one of the reasons that Italians have always excelled in activities in which impressions are important: architecture, decoration, landscape gardening, opera, fashions, and the cinema.”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371600"/>
            <a:ext cx="7315200" cy="4585871"/>
          </a:xfrm>
        </p:spPr>
        <p:txBody>
          <a:bodyPr/>
          <a:lstStyle/>
          <a:p>
            <a:pPr marL="0" indent="0" algn="ctr" eaLnBrk="1" hangingPunct="1">
              <a:spcBef>
                <a:spcPts val="0"/>
              </a:spcBef>
              <a:buNone/>
            </a:pPr>
            <a:r>
              <a:rPr lang="en-US" sz="2800" dirty="0">
                <a:solidFill>
                  <a:schemeClr val="accent1"/>
                </a:solidFill>
              </a:rPr>
              <a:t>“The reliance on spectacle must be clearly grasped if one wants to understand the Italians.  </a:t>
            </a:r>
          </a:p>
          <a:p>
            <a:pPr marL="0" indent="0" algn="ctr" eaLnBrk="1" hangingPunct="1">
              <a:spcBef>
                <a:spcPts val="0"/>
              </a:spcBef>
              <a:buNone/>
            </a:pPr>
            <a:r>
              <a:rPr lang="en-US" b="1" dirty="0"/>
              <a:t>Spectacle helps people solve most of their problems, and it governs public and private life.  </a:t>
            </a:r>
            <a:r>
              <a:rPr lang="en-US" sz="2800" dirty="0">
                <a:solidFill>
                  <a:schemeClr val="accent1"/>
                </a:solidFill>
              </a:rPr>
              <a:t>It is one of the reasons that Italians have always excelled in activities in which impressions are important: architecture, decoration, landscape gardening, opera, fashions, and the cinema.”</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3605986"/>
            <a:ext cx="7315200" cy="249299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Activities . . .</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with Impressions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386090"/>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rgbClr val="000000"/>
                </a:solidFill>
              </a:rPr>
              <a:t>opera</a:t>
            </a:r>
          </a:p>
          <a:p>
            <a:pPr marL="0" indent="0" algn="ctr" eaLnBrk="1" hangingPunct="1">
              <a:spcBef>
                <a:spcPts val="0"/>
              </a:spcBef>
              <a:buNone/>
            </a:pPr>
            <a:r>
              <a:rPr lang="en-US" sz="2400" b="1" dirty="0">
                <a:solidFill>
                  <a:srgbClr val="000000"/>
                </a:solidFill>
              </a:rPr>
              <a:t>architecture</a:t>
            </a:r>
          </a:p>
          <a:p>
            <a:pPr marL="0" indent="0" algn="ctr" eaLnBrk="1" hangingPunct="1">
              <a:spcBef>
                <a:spcPts val="0"/>
              </a:spcBef>
              <a:buNone/>
            </a:pPr>
            <a:r>
              <a:rPr lang="en-US" sz="2400" b="1" dirty="0">
                <a:solidFill>
                  <a:srgbClr val="000000"/>
                </a:solidFill>
              </a:rPr>
              <a:t>industrial / technological design</a:t>
            </a:r>
          </a:p>
          <a:p>
            <a:pPr marL="0" indent="0" algn="ctr" eaLnBrk="1" hangingPunct="1">
              <a:spcBef>
                <a:spcPts val="0"/>
              </a:spcBef>
              <a:buNone/>
            </a:pPr>
            <a:r>
              <a:rPr lang="en-US" sz="2400" b="1" dirty="0">
                <a:solidFill>
                  <a:srgbClr val="000000"/>
                </a:solidFill>
              </a:rPr>
              <a:t>decoration</a:t>
            </a:r>
          </a:p>
          <a:p>
            <a:pPr marL="0" indent="0" algn="ctr" eaLnBrk="1" hangingPunct="1">
              <a:spcBef>
                <a:spcPts val="0"/>
              </a:spcBef>
              <a:buNone/>
            </a:pPr>
            <a:r>
              <a:rPr lang="en-US" sz="2400" b="1" dirty="0">
                <a:solidFill>
                  <a:srgbClr val="000000"/>
                </a:solidFill>
              </a:rPr>
              <a:t>landscape gardening</a:t>
            </a:r>
          </a:p>
          <a:p>
            <a:pPr marL="0" indent="0" algn="ctr" eaLnBrk="1" hangingPunct="1">
              <a:spcBef>
                <a:spcPts val="0"/>
              </a:spcBef>
              <a:buNone/>
            </a:pPr>
            <a:r>
              <a:rPr lang="en-US" sz="2400" b="1" dirty="0">
                <a:solidFill>
                  <a:srgbClr val="000000"/>
                </a:solidFill>
              </a:rPr>
              <a:t>cinema</a:t>
            </a:r>
            <a:endParaRPr lang="en-US" sz="2400" dirty="0">
              <a:solidFill>
                <a:schemeClr val="accent1"/>
              </a:solidFill>
            </a:endParaRPr>
          </a:p>
          <a:p>
            <a:pPr marL="0" indent="0" algn="ctr" eaLnBrk="1" hangingPunct="1">
              <a:spcBef>
                <a:spcPts val="0"/>
              </a:spcBef>
              <a:buNone/>
            </a:pPr>
            <a:r>
              <a:rPr lang="en-US" sz="2400" b="1" dirty="0">
                <a:solidFill>
                  <a:srgbClr val="000000"/>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3600" b="1" dirty="0">
                <a:solidFill>
                  <a:srgbClr val="000000"/>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68580"/>
            <a:ext cx="9144000" cy="6789420"/>
          </a:xfrm>
          <a:prstGeom prst="rect">
            <a:avLst/>
          </a:prstGeom>
          <a:noFill/>
          <a:ln w="9525">
            <a:noFill/>
            <a:miter lim="800000"/>
            <a:headEnd/>
            <a:tailEnd/>
          </a:ln>
        </p:spPr>
      </p:pic>
      <p:sp>
        <p:nvSpPr>
          <p:cNvPr id="8" name="Rectangle 10"/>
          <p:cNvSpPr>
            <a:spLocks noChangeArrowheads="1"/>
          </p:cNvSpPr>
          <p:nvPr/>
        </p:nvSpPr>
        <p:spPr bwMode="auto">
          <a:xfrm>
            <a:off x="2558142" y="5590532"/>
            <a:ext cx="4572000" cy="33855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The Teatro alla Scala in Milan</a:t>
            </a:r>
          </a:p>
        </p:txBody>
      </p:sp>
      <p:sp>
        <p:nvSpPr>
          <p:cNvPr id="9"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3600" b="1" dirty="0">
                <a:solidFill>
                  <a:srgbClr val="000000"/>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5749802"/>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El Duomo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Milan</a:t>
            </a:r>
          </a:p>
        </p:txBody>
      </p:sp>
      <p:pic>
        <p:nvPicPr>
          <p:cNvPr id="2050" name="Picture 2"/>
          <p:cNvPicPr>
            <a:picLocks noChangeAspect="1" noChangeArrowheads="1"/>
          </p:cNvPicPr>
          <p:nvPr/>
        </p:nvPicPr>
        <p:blipFill>
          <a:blip r:embed="rId3" cstate="print"/>
          <a:srcRect/>
          <a:stretch>
            <a:fillRect/>
          </a:stretch>
        </p:blipFill>
        <p:spPr bwMode="auto">
          <a:xfrm>
            <a:off x="0" y="3068502"/>
            <a:ext cx="9144000" cy="2160270"/>
          </a:xfrm>
          <a:prstGeom prst="rect">
            <a:avLst/>
          </a:prstGeom>
          <a:noFill/>
          <a:ln w="9525">
            <a:noFill/>
            <a:miter lim="800000"/>
            <a:headEnd/>
            <a:tailEnd/>
          </a:ln>
        </p:spPr>
      </p:pic>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019800"/>
            <a:ext cx="4572000" cy="46166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Brunelleschi's dome for the Duomo of Florence, Santa Maria del Fiore</a:t>
            </a:r>
          </a:p>
        </p:txBody>
      </p:sp>
      <p:pic>
        <p:nvPicPr>
          <p:cNvPr id="3074" name="Picture 2"/>
          <p:cNvPicPr>
            <a:picLocks noChangeAspect="1" noChangeArrowheads="1"/>
          </p:cNvPicPr>
          <p:nvPr/>
        </p:nvPicPr>
        <p:blipFill>
          <a:blip r:embed="rId3" cstate="print"/>
          <a:srcRect/>
          <a:stretch>
            <a:fillRect/>
          </a:stretch>
        </p:blipFill>
        <p:spPr bwMode="auto">
          <a:xfrm>
            <a:off x="2601684" y="-14514"/>
            <a:ext cx="3962400" cy="5943600"/>
          </a:xfrm>
          <a:prstGeom prst="rect">
            <a:avLst/>
          </a:prstGeom>
          <a:noFill/>
          <a:ln w="9525">
            <a:noFill/>
            <a:miter lim="800000"/>
            <a:headEnd/>
            <a:tailEnd/>
          </a:ln>
        </p:spPr>
      </p:pic>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130802"/>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St. Peter’s Dome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Roma</a:t>
            </a:r>
          </a:p>
        </p:txBody>
      </p:sp>
      <p:pic>
        <p:nvPicPr>
          <p:cNvPr id="1026" name="Picture 2"/>
          <p:cNvPicPr>
            <a:picLocks noChangeAspect="1" noChangeArrowheads="1"/>
          </p:cNvPicPr>
          <p:nvPr/>
        </p:nvPicPr>
        <p:blipFill>
          <a:blip r:embed="rId3" cstate="print"/>
          <a:srcRect/>
          <a:stretch>
            <a:fillRect/>
          </a:stretch>
        </p:blipFill>
        <p:spPr bwMode="auto">
          <a:xfrm>
            <a:off x="2486478" y="76200"/>
            <a:ext cx="4171950" cy="6065529"/>
          </a:xfrm>
          <a:prstGeom prst="rect">
            <a:avLst/>
          </a:prstGeom>
          <a:noFill/>
          <a:ln w="9525">
            <a:noFill/>
            <a:miter lim="800000"/>
            <a:headEnd/>
            <a:tailEnd/>
          </a:ln>
        </p:spPr>
      </p:pic>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130802"/>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Saint Mark's Basilica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Venice</a:t>
            </a:r>
          </a:p>
        </p:txBody>
      </p:sp>
      <p:pic>
        <p:nvPicPr>
          <p:cNvPr id="4098" name="Picture 2"/>
          <p:cNvPicPr>
            <a:picLocks noChangeAspect="1" noChangeArrowheads="1"/>
          </p:cNvPicPr>
          <p:nvPr/>
        </p:nvPicPr>
        <p:blipFill>
          <a:blip r:embed="rId3" cstate="print"/>
          <a:srcRect/>
          <a:stretch>
            <a:fillRect/>
          </a:stretch>
        </p:blipFill>
        <p:spPr bwMode="auto">
          <a:xfrm>
            <a:off x="0" y="76200"/>
            <a:ext cx="9144000" cy="5908431"/>
          </a:xfrm>
          <a:prstGeom prst="rect">
            <a:avLst/>
          </a:prstGeom>
          <a:noFill/>
          <a:ln w="9525">
            <a:noFill/>
            <a:miter lim="800000"/>
            <a:headEnd/>
            <a:tailEnd/>
          </a:ln>
        </p:spPr>
      </p:pic>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10"/>
          <p:cNvSpPr>
            <a:spLocks noChangeArrowheads="1"/>
          </p:cNvSpPr>
          <p:nvPr/>
        </p:nvSpPr>
        <p:spPr bwMode="auto">
          <a:xfrm>
            <a:off x="2271486" y="6324600"/>
            <a:ext cx="4572000" cy="27699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Venice and its Lagoon</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62,390,364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(July 2021 est.)</a:t>
            </a:r>
          </a:p>
        </p:txBody>
      </p:sp>
    </p:spTree>
    <p:extLst>
      <p:ext uri="{BB962C8B-B14F-4D97-AF65-F5344CB8AC3E}">
        <p14:creationId xmlns:p14="http://schemas.microsoft.com/office/powerpoint/2010/main" val="324156527"/>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0" y="2205990"/>
            <a:ext cx="9144000" cy="3051810"/>
          </a:xfrm>
          <a:prstGeom prst="rect">
            <a:avLst/>
          </a:prstGeom>
          <a:noFill/>
          <a:ln w="9525">
            <a:noFill/>
            <a:miter lim="800000"/>
            <a:headEnd/>
            <a:tailEnd/>
          </a:ln>
        </p:spPr>
      </p:pic>
      <p:sp>
        <p:nvSpPr>
          <p:cNvPr id="7" name="Rectangle 6"/>
          <p:cNvSpPr/>
          <p:nvPr/>
        </p:nvSpPr>
        <p:spPr>
          <a:xfrm>
            <a:off x="22860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81600053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7432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3" cstate="print"/>
          <a:srcRect/>
          <a:stretch>
            <a:fillRect/>
          </a:stretch>
        </p:blipFill>
        <p:spPr bwMode="auto">
          <a:xfrm>
            <a:off x="870858" y="62509"/>
            <a:ext cx="2558142" cy="6080663"/>
          </a:xfrm>
          <a:prstGeom prst="rect">
            <a:avLst/>
          </a:prstGeom>
          <a:noFill/>
          <a:ln w="9525">
            <a:noFill/>
            <a:miter lim="800000"/>
            <a:headEnd/>
            <a:tailEnd/>
          </a:ln>
        </p:spPr>
      </p:pic>
      <p:sp>
        <p:nvSpPr>
          <p:cNvPr id="6" name="Rectangle 5"/>
          <p:cNvSpPr/>
          <p:nvPr/>
        </p:nvSpPr>
        <p:spPr>
          <a:xfrm>
            <a:off x="2743200" y="48006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Two Towers</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96763230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2286000" y="65133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http://nyti.ms/1FFtb3D </a:t>
            </a:r>
            <a:endParaRPr kumimoji="0" lang="en-US" sz="105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2697"/>
            <a:ext cx="9144000" cy="627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1299892"/>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68580"/>
            <a:ext cx="9144000" cy="6789420"/>
          </a:xfrm>
          <a:prstGeom prst="rect">
            <a:avLst/>
          </a:prstGeom>
          <a:noFill/>
          <a:ln w="9525">
            <a:noFill/>
            <a:miter lim="800000"/>
            <a:headEnd/>
            <a:tailEnd/>
          </a:ln>
        </p:spPr>
      </p:pic>
      <p:sp>
        <p:nvSpPr>
          <p:cNvPr id="8" name="Rectangle 10"/>
          <p:cNvSpPr>
            <a:spLocks noChangeArrowheads="1"/>
          </p:cNvSpPr>
          <p:nvPr/>
        </p:nvSpPr>
        <p:spPr bwMode="auto">
          <a:xfrm>
            <a:off x="1123750" y="5267425"/>
            <a:ext cx="6934200" cy="63402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The Teatro alla Scala in Milan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Said to be the greatest opera house in the world</a:t>
            </a:r>
          </a:p>
        </p:txBody>
      </p:sp>
      <p:sp>
        <p:nvSpPr>
          <p:cNvPr id="9"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52311440"/>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cstate="print"/>
          <a:srcRect/>
          <a:stretch>
            <a:fillRect/>
          </a:stretch>
        </p:blipFill>
        <p:spPr bwMode="auto">
          <a:xfrm>
            <a:off x="685800" y="704850"/>
            <a:ext cx="7772400" cy="4857750"/>
          </a:xfrm>
          <a:prstGeom prst="rect">
            <a:avLst/>
          </a:prstGeom>
          <a:noFill/>
          <a:ln w="9525">
            <a:solidFill>
              <a:srgbClr val="FFFFFF"/>
            </a:solidFill>
            <a:miter lim="800000"/>
            <a:headEnd/>
            <a:tailEnd/>
          </a:ln>
        </p:spPr>
      </p:pic>
      <p:sp>
        <p:nvSpPr>
          <p:cNvPr id="8" name="Rectangle 7"/>
          <p:cNvSpPr/>
          <p:nvPr/>
        </p:nvSpPr>
        <p:spPr>
          <a:xfrm>
            <a:off x="990600" y="5612118"/>
            <a:ext cx="7162800" cy="1107996"/>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The Italian Renaissance Cotton Mansion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2309 East First Street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Duluth, Minnesota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1908</a:t>
            </a:r>
            <a:endPar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3600" b="1" dirty="0">
                <a:solidFill>
                  <a:srgbClr val="000000"/>
                </a:solidFill>
              </a:rPr>
              <a:t>industrial / technological design</a:t>
            </a:r>
            <a:endParaRPr lang="en-US" sz="2400" b="1" dirty="0">
              <a:solidFill>
                <a:srgbClr val="000000"/>
              </a:solidFill>
            </a:endParaRP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4"/>
          <p:cNvSpPr>
            <a:spLocks noChangeArrowheads="1"/>
          </p:cNvSpPr>
          <p:nvPr/>
        </p:nvSpPr>
        <p:spPr bwMode="auto">
          <a:xfrm>
            <a:off x="1624789" y="6551842"/>
            <a:ext cx="58673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https://arstechnica.com/information-technology/2020/07/us-navys-next-warship-will-have-an-italian-accent/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BDA6FA8F-890D-4D0D-BC8F-AB5CA6FBCBB6}"/>
              </a:ext>
            </a:extLst>
          </p:cNvPr>
          <p:cNvPicPr>
            <a:picLocks noChangeAspect="1"/>
          </p:cNvPicPr>
          <p:nvPr/>
        </p:nvPicPr>
        <p:blipFill>
          <a:blip r:embed="rId3"/>
          <a:stretch>
            <a:fillRect/>
          </a:stretch>
        </p:blipFill>
        <p:spPr>
          <a:xfrm>
            <a:off x="914400" y="762000"/>
            <a:ext cx="7315200" cy="5701014"/>
          </a:xfrm>
          <a:prstGeom prst="rect">
            <a:avLst/>
          </a:prstGeom>
        </p:spPr>
      </p:pic>
      <p:pic>
        <p:nvPicPr>
          <p:cNvPr id="5" name="Picture 4">
            <a:extLst>
              <a:ext uri="{FF2B5EF4-FFF2-40B4-BE49-F238E27FC236}">
                <a16:creationId xmlns:a16="http://schemas.microsoft.com/office/drawing/2014/main" id="{E1394E18-B17F-46F8-B9BA-37B2B144FA58}"/>
              </a:ext>
            </a:extLst>
          </p:cNvPr>
          <p:cNvPicPr>
            <a:picLocks noChangeAspect="1"/>
          </p:cNvPicPr>
          <p:nvPr/>
        </p:nvPicPr>
        <p:blipFill>
          <a:blip r:embed="rId4"/>
          <a:stretch>
            <a:fillRect/>
          </a:stretch>
        </p:blipFill>
        <p:spPr>
          <a:xfrm>
            <a:off x="6172200" y="1832043"/>
            <a:ext cx="1911448" cy="615982"/>
          </a:xfrm>
          <a:prstGeom prst="rect">
            <a:avLst/>
          </a:prstGeom>
        </p:spPr>
      </p:pic>
      <p:sp>
        <p:nvSpPr>
          <p:cNvPr id="10" name="TextBox 9">
            <a:extLst>
              <a:ext uri="{FF2B5EF4-FFF2-40B4-BE49-F238E27FC236}">
                <a16:creationId xmlns:a16="http://schemas.microsoft.com/office/drawing/2014/main" id="{F994DAD6-2116-4FB5-9FE4-EA76205257CB}"/>
              </a:ext>
            </a:extLst>
          </p:cNvPr>
          <p:cNvSpPr txBox="1"/>
          <p:nvPr/>
        </p:nvSpPr>
        <p:spPr>
          <a:xfrm>
            <a:off x="1961950" y="1861621"/>
            <a:ext cx="3124200" cy="338554"/>
          </a:xfrm>
          <a:prstGeom prst="rect">
            <a:avLst/>
          </a:prstGeom>
          <a:solidFill>
            <a:srgbClr val="F0F1F2"/>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a:ea typeface="+mn-ea"/>
                <a:cs typeface="+mn-cs"/>
              </a:rPr>
              <a:t>20 July 2020</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4628" name="Rectangle 4"/>
          <p:cNvSpPr>
            <a:spLocks noChangeArrowheads="1"/>
          </p:cNvSpPr>
          <p:nvPr/>
        </p:nvSpPr>
        <p:spPr bwMode="auto">
          <a:xfrm>
            <a:off x="3363206" y="6550093"/>
            <a:ext cx="24112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http://en.wikipedia.org/wiki/Italian_design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7698" name="Picture 2"/>
          <p:cNvPicPr>
            <a:picLocks noChangeAspect="1" noChangeArrowheads="1"/>
          </p:cNvPicPr>
          <p:nvPr/>
        </p:nvPicPr>
        <p:blipFill>
          <a:blip r:embed="rId3" cstate="print"/>
          <a:srcRect/>
          <a:stretch>
            <a:fillRect/>
          </a:stretch>
        </p:blipFill>
        <p:spPr bwMode="auto">
          <a:xfrm>
            <a:off x="685800" y="1143000"/>
            <a:ext cx="7772400" cy="4857750"/>
          </a:xfrm>
          <a:prstGeom prst="rect">
            <a:avLst/>
          </a:prstGeom>
          <a:noFill/>
          <a:ln w="9525">
            <a:noFill/>
            <a:miter lim="800000"/>
            <a:headEnd/>
            <a:tailEnd/>
          </a:ln>
        </p:spPr>
      </p:pic>
      <p:sp>
        <p:nvSpPr>
          <p:cNvPr id="13" name="Freeform 12"/>
          <p:cNvSpPr/>
          <p:nvPr/>
        </p:nvSpPr>
        <p:spPr bwMode="auto">
          <a:xfrm>
            <a:off x="3973513" y="2638425"/>
            <a:ext cx="4289424" cy="412750"/>
          </a:xfrm>
          <a:custGeom>
            <a:avLst/>
            <a:gdLst>
              <a:gd name="connsiteX0" fmla="*/ 7937 w 4289424"/>
              <a:gd name="connsiteY0" fmla="*/ 295275 h 412750"/>
              <a:gd name="connsiteX1" fmla="*/ 36512 w 4289424"/>
              <a:gd name="connsiteY1" fmla="*/ 76200 h 412750"/>
              <a:gd name="connsiteX2" fmla="*/ 227012 w 4289424"/>
              <a:gd name="connsiteY2" fmla="*/ 66675 h 412750"/>
              <a:gd name="connsiteX3" fmla="*/ 646112 w 4289424"/>
              <a:gd name="connsiteY3" fmla="*/ 66675 h 412750"/>
              <a:gd name="connsiteX4" fmla="*/ 1150937 w 4289424"/>
              <a:gd name="connsiteY4" fmla="*/ 76200 h 412750"/>
              <a:gd name="connsiteX5" fmla="*/ 1608137 w 4289424"/>
              <a:gd name="connsiteY5" fmla="*/ 76200 h 412750"/>
              <a:gd name="connsiteX6" fmla="*/ 2360612 w 4289424"/>
              <a:gd name="connsiteY6" fmla="*/ 76200 h 412750"/>
              <a:gd name="connsiteX7" fmla="*/ 2722562 w 4289424"/>
              <a:gd name="connsiteY7" fmla="*/ 66675 h 412750"/>
              <a:gd name="connsiteX8" fmla="*/ 3065462 w 4289424"/>
              <a:gd name="connsiteY8" fmla="*/ 9525 h 412750"/>
              <a:gd name="connsiteX9" fmla="*/ 3379787 w 4289424"/>
              <a:gd name="connsiteY9" fmla="*/ 9525 h 412750"/>
              <a:gd name="connsiteX10" fmla="*/ 3713162 w 4289424"/>
              <a:gd name="connsiteY10" fmla="*/ 9525 h 412750"/>
              <a:gd name="connsiteX11" fmla="*/ 3960812 w 4289424"/>
              <a:gd name="connsiteY11" fmla="*/ 19050 h 412750"/>
              <a:gd name="connsiteX12" fmla="*/ 4170362 w 4289424"/>
              <a:gd name="connsiteY12" fmla="*/ 38100 h 412750"/>
              <a:gd name="connsiteX13" fmla="*/ 4256087 w 4289424"/>
              <a:gd name="connsiteY13" fmla="*/ 161925 h 412750"/>
              <a:gd name="connsiteX14" fmla="*/ 4265612 w 4289424"/>
              <a:gd name="connsiteY14" fmla="*/ 276225 h 412750"/>
              <a:gd name="connsiteX15" fmla="*/ 4113212 w 4289424"/>
              <a:gd name="connsiteY15" fmla="*/ 342900 h 412750"/>
              <a:gd name="connsiteX16" fmla="*/ 3798887 w 4289424"/>
              <a:gd name="connsiteY16" fmla="*/ 381000 h 412750"/>
              <a:gd name="connsiteX17" fmla="*/ 3408362 w 4289424"/>
              <a:gd name="connsiteY17" fmla="*/ 409575 h 412750"/>
              <a:gd name="connsiteX18" fmla="*/ 3198812 w 4289424"/>
              <a:gd name="connsiteY18" fmla="*/ 400050 h 412750"/>
              <a:gd name="connsiteX19" fmla="*/ 2817812 w 4289424"/>
              <a:gd name="connsiteY19" fmla="*/ 352425 h 412750"/>
              <a:gd name="connsiteX20" fmla="*/ 2446337 w 4289424"/>
              <a:gd name="connsiteY20" fmla="*/ 390525 h 412750"/>
              <a:gd name="connsiteX21" fmla="*/ 2084387 w 4289424"/>
              <a:gd name="connsiteY21" fmla="*/ 371475 h 412750"/>
              <a:gd name="connsiteX22" fmla="*/ 1589087 w 4289424"/>
              <a:gd name="connsiteY22" fmla="*/ 342900 h 412750"/>
              <a:gd name="connsiteX23" fmla="*/ 1389062 w 4289424"/>
              <a:gd name="connsiteY23" fmla="*/ 333375 h 412750"/>
              <a:gd name="connsiteX24" fmla="*/ 1179512 w 4289424"/>
              <a:gd name="connsiteY24" fmla="*/ 352425 h 412750"/>
              <a:gd name="connsiteX25" fmla="*/ 912812 w 4289424"/>
              <a:gd name="connsiteY25" fmla="*/ 371475 h 412750"/>
              <a:gd name="connsiteX26" fmla="*/ 503237 w 4289424"/>
              <a:gd name="connsiteY26" fmla="*/ 381000 h 412750"/>
              <a:gd name="connsiteX27" fmla="*/ 179387 w 4289424"/>
              <a:gd name="connsiteY27" fmla="*/ 352425 h 412750"/>
              <a:gd name="connsiteX28" fmla="*/ 55562 w 4289424"/>
              <a:gd name="connsiteY28" fmla="*/ 352425 h 412750"/>
              <a:gd name="connsiteX29" fmla="*/ 7937 w 4289424"/>
              <a:gd name="connsiteY29" fmla="*/ 295275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89424" h="412750">
                <a:moveTo>
                  <a:pt x="7937" y="295275"/>
                </a:moveTo>
                <a:cubicBezTo>
                  <a:pt x="4762" y="249238"/>
                  <a:pt x="0" y="114300"/>
                  <a:pt x="36512" y="76200"/>
                </a:cubicBezTo>
                <a:cubicBezTo>
                  <a:pt x="73024" y="38100"/>
                  <a:pt x="125412" y="68263"/>
                  <a:pt x="227012" y="66675"/>
                </a:cubicBezTo>
                <a:cubicBezTo>
                  <a:pt x="328612" y="65088"/>
                  <a:pt x="646112" y="66675"/>
                  <a:pt x="646112" y="66675"/>
                </a:cubicBezTo>
                <a:lnTo>
                  <a:pt x="1150937" y="76200"/>
                </a:lnTo>
                <a:lnTo>
                  <a:pt x="1608137" y="76200"/>
                </a:lnTo>
                <a:lnTo>
                  <a:pt x="2360612" y="76200"/>
                </a:lnTo>
                <a:cubicBezTo>
                  <a:pt x="2546349" y="74613"/>
                  <a:pt x="2605087" y="77787"/>
                  <a:pt x="2722562" y="66675"/>
                </a:cubicBezTo>
                <a:cubicBezTo>
                  <a:pt x="2840037" y="55563"/>
                  <a:pt x="2955925" y="19050"/>
                  <a:pt x="3065462" y="9525"/>
                </a:cubicBezTo>
                <a:cubicBezTo>
                  <a:pt x="3174999" y="0"/>
                  <a:pt x="3379787" y="9525"/>
                  <a:pt x="3379787" y="9525"/>
                </a:cubicBezTo>
                <a:lnTo>
                  <a:pt x="3713162" y="9525"/>
                </a:lnTo>
                <a:cubicBezTo>
                  <a:pt x="3809999" y="11112"/>
                  <a:pt x="3884612" y="14288"/>
                  <a:pt x="3960812" y="19050"/>
                </a:cubicBezTo>
                <a:cubicBezTo>
                  <a:pt x="4037012" y="23812"/>
                  <a:pt x="4121150" y="14288"/>
                  <a:pt x="4170362" y="38100"/>
                </a:cubicBezTo>
                <a:cubicBezTo>
                  <a:pt x="4219575" y="61913"/>
                  <a:pt x="4240212" y="122238"/>
                  <a:pt x="4256087" y="161925"/>
                </a:cubicBezTo>
                <a:cubicBezTo>
                  <a:pt x="4271962" y="201612"/>
                  <a:pt x="4289424" y="246063"/>
                  <a:pt x="4265612" y="276225"/>
                </a:cubicBezTo>
                <a:cubicBezTo>
                  <a:pt x="4241800" y="306387"/>
                  <a:pt x="4190999" y="325438"/>
                  <a:pt x="4113212" y="342900"/>
                </a:cubicBezTo>
                <a:cubicBezTo>
                  <a:pt x="4035425" y="360362"/>
                  <a:pt x="3916362" y="369888"/>
                  <a:pt x="3798887" y="381000"/>
                </a:cubicBezTo>
                <a:cubicBezTo>
                  <a:pt x="3681412" y="392112"/>
                  <a:pt x="3508374" y="406400"/>
                  <a:pt x="3408362" y="409575"/>
                </a:cubicBezTo>
                <a:cubicBezTo>
                  <a:pt x="3308350" y="412750"/>
                  <a:pt x="3297237" y="409575"/>
                  <a:pt x="3198812" y="400050"/>
                </a:cubicBezTo>
                <a:cubicBezTo>
                  <a:pt x="3100387" y="390525"/>
                  <a:pt x="2943224" y="354012"/>
                  <a:pt x="2817812" y="352425"/>
                </a:cubicBezTo>
                <a:cubicBezTo>
                  <a:pt x="2692400" y="350838"/>
                  <a:pt x="2568574" y="387350"/>
                  <a:pt x="2446337" y="390525"/>
                </a:cubicBezTo>
                <a:cubicBezTo>
                  <a:pt x="2324100" y="393700"/>
                  <a:pt x="2084387" y="371475"/>
                  <a:pt x="2084387" y="371475"/>
                </a:cubicBezTo>
                <a:lnTo>
                  <a:pt x="1589087" y="342900"/>
                </a:lnTo>
                <a:cubicBezTo>
                  <a:pt x="1473199" y="336550"/>
                  <a:pt x="1457324" y="331788"/>
                  <a:pt x="1389062" y="333375"/>
                </a:cubicBezTo>
                <a:cubicBezTo>
                  <a:pt x="1320800" y="334962"/>
                  <a:pt x="1179512" y="352425"/>
                  <a:pt x="1179512" y="352425"/>
                </a:cubicBezTo>
                <a:cubicBezTo>
                  <a:pt x="1100137" y="358775"/>
                  <a:pt x="1025525" y="366713"/>
                  <a:pt x="912812" y="371475"/>
                </a:cubicBezTo>
                <a:cubicBezTo>
                  <a:pt x="800100" y="376238"/>
                  <a:pt x="625474" y="384175"/>
                  <a:pt x="503237" y="381000"/>
                </a:cubicBezTo>
                <a:cubicBezTo>
                  <a:pt x="381000" y="377825"/>
                  <a:pt x="254000" y="357188"/>
                  <a:pt x="179387" y="352425"/>
                </a:cubicBezTo>
                <a:cubicBezTo>
                  <a:pt x="104775" y="347663"/>
                  <a:pt x="85724" y="366712"/>
                  <a:pt x="55562" y="352425"/>
                </a:cubicBezTo>
                <a:cubicBezTo>
                  <a:pt x="25400" y="338138"/>
                  <a:pt x="11112" y="341312"/>
                  <a:pt x="7937" y="295275"/>
                </a:cubicBezTo>
                <a:close/>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797699" name="Picture 3"/>
          <p:cNvPicPr>
            <a:picLocks noChangeAspect="1" noChangeArrowheads="1"/>
          </p:cNvPicPr>
          <p:nvPr/>
        </p:nvPicPr>
        <p:blipFill>
          <a:blip r:embed="rId4" cstate="print"/>
          <a:srcRect/>
          <a:stretch>
            <a:fillRect/>
          </a:stretch>
        </p:blipFill>
        <p:spPr bwMode="auto">
          <a:xfrm>
            <a:off x="805542" y="2423886"/>
            <a:ext cx="7543800" cy="1928374"/>
          </a:xfrm>
          <a:prstGeom prst="rect">
            <a:avLst/>
          </a:prstGeom>
          <a:noFill/>
          <a:ln w="76200">
            <a:solidFill>
              <a:srgbClr val="FFC000"/>
            </a:solidFill>
            <a:miter lim="800000"/>
            <a:headEnd/>
            <a:tailEnd/>
          </a:ln>
        </p:spPr>
      </p:pic>
      <p:sp>
        <p:nvSpPr>
          <p:cNvPr id="6" name="Freeform 5"/>
          <p:cNvSpPr/>
          <p:nvPr/>
        </p:nvSpPr>
        <p:spPr bwMode="auto">
          <a:xfrm>
            <a:off x="787021" y="3048000"/>
            <a:ext cx="7485798" cy="1025857"/>
          </a:xfrm>
          <a:custGeom>
            <a:avLst/>
            <a:gdLst>
              <a:gd name="connsiteX0" fmla="*/ 632346 w 7485798"/>
              <a:gd name="connsiteY0" fmla="*/ 218364 h 889379"/>
              <a:gd name="connsiteX1" fmla="*/ 768824 w 7485798"/>
              <a:gd name="connsiteY1" fmla="*/ 27295 h 889379"/>
              <a:gd name="connsiteX2" fmla="*/ 1069075 w 7485798"/>
              <a:gd name="connsiteY2" fmla="*/ 54591 h 889379"/>
              <a:gd name="connsiteX3" fmla="*/ 1574042 w 7485798"/>
              <a:gd name="connsiteY3" fmla="*/ 109182 h 889379"/>
              <a:gd name="connsiteX4" fmla="*/ 1710519 w 7485798"/>
              <a:gd name="connsiteY4" fmla="*/ 95534 h 889379"/>
              <a:gd name="connsiteX5" fmla="*/ 2010770 w 7485798"/>
              <a:gd name="connsiteY5" fmla="*/ 136477 h 889379"/>
              <a:gd name="connsiteX6" fmla="*/ 2433851 w 7485798"/>
              <a:gd name="connsiteY6" fmla="*/ 122829 h 889379"/>
              <a:gd name="connsiteX7" fmla="*/ 2624919 w 7485798"/>
              <a:gd name="connsiteY7" fmla="*/ 136477 h 889379"/>
              <a:gd name="connsiteX8" fmla="*/ 3020704 w 7485798"/>
              <a:gd name="connsiteY8" fmla="*/ 109182 h 889379"/>
              <a:gd name="connsiteX9" fmla="*/ 3239069 w 7485798"/>
              <a:gd name="connsiteY9" fmla="*/ 109182 h 889379"/>
              <a:gd name="connsiteX10" fmla="*/ 3498376 w 7485798"/>
              <a:gd name="connsiteY10" fmla="*/ 109182 h 889379"/>
              <a:gd name="connsiteX11" fmla="*/ 3771331 w 7485798"/>
              <a:gd name="connsiteY11" fmla="*/ 95534 h 889379"/>
              <a:gd name="connsiteX12" fmla="*/ 4180764 w 7485798"/>
              <a:gd name="connsiteY12" fmla="*/ 150125 h 889379"/>
              <a:gd name="connsiteX13" fmla="*/ 4672083 w 7485798"/>
              <a:gd name="connsiteY13" fmla="*/ 177420 h 889379"/>
              <a:gd name="connsiteX14" fmla="*/ 4931391 w 7485798"/>
              <a:gd name="connsiteY14" fmla="*/ 177420 h 889379"/>
              <a:gd name="connsiteX15" fmla="*/ 5245289 w 7485798"/>
              <a:gd name="connsiteY15" fmla="*/ 150125 h 889379"/>
              <a:gd name="connsiteX16" fmla="*/ 5531892 w 7485798"/>
              <a:gd name="connsiteY16" fmla="*/ 150125 h 889379"/>
              <a:gd name="connsiteX17" fmla="*/ 6023212 w 7485798"/>
              <a:gd name="connsiteY17" fmla="*/ 122829 h 889379"/>
              <a:gd name="connsiteX18" fmla="*/ 6268872 w 7485798"/>
              <a:gd name="connsiteY18" fmla="*/ 81886 h 889379"/>
              <a:gd name="connsiteX19" fmla="*/ 6405349 w 7485798"/>
              <a:gd name="connsiteY19" fmla="*/ 68238 h 889379"/>
              <a:gd name="connsiteX20" fmla="*/ 6719248 w 7485798"/>
              <a:gd name="connsiteY20" fmla="*/ 95534 h 889379"/>
              <a:gd name="connsiteX21" fmla="*/ 6923964 w 7485798"/>
              <a:gd name="connsiteY21" fmla="*/ 95534 h 889379"/>
              <a:gd name="connsiteX22" fmla="*/ 7155976 w 7485798"/>
              <a:gd name="connsiteY22" fmla="*/ 95534 h 889379"/>
              <a:gd name="connsiteX23" fmla="*/ 7278806 w 7485798"/>
              <a:gd name="connsiteY23" fmla="*/ 109182 h 889379"/>
              <a:gd name="connsiteX24" fmla="*/ 7374340 w 7485798"/>
              <a:gd name="connsiteY24" fmla="*/ 122829 h 889379"/>
              <a:gd name="connsiteX25" fmla="*/ 7469875 w 7485798"/>
              <a:gd name="connsiteY25" fmla="*/ 245659 h 889379"/>
              <a:gd name="connsiteX26" fmla="*/ 7469875 w 7485798"/>
              <a:gd name="connsiteY26" fmla="*/ 504967 h 889379"/>
              <a:gd name="connsiteX27" fmla="*/ 7387988 w 7485798"/>
              <a:gd name="connsiteY27" fmla="*/ 627797 h 889379"/>
              <a:gd name="connsiteX28" fmla="*/ 7087737 w 7485798"/>
              <a:gd name="connsiteY28" fmla="*/ 614149 h 889379"/>
              <a:gd name="connsiteX29" fmla="*/ 6869373 w 7485798"/>
              <a:gd name="connsiteY29" fmla="*/ 655092 h 889379"/>
              <a:gd name="connsiteX30" fmla="*/ 6582770 w 7485798"/>
              <a:gd name="connsiteY30" fmla="*/ 655092 h 889379"/>
              <a:gd name="connsiteX31" fmla="*/ 6323463 w 7485798"/>
              <a:gd name="connsiteY31" fmla="*/ 655092 h 889379"/>
              <a:gd name="connsiteX32" fmla="*/ 5968621 w 7485798"/>
              <a:gd name="connsiteY32" fmla="*/ 655092 h 889379"/>
              <a:gd name="connsiteX33" fmla="*/ 5572836 w 7485798"/>
              <a:gd name="connsiteY33" fmla="*/ 655092 h 889379"/>
              <a:gd name="connsiteX34" fmla="*/ 4876800 w 7485798"/>
              <a:gd name="connsiteY34" fmla="*/ 655092 h 889379"/>
              <a:gd name="connsiteX35" fmla="*/ 4617492 w 7485798"/>
              <a:gd name="connsiteY35" fmla="*/ 655092 h 889379"/>
              <a:gd name="connsiteX36" fmla="*/ 4467367 w 7485798"/>
              <a:gd name="connsiteY36" fmla="*/ 655092 h 889379"/>
              <a:gd name="connsiteX37" fmla="*/ 4344537 w 7485798"/>
              <a:gd name="connsiteY37" fmla="*/ 655092 h 889379"/>
              <a:gd name="connsiteX38" fmla="*/ 3798627 w 7485798"/>
              <a:gd name="connsiteY38" fmla="*/ 682388 h 889379"/>
              <a:gd name="connsiteX39" fmla="*/ 3348251 w 7485798"/>
              <a:gd name="connsiteY39" fmla="*/ 682388 h 889379"/>
              <a:gd name="connsiteX40" fmla="*/ 3170830 w 7485798"/>
              <a:gd name="connsiteY40" fmla="*/ 682388 h 889379"/>
              <a:gd name="connsiteX41" fmla="*/ 2966113 w 7485798"/>
              <a:gd name="connsiteY41" fmla="*/ 682388 h 889379"/>
              <a:gd name="connsiteX42" fmla="*/ 2734101 w 7485798"/>
              <a:gd name="connsiteY42" fmla="*/ 696035 h 889379"/>
              <a:gd name="connsiteX43" fmla="*/ 2379260 w 7485798"/>
              <a:gd name="connsiteY43" fmla="*/ 696035 h 889379"/>
              <a:gd name="connsiteX44" fmla="*/ 2010770 w 7485798"/>
              <a:gd name="connsiteY44" fmla="*/ 641444 h 889379"/>
              <a:gd name="connsiteX45" fmla="*/ 1751463 w 7485798"/>
              <a:gd name="connsiteY45" fmla="*/ 641444 h 889379"/>
              <a:gd name="connsiteX46" fmla="*/ 1601337 w 7485798"/>
              <a:gd name="connsiteY46" fmla="*/ 668740 h 889379"/>
              <a:gd name="connsiteX47" fmla="*/ 1423916 w 7485798"/>
              <a:gd name="connsiteY47" fmla="*/ 818865 h 889379"/>
              <a:gd name="connsiteX48" fmla="*/ 1410269 w 7485798"/>
              <a:gd name="connsiteY48" fmla="*/ 832513 h 889379"/>
              <a:gd name="connsiteX49" fmla="*/ 1219200 w 7485798"/>
              <a:gd name="connsiteY49" fmla="*/ 873456 h 889379"/>
              <a:gd name="connsiteX50" fmla="*/ 987188 w 7485798"/>
              <a:gd name="connsiteY50" fmla="*/ 873456 h 889379"/>
              <a:gd name="connsiteX51" fmla="*/ 768824 w 7485798"/>
              <a:gd name="connsiteY51" fmla="*/ 887104 h 889379"/>
              <a:gd name="connsiteX52" fmla="*/ 577755 w 7485798"/>
              <a:gd name="connsiteY52" fmla="*/ 887104 h 889379"/>
              <a:gd name="connsiteX53" fmla="*/ 400334 w 7485798"/>
              <a:gd name="connsiteY53" fmla="*/ 887104 h 889379"/>
              <a:gd name="connsiteX54" fmla="*/ 222913 w 7485798"/>
              <a:gd name="connsiteY54" fmla="*/ 873456 h 889379"/>
              <a:gd name="connsiteX55" fmla="*/ 31845 w 7485798"/>
              <a:gd name="connsiteY55" fmla="*/ 859809 h 889379"/>
              <a:gd name="connsiteX56" fmla="*/ 31845 w 7485798"/>
              <a:gd name="connsiteY56" fmla="*/ 777922 h 889379"/>
              <a:gd name="connsiteX57" fmla="*/ 31845 w 7485798"/>
              <a:gd name="connsiteY57" fmla="*/ 586853 h 889379"/>
              <a:gd name="connsiteX58" fmla="*/ 45492 w 7485798"/>
              <a:gd name="connsiteY58" fmla="*/ 409432 h 889379"/>
              <a:gd name="connsiteX59" fmla="*/ 45492 w 7485798"/>
              <a:gd name="connsiteY59" fmla="*/ 300250 h 889379"/>
              <a:gd name="connsiteX60" fmla="*/ 72788 w 7485798"/>
              <a:gd name="connsiteY60" fmla="*/ 191068 h 889379"/>
              <a:gd name="connsiteX61" fmla="*/ 113731 w 7485798"/>
              <a:gd name="connsiteY61" fmla="*/ 150125 h 889379"/>
              <a:gd name="connsiteX62" fmla="*/ 236561 w 7485798"/>
              <a:gd name="connsiteY62" fmla="*/ 150125 h 8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85798" h="889379">
                <a:moveTo>
                  <a:pt x="632346" y="218364"/>
                </a:moveTo>
                <a:cubicBezTo>
                  <a:pt x="664191" y="136477"/>
                  <a:pt x="696036" y="54590"/>
                  <a:pt x="768824" y="27295"/>
                </a:cubicBezTo>
                <a:cubicBezTo>
                  <a:pt x="841612" y="0"/>
                  <a:pt x="1069075" y="54591"/>
                  <a:pt x="1069075" y="54591"/>
                </a:cubicBezTo>
                <a:cubicBezTo>
                  <a:pt x="1203278" y="68239"/>
                  <a:pt x="1467135" y="102358"/>
                  <a:pt x="1574042" y="109182"/>
                </a:cubicBezTo>
                <a:cubicBezTo>
                  <a:pt x="1680949" y="116006"/>
                  <a:pt x="1637731" y="90985"/>
                  <a:pt x="1710519" y="95534"/>
                </a:cubicBezTo>
                <a:cubicBezTo>
                  <a:pt x="1783307" y="100083"/>
                  <a:pt x="1890215" y="131928"/>
                  <a:pt x="2010770" y="136477"/>
                </a:cubicBezTo>
                <a:cubicBezTo>
                  <a:pt x="2131325" y="141026"/>
                  <a:pt x="2331493" y="122829"/>
                  <a:pt x="2433851" y="122829"/>
                </a:cubicBezTo>
                <a:cubicBezTo>
                  <a:pt x="2536209" y="122829"/>
                  <a:pt x="2527110" y="138751"/>
                  <a:pt x="2624919" y="136477"/>
                </a:cubicBezTo>
                <a:cubicBezTo>
                  <a:pt x="2722728" y="134203"/>
                  <a:pt x="2918346" y="113731"/>
                  <a:pt x="3020704" y="109182"/>
                </a:cubicBezTo>
                <a:cubicBezTo>
                  <a:pt x="3123062" y="104633"/>
                  <a:pt x="3239069" y="109182"/>
                  <a:pt x="3239069" y="109182"/>
                </a:cubicBezTo>
                <a:cubicBezTo>
                  <a:pt x="3318681" y="109182"/>
                  <a:pt x="3409666" y="111457"/>
                  <a:pt x="3498376" y="109182"/>
                </a:cubicBezTo>
                <a:cubicBezTo>
                  <a:pt x="3587086" y="106907"/>
                  <a:pt x="3657600" y="88710"/>
                  <a:pt x="3771331" y="95534"/>
                </a:cubicBezTo>
                <a:cubicBezTo>
                  <a:pt x="3885062" y="102358"/>
                  <a:pt x="4030639" y="136477"/>
                  <a:pt x="4180764" y="150125"/>
                </a:cubicBezTo>
                <a:cubicBezTo>
                  <a:pt x="4330889" y="163773"/>
                  <a:pt x="4546979" y="172871"/>
                  <a:pt x="4672083" y="177420"/>
                </a:cubicBezTo>
                <a:cubicBezTo>
                  <a:pt x="4797187" y="181969"/>
                  <a:pt x="4835857" y="181969"/>
                  <a:pt x="4931391" y="177420"/>
                </a:cubicBezTo>
                <a:cubicBezTo>
                  <a:pt x="5026925" y="172871"/>
                  <a:pt x="5145206" y="154674"/>
                  <a:pt x="5245289" y="150125"/>
                </a:cubicBezTo>
                <a:cubicBezTo>
                  <a:pt x="5345372" y="145576"/>
                  <a:pt x="5402238" y="154674"/>
                  <a:pt x="5531892" y="150125"/>
                </a:cubicBezTo>
                <a:cubicBezTo>
                  <a:pt x="5661546" y="145576"/>
                  <a:pt x="5900382" y="134202"/>
                  <a:pt x="6023212" y="122829"/>
                </a:cubicBezTo>
                <a:cubicBezTo>
                  <a:pt x="6146042" y="111456"/>
                  <a:pt x="6205183" y="90984"/>
                  <a:pt x="6268872" y="81886"/>
                </a:cubicBezTo>
                <a:cubicBezTo>
                  <a:pt x="6332561" y="72788"/>
                  <a:pt x="6330286" y="65963"/>
                  <a:pt x="6405349" y="68238"/>
                </a:cubicBezTo>
                <a:cubicBezTo>
                  <a:pt x="6480412" y="70513"/>
                  <a:pt x="6632812" y="90985"/>
                  <a:pt x="6719248" y="95534"/>
                </a:cubicBezTo>
                <a:cubicBezTo>
                  <a:pt x="6805684" y="100083"/>
                  <a:pt x="6923964" y="95534"/>
                  <a:pt x="6923964" y="95534"/>
                </a:cubicBezTo>
                <a:cubicBezTo>
                  <a:pt x="6996752" y="95534"/>
                  <a:pt x="7096836" y="93259"/>
                  <a:pt x="7155976" y="95534"/>
                </a:cubicBezTo>
                <a:cubicBezTo>
                  <a:pt x="7215116" y="97809"/>
                  <a:pt x="7242412" y="104633"/>
                  <a:pt x="7278806" y="109182"/>
                </a:cubicBezTo>
                <a:cubicBezTo>
                  <a:pt x="7315200" y="113731"/>
                  <a:pt x="7342495" y="100083"/>
                  <a:pt x="7374340" y="122829"/>
                </a:cubicBezTo>
                <a:cubicBezTo>
                  <a:pt x="7406185" y="145575"/>
                  <a:pt x="7453953" y="181969"/>
                  <a:pt x="7469875" y="245659"/>
                </a:cubicBezTo>
                <a:cubicBezTo>
                  <a:pt x="7485798" y="309349"/>
                  <a:pt x="7483523" y="441277"/>
                  <a:pt x="7469875" y="504967"/>
                </a:cubicBezTo>
                <a:cubicBezTo>
                  <a:pt x="7456227" y="568657"/>
                  <a:pt x="7451678" y="609600"/>
                  <a:pt x="7387988" y="627797"/>
                </a:cubicBezTo>
                <a:cubicBezTo>
                  <a:pt x="7324298" y="645994"/>
                  <a:pt x="7174173" y="609600"/>
                  <a:pt x="7087737" y="614149"/>
                </a:cubicBezTo>
                <a:cubicBezTo>
                  <a:pt x="7001301" y="618698"/>
                  <a:pt x="6953534" y="648268"/>
                  <a:pt x="6869373" y="655092"/>
                </a:cubicBezTo>
                <a:cubicBezTo>
                  <a:pt x="6785212" y="661916"/>
                  <a:pt x="6582770" y="655092"/>
                  <a:pt x="6582770" y="655092"/>
                </a:cubicBezTo>
                <a:lnTo>
                  <a:pt x="6323463" y="655092"/>
                </a:lnTo>
                <a:lnTo>
                  <a:pt x="5968621" y="655092"/>
                </a:lnTo>
                <a:lnTo>
                  <a:pt x="5572836" y="655092"/>
                </a:lnTo>
                <a:lnTo>
                  <a:pt x="4876800" y="655092"/>
                </a:lnTo>
                <a:lnTo>
                  <a:pt x="4617492" y="655092"/>
                </a:lnTo>
                <a:lnTo>
                  <a:pt x="4467367" y="655092"/>
                </a:lnTo>
                <a:lnTo>
                  <a:pt x="4344537" y="655092"/>
                </a:lnTo>
                <a:lnTo>
                  <a:pt x="3798627" y="682388"/>
                </a:lnTo>
                <a:cubicBezTo>
                  <a:pt x="3632579" y="686937"/>
                  <a:pt x="3348251" y="682388"/>
                  <a:pt x="3348251" y="682388"/>
                </a:cubicBezTo>
                <a:lnTo>
                  <a:pt x="3170830" y="682388"/>
                </a:lnTo>
                <a:cubicBezTo>
                  <a:pt x="3107140" y="682388"/>
                  <a:pt x="3038901" y="680114"/>
                  <a:pt x="2966113" y="682388"/>
                </a:cubicBezTo>
                <a:cubicBezTo>
                  <a:pt x="2893325" y="684662"/>
                  <a:pt x="2831910" y="693761"/>
                  <a:pt x="2734101" y="696035"/>
                </a:cubicBezTo>
                <a:cubicBezTo>
                  <a:pt x="2636292" y="698309"/>
                  <a:pt x="2499815" y="705134"/>
                  <a:pt x="2379260" y="696035"/>
                </a:cubicBezTo>
                <a:cubicBezTo>
                  <a:pt x="2258705" y="686937"/>
                  <a:pt x="2115403" y="650542"/>
                  <a:pt x="2010770" y="641444"/>
                </a:cubicBezTo>
                <a:cubicBezTo>
                  <a:pt x="1906137" y="632346"/>
                  <a:pt x="1819702" y="636895"/>
                  <a:pt x="1751463" y="641444"/>
                </a:cubicBezTo>
                <a:cubicBezTo>
                  <a:pt x="1683224" y="645993"/>
                  <a:pt x="1655928" y="639170"/>
                  <a:pt x="1601337" y="668740"/>
                </a:cubicBezTo>
                <a:cubicBezTo>
                  <a:pt x="1546746" y="698310"/>
                  <a:pt x="1455761" y="791570"/>
                  <a:pt x="1423916" y="818865"/>
                </a:cubicBezTo>
                <a:cubicBezTo>
                  <a:pt x="1392071" y="846161"/>
                  <a:pt x="1444388" y="823415"/>
                  <a:pt x="1410269" y="832513"/>
                </a:cubicBezTo>
                <a:cubicBezTo>
                  <a:pt x="1376150" y="841611"/>
                  <a:pt x="1289714" y="866632"/>
                  <a:pt x="1219200" y="873456"/>
                </a:cubicBezTo>
                <a:cubicBezTo>
                  <a:pt x="1148687" y="880280"/>
                  <a:pt x="1062251" y="871181"/>
                  <a:pt x="987188" y="873456"/>
                </a:cubicBezTo>
                <a:cubicBezTo>
                  <a:pt x="912125" y="875731"/>
                  <a:pt x="837063" y="884829"/>
                  <a:pt x="768824" y="887104"/>
                </a:cubicBezTo>
                <a:cubicBezTo>
                  <a:pt x="700585" y="889379"/>
                  <a:pt x="577755" y="887104"/>
                  <a:pt x="577755" y="887104"/>
                </a:cubicBezTo>
                <a:cubicBezTo>
                  <a:pt x="516340" y="887104"/>
                  <a:pt x="459474" y="889379"/>
                  <a:pt x="400334" y="887104"/>
                </a:cubicBezTo>
                <a:cubicBezTo>
                  <a:pt x="341194" y="884829"/>
                  <a:pt x="222913" y="873456"/>
                  <a:pt x="222913" y="873456"/>
                </a:cubicBezTo>
                <a:cubicBezTo>
                  <a:pt x="161498" y="868907"/>
                  <a:pt x="63690" y="875731"/>
                  <a:pt x="31845" y="859809"/>
                </a:cubicBezTo>
                <a:cubicBezTo>
                  <a:pt x="0" y="843887"/>
                  <a:pt x="31845" y="777922"/>
                  <a:pt x="31845" y="777922"/>
                </a:cubicBezTo>
                <a:cubicBezTo>
                  <a:pt x="31845" y="732429"/>
                  <a:pt x="29571" y="648268"/>
                  <a:pt x="31845" y="586853"/>
                </a:cubicBezTo>
                <a:cubicBezTo>
                  <a:pt x="34120" y="525438"/>
                  <a:pt x="43218" y="457199"/>
                  <a:pt x="45492" y="409432"/>
                </a:cubicBezTo>
                <a:cubicBezTo>
                  <a:pt x="47766" y="361665"/>
                  <a:pt x="40943" y="336644"/>
                  <a:pt x="45492" y="300250"/>
                </a:cubicBezTo>
                <a:cubicBezTo>
                  <a:pt x="50041" y="263856"/>
                  <a:pt x="61415" y="216089"/>
                  <a:pt x="72788" y="191068"/>
                </a:cubicBezTo>
                <a:cubicBezTo>
                  <a:pt x="84161" y="166047"/>
                  <a:pt x="86435" y="156949"/>
                  <a:pt x="113731" y="150125"/>
                </a:cubicBezTo>
                <a:cubicBezTo>
                  <a:pt x="141027" y="143301"/>
                  <a:pt x="236561" y="150125"/>
                  <a:pt x="236561" y="150125"/>
                </a:cubicBezTo>
              </a:path>
            </a:pathLst>
          </a:cu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76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270178" y="-48904"/>
            <a:ext cx="8569022" cy="6858000"/>
          </a:xfrm>
          <a:prstGeom prst="rect">
            <a:avLst/>
          </a:prstGeom>
          <a:noFill/>
          <a:ln w="9525">
            <a:noFill/>
            <a:miter lim="800000"/>
            <a:headEnd/>
            <a:tailEnd/>
          </a:ln>
        </p:spPr>
      </p:pic>
      <p:sp>
        <p:nvSpPr>
          <p:cNvPr id="14" name="Rectangle 13"/>
          <p:cNvSpPr>
            <a:spLocks noChangeArrowheads="1"/>
          </p:cNvSpPr>
          <p:nvPr/>
        </p:nvSpPr>
        <p:spPr bwMode="auto">
          <a:xfrm>
            <a:off x="2286000" y="6276201"/>
            <a:ext cx="4572000" cy="27699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Geneva, Switzerland</a:t>
            </a:r>
          </a:p>
        </p:txBody>
      </p:sp>
      <p:sp>
        <p:nvSpPr>
          <p:cNvPr id="15" name="Rectangle 4"/>
          <p:cNvSpPr>
            <a:spLocks noChangeArrowheads="1"/>
          </p:cNvSpPr>
          <p:nvPr/>
        </p:nvSpPr>
        <p:spPr bwMode="auto">
          <a:xfrm>
            <a:off x="3146039" y="6551842"/>
            <a:ext cx="28248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http://www.fourseasons.com/geneva/celebrations/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90400744"/>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642257"/>
            <a:ext cx="9144000" cy="5225143"/>
          </a:xfrm>
          <a:prstGeom prst="rect">
            <a:avLst/>
          </a:prstGeom>
          <a:noFill/>
          <a:ln w="9525">
            <a:noFill/>
            <a:miter lim="800000"/>
            <a:headEnd/>
            <a:tailEnd/>
          </a:ln>
        </p:spPr>
      </p:pic>
      <p:sp>
        <p:nvSpPr>
          <p:cNvPr id="11" name="Rectangle 10"/>
          <p:cNvSpPr>
            <a:spLocks noChangeArrowheads="1"/>
          </p:cNvSpPr>
          <p:nvPr/>
        </p:nvSpPr>
        <p:spPr bwMode="auto">
          <a:xfrm>
            <a:off x="2286000" y="5722506"/>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Four Seasons Hotel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Geneva, Switzerland</a:t>
            </a:r>
          </a:p>
        </p:txBody>
      </p:sp>
      <p:sp>
        <p:nvSpPr>
          <p:cNvPr id="12" name="Rectangle 4"/>
          <p:cNvSpPr>
            <a:spLocks noChangeArrowheads="1"/>
          </p:cNvSpPr>
          <p:nvPr/>
        </p:nvSpPr>
        <p:spPr bwMode="auto">
          <a:xfrm>
            <a:off x="3146039" y="6551842"/>
            <a:ext cx="28248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http://www.fourseasons.com/geneva/celebrations/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0FEC2EDA-47D0-4CB0-916B-8072BC5FB92B}"/>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240807DA-8FAE-46FD-B2A2-DA4416182E05}"/>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743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77504" y="0"/>
            <a:ext cx="8569022" cy="6858000"/>
          </a:xfrm>
          <a:prstGeom prst="rect">
            <a:avLst/>
          </a:prstGeom>
          <a:noFill/>
          <a:ln w="9525">
            <a:noFill/>
            <a:miter lim="800000"/>
            <a:headEnd/>
            <a:tailEnd/>
          </a:ln>
        </p:spPr>
      </p:pic>
      <p:sp>
        <p:nvSpPr>
          <p:cNvPr id="6" name="Rectangle 5"/>
          <p:cNvSpPr>
            <a:spLocks noChangeArrowheads="1"/>
          </p:cNvSpPr>
          <p:nvPr/>
        </p:nvSpPr>
        <p:spPr bwMode="auto">
          <a:xfrm>
            <a:off x="2286000" y="5722506"/>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Four Seasons Hotel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Geneva, Switzerland</a:t>
            </a:r>
          </a:p>
        </p:txBody>
      </p:sp>
      <p:sp>
        <p:nvSpPr>
          <p:cNvPr id="7" name="Rectangle 4"/>
          <p:cNvSpPr>
            <a:spLocks noChangeArrowheads="1"/>
          </p:cNvSpPr>
          <p:nvPr/>
        </p:nvSpPr>
        <p:spPr bwMode="auto">
          <a:xfrm>
            <a:off x="3146039" y="6551842"/>
            <a:ext cx="28248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http://www.fourseasons.com/geneva/celebrations/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796142" y="656772"/>
            <a:ext cx="5486400" cy="5486400"/>
          </a:xfrm>
          <a:prstGeom prst="rect">
            <a:avLst/>
          </a:prstGeom>
          <a:noFill/>
          <a:ln w="9525">
            <a:noFill/>
            <a:miter lim="800000"/>
            <a:headEnd/>
            <a:tailEnd/>
          </a:ln>
        </p:spPr>
      </p:pic>
    </p:spTree>
    <p:extLst>
      <p:ext uri="{BB962C8B-B14F-4D97-AF65-F5344CB8AC3E}">
        <p14:creationId xmlns:p14="http://schemas.microsoft.com/office/powerpoint/2010/main" val="262670208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2057400" y="0"/>
            <a:ext cx="4953000" cy="6831724"/>
          </a:xfrm>
          <a:prstGeom prst="rect">
            <a:avLst/>
          </a:prstGeom>
          <a:noFill/>
          <a:ln w="9525">
            <a:noFill/>
            <a:miter lim="800000"/>
            <a:headEnd/>
            <a:tailEnd/>
          </a:ln>
        </p:spPr>
      </p:pic>
      <p:sp>
        <p:nvSpPr>
          <p:cNvPr id="2" name="Rectangle 1"/>
          <p:cNvSpPr/>
          <p:nvPr/>
        </p:nvSpPr>
        <p:spPr>
          <a:xfrm>
            <a:off x="2286000" y="5948923"/>
            <a:ext cx="4572000" cy="80021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Europa and the Bull</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b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Enlèvement</a:t>
            </a: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d'Europe</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b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Nöel</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-Nicolas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Coypel</a:t>
            </a:r>
            <a:r>
              <a:rPr kumimoji="0" lang="en-US" sz="1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c. </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1726</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196425874"/>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1E252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$609,000.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https://www.caranddriver.com/lamborghini/revuelto</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026" name="Picture 2" descr="front three quarter view of green coupe driving on track at sunset with trees in background.">
            <a:extLst>
              <a:ext uri="{FF2B5EF4-FFF2-40B4-BE49-F238E27FC236}">
                <a16:creationId xmlns:a16="http://schemas.microsoft.com/office/drawing/2014/main" id="{4FB7559C-79F3-B2EF-EC35-674C47213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219200"/>
            <a:ext cx="8429625" cy="4752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DDB133-805E-3643-FAED-733040F78CD2}"/>
              </a:ext>
            </a:extLst>
          </p:cNvPr>
          <p:cNvSpPr txBox="1"/>
          <p:nvPr/>
        </p:nvSpPr>
        <p:spPr>
          <a:xfrm>
            <a:off x="609600" y="53340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2026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Revuelto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3437772202"/>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46210F"/>
        </a:solidFill>
        <a:effectLst/>
      </p:bgPr>
    </p:bg>
    <p:spTree>
      <p:nvGrpSpPr>
        <p:cNvPr id="1" name="">
          <a:extLst>
            <a:ext uri="{FF2B5EF4-FFF2-40B4-BE49-F238E27FC236}">
              <a16:creationId xmlns:a16="http://schemas.microsoft.com/office/drawing/2014/main" id="{96AF2F71-D874-F2D0-FCCA-0981A0B65ED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1B1759B-5EF2-D6E4-45CC-8BDD976AB6AC}"/>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$608,358. </a:t>
            </a:r>
          </a:p>
        </p:txBody>
      </p:sp>
      <p:sp>
        <p:nvSpPr>
          <p:cNvPr id="11" name="TextBox 10">
            <a:extLst>
              <a:ext uri="{FF2B5EF4-FFF2-40B4-BE49-F238E27FC236}">
                <a16:creationId xmlns:a16="http://schemas.microsoft.com/office/drawing/2014/main" id="{9CAF8D56-EC08-3ADA-9DCF-8B3AB9DCBB07}"/>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https://www.caranddriver.com/lamborghini/revuelto</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2" descr="A sports car parked on a road&#10;&#10;Description automatically generated">
            <a:extLst>
              <a:ext uri="{FF2B5EF4-FFF2-40B4-BE49-F238E27FC236}">
                <a16:creationId xmlns:a16="http://schemas.microsoft.com/office/drawing/2014/main" id="{73C3EC1C-1EDD-B94A-DE35-5C62CA407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 y="849630"/>
            <a:ext cx="9144000" cy="5158740"/>
          </a:xfrm>
          <a:prstGeom prst="rect">
            <a:avLst/>
          </a:prstGeom>
        </p:spPr>
      </p:pic>
      <p:sp>
        <p:nvSpPr>
          <p:cNvPr id="4" name="TextBox 3">
            <a:extLst>
              <a:ext uri="{FF2B5EF4-FFF2-40B4-BE49-F238E27FC236}">
                <a16:creationId xmlns:a16="http://schemas.microsoft.com/office/drawing/2014/main" id="{FF8BA143-1879-CC15-173C-B7848139C281}"/>
              </a:ext>
            </a:extLst>
          </p:cNvPr>
          <p:cNvSpPr txBox="1"/>
          <p:nvPr/>
        </p:nvSpPr>
        <p:spPr>
          <a:xfrm>
            <a:off x="609600" y="53340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Revuelto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354853299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201F1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$270,000.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https://blog.dupontregistry.com/lamborghini/new-2023-lamborghini-huracan-sterrato-is-revealed-602-hp-off-road-supercar/</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193581BE-5BF3-DF04-08D1-EF33D4E6E59E}"/>
              </a:ext>
            </a:extLst>
          </p:cNvPr>
          <p:cNvSpPr txBox="1"/>
          <p:nvPr/>
        </p:nvSpPr>
        <p:spPr>
          <a:xfrm>
            <a:off x="609600" y="56388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Lamborghini Huracan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Sterrato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pic>
        <p:nvPicPr>
          <p:cNvPr id="17" name="Picture 16" descr="A car driving on a road&#10;&#10;Description automatically generated with low confidence">
            <a:extLst>
              <a:ext uri="{FF2B5EF4-FFF2-40B4-BE49-F238E27FC236}">
                <a16:creationId xmlns:a16="http://schemas.microsoft.com/office/drawing/2014/main" id="{A722DAB8-3E59-EE21-3A94-36B3C5CE2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9529"/>
            <a:ext cx="9144000" cy="4572000"/>
          </a:xfrm>
          <a:prstGeom prst="rect">
            <a:avLst/>
          </a:prstGeom>
        </p:spPr>
      </p:pic>
    </p:spTree>
    <p:extLst>
      <p:ext uri="{BB962C8B-B14F-4D97-AF65-F5344CB8AC3E}">
        <p14:creationId xmlns:p14="http://schemas.microsoft.com/office/powerpoint/2010/main" val="2476216573"/>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Sian</a:t>
            </a: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$3.6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3" name="Picture 12" descr="A green sports car&#10;&#10;Description automatically generated with low confidence">
            <a:extLst>
              <a:ext uri="{FF2B5EF4-FFF2-40B4-BE49-F238E27FC236}">
                <a16:creationId xmlns:a16="http://schemas.microsoft.com/office/drawing/2014/main" id="{2454F765-DE1A-47C3-829C-F2A272575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400"/>
            <a:ext cx="9144000" cy="5143500"/>
          </a:xfrm>
          <a:prstGeom prst="rect">
            <a:avLst/>
          </a:prstGeom>
        </p:spPr>
      </p:pic>
    </p:spTree>
    <p:extLst>
      <p:ext uri="{BB962C8B-B14F-4D97-AF65-F5344CB8AC3E}">
        <p14:creationId xmlns:p14="http://schemas.microsoft.com/office/powerpoint/2010/main" val="2245022616"/>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D2A9E-1933-4F63-8787-34F274C1DF6B}"/>
              </a:ext>
            </a:extLst>
          </p:cNvPr>
          <p:cNvPicPr>
            <a:picLocks noChangeAspect="1"/>
          </p:cNvPicPr>
          <p:nvPr/>
        </p:nvPicPr>
        <p:blipFill>
          <a:blip r:embed="rId3"/>
          <a:stretch>
            <a:fillRect/>
          </a:stretch>
        </p:blipFill>
        <p:spPr>
          <a:xfrm>
            <a:off x="0" y="1066800"/>
            <a:ext cx="9144000" cy="4590661"/>
          </a:xfrm>
          <a:prstGeom prst="rect">
            <a:avLst/>
          </a:prstGeom>
        </p:spPr>
      </p:pic>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Countach</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$2.64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4"/>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999445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45704"/>
            <a:ext cx="7162800" cy="194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BBA71CC-7EFB-429C-B374-D25DD43EF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429512"/>
            <a:ext cx="4572000" cy="4590288"/>
          </a:xfrm>
          <a:prstGeom prst="rect">
            <a:avLst/>
          </a:prstGeom>
          <a:solidFill>
            <a:schemeClr val="tx1"/>
          </a:solidFill>
        </p:spPr>
      </p:pic>
    </p:spTree>
    <p:extLst>
      <p:ext uri="{BB962C8B-B14F-4D97-AF65-F5344CB8AC3E}">
        <p14:creationId xmlns:p14="http://schemas.microsoft.com/office/powerpoint/2010/main" val="19454345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11161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Alfa Romeo Stelvio Quadrifoglio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2"/>
              </a:rPr>
              <a:t>https://www.alfaromeousa.com/cars/giulia/quadrifoglio</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DD410A65-38C6-CA32-6EDC-3BE39907B97F}"/>
              </a:ext>
            </a:extLst>
          </p:cNvPr>
          <p:cNvPicPr>
            <a:picLocks noChangeAspect="1"/>
          </p:cNvPicPr>
          <p:nvPr/>
        </p:nvPicPr>
        <p:blipFill>
          <a:blip r:embed="rId3"/>
          <a:stretch>
            <a:fillRect/>
          </a:stretch>
        </p:blipFill>
        <p:spPr>
          <a:xfrm>
            <a:off x="0" y="1714500"/>
            <a:ext cx="9144000" cy="3429000"/>
          </a:xfrm>
          <a:prstGeom prst="rect">
            <a:avLst/>
          </a:prstGeom>
        </p:spPr>
      </p:pic>
    </p:spTree>
    <p:extLst>
      <p:ext uri="{BB962C8B-B14F-4D97-AF65-F5344CB8AC3E}">
        <p14:creationId xmlns:p14="http://schemas.microsoft.com/office/powerpoint/2010/main" val="4034524672"/>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90538-487A-431F-A067-360D91D6434A}"/>
              </a:ext>
            </a:extLst>
          </p:cNvPr>
          <p:cNvPicPr>
            <a:picLocks noChangeAspect="1"/>
          </p:cNvPicPr>
          <p:nvPr/>
        </p:nvPicPr>
        <p:blipFill>
          <a:blip r:embed="rId2"/>
          <a:stretch>
            <a:fillRect/>
          </a:stretch>
        </p:blipFill>
        <p:spPr>
          <a:xfrm>
            <a:off x="457200" y="1148715"/>
            <a:ext cx="8229600" cy="5023485"/>
          </a:xfrm>
          <a:prstGeom prst="rect">
            <a:avLst/>
          </a:prstGeom>
        </p:spPr>
      </p:pic>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2022/2023 Alfa Romeo Stelvio Quadrifoglio</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3"/>
              </a:rPr>
              <a:t>Source</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611088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714625" y="576263"/>
            <a:ext cx="3714750" cy="5705475"/>
          </a:xfrm>
          <a:prstGeom prst="rect">
            <a:avLst/>
          </a:prstGeom>
          <a:noFill/>
          <a:ln w="9525">
            <a:noFill/>
            <a:miter lim="800000"/>
            <a:headEnd/>
            <a:tailEnd/>
          </a:ln>
        </p:spPr>
      </p:pic>
    </p:spTree>
    <p:extLst>
      <p:ext uri="{BB962C8B-B14F-4D97-AF65-F5344CB8AC3E}">
        <p14:creationId xmlns:p14="http://schemas.microsoft.com/office/powerpoint/2010/main" val="58517522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3E261A"/>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6D1854D-C5C0-FB53-E3F3-E1D4C6C8E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2659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B5FABE-E6CF-4A53-935F-B4BB6251DE59}"/>
              </a:ext>
            </a:extLst>
          </p:cNvPr>
          <p:cNvSpPr txBox="1"/>
          <p:nvPr/>
        </p:nvSpPr>
        <p:spPr>
          <a:xfrm>
            <a:off x="1383098" y="6173986"/>
            <a:ext cx="636390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DBCBCC"/>
                </a:solidFill>
                <a:effectLst>
                  <a:outerShdw blurRad="38100" dist="38100" dir="2700000" algn="tl">
                    <a:srgbClr val="000000">
                      <a:alpha val="43137"/>
                    </a:srgbClr>
                  </a:outerShdw>
                </a:effectLst>
                <a:uLnTx/>
                <a:uFillTx/>
                <a:latin typeface="Arial"/>
                <a:ea typeface="+mn-ea"/>
                <a:cs typeface="+mn-cs"/>
              </a:rPr>
              <a:t>2026 Maserati </a:t>
            </a:r>
            <a:r>
              <a:rPr kumimoji="0" lang="en-US" sz="3200" b="1" i="1" u="none" strike="noStrike" kern="1200" cap="none" spc="0" normalizeH="0" baseline="0" noProof="0" dirty="0" err="1">
                <a:ln>
                  <a:noFill/>
                </a:ln>
                <a:solidFill>
                  <a:srgbClr val="DBCBCC"/>
                </a:solidFill>
                <a:effectLst>
                  <a:outerShdw blurRad="38100" dist="38100" dir="2700000" algn="tl">
                    <a:srgbClr val="000000">
                      <a:alpha val="43137"/>
                    </a:srgbClr>
                  </a:outerShdw>
                </a:effectLst>
                <a:uLnTx/>
                <a:uFillTx/>
                <a:latin typeface="Verdana" pitchFamily="34" charset="0"/>
                <a:ea typeface="+mn-ea"/>
                <a:cs typeface="+mn-cs"/>
              </a:rPr>
              <a:t>GranTurismo</a:t>
            </a:r>
            <a:endParaRPr kumimoji="0" lang="en-US" sz="3200" b="1" i="1" u="none" strike="noStrike" kern="1200" cap="none" spc="0" normalizeH="0" baseline="0" noProof="0" dirty="0">
              <a:ln>
                <a:noFill/>
              </a:ln>
              <a:solidFill>
                <a:srgbClr val="DBCBCC"/>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4004165333"/>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1A2B3F"/>
        </a:solidFill>
        <a:effectLst/>
      </p:bgPr>
    </p:bg>
    <p:spTree>
      <p:nvGrpSpPr>
        <p:cNvPr id="1" name="">
          <a:extLst>
            <a:ext uri="{FF2B5EF4-FFF2-40B4-BE49-F238E27FC236}">
              <a16:creationId xmlns:a16="http://schemas.microsoft.com/office/drawing/2014/main" id="{C84A07E1-63CA-9364-D871-5F52FE5DCBF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37A473F-5C2B-8B7C-4129-7651D9CF04E2}"/>
              </a:ext>
            </a:extLst>
          </p:cNvPr>
          <p:cNvSpPr txBox="1"/>
          <p:nvPr/>
        </p:nvSpPr>
        <p:spPr>
          <a:xfrm>
            <a:off x="1383098" y="6173986"/>
            <a:ext cx="636390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Arial"/>
                <a:ea typeface="+mn-ea"/>
                <a:cs typeface="+mn-cs"/>
              </a:rPr>
              <a:t>2024 Maserati </a:t>
            </a:r>
            <a:r>
              <a:rPr kumimoji="0" lang="en-US" sz="3200" b="1" i="1" u="none" strike="noStrike" kern="1200" cap="none" spc="0" normalizeH="0" baseline="0" noProof="0" dirty="0" err="1">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rPr>
              <a:t>GranTurismo</a:t>
            </a:r>
            <a:endParaRPr kumimoji="0" lang="en-US" sz="3200" b="1" i="1"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3A03A65D-D11E-7FC5-7C4C-256803D19AA0}"/>
              </a:ext>
            </a:extLst>
          </p:cNvPr>
          <p:cNvPicPr>
            <a:picLocks noChangeAspect="1"/>
          </p:cNvPicPr>
          <p:nvPr/>
        </p:nvPicPr>
        <p:blipFill>
          <a:blip r:embed="rId2"/>
          <a:stretch>
            <a:fillRect/>
          </a:stretch>
        </p:blipFill>
        <p:spPr>
          <a:xfrm>
            <a:off x="5749" y="0"/>
            <a:ext cx="9144000" cy="6092191"/>
          </a:xfrm>
          <a:prstGeom prst="rect">
            <a:avLst/>
          </a:prstGeom>
          <a:solidFill>
            <a:srgbClr val="1A2F44"/>
          </a:solidFill>
        </p:spPr>
      </p:pic>
    </p:spTree>
    <p:extLst>
      <p:ext uri="{BB962C8B-B14F-4D97-AF65-F5344CB8AC3E}">
        <p14:creationId xmlns:p14="http://schemas.microsoft.com/office/powerpoint/2010/main" val="3168740719"/>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4E82B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2A172-F759-46E6-9AC4-FFD0751307CB}"/>
              </a:ext>
            </a:extLst>
          </p:cNvPr>
          <p:cNvPicPr>
            <a:picLocks noChangeAspect="1"/>
          </p:cNvPicPr>
          <p:nvPr/>
        </p:nvPicPr>
        <p:blipFill>
          <a:blip r:embed="rId2"/>
          <a:stretch>
            <a:fillRect/>
          </a:stretch>
        </p:blipFill>
        <p:spPr>
          <a:xfrm>
            <a:off x="0" y="685800"/>
            <a:ext cx="9142572" cy="6096953"/>
          </a:xfrm>
          <a:prstGeom prst="rect">
            <a:avLst/>
          </a:prstGeom>
        </p:spPr>
      </p:pic>
      <p:sp>
        <p:nvSpPr>
          <p:cNvPr id="5" name="TextBox 4">
            <a:extLst>
              <a:ext uri="{FF2B5EF4-FFF2-40B4-BE49-F238E27FC236}">
                <a16:creationId xmlns:a16="http://schemas.microsoft.com/office/drawing/2014/main" id="{D6B5FABE-E6CF-4A53-935F-B4BB6251DE59}"/>
              </a:ext>
            </a:extLst>
          </p:cNvPr>
          <p:cNvSpPr txBox="1"/>
          <p:nvPr/>
        </p:nvSpPr>
        <p:spPr>
          <a:xfrm>
            <a:off x="2229050" y="5848150"/>
            <a:ext cx="466825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 Maserati MC20</a:t>
            </a:r>
          </a:p>
        </p:txBody>
      </p:sp>
    </p:spTree>
    <p:extLst>
      <p:ext uri="{BB962C8B-B14F-4D97-AF65-F5344CB8AC3E}">
        <p14:creationId xmlns:p14="http://schemas.microsoft.com/office/powerpoint/2010/main" val="30507172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2933700" y="809625"/>
            <a:ext cx="3276600" cy="5238750"/>
          </a:xfrm>
          <a:prstGeom prst="rect">
            <a:avLst/>
          </a:prstGeom>
          <a:noFill/>
          <a:ln w="9525">
            <a:noFill/>
            <a:miter lim="800000"/>
            <a:headEnd/>
            <a:tailEnd/>
          </a:ln>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E0F11"/>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https://www.caranddriver.com/ferrari/purosangue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E96BC643-D1AC-4E17-455C-7A73D1BB768B}"/>
              </a:ext>
            </a:extLst>
          </p:cNvPr>
          <p:cNvPicPr>
            <a:picLocks noChangeAspect="1"/>
          </p:cNvPicPr>
          <p:nvPr/>
        </p:nvPicPr>
        <p:blipFill>
          <a:blip r:embed="rId3"/>
          <a:stretch>
            <a:fillRect/>
          </a:stretch>
        </p:blipFill>
        <p:spPr>
          <a:xfrm>
            <a:off x="0" y="228600"/>
            <a:ext cx="9144000" cy="6096000"/>
          </a:xfrm>
          <a:prstGeom prst="rect">
            <a:avLst/>
          </a:prstGeom>
        </p:spPr>
      </p:pic>
      <p:sp>
        <p:nvSpPr>
          <p:cNvPr id="4" name="TextBox 3">
            <a:extLst>
              <a:ext uri="{FF2B5EF4-FFF2-40B4-BE49-F238E27FC236}">
                <a16:creationId xmlns:a16="http://schemas.microsoft.com/office/drawing/2014/main" id="{352401A0-D1BF-44BB-0CCE-C6BCCFA44E01}"/>
              </a:ext>
            </a:extLst>
          </p:cNvPr>
          <p:cNvSpPr txBox="1"/>
          <p:nvPr/>
        </p:nvSpPr>
        <p:spPr>
          <a:xfrm>
            <a:off x="2286000" y="6096000"/>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starting at about $400,000</a:t>
            </a:r>
          </a:p>
        </p:txBody>
      </p:sp>
      <p:sp>
        <p:nvSpPr>
          <p:cNvPr id="6" name="TextBox 5">
            <a:extLst>
              <a:ext uri="{FF2B5EF4-FFF2-40B4-BE49-F238E27FC236}">
                <a16:creationId xmlns:a16="http://schemas.microsoft.com/office/drawing/2014/main" id="{3E846E80-3ECB-983D-437C-0025FA1608FA}"/>
              </a:ext>
            </a:extLst>
          </p:cNvPr>
          <p:cNvSpPr txBox="1"/>
          <p:nvPr/>
        </p:nvSpPr>
        <p:spPr>
          <a:xfrm>
            <a:off x="1752600" y="5358825"/>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3887C7"/>
                </a:solidFill>
                <a:effectLst/>
                <a:uLnTx/>
                <a:uFillTx/>
                <a:latin typeface="Arial"/>
                <a:ea typeface="+mn-ea"/>
                <a:cs typeface="+mn-cs"/>
              </a:rPr>
              <a:t>2026 Ferrari </a:t>
            </a:r>
            <a:r>
              <a:rPr kumimoji="0" lang="en-US" sz="3200" b="1" i="0" u="none" strike="noStrike" kern="1200" cap="none" spc="0" normalizeH="0" baseline="0" noProof="0" dirty="0" err="1">
                <a:ln>
                  <a:noFill/>
                </a:ln>
                <a:solidFill>
                  <a:srgbClr val="3887C7"/>
                </a:solidFill>
                <a:effectLst/>
                <a:uLnTx/>
                <a:uFillTx/>
                <a:latin typeface="Arial"/>
                <a:ea typeface="+mn-ea"/>
                <a:cs typeface="+mn-cs"/>
              </a:rPr>
              <a:t>Purosangue</a:t>
            </a:r>
            <a:endParaRPr kumimoji="0" lang="en-US" sz="3200" b="1" i="0" u="none" strike="noStrike" kern="1200" cap="none" spc="0" normalizeH="0" baseline="0" noProof="0" dirty="0">
              <a:ln>
                <a:noFill/>
              </a:ln>
              <a:solidFill>
                <a:srgbClr val="3887C7"/>
              </a:solidFill>
              <a:effectLst/>
              <a:uLnTx/>
              <a:uFillTx/>
              <a:latin typeface="Arial"/>
              <a:ea typeface="+mn-ea"/>
              <a:cs typeface="+mn-cs"/>
            </a:endParaRPr>
          </a:p>
        </p:txBody>
      </p:sp>
    </p:spTree>
    <p:extLst>
      <p:ext uri="{BB962C8B-B14F-4D97-AF65-F5344CB8AC3E}">
        <p14:creationId xmlns:p14="http://schemas.microsoft.com/office/powerpoint/2010/main" val="3506636507"/>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a:extLst>
            <a:ext uri="{FF2B5EF4-FFF2-40B4-BE49-F238E27FC236}">
              <a16:creationId xmlns:a16="http://schemas.microsoft.com/office/drawing/2014/main" id="{CC97C5F4-A519-6974-A263-4006213673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3B2437-853A-7157-C457-CE905209A866}"/>
              </a:ext>
            </a:extLst>
          </p:cNvPr>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https://www.caranddriver.com/ferrari/purosangue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descr="A Ferrari 2024 blue sports car driving through snow">
            <a:extLst>
              <a:ext uri="{FF2B5EF4-FFF2-40B4-BE49-F238E27FC236}">
                <a16:creationId xmlns:a16="http://schemas.microsoft.com/office/drawing/2014/main" id="{12B21B27-2E9A-8900-CEE0-207EA4F79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60"/>
            <a:ext cx="9144000" cy="5135880"/>
          </a:xfrm>
          <a:prstGeom prst="rect">
            <a:avLst/>
          </a:prstGeom>
        </p:spPr>
      </p:pic>
      <p:sp>
        <p:nvSpPr>
          <p:cNvPr id="9" name="TextBox 8">
            <a:extLst>
              <a:ext uri="{FF2B5EF4-FFF2-40B4-BE49-F238E27FC236}">
                <a16:creationId xmlns:a16="http://schemas.microsoft.com/office/drawing/2014/main" id="{A4B8EE9B-34EE-D6D2-D821-208E8EC35532}"/>
              </a:ext>
            </a:extLst>
          </p:cNvPr>
          <p:cNvSpPr txBox="1"/>
          <p:nvPr/>
        </p:nvSpPr>
        <p:spPr>
          <a:xfrm>
            <a:off x="2286000" y="6096000"/>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starting at $402,050</a:t>
            </a:r>
          </a:p>
        </p:txBody>
      </p:sp>
      <p:sp>
        <p:nvSpPr>
          <p:cNvPr id="10" name="TextBox 9">
            <a:extLst>
              <a:ext uri="{FF2B5EF4-FFF2-40B4-BE49-F238E27FC236}">
                <a16:creationId xmlns:a16="http://schemas.microsoft.com/office/drawing/2014/main" id="{1F025A2C-3698-0BB4-9BBD-5B1BAE7D91D7}"/>
              </a:ext>
            </a:extLst>
          </p:cNvPr>
          <p:cNvSpPr txBox="1"/>
          <p:nvPr/>
        </p:nvSpPr>
        <p:spPr>
          <a:xfrm>
            <a:off x="1752600" y="5358825"/>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3887C7"/>
                </a:solidFill>
                <a:effectLst/>
                <a:uLnTx/>
                <a:uFillTx/>
                <a:latin typeface="Arial"/>
                <a:ea typeface="+mn-ea"/>
                <a:cs typeface="+mn-cs"/>
              </a:rPr>
              <a:t>2024 Ferrari </a:t>
            </a:r>
            <a:r>
              <a:rPr kumimoji="0" lang="en-US" sz="3200" b="1" i="0" u="none" strike="noStrike" kern="1200" cap="none" spc="0" normalizeH="0" baseline="0" noProof="0" dirty="0" err="1">
                <a:ln>
                  <a:noFill/>
                </a:ln>
                <a:solidFill>
                  <a:srgbClr val="3887C7"/>
                </a:solidFill>
                <a:effectLst/>
                <a:uLnTx/>
                <a:uFillTx/>
                <a:latin typeface="Arial"/>
                <a:ea typeface="+mn-ea"/>
                <a:cs typeface="+mn-cs"/>
              </a:rPr>
              <a:t>Purosangue</a:t>
            </a:r>
            <a:endParaRPr kumimoji="0" lang="en-US" sz="3200" b="1" i="0" u="none" strike="noStrike" kern="1200" cap="none" spc="0" normalizeH="0" baseline="0" noProof="0" dirty="0">
              <a:ln>
                <a:noFill/>
              </a:ln>
              <a:solidFill>
                <a:srgbClr val="3887C7"/>
              </a:solidFill>
              <a:effectLst/>
              <a:uLnTx/>
              <a:uFillTx/>
              <a:latin typeface="Arial"/>
              <a:ea typeface="+mn-ea"/>
              <a:cs typeface="+mn-cs"/>
            </a:endParaRPr>
          </a:p>
        </p:txBody>
      </p:sp>
    </p:spTree>
    <p:extLst>
      <p:ext uri="{BB962C8B-B14F-4D97-AF65-F5344CB8AC3E}">
        <p14:creationId xmlns:p14="http://schemas.microsoft.com/office/powerpoint/2010/main" val="1588914926"/>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https://www.motor1.com/reviews/621685/2023-ferrari-296-gts-first-drive/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Ferrari 296 GTS</a:t>
            </a:r>
          </a:p>
        </p:txBody>
      </p:sp>
      <p:pic>
        <p:nvPicPr>
          <p:cNvPr id="3" name="Picture 2">
            <a:extLst>
              <a:ext uri="{FF2B5EF4-FFF2-40B4-BE49-F238E27FC236}">
                <a16:creationId xmlns:a16="http://schemas.microsoft.com/office/drawing/2014/main" id="{69187E7B-0F34-795B-A308-4A4A045E26A9}"/>
              </a:ext>
            </a:extLst>
          </p:cNvPr>
          <p:cNvPicPr>
            <a:picLocks noChangeAspect="1"/>
          </p:cNvPicPr>
          <p:nvPr/>
        </p:nvPicPr>
        <p:blipFill>
          <a:blip r:embed="rId3"/>
          <a:stretch>
            <a:fillRect/>
          </a:stretch>
        </p:blipFill>
        <p:spPr>
          <a:xfrm>
            <a:off x="12700" y="762000"/>
            <a:ext cx="9144000" cy="5143500"/>
          </a:xfrm>
          <a:prstGeom prst="rect">
            <a:avLst/>
          </a:prstGeom>
        </p:spPr>
      </p:pic>
    </p:spTree>
    <p:extLst>
      <p:ext uri="{BB962C8B-B14F-4D97-AF65-F5344CB8AC3E}">
        <p14:creationId xmlns:p14="http://schemas.microsoft.com/office/powerpoint/2010/main" val="266731284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50560229"/>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656565"/>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https://www.ferrarilakeforest.com/manufacturer-information/upcoming-ferrari-models/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descr="A picture containing car&#10;&#10;Description automatically generated">
            <a:extLst>
              <a:ext uri="{FF2B5EF4-FFF2-40B4-BE49-F238E27FC236}">
                <a16:creationId xmlns:a16="http://schemas.microsoft.com/office/drawing/2014/main" id="{8854F2FE-66CC-4E62-9ABF-53097F71B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4972050"/>
          </a:xfrm>
          <a:prstGeom prst="rect">
            <a:avLst/>
          </a:prstGeom>
        </p:spPr>
      </p:pic>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Ferrari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Icona</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Monza SP1</a:t>
            </a:r>
          </a:p>
        </p:txBody>
      </p:sp>
    </p:spTree>
    <p:extLst>
      <p:ext uri="{BB962C8B-B14F-4D97-AF65-F5344CB8AC3E}">
        <p14:creationId xmlns:p14="http://schemas.microsoft.com/office/powerpoint/2010/main" val="2791751874"/>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descr="http://i.ytimg.com/vi/VVW5TBGztAY/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19956"/>
            <a:ext cx="9078685" cy="68090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2370" y="6153221"/>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2016 Ferrari F80 Concept</a:t>
            </a:r>
          </a:p>
        </p:txBody>
      </p:sp>
    </p:spTree>
    <p:extLst>
      <p:ext uri="{BB962C8B-B14F-4D97-AF65-F5344CB8AC3E}">
        <p14:creationId xmlns:p14="http://schemas.microsoft.com/office/powerpoint/2010/main" val="257310323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7368"/>
            <a:ext cx="9178948" cy="556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67228" y="6172200"/>
            <a:ext cx="73914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2015 Ferrari F80 Supercar Concept</a:t>
            </a:r>
          </a:p>
        </p:txBody>
      </p:sp>
    </p:spTree>
    <p:extLst>
      <p:ext uri="{BB962C8B-B14F-4D97-AF65-F5344CB8AC3E}">
        <p14:creationId xmlns:p14="http://schemas.microsoft.com/office/powerpoint/2010/main" val="133476217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3011285" y="990600"/>
            <a:ext cx="3031153" cy="4846320"/>
          </a:xfrm>
          <a:prstGeom prst="rect">
            <a:avLst/>
          </a:prstGeom>
          <a:noFill/>
          <a:ln w="9525">
            <a:noFill/>
            <a:miter lim="800000"/>
            <a:headEnd/>
            <a:tailEnd/>
          </a:ln>
        </p:spPr>
      </p:pic>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955764"/>
            <a:ext cx="9144000" cy="4922520"/>
          </a:xfrm>
          <a:prstGeom prst="rect">
            <a:avLst/>
          </a:prstGeom>
          <a:noFill/>
          <a:ln w="9525">
            <a:noFill/>
            <a:miter lim="800000"/>
            <a:headEnd/>
            <a:tailEnd/>
          </a:ln>
        </p:spPr>
      </p:pic>
    </p:spTree>
    <p:extLst>
      <p:ext uri="{BB962C8B-B14F-4D97-AF65-F5344CB8AC3E}">
        <p14:creationId xmlns:p14="http://schemas.microsoft.com/office/powerpoint/2010/main" val="394704844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2362200" y="1285875"/>
            <a:ext cx="4352925" cy="4352925"/>
          </a:xfrm>
          <a:prstGeom prst="rect">
            <a:avLst/>
          </a:prstGeom>
          <a:noFill/>
          <a:ln w="9525">
            <a:noFill/>
            <a:miter lim="800000"/>
            <a:headEnd/>
            <a:tailEnd/>
          </a:ln>
        </p:spPr>
      </p:pic>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BDF560-A2D0-FDD6-1134-E620BCF6314E}"/>
              </a:ext>
            </a:extLst>
          </p:cNvPr>
          <p:cNvSpPr txBox="1"/>
          <p:nvPr/>
        </p:nvSpPr>
        <p:spPr>
          <a:xfrm>
            <a:off x="680108" y="6581745"/>
            <a:ext cx="7783784"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https://www.wheelsinmotionmc.com/inventory/v1/Current/Ducati/Panigale/Panigale-V4/Red--Chatsworth-California---21336901?format=print</a:t>
            </a:r>
            <a:endPar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CF79A1BA-AED9-F1D9-FC01-CD6681875AAD}"/>
              </a:ext>
            </a:extLst>
          </p:cNvPr>
          <p:cNvPicPr>
            <a:picLocks noChangeAspect="1"/>
          </p:cNvPicPr>
          <p:nvPr/>
        </p:nvPicPr>
        <p:blipFill>
          <a:blip r:embed="rId3"/>
          <a:stretch>
            <a:fillRect/>
          </a:stretch>
        </p:blipFill>
        <p:spPr>
          <a:xfrm>
            <a:off x="914400" y="1597152"/>
            <a:ext cx="7315200" cy="4270248"/>
          </a:xfrm>
          <a:prstGeom prst="rect">
            <a:avLst/>
          </a:prstGeom>
        </p:spPr>
      </p:pic>
      <p:sp>
        <p:nvSpPr>
          <p:cNvPr id="4" name="TextBox 3">
            <a:extLst>
              <a:ext uri="{FF2B5EF4-FFF2-40B4-BE49-F238E27FC236}">
                <a16:creationId xmlns:a16="http://schemas.microsoft.com/office/drawing/2014/main" id="{CA0E4F2C-9A03-3AD6-CAC3-67F1E7F6CBFA}"/>
              </a:ext>
            </a:extLst>
          </p:cNvPr>
          <p:cNvSpPr txBox="1"/>
          <p:nvPr/>
        </p:nvSpPr>
        <p:spPr>
          <a:xfrm>
            <a:off x="2286000" y="5816600"/>
            <a:ext cx="4572000" cy="7201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2026 Ducati </a:t>
            </a:r>
            <a:r>
              <a:rPr kumimoji="0" 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Panigale</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V4</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$19,595.00</a:t>
            </a:r>
          </a:p>
        </p:txBody>
      </p:sp>
    </p:spTree>
    <p:extLst>
      <p:ext uri="{BB962C8B-B14F-4D97-AF65-F5344CB8AC3E}">
        <p14:creationId xmlns:p14="http://schemas.microsoft.com/office/powerpoint/2010/main" val="2791983173"/>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011D22-6504-3A90-9A7D-58607B0BE7D3}"/>
            </a:ext>
          </a:extLst>
        </p:cNvPr>
        <p:cNvGrpSpPr/>
        <p:nvPr/>
      </p:nvGrpSpPr>
      <p:grpSpPr>
        <a:xfrm>
          <a:off x="0" y="0"/>
          <a:ext cx="0" cy="0"/>
          <a:chOff x="0" y="0"/>
          <a:chExt cx="0" cy="0"/>
        </a:xfrm>
      </p:grpSpPr>
      <p:pic>
        <p:nvPicPr>
          <p:cNvPr id="3" name="Picture 2" descr="A red Ducati motorcycle with black wheels">
            <a:extLst>
              <a:ext uri="{FF2B5EF4-FFF2-40B4-BE49-F238E27FC236}">
                <a16:creationId xmlns:a16="http://schemas.microsoft.com/office/drawing/2014/main" id="{030BF54C-5FB3-40FE-287F-27D4F07E1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08" y="510081"/>
            <a:ext cx="7783784" cy="5837838"/>
          </a:xfrm>
          <a:prstGeom prst="rect">
            <a:avLst/>
          </a:prstGeom>
        </p:spPr>
      </p:pic>
      <p:sp>
        <p:nvSpPr>
          <p:cNvPr id="6" name="TextBox 5">
            <a:extLst>
              <a:ext uri="{FF2B5EF4-FFF2-40B4-BE49-F238E27FC236}">
                <a16:creationId xmlns:a16="http://schemas.microsoft.com/office/drawing/2014/main" id="{38FFB5B8-2BB1-88AC-DD24-5198C0DFD037}"/>
              </a:ext>
            </a:extLst>
          </p:cNvPr>
          <p:cNvSpPr txBox="1"/>
          <p:nvPr/>
        </p:nvSpPr>
        <p:spPr>
          <a:xfrm>
            <a:off x="2286000" y="5816600"/>
            <a:ext cx="4572000" cy="7201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2024 Ducati </a:t>
            </a:r>
            <a:r>
              <a:rPr kumimoji="0" 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Panigale</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V4</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$24,995.00</a:t>
            </a:r>
          </a:p>
        </p:txBody>
      </p:sp>
      <p:sp>
        <p:nvSpPr>
          <p:cNvPr id="8" name="TextBox 7">
            <a:extLst>
              <a:ext uri="{FF2B5EF4-FFF2-40B4-BE49-F238E27FC236}">
                <a16:creationId xmlns:a16="http://schemas.microsoft.com/office/drawing/2014/main" id="{70811C31-D07E-D82A-91F9-827F04654578}"/>
              </a:ext>
            </a:extLst>
          </p:cNvPr>
          <p:cNvSpPr txBox="1"/>
          <p:nvPr/>
        </p:nvSpPr>
        <p:spPr>
          <a:xfrm>
            <a:off x="680108" y="6581745"/>
            <a:ext cx="7783784"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https://www.wheelsinmotionmc.com/inventory/v1/Current/Ducati/Panigale/Panigale-V4/Red--Chatsworth-California---21336901?format=print</a:t>
            </a:r>
            <a:endPar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9286651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61950"/>
            <a:ext cx="9144000" cy="6115050"/>
          </a:xfrm>
          <a:prstGeom prst="rect">
            <a:avLst/>
          </a:prstGeom>
          <a:noFill/>
          <a:ln w="9525">
            <a:noFill/>
            <a:miter lim="800000"/>
            <a:headEnd/>
            <a:tailEnd/>
          </a:ln>
        </p:spPr>
      </p:pic>
    </p:spTree>
    <p:extLst>
      <p:ext uri="{BB962C8B-B14F-4D97-AF65-F5344CB8AC3E}">
        <p14:creationId xmlns:p14="http://schemas.microsoft.com/office/powerpoint/2010/main" val="2277211279"/>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43113"/>
            <a:ext cx="6054024" cy="3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465594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3F505A"/>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descr="2026 Bugatti Tourbillion ">
            <a:extLst>
              <a:ext uri="{FF2B5EF4-FFF2-40B4-BE49-F238E27FC236}">
                <a16:creationId xmlns:a16="http://schemas.microsoft.com/office/drawing/2014/main" id="{B1D3C015-E3BB-33CC-A4B3-4578C3354A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8" y="12192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27FFE6-A5D6-BFF6-B60A-13805F6C9E89}"/>
              </a:ext>
            </a:extLst>
          </p:cNvPr>
          <p:cNvSpPr txBox="1"/>
          <p:nvPr/>
        </p:nvSpPr>
        <p:spPr>
          <a:xfrm>
            <a:off x="2286000" y="6118239"/>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Price: About $3.9 Million</a:t>
            </a:r>
          </a:p>
        </p:txBody>
      </p:sp>
      <p:sp>
        <p:nvSpPr>
          <p:cNvPr id="6" name="TextBox 5">
            <a:extLst>
              <a:ext uri="{FF2B5EF4-FFF2-40B4-BE49-F238E27FC236}">
                <a16:creationId xmlns:a16="http://schemas.microsoft.com/office/drawing/2014/main" id="{04E59CC1-CD46-C5A8-541C-EEAB7A1C7B9E}"/>
              </a:ext>
            </a:extLst>
          </p:cNvPr>
          <p:cNvSpPr txBox="1"/>
          <p:nvPr/>
        </p:nvSpPr>
        <p:spPr>
          <a:xfrm>
            <a:off x="1003300" y="5486400"/>
            <a:ext cx="7108675"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2026 Bugatti Tourbillion</a:t>
            </a:r>
          </a:p>
        </p:txBody>
      </p:sp>
      <p:sp>
        <p:nvSpPr>
          <p:cNvPr id="7" name="TextBox 6">
            <a:extLst>
              <a:ext uri="{FF2B5EF4-FFF2-40B4-BE49-F238E27FC236}">
                <a16:creationId xmlns:a16="http://schemas.microsoft.com/office/drawing/2014/main" id="{CB6CAC1D-5283-CEE0-2CF5-48252EB1D564}"/>
              </a:ext>
            </a:extLst>
          </p:cNvPr>
          <p:cNvSpPr txBox="1"/>
          <p:nvPr/>
        </p:nvSpPr>
        <p:spPr>
          <a:xfrm>
            <a:off x="241300" y="6540500"/>
            <a:ext cx="8607425"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https://auto.hindustantimes.com/auto/cars/2026-bugatti-tourbillon-hypercar-breaks-cover-with-1-775-bhp-445-kmph-top-speed-41718953938862.html</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630981919"/>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454A60"/>
        </a:solidFill>
        <a:effectLst/>
      </p:bgPr>
    </p:bg>
    <p:spTree>
      <p:nvGrpSpPr>
        <p:cNvPr id="1" name="">
          <a:extLst>
            <a:ext uri="{FF2B5EF4-FFF2-40B4-BE49-F238E27FC236}">
              <a16:creationId xmlns:a16="http://schemas.microsoft.com/office/drawing/2014/main" id="{C4EF26F5-355C-4B4B-51A4-310CB745A7E4}"/>
            </a:ext>
          </a:extLst>
        </p:cNvPr>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a:extLst>
              <a:ext uri="{FF2B5EF4-FFF2-40B4-BE49-F238E27FC236}">
                <a16:creationId xmlns:a16="http://schemas.microsoft.com/office/drawing/2014/main" id="{496868A3-DC30-F2F8-80A8-0FD5B7BDF955}"/>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a:extLst>
              <a:ext uri="{FF2B5EF4-FFF2-40B4-BE49-F238E27FC236}">
                <a16:creationId xmlns:a16="http://schemas.microsoft.com/office/drawing/2014/main" id="{10D5A7A4-3D9F-3C94-3E18-FA4AFBD822D1}"/>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a:extLst>
              <a:ext uri="{FF2B5EF4-FFF2-40B4-BE49-F238E27FC236}">
                <a16:creationId xmlns:a16="http://schemas.microsoft.com/office/drawing/2014/main" id="{BE6A2E65-BED5-C483-3B30-49D8F8D2AA7A}"/>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2" name="Picture 11" descr="A black Bugatti Mistral Roadster sports car parked on a road">
            <a:extLst>
              <a:ext uri="{FF2B5EF4-FFF2-40B4-BE49-F238E27FC236}">
                <a16:creationId xmlns:a16="http://schemas.microsoft.com/office/drawing/2014/main" id="{BC90FCEE-07FA-F619-C5EE-28C77CDC5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304800"/>
            <a:ext cx="8229600" cy="5483601"/>
          </a:xfrm>
          <a:prstGeom prst="rect">
            <a:avLst/>
          </a:prstGeom>
        </p:spPr>
      </p:pic>
      <p:sp>
        <p:nvSpPr>
          <p:cNvPr id="13" name="TextBox 12">
            <a:extLst>
              <a:ext uri="{FF2B5EF4-FFF2-40B4-BE49-F238E27FC236}">
                <a16:creationId xmlns:a16="http://schemas.microsoft.com/office/drawing/2014/main" id="{115BD4F7-39D3-DC68-A707-F1E4632EB39E}"/>
              </a:ext>
            </a:extLst>
          </p:cNvPr>
          <p:cNvSpPr txBox="1"/>
          <p:nvPr/>
        </p:nvSpPr>
        <p:spPr>
          <a:xfrm>
            <a:off x="1003300" y="5486400"/>
            <a:ext cx="7108675"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2024 Bugatti Mistral Roadster</a:t>
            </a:r>
          </a:p>
        </p:txBody>
      </p:sp>
      <p:sp>
        <p:nvSpPr>
          <p:cNvPr id="14" name="TextBox 13">
            <a:extLst>
              <a:ext uri="{FF2B5EF4-FFF2-40B4-BE49-F238E27FC236}">
                <a16:creationId xmlns:a16="http://schemas.microsoft.com/office/drawing/2014/main" id="{F41E4FFE-13C0-DFC7-ECCE-2BAF208E084C}"/>
              </a:ext>
            </a:extLst>
          </p:cNvPr>
          <p:cNvSpPr txBox="1"/>
          <p:nvPr/>
        </p:nvSpPr>
        <p:spPr>
          <a:xfrm>
            <a:off x="2286000" y="61722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Price: $5 Million</a:t>
            </a:r>
          </a:p>
        </p:txBody>
      </p:sp>
      <p:sp>
        <p:nvSpPr>
          <p:cNvPr id="16" name="TextBox 15">
            <a:extLst>
              <a:ext uri="{FF2B5EF4-FFF2-40B4-BE49-F238E27FC236}">
                <a16:creationId xmlns:a16="http://schemas.microsoft.com/office/drawing/2014/main" id="{E862EAE6-A564-D6EC-543B-9E652CC09A0D}"/>
              </a:ext>
            </a:extLst>
          </p:cNvPr>
          <p:cNvSpPr txBox="1"/>
          <p:nvPr/>
        </p:nvSpPr>
        <p:spPr>
          <a:xfrm>
            <a:off x="241300" y="6540500"/>
            <a:ext cx="8607425"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https://www.caranddriver.com/news/a40874138/2024-bugatti-mistral-5-cool-design-elements/</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703445162"/>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DFB42A"/>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14EBD6C1-C541-452C-9CCC-F526A298A016}"/>
              </a:ext>
            </a:extLst>
          </p:cNvPr>
          <p:cNvSpPr txBox="1"/>
          <p:nvPr/>
        </p:nvSpPr>
        <p:spPr>
          <a:xfrm>
            <a:off x="1302050" y="6010975"/>
            <a:ext cx="659735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2023 Bugatti W16 Mistral</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$5 Million</a:t>
            </a:r>
          </a:p>
        </p:txBody>
      </p:sp>
      <p:pic>
        <p:nvPicPr>
          <p:cNvPr id="7" name="Picture 6" descr="A yellow sports car&#10;&#10;Description automatically generated with low confidence">
            <a:extLst>
              <a:ext uri="{FF2B5EF4-FFF2-40B4-BE49-F238E27FC236}">
                <a16:creationId xmlns:a16="http://schemas.microsoft.com/office/drawing/2014/main" id="{2FA224F9-07B8-4346-3663-F6BFB28B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736"/>
            <a:ext cx="9144000" cy="5715000"/>
          </a:xfrm>
          <a:prstGeom prst="rect">
            <a:avLst/>
          </a:prstGeom>
        </p:spPr>
      </p:pic>
      <p:sp>
        <p:nvSpPr>
          <p:cNvPr id="8" name="TextBox 7">
            <a:extLst>
              <a:ext uri="{FF2B5EF4-FFF2-40B4-BE49-F238E27FC236}">
                <a16:creationId xmlns:a16="http://schemas.microsoft.com/office/drawing/2014/main" id="{634BAAA5-40FE-F93C-5116-EBC8973AA2FC}"/>
              </a:ext>
            </a:extLst>
          </p:cNvPr>
          <p:cNvSpPr txBox="1"/>
          <p:nvPr/>
        </p:nvSpPr>
        <p:spPr>
          <a:xfrm rot="19822753">
            <a:off x="3560914" y="4982780"/>
            <a:ext cx="2209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Sorry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Sold Out</a:t>
            </a:r>
          </a:p>
        </p:txBody>
      </p:sp>
    </p:spTree>
    <p:extLst>
      <p:ext uri="{BB962C8B-B14F-4D97-AF65-F5344CB8AC3E}">
        <p14:creationId xmlns:p14="http://schemas.microsoft.com/office/powerpoint/2010/main" val="1724357253"/>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928886"/>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 name="Picture 5" descr="A picture containing car, outdoor, blue, old&#10;&#10;Description automatically generated">
            <a:extLst>
              <a:ext uri="{FF2B5EF4-FFF2-40B4-BE49-F238E27FC236}">
                <a16:creationId xmlns:a16="http://schemas.microsoft.com/office/drawing/2014/main" id="{AFB7203C-FE60-4DD2-B433-3561DDF2B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4590661"/>
          </a:xfrm>
          <a:prstGeom prst="rect">
            <a:avLst/>
          </a:prstGeom>
        </p:spPr>
      </p:pic>
      <p:sp>
        <p:nvSpPr>
          <p:cNvPr id="9" name="TextBox 8">
            <a:extLst>
              <a:ext uri="{FF2B5EF4-FFF2-40B4-BE49-F238E27FC236}">
                <a16:creationId xmlns:a16="http://schemas.microsoft.com/office/drawing/2014/main" id="{14EBD6C1-C541-452C-9CCC-F526A298A016}"/>
              </a:ext>
            </a:extLst>
          </p:cNvPr>
          <p:cNvSpPr txBox="1"/>
          <p:nvPr/>
        </p:nvSpPr>
        <p:spPr>
          <a:xfrm>
            <a:off x="1952325" y="6010975"/>
            <a:ext cx="5257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2022 Bugatti Chiron</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$3.6-$3.9 Million</a:t>
            </a:r>
          </a:p>
        </p:txBody>
      </p:sp>
    </p:spTree>
    <p:extLst>
      <p:ext uri="{BB962C8B-B14F-4D97-AF65-F5344CB8AC3E}">
        <p14:creationId xmlns:p14="http://schemas.microsoft.com/office/powerpoint/2010/main" val="333757488"/>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0062B3"/>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1F66B88-23EA-4AAA-92FF-8D3A9D04F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900"/>
            <a:ext cx="9144000" cy="5143500"/>
          </a:xfrm>
          <a:prstGeom prst="rect">
            <a:avLst/>
          </a:prstGeom>
        </p:spPr>
      </p:pic>
      <p:pic>
        <p:nvPicPr>
          <p:cNvPr id="8" name="Picture 6" descr="Bugatti logo.svg">
            <a:extLst>
              <a:ext uri="{FF2B5EF4-FFF2-40B4-BE49-F238E27FC236}">
                <a16:creationId xmlns:a16="http://schemas.microsoft.com/office/drawing/2014/main" id="{EEEE6D36-B61F-48D6-89D9-4064698EC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400550"/>
            <a:ext cx="1905000" cy="1009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F60D020-DF33-4797-9377-D7E7086C2E14}"/>
              </a:ext>
            </a:extLst>
          </p:cNvPr>
          <p:cNvSpPr/>
          <p:nvPr/>
        </p:nvSpPr>
        <p:spPr>
          <a:xfrm>
            <a:off x="1219200" y="5638800"/>
            <a:ext cx="67818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Bugatti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Niniette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66 yacht is a 1,000-hp Chiron for the Water </a:t>
            </a:r>
          </a:p>
        </p:txBody>
      </p:sp>
    </p:spTree>
    <p:extLst>
      <p:ext uri="{BB962C8B-B14F-4D97-AF65-F5344CB8AC3E}">
        <p14:creationId xmlns:p14="http://schemas.microsoft.com/office/powerpoint/2010/main" val="2586149820"/>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560293"/>
            <a:ext cx="8412480" cy="59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858000" y="2133600"/>
            <a:ext cx="2133600" cy="2743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37708023"/>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201424"/>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3600" b="1" dirty="0">
                <a:solidFill>
                  <a:srgbClr val="000000"/>
                </a:solidFill>
              </a:rPr>
              <a:t>industrial / technological design</a:t>
            </a:r>
            <a:endParaRPr lang="en-US" sz="2400" b="1" dirty="0">
              <a:solidFill>
                <a:srgbClr val="000000"/>
              </a:solidFill>
            </a:endParaRPr>
          </a:p>
          <a:p>
            <a:pPr marL="0" indent="0" algn="ctr" eaLnBrk="1" hangingPunct="1">
              <a:spcBef>
                <a:spcPts val="0"/>
              </a:spcBef>
              <a:buNone/>
            </a:pPr>
            <a:r>
              <a:rPr lang="en-US" sz="2400" b="1" dirty="0">
                <a:solidFill>
                  <a:srgbClr val="FFFFFF"/>
                </a:solidFill>
              </a:rPr>
              <a:t>decoration</a:t>
            </a:r>
          </a:p>
          <a:p>
            <a:pPr marL="0" indent="0" algn="ctr" eaLnBrk="1" hangingPunct="1">
              <a:spcBef>
                <a:spcPts val="0"/>
              </a:spcBef>
              <a:buNone/>
            </a:pPr>
            <a:r>
              <a:rPr lang="en-US" sz="4800" b="1" dirty="0">
                <a:solidFill>
                  <a:srgbClr val="FF0000"/>
                </a:solidFill>
                <a:effectLst>
                  <a:outerShdw blurRad="38100" dist="38100" dir="2700000" algn="tl">
                    <a:srgbClr val="000000">
                      <a:alpha val="43137"/>
                    </a:srgbClr>
                  </a:outerShdw>
                </a:effectLst>
              </a:rPr>
              <a:t>and yes, even toilets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43953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descr="http://st.hzcdn.com/simgs/458148d2028f6a8c_4-0640/modern-toil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0937" y="1414046"/>
            <a:ext cx="5307863"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Laufen</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Alessi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One wall-hung toilet and bidet</a:t>
            </a:r>
          </a:p>
        </p:txBody>
      </p:sp>
      <p:sp>
        <p:nvSpPr>
          <p:cNvPr id="3" name="Rectangle 2"/>
          <p:cNvSpPr/>
          <p:nvPr/>
        </p:nvSpPr>
        <p:spPr>
          <a:xfrm>
            <a:off x="5791200" y="5410200"/>
            <a:ext cx="3148619"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ILBAGNOALESSI </a:t>
            </a:r>
          </a:p>
        </p:txBody>
      </p:sp>
      <p:sp>
        <p:nvSpPr>
          <p:cNvPr id="4" name="Rectangle 3"/>
          <p:cNvSpPr/>
          <p:nvPr/>
        </p:nvSpPr>
        <p:spPr>
          <a:xfrm>
            <a:off x="5562600" y="5894558"/>
            <a:ext cx="3505200" cy="65864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Stefano </a:t>
            </a:r>
            <a:r>
              <a:rPr kumimoji="0" lang="en-US" sz="2000" b="1" i="0" u="none" strike="noStrike" kern="1200" cap="none" spc="0" normalizeH="0" baseline="0" noProof="0" dirty="0" err="1">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Giovannoni</a:t>
            </a:r>
            <a:endPar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Designer</a:t>
            </a:r>
          </a:p>
        </p:txBody>
      </p:sp>
    </p:spTree>
    <p:extLst>
      <p:ext uri="{BB962C8B-B14F-4D97-AF65-F5344CB8AC3E}">
        <p14:creationId xmlns:p14="http://schemas.microsoft.com/office/powerpoint/2010/main" val="211904810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0101-0F2C-5721-94C2-505DE9525A44}"/>
              </a:ext>
            </a:extLst>
          </p:cNvPr>
          <p:cNvPicPr>
            <a:picLocks noChangeAspect="1"/>
          </p:cNvPicPr>
          <p:nvPr/>
        </p:nvPicPr>
        <p:blipFill>
          <a:blip r:embed="rId2"/>
          <a:stretch>
            <a:fillRect/>
          </a:stretch>
        </p:blipFill>
        <p:spPr>
          <a:xfrm>
            <a:off x="0" y="0"/>
            <a:ext cx="9144000" cy="6816637"/>
          </a:xfrm>
          <a:prstGeom prst="rect">
            <a:avLst/>
          </a:prstGeom>
        </p:spPr>
      </p:pic>
      <p:pic>
        <p:nvPicPr>
          <p:cNvPr id="7" name="Graphic 6">
            <a:extLst>
              <a:ext uri="{FF2B5EF4-FFF2-40B4-BE49-F238E27FC236}">
                <a16:creationId xmlns:a16="http://schemas.microsoft.com/office/drawing/2014/main" id="{F7EF1422-FD8B-5C07-1E2C-E8583972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450" y="609600"/>
            <a:ext cx="1123950" cy="457200"/>
          </a:xfrm>
          <a:prstGeom prst="rect">
            <a:avLst/>
          </a:prstGeom>
        </p:spPr>
      </p:pic>
      <p:sp>
        <p:nvSpPr>
          <p:cNvPr id="8" name="TextBox 7">
            <a:extLst>
              <a:ext uri="{FF2B5EF4-FFF2-40B4-BE49-F238E27FC236}">
                <a16:creationId xmlns:a16="http://schemas.microsoft.com/office/drawing/2014/main" id="{2E45D325-A1CB-B8BB-87D0-11F4F39969FB}"/>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90022690"/>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3" name="Picture 2" descr="A close-up of a toilet and a bidet&#10;&#10;Description automatically generated">
            <a:extLst>
              <a:ext uri="{FF2B5EF4-FFF2-40B4-BE49-F238E27FC236}">
                <a16:creationId xmlns:a16="http://schemas.microsoft.com/office/drawing/2014/main" id="{D9197219-9848-B227-96FD-FE065CAB6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38100"/>
            <a:ext cx="8610600" cy="6888480"/>
          </a:xfrm>
          <a:prstGeom prst="rect">
            <a:avLst/>
          </a:prstGeom>
        </p:spPr>
      </p:pic>
      <p:sp>
        <p:nvSpPr>
          <p:cNvPr id="5" name="TextBox 4">
            <a:extLst>
              <a:ext uri="{FF2B5EF4-FFF2-40B4-BE49-F238E27FC236}">
                <a16:creationId xmlns:a16="http://schemas.microsoft.com/office/drawing/2014/main" id="{5EB45DFB-C8B9-8C62-D68A-F3837D99A28F}"/>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1" name="Graphic 10">
            <a:extLst>
              <a:ext uri="{FF2B5EF4-FFF2-40B4-BE49-F238E27FC236}">
                <a16:creationId xmlns:a16="http://schemas.microsoft.com/office/drawing/2014/main" id="{1B378FC4-FE2B-BE33-287C-14D733CAC5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450" y="609600"/>
            <a:ext cx="1123950" cy="457200"/>
          </a:xfrm>
          <a:prstGeom prst="rect">
            <a:avLst/>
          </a:prstGeom>
        </p:spPr>
      </p:pic>
    </p:spTree>
    <p:extLst>
      <p:ext uri="{BB962C8B-B14F-4D97-AF65-F5344CB8AC3E}">
        <p14:creationId xmlns:p14="http://schemas.microsoft.com/office/powerpoint/2010/main" val="36681109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858907922"/>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82756C"/>
        </a:solidFill>
        <a:effectLst/>
      </p:bgPr>
    </p:bg>
    <p:spTree>
      <p:nvGrpSpPr>
        <p:cNvPr id="1" name=""/>
        <p:cNvGrpSpPr/>
        <p:nvPr/>
      </p:nvGrpSpPr>
      <p:grpSpPr>
        <a:xfrm>
          <a:off x="0" y="0"/>
          <a:ext cx="0" cy="0"/>
          <a:chOff x="0" y="0"/>
          <a:chExt cx="0" cy="0"/>
        </a:xfrm>
      </p:grpSpPr>
      <p:pic>
        <p:nvPicPr>
          <p:cNvPr id="4" name="Picture 3" descr="A picture containing wall, indoor, floor, toilet&#10;&#10;Description automatically generated">
            <a:extLst>
              <a:ext uri="{FF2B5EF4-FFF2-40B4-BE49-F238E27FC236}">
                <a16:creationId xmlns:a16="http://schemas.microsoft.com/office/drawing/2014/main" id="{4C1AAD9E-3E69-49D8-B5B8-A8281E997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027414"/>
          </a:xfrm>
          <a:prstGeom prst="rect">
            <a:avLst/>
          </a:prstGeom>
        </p:spPr>
      </p:pic>
      <p:sp>
        <p:nvSpPr>
          <p:cNvPr id="7" name="TextBox 6">
            <a:extLst>
              <a:ext uri="{FF2B5EF4-FFF2-40B4-BE49-F238E27FC236}">
                <a16:creationId xmlns:a16="http://schemas.microsoft.com/office/drawing/2014/main" id="{B82D3A29-3A0F-447C-B2FE-6C7FEFA7F36D}"/>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https://www.ceramicacielo.it/en/products/smile/floor+mounted+wc+%26+bidet/back+to+wall+one+hole+bidet/111</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756B5185-4A3F-48AB-B62C-B71032FF8C39}"/>
              </a:ext>
            </a:extLst>
          </p:cNvPr>
          <p:cNvSpPr txBox="1"/>
          <p:nvPr/>
        </p:nvSpPr>
        <p:spPr>
          <a:xfrm>
            <a:off x="2286000" y="5063359"/>
            <a:ext cx="4572000" cy="8802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484A49"/>
                </a:solidFill>
                <a:effectLst/>
                <a:uLnTx/>
                <a:uFillTx/>
                <a:latin typeface="Verdana" pitchFamily="34" charset="0"/>
                <a:ea typeface="+mn-ea"/>
                <a:cs typeface="+mn-cs"/>
              </a:rPr>
              <a:t>Cielo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484A49"/>
                </a:solidFill>
                <a:effectLst/>
                <a:uLnTx/>
                <a:uFillTx/>
                <a:latin typeface="Verdana" pitchFamily="34" charset="0"/>
                <a:ea typeface="+mn-ea"/>
                <a:cs typeface="+mn-cs"/>
              </a:rPr>
              <a:t>Italy</a:t>
            </a:r>
          </a:p>
        </p:txBody>
      </p:sp>
    </p:spTree>
    <p:extLst>
      <p:ext uri="{BB962C8B-B14F-4D97-AF65-F5344CB8AC3E}">
        <p14:creationId xmlns:p14="http://schemas.microsoft.com/office/powerpoint/2010/main" val="3075148820"/>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75" y="3429000"/>
            <a:ext cx="8226425" cy="1446550"/>
          </a:xfrm>
        </p:spPr>
        <p:txBody>
          <a:bodyPr wrap="square">
            <a:spAutoFit/>
          </a:bodyPr>
          <a:lstStyle/>
          <a:p>
            <a:pPr algn="ctr" eaLnBrk="1" hangingPunct="1">
              <a:buFontTx/>
              <a:buNone/>
            </a:pPr>
            <a:r>
              <a:rPr lang="en-US" sz="4000" b="1" dirty="0">
                <a:solidFill>
                  <a:schemeClr val="bg1"/>
                </a:solidFill>
                <a:effectLst>
                  <a:outerShdw blurRad="38100" dist="38100" dir="2700000" algn="tl">
                    <a:srgbClr val="000000">
                      <a:alpha val="43137"/>
                    </a:srgbClr>
                  </a:outerShdw>
                </a:effectLst>
              </a:rPr>
              <a:t>And even the Italian trains </a:t>
            </a:r>
          </a:p>
          <a:p>
            <a:pPr algn="ctr" eaLnBrk="1" hangingPunct="1">
              <a:buFontTx/>
              <a:buNone/>
            </a:pPr>
            <a:r>
              <a:rPr lang="en-US" sz="4000" b="1" dirty="0">
                <a:solidFill>
                  <a:schemeClr val="bg1"/>
                </a:solidFill>
                <a:effectLst>
                  <a:outerShdw blurRad="38100" dist="38100" dir="2700000" algn="tl">
                    <a:srgbClr val="000000">
                      <a:alpha val="43137"/>
                    </a:srgbClr>
                  </a:outerShdw>
                </a:effectLst>
              </a:rPr>
              <a:t>are beautiful . . .</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0094702"/>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76199" y="2971800"/>
            <a:ext cx="4109663" cy="2743200"/>
          </a:xfrm>
          <a:prstGeom prst="rect">
            <a:avLst/>
          </a:prstGeom>
          <a:noFill/>
          <a:ln w="9525">
            <a:noFill/>
            <a:miter lim="800000"/>
            <a:headEnd/>
            <a:tailEnd/>
          </a:ln>
        </p:spPr>
      </p:pic>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
        <p:nvSpPr>
          <p:cNvPr id="7" name="Rectangle 6"/>
          <p:cNvSpPr/>
          <p:nvPr/>
        </p:nvSpPr>
        <p:spPr>
          <a:xfrm>
            <a:off x="152400" y="1856900"/>
            <a:ext cx="5562600"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uLnTx/>
                <a:uFillTx/>
                <a:latin typeface="Verdana" pitchFamily="34" charset="0"/>
                <a:ea typeface="+mn-ea"/>
                <a:cs typeface="+mn-cs"/>
              </a:rPr>
              <a:t>compare the Italian train to the U.S.A. train</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789911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3600" b="1" dirty="0">
                <a:solidFill>
                  <a:srgbClr val="000000"/>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4664456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99886" y="5892225"/>
            <a:ext cx="7315200" cy="58477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Garden façade of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Villa </a:t>
            </a:r>
            <a:r>
              <a:rPr kumimoji="0" lang="en-US" sz="1600" b="1" i="1" u="none" strike="noStrike" kern="1200" cap="none" spc="0" normalizeH="0" baseline="0" noProof="0" dirty="0" err="1">
                <a:ln>
                  <a:noFill/>
                </a:ln>
                <a:solidFill>
                  <a:srgbClr val="FFFFFF"/>
                </a:solidFill>
                <a:effectLst/>
                <a:uLnTx/>
                <a:uFillTx/>
                <a:latin typeface="Verdana" pitchFamily="34" charset="0"/>
                <a:ea typeface="+mn-ea"/>
                <a:cs typeface="+mn-cs"/>
              </a:rPr>
              <a:t>Cetinale</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b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17</a:t>
            </a:r>
            <a:r>
              <a:rPr kumimoji="0" lang="en-US" sz="16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-century Tuscany</a:t>
            </a:r>
            <a:endPar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http://www.architecturaldigest.com/decor/2014-05/ned-lambton-villa-cetinale-siena-italy-slideshow</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45326314"/>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810"/>
            <a:ext cx="9144000" cy="609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http://www.suggestkeyword.com/aXRhbGlhbiBnYXJkZW5z/</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362200" y="2634683"/>
            <a:ext cx="4572000" cy="71096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The cloister of the Abbey of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Monreale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Sicily, Italy</a:t>
            </a:r>
          </a:p>
        </p:txBody>
      </p:sp>
    </p:spTree>
    <p:extLst>
      <p:ext uri="{BB962C8B-B14F-4D97-AF65-F5344CB8AC3E}">
        <p14:creationId xmlns:p14="http://schemas.microsoft.com/office/powerpoint/2010/main" val="252380590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 y="381000"/>
            <a:ext cx="9144000" cy="610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http://www.architecturaldigest.com/celebrity-homes/2011/sting-trudie-styler-tuscan-garden-article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1812169" y="6031468"/>
            <a:ext cx="5505033"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Sting and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Trudie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Styler'sTuscan</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Paradise</a:t>
            </a:r>
          </a:p>
        </p:txBody>
      </p:sp>
    </p:spTree>
    <p:extLst>
      <p:ext uri="{BB962C8B-B14F-4D97-AF65-F5344CB8AC3E}">
        <p14:creationId xmlns:p14="http://schemas.microsoft.com/office/powerpoint/2010/main" val="1986295359"/>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3600" b="1" dirty="0">
                <a:solidFill>
                  <a:srgbClr val="000000"/>
                </a:solidFill>
              </a:rPr>
              <a:t>cinema</a:t>
            </a:r>
            <a:endParaRPr lang="en-US" sz="3600" dirty="0">
              <a:solidFill>
                <a:srgbClr val="000000"/>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6424358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0"/>
          <p:cNvSpPr>
            <a:spLocks noChangeArrowheads="1"/>
          </p:cNvSpPr>
          <p:nvPr/>
        </p:nvSpPr>
        <p:spPr bwMode="auto">
          <a:xfrm>
            <a:off x="914400" y="2930604"/>
            <a:ext cx="7315200" cy="110799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6600" b="1" i="0" u="none" strike="noStrike" kern="1200" cap="none" spc="0" normalizeH="0" baseline="0" noProof="0" dirty="0">
                <a:ln>
                  <a:noFill/>
                </a:ln>
                <a:solidFill>
                  <a:srgbClr val="FFFFFF"/>
                </a:solidFill>
                <a:effectLst/>
                <a:uLnTx/>
                <a:uFillTx/>
                <a:latin typeface="Verdana" pitchFamily="34" charset="0"/>
                <a:ea typeface="+mn-ea"/>
                <a:cs typeface="+mn-cs"/>
              </a:rPr>
              <a:t>Federico</a:t>
            </a:r>
          </a:p>
        </p:txBody>
      </p:sp>
    </p:spTree>
    <p:extLst>
      <p:ext uri="{BB962C8B-B14F-4D97-AF65-F5344CB8AC3E}">
        <p14:creationId xmlns:p14="http://schemas.microsoft.com/office/powerpoint/2010/main" val="12051827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9308375"/>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914400" y="4149804"/>
            <a:ext cx="7315200" cy="110799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6600" b="1" i="0" u="none" strike="noStrike" kern="1200" cap="none" spc="0" normalizeH="0" baseline="0" noProof="0" dirty="0">
                <a:ln>
                  <a:noFill/>
                </a:ln>
                <a:solidFill>
                  <a:srgbClr val="FFFFFF"/>
                </a:solidFill>
                <a:effectLst/>
                <a:uLnTx/>
                <a:uFillTx/>
                <a:latin typeface="Verdana" pitchFamily="34" charset="0"/>
                <a:ea typeface="+mn-ea"/>
                <a:cs typeface="+mn-cs"/>
              </a:rPr>
              <a:t>Fellini</a:t>
            </a:r>
          </a:p>
        </p:txBody>
      </p:sp>
      <p:sp>
        <p:nvSpPr>
          <p:cNvPr id="6" name="Rectangle 10"/>
          <p:cNvSpPr>
            <a:spLocks noChangeArrowheads="1"/>
          </p:cNvSpPr>
          <p:nvPr/>
        </p:nvSpPr>
        <p:spPr bwMode="auto">
          <a:xfrm>
            <a:off x="914400" y="2930604"/>
            <a:ext cx="7315200" cy="110799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6600" b="1" i="0" u="none" strike="noStrike" kern="1200" cap="none" spc="0" normalizeH="0" baseline="0" noProof="0" dirty="0">
                <a:ln>
                  <a:noFill/>
                </a:ln>
                <a:solidFill>
                  <a:srgbClr val="FFFFFF"/>
                </a:solidFill>
                <a:effectLst/>
                <a:uLnTx/>
                <a:uFillTx/>
                <a:latin typeface="Verdana" pitchFamily="34" charset="0"/>
                <a:ea typeface="+mn-ea"/>
                <a:cs typeface="+mn-cs"/>
              </a:rPr>
              <a:t>Federico</a:t>
            </a:r>
          </a:p>
        </p:txBody>
      </p:sp>
    </p:spTree>
    <p:extLst>
      <p:ext uri="{BB962C8B-B14F-4D97-AF65-F5344CB8AC3E}">
        <p14:creationId xmlns:p14="http://schemas.microsoft.com/office/powerpoint/2010/main" val="2925058013"/>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70616" y="0"/>
            <a:ext cx="3997098" cy="5715000"/>
          </a:xfrm>
          <a:prstGeom prst="rect">
            <a:avLst/>
          </a:prstGeom>
          <a:noFill/>
          <a:ln w="9525">
            <a:noFill/>
            <a:miter lim="800000"/>
            <a:headEnd/>
            <a:tailEnd/>
          </a:ln>
        </p:spPr>
      </p:pic>
      <p:sp>
        <p:nvSpPr>
          <p:cNvPr id="8" name="Rectangle 10"/>
          <p:cNvSpPr>
            <a:spLocks noChangeArrowheads="1"/>
          </p:cNvSpPr>
          <p:nvPr/>
        </p:nvSpPr>
        <p:spPr bwMode="auto">
          <a:xfrm>
            <a:off x="2286000" y="5840647"/>
            <a:ext cx="4572000" cy="56015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Original movie poster by Giorgio Olivetti</a:t>
            </a:r>
          </a:p>
        </p:txBody>
      </p:sp>
      <p:sp>
        <p:nvSpPr>
          <p:cNvPr id="9" name="Rectangle 4"/>
          <p:cNvSpPr>
            <a:spLocks noChangeArrowheads="1"/>
          </p:cNvSpPr>
          <p:nvPr/>
        </p:nvSpPr>
        <p:spPr bwMode="auto">
          <a:xfrm>
            <a:off x="2839849" y="6553200"/>
            <a:ext cx="34531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http://giornale.regione.marche.it/archivio/num0400/art09.htm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20403583"/>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2286000" y="5840647"/>
            <a:ext cx="4572000" cy="33855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p:txBody>
      </p:sp>
      <p:sp>
        <p:nvSpPr>
          <p:cNvPr id="9" name="Rectangle 4"/>
          <p:cNvSpPr>
            <a:spLocks noChangeArrowheads="1"/>
          </p:cNvSpPr>
          <p:nvPr/>
        </p:nvSpPr>
        <p:spPr bwMode="auto">
          <a:xfrm>
            <a:off x="3204532" y="6553200"/>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http://news.bbc.co.uk/2/hi/europe/7925032.stm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457200" y="571500"/>
            <a:ext cx="8229600" cy="5143500"/>
          </a:xfrm>
          <a:prstGeom prst="rect">
            <a:avLst/>
          </a:prstGeom>
          <a:noFill/>
          <a:ln w="9525">
            <a:noFill/>
            <a:miter lim="800000"/>
            <a:headEnd/>
            <a:tailEnd/>
          </a:ln>
        </p:spPr>
      </p:pic>
    </p:spTree>
    <p:extLst>
      <p:ext uri="{BB962C8B-B14F-4D97-AF65-F5344CB8AC3E}">
        <p14:creationId xmlns:p14="http://schemas.microsoft.com/office/powerpoint/2010/main" val="3213920260"/>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1151572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562600"/>
            <a:ext cx="2540000" cy="1219200"/>
          </a:xfrm>
          <a:prstGeom prst="rect">
            <a:avLst/>
          </a:prstGeom>
        </p:spPr>
      </p:pic>
    </p:spTree>
    <p:extLst>
      <p:ext uri="{BB962C8B-B14F-4D97-AF65-F5344CB8AC3E}">
        <p14:creationId xmlns:p14="http://schemas.microsoft.com/office/powerpoint/2010/main" val="1320545433"/>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2286000" y="5842980"/>
            <a:ext cx="4572000" cy="6340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La vita è bella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Roberto Benigni</a:t>
            </a:r>
          </a:p>
        </p:txBody>
      </p:sp>
      <p:sp>
        <p:nvSpPr>
          <p:cNvPr id="9" name="Rectangle 4"/>
          <p:cNvSpPr>
            <a:spLocks noChangeArrowheads="1"/>
          </p:cNvSpPr>
          <p:nvPr/>
        </p:nvSpPr>
        <p:spPr bwMode="auto">
          <a:xfrm>
            <a:off x="3103543" y="6553200"/>
            <a:ext cx="292580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http://en.wikipedia.org/wiki/La_vita_%C3%A8_bella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8722" name="Picture 2"/>
          <p:cNvPicPr>
            <a:picLocks noChangeAspect="1" noChangeArrowheads="1"/>
          </p:cNvPicPr>
          <p:nvPr/>
        </p:nvPicPr>
        <p:blipFill>
          <a:blip r:embed="rId3" cstate="print"/>
          <a:srcRect/>
          <a:stretch>
            <a:fillRect/>
          </a:stretch>
        </p:blipFill>
        <p:spPr bwMode="auto">
          <a:xfrm>
            <a:off x="2652486" y="0"/>
            <a:ext cx="3827009" cy="5715000"/>
          </a:xfrm>
          <a:prstGeom prst="rect">
            <a:avLst/>
          </a:prstGeom>
          <a:noFill/>
          <a:ln w="9525">
            <a:noFill/>
            <a:miter lim="800000"/>
            <a:headEnd/>
            <a:tailEnd/>
          </a:ln>
        </p:spPr>
      </p:pic>
    </p:spTree>
    <p:extLst>
      <p:ext uri="{BB962C8B-B14F-4D97-AF65-F5344CB8AC3E}">
        <p14:creationId xmlns:p14="http://schemas.microsoft.com/office/powerpoint/2010/main" val="237053483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2399023" y="6553200"/>
            <a:ext cx="4334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http://en.wikipedia.org/wiki/Academy_Award_for_Best_Foreign_Language_Film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 name="Picture 3"/>
          <p:cNvPicPr>
            <a:picLocks noChangeAspect="1" noChangeArrowheads="1"/>
          </p:cNvPicPr>
          <p:nvPr/>
        </p:nvPicPr>
        <p:blipFill>
          <a:blip r:embed="rId4" cstate="print"/>
          <a:srcRect/>
          <a:stretch>
            <a:fillRect/>
          </a:stretch>
        </p:blipFill>
        <p:spPr bwMode="auto">
          <a:xfrm>
            <a:off x="685800" y="457200"/>
            <a:ext cx="6409957" cy="5715000"/>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6629400" y="2209800"/>
            <a:ext cx="2486025" cy="3810000"/>
          </a:xfrm>
          <a:prstGeom prst="rect">
            <a:avLst/>
          </a:prstGeom>
          <a:noFill/>
          <a:ln w="9525">
            <a:noFill/>
            <a:miter lim="800000"/>
            <a:headEnd/>
            <a:tailEnd/>
          </a:ln>
        </p:spPr>
      </p:pic>
      <p:sp>
        <p:nvSpPr>
          <p:cNvPr id="12" name="Freeform 11"/>
          <p:cNvSpPr/>
          <p:nvPr/>
        </p:nvSpPr>
        <p:spPr bwMode="auto">
          <a:xfrm>
            <a:off x="660400" y="4151086"/>
            <a:ext cx="5861352" cy="2010229"/>
          </a:xfrm>
          <a:custGeom>
            <a:avLst/>
            <a:gdLst>
              <a:gd name="connsiteX0" fmla="*/ 79829 w 5861352"/>
              <a:gd name="connsiteY0" fmla="*/ 551543 h 2010229"/>
              <a:gd name="connsiteX1" fmla="*/ 486229 w 5861352"/>
              <a:gd name="connsiteY1" fmla="*/ 493485 h 2010229"/>
              <a:gd name="connsiteX2" fmla="*/ 849086 w 5861352"/>
              <a:gd name="connsiteY2" fmla="*/ 464457 h 2010229"/>
              <a:gd name="connsiteX3" fmla="*/ 1197429 w 5861352"/>
              <a:gd name="connsiteY3" fmla="*/ 464457 h 2010229"/>
              <a:gd name="connsiteX4" fmla="*/ 1647371 w 5861352"/>
              <a:gd name="connsiteY4" fmla="*/ 449943 h 2010229"/>
              <a:gd name="connsiteX5" fmla="*/ 1952171 w 5861352"/>
              <a:gd name="connsiteY5" fmla="*/ 449943 h 2010229"/>
              <a:gd name="connsiteX6" fmla="*/ 2169886 w 5861352"/>
              <a:gd name="connsiteY6" fmla="*/ 449943 h 2010229"/>
              <a:gd name="connsiteX7" fmla="*/ 2358571 w 5861352"/>
              <a:gd name="connsiteY7" fmla="*/ 478971 h 2010229"/>
              <a:gd name="connsiteX8" fmla="*/ 2561771 w 5861352"/>
              <a:gd name="connsiteY8" fmla="*/ 478971 h 2010229"/>
              <a:gd name="connsiteX9" fmla="*/ 2634343 w 5861352"/>
              <a:gd name="connsiteY9" fmla="*/ 420914 h 2010229"/>
              <a:gd name="connsiteX10" fmla="*/ 2648857 w 5861352"/>
              <a:gd name="connsiteY10" fmla="*/ 232228 h 2010229"/>
              <a:gd name="connsiteX11" fmla="*/ 2721429 w 5861352"/>
              <a:gd name="connsiteY11" fmla="*/ 101600 h 2010229"/>
              <a:gd name="connsiteX12" fmla="*/ 2808514 w 5861352"/>
              <a:gd name="connsiteY12" fmla="*/ 14514 h 2010229"/>
              <a:gd name="connsiteX13" fmla="*/ 3243943 w 5861352"/>
              <a:gd name="connsiteY13" fmla="*/ 14514 h 2010229"/>
              <a:gd name="connsiteX14" fmla="*/ 3635829 w 5861352"/>
              <a:gd name="connsiteY14" fmla="*/ 14514 h 2010229"/>
              <a:gd name="connsiteX15" fmla="*/ 3969657 w 5861352"/>
              <a:gd name="connsiteY15" fmla="*/ 14514 h 2010229"/>
              <a:gd name="connsiteX16" fmla="*/ 4390571 w 5861352"/>
              <a:gd name="connsiteY16" fmla="*/ 14514 h 2010229"/>
              <a:gd name="connsiteX17" fmla="*/ 4796971 w 5861352"/>
              <a:gd name="connsiteY17" fmla="*/ 29028 h 2010229"/>
              <a:gd name="connsiteX18" fmla="*/ 5058229 w 5861352"/>
              <a:gd name="connsiteY18" fmla="*/ 29028 h 2010229"/>
              <a:gd name="connsiteX19" fmla="*/ 5246914 w 5861352"/>
              <a:gd name="connsiteY19" fmla="*/ 29028 h 2010229"/>
              <a:gd name="connsiteX20" fmla="*/ 5421086 w 5861352"/>
              <a:gd name="connsiteY20" fmla="*/ 72571 h 2010229"/>
              <a:gd name="connsiteX21" fmla="*/ 5566229 w 5861352"/>
              <a:gd name="connsiteY21" fmla="*/ 217714 h 2010229"/>
              <a:gd name="connsiteX22" fmla="*/ 5609771 w 5861352"/>
              <a:gd name="connsiteY22" fmla="*/ 333828 h 2010229"/>
              <a:gd name="connsiteX23" fmla="*/ 5798457 w 5861352"/>
              <a:gd name="connsiteY23" fmla="*/ 566057 h 2010229"/>
              <a:gd name="connsiteX24" fmla="*/ 5827486 w 5861352"/>
              <a:gd name="connsiteY24" fmla="*/ 667657 h 2010229"/>
              <a:gd name="connsiteX25" fmla="*/ 5856514 w 5861352"/>
              <a:gd name="connsiteY25" fmla="*/ 957943 h 2010229"/>
              <a:gd name="connsiteX26" fmla="*/ 5798457 w 5861352"/>
              <a:gd name="connsiteY26" fmla="*/ 1117600 h 2010229"/>
              <a:gd name="connsiteX27" fmla="*/ 5479143 w 5861352"/>
              <a:gd name="connsiteY27" fmla="*/ 1233714 h 2010229"/>
              <a:gd name="connsiteX28" fmla="*/ 5217886 w 5861352"/>
              <a:gd name="connsiteY28" fmla="*/ 1262743 h 2010229"/>
              <a:gd name="connsiteX29" fmla="*/ 5072743 w 5861352"/>
              <a:gd name="connsiteY29" fmla="*/ 1277257 h 2010229"/>
              <a:gd name="connsiteX30" fmla="*/ 4826000 w 5861352"/>
              <a:gd name="connsiteY30" fmla="*/ 1320800 h 2010229"/>
              <a:gd name="connsiteX31" fmla="*/ 4550229 w 5861352"/>
              <a:gd name="connsiteY31" fmla="*/ 1393371 h 2010229"/>
              <a:gd name="connsiteX32" fmla="*/ 4216400 w 5861352"/>
              <a:gd name="connsiteY32" fmla="*/ 1524000 h 2010229"/>
              <a:gd name="connsiteX33" fmla="*/ 3751943 w 5861352"/>
              <a:gd name="connsiteY33" fmla="*/ 1494971 h 2010229"/>
              <a:gd name="connsiteX34" fmla="*/ 3331029 w 5861352"/>
              <a:gd name="connsiteY34" fmla="*/ 1422400 h 2010229"/>
              <a:gd name="connsiteX35" fmla="*/ 3243943 w 5861352"/>
              <a:gd name="connsiteY35" fmla="*/ 1436914 h 2010229"/>
              <a:gd name="connsiteX36" fmla="*/ 3127829 w 5861352"/>
              <a:gd name="connsiteY36" fmla="*/ 1465943 h 2010229"/>
              <a:gd name="connsiteX37" fmla="*/ 2808514 w 5861352"/>
              <a:gd name="connsiteY37" fmla="*/ 1611085 h 2010229"/>
              <a:gd name="connsiteX38" fmla="*/ 2445657 w 5861352"/>
              <a:gd name="connsiteY38" fmla="*/ 1741714 h 2010229"/>
              <a:gd name="connsiteX39" fmla="*/ 1908629 w 5861352"/>
              <a:gd name="connsiteY39" fmla="*/ 1843314 h 2010229"/>
              <a:gd name="connsiteX40" fmla="*/ 1879600 w 5861352"/>
              <a:gd name="connsiteY40" fmla="*/ 1843314 h 2010229"/>
              <a:gd name="connsiteX41" fmla="*/ 1589314 w 5861352"/>
              <a:gd name="connsiteY41" fmla="*/ 1959428 h 2010229"/>
              <a:gd name="connsiteX42" fmla="*/ 1197429 w 5861352"/>
              <a:gd name="connsiteY42" fmla="*/ 1944914 h 2010229"/>
              <a:gd name="connsiteX43" fmla="*/ 994229 w 5861352"/>
              <a:gd name="connsiteY43" fmla="*/ 1988457 h 2010229"/>
              <a:gd name="connsiteX44" fmla="*/ 747486 w 5861352"/>
              <a:gd name="connsiteY44" fmla="*/ 1988457 h 2010229"/>
              <a:gd name="connsiteX45" fmla="*/ 297543 w 5861352"/>
              <a:gd name="connsiteY45" fmla="*/ 1857828 h 2010229"/>
              <a:gd name="connsiteX46" fmla="*/ 108857 w 5861352"/>
              <a:gd name="connsiteY46" fmla="*/ 1756228 h 2010229"/>
              <a:gd name="connsiteX47" fmla="*/ 50800 w 5861352"/>
              <a:gd name="connsiteY47" fmla="*/ 1669143 h 2010229"/>
              <a:gd name="connsiteX48" fmla="*/ 7257 w 5861352"/>
              <a:gd name="connsiteY48" fmla="*/ 1538514 h 2010229"/>
              <a:gd name="connsiteX49" fmla="*/ 7257 w 5861352"/>
              <a:gd name="connsiteY49" fmla="*/ 1509485 h 2010229"/>
              <a:gd name="connsiteX50" fmla="*/ 36286 w 5861352"/>
              <a:gd name="connsiteY50" fmla="*/ 1277257 h 2010229"/>
              <a:gd name="connsiteX51" fmla="*/ 50800 w 5861352"/>
              <a:gd name="connsiteY51" fmla="*/ 928914 h 2010229"/>
              <a:gd name="connsiteX52" fmla="*/ 7257 w 5861352"/>
              <a:gd name="connsiteY52" fmla="*/ 754743 h 2010229"/>
              <a:gd name="connsiteX53" fmla="*/ 79829 w 5861352"/>
              <a:gd name="connsiteY53" fmla="*/ 551543 h 201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61352" h="2010229">
                <a:moveTo>
                  <a:pt x="79829" y="551543"/>
                </a:moveTo>
                <a:cubicBezTo>
                  <a:pt x="159658" y="508000"/>
                  <a:pt x="358020" y="507999"/>
                  <a:pt x="486229" y="493485"/>
                </a:cubicBezTo>
                <a:cubicBezTo>
                  <a:pt x="614438" y="478971"/>
                  <a:pt x="730553" y="469295"/>
                  <a:pt x="849086" y="464457"/>
                </a:cubicBezTo>
                <a:cubicBezTo>
                  <a:pt x="967619" y="459619"/>
                  <a:pt x="1064382" y="466876"/>
                  <a:pt x="1197429" y="464457"/>
                </a:cubicBezTo>
                <a:cubicBezTo>
                  <a:pt x="1330476" y="462038"/>
                  <a:pt x="1521581" y="452362"/>
                  <a:pt x="1647371" y="449943"/>
                </a:cubicBezTo>
                <a:cubicBezTo>
                  <a:pt x="1773161" y="447524"/>
                  <a:pt x="1952171" y="449943"/>
                  <a:pt x="1952171" y="449943"/>
                </a:cubicBezTo>
                <a:cubicBezTo>
                  <a:pt x="2039257" y="449943"/>
                  <a:pt x="2102153" y="445105"/>
                  <a:pt x="2169886" y="449943"/>
                </a:cubicBezTo>
                <a:cubicBezTo>
                  <a:pt x="2237619" y="454781"/>
                  <a:pt x="2293257" y="474133"/>
                  <a:pt x="2358571" y="478971"/>
                </a:cubicBezTo>
                <a:cubicBezTo>
                  <a:pt x="2423885" y="483809"/>
                  <a:pt x="2515809" y="488647"/>
                  <a:pt x="2561771" y="478971"/>
                </a:cubicBezTo>
                <a:cubicBezTo>
                  <a:pt x="2607733" y="469295"/>
                  <a:pt x="2619829" y="462038"/>
                  <a:pt x="2634343" y="420914"/>
                </a:cubicBezTo>
                <a:cubicBezTo>
                  <a:pt x="2648857" y="379790"/>
                  <a:pt x="2634343" y="285447"/>
                  <a:pt x="2648857" y="232228"/>
                </a:cubicBezTo>
                <a:cubicBezTo>
                  <a:pt x="2663371" y="179009"/>
                  <a:pt x="2694820" y="137886"/>
                  <a:pt x="2721429" y="101600"/>
                </a:cubicBezTo>
                <a:cubicBezTo>
                  <a:pt x="2748038" y="65314"/>
                  <a:pt x="2721428" y="29028"/>
                  <a:pt x="2808514" y="14514"/>
                </a:cubicBezTo>
                <a:cubicBezTo>
                  <a:pt x="2895600" y="0"/>
                  <a:pt x="3243943" y="14514"/>
                  <a:pt x="3243943" y="14514"/>
                </a:cubicBezTo>
                <a:lnTo>
                  <a:pt x="3635829" y="14514"/>
                </a:lnTo>
                <a:lnTo>
                  <a:pt x="3969657" y="14514"/>
                </a:lnTo>
                <a:lnTo>
                  <a:pt x="4390571" y="14514"/>
                </a:lnTo>
                <a:cubicBezTo>
                  <a:pt x="4528457" y="16933"/>
                  <a:pt x="4685695" y="26609"/>
                  <a:pt x="4796971" y="29028"/>
                </a:cubicBezTo>
                <a:cubicBezTo>
                  <a:pt x="4908247" y="31447"/>
                  <a:pt x="5058229" y="29028"/>
                  <a:pt x="5058229" y="29028"/>
                </a:cubicBezTo>
                <a:cubicBezTo>
                  <a:pt x="5133219" y="29028"/>
                  <a:pt x="5186438" y="21771"/>
                  <a:pt x="5246914" y="29028"/>
                </a:cubicBezTo>
                <a:cubicBezTo>
                  <a:pt x="5307390" y="36285"/>
                  <a:pt x="5367867" y="41123"/>
                  <a:pt x="5421086" y="72571"/>
                </a:cubicBezTo>
                <a:cubicBezTo>
                  <a:pt x="5474305" y="104019"/>
                  <a:pt x="5534781" y="174171"/>
                  <a:pt x="5566229" y="217714"/>
                </a:cubicBezTo>
                <a:cubicBezTo>
                  <a:pt x="5597677" y="261257"/>
                  <a:pt x="5571066" y="275771"/>
                  <a:pt x="5609771" y="333828"/>
                </a:cubicBezTo>
                <a:cubicBezTo>
                  <a:pt x="5648476" y="391885"/>
                  <a:pt x="5762171" y="510419"/>
                  <a:pt x="5798457" y="566057"/>
                </a:cubicBezTo>
                <a:cubicBezTo>
                  <a:pt x="5834743" y="621695"/>
                  <a:pt x="5817810" y="602343"/>
                  <a:pt x="5827486" y="667657"/>
                </a:cubicBezTo>
                <a:cubicBezTo>
                  <a:pt x="5837162" y="732971"/>
                  <a:pt x="5861352" y="882953"/>
                  <a:pt x="5856514" y="957943"/>
                </a:cubicBezTo>
                <a:cubicBezTo>
                  <a:pt x="5851676" y="1032934"/>
                  <a:pt x="5861352" y="1071638"/>
                  <a:pt x="5798457" y="1117600"/>
                </a:cubicBezTo>
                <a:cubicBezTo>
                  <a:pt x="5735562" y="1163562"/>
                  <a:pt x="5575905" y="1209524"/>
                  <a:pt x="5479143" y="1233714"/>
                </a:cubicBezTo>
                <a:cubicBezTo>
                  <a:pt x="5382381" y="1257904"/>
                  <a:pt x="5217886" y="1262743"/>
                  <a:pt x="5217886" y="1262743"/>
                </a:cubicBezTo>
                <a:cubicBezTo>
                  <a:pt x="5150153" y="1270000"/>
                  <a:pt x="5138057" y="1267581"/>
                  <a:pt x="5072743" y="1277257"/>
                </a:cubicBezTo>
                <a:cubicBezTo>
                  <a:pt x="5007429" y="1286933"/>
                  <a:pt x="4913086" y="1301448"/>
                  <a:pt x="4826000" y="1320800"/>
                </a:cubicBezTo>
                <a:cubicBezTo>
                  <a:pt x="4738914" y="1340152"/>
                  <a:pt x="4651829" y="1359504"/>
                  <a:pt x="4550229" y="1393371"/>
                </a:cubicBezTo>
                <a:cubicBezTo>
                  <a:pt x="4448629" y="1427238"/>
                  <a:pt x="4349448" y="1507067"/>
                  <a:pt x="4216400" y="1524000"/>
                </a:cubicBezTo>
                <a:cubicBezTo>
                  <a:pt x="4083352" y="1540933"/>
                  <a:pt x="3899505" y="1511904"/>
                  <a:pt x="3751943" y="1494971"/>
                </a:cubicBezTo>
                <a:cubicBezTo>
                  <a:pt x="3604381" y="1478038"/>
                  <a:pt x="3415696" y="1432076"/>
                  <a:pt x="3331029" y="1422400"/>
                </a:cubicBezTo>
                <a:cubicBezTo>
                  <a:pt x="3246362" y="1412724"/>
                  <a:pt x="3277810" y="1429657"/>
                  <a:pt x="3243943" y="1436914"/>
                </a:cubicBezTo>
                <a:cubicBezTo>
                  <a:pt x="3210076" y="1444171"/>
                  <a:pt x="3200401" y="1436914"/>
                  <a:pt x="3127829" y="1465943"/>
                </a:cubicBezTo>
                <a:cubicBezTo>
                  <a:pt x="3055257" y="1494972"/>
                  <a:pt x="2922209" y="1565123"/>
                  <a:pt x="2808514" y="1611085"/>
                </a:cubicBezTo>
                <a:cubicBezTo>
                  <a:pt x="2694819" y="1657047"/>
                  <a:pt x="2595638" y="1703009"/>
                  <a:pt x="2445657" y="1741714"/>
                </a:cubicBezTo>
                <a:cubicBezTo>
                  <a:pt x="2295676" y="1780419"/>
                  <a:pt x="2002972" y="1826381"/>
                  <a:pt x="1908629" y="1843314"/>
                </a:cubicBezTo>
                <a:cubicBezTo>
                  <a:pt x="1814286" y="1860247"/>
                  <a:pt x="1932819" y="1823962"/>
                  <a:pt x="1879600" y="1843314"/>
                </a:cubicBezTo>
                <a:cubicBezTo>
                  <a:pt x="1826381" y="1862666"/>
                  <a:pt x="1703009" y="1942495"/>
                  <a:pt x="1589314" y="1959428"/>
                </a:cubicBezTo>
                <a:cubicBezTo>
                  <a:pt x="1475619" y="1976361"/>
                  <a:pt x="1296610" y="1940076"/>
                  <a:pt x="1197429" y="1944914"/>
                </a:cubicBezTo>
                <a:cubicBezTo>
                  <a:pt x="1098248" y="1949752"/>
                  <a:pt x="1069219" y="1981200"/>
                  <a:pt x="994229" y="1988457"/>
                </a:cubicBezTo>
                <a:cubicBezTo>
                  <a:pt x="919239" y="1995714"/>
                  <a:pt x="863600" y="2010229"/>
                  <a:pt x="747486" y="1988457"/>
                </a:cubicBezTo>
                <a:cubicBezTo>
                  <a:pt x="631372" y="1966685"/>
                  <a:pt x="403981" y="1896533"/>
                  <a:pt x="297543" y="1857828"/>
                </a:cubicBezTo>
                <a:cubicBezTo>
                  <a:pt x="191105" y="1819123"/>
                  <a:pt x="149981" y="1787675"/>
                  <a:pt x="108857" y="1756228"/>
                </a:cubicBezTo>
                <a:cubicBezTo>
                  <a:pt x="67733" y="1724781"/>
                  <a:pt x="67733" y="1705429"/>
                  <a:pt x="50800" y="1669143"/>
                </a:cubicBezTo>
                <a:cubicBezTo>
                  <a:pt x="33867" y="1632857"/>
                  <a:pt x="14514" y="1565124"/>
                  <a:pt x="7257" y="1538514"/>
                </a:cubicBezTo>
                <a:cubicBezTo>
                  <a:pt x="0" y="1511904"/>
                  <a:pt x="2419" y="1553028"/>
                  <a:pt x="7257" y="1509485"/>
                </a:cubicBezTo>
                <a:cubicBezTo>
                  <a:pt x="12095" y="1465942"/>
                  <a:pt x="29029" y="1374019"/>
                  <a:pt x="36286" y="1277257"/>
                </a:cubicBezTo>
                <a:cubicBezTo>
                  <a:pt x="43543" y="1180495"/>
                  <a:pt x="55638" y="1016000"/>
                  <a:pt x="50800" y="928914"/>
                </a:cubicBezTo>
                <a:cubicBezTo>
                  <a:pt x="45962" y="841828"/>
                  <a:pt x="0" y="812800"/>
                  <a:pt x="7257" y="754743"/>
                </a:cubicBezTo>
                <a:cubicBezTo>
                  <a:pt x="14514" y="696686"/>
                  <a:pt x="0" y="595086"/>
                  <a:pt x="79829" y="551543"/>
                </a:cubicBezTo>
                <a:close/>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Freeform 13"/>
          <p:cNvSpPr/>
          <p:nvPr/>
        </p:nvSpPr>
        <p:spPr bwMode="auto">
          <a:xfrm>
            <a:off x="469295" y="350762"/>
            <a:ext cx="6536267" cy="2489200"/>
          </a:xfrm>
          <a:custGeom>
            <a:avLst/>
            <a:gdLst>
              <a:gd name="connsiteX0" fmla="*/ 1983619 w 6536267"/>
              <a:gd name="connsiteY0" fmla="*/ 2392438 h 2489200"/>
              <a:gd name="connsiteX1" fmla="*/ 2680305 w 6536267"/>
              <a:gd name="connsiteY1" fmla="*/ 2406952 h 2489200"/>
              <a:gd name="connsiteX2" fmla="*/ 3072191 w 6536267"/>
              <a:gd name="connsiteY2" fmla="*/ 2392438 h 2489200"/>
              <a:gd name="connsiteX3" fmla="*/ 3246362 w 6536267"/>
              <a:gd name="connsiteY3" fmla="*/ 1986038 h 2489200"/>
              <a:gd name="connsiteX4" fmla="*/ 4073676 w 6536267"/>
              <a:gd name="connsiteY4" fmla="*/ 1971524 h 2489200"/>
              <a:gd name="connsiteX5" fmla="*/ 4625219 w 6536267"/>
              <a:gd name="connsiteY5" fmla="*/ 2015067 h 2489200"/>
              <a:gd name="connsiteX6" fmla="*/ 5031619 w 6536267"/>
              <a:gd name="connsiteY6" fmla="*/ 2015067 h 2489200"/>
              <a:gd name="connsiteX7" fmla="*/ 5496076 w 6536267"/>
              <a:gd name="connsiteY7" fmla="*/ 1986038 h 2489200"/>
              <a:gd name="connsiteX8" fmla="*/ 5931505 w 6536267"/>
              <a:gd name="connsiteY8" fmla="*/ 1957009 h 2489200"/>
              <a:gd name="connsiteX9" fmla="*/ 6265334 w 6536267"/>
              <a:gd name="connsiteY9" fmla="*/ 1957009 h 2489200"/>
              <a:gd name="connsiteX10" fmla="*/ 6395962 w 6536267"/>
              <a:gd name="connsiteY10" fmla="*/ 1855409 h 2489200"/>
              <a:gd name="connsiteX11" fmla="*/ 6468534 w 6536267"/>
              <a:gd name="connsiteY11" fmla="*/ 1594152 h 2489200"/>
              <a:gd name="connsiteX12" fmla="*/ 6512076 w 6536267"/>
              <a:gd name="connsiteY12" fmla="*/ 1231295 h 2489200"/>
              <a:gd name="connsiteX13" fmla="*/ 6512076 w 6536267"/>
              <a:gd name="connsiteY13" fmla="*/ 970038 h 2489200"/>
              <a:gd name="connsiteX14" fmla="*/ 6512076 w 6536267"/>
              <a:gd name="connsiteY14" fmla="*/ 636209 h 2489200"/>
              <a:gd name="connsiteX15" fmla="*/ 6526591 w 6536267"/>
              <a:gd name="connsiteY15" fmla="*/ 433009 h 2489200"/>
              <a:gd name="connsiteX16" fmla="*/ 6454019 w 6536267"/>
              <a:gd name="connsiteY16" fmla="*/ 171752 h 2489200"/>
              <a:gd name="connsiteX17" fmla="*/ 6279848 w 6536267"/>
              <a:gd name="connsiteY17" fmla="*/ 84667 h 2489200"/>
              <a:gd name="connsiteX18" fmla="*/ 5931505 w 6536267"/>
              <a:gd name="connsiteY18" fmla="*/ 41124 h 2489200"/>
              <a:gd name="connsiteX19" fmla="*/ 5655734 w 6536267"/>
              <a:gd name="connsiteY19" fmla="*/ 12095 h 2489200"/>
              <a:gd name="connsiteX20" fmla="*/ 5481562 w 6536267"/>
              <a:gd name="connsiteY20" fmla="*/ 12095 h 2489200"/>
              <a:gd name="connsiteX21" fmla="*/ 5292876 w 6536267"/>
              <a:gd name="connsiteY21" fmla="*/ 12095 h 2489200"/>
              <a:gd name="connsiteX22" fmla="*/ 5104191 w 6536267"/>
              <a:gd name="connsiteY22" fmla="*/ 84667 h 2489200"/>
              <a:gd name="connsiteX23" fmla="*/ 5060648 w 6536267"/>
              <a:gd name="connsiteY23" fmla="*/ 157238 h 2489200"/>
              <a:gd name="connsiteX24" fmla="*/ 5060648 w 6536267"/>
              <a:gd name="connsiteY24" fmla="*/ 302381 h 2489200"/>
              <a:gd name="connsiteX25" fmla="*/ 5060648 w 6536267"/>
              <a:gd name="connsiteY25" fmla="*/ 360438 h 2489200"/>
              <a:gd name="connsiteX26" fmla="*/ 5046134 w 6536267"/>
              <a:gd name="connsiteY26" fmla="*/ 433009 h 2489200"/>
              <a:gd name="connsiteX27" fmla="*/ 4915505 w 6536267"/>
              <a:gd name="connsiteY27" fmla="*/ 505581 h 2489200"/>
              <a:gd name="connsiteX28" fmla="*/ 4639734 w 6536267"/>
              <a:gd name="connsiteY28" fmla="*/ 520095 h 2489200"/>
              <a:gd name="connsiteX29" fmla="*/ 4422019 w 6536267"/>
              <a:gd name="connsiteY29" fmla="*/ 520095 h 2489200"/>
              <a:gd name="connsiteX30" fmla="*/ 4117219 w 6536267"/>
              <a:gd name="connsiteY30" fmla="*/ 520095 h 2489200"/>
              <a:gd name="connsiteX31" fmla="*/ 4001105 w 6536267"/>
              <a:gd name="connsiteY31" fmla="*/ 505581 h 2489200"/>
              <a:gd name="connsiteX32" fmla="*/ 3652762 w 6536267"/>
              <a:gd name="connsiteY32" fmla="*/ 520095 h 2489200"/>
              <a:gd name="connsiteX33" fmla="*/ 3493105 w 6536267"/>
              <a:gd name="connsiteY33" fmla="*/ 520095 h 2489200"/>
              <a:gd name="connsiteX34" fmla="*/ 3217334 w 6536267"/>
              <a:gd name="connsiteY34" fmla="*/ 549124 h 2489200"/>
              <a:gd name="connsiteX35" fmla="*/ 2912534 w 6536267"/>
              <a:gd name="connsiteY35" fmla="*/ 534609 h 2489200"/>
              <a:gd name="connsiteX36" fmla="*/ 2636762 w 6536267"/>
              <a:gd name="connsiteY36" fmla="*/ 549124 h 2489200"/>
              <a:gd name="connsiteX37" fmla="*/ 2302934 w 6536267"/>
              <a:gd name="connsiteY37" fmla="*/ 520095 h 2489200"/>
              <a:gd name="connsiteX38" fmla="*/ 1983619 w 6536267"/>
              <a:gd name="connsiteY38" fmla="*/ 505581 h 2489200"/>
              <a:gd name="connsiteX39" fmla="*/ 1780419 w 6536267"/>
              <a:gd name="connsiteY39" fmla="*/ 520095 h 2489200"/>
              <a:gd name="connsiteX40" fmla="*/ 1562705 w 6536267"/>
              <a:gd name="connsiteY40" fmla="*/ 520095 h 2489200"/>
              <a:gd name="connsiteX41" fmla="*/ 1228876 w 6536267"/>
              <a:gd name="connsiteY41" fmla="*/ 578152 h 2489200"/>
              <a:gd name="connsiteX42" fmla="*/ 938591 w 6536267"/>
              <a:gd name="connsiteY42" fmla="*/ 578152 h 2489200"/>
              <a:gd name="connsiteX43" fmla="*/ 735391 w 6536267"/>
              <a:gd name="connsiteY43" fmla="*/ 621695 h 2489200"/>
              <a:gd name="connsiteX44" fmla="*/ 503162 w 6536267"/>
              <a:gd name="connsiteY44" fmla="*/ 621695 h 2489200"/>
              <a:gd name="connsiteX45" fmla="*/ 256419 w 6536267"/>
              <a:gd name="connsiteY45" fmla="*/ 679752 h 2489200"/>
              <a:gd name="connsiteX46" fmla="*/ 67734 w 6536267"/>
              <a:gd name="connsiteY46" fmla="*/ 984552 h 2489200"/>
              <a:gd name="connsiteX47" fmla="*/ 38705 w 6536267"/>
              <a:gd name="connsiteY47" fmla="*/ 1361924 h 2489200"/>
              <a:gd name="connsiteX48" fmla="*/ 9676 w 6536267"/>
              <a:gd name="connsiteY48" fmla="*/ 1652209 h 2489200"/>
              <a:gd name="connsiteX49" fmla="*/ 96762 w 6536267"/>
              <a:gd name="connsiteY49" fmla="*/ 1898952 h 2489200"/>
              <a:gd name="connsiteX50" fmla="*/ 169334 w 6536267"/>
              <a:gd name="connsiteY50" fmla="*/ 2058609 h 2489200"/>
              <a:gd name="connsiteX51" fmla="*/ 212876 w 6536267"/>
              <a:gd name="connsiteY51" fmla="*/ 2319867 h 2489200"/>
              <a:gd name="connsiteX52" fmla="*/ 212876 w 6536267"/>
              <a:gd name="connsiteY52" fmla="*/ 2319867 h 2489200"/>
              <a:gd name="connsiteX53" fmla="*/ 299962 w 6536267"/>
              <a:gd name="connsiteY53" fmla="*/ 2406952 h 2489200"/>
              <a:gd name="connsiteX54" fmla="*/ 488648 w 6536267"/>
              <a:gd name="connsiteY54" fmla="*/ 2392438 h 2489200"/>
              <a:gd name="connsiteX55" fmla="*/ 677334 w 6536267"/>
              <a:gd name="connsiteY55" fmla="*/ 2406952 h 2489200"/>
              <a:gd name="connsiteX56" fmla="*/ 895048 w 6536267"/>
              <a:gd name="connsiteY56" fmla="*/ 2465009 h 2489200"/>
              <a:gd name="connsiteX57" fmla="*/ 1170819 w 6536267"/>
              <a:gd name="connsiteY57" fmla="*/ 2479524 h 2489200"/>
              <a:gd name="connsiteX58" fmla="*/ 1403048 w 6536267"/>
              <a:gd name="connsiteY58" fmla="*/ 2479524 h 2489200"/>
              <a:gd name="connsiteX59" fmla="*/ 1562705 w 6536267"/>
              <a:gd name="connsiteY59" fmla="*/ 2421467 h 2489200"/>
              <a:gd name="connsiteX60" fmla="*/ 1707848 w 6536267"/>
              <a:gd name="connsiteY60" fmla="*/ 2421467 h 2489200"/>
              <a:gd name="connsiteX61" fmla="*/ 1852991 w 6536267"/>
              <a:gd name="connsiteY61" fmla="*/ 2421467 h 2489200"/>
              <a:gd name="connsiteX62" fmla="*/ 2070705 w 6536267"/>
              <a:gd name="connsiteY62" fmla="*/ 2421467 h 2489200"/>
              <a:gd name="connsiteX63" fmla="*/ 2099734 w 6536267"/>
              <a:gd name="connsiteY63" fmla="*/ 2406952 h 24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36267" h="2489200">
                <a:moveTo>
                  <a:pt x="1983619" y="2392438"/>
                </a:moveTo>
                <a:lnTo>
                  <a:pt x="2680305" y="2406952"/>
                </a:lnTo>
                <a:cubicBezTo>
                  <a:pt x="2861734" y="2406952"/>
                  <a:pt x="2977848" y="2462590"/>
                  <a:pt x="3072191" y="2392438"/>
                </a:cubicBezTo>
                <a:cubicBezTo>
                  <a:pt x="3166534" y="2322286"/>
                  <a:pt x="3079448" y="2056190"/>
                  <a:pt x="3246362" y="1986038"/>
                </a:cubicBezTo>
                <a:cubicBezTo>
                  <a:pt x="3413276" y="1915886"/>
                  <a:pt x="3843867" y="1966686"/>
                  <a:pt x="4073676" y="1971524"/>
                </a:cubicBezTo>
                <a:cubicBezTo>
                  <a:pt x="4303485" y="1976362"/>
                  <a:pt x="4465562" y="2007810"/>
                  <a:pt x="4625219" y="2015067"/>
                </a:cubicBezTo>
                <a:cubicBezTo>
                  <a:pt x="4784876" y="2022324"/>
                  <a:pt x="4886476" y="2019905"/>
                  <a:pt x="5031619" y="2015067"/>
                </a:cubicBezTo>
                <a:cubicBezTo>
                  <a:pt x="5176762" y="2010229"/>
                  <a:pt x="5496076" y="1986038"/>
                  <a:pt x="5496076" y="1986038"/>
                </a:cubicBezTo>
                <a:cubicBezTo>
                  <a:pt x="5646057" y="1976362"/>
                  <a:pt x="5803295" y="1961847"/>
                  <a:pt x="5931505" y="1957009"/>
                </a:cubicBezTo>
                <a:cubicBezTo>
                  <a:pt x="6059715" y="1952171"/>
                  <a:pt x="6187924" y="1973942"/>
                  <a:pt x="6265334" y="1957009"/>
                </a:cubicBezTo>
                <a:cubicBezTo>
                  <a:pt x="6342744" y="1940076"/>
                  <a:pt x="6362095" y="1915885"/>
                  <a:pt x="6395962" y="1855409"/>
                </a:cubicBezTo>
                <a:cubicBezTo>
                  <a:pt x="6429829" y="1794933"/>
                  <a:pt x="6449182" y="1698171"/>
                  <a:pt x="6468534" y="1594152"/>
                </a:cubicBezTo>
                <a:cubicBezTo>
                  <a:pt x="6487886" y="1490133"/>
                  <a:pt x="6504819" y="1335314"/>
                  <a:pt x="6512076" y="1231295"/>
                </a:cubicBezTo>
                <a:cubicBezTo>
                  <a:pt x="6519333" y="1127276"/>
                  <a:pt x="6512076" y="970038"/>
                  <a:pt x="6512076" y="970038"/>
                </a:cubicBezTo>
                <a:cubicBezTo>
                  <a:pt x="6512076" y="870857"/>
                  <a:pt x="6509657" y="725714"/>
                  <a:pt x="6512076" y="636209"/>
                </a:cubicBezTo>
                <a:cubicBezTo>
                  <a:pt x="6514495" y="546704"/>
                  <a:pt x="6536267" y="510419"/>
                  <a:pt x="6526591" y="433009"/>
                </a:cubicBezTo>
                <a:cubicBezTo>
                  <a:pt x="6516915" y="355600"/>
                  <a:pt x="6495143" y="229809"/>
                  <a:pt x="6454019" y="171752"/>
                </a:cubicBezTo>
                <a:cubicBezTo>
                  <a:pt x="6412895" y="113695"/>
                  <a:pt x="6366934" y="106438"/>
                  <a:pt x="6279848" y="84667"/>
                </a:cubicBezTo>
                <a:cubicBezTo>
                  <a:pt x="6192762" y="62896"/>
                  <a:pt x="6035524" y="53219"/>
                  <a:pt x="5931505" y="41124"/>
                </a:cubicBezTo>
                <a:cubicBezTo>
                  <a:pt x="5827486" y="29029"/>
                  <a:pt x="5730725" y="16933"/>
                  <a:pt x="5655734" y="12095"/>
                </a:cubicBezTo>
                <a:cubicBezTo>
                  <a:pt x="5580744" y="7257"/>
                  <a:pt x="5481562" y="12095"/>
                  <a:pt x="5481562" y="12095"/>
                </a:cubicBezTo>
                <a:cubicBezTo>
                  <a:pt x="5421086" y="12095"/>
                  <a:pt x="5355771" y="0"/>
                  <a:pt x="5292876" y="12095"/>
                </a:cubicBezTo>
                <a:cubicBezTo>
                  <a:pt x="5229981" y="24190"/>
                  <a:pt x="5142896" y="60477"/>
                  <a:pt x="5104191" y="84667"/>
                </a:cubicBezTo>
                <a:cubicBezTo>
                  <a:pt x="5065486" y="108857"/>
                  <a:pt x="5067905" y="120952"/>
                  <a:pt x="5060648" y="157238"/>
                </a:cubicBezTo>
                <a:cubicBezTo>
                  <a:pt x="5053391" y="193524"/>
                  <a:pt x="5060648" y="302381"/>
                  <a:pt x="5060648" y="302381"/>
                </a:cubicBezTo>
                <a:cubicBezTo>
                  <a:pt x="5060648" y="336248"/>
                  <a:pt x="5063067" y="338667"/>
                  <a:pt x="5060648" y="360438"/>
                </a:cubicBezTo>
                <a:cubicBezTo>
                  <a:pt x="5058229" y="382209"/>
                  <a:pt x="5070324" y="408819"/>
                  <a:pt x="5046134" y="433009"/>
                </a:cubicBezTo>
                <a:cubicBezTo>
                  <a:pt x="5021944" y="457199"/>
                  <a:pt x="4983238" y="491067"/>
                  <a:pt x="4915505" y="505581"/>
                </a:cubicBezTo>
                <a:cubicBezTo>
                  <a:pt x="4847772" y="520095"/>
                  <a:pt x="4721982" y="517676"/>
                  <a:pt x="4639734" y="520095"/>
                </a:cubicBezTo>
                <a:cubicBezTo>
                  <a:pt x="4557486" y="522514"/>
                  <a:pt x="4422019" y="520095"/>
                  <a:pt x="4422019" y="520095"/>
                </a:cubicBezTo>
                <a:cubicBezTo>
                  <a:pt x="4334933" y="520095"/>
                  <a:pt x="4187371" y="522514"/>
                  <a:pt x="4117219" y="520095"/>
                </a:cubicBezTo>
                <a:cubicBezTo>
                  <a:pt x="4047067" y="517676"/>
                  <a:pt x="4078514" y="505581"/>
                  <a:pt x="4001105" y="505581"/>
                </a:cubicBezTo>
                <a:cubicBezTo>
                  <a:pt x="3923696" y="505581"/>
                  <a:pt x="3737429" y="517676"/>
                  <a:pt x="3652762" y="520095"/>
                </a:cubicBezTo>
                <a:cubicBezTo>
                  <a:pt x="3568095" y="522514"/>
                  <a:pt x="3565676" y="515257"/>
                  <a:pt x="3493105" y="520095"/>
                </a:cubicBezTo>
                <a:cubicBezTo>
                  <a:pt x="3420534" y="524933"/>
                  <a:pt x="3314096" y="546705"/>
                  <a:pt x="3217334" y="549124"/>
                </a:cubicBezTo>
                <a:cubicBezTo>
                  <a:pt x="3120572" y="551543"/>
                  <a:pt x="3009296" y="534609"/>
                  <a:pt x="2912534" y="534609"/>
                </a:cubicBezTo>
                <a:cubicBezTo>
                  <a:pt x="2815772" y="534609"/>
                  <a:pt x="2738362" y="551543"/>
                  <a:pt x="2636762" y="549124"/>
                </a:cubicBezTo>
                <a:cubicBezTo>
                  <a:pt x="2535162" y="546705"/>
                  <a:pt x="2411791" y="527352"/>
                  <a:pt x="2302934" y="520095"/>
                </a:cubicBezTo>
                <a:cubicBezTo>
                  <a:pt x="2194077" y="512838"/>
                  <a:pt x="2070705" y="505581"/>
                  <a:pt x="1983619" y="505581"/>
                </a:cubicBezTo>
                <a:cubicBezTo>
                  <a:pt x="1896533" y="505581"/>
                  <a:pt x="1850571" y="517676"/>
                  <a:pt x="1780419" y="520095"/>
                </a:cubicBezTo>
                <a:cubicBezTo>
                  <a:pt x="1710267" y="522514"/>
                  <a:pt x="1654629" y="510419"/>
                  <a:pt x="1562705" y="520095"/>
                </a:cubicBezTo>
                <a:cubicBezTo>
                  <a:pt x="1470781" y="529771"/>
                  <a:pt x="1332895" y="568476"/>
                  <a:pt x="1228876" y="578152"/>
                </a:cubicBezTo>
                <a:cubicBezTo>
                  <a:pt x="1124857" y="587828"/>
                  <a:pt x="1020838" y="570895"/>
                  <a:pt x="938591" y="578152"/>
                </a:cubicBezTo>
                <a:cubicBezTo>
                  <a:pt x="856344" y="585409"/>
                  <a:pt x="807962" y="614438"/>
                  <a:pt x="735391" y="621695"/>
                </a:cubicBezTo>
                <a:cubicBezTo>
                  <a:pt x="662820" y="628952"/>
                  <a:pt x="582991" y="612019"/>
                  <a:pt x="503162" y="621695"/>
                </a:cubicBezTo>
                <a:cubicBezTo>
                  <a:pt x="423333" y="631371"/>
                  <a:pt x="328990" y="619276"/>
                  <a:pt x="256419" y="679752"/>
                </a:cubicBezTo>
                <a:cubicBezTo>
                  <a:pt x="183848" y="740228"/>
                  <a:pt x="104020" y="870857"/>
                  <a:pt x="67734" y="984552"/>
                </a:cubicBezTo>
                <a:cubicBezTo>
                  <a:pt x="31448" y="1098247"/>
                  <a:pt x="48381" y="1250648"/>
                  <a:pt x="38705" y="1361924"/>
                </a:cubicBezTo>
                <a:cubicBezTo>
                  <a:pt x="29029" y="1473200"/>
                  <a:pt x="0" y="1562704"/>
                  <a:pt x="9676" y="1652209"/>
                </a:cubicBezTo>
                <a:cubicBezTo>
                  <a:pt x="19352" y="1741714"/>
                  <a:pt x="70152" y="1831219"/>
                  <a:pt x="96762" y="1898952"/>
                </a:cubicBezTo>
                <a:cubicBezTo>
                  <a:pt x="123372" y="1966685"/>
                  <a:pt x="149982" y="1988457"/>
                  <a:pt x="169334" y="2058609"/>
                </a:cubicBezTo>
                <a:cubicBezTo>
                  <a:pt x="188686" y="2128761"/>
                  <a:pt x="212876" y="2319867"/>
                  <a:pt x="212876" y="2319867"/>
                </a:cubicBezTo>
                <a:lnTo>
                  <a:pt x="212876" y="2319867"/>
                </a:lnTo>
                <a:cubicBezTo>
                  <a:pt x="227390" y="2334381"/>
                  <a:pt x="254000" y="2394857"/>
                  <a:pt x="299962" y="2406952"/>
                </a:cubicBezTo>
                <a:cubicBezTo>
                  <a:pt x="345924" y="2419047"/>
                  <a:pt x="425753" y="2392438"/>
                  <a:pt x="488648" y="2392438"/>
                </a:cubicBezTo>
                <a:cubicBezTo>
                  <a:pt x="551543" y="2392438"/>
                  <a:pt x="609601" y="2394857"/>
                  <a:pt x="677334" y="2406952"/>
                </a:cubicBezTo>
                <a:cubicBezTo>
                  <a:pt x="745067" y="2419047"/>
                  <a:pt x="812801" y="2452914"/>
                  <a:pt x="895048" y="2465009"/>
                </a:cubicBezTo>
                <a:cubicBezTo>
                  <a:pt x="977295" y="2477104"/>
                  <a:pt x="1086152" y="2477105"/>
                  <a:pt x="1170819" y="2479524"/>
                </a:cubicBezTo>
                <a:cubicBezTo>
                  <a:pt x="1255486" y="2481943"/>
                  <a:pt x="1337734" y="2489200"/>
                  <a:pt x="1403048" y="2479524"/>
                </a:cubicBezTo>
                <a:cubicBezTo>
                  <a:pt x="1468362" y="2469848"/>
                  <a:pt x="1511905" y="2431143"/>
                  <a:pt x="1562705" y="2421467"/>
                </a:cubicBezTo>
                <a:cubicBezTo>
                  <a:pt x="1613505" y="2411791"/>
                  <a:pt x="1707848" y="2421467"/>
                  <a:pt x="1707848" y="2421467"/>
                </a:cubicBezTo>
                <a:lnTo>
                  <a:pt x="1852991" y="2421467"/>
                </a:lnTo>
                <a:cubicBezTo>
                  <a:pt x="1913467" y="2421467"/>
                  <a:pt x="2029581" y="2423886"/>
                  <a:pt x="2070705" y="2421467"/>
                </a:cubicBezTo>
                <a:cubicBezTo>
                  <a:pt x="2111829" y="2419048"/>
                  <a:pt x="2092477" y="2411790"/>
                  <a:pt x="2099734" y="2406952"/>
                </a:cubicBez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82027157"/>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2286000" y="5715000"/>
            <a:ext cx="4572000" cy="88024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Grand Budapest Hotel</a:t>
            </a:r>
            <a:b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b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2014 Best Costume Design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Milena Canonero</a:t>
            </a:r>
          </a:p>
        </p:txBody>
      </p:sp>
      <p:pic>
        <p:nvPicPr>
          <p:cNvPr id="44036" name="Picture 4" descr="File:The Grand Budapest Hotel 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480" y="228600"/>
            <a:ext cx="3703320" cy="5486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2975303" y="6553200"/>
            <a:ext cx="318228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https://en.wikipedia.org/wiki/The_Grand_Budapest_Hotel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21951846"/>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3600" b="1" dirty="0">
                <a:solidFill>
                  <a:srgbClr val="000000"/>
                </a:solidFill>
              </a:rPr>
              <a:t>fashions</a:t>
            </a:r>
            <a:endParaRPr lang="en-US" sz="2400" b="1" dirty="0">
              <a:solidFill>
                <a:srgbClr val="000000"/>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233637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64483B"/>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694206" y="6551842"/>
            <a:ext cx="774923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https://fashionista.com/2023/09/milan-fashion-week-spring-2024-trendhttps://fashionista.com/2023/09/milan-fashion-week-spring-2024-trends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2FF51DEC-3A9A-3FE3-AC52-F3DDAEA3FE4F}"/>
              </a:ext>
            </a:extLst>
          </p:cNvPr>
          <p:cNvPicPr>
            <a:picLocks noChangeAspect="1"/>
          </p:cNvPicPr>
          <p:nvPr/>
        </p:nvPicPr>
        <p:blipFill>
          <a:blip r:embed="rId3"/>
          <a:stretch>
            <a:fillRect/>
          </a:stretch>
        </p:blipFill>
        <p:spPr>
          <a:xfrm>
            <a:off x="0" y="1066800"/>
            <a:ext cx="9144000" cy="5105613"/>
          </a:xfrm>
          <a:prstGeom prst="rect">
            <a:avLst/>
          </a:prstGeom>
        </p:spPr>
      </p:pic>
    </p:spTree>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A19587"/>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FEC3807C-67E4-86B9-BC0E-E63A747FA95F}"/>
              </a:ext>
            </a:extLst>
          </p:cNvPr>
          <p:cNvSpPr>
            <a:spLocks noChangeArrowheads="1"/>
          </p:cNvSpPr>
          <p:nvPr/>
        </p:nvSpPr>
        <p:spPr bwMode="auto">
          <a:xfrm>
            <a:off x="1046967" y="6551842"/>
            <a:ext cx="71064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https://www.theguardian.com/fashion/gallery/2023/jun/21/milan-mens-fashion-week-springsummer-2024-the-highlights-in-pictures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 name="Picture 12" descr="A collage of men wearing matching outfits&#10;&#10;Description automatically generated">
            <a:extLst>
              <a:ext uri="{FF2B5EF4-FFF2-40B4-BE49-F238E27FC236}">
                <a16:creationId xmlns:a16="http://schemas.microsoft.com/office/drawing/2014/main" id="{603DC12C-E8A8-D997-A266-CF6809057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
        <p:nvSpPr>
          <p:cNvPr id="14" name="TextBox 13">
            <a:extLst>
              <a:ext uri="{FF2B5EF4-FFF2-40B4-BE49-F238E27FC236}">
                <a16:creationId xmlns:a16="http://schemas.microsoft.com/office/drawing/2014/main" id="{86CA5E2D-C284-E493-D550-C841D2958DB0}"/>
              </a:ext>
            </a:extLst>
          </p:cNvPr>
          <p:cNvSpPr txBox="1"/>
          <p:nvPr/>
        </p:nvSpPr>
        <p:spPr>
          <a:xfrm>
            <a:off x="371083" y="5845314"/>
            <a:ext cx="84582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Milan men’s fashion week spring/summer 2024: the highlights – in pictures </a:t>
            </a:r>
          </a:p>
        </p:txBody>
      </p:sp>
      <p:sp>
        <p:nvSpPr>
          <p:cNvPr id="15" name="Rectangle 1">
            <a:extLst>
              <a:ext uri="{FF2B5EF4-FFF2-40B4-BE49-F238E27FC236}">
                <a16:creationId xmlns:a16="http://schemas.microsoft.com/office/drawing/2014/main" id="{FD6453C5-6F90-DDE1-A601-B09408564622}"/>
              </a:ext>
            </a:extLst>
          </p:cNvPr>
          <p:cNvSpPr>
            <a:spLocks noChangeArrowheads="1"/>
          </p:cNvSpPr>
          <p:nvPr/>
        </p:nvSpPr>
        <p:spPr bwMode="auto">
          <a:xfrm>
            <a:off x="1090331" y="728246"/>
            <a:ext cx="142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21 June 2023</a:t>
            </a:r>
          </a:p>
        </p:txBody>
      </p:sp>
      <p:pic>
        <p:nvPicPr>
          <p:cNvPr id="16" name="Picture 15">
            <a:extLst>
              <a:ext uri="{FF2B5EF4-FFF2-40B4-BE49-F238E27FC236}">
                <a16:creationId xmlns:a16="http://schemas.microsoft.com/office/drawing/2014/main" id="{A281A84E-49CC-8C31-077F-CBA178885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460" y="304800"/>
            <a:ext cx="1880740" cy="413999"/>
          </a:xfrm>
          <a:prstGeom prst="rect">
            <a:avLst/>
          </a:prstGeom>
        </p:spPr>
      </p:pic>
    </p:spTree>
    <p:extLst>
      <p:ext uri="{BB962C8B-B14F-4D97-AF65-F5344CB8AC3E}">
        <p14:creationId xmlns:p14="http://schemas.microsoft.com/office/powerpoint/2010/main" val="259730806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9747" name="Picture 3"/>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Tree>
    <p:extLst>
      <p:ext uri="{BB962C8B-B14F-4D97-AF65-F5344CB8AC3E}">
        <p14:creationId xmlns:p14="http://schemas.microsoft.com/office/powerpoint/2010/main" val="1379042038"/>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70" name="Picture 2"/>
          <p:cNvPicPr>
            <a:picLocks noChangeAspect="1" noChangeArrowheads="1"/>
          </p:cNvPicPr>
          <p:nvPr/>
        </p:nvPicPr>
        <p:blipFill>
          <a:blip r:embed="rId2" cstate="print"/>
          <a:srcRect/>
          <a:stretch>
            <a:fillRect/>
          </a:stretch>
        </p:blipFill>
        <p:spPr bwMode="auto">
          <a:xfrm>
            <a:off x="457200" y="876300"/>
            <a:ext cx="8229600" cy="5143500"/>
          </a:xfrm>
          <a:prstGeom prst="rect">
            <a:avLst/>
          </a:prstGeom>
          <a:noFill/>
          <a:ln w="9525">
            <a:noFill/>
            <a:miter lim="800000"/>
            <a:headEnd/>
            <a:tailEnd/>
          </a:ln>
        </p:spPr>
      </p:pic>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Freeform 4"/>
          <p:cNvSpPr/>
          <p:nvPr/>
        </p:nvSpPr>
        <p:spPr bwMode="auto">
          <a:xfrm>
            <a:off x="1606247" y="2423886"/>
            <a:ext cx="5617030" cy="1117599"/>
          </a:xfrm>
          <a:custGeom>
            <a:avLst/>
            <a:gdLst>
              <a:gd name="connsiteX0" fmla="*/ 2733524 w 5617030"/>
              <a:gd name="connsiteY0" fmla="*/ 1061961 h 1117599"/>
              <a:gd name="connsiteX1" fmla="*/ 1688496 w 5617030"/>
              <a:gd name="connsiteY1" fmla="*/ 1105504 h 1117599"/>
              <a:gd name="connsiteX2" fmla="*/ 890210 w 5617030"/>
              <a:gd name="connsiteY2" fmla="*/ 1105504 h 1117599"/>
              <a:gd name="connsiteX3" fmla="*/ 164496 w 5617030"/>
              <a:gd name="connsiteY3" fmla="*/ 1032933 h 1117599"/>
              <a:gd name="connsiteX4" fmla="*/ 33867 w 5617030"/>
              <a:gd name="connsiteY4" fmla="*/ 858761 h 1117599"/>
              <a:gd name="connsiteX5" fmla="*/ 19353 w 5617030"/>
              <a:gd name="connsiteY5" fmla="*/ 510419 h 1117599"/>
              <a:gd name="connsiteX6" fmla="*/ 33867 w 5617030"/>
              <a:gd name="connsiteY6" fmla="*/ 365276 h 1117599"/>
              <a:gd name="connsiteX7" fmla="*/ 222553 w 5617030"/>
              <a:gd name="connsiteY7" fmla="*/ 336247 h 1117599"/>
              <a:gd name="connsiteX8" fmla="*/ 512839 w 5617030"/>
              <a:gd name="connsiteY8" fmla="*/ 350761 h 1117599"/>
              <a:gd name="connsiteX9" fmla="*/ 774096 w 5617030"/>
              <a:gd name="connsiteY9" fmla="*/ 336247 h 1117599"/>
              <a:gd name="connsiteX10" fmla="*/ 788610 w 5617030"/>
              <a:gd name="connsiteY10" fmla="*/ 74990 h 1117599"/>
              <a:gd name="connsiteX11" fmla="*/ 1441753 w 5617030"/>
              <a:gd name="connsiteY11" fmla="*/ 89504 h 1117599"/>
              <a:gd name="connsiteX12" fmla="*/ 2501296 w 5617030"/>
              <a:gd name="connsiteY12" fmla="*/ 45961 h 1117599"/>
              <a:gd name="connsiteX13" fmla="*/ 3139924 w 5617030"/>
              <a:gd name="connsiteY13" fmla="*/ 2419 h 1117599"/>
              <a:gd name="connsiteX14" fmla="*/ 3618896 w 5617030"/>
              <a:gd name="connsiteY14" fmla="*/ 31447 h 1117599"/>
              <a:gd name="connsiteX15" fmla="*/ 4054324 w 5617030"/>
              <a:gd name="connsiteY15" fmla="*/ 31447 h 1117599"/>
              <a:gd name="connsiteX16" fmla="*/ 4780039 w 5617030"/>
              <a:gd name="connsiteY16" fmla="*/ 45961 h 1117599"/>
              <a:gd name="connsiteX17" fmla="*/ 5259010 w 5617030"/>
              <a:gd name="connsiteY17" fmla="*/ 31447 h 1117599"/>
              <a:gd name="connsiteX18" fmla="*/ 5505753 w 5617030"/>
              <a:gd name="connsiteY18" fmla="*/ 176590 h 1117599"/>
              <a:gd name="connsiteX19" fmla="*/ 5592839 w 5617030"/>
              <a:gd name="connsiteY19" fmla="*/ 524933 h 1117599"/>
              <a:gd name="connsiteX20" fmla="*/ 5360610 w 5617030"/>
              <a:gd name="connsiteY20" fmla="*/ 815219 h 1117599"/>
              <a:gd name="connsiteX21" fmla="*/ 5055810 w 5617030"/>
              <a:gd name="connsiteY21" fmla="*/ 887790 h 1117599"/>
              <a:gd name="connsiteX22" fmla="*/ 4562324 w 5617030"/>
              <a:gd name="connsiteY22" fmla="*/ 1032933 h 1117599"/>
              <a:gd name="connsiteX23" fmla="*/ 3981753 w 5617030"/>
              <a:gd name="connsiteY23" fmla="*/ 1047447 h 1117599"/>
              <a:gd name="connsiteX24" fmla="*/ 3372153 w 5617030"/>
              <a:gd name="connsiteY24" fmla="*/ 1061961 h 1117599"/>
              <a:gd name="connsiteX25" fmla="*/ 2936724 w 5617030"/>
              <a:gd name="connsiteY25" fmla="*/ 1061961 h 1117599"/>
              <a:gd name="connsiteX26" fmla="*/ 2617410 w 5617030"/>
              <a:gd name="connsiteY26" fmla="*/ 1061961 h 1117599"/>
              <a:gd name="connsiteX27" fmla="*/ 2588382 w 5617030"/>
              <a:gd name="connsiteY27" fmla="*/ 1061961 h 111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7030" h="1117599">
                <a:moveTo>
                  <a:pt x="2733524" y="1061961"/>
                </a:moveTo>
                <a:lnTo>
                  <a:pt x="1688496" y="1105504"/>
                </a:lnTo>
                <a:cubicBezTo>
                  <a:pt x="1381277" y="1112761"/>
                  <a:pt x="1144210" y="1117599"/>
                  <a:pt x="890210" y="1105504"/>
                </a:cubicBezTo>
                <a:cubicBezTo>
                  <a:pt x="636210" y="1093409"/>
                  <a:pt x="307220" y="1074057"/>
                  <a:pt x="164496" y="1032933"/>
                </a:cubicBezTo>
                <a:cubicBezTo>
                  <a:pt x="21772" y="991809"/>
                  <a:pt x="58058" y="945847"/>
                  <a:pt x="33867" y="858761"/>
                </a:cubicBezTo>
                <a:cubicBezTo>
                  <a:pt x="9677" y="771675"/>
                  <a:pt x="19353" y="592666"/>
                  <a:pt x="19353" y="510419"/>
                </a:cubicBezTo>
                <a:cubicBezTo>
                  <a:pt x="19353" y="428172"/>
                  <a:pt x="0" y="394305"/>
                  <a:pt x="33867" y="365276"/>
                </a:cubicBezTo>
                <a:cubicBezTo>
                  <a:pt x="67734" y="336247"/>
                  <a:pt x="142724" y="338666"/>
                  <a:pt x="222553" y="336247"/>
                </a:cubicBezTo>
                <a:cubicBezTo>
                  <a:pt x="302382" y="333828"/>
                  <a:pt x="420915" y="350761"/>
                  <a:pt x="512839" y="350761"/>
                </a:cubicBezTo>
                <a:cubicBezTo>
                  <a:pt x="604763" y="350761"/>
                  <a:pt x="728134" y="382209"/>
                  <a:pt x="774096" y="336247"/>
                </a:cubicBezTo>
                <a:cubicBezTo>
                  <a:pt x="820058" y="290285"/>
                  <a:pt x="677334" y="116114"/>
                  <a:pt x="788610" y="74990"/>
                </a:cubicBezTo>
                <a:cubicBezTo>
                  <a:pt x="899886" y="33866"/>
                  <a:pt x="1156305" y="94342"/>
                  <a:pt x="1441753" y="89504"/>
                </a:cubicBezTo>
                <a:cubicBezTo>
                  <a:pt x="1727201" y="84666"/>
                  <a:pt x="2218268" y="60475"/>
                  <a:pt x="2501296" y="45961"/>
                </a:cubicBezTo>
                <a:cubicBezTo>
                  <a:pt x="2784324" y="31447"/>
                  <a:pt x="2953657" y="4838"/>
                  <a:pt x="3139924" y="2419"/>
                </a:cubicBezTo>
                <a:cubicBezTo>
                  <a:pt x="3326191" y="0"/>
                  <a:pt x="3466496" y="26609"/>
                  <a:pt x="3618896" y="31447"/>
                </a:cubicBezTo>
                <a:cubicBezTo>
                  <a:pt x="3771296" y="36285"/>
                  <a:pt x="4054324" y="31447"/>
                  <a:pt x="4054324" y="31447"/>
                </a:cubicBezTo>
                <a:lnTo>
                  <a:pt x="4780039" y="45961"/>
                </a:lnTo>
                <a:cubicBezTo>
                  <a:pt x="4980820" y="45961"/>
                  <a:pt x="5138058" y="9676"/>
                  <a:pt x="5259010" y="31447"/>
                </a:cubicBezTo>
                <a:cubicBezTo>
                  <a:pt x="5379962" y="53218"/>
                  <a:pt x="5450115" y="94342"/>
                  <a:pt x="5505753" y="176590"/>
                </a:cubicBezTo>
                <a:cubicBezTo>
                  <a:pt x="5561391" y="258838"/>
                  <a:pt x="5617030" y="418495"/>
                  <a:pt x="5592839" y="524933"/>
                </a:cubicBezTo>
                <a:cubicBezTo>
                  <a:pt x="5568649" y="631371"/>
                  <a:pt x="5450115" y="754743"/>
                  <a:pt x="5360610" y="815219"/>
                </a:cubicBezTo>
                <a:cubicBezTo>
                  <a:pt x="5271105" y="875695"/>
                  <a:pt x="5188858" y="851504"/>
                  <a:pt x="5055810" y="887790"/>
                </a:cubicBezTo>
                <a:cubicBezTo>
                  <a:pt x="4922762" y="924076"/>
                  <a:pt x="4741334" y="1006324"/>
                  <a:pt x="4562324" y="1032933"/>
                </a:cubicBezTo>
                <a:cubicBezTo>
                  <a:pt x="4383315" y="1059543"/>
                  <a:pt x="3981753" y="1047447"/>
                  <a:pt x="3981753" y="1047447"/>
                </a:cubicBezTo>
                <a:lnTo>
                  <a:pt x="3372153" y="1061961"/>
                </a:lnTo>
                <a:cubicBezTo>
                  <a:pt x="3197982" y="1064380"/>
                  <a:pt x="2936724" y="1061961"/>
                  <a:pt x="2936724" y="1061961"/>
                </a:cubicBezTo>
                <a:lnTo>
                  <a:pt x="2617410" y="1061961"/>
                </a:lnTo>
                <a:lnTo>
                  <a:pt x="2588382" y="1061961"/>
                </a:ln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Freeform 5"/>
          <p:cNvSpPr/>
          <p:nvPr/>
        </p:nvSpPr>
        <p:spPr bwMode="auto">
          <a:xfrm>
            <a:off x="1531258" y="3626152"/>
            <a:ext cx="5670246" cy="1860248"/>
          </a:xfrm>
          <a:custGeom>
            <a:avLst/>
            <a:gdLst>
              <a:gd name="connsiteX0" fmla="*/ 4492171 w 5670246"/>
              <a:gd name="connsiteY0" fmla="*/ 1589314 h 1860248"/>
              <a:gd name="connsiteX1" fmla="*/ 4259942 w 5670246"/>
              <a:gd name="connsiteY1" fmla="*/ 1632857 h 1860248"/>
              <a:gd name="connsiteX2" fmla="*/ 3853542 w 5670246"/>
              <a:gd name="connsiteY2" fmla="*/ 1778000 h 1860248"/>
              <a:gd name="connsiteX3" fmla="*/ 3403599 w 5670246"/>
              <a:gd name="connsiteY3" fmla="*/ 1778000 h 1860248"/>
              <a:gd name="connsiteX4" fmla="*/ 2460171 w 5670246"/>
              <a:gd name="connsiteY4" fmla="*/ 1836057 h 1860248"/>
              <a:gd name="connsiteX5" fmla="*/ 2082799 w 5670246"/>
              <a:gd name="connsiteY5" fmla="*/ 1836057 h 1860248"/>
              <a:gd name="connsiteX6" fmla="*/ 1386113 w 5670246"/>
              <a:gd name="connsiteY6" fmla="*/ 1821543 h 1860248"/>
              <a:gd name="connsiteX7" fmla="*/ 703942 w 5670246"/>
              <a:gd name="connsiteY7" fmla="*/ 1850571 h 1860248"/>
              <a:gd name="connsiteX8" fmla="*/ 268513 w 5670246"/>
              <a:gd name="connsiteY8" fmla="*/ 1821543 h 1860248"/>
              <a:gd name="connsiteX9" fmla="*/ 21771 w 5670246"/>
              <a:gd name="connsiteY9" fmla="*/ 1618343 h 1860248"/>
              <a:gd name="connsiteX10" fmla="*/ 137885 w 5670246"/>
              <a:gd name="connsiteY10" fmla="*/ 1095828 h 1860248"/>
              <a:gd name="connsiteX11" fmla="*/ 123371 w 5670246"/>
              <a:gd name="connsiteY11" fmla="*/ 616857 h 1860248"/>
              <a:gd name="connsiteX12" fmla="*/ 152399 w 5670246"/>
              <a:gd name="connsiteY12" fmla="*/ 195943 h 1860248"/>
              <a:gd name="connsiteX13" fmla="*/ 399142 w 5670246"/>
              <a:gd name="connsiteY13" fmla="*/ 36286 h 1860248"/>
              <a:gd name="connsiteX14" fmla="*/ 1066799 w 5670246"/>
              <a:gd name="connsiteY14" fmla="*/ 21771 h 1860248"/>
              <a:gd name="connsiteX15" fmla="*/ 2082799 w 5670246"/>
              <a:gd name="connsiteY15" fmla="*/ 36286 h 1860248"/>
              <a:gd name="connsiteX16" fmla="*/ 2997199 w 5670246"/>
              <a:gd name="connsiteY16" fmla="*/ 65314 h 1860248"/>
              <a:gd name="connsiteX17" fmla="*/ 3693885 w 5670246"/>
              <a:gd name="connsiteY17" fmla="*/ 65314 h 1860248"/>
              <a:gd name="connsiteX18" fmla="*/ 4230913 w 5670246"/>
              <a:gd name="connsiteY18" fmla="*/ 7257 h 1860248"/>
              <a:gd name="connsiteX19" fmla="*/ 4956628 w 5670246"/>
              <a:gd name="connsiteY19" fmla="*/ 21771 h 1860248"/>
              <a:gd name="connsiteX20" fmla="*/ 5421085 w 5670246"/>
              <a:gd name="connsiteY20" fmla="*/ 65314 h 1860248"/>
              <a:gd name="connsiteX21" fmla="*/ 5551713 w 5670246"/>
              <a:gd name="connsiteY21" fmla="*/ 413657 h 1860248"/>
              <a:gd name="connsiteX22" fmla="*/ 5653313 w 5670246"/>
              <a:gd name="connsiteY22" fmla="*/ 820057 h 1860248"/>
              <a:gd name="connsiteX23" fmla="*/ 5653313 w 5670246"/>
              <a:gd name="connsiteY23" fmla="*/ 1153886 h 1860248"/>
              <a:gd name="connsiteX24" fmla="*/ 5595256 w 5670246"/>
              <a:gd name="connsiteY24" fmla="*/ 1487714 h 1860248"/>
              <a:gd name="connsiteX25" fmla="*/ 5377542 w 5670246"/>
              <a:gd name="connsiteY25" fmla="*/ 1647371 h 1860248"/>
              <a:gd name="connsiteX26" fmla="*/ 4971142 w 5670246"/>
              <a:gd name="connsiteY26" fmla="*/ 1574800 h 1860248"/>
              <a:gd name="connsiteX27" fmla="*/ 4709885 w 5670246"/>
              <a:gd name="connsiteY27" fmla="*/ 1574800 h 1860248"/>
              <a:gd name="connsiteX28" fmla="*/ 4564742 w 5670246"/>
              <a:gd name="connsiteY28" fmla="*/ 1574800 h 1860248"/>
              <a:gd name="connsiteX29" fmla="*/ 4419599 w 5670246"/>
              <a:gd name="connsiteY29" fmla="*/ 1589314 h 186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70246" h="1860248">
                <a:moveTo>
                  <a:pt x="4492171" y="1589314"/>
                </a:moveTo>
                <a:cubicBezTo>
                  <a:pt x="4429275" y="1595361"/>
                  <a:pt x="4366380" y="1601409"/>
                  <a:pt x="4259942" y="1632857"/>
                </a:cubicBezTo>
                <a:cubicBezTo>
                  <a:pt x="4153504" y="1664305"/>
                  <a:pt x="3996266" y="1753810"/>
                  <a:pt x="3853542" y="1778000"/>
                </a:cubicBezTo>
                <a:cubicBezTo>
                  <a:pt x="3710818" y="1802191"/>
                  <a:pt x="3635827" y="1768324"/>
                  <a:pt x="3403599" y="1778000"/>
                </a:cubicBezTo>
                <a:cubicBezTo>
                  <a:pt x="3171371" y="1787676"/>
                  <a:pt x="2680304" y="1826381"/>
                  <a:pt x="2460171" y="1836057"/>
                </a:cubicBezTo>
                <a:cubicBezTo>
                  <a:pt x="2240038" y="1845733"/>
                  <a:pt x="2082799" y="1836057"/>
                  <a:pt x="2082799" y="1836057"/>
                </a:cubicBezTo>
                <a:cubicBezTo>
                  <a:pt x="1903789" y="1833638"/>
                  <a:pt x="1615922" y="1819124"/>
                  <a:pt x="1386113" y="1821543"/>
                </a:cubicBezTo>
                <a:cubicBezTo>
                  <a:pt x="1156304" y="1823962"/>
                  <a:pt x="890209" y="1850571"/>
                  <a:pt x="703942" y="1850571"/>
                </a:cubicBezTo>
                <a:cubicBezTo>
                  <a:pt x="517675" y="1850571"/>
                  <a:pt x="382208" y="1860248"/>
                  <a:pt x="268513" y="1821543"/>
                </a:cubicBezTo>
                <a:cubicBezTo>
                  <a:pt x="154818" y="1782838"/>
                  <a:pt x="43542" y="1739295"/>
                  <a:pt x="21771" y="1618343"/>
                </a:cubicBezTo>
                <a:cubicBezTo>
                  <a:pt x="0" y="1497391"/>
                  <a:pt x="120952" y="1262742"/>
                  <a:pt x="137885" y="1095828"/>
                </a:cubicBezTo>
                <a:cubicBezTo>
                  <a:pt x="154818" y="928914"/>
                  <a:pt x="120952" y="766838"/>
                  <a:pt x="123371" y="616857"/>
                </a:cubicBezTo>
                <a:cubicBezTo>
                  <a:pt x="125790" y="466876"/>
                  <a:pt x="106437" y="292705"/>
                  <a:pt x="152399" y="195943"/>
                </a:cubicBezTo>
                <a:cubicBezTo>
                  <a:pt x="198361" y="99181"/>
                  <a:pt x="246742" y="65315"/>
                  <a:pt x="399142" y="36286"/>
                </a:cubicBezTo>
                <a:cubicBezTo>
                  <a:pt x="551542" y="7257"/>
                  <a:pt x="786190" y="21771"/>
                  <a:pt x="1066799" y="21771"/>
                </a:cubicBezTo>
                <a:cubicBezTo>
                  <a:pt x="1347408" y="21771"/>
                  <a:pt x="2082799" y="36286"/>
                  <a:pt x="2082799" y="36286"/>
                </a:cubicBezTo>
                <a:lnTo>
                  <a:pt x="2997199" y="65314"/>
                </a:lnTo>
                <a:cubicBezTo>
                  <a:pt x="3265713" y="70152"/>
                  <a:pt x="3488266" y="74990"/>
                  <a:pt x="3693885" y="65314"/>
                </a:cubicBezTo>
                <a:cubicBezTo>
                  <a:pt x="3899504" y="55638"/>
                  <a:pt x="4020456" y="14514"/>
                  <a:pt x="4230913" y="7257"/>
                </a:cubicBezTo>
                <a:cubicBezTo>
                  <a:pt x="4441370" y="0"/>
                  <a:pt x="4758266" y="12095"/>
                  <a:pt x="4956628" y="21771"/>
                </a:cubicBezTo>
                <a:cubicBezTo>
                  <a:pt x="5154990" y="31447"/>
                  <a:pt x="5321904" y="0"/>
                  <a:pt x="5421085" y="65314"/>
                </a:cubicBezTo>
                <a:cubicBezTo>
                  <a:pt x="5520266" y="130628"/>
                  <a:pt x="5513008" y="287867"/>
                  <a:pt x="5551713" y="413657"/>
                </a:cubicBezTo>
                <a:cubicBezTo>
                  <a:pt x="5590418" y="539447"/>
                  <a:pt x="5636380" y="696686"/>
                  <a:pt x="5653313" y="820057"/>
                </a:cubicBezTo>
                <a:cubicBezTo>
                  <a:pt x="5670246" y="943428"/>
                  <a:pt x="5662989" y="1042610"/>
                  <a:pt x="5653313" y="1153886"/>
                </a:cubicBezTo>
                <a:cubicBezTo>
                  <a:pt x="5643637" y="1265162"/>
                  <a:pt x="5641218" y="1405467"/>
                  <a:pt x="5595256" y="1487714"/>
                </a:cubicBezTo>
                <a:cubicBezTo>
                  <a:pt x="5549294" y="1569961"/>
                  <a:pt x="5481561" y="1632857"/>
                  <a:pt x="5377542" y="1647371"/>
                </a:cubicBezTo>
                <a:cubicBezTo>
                  <a:pt x="5273523" y="1661885"/>
                  <a:pt x="5082418" y="1586895"/>
                  <a:pt x="4971142" y="1574800"/>
                </a:cubicBezTo>
                <a:cubicBezTo>
                  <a:pt x="4859866" y="1562705"/>
                  <a:pt x="4709885" y="1574800"/>
                  <a:pt x="4709885" y="1574800"/>
                </a:cubicBezTo>
                <a:cubicBezTo>
                  <a:pt x="4642152" y="1574800"/>
                  <a:pt x="4613123" y="1572381"/>
                  <a:pt x="4564742" y="1574800"/>
                </a:cubicBezTo>
                <a:cubicBezTo>
                  <a:pt x="4516361" y="1577219"/>
                  <a:pt x="4448628" y="1584476"/>
                  <a:pt x="4419599" y="1589314"/>
                </a:cubicBez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58022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76200"/>
            <a:ext cx="9144000" cy="667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2147328" y="6613528"/>
            <a:ext cx="4842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https://en.wikipedia.org/wiki/Italian_fashion#Italian_fashion_houses_and_luxury_brands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26628" y="3110805"/>
            <a:ext cx="7290777" cy="1200329"/>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list of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 fashion houses and luxury brands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is seemingly endless . . .</a:t>
            </a:r>
          </a:p>
        </p:txBody>
      </p:sp>
    </p:spTree>
    <p:extLst>
      <p:ext uri="{BB962C8B-B14F-4D97-AF65-F5344CB8AC3E}">
        <p14:creationId xmlns:p14="http://schemas.microsoft.com/office/powerpoint/2010/main" val="916472775"/>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spTree>
    <p:extLst>
      <p:ext uri="{BB962C8B-B14F-4D97-AF65-F5344CB8AC3E}">
        <p14:creationId xmlns:p14="http://schemas.microsoft.com/office/powerpoint/2010/main" val="1533392173"/>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1828800" y="-76200"/>
            <a:ext cx="5486400" cy="7090117"/>
          </a:xfrm>
          <a:prstGeom prst="rect">
            <a:avLst/>
          </a:prstGeom>
          <a:noFill/>
          <a:ln w="9525">
            <a:noFill/>
            <a:miter lim="800000"/>
            <a:headEnd/>
            <a:tailEnd/>
          </a:ln>
        </p:spPr>
      </p:pic>
    </p:spTree>
    <p:extLst>
      <p:ext uri="{BB962C8B-B14F-4D97-AF65-F5344CB8AC3E}">
        <p14:creationId xmlns:p14="http://schemas.microsoft.com/office/powerpoint/2010/main" val="3655504975"/>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510B8-9B2C-4040-AFC8-6C4325F1952A}"/>
              </a:ext>
            </a:extLst>
          </p:cNvPr>
          <p:cNvPicPr>
            <a:picLocks noChangeAspect="1"/>
          </p:cNvPicPr>
          <p:nvPr/>
        </p:nvPicPr>
        <p:blipFill>
          <a:blip r:embed="rId2"/>
          <a:stretch>
            <a:fillRect/>
          </a:stretch>
        </p:blipFill>
        <p:spPr>
          <a:xfrm>
            <a:off x="0" y="1752600"/>
            <a:ext cx="9144000" cy="3714750"/>
          </a:xfrm>
          <a:prstGeom prst="rect">
            <a:avLst/>
          </a:prstGeom>
        </p:spPr>
      </p:pic>
      <p:sp>
        <p:nvSpPr>
          <p:cNvPr id="10" name="TextBox 9">
            <a:extLst>
              <a:ext uri="{FF2B5EF4-FFF2-40B4-BE49-F238E27FC236}">
                <a16:creationId xmlns:a16="http://schemas.microsoft.com/office/drawing/2014/main" id="{44673866-9543-46F1-8E7D-74E1185BA791}"/>
              </a:ext>
            </a:extLst>
          </p:cNvPr>
          <p:cNvSpPr txBox="1"/>
          <p:nvPr/>
        </p:nvSpPr>
        <p:spPr>
          <a:xfrm>
            <a:off x="2286000" y="5715000"/>
            <a:ext cx="4572000" cy="8802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Verdana" pitchFamily="34" charset="0"/>
                <a:ea typeface="+mn-ea"/>
                <a:cs typeface="+mn-cs"/>
              </a:rPr>
              <a:t>Gucci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$3,750</a:t>
            </a: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2">
            <a:extLst>
              <a:ext uri="{FF2B5EF4-FFF2-40B4-BE49-F238E27FC236}">
                <a16:creationId xmlns:a16="http://schemas.microsoft.com/office/drawing/2014/main" id="{A45AEF43-E7E7-4A21-B97E-7BDD15D0D444}"/>
              </a:ext>
            </a:extLst>
          </p:cNvPr>
          <p:cNvPicPr>
            <a:picLocks noChangeAspect="1" noChangeArrowheads="1"/>
          </p:cNvPicPr>
          <p:nvPr/>
        </p:nvPicPr>
        <p:blipFill>
          <a:blip r:embed="rId3" cstate="print"/>
          <a:srcRect/>
          <a:stretch>
            <a:fillRect/>
          </a:stretch>
        </p:blipFill>
        <p:spPr bwMode="auto">
          <a:xfrm>
            <a:off x="3657600" y="5715000"/>
            <a:ext cx="1828800" cy="530942"/>
          </a:xfrm>
          <a:prstGeom prst="rect">
            <a:avLst/>
          </a:prstGeom>
          <a:noFill/>
          <a:ln w="9525">
            <a:noFill/>
            <a:miter lim="800000"/>
            <a:headEnd/>
            <a:tailEnd/>
          </a:ln>
        </p:spPr>
      </p:pic>
    </p:spTree>
    <p:extLst>
      <p:ext uri="{BB962C8B-B14F-4D97-AF65-F5344CB8AC3E}">
        <p14:creationId xmlns:p14="http://schemas.microsoft.com/office/powerpoint/2010/main" val="1453908606"/>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1986351" y="-14514"/>
            <a:ext cx="5161935" cy="6858000"/>
          </a:xfrm>
          <a:prstGeom prst="rect">
            <a:avLst/>
          </a:prstGeom>
          <a:noFill/>
          <a:ln w="9525">
            <a:noFill/>
            <a:miter lim="800000"/>
            <a:headEnd/>
            <a:tailEnd/>
          </a:ln>
        </p:spPr>
      </p:pic>
    </p:spTree>
    <p:extLst>
      <p:ext uri="{BB962C8B-B14F-4D97-AF65-F5344CB8AC3E}">
        <p14:creationId xmlns:p14="http://schemas.microsoft.com/office/powerpoint/2010/main" val="3127368204"/>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Emporio Armani spring summer 2015 #MFW MFW #SS15 #EmporioArm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928"/>
            <a:ext cx="9144000" cy="60780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6551842"/>
            <a:ext cx="8382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http://www.fashionavecpassion.com/an-emporio-armani-brand-new-fashion-ss15-the-futuristic-classic/</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152400" y="1143000"/>
            <a:ext cx="4114800" cy="224676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Bodoni MT Condensed" panose="02070606080606020203" pitchFamily="18" charset="0"/>
                <a:ea typeface="+mn-ea"/>
                <a:cs typeface="+mn-cs"/>
              </a:rPr>
              <a:t>GIORGIO ARMANI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“the blue eyed designer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spring-summer 2015 season!”</a:t>
            </a:r>
          </a:p>
        </p:txBody>
      </p:sp>
    </p:spTree>
    <p:extLst>
      <p:ext uri="{BB962C8B-B14F-4D97-AF65-F5344CB8AC3E}">
        <p14:creationId xmlns:p14="http://schemas.microsoft.com/office/powerpoint/2010/main" val="1905700647"/>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9144000" cy="5872480"/>
          </a:xfrm>
          <a:prstGeom prst="rect">
            <a:avLst/>
          </a:prstGeom>
          <a:noFill/>
          <a:ln w="9525">
            <a:noFill/>
            <a:miter lim="800000"/>
            <a:headEnd/>
            <a:tailEnd/>
          </a:ln>
        </p:spPr>
      </p:pic>
      <p:pic>
        <p:nvPicPr>
          <p:cNvPr id="48130" name="Picture 2" descr="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04031"/>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images/gallery/prodotti-h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60439"/>
            <a:ext cx="10820400" cy="6011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3007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1933206"/>
            <a:ext cx="7315200" cy="158197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use and importance of voice to express words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a musical fashion</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676400"/>
            <a:ext cx="7315200" cy="179126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2160925"/>
            <a:ext cx="7543800" cy="347787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400" i="0" dirty="0">
                <a:solidFill>
                  <a:srgbClr val="FFFFFF"/>
                </a:solidFill>
                <a:latin typeface="Arial" charset="0"/>
              </a:rPr>
              <a:t>Many languages are spoken throughout Italy  and in the very North, Italian is </a:t>
            </a:r>
            <a:r>
              <a:rPr lang="en-US" sz="4400" dirty="0">
                <a:solidFill>
                  <a:srgbClr val="FFFFFF"/>
                </a:solidFill>
                <a:latin typeface="Arial" charset="0"/>
              </a:rPr>
              <a:t>not </a:t>
            </a:r>
            <a:r>
              <a:rPr lang="en-US" sz="4400" i="0" dirty="0">
                <a:solidFill>
                  <a:srgbClr val="FFFFFF"/>
                </a:solidFill>
                <a:latin typeface="Arial" charset="0"/>
              </a:rPr>
              <a:t>the main language</a:t>
            </a:r>
            <a:r>
              <a:rPr kumimoji="0" lang="en-US" sz="44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804739200"/>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8782956"/>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434888" y="2844225"/>
            <a:ext cx="1718740"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p:txBody>
      </p:sp>
    </p:spTree>
    <p:extLst>
      <p:ext uri="{BB962C8B-B14F-4D97-AF65-F5344CB8AC3E}">
        <p14:creationId xmlns:p14="http://schemas.microsoft.com/office/powerpoint/2010/main" val="2895028132"/>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532509"/>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Tree>
    <p:extLst>
      <p:ext uri="{BB962C8B-B14F-4D97-AF65-F5344CB8AC3E}">
        <p14:creationId xmlns:p14="http://schemas.microsoft.com/office/powerpoint/2010/main" val="2734213106"/>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2179585"/>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Tree>
    <p:extLst>
      <p:ext uri="{BB962C8B-B14F-4D97-AF65-F5344CB8AC3E}">
        <p14:creationId xmlns:p14="http://schemas.microsoft.com/office/powerpoint/2010/main" val="2987422350"/>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448427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Tree>
    <p:extLst>
      <p:ext uri="{BB962C8B-B14F-4D97-AF65-F5344CB8AC3E}">
        <p14:creationId xmlns:p14="http://schemas.microsoft.com/office/powerpoint/2010/main" val="2652564264"/>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Tree>
    <p:extLst>
      <p:ext uri="{BB962C8B-B14F-4D97-AF65-F5344CB8AC3E}">
        <p14:creationId xmlns:p14="http://schemas.microsoft.com/office/powerpoint/2010/main" val="1151007287"/>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657600" y="4114800"/>
            <a:ext cx="2773516" cy="92333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Tree>
    <p:extLst>
      <p:ext uri="{BB962C8B-B14F-4D97-AF65-F5344CB8AC3E}">
        <p14:creationId xmlns:p14="http://schemas.microsoft.com/office/powerpoint/2010/main" val="3257791759"/>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41476514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69285599"/>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524542"/>
            <a:ext cx="7543800" cy="2123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But throughout Italy as a whole, Italian is spoken as a main language . . .</a:t>
            </a:r>
          </a:p>
        </p:txBody>
      </p:sp>
    </p:spTree>
    <p:extLst>
      <p:ext uri="{BB962C8B-B14F-4D97-AF65-F5344CB8AC3E}">
        <p14:creationId xmlns:p14="http://schemas.microsoft.com/office/powerpoint/2010/main" val="515539785"/>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4130361"/>
          </a:xfrm>
        </p:spPr>
        <p:txBody>
          <a:bodyPr/>
          <a:lstStyle/>
          <a:p>
            <a:pPr marL="0" indent="0" algn="ctr" eaLnBrk="1" hangingPunct="1">
              <a:buNone/>
            </a:pPr>
            <a:r>
              <a:rPr lang="en-US" sz="3600" b="1" dirty="0"/>
              <a:t>And throughout Italy, “Italians tend to believe that their language is the most beautiful one in the world.”</a:t>
            </a:r>
          </a:p>
          <a:p>
            <a:pPr lvl="1" eaLnBrk="1" hangingPunct="1">
              <a:buNone/>
            </a:pPr>
            <a:endParaRPr lang="en-US" sz="2400" dirty="0"/>
          </a:p>
          <a:p>
            <a:pPr lvl="1" eaLnBrk="1" hangingPunct="1"/>
            <a:r>
              <a:rPr lang="en-US" b="1" dirty="0">
                <a:solidFill>
                  <a:schemeClr val="bg1"/>
                </a:solidFill>
              </a:rPr>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5900986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4130361"/>
          </a:xfrm>
        </p:spPr>
        <p:txBody>
          <a:bodyPr/>
          <a:lstStyle/>
          <a:p>
            <a:pPr marL="0" indent="0" algn="ctr" eaLnBrk="1" hangingPunct="1">
              <a:buNone/>
            </a:pPr>
            <a:r>
              <a:rPr lang="en-US" sz="3600" b="1" dirty="0">
                <a:solidFill>
                  <a:schemeClr val="accent1"/>
                </a:solidFill>
              </a:rPr>
              <a:t>And throughout Italy, “Italians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14" name="Rectangle 13">
            <a:extLst>
              <a:ext uri="{FF2B5EF4-FFF2-40B4-BE49-F238E27FC236}">
                <a16:creationId xmlns:a16="http://schemas.microsoft.com/office/drawing/2014/main" id="{D508DF3E-63EB-4D90-ABB4-2F7EF03415A2}"/>
              </a:ext>
            </a:extLst>
          </p:cNvPr>
          <p:cNvSpPr/>
          <p:nvPr/>
        </p:nvSpPr>
        <p:spPr>
          <a:xfrm>
            <a:off x="5808916" y="2971800"/>
            <a:ext cx="2606803" cy="1785104"/>
          </a:xfrm>
          <a:prstGeom prst="rect">
            <a:avLst/>
          </a:prstGeom>
          <a:solidFill>
            <a:srgbClr val="FFFFFF"/>
          </a:solidFill>
        </p:spPr>
        <p:txBody>
          <a:bodyPr wrap="none">
            <a:spAutoFit/>
          </a:bodyPr>
          <a:lstStyle/>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take the word </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7200" b="1" i="1" u="none" strike="noStrike" kern="1200" cap="none" spc="0" normalizeH="0" baseline="0" noProof="0" dirty="0">
                <a:ln>
                  <a:noFill/>
                </a:ln>
                <a:solidFill>
                  <a:srgbClr val="000000"/>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for instance</a:t>
            </a:r>
          </a:p>
        </p:txBody>
      </p:sp>
    </p:spTree>
    <p:extLst>
      <p:ext uri="{BB962C8B-B14F-4D97-AF65-F5344CB8AC3E}">
        <p14:creationId xmlns:p14="http://schemas.microsoft.com/office/powerpoint/2010/main" val="394360698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5233036" y="3733800"/>
            <a:ext cx="2691763" cy="2326791"/>
          </a:xfrm>
          <a:prstGeom prst="rect">
            <a:avLst/>
          </a:prstGeom>
          <a:noFill/>
        </p:spPr>
        <p:txBody>
          <a:bodyPr wrap="none">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6600" b="1" i="1" u="none" strike="noStrike" kern="1200" cap="none" spc="0" normalizeH="0" baseline="0" noProof="0" dirty="0">
                <a:ln>
                  <a:noFill/>
                </a:ln>
                <a:solidFill>
                  <a:srgbClr val="FFFFFF"/>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ct val="20000"/>
              </a:spcBef>
              <a:spcAft>
                <a:spcPct val="0"/>
              </a:spcAft>
              <a:buClrTx/>
              <a:buSzTx/>
              <a:buFontTx/>
              <a:buNone/>
              <a:tabLst/>
              <a:defRPr/>
            </a:pPr>
            <a:endPar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8" name="Rectangle 7"/>
          <p:cNvSpPr/>
          <p:nvPr/>
        </p:nvSpPr>
        <p:spPr>
          <a:xfrm>
            <a:off x="997870" y="1659285"/>
            <a:ext cx="4264983" cy="35394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If you ever have the chance, ask a native Italian speaker to pronounce the name of this instrument.</a:t>
            </a:r>
          </a:p>
        </p:txBody>
      </p:sp>
    </p:spTree>
    <p:extLst>
      <p:ext uri="{BB962C8B-B14F-4D97-AF65-F5344CB8AC3E}">
        <p14:creationId xmlns:p14="http://schemas.microsoft.com/office/powerpoint/2010/main" val="2912855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914400" y="1446038"/>
            <a:ext cx="7315200" cy="4087273"/>
          </a:xfrm>
        </p:spPr>
        <p:txBody>
          <a:bodyPr/>
          <a:lstStyle/>
          <a:p>
            <a:pPr eaLnBrk="1" hangingPunct="1">
              <a:buFontTx/>
              <a:buNone/>
            </a:pPr>
            <a:endParaRPr lang="en-US" dirty="0"/>
          </a:p>
          <a:p>
            <a:pPr algn="ctr" eaLnBrk="1" hangingPunct="1">
              <a:spcBef>
                <a:spcPts val="0"/>
              </a:spcBef>
              <a:buFontTx/>
              <a:buNone/>
            </a:pPr>
            <a:r>
              <a:rPr lang="en-US" sz="2800" dirty="0"/>
              <a:t>Pronunciation of “cello” in English:</a:t>
            </a:r>
          </a:p>
          <a:p>
            <a:pPr algn="ctr" eaLnBrk="1" hangingPunct="1">
              <a:spcBef>
                <a:spcPts val="0"/>
              </a:spcBef>
              <a:buFontTx/>
              <a:buNone/>
            </a:pPr>
            <a:r>
              <a:rPr lang="en-US" b="1" i="1" dirty="0" err="1"/>
              <a:t>chel</a:t>
            </a:r>
            <a:r>
              <a:rPr lang="en-US" b="1" i="1" dirty="0"/>
              <a:t>’ oh </a:t>
            </a:r>
          </a:p>
          <a:p>
            <a:pPr algn="ctr" eaLnBrk="1" hangingPunct="1">
              <a:spcBef>
                <a:spcPts val="0"/>
              </a:spcBef>
              <a:buFontTx/>
              <a:buNone/>
            </a:pPr>
            <a:r>
              <a:rPr lang="en-US" sz="2000" dirty="0"/>
              <a:t>Listen: </a:t>
            </a:r>
            <a:r>
              <a:rPr lang="en-US" sz="1200" dirty="0">
                <a:hlinkClick r:id="rId3"/>
              </a:rPr>
              <a:t>https://www.youtube.com/watch?v=2ap8VVxF0vM </a:t>
            </a:r>
            <a:endParaRPr lang="en-US" sz="1200" dirty="0"/>
          </a:p>
          <a:p>
            <a:pPr algn="ctr" eaLnBrk="1" hangingPunct="1">
              <a:buFontTx/>
              <a:buNone/>
            </a:pPr>
            <a:endParaRPr lang="en-US" sz="2800" dirty="0"/>
          </a:p>
          <a:p>
            <a:pPr algn="ctr" eaLnBrk="1" hangingPunct="1">
              <a:spcBef>
                <a:spcPts val="0"/>
              </a:spcBef>
              <a:buFontTx/>
              <a:buNone/>
            </a:pPr>
            <a:r>
              <a:rPr lang="en-US" sz="2800" dirty="0"/>
              <a:t>Pronunciation of “cello” in Italian:</a:t>
            </a:r>
          </a:p>
          <a:p>
            <a:pPr algn="ctr" eaLnBrk="1" hangingPunct="1">
              <a:spcBef>
                <a:spcPts val="0"/>
              </a:spcBef>
              <a:buFontTx/>
              <a:buNone/>
            </a:pPr>
            <a:r>
              <a:rPr lang="en-US" sz="4400" b="1" i="1" dirty="0"/>
              <a:t>ˈ</a:t>
            </a:r>
            <a:r>
              <a:rPr lang="en-US" sz="4400" b="1" i="1" dirty="0" err="1"/>
              <a:t>tʃɛl</a:t>
            </a:r>
            <a:r>
              <a:rPr lang="en-US" sz="6600" b="1" i="1" dirty="0" err="1"/>
              <a:t>’</a:t>
            </a:r>
            <a:r>
              <a:rPr lang="en-US" sz="3600" b="1" i="1" dirty="0" err="1"/>
              <a:t>əʊ</a:t>
            </a:r>
            <a:endParaRPr lang="en-US" sz="3600" b="1" i="1" dirty="0"/>
          </a:p>
          <a:p>
            <a:pPr algn="ctr" eaLnBrk="1" hangingPunct="1">
              <a:spcBef>
                <a:spcPts val="0"/>
              </a:spcBef>
              <a:buFontTx/>
              <a:buNone/>
            </a:pPr>
            <a:r>
              <a:rPr lang="en-US" sz="2000" dirty="0"/>
              <a:t>Listen: </a:t>
            </a:r>
            <a:r>
              <a:rPr lang="en-US" sz="1200" i="1" dirty="0">
                <a:hlinkClick r:id="rId4"/>
              </a:rPr>
              <a:t>https://www.youtube.com/watch?v=44JGT1hJA0s</a:t>
            </a:r>
            <a:endParaRPr lang="en-US" sz="1200" i="1" dirty="0"/>
          </a:p>
        </p:txBody>
      </p:sp>
      <p:sp>
        <p:nvSpPr>
          <p:cNvPr id="8" name="TextBox 7">
            <a:extLst>
              <a:ext uri="{FF2B5EF4-FFF2-40B4-BE49-F238E27FC236}">
                <a16:creationId xmlns:a16="http://schemas.microsoft.com/office/drawing/2014/main" id="{0C197983-296D-4082-86E1-32542D4BB0A4}"/>
              </a:ext>
            </a:extLst>
          </p:cNvPr>
          <p:cNvSpPr txBox="1"/>
          <p:nvPr/>
        </p:nvSpPr>
        <p:spPr>
          <a:xfrm>
            <a:off x="8518234" y="3429000"/>
            <a:ext cx="18473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2744728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Freeform: Shape 7">
            <a:extLst>
              <a:ext uri="{FF2B5EF4-FFF2-40B4-BE49-F238E27FC236}">
                <a16:creationId xmlns:a16="http://schemas.microsoft.com/office/drawing/2014/main" id="{70D5BC9B-AD9B-4062-82D5-1073337151C5}"/>
              </a:ext>
            </a:extLst>
          </p:cNvPr>
          <p:cNvSpPr/>
          <p:nvPr/>
        </p:nvSpPr>
        <p:spPr bwMode="auto">
          <a:xfrm>
            <a:off x="5097709" y="4370680"/>
            <a:ext cx="3351347" cy="673913"/>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5972901"/>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Giuseppe Verdi</a:t>
            </a:r>
          </a:p>
        </p:txBody>
      </p:sp>
      <p:sp>
        <p:nvSpPr>
          <p:cNvPr id="7" name="Rectangle 6"/>
          <p:cNvSpPr/>
          <p:nvPr/>
        </p:nvSpPr>
        <p:spPr>
          <a:xfrm>
            <a:off x="5495849" y="4890448"/>
            <a:ext cx="2481769"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Joe Green</a:t>
            </a:r>
          </a:p>
        </p:txBody>
      </p:sp>
      <p:sp>
        <p:nvSpPr>
          <p:cNvPr id="8" name="Freeform: Shape 7">
            <a:extLst>
              <a:ext uri="{FF2B5EF4-FFF2-40B4-BE49-F238E27FC236}">
                <a16:creationId xmlns:a16="http://schemas.microsoft.com/office/drawing/2014/main" id="{F1DF1A1F-EF69-4436-9255-5415398BBF1F}"/>
              </a:ext>
            </a:extLst>
          </p:cNvPr>
          <p:cNvSpPr/>
          <p:nvPr/>
        </p:nvSpPr>
        <p:spPr bwMode="auto">
          <a:xfrm rot="10800000">
            <a:off x="5316636" y="4977383"/>
            <a:ext cx="2769708" cy="612648"/>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86317195"/>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Rectangle 7"/>
          <p:cNvSpPr/>
          <p:nvPr/>
        </p:nvSpPr>
        <p:spPr>
          <a:xfrm>
            <a:off x="573996" y="2057400"/>
            <a:ext cx="5293404" cy="255454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this wouldn’t at all be the same translated into American English and mentioned by a Texan . . .</a:t>
            </a:r>
          </a:p>
        </p:txBody>
      </p:sp>
    </p:spTree>
    <p:extLst>
      <p:ext uri="{BB962C8B-B14F-4D97-AF65-F5344CB8AC3E}">
        <p14:creationId xmlns:p14="http://schemas.microsoft.com/office/powerpoint/2010/main" val="230928936"/>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7" name="Rectangle 3">
            <a:extLst>
              <a:ext uri="{FF2B5EF4-FFF2-40B4-BE49-F238E27FC236}">
                <a16:creationId xmlns:a16="http://schemas.microsoft.com/office/drawing/2014/main" id="{86BD71CF-CF16-4887-A848-AA78FE386C82}"/>
              </a:ext>
            </a:extLst>
          </p:cNvPr>
          <p:cNvSpPr txBox="1">
            <a:spLocks noChangeArrowheads="1"/>
          </p:cNvSpPr>
          <p:nvPr/>
        </p:nvSpPr>
        <p:spPr>
          <a:xfrm>
            <a:off x="446783" y="2057400"/>
            <a:ext cx="4615869" cy="397031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And </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“Joe  Green”</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Is just not the same as</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“Giuseppe Verdi”</a:t>
            </a:r>
          </a:p>
          <a:p>
            <a:pPr marL="342900" marR="0" lvl="0" indent="-342900" algn="ctr" defTabSz="914400" rtl="0" eaLnBrk="1" fontAlgn="base" latinLnBrk="0" hangingPunct="1">
              <a:lnSpc>
                <a:spcPct val="100000"/>
              </a:lnSpc>
              <a:spcBef>
                <a:spcPts val="0"/>
              </a:spcBef>
              <a:spcAft>
                <a:spcPct val="0"/>
              </a:spcAft>
              <a:buClrTx/>
              <a:buSzTx/>
              <a:buFontTx/>
              <a:buNone/>
              <a:tabLst/>
              <a:defRPr/>
            </a:pPr>
            <a:r>
              <a:rPr kumimoji="0" lang="fi-FI" sz="2000" b="0" i="0" u="none" strike="noStrike" kern="0" cap="none" spc="0" normalizeH="0" baseline="0" noProof="0" dirty="0">
                <a:ln>
                  <a:noFill/>
                </a:ln>
                <a:solidFill>
                  <a:srgbClr val="FFFFFF"/>
                </a:solidFill>
                <a:effectLst/>
                <a:uLnTx/>
                <a:uFillTx/>
                <a:latin typeface="Arial"/>
                <a:ea typeface="+mn-ea"/>
                <a:cs typeface="+mn-cs"/>
              </a:rPr>
              <a:t>Listen: </a:t>
            </a:r>
            <a:r>
              <a:rPr kumimoji="0" lang="fi-FI" sz="1200" b="0" i="0" u="none" strike="noStrike" kern="0" cap="none" spc="0" normalizeH="0" baseline="0" noProof="0" dirty="0">
                <a:ln>
                  <a:noFill/>
                </a:ln>
                <a:solidFill>
                  <a:srgbClr val="FFFF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https://www.youtube.com/watch?v=aKbg9xDT93s</a:t>
            </a:r>
            <a:endParaRPr kumimoji="0" lang="fi-FI" sz="1200" b="0"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2800" b="0" i="1"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1200" b="0" i="1"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51113811"/>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1378331" y="6629400"/>
            <a:ext cx="643477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https://humanparts.medium.com/why-italians-use-dozens-of-words-for-simple-instructions-b3e499f2f0df</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61C83CA1-5A5E-431B-9E00-B587BA5C8F72}"/>
              </a:ext>
            </a:extLst>
          </p:cNvPr>
          <p:cNvPicPr>
            <a:picLocks noChangeAspect="1"/>
          </p:cNvPicPr>
          <p:nvPr/>
        </p:nvPicPr>
        <p:blipFill>
          <a:blip r:embed="rId3"/>
          <a:stretch>
            <a:fillRect/>
          </a:stretch>
        </p:blipFill>
        <p:spPr>
          <a:xfrm>
            <a:off x="1600200" y="457200"/>
            <a:ext cx="5943600" cy="6103257"/>
          </a:xfrm>
          <a:prstGeom prst="rect">
            <a:avLst/>
          </a:prstGeom>
        </p:spPr>
      </p:pic>
      <p:sp>
        <p:nvSpPr>
          <p:cNvPr id="11" name="TextBox 10">
            <a:extLst>
              <a:ext uri="{FF2B5EF4-FFF2-40B4-BE49-F238E27FC236}">
                <a16:creationId xmlns:a16="http://schemas.microsoft.com/office/drawing/2014/main" id="{AEF34839-E24C-417B-B698-7706589D70A3}"/>
              </a:ext>
            </a:extLst>
          </p:cNvPr>
          <p:cNvSpPr txBox="1"/>
          <p:nvPr/>
        </p:nvSpPr>
        <p:spPr>
          <a:xfrm>
            <a:off x="3019925" y="1799925"/>
            <a:ext cx="4572000" cy="338554"/>
          </a:xfrm>
          <a:prstGeom prst="rect">
            <a:avLst/>
          </a:prstGeom>
          <a:solidFill>
            <a:schemeClr val="bg1"/>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highlight>
                  <a:srgbClr val="FFFFFF"/>
                </a:highlight>
                <a:uLnTx/>
                <a:uFillTx/>
                <a:latin typeface="Arial"/>
                <a:ea typeface="+mn-ea"/>
                <a:cs typeface="+mn-cs"/>
              </a:rPr>
              <a:t>29 Nov 2020</a:t>
            </a:r>
          </a:p>
        </p:txBody>
      </p:sp>
      <p:pic>
        <p:nvPicPr>
          <p:cNvPr id="12" name="Picture 11">
            <a:extLst>
              <a:ext uri="{FF2B5EF4-FFF2-40B4-BE49-F238E27FC236}">
                <a16:creationId xmlns:a16="http://schemas.microsoft.com/office/drawing/2014/main" id="{D3648131-5D3F-4B8C-8F89-A6772A1E4D98}"/>
              </a:ext>
            </a:extLst>
          </p:cNvPr>
          <p:cNvPicPr>
            <a:picLocks noChangeAspect="1"/>
          </p:cNvPicPr>
          <p:nvPr/>
        </p:nvPicPr>
        <p:blipFill>
          <a:blip r:embed="rId4"/>
          <a:stretch>
            <a:fillRect/>
          </a:stretch>
        </p:blipFill>
        <p:spPr>
          <a:xfrm>
            <a:off x="5833692" y="1066800"/>
            <a:ext cx="1682836" cy="349268"/>
          </a:xfrm>
          <a:prstGeom prst="rect">
            <a:avLst/>
          </a:prstGeom>
        </p:spPr>
      </p:pic>
    </p:spTree>
    <p:extLst>
      <p:ext uri="{BB962C8B-B14F-4D97-AF65-F5344CB8AC3E}">
        <p14:creationId xmlns:p14="http://schemas.microsoft.com/office/powerpoint/2010/main" val="168462502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4130361"/>
          </a:xfrm>
        </p:spPr>
        <p:txBody>
          <a:bodyPr/>
          <a:lstStyle/>
          <a:p>
            <a:pPr marL="0" indent="0" algn="ctr" eaLnBrk="1" hangingPunct="1">
              <a:buNone/>
            </a:pPr>
            <a:r>
              <a:rPr lang="en-US" sz="3600" b="1" dirty="0"/>
              <a:t>And throughout Italy, “Italians tend to believe that their language is the most beautiful one in the world.”</a:t>
            </a:r>
          </a:p>
          <a:p>
            <a:pPr lvl="1" eaLnBrk="1" hangingPunct="1">
              <a:buNone/>
            </a:pPr>
            <a:endParaRPr lang="en-US" sz="2400" dirty="0"/>
          </a:p>
          <a:p>
            <a:pPr lvl="1" eaLnBrk="1" hangingPunct="1"/>
            <a:r>
              <a:rPr lang="en-US" b="1" dirty="0">
                <a:solidFill>
                  <a:schemeClr val="bg1"/>
                </a:solidFill>
              </a:rPr>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0363151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F3EAA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EAC50-2385-490A-B44D-95EB76B6F3C5}"/>
              </a:ext>
            </a:extLst>
          </p:cNvPr>
          <p:cNvPicPr>
            <a:picLocks noChangeAspect="1"/>
          </p:cNvPicPr>
          <p:nvPr/>
        </p:nvPicPr>
        <p:blipFill>
          <a:blip r:embed="rId2"/>
          <a:stretch>
            <a:fillRect/>
          </a:stretch>
        </p:blipFill>
        <p:spPr>
          <a:xfrm>
            <a:off x="914400" y="1219200"/>
            <a:ext cx="7315200" cy="4729231"/>
          </a:xfrm>
          <a:prstGeom prst="rect">
            <a:avLst/>
          </a:prstGeom>
        </p:spPr>
      </p:pic>
      <p:sp>
        <p:nvSpPr>
          <p:cNvPr id="5" name="TextBox 4">
            <a:extLst>
              <a:ext uri="{FF2B5EF4-FFF2-40B4-BE49-F238E27FC236}">
                <a16:creationId xmlns:a16="http://schemas.microsoft.com/office/drawing/2014/main" id="{9A795AC5-0E86-4463-ADA3-FC1F973B110F}"/>
              </a:ext>
            </a:extLst>
          </p:cNvPr>
          <p:cNvSpPr txBox="1"/>
          <p:nvPr/>
        </p:nvSpPr>
        <p:spPr>
          <a:xfrm>
            <a:off x="1524000" y="6566356"/>
            <a:ext cx="6096000" cy="215444"/>
          </a:xfrm>
          <a:prstGeom prst="rect">
            <a:avLst/>
          </a:prstGeom>
          <a:noFill/>
        </p:spPr>
        <p:txBody>
          <a:bodyPr wrap="square">
            <a:spAutoFit/>
          </a:bodyPr>
          <a:lstStyle/>
          <a:p>
            <a:r>
              <a:rPr lang="en-US" sz="800" b="0" i="0" dirty="0">
                <a:hlinkClick r:id="rId3"/>
              </a:rPr>
              <a:t>http://www.language-learning-advisor.com/most-beautiful-language-survey.html#spokenresults</a:t>
            </a:r>
            <a:endParaRPr lang="en-US" sz="800" b="0" i="0" dirty="0"/>
          </a:p>
        </p:txBody>
      </p:sp>
      <p:sp>
        <p:nvSpPr>
          <p:cNvPr id="7" name="TextBox 6">
            <a:extLst>
              <a:ext uri="{FF2B5EF4-FFF2-40B4-BE49-F238E27FC236}">
                <a16:creationId xmlns:a16="http://schemas.microsoft.com/office/drawing/2014/main" id="{A798495C-7374-424A-9F43-D80F03F079A6}"/>
              </a:ext>
            </a:extLst>
          </p:cNvPr>
          <p:cNvSpPr txBox="1"/>
          <p:nvPr/>
        </p:nvSpPr>
        <p:spPr>
          <a:xfrm>
            <a:off x="533400" y="420469"/>
            <a:ext cx="8077200" cy="646331"/>
          </a:xfrm>
          <a:prstGeom prst="rect">
            <a:avLst/>
          </a:prstGeom>
          <a:noFill/>
          <a:ln>
            <a:solidFill>
              <a:srgbClr val="F3EAAF"/>
            </a:solidFill>
          </a:ln>
        </p:spPr>
        <p:txBody>
          <a:bodyPr wrap="square">
            <a:spAutoFit/>
          </a:bodyPr>
          <a:lstStyle/>
          <a:p>
            <a:r>
              <a:rPr lang="en-US" sz="1800" i="0" dirty="0"/>
              <a:t>Year in and year out Italian is voted one of the most beautiful languages in the world, even by non-Italians . . .</a:t>
            </a:r>
          </a:p>
        </p:txBody>
      </p:sp>
    </p:spTree>
    <p:extLst>
      <p:ext uri="{BB962C8B-B14F-4D97-AF65-F5344CB8AC3E}">
        <p14:creationId xmlns:p14="http://schemas.microsoft.com/office/powerpoint/2010/main" val="418602757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4431983"/>
          </a:xfrm>
        </p:spPr>
        <p:txBody>
          <a:bodyPr/>
          <a:lstStyle/>
          <a:p>
            <a:pPr marL="0" indent="0" algn="ctr" eaLnBrk="1" hangingPunct="1">
              <a:buNone/>
            </a:pPr>
            <a:r>
              <a:rPr lang="en-US" sz="2800" b="1" dirty="0">
                <a:solidFill>
                  <a:srgbClr val="94D7E7"/>
                </a:solidFill>
              </a:rPr>
              <a:t>“Italians tend to believe that their language is the most beautiful one in the world.”</a:t>
            </a:r>
          </a:p>
          <a:p>
            <a:pPr eaLnBrk="1" hangingPunct="1"/>
            <a:endParaRPr lang="en-US" sz="600" dirty="0"/>
          </a:p>
          <a:p>
            <a:pPr lvl="1" eaLnBrk="1" hangingPunct="1"/>
            <a:r>
              <a:rPr lang="en-US" dirty="0"/>
              <a:t>Much of the beauty of the Italian language derives form the fact that it has a </a:t>
            </a:r>
            <a:r>
              <a:rPr lang="en-US" sz="3600" b="1" dirty="0"/>
              <a:t>higher proportion of vowels to consonants </a:t>
            </a:r>
            <a:r>
              <a:rPr lang="en-US" dirty="0"/>
              <a:t>than all or more languages, which gives it something of  a musical effect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600200"/>
            <a:ext cx="7315200" cy="4598182"/>
          </a:xfrm>
        </p:spPr>
        <p:txBody>
          <a:bodyPr/>
          <a:lstStyle/>
          <a:p>
            <a:pPr marL="0" indent="0" algn="ctr" eaLnBrk="1" hangingPunct="1">
              <a:buNone/>
            </a:pPr>
            <a:r>
              <a:rPr lang="en-US" sz="2800" dirty="0">
                <a:solidFill>
                  <a:schemeClr val="accent1"/>
                </a:solidFill>
              </a:rPr>
              <a:t>“Italians tend to believe that their language is the most beautiful one in the world.”</a:t>
            </a:r>
          </a:p>
          <a:p>
            <a:pPr lvl="1" algn="ctr" eaLnBrk="1" hangingPunct="1">
              <a:buFontTx/>
              <a:buNone/>
            </a:pPr>
            <a:r>
              <a:rPr lang="en-US" sz="4000" b="1" dirty="0"/>
              <a:t>sibilant</a:t>
            </a:r>
          </a:p>
          <a:p>
            <a:pPr lvl="1" eaLnBrk="1" hangingPunct="1">
              <a:buFontTx/>
              <a:buNone/>
            </a:pPr>
            <a:r>
              <a:rPr lang="en-US" sz="2400" dirty="0"/>
              <a:t>	</a:t>
            </a:r>
            <a:r>
              <a:rPr lang="en-US" dirty="0"/>
              <a:t>is a type of fricative or affricate consonant, made by directing a jet of air through a narrow channel in the vocal tract towards the sharp edge of the teeth</a:t>
            </a:r>
            <a:endParaRPr lang="en-US" sz="2400" dirty="0"/>
          </a:p>
          <a:p>
            <a:pPr lvl="1" eaLnBrk="1" hangingPunct="1">
              <a:buFontTx/>
              <a:buNone/>
            </a:pPr>
            <a:endParaRPr lang="en-US" sz="2400" dirty="0"/>
          </a:p>
          <a:p>
            <a:pPr lvl="1" algn="ctr" eaLnBrk="1" hangingPunct="1">
              <a:buFontTx/>
              <a:buNone/>
            </a:pPr>
            <a:r>
              <a:rPr lang="en-US" sz="1200" dirty="0"/>
              <a:t>Wikipedia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21059" y="2514600"/>
            <a:ext cx="7484741" cy="830997"/>
          </a:xfrm>
          <a:prstGeom prst="rect">
            <a:avLst/>
          </a:prstGeom>
          <a:noFill/>
          <a:ln w="9525">
            <a:noFill/>
            <a:miter lim="800000"/>
            <a:headEnd/>
            <a:tailEnd/>
          </a:ln>
        </p:spPr>
        <p:txBody>
          <a:bodyPr wrap="none">
            <a:spAutoFit/>
          </a:bodyPr>
          <a:lstStyle/>
          <a:p>
            <a:r>
              <a:rPr lang="en-US" sz="4800" dirty="0">
                <a:ln w="12700">
                  <a:solidFill>
                    <a:schemeClr val="accent1"/>
                  </a:solidFill>
                </a:ln>
                <a:solidFill>
                  <a:srgbClr val="000000"/>
                </a:solidFill>
                <a:effectLst>
                  <a:outerShdw blurRad="50800" dist="38100" algn="l" rotWithShape="0">
                    <a:prstClr val="black">
                      <a:alpha val="40000"/>
                    </a:prstClr>
                  </a:outerShdw>
                </a:effectLst>
              </a:rPr>
              <a:t>Metaphor: The Opera</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4834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5572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295400"/>
            <a:ext cx="7315200" cy="954107"/>
          </a:xfrm>
        </p:spPr>
        <p:txBody>
          <a:bodyPr/>
          <a:lstStyle/>
          <a:p>
            <a:pPr marL="0" indent="0" algn="ctr" eaLnBrk="1" hangingPunct="1">
              <a:buNone/>
            </a:pPr>
            <a:r>
              <a:rPr lang="en-US" sz="2800" dirty="0">
                <a:solidFill>
                  <a:schemeClr val="accent1"/>
                </a:solidFill>
              </a:rPr>
              <a:t>“Italians tend to believe that their language is the most beautiful one in the world.”</a:t>
            </a:r>
          </a:p>
        </p:txBody>
      </p:sp>
      <p:sp>
        <p:nvSpPr>
          <p:cNvPr id="5" name="Rectangle 3"/>
          <p:cNvSpPr txBox="1">
            <a:spLocks noChangeArrowheads="1"/>
          </p:cNvSpPr>
          <p:nvPr/>
        </p:nvSpPr>
        <p:spPr bwMode="auto">
          <a:xfrm>
            <a:off x="914400" y="2315016"/>
            <a:ext cx="7315200" cy="415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 speak Spanish to God,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Italian to women,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French to 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and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German to my horse”</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Attributed to King Charles V</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King of Spain and Holy Roman Emperor</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1500–1558</a:t>
            </a:r>
          </a:p>
        </p:txBody>
      </p:sp>
      <p:sp>
        <p:nvSpPr>
          <p:cNvPr id="6" name="Rectangle 4"/>
          <p:cNvSpPr>
            <a:spLocks noChangeArrowheads="1"/>
          </p:cNvSpPr>
          <p:nvPr/>
        </p:nvSpPr>
        <p:spPr bwMode="auto">
          <a:xfrm>
            <a:off x="2776507" y="6418624"/>
            <a:ext cx="3584636" cy="36317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www.d.umn.edu/cla/faculty/troufs/anth1095/index.html#Gannon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https://en.wikipedia.org/wiki/Charles_V,_Holy_Roman_Emperor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8" name="Picture 2" descr="https://upload.wikimedia.org/wikipedia/commons/thumb/f/ff/Charles_V._-_after_Bernaerd_van_Orley_-_depot_Louvre-Mus%C3%A9e_de_Brou%2C_Bourg-en-Bresse.jpg/170px-Charles_V._-_after_Bernaerd_van_Orley_-_depot_Louvre-Mus%C3%A9e_de_Brou%2C_Bourg-en-Bres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85304"/>
            <a:ext cx="1828800" cy="2667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2256437"/>
            <a:ext cx="7315200" cy="3687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“The average Hollywood film star's ambition is to be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admired by an American,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courted by an Italian,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married to an Englishman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and have a French boyfriend.”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Katharine Hepburn</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1907 –2003</a:t>
            </a:r>
            <a:endParaRPr kumimoji="0" lang="en-US" sz="1600" b="1" i="0" u="none" strike="noStrike" kern="0" cap="none" spc="0" normalizeH="0" baseline="0" noProof="0" dirty="0">
              <a:ln>
                <a:noFill/>
              </a:ln>
              <a:solidFill>
                <a:srgbClr val="000000"/>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2" name="Picture 2" descr="Hepburn bogart african qu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406233"/>
            <a:ext cx="1600200" cy="107076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katharine hepburn col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6" descr="Image result for katharine hepburn col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08" name="Picture 8" descr="https://p2.liveauctioneers.com/712/23892/8550892_1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895600"/>
            <a:ext cx="1524000" cy="21700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605D33D6-B06B-43B2-80CD-355B62DC8E24}"/>
              </a:ext>
            </a:extLst>
          </p:cNvPr>
          <p:cNvSpPr txBox="1">
            <a:spLocks noChangeArrowheads="1"/>
          </p:cNvSpPr>
          <p:nvPr/>
        </p:nvSpPr>
        <p:spPr bwMode="auto">
          <a:xfrm>
            <a:off x="914400" y="1381780"/>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effectLst/>
                <a:uLnTx/>
                <a:uFillTx/>
                <a:latin typeface="Arial"/>
                <a:ea typeface="+mn-ea"/>
                <a:cs typeface="+mn-cs"/>
              </a:rPr>
              <a:t>Famous recent quote . . .</a:t>
            </a:r>
          </a:p>
        </p:txBody>
      </p:sp>
    </p:spTree>
    <p:extLst>
      <p:ext uri="{BB962C8B-B14F-4D97-AF65-F5344CB8AC3E}">
        <p14:creationId xmlns:p14="http://schemas.microsoft.com/office/powerpoint/2010/main" val="2957227575"/>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0" y="1957149"/>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076980"/>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2800" b="0" i="0" kern="0" dirty="0">
                <a:latin typeface="Arial"/>
              </a:rPr>
              <a:t>Another f</a:t>
            </a:r>
            <a:r>
              <a:rPr kumimoji="0" lang="en-US" sz="2800" b="0" i="0" u="none" strike="noStrike" kern="0" cap="none" spc="0" normalizeH="0" baseline="0" noProof="0" dirty="0" err="1">
                <a:ln>
                  <a:noFill/>
                </a:ln>
                <a:effectLst/>
                <a:uLnTx/>
                <a:uFillTx/>
                <a:latin typeface="Arial"/>
                <a:ea typeface="+mn-ea"/>
                <a:cs typeface="+mn-cs"/>
              </a:rPr>
              <a:t>amous</a:t>
            </a:r>
            <a:r>
              <a:rPr kumimoji="0" lang="en-US" sz="2800" b="0" i="0" u="none" strike="noStrike" kern="0" cap="none" spc="0" normalizeH="0" baseline="0" noProof="0" dirty="0">
                <a:ln>
                  <a:noFill/>
                </a:ln>
                <a:effectLst/>
                <a:uLnTx/>
                <a:uFillTx/>
                <a:latin typeface="Arial"/>
                <a:ea typeface="+mn-ea"/>
                <a:cs typeface="+mn-cs"/>
              </a:rPr>
              <a:t> recent quote . . .</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2">
            <a:extLst>
              <a:ext uri="{FF2B5EF4-FFF2-40B4-BE49-F238E27FC236}">
                <a16:creationId xmlns:a16="http://schemas.microsoft.com/office/drawing/2014/main" id="{FC53F1EB-AAFA-47EF-B479-75FCC4FD7124}"/>
              </a:ext>
            </a:extLst>
          </p:cNvPr>
          <p:cNvSpPr txBox="1">
            <a:spLocks noChangeArrowheads="1"/>
          </p:cNvSpPr>
          <p:nvPr/>
        </p:nvSpPr>
        <p:spPr bwMode="auto">
          <a:xfrm>
            <a:off x="1828800" y="5684838"/>
            <a:ext cx="54864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0" i="0" kern="0" dirty="0"/>
              <a:t>by . . .</a:t>
            </a:r>
            <a:endParaRPr lang="en-US" sz="2800" b="0" i="1" kern="0" dirty="0"/>
          </a:p>
        </p:txBody>
      </p:sp>
    </p:spTree>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94" y="1219199"/>
            <a:ext cx="9807820" cy="52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1253654" y="6551842"/>
            <a:ext cx="66303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http://www.nytimes.com/2016/10/14/arts/music/bob-dylan-nobel-prize-literature.html?smid=fb-nytimes&amp;smtyp=cur&amp;_r=0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685800"/>
            <a:ext cx="2290007" cy="286896"/>
          </a:xfrm>
          <a:prstGeom prst="rect">
            <a:avLst/>
          </a:prstGeom>
          <a:solidFill>
            <a:schemeClr val="bg1"/>
          </a:solidFill>
        </p:spPr>
      </p:pic>
      <p:sp>
        <p:nvSpPr>
          <p:cNvPr id="3" name="Rectangle 2"/>
          <p:cNvSpPr/>
          <p:nvPr/>
        </p:nvSpPr>
        <p:spPr bwMode="auto">
          <a:xfrm>
            <a:off x="6858000" y="1788886"/>
            <a:ext cx="2743200" cy="280488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175035684"/>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pic>
        <p:nvPicPr>
          <p:cNvPr id="49156" name="Picture 4" descr="https://c1.staticflickr.com/5/4046/4370663067_57ab505c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8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152400" y="3505200"/>
            <a:ext cx="30480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a:ln>
                  <a:noFill/>
                </a:ln>
                <a:solidFill>
                  <a:srgbClr val="FFFFFF"/>
                </a:solidFill>
                <a:effectLst/>
                <a:uLnTx/>
                <a:uFillTx/>
                <a:latin typeface="Arial"/>
                <a:ea typeface="+mn-ea"/>
                <a:cs typeface="+mn-cs"/>
              </a:rPr>
              <a:t>Bob Dylan </a:t>
            </a:r>
            <a:endParaRPr kumimoji="0" lang="en-US" sz="3600" b="1"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3" name="Rectangle 2"/>
          <p:cNvSpPr/>
          <p:nvPr/>
        </p:nvSpPr>
        <p:spPr>
          <a:xfrm>
            <a:off x="1846944" y="6260068"/>
            <a:ext cx="54102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Presidential Medal of Freedom 2012</a:t>
            </a:r>
          </a:p>
        </p:txBody>
      </p:sp>
    </p:spTree>
    <p:extLst>
      <p:ext uri="{BB962C8B-B14F-4D97-AF65-F5344CB8AC3E}">
        <p14:creationId xmlns:p14="http://schemas.microsoft.com/office/powerpoint/2010/main" val="260326819"/>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2"/>
              </a:rPr>
              <a:t>https://rockhall.com/inductees/bob-dylan/bio/</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61714"/>
            <a:ext cx="8229600" cy="458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58" y="5181600"/>
            <a:ext cx="8229600" cy="849436"/>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9936539"/>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90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3"/>
              </a:rPr>
              <a:t>http://amoralto.tumblr.com/post/60467020158/melody-maker-beatles-saydylan-shows-the-way</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11645551"/>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676400"/>
            <a:ext cx="7315200" cy="1052596"/>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Local Dialects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8739329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51882922"/>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774354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21059" y="2514600"/>
            <a:ext cx="7484741"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Metaphor: The Opera</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884285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63126238"/>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441896">
            <a:off x="4591266" y="15558"/>
            <a:ext cx="265271" cy="751858"/>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55545255"/>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763937653"/>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77222627"/>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Tree>
    <p:extLst>
      <p:ext uri="{BB962C8B-B14F-4D97-AF65-F5344CB8AC3E}">
        <p14:creationId xmlns:p14="http://schemas.microsoft.com/office/powerpoint/2010/main" val="3829684894"/>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65779355"/>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8467" name="Rectangle 3"/>
          <p:cNvSpPr>
            <a:spLocks noGrp="1" noChangeArrowheads="1"/>
          </p:cNvSpPr>
          <p:nvPr>
            <p:ph type="body" idx="1"/>
          </p:nvPr>
        </p:nvSpPr>
        <p:spPr>
          <a:xfrm>
            <a:off x="914400" y="2054452"/>
            <a:ext cx="7315200" cy="3970318"/>
          </a:xfrm>
        </p:spPr>
        <p:txBody>
          <a:bodyPr/>
          <a:lstStyle/>
          <a:p>
            <a:pPr eaLnBrk="1" hangingPunct="1">
              <a:spcBef>
                <a:spcPts val="0"/>
              </a:spcBef>
            </a:pPr>
            <a:r>
              <a:rPr lang="en-US" dirty="0">
                <a:solidFill>
                  <a:srgbClr val="000000"/>
                </a:solidFill>
              </a:rPr>
              <a:t>T</a:t>
            </a:r>
            <a:r>
              <a:rPr lang="en-US" dirty="0"/>
              <a:t>he vocal selections of the chorus are directly comparable to the many regional variations of the Italian language</a:t>
            </a:r>
          </a:p>
          <a:p>
            <a:pPr eaLnBrk="1" hangingPunct="1">
              <a:spcBef>
                <a:spcPts val="0"/>
              </a:spcBef>
            </a:pPr>
            <a:endParaRPr lang="en-US" sz="2800" dirty="0"/>
          </a:p>
          <a:p>
            <a:pPr eaLnBrk="1" hangingPunct="1">
              <a:spcBef>
                <a:spcPts val="0"/>
              </a:spcBef>
            </a:pPr>
            <a:r>
              <a:rPr lang="en-US" dirty="0"/>
              <a:t>Although each section is important to the harmony of the chorus, each has its own melody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2924595"/>
            <a:ext cx="7315200" cy="25545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It is the </a:t>
            </a:r>
            <a:r>
              <a:rPr kumimoji="0" lang="en-US" sz="3600" b="1" i="0" u="none" strike="noStrike" kern="0" cap="none" spc="0" normalizeH="0" baseline="0" noProof="0" dirty="0">
                <a:ln>
                  <a:noFill/>
                </a:ln>
                <a:solidFill>
                  <a:srgbClr val="000000"/>
                </a:solidFill>
                <a:effectLst/>
                <a:uLnTx/>
                <a:uFillTx/>
                <a:latin typeface="Arial"/>
                <a:ea typeface="+mn-ea"/>
                <a:cs typeface="+mn-cs"/>
              </a:rPr>
              <a:t>quality</a:t>
            </a:r>
            <a:r>
              <a:rPr kumimoji="0" lang="en-US" sz="2800" b="0" i="0" u="none" strike="noStrike" kern="0" cap="none" spc="0" normalizeH="0" baseline="0" noProof="0" dirty="0">
                <a:ln>
                  <a:noFill/>
                </a:ln>
                <a:solidFill>
                  <a:srgbClr val="000000"/>
                </a:solidFill>
                <a:effectLst/>
                <a:uLnTx/>
                <a:uFillTx/>
                <a:latin typeface="Arial"/>
                <a:ea typeface="+mn-ea"/>
                <a:cs typeface="+mn-cs"/>
              </a:rPr>
              <a:t> of the way people speak that is of utmost importance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682625" marR="0" lvl="2" indent="-217488"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this bias is replicated in the opera in that there are several strikingly different types of voice registers, such as the soprano and the bass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 name="Rectangle 3"/>
          <p:cNvSpPr txBox="1">
            <a:spLocks noChangeArrowheads="1"/>
          </p:cNvSpPr>
          <p:nvPr/>
        </p:nvSpPr>
        <p:spPr bwMode="auto">
          <a:xfrm>
            <a:off x="914400" y="2366593"/>
            <a:ext cx="7315200" cy="4031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And, like the opera, the </a:t>
            </a:r>
            <a:r>
              <a:rPr kumimoji="0" lang="en-US" sz="3200" b="1" i="0" u="none" strike="noStrike" kern="0" cap="none" spc="0" normalizeH="0" baseline="0" noProof="0" dirty="0">
                <a:ln>
                  <a:noFill/>
                </a:ln>
                <a:solidFill>
                  <a:srgbClr val="000000"/>
                </a:solidFill>
                <a:effectLst/>
                <a:uLnTx/>
                <a:uFillTx/>
                <a:latin typeface="Arial"/>
                <a:ea typeface="+mn-ea"/>
                <a:cs typeface="+mn-cs"/>
              </a:rPr>
              <a:t>sound and cadence </a:t>
            </a:r>
            <a:r>
              <a:rPr kumimoji="0" lang="en-US" sz="2400" b="0" i="0" u="none" strike="noStrike" kern="0" cap="none" spc="0" normalizeH="0" baseline="0" noProof="0" dirty="0">
                <a:ln>
                  <a:noFill/>
                </a:ln>
                <a:solidFill>
                  <a:srgbClr val="000000"/>
                </a:solidFill>
                <a:effectLst/>
                <a:uLnTx/>
                <a:uFillTx/>
                <a:latin typeface="Arial"/>
                <a:ea typeface="+mn-ea"/>
                <a:cs typeface="+mn-cs"/>
              </a:rPr>
              <a:t>of the communication play a role </a:t>
            </a:r>
            <a:r>
              <a:rPr kumimoji="0" lang="en-US" sz="3200" b="1" i="0" u="none" strike="noStrike" kern="0" cap="none" spc="0" normalizeH="0" baseline="0" noProof="0" dirty="0">
                <a:ln>
                  <a:noFill/>
                </a:ln>
                <a:solidFill>
                  <a:srgbClr val="000000"/>
                </a:solidFill>
                <a:effectLst/>
                <a:uLnTx/>
                <a:uFillTx/>
                <a:latin typeface="Arial"/>
                <a:ea typeface="+mn-ea"/>
                <a:cs typeface="+mn-cs"/>
              </a:rPr>
              <a:t>at least equal to the content</a:t>
            </a:r>
            <a:r>
              <a:rPr kumimoji="0" lang="en-US" sz="2400" b="0" i="0" u="none" strike="noStrike" kern="0" cap="none" spc="0" normalizeH="0" baseline="0" noProof="0" dirty="0">
                <a:ln>
                  <a:noFill/>
                </a:ln>
                <a:solidFill>
                  <a:srgbClr val="000000"/>
                </a:solidFill>
                <a:effectLst/>
                <a:uLnTx/>
                <a:uFillTx/>
                <a:latin typeface="Arial"/>
                <a:ea typeface="+mn-ea"/>
                <a:cs typeface="+mn-cs"/>
              </a:rPr>
              <a:t> </a:t>
            </a: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of what is said in getting the message across</a:t>
            </a:r>
          </a:p>
          <a:p>
            <a:pPr marL="231775" marR="0" lvl="1" indent="-231775" algn="l" defTabSz="914400" rtl="0" eaLnBrk="1" fontAlgn="base" latinLnBrk="0" hangingPunct="1">
              <a:lnSpc>
                <a:spcPct val="100000"/>
              </a:lnSpc>
              <a:spcBef>
                <a:spcPts val="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Italians are often much </a:t>
            </a:r>
            <a:r>
              <a:rPr kumimoji="0" lang="en-US" sz="2400" b="0" i="0" u="none" strike="noStrike" kern="0" cap="none" spc="0" normalizeH="0" baseline="0" noProof="0" dirty="0">
                <a:ln>
                  <a:noFill/>
                </a:ln>
                <a:solidFill>
                  <a:srgbClr val="000000"/>
                </a:solidFill>
                <a:effectLst/>
                <a:uLnTx/>
                <a:uFillTx/>
                <a:latin typeface="Arial"/>
                <a:ea typeface="+mn-ea"/>
                <a:cs typeface="+mn-cs"/>
              </a:rPr>
              <a:t>more interested in </a:t>
            </a:r>
            <a:r>
              <a:rPr kumimoji="0" lang="en-US" sz="3200" b="1" i="0" u="none" strike="noStrike" kern="0" cap="none" spc="0" normalizeH="0" baseline="0" noProof="0" dirty="0">
                <a:ln>
                  <a:noFill/>
                </a:ln>
                <a:solidFill>
                  <a:srgbClr val="000000"/>
                </a:solidFill>
                <a:effectLst/>
                <a:uLnTx/>
                <a:uFillTx/>
                <a:latin typeface="Arial"/>
                <a:ea typeface="+mn-ea"/>
                <a:cs typeface="+mn-cs"/>
              </a:rPr>
              <a:t>engaging and entertaining their listeners </a:t>
            </a:r>
            <a:r>
              <a:rPr kumimoji="0" lang="en-US" sz="2400" b="0" i="0" u="none" strike="noStrike" kern="0" cap="none" spc="0" normalizeH="0" baseline="0" noProof="0" dirty="0">
                <a:ln>
                  <a:noFill/>
                </a:ln>
                <a:solidFill>
                  <a:srgbClr val="000000"/>
                </a:solidFill>
                <a:effectLst/>
                <a:uLnTx/>
                <a:uFillTx/>
                <a:latin typeface="Arial"/>
                <a:ea typeface="+mn-ea"/>
                <a:cs typeface="+mn-cs"/>
              </a:rPr>
              <a:t>than in conveying their thoughts accurately</a:t>
            </a:r>
          </a:p>
        </p:txBody>
      </p:sp>
      <p:sp>
        <p:nvSpPr>
          <p:cNvPr id="6"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D889A08C-225E-4BF2-AA13-35954384080F}"/>
              </a:ext>
            </a:extLst>
          </p:cNvPr>
          <p:cNvSpPr txBox="1"/>
          <p:nvPr/>
        </p:nvSpPr>
        <p:spPr>
          <a:xfrm>
            <a:off x="1725168" y="457200"/>
            <a:ext cx="5715000" cy="400110"/>
          </a:xfrm>
          <a:prstGeom prst="rect">
            <a:avLst/>
          </a:prstGeom>
          <a:noFill/>
        </p:spPr>
        <p:txBody>
          <a:bodyPr wrap="square">
            <a:spAutoFit/>
          </a:bodyPr>
          <a:lstStyle/>
          <a:p>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Following Gannon and Pillai. . .</a:t>
            </a:r>
            <a:endParaRPr lang="en-US" sz="2000" b="0" dirty="0"/>
          </a:p>
        </p:txBody>
      </p:sp>
    </p:spTree>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856714"/>
          </a:xfrm>
        </p:spPr>
        <p:txBody>
          <a:bodyPr/>
          <a:lstStyle/>
          <a:p>
            <a:pPr marL="0" indent="0" eaLnBrk="1" hangingPunct="1">
              <a:lnSpc>
                <a:spcPct val="90000"/>
              </a:lnSpc>
              <a:buNone/>
            </a:pPr>
            <a:r>
              <a:rPr lang="en-US" sz="2800" dirty="0"/>
              <a:t>“Perhaps the most difficult operatic singing is associated with </a:t>
            </a:r>
            <a:r>
              <a:rPr lang="en-US" sz="3600" b="1" i="1" dirty="0" err="1"/>
              <a:t>bel</a:t>
            </a:r>
            <a:r>
              <a:rPr lang="en-US" sz="3600" b="1" i="1" dirty="0"/>
              <a:t> canto</a:t>
            </a:r>
            <a:r>
              <a:rPr lang="en-US" sz="2800" dirty="0"/>
              <a:t>, or beautiful music, introduced by the romantic Italian composer Bellini.  This form of music requires extraordinary exertion and ability on the part of the singers, especially when they are singing together to express their thoughts and emotions.  </a:t>
            </a:r>
            <a:r>
              <a:rPr lang="en-US" sz="2800" i="1" dirty="0" err="1"/>
              <a:t>Bel</a:t>
            </a:r>
            <a:r>
              <a:rPr lang="en-US" sz="2800" i="1" dirty="0"/>
              <a:t> canto </a:t>
            </a:r>
            <a:r>
              <a:rPr lang="en-US" sz="2800" dirty="0"/>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856714"/>
          </a:xfrm>
        </p:spPr>
        <p:txBody>
          <a:bodyPr/>
          <a:lstStyle/>
          <a:p>
            <a:pPr marL="0" indent="0" eaLnBrk="1" hangingPunct="1">
              <a:lnSpc>
                <a:spcPct val="90000"/>
              </a:lnSpc>
              <a:buNone/>
            </a:pPr>
            <a:r>
              <a:rPr lang="en-US" sz="2800" dirty="0">
                <a:solidFill>
                  <a:schemeClr val="accent1"/>
                </a:solidFill>
              </a:rPr>
              <a:t>“Perhaps the most difficult operatic singing is associated with </a:t>
            </a:r>
            <a:r>
              <a:rPr lang="en-US" sz="3600" b="1" i="1" dirty="0" err="1"/>
              <a:t>bel</a:t>
            </a:r>
            <a:r>
              <a:rPr lang="en-US" sz="3600" b="1" i="1" dirty="0"/>
              <a:t> canto</a:t>
            </a:r>
            <a:r>
              <a:rPr lang="en-US" sz="2800" dirty="0"/>
              <a:t>, or beautiful music, </a:t>
            </a:r>
            <a:r>
              <a:rPr lang="en-US" sz="2800" dirty="0">
                <a:solidFill>
                  <a:schemeClr val="accent1"/>
                </a:solidFill>
              </a:rPr>
              <a:t>introduced by the romantic Italian composer Bellini.  This form of music requires extraordinary exertion and ability on the part of the singers, especially when they are singing together to express their thoughts and emotions.  </a:t>
            </a:r>
            <a:r>
              <a:rPr lang="en-US" sz="2800" i="1" dirty="0" err="1">
                <a:solidFill>
                  <a:schemeClr val="accent1"/>
                </a:solidFill>
              </a:rPr>
              <a:t>Bel</a:t>
            </a:r>
            <a:r>
              <a:rPr lang="en-US" sz="2800" i="1" dirty="0">
                <a:solidFill>
                  <a:schemeClr val="accent1"/>
                </a:solidFill>
              </a:rPr>
              <a:t> canto </a:t>
            </a:r>
            <a:r>
              <a:rPr lang="en-US" sz="2800" dirty="0">
                <a:solidFill>
                  <a:schemeClr val="accent1"/>
                </a:solidFill>
              </a:rPr>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8963" name="Rectangle 3"/>
          <p:cNvSpPr>
            <a:spLocks noGrp="1" noChangeArrowheads="1"/>
          </p:cNvSpPr>
          <p:nvPr>
            <p:ph type="body" idx="1"/>
          </p:nvPr>
        </p:nvSpPr>
        <p:spPr>
          <a:xfrm>
            <a:off x="914400" y="1600200"/>
            <a:ext cx="7315200" cy="4869025"/>
          </a:xfrm>
        </p:spPr>
        <p:txBody>
          <a:bodyPr/>
          <a:lstStyle/>
          <a:p>
            <a:pPr eaLnBrk="1" hangingPunct="1">
              <a:lnSpc>
                <a:spcPct val="90000"/>
              </a:lnSpc>
            </a:pPr>
            <a:r>
              <a:rPr lang="en-US" sz="2800" dirty="0"/>
              <a:t>Italians tend to </a:t>
            </a:r>
            <a:r>
              <a:rPr lang="en-US" b="1" dirty="0"/>
              <a:t>talk louder </a:t>
            </a:r>
            <a:r>
              <a:rPr lang="en-US" sz="2800" dirty="0"/>
              <a:t>than many other nationalities</a:t>
            </a:r>
          </a:p>
          <a:p>
            <a:pPr marL="508000" lvl="1" indent="-276225" eaLnBrk="1" hangingPunct="1">
              <a:lnSpc>
                <a:spcPct val="90000"/>
              </a:lnSpc>
              <a:tabLst>
                <a:tab pos="465138" algn="l"/>
              </a:tabLst>
            </a:pPr>
            <a:r>
              <a:rPr lang="en-US" dirty="0"/>
              <a:t>But more so in the </a:t>
            </a:r>
            <a:r>
              <a:rPr lang="en-US" b="1" dirty="0"/>
              <a:t>south</a:t>
            </a:r>
            <a:r>
              <a:rPr lang="en-US" dirty="0"/>
              <a:t> than in the north</a:t>
            </a:r>
          </a:p>
          <a:p>
            <a:pPr lvl="1" eaLnBrk="1" hangingPunct="1">
              <a:lnSpc>
                <a:spcPct val="90000"/>
              </a:lnSpc>
            </a:pPr>
            <a:endParaRPr lang="en-US" sz="900" dirty="0"/>
          </a:p>
          <a:p>
            <a:pPr eaLnBrk="1" hangingPunct="1">
              <a:lnSpc>
                <a:spcPct val="90000"/>
              </a:lnSpc>
            </a:pPr>
            <a:r>
              <a:rPr lang="en-US" b="1" dirty="0"/>
              <a:t>Stories are told with passion, anger and joy</a:t>
            </a:r>
          </a:p>
          <a:p>
            <a:pPr eaLnBrk="1" hangingPunct="1">
              <a:lnSpc>
                <a:spcPct val="90000"/>
              </a:lnSpc>
            </a:pPr>
            <a:endParaRPr lang="en-US" sz="900" dirty="0"/>
          </a:p>
          <a:p>
            <a:pPr eaLnBrk="1" hangingPunct="1">
              <a:lnSpc>
                <a:spcPct val="90000"/>
              </a:lnSpc>
            </a:pPr>
            <a:r>
              <a:rPr lang="en-US" sz="2800" dirty="0"/>
              <a:t>The air in Italy is </a:t>
            </a:r>
            <a:r>
              <a:rPr lang="en-US" b="1" dirty="0"/>
              <a:t>filled with so many voices </a:t>
            </a:r>
            <a:r>
              <a:rPr lang="en-US" sz="2800" dirty="0"/>
              <a:t>that one must frequently talk in a very loud voice to be understood, </a:t>
            </a:r>
            <a:br>
              <a:rPr lang="en-US" sz="2800" dirty="0"/>
            </a:br>
            <a:r>
              <a:rPr lang="en-US" sz="2800" dirty="0"/>
              <a:t>“thereby increasing the total uproar”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9987" name="Rectangle 3"/>
          <p:cNvSpPr>
            <a:spLocks noGrp="1" noChangeArrowheads="1"/>
          </p:cNvSpPr>
          <p:nvPr>
            <p:ph type="body" idx="1"/>
          </p:nvPr>
        </p:nvSpPr>
        <p:spPr>
          <a:xfrm>
            <a:off x="914400" y="1600200"/>
            <a:ext cx="7315200" cy="4758226"/>
          </a:xfrm>
        </p:spPr>
        <p:txBody>
          <a:bodyPr/>
          <a:lstStyle/>
          <a:p>
            <a:pPr eaLnBrk="1" hangingPunct="1">
              <a:lnSpc>
                <a:spcPct val="80000"/>
              </a:lnSpc>
            </a:pPr>
            <a:r>
              <a:rPr lang="en-US" sz="2800" dirty="0"/>
              <a:t>Oral communication in Italy is something of </a:t>
            </a:r>
            <a:r>
              <a:rPr lang="en-US" b="1" dirty="0"/>
              <a:t>a show itself</a:t>
            </a:r>
            <a:endParaRPr lang="en-US" sz="2800" b="1" dirty="0"/>
          </a:p>
          <a:p>
            <a:pPr eaLnBrk="1" hangingPunct="1">
              <a:lnSpc>
                <a:spcPct val="80000"/>
              </a:lnSpc>
            </a:pPr>
            <a:endParaRPr lang="en-US" sz="1600" dirty="0"/>
          </a:p>
          <a:p>
            <a:pPr eaLnBrk="1" hangingPunct="1">
              <a:lnSpc>
                <a:spcPct val="80000"/>
              </a:lnSpc>
            </a:pPr>
            <a:r>
              <a:rPr lang="en-US" sz="2800" dirty="0"/>
              <a:t>Speaking is punctuated by elaborate </a:t>
            </a:r>
            <a:r>
              <a:rPr lang="en-US" b="1" dirty="0"/>
              <a:t>gestures</a:t>
            </a:r>
            <a:r>
              <a:rPr lang="en-US" sz="2800" dirty="0">
                <a:solidFill>
                  <a:schemeClr val="accent1">
                    <a:lumMod val="90000"/>
                  </a:schemeClr>
                </a:solidFill>
              </a:rPr>
              <a:t>, befitting the Italian operatic tradition</a:t>
            </a:r>
          </a:p>
          <a:p>
            <a:pPr eaLnBrk="1" hangingPunct="1">
              <a:lnSpc>
                <a:spcPct val="80000"/>
              </a:lnSpc>
            </a:pPr>
            <a:endParaRPr lang="en-US" sz="1600" dirty="0"/>
          </a:p>
          <a:p>
            <a:pPr eaLnBrk="1" hangingPunct="1"/>
            <a:r>
              <a:rPr lang="en-US" sz="2800" dirty="0"/>
              <a:t>Whatever the section of the country, </a:t>
            </a:r>
            <a:r>
              <a:rPr lang="en-US" b="1" dirty="0">
                <a:solidFill>
                  <a:srgbClr val="FF0000"/>
                </a:solidFill>
              </a:rPr>
              <a:t>Italians talk with their hands</a:t>
            </a:r>
            <a:endParaRPr lang="en-US" sz="2800" b="1" dirty="0">
              <a:solidFill>
                <a:srgbClr val="FF0000"/>
              </a:solidFill>
            </a:endParaRPr>
          </a:p>
          <a:p>
            <a:pPr lvl="1" eaLnBrk="1" hangingPunct="1">
              <a:lnSpc>
                <a:spcPct val="80000"/>
              </a:lnSpc>
            </a:pPr>
            <a:r>
              <a:rPr lang="en-US" sz="2400" dirty="0"/>
              <a:t>Quick, agile, expressive movement of the hands, arms, and shoulders contribute emphasis and sincerity to the spoken words and facial expressions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 y="228600"/>
            <a:ext cx="7132320" cy="620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580838" y="6428601"/>
            <a:ext cx="802976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http://www.bbc.com/culture/story/20171207-dai-the-italian-word-with-many-meanings</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029200"/>
            <a:ext cx="1270000" cy="609600"/>
          </a:xfrm>
          <a:prstGeom prst="rect">
            <a:avLst/>
          </a:prstGeom>
        </p:spPr>
      </p:pic>
    </p:spTree>
    <p:extLst>
      <p:ext uri="{BB962C8B-B14F-4D97-AF65-F5344CB8AC3E}">
        <p14:creationId xmlns:p14="http://schemas.microsoft.com/office/powerpoint/2010/main" val="279527900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rgbClr val="B79877"/>
        </a:solidFill>
        <a:effectLst/>
      </p:bgPr>
    </p:bg>
    <p:spTree>
      <p:nvGrpSpPr>
        <p:cNvPr id="1" name=""/>
        <p:cNvGrpSpPr/>
        <p:nvPr/>
      </p:nvGrpSpPr>
      <p:grpSpPr>
        <a:xfrm>
          <a:off x="0" y="0"/>
          <a:ext cx="0" cy="0"/>
          <a:chOff x="0" y="0"/>
          <a:chExt cx="0" cy="0"/>
        </a:xfrm>
      </p:grpSpPr>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pic>
        <p:nvPicPr>
          <p:cNvPr id="14" name="Picture 13">
            <a:extLst>
              <a:ext uri="{FF2B5EF4-FFF2-40B4-BE49-F238E27FC236}">
                <a16:creationId xmlns:a16="http://schemas.microsoft.com/office/drawing/2014/main" id="{CC320CA8-70E3-6733-AD7C-26742B7FC6DE}"/>
              </a:ext>
            </a:extLst>
          </p:cNvPr>
          <p:cNvPicPr>
            <a:picLocks noChangeAspect="1"/>
          </p:cNvPicPr>
          <p:nvPr/>
        </p:nvPicPr>
        <p:blipFill>
          <a:blip r:embed="rId2"/>
          <a:stretch>
            <a:fillRect/>
          </a:stretch>
        </p:blipFill>
        <p:spPr>
          <a:xfrm>
            <a:off x="1143000" y="0"/>
            <a:ext cx="6858000" cy="6858000"/>
          </a:xfrm>
          <a:prstGeom prst="rect">
            <a:avLst/>
          </a:prstGeom>
        </p:spPr>
      </p:pic>
      <p:sp>
        <p:nvSpPr>
          <p:cNvPr id="15" name="Rectangle 4">
            <a:extLst>
              <a:ext uri="{FF2B5EF4-FFF2-40B4-BE49-F238E27FC236}">
                <a16:creationId xmlns:a16="http://schemas.microsoft.com/office/drawing/2014/main" id="{C7D0C8D1-CF8F-A163-16BB-C15D16801FFC}"/>
              </a:ext>
            </a:extLst>
          </p:cNvPr>
          <p:cNvSpPr>
            <a:spLocks noChangeArrowheads="1"/>
          </p:cNvSpPr>
          <p:nvPr/>
        </p:nvSpPr>
        <p:spPr bwMode="auto">
          <a:xfrm>
            <a:off x="443336" y="6570663"/>
            <a:ext cx="8250977" cy="2308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https://www.nytimes.com/2024/01/06/opinion/tommy-devito-football-italian.html?smid=nytcore-ios-share&amp;referringSource=articleShare</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8" name="TextBox 17">
            <a:extLst>
              <a:ext uri="{FF2B5EF4-FFF2-40B4-BE49-F238E27FC236}">
                <a16:creationId xmlns:a16="http://schemas.microsoft.com/office/drawing/2014/main" id="{E2BBAD54-3B22-F23B-ED16-EAA8B4DA0E0A}"/>
              </a:ext>
            </a:extLst>
          </p:cNvPr>
          <p:cNvSpPr txBox="1"/>
          <p:nvPr/>
        </p:nvSpPr>
        <p:spPr>
          <a:xfrm>
            <a:off x="1143000" y="4561582"/>
            <a:ext cx="68580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The Hand Gesture Heard Round the World</a:t>
            </a:r>
          </a:p>
        </p:txBody>
      </p:sp>
      <p:sp>
        <p:nvSpPr>
          <p:cNvPr id="19" name="TextBox 18">
            <a:extLst>
              <a:ext uri="{FF2B5EF4-FFF2-40B4-BE49-F238E27FC236}">
                <a16:creationId xmlns:a16="http://schemas.microsoft.com/office/drawing/2014/main" id="{F7A725BF-E11F-95F7-B821-23D00A8CCD2A}"/>
              </a:ext>
            </a:extLst>
          </p:cNvPr>
          <p:cNvSpPr txBox="1"/>
          <p:nvPr/>
        </p:nvSpPr>
        <p:spPr>
          <a:xfrm>
            <a:off x="3352800" y="6108700"/>
            <a:ext cx="243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6 January 2024</a:t>
            </a:r>
          </a:p>
        </p:txBody>
      </p:sp>
      <p:pic>
        <p:nvPicPr>
          <p:cNvPr id="22" name="Picture 21">
            <a:extLst>
              <a:ext uri="{FF2B5EF4-FFF2-40B4-BE49-F238E27FC236}">
                <a16:creationId xmlns:a16="http://schemas.microsoft.com/office/drawing/2014/main" id="{676F89E1-E6F9-88ED-3AF3-E1FB10EBD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5760812"/>
            <a:ext cx="2286000" cy="331470"/>
          </a:xfrm>
          <a:prstGeom prst="rect">
            <a:avLst/>
          </a:prstGeom>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rgbClr val="2A386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DBB500-E7F1-7BC6-B140-09EFC76415F1}"/>
              </a:ext>
            </a:extLst>
          </p:cNvPr>
          <p:cNvPicPr>
            <a:picLocks noChangeAspect="1"/>
          </p:cNvPicPr>
          <p:nvPr/>
        </p:nvPicPr>
        <p:blipFill>
          <a:blip r:embed="rId2"/>
          <a:stretch>
            <a:fillRect/>
          </a:stretch>
        </p:blipFill>
        <p:spPr>
          <a:xfrm>
            <a:off x="0" y="685800"/>
            <a:ext cx="9144000" cy="5552248"/>
          </a:xfrm>
          <a:prstGeom prst="rect">
            <a:avLst/>
          </a:prstGeom>
        </p:spPr>
      </p:pic>
      <p:sp>
        <p:nvSpPr>
          <p:cNvPr id="14" name="TextBox 13">
            <a:extLst>
              <a:ext uri="{FF2B5EF4-FFF2-40B4-BE49-F238E27FC236}">
                <a16:creationId xmlns:a16="http://schemas.microsoft.com/office/drawing/2014/main" id="{2FB8CE9D-7F05-D30B-2E9E-3967240EF5CC}"/>
              </a:ext>
            </a:extLst>
          </p:cNvPr>
          <p:cNvSpPr txBox="1"/>
          <p:nvPr/>
        </p:nvSpPr>
        <p:spPr>
          <a:xfrm>
            <a:off x="495300" y="6480997"/>
            <a:ext cx="8153400"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https://brobible.com/sports/article/giants-played-sopranos-theme-song-tommy-devito-entrance/</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E78C24BD-A7B4-E2F2-B25A-F385A63D686B}"/>
              </a:ext>
            </a:extLst>
          </p:cNvPr>
          <p:cNvSpPr txBox="1"/>
          <p:nvPr/>
        </p:nvSpPr>
        <p:spPr>
          <a:xfrm>
            <a:off x="304800" y="5105400"/>
            <a:ext cx="85344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Giants' Tommy DeVito shares the origin behind his pinched fingers touchdown celebration </a:t>
            </a:r>
          </a:p>
        </p:txBody>
      </p:sp>
      <p:sp>
        <p:nvSpPr>
          <p:cNvPr id="18" name="TextBox 17">
            <a:extLst>
              <a:ext uri="{FF2B5EF4-FFF2-40B4-BE49-F238E27FC236}">
                <a16:creationId xmlns:a16="http://schemas.microsoft.com/office/drawing/2014/main" id="{FDB1C2A4-206A-5F0A-2A90-B7E064242960}"/>
              </a:ext>
            </a:extLst>
          </p:cNvPr>
          <p:cNvSpPr txBox="1"/>
          <p:nvPr/>
        </p:nvSpPr>
        <p:spPr>
          <a:xfrm>
            <a:off x="114300" y="6311900"/>
            <a:ext cx="89154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https://www.cbssports.com/nfl/news/giants-tommy-devito-shares-the-origin-behind-his-pinched-fingers-touchdown-celebration/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 name="Graphic 19">
            <a:extLst>
              <a:ext uri="{FF2B5EF4-FFF2-40B4-BE49-F238E27FC236}">
                <a16:creationId xmlns:a16="http://schemas.microsoft.com/office/drawing/2014/main" id="{B7553C11-0345-7769-EA02-9BC123FEB9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850" y="863600"/>
            <a:ext cx="1085850" cy="1085850"/>
          </a:xfrm>
          <a:prstGeom prst="rect">
            <a:avLst/>
          </a:prstGeom>
        </p:spPr>
      </p:pic>
      <p:pic>
        <p:nvPicPr>
          <p:cNvPr id="22" name="Picture 21" descr="A blue and white logo&#10;&#10;Description automatically generated">
            <a:extLst>
              <a:ext uri="{FF2B5EF4-FFF2-40B4-BE49-F238E27FC236}">
                <a16:creationId xmlns:a16="http://schemas.microsoft.com/office/drawing/2014/main" id="{DA15D56E-F2AD-7F4B-D05D-92AB3BE676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32657"/>
            <a:ext cx="1828800" cy="1567543"/>
          </a:xfrm>
          <a:prstGeom prst="rect">
            <a:avLst/>
          </a:prstGeom>
        </p:spPr>
      </p:pic>
      <p:sp>
        <p:nvSpPr>
          <p:cNvPr id="37" name="TextBox 36">
            <a:extLst>
              <a:ext uri="{FF2B5EF4-FFF2-40B4-BE49-F238E27FC236}">
                <a16:creationId xmlns:a16="http://schemas.microsoft.com/office/drawing/2014/main" id="{8CC947F1-4CF7-E9F3-C1C5-9235661F40E9}"/>
              </a:ext>
            </a:extLst>
          </p:cNvPr>
          <p:cNvSpPr txBox="1"/>
          <p:nvPr/>
        </p:nvSpPr>
        <p:spPr>
          <a:xfrm>
            <a:off x="3200400" y="5880100"/>
            <a:ext cx="28956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26 November 2023</a:t>
            </a:r>
          </a:p>
        </p:txBody>
      </p:sp>
    </p:spTree>
    <p:extLst>
      <p:ext uri="{BB962C8B-B14F-4D97-AF65-F5344CB8AC3E}">
        <p14:creationId xmlns:p14="http://schemas.microsoft.com/office/powerpoint/2010/main" val="266447731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2286000" y="0"/>
            <a:ext cx="4572000" cy="6858000"/>
          </a:xfrm>
          <a:prstGeom prst="rect">
            <a:avLst/>
          </a:prstGeom>
          <a:noFill/>
          <a:ln w="9525">
            <a:noFill/>
            <a:miter lim="800000"/>
            <a:headEnd/>
            <a:tailEnd/>
          </a:ln>
        </p:spPr>
      </p:pic>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Tree>
    <p:extLst>
      <p:ext uri="{BB962C8B-B14F-4D97-AF65-F5344CB8AC3E}">
        <p14:creationId xmlns:p14="http://schemas.microsoft.com/office/powerpoint/2010/main" val="259215681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pic>
        <p:nvPicPr>
          <p:cNvPr id="3074" name="Picture 2"/>
          <p:cNvPicPr>
            <a:picLocks noChangeAspect="1" noChangeArrowheads="1"/>
          </p:cNvPicPr>
          <p:nvPr/>
        </p:nvPicPr>
        <p:blipFill>
          <a:blip r:embed="rId2" cstate="print"/>
          <a:srcRect/>
          <a:stretch>
            <a:fillRect/>
          </a:stretch>
        </p:blipFill>
        <p:spPr bwMode="auto">
          <a:xfrm>
            <a:off x="5257800" y="435592"/>
            <a:ext cx="3810000" cy="571500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6482" y="436730"/>
            <a:ext cx="5314282" cy="5715000"/>
          </a:xfrm>
          <a:prstGeom prst="rect">
            <a:avLst/>
          </a:prstGeom>
          <a:noFill/>
          <a:ln w="9525">
            <a:noFill/>
            <a:miter lim="800000"/>
            <a:headEnd/>
            <a:tailEnd/>
          </a:ln>
        </p:spPr>
      </p:pic>
      <p:sp>
        <p:nvSpPr>
          <p:cNvPr id="8" name="Rectangle 7"/>
          <p:cNvSpPr/>
          <p:nvPr/>
        </p:nvSpPr>
        <p:spPr>
          <a:xfrm>
            <a:off x="53340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
        <p:nvSpPr>
          <p:cNvPr id="9" name="Rectangle 8"/>
          <p:cNvSpPr/>
          <p:nvPr/>
        </p:nvSpPr>
        <p:spPr>
          <a:xfrm>
            <a:off x="21336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Sophia Loren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Hollywood,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at the 2009 Academy Awards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9033614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1850658" y="0"/>
            <a:ext cx="5464542" cy="6858000"/>
          </a:xfrm>
          <a:prstGeom prst="rect">
            <a:avLst/>
          </a:prstGeom>
          <a:noFill/>
          <a:ln w="9525">
            <a:noFill/>
            <a:miter lim="800000"/>
            <a:headEnd/>
            <a:tailEnd/>
          </a:ln>
        </p:spPr>
      </p:pic>
      <p:sp>
        <p:nvSpPr>
          <p:cNvPr id="8" name="Rectangle 7"/>
          <p:cNvSpPr/>
          <p:nvPr/>
        </p:nvSpPr>
        <p:spPr>
          <a:xfrm>
            <a:off x="1801504" y="4992672"/>
            <a:ext cx="3124200" cy="125572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71</a:t>
            </a:r>
            <a:r>
              <a:rPr kumimoji="0" lang="en-US" sz="1200" b="0" i="0" u="none" strike="noStrike" kern="1200" cap="none" spc="0" normalizeH="0" baseline="30000" noProof="0" dirty="0">
                <a:ln>
                  <a:noFill/>
                </a:ln>
                <a:solidFill>
                  <a:srgbClr val="FFFFFF"/>
                </a:solidFill>
                <a:effectLst/>
                <a:uLnTx/>
                <a:uFillTx/>
                <a:latin typeface="Verdana" pitchFamily="34" charset="0"/>
                <a:ea typeface="+mn-ea"/>
                <a:cs typeface="+mn-cs"/>
              </a:rPr>
              <a:t>st</a:t>
            </a: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 Academy Awards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Foreign Film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Actor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1999</a:t>
            </a:r>
          </a:p>
        </p:txBody>
      </p:sp>
    </p:spTree>
    <p:extLst>
      <p:ext uri="{BB962C8B-B14F-4D97-AF65-F5344CB8AC3E}">
        <p14:creationId xmlns:p14="http://schemas.microsoft.com/office/powerpoint/2010/main" val="1212305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4"/>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3" name="Freeform 2"/>
          <p:cNvSpPr/>
          <p:nvPr/>
        </p:nvSpPr>
        <p:spPr bwMode="auto">
          <a:xfrm rot="21379882">
            <a:off x="1632829" y="5077006"/>
            <a:ext cx="3302179" cy="668125"/>
          </a:xfrm>
          <a:custGeom>
            <a:avLst/>
            <a:gdLst>
              <a:gd name="connsiteX0" fmla="*/ 638628 w 3004457"/>
              <a:gd name="connsiteY0" fmla="*/ 31712 h 568741"/>
              <a:gd name="connsiteX1" fmla="*/ 522514 w 3004457"/>
              <a:gd name="connsiteY1" fmla="*/ 31712 h 568741"/>
              <a:gd name="connsiteX2" fmla="*/ 290286 w 3004457"/>
              <a:gd name="connsiteY2" fmla="*/ 46227 h 568741"/>
              <a:gd name="connsiteX3" fmla="*/ 188686 w 3004457"/>
              <a:gd name="connsiteY3" fmla="*/ 75255 h 568741"/>
              <a:gd name="connsiteX4" fmla="*/ 101600 w 3004457"/>
              <a:gd name="connsiteY4" fmla="*/ 104284 h 568741"/>
              <a:gd name="connsiteX5" fmla="*/ 58057 w 3004457"/>
              <a:gd name="connsiteY5" fmla="*/ 133312 h 568741"/>
              <a:gd name="connsiteX6" fmla="*/ 29028 w 3004457"/>
              <a:gd name="connsiteY6" fmla="*/ 176855 h 568741"/>
              <a:gd name="connsiteX7" fmla="*/ 0 w 3004457"/>
              <a:gd name="connsiteY7" fmla="*/ 278455 h 568741"/>
              <a:gd name="connsiteX8" fmla="*/ 14514 w 3004457"/>
              <a:gd name="connsiteY8" fmla="*/ 365541 h 568741"/>
              <a:gd name="connsiteX9" fmla="*/ 101600 w 3004457"/>
              <a:gd name="connsiteY9" fmla="*/ 423598 h 568741"/>
              <a:gd name="connsiteX10" fmla="*/ 188686 w 3004457"/>
              <a:gd name="connsiteY10" fmla="*/ 467141 h 568741"/>
              <a:gd name="connsiteX11" fmla="*/ 246743 w 3004457"/>
              <a:gd name="connsiteY11" fmla="*/ 496169 h 568741"/>
              <a:gd name="connsiteX12" fmla="*/ 362857 w 3004457"/>
              <a:gd name="connsiteY12" fmla="*/ 525198 h 568741"/>
              <a:gd name="connsiteX13" fmla="*/ 595086 w 3004457"/>
              <a:gd name="connsiteY13" fmla="*/ 510684 h 568741"/>
              <a:gd name="connsiteX14" fmla="*/ 638628 w 3004457"/>
              <a:gd name="connsiteY14" fmla="*/ 496169 h 568741"/>
              <a:gd name="connsiteX15" fmla="*/ 986971 w 3004457"/>
              <a:gd name="connsiteY15" fmla="*/ 510684 h 568741"/>
              <a:gd name="connsiteX16" fmla="*/ 1161143 w 3004457"/>
              <a:gd name="connsiteY16" fmla="*/ 539712 h 568741"/>
              <a:gd name="connsiteX17" fmla="*/ 1494971 w 3004457"/>
              <a:gd name="connsiteY17" fmla="*/ 554227 h 568741"/>
              <a:gd name="connsiteX18" fmla="*/ 1872343 w 3004457"/>
              <a:gd name="connsiteY18" fmla="*/ 568741 h 568741"/>
              <a:gd name="connsiteX19" fmla="*/ 2133600 w 3004457"/>
              <a:gd name="connsiteY19" fmla="*/ 554227 h 568741"/>
              <a:gd name="connsiteX20" fmla="*/ 2206171 w 3004457"/>
              <a:gd name="connsiteY20" fmla="*/ 539712 h 568741"/>
              <a:gd name="connsiteX21" fmla="*/ 2322286 w 3004457"/>
              <a:gd name="connsiteY21" fmla="*/ 525198 h 568741"/>
              <a:gd name="connsiteX22" fmla="*/ 2380343 w 3004457"/>
              <a:gd name="connsiteY22" fmla="*/ 510684 h 568741"/>
              <a:gd name="connsiteX23" fmla="*/ 2844800 w 3004457"/>
              <a:gd name="connsiteY23" fmla="*/ 496169 h 568741"/>
              <a:gd name="connsiteX24" fmla="*/ 2917371 w 3004457"/>
              <a:gd name="connsiteY24" fmla="*/ 409084 h 568741"/>
              <a:gd name="connsiteX25" fmla="*/ 2960914 w 3004457"/>
              <a:gd name="connsiteY25" fmla="*/ 307484 h 568741"/>
              <a:gd name="connsiteX26" fmla="*/ 3004457 w 3004457"/>
              <a:gd name="connsiteY26" fmla="*/ 278455 h 568741"/>
              <a:gd name="connsiteX27" fmla="*/ 2960914 w 3004457"/>
              <a:gd name="connsiteY27" fmla="*/ 249427 h 568741"/>
              <a:gd name="connsiteX28" fmla="*/ 2873828 w 3004457"/>
              <a:gd name="connsiteY28" fmla="*/ 220398 h 568741"/>
              <a:gd name="connsiteX29" fmla="*/ 2714171 w 3004457"/>
              <a:gd name="connsiteY29" fmla="*/ 176855 h 568741"/>
              <a:gd name="connsiteX30" fmla="*/ 2641600 w 3004457"/>
              <a:gd name="connsiteY30" fmla="*/ 162341 h 568741"/>
              <a:gd name="connsiteX31" fmla="*/ 2510971 w 3004457"/>
              <a:gd name="connsiteY31" fmla="*/ 133312 h 568741"/>
              <a:gd name="connsiteX32" fmla="*/ 2409371 w 3004457"/>
              <a:gd name="connsiteY32" fmla="*/ 118798 h 568741"/>
              <a:gd name="connsiteX33" fmla="*/ 2336800 w 3004457"/>
              <a:gd name="connsiteY33" fmla="*/ 104284 h 568741"/>
              <a:gd name="connsiteX34" fmla="*/ 2249714 w 3004457"/>
              <a:gd name="connsiteY34" fmla="*/ 89769 h 568741"/>
              <a:gd name="connsiteX35" fmla="*/ 2032000 w 3004457"/>
              <a:gd name="connsiteY35" fmla="*/ 104284 h 568741"/>
              <a:gd name="connsiteX36" fmla="*/ 1756228 w 3004457"/>
              <a:gd name="connsiteY36" fmla="*/ 89769 h 568741"/>
              <a:gd name="connsiteX37" fmla="*/ 1422400 w 3004457"/>
              <a:gd name="connsiteY37" fmla="*/ 75255 h 568741"/>
              <a:gd name="connsiteX38" fmla="*/ 856343 w 3004457"/>
              <a:gd name="connsiteY38" fmla="*/ 31712 h 568741"/>
              <a:gd name="connsiteX39" fmla="*/ 769257 w 3004457"/>
              <a:gd name="connsiteY39" fmla="*/ 17198 h 568741"/>
              <a:gd name="connsiteX40" fmla="*/ 725714 w 3004457"/>
              <a:gd name="connsiteY40" fmla="*/ 2684 h 568741"/>
              <a:gd name="connsiteX41" fmla="*/ 478971 w 3004457"/>
              <a:gd name="connsiteY41" fmla="*/ 31712 h 56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04457" h="568741">
                <a:moveTo>
                  <a:pt x="638628" y="31712"/>
                </a:moveTo>
                <a:cubicBezTo>
                  <a:pt x="371145" y="85211"/>
                  <a:pt x="701037" y="31712"/>
                  <a:pt x="522514" y="31712"/>
                </a:cubicBezTo>
                <a:cubicBezTo>
                  <a:pt x="444954" y="31712"/>
                  <a:pt x="367695" y="41389"/>
                  <a:pt x="290286" y="46227"/>
                </a:cubicBezTo>
                <a:cubicBezTo>
                  <a:pt x="143922" y="95014"/>
                  <a:pt x="370973" y="20569"/>
                  <a:pt x="188686" y="75255"/>
                </a:cubicBezTo>
                <a:cubicBezTo>
                  <a:pt x="159378" y="84048"/>
                  <a:pt x="127060" y="87311"/>
                  <a:pt x="101600" y="104284"/>
                </a:cubicBezTo>
                <a:lnTo>
                  <a:pt x="58057" y="133312"/>
                </a:lnTo>
                <a:cubicBezTo>
                  <a:pt x="48381" y="147826"/>
                  <a:pt x="36829" y="161253"/>
                  <a:pt x="29028" y="176855"/>
                </a:cubicBezTo>
                <a:cubicBezTo>
                  <a:pt x="18617" y="197676"/>
                  <a:pt x="4650" y="259855"/>
                  <a:pt x="0" y="278455"/>
                </a:cubicBezTo>
                <a:cubicBezTo>
                  <a:pt x="4838" y="307484"/>
                  <a:pt x="-2362" y="341432"/>
                  <a:pt x="14514" y="365541"/>
                </a:cubicBezTo>
                <a:cubicBezTo>
                  <a:pt x="34521" y="394122"/>
                  <a:pt x="72571" y="404246"/>
                  <a:pt x="101600" y="423598"/>
                </a:cubicBezTo>
                <a:cubicBezTo>
                  <a:pt x="185280" y="479385"/>
                  <a:pt x="104557" y="431086"/>
                  <a:pt x="188686" y="467141"/>
                </a:cubicBezTo>
                <a:cubicBezTo>
                  <a:pt x="208573" y="475664"/>
                  <a:pt x="226217" y="489327"/>
                  <a:pt x="246743" y="496169"/>
                </a:cubicBezTo>
                <a:cubicBezTo>
                  <a:pt x="284592" y="508785"/>
                  <a:pt x="362857" y="525198"/>
                  <a:pt x="362857" y="525198"/>
                </a:cubicBezTo>
                <a:cubicBezTo>
                  <a:pt x="440267" y="520360"/>
                  <a:pt x="517951" y="518804"/>
                  <a:pt x="595086" y="510684"/>
                </a:cubicBezTo>
                <a:cubicBezTo>
                  <a:pt x="610301" y="509082"/>
                  <a:pt x="623329" y="496169"/>
                  <a:pt x="638628" y="496169"/>
                </a:cubicBezTo>
                <a:cubicBezTo>
                  <a:pt x="754843" y="496169"/>
                  <a:pt x="870857" y="505846"/>
                  <a:pt x="986971" y="510684"/>
                </a:cubicBezTo>
                <a:cubicBezTo>
                  <a:pt x="1041160" y="521521"/>
                  <a:pt x="1107134" y="536111"/>
                  <a:pt x="1161143" y="539712"/>
                </a:cubicBezTo>
                <a:cubicBezTo>
                  <a:pt x="1272277" y="547121"/>
                  <a:pt x="1383683" y="549685"/>
                  <a:pt x="1494971" y="554227"/>
                </a:cubicBezTo>
                <a:lnTo>
                  <a:pt x="1872343" y="568741"/>
                </a:lnTo>
                <a:cubicBezTo>
                  <a:pt x="1959429" y="563903"/>
                  <a:pt x="2046708" y="561783"/>
                  <a:pt x="2133600" y="554227"/>
                </a:cubicBezTo>
                <a:cubicBezTo>
                  <a:pt x="2158177" y="552090"/>
                  <a:pt x="2181788" y="543463"/>
                  <a:pt x="2206171" y="539712"/>
                </a:cubicBezTo>
                <a:cubicBezTo>
                  <a:pt x="2244724" y="533781"/>
                  <a:pt x="2283581" y="530036"/>
                  <a:pt x="2322286" y="525198"/>
                </a:cubicBezTo>
                <a:cubicBezTo>
                  <a:pt x="2341638" y="520360"/>
                  <a:pt x="2360426" y="511791"/>
                  <a:pt x="2380343" y="510684"/>
                </a:cubicBezTo>
                <a:cubicBezTo>
                  <a:pt x="2534999" y="502092"/>
                  <a:pt x="2690907" y="513757"/>
                  <a:pt x="2844800" y="496169"/>
                </a:cubicBezTo>
                <a:cubicBezTo>
                  <a:pt x="2864964" y="493865"/>
                  <a:pt x="2907308" y="424178"/>
                  <a:pt x="2917371" y="409084"/>
                </a:cubicBezTo>
                <a:cubicBezTo>
                  <a:pt x="2928475" y="364671"/>
                  <a:pt x="2927504" y="340895"/>
                  <a:pt x="2960914" y="307484"/>
                </a:cubicBezTo>
                <a:cubicBezTo>
                  <a:pt x="2973249" y="295149"/>
                  <a:pt x="2989943" y="288131"/>
                  <a:pt x="3004457" y="278455"/>
                </a:cubicBezTo>
                <a:cubicBezTo>
                  <a:pt x="2989943" y="268779"/>
                  <a:pt x="2976854" y="256512"/>
                  <a:pt x="2960914" y="249427"/>
                </a:cubicBezTo>
                <a:cubicBezTo>
                  <a:pt x="2932952" y="237000"/>
                  <a:pt x="2902857" y="230074"/>
                  <a:pt x="2873828" y="220398"/>
                </a:cubicBezTo>
                <a:cubicBezTo>
                  <a:pt x="2801856" y="196407"/>
                  <a:pt x="2820567" y="201408"/>
                  <a:pt x="2714171" y="176855"/>
                </a:cubicBezTo>
                <a:cubicBezTo>
                  <a:pt x="2690133" y="171308"/>
                  <a:pt x="2665682" y="167692"/>
                  <a:pt x="2641600" y="162341"/>
                </a:cubicBezTo>
                <a:cubicBezTo>
                  <a:pt x="2563324" y="144947"/>
                  <a:pt x="2598510" y="147902"/>
                  <a:pt x="2510971" y="133312"/>
                </a:cubicBezTo>
                <a:cubicBezTo>
                  <a:pt x="2477226" y="127688"/>
                  <a:pt x="2443116" y="124422"/>
                  <a:pt x="2409371" y="118798"/>
                </a:cubicBezTo>
                <a:cubicBezTo>
                  <a:pt x="2385037" y="114742"/>
                  <a:pt x="2361071" y="108697"/>
                  <a:pt x="2336800" y="104284"/>
                </a:cubicBezTo>
                <a:cubicBezTo>
                  <a:pt x="2307846" y="99019"/>
                  <a:pt x="2278743" y="94607"/>
                  <a:pt x="2249714" y="89769"/>
                </a:cubicBezTo>
                <a:cubicBezTo>
                  <a:pt x="2177143" y="94607"/>
                  <a:pt x="2104732" y="104284"/>
                  <a:pt x="2032000" y="104284"/>
                </a:cubicBezTo>
                <a:cubicBezTo>
                  <a:pt x="1939949" y="104284"/>
                  <a:pt x="1848175" y="94147"/>
                  <a:pt x="1756228" y="89769"/>
                </a:cubicBezTo>
                <a:lnTo>
                  <a:pt x="1422400" y="75255"/>
                </a:lnTo>
                <a:cubicBezTo>
                  <a:pt x="1021034" y="38768"/>
                  <a:pt x="1209778" y="52503"/>
                  <a:pt x="856343" y="31712"/>
                </a:cubicBezTo>
                <a:cubicBezTo>
                  <a:pt x="827314" y="26874"/>
                  <a:pt x="797985" y="23582"/>
                  <a:pt x="769257" y="17198"/>
                </a:cubicBezTo>
                <a:cubicBezTo>
                  <a:pt x="754322" y="13879"/>
                  <a:pt x="741013" y="2684"/>
                  <a:pt x="725714" y="2684"/>
                </a:cubicBezTo>
                <a:cubicBezTo>
                  <a:pt x="527674" y="2684"/>
                  <a:pt x="568522" y="-13062"/>
                  <a:pt x="478971" y="31712"/>
                </a:cubicBezTo>
              </a:path>
            </a:pathLst>
          </a:custGeom>
          <a:no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0938724"/>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2098344" y="0"/>
            <a:ext cx="4892842" cy="6858000"/>
          </a:xfrm>
          <a:prstGeom prst="rect">
            <a:avLst/>
          </a:prstGeom>
          <a:noFill/>
          <a:ln w="9525">
            <a:noFill/>
            <a:miter lim="800000"/>
            <a:headEnd/>
            <a:tailEnd/>
          </a:ln>
        </p:spPr>
      </p:pic>
      <p:sp>
        <p:nvSpPr>
          <p:cNvPr id="10" name="Rectangle 9"/>
          <p:cNvSpPr/>
          <p:nvPr/>
        </p:nvSpPr>
        <p:spPr>
          <a:xfrm>
            <a:off x="2106304" y="5646760"/>
            <a:ext cx="3124200" cy="5909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2006</a:t>
            </a:r>
          </a:p>
        </p:txBody>
      </p:sp>
    </p:spTree>
    <p:extLst>
      <p:ext uri="{BB962C8B-B14F-4D97-AF65-F5344CB8AC3E}">
        <p14:creationId xmlns:p14="http://schemas.microsoft.com/office/powerpoint/2010/main" val="372050593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1011" name="Rectangle 3"/>
          <p:cNvSpPr>
            <a:spLocks noGrp="1" noChangeArrowheads="1"/>
          </p:cNvSpPr>
          <p:nvPr>
            <p:ph type="body" idx="1"/>
          </p:nvPr>
        </p:nvSpPr>
        <p:spPr>
          <a:xfrm>
            <a:off x="914400" y="2461701"/>
            <a:ext cx="7315200" cy="2948499"/>
          </a:xfrm>
        </p:spPr>
        <p:txBody>
          <a:bodyPr/>
          <a:lstStyle/>
          <a:p>
            <a:pPr marL="0" indent="0" algn="ctr" eaLnBrk="1" hangingPunct="1">
              <a:buNone/>
            </a:pPr>
            <a:r>
              <a:rPr lang="en-US" dirty="0"/>
              <a:t>However, the gestures are not, as many believe, unrealistically exaggerated</a:t>
            </a:r>
          </a:p>
          <a:p>
            <a:pPr eaLnBrk="1" hangingPunct="1"/>
            <a:endParaRPr lang="en-US" sz="1600" dirty="0"/>
          </a:p>
          <a:p>
            <a:pPr eaLnBrk="1" hangingPunct="1"/>
            <a:r>
              <a:rPr lang="en-US" dirty="0"/>
              <a:t>In fact, the gestures are so realistic that they may be unapparent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471678"/>
            <a:ext cx="7315200" cy="2862322"/>
          </a:xfrm>
        </p:spPr>
        <p:txBody>
          <a:bodyPr/>
          <a:lstStyle/>
          <a:p>
            <a:pPr marL="0" indent="0" algn="ctr" eaLnBrk="1" hangingPunct="1">
              <a:buNone/>
            </a:pPr>
            <a:r>
              <a:rPr lang="en-US" sz="2800" dirty="0"/>
              <a:t>The </a:t>
            </a:r>
            <a:r>
              <a:rPr lang="en-US" b="1" dirty="0"/>
              <a:t>acting of the opera singers, derived directly from the Italian’s natural mimicry</a:t>
            </a:r>
            <a:r>
              <a:rPr lang="en-US" sz="2800" dirty="0"/>
              <a:t>, </a:t>
            </a:r>
            <a:br>
              <a:rPr lang="en-US" sz="2800" dirty="0"/>
            </a:br>
            <a:r>
              <a:rPr lang="en-US" sz="2800" dirty="0"/>
              <a:t>contributes to the </a:t>
            </a:r>
            <a:br>
              <a:rPr lang="en-US" sz="2800" dirty="0"/>
            </a:br>
            <a:r>
              <a:rPr lang="en-US" sz="2800" dirty="0"/>
              <a:t>erroneous impression of excessive exaggeration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114014"/>
            <a:ext cx="7315200" cy="3600986"/>
          </a:xfrm>
        </p:spPr>
        <p:txBody>
          <a:bodyPr/>
          <a:lstStyle/>
          <a:p>
            <a:pPr marL="0" indent="0" algn="ctr" eaLnBrk="1" hangingPunct="1">
              <a:buNone/>
            </a:pPr>
            <a:r>
              <a:rPr lang="en-US" sz="2800" dirty="0"/>
              <a:t>In reality, </a:t>
            </a:r>
          </a:p>
          <a:p>
            <a:pPr marL="0" indent="0" algn="ctr" eaLnBrk="1" hangingPunct="1">
              <a:buNone/>
            </a:pPr>
            <a:r>
              <a:rPr lang="en-US" b="1" dirty="0"/>
              <a:t>Italian</a:t>
            </a:r>
            <a:r>
              <a:rPr lang="en-US" dirty="0"/>
              <a:t> </a:t>
            </a:r>
            <a:r>
              <a:rPr lang="en-US" b="1" dirty="0"/>
              <a:t>gestures are based on natural and “instinctive” movements </a:t>
            </a:r>
          </a:p>
          <a:p>
            <a:pPr marL="0" indent="0" algn="ctr" eaLnBrk="1" hangingPunct="1">
              <a:buNone/>
            </a:pPr>
            <a:r>
              <a:rPr lang="en-US" sz="2800" dirty="0">
                <a:solidFill>
                  <a:schemeClr val="accent1">
                    <a:lumMod val="90000"/>
                  </a:schemeClr>
                </a:solidFill>
              </a:rPr>
              <a:t>and therefore </a:t>
            </a:r>
            <a:br>
              <a:rPr lang="en-US" sz="2800" dirty="0"/>
            </a:br>
            <a:r>
              <a:rPr lang="en-US" b="1" dirty="0"/>
              <a:t>can be understood by the inexperienced </a:t>
            </a:r>
            <a:br>
              <a:rPr lang="en-US" sz="2800" dirty="0"/>
            </a:br>
            <a:r>
              <a:rPr lang="en-US" b="1" dirty="0"/>
              <a:t>at first sight</a:t>
            </a:r>
            <a:endParaRPr lang="en-US" sz="28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4955203"/>
          </a:xfrm>
        </p:spPr>
        <p:txBody>
          <a:bodyPr/>
          <a:lstStyle/>
          <a:p>
            <a:pPr marL="0" indent="0" algn="ctr" eaLnBrk="1" hangingPunct="1">
              <a:spcBef>
                <a:spcPts val="0"/>
              </a:spcBef>
              <a:buNone/>
            </a:pPr>
            <a:r>
              <a:rPr lang="en-US" sz="2800" dirty="0"/>
              <a:t>In addition to gestures, Italians </a:t>
            </a:r>
          </a:p>
          <a:p>
            <a:pPr marL="0" indent="0" algn="ctr" eaLnBrk="1" hangingPunct="1">
              <a:spcBef>
                <a:spcPts val="0"/>
              </a:spcBef>
              <a:buNone/>
            </a:pPr>
            <a:r>
              <a:rPr lang="en-US" b="1" dirty="0"/>
              <a:t>sometimes employ flattery and polite lies </a:t>
            </a:r>
            <a:r>
              <a:rPr lang="en-US" dirty="0"/>
              <a:t>to make life decorous and agreeable</a:t>
            </a:r>
          </a:p>
          <a:p>
            <a:pPr marL="0" indent="0" algn="ctr" eaLnBrk="1" hangingPunct="1">
              <a:spcBef>
                <a:spcPts val="0"/>
              </a:spcBef>
              <a:buNone/>
            </a:pPr>
            <a:endParaRPr lang="en-US" sz="1200" dirty="0"/>
          </a:p>
          <a:p>
            <a:pPr marL="465138" lvl="1" indent="-233363" eaLnBrk="1" hangingPunct="1">
              <a:spcBef>
                <a:spcPts val="0"/>
              </a:spcBef>
            </a:pPr>
            <a:r>
              <a:rPr lang="en-US" dirty="0"/>
              <a:t>The purpose is to reduce the turbulence of the day-to-day living and to make life more acceptable</a:t>
            </a:r>
          </a:p>
          <a:p>
            <a:pPr marL="465138" lvl="1" indent="-233363" eaLnBrk="1" hangingPunct="1">
              <a:spcBef>
                <a:spcPts val="0"/>
              </a:spcBef>
            </a:pPr>
            <a:endParaRPr lang="en-US" sz="1200" dirty="0"/>
          </a:p>
          <a:p>
            <a:pPr marL="465138" lvl="1" indent="-233363" eaLnBrk="1" hangingPunct="1">
              <a:spcBef>
                <a:spcPts val="0"/>
              </a:spcBef>
            </a:pPr>
            <a:r>
              <a:rPr lang="en-US" dirty="0"/>
              <a:t>Flattery somehow makes the wariest of men feel bigger and more confident, similar to the larger-than-life opera singer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4955203"/>
          </a:xfrm>
        </p:spPr>
        <p:txBody>
          <a:bodyPr/>
          <a:lstStyle/>
          <a:p>
            <a:pPr marL="0" indent="0" algn="ctr" eaLnBrk="1" hangingPunct="1">
              <a:spcBef>
                <a:spcPts val="0"/>
              </a:spcBef>
              <a:buNone/>
            </a:pPr>
            <a:r>
              <a:rPr lang="en-US" sz="2800" dirty="0">
                <a:solidFill>
                  <a:schemeClr val="accent1">
                    <a:lumMod val="90000"/>
                  </a:schemeClr>
                </a:solidFill>
              </a:rPr>
              <a:t>In addition to gestures, Italians </a:t>
            </a:r>
          </a:p>
          <a:p>
            <a:pPr marL="0" indent="0" algn="ctr" eaLnBrk="1" hangingPunct="1">
              <a:spcBef>
                <a:spcPts val="0"/>
              </a:spcBef>
              <a:buNone/>
            </a:pPr>
            <a:r>
              <a:rPr lang="en-US" b="1" dirty="0"/>
              <a:t>sometimes employ flattery and polite lies </a:t>
            </a:r>
            <a:r>
              <a:rPr lang="en-US" dirty="0">
                <a:solidFill>
                  <a:schemeClr val="accent1">
                    <a:lumMod val="90000"/>
                  </a:schemeClr>
                </a:solidFill>
              </a:rPr>
              <a:t>to make life decorous and agreeable</a:t>
            </a:r>
          </a:p>
          <a:p>
            <a:pPr marL="0" indent="0" algn="ctr" eaLnBrk="1" hangingPunct="1">
              <a:spcBef>
                <a:spcPts val="0"/>
              </a:spcBef>
              <a:buNone/>
            </a:pPr>
            <a:endParaRPr lang="en-US" sz="1200" dirty="0"/>
          </a:p>
          <a:p>
            <a:pPr marL="465138" lvl="1" indent="-233363" eaLnBrk="1" hangingPunct="1">
              <a:spcBef>
                <a:spcPts val="0"/>
              </a:spcBef>
            </a:pPr>
            <a:r>
              <a:rPr lang="en-US" dirty="0">
                <a:solidFill>
                  <a:schemeClr val="accent1">
                    <a:lumMod val="90000"/>
                  </a:schemeClr>
                </a:solidFill>
              </a:rPr>
              <a:t>The purpose is to reduce the turbulence of the day-to-day living and to make life more acceptable</a:t>
            </a:r>
          </a:p>
          <a:p>
            <a:pPr marL="465138" lvl="1" indent="-233363" eaLnBrk="1" hangingPunct="1">
              <a:spcBef>
                <a:spcPts val="0"/>
              </a:spcBef>
            </a:pPr>
            <a:endParaRPr lang="en-US" sz="1200" dirty="0">
              <a:solidFill>
                <a:schemeClr val="accent1">
                  <a:lumMod val="90000"/>
                </a:schemeClr>
              </a:solidFill>
            </a:endParaRPr>
          </a:p>
          <a:p>
            <a:pPr marL="465138" lvl="1" indent="-233363" eaLnBrk="1" hangingPunct="1">
              <a:spcBef>
                <a:spcPts val="0"/>
              </a:spcBef>
            </a:pPr>
            <a:r>
              <a:rPr lang="en-US" dirty="0">
                <a:solidFill>
                  <a:schemeClr val="accent1">
                    <a:lumMod val="90000"/>
                  </a:schemeClr>
                </a:solidFill>
              </a:rPr>
              <a:t>Flattery somehow makes the wariest of men feel bigger and more confident, similar to the larger-than-life opera singer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4955203"/>
          </a:xfrm>
        </p:spPr>
        <p:txBody>
          <a:bodyPr/>
          <a:lstStyle/>
          <a:p>
            <a:pPr marL="0" indent="0" algn="ctr" eaLnBrk="1" hangingPunct="1">
              <a:spcBef>
                <a:spcPts val="0"/>
              </a:spcBef>
              <a:buNone/>
            </a:pPr>
            <a:r>
              <a:rPr lang="en-US" sz="2800" dirty="0">
                <a:solidFill>
                  <a:schemeClr val="accent1">
                    <a:lumMod val="90000"/>
                  </a:schemeClr>
                </a:solidFill>
              </a:rPr>
              <a:t>In addition to gestures, Italians </a:t>
            </a:r>
          </a:p>
          <a:p>
            <a:pPr marL="0" indent="0" algn="ctr" eaLnBrk="1" hangingPunct="1">
              <a:spcBef>
                <a:spcPts val="0"/>
              </a:spcBef>
              <a:buNone/>
            </a:pPr>
            <a:r>
              <a:rPr lang="en-US" b="1" dirty="0"/>
              <a:t>sometimes employ flattery and polite lies </a:t>
            </a:r>
            <a:r>
              <a:rPr lang="en-US" dirty="0">
                <a:solidFill>
                  <a:schemeClr val="accent1">
                    <a:lumMod val="90000"/>
                  </a:schemeClr>
                </a:solidFill>
              </a:rPr>
              <a:t>to make life decorous and agreeable</a:t>
            </a:r>
          </a:p>
          <a:p>
            <a:pPr marL="0" indent="0" algn="ctr" eaLnBrk="1" hangingPunct="1">
              <a:spcBef>
                <a:spcPts val="0"/>
              </a:spcBef>
              <a:buNone/>
            </a:pPr>
            <a:endParaRPr lang="en-US" sz="1200" dirty="0"/>
          </a:p>
          <a:p>
            <a:pPr marL="465138" lvl="1" indent="-233363" eaLnBrk="1" hangingPunct="1">
              <a:spcBef>
                <a:spcPts val="0"/>
              </a:spcBef>
            </a:pPr>
            <a:r>
              <a:rPr lang="en-US" dirty="0">
                <a:solidFill>
                  <a:schemeClr val="accent1">
                    <a:lumMod val="90000"/>
                  </a:schemeClr>
                </a:solidFill>
              </a:rPr>
              <a:t>The purpose is </a:t>
            </a:r>
            <a:r>
              <a:rPr lang="en-US" dirty="0"/>
              <a:t>to reduce the turbulence of the day-to-day living and to make life more acceptable</a:t>
            </a:r>
          </a:p>
          <a:p>
            <a:pPr marL="465138" lvl="1" indent="-233363" eaLnBrk="1" hangingPunct="1">
              <a:spcBef>
                <a:spcPts val="0"/>
              </a:spcBef>
            </a:pPr>
            <a:endParaRPr lang="en-US" sz="1200" dirty="0"/>
          </a:p>
          <a:p>
            <a:pPr marL="465138" lvl="1" indent="-233363" eaLnBrk="1" hangingPunct="1">
              <a:spcBef>
                <a:spcPts val="0"/>
              </a:spcBef>
            </a:pPr>
            <a:r>
              <a:rPr lang="en-US" dirty="0"/>
              <a:t>Flattery somehow makes the wariest of men feel bigger and more confident, </a:t>
            </a:r>
            <a:r>
              <a:rPr lang="en-US" dirty="0">
                <a:solidFill>
                  <a:schemeClr val="accent1">
                    <a:lumMod val="90000"/>
                  </a:schemeClr>
                </a:solidFill>
              </a:rPr>
              <a:t>similar to the larger-than-life opera singer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2000548"/>
          </a:xfrm>
        </p:spPr>
        <p:txBody>
          <a:bodyPr/>
          <a:lstStyle/>
          <a:p>
            <a:pPr marL="0" indent="0" algn="ctr" eaLnBrk="1" hangingPunct="1">
              <a:spcBef>
                <a:spcPts val="0"/>
              </a:spcBef>
              <a:buNone/>
            </a:pPr>
            <a:r>
              <a:rPr lang="en-US" sz="2800" dirty="0">
                <a:solidFill>
                  <a:schemeClr val="accent1">
                    <a:lumMod val="90000"/>
                  </a:schemeClr>
                </a:solidFill>
              </a:rPr>
              <a:t>In addition to gestures, Italians </a:t>
            </a:r>
          </a:p>
          <a:p>
            <a:pPr marL="0" indent="0" algn="ctr" eaLnBrk="1" hangingPunct="1">
              <a:spcBef>
                <a:spcPts val="0"/>
              </a:spcBef>
              <a:buNone/>
            </a:pPr>
            <a:r>
              <a:rPr lang="en-US" b="1" dirty="0"/>
              <a:t>sometimes employ flattery and polite lies </a:t>
            </a:r>
            <a:r>
              <a:rPr lang="en-US" dirty="0">
                <a:solidFill>
                  <a:schemeClr val="accent1">
                    <a:lumMod val="90000"/>
                  </a:schemeClr>
                </a:solidFill>
              </a:rPr>
              <a:t>to make life decorous and agreeable</a:t>
            </a:r>
          </a:p>
        </p:txBody>
      </p:sp>
      <p:sp>
        <p:nvSpPr>
          <p:cNvPr id="5" name="Rectangle 3"/>
          <p:cNvSpPr txBox="1">
            <a:spLocks noChangeArrowheads="1"/>
          </p:cNvSpPr>
          <p:nvPr/>
        </p:nvSpPr>
        <p:spPr bwMode="auto">
          <a:xfrm>
            <a:off x="457200" y="3330809"/>
            <a:ext cx="8229600" cy="29792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perspective accounts for the fact that Italians sometimes make promises they know they cannot fulfill</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Small lies can be justified in order to give pleasure, provoke emotion, or prove a point</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Casualness toward promises is part of accepted Italian behavior</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6131" name="Rectangle 3"/>
          <p:cNvSpPr>
            <a:spLocks noGrp="1" noChangeArrowheads="1"/>
          </p:cNvSpPr>
          <p:nvPr>
            <p:ph type="body" idx="1"/>
          </p:nvPr>
        </p:nvSpPr>
        <p:spPr>
          <a:xfrm>
            <a:off x="914400" y="1581019"/>
            <a:ext cx="7315200" cy="4869025"/>
          </a:xfrm>
        </p:spPr>
        <p:txBody>
          <a:bodyPr/>
          <a:lstStyle/>
          <a:p>
            <a:pPr marL="0" indent="0" algn="ctr" eaLnBrk="1" hangingPunct="1">
              <a:buNone/>
            </a:pPr>
            <a:r>
              <a:rPr lang="en-US" dirty="0"/>
              <a:t>“</a:t>
            </a:r>
            <a:r>
              <a:rPr lang="en-US" sz="3600" b="1" dirty="0"/>
              <a:t>Contentiousness</a:t>
            </a:r>
            <a:r>
              <a:rPr lang="en-US" sz="3600" dirty="0"/>
              <a:t> </a:t>
            </a:r>
            <a:r>
              <a:rPr lang="en-US" dirty="0"/>
              <a:t>is generally not far below the surface of the Italian personality”</a:t>
            </a:r>
          </a:p>
          <a:p>
            <a:pPr eaLnBrk="1" hangingPunct="1"/>
            <a:endParaRPr lang="en-US" sz="1200" dirty="0"/>
          </a:p>
          <a:p>
            <a:pPr lvl="1" eaLnBrk="1" hangingPunct="1"/>
            <a:r>
              <a:rPr lang="en-US" sz="2400" dirty="0"/>
              <a:t>This argumentativeness surprises many because it is discordant with the usual Italian demeanor</a:t>
            </a:r>
          </a:p>
          <a:p>
            <a:pPr lvl="1" eaLnBrk="1" hangingPunct="1"/>
            <a:endParaRPr lang="en-US" sz="1200" dirty="0"/>
          </a:p>
          <a:p>
            <a:pPr lvl="1" eaLnBrk="1" hangingPunct="1"/>
            <a:r>
              <a:rPr lang="en-US" sz="2400" dirty="0"/>
              <a:t>For most Italians, </a:t>
            </a:r>
            <a:r>
              <a:rPr lang="en-US" b="1" dirty="0"/>
              <a:t>controversy is a hobby or a sport</a:t>
            </a:r>
            <a:r>
              <a:rPr lang="en-US" sz="2400" dirty="0"/>
              <a:t>, something in which Italians take immense pleasure </a:t>
            </a:r>
            <a:r>
              <a:rPr lang="en-US" sz="1600" dirty="0"/>
              <a:t>(Levine 1963)</a:t>
            </a:r>
          </a:p>
          <a:p>
            <a:pPr lvl="1" eaLnBrk="1" hangingPunct="1"/>
            <a:endParaRPr lang="en-US" sz="1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7155" name="Rectangle 3"/>
          <p:cNvSpPr>
            <a:spLocks noGrp="1" noChangeArrowheads="1"/>
          </p:cNvSpPr>
          <p:nvPr>
            <p:ph type="body" idx="1"/>
          </p:nvPr>
        </p:nvSpPr>
        <p:spPr>
          <a:xfrm>
            <a:off x="914400" y="1789259"/>
            <a:ext cx="7315200" cy="4413516"/>
          </a:xfrm>
        </p:spPr>
        <p:txBody>
          <a:bodyPr/>
          <a:lstStyle/>
          <a:p>
            <a:pPr eaLnBrk="1" hangingPunct="1">
              <a:lnSpc>
                <a:spcPct val="80000"/>
              </a:lnSpc>
            </a:pPr>
            <a:endParaRPr lang="en-US" sz="2800" dirty="0"/>
          </a:p>
          <a:p>
            <a:pPr eaLnBrk="1" hangingPunct="1">
              <a:lnSpc>
                <a:spcPct val="80000"/>
              </a:lnSpc>
            </a:pPr>
            <a:r>
              <a:rPr lang="en-US" sz="2800" dirty="0"/>
              <a:t>Italians are frequently portrayed as joyful people with an operatic song on their lips</a:t>
            </a:r>
          </a:p>
          <a:p>
            <a:pPr eaLnBrk="1" hangingPunct="1">
              <a:lnSpc>
                <a:spcPct val="80000"/>
              </a:lnSpc>
            </a:pPr>
            <a:endParaRPr lang="en-US" sz="2800" dirty="0"/>
          </a:p>
          <a:p>
            <a:pPr eaLnBrk="1" hangingPunct="1">
              <a:lnSpc>
                <a:spcPct val="80000"/>
              </a:lnSpc>
            </a:pPr>
            <a:r>
              <a:rPr lang="en-US" sz="2800" dirty="0"/>
              <a:t>This is not completely true</a:t>
            </a:r>
          </a:p>
          <a:p>
            <a:pPr eaLnBrk="1" hangingPunct="1">
              <a:lnSpc>
                <a:spcPct val="80000"/>
              </a:lnSpc>
            </a:pPr>
            <a:endParaRPr lang="en-US" sz="1200" dirty="0"/>
          </a:p>
          <a:p>
            <a:pPr lvl="1" eaLnBrk="1" hangingPunct="1">
              <a:lnSpc>
                <a:spcPct val="80000"/>
              </a:lnSpc>
            </a:pPr>
            <a:r>
              <a:rPr lang="en-US" sz="2400" dirty="0"/>
              <a:t>They can be </a:t>
            </a:r>
            <a:r>
              <a:rPr lang="en-US" sz="3200" b="1" dirty="0"/>
              <a:t>somber</a:t>
            </a:r>
            <a:r>
              <a:rPr lang="en-US" sz="2400" dirty="0"/>
              <a:t>, just as many of their operas can end up in death and tragedy</a:t>
            </a:r>
          </a:p>
          <a:p>
            <a:pPr lvl="1" eaLnBrk="1" hangingPunct="1">
              <a:lnSpc>
                <a:spcPct val="80000"/>
              </a:lnSpc>
            </a:pPr>
            <a:endParaRPr lang="en-US" sz="1200" dirty="0"/>
          </a:p>
          <a:p>
            <a:pPr lvl="1" eaLnBrk="1" hangingPunct="1">
              <a:lnSpc>
                <a:spcPct val="80000"/>
              </a:lnSpc>
            </a:pPr>
            <a:r>
              <a:rPr lang="en-US" sz="2400" dirty="0"/>
              <a:t>This </a:t>
            </a:r>
            <a:r>
              <a:rPr lang="en-US" sz="3200" b="1" dirty="0"/>
              <a:t>dark side is emphasized through humor</a:t>
            </a:r>
            <a:r>
              <a:rPr lang="en-US" sz="2400" dirty="0"/>
              <a:t>, which tends to be more insulting than witty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idx="4294967295"/>
          </p:nvPr>
        </p:nvSpPr>
        <p:spPr>
          <a:xfrm>
            <a:off x="460375" y="1598613"/>
            <a:ext cx="8226425" cy="4570412"/>
          </a:xfrm>
        </p:spPr>
        <p:txBody>
          <a:bodyPr/>
          <a:lstStyle/>
          <a:p>
            <a:pPr algn="ctr" eaLnBrk="1" hangingPunct="1">
              <a:buFontTx/>
              <a:buNone/>
            </a:pPr>
            <a:r>
              <a:rPr lang="en-US" sz="4400" b="1" dirty="0">
                <a:solidFill>
                  <a:srgbClr val="FF0000"/>
                </a:solidFill>
              </a:rPr>
              <a:t>a cultural metaphor</a:t>
            </a:r>
          </a:p>
          <a:p>
            <a:pPr algn="ctr" eaLnBrk="1" hangingPunct="1">
              <a:buFontTx/>
              <a:buNone/>
            </a:pPr>
            <a:r>
              <a:rPr lang="en-US" sz="2000" dirty="0">
                <a:solidFill>
                  <a:srgbClr val="FF3300"/>
                </a:solidFill>
              </a:rPr>
              <a:t>(analogy, by means of cultural metaphors)</a:t>
            </a:r>
            <a:endParaRPr lang="en-US" sz="1800" dirty="0">
              <a:solidFill>
                <a:srgbClr val="FF3300"/>
              </a:solidFill>
            </a:endParaRPr>
          </a:p>
          <a:p>
            <a:pPr algn="ctr" eaLnBrk="1" hangingPunct="1">
              <a:buFontTx/>
              <a:buNone/>
            </a:pPr>
            <a:r>
              <a:rPr lang="en-US" sz="4400" b="1" dirty="0">
                <a:solidFill>
                  <a:srgbClr val="FF0000"/>
                </a:solidFill>
              </a:rPr>
              <a:t>as a</a:t>
            </a:r>
          </a:p>
          <a:p>
            <a:pPr algn="ctr" eaLnBrk="1" hangingPunct="1">
              <a:buFontTx/>
              <a:buNone/>
            </a:pPr>
            <a:r>
              <a:rPr lang="en-US" sz="4400" b="1" dirty="0">
                <a:solidFill>
                  <a:srgbClr val="FF0000"/>
                </a:solidFill>
              </a:rPr>
              <a:t>Unit of Analysis</a:t>
            </a:r>
          </a:p>
        </p:txBody>
      </p:sp>
    </p:spTree>
    <p:extLst>
      <p:ext uri="{BB962C8B-B14F-4D97-AF65-F5344CB8AC3E}">
        <p14:creationId xmlns:p14="http://schemas.microsoft.com/office/powerpoint/2010/main" val="532709063"/>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7155" name="Rectangle 3"/>
          <p:cNvSpPr>
            <a:spLocks noGrp="1" noChangeArrowheads="1"/>
          </p:cNvSpPr>
          <p:nvPr>
            <p:ph type="body" idx="1"/>
          </p:nvPr>
        </p:nvSpPr>
        <p:spPr>
          <a:xfrm>
            <a:off x="914400" y="1789259"/>
            <a:ext cx="7315200" cy="4462760"/>
          </a:xfrm>
        </p:spPr>
        <p:txBody>
          <a:bodyPr/>
          <a:lstStyle/>
          <a:p>
            <a:pPr eaLnBrk="1" hangingPunct="1">
              <a:lnSpc>
                <a:spcPct val="80000"/>
              </a:lnSpc>
            </a:pPr>
            <a:endParaRPr lang="en-US" sz="2800" dirty="0"/>
          </a:p>
          <a:p>
            <a:pPr eaLnBrk="1" hangingPunct="1">
              <a:lnSpc>
                <a:spcPct val="80000"/>
              </a:lnSpc>
            </a:pPr>
            <a:r>
              <a:rPr lang="en-US" sz="2800" dirty="0">
                <a:solidFill>
                  <a:schemeClr val="accent1">
                    <a:lumMod val="90000"/>
                  </a:schemeClr>
                </a:solidFill>
              </a:rPr>
              <a:t>Italians are frequently portrayed as joyful people with an operatic song on their lips</a:t>
            </a:r>
          </a:p>
          <a:p>
            <a:pPr eaLnBrk="1" hangingPunct="1">
              <a:lnSpc>
                <a:spcPct val="80000"/>
              </a:lnSpc>
            </a:pPr>
            <a:endParaRPr lang="en-US" sz="2800" dirty="0">
              <a:solidFill>
                <a:schemeClr val="accent1">
                  <a:lumMod val="90000"/>
                </a:schemeClr>
              </a:solidFill>
            </a:endParaRPr>
          </a:p>
          <a:p>
            <a:pPr eaLnBrk="1" hangingPunct="1">
              <a:lnSpc>
                <a:spcPct val="80000"/>
              </a:lnSpc>
            </a:pPr>
            <a:r>
              <a:rPr lang="en-US" sz="2800" dirty="0">
                <a:solidFill>
                  <a:schemeClr val="accent1">
                    <a:lumMod val="90000"/>
                  </a:schemeClr>
                </a:solidFill>
              </a:rPr>
              <a:t>This is not completely true</a:t>
            </a:r>
          </a:p>
          <a:p>
            <a:pPr eaLnBrk="1" hangingPunct="1">
              <a:lnSpc>
                <a:spcPct val="80000"/>
              </a:lnSpc>
            </a:pPr>
            <a:endParaRPr lang="en-US" sz="1200" dirty="0">
              <a:solidFill>
                <a:schemeClr val="accent1">
                  <a:lumMod val="90000"/>
                </a:schemeClr>
              </a:solidFill>
            </a:endParaRPr>
          </a:p>
          <a:p>
            <a:pPr lvl="1" eaLnBrk="1" hangingPunct="1">
              <a:lnSpc>
                <a:spcPct val="80000"/>
              </a:lnSpc>
            </a:pPr>
            <a:r>
              <a:rPr lang="en-US" sz="2400" dirty="0">
                <a:solidFill>
                  <a:schemeClr val="accent1">
                    <a:lumMod val="90000"/>
                  </a:schemeClr>
                </a:solidFill>
              </a:rPr>
              <a:t>They can be </a:t>
            </a:r>
            <a:r>
              <a:rPr lang="en-US" sz="3200" b="1" dirty="0">
                <a:solidFill>
                  <a:schemeClr val="accent1">
                    <a:lumMod val="90000"/>
                  </a:schemeClr>
                </a:solidFill>
              </a:rPr>
              <a:t>somber</a:t>
            </a:r>
            <a:r>
              <a:rPr lang="en-US" sz="2400" dirty="0">
                <a:solidFill>
                  <a:schemeClr val="accent1">
                    <a:lumMod val="90000"/>
                  </a:schemeClr>
                </a:solidFill>
              </a:rPr>
              <a:t>, just as many of their operas can end up in death and tragedy</a:t>
            </a:r>
          </a:p>
          <a:p>
            <a:pPr lvl="1" eaLnBrk="1" hangingPunct="1">
              <a:lnSpc>
                <a:spcPct val="80000"/>
              </a:lnSpc>
            </a:pPr>
            <a:endParaRPr lang="en-US" sz="1200" dirty="0">
              <a:solidFill>
                <a:schemeClr val="accent1">
                  <a:lumMod val="90000"/>
                </a:schemeClr>
              </a:solidFill>
            </a:endParaRPr>
          </a:p>
          <a:p>
            <a:pPr lvl="1" eaLnBrk="1" hangingPunct="1">
              <a:lnSpc>
                <a:spcPct val="80000"/>
              </a:lnSpc>
            </a:pPr>
            <a:r>
              <a:rPr lang="en-US" sz="2400" dirty="0">
                <a:solidFill>
                  <a:schemeClr val="accent1">
                    <a:lumMod val="90000"/>
                  </a:schemeClr>
                </a:solidFill>
              </a:rPr>
              <a:t>This </a:t>
            </a:r>
            <a:r>
              <a:rPr lang="en-US" sz="3200" b="1" dirty="0">
                <a:solidFill>
                  <a:schemeClr val="accent1">
                    <a:lumMod val="90000"/>
                  </a:schemeClr>
                </a:solidFill>
              </a:rPr>
              <a:t>dark side is emphasized through </a:t>
            </a:r>
            <a:r>
              <a:rPr lang="en-US" sz="3200" b="1" dirty="0"/>
              <a:t>humor</a:t>
            </a:r>
            <a:r>
              <a:rPr lang="en-US" b="1" dirty="0"/>
              <a:t>, which tends to be more insulting than witty</a:t>
            </a:r>
            <a:endParaRPr lang="en-US" sz="24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9203" name="Rectangle 3"/>
          <p:cNvSpPr>
            <a:spLocks noGrp="1" noChangeArrowheads="1"/>
          </p:cNvSpPr>
          <p:nvPr>
            <p:ph type="body" idx="1"/>
          </p:nvPr>
        </p:nvSpPr>
        <p:spPr>
          <a:xfrm>
            <a:off x="914400" y="2489430"/>
            <a:ext cx="7315200" cy="2739211"/>
          </a:xfrm>
        </p:spPr>
        <p:txBody>
          <a:bodyPr/>
          <a:lstStyle/>
          <a:p>
            <a:pPr marL="0" indent="0" algn="ctr" eaLnBrk="1" hangingPunct="1">
              <a:buNone/>
            </a:pPr>
            <a:r>
              <a:rPr lang="en-US" dirty="0"/>
              <a:t>Humor generally implies the ability to detach oneself form the object of wit</a:t>
            </a:r>
          </a:p>
          <a:p>
            <a:pPr eaLnBrk="1" hangingPunct="1"/>
            <a:endParaRPr lang="en-US" sz="1200" dirty="0"/>
          </a:p>
          <a:p>
            <a:pPr lvl="1" eaLnBrk="1" hangingPunct="1"/>
            <a:r>
              <a:rPr lang="en-US" dirty="0"/>
              <a:t>however, the Italians tend to be </a:t>
            </a:r>
            <a:r>
              <a:rPr lang="en-US" sz="3200" b="1" dirty="0"/>
              <a:t>passionate</a:t>
            </a:r>
            <a:r>
              <a:rPr lang="en-US" sz="3200" dirty="0"/>
              <a:t> </a:t>
            </a:r>
            <a:r>
              <a:rPr lang="en-US" dirty="0"/>
              <a:t>people who identify easily with what they are talking about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0227" name="Rectangle 3"/>
          <p:cNvSpPr>
            <a:spLocks noGrp="1" noChangeArrowheads="1"/>
          </p:cNvSpPr>
          <p:nvPr>
            <p:ph type="body" idx="1"/>
          </p:nvPr>
        </p:nvSpPr>
        <p:spPr>
          <a:xfrm>
            <a:off x="914400" y="1742652"/>
            <a:ext cx="7315200" cy="4810548"/>
          </a:xfrm>
        </p:spPr>
        <p:txBody>
          <a:bodyPr/>
          <a:lstStyle/>
          <a:p>
            <a:pPr eaLnBrk="1" hangingPunct="1">
              <a:lnSpc>
                <a:spcPct val="90000"/>
              </a:lnSpc>
            </a:pPr>
            <a:endParaRPr lang="en-US" sz="2400" dirty="0"/>
          </a:p>
          <a:p>
            <a:pPr marL="0" indent="0" algn="ctr" eaLnBrk="1" hangingPunct="1">
              <a:lnSpc>
                <a:spcPct val="90000"/>
              </a:lnSpc>
              <a:buNone/>
            </a:pPr>
            <a:r>
              <a:rPr lang="en-US" sz="2800" dirty="0"/>
              <a:t>“Italians make up for this type of humor by </a:t>
            </a:r>
            <a:r>
              <a:rPr lang="en-US" b="1" dirty="0"/>
              <a:t>analyzing</a:t>
            </a:r>
            <a:r>
              <a:rPr lang="en-US" dirty="0"/>
              <a:t> </a:t>
            </a:r>
            <a:r>
              <a:rPr lang="en-US" sz="2800" dirty="0"/>
              <a:t>everything around them through conversation.”</a:t>
            </a:r>
          </a:p>
          <a:p>
            <a:pPr eaLnBrk="1" hangingPunct="1">
              <a:lnSpc>
                <a:spcPct val="90000"/>
              </a:lnSpc>
            </a:pPr>
            <a:endParaRPr lang="en-US" sz="1000" dirty="0"/>
          </a:p>
          <a:p>
            <a:pPr lvl="1" eaLnBrk="1" hangingPunct="1">
              <a:lnSpc>
                <a:spcPct val="90000"/>
              </a:lnSpc>
            </a:pPr>
            <a:r>
              <a:rPr lang="en-US" b="1" dirty="0"/>
              <a:t>Talking is a great pastime </a:t>
            </a:r>
            <a:r>
              <a:rPr lang="en-US" sz="2000" dirty="0"/>
              <a:t>for most Italians, who frequently meet in </a:t>
            </a:r>
            <a:r>
              <a:rPr lang="en-US" b="1" dirty="0"/>
              <a:t>caf</a:t>
            </a:r>
            <a:r>
              <a:rPr lang="en-US" b="1" dirty="0">
                <a:cs typeface="Arial" charset="0"/>
              </a:rPr>
              <a:t>és</a:t>
            </a:r>
            <a:r>
              <a:rPr lang="en-US" dirty="0">
                <a:cs typeface="Arial" charset="0"/>
              </a:rPr>
              <a:t> </a:t>
            </a:r>
            <a:r>
              <a:rPr lang="en-US" sz="2000" dirty="0">
                <a:cs typeface="Arial" charset="0"/>
              </a:rPr>
              <a:t>to discuss the latest news</a:t>
            </a:r>
          </a:p>
          <a:p>
            <a:pPr lvl="1" eaLnBrk="1" hangingPunct="1">
              <a:lnSpc>
                <a:spcPct val="90000"/>
              </a:lnSpc>
            </a:pPr>
            <a:endParaRPr lang="en-US" sz="1000" dirty="0">
              <a:cs typeface="Arial" charset="0"/>
            </a:endParaRPr>
          </a:p>
          <a:p>
            <a:pPr lvl="1" eaLnBrk="1" hangingPunct="1">
              <a:lnSpc>
                <a:spcPct val="90000"/>
              </a:lnSpc>
            </a:pPr>
            <a:r>
              <a:rPr lang="en-US" b="1" dirty="0">
                <a:cs typeface="Arial" charset="0"/>
              </a:rPr>
              <a:t>Privacy is frequently lacking </a:t>
            </a:r>
            <a:r>
              <a:rPr lang="en-US" sz="2000" dirty="0">
                <a:cs typeface="Arial" charset="0"/>
              </a:rPr>
              <a:t>in any Italian community, even though Italians say they mind their own business</a:t>
            </a:r>
          </a:p>
          <a:p>
            <a:pPr lvl="1" eaLnBrk="1" hangingPunct="1">
              <a:lnSpc>
                <a:spcPct val="90000"/>
              </a:lnSpc>
            </a:pPr>
            <a:endParaRPr lang="en-US" sz="1000" dirty="0">
              <a:cs typeface="Arial" charset="0"/>
            </a:endParaRPr>
          </a:p>
          <a:p>
            <a:pPr lvl="2" eaLnBrk="1" hangingPunct="1">
              <a:lnSpc>
                <a:spcPct val="90000"/>
              </a:lnSpc>
            </a:pPr>
            <a:r>
              <a:rPr lang="en-US" sz="1800" dirty="0">
                <a:cs typeface="Arial" charset="0"/>
              </a:rPr>
              <a:t>Ron 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1251" name="Rectangle 3"/>
          <p:cNvSpPr>
            <a:spLocks noGrp="1" noChangeArrowheads="1"/>
          </p:cNvSpPr>
          <p:nvPr>
            <p:ph type="body" idx="1"/>
          </p:nvPr>
        </p:nvSpPr>
        <p:spPr>
          <a:xfrm>
            <a:off x="914400" y="1600200"/>
            <a:ext cx="7315200" cy="4708981"/>
          </a:xfrm>
        </p:spPr>
        <p:txBody>
          <a:bodyPr/>
          <a:lstStyle/>
          <a:p>
            <a:pPr marL="0" indent="0" algn="ctr" eaLnBrk="1" hangingPunct="1">
              <a:spcBef>
                <a:spcPts val="0"/>
              </a:spcBef>
              <a:buNone/>
            </a:pPr>
            <a:endParaRPr lang="en-US" dirty="0"/>
          </a:p>
          <a:p>
            <a:pPr marL="0" indent="0" algn="ctr" eaLnBrk="1" hangingPunct="1">
              <a:spcBef>
                <a:spcPts val="0"/>
              </a:spcBef>
              <a:buNone/>
            </a:pPr>
            <a:r>
              <a:rPr lang="en-US" dirty="0"/>
              <a:t>“Unlike the reserved Englishman, </a:t>
            </a:r>
            <a:br>
              <a:rPr lang="en-US" dirty="0"/>
            </a:br>
            <a:r>
              <a:rPr lang="en-US" dirty="0"/>
              <a:t>the Italian is apt to tell an acquaintance of a half hour’s standing </a:t>
            </a:r>
            <a:br>
              <a:rPr lang="en-US" dirty="0"/>
            </a:br>
            <a:r>
              <a:rPr lang="en-US" dirty="0"/>
              <a:t>all about his financial status, </a:t>
            </a:r>
            <a:br>
              <a:rPr lang="en-US" dirty="0"/>
            </a:br>
            <a:r>
              <a:rPr lang="en-US" dirty="0"/>
              <a:t>his family’s health problems, </a:t>
            </a:r>
            <a:br>
              <a:rPr lang="en-US" dirty="0"/>
            </a:br>
            <a:r>
              <a:rPr lang="en-US" dirty="0"/>
              <a:t>and details of his current emotional attachments.”</a:t>
            </a:r>
          </a:p>
          <a:p>
            <a:pPr eaLnBrk="1" hangingPunct="1">
              <a:spcBef>
                <a:spcPts val="0"/>
              </a:spcBef>
            </a:pPr>
            <a:endParaRPr lang="en-US" sz="1200" dirty="0"/>
          </a:p>
          <a:p>
            <a:pPr lvl="2" eaLnBrk="1" hangingPunct="1">
              <a:spcBef>
                <a:spcPts val="0"/>
              </a:spcBef>
            </a:pPr>
            <a:r>
              <a:rPr lang="en-US" dirty="0"/>
              <a:t>Robin </a:t>
            </a:r>
            <a:r>
              <a:rPr lang="en-US" dirty="0" err="1"/>
              <a:t>Blagburn</a:t>
            </a:r>
            <a:r>
              <a:rPr lang="en-US" dirty="0"/>
              <a:t> and surgeon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2275" name="Rectangle 3"/>
          <p:cNvSpPr>
            <a:spLocks noGrp="1" noChangeArrowheads="1"/>
          </p:cNvSpPr>
          <p:nvPr>
            <p:ph type="body" idx="1"/>
          </p:nvPr>
        </p:nvSpPr>
        <p:spPr>
          <a:xfrm>
            <a:off x="914400" y="1143476"/>
            <a:ext cx="7315200" cy="5104924"/>
          </a:xfrm>
        </p:spPr>
        <p:txBody>
          <a:bodyPr/>
          <a:lstStyle/>
          <a:p>
            <a:pPr marL="0" indent="0" algn="ctr" eaLnBrk="1" hangingPunct="1">
              <a:buNone/>
            </a:pPr>
            <a:endParaRPr lang="en-US" dirty="0"/>
          </a:p>
          <a:p>
            <a:pPr marL="0" indent="0" algn="ctr" eaLnBrk="1" hangingPunct="1">
              <a:lnSpc>
                <a:spcPct val="150000"/>
              </a:lnSpc>
              <a:buNone/>
            </a:pPr>
            <a:r>
              <a:rPr lang="en-US" dirty="0"/>
              <a:t>“The Italian </a:t>
            </a:r>
            <a:r>
              <a:rPr lang="en-US" b="1" dirty="0">
                <a:solidFill>
                  <a:srgbClr val="000000"/>
                </a:solidFill>
              </a:rPr>
              <a:t>love of conversation as a pastime </a:t>
            </a:r>
            <a:r>
              <a:rPr lang="en-US" dirty="0"/>
              <a:t>usually limits the chances of something secret staying so for very long, and it is this love of conversation (and voice) that is intimately related to </a:t>
            </a:r>
            <a:r>
              <a:rPr lang="en-US" sz="3600" b="1" dirty="0">
                <a:solidFill>
                  <a:srgbClr val="000000"/>
                </a:solidFill>
              </a:rPr>
              <a:t>externalization</a:t>
            </a:r>
            <a:r>
              <a:rPr lang="en-US" dirty="0">
                <a:solidFill>
                  <a:schemeClr val="accent2"/>
                </a:solidFill>
              </a:rPr>
              <a:t>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90864" y="2568476"/>
            <a:ext cx="6562272" cy="32794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and sometimes Italy speaks from beyond the grave . . .</a:t>
            </a:r>
          </a:p>
        </p:txBody>
      </p:sp>
    </p:spTree>
    <p:extLst>
      <p:ext uri="{BB962C8B-B14F-4D97-AF65-F5344CB8AC3E}">
        <p14:creationId xmlns:p14="http://schemas.microsoft.com/office/powerpoint/2010/main" val="3672126723"/>
      </p:ext>
    </p:extLst>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1410" name="Picture 2" descr="Otzi1"/>
          <p:cNvPicPr>
            <a:picLocks noChangeAspect="1" noChangeArrowheads="1"/>
          </p:cNvPicPr>
          <p:nvPr/>
        </p:nvPicPr>
        <p:blipFill>
          <a:blip r:embed="rId3" cstate="print"/>
          <a:srcRect/>
          <a:stretch>
            <a:fillRect/>
          </a:stretch>
        </p:blipFill>
        <p:spPr bwMode="auto">
          <a:xfrm>
            <a:off x="5311775" y="838200"/>
            <a:ext cx="3070225" cy="4800600"/>
          </a:xfrm>
          <a:prstGeom prst="rect">
            <a:avLst/>
          </a:prstGeom>
          <a:noFill/>
          <a:ln w="9525">
            <a:noFill/>
            <a:miter lim="800000"/>
            <a:headEnd/>
            <a:tailEnd/>
          </a:ln>
        </p:spPr>
      </p:pic>
      <p:pic>
        <p:nvPicPr>
          <p:cNvPr id="401411" name="Picture 3" descr="Iceman_ax1"/>
          <p:cNvPicPr>
            <a:picLocks noChangeAspect="1" noChangeArrowheads="1"/>
          </p:cNvPicPr>
          <p:nvPr/>
        </p:nvPicPr>
        <p:blipFill>
          <a:blip r:embed="rId4" cstate="print"/>
          <a:srcRect/>
          <a:stretch>
            <a:fillRect/>
          </a:stretch>
        </p:blipFill>
        <p:spPr bwMode="auto">
          <a:xfrm>
            <a:off x="685800" y="3124200"/>
            <a:ext cx="3505200" cy="2068513"/>
          </a:xfrm>
          <a:prstGeom prst="rect">
            <a:avLst/>
          </a:prstGeom>
          <a:noFill/>
          <a:ln w="9525">
            <a:noFill/>
            <a:miter lim="800000"/>
            <a:headEnd/>
            <a:tailEnd/>
          </a:ln>
        </p:spPr>
      </p:pic>
      <p:sp>
        <p:nvSpPr>
          <p:cNvPr id="401412" name="Text Box 4"/>
          <p:cNvSpPr txBox="1">
            <a:spLocks noChangeArrowheads="1"/>
          </p:cNvSpPr>
          <p:nvPr/>
        </p:nvSpPr>
        <p:spPr bwMode="auto">
          <a:xfrm>
            <a:off x="5532438" y="5794375"/>
            <a:ext cx="2468562" cy="83502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Verdana" pitchFamily="34" charset="0"/>
                <a:ea typeface="+mn-ea"/>
                <a:cs typeface="+mn-cs"/>
                <a:hlinkClick r:id="rId5"/>
              </a:rPr>
              <a:t>Ötzi</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5"/>
              </a:rPr>
              <a:t> the Iceman</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7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Bolzano, Italy</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
        <p:nvSpPr>
          <p:cNvPr id="401413" name="Text Box 5"/>
          <p:cNvSpPr txBox="1">
            <a:spLocks noChangeArrowheads="1"/>
          </p:cNvSpPr>
          <p:nvPr/>
        </p:nvSpPr>
        <p:spPr bwMode="auto">
          <a:xfrm>
            <a:off x="1084263" y="5410200"/>
            <a:ext cx="2557462" cy="3968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mn-cs"/>
                <a:hlinkClick r:id="rId6"/>
              </a:rPr>
              <a:t>The Iceman’s Ax</a:t>
            </a:r>
            <a:endParaRPr kumimoji="0" lang="en-US" sz="20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4060301"/>
      </p:ext>
    </p:extLst>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showMasterSp="0">
  <p:cSld>
    <p:bg>
      <p:bgPr>
        <a:solidFill>
          <a:srgbClr val="120B0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6592C6-A10A-4432-B204-C220E09BD32E}"/>
              </a:ext>
            </a:extLst>
          </p:cNvPr>
          <p:cNvPicPr>
            <a:picLocks noChangeAspect="1"/>
          </p:cNvPicPr>
          <p:nvPr/>
        </p:nvPicPr>
        <p:blipFill>
          <a:blip r:embed="rId3"/>
          <a:stretch>
            <a:fillRect/>
          </a:stretch>
        </p:blipFill>
        <p:spPr>
          <a:xfrm>
            <a:off x="12834" y="914400"/>
            <a:ext cx="9144000" cy="5151120"/>
          </a:xfrm>
          <a:prstGeom prst="rect">
            <a:avLst/>
          </a:prstGeom>
        </p:spPr>
      </p:pic>
      <p:sp>
        <p:nvSpPr>
          <p:cNvPr id="7" name="Text Box 4">
            <a:extLst>
              <a:ext uri="{FF2B5EF4-FFF2-40B4-BE49-F238E27FC236}">
                <a16:creationId xmlns:a16="http://schemas.microsoft.com/office/drawing/2014/main" id="{DCA46AF5-FD1C-494E-BDDC-7B86B83ED1AB}"/>
              </a:ext>
            </a:extLst>
          </p:cNvPr>
          <p:cNvSpPr txBox="1">
            <a:spLocks noChangeArrowheads="1"/>
          </p:cNvSpPr>
          <p:nvPr/>
        </p:nvSpPr>
        <p:spPr bwMode="auto">
          <a:xfrm>
            <a:off x="3067250" y="6245423"/>
            <a:ext cx="3039614"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7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Catacombs of Rome</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AEC692E7-A5BC-4CC7-B7A0-0FD610EE0093}"/>
              </a:ext>
            </a:extLst>
          </p:cNvPr>
          <p:cNvSpPr txBox="1"/>
          <p:nvPr/>
        </p:nvSpPr>
        <p:spPr>
          <a:xfrm>
            <a:off x="2247499" y="6632931"/>
            <a:ext cx="4668252" cy="215444"/>
          </a:xfrm>
          <a:prstGeom prst="rect">
            <a:avLst/>
          </a:prstGeom>
          <a:noFill/>
        </p:spPr>
        <p:txBody>
          <a:bodyPr wrap="square">
            <a:spAutoFit/>
          </a:bodyPr>
          <a:lstStyle/>
          <a:p>
            <a:r>
              <a:rPr lang="en-US" sz="800" dirty="0">
                <a:solidFill>
                  <a:schemeClr val="bg1"/>
                </a:solidFill>
                <a:hlinkClick r:id="rId5">
                  <a:extLst>
                    <a:ext uri="{A12FA001-AC4F-418D-AE19-62706E023703}">
                      <ahyp:hlinkClr xmlns:ahyp="http://schemas.microsoft.com/office/drawing/2018/hyperlinkcolor" val="tx"/>
                    </a:ext>
                  </a:extLst>
                </a:hlinkClick>
              </a:rPr>
              <a:t>https://javitour.com/catacumbas-de-roma/</a:t>
            </a:r>
            <a:endParaRPr lang="en-US" sz="800" dirty="0">
              <a:solidFill>
                <a:schemeClr val="bg1"/>
              </a:solidFill>
            </a:endParaRPr>
          </a:p>
        </p:txBody>
      </p:sp>
    </p:spTree>
    <p:extLst>
      <p:ext uri="{BB962C8B-B14F-4D97-AF65-F5344CB8AC3E}">
        <p14:creationId xmlns:p14="http://schemas.microsoft.com/office/powerpoint/2010/main" val="3078661902"/>
      </p:ext>
    </p:extLst>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Externalization, which refers specifically to the belief that 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that an individual cannot keep them within himself or herself 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751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871538" y="457200"/>
            <a:ext cx="7315200" cy="5867400"/>
          </a:xfrm>
        </p:spPr>
        <p:txBody>
          <a:bodyPr>
            <a:noAutofit/>
          </a:bodyPr>
          <a:lstStyle/>
          <a:p>
            <a:pPr eaLnBrk="1" hangingPunct="1">
              <a:lnSpc>
                <a:spcPct val="70000"/>
              </a:lnSpc>
              <a:buFontTx/>
              <a:buNone/>
              <a:defRPr/>
            </a:pPr>
            <a:endParaRPr lang="en-US" sz="4000" b="1" dirty="0">
              <a:latin typeface="Verdana" pitchFamily="34" charset="0"/>
            </a:endParaRPr>
          </a:p>
          <a:p>
            <a:pPr algn="ctr" eaLnBrk="1" hangingPunct="1">
              <a:lnSpc>
                <a:spcPct val="90000"/>
              </a:lnSpc>
              <a:buFontTx/>
              <a:buNone/>
              <a:defRPr/>
            </a:pPr>
            <a:r>
              <a:rPr lang="en-US" sz="2400" b="1" dirty="0">
                <a:latin typeface="Verdana" pitchFamily="34" charset="0"/>
              </a:rPr>
              <a:t>“units of analysis” may include:</a:t>
            </a:r>
          </a:p>
          <a:p>
            <a:pPr marL="1538288" indent="-158750" eaLnBrk="1" hangingPunct="1">
              <a:lnSpc>
                <a:spcPct val="60000"/>
              </a:lnSpc>
              <a:buFontTx/>
              <a:buNone/>
              <a:defRPr/>
            </a:pPr>
            <a:endParaRPr lang="en-US" sz="1000" b="1" dirty="0">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one person</a:t>
            </a:r>
            <a:endParaRPr lang="en-US" sz="18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family</a:t>
            </a:r>
            <a:endParaRPr lang="en-US" sz="16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community</a:t>
            </a:r>
          </a:p>
          <a:p>
            <a:pPr marL="1712913" lvl="1" indent="-333375" eaLnBrk="1" hangingPunct="1">
              <a:lnSpc>
                <a:spcPct val="90000"/>
              </a:lnSpc>
              <a:defRPr/>
            </a:pPr>
            <a:r>
              <a:rPr lang="en-US" b="1" dirty="0">
                <a:solidFill>
                  <a:schemeClr val="accent1">
                    <a:lumMod val="90000"/>
                  </a:schemeClr>
                </a:solidFill>
                <a:latin typeface="Verdana" pitchFamily="34" charset="0"/>
              </a:rPr>
              <a:t>a region</a:t>
            </a:r>
          </a:p>
          <a:p>
            <a:pPr marL="1712913" lvl="1" indent="-333375" eaLnBrk="1" hangingPunct="1">
              <a:lnSpc>
                <a:spcPct val="90000"/>
              </a:lnSpc>
              <a:defRPr/>
            </a:pPr>
            <a:r>
              <a:rPr lang="en-US" b="1" dirty="0">
                <a:solidFill>
                  <a:schemeClr val="accent1">
                    <a:lumMod val="90000"/>
                  </a:schemeClr>
                </a:solidFill>
                <a:latin typeface="Verdana" pitchFamily="34" charset="0"/>
              </a:rPr>
              <a:t>a “culture area”</a:t>
            </a:r>
          </a:p>
          <a:p>
            <a:pPr marL="1712913" lvl="1" indent="-333375" eaLnBrk="1" hangingPunct="1">
              <a:lnSpc>
                <a:spcPct val="90000"/>
              </a:lnSpc>
              <a:defRPr/>
            </a:pPr>
            <a:r>
              <a:rPr lang="en-US" b="1" dirty="0">
                <a:solidFill>
                  <a:schemeClr val="accent1">
                    <a:lumMod val="90000"/>
                  </a:schemeClr>
                </a:solidFill>
                <a:latin typeface="Verdana" pitchFamily="34" charset="0"/>
              </a:rPr>
              <a:t>a culture / “subculture”</a:t>
            </a:r>
          </a:p>
          <a:p>
            <a:pPr marL="1712913" lvl="1" indent="-333375" eaLnBrk="1" hangingPunct="1">
              <a:lnSpc>
                <a:spcPct val="90000"/>
              </a:lnSpc>
              <a:defRPr/>
            </a:pPr>
            <a:r>
              <a:rPr lang="en-US" b="1" dirty="0">
                <a:solidFill>
                  <a:schemeClr val="accent1">
                    <a:lumMod val="90000"/>
                  </a:schemeClr>
                </a:solidFill>
                <a:latin typeface="Verdana" pitchFamily="34" charset="0"/>
              </a:rPr>
              <a:t>a nation / region</a:t>
            </a:r>
          </a:p>
          <a:p>
            <a:pPr marL="1712913" lvl="1" indent="-333375" eaLnBrk="1" hangingPunct="1">
              <a:lnSpc>
                <a:spcPct val="90000"/>
              </a:lnSpc>
              <a:defRPr/>
            </a:pPr>
            <a:r>
              <a:rPr lang="en-US" b="1" dirty="0">
                <a:solidFill>
                  <a:schemeClr val="accent1">
                    <a:lumMod val="90000"/>
                  </a:schemeClr>
                </a:solidFill>
                <a:latin typeface="Verdana" pitchFamily="34" charset="0"/>
              </a:rPr>
              <a:t>the world</a:t>
            </a:r>
          </a:p>
          <a:p>
            <a:pPr marL="1712913" lvl="1" indent="-333375" eaLnBrk="1" hangingPunct="1">
              <a:lnSpc>
                <a:spcPct val="90000"/>
              </a:lnSpc>
              <a:defRPr/>
            </a:pPr>
            <a:r>
              <a:rPr lang="en-US" b="1" dirty="0">
                <a:solidFill>
                  <a:schemeClr val="accent1">
                    <a:lumMod val="90000"/>
                  </a:schemeClr>
                </a:solidFill>
                <a:latin typeface="Verdana" pitchFamily="34" charset="0"/>
              </a:rPr>
              <a:t>an item or action itself</a:t>
            </a:r>
          </a:p>
          <a:p>
            <a:pPr marL="1712913" lvl="1" indent="-333375" eaLnBrk="1" hangingPunct="1">
              <a:lnSpc>
                <a:spcPct val="90000"/>
              </a:lnSpc>
              <a:defRPr/>
            </a:pPr>
            <a:r>
              <a:rPr lang="en-US" sz="3200" b="1" dirty="0">
                <a:solidFill>
                  <a:srgbClr val="FF0000"/>
                </a:solidFill>
                <a:latin typeface="Verdana" pitchFamily="34" charset="0"/>
              </a:rPr>
              <a:t>a “cultural metaphor”</a:t>
            </a:r>
          </a:p>
        </p:txBody>
      </p:sp>
    </p:spTree>
    <p:extLst>
      <p:ext uri="{BB962C8B-B14F-4D97-AF65-F5344CB8AC3E}">
        <p14:creationId xmlns:p14="http://schemas.microsoft.com/office/powerpoint/2010/main" val="96143976"/>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Externalization, which refers specifically to the belief that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that an individual cannot keep them within himself or herself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705496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bg>
      <p:bgPr>
        <a:solidFill>
          <a:srgbClr val="544B3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26" y="368257"/>
            <a:ext cx="9144000" cy="5118143"/>
          </a:xfrm>
          <a:prstGeom prst="rect">
            <a:avLst/>
          </a:prstGeom>
        </p:spPr>
      </p:pic>
      <p:sp>
        <p:nvSpPr>
          <p:cNvPr id="4" name="Rectangle 3"/>
          <p:cNvSpPr/>
          <p:nvPr/>
        </p:nvSpPr>
        <p:spPr>
          <a:xfrm>
            <a:off x="257475" y="5677857"/>
            <a:ext cx="8610600" cy="951543"/>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70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Coronavirus: Italians sang from their windows to boost morale</a:t>
            </a:r>
          </a:p>
          <a:p>
            <a:pPr marL="0" marR="0" lvl="0" indent="0" algn="ctr" defTabSz="914400" rtl="0" eaLnBrk="1" fontAlgn="base" latinLnBrk="0" hangingPunct="1">
              <a:lnSpc>
                <a:spcPct val="100000"/>
              </a:lnSpc>
              <a:spcBef>
                <a:spcPts val="0"/>
              </a:spcBef>
              <a:spcAft>
                <a:spcPts val="70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 countrywide lockdown due to coronavirus didn't stop Italians from bursting into morale-boosting song in a nationwide flashmob event.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57200"/>
            <a:ext cx="1270000" cy="609600"/>
          </a:xfrm>
          <a:prstGeom prst="rect">
            <a:avLst/>
          </a:prstGeom>
        </p:spPr>
      </p:pic>
      <p:sp>
        <p:nvSpPr>
          <p:cNvPr id="7" name="Rectangle 6"/>
          <p:cNvSpPr/>
          <p:nvPr/>
        </p:nvSpPr>
        <p:spPr>
          <a:xfrm>
            <a:off x="7160394" y="1214322"/>
            <a:ext cx="1090362"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14 Mar 2020</a:t>
            </a:r>
          </a:p>
        </p:txBody>
      </p:sp>
    </p:spTree>
    <p:extLst>
      <p:ext uri="{BB962C8B-B14F-4D97-AF65-F5344CB8AC3E}">
        <p14:creationId xmlns:p14="http://schemas.microsoft.com/office/powerpoint/2010/main" val="282173952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6371" name="Rectangle 3"/>
          <p:cNvSpPr>
            <a:spLocks noGrp="1" noChangeArrowheads="1"/>
          </p:cNvSpPr>
          <p:nvPr>
            <p:ph type="body" idx="1"/>
          </p:nvPr>
        </p:nvSpPr>
        <p:spPr>
          <a:xfrm>
            <a:off x="914400" y="1600200"/>
            <a:ext cx="7315200" cy="4758226"/>
          </a:xfrm>
        </p:spPr>
        <p:txBody>
          <a:bodyPr/>
          <a:lstStyle/>
          <a:p>
            <a:pPr marL="0" indent="0" algn="ctr" eaLnBrk="1" hangingPunct="1">
              <a:lnSpc>
                <a:spcPct val="90000"/>
              </a:lnSpc>
              <a:buNone/>
            </a:pPr>
            <a:r>
              <a:rPr lang="en-US" sz="2800" dirty="0">
                <a:solidFill>
                  <a:schemeClr val="accent1"/>
                </a:solidFill>
              </a:rPr>
              <a:t>Externalization refers specifically to the fact that feelings and emotions are so overwhelming that the individual cannot keep them to himself or herself, but must express them to others</a:t>
            </a:r>
          </a:p>
          <a:p>
            <a:pPr eaLnBrk="1" hangingPunct="1">
              <a:lnSpc>
                <a:spcPct val="90000"/>
              </a:lnSpc>
            </a:pPr>
            <a:endParaRPr lang="en-US" sz="1200" dirty="0">
              <a:solidFill>
                <a:schemeClr val="accent1"/>
              </a:solidFill>
            </a:endParaRPr>
          </a:p>
          <a:p>
            <a:pPr lvl="1" eaLnBrk="1" hangingPunct="1">
              <a:lnSpc>
                <a:spcPct val="90000"/>
              </a:lnSpc>
            </a:pPr>
            <a:r>
              <a:rPr lang="en-US" dirty="0">
                <a:solidFill>
                  <a:schemeClr val="accent1">
                    <a:lumMod val="90000"/>
                  </a:schemeClr>
                </a:solidFill>
              </a:rPr>
              <a:t>It also refers to the assumption that </a:t>
            </a:r>
            <a:br>
              <a:rPr lang="en-US" dirty="0"/>
            </a:br>
            <a:r>
              <a:rPr lang="en-US" sz="3200" b="1" dirty="0"/>
              <a:t>the event is more important than the actions of one individual</a:t>
            </a:r>
            <a:r>
              <a:rPr lang="en-US" dirty="0"/>
              <a:t>, </a:t>
            </a:r>
            <a:r>
              <a:rPr lang="en-US" dirty="0">
                <a:solidFill>
                  <a:schemeClr val="accent1">
                    <a:lumMod val="90000"/>
                  </a:schemeClr>
                </a:solidFill>
              </a:rPr>
              <a:t>which is consistent with the Italian reaction to catastrophes and </a:t>
            </a:r>
            <a:r>
              <a:rPr lang="en-US" dirty="0" err="1">
                <a:solidFill>
                  <a:schemeClr val="accent1">
                    <a:lumMod val="90000"/>
                  </a:schemeClr>
                </a:solidFill>
              </a:rPr>
              <a:t>uncertaintysai</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8419" name="Rectangle 3"/>
          <p:cNvSpPr>
            <a:spLocks noGrp="1" noChangeArrowheads="1"/>
          </p:cNvSpPr>
          <p:nvPr>
            <p:ph type="body" idx="1"/>
          </p:nvPr>
        </p:nvSpPr>
        <p:spPr>
          <a:xfrm>
            <a:off x="914400" y="1600200"/>
            <a:ext cx="7315200" cy="4659737"/>
          </a:xfrm>
        </p:spPr>
        <p:txBody>
          <a:bodyPr/>
          <a:lstStyle/>
          <a:p>
            <a:pPr marL="0" indent="0" algn="ctr" eaLnBrk="1" hangingPunct="1">
              <a:lnSpc>
                <a:spcPct val="90000"/>
              </a:lnSpc>
              <a:buNone/>
            </a:pPr>
            <a:r>
              <a:rPr lang="en-US" dirty="0">
                <a:solidFill>
                  <a:schemeClr val="accent1">
                    <a:lumMod val="90000"/>
                  </a:schemeClr>
                </a:solidFill>
              </a:rPr>
              <a:t>That is, </a:t>
            </a:r>
            <a:r>
              <a:rPr lang="en-US" b="1" dirty="0"/>
              <a:t>the drama is of more significance to the viewers or community than to the individuals because of its symbolism and generality</a:t>
            </a:r>
          </a:p>
          <a:p>
            <a:pPr eaLnBrk="1" hangingPunct="1">
              <a:lnSpc>
                <a:spcPct val="90000"/>
              </a:lnSpc>
            </a:pPr>
            <a:endParaRPr lang="en-US" sz="1200" dirty="0"/>
          </a:p>
          <a:p>
            <a:pPr marL="465138" lvl="1" indent="-233363" eaLnBrk="1" hangingPunct="1">
              <a:lnSpc>
                <a:spcPct val="90000"/>
              </a:lnSpc>
            </a:pPr>
            <a:r>
              <a:rPr lang="en-US" dirty="0"/>
              <a:t>This pattern of behavior is the </a:t>
            </a:r>
            <a:r>
              <a:rPr lang="en-US" sz="3200" b="1" dirty="0"/>
              <a:t>opposite of that of the Anglo-Saxon</a:t>
            </a:r>
            <a:r>
              <a:rPr lang="en-US" dirty="0"/>
              <a:t>, which emphasizes that a person should control emotions and not express them or, as the British say, keep a stiff upper lip</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424752"/>
            <a:ext cx="7315200" cy="3877985"/>
          </a:xfrm>
        </p:spPr>
        <p:txBody>
          <a:bodyPr>
            <a:spAutoFit/>
          </a:bodyPr>
          <a:lstStyle/>
          <a:p>
            <a:pPr marL="566738" indent="-566738" eaLnBrk="1" hangingPunct="1">
              <a:spcBef>
                <a:spcPts val="1000"/>
              </a:spcBef>
              <a:buNone/>
              <a:tabLst>
                <a:tab pos="1379538" algn="l"/>
              </a:tabLst>
            </a:pPr>
            <a:r>
              <a:rPr lang="en-US" sz="2800" b="1" dirty="0"/>
              <a:t>Ch. 15. 	French Wine</a:t>
            </a:r>
            <a:r>
              <a:rPr lang="en-US" sz="2800" dirty="0"/>
              <a:t> . . .</a:t>
            </a:r>
          </a:p>
          <a:p>
            <a:pPr marL="566738" indent="-566738" eaLnBrk="1" hangingPunct="1">
              <a:spcBef>
                <a:spcPts val="1000"/>
              </a:spcBef>
              <a:buFontTx/>
              <a:buNone/>
              <a:tabLst>
                <a:tab pos="1379538" algn="l"/>
              </a:tabLst>
            </a:pPr>
            <a:r>
              <a:rPr lang="en-US" sz="2800" b="1" dirty="0"/>
              <a:t>Ch. 17. 	The Traditional British House</a:t>
            </a:r>
          </a:p>
          <a:p>
            <a:pPr marL="566738" indent="-566738" eaLnBrk="1" hangingPunct="1">
              <a:spcBef>
                <a:spcPts val="1000"/>
              </a:spcBef>
              <a:buFontTx/>
              <a:buNone/>
              <a:tabLst>
                <a:tab pos="1379538" algn="l"/>
              </a:tabLst>
            </a:pPr>
            <a:r>
              <a:rPr lang="en-US" sz="2800" b="1" dirty="0">
                <a:solidFill>
                  <a:srgbClr val="FF0000"/>
                </a:solidFill>
              </a:rPr>
              <a:t>Ch. 21.	The Italian Opera </a:t>
            </a:r>
          </a:p>
          <a:p>
            <a:pPr marL="566738" indent="-566738" eaLnBrk="1" hangingPunct="1">
              <a:spcBef>
                <a:spcPts val="1000"/>
              </a:spcBef>
              <a:buFontTx/>
              <a:buNone/>
              <a:tabLst>
                <a:tab pos="1379538" algn="l"/>
              </a:tabLst>
            </a:pPr>
            <a:r>
              <a:rPr lang="en-US" sz="2800" b="1" dirty="0"/>
              <a:t>Ch. 22. 	Belgian Lace </a:t>
            </a:r>
          </a:p>
          <a:p>
            <a:pPr marL="566738" indent="-566738" eaLnBrk="1" hangingPunct="1">
              <a:spcBef>
                <a:spcPts val="1000"/>
              </a:spcBef>
              <a:buFontTx/>
              <a:buNone/>
              <a:tabLst>
                <a:tab pos="1379538" algn="l"/>
              </a:tabLst>
            </a:pPr>
            <a:r>
              <a:rPr lang="en-US" sz="2800" b="1" dirty="0"/>
              <a:t>Ch. 24. 	The Russian Ballet</a:t>
            </a:r>
          </a:p>
          <a:p>
            <a:pPr marL="566738" indent="-566738" eaLnBrk="1" hangingPunct="1">
              <a:spcBef>
                <a:spcPts val="1000"/>
              </a:spcBef>
              <a:buFontTx/>
              <a:buNone/>
              <a:tabLst>
                <a:tab pos="1379538" algn="l"/>
              </a:tabLst>
            </a:pPr>
            <a:r>
              <a:rPr lang="en-US" sz="2800" b="1" dirty="0"/>
              <a:t>Ch. 30. 	The Spanish Bullfight</a:t>
            </a:r>
          </a:p>
          <a:p>
            <a:pPr marL="566738" indent="-566738" eaLnBrk="1" hangingPunct="1">
              <a:spcBef>
                <a:spcPts val="1000"/>
              </a:spcBef>
              <a:buFontTx/>
              <a:buNone/>
              <a:tabLst>
                <a:tab pos="1379538" algn="l"/>
              </a:tabLst>
            </a:pPr>
            <a:r>
              <a:rPr lang="en-US" sz="2800" b="1" dirty="0"/>
              <a:t>Ch. 31. 	The Portuguese Bullfight </a:t>
            </a:r>
          </a:p>
        </p:txBody>
      </p:sp>
      <p:pic>
        <p:nvPicPr>
          <p:cNvPr id="4" name="Picture 2"/>
          <p:cNvPicPr>
            <a:picLocks noChangeAspect="1" noChangeArrowheads="1"/>
          </p:cNvPicPr>
          <p:nvPr/>
        </p:nvPicPr>
        <p:blipFill>
          <a:blip r:embed="rId2" cstate="print"/>
          <a:srcRect/>
          <a:stretch>
            <a:fillRect/>
          </a:stretch>
        </p:blipFill>
        <p:spPr bwMode="auto">
          <a:xfrm>
            <a:off x="6096000" y="1590675"/>
            <a:ext cx="2409825" cy="1381125"/>
          </a:xfrm>
          <a:prstGeom prst="rect">
            <a:avLst/>
          </a:prstGeom>
          <a:noFill/>
          <a:ln w="9525">
            <a:noFill/>
            <a:miter lim="800000"/>
            <a:headEnd/>
            <a:tailEnd/>
          </a:ln>
        </p:spPr>
      </p:pic>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0467" name="Rectangle 3"/>
          <p:cNvSpPr>
            <a:spLocks noGrp="1" noChangeArrowheads="1"/>
          </p:cNvSpPr>
          <p:nvPr>
            <p:ph type="body" idx="1"/>
          </p:nvPr>
        </p:nvSpPr>
        <p:spPr/>
        <p:txBody>
          <a:bodyPr/>
          <a:lstStyle/>
          <a:p>
            <a:pPr eaLnBrk="1" hangingPunct="1"/>
            <a:r>
              <a:rPr lang="en-US"/>
              <a:t>Add British metaphor slide here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8419" name="Rectangle 3"/>
          <p:cNvSpPr>
            <a:spLocks noGrp="1" noChangeArrowheads="1"/>
          </p:cNvSpPr>
          <p:nvPr>
            <p:ph type="body" idx="1"/>
          </p:nvPr>
        </p:nvSpPr>
        <p:spPr>
          <a:xfrm>
            <a:off x="914400" y="1600200"/>
            <a:ext cx="7315200" cy="4659737"/>
          </a:xfrm>
        </p:spPr>
        <p:txBody>
          <a:bodyPr/>
          <a:lstStyle/>
          <a:p>
            <a:pPr marL="0" indent="0" algn="ctr" eaLnBrk="1" hangingPunct="1">
              <a:lnSpc>
                <a:spcPct val="90000"/>
              </a:lnSpc>
              <a:buNone/>
            </a:pPr>
            <a:r>
              <a:rPr lang="en-US" dirty="0">
                <a:solidFill>
                  <a:schemeClr val="accent1">
                    <a:lumMod val="90000"/>
                  </a:schemeClr>
                </a:solidFill>
              </a:rPr>
              <a:t>That is, </a:t>
            </a:r>
            <a:r>
              <a:rPr lang="en-US" b="1" dirty="0"/>
              <a:t>the drama is of more significance to the viewers or community than to the individuals </a:t>
            </a:r>
            <a:r>
              <a:rPr lang="en-US" b="1" dirty="0">
                <a:solidFill>
                  <a:schemeClr val="accent1">
                    <a:lumMod val="90000"/>
                  </a:schemeClr>
                </a:solidFill>
              </a:rPr>
              <a:t>because of its symbolism and generality</a:t>
            </a:r>
          </a:p>
          <a:p>
            <a:pPr eaLnBrk="1" hangingPunct="1">
              <a:lnSpc>
                <a:spcPct val="90000"/>
              </a:lnSpc>
            </a:pPr>
            <a:endParaRPr lang="en-US" sz="1200" dirty="0"/>
          </a:p>
          <a:p>
            <a:pPr marL="465138" lvl="1" indent="-233363" eaLnBrk="1" hangingPunct="1">
              <a:lnSpc>
                <a:spcPct val="90000"/>
              </a:lnSpc>
            </a:pPr>
            <a:r>
              <a:rPr lang="en-US" dirty="0">
                <a:solidFill>
                  <a:schemeClr val="accent1">
                    <a:lumMod val="90000"/>
                  </a:schemeClr>
                </a:solidFill>
              </a:rPr>
              <a:t>This pattern of behavior is the </a:t>
            </a:r>
            <a:r>
              <a:rPr lang="en-US" sz="3200" b="1" dirty="0">
                <a:solidFill>
                  <a:schemeClr val="accent1">
                    <a:lumMod val="90000"/>
                  </a:schemeClr>
                </a:solidFill>
              </a:rPr>
              <a:t>opposite of that of the Anglo-Saxon</a:t>
            </a:r>
            <a:r>
              <a:rPr lang="en-US" dirty="0">
                <a:solidFill>
                  <a:schemeClr val="accent1">
                    <a:lumMod val="90000"/>
                  </a:schemeClr>
                </a:solidFill>
              </a:rPr>
              <a:t>, which emphasizes that a person should control emotions and not express them or, as the British say, keep a stiff upper lip</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piazza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2515" name="Rectangle 3"/>
          <p:cNvSpPr>
            <a:spLocks noGrp="1" noChangeArrowheads="1"/>
          </p:cNvSpPr>
          <p:nvPr>
            <p:ph type="body" idx="1"/>
          </p:nvPr>
        </p:nvSpPr>
        <p:spPr>
          <a:xfrm>
            <a:off x="914400" y="1600200"/>
            <a:ext cx="7315200" cy="4687437"/>
          </a:xfrm>
        </p:spPr>
        <p:txBody>
          <a:bodyPr/>
          <a:lstStyle/>
          <a:p>
            <a:pPr marL="0" lvl="1" indent="0" algn="ctr" eaLnBrk="1" hangingPunct="1">
              <a:lnSpc>
                <a:spcPct val="80000"/>
              </a:lnSpc>
              <a:buNone/>
            </a:pPr>
            <a:r>
              <a:rPr lang="en-US" dirty="0"/>
              <a:t>Because of the importance of drama in everyday life, Italians value </a:t>
            </a:r>
            <a:r>
              <a:rPr lang="en-US" sz="3200" b="1" dirty="0"/>
              <a:t>the piazza </a:t>
            </a:r>
            <a:r>
              <a:rPr lang="en-US" dirty="0"/>
              <a:t>as the center of every town and village</a:t>
            </a:r>
          </a:p>
          <a:p>
            <a:pPr eaLnBrk="1" hangingPunct="1">
              <a:lnSpc>
                <a:spcPct val="80000"/>
              </a:lnSpc>
            </a:pPr>
            <a:endParaRPr lang="en-US" sz="900" dirty="0"/>
          </a:p>
          <a:p>
            <a:pPr lvl="1" eaLnBrk="1" hangingPunct="1">
              <a:lnSpc>
                <a:spcPct val="110000"/>
              </a:lnSpc>
            </a:pPr>
            <a:r>
              <a:rPr lang="en-US" sz="2000" dirty="0"/>
              <a:t>It is </a:t>
            </a:r>
            <a:r>
              <a:rPr lang="en-US" sz="3200" b="1" dirty="0"/>
              <a:t>the stage </a:t>
            </a:r>
            <a:r>
              <a:rPr lang="en-US" sz="2000" dirty="0"/>
              <a:t>on which people gather to share conversation and relate experiences</a:t>
            </a:r>
          </a:p>
          <a:p>
            <a:pPr lvl="1" eaLnBrk="1" hangingPunct="1">
              <a:lnSpc>
                <a:spcPct val="80000"/>
              </a:lnSpc>
            </a:pPr>
            <a:endParaRPr lang="en-US" sz="2000" dirty="0"/>
          </a:p>
          <a:p>
            <a:pPr lvl="1" eaLnBrk="1" hangingPunct="1">
              <a:lnSpc>
                <a:spcPct val="80000"/>
              </a:lnSpc>
            </a:pPr>
            <a:r>
              <a:rPr lang="en-US" sz="2000" dirty="0"/>
              <a:t>The actions that take place in the piazza are </a:t>
            </a:r>
            <a:br>
              <a:rPr lang="en-US" sz="2000" dirty="0"/>
            </a:br>
            <a:r>
              <a:rPr lang="en-US" sz="3200" b="1" dirty="0"/>
              <a:t>minor dramas </a:t>
            </a:r>
            <a:r>
              <a:rPr lang="en-US" sz="2000" dirty="0"/>
              <a:t>of Italian life</a:t>
            </a:r>
          </a:p>
          <a:p>
            <a:pPr lvl="1" eaLnBrk="1" hangingPunct="1">
              <a:lnSpc>
                <a:spcPct val="80000"/>
              </a:lnSpc>
            </a:pPr>
            <a:endParaRPr lang="en-US" sz="1200" dirty="0"/>
          </a:p>
          <a:p>
            <a:pPr lvl="1" eaLnBrk="1" hangingPunct="1">
              <a:lnSpc>
                <a:spcPct val="110000"/>
              </a:lnSpc>
            </a:pPr>
            <a:r>
              <a:rPr lang="en-US" sz="2000" dirty="0"/>
              <a:t>“everyone knows that gatherings will occur at </a:t>
            </a:r>
            <a:br>
              <a:rPr lang="en-US" sz="2000" dirty="0"/>
            </a:br>
            <a:r>
              <a:rPr lang="en-US" sz="2400" b="1" dirty="0"/>
              <a:t>regular times </a:t>
            </a:r>
            <a:r>
              <a:rPr lang="en-US" sz="2000" dirty="0"/>
              <a:t>at the piazza, usually around noon and at 5 or 6 p.m. after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2515" name="Rectangle 3"/>
          <p:cNvSpPr>
            <a:spLocks noGrp="1" noChangeArrowheads="1"/>
          </p:cNvSpPr>
          <p:nvPr>
            <p:ph type="body" idx="1"/>
          </p:nvPr>
        </p:nvSpPr>
        <p:spPr>
          <a:xfrm>
            <a:off x="914400" y="1600200"/>
            <a:ext cx="7315200" cy="4687437"/>
          </a:xfrm>
        </p:spPr>
        <p:txBody>
          <a:bodyPr/>
          <a:lstStyle/>
          <a:p>
            <a:pPr marL="0" lvl="1" indent="0" algn="ctr" eaLnBrk="1" hangingPunct="1">
              <a:lnSpc>
                <a:spcPct val="80000"/>
              </a:lnSpc>
              <a:buNone/>
            </a:pPr>
            <a:r>
              <a:rPr lang="en-US" dirty="0">
                <a:solidFill>
                  <a:schemeClr val="accent1">
                    <a:lumMod val="90000"/>
                  </a:schemeClr>
                </a:solidFill>
              </a:rPr>
              <a:t>Because of the importance of drama in everyday life, Italians value </a:t>
            </a:r>
            <a:r>
              <a:rPr lang="en-US" sz="3200" b="1" dirty="0"/>
              <a:t>the piazza </a:t>
            </a:r>
            <a:r>
              <a:rPr lang="en-US" dirty="0">
                <a:solidFill>
                  <a:schemeClr val="accent1">
                    <a:lumMod val="90000"/>
                  </a:schemeClr>
                </a:solidFill>
              </a:rPr>
              <a:t>as the center of every town and village</a:t>
            </a:r>
          </a:p>
          <a:p>
            <a:pPr eaLnBrk="1" hangingPunct="1">
              <a:lnSpc>
                <a:spcPct val="80000"/>
              </a:lnSpc>
            </a:pPr>
            <a:endParaRPr lang="en-US" sz="900" dirty="0"/>
          </a:p>
          <a:p>
            <a:pPr lvl="1" eaLnBrk="1" hangingPunct="1">
              <a:lnSpc>
                <a:spcPct val="110000"/>
              </a:lnSpc>
            </a:pPr>
            <a:r>
              <a:rPr lang="en-US" sz="2000" dirty="0">
                <a:solidFill>
                  <a:schemeClr val="accent1">
                    <a:lumMod val="90000"/>
                  </a:schemeClr>
                </a:solidFill>
              </a:rPr>
              <a:t>It is </a:t>
            </a:r>
            <a:r>
              <a:rPr lang="en-US" sz="3200" b="1" dirty="0"/>
              <a:t>the stage </a:t>
            </a:r>
            <a:r>
              <a:rPr lang="en-US" sz="2000" dirty="0">
                <a:solidFill>
                  <a:schemeClr val="accent1">
                    <a:lumMod val="90000"/>
                  </a:schemeClr>
                </a:solidFill>
              </a:rPr>
              <a:t>on which people gather to share conversation and relate experiences</a:t>
            </a:r>
          </a:p>
          <a:p>
            <a:pPr lvl="1" eaLnBrk="1" hangingPunct="1">
              <a:lnSpc>
                <a:spcPct val="80000"/>
              </a:lnSpc>
            </a:pPr>
            <a:endParaRPr lang="en-US" sz="2000" dirty="0"/>
          </a:p>
          <a:p>
            <a:pPr lvl="1" eaLnBrk="1" hangingPunct="1">
              <a:lnSpc>
                <a:spcPct val="80000"/>
              </a:lnSpc>
            </a:pPr>
            <a:r>
              <a:rPr lang="en-US" sz="2000" dirty="0">
                <a:solidFill>
                  <a:schemeClr val="accent1">
                    <a:lumMod val="90000"/>
                  </a:schemeClr>
                </a:solidFill>
              </a:rPr>
              <a:t>The actions that take place in the piazza are </a:t>
            </a:r>
            <a:br>
              <a:rPr lang="en-US" sz="2000" dirty="0"/>
            </a:br>
            <a:r>
              <a:rPr lang="en-US" sz="3200" b="1" dirty="0"/>
              <a:t>minor dramas </a:t>
            </a:r>
            <a:r>
              <a:rPr lang="en-US" sz="2000" dirty="0">
                <a:solidFill>
                  <a:schemeClr val="accent1">
                    <a:lumMod val="90000"/>
                  </a:schemeClr>
                </a:solidFill>
              </a:rPr>
              <a:t>of Italian life</a:t>
            </a:r>
          </a:p>
          <a:p>
            <a:pPr lvl="1" eaLnBrk="1" hangingPunct="1">
              <a:lnSpc>
                <a:spcPct val="80000"/>
              </a:lnSpc>
            </a:pPr>
            <a:endParaRPr lang="en-US" sz="1200" dirty="0"/>
          </a:p>
          <a:p>
            <a:pPr lvl="1" eaLnBrk="1" hangingPunct="1">
              <a:lnSpc>
                <a:spcPct val="110000"/>
              </a:lnSpc>
            </a:pPr>
            <a:r>
              <a:rPr lang="en-US" sz="2000" dirty="0">
                <a:solidFill>
                  <a:schemeClr val="accent1">
                    <a:lumMod val="90000"/>
                  </a:schemeClr>
                </a:solidFill>
              </a:rPr>
              <a:t>“everyone knows that gatherings will occur at </a:t>
            </a:r>
            <a:br>
              <a:rPr lang="en-US" sz="2000" dirty="0"/>
            </a:br>
            <a:r>
              <a:rPr lang="en-US" sz="2400" b="1" dirty="0"/>
              <a:t>regular times </a:t>
            </a:r>
            <a:r>
              <a:rPr lang="en-US" sz="2000" dirty="0">
                <a:solidFill>
                  <a:schemeClr val="accent1">
                    <a:lumMod val="90000"/>
                  </a:schemeClr>
                </a:solidFill>
              </a:rPr>
              <a:t>at the piazza, usually around noon and at 5 or 6 p.m. after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900566" y="859526"/>
            <a:ext cx="7315200" cy="4439677"/>
          </a:xfrm>
        </p:spPr>
        <p:txBody>
          <a:bodyPr>
            <a:spAutoFit/>
          </a:bodyPr>
          <a:lstStyle/>
          <a:p>
            <a:pPr algn="ctr" eaLnBrk="1" hangingPunct="1">
              <a:lnSpc>
                <a:spcPct val="90000"/>
              </a:lnSpc>
              <a:buFontTx/>
              <a:buNone/>
              <a:defRPr/>
            </a:pPr>
            <a:r>
              <a:rPr lang="en-US" sz="2400" dirty="0">
                <a:solidFill>
                  <a:schemeClr val="bg1">
                    <a:lumMod val="65000"/>
                  </a:schemeClr>
                </a:solidFill>
                <a:latin typeface="Verdana" pitchFamily="34" charset="0"/>
              </a:rPr>
              <a:t>as mentioned in the “Orientation” </a:t>
            </a:r>
          </a:p>
          <a:p>
            <a:pPr algn="ctr" eaLnBrk="1" hangingPunct="1">
              <a:lnSpc>
                <a:spcPct val="90000"/>
              </a:lnSpc>
              <a:buFontTx/>
              <a:buNone/>
              <a:defRPr/>
            </a:pPr>
            <a:r>
              <a:rPr lang="en-US" b="1" dirty="0">
                <a:solidFill>
                  <a:schemeClr val="bg1">
                    <a:lumMod val="65000"/>
                  </a:schemeClr>
                </a:solidFill>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a:latin typeface="Verdana" pitchFamily="34" charset="0"/>
            </a:endParaRPr>
          </a:p>
          <a:p>
            <a:pPr marL="1712913" lvl="1" indent="-333375" eaLnBrk="1" hangingPunct="1">
              <a:lnSpc>
                <a:spcPct val="90000"/>
              </a:lnSpc>
              <a:defRPr/>
            </a:pPr>
            <a:r>
              <a:rPr lang="en-US" sz="2000" b="1" dirty="0">
                <a:solidFill>
                  <a:schemeClr val="bg1">
                    <a:lumMod val="65000"/>
                  </a:schemeClr>
                </a:solidFill>
                <a:latin typeface="Verdana" pitchFamily="34" charset="0"/>
              </a:rPr>
              <a:t>one person</a:t>
            </a:r>
            <a:endParaRPr lang="en-US" sz="1400" dirty="0">
              <a:solidFill>
                <a:schemeClr val="bg1">
                  <a:lumMod val="65000"/>
                </a:schemeClr>
              </a:solidFill>
              <a:latin typeface="Verdana" pitchFamily="34" charset="0"/>
            </a:endParaRPr>
          </a:p>
          <a:p>
            <a:pPr marL="1712913" lvl="1" indent="-333375" eaLnBrk="1" hangingPunct="1">
              <a:lnSpc>
                <a:spcPct val="90000"/>
              </a:lnSpc>
              <a:defRPr/>
            </a:pPr>
            <a:r>
              <a:rPr lang="en-US" sz="2000" b="1" dirty="0">
                <a:solidFill>
                  <a:schemeClr val="bg1">
                    <a:lumMod val="65000"/>
                  </a:schemeClr>
                </a:solidFill>
                <a:latin typeface="Verdana" pitchFamily="34" charset="0"/>
              </a:rPr>
              <a:t>the family</a:t>
            </a:r>
            <a:endParaRPr lang="en-US" sz="1200" dirty="0">
              <a:solidFill>
                <a:schemeClr val="bg1">
                  <a:lumMod val="65000"/>
                </a:schemeClr>
              </a:solidFill>
              <a:latin typeface="Verdana" pitchFamily="34" charset="0"/>
            </a:endParaRPr>
          </a:p>
          <a:p>
            <a:pPr marL="1712913" lvl="1" indent="-333375" eaLnBrk="1" hangingPunct="1">
              <a:lnSpc>
                <a:spcPct val="90000"/>
              </a:lnSpc>
              <a:defRPr/>
            </a:pPr>
            <a:r>
              <a:rPr lang="en-US" sz="2000" b="1" dirty="0">
                <a:solidFill>
                  <a:schemeClr val="bg1">
                    <a:lumMod val="65000"/>
                  </a:schemeClr>
                </a:solidFill>
                <a:latin typeface="Verdana" pitchFamily="34" charset="0"/>
              </a:rPr>
              <a:t>the community</a:t>
            </a:r>
          </a:p>
          <a:p>
            <a:pPr marL="1712913" lvl="1" indent="-333375" eaLnBrk="1" hangingPunct="1">
              <a:lnSpc>
                <a:spcPct val="90000"/>
              </a:lnSpc>
              <a:defRPr/>
            </a:pPr>
            <a:r>
              <a:rPr lang="en-US" sz="2000" b="1" dirty="0">
                <a:solidFill>
                  <a:schemeClr val="bg1">
                    <a:lumMod val="65000"/>
                  </a:schemeClr>
                </a:solidFill>
                <a:latin typeface="Verdana" pitchFamily="34" charset="0"/>
              </a:rPr>
              <a:t>a region</a:t>
            </a:r>
          </a:p>
          <a:p>
            <a:pPr marL="1712913" lvl="1" indent="-333375" eaLnBrk="1" hangingPunct="1">
              <a:lnSpc>
                <a:spcPct val="90000"/>
              </a:lnSpc>
              <a:defRPr/>
            </a:pPr>
            <a:r>
              <a:rPr lang="en-US" sz="2000" b="1" dirty="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3200" b="1" dirty="0">
                <a:solidFill>
                  <a:srgbClr val="FF0000"/>
                </a:solidFill>
                <a:latin typeface="Verdana" pitchFamily="34" charset="0"/>
              </a:rPr>
              <a:t>a “cultural metaphor”</a:t>
            </a:r>
          </a:p>
        </p:txBody>
      </p:sp>
      <p:sp>
        <p:nvSpPr>
          <p:cNvPr id="4" name="TextBox 3"/>
          <p:cNvSpPr txBox="1">
            <a:spLocks noChangeArrowheads="1"/>
          </p:cNvSpPr>
          <p:nvPr/>
        </p:nvSpPr>
        <p:spPr bwMode="auto">
          <a:xfrm>
            <a:off x="914644" y="2082602"/>
            <a:ext cx="7315200" cy="243143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cultural metaphors use an item or event representative of a culture and analyze the culture with reference to that item or event</a:t>
            </a:r>
          </a:p>
        </p:txBody>
      </p:sp>
    </p:spTree>
    <p:extLst>
      <p:ext uri="{BB962C8B-B14F-4D97-AF65-F5344CB8AC3E}">
        <p14:creationId xmlns:p14="http://schemas.microsoft.com/office/powerpoint/2010/main" val="285980245"/>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2" cstate="print"/>
          <a:srcRect/>
          <a:stretch>
            <a:fillRect/>
          </a:stretch>
        </p:blipFill>
        <p:spPr bwMode="auto">
          <a:xfrm>
            <a:off x="0" y="495"/>
            <a:ext cx="9144000" cy="6857505"/>
          </a:xfrm>
          <a:prstGeom prst="rect">
            <a:avLst/>
          </a:prstGeom>
          <a:noFill/>
          <a:ln w="9525">
            <a:noFill/>
            <a:miter lim="800000"/>
            <a:headEnd/>
            <a:tailEnd/>
          </a:ln>
        </p:spPr>
      </p:pic>
      <p:sp>
        <p:nvSpPr>
          <p:cNvPr id="5" name="Rectangle 3"/>
          <p:cNvSpPr>
            <a:spLocks noChangeArrowheads="1"/>
          </p:cNvSpPr>
          <p:nvPr/>
        </p:nvSpPr>
        <p:spPr bwMode="auto">
          <a:xfrm>
            <a:off x="3132138" y="6171198"/>
            <a:ext cx="3251211"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dei</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6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Mercanti</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Milan </a:t>
            </a:r>
          </a:p>
        </p:txBody>
      </p:sp>
      <p:sp>
        <p:nvSpPr>
          <p:cNvPr id="6" name="Rectangle 2"/>
          <p:cNvSpPr>
            <a:spLocks noChangeArrowheads="1"/>
          </p:cNvSpPr>
          <p:nvPr/>
        </p:nvSpPr>
        <p:spPr bwMode="auto">
          <a:xfrm>
            <a:off x="3151602" y="6551842"/>
            <a:ext cx="28360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http://tintore.org/cgi-bin/article.cgi?article_id=110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6612" name="Picture 5"/>
          <p:cNvPicPr>
            <a:picLocks noChangeAspect="1" noChangeArrowheads="1"/>
          </p:cNvPicPr>
          <p:nvPr/>
        </p:nvPicPr>
        <p:blipFill>
          <a:blip r:embed="rId2" cstate="print"/>
          <a:srcRect/>
          <a:stretch>
            <a:fillRect/>
          </a:stretch>
        </p:blipFill>
        <p:spPr bwMode="auto">
          <a:xfrm>
            <a:off x="0" y="0"/>
            <a:ext cx="9144000" cy="6857505"/>
          </a:xfrm>
          <a:prstGeom prst="rect">
            <a:avLst/>
          </a:prstGeom>
          <a:noFill/>
          <a:ln w="9525">
            <a:noFill/>
            <a:miter lim="800000"/>
            <a:headEnd/>
            <a:tailEnd/>
          </a:ln>
        </p:spPr>
      </p:pic>
      <p:sp>
        <p:nvSpPr>
          <p:cNvPr id="5" name="Rectangle 5"/>
          <p:cNvSpPr>
            <a:spLocks noChangeArrowheads="1"/>
          </p:cNvSpPr>
          <p:nvPr/>
        </p:nvSpPr>
        <p:spPr bwMode="auto">
          <a:xfrm>
            <a:off x="1865413" y="6172200"/>
            <a:ext cx="6026009" cy="369332"/>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Fontana del </a:t>
            </a:r>
            <a:r>
              <a:rPr kumimoji="0" lang="en-US" sz="1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Nettuno</a:t>
            </a: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in Piazza </a:t>
            </a:r>
            <a:r>
              <a:rPr kumimoji="0" lang="en-US" sz="1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Navone</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Rome</a:t>
            </a:r>
          </a:p>
        </p:txBody>
      </p:sp>
      <p:sp>
        <p:nvSpPr>
          <p:cNvPr id="6" name="Rectangle 2"/>
          <p:cNvSpPr>
            <a:spLocks noChangeArrowheads="1"/>
          </p:cNvSpPr>
          <p:nvPr/>
        </p:nvSpPr>
        <p:spPr bwMode="auto">
          <a:xfrm>
            <a:off x="2503989" y="6551842"/>
            <a:ext cx="41312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www.traveladventures.org/continents/europe/romefountains01.shtml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3317513" y="6551842"/>
            <a:ext cx="25042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https://en.wikipedia.org/wiki/Trevi_Fountain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
            <a:ext cx="9144000" cy="606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5"/>
          <p:cNvSpPr>
            <a:spLocks noChangeArrowheads="1"/>
          </p:cNvSpPr>
          <p:nvPr/>
        </p:nvSpPr>
        <p:spPr bwMode="auto">
          <a:xfrm>
            <a:off x="3136535" y="6123057"/>
            <a:ext cx="2648482"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Trevi</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Fountain, Rome</a:t>
            </a:r>
          </a:p>
        </p:txBody>
      </p:sp>
    </p:spTree>
    <p:extLst>
      <p:ext uri="{BB962C8B-B14F-4D97-AF65-F5344CB8AC3E}">
        <p14:creationId xmlns:p14="http://schemas.microsoft.com/office/powerpoint/2010/main" val="2904568480"/>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7636" name="Picture 4"/>
          <p:cNvPicPr>
            <a:picLocks noChangeAspect="1" noChangeArrowheads="1"/>
          </p:cNvPicPr>
          <p:nvPr/>
        </p:nvPicPr>
        <p:blipFill>
          <a:blip r:embed="rId2" cstate="print"/>
          <a:srcRect/>
          <a:stretch>
            <a:fillRect/>
          </a:stretch>
        </p:blipFill>
        <p:spPr bwMode="auto">
          <a:xfrm>
            <a:off x="0" y="381000"/>
            <a:ext cx="9144000" cy="6082927"/>
          </a:xfrm>
          <a:prstGeom prst="rect">
            <a:avLst/>
          </a:prstGeom>
          <a:noFill/>
          <a:ln w="9525">
            <a:noFill/>
            <a:miter lim="800000"/>
            <a:headEnd/>
            <a:tailEnd/>
          </a:ln>
        </p:spPr>
      </p:pic>
      <p:sp>
        <p:nvSpPr>
          <p:cNvPr id="5" name="Rectangle 3"/>
          <p:cNvSpPr>
            <a:spLocks noChangeArrowheads="1"/>
          </p:cNvSpPr>
          <p:nvPr/>
        </p:nvSpPr>
        <p:spPr bwMode="auto">
          <a:xfrm>
            <a:off x="2710542" y="5987048"/>
            <a:ext cx="4129657"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St. Peters, The Holy See </a:t>
            </a:r>
          </a:p>
        </p:txBody>
      </p:sp>
      <p:sp>
        <p:nvSpPr>
          <p:cNvPr id="6" name="Rectangle 2"/>
          <p:cNvSpPr>
            <a:spLocks noChangeArrowheads="1"/>
          </p:cNvSpPr>
          <p:nvPr/>
        </p:nvSpPr>
        <p:spPr bwMode="auto">
          <a:xfrm>
            <a:off x="2629023" y="6551842"/>
            <a:ext cx="38811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dl.lib.brown.edu:8080/exist/mjp/plookup.xq?id=BerniniGiovanni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8660" name="Picture 6"/>
          <p:cNvPicPr>
            <a:picLocks noChangeAspect="1" noChangeArrowheads="1"/>
          </p:cNvPicPr>
          <p:nvPr/>
        </p:nvPicPr>
        <p:blipFill>
          <a:blip r:embed="rId2" cstate="print"/>
          <a:srcRect/>
          <a:stretch>
            <a:fillRect/>
          </a:stretch>
        </p:blipFill>
        <p:spPr bwMode="auto">
          <a:xfrm rot="21446776">
            <a:off x="2130845" y="199519"/>
            <a:ext cx="5035438" cy="6796677"/>
          </a:xfrm>
          <a:prstGeom prst="rect">
            <a:avLst/>
          </a:prstGeom>
          <a:noFill/>
          <a:ln w="9525">
            <a:noFill/>
            <a:miter lim="800000"/>
            <a:headEnd/>
            <a:tailEnd/>
          </a:ln>
        </p:spPr>
      </p:pic>
      <p:sp>
        <p:nvSpPr>
          <p:cNvPr id="850952" name="Text Box 8"/>
          <p:cNvSpPr txBox="1">
            <a:spLocks noChangeArrowheads="1"/>
          </p:cNvSpPr>
          <p:nvPr/>
        </p:nvSpPr>
        <p:spPr bwMode="auto">
          <a:xfrm>
            <a:off x="5441950" y="2819400"/>
            <a:ext cx="1339850" cy="5794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1496</a:t>
            </a:r>
          </a:p>
        </p:txBody>
      </p:sp>
      <p:sp>
        <p:nvSpPr>
          <p:cNvPr id="7" name="Rectangle 2"/>
          <p:cNvSpPr>
            <a:spLocks noChangeArrowheads="1"/>
          </p:cNvSpPr>
          <p:nvPr/>
        </p:nvSpPr>
        <p:spPr bwMode="auto">
          <a:xfrm>
            <a:off x="2629023" y="6551842"/>
            <a:ext cx="38811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dl.lib.brown.edu:8080/exist/mjp/plookup.xq?id=BerniniGiovanni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p:cNvSpPr>
            <a:spLocks noChangeArrowheads="1"/>
          </p:cNvSpPr>
          <p:nvPr/>
        </p:nvSpPr>
        <p:spPr bwMode="auto">
          <a:xfrm>
            <a:off x="3162300" y="5896334"/>
            <a:ext cx="3102131"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San Marco, Venice</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descr="https://www.walksofitaly.com/blog/wp-content/uploads/2012/11/2367910709_e6442a97c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14400" y="5334000"/>
            <a:ext cx="7315200" cy="101566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 .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acqua</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alta</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 . water reaching 110 cm, at which point flooding covers 14 percent of Venice, happens about four times a year.”</a:t>
            </a:r>
          </a:p>
        </p:txBody>
      </p:sp>
      <p:sp>
        <p:nvSpPr>
          <p:cNvPr id="6" name="Rectangle 3"/>
          <p:cNvSpPr>
            <a:spLocks noChangeArrowheads="1"/>
          </p:cNvSpPr>
          <p:nvPr/>
        </p:nvSpPr>
        <p:spPr bwMode="auto">
          <a:xfrm>
            <a:off x="811997" y="4387334"/>
            <a:ext cx="7520008" cy="707886"/>
          </a:xfrm>
          <a:prstGeom prst="rect">
            <a:avLst/>
          </a:prstGeom>
          <a:noFill/>
          <a:ln w="9525">
            <a:noFill/>
            <a:miter lim="800000"/>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San Marco, Venice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(the same one that floods about four times a year)</a:t>
            </a:r>
          </a:p>
        </p:txBody>
      </p:sp>
    </p:spTree>
    <p:extLst>
      <p:ext uri="{BB962C8B-B14F-4D97-AF65-F5344CB8AC3E}">
        <p14:creationId xmlns:p14="http://schemas.microsoft.com/office/powerpoint/2010/main" val="2133395672"/>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9683" name="Rectangle 3"/>
          <p:cNvSpPr>
            <a:spLocks noGrp="1" noChangeArrowheads="1"/>
          </p:cNvSpPr>
          <p:nvPr>
            <p:ph type="body" idx="1"/>
          </p:nvPr>
        </p:nvSpPr>
        <p:spPr>
          <a:xfrm>
            <a:off x="914400" y="1600200"/>
            <a:ext cx="7315200" cy="4407360"/>
          </a:xfrm>
        </p:spPr>
        <p:txBody>
          <a:bodyPr/>
          <a:lstStyle/>
          <a:p>
            <a:pPr marL="0" indent="0" algn="ctr" eaLnBrk="1" hangingPunct="1">
              <a:lnSpc>
                <a:spcPct val="90000"/>
              </a:lnSpc>
              <a:buNone/>
            </a:pPr>
            <a:endParaRPr lang="en-US" sz="2400" dirty="0"/>
          </a:p>
          <a:p>
            <a:pPr marL="0" indent="0" algn="ctr" eaLnBrk="1" hangingPunct="1">
              <a:lnSpc>
                <a:spcPct val="90000"/>
              </a:lnSpc>
              <a:buNone/>
            </a:pPr>
            <a:r>
              <a:rPr lang="en-US" sz="2400" dirty="0"/>
              <a:t>Even in Italian cities where there is no central piazza, it is well-known that </a:t>
            </a:r>
          </a:p>
          <a:p>
            <a:pPr marL="0" indent="0" algn="ctr" eaLnBrk="1" hangingPunct="1">
              <a:lnSpc>
                <a:spcPct val="90000"/>
              </a:lnSpc>
              <a:buNone/>
            </a:pPr>
            <a:r>
              <a:rPr lang="en-US" sz="3600" b="1" dirty="0"/>
              <a:t>certain avenues</a:t>
            </a:r>
            <a:r>
              <a:rPr lang="en-US" dirty="0"/>
              <a:t> </a:t>
            </a:r>
            <a:r>
              <a:rPr lang="en-US" b="1" dirty="0"/>
              <a:t>serve as substitutes </a:t>
            </a:r>
            <a:r>
              <a:rPr lang="en-US" sz="2400" dirty="0"/>
              <a:t>for them, and the village-like behavior is replaced along them</a:t>
            </a:r>
          </a:p>
          <a:p>
            <a:pPr marL="0" indent="0" algn="ctr" eaLnBrk="1" hangingPunct="1">
              <a:lnSpc>
                <a:spcPct val="90000"/>
              </a:lnSpc>
              <a:buNone/>
            </a:pPr>
            <a:endParaRPr lang="en-US" sz="1200" dirty="0"/>
          </a:p>
          <a:p>
            <a:pPr lvl="1" eaLnBrk="1" hangingPunct="1">
              <a:lnSpc>
                <a:spcPct val="90000"/>
              </a:lnSpc>
            </a:pPr>
            <a:r>
              <a:rPr lang="en-US" dirty="0"/>
              <a:t>On these avenues there are many </a:t>
            </a:r>
            <a:r>
              <a:rPr lang="en-US" sz="3200" b="1" dirty="0"/>
              <a:t>outdoor caf</a:t>
            </a:r>
            <a:r>
              <a:rPr lang="en-US" sz="3200" b="1" dirty="0">
                <a:cs typeface="Arial" charset="0"/>
              </a:rPr>
              <a:t>és</a:t>
            </a:r>
            <a:endParaRPr lang="en-US" b="1" dirty="0">
              <a:cs typeface="Arial" charset="0"/>
            </a:endParaRPr>
          </a:p>
          <a:p>
            <a:pPr lvl="2" eaLnBrk="1" hangingPunct="1">
              <a:lnSpc>
                <a:spcPct val="90000"/>
              </a:lnSpc>
            </a:pPr>
            <a:r>
              <a:rPr lang="en-US" dirty="0">
                <a:cs typeface="Arial" charset="0"/>
              </a:rPr>
              <a:t>Italy has far more bars and restaurants per capita than comparable European nations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0707" name="Rectangle 3"/>
          <p:cNvSpPr>
            <a:spLocks noGrp="1" noChangeArrowheads="1"/>
          </p:cNvSpPr>
          <p:nvPr>
            <p:ph type="body" idx="1"/>
          </p:nvPr>
        </p:nvSpPr>
        <p:spPr>
          <a:xfrm>
            <a:off x="914400" y="1600200"/>
            <a:ext cx="7315200" cy="4632037"/>
          </a:xfrm>
        </p:spPr>
        <p:txBody>
          <a:bodyPr/>
          <a:lstStyle/>
          <a:p>
            <a:pPr marL="0" lvl="1" indent="0" algn="ctr" eaLnBrk="1" hangingPunct="1">
              <a:lnSpc>
                <a:spcPct val="90000"/>
              </a:lnSpc>
              <a:buNone/>
            </a:pPr>
            <a:r>
              <a:rPr lang="en-US" sz="2400" dirty="0">
                <a:solidFill>
                  <a:schemeClr val="accent1"/>
                </a:solidFill>
              </a:rPr>
              <a:t>On these avenues there are many </a:t>
            </a:r>
            <a:r>
              <a:rPr lang="en-US" b="1" dirty="0">
                <a:solidFill>
                  <a:schemeClr val="accent1"/>
                </a:solidFill>
              </a:rPr>
              <a:t>outdoor caf</a:t>
            </a:r>
            <a:r>
              <a:rPr lang="en-US" b="1" dirty="0">
                <a:solidFill>
                  <a:schemeClr val="accent1"/>
                </a:solidFill>
                <a:cs typeface="Arial" charset="0"/>
              </a:rPr>
              <a:t>és</a:t>
            </a:r>
            <a:endParaRPr lang="en-US" sz="2400" b="1" dirty="0">
              <a:solidFill>
                <a:schemeClr val="accent1"/>
              </a:solidFill>
              <a:cs typeface="Arial" charset="0"/>
            </a:endParaRPr>
          </a:p>
          <a:p>
            <a:pPr lvl="2" eaLnBrk="1" hangingPunct="1">
              <a:lnSpc>
                <a:spcPct val="90000"/>
              </a:lnSpc>
            </a:pPr>
            <a:r>
              <a:rPr lang="en-US" dirty="0">
                <a:solidFill>
                  <a:schemeClr val="accent1"/>
                </a:solidFill>
                <a:cs typeface="Arial" charset="0"/>
              </a:rPr>
              <a:t>Italy has </a:t>
            </a:r>
            <a:r>
              <a:rPr lang="en-US" sz="2800" b="1" dirty="0">
                <a:solidFill>
                  <a:srgbClr val="000000"/>
                </a:solidFill>
                <a:cs typeface="Arial" charset="0"/>
              </a:rPr>
              <a:t>far more bars and restaurants </a:t>
            </a:r>
            <a:r>
              <a:rPr lang="en-US" dirty="0">
                <a:solidFill>
                  <a:schemeClr val="accent1"/>
                </a:solidFill>
                <a:cs typeface="Arial" charset="0"/>
              </a:rPr>
              <a:t>per capita than comparable European nations</a:t>
            </a:r>
          </a:p>
          <a:p>
            <a:pPr lvl="2" eaLnBrk="1" hangingPunct="1">
              <a:lnSpc>
                <a:spcPct val="90000"/>
              </a:lnSpc>
            </a:pPr>
            <a:endParaRPr lang="en-US" dirty="0">
              <a:cs typeface="Arial" charset="0"/>
            </a:endParaRPr>
          </a:p>
          <a:p>
            <a:pPr lvl="3" eaLnBrk="1" hangingPunct="1">
              <a:lnSpc>
                <a:spcPct val="90000"/>
              </a:lnSpc>
            </a:pPr>
            <a:r>
              <a:rPr lang="en-US" sz="2800" b="1" dirty="0">
                <a:solidFill>
                  <a:srgbClr val="FF0000"/>
                </a:solidFill>
                <a:cs typeface="Arial" charset="0"/>
              </a:rPr>
              <a:t>Italy:</a:t>
            </a:r>
            <a:r>
              <a:rPr lang="en-US" sz="2400" dirty="0">
                <a:solidFill>
                  <a:srgbClr val="FF0000"/>
                </a:solidFill>
                <a:cs typeface="Arial" charset="0"/>
              </a:rPr>
              <a:t>	   	</a:t>
            </a:r>
            <a:r>
              <a:rPr lang="en-US" sz="2800" b="1" dirty="0">
                <a:solidFill>
                  <a:srgbClr val="FF0000"/>
                </a:solidFill>
                <a:cs typeface="Arial" charset="0"/>
              </a:rPr>
              <a:t>257</a:t>
            </a:r>
            <a:r>
              <a:rPr lang="en-US" sz="2400" dirty="0">
                <a:solidFill>
                  <a:srgbClr val="FF0000"/>
                </a:solidFill>
                <a:cs typeface="Arial" charset="0"/>
              </a:rPr>
              <a:t>   </a:t>
            </a:r>
            <a:r>
              <a:rPr lang="en-US" sz="1800" dirty="0">
                <a:solidFill>
                  <a:srgbClr val="FF0000"/>
                </a:solidFill>
                <a:cs typeface="Arial" charset="0"/>
              </a:rPr>
              <a:t>(inhabitants per café 				    and restaurant)</a:t>
            </a:r>
          </a:p>
          <a:p>
            <a:pPr lvl="3" eaLnBrk="1" hangingPunct="1">
              <a:lnSpc>
                <a:spcPct val="90000"/>
              </a:lnSpc>
            </a:pPr>
            <a:r>
              <a:rPr lang="en-US" sz="2400" dirty="0">
                <a:cs typeface="Arial" charset="0"/>
              </a:rPr>
              <a:t>Britain: 	  	451</a:t>
            </a:r>
          </a:p>
          <a:p>
            <a:pPr lvl="3" eaLnBrk="1" hangingPunct="1">
              <a:lnSpc>
                <a:spcPct val="90000"/>
              </a:lnSpc>
            </a:pPr>
            <a:r>
              <a:rPr lang="en-US" sz="2400" dirty="0">
                <a:cs typeface="Arial" charset="0"/>
              </a:rPr>
              <a:t>France:	   	795 </a:t>
            </a:r>
          </a:p>
          <a:p>
            <a:pPr lvl="3" eaLnBrk="1" hangingPunct="1">
              <a:lnSpc>
                <a:spcPct val="90000"/>
              </a:lnSpc>
            </a:pPr>
            <a:r>
              <a:rPr lang="en-US" sz="2400" dirty="0">
                <a:cs typeface="Arial" charset="0"/>
              </a:rPr>
              <a:t>Germany:	558</a:t>
            </a:r>
          </a:p>
          <a:p>
            <a:pPr lvl="3" eaLnBrk="1" hangingPunct="1">
              <a:lnSpc>
                <a:spcPct val="90000"/>
              </a:lnSpc>
            </a:pPr>
            <a:r>
              <a:rPr lang="en-US" sz="2400" dirty="0">
                <a:cs typeface="Arial" charset="0"/>
              </a:rPr>
              <a:t>Spain:	  	778</a:t>
            </a:r>
          </a:p>
          <a:p>
            <a:pPr lvl="4" eaLnBrk="1" hangingPunct="1">
              <a:lnSpc>
                <a:spcPct val="90000"/>
              </a:lnSpc>
              <a:buFontTx/>
              <a:buNone/>
            </a:pPr>
            <a:r>
              <a:rPr lang="en-US" sz="1200" dirty="0">
                <a:cs typeface="Arial" charset="0"/>
              </a:rPr>
              <a:t>                                       (Richard 1995)</a:t>
            </a:r>
          </a:p>
        </p:txBody>
      </p:sp>
      <p:sp>
        <p:nvSpPr>
          <p:cNvPr id="5" name="AutoShape 8"/>
          <p:cNvSpPr>
            <a:spLocks noChangeArrowheads="1"/>
          </p:cNvSpPr>
          <p:nvPr/>
        </p:nvSpPr>
        <p:spPr bwMode="auto">
          <a:xfrm rot="16200000">
            <a:off x="163399" y="3632539"/>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059342" y="6551842"/>
            <a:ext cx="299152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http://www.liveromelikearoman.com/piazzatoday.htm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1731" name="Picture 7"/>
          <p:cNvPicPr>
            <a:picLocks noChangeAspect="1" noChangeArrowheads="1"/>
          </p:cNvPicPr>
          <p:nvPr/>
        </p:nvPicPr>
        <p:blipFill>
          <a:blip r:embed="rId3" cstate="print"/>
          <a:srcRect/>
          <a:stretch>
            <a:fillRect/>
          </a:stretch>
        </p:blipFill>
        <p:spPr bwMode="auto">
          <a:xfrm>
            <a:off x="685800" y="381000"/>
            <a:ext cx="7772400" cy="5465364"/>
          </a:xfrm>
          <a:prstGeom prst="rect">
            <a:avLst/>
          </a:prstGeom>
          <a:noFill/>
          <a:ln w="9525">
            <a:noFill/>
            <a:miter lim="800000"/>
            <a:headEnd/>
            <a:tailEnd/>
          </a:ln>
        </p:spPr>
      </p:pic>
      <p:sp>
        <p:nvSpPr>
          <p:cNvPr id="201732" name="Rectangle 8"/>
          <p:cNvSpPr>
            <a:spLocks noChangeArrowheads="1"/>
          </p:cNvSpPr>
          <p:nvPr/>
        </p:nvSpPr>
        <p:spPr bwMode="auto">
          <a:xfrm>
            <a:off x="3181350" y="5911850"/>
            <a:ext cx="2762250" cy="33655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Verdana" pitchFamily="34" charset="0"/>
                <a:ea typeface="+mn-ea"/>
                <a:cs typeface="+mn-cs"/>
              </a:rPr>
              <a:t>Piazza </a:t>
            </a:r>
            <a:r>
              <a:rPr kumimoji="0" lang="en-US" sz="1600" b="0" i="1" u="none" strike="noStrike" kern="1200" cap="none" spc="0" normalizeH="0" baseline="0" noProof="0" dirty="0" err="1">
                <a:ln>
                  <a:noFill/>
                </a:ln>
                <a:solidFill>
                  <a:srgbClr val="FFFFFF"/>
                </a:solidFill>
                <a:effectLst/>
                <a:uLnTx/>
                <a:uFillTx/>
                <a:latin typeface="Verdana" pitchFamily="34" charset="0"/>
                <a:ea typeface="+mn-ea"/>
                <a:cs typeface="+mn-cs"/>
              </a:rPr>
              <a:t>Sant'Egidio</a:t>
            </a: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 Rome</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9683" name="Rectangle 3"/>
          <p:cNvSpPr>
            <a:spLocks noGrp="1" noChangeArrowheads="1"/>
          </p:cNvSpPr>
          <p:nvPr>
            <p:ph type="body" idx="1"/>
          </p:nvPr>
        </p:nvSpPr>
        <p:spPr>
          <a:xfrm>
            <a:off x="914400" y="1600200"/>
            <a:ext cx="7315200" cy="4388894"/>
          </a:xfrm>
        </p:spPr>
        <p:txBody>
          <a:bodyPr/>
          <a:lstStyle/>
          <a:p>
            <a:pPr marL="0" indent="0" algn="ctr" eaLnBrk="1" hangingPunct="1">
              <a:lnSpc>
                <a:spcPct val="90000"/>
              </a:lnSpc>
              <a:buNone/>
            </a:pPr>
            <a:endParaRPr lang="en-US" sz="2400" dirty="0">
              <a:solidFill>
                <a:schemeClr val="accent1">
                  <a:lumMod val="90000"/>
                </a:schemeClr>
              </a:solidFill>
            </a:endParaRPr>
          </a:p>
          <a:p>
            <a:pPr marL="0" indent="0" algn="ctr" eaLnBrk="1" hangingPunct="1">
              <a:lnSpc>
                <a:spcPct val="90000"/>
              </a:lnSpc>
              <a:buNone/>
            </a:pPr>
            <a:r>
              <a:rPr lang="en-US" sz="2400" dirty="0">
                <a:solidFill>
                  <a:schemeClr val="accent1">
                    <a:lumMod val="90000"/>
                  </a:schemeClr>
                </a:solidFill>
              </a:rPr>
              <a:t>Even in Italian cities where there is no central piazza, it is well-known that </a:t>
            </a:r>
          </a:p>
          <a:p>
            <a:pPr marL="0" indent="0" algn="ctr" eaLnBrk="1" hangingPunct="1">
              <a:lnSpc>
                <a:spcPct val="90000"/>
              </a:lnSpc>
              <a:buNone/>
            </a:pPr>
            <a:r>
              <a:rPr lang="en-US" sz="3600" b="1" dirty="0">
                <a:solidFill>
                  <a:schemeClr val="accent1">
                    <a:lumMod val="90000"/>
                  </a:schemeClr>
                </a:solidFill>
              </a:rPr>
              <a:t>certain avenues</a:t>
            </a:r>
            <a:r>
              <a:rPr lang="en-US" dirty="0">
                <a:solidFill>
                  <a:schemeClr val="accent1">
                    <a:lumMod val="90000"/>
                  </a:schemeClr>
                </a:solidFill>
              </a:rPr>
              <a:t> </a:t>
            </a:r>
            <a:r>
              <a:rPr lang="en-US" b="1" dirty="0">
                <a:solidFill>
                  <a:schemeClr val="accent1">
                    <a:lumMod val="90000"/>
                  </a:schemeClr>
                </a:solidFill>
              </a:rPr>
              <a:t>serve as substitutes </a:t>
            </a:r>
            <a:r>
              <a:rPr lang="en-US" sz="2400" dirty="0">
                <a:solidFill>
                  <a:schemeClr val="accent1">
                    <a:lumMod val="90000"/>
                  </a:schemeClr>
                </a:solidFill>
              </a:rPr>
              <a:t>for them, and the village-like behavior is replaced along them</a:t>
            </a:r>
          </a:p>
          <a:p>
            <a:pPr marL="0" indent="0" algn="ctr" eaLnBrk="1" hangingPunct="1">
              <a:lnSpc>
                <a:spcPct val="90000"/>
              </a:lnSpc>
              <a:buNone/>
            </a:pPr>
            <a:endParaRPr lang="en-US" sz="1200" dirty="0"/>
          </a:p>
          <a:p>
            <a:pPr lvl="1" eaLnBrk="1" hangingPunct="1">
              <a:lnSpc>
                <a:spcPct val="90000"/>
              </a:lnSpc>
            </a:pPr>
            <a:r>
              <a:rPr lang="en-US" dirty="0"/>
              <a:t>And if there’s not a proper outdoor caf</a:t>
            </a:r>
            <a:r>
              <a:rPr lang="en-US" dirty="0">
                <a:cs typeface="Arial" charset="0"/>
              </a:rPr>
              <a:t>é</a:t>
            </a:r>
            <a:br>
              <a:rPr lang="en-US" dirty="0">
                <a:cs typeface="Arial" charset="0"/>
              </a:rPr>
            </a:br>
            <a:r>
              <a:rPr lang="en-US" dirty="0">
                <a:cs typeface="Arial" charset="0"/>
              </a:rPr>
              <a:t>there will still be tables and chairs and other places to sit and visit in the public space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1784997"/>
            <a:ext cx="7315200" cy="484440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charset="0"/>
                <a:ea typeface="+mn-ea"/>
                <a:cs typeface="+mn-cs"/>
              </a:rPr>
              <a:t>metaphor</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“The use of a word or phrase to refer to something that it isn’t, invoking a direct similarity between the word or phrase used and the thing described . . . “</a:t>
            </a:r>
            <a:endParaRPr kumimoji="0" lang="en-US" sz="5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https://en.wiktionary.org/wiki/metaphor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69498641"/>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815963" y="6199496"/>
            <a:ext cx="147829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Willie Henderson</a:t>
            </a:r>
          </a:p>
        </p:txBody>
      </p:sp>
      <p:sp>
        <p:nvSpPr>
          <p:cNvPr id="201732" name="Rectangle 8"/>
          <p:cNvSpPr>
            <a:spLocks noChangeArrowheads="1"/>
          </p:cNvSpPr>
          <p:nvPr/>
        </p:nvSpPr>
        <p:spPr bwMode="auto">
          <a:xfrm>
            <a:off x="1066800" y="5894696"/>
            <a:ext cx="697729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Verdana" pitchFamily="34" charset="0"/>
                <a:ea typeface="+mn-ea"/>
                <a:cs typeface="+mn-cs"/>
              </a:rPr>
              <a:t>Castagneto</a:t>
            </a: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 Carducci, Province of Livorno, region of Tuscany, Italy</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descr="Hill-town blues 020"/>
          <p:cNvPicPr>
            <a:picLocks noChangeAspect="1" noChangeArrowheads="1"/>
          </p:cNvPicPr>
          <p:nvPr/>
        </p:nvPicPr>
        <p:blipFill>
          <a:blip r:embed="rId2" cstate="print"/>
          <a:srcRect/>
          <a:stretch>
            <a:fillRect/>
          </a:stretch>
        </p:blipFill>
        <p:spPr bwMode="auto">
          <a:xfrm>
            <a:off x="685800" y="33669"/>
            <a:ext cx="7772400" cy="5828955"/>
          </a:xfrm>
          <a:prstGeom prst="rect">
            <a:avLst/>
          </a:prstGeom>
          <a:noFill/>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2755" name="Rectangle 3"/>
          <p:cNvSpPr>
            <a:spLocks noChangeArrowheads="1"/>
          </p:cNvSpPr>
          <p:nvPr/>
        </p:nvSpPr>
        <p:spPr bwMode="auto">
          <a:xfrm>
            <a:off x="2303461" y="5972628"/>
            <a:ext cx="454002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2756" name="Picture 5"/>
          <p:cNvPicPr>
            <a:picLocks noChangeAspect="1" noChangeArrowheads="1"/>
          </p:cNvPicPr>
          <p:nvPr/>
        </p:nvPicPr>
        <p:blipFill>
          <a:blip r:embed="rId3" cstate="print"/>
          <a:srcRect/>
          <a:stretch>
            <a:fillRect/>
          </a:stretch>
        </p:blipFill>
        <p:spPr bwMode="auto">
          <a:xfrm>
            <a:off x="155349" y="359226"/>
            <a:ext cx="8821737" cy="5486400"/>
          </a:xfrm>
          <a:prstGeom prst="rect">
            <a:avLst/>
          </a:prstGeom>
          <a:noFill/>
          <a:ln w="9525">
            <a:noFill/>
            <a:miter lim="800000"/>
            <a:headEnd/>
            <a:tailEnd/>
          </a:ln>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3779" name="Rectangle 3"/>
          <p:cNvSpPr>
            <a:spLocks noGrp="1" noChangeArrowheads="1"/>
          </p:cNvSpPr>
          <p:nvPr>
            <p:ph type="body" idx="1"/>
          </p:nvPr>
        </p:nvSpPr>
        <p:spPr>
          <a:xfrm>
            <a:off x="914400" y="2481942"/>
            <a:ext cx="7315200" cy="3046988"/>
          </a:xfrm>
        </p:spPr>
        <p:txBody>
          <a:bodyPr/>
          <a:lstStyle/>
          <a:p>
            <a:pPr marL="0" indent="0" algn="ctr" eaLnBrk="1" hangingPunct="1">
              <a:spcBef>
                <a:spcPts val="0"/>
              </a:spcBef>
              <a:buNone/>
            </a:pPr>
            <a:r>
              <a:rPr lang="en-US" dirty="0" err="1"/>
              <a:t>Venezia</a:t>
            </a:r>
            <a:r>
              <a:rPr lang="en-US" dirty="0"/>
              <a:t> </a:t>
            </a:r>
            <a:r>
              <a:rPr lang="en-US" sz="1600" dirty="0"/>
              <a:t>(1997)</a:t>
            </a:r>
            <a:r>
              <a:rPr lang="en-US" dirty="0"/>
              <a:t> suggests that the large </a:t>
            </a:r>
          </a:p>
          <a:p>
            <a:pPr algn="ctr" eaLnBrk="1" hangingPunct="1">
              <a:spcBef>
                <a:spcPts val="0"/>
              </a:spcBef>
              <a:buFontTx/>
              <a:buNone/>
            </a:pPr>
            <a:r>
              <a:rPr lang="en-US" dirty="0"/>
              <a:t>	</a:t>
            </a:r>
            <a:r>
              <a:rPr lang="en-US" b="1" dirty="0"/>
              <a:t>piazza</a:t>
            </a:r>
            <a:r>
              <a:rPr lang="en-US" dirty="0"/>
              <a:t> is more descriptive of </a:t>
            </a:r>
            <a:r>
              <a:rPr lang="en-US" b="1" dirty="0"/>
              <a:t>southern</a:t>
            </a:r>
            <a:r>
              <a:rPr lang="en-US" dirty="0"/>
              <a:t> Italy, </a:t>
            </a:r>
            <a:br>
              <a:rPr lang="en-US" dirty="0"/>
            </a:br>
            <a:r>
              <a:rPr lang="en-US" dirty="0"/>
              <a:t>whereas </a:t>
            </a:r>
            <a:r>
              <a:rPr lang="en-US" b="1" dirty="0"/>
              <a:t>bars</a:t>
            </a:r>
            <a:r>
              <a:rPr lang="en-US" dirty="0"/>
              <a:t> </a:t>
            </a:r>
            <a:br>
              <a:rPr lang="en-US" dirty="0"/>
            </a:br>
            <a:r>
              <a:rPr lang="en-US" dirty="0"/>
              <a:t>(and the adjoining small parks) </a:t>
            </a:r>
            <a:br>
              <a:rPr lang="en-US" dirty="0"/>
            </a:br>
            <a:r>
              <a:rPr lang="en-US" dirty="0"/>
              <a:t>are more descriptive of </a:t>
            </a:r>
            <a:r>
              <a:rPr lang="en-US" b="1" dirty="0"/>
              <a:t>northern</a:t>
            </a:r>
            <a:r>
              <a:rPr lang="en-US" dirty="0"/>
              <a: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4611" name="Rectangle 3"/>
          <p:cNvSpPr>
            <a:spLocks noGrp="1" noChangeArrowheads="1"/>
          </p:cNvSpPr>
          <p:nvPr>
            <p:ph type="body" idx="1"/>
          </p:nvPr>
        </p:nvSpPr>
        <p:spPr>
          <a:xfrm>
            <a:off x="914400" y="2583518"/>
            <a:ext cx="7315200" cy="2217082"/>
          </a:xfrm>
        </p:spPr>
        <p:txBody>
          <a:bodyPr/>
          <a:lstStyle/>
          <a:p>
            <a:pPr marL="0" indent="0" algn="ctr" eaLnBrk="1" hangingPunct="1">
              <a:lnSpc>
                <a:spcPct val="150000"/>
              </a:lnSpc>
              <a:spcBef>
                <a:spcPts val="0"/>
              </a:spcBef>
              <a:buNone/>
            </a:pPr>
            <a:r>
              <a:rPr lang="en-US" b="1" dirty="0"/>
              <a:t>In terms of orientation toward time, space, and the other culture-general concepts discussed by Gannon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5635" name="Rectangle 3"/>
          <p:cNvSpPr>
            <a:spLocks noGrp="1" noChangeArrowheads="1"/>
          </p:cNvSpPr>
          <p:nvPr>
            <p:ph type="body" idx="1"/>
          </p:nvPr>
        </p:nvSpPr>
        <p:spPr>
          <a:xfrm>
            <a:off x="914400" y="2209800"/>
            <a:ext cx="7315200" cy="3785652"/>
          </a:xfrm>
        </p:spPr>
        <p:txBody>
          <a:bodyPr/>
          <a:lstStyle/>
          <a:p>
            <a:pPr marL="0" indent="0" algn="ctr" eaLnBrk="1" hangingPunct="1">
              <a:lnSpc>
                <a:spcPct val="150000"/>
              </a:lnSpc>
              <a:spcBef>
                <a:spcPts val="0"/>
              </a:spcBef>
              <a:buNone/>
            </a:pPr>
            <a:r>
              <a:rPr lang="en-US" b="1" dirty="0"/>
              <a:t>. . . as the discussion of the piazza suggests, Italians tend to be more </a:t>
            </a:r>
            <a:r>
              <a:rPr lang="en-US" b="1" dirty="0" err="1">
                <a:solidFill>
                  <a:srgbClr val="C00000"/>
                </a:solidFill>
              </a:rPr>
              <a:t>polychronic</a:t>
            </a:r>
            <a:r>
              <a:rPr lang="en-US" b="1" dirty="0">
                <a:solidFill>
                  <a:srgbClr val="C00000"/>
                </a:solidFill>
              </a:rPr>
              <a:t> </a:t>
            </a:r>
            <a:r>
              <a:rPr lang="en-US" b="1" dirty="0"/>
              <a:t>than </a:t>
            </a:r>
            <a:r>
              <a:rPr lang="en-US" b="1" dirty="0" err="1">
                <a:solidFill>
                  <a:srgbClr val="C00000"/>
                </a:solidFill>
              </a:rPr>
              <a:t>monochronic</a:t>
            </a:r>
            <a:r>
              <a:rPr lang="en-US" b="1" dirty="0"/>
              <a:t>, performing many activities simultaneously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5827" name="Rectangle 3"/>
          <p:cNvSpPr>
            <a:spLocks noGrp="1" noChangeArrowheads="1"/>
          </p:cNvSpPr>
          <p:nvPr>
            <p:ph type="body" idx="1"/>
          </p:nvPr>
        </p:nvSpPr>
        <p:spPr>
          <a:xfrm>
            <a:off x="914400" y="2474655"/>
            <a:ext cx="7315200" cy="2800767"/>
          </a:xfrm>
        </p:spPr>
        <p:txBody>
          <a:bodyPr/>
          <a:lstStyle/>
          <a:p>
            <a:pPr marL="0" indent="0" algn="ctr" eaLnBrk="1" hangingPunct="1">
              <a:spcBef>
                <a:spcPts val="0"/>
              </a:spcBef>
              <a:buNone/>
            </a:pPr>
            <a:r>
              <a:rPr lang="en-US" b="1" dirty="0"/>
              <a:t>Italians tend to be </a:t>
            </a:r>
          </a:p>
          <a:p>
            <a:pPr marL="0" indent="0" algn="ctr" eaLnBrk="1" hangingPunct="1">
              <a:spcBef>
                <a:spcPts val="0"/>
              </a:spcBef>
              <a:buNone/>
            </a:pPr>
            <a:r>
              <a:rPr lang="en-US" b="1" dirty="0"/>
              <a:t>great spectators of life</a:t>
            </a:r>
          </a:p>
          <a:p>
            <a:pPr marL="0" indent="0" algn="ctr" eaLnBrk="1" hangingPunct="1">
              <a:spcBef>
                <a:spcPts val="0"/>
              </a:spcBef>
              <a:buNone/>
            </a:pPr>
            <a:endParaRPr lang="en-US" sz="1400" b="1" dirty="0"/>
          </a:p>
          <a:p>
            <a:pPr eaLnBrk="1" hangingPunct="1">
              <a:spcBef>
                <a:spcPts val="0"/>
              </a:spcBef>
            </a:pPr>
            <a:endParaRPr lang="en-US" sz="1200" dirty="0"/>
          </a:p>
          <a:p>
            <a:pPr lvl="1" eaLnBrk="1" hangingPunct="1">
              <a:spcBef>
                <a:spcPts val="0"/>
              </a:spcBef>
            </a:pPr>
            <a:r>
              <a:rPr lang="en-US" dirty="0"/>
              <a:t>The show at the piazza can be so engrossing that many people spend most of their lives just looking at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6851" name="Rectangle 3"/>
          <p:cNvSpPr>
            <a:spLocks noGrp="1" noChangeArrowheads="1"/>
          </p:cNvSpPr>
          <p:nvPr>
            <p:ph type="body" idx="1"/>
          </p:nvPr>
        </p:nvSpPr>
        <p:spPr>
          <a:xfrm>
            <a:off x="914400" y="1600200"/>
            <a:ext cx="7315200" cy="3939540"/>
          </a:xfrm>
        </p:spPr>
        <p:txBody>
          <a:bodyPr/>
          <a:lstStyle/>
          <a:p>
            <a:pPr marL="0" indent="0" algn="ctr" eaLnBrk="1" hangingPunct="1">
              <a:spcBef>
                <a:spcPts val="0"/>
              </a:spcBef>
              <a:buNone/>
            </a:pPr>
            <a:r>
              <a:rPr lang="en-US" sz="2800" dirty="0"/>
              <a:t>Foreigners are frequently impressed by the fact that many Italians </a:t>
            </a:r>
          </a:p>
          <a:p>
            <a:pPr marL="0" indent="0" algn="ctr" eaLnBrk="1" hangingPunct="1">
              <a:spcBef>
                <a:spcPts val="0"/>
              </a:spcBef>
              <a:buNone/>
            </a:pPr>
            <a:r>
              <a:rPr lang="en-US" sz="3600" b="1" dirty="0"/>
              <a:t>seem to be </a:t>
            </a:r>
            <a:endParaRPr lang="en-US" sz="2800" b="1" dirty="0"/>
          </a:p>
          <a:p>
            <a:pPr marL="0" indent="0" algn="ctr" eaLnBrk="1" hangingPunct="1">
              <a:spcBef>
                <a:spcPts val="0"/>
              </a:spcBef>
              <a:buNone/>
            </a:pPr>
            <a:r>
              <a:rPr lang="en-US" sz="2800" b="1" dirty="0"/>
              <a:t>doing their jobs with whole-hearted dedication and enthusiasm</a:t>
            </a:r>
          </a:p>
          <a:p>
            <a:pPr eaLnBrk="1" hangingPunct="1">
              <a:spcBef>
                <a:spcPts val="0"/>
              </a:spcBef>
            </a:pPr>
            <a:endParaRPr lang="en-US" sz="1800" dirty="0"/>
          </a:p>
          <a:p>
            <a:pPr lvl="1" eaLnBrk="1" hangingPunct="1">
              <a:spcBef>
                <a:spcPts val="0"/>
              </a:spcBef>
            </a:pPr>
            <a:r>
              <a:rPr lang="en-US" dirty="0"/>
              <a:t>This does not mean that these Italians do everything with efficiency, speed, and thoroughness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6851" name="Rectangle 3"/>
          <p:cNvSpPr>
            <a:spLocks noGrp="1" noChangeArrowheads="1"/>
          </p:cNvSpPr>
          <p:nvPr>
            <p:ph type="body" idx="1"/>
          </p:nvPr>
        </p:nvSpPr>
        <p:spPr>
          <a:xfrm>
            <a:off x="914400" y="1600200"/>
            <a:ext cx="7315200" cy="4653582"/>
          </a:xfrm>
        </p:spPr>
        <p:txBody>
          <a:bodyPr/>
          <a:lstStyle/>
          <a:p>
            <a:pPr marL="0" indent="0" algn="ctr" eaLnBrk="1" hangingPunct="1">
              <a:spcBef>
                <a:spcPts val="0"/>
              </a:spcBef>
              <a:buNone/>
            </a:pPr>
            <a:r>
              <a:rPr lang="en-US" sz="2800" dirty="0">
                <a:solidFill>
                  <a:schemeClr val="accent1">
                    <a:lumMod val="90000"/>
                  </a:schemeClr>
                </a:solidFill>
              </a:rPr>
              <a:t>Foreigners are frequently impressed by the fact that many Italians seem to be </a:t>
            </a:r>
          </a:p>
          <a:p>
            <a:pPr marL="0" indent="0" algn="ctr" eaLnBrk="1" hangingPunct="1">
              <a:spcBef>
                <a:spcPts val="0"/>
              </a:spcBef>
              <a:buNone/>
            </a:pPr>
            <a:r>
              <a:rPr lang="en-US" sz="2800" b="1" dirty="0">
                <a:solidFill>
                  <a:schemeClr val="accent1">
                    <a:lumMod val="90000"/>
                  </a:schemeClr>
                </a:solidFill>
              </a:rPr>
              <a:t>doing their jobs with whole-hearted dedication and enthusiasm</a:t>
            </a:r>
          </a:p>
          <a:p>
            <a:pPr eaLnBrk="1" hangingPunct="1">
              <a:spcBef>
                <a:spcPts val="0"/>
              </a:spcBef>
            </a:pPr>
            <a:endParaRPr lang="en-US" sz="1200" dirty="0"/>
          </a:p>
          <a:p>
            <a:pPr lvl="1" eaLnBrk="1" hangingPunct="1"/>
            <a:r>
              <a:rPr lang="en-US" dirty="0"/>
              <a:t>Rather, they frequently complete their jobs with visible pleasure, as if work were not a punishment</a:t>
            </a:r>
          </a:p>
          <a:p>
            <a:pPr lvl="1" eaLnBrk="1" hangingPunct="1"/>
            <a:endParaRPr lang="en-US" sz="300" dirty="0"/>
          </a:p>
          <a:p>
            <a:pPr lvl="1" eaLnBrk="1" hangingPunct="1"/>
            <a:r>
              <a:rPr lang="en-US" sz="2400" dirty="0">
                <a:solidFill>
                  <a:schemeClr val="bg1"/>
                </a:solidFill>
              </a:rPr>
              <a:t>Looking closely one can realize that many Italians have a theatrical quality that enhances but slightly distorts the actions of their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6851" name="Rectangle 3"/>
          <p:cNvSpPr>
            <a:spLocks noGrp="1" noChangeArrowheads="1"/>
          </p:cNvSpPr>
          <p:nvPr>
            <p:ph type="body" idx="1"/>
          </p:nvPr>
        </p:nvSpPr>
        <p:spPr>
          <a:xfrm>
            <a:off x="914400" y="1600200"/>
            <a:ext cx="7315200" cy="4653582"/>
          </a:xfrm>
        </p:spPr>
        <p:txBody>
          <a:bodyPr/>
          <a:lstStyle/>
          <a:p>
            <a:pPr marL="0" indent="0" algn="ctr" eaLnBrk="1" hangingPunct="1">
              <a:spcBef>
                <a:spcPts val="0"/>
              </a:spcBef>
              <a:buNone/>
            </a:pPr>
            <a:r>
              <a:rPr lang="en-US" sz="2800" dirty="0">
                <a:solidFill>
                  <a:schemeClr val="accent1">
                    <a:lumMod val="90000"/>
                  </a:schemeClr>
                </a:solidFill>
              </a:rPr>
              <a:t>Foreigners are frequently impressed by the fact that many Italians seem to be </a:t>
            </a:r>
          </a:p>
          <a:p>
            <a:pPr marL="0" indent="0" algn="ctr" eaLnBrk="1" hangingPunct="1">
              <a:spcBef>
                <a:spcPts val="0"/>
              </a:spcBef>
              <a:buNone/>
            </a:pPr>
            <a:r>
              <a:rPr lang="en-US" sz="2800" b="1" dirty="0">
                <a:solidFill>
                  <a:schemeClr val="accent1">
                    <a:lumMod val="90000"/>
                  </a:schemeClr>
                </a:solidFill>
              </a:rPr>
              <a:t>doing their jobs with whole-hearted dedication and enthusiasm</a:t>
            </a:r>
          </a:p>
          <a:p>
            <a:pPr eaLnBrk="1" hangingPunct="1">
              <a:spcBef>
                <a:spcPts val="0"/>
              </a:spcBef>
            </a:pPr>
            <a:endParaRPr lang="en-US" sz="1200" dirty="0"/>
          </a:p>
          <a:p>
            <a:pPr lvl="1" eaLnBrk="1" hangingPunct="1"/>
            <a:r>
              <a:rPr lang="en-US" dirty="0">
                <a:solidFill>
                  <a:schemeClr val="accent1">
                    <a:lumMod val="90000"/>
                  </a:schemeClr>
                </a:solidFill>
              </a:rPr>
              <a:t>Rather, they frequently complete their jobs with visible pleasure, as if work were not a punishment</a:t>
            </a:r>
          </a:p>
          <a:p>
            <a:pPr lvl="1" eaLnBrk="1" hangingPunct="1"/>
            <a:endParaRPr lang="en-US" sz="300" dirty="0"/>
          </a:p>
          <a:p>
            <a:pPr lvl="1" eaLnBrk="1" hangingPunct="1"/>
            <a:r>
              <a:rPr lang="en-US" sz="2400" dirty="0"/>
              <a:t>Looking closely one can realize that many Italians have a theatrical quality that enhances but slightly distorts the actions of their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02165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132577"/>
            <a:ext cx="8226425" cy="5940088"/>
          </a:xfrm>
        </p:spPr>
        <p:txBody>
          <a:bodyPr wrap="square">
            <a:spAutoFit/>
          </a:bodyPr>
          <a:lstStyle/>
          <a:p>
            <a:pPr algn="ctr" eaLnBrk="1" hangingPunct="1">
              <a:buFontTx/>
              <a:buNone/>
            </a:pPr>
            <a:r>
              <a:rPr lang="en-US" sz="4000" b="1" dirty="0">
                <a:solidFill>
                  <a:srgbClr val="FF0000"/>
                </a:solidFill>
              </a:rPr>
              <a:t>a </a:t>
            </a:r>
          </a:p>
          <a:p>
            <a:pPr algn="ctr" eaLnBrk="1" hangingPunct="1">
              <a:buFontTx/>
              <a:buNone/>
            </a:pPr>
            <a:r>
              <a:rPr lang="en-US" sz="6000" b="1" dirty="0">
                <a:solidFill>
                  <a:srgbClr val="FF0000"/>
                </a:solidFill>
              </a:rPr>
              <a:t>cultural metaphor</a:t>
            </a:r>
            <a:r>
              <a:rPr lang="en-US" sz="4000" b="1" dirty="0">
                <a:solidFill>
                  <a:srgbClr val="FF0000"/>
                </a:solidFill>
              </a:rPr>
              <a:t> is a specialized use of an item or action or idea itself </a:t>
            </a:r>
          </a:p>
          <a:p>
            <a:pPr algn="ctr" eaLnBrk="1" hangingPunct="1">
              <a:buFontTx/>
              <a:buNone/>
            </a:pPr>
            <a:r>
              <a:rPr lang="en-US" sz="4000" b="1" dirty="0">
                <a:solidFill>
                  <a:srgbClr val="FF0000"/>
                </a:solidFill>
              </a:rPr>
              <a:t>as a Unit of Analysis . . .</a:t>
            </a:r>
            <a:endParaRPr lang="en-US" sz="4400" dirty="0">
              <a:solidFill>
                <a:srgbClr val="FF0000"/>
              </a:solidFill>
            </a:endParaRPr>
          </a:p>
        </p:txBody>
      </p:sp>
    </p:spTree>
    <p:extLst>
      <p:ext uri="{BB962C8B-B14F-4D97-AF65-F5344CB8AC3E}">
        <p14:creationId xmlns:p14="http://schemas.microsoft.com/office/powerpoint/2010/main" val="966265270"/>
      </p:ext>
    </p:extLst>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7875" name="Rectangle 3"/>
          <p:cNvSpPr>
            <a:spLocks noGrp="1" noChangeArrowheads="1"/>
          </p:cNvSpPr>
          <p:nvPr>
            <p:ph type="body" idx="1"/>
          </p:nvPr>
        </p:nvSpPr>
        <p:spPr>
          <a:xfrm>
            <a:off x="914400" y="2026146"/>
            <a:ext cx="7315200" cy="3231654"/>
          </a:xfrm>
        </p:spPr>
        <p:txBody>
          <a:bodyPr/>
          <a:lstStyle/>
          <a:p>
            <a:pPr marL="0" indent="0" algn="ctr" eaLnBrk="1" hangingPunct="1">
              <a:spcBef>
                <a:spcPts val="0"/>
              </a:spcBef>
              <a:buNone/>
            </a:pPr>
            <a:r>
              <a:rPr lang="en-US" dirty="0"/>
              <a:t>In the opera, the best example of externalization is </a:t>
            </a:r>
            <a:r>
              <a:rPr lang="en-US" b="1" dirty="0"/>
              <a:t>the crowd scene</a:t>
            </a:r>
          </a:p>
          <a:p>
            <a:pPr eaLnBrk="1" hangingPunct="1">
              <a:spcBef>
                <a:spcPts val="0"/>
              </a:spcBef>
            </a:pPr>
            <a:endParaRPr lang="en-US" sz="1600" dirty="0"/>
          </a:p>
          <a:p>
            <a:pPr lvl="1" eaLnBrk="1" hangingPunct="1">
              <a:spcBef>
                <a:spcPts val="0"/>
              </a:spcBef>
            </a:pPr>
            <a:r>
              <a:rPr lang="en-US" dirty="0"/>
              <a:t>“There are so many crowd scenes in Italian opera that some writers have identified them as </a:t>
            </a:r>
            <a:r>
              <a:rPr lang="en-US" b="1" dirty="0"/>
              <a:t>one of  its essential characteristics</a:t>
            </a:r>
            <a:r>
              <a:rPr lang="en-US" dirty="0"/>
              <a:t>”</a:t>
            </a:r>
          </a:p>
          <a:p>
            <a:pPr lvl="1" eaLnBrk="1" hangingPunct="1">
              <a:lnSpc>
                <a:spcPct val="80000"/>
              </a:lnSpc>
              <a:buNone/>
            </a:pP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92578" name="Picture 2"/>
          <p:cNvPicPr>
            <a:picLocks noChangeAspect="1" noChangeArrowheads="1"/>
          </p:cNvPicPr>
          <p:nvPr/>
        </p:nvPicPr>
        <p:blipFill>
          <a:blip r:embed="rId2" cstate="print"/>
          <a:srcRect/>
          <a:stretch>
            <a:fillRect/>
          </a:stretch>
        </p:blipFill>
        <p:spPr bwMode="auto">
          <a:xfrm>
            <a:off x="672152" y="979510"/>
            <a:ext cx="7772400" cy="4857750"/>
          </a:xfrm>
          <a:prstGeom prst="rect">
            <a:avLst/>
          </a:prstGeom>
          <a:noFill/>
          <a:ln w="9525">
            <a:noFill/>
            <a:miter lim="800000"/>
            <a:headEnd/>
            <a:tailEnd/>
          </a:ln>
        </p:spPr>
      </p:pic>
      <p:sp>
        <p:nvSpPr>
          <p:cNvPr id="4" name="Rectangle 4"/>
          <p:cNvSpPr>
            <a:spLocks noChangeArrowheads="1"/>
          </p:cNvSpPr>
          <p:nvPr/>
        </p:nvSpPr>
        <p:spPr bwMode="auto">
          <a:xfrm>
            <a:off x="3616479" y="6551842"/>
            <a:ext cx="1904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http://en.wikipedia.org/wiki/Aida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3186" name="Rectangle 4"/>
          <p:cNvSpPr>
            <a:spLocks noChangeArrowheads="1"/>
          </p:cNvSpPr>
          <p:nvPr/>
        </p:nvSpPr>
        <p:spPr bwMode="auto">
          <a:xfrm>
            <a:off x="3616479" y="6551842"/>
            <a:ext cx="1904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http://en.wikipedia.org/wiki/Aida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1554" name="Picture 2"/>
          <p:cNvPicPr>
            <a:picLocks noChangeAspect="1" noChangeArrowheads="1"/>
          </p:cNvPicPr>
          <p:nvPr/>
        </p:nvPicPr>
        <p:blipFill>
          <a:blip r:embed="rId3" cstate="print"/>
          <a:srcRect/>
          <a:stretch>
            <a:fillRect/>
          </a:stretch>
        </p:blipFill>
        <p:spPr bwMode="auto">
          <a:xfrm>
            <a:off x="0" y="1111054"/>
            <a:ext cx="9144000" cy="4880610"/>
          </a:xfrm>
          <a:prstGeom prst="rect">
            <a:avLst/>
          </a:prstGeom>
          <a:noFill/>
          <a:ln w="9525">
            <a:noFill/>
            <a:miter lim="800000"/>
            <a:headEnd/>
            <a:tailEnd/>
          </a:ln>
        </p:spPr>
      </p:pic>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93602" name="Picture 2"/>
          <p:cNvPicPr>
            <a:picLocks noChangeAspect="1" noChangeArrowheads="1"/>
          </p:cNvPicPr>
          <p:nvPr/>
        </p:nvPicPr>
        <p:blipFill>
          <a:blip r:embed="rId2" cstate="print"/>
          <a:srcRect/>
          <a:stretch>
            <a:fillRect/>
          </a:stretch>
        </p:blipFill>
        <p:spPr bwMode="auto">
          <a:xfrm>
            <a:off x="0" y="371622"/>
            <a:ext cx="9144000" cy="6105378"/>
          </a:xfrm>
          <a:prstGeom prst="rect">
            <a:avLst/>
          </a:prstGeom>
          <a:noFill/>
          <a:ln w="9525">
            <a:noFill/>
            <a:miter lim="800000"/>
            <a:headEnd/>
            <a:tailEnd/>
          </a:ln>
        </p:spPr>
      </p:pic>
      <p:sp>
        <p:nvSpPr>
          <p:cNvPr id="5" name="Rectangle 4"/>
          <p:cNvSpPr>
            <a:spLocks noChangeArrowheads="1"/>
          </p:cNvSpPr>
          <p:nvPr/>
        </p:nvSpPr>
        <p:spPr bwMode="auto">
          <a:xfrm>
            <a:off x="3056230" y="6552734"/>
            <a:ext cx="30251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http://www.nedgallagher.com/journal/images/aida.jpg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7875" name="Rectangle 3"/>
          <p:cNvSpPr>
            <a:spLocks noGrp="1" noChangeArrowheads="1"/>
          </p:cNvSpPr>
          <p:nvPr>
            <p:ph type="body" idx="1"/>
          </p:nvPr>
        </p:nvSpPr>
        <p:spPr>
          <a:xfrm>
            <a:off x="914400" y="2026146"/>
            <a:ext cx="7315200" cy="4825937"/>
          </a:xfrm>
        </p:spPr>
        <p:txBody>
          <a:bodyPr/>
          <a:lstStyle/>
          <a:p>
            <a:pPr marL="0" indent="0" algn="ctr" eaLnBrk="1" hangingPunct="1">
              <a:spcBef>
                <a:spcPts val="0"/>
              </a:spcBef>
              <a:buNone/>
            </a:pPr>
            <a:r>
              <a:rPr lang="en-US" dirty="0">
                <a:solidFill>
                  <a:schemeClr val="accent1">
                    <a:lumMod val="90000"/>
                  </a:schemeClr>
                </a:solidFill>
              </a:rPr>
              <a:t>In the opera, the best example of externalization is </a:t>
            </a:r>
            <a:r>
              <a:rPr lang="en-US" b="1" dirty="0"/>
              <a:t>the crowd scene</a:t>
            </a:r>
          </a:p>
          <a:p>
            <a:pPr eaLnBrk="1" hangingPunct="1">
              <a:spcBef>
                <a:spcPts val="0"/>
              </a:spcBef>
            </a:pPr>
            <a:endParaRPr lang="en-US" sz="400" dirty="0"/>
          </a:p>
          <a:p>
            <a:pPr lvl="1" eaLnBrk="1" hangingPunct="1">
              <a:lnSpc>
                <a:spcPct val="150000"/>
              </a:lnSpc>
            </a:pPr>
            <a:r>
              <a:rPr lang="en-US" b="1" dirty="0"/>
              <a:t>Members of the crowd represent the chorus for the lead singers</a:t>
            </a:r>
            <a:r>
              <a:rPr lang="en-US" dirty="0"/>
              <a:t>, </a:t>
            </a:r>
            <a:br>
              <a:rPr lang="en-US" dirty="0"/>
            </a:br>
            <a:r>
              <a:rPr lang="en-US" dirty="0"/>
              <a:t>and there is a dynamic interplay between the lead singers and the chorus</a:t>
            </a:r>
          </a:p>
          <a:p>
            <a:pPr lvl="1" eaLnBrk="1" hangingPunct="1">
              <a:lnSpc>
                <a:spcPct val="80000"/>
              </a:lnSpc>
              <a:buNone/>
            </a:pP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7875" name="Rectangle 3"/>
          <p:cNvSpPr>
            <a:spLocks noGrp="1" noChangeArrowheads="1"/>
          </p:cNvSpPr>
          <p:nvPr>
            <p:ph type="body" idx="1"/>
          </p:nvPr>
        </p:nvSpPr>
        <p:spPr>
          <a:xfrm>
            <a:off x="914400" y="2026146"/>
            <a:ext cx="7315200" cy="4179606"/>
          </a:xfrm>
        </p:spPr>
        <p:txBody>
          <a:bodyPr/>
          <a:lstStyle/>
          <a:p>
            <a:pPr marL="0" indent="0" algn="ctr" eaLnBrk="1" hangingPunct="1">
              <a:spcBef>
                <a:spcPts val="0"/>
              </a:spcBef>
              <a:buNone/>
            </a:pPr>
            <a:r>
              <a:rPr lang="en-US" dirty="0">
                <a:solidFill>
                  <a:schemeClr val="accent1">
                    <a:lumMod val="90000"/>
                  </a:schemeClr>
                </a:solidFill>
              </a:rPr>
              <a:t>In the opera, the best example of externalization is </a:t>
            </a:r>
            <a:r>
              <a:rPr lang="en-US" b="1" dirty="0"/>
              <a:t>the crowd scene</a:t>
            </a:r>
          </a:p>
          <a:p>
            <a:pPr eaLnBrk="1" hangingPunct="1">
              <a:spcBef>
                <a:spcPts val="0"/>
              </a:spcBef>
            </a:pPr>
            <a:endParaRPr lang="en-US" sz="1600" dirty="0"/>
          </a:p>
          <a:p>
            <a:pPr lvl="1" eaLnBrk="1" hangingPunct="1">
              <a:lnSpc>
                <a:spcPct val="150000"/>
              </a:lnSpc>
            </a:pPr>
            <a:r>
              <a:rPr lang="en-US" dirty="0"/>
              <a:t>This interplay is </a:t>
            </a:r>
            <a:r>
              <a:rPr lang="en-US" b="1" dirty="0"/>
              <a:t>analogous to the behavioral dynamics in a small village </a:t>
            </a:r>
            <a:r>
              <a:rPr lang="en-US" dirty="0"/>
              <a:t>when there is a problem, and everyone comments on it in the piazza</a:t>
            </a:r>
          </a:p>
          <a:p>
            <a:pPr lvl="1" eaLnBrk="1" hangingPunct="1">
              <a:lnSpc>
                <a:spcPct val="80000"/>
              </a:lnSpc>
              <a:buNone/>
            </a:pP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2376714" y="6551842"/>
            <a:ext cx="437010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www.duluthnewstribune.com/articles/index.cfm?id=46549&amp;section=Wave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9923" name="Picture 4"/>
          <p:cNvPicPr>
            <a:picLocks noChangeAspect="1" noChangeArrowheads="1"/>
          </p:cNvPicPr>
          <p:nvPr/>
        </p:nvPicPr>
        <p:blipFill>
          <a:blip r:embed="rId4" cstate="print"/>
          <a:srcRect/>
          <a:stretch>
            <a:fillRect/>
          </a:stretch>
        </p:blipFill>
        <p:spPr bwMode="auto">
          <a:xfrm>
            <a:off x="215900" y="685800"/>
            <a:ext cx="8775700" cy="5484813"/>
          </a:xfrm>
          <a:prstGeom prst="rect">
            <a:avLst/>
          </a:prstGeom>
          <a:noFill/>
          <a:ln w="9525">
            <a:noFill/>
            <a:miter lim="800000"/>
            <a:headEnd/>
            <a:tailEnd/>
          </a:ln>
        </p:spPr>
      </p:pic>
      <p:sp>
        <p:nvSpPr>
          <p:cNvPr id="3" name="Freeform 2"/>
          <p:cNvSpPr/>
          <p:nvPr/>
        </p:nvSpPr>
        <p:spPr bwMode="auto">
          <a:xfrm>
            <a:off x="2895600" y="1577704"/>
            <a:ext cx="3200400" cy="1692365"/>
          </a:xfrm>
          <a:custGeom>
            <a:avLst/>
            <a:gdLst>
              <a:gd name="connsiteX0" fmla="*/ 2598058 w 3106058"/>
              <a:gd name="connsiteY0" fmla="*/ 1494971 h 1538514"/>
              <a:gd name="connsiteX1" fmla="*/ 2293258 w 3106058"/>
              <a:gd name="connsiteY1" fmla="*/ 1509486 h 1538514"/>
              <a:gd name="connsiteX2" fmla="*/ 1843315 w 3106058"/>
              <a:gd name="connsiteY2" fmla="*/ 1480457 h 1538514"/>
              <a:gd name="connsiteX3" fmla="*/ 1785258 w 3106058"/>
              <a:gd name="connsiteY3" fmla="*/ 1465943 h 1538514"/>
              <a:gd name="connsiteX4" fmla="*/ 1320800 w 3106058"/>
              <a:gd name="connsiteY4" fmla="*/ 1465943 h 1538514"/>
              <a:gd name="connsiteX5" fmla="*/ 1277258 w 3106058"/>
              <a:gd name="connsiteY5" fmla="*/ 1480457 h 1538514"/>
              <a:gd name="connsiteX6" fmla="*/ 1016000 w 3106058"/>
              <a:gd name="connsiteY6" fmla="*/ 1509486 h 1538514"/>
              <a:gd name="connsiteX7" fmla="*/ 711200 w 3106058"/>
              <a:gd name="connsiteY7" fmla="*/ 1524000 h 1538514"/>
              <a:gd name="connsiteX8" fmla="*/ 478972 w 3106058"/>
              <a:gd name="connsiteY8" fmla="*/ 1538514 h 1538514"/>
              <a:gd name="connsiteX9" fmla="*/ 203200 w 3106058"/>
              <a:gd name="connsiteY9" fmla="*/ 1524000 h 1538514"/>
              <a:gd name="connsiteX10" fmla="*/ 159658 w 3106058"/>
              <a:gd name="connsiteY10" fmla="*/ 1509486 h 1538514"/>
              <a:gd name="connsiteX11" fmla="*/ 101600 w 3106058"/>
              <a:gd name="connsiteY11" fmla="*/ 1494971 h 1538514"/>
              <a:gd name="connsiteX12" fmla="*/ 43543 w 3106058"/>
              <a:gd name="connsiteY12" fmla="*/ 1364343 h 1538514"/>
              <a:gd name="connsiteX13" fmla="*/ 29029 w 3106058"/>
              <a:gd name="connsiteY13" fmla="*/ 1320800 h 1538514"/>
              <a:gd name="connsiteX14" fmla="*/ 14515 w 3106058"/>
              <a:gd name="connsiteY14" fmla="*/ 1277257 h 1538514"/>
              <a:gd name="connsiteX15" fmla="*/ 0 w 3106058"/>
              <a:gd name="connsiteY15" fmla="*/ 1190171 h 1538514"/>
              <a:gd name="connsiteX16" fmla="*/ 14515 w 3106058"/>
              <a:gd name="connsiteY16" fmla="*/ 406400 h 1538514"/>
              <a:gd name="connsiteX17" fmla="*/ 29029 w 3106058"/>
              <a:gd name="connsiteY17" fmla="*/ 362857 h 1538514"/>
              <a:gd name="connsiteX18" fmla="*/ 58058 w 3106058"/>
              <a:gd name="connsiteY18" fmla="*/ 232228 h 1538514"/>
              <a:gd name="connsiteX19" fmla="*/ 87086 w 3106058"/>
              <a:gd name="connsiteY19" fmla="*/ 188686 h 1538514"/>
              <a:gd name="connsiteX20" fmla="*/ 130629 w 3106058"/>
              <a:gd name="connsiteY20" fmla="*/ 145143 h 1538514"/>
              <a:gd name="connsiteX21" fmla="*/ 217715 w 3106058"/>
              <a:gd name="connsiteY21" fmla="*/ 87086 h 1538514"/>
              <a:gd name="connsiteX22" fmla="*/ 609600 w 3106058"/>
              <a:gd name="connsiteY22" fmla="*/ 101600 h 1538514"/>
              <a:gd name="connsiteX23" fmla="*/ 856343 w 3106058"/>
              <a:gd name="connsiteY23" fmla="*/ 130628 h 1538514"/>
              <a:gd name="connsiteX24" fmla="*/ 1016000 w 3106058"/>
              <a:gd name="connsiteY24" fmla="*/ 145143 h 1538514"/>
              <a:gd name="connsiteX25" fmla="*/ 1451429 w 3106058"/>
              <a:gd name="connsiteY25" fmla="*/ 145143 h 1538514"/>
              <a:gd name="connsiteX26" fmla="*/ 1712686 w 3106058"/>
              <a:gd name="connsiteY26" fmla="*/ 130628 h 1538514"/>
              <a:gd name="connsiteX27" fmla="*/ 2278743 w 3106058"/>
              <a:gd name="connsiteY27" fmla="*/ 101600 h 1538514"/>
              <a:gd name="connsiteX28" fmla="*/ 2438400 w 3106058"/>
              <a:gd name="connsiteY28" fmla="*/ 58057 h 1538514"/>
              <a:gd name="connsiteX29" fmla="*/ 2525486 w 3106058"/>
              <a:gd name="connsiteY29" fmla="*/ 29028 h 1538514"/>
              <a:gd name="connsiteX30" fmla="*/ 2569029 w 3106058"/>
              <a:gd name="connsiteY30" fmla="*/ 14514 h 1538514"/>
              <a:gd name="connsiteX31" fmla="*/ 2670629 w 3106058"/>
              <a:gd name="connsiteY31" fmla="*/ 0 h 1538514"/>
              <a:gd name="connsiteX32" fmla="*/ 2844800 w 3106058"/>
              <a:gd name="connsiteY32" fmla="*/ 29028 h 1538514"/>
              <a:gd name="connsiteX33" fmla="*/ 2931886 w 3106058"/>
              <a:gd name="connsiteY33" fmla="*/ 43543 h 1538514"/>
              <a:gd name="connsiteX34" fmla="*/ 3033486 w 3106058"/>
              <a:gd name="connsiteY34" fmla="*/ 72571 h 1538514"/>
              <a:gd name="connsiteX35" fmla="*/ 3077029 w 3106058"/>
              <a:gd name="connsiteY35" fmla="*/ 174171 h 1538514"/>
              <a:gd name="connsiteX36" fmla="*/ 3091543 w 3106058"/>
              <a:gd name="connsiteY36" fmla="*/ 232228 h 1538514"/>
              <a:gd name="connsiteX37" fmla="*/ 3106058 w 3106058"/>
              <a:gd name="connsiteY37" fmla="*/ 275771 h 1538514"/>
              <a:gd name="connsiteX38" fmla="*/ 3091543 w 3106058"/>
              <a:gd name="connsiteY38" fmla="*/ 667657 h 1538514"/>
              <a:gd name="connsiteX39" fmla="*/ 3077029 w 3106058"/>
              <a:gd name="connsiteY39" fmla="*/ 711200 h 1538514"/>
              <a:gd name="connsiteX40" fmla="*/ 3091543 w 3106058"/>
              <a:gd name="connsiteY40" fmla="*/ 957943 h 1538514"/>
              <a:gd name="connsiteX41" fmla="*/ 3062515 w 3106058"/>
              <a:gd name="connsiteY41" fmla="*/ 1320800 h 1538514"/>
              <a:gd name="connsiteX42" fmla="*/ 3018972 w 3106058"/>
              <a:gd name="connsiteY42" fmla="*/ 1407886 h 1538514"/>
              <a:gd name="connsiteX43" fmla="*/ 2975429 w 3106058"/>
              <a:gd name="connsiteY43" fmla="*/ 1436914 h 1538514"/>
              <a:gd name="connsiteX44" fmla="*/ 2888343 w 3106058"/>
              <a:gd name="connsiteY44" fmla="*/ 1494971 h 1538514"/>
              <a:gd name="connsiteX45" fmla="*/ 2598058 w 3106058"/>
              <a:gd name="connsiteY45" fmla="*/ 1494971 h 15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06058" h="1538514">
                <a:moveTo>
                  <a:pt x="2598058" y="1494971"/>
                </a:moveTo>
                <a:cubicBezTo>
                  <a:pt x="2498877" y="1497390"/>
                  <a:pt x="2394954" y="1511442"/>
                  <a:pt x="2293258" y="1509486"/>
                </a:cubicBezTo>
                <a:cubicBezTo>
                  <a:pt x="2142993" y="1506596"/>
                  <a:pt x="1843315" y="1480457"/>
                  <a:pt x="1843315" y="1480457"/>
                </a:cubicBezTo>
                <a:cubicBezTo>
                  <a:pt x="1823963" y="1475619"/>
                  <a:pt x="1804974" y="1468976"/>
                  <a:pt x="1785258" y="1465943"/>
                </a:cubicBezTo>
                <a:cubicBezTo>
                  <a:pt x="1596189" y="1436855"/>
                  <a:pt x="1565536" y="1455302"/>
                  <a:pt x="1320800" y="1465943"/>
                </a:cubicBezTo>
                <a:cubicBezTo>
                  <a:pt x="1306286" y="1470781"/>
                  <a:pt x="1292100" y="1476746"/>
                  <a:pt x="1277258" y="1480457"/>
                </a:cubicBezTo>
                <a:cubicBezTo>
                  <a:pt x="1185888" y="1503299"/>
                  <a:pt x="1119182" y="1503416"/>
                  <a:pt x="1016000" y="1509486"/>
                </a:cubicBezTo>
                <a:cubicBezTo>
                  <a:pt x="914460" y="1515459"/>
                  <a:pt x="812767" y="1518510"/>
                  <a:pt x="711200" y="1524000"/>
                </a:cubicBezTo>
                <a:lnTo>
                  <a:pt x="478972" y="1538514"/>
                </a:lnTo>
                <a:cubicBezTo>
                  <a:pt x="387048" y="1533676"/>
                  <a:pt x="294873" y="1532334"/>
                  <a:pt x="203200" y="1524000"/>
                </a:cubicBezTo>
                <a:cubicBezTo>
                  <a:pt x="187964" y="1522615"/>
                  <a:pt x="174368" y="1513689"/>
                  <a:pt x="159658" y="1509486"/>
                </a:cubicBezTo>
                <a:cubicBezTo>
                  <a:pt x="140477" y="1504006"/>
                  <a:pt x="120953" y="1499809"/>
                  <a:pt x="101600" y="1494971"/>
                </a:cubicBezTo>
                <a:cubicBezTo>
                  <a:pt x="55600" y="1425969"/>
                  <a:pt x="78087" y="1467975"/>
                  <a:pt x="43543" y="1364343"/>
                </a:cubicBezTo>
                <a:lnTo>
                  <a:pt x="29029" y="1320800"/>
                </a:lnTo>
                <a:cubicBezTo>
                  <a:pt x="24191" y="1306286"/>
                  <a:pt x="17030" y="1292348"/>
                  <a:pt x="14515" y="1277257"/>
                </a:cubicBezTo>
                <a:lnTo>
                  <a:pt x="0" y="1190171"/>
                </a:lnTo>
                <a:cubicBezTo>
                  <a:pt x="4838" y="928914"/>
                  <a:pt x="5352" y="667541"/>
                  <a:pt x="14515" y="406400"/>
                </a:cubicBezTo>
                <a:cubicBezTo>
                  <a:pt x="15051" y="391110"/>
                  <a:pt x="25318" y="377700"/>
                  <a:pt x="29029" y="362857"/>
                </a:cubicBezTo>
                <a:cubicBezTo>
                  <a:pt x="33164" y="346318"/>
                  <a:pt x="49116" y="253093"/>
                  <a:pt x="58058" y="232228"/>
                </a:cubicBezTo>
                <a:cubicBezTo>
                  <a:pt x="64929" y="216195"/>
                  <a:pt x="75919" y="202087"/>
                  <a:pt x="87086" y="188686"/>
                </a:cubicBezTo>
                <a:cubicBezTo>
                  <a:pt x="100227" y="172917"/>
                  <a:pt x="114426" y="157745"/>
                  <a:pt x="130629" y="145143"/>
                </a:cubicBezTo>
                <a:cubicBezTo>
                  <a:pt x="158168" y="123724"/>
                  <a:pt x="217715" y="87086"/>
                  <a:pt x="217715" y="87086"/>
                </a:cubicBezTo>
                <a:lnTo>
                  <a:pt x="609600" y="101600"/>
                </a:lnTo>
                <a:cubicBezTo>
                  <a:pt x="762888" y="109886"/>
                  <a:pt x="724830" y="116015"/>
                  <a:pt x="856343" y="130628"/>
                </a:cubicBezTo>
                <a:cubicBezTo>
                  <a:pt x="909455" y="136529"/>
                  <a:pt x="962781" y="140305"/>
                  <a:pt x="1016000" y="145143"/>
                </a:cubicBezTo>
                <a:cubicBezTo>
                  <a:pt x="1205184" y="182979"/>
                  <a:pt x="1074161" y="162691"/>
                  <a:pt x="1451429" y="145143"/>
                </a:cubicBezTo>
                <a:lnTo>
                  <a:pt x="1712686" y="130628"/>
                </a:lnTo>
                <a:cubicBezTo>
                  <a:pt x="1925012" y="59854"/>
                  <a:pt x="1701240" y="129770"/>
                  <a:pt x="2278743" y="101600"/>
                </a:cubicBezTo>
                <a:cubicBezTo>
                  <a:pt x="2326811" y="99255"/>
                  <a:pt x="2395519" y="72351"/>
                  <a:pt x="2438400" y="58057"/>
                </a:cubicBezTo>
                <a:lnTo>
                  <a:pt x="2525486" y="29028"/>
                </a:lnTo>
                <a:cubicBezTo>
                  <a:pt x="2540000" y="24190"/>
                  <a:pt x="2553883" y="16678"/>
                  <a:pt x="2569029" y="14514"/>
                </a:cubicBezTo>
                <a:lnTo>
                  <a:pt x="2670629" y="0"/>
                </a:lnTo>
                <a:cubicBezTo>
                  <a:pt x="2931523" y="32611"/>
                  <a:pt x="2684983" y="-2936"/>
                  <a:pt x="2844800" y="29028"/>
                </a:cubicBezTo>
                <a:cubicBezTo>
                  <a:pt x="2873658" y="34800"/>
                  <a:pt x="2903028" y="37771"/>
                  <a:pt x="2931886" y="43543"/>
                </a:cubicBezTo>
                <a:cubicBezTo>
                  <a:pt x="2977450" y="52656"/>
                  <a:pt x="2991984" y="58737"/>
                  <a:pt x="3033486" y="72571"/>
                </a:cubicBezTo>
                <a:cubicBezTo>
                  <a:pt x="3075154" y="239248"/>
                  <a:pt x="3016888" y="33843"/>
                  <a:pt x="3077029" y="174171"/>
                </a:cubicBezTo>
                <a:cubicBezTo>
                  <a:pt x="3084887" y="192506"/>
                  <a:pt x="3086063" y="213048"/>
                  <a:pt x="3091543" y="232228"/>
                </a:cubicBezTo>
                <a:cubicBezTo>
                  <a:pt x="3095746" y="246939"/>
                  <a:pt x="3101220" y="261257"/>
                  <a:pt x="3106058" y="275771"/>
                </a:cubicBezTo>
                <a:cubicBezTo>
                  <a:pt x="3101220" y="406400"/>
                  <a:pt x="3100238" y="537228"/>
                  <a:pt x="3091543" y="667657"/>
                </a:cubicBezTo>
                <a:cubicBezTo>
                  <a:pt x="3090525" y="682923"/>
                  <a:pt x="3077029" y="695901"/>
                  <a:pt x="3077029" y="711200"/>
                </a:cubicBezTo>
                <a:cubicBezTo>
                  <a:pt x="3077029" y="793590"/>
                  <a:pt x="3086705" y="875695"/>
                  <a:pt x="3091543" y="957943"/>
                </a:cubicBezTo>
                <a:cubicBezTo>
                  <a:pt x="3081790" y="1162762"/>
                  <a:pt x="3100578" y="1187580"/>
                  <a:pt x="3062515" y="1320800"/>
                </a:cubicBezTo>
                <a:cubicBezTo>
                  <a:pt x="3053072" y="1353851"/>
                  <a:pt x="3044414" y="1382444"/>
                  <a:pt x="3018972" y="1407886"/>
                </a:cubicBezTo>
                <a:cubicBezTo>
                  <a:pt x="3006637" y="1420221"/>
                  <a:pt x="2988830" y="1425747"/>
                  <a:pt x="2975429" y="1436914"/>
                </a:cubicBezTo>
                <a:cubicBezTo>
                  <a:pt x="2902946" y="1497316"/>
                  <a:pt x="2964866" y="1469464"/>
                  <a:pt x="2888343" y="1494971"/>
                </a:cubicBezTo>
                <a:cubicBezTo>
                  <a:pt x="2777077" y="1489914"/>
                  <a:pt x="2697239" y="1492552"/>
                  <a:pt x="2598058" y="1494971"/>
                </a:cubicBezTo>
                <a:close/>
              </a:path>
            </a:pathLst>
          </a:custGeom>
          <a:no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t>no word for privacy </a:t>
            </a:r>
            <a:r>
              <a:rPr lang="en-US" dirty="0"/>
              <a:t>in the Italian language, and information is shared widely”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t>no word for privacy </a:t>
            </a:r>
            <a:r>
              <a:rPr lang="en-US" dirty="0"/>
              <a:t>in the Italian language, and information is shared widely”</a:t>
            </a:r>
          </a:p>
        </p:txBody>
      </p:sp>
      <p:pic>
        <p:nvPicPr>
          <p:cNvPr id="5" name="Picture 3"/>
          <p:cNvPicPr>
            <a:picLocks noChangeAspect="1" noChangeArrowheads="1"/>
          </p:cNvPicPr>
          <p:nvPr/>
        </p:nvPicPr>
        <p:blipFill>
          <a:blip r:embed="rId2" cstate="print"/>
          <a:srcRect/>
          <a:stretch>
            <a:fillRect/>
          </a:stretch>
        </p:blipFill>
        <p:spPr bwMode="auto">
          <a:xfrm>
            <a:off x="838200" y="1905000"/>
            <a:ext cx="3630561" cy="3200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621015" y="1905000"/>
            <a:ext cx="3684785" cy="3200400"/>
          </a:xfrm>
          <a:prstGeom prst="rect">
            <a:avLst/>
          </a:prstGeom>
          <a:noFill/>
          <a:ln w="9525">
            <a:noFill/>
            <a:miter lim="800000"/>
            <a:headEnd/>
            <a:tailEnd/>
          </a:ln>
        </p:spPr>
      </p:pic>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2995" name="Rectangle 3"/>
          <p:cNvSpPr>
            <a:spLocks noGrp="1" noChangeArrowheads="1"/>
          </p:cNvSpPr>
          <p:nvPr>
            <p:ph type="body" idx="1"/>
          </p:nvPr>
        </p:nvSpPr>
        <p:spPr>
          <a:xfrm>
            <a:off x="914400" y="2584430"/>
            <a:ext cx="7315200" cy="3600986"/>
          </a:xfrm>
        </p:spPr>
        <p:txBody>
          <a:bodyPr/>
          <a:lstStyle/>
          <a:p>
            <a:pPr marL="0" indent="0" algn="ctr" eaLnBrk="1" hangingPunct="1">
              <a:lnSpc>
                <a:spcPct val="90000"/>
              </a:lnSpc>
              <a:buNone/>
            </a:pPr>
            <a:r>
              <a:rPr lang="en-US" b="1" dirty="0"/>
              <a:t>Business confidentiality can be a problem in Italy</a:t>
            </a:r>
          </a:p>
          <a:p>
            <a:pPr eaLnBrk="1" hangingPunct="1">
              <a:lnSpc>
                <a:spcPct val="90000"/>
              </a:lnSpc>
            </a:pPr>
            <a:endParaRPr lang="en-US" sz="2800" dirty="0"/>
          </a:p>
          <a:p>
            <a:pPr lvl="1" eaLnBrk="1" hangingPunct="1">
              <a:lnSpc>
                <a:spcPct val="90000"/>
              </a:lnSpc>
            </a:pPr>
            <a:r>
              <a:rPr lang="en-US" sz="2400" b="1" dirty="0"/>
              <a:t>People discuss secret business negotiations with both friends and family as well as the press</a:t>
            </a:r>
          </a:p>
          <a:p>
            <a:pPr lvl="1" eaLnBrk="1" hangingPunct="1">
              <a:lnSpc>
                <a:spcPct val="90000"/>
              </a:lnSpc>
            </a:pPr>
            <a:endParaRPr lang="en-US" sz="1600" dirty="0"/>
          </a:p>
          <a:p>
            <a:pPr lvl="1" eaLnBrk="1" hangingPunct="1">
              <a:lnSpc>
                <a:spcPct val="90000"/>
              </a:lnSpc>
            </a:pPr>
            <a:r>
              <a:rPr lang="en-US" sz="2400" dirty="0"/>
              <a:t>Therefore, </a:t>
            </a:r>
            <a:r>
              <a:rPr lang="en-US" b="1" dirty="0"/>
              <a:t>leaks are common </a:t>
            </a:r>
            <a:r>
              <a:rPr lang="en-US" sz="2400" dirty="0"/>
              <a:t>for most large business deals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871240"/>
            <a:ext cx="8226425" cy="4462760"/>
          </a:xfrm>
        </p:spPr>
        <p:txBody>
          <a:bodyPr wrap="square">
            <a:spAutoFit/>
          </a:bodyPr>
          <a:lstStyle/>
          <a:p>
            <a:pPr algn="ctr" eaLnBrk="1" hangingPunct="1">
              <a:buFontTx/>
              <a:buNone/>
            </a:pPr>
            <a:r>
              <a:rPr lang="en-US" sz="4000" b="1" dirty="0">
                <a:solidFill>
                  <a:srgbClr val="FFC000"/>
                </a:solidFill>
              </a:rPr>
              <a:t>a cultural metaphor is a specialized use of an item or action or idea itself </a:t>
            </a:r>
          </a:p>
          <a:p>
            <a:pPr algn="ctr" eaLnBrk="1" hangingPunct="1">
              <a:buFontTx/>
              <a:buNone/>
            </a:pPr>
            <a:r>
              <a:rPr lang="en-US" sz="4000" b="1" dirty="0">
                <a:solidFill>
                  <a:srgbClr val="FFC000"/>
                </a:solidFill>
              </a:rPr>
              <a:t>as a Unit of Analysis . . .</a:t>
            </a:r>
            <a:endParaRPr lang="en-US" sz="4400" dirty="0">
              <a:solidFill>
                <a:srgbClr val="FFC000"/>
              </a:solidFill>
            </a:endParaRPr>
          </a:p>
        </p:txBody>
      </p:sp>
      <p:sp>
        <p:nvSpPr>
          <p:cNvPr id="3" name="Rectangle 2"/>
          <p:cNvSpPr/>
          <p:nvPr/>
        </p:nvSpPr>
        <p:spPr>
          <a:xfrm>
            <a:off x="2507022" y="4724400"/>
            <a:ext cx="419858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Arial"/>
                <a:ea typeface="+mn-ea"/>
                <a:cs typeface="+mn-cs"/>
              </a:rPr>
              <a:t>through analogy</a:t>
            </a:r>
          </a:p>
        </p:txBody>
      </p:sp>
    </p:spTree>
    <p:extLst>
      <p:ext uri="{BB962C8B-B14F-4D97-AF65-F5344CB8AC3E}">
        <p14:creationId xmlns:p14="http://schemas.microsoft.com/office/powerpoint/2010/main" val="932289987"/>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1852348" y="1803737"/>
            <a:ext cx="5439310" cy="1015663"/>
          </a:xfrm>
          <a:prstGeom prst="rect">
            <a:avLst/>
          </a:prstGeom>
          <a:solidFill>
            <a:srgbClr val="000000"/>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uLnTx/>
                <a:uFillTx/>
                <a:latin typeface="Verdana" pitchFamily="34" charset="0"/>
                <a:ea typeface="+mn-ea"/>
                <a:cs typeface="+mn-cs"/>
              </a:rPr>
              <a:t>“Paparazzi”</a:t>
            </a: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 </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70616" y="0"/>
            <a:ext cx="3997098" cy="5715000"/>
          </a:xfrm>
          <a:prstGeom prst="rect">
            <a:avLst/>
          </a:prstGeom>
          <a:noFill/>
          <a:ln w="9525">
            <a:noFill/>
            <a:miter lim="800000"/>
            <a:headEnd/>
            <a:tailEnd/>
          </a:ln>
        </p:spPr>
      </p:pic>
      <p:sp>
        <p:nvSpPr>
          <p:cNvPr id="8" name="Rectangle 10"/>
          <p:cNvSpPr>
            <a:spLocks noChangeArrowheads="1"/>
          </p:cNvSpPr>
          <p:nvPr/>
        </p:nvSpPr>
        <p:spPr bwMode="auto">
          <a:xfrm>
            <a:off x="2286000" y="5840647"/>
            <a:ext cx="4572000" cy="56015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Original movie poster by Giorgio Olivetti</a:t>
            </a:r>
          </a:p>
        </p:txBody>
      </p:sp>
      <p:sp>
        <p:nvSpPr>
          <p:cNvPr id="9" name="Rectangle 4"/>
          <p:cNvSpPr>
            <a:spLocks noChangeArrowheads="1"/>
          </p:cNvSpPr>
          <p:nvPr/>
        </p:nvSpPr>
        <p:spPr bwMode="auto">
          <a:xfrm>
            <a:off x="2839849" y="6553200"/>
            <a:ext cx="34531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http://giornale.regione.marche.it/archivio/num0400/art09.htm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p:nvPr/>
        </p:nvSpPr>
        <p:spPr>
          <a:xfrm>
            <a:off x="1852348" y="1803737"/>
            <a:ext cx="5439310" cy="1015663"/>
          </a:xfrm>
          <a:prstGeom prst="rect">
            <a:avLst/>
          </a:prstGeom>
          <a:solidFill>
            <a:srgbClr val="000000"/>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uLnTx/>
                <a:uFillTx/>
                <a:latin typeface="Verdana" pitchFamily="34" charset="0"/>
                <a:ea typeface="+mn-ea"/>
                <a:cs typeface="+mn-cs"/>
              </a:rPr>
              <a:t>“Paparazzi”</a:t>
            </a: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 </a:t>
            </a:r>
          </a:p>
        </p:txBody>
      </p:sp>
      <p:sp>
        <p:nvSpPr>
          <p:cNvPr id="6" name="Rectangle 5"/>
          <p:cNvSpPr/>
          <p:nvPr/>
        </p:nvSpPr>
        <p:spPr>
          <a:xfrm>
            <a:off x="990600" y="4800600"/>
            <a:ext cx="7086600" cy="1569660"/>
          </a:xfrm>
          <a:prstGeom prst="rect">
            <a:avLst/>
          </a:prstGeom>
          <a:solidFill>
            <a:srgbClr val="000000"/>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 . . originated in the 1960 film</a:t>
            </a: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 La dolce vita </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directed by Federico Fellini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451370" y="6551842"/>
            <a:ext cx="223490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http://en.wikipedia.org/wiki/Papparazzi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01794" name="Picture 2"/>
          <p:cNvPicPr>
            <a:picLocks noChangeAspect="1" noChangeArrowheads="1"/>
          </p:cNvPicPr>
          <p:nvPr/>
        </p:nvPicPr>
        <p:blipFill>
          <a:blip r:embed="rId3" cstate="print"/>
          <a:srcRect/>
          <a:stretch>
            <a:fillRect/>
          </a:stretch>
        </p:blipFill>
        <p:spPr bwMode="auto">
          <a:xfrm>
            <a:off x="671286" y="1128486"/>
            <a:ext cx="7772400" cy="4857750"/>
          </a:xfrm>
          <a:prstGeom prst="rect">
            <a:avLst/>
          </a:prstGeom>
          <a:noFill/>
          <a:ln w="9525">
            <a:noFill/>
            <a:miter lim="800000"/>
            <a:headEnd/>
            <a:tailEnd/>
          </a:ln>
        </p:spPr>
      </p:pic>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451370" y="6551842"/>
            <a:ext cx="223490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http://en.wikipedia.org/wiki/Papparazzi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01794" name="Picture 2"/>
          <p:cNvPicPr>
            <a:picLocks noChangeAspect="1" noChangeArrowheads="1"/>
          </p:cNvPicPr>
          <p:nvPr/>
        </p:nvPicPr>
        <p:blipFill>
          <a:blip r:embed="rId3" cstate="print"/>
          <a:srcRect/>
          <a:stretch>
            <a:fillRect/>
          </a:stretch>
        </p:blipFill>
        <p:spPr bwMode="auto">
          <a:xfrm>
            <a:off x="228600" y="742950"/>
            <a:ext cx="8686800" cy="5429250"/>
          </a:xfrm>
          <a:prstGeom prst="rect">
            <a:avLst/>
          </a:prstGeom>
          <a:noFill/>
          <a:ln w="9525">
            <a:noFill/>
            <a:miter lim="800000"/>
            <a:headEnd/>
            <a:tailEnd/>
          </a:ln>
        </p:spPr>
      </p:pic>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4019" name="Rectangle 3"/>
          <p:cNvSpPr>
            <a:spLocks noGrp="1" noChangeArrowheads="1"/>
          </p:cNvSpPr>
          <p:nvPr>
            <p:ph type="body" idx="1"/>
          </p:nvPr>
        </p:nvSpPr>
        <p:spPr>
          <a:xfrm>
            <a:off x="914400" y="1600200"/>
            <a:ext cx="7315200" cy="4561249"/>
          </a:xfrm>
        </p:spPr>
        <p:txBody>
          <a:bodyPr/>
          <a:lstStyle/>
          <a:p>
            <a:pPr eaLnBrk="1" hangingPunct="1">
              <a:lnSpc>
                <a:spcPct val="90000"/>
              </a:lnSpc>
            </a:pPr>
            <a:endParaRPr lang="en-US" dirty="0"/>
          </a:p>
          <a:p>
            <a:pPr marL="0" indent="0" algn="ctr" eaLnBrk="1" hangingPunct="1">
              <a:lnSpc>
                <a:spcPct val="90000"/>
              </a:lnSpc>
              <a:buNone/>
            </a:pPr>
            <a:r>
              <a:rPr lang="en-US" dirty="0"/>
              <a:t>As indicated, </a:t>
            </a:r>
            <a:r>
              <a:rPr lang="en-US" sz="3600" b="1" dirty="0"/>
              <a:t>dressing</a:t>
            </a:r>
            <a:r>
              <a:rPr lang="en-US" sz="3600" dirty="0"/>
              <a:t> </a:t>
            </a:r>
            <a:r>
              <a:rPr lang="en-US" dirty="0"/>
              <a:t>is important to Italians because it represents pageantry and spectacle in the form of </a:t>
            </a:r>
            <a:r>
              <a:rPr lang="en-US" b="1" i="1" dirty="0"/>
              <a:t>la </a:t>
            </a:r>
            <a:r>
              <a:rPr lang="en-US" b="1" i="1" dirty="0" err="1"/>
              <a:t>bella</a:t>
            </a:r>
            <a:r>
              <a:rPr lang="en-US" b="1" i="1" dirty="0"/>
              <a:t> </a:t>
            </a:r>
            <a:r>
              <a:rPr lang="en-US" b="1" i="1" dirty="0" err="1"/>
              <a:t>figura</a:t>
            </a:r>
            <a:endParaRPr lang="en-US" b="1" i="1" dirty="0"/>
          </a:p>
          <a:p>
            <a:pPr eaLnBrk="1" hangingPunct="1">
              <a:lnSpc>
                <a:spcPct val="90000"/>
              </a:lnSpc>
            </a:pPr>
            <a:endParaRPr lang="en-US" sz="1600" dirty="0"/>
          </a:p>
          <a:p>
            <a:pPr marL="465138" indent="-233363" eaLnBrk="1" hangingPunct="1">
              <a:lnSpc>
                <a:spcPct val="90000"/>
              </a:lnSpc>
            </a:pPr>
            <a:r>
              <a:rPr lang="en-US" sz="2800" dirty="0">
                <a:solidFill>
                  <a:schemeClr val="accent1">
                    <a:lumMod val="90000"/>
                  </a:schemeClr>
                </a:solidFill>
              </a:rPr>
              <a:t>Dressing is also an aspect of </a:t>
            </a:r>
            <a:r>
              <a:rPr lang="en-US" b="1" dirty="0"/>
              <a:t>externalization</a:t>
            </a:r>
            <a:r>
              <a:rPr lang="en-US" sz="2800" dirty="0">
                <a:solidFill>
                  <a:schemeClr val="accent1">
                    <a:lumMod val="90000"/>
                  </a:schemeClr>
                </a:solidFill>
              </a:rPr>
              <a:t>, because it is an </a:t>
            </a:r>
            <a:r>
              <a:rPr lang="en-US" sz="2800" b="1" dirty="0"/>
              <a:t>outward expression of the emotions that Italians feel and want to convey</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5043" name="Rectangle 3"/>
          <p:cNvSpPr>
            <a:spLocks noGrp="1" noChangeArrowheads="1"/>
          </p:cNvSpPr>
          <p:nvPr>
            <p:ph type="body" idx="1"/>
          </p:nvPr>
        </p:nvSpPr>
        <p:spPr>
          <a:xfrm>
            <a:off x="914400" y="2104037"/>
            <a:ext cx="7315200" cy="3687163"/>
          </a:xfrm>
        </p:spPr>
        <p:txBody>
          <a:bodyPr/>
          <a:lstStyle/>
          <a:p>
            <a:pPr marL="0" indent="0" algn="ctr" eaLnBrk="1" hangingPunct="1">
              <a:lnSpc>
                <a:spcPct val="90000"/>
              </a:lnSpc>
              <a:buNone/>
            </a:pPr>
            <a:r>
              <a:rPr lang="en-US" dirty="0"/>
              <a:t>Italians </a:t>
            </a:r>
            <a:r>
              <a:rPr lang="en-US" b="1" dirty="0"/>
              <a:t>dress differently in public </a:t>
            </a:r>
            <a:r>
              <a:rPr lang="en-US" dirty="0"/>
              <a:t>than at home at least in part because of this reason</a:t>
            </a:r>
          </a:p>
          <a:p>
            <a:pPr eaLnBrk="1" hangingPunct="1">
              <a:lnSpc>
                <a:spcPct val="90000"/>
              </a:lnSpc>
            </a:pPr>
            <a:endParaRPr lang="en-US" sz="1600" dirty="0"/>
          </a:p>
          <a:p>
            <a:pPr lvl="1" eaLnBrk="1" hangingPunct="1">
              <a:lnSpc>
                <a:spcPct val="90000"/>
              </a:lnSpc>
            </a:pPr>
            <a:r>
              <a:rPr lang="en-US" dirty="0"/>
              <a:t>In the business environment, clothing is well tailored and sophisticated</a:t>
            </a:r>
          </a:p>
          <a:p>
            <a:pPr lvl="1" eaLnBrk="1" hangingPunct="1">
              <a:lnSpc>
                <a:spcPct val="90000"/>
              </a:lnSpc>
            </a:pPr>
            <a:endParaRPr lang="en-US" sz="1600" dirty="0"/>
          </a:p>
          <a:p>
            <a:pPr lvl="1" eaLnBrk="1" hangingPunct="1">
              <a:lnSpc>
                <a:spcPct val="90000"/>
              </a:lnSpc>
            </a:pPr>
            <a:r>
              <a:rPr lang="en-US" dirty="0"/>
              <a:t>Through their clothing, Italians </a:t>
            </a:r>
            <a:r>
              <a:rPr lang="en-US" b="1" dirty="0"/>
              <a:t>externalize the feeling of confidence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4216539"/>
          </a:xfrm>
        </p:spPr>
        <p:txBody>
          <a:bodyPr/>
          <a:lstStyle/>
          <a:p>
            <a:pPr marL="0" indent="0" algn="ctr" eaLnBrk="1" hangingPunct="1">
              <a:spcBef>
                <a:spcPts val="0"/>
              </a:spcBef>
              <a:buNone/>
            </a:pPr>
            <a:r>
              <a:rPr lang="en-US" dirty="0"/>
              <a:t>Many aspects of daily life yield </a:t>
            </a:r>
            <a:br>
              <a:rPr lang="en-US" dirty="0"/>
            </a:br>
            <a:r>
              <a:rPr lang="en-US" b="1" dirty="0"/>
              <a:t>endless opportunities for drama</a:t>
            </a:r>
          </a:p>
          <a:p>
            <a:pPr eaLnBrk="1" hangingPunct="1">
              <a:spcBef>
                <a:spcPts val="0"/>
              </a:spcBef>
            </a:pPr>
            <a:endParaRPr lang="en-US" sz="2000" dirty="0"/>
          </a:p>
          <a:p>
            <a:pPr lvl="1" eaLnBrk="1" hangingPunct="1">
              <a:spcBef>
                <a:spcPts val="0"/>
              </a:spcBef>
            </a:pPr>
            <a:r>
              <a:rPr lang="en-US" dirty="0"/>
              <a:t> Italian </a:t>
            </a:r>
            <a:r>
              <a:rPr lang="en-US" sz="3200" b="1" dirty="0"/>
              <a:t>driving behavior</a:t>
            </a:r>
            <a:endParaRPr lang="en-US" b="1" dirty="0"/>
          </a:p>
          <a:p>
            <a:pPr lvl="1" eaLnBrk="1" hangingPunct="1">
              <a:spcBef>
                <a:spcPts val="0"/>
              </a:spcBef>
            </a:pPr>
            <a:endParaRPr lang="en-US" sz="2000" dirty="0"/>
          </a:p>
          <a:p>
            <a:pPr lvl="2" eaLnBrk="1" hangingPunct="1">
              <a:spcBef>
                <a:spcPts val="0"/>
              </a:spcBef>
            </a:pPr>
            <a:r>
              <a:rPr lang="en-US" dirty="0"/>
              <a:t>Downside: in 1997, Italy was a leader in </a:t>
            </a:r>
            <a:r>
              <a:rPr lang="en-US" sz="3200" b="1" dirty="0"/>
              <a:t>road deaths</a:t>
            </a:r>
            <a:r>
              <a:rPr lang="en-US" dirty="0"/>
              <a:t> per 100 million kilometers driven: </a:t>
            </a:r>
            <a:r>
              <a:rPr lang="en-US" sz="3200" b="1" dirty="0">
                <a:solidFill>
                  <a:srgbClr val="FF0000"/>
                </a:solidFill>
              </a:rPr>
              <a:t>6,198</a:t>
            </a:r>
            <a:r>
              <a:rPr lang="en-US" sz="3200" b="1" dirty="0"/>
              <a:t> </a:t>
            </a:r>
            <a:r>
              <a:rPr lang="en-US" dirty="0"/>
              <a:t>[reduced to 3,653 by 2012]</a:t>
            </a:r>
          </a:p>
          <a:p>
            <a:pPr marL="914400" lvl="2" indent="0" eaLnBrk="1" hangingPunct="1">
              <a:spcBef>
                <a:spcPts val="0"/>
              </a:spcBef>
              <a:buNone/>
            </a:pPr>
            <a:endParaRPr lang="en-US" sz="1600" dirty="0"/>
          </a:p>
          <a:p>
            <a:pPr lvl="3" eaLnBrk="1" hangingPunct="1">
              <a:spcBef>
                <a:spcPts val="0"/>
              </a:spcBef>
            </a:pPr>
            <a:r>
              <a:rPr lang="en-US" dirty="0"/>
              <a:t>The average for all nations was </a:t>
            </a:r>
            <a:r>
              <a:rPr lang="en-US" sz="2800" b="1" dirty="0"/>
              <a:t>541</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FA97044-BDD4-43C8-9FB6-CAD26D41F13E}"/>
                  </a:ext>
                </a:extLst>
              </p14:cNvPr>
              <p14:cNvContentPartPr/>
              <p14:nvPr/>
            </p14:nvContentPartPr>
            <p14:xfrm>
              <a:off x="2636811" y="5764112"/>
              <a:ext cx="4086360" cy="51120"/>
            </p14:xfrm>
          </p:contentPart>
        </mc:Choice>
        <mc:Fallback xmlns="">
          <p:pic>
            <p:nvPicPr>
              <p:cNvPr id="2" name="Ink 1">
                <a:extLst>
                  <a:ext uri="{FF2B5EF4-FFF2-40B4-BE49-F238E27FC236}">
                    <a16:creationId xmlns:a16="http://schemas.microsoft.com/office/drawing/2014/main" id="{BFA97044-BDD4-43C8-9FB6-CAD26D41F13E}"/>
                  </a:ext>
                </a:extLst>
              </p:cNvPr>
              <p:cNvPicPr/>
              <p:nvPr/>
            </p:nvPicPr>
            <p:blipFill>
              <a:blip r:embed="rId4"/>
              <a:stretch>
                <a:fillRect/>
              </a:stretch>
            </p:blipFill>
            <p:spPr>
              <a:xfrm>
                <a:off x="2583171" y="5656472"/>
                <a:ext cx="419400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D22FD9D-13CB-491E-8468-21EBC0B99788}"/>
                  </a:ext>
                </a:extLst>
              </p14:cNvPr>
              <p14:cNvContentPartPr/>
              <p14:nvPr/>
            </p14:nvContentPartPr>
            <p14:xfrm>
              <a:off x="6208011" y="5610032"/>
              <a:ext cx="477720" cy="20520"/>
            </p14:xfrm>
          </p:contentPart>
        </mc:Choice>
        <mc:Fallback xmlns="">
          <p:pic>
            <p:nvPicPr>
              <p:cNvPr id="3" name="Ink 2">
                <a:extLst>
                  <a:ext uri="{FF2B5EF4-FFF2-40B4-BE49-F238E27FC236}">
                    <a16:creationId xmlns:a16="http://schemas.microsoft.com/office/drawing/2014/main" id="{0D22FD9D-13CB-491E-8468-21EBC0B99788}"/>
                  </a:ext>
                </a:extLst>
              </p:cNvPr>
              <p:cNvPicPr/>
              <p:nvPr/>
            </p:nvPicPr>
            <p:blipFill>
              <a:blip r:embed="rId6"/>
              <a:stretch>
                <a:fillRect/>
              </a:stretch>
            </p:blipFill>
            <p:spPr>
              <a:xfrm>
                <a:off x="6154011" y="5502032"/>
                <a:ext cx="585360" cy="236160"/>
              </a:xfrm>
              <a:prstGeom prst="rect">
                <a:avLst/>
              </a:prstGeom>
            </p:spPr>
          </p:pic>
        </mc:Fallback>
      </mc:AlternateContent>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4622804"/>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600" dirty="0"/>
          </a:p>
          <a:p>
            <a:pPr lvl="1" eaLnBrk="1" hangingPunct="1">
              <a:lnSpc>
                <a:spcPct val="90000"/>
              </a:lnSpc>
            </a:pPr>
            <a:r>
              <a:rPr lang="en-US" sz="3200" b="1" dirty="0"/>
              <a:t> Politics</a:t>
            </a:r>
          </a:p>
          <a:p>
            <a:pPr lvl="1" eaLnBrk="1" hangingPunct="1">
              <a:lnSpc>
                <a:spcPct val="90000"/>
              </a:lnSpc>
            </a:pPr>
            <a:endParaRPr lang="en-US" sz="800" dirty="0"/>
          </a:p>
          <a:p>
            <a:pPr lvl="2" eaLnBrk="1" hangingPunct="1">
              <a:lnSpc>
                <a:spcPct val="90000"/>
              </a:lnSpc>
            </a:pPr>
            <a:r>
              <a:rPr lang="en-US" sz="3200" b="1" dirty="0"/>
              <a:t>Pageantry</a:t>
            </a:r>
            <a:r>
              <a:rPr lang="en-US" dirty="0"/>
              <a:t>, </a:t>
            </a:r>
            <a:r>
              <a:rPr lang="en-US" sz="3200" b="1" dirty="0"/>
              <a:t>voice</a:t>
            </a:r>
            <a:r>
              <a:rPr lang="en-US" dirty="0"/>
              <a:t>, and </a:t>
            </a:r>
            <a:r>
              <a:rPr lang="en-US" sz="3200" b="1" dirty="0"/>
              <a:t>externalization</a:t>
            </a:r>
            <a:r>
              <a:rPr lang="en-US" sz="3200" dirty="0"/>
              <a:t> </a:t>
            </a:r>
            <a:r>
              <a:rPr lang="en-US" dirty="0"/>
              <a:t>are important</a:t>
            </a:r>
          </a:p>
          <a:p>
            <a:pPr lvl="2" eaLnBrk="1" hangingPunct="1">
              <a:lnSpc>
                <a:spcPct val="90000"/>
              </a:lnSpc>
            </a:pPr>
            <a:endParaRPr lang="en-US" sz="800" dirty="0"/>
          </a:p>
          <a:p>
            <a:pPr lvl="2" eaLnBrk="1" hangingPunct="1"/>
            <a:r>
              <a:rPr lang="en-US" dirty="0"/>
              <a:t>Even though the Italian political system is changing radically, one can expect that </a:t>
            </a:r>
            <a:r>
              <a:rPr lang="en-US" sz="2800" b="1" dirty="0"/>
              <a:t>such drama will continue to be part </a:t>
            </a:r>
            <a:r>
              <a:rPr lang="en-US" dirty="0"/>
              <a:t>of the political process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Weddings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3120854"/>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2400" dirty="0"/>
          </a:p>
          <a:p>
            <a:pPr lvl="2" eaLnBrk="1" hangingPunct="1"/>
            <a:r>
              <a:rPr lang="en-US" sz="2800" dirty="0"/>
              <a:t>The wedding scene is quite common in Italian opera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1708797"/>
            <a:ext cx="7315200" cy="484440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charset="0"/>
                <a:ea typeface="+mn-ea"/>
                <a:cs typeface="+mn-cs"/>
              </a:rPr>
              <a:t>analogy</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“A relationship of resemblance or equivalence between two situations, people, or objects, especially when used as a basis for explanation or extrapolation.“</a:t>
            </a:r>
            <a:endParaRPr kumimoji="0" lang="en-US" sz="5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https://en.wiktionary.org/wiki/metaphor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0252949"/>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30" name="Picture 6" descr="http://tours.360wichita.com/234/newsletter/lucia_di_lammermoor02_360conn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798"/>
            <a:ext cx="9144000" cy="68072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71600" y="6186714"/>
            <a:ext cx="6400800" cy="599908"/>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rPr>
              <a:t>Lucia di Lammermoo</a:t>
            </a: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 – Gaetano Donizetti (1797-1848)</a:t>
            </a: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&lt;</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http://tours.360wichita.com/234/newsletter/lucia_di_lammermoor02_360connect.jpg</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&gt;</a:t>
            </a:r>
          </a:p>
        </p:txBody>
      </p:sp>
    </p:spTree>
    <p:extLst>
      <p:ext uri="{BB962C8B-B14F-4D97-AF65-F5344CB8AC3E}">
        <p14:creationId xmlns:p14="http://schemas.microsoft.com/office/powerpoint/2010/main" val="308303286"/>
      </p:ext>
    </p:extLst>
  </p:cSld>
  <p:clrMapOvr>
    <a:masterClrMapping/>
  </p:clrMapOvr>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3293209"/>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2400" dirty="0"/>
          </a:p>
          <a:p>
            <a:pPr lvl="2" eaLnBrk="1" hangingPunct="1">
              <a:lnSpc>
                <a:spcPct val="80000"/>
              </a:lnSpc>
            </a:pPr>
            <a:r>
              <a:rPr lang="en-US" sz="2800" dirty="0"/>
              <a:t>Considered the highlights of life and constitute an excellent example of externalized behavior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3293209"/>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2400" dirty="0"/>
          </a:p>
          <a:p>
            <a:pPr lvl="2" eaLnBrk="1" hangingPunct="1">
              <a:lnSpc>
                <a:spcPct val="80000"/>
              </a:lnSpc>
            </a:pPr>
            <a:r>
              <a:rPr lang="en-US" sz="2800" dirty="0"/>
              <a:t>Italians often save for a lifetime to marry their daughters off in an appropriate manner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3687163"/>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2400" dirty="0"/>
          </a:p>
          <a:p>
            <a:pPr lvl="2" eaLnBrk="1" hangingPunct="1">
              <a:lnSpc>
                <a:spcPct val="80000"/>
              </a:lnSpc>
            </a:pPr>
            <a:r>
              <a:rPr lang="en-US" sz="2800" dirty="0"/>
              <a:t>Guest lists frequently include the entire village</a:t>
            </a:r>
          </a:p>
          <a:p>
            <a:pPr lvl="2" eaLnBrk="1" hangingPunct="1">
              <a:lnSpc>
                <a:spcPct val="80000"/>
              </a:lnSpc>
              <a:buNone/>
            </a:pPr>
            <a:endParaRPr lang="en-US" dirty="0"/>
          </a:p>
          <a:p>
            <a:pPr lvl="2" eaLnBrk="1" hangingPunct="1">
              <a:lnSpc>
                <a:spcPct val="80000"/>
              </a:lnSpc>
            </a:pPr>
            <a:r>
              <a:rPr lang="en-US" dirty="0"/>
              <a:t>Kim – Chicago friend’s shower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4191917"/>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1200" dirty="0"/>
          </a:p>
          <a:p>
            <a:pPr lvl="2" eaLnBrk="1" hangingPunct="1"/>
            <a:r>
              <a:rPr lang="en-US" sz="2800" dirty="0"/>
              <a:t>The wedding ritual is often something of a mini-opera, beginning with the bridal party traveling in open automobiles to the church, with relatives and friends following</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3330142"/>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1200" dirty="0"/>
          </a:p>
          <a:p>
            <a:pPr lvl="2" eaLnBrk="1" hangingPunct="1"/>
            <a:r>
              <a:rPr lang="en-US" sz="2800" dirty="0"/>
              <a:t>Throughout the wedding ritual, the emotions of sadness and joy are expressed by all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3330142"/>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1200" dirty="0"/>
          </a:p>
          <a:p>
            <a:pPr lvl="2" eaLnBrk="1" hangingPunct="1"/>
            <a:r>
              <a:rPr lang="en-US" sz="2800" dirty="0"/>
              <a:t>Throughout the wedding ritual, the emotions of sadness and joy are expressed by all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3761030"/>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1200" dirty="0"/>
          </a:p>
          <a:p>
            <a:pPr lvl="2" eaLnBrk="1" hangingPunct="1"/>
            <a:r>
              <a:rPr lang="en-US" sz="2800" dirty="0"/>
              <a:t>The success of the wedding ritual is judged by the number of cars, the size of the crowd, and the feast served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4216539"/>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1200" dirty="0"/>
          </a:p>
          <a:p>
            <a:pPr lvl="2" eaLnBrk="1" hangingPunct="1"/>
            <a:r>
              <a:rPr lang="en-US" dirty="0">
                <a:solidFill>
                  <a:schemeClr val="accent1">
                    <a:lumMod val="90000"/>
                  </a:schemeClr>
                </a:solidFill>
              </a:rPr>
              <a:t>The success of the wedding ritual is judged by the number of cars, the size of the crowd, and the feast served</a:t>
            </a:r>
          </a:p>
          <a:p>
            <a:pPr lvl="2" eaLnBrk="1" hangingPunct="1"/>
            <a:r>
              <a:rPr lang="en-US" sz="3200" b="1" dirty="0"/>
              <a:t>And the amount of food that is left over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4216539"/>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200" dirty="0"/>
          </a:p>
          <a:p>
            <a:pPr lvl="1" eaLnBrk="1" hangingPunct="1"/>
            <a:r>
              <a:rPr lang="en-US" sz="3200" b="1" dirty="0"/>
              <a:t> Weddings</a:t>
            </a:r>
          </a:p>
          <a:p>
            <a:pPr lvl="1" eaLnBrk="1" hangingPunct="1"/>
            <a:endParaRPr lang="en-US" sz="1200" dirty="0"/>
          </a:p>
          <a:p>
            <a:pPr lvl="2" eaLnBrk="1" hangingPunct="1"/>
            <a:r>
              <a:rPr lang="en-US" dirty="0">
                <a:solidFill>
                  <a:schemeClr val="accent1">
                    <a:lumMod val="90000"/>
                  </a:schemeClr>
                </a:solidFill>
              </a:rPr>
              <a:t>The success of the wedding ritual is judged by the number of cars, the size of the crowd, and the feast served</a:t>
            </a:r>
          </a:p>
          <a:p>
            <a:pPr lvl="2" eaLnBrk="1" hangingPunct="1"/>
            <a:r>
              <a:rPr lang="en-US" sz="3200" b="1" dirty="0"/>
              <a:t>And the amount of food that is left over . . .</a:t>
            </a:r>
          </a:p>
        </p:txBody>
      </p:sp>
      <p:pic>
        <p:nvPicPr>
          <p:cNvPr id="5" name="Picture 6"/>
          <p:cNvPicPr>
            <a:picLocks noChangeAspect="1" noChangeArrowheads="1"/>
          </p:cNvPicPr>
          <p:nvPr/>
        </p:nvPicPr>
        <p:blipFill>
          <a:blip r:embed="rId2" cstate="print"/>
          <a:srcRect/>
          <a:stretch>
            <a:fillRect/>
          </a:stretch>
        </p:blipFill>
        <p:spPr bwMode="auto">
          <a:xfrm>
            <a:off x="2338614" y="471714"/>
            <a:ext cx="4457700" cy="4457700"/>
          </a:xfrm>
          <a:prstGeom prst="rect">
            <a:avLst/>
          </a:prstGeom>
          <a:noFill/>
          <a:ln w="9525">
            <a:noFill/>
            <a:miter lim="800000"/>
            <a:headEnd/>
            <a:tailEnd/>
          </a:ln>
        </p:spPr>
      </p:pic>
      <p:sp>
        <p:nvSpPr>
          <p:cNvPr id="6" name="TextBox 10"/>
          <p:cNvSpPr txBox="1">
            <a:spLocks noChangeArrowheads="1"/>
          </p:cNvSpPr>
          <p:nvPr/>
        </p:nvSpPr>
        <p:spPr bwMode="auto">
          <a:xfrm>
            <a:off x="3535363" y="4267200"/>
            <a:ext cx="2255837" cy="4000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Mike </a:t>
            </a:r>
            <a:r>
              <a:rPr kumimoji="0" lang="en-US" sz="2000" b="1" i="0" u="none" strike="noStrike" kern="1200" cap="none" spc="0" normalizeH="0" baseline="0" noProof="0" dirty="0" err="1">
                <a:ln>
                  <a:noFill/>
                </a:ln>
                <a:solidFill>
                  <a:srgbClr val="000000"/>
                </a:solidFill>
                <a:effectLst/>
                <a:uLnTx/>
                <a:uFillTx/>
                <a:latin typeface="Verdana" pitchFamily="34" charset="0"/>
                <a:ea typeface="+mn-ea"/>
                <a:cs typeface="+mn-cs"/>
              </a:rPr>
              <a:t>Piancone</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Verdana" pitchFamily="34" charset="0"/>
              </a:rPr>
              <a:t> Cultural Metaphors</a:t>
            </a:r>
          </a:p>
        </p:txBody>
      </p:sp>
      <p:sp>
        <p:nvSpPr>
          <p:cNvPr id="40963" name="Rectangle 3"/>
          <p:cNvSpPr>
            <a:spLocks noGrp="1" noChangeArrowheads="1"/>
          </p:cNvSpPr>
          <p:nvPr>
            <p:ph type="body" idx="1"/>
          </p:nvPr>
        </p:nvSpPr>
        <p:spPr>
          <a:xfrm>
            <a:off x="914400" y="2286000"/>
            <a:ext cx="7315200" cy="3405869"/>
          </a:xfrm>
        </p:spPr>
        <p:txBody>
          <a:bodyPr>
            <a:spAutoFit/>
          </a:bodyPr>
          <a:lstStyle/>
          <a:p>
            <a:pPr eaLnBrk="1" hangingPunct="1">
              <a:buFontTx/>
              <a:buNone/>
            </a:pPr>
            <a:endParaRPr lang="en-US" sz="1200" b="1" dirty="0">
              <a:latin typeface="Verdana" pitchFamily="34" charset="0"/>
            </a:endParaRPr>
          </a:p>
          <a:p>
            <a:pPr marL="0" indent="0" algn="ctr" eaLnBrk="1" hangingPunct="1">
              <a:lnSpc>
                <a:spcPct val="130000"/>
              </a:lnSpc>
              <a:buNone/>
            </a:pPr>
            <a:r>
              <a:rPr lang="en-US" sz="3600" b="1" dirty="0">
                <a:latin typeface="Verdana" pitchFamily="34" charset="0"/>
              </a:rPr>
              <a:t>the metaphor applies </a:t>
            </a:r>
          </a:p>
          <a:p>
            <a:pPr marL="0" indent="0" algn="ctr" eaLnBrk="1" hangingPunct="1">
              <a:lnSpc>
                <a:spcPct val="130000"/>
              </a:lnSpc>
              <a:buNone/>
            </a:pPr>
            <a:r>
              <a:rPr lang="en-US" sz="3600" b="1" dirty="0">
                <a:latin typeface="Verdana" pitchFamily="34" charset="0"/>
              </a:rPr>
              <a:t>to </a:t>
            </a:r>
            <a:r>
              <a:rPr lang="en-US" sz="3600" b="1" i="1" dirty="0">
                <a:solidFill>
                  <a:srgbClr val="FF0000"/>
                </a:solidFill>
                <a:latin typeface="Verdana" pitchFamily="34" charset="0"/>
              </a:rPr>
              <a:t>a group</a:t>
            </a:r>
            <a:r>
              <a:rPr lang="en-US" sz="3600" b="1" dirty="0">
                <a:latin typeface="Verdana" pitchFamily="34" charset="0"/>
              </a:rPr>
              <a:t>, </a:t>
            </a:r>
          </a:p>
          <a:p>
            <a:pPr marL="0" indent="0" algn="ctr" eaLnBrk="1" hangingPunct="1">
              <a:lnSpc>
                <a:spcPct val="130000"/>
              </a:lnSpc>
              <a:buNone/>
            </a:pPr>
            <a:r>
              <a:rPr lang="en-US" sz="3600" b="1" dirty="0">
                <a:latin typeface="Verdana" pitchFamily="34" charset="0"/>
              </a:rPr>
              <a:t>but not to every individual within the group</a:t>
            </a:r>
          </a:p>
        </p:txBody>
      </p:sp>
    </p:spTree>
    <p:extLst>
      <p:ext uri="{BB962C8B-B14F-4D97-AF65-F5344CB8AC3E}">
        <p14:creationId xmlns:p14="http://schemas.microsoft.com/office/powerpoint/2010/main" val="2445396576"/>
      </p:ext>
    </p:extLst>
  </p:cSld>
  <p:clrMapOvr>
    <a:masterClrMapping/>
  </p:clrMapOvr>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9139" name="Rectangle 3"/>
          <p:cNvSpPr>
            <a:spLocks noGrp="1" noChangeArrowheads="1"/>
          </p:cNvSpPr>
          <p:nvPr>
            <p:ph type="body" idx="1"/>
          </p:nvPr>
        </p:nvSpPr>
        <p:spPr>
          <a:xfrm>
            <a:off x="457200" y="1585913"/>
            <a:ext cx="8229600" cy="4525962"/>
          </a:xfrm>
        </p:spPr>
        <p:txBody>
          <a:bodyPr/>
          <a:lstStyle/>
          <a:p>
            <a:pPr eaLnBrk="1" hangingPunct="1">
              <a:lnSpc>
                <a:spcPct val="90000"/>
              </a:lnSpc>
            </a:pPr>
            <a:r>
              <a:rPr lang="en-US">
                <a:solidFill>
                  <a:schemeClr val="accent1"/>
                </a:solidFill>
              </a:rPr>
              <a:t>Many aspects of daily life yield endless opportunities for drama</a:t>
            </a:r>
          </a:p>
          <a:p>
            <a:pPr eaLnBrk="1" hangingPunct="1"/>
            <a:endParaRPr lang="en-US">
              <a:solidFill>
                <a:schemeClr val="accent1"/>
              </a:solidFill>
            </a:endParaRPr>
          </a:p>
          <a:p>
            <a:pPr lvl="1" eaLnBrk="1" hangingPunct="1"/>
            <a:r>
              <a:rPr lang="en-US"/>
              <a:t>Weddings</a:t>
            </a:r>
          </a:p>
          <a:p>
            <a:pPr lvl="1" eaLnBrk="1" hangingPunct="1"/>
            <a:endParaRPr lang="en-US"/>
          </a:p>
          <a:p>
            <a:pPr lvl="2" eaLnBrk="1" hangingPunct="1"/>
            <a:r>
              <a:rPr lang="en-US"/>
              <a:t>The wedding scene is quite common in Italian opera</a:t>
            </a:r>
          </a:p>
          <a:p>
            <a:pPr lvl="2" eaLnBrk="1" hangingPunct="1">
              <a:buFontTx/>
              <a:buNone/>
            </a:pPr>
            <a:endParaRPr lang="en-US"/>
          </a:p>
        </p:txBody>
      </p:sp>
      <p:pic>
        <p:nvPicPr>
          <p:cNvPr id="219141" name="Picture 6"/>
          <p:cNvPicPr>
            <a:picLocks noChangeAspect="1" noChangeArrowheads="1"/>
          </p:cNvPicPr>
          <p:nvPr/>
        </p:nvPicPr>
        <p:blipFill>
          <a:blip r:embed="rId2" cstate="print"/>
          <a:srcRect/>
          <a:stretch>
            <a:fillRect/>
          </a:stretch>
        </p:blipFill>
        <p:spPr bwMode="auto">
          <a:xfrm>
            <a:off x="1714500" y="571500"/>
            <a:ext cx="5715000" cy="5715000"/>
          </a:xfrm>
          <a:prstGeom prst="rect">
            <a:avLst/>
          </a:prstGeom>
          <a:noFill/>
          <a:ln w="9525">
            <a:noFill/>
            <a:miter lim="800000"/>
            <a:headEnd/>
            <a:tailEnd/>
          </a:ln>
        </p:spPr>
      </p:pic>
      <p:sp>
        <p:nvSpPr>
          <p:cNvPr id="219142" name="TextBox 10"/>
          <p:cNvSpPr txBox="1">
            <a:spLocks noChangeArrowheads="1"/>
          </p:cNvSpPr>
          <p:nvPr/>
        </p:nvSpPr>
        <p:spPr bwMode="auto">
          <a:xfrm>
            <a:off x="3382963" y="6153150"/>
            <a:ext cx="2255837" cy="4000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Mike </a:t>
            </a:r>
            <a:r>
              <a:rPr kumimoji="0" lang="en-US" sz="2000" b="1" i="0" u="none" strike="noStrike" kern="1200" cap="none" spc="0" normalizeH="0" baseline="0" noProof="0" dirty="0" err="1">
                <a:ln>
                  <a:noFill/>
                </a:ln>
                <a:solidFill>
                  <a:srgbClr val="000000"/>
                </a:solidFill>
                <a:effectLst/>
                <a:uLnTx/>
                <a:uFillTx/>
                <a:latin typeface="Verdana" pitchFamily="34" charset="0"/>
                <a:ea typeface="+mn-ea"/>
                <a:cs typeface="+mn-cs"/>
              </a:rPr>
              <a:t>Piancone</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2360677" y="362856"/>
            <a:ext cx="4428066" cy="5486400"/>
          </a:xfrm>
          <a:prstGeom prst="rect">
            <a:avLst/>
          </a:prstGeom>
          <a:noFill/>
          <a:ln w="9525">
            <a:noFill/>
            <a:miter lim="800000"/>
            <a:headEnd/>
            <a:tailEnd/>
          </a:ln>
        </p:spPr>
      </p:pic>
      <p:sp>
        <p:nvSpPr>
          <p:cNvPr id="5" name="Rectangle 4"/>
          <p:cNvSpPr/>
          <p:nvPr/>
        </p:nvSpPr>
        <p:spPr>
          <a:xfrm>
            <a:off x="2286000" y="5957753"/>
            <a:ext cx="4572000" cy="27699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Farrar, Straus and Giroux, 2009</a:t>
            </a:r>
          </a:p>
        </p:txBody>
      </p:sp>
    </p:spTree>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la </a:t>
            </a:r>
            <a:r>
              <a:rPr kumimoji="0" lang="en-US" sz="6000" b="1" i="1" u="none" strike="noStrike" kern="1200" cap="none" spc="0" normalizeH="0" baseline="0" noProof="0" dirty="0" err="1">
                <a:ln>
                  <a:noFill/>
                </a:ln>
                <a:solidFill>
                  <a:srgbClr val="000000"/>
                </a:solidFill>
                <a:effectLst/>
                <a:uLnTx/>
                <a:uFillTx/>
                <a:latin typeface="Verdana" pitchFamily="34" charset="0"/>
                <a:ea typeface="+mn-ea"/>
                <a:cs typeface="+mn-cs"/>
              </a:rPr>
              <a:t>Famiglia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1406856"/>
            <a:ext cx="7315200" cy="2246769"/>
          </a:xfrm>
        </p:spPr>
        <p:txBody>
          <a:bodyPr/>
          <a:lstStyle/>
          <a:p>
            <a:pPr marL="0" indent="0" algn="ctr" eaLnBrk="1" hangingPunct="1">
              <a:spcBef>
                <a:spcPts val="0"/>
              </a:spcBef>
              <a:buNone/>
            </a:pPr>
            <a:r>
              <a:rPr lang="en-US" sz="2800" dirty="0"/>
              <a:t>The</a:t>
            </a:r>
            <a:r>
              <a:rPr lang="en-US" sz="4000" dirty="0"/>
              <a:t> </a:t>
            </a:r>
            <a:r>
              <a:rPr lang="en-US" sz="3600" b="1" dirty="0"/>
              <a:t>family</a:t>
            </a:r>
            <a:r>
              <a:rPr lang="en-US" sz="3600" dirty="0"/>
              <a:t> </a:t>
            </a:r>
            <a:r>
              <a:rPr lang="en-US" sz="2800" dirty="0"/>
              <a:t>and the </a:t>
            </a:r>
            <a:br>
              <a:rPr lang="en-US" sz="2800" dirty="0"/>
            </a:br>
            <a:r>
              <a:rPr lang="en-US" sz="3600" b="1" dirty="0"/>
              <a:t>extended kinship groups </a:t>
            </a:r>
            <a:br>
              <a:rPr lang="en-US" sz="2800" dirty="0"/>
            </a:br>
            <a:r>
              <a:rPr lang="en-US" sz="2000" dirty="0"/>
              <a:t>are the </a:t>
            </a:r>
            <a:br>
              <a:rPr lang="en-US" sz="2800" dirty="0"/>
            </a:br>
            <a:r>
              <a:rPr lang="en-US" sz="2800" b="1" dirty="0"/>
              <a:t>basic building blocks for externalization</a:t>
            </a:r>
          </a:p>
          <a:p>
            <a:pPr eaLnBrk="1" hangingPunct="1">
              <a:spcBef>
                <a:spcPts val="0"/>
              </a:spcBef>
              <a:buNone/>
            </a:pP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5" name="Rectangle 3"/>
          <p:cNvSpPr>
            <a:spLocks noGrp="1" noChangeArrowheads="1"/>
          </p:cNvSpPr>
          <p:nvPr>
            <p:ph type="body" idx="1"/>
          </p:nvPr>
        </p:nvSpPr>
        <p:spPr>
          <a:xfrm>
            <a:off x="914400" y="1338942"/>
            <a:ext cx="7315200" cy="5016758"/>
          </a:xfrm>
        </p:spPr>
        <p:txBody>
          <a:bodyPr/>
          <a:lstStyle/>
          <a:p>
            <a:pPr marL="0" indent="0" algn="ctr" eaLnBrk="1" hangingPunct="1">
              <a:buNone/>
            </a:pPr>
            <a:r>
              <a:rPr lang="en-US" sz="4000" b="1" dirty="0"/>
              <a:t>“Italians have had a difficult history.  The institutions have change, rulers have come and gone, and people have to survive.  And people do survive, thanks to their personal, unofficial relationships.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Tree>
    <p:extLst>
      <p:ext uri="{BB962C8B-B14F-4D97-AF65-F5344CB8AC3E}">
        <p14:creationId xmlns:p14="http://schemas.microsoft.com/office/powerpoint/2010/main" val="3776657791"/>
      </p:ext>
    </p:extLst>
  </p:cSld>
  <p:clrMapOvr>
    <a:masterClrMapping/>
  </p:clrMapOvr>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040040"/>
            <a:ext cx="7315200" cy="3046988"/>
          </a:xfrm>
        </p:spPr>
        <p:txBody>
          <a:bodyPr/>
          <a:lstStyle/>
          <a:p>
            <a:pPr lvl="1" eaLnBrk="1" hangingPunct="1">
              <a:spcBef>
                <a:spcPts val="0"/>
              </a:spcBef>
            </a:pPr>
            <a:r>
              <a:rPr lang="en-US" dirty="0"/>
              <a:t>Familial relationships tend to be </a:t>
            </a:r>
            <a:br>
              <a:rPr lang="en-US" dirty="0"/>
            </a:br>
            <a:r>
              <a:rPr lang="en-US" sz="3600" b="1" dirty="0"/>
              <a:t>close and emotional</a:t>
            </a:r>
          </a:p>
          <a:p>
            <a:pPr lvl="1" eaLnBrk="1" hangingPunct="1">
              <a:spcBef>
                <a:spcPts val="0"/>
              </a:spcBef>
            </a:pPr>
            <a:endParaRPr lang="en-US" sz="1600" b="1" dirty="0"/>
          </a:p>
          <a:p>
            <a:pPr lvl="1" eaLnBrk="1" hangingPunct="1">
              <a:spcBef>
                <a:spcPts val="0"/>
              </a:spcBef>
            </a:pPr>
            <a:r>
              <a:rPr lang="en-US" sz="2400" dirty="0">
                <a:solidFill>
                  <a:schemeClr val="accent1">
                    <a:lumMod val="90000"/>
                  </a:schemeClr>
                </a:solidFill>
              </a:rPr>
              <a:t>The behaviors found in the piazza are replicated within the family</a:t>
            </a:r>
          </a:p>
          <a:p>
            <a:pPr lvl="1" eaLnBrk="1" hangingPunct="1">
              <a:spcBef>
                <a:spcPts val="0"/>
              </a:spcBef>
            </a:pPr>
            <a:endParaRPr lang="en-US" sz="1600" dirty="0">
              <a:solidFill>
                <a:schemeClr val="accent1">
                  <a:lumMod val="90000"/>
                </a:schemeClr>
              </a:solidFill>
            </a:endParaRPr>
          </a:p>
          <a:p>
            <a:pPr lvl="1" eaLnBrk="1" hangingPunct="1">
              <a:spcBef>
                <a:spcPts val="0"/>
              </a:spcBef>
            </a:pPr>
            <a:r>
              <a:rPr lang="en-US" sz="2400" dirty="0">
                <a:solidFill>
                  <a:schemeClr val="accent1">
                    <a:lumMod val="90000"/>
                  </a:schemeClr>
                </a:solidFill>
              </a:rPr>
              <a:t>The family is generally seen as one’s greatest resource and protection against all troubles</a:t>
            </a:r>
          </a:p>
        </p:txBody>
      </p:sp>
      <p:sp>
        <p:nvSpPr>
          <p:cNvPr id="5" name="Rectangle 3"/>
          <p:cNvSpPr txBox="1">
            <a:spLocks noChangeArrowheads="1"/>
          </p:cNvSpPr>
          <p:nvPr/>
        </p:nvSpPr>
        <p:spPr bwMode="auto">
          <a:xfrm>
            <a:off x="914400" y="1145499"/>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000000"/>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000000"/>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137863"/>
            <a:ext cx="7315200" cy="2985433"/>
          </a:xfrm>
        </p:spPr>
        <p:txBody>
          <a:bodyPr/>
          <a:lstStyle/>
          <a:p>
            <a:pPr lvl="1" eaLnBrk="1" hangingPunct="1">
              <a:spcBef>
                <a:spcPts val="0"/>
              </a:spcBef>
            </a:pPr>
            <a:r>
              <a:rPr lang="en-US" sz="2000" dirty="0">
                <a:solidFill>
                  <a:schemeClr val="accent1">
                    <a:lumMod val="90000"/>
                  </a:schemeClr>
                </a:solidFill>
              </a:rPr>
              <a:t>Familial relationships tend to be </a:t>
            </a:r>
            <a:br>
              <a:rPr lang="en-US" sz="2000" dirty="0">
                <a:solidFill>
                  <a:schemeClr val="accent1">
                    <a:lumMod val="90000"/>
                  </a:schemeClr>
                </a:solidFill>
              </a:rPr>
            </a:br>
            <a:r>
              <a:rPr lang="en-US" sz="2400" b="1" dirty="0">
                <a:solidFill>
                  <a:schemeClr val="accent1">
                    <a:lumMod val="90000"/>
                  </a:schemeClr>
                </a:solidFill>
              </a:rPr>
              <a:t>close and emotional</a:t>
            </a:r>
            <a:endParaRPr lang="en-US" b="1" dirty="0">
              <a:solidFill>
                <a:schemeClr val="accent1">
                  <a:lumMod val="90000"/>
                </a:schemeClr>
              </a:solidFill>
            </a:endParaRPr>
          </a:p>
          <a:p>
            <a:pPr lvl="1" eaLnBrk="1" hangingPunct="1">
              <a:spcBef>
                <a:spcPts val="0"/>
              </a:spcBef>
            </a:pPr>
            <a:endParaRPr lang="en-US" sz="1600" b="1" dirty="0">
              <a:solidFill>
                <a:schemeClr val="accent1">
                  <a:lumMod val="90000"/>
                </a:schemeClr>
              </a:solidFill>
            </a:endParaRPr>
          </a:p>
          <a:p>
            <a:pPr lvl="1" eaLnBrk="1" hangingPunct="1">
              <a:spcBef>
                <a:spcPts val="0"/>
              </a:spcBef>
            </a:pPr>
            <a:r>
              <a:rPr lang="en-US" dirty="0"/>
              <a:t>The behaviors found in the </a:t>
            </a:r>
            <a:r>
              <a:rPr lang="en-US" sz="3200" b="1" dirty="0"/>
              <a:t>piazza</a:t>
            </a:r>
            <a:r>
              <a:rPr lang="en-US" sz="3200" dirty="0"/>
              <a:t> </a:t>
            </a:r>
            <a:r>
              <a:rPr lang="en-US" dirty="0"/>
              <a:t>are replicated within the </a:t>
            </a:r>
            <a:r>
              <a:rPr lang="en-US" sz="3200" b="1" dirty="0"/>
              <a:t>family</a:t>
            </a:r>
            <a:endParaRPr lang="en-US" b="1" dirty="0"/>
          </a:p>
          <a:p>
            <a:pPr lvl="1" eaLnBrk="1" hangingPunct="1">
              <a:spcBef>
                <a:spcPts val="0"/>
              </a:spcBef>
            </a:pPr>
            <a:endParaRPr lang="en-US" sz="1600" dirty="0"/>
          </a:p>
          <a:p>
            <a:pPr lvl="1" eaLnBrk="1" hangingPunct="1">
              <a:spcBef>
                <a:spcPts val="0"/>
              </a:spcBef>
            </a:pPr>
            <a:r>
              <a:rPr lang="en-US" sz="2400" dirty="0">
                <a:solidFill>
                  <a:schemeClr val="accent1">
                    <a:lumMod val="90000"/>
                  </a:schemeClr>
                </a:solidFill>
              </a:rPr>
              <a:t>The family is generally seen as one’s greatest resource and protection against all troubles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125478"/>
            <a:ext cx="7315200" cy="3054682"/>
          </a:xfrm>
        </p:spPr>
        <p:txBody>
          <a:bodyPr/>
          <a:lstStyle/>
          <a:p>
            <a:pPr lvl="1" eaLnBrk="1" hangingPunct="1">
              <a:spcBef>
                <a:spcPts val="0"/>
              </a:spcBef>
            </a:pPr>
            <a:r>
              <a:rPr lang="en-US" sz="2000" dirty="0">
                <a:solidFill>
                  <a:schemeClr val="accent1">
                    <a:lumMod val="90000"/>
                  </a:schemeClr>
                </a:solidFill>
              </a:rPr>
              <a:t>Familial relationships tend to be </a:t>
            </a:r>
            <a:br>
              <a:rPr lang="en-US" sz="2000" dirty="0">
                <a:solidFill>
                  <a:schemeClr val="accent1">
                    <a:lumMod val="90000"/>
                  </a:schemeClr>
                </a:solidFill>
              </a:rPr>
            </a:br>
            <a:r>
              <a:rPr lang="en-US" sz="2000" b="1" dirty="0">
                <a:solidFill>
                  <a:schemeClr val="accent1">
                    <a:lumMod val="90000"/>
                  </a:schemeClr>
                </a:solidFill>
              </a:rPr>
              <a:t>close and emotional</a:t>
            </a:r>
          </a:p>
          <a:p>
            <a:pPr lvl="1" eaLnBrk="1" hangingPunct="1">
              <a:spcBef>
                <a:spcPts val="0"/>
              </a:spcBef>
            </a:pPr>
            <a:endParaRPr lang="en-US" sz="1000" b="1" dirty="0">
              <a:solidFill>
                <a:schemeClr val="accent1">
                  <a:lumMod val="90000"/>
                </a:schemeClr>
              </a:solidFill>
            </a:endParaRPr>
          </a:p>
          <a:p>
            <a:pPr lvl="1" eaLnBrk="1" hangingPunct="1">
              <a:spcBef>
                <a:spcPts val="0"/>
              </a:spcBef>
            </a:pPr>
            <a:r>
              <a:rPr lang="en-US" sz="2000" dirty="0">
                <a:solidFill>
                  <a:schemeClr val="accent1">
                    <a:lumMod val="90000"/>
                  </a:schemeClr>
                </a:solidFill>
              </a:rPr>
              <a:t>The behaviors found in the piazza are replicated within the family</a:t>
            </a:r>
          </a:p>
          <a:p>
            <a:pPr lvl="1" eaLnBrk="1" hangingPunct="1">
              <a:spcBef>
                <a:spcPts val="0"/>
              </a:spcBef>
            </a:pPr>
            <a:endParaRPr lang="en-US" sz="1050" dirty="0">
              <a:solidFill>
                <a:schemeClr val="accent1">
                  <a:lumMod val="90000"/>
                </a:schemeClr>
              </a:solidFill>
            </a:endParaRPr>
          </a:p>
          <a:p>
            <a:pPr lvl="1" eaLnBrk="1" hangingPunct="1">
              <a:spcBef>
                <a:spcPts val="0"/>
              </a:spcBef>
            </a:pPr>
            <a:r>
              <a:rPr lang="en-US" dirty="0"/>
              <a:t>The family is generally seen as </a:t>
            </a:r>
            <a:br>
              <a:rPr lang="en-US" dirty="0"/>
            </a:br>
            <a:r>
              <a:rPr lang="en-US" sz="3200" b="1" dirty="0"/>
              <a:t>one’s greatest resource and protection against all troubles</a:t>
            </a:r>
            <a:endParaRPr lang="en-US" b="1" dirty="0"/>
          </a:p>
        </p:txBody>
      </p:sp>
      <p:sp>
        <p:nvSpPr>
          <p:cNvPr id="6"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558873"/>
            <a:ext cx="7315200" cy="1698927"/>
          </a:xfrm>
        </p:spPr>
        <p:txBody>
          <a:bodyPr/>
          <a:lstStyle/>
          <a:p>
            <a:pPr lvl="1" eaLnBrk="1" hangingPunct="1">
              <a:lnSpc>
                <a:spcPct val="90000"/>
              </a:lnSpc>
            </a:pPr>
            <a:r>
              <a:rPr lang="en-US" sz="3200" b="1" dirty="0"/>
              <a:t>Children</a:t>
            </a:r>
            <a:r>
              <a:rPr lang="en-US" sz="3200" dirty="0"/>
              <a:t> </a:t>
            </a:r>
            <a:r>
              <a:rPr lang="en-US" dirty="0"/>
              <a:t>are critically important, and normally, </a:t>
            </a:r>
            <a:r>
              <a:rPr lang="en-US" b="1" dirty="0"/>
              <a:t>everything is done for them</a:t>
            </a:r>
            <a:r>
              <a:rPr lang="en-US" dirty="0"/>
              <a:t>, even to the extent of satisfying their smallest wishes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482522"/>
            <a:ext cx="7315200" cy="1865126"/>
          </a:xfrm>
        </p:spPr>
        <p:txBody>
          <a:bodyPr/>
          <a:lstStyle/>
          <a:p>
            <a:pPr lvl="1" eaLnBrk="1" hangingPunct="1">
              <a:lnSpc>
                <a:spcPct val="90000"/>
              </a:lnSpc>
            </a:pPr>
            <a:r>
              <a:rPr lang="en-US" sz="3200" b="1" dirty="0"/>
              <a:t>Parents often go without </a:t>
            </a:r>
            <a:r>
              <a:rPr lang="en-US" sz="3200" dirty="0"/>
              <a:t>comforts to pamper the and to see that they go to school and reach a higher rung on the social ladder</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atin typeface="Verdana" pitchFamily="34" charset="0"/>
              </a:rPr>
              <a:t> Cultural Metaphors</a:t>
            </a:r>
          </a:p>
        </p:txBody>
      </p:sp>
      <p:sp>
        <p:nvSpPr>
          <p:cNvPr id="41987" name="Rectangle 3"/>
          <p:cNvSpPr>
            <a:spLocks noGrp="1" noChangeArrowheads="1"/>
          </p:cNvSpPr>
          <p:nvPr>
            <p:ph type="body" idx="1"/>
          </p:nvPr>
        </p:nvSpPr>
        <p:spPr>
          <a:xfrm>
            <a:off x="609600" y="1905000"/>
            <a:ext cx="8001000" cy="4498604"/>
          </a:xfrm>
        </p:spPr>
        <p:txBody>
          <a:bodyPr wrap="square">
            <a:spAutoFit/>
          </a:bodyPr>
          <a:lstStyle/>
          <a:p>
            <a:pPr marL="465137" lvl="1" indent="0" algn="ctr" eaLnBrk="1" hangingPunct="1">
              <a:lnSpc>
                <a:spcPct val="130000"/>
              </a:lnSpc>
              <a:buNone/>
            </a:pPr>
            <a:r>
              <a:rPr lang="en-US" sz="3200" b="1" dirty="0">
                <a:latin typeface="Verdana" pitchFamily="34" charset="0"/>
              </a:rPr>
              <a:t>a good amount of evidence suggests that there are commonalities across regional, racial, and ethnic groups within each of the countries that can be captured effectively by cultural metaphors</a:t>
            </a:r>
          </a:p>
        </p:txBody>
      </p:sp>
    </p:spTree>
    <p:extLst>
      <p:ext uri="{BB962C8B-B14F-4D97-AF65-F5344CB8AC3E}">
        <p14:creationId xmlns:p14="http://schemas.microsoft.com/office/powerpoint/2010/main" val="1094760947"/>
      </p:ext>
    </p:extLst>
  </p:cSld>
  <p:clrMapOvr>
    <a:masterClrMapping/>
  </p:clrMapOvr>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2784144"/>
            <a:ext cx="7315200" cy="3287054"/>
          </a:xfrm>
        </p:spPr>
        <p:txBody>
          <a:bodyPr/>
          <a:lstStyle/>
          <a:p>
            <a:pPr eaLnBrk="1" hangingPunct="1">
              <a:spcBef>
                <a:spcPts val="0"/>
              </a:spcBef>
              <a:buNone/>
            </a:pPr>
            <a:endParaRPr lang="en-US" sz="500" dirty="0">
              <a:solidFill>
                <a:schemeClr val="accent1">
                  <a:lumMod val="90000"/>
                </a:schemeClr>
              </a:solidFill>
            </a:endParaRPr>
          </a:p>
          <a:p>
            <a:pPr lvl="1" eaLnBrk="1" hangingPunct="1">
              <a:spcBef>
                <a:spcPts val="0"/>
              </a:spcBef>
            </a:pPr>
            <a:endParaRPr lang="en-US" sz="100" dirty="0">
              <a:solidFill>
                <a:schemeClr val="accent1">
                  <a:lumMod val="90000"/>
                </a:schemeClr>
              </a:solidFill>
            </a:endParaRPr>
          </a:p>
          <a:p>
            <a:pPr marL="0" indent="0" algn="ctr" eaLnBrk="1" hangingPunct="1">
              <a:buNone/>
            </a:pPr>
            <a:r>
              <a:rPr lang="en-US" dirty="0"/>
              <a:t>This attitude can be linked directly to…</a:t>
            </a:r>
            <a:endParaRPr lang="en-US" sz="1200" dirty="0"/>
          </a:p>
          <a:p>
            <a:pPr marL="742950" lvl="2" indent="-342900" eaLnBrk="1" hangingPunct="1"/>
            <a:r>
              <a:rPr lang="en-US" dirty="0">
                <a:solidFill>
                  <a:schemeClr val="accent1">
                    <a:lumMod val="90000"/>
                  </a:schemeClr>
                </a:solidFill>
              </a:rPr>
              <a:t>The constant </a:t>
            </a:r>
            <a:r>
              <a:rPr lang="en-US" sz="3200" b="1" dirty="0"/>
              <a:t>influx of foreigners </a:t>
            </a:r>
            <a:r>
              <a:rPr lang="en-US" dirty="0">
                <a:solidFill>
                  <a:schemeClr val="accent1">
                    <a:lumMod val="90000"/>
                  </a:schemeClr>
                </a:solidFill>
              </a:rPr>
              <a:t>who compete with the Italians for jobs</a:t>
            </a:r>
          </a:p>
          <a:p>
            <a:pPr marL="742950" lvl="2" indent="-342900" eaLnBrk="1" hangingPunct="1"/>
            <a:r>
              <a:rPr lang="en-US" dirty="0">
                <a:solidFill>
                  <a:schemeClr val="accent1">
                    <a:lumMod val="90000"/>
                  </a:schemeClr>
                </a:solidFill>
              </a:rPr>
              <a:t>Rapidly</a:t>
            </a:r>
            <a:r>
              <a:rPr lang="en-US" dirty="0"/>
              <a:t> </a:t>
            </a:r>
            <a:r>
              <a:rPr lang="en-US" sz="3200" b="1" dirty="0"/>
              <a:t>changing governments</a:t>
            </a:r>
            <a:endParaRPr lang="en-US" b="1" dirty="0"/>
          </a:p>
          <a:p>
            <a:pPr marL="742950" lvl="2" indent="-342900" eaLnBrk="1" hangingPunct="1"/>
            <a:r>
              <a:rPr lang="en-US" dirty="0">
                <a:solidFill>
                  <a:schemeClr val="accent1">
                    <a:lumMod val="90000"/>
                  </a:schemeClr>
                </a:solidFill>
              </a:rPr>
              <a:t>The overwhelming </a:t>
            </a:r>
            <a:r>
              <a:rPr lang="en-US" sz="3200" b="1" dirty="0"/>
              <a:t>natural disasters </a:t>
            </a:r>
            <a:r>
              <a:rPr lang="en-US" dirty="0">
                <a:solidFill>
                  <a:schemeClr val="accent1">
                    <a:lumMod val="90000"/>
                  </a:schemeClr>
                </a:solidFill>
              </a:rPr>
              <a:t>that have characterized Italian history</a:t>
            </a:r>
            <a:endParaRPr lang="en-US" dirty="0"/>
          </a:p>
        </p:txBody>
      </p:sp>
      <p:sp>
        <p:nvSpPr>
          <p:cNvPr id="7"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011536"/>
            <a:ext cx="7315200" cy="2523768"/>
          </a:xfrm>
        </p:spPr>
        <p:txBody>
          <a:bodyPr/>
          <a:lstStyle/>
          <a:p>
            <a:pPr lvl="1" eaLnBrk="1" hangingPunct="1">
              <a:spcBef>
                <a:spcPts val="0"/>
              </a:spcBef>
              <a:buNone/>
            </a:pPr>
            <a:endParaRPr lang="en-US" sz="100" dirty="0">
              <a:solidFill>
                <a:schemeClr val="accent1">
                  <a:lumMod val="90000"/>
                </a:schemeClr>
              </a:solidFill>
            </a:endParaRPr>
          </a:p>
          <a:p>
            <a:pPr marL="0" indent="0" algn="ctr" eaLnBrk="1" hangingPunct="1">
              <a:spcBef>
                <a:spcPts val="0"/>
              </a:spcBef>
              <a:buNone/>
            </a:pPr>
            <a:r>
              <a:rPr lang="en-US" sz="2800" dirty="0">
                <a:solidFill>
                  <a:schemeClr val="accent1">
                    <a:lumMod val="90000"/>
                  </a:schemeClr>
                </a:solidFill>
              </a:rPr>
              <a:t>Externalization plays a part </a:t>
            </a:r>
            <a:br>
              <a:rPr lang="en-US" sz="2800" dirty="0">
                <a:solidFill>
                  <a:schemeClr val="accent1">
                    <a:lumMod val="90000"/>
                  </a:schemeClr>
                </a:solidFill>
              </a:rPr>
            </a:br>
            <a:r>
              <a:rPr lang="en-US" sz="2800" dirty="0">
                <a:solidFill>
                  <a:schemeClr val="accent1">
                    <a:lumMod val="90000"/>
                  </a:schemeClr>
                </a:solidFill>
              </a:rPr>
              <a:t>in this support, because </a:t>
            </a:r>
            <a:br>
              <a:rPr lang="en-US" dirty="0"/>
            </a:br>
            <a:r>
              <a:rPr lang="en-US" b="1" dirty="0"/>
              <a:t>the family views its children as public expressions </a:t>
            </a:r>
          </a:p>
          <a:p>
            <a:pPr marL="0" indent="0" algn="ctr" eaLnBrk="1" hangingPunct="1">
              <a:spcBef>
                <a:spcPts val="0"/>
              </a:spcBef>
              <a:buNone/>
            </a:pPr>
            <a:r>
              <a:rPr lang="en-US" b="1" dirty="0"/>
              <a:t>of its values and lifestyles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3061648"/>
            <a:ext cx="7315200" cy="32316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Family connections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often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extremely important for handling problems and getting ahead</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Outside the family, official and legal authority is frequently considered hostile until proven otherwise</a:t>
            </a:r>
          </a:p>
        </p:txBody>
      </p:sp>
      <p:sp>
        <p:nvSpPr>
          <p:cNvPr id="7"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3061648"/>
            <a:ext cx="7315200" cy="35024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BE0E3"/>
                </a:solidFill>
                <a:effectLst/>
                <a:uLnTx/>
                <a:uFillTx/>
                <a:latin typeface="Arial"/>
                <a:ea typeface="+mn-ea"/>
                <a:cs typeface="+mn-cs"/>
              </a:rPr>
              <a:t>Family connections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BE0E3"/>
                </a:solidFill>
                <a:effectLst/>
                <a:uLnTx/>
                <a:uFillTx/>
                <a:latin typeface="Arial"/>
                <a:ea typeface="+mn-ea"/>
                <a:cs typeface="+mn-cs"/>
              </a:rPr>
              <a:t>are often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BE0E3"/>
                </a:solidFill>
                <a:effectLst/>
                <a:uLnTx/>
                <a:uFillTx/>
                <a:latin typeface="Arial"/>
                <a:ea typeface="+mn-ea"/>
                <a:cs typeface="+mn-cs"/>
              </a:rPr>
              <a:t>extremely important for handling problems and getting ahead</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Closeness within the family is transferred to outside relationships and brings a personal edge to most social interactions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9379" name="Rectangle 3"/>
          <p:cNvSpPr>
            <a:spLocks noGrp="1" noChangeArrowheads="1"/>
          </p:cNvSpPr>
          <p:nvPr>
            <p:ph type="body" idx="1"/>
          </p:nvPr>
        </p:nvSpPr>
        <p:spPr>
          <a:xfrm>
            <a:off x="914400" y="1548110"/>
            <a:ext cx="7315200" cy="4616648"/>
          </a:xfrm>
        </p:spPr>
        <p:txBody>
          <a:bodyPr/>
          <a:lstStyle/>
          <a:p>
            <a:pPr marL="0" indent="0" algn="ctr" eaLnBrk="1" hangingPunct="1">
              <a:spcBef>
                <a:spcPts val="0"/>
              </a:spcBef>
              <a:buNone/>
            </a:pPr>
            <a:r>
              <a:rPr lang="en-US" sz="2400" dirty="0"/>
              <a:t>In the Italian </a:t>
            </a:r>
            <a:r>
              <a:rPr lang="en-US" dirty="0"/>
              <a:t>business environment, </a:t>
            </a:r>
          </a:p>
          <a:p>
            <a:pPr marL="0" indent="0" algn="ctr" eaLnBrk="1" hangingPunct="1">
              <a:spcBef>
                <a:spcPts val="0"/>
              </a:spcBef>
              <a:buNone/>
            </a:pPr>
            <a:r>
              <a:rPr lang="en-US" dirty="0"/>
              <a:t>family contacts tend to be necessary </a:t>
            </a:r>
          </a:p>
          <a:p>
            <a:pPr marL="0" indent="0" algn="ctr" eaLnBrk="1" hangingPunct="1">
              <a:spcBef>
                <a:spcPts val="0"/>
              </a:spcBef>
              <a:buNone/>
            </a:pPr>
            <a:r>
              <a:rPr lang="en-US" sz="2400" dirty="0"/>
              <a:t>to run a successful company</a:t>
            </a:r>
          </a:p>
          <a:p>
            <a:pPr eaLnBrk="1" hangingPunct="1">
              <a:spcBef>
                <a:spcPts val="0"/>
              </a:spcBef>
            </a:pPr>
            <a:endParaRPr lang="en-US" sz="1400" dirty="0"/>
          </a:p>
          <a:p>
            <a:pPr lvl="1" eaLnBrk="1" hangingPunct="1">
              <a:spcBef>
                <a:spcPts val="0"/>
              </a:spcBef>
            </a:pPr>
            <a:r>
              <a:rPr lang="en-US" sz="2000" dirty="0"/>
              <a:t>An example of the importance of contacts is the </a:t>
            </a:r>
            <a:r>
              <a:rPr lang="en-US" sz="2400" b="1" dirty="0"/>
              <a:t>general lack of hiring policies</a:t>
            </a:r>
            <a:endParaRPr lang="en-US" sz="2000" b="1" dirty="0"/>
          </a:p>
          <a:p>
            <a:pPr lvl="1" eaLnBrk="1" hangingPunct="1">
              <a:spcBef>
                <a:spcPts val="0"/>
              </a:spcBef>
            </a:pPr>
            <a:endParaRPr lang="en-US" sz="1200" dirty="0"/>
          </a:p>
          <a:p>
            <a:pPr lvl="1" eaLnBrk="1" hangingPunct="1">
              <a:spcBef>
                <a:spcPts val="0"/>
              </a:spcBef>
            </a:pPr>
            <a:r>
              <a:rPr lang="en-US" sz="2000" dirty="0"/>
              <a:t>Hiring is usually accomplished through </a:t>
            </a:r>
            <a:r>
              <a:rPr lang="en-US" sz="2400" b="1" dirty="0"/>
              <a:t>personal connections</a:t>
            </a:r>
            <a:r>
              <a:rPr lang="en-US" sz="2000" dirty="0"/>
              <a:t> and recommendations</a:t>
            </a:r>
          </a:p>
          <a:p>
            <a:pPr lvl="1" eaLnBrk="1" hangingPunct="1">
              <a:spcBef>
                <a:spcPts val="0"/>
              </a:spcBef>
            </a:pPr>
            <a:endParaRPr lang="en-US" sz="1200" dirty="0"/>
          </a:p>
          <a:p>
            <a:pPr lvl="1" eaLnBrk="1" hangingPunct="1">
              <a:spcBef>
                <a:spcPts val="0"/>
              </a:spcBef>
            </a:pPr>
            <a:r>
              <a:rPr lang="en-US" sz="2000" dirty="0"/>
              <a:t>Many corporations select people on the basis of their </a:t>
            </a:r>
            <a:r>
              <a:rPr lang="en-US" sz="2400" b="1" dirty="0"/>
              <a:t>relationship with that person or his or her family</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7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37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0403" name="Rectangle 3"/>
          <p:cNvSpPr>
            <a:spLocks noGrp="1" noChangeArrowheads="1"/>
          </p:cNvSpPr>
          <p:nvPr>
            <p:ph type="body" idx="1"/>
          </p:nvPr>
        </p:nvSpPr>
        <p:spPr>
          <a:xfrm>
            <a:off x="914400" y="1678511"/>
            <a:ext cx="7315200" cy="4659737"/>
          </a:xfrm>
        </p:spPr>
        <p:txBody>
          <a:bodyPr/>
          <a:lstStyle/>
          <a:p>
            <a:pPr marL="0" indent="0" algn="ctr" eaLnBrk="1" hangingPunct="1">
              <a:buNone/>
            </a:pPr>
            <a:r>
              <a:rPr lang="en-US" sz="2400" dirty="0"/>
              <a:t>“The family remains the center and stronghold of Italian life, despite all modern trends, where the </a:t>
            </a:r>
          </a:p>
          <a:p>
            <a:pPr marL="0" indent="0" algn="ctr" eaLnBrk="1" hangingPunct="1">
              <a:buNone/>
            </a:pPr>
            <a:r>
              <a:rPr lang="en-US" b="1" dirty="0"/>
              <a:t>role of each member</a:t>
            </a:r>
            <a:endParaRPr lang="en-US" sz="2800" dirty="0"/>
          </a:p>
          <a:p>
            <a:pPr marL="0" indent="0" algn="ctr" eaLnBrk="1" hangingPunct="1">
              <a:buNone/>
            </a:pPr>
            <a:r>
              <a:rPr lang="en-US" sz="2400" dirty="0"/>
              <a:t>is understood and performed as elaborately as any Italian opera.”</a:t>
            </a:r>
          </a:p>
          <a:p>
            <a:pPr eaLnBrk="1" hangingPunct="1"/>
            <a:endParaRPr lang="en-US" sz="1050" dirty="0"/>
          </a:p>
          <a:p>
            <a:pPr lvl="1" eaLnBrk="1" hangingPunct="1"/>
            <a:r>
              <a:rPr lang="en-US" dirty="0"/>
              <a:t>Although </a:t>
            </a:r>
            <a:r>
              <a:rPr lang="en-US" sz="3600" b="1" dirty="0"/>
              <a:t>men</a:t>
            </a:r>
            <a:r>
              <a:rPr lang="en-US" sz="3600" dirty="0"/>
              <a:t> </a:t>
            </a:r>
            <a:r>
              <a:rPr lang="en-US" dirty="0"/>
              <a:t>are the official leaders of the families, and </a:t>
            </a:r>
            <a:r>
              <a:rPr lang="en-US" sz="3600" b="1" dirty="0"/>
              <a:t>women</a:t>
            </a:r>
            <a:r>
              <a:rPr lang="en-US" sz="3600" dirty="0"/>
              <a:t> </a:t>
            </a:r>
            <a:r>
              <a:rPr lang="en-US" dirty="0"/>
              <a:t>are subordinate to them, the reality of family life is much more </a:t>
            </a:r>
            <a:r>
              <a:rPr lang="en-US" sz="3600" b="1" dirty="0"/>
              <a:t>complex</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1427" name="Rectangle 3"/>
          <p:cNvSpPr>
            <a:spLocks noGrp="1" noChangeArrowheads="1"/>
          </p:cNvSpPr>
          <p:nvPr>
            <p:ph type="body" idx="1"/>
          </p:nvPr>
        </p:nvSpPr>
        <p:spPr>
          <a:xfrm>
            <a:off x="914400" y="2083742"/>
            <a:ext cx="7315200" cy="3908762"/>
          </a:xfrm>
        </p:spPr>
        <p:txBody>
          <a:bodyPr/>
          <a:lstStyle/>
          <a:p>
            <a:pPr marL="0" indent="0" algn="ctr" eaLnBrk="1" hangingPunct="1">
              <a:spcBef>
                <a:spcPts val="0"/>
              </a:spcBef>
              <a:buNone/>
            </a:pPr>
            <a:r>
              <a:rPr lang="en-US" sz="2800" dirty="0"/>
              <a:t>“The main character in the family, </a:t>
            </a:r>
          </a:p>
          <a:p>
            <a:pPr marL="0" indent="0" algn="ctr" eaLnBrk="1" hangingPunct="1">
              <a:spcBef>
                <a:spcPts val="0"/>
              </a:spcBef>
              <a:buNone/>
            </a:pPr>
            <a:r>
              <a:rPr lang="en-US" sz="2800" dirty="0"/>
              <a:t>who might be compared to </a:t>
            </a:r>
          </a:p>
          <a:p>
            <a:pPr marL="0" indent="0" algn="ctr" eaLnBrk="1" hangingPunct="1">
              <a:spcBef>
                <a:spcPts val="0"/>
              </a:spcBef>
              <a:buNone/>
            </a:pPr>
            <a:r>
              <a:rPr lang="en-US" dirty="0"/>
              <a:t>the </a:t>
            </a:r>
            <a:r>
              <a:rPr lang="en-US" sz="3600" b="1" dirty="0"/>
              <a:t>lead tenor</a:t>
            </a:r>
            <a:r>
              <a:rPr lang="en-US" dirty="0"/>
              <a:t>, is </a:t>
            </a:r>
            <a:r>
              <a:rPr lang="en-US" sz="3600" b="1" dirty="0"/>
              <a:t>the father</a:t>
            </a:r>
            <a:r>
              <a:rPr lang="en-US" dirty="0"/>
              <a:t>.”</a:t>
            </a:r>
          </a:p>
          <a:p>
            <a:pPr eaLnBrk="1" hangingPunct="1">
              <a:spcBef>
                <a:spcPts val="0"/>
              </a:spcBef>
            </a:pPr>
            <a:endParaRPr lang="en-US" sz="2400" dirty="0"/>
          </a:p>
          <a:p>
            <a:pPr lvl="1" eaLnBrk="1" hangingPunct="1">
              <a:spcBef>
                <a:spcPts val="0"/>
              </a:spcBef>
            </a:pPr>
            <a:r>
              <a:rPr lang="en-US" sz="2400" dirty="0"/>
              <a:t>He is in charge of the family’s general affairs</a:t>
            </a:r>
          </a:p>
          <a:p>
            <a:pPr lvl="1" eaLnBrk="1" hangingPunct="1">
              <a:spcBef>
                <a:spcPts val="0"/>
              </a:spcBef>
            </a:pPr>
            <a:endParaRPr lang="en-US" sz="1600" dirty="0"/>
          </a:p>
          <a:p>
            <a:pPr lvl="1" eaLnBrk="1" hangingPunct="1">
              <a:spcBef>
                <a:spcPts val="0"/>
              </a:spcBef>
            </a:pPr>
            <a:r>
              <a:rPr lang="en-US" dirty="0">
                <a:solidFill>
                  <a:schemeClr val="accent1"/>
                </a:solidFill>
              </a:rPr>
              <a:t>Although he holds center stage, </a:t>
            </a:r>
            <a:br>
              <a:rPr lang="en-US" dirty="0"/>
            </a:br>
            <a:r>
              <a:rPr lang="en-US" sz="3200" b="1" dirty="0"/>
              <a:t>his wife </a:t>
            </a:r>
            <a:r>
              <a:rPr lang="en-US" dirty="0"/>
              <a:t>is an equally important figure, like </a:t>
            </a:r>
            <a:r>
              <a:rPr lang="en-US" sz="3200" b="1" dirty="0"/>
              <a:t>the lead soprano</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2451" name="Rectangle 3"/>
          <p:cNvSpPr>
            <a:spLocks noGrp="1" noChangeArrowheads="1"/>
          </p:cNvSpPr>
          <p:nvPr>
            <p:ph type="body" idx="1"/>
          </p:nvPr>
        </p:nvSpPr>
        <p:spPr>
          <a:xfrm>
            <a:off x="914400" y="1600200"/>
            <a:ext cx="7315200" cy="4955203"/>
          </a:xfrm>
        </p:spPr>
        <p:txBody>
          <a:bodyPr/>
          <a:lstStyle/>
          <a:p>
            <a:pPr marL="0" indent="0" algn="ctr" eaLnBrk="1" hangingPunct="1">
              <a:spcBef>
                <a:spcPts val="0"/>
              </a:spcBef>
              <a:buNone/>
            </a:pPr>
            <a:r>
              <a:rPr lang="en-US" b="1" dirty="0"/>
              <a:t>“The Italian father may be the head of the family, </a:t>
            </a:r>
          </a:p>
          <a:p>
            <a:pPr marL="0" indent="0" algn="ctr" eaLnBrk="1" hangingPunct="1">
              <a:spcBef>
                <a:spcPts val="0"/>
              </a:spcBef>
              <a:buNone/>
            </a:pPr>
            <a:r>
              <a:rPr lang="en-US" b="1" dirty="0"/>
              <a:t>but the mother is its heart.” </a:t>
            </a:r>
          </a:p>
          <a:p>
            <a:pPr eaLnBrk="1" hangingPunct="1">
              <a:spcBef>
                <a:spcPts val="0"/>
              </a:spcBef>
            </a:pPr>
            <a:endParaRPr lang="en-US" sz="1600" dirty="0"/>
          </a:p>
          <a:p>
            <a:pPr lvl="1" eaLnBrk="1" hangingPunct="1">
              <a:spcBef>
                <a:spcPts val="0"/>
              </a:spcBef>
            </a:pPr>
            <a:r>
              <a:rPr lang="en-US" sz="2400" dirty="0"/>
              <a:t>Yielding authority to the father, she traditionally </a:t>
            </a:r>
            <a:r>
              <a:rPr lang="en-US" b="1" dirty="0"/>
              <a:t>assumes total control of the emotional realm of the family</a:t>
            </a:r>
            <a:endParaRPr lang="en-US" sz="2400" b="1" dirty="0"/>
          </a:p>
          <a:p>
            <a:pPr lvl="1" eaLnBrk="1" hangingPunct="1">
              <a:spcBef>
                <a:spcPts val="0"/>
              </a:spcBef>
            </a:pPr>
            <a:endParaRPr lang="en-US" sz="1600" dirty="0"/>
          </a:p>
          <a:p>
            <a:pPr lvl="1" eaLnBrk="1" hangingPunct="1">
              <a:spcBef>
                <a:spcPts val="0"/>
              </a:spcBef>
            </a:pPr>
            <a:r>
              <a:rPr lang="en-US" sz="2400" dirty="0"/>
              <a:t>The mother usually </a:t>
            </a:r>
            <a:r>
              <a:rPr lang="en-US" b="1" dirty="0"/>
              <a:t>manages the family </a:t>
            </a:r>
            <a:r>
              <a:rPr lang="en-US" sz="2400" dirty="0"/>
              <a:t>in a </a:t>
            </a:r>
            <a:r>
              <a:rPr lang="en-US" b="1" dirty="0"/>
              <a:t>subtle</a:t>
            </a:r>
            <a:r>
              <a:rPr lang="en-US" sz="2400" dirty="0"/>
              <a:t>, almost imperceptible way</a:t>
            </a:r>
          </a:p>
          <a:p>
            <a:pPr lvl="1" eaLnBrk="1" hangingPunct="1">
              <a:spcBef>
                <a:spcPts val="0"/>
              </a:spcBef>
            </a:pPr>
            <a:endParaRPr lang="en-US" sz="800" dirty="0"/>
          </a:p>
          <a:p>
            <a:pPr lvl="2" eaLnBrk="1" hangingPunct="1">
              <a:spcBef>
                <a:spcPts val="0"/>
              </a:spcBef>
            </a:pPr>
            <a:r>
              <a:rPr lang="en-US" sz="2000" dirty="0"/>
              <a:t>She soothes the father’s feelings while avoiding open conflicts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2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2451" name="Rectangle 3"/>
          <p:cNvSpPr>
            <a:spLocks noGrp="1" noChangeArrowheads="1"/>
          </p:cNvSpPr>
          <p:nvPr>
            <p:ph type="body" idx="1"/>
          </p:nvPr>
        </p:nvSpPr>
        <p:spPr>
          <a:xfrm>
            <a:off x="914400" y="1600200"/>
            <a:ext cx="7315200" cy="2800767"/>
          </a:xfrm>
        </p:spPr>
        <p:txBody>
          <a:bodyPr/>
          <a:lstStyle/>
          <a:p>
            <a:pPr marL="0" indent="0" algn="ctr" eaLnBrk="1" hangingPunct="1">
              <a:spcBef>
                <a:spcPts val="0"/>
              </a:spcBef>
              <a:buNone/>
            </a:pPr>
            <a:r>
              <a:rPr lang="en-US" sz="2800" b="1" dirty="0">
                <a:solidFill>
                  <a:schemeClr val="accent1"/>
                </a:solidFill>
              </a:rPr>
              <a:t>“The Italian father may be the head of the family, </a:t>
            </a:r>
          </a:p>
          <a:p>
            <a:pPr marL="0" indent="0" algn="ctr" eaLnBrk="1" hangingPunct="1">
              <a:spcBef>
                <a:spcPts val="0"/>
              </a:spcBef>
              <a:buNone/>
            </a:pPr>
            <a:r>
              <a:rPr lang="en-US" sz="2800" b="1" dirty="0">
                <a:solidFill>
                  <a:schemeClr val="accent1"/>
                </a:solidFill>
              </a:rPr>
              <a:t>but the mother is its heart.” </a:t>
            </a:r>
            <a:endParaRPr lang="en-US" b="1" dirty="0">
              <a:solidFill>
                <a:schemeClr val="accent1"/>
              </a:solidFill>
            </a:endParaRPr>
          </a:p>
          <a:p>
            <a:pPr marL="0" indent="0" algn="ctr" eaLnBrk="1" hangingPunct="1">
              <a:spcBef>
                <a:spcPts val="0"/>
              </a:spcBef>
              <a:buNone/>
            </a:pPr>
            <a:endParaRPr lang="en-US" b="1" dirty="0"/>
          </a:p>
          <a:p>
            <a:pPr marL="342900" lvl="1" indent="-342900" eaLnBrk="1" hangingPunct="1">
              <a:spcBef>
                <a:spcPts val="0"/>
              </a:spcBef>
              <a:buFontTx/>
              <a:buChar char="•"/>
            </a:pPr>
            <a:r>
              <a:rPr lang="en-US" b="1" dirty="0"/>
              <a:t>The woman of the house frequently has the last, unspoken word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type="body" idx="1"/>
          </p:nvPr>
        </p:nvSpPr>
        <p:spPr>
          <a:xfrm>
            <a:off x="914400" y="1600200"/>
            <a:ext cx="7315200" cy="4893647"/>
          </a:xfrm>
        </p:spPr>
        <p:txBody>
          <a:bodyPr/>
          <a:lstStyle/>
          <a:p>
            <a:pPr marL="0" indent="0" algn="ctr" eaLnBrk="1" hangingPunct="1">
              <a:spcBef>
                <a:spcPts val="0"/>
              </a:spcBef>
              <a:buNone/>
            </a:pPr>
            <a:r>
              <a:rPr lang="en-US" sz="2800" b="1" dirty="0"/>
              <a:t>The factors that determine the strength of the family are placed in the hands of women</a:t>
            </a:r>
          </a:p>
          <a:p>
            <a:pPr marL="0" indent="0" algn="ctr" eaLnBrk="1" hangingPunct="1">
              <a:spcBef>
                <a:spcPts val="0"/>
              </a:spcBef>
              <a:buNone/>
            </a:pPr>
            <a:endParaRPr lang="en-US" sz="1600" dirty="0"/>
          </a:p>
          <a:p>
            <a:pPr lvl="1" eaLnBrk="1" hangingPunct="1">
              <a:spcBef>
                <a:spcPts val="0"/>
              </a:spcBef>
            </a:pPr>
            <a:r>
              <a:rPr lang="en-US" dirty="0"/>
              <a:t>Wives engineer appropriate and convenient </a:t>
            </a:r>
            <a:r>
              <a:rPr lang="en-US" sz="3200" b="1" dirty="0"/>
              <a:t>marriages</a:t>
            </a:r>
            <a:endParaRPr lang="en-US" b="1" dirty="0"/>
          </a:p>
          <a:p>
            <a:pPr lvl="1" eaLnBrk="1" hangingPunct="1">
              <a:spcBef>
                <a:spcPts val="0"/>
              </a:spcBef>
            </a:pPr>
            <a:endParaRPr lang="en-US" sz="1600" dirty="0"/>
          </a:p>
          <a:p>
            <a:pPr lvl="1" eaLnBrk="1" hangingPunct="1">
              <a:spcBef>
                <a:spcPts val="0"/>
              </a:spcBef>
            </a:pPr>
            <a:r>
              <a:rPr lang="en-US" dirty="0"/>
              <a:t>Keep track of </a:t>
            </a:r>
            <a:r>
              <a:rPr lang="en-US" sz="3200" b="1" dirty="0"/>
              <a:t>distant relations</a:t>
            </a:r>
            <a:endParaRPr lang="en-US" b="1" dirty="0"/>
          </a:p>
          <a:p>
            <a:pPr lvl="1" eaLnBrk="1" hangingPunct="1">
              <a:spcBef>
                <a:spcPts val="0"/>
              </a:spcBef>
            </a:pPr>
            <a:endParaRPr lang="en-US" sz="1600" dirty="0"/>
          </a:p>
          <a:p>
            <a:pPr lvl="1" eaLnBrk="1" hangingPunct="1">
              <a:spcBef>
                <a:spcPts val="0"/>
              </a:spcBef>
            </a:pPr>
            <a:r>
              <a:rPr lang="en-US" dirty="0"/>
              <a:t>See to it that everyone does the suitable thing, not for individual happiness, but for the </a:t>
            </a:r>
            <a:r>
              <a:rPr lang="en-US" sz="3200" b="1" dirty="0"/>
              <a:t>family as a whole</a:t>
            </a:r>
            <a:endParaRPr lang="en-US" b="1" dirty="0"/>
          </a:p>
        </p:txBody>
      </p:sp>
      <p:sp>
        <p:nvSpPr>
          <p:cNvPr id="234500" name="Rectangle 10"/>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49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49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44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3" name="Freeform 2"/>
          <p:cNvSpPr/>
          <p:nvPr/>
        </p:nvSpPr>
        <p:spPr bwMode="auto">
          <a:xfrm rot="21379882">
            <a:off x="4577286" y="5119480"/>
            <a:ext cx="2841319" cy="607386"/>
          </a:xfrm>
          <a:custGeom>
            <a:avLst/>
            <a:gdLst>
              <a:gd name="connsiteX0" fmla="*/ 638628 w 3004457"/>
              <a:gd name="connsiteY0" fmla="*/ 31712 h 568741"/>
              <a:gd name="connsiteX1" fmla="*/ 522514 w 3004457"/>
              <a:gd name="connsiteY1" fmla="*/ 31712 h 568741"/>
              <a:gd name="connsiteX2" fmla="*/ 290286 w 3004457"/>
              <a:gd name="connsiteY2" fmla="*/ 46227 h 568741"/>
              <a:gd name="connsiteX3" fmla="*/ 188686 w 3004457"/>
              <a:gd name="connsiteY3" fmla="*/ 75255 h 568741"/>
              <a:gd name="connsiteX4" fmla="*/ 101600 w 3004457"/>
              <a:gd name="connsiteY4" fmla="*/ 104284 h 568741"/>
              <a:gd name="connsiteX5" fmla="*/ 58057 w 3004457"/>
              <a:gd name="connsiteY5" fmla="*/ 133312 h 568741"/>
              <a:gd name="connsiteX6" fmla="*/ 29028 w 3004457"/>
              <a:gd name="connsiteY6" fmla="*/ 176855 h 568741"/>
              <a:gd name="connsiteX7" fmla="*/ 0 w 3004457"/>
              <a:gd name="connsiteY7" fmla="*/ 278455 h 568741"/>
              <a:gd name="connsiteX8" fmla="*/ 14514 w 3004457"/>
              <a:gd name="connsiteY8" fmla="*/ 365541 h 568741"/>
              <a:gd name="connsiteX9" fmla="*/ 101600 w 3004457"/>
              <a:gd name="connsiteY9" fmla="*/ 423598 h 568741"/>
              <a:gd name="connsiteX10" fmla="*/ 188686 w 3004457"/>
              <a:gd name="connsiteY10" fmla="*/ 467141 h 568741"/>
              <a:gd name="connsiteX11" fmla="*/ 246743 w 3004457"/>
              <a:gd name="connsiteY11" fmla="*/ 496169 h 568741"/>
              <a:gd name="connsiteX12" fmla="*/ 362857 w 3004457"/>
              <a:gd name="connsiteY12" fmla="*/ 525198 h 568741"/>
              <a:gd name="connsiteX13" fmla="*/ 595086 w 3004457"/>
              <a:gd name="connsiteY13" fmla="*/ 510684 h 568741"/>
              <a:gd name="connsiteX14" fmla="*/ 638628 w 3004457"/>
              <a:gd name="connsiteY14" fmla="*/ 496169 h 568741"/>
              <a:gd name="connsiteX15" fmla="*/ 986971 w 3004457"/>
              <a:gd name="connsiteY15" fmla="*/ 510684 h 568741"/>
              <a:gd name="connsiteX16" fmla="*/ 1161143 w 3004457"/>
              <a:gd name="connsiteY16" fmla="*/ 539712 h 568741"/>
              <a:gd name="connsiteX17" fmla="*/ 1494971 w 3004457"/>
              <a:gd name="connsiteY17" fmla="*/ 554227 h 568741"/>
              <a:gd name="connsiteX18" fmla="*/ 1872343 w 3004457"/>
              <a:gd name="connsiteY18" fmla="*/ 568741 h 568741"/>
              <a:gd name="connsiteX19" fmla="*/ 2133600 w 3004457"/>
              <a:gd name="connsiteY19" fmla="*/ 554227 h 568741"/>
              <a:gd name="connsiteX20" fmla="*/ 2206171 w 3004457"/>
              <a:gd name="connsiteY20" fmla="*/ 539712 h 568741"/>
              <a:gd name="connsiteX21" fmla="*/ 2322286 w 3004457"/>
              <a:gd name="connsiteY21" fmla="*/ 525198 h 568741"/>
              <a:gd name="connsiteX22" fmla="*/ 2380343 w 3004457"/>
              <a:gd name="connsiteY22" fmla="*/ 510684 h 568741"/>
              <a:gd name="connsiteX23" fmla="*/ 2844800 w 3004457"/>
              <a:gd name="connsiteY23" fmla="*/ 496169 h 568741"/>
              <a:gd name="connsiteX24" fmla="*/ 2917371 w 3004457"/>
              <a:gd name="connsiteY24" fmla="*/ 409084 h 568741"/>
              <a:gd name="connsiteX25" fmla="*/ 2960914 w 3004457"/>
              <a:gd name="connsiteY25" fmla="*/ 307484 h 568741"/>
              <a:gd name="connsiteX26" fmla="*/ 3004457 w 3004457"/>
              <a:gd name="connsiteY26" fmla="*/ 278455 h 568741"/>
              <a:gd name="connsiteX27" fmla="*/ 2960914 w 3004457"/>
              <a:gd name="connsiteY27" fmla="*/ 249427 h 568741"/>
              <a:gd name="connsiteX28" fmla="*/ 2873828 w 3004457"/>
              <a:gd name="connsiteY28" fmla="*/ 220398 h 568741"/>
              <a:gd name="connsiteX29" fmla="*/ 2714171 w 3004457"/>
              <a:gd name="connsiteY29" fmla="*/ 176855 h 568741"/>
              <a:gd name="connsiteX30" fmla="*/ 2641600 w 3004457"/>
              <a:gd name="connsiteY30" fmla="*/ 162341 h 568741"/>
              <a:gd name="connsiteX31" fmla="*/ 2510971 w 3004457"/>
              <a:gd name="connsiteY31" fmla="*/ 133312 h 568741"/>
              <a:gd name="connsiteX32" fmla="*/ 2409371 w 3004457"/>
              <a:gd name="connsiteY32" fmla="*/ 118798 h 568741"/>
              <a:gd name="connsiteX33" fmla="*/ 2336800 w 3004457"/>
              <a:gd name="connsiteY33" fmla="*/ 104284 h 568741"/>
              <a:gd name="connsiteX34" fmla="*/ 2249714 w 3004457"/>
              <a:gd name="connsiteY34" fmla="*/ 89769 h 568741"/>
              <a:gd name="connsiteX35" fmla="*/ 2032000 w 3004457"/>
              <a:gd name="connsiteY35" fmla="*/ 104284 h 568741"/>
              <a:gd name="connsiteX36" fmla="*/ 1756228 w 3004457"/>
              <a:gd name="connsiteY36" fmla="*/ 89769 h 568741"/>
              <a:gd name="connsiteX37" fmla="*/ 1422400 w 3004457"/>
              <a:gd name="connsiteY37" fmla="*/ 75255 h 568741"/>
              <a:gd name="connsiteX38" fmla="*/ 856343 w 3004457"/>
              <a:gd name="connsiteY38" fmla="*/ 31712 h 568741"/>
              <a:gd name="connsiteX39" fmla="*/ 769257 w 3004457"/>
              <a:gd name="connsiteY39" fmla="*/ 17198 h 568741"/>
              <a:gd name="connsiteX40" fmla="*/ 725714 w 3004457"/>
              <a:gd name="connsiteY40" fmla="*/ 2684 h 568741"/>
              <a:gd name="connsiteX41" fmla="*/ 478971 w 3004457"/>
              <a:gd name="connsiteY41" fmla="*/ 31712 h 56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04457" h="568741">
                <a:moveTo>
                  <a:pt x="638628" y="31712"/>
                </a:moveTo>
                <a:cubicBezTo>
                  <a:pt x="371145" y="85211"/>
                  <a:pt x="701037" y="31712"/>
                  <a:pt x="522514" y="31712"/>
                </a:cubicBezTo>
                <a:cubicBezTo>
                  <a:pt x="444954" y="31712"/>
                  <a:pt x="367695" y="41389"/>
                  <a:pt x="290286" y="46227"/>
                </a:cubicBezTo>
                <a:cubicBezTo>
                  <a:pt x="143922" y="95014"/>
                  <a:pt x="370973" y="20569"/>
                  <a:pt x="188686" y="75255"/>
                </a:cubicBezTo>
                <a:cubicBezTo>
                  <a:pt x="159378" y="84048"/>
                  <a:pt x="127060" y="87311"/>
                  <a:pt x="101600" y="104284"/>
                </a:cubicBezTo>
                <a:lnTo>
                  <a:pt x="58057" y="133312"/>
                </a:lnTo>
                <a:cubicBezTo>
                  <a:pt x="48381" y="147826"/>
                  <a:pt x="36829" y="161253"/>
                  <a:pt x="29028" y="176855"/>
                </a:cubicBezTo>
                <a:cubicBezTo>
                  <a:pt x="18617" y="197676"/>
                  <a:pt x="4650" y="259855"/>
                  <a:pt x="0" y="278455"/>
                </a:cubicBezTo>
                <a:cubicBezTo>
                  <a:pt x="4838" y="307484"/>
                  <a:pt x="-2362" y="341432"/>
                  <a:pt x="14514" y="365541"/>
                </a:cubicBezTo>
                <a:cubicBezTo>
                  <a:pt x="34521" y="394122"/>
                  <a:pt x="72571" y="404246"/>
                  <a:pt x="101600" y="423598"/>
                </a:cubicBezTo>
                <a:cubicBezTo>
                  <a:pt x="185280" y="479385"/>
                  <a:pt x="104557" y="431086"/>
                  <a:pt x="188686" y="467141"/>
                </a:cubicBezTo>
                <a:cubicBezTo>
                  <a:pt x="208573" y="475664"/>
                  <a:pt x="226217" y="489327"/>
                  <a:pt x="246743" y="496169"/>
                </a:cubicBezTo>
                <a:cubicBezTo>
                  <a:pt x="284592" y="508785"/>
                  <a:pt x="362857" y="525198"/>
                  <a:pt x="362857" y="525198"/>
                </a:cubicBezTo>
                <a:cubicBezTo>
                  <a:pt x="440267" y="520360"/>
                  <a:pt x="517951" y="518804"/>
                  <a:pt x="595086" y="510684"/>
                </a:cubicBezTo>
                <a:cubicBezTo>
                  <a:pt x="610301" y="509082"/>
                  <a:pt x="623329" y="496169"/>
                  <a:pt x="638628" y="496169"/>
                </a:cubicBezTo>
                <a:cubicBezTo>
                  <a:pt x="754843" y="496169"/>
                  <a:pt x="870857" y="505846"/>
                  <a:pt x="986971" y="510684"/>
                </a:cubicBezTo>
                <a:cubicBezTo>
                  <a:pt x="1041160" y="521521"/>
                  <a:pt x="1107134" y="536111"/>
                  <a:pt x="1161143" y="539712"/>
                </a:cubicBezTo>
                <a:cubicBezTo>
                  <a:pt x="1272277" y="547121"/>
                  <a:pt x="1383683" y="549685"/>
                  <a:pt x="1494971" y="554227"/>
                </a:cubicBezTo>
                <a:lnTo>
                  <a:pt x="1872343" y="568741"/>
                </a:lnTo>
                <a:cubicBezTo>
                  <a:pt x="1959429" y="563903"/>
                  <a:pt x="2046708" y="561783"/>
                  <a:pt x="2133600" y="554227"/>
                </a:cubicBezTo>
                <a:cubicBezTo>
                  <a:pt x="2158177" y="552090"/>
                  <a:pt x="2181788" y="543463"/>
                  <a:pt x="2206171" y="539712"/>
                </a:cubicBezTo>
                <a:cubicBezTo>
                  <a:pt x="2244724" y="533781"/>
                  <a:pt x="2283581" y="530036"/>
                  <a:pt x="2322286" y="525198"/>
                </a:cubicBezTo>
                <a:cubicBezTo>
                  <a:pt x="2341638" y="520360"/>
                  <a:pt x="2360426" y="511791"/>
                  <a:pt x="2380343" y="510684"/>
                </a:cubicBezTo>
                <a:cubicBezTo>
                  <a:pt x="2534999" y="502092"/>
                  <a:pt x="2690907" y="513757"/>
                  <a:pt x="2844800" y="496169"/>
                </a:cubicBezTo>
                <a:cubicBezTo>
                  <a:pt x="2864964" y="493865"/>
                  <a:pt x="2907308" y="424178"/>
                  <a:pt x="2917371" y="409084"/>
                </a:cubicBezTo>
                <a:cubicBezTo>
                  <a:pt x="2928475" y="364671"/>
                  <a:pt x="2927504" y="340895"/>
                  <a:pt x="2960914" y="307484"/>
                </a:cubicBezTo>
                <a:cubicBezTo>
                  <a:pt x="2973249" y="295149"/>
                  <a:pt x="2989943" y="288131"/>
                  <a:pt x="3004457" y="278455"/>
                </a:cubicBezTo>
                <a:cubicBezTo>
                  <a:pt x="2989943" y="268779"/>
                  <a:pt x="2976854" y="256512"/>
                  <a:pt x="2960914" y="249427"/>
                </a:cubicBezTo>
                <a:cubicBezTo>
                  <a:pt x="2932952" y="237000"/>
                  <a:pt x="2902857" y="230074"/>
                  <a:pt x="2873828" y="220398"/>
                </a:cubicBezTo>
                <a:cubicBezTo>
                  <a:pt x="2801856" y="196407"/>
                  <a:pt x="2820567" y="201408"/>
                  <a:pt x="2714171" y="176855"/>
                </a:cubicBezTo>
                <a:cubicBezTo>
                  <a:pt x="2690133" y="171308"/>
                  <a:pt x="2665682" y="167692"/>
                  <a:pt x="2641600" y="162341"/>
                </a:cubicBezTo>
                <a:cubicBezTo>
                  <a:pt x="2563324" y="144947"/>
                  <a:pt x="2598510" y="147902"/>
                  <a:pt x="2510971" y="133312"/>
                </a:cubicBezTo>
                <a:cubicBezTo>
                  <a:pt x="2477226" y="127688"/>
                  <a:pt x="2443116" y="124422"/>
                  <a:pt x="2409371" y="118798"/>
                </a:cubicBezTo>
                <a:cubicBezTo>
                  <a:pt x="2385037" y="114742"/>
                  <a:pt x="2361071" y="108697"/>
                  <a:pt x="2336800" y="104284"/>
                </a:cubicBezTo>
                <a:cubicBezTo>
                  <a:pt x="2307846" y="99019"/>
                  <a:pt x="2278743" y="94607"/>
                  <a:pt x="2249714" y="89769"/>
                </a:cubicBezTo>
                <a:cubicBezTo>
                  <a:pt x="2177143" y="94607"/>
                  <a:pt x="2104732" y="104284"/>
                  <a:pt x="2032000" y="104284"/>
                </a:cubicBezTo>
                <a:cubicBezTo>
                  <a:pt x="1939949" y="104284"/>
                  <a:pt x="1848175" y="94147"/>
                  <a:pt x="1756228" y="89769"/>
                </a:cubicBezTo>
                <a:lnTo>
                  <a:pt x="1422400" y="75255"/>
                </a:lnTo>
                <a:cubicBezTo>
                  <a:pt x="1021034" y="38768"/>
                  <a:pt x="1209778" y="52503"/>
                  <a:pt x="856343" y="31712"/>
                </a:cubicBezTo>
                <a:cubicBezTo>
                  <a:pt x="827314" y="26874"/>
                  <a:pt x="797985" y="23582"/>
                  <a:pt x="769257" y="17198"/>
                </a:cubicBezTo>
                <a:cubicBezTo>
                  <a:pt x="754322" y="13879"/>
                  <a:pt x="741013" y="2684"/>
                  <a:pt x="725714" y="2684"/>
                </a:cubicBezTo>
                <a:cubicBezTo>
                  <a:pt x="527674" y="2684"/>
                  <a:pt x="568522" y="-13062"/>
                  <a:pt x="478971" y="31712"/>
                </a:cubicBezTo>
              </a:path>
            </a:pathLst>
          </a:custGeom>
          <a:no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8731729"/>
      </p:ext>
    </p:extLst>
  </p:cSld>
  <p:clrMapOvr>
    <a:masterClrMapping/>
  </p:clrMapOvr>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body" idx="1"/>
          </p:nvPr>
        </p:nvSpPr>
        <p:spPr>
          <a:xfrm>
            <a:off x="914400" y="1600200"/>
            <a:ext cx="7315200" cy="2923877"/>
          </a:xfrm>
        </p:spPr>
        <p:txBody>
          <a:bodyPr/>
          <a:lstStyle/>
          <a:p>
            <a:pPr marL="0" indent="0" algn="ctr" eaLnBrk="1" hangingPunct="1">
              <a:spcBef>
                <a:spcPts val="0"/>
              </a:spcBef>
              <a:buNone/>
            </a:pPr>
            <a:r>
              <a:rPr lang="en-US" dirty="0"/>
              <a:t>The fact that women form the predominant character of Italian life can be seen through many small signs</a:t>
            </a:r>
          </a:p>
          <a:p>
            <a:pPr eaLnBrk="1" hangingPunct="1">
              <a:spcBef>
                <a:spcPts val="0"/>
              </a:spcBef>
            </a:pPr>
            <a:endParaRPr lang="en-US" dirty="0"/>
          </a:p>
          <a:p>
            <a:pPr lvl="1" eaLnBrk="1" hangingPunct="1">
              <a:spcBef>
                <a:spcPts val="0"/>
              </a:spcBef>
            </a:pPr>
            <a:r>
              <a:rPr lang="en-US" dirty="0"/>
              <a:t>popular songs frequently highlight the role of mothers</a:t>
            </a:r>
          </a:p>
        </p:txBody>
      </p:sp>
      <p:sp>
        <p:nvSpPr>
          <p:cNvPr id="235524"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42875"/>
            <a:ext cx="6448425"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3032609" y="6599014"/>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https://pageshot.net/I7kl1o0RkGZTegU5/www.bbc.com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066800"/>
            <a:ext cx="2956034" cy="428625"/>
          </a:xfrm>
          <a:prstGeom prst="rect">
            <a:avLst/>
          </a:prstGeom>
          <a:solidFill>
            <a:srgbClr val="FFFFFF"/>
          </a:solidFill>
        </p:spPr>
      </p:pic>
    </p:spTree>
    <p:extLst>
      <p:ext uri="{BB962C8B-B14F-4D97-AF65-F5344CB8AC3E}">
        <p14:creationId xmlns:p14="http://schemas.microsoft.com/office/powerpoint/2010/main" val="4086794303"/>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136517"/>
          </a:xfrm>
        </p:spPr>
        <p:txBody>
          <a:bodyPr/>
          <a:lstStyle/>
          <a:p>
            <a:pPr marL="0" indent="0" algn="ctr" eaLnBrk="1" hangingPunct="1">
              <a:lnSpc>
                <a:spcPct val="90000"/>
              </a:lnSpc>
              <a:buNone/>
            </a:pPr>
            <a:r>
              <a:rPr lang="en-US" sz="2800" b="1" dirty="0">
                <a:solidFill>
                  <a:schemeClr val="accent1"/>
                </a:solidFill>
              </a:rPr>
              <a:t>However, </a:t>
            </a:r>
          </a:p>
          <a:p>
            <a:pPr marL="0" indent="0" algn="ctr" eaLnBrk="1" hangingPunct="1">
              <a:lnSpc>
                <a:spcPct val="90000"/>
              </a:lnSpc>
              <a:buNone/>
            </a:pPr>
            <a:r>
              <a:rPr lang="en-US" b="1" dirty="0"/>
              <a:t>Italy tends to be a man’s world</a:t>
            </a:r>
          </a:p>
          <a:p>
            <a:pPr eaLnBrk="1" hangingPunct="1">
              <a:lnSpc>
                <a:spcPct val="90000"/>
              </a:lnSpc>
            </a:pPr>
            <a:endParaRPr lang="en-US" dirty="0"/>
          </a:p>
          <a:p>
            <a:pPr lvl="1" eaLnBrk="1" hangingPunct="1">
              <a:lnSpc>
                <a:spcPct val="90000"/>
              </a:lnSpc>
            </a:pPr>
            <a:r>
              <a:rPr lang="en-US" dirty="0"/>
              <a:t>About 62% of the workforce is still male</a:t>
            </a:r>
          </a:p>
          <a:p>
            <a:pPr lvl="1" eaLnBrk="1" hangingPunct="1">
              <a:lnSpc>
                <a:spcPct val="90000"/>
              </a:lnSpc>
            </a:pPr>
            <a:endParaRPr lang="en-US" sz="1600" dirty="0"/>
          </a:p>
          <a:p>
            <a:pPr lvl="1" eaLnBrk="1" hangingPunct="1">
              <a:spcBef>
                <a:spcPts val="0"/>
              </a:spcBef>
            </a:pPr>
            <a:r>
              <a:rPr lang="en-US" dirty="0">
                <a:solidFill>
                  <a:schemeClr val="accent1"/>
                </a:solidFill>
              </a:rPr>
              <a:t>Today, Italy ranks </a:t>
            </a:r>
            <a:r>
              <a:rPr lang="en-US" dirty="0"/>
              <a:t>19</a:t>
            </a:r>
            <a:r>
              <a:rPr lang="en-US" baseline="30000" dirty="0"/>
              <a:t>th</a:t>
            </a:r>
            <a:r>
              <a:rPr lang="en-US" dirty="0"/>
              <a:t> in terms of number of men per 100 women</a:t>
            </a:r>
          </a:p>
          <a:p>
            <a:pPr lvl="1" eaLnBrk="1" hangingPunct="1">
              <a:spcBef>
                <a:spcPts val="0"/>
              </a:spcBef>
            </a:pPr>
            <a:endParaRPr lang="en-US" sz="1200" dirty="0"/>
          </a:p>
          <a:p>
            <a:pPr lvl="3" eaLnBrk="1" hangingPunct="1">
              <a:spcBef>
                <a:spcPts val="0"/>
              </a:spcBef>
            </a:pPr>
            <a:r>
              <a:rPr lang="en-US" dirty="0"/>
              <a:t>94.3</a:t>
            </a:r>
          </a:p>
          <a:p>
            <a:pPr lvl="1" eaLnBrk="1" hangingPunct="1">
              <a:lnSpc>
                <a:spcPct val="90000"/>
              </a:lnSpc>
            </a:pP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54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678204"/>
          </a:xfrm>
        </p:spPr>
        <p:txBody>
          <a:bodyPr/>
          <a:lstStyle/>
          <a:p>
            <a:pPr marL="0" indent="0" algn="ctr" eaLnBrk="1" hangingPunct="1">
              <a:lnSpc>
                <a:spcPct val="90000"/>
              </a:lnSpc>
              <a:buNone/>
            </a:pPr>
            <a:r>
              <a:rPr lang="en-US" sz="2400" b="1" dirty="0">
                <a:solidFill>
                  <a:schemeClr val="accent1"/>
                </a:solidFill>
              </a:rPr>
              <a:t>However, </a:t>
            </a:r>
          </a:p>
          <a:p>
            <a:pPr marL="0" indent="0" algn="ctr" eaLnBrk="1" hangingPunct="1">
              <a:lnSpc>
                <a:spcPct val="90000"/>
              </a:lnSpc>
              <a:buNone/>
            </a:pPr>
            <a:r>
              <a:rPr lang="en-US" sz="2800" b="1" dirty="0"/>
              <a:t>Italy tends to be a man’s world</a:t>
            </a:r>
          </a:p>
          <a:p>
            <a:pPr eaLnBrk="1" hangingPunct="1">
              <a:lnSpc>
                <a:spcPct val="90000"/>
              </a:lnSpc>
            </a:pPr>
            <a:endParaRPr lang="en-US" sz="1600" dirty="0"/>
          </a:p>
          <a:p>
            <a:pPr lvl="1" eaLnBrk="1" hangingPunct="1">
              <a:lnSpc>
                <a:spcPct val="90000"/>
              </a:lnSpc>
            </a:pPr>
            <a:r>
              <a:rPr lang="en-US" dirty="0">
                <a:solidFill>
                  <a:schemeClr val="accent1"/>
                </a:solidFill>
              </a:rPr>
              <a:t>About 62% of the workforce is still male</a:t>
            </a:r>
          </a:p>
          <a:p>
            <a:pPr lvl="1" eaLnBrk="1" hangingPunct="1">
              <a:lnSpc>
                <a:spcPct val="90000"/>
              </a:lnSpc>
            </a:pPr>
            <a:endParaRPr lang="en-US" sz="1600" dirty="0"/>
          </a:p>
          <a:p>
            <a:pPr lvl="1" eaLnBrk="1" hangingPunct="1">
              <a:lnSpc>
                <a:spcPct val="90000"/>
              </a:lnSpc>
            </a:pPr>
            <a:r>
              <a:rPr lang="en-US" dirty="0">
                <a:solidFill>
                  <a:schemeClr val="accent1"/>
                </a:solidFill>
              </a:rPr>
              <a:t>When a child is born, </a:t>
            </a:r>
            <a:r>
              <a:rPr lang="en-US" dirty="0"/>
              <a:t>the proud parents tie a blue ribbon to the door for a son, but only sometimes do not-quite-so-proud parents of a girl put out a pink ribbon</a:t>
            </a:r>
          </a:p>
          <a:p>
            <a:pPr lvl="2" eaLnBrk="1" hangingPunct="1">
              <a:lnSpc>
                <a:spcPct val="90000"/>
              </a:lnSpc>
            </a:pPr>
            <a:r>
              <a:rPr lang="en-US" dirty="0"/>
              <a:t>similar to the way Baptisms are handled in </a:t>
            </a:r>
            <a:r>
              <a:rPr lang="en-US" dirty="0" err="1"/>
              <a:t>Kypseli</a:t>
            </a:r>
            <a:r>
              <a:rPr lang="en-US" dirty="0"/>
              <a:t>, on the island of Santorini, Greece</a:t>
            </a:r>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585871"/>
          </a:xfrm>
        </p:spPr>
        <p:txBody>
          <a:bodyPr/>
          <a:lstStyle/>
          <a:p>
            <a:pPr marL="0" indent="0" algn="ctr" eaLnBrk="1" hangingPunct="1">
              <a:spcBef>
                <a:spcPts val="0"/>
              </a:spcBef>
              <a:buNone/>
            </a:pPr>
            <a:r>
              <a:rPr lang="en-US" sz="2400" b="1" dirty="0">
                <a:solidFill>
                  <a:schemeClr val="accent1"/>
                </a:solidFill>
              </a:rPr>
              <a:t>However, </a:t>
            </a:r>
          </a:p>
          <a:p>
            <a:pPr marL="0" indent="0" algn="ctr" eaLnBrk="1" hangingPunct="1">
              <a:spcBef>
                <a:spcPts val="0"/>
              </a:spcBef>
              <a:buNone/>
            </a:pPr>
            <a:r>
              <a:rPr lang="en-US" sz="2800" b="1" dirty="0">
                <a:solidFill>
                  <a:schemeClr val="accent1"/>
                </a:solidFill>
              </a:rPr>
              <a:t>Italy tends to be a man’s world</a:t>
            </a:r>
          </a:p>
          <a:p>
            <a:pPr eaLnBrk="1" hangingPunct="1">
              <a:spcBef>
                <a:spcPts val="0"/>
              </a:spcBef>
            </a:pPr>
            <a:endParaRPr lang="en-US" sz="1600" dirty="0"/>
          </a:p>
          <a:p>
            <a:pPr marL="0" indent="0" algn="ctr" eaLnBrk="1" hangingPunct="1">
              <a:spcBef>
                <a:spcPts val="0"/>
              </a:spcBef>
              <a:buNone/>
            </a:pPr>
            <a:r>
              <a:rPr lang="en-US" dirty="0"/>
              <a:t>The principle of male superiority is enforced less strictly in the north than in the south</a:t>
            </a:r>
          </a:p>
          <a:p>
            <a:pPr eaLnBrk="1" hangingPunct="1">
              <a:spcBef>
                <a:spcPts val="0"/>
              </a:spcBef>
            </a:pPr>
            <a:endParaRPr lang="en-US" sz="1600" dirty="0"/>
          </a:p>
          <a:p>
            <a:pPr lvl="1" eaLnBrk="1" hangingPunct="1">
              <a:spcBef>
                <a:spcPts val="0"/>
              </a:spcBef>
            </a:pPr>
            <a:r>
              <a:rPr lang="en-US" dirty="0"/>
              <a:t>For e.g., in some Sicilian villages, unmarried women are supposed to sit indoors during the day when </a:t>
            </a:r>
            <a:r>
              <a:rPr lang="en-US" dirty="0" err="1"/>
              <a:t>unchaperoned</a:t>
            </a: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11656" y="443552"/>
            <a:ext cx="5715000" cy="5715000"/>
          </a:xfrm>
          <a:prstGeom prst="rect">
            <a:avLst/>
          </a:prstGeom>
          <a:noFill/>
          <a:ln w="9525">
            <a:noFill/>
            <a:miter lim="800000"/>
            <a:headEnd/>
            <a:tailEnd/>
          </a:ln>
        </p:spPr>
      </p:pic>
      <p:sp>
        <p:nvSpPr>
          <p:cNvPr id="5" name="Rectangle 4"/>
          <p:cNvSpPr/>
          <p:nvPr/>
        </p:nvSpPr>
        <p:spPr>
          <a:xfrm>
            <a:off x="990600" y="457200"/>
            <a:ext cx="7315200" cy="6248400"/>
          </a:xfrm>
          <a:prstGeom prst="rect">
            <a:avLst/>
          </a:prstGeom>
          <a:solidFill>
            <a:schemeClr val="bg1">
              <a:alpha val="75000"/>
            </a:schemeClr>
          </a:solidFill>
        </p:spPr>
        <p:txBody>
          <a:bodyPr>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Divorce Italian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Style is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a comedy milestone. . . .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movie also marked a breakthrough for foreign film in America, winning popular as well art-house success, Academy Award nominations for director </a:t>
            </a:r>
            <a:r>
              <a:rPr kumimoji="0" lang="en-US" sz="2800" b="1" i="0" u="none" strike="noStrike" kern="1200" cap="none" spc="0" normalizeH="0" baseline="0" noProof="0" dirty="0" err="1">
                <a:ln>
                  <a:noFill/>
                </a:ln>
                <a:solidFill>
                  <a:srgbClr val="000000"/>
                </a:solidFill>
                <a:effectLst/>
                <a:uLnTx/>
                <a:uFillTx/>
                <a:latin typeface="Verdana" pitchFamily="34" charset="0"/>
                <a:ea typeface="+mn-ea"/>
                <a:cs typeface="+mn-cs"/>
              </a:rPr>
              <a:t>Pietro</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Verdana" pitchFamily="34" charset="0"/>
                <a:ea typeface="+mn-ea"/>
                <a:cs typeface="+mn-cs"/>
              </a:rPr>
              <a:t>Germi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and star Marcello </a:t>
            </a:r>
            <a:r>
              <a:rPr kumimoji="0" lang="en-US" sz="2800" b="1" i="0" u="none" strike="noStrike" kern="1200" cap="none" spc="0" normalizeH="0" baseline="0" noProof="0" dirty="0" err="1">
                <a:ln>
                  <a:noFill/>
                </a:ln>
                <a:solidFill>
                  <a:srgbClr val="000000"/>
                </a:solidFill>
                <a:effectLst/>
                <a:uLnTx/>
                <a:uFillTx/>
                <a:latin typeface="Verdana" pitchFamily="34" charset="0"/>
                <a:ea typeface="+mn-ea"/>
                <a:cs typeface="+mn-cs"/>
              </a:rPr>
              <a:t>Mastroianni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and--the first of only a few foreign-language films to do so--the Oscar itself for Original Screenplay.” </a:t>
            </a:r>
            <a:r>
              <a:rPr kumimoji="0" lang="en-US" sz="1600" b="0" i="1" u="none" strike="noStrike" kern="1200" cap="none" spc="0" normalizeH="0" baseline="0" noProof="0" dirty="0">
                <a:ln>
                  <a:noFill/>
                </a:ln>
                <a:solidFill>
                  <a:srgbClr val="000000"/>
                </a:solidFill>
                <a:effectLst/>
                <a:uLnTx/>
                <a:uFillTx/>
                <a:latin typeface="Verdana" pitchFamily="34" charset="0"/>
                <a:ea typeface="+mn-ea"/>
                <a:cs typeface="+mn-cs"/>
              </a:rPr>
              <a:t>-- Richard T. Jameson</a:t>
            </a:r>
            <a:endPar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3"/>
          <p:cNvSpPr>
            <a:spLocks noGrp="1" noChangeArrowheads="1"/>
          </p:cNvSpPr>
          <p:nvPr>
            <p:ph type="body" idx="1"/>
          </p:nvPr>
        </p:nvSpPr>
        <p:spPr>
          <a:xfrm>
            <a:off x="900752" y="1504415"/>
            <a:ext cx="7315200" cy="4847481"/>
          </a:xfrm>
        </p:spPr>
        <p:txBody>
          <a:bodyPr/>
          <a:lstStyle/>
          <a:p>
            <a:pPr marL="0" indent="0" algn="ctr" eaLnBrk="1" hangingPunct="1">
              <a:spcBef>
                <a:spcPts val="0"/>
              </a:spcBef>
              <a:buNone/>
            </a:pPr>
            <a:r>
              <a:rPr lang="en-US" b="1" dirty="0"/>
              <a:t>Divorce and abortion have been legalized in Italy</a:t>
            </a:r>
          </a:p>
          <a:p>
            <a:pPr eaLnBrk="1" hangingPunct="1">
              <a:spcBef>
                <a:spcPts val="0"/>
              </a:spcBef>
            </a:pPr>
            <a:endParaRPr lang="en-US" sz="900" dirty="0"/>
          </a:p>
          <a:p>
            <a:pPr lvl="1" eaLnBrk="1" hangingPunct="1">
              <a:spcBef>
                <a:spcPts val="0"/>
              </a:spcBef>
            </a:pPr>
            <a:r>
              <a:rPr lang="en-US" sz="2000" dirty="0"/>
              <a:t>Legal abortion symbolizes the loosening of individual morals and the breaking of the hold of the Catholic Church over the family</a:t>
            </a:r>
          </a:p>
          <a:p>
            <a:pPr lvl="1" eaLnBrk="1" hangingPunct="1">
              <a:spcBef>
                <a:spcPts val="0"/>
              </a:spcBef>
            </a:pPr>
            <a:endParaRPr lang="en-US" sz="1200" dirty="0"/>
          </a:p>
          <a:p>
            <a:pPr lvl="2" eaLnBrk="1" hangingPunct="1">
              <a:spcBef>
                <a:spcPts val="0"/>
              </a:spcBef>
            </a:pPr>
            <a:r>
              <a:rPr lang="en-US" sz="1800" dirty="0"/>
              <a:t>In </a:t>
            </a:r>
            <a:r>
              <a:rPr lang="en-US" sz="2000" b="1" dirty="0"/>
              <a:t>1974</a:t>
            </a:r>
            <a:r>
              <a:rPr lang="en-US" sz="2000" dirty="0"/>
              <a:t> </a:t>
            </a:r>
            <a:r>
              <a:rPr lang="en-US" sz="1800" dirty="0"/>
              <a:t>civil divorce became legal, but it seems to be </a:t>
            </a:r>
            <a:r>
              <a:rPr lang="en-US" sz="2000" b="1" dirty="0"/>
              <a:t>more a symbol of social independence </a:t>
            </a:r>
            <a:r>
              <a:rPr lang="en-US" sz="1800" dirty="0"/>
              <a:t>than anything else</a:t>
            </a:r>
          </a:p>
          <a:p>
            <a:pPr lvl="2" eaLnBrk="1" hangingPunct="1">
              <a:spcBef>
                <a:spcPts val="0"/>
              </a:spcBef>
            </a:pPr>
            <a:endParaRPr lang="en-US" sz="900" dirty="0"/>
          </a:p>
          <a:p>
            <a:pPr lvl="3" eaLnBrk="1" hangingPunct="1">
              <a:spcBef>
                <a:spcPts val="0"/>
              </a:spcBef>
            </a:pPr>
            <a:r>
              <a:rPr lang="en-US" sz="1600" dirty="0"/>
              <a:t>Not many marriages have actually ended in divorce</a:t>
            </a:r>
          </a:p>
          <a:p>
            <a:pPr lvl="3" eaLnBrk="1" hangingPunct="1">
              <a:spcBef>
                <a:spcPts val="0"/>
              </a:spcBef>
            </a:pPr>
            <a:r>
              <a:rPr lang="en-US" sz="1600" dirty="0"/>
              <a:t>There are only 0.6 divorces per 1,000 population</a:t>
            </a:r>
          </a:p>
          <a:p>
            <a:pPr lvl="4" eaLnBrk="1" hangingPunct="1">
              <a:spcBef>
                <a:spcPts val="0"/>
              </a:spcBef>
            </a:pPr>
            <a:r>
              <a:rPr lang="en-US" sz="1600" dirty="0"/>
              <a:t>In the U.S.A. there are 4.5 /1000</a:t>
            </a:r>
          </a:p>
          <a:p>
            <a:pPr lvl="4" eaLnBrk="1" hangingPunct="1">
              <a:spcBef>
                <a:spcPts val="0"/>
              </a:spcBef>
            </a:pPr>
            <a:endParaRPr lang="en-US" sz="700" dirty="0"/>
          </a:p>
          <a:p>
            <a:pPr lvl="2" eaLnBrk="1" hangingPunct="1">
              <a:spcBef>
                <a:spcPts val="0"/>
              </a:spcBef>
            </a:pPr>
            <a:r>
              <a:rPr lang="en-US" sz="1800" dirty="0"/>
              <a:t>The number of </a:t>
            </a:r>
            <a:r>
              <a:rPr lang="en-US" b="1" dirty="0"/>
              <a:t>separated couples</a:t>
            </a:r>
            <a:r>
              <a:rPr lang="en-US" sz="1800" dirty="0"/>
              <a:t>, however, has increased significantly</a:t>
            </a:r>
          </a:p>
        </p:txBody>
      </p:sp>
      <p:sp>
        <p:nvSpPr>
          <p:cNvPr id="238596"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3"/>
          <p:cNvSpPr>
            <a:spLocks noGrp="1" noChangeArrowheads="1"/>
          </p:cNvSpPr>
          <p:nvPr>
            <p:ph type="body" idx="1"/>
          </p:nvPr>
        </p:nvSpPr>
        <p:spPr>
          <a:xfrm>
            <a:off x="609600" y="2219504"/>
            <a:ext cx="8001000" cy="3724096"/>
          </a:xfrm>
        </p:spPr>
        <p:txBody>
          <a:bodyPr/>
          <a:lstStyle/>
          <a:p>
            <a:pPr marL="0" indent="0" algn="ctr" eaLnBrk="1" hangingPunct="1">
              <a:spcBef>
                <a:spcPts val="0"/>
              </a:spcBef>
              <a:buNone/>
            </a:pPr>
            <a:r>
              <a:rPr lang="en-US" sz="2400" dirty="0"/>
              <a:t>Many Italians view divorce as unacceptable </a:t>
            </a:r>
          </a:p>
          <a:p>
            <a:pPr marL="0" indent="0" algn="ctr" eaLnBrk="1" hangingPunct="1">
              <a:spcBef>
                <a:spcPts val="0"/>
              </a:spcBef>
              <a:buNone/>
            </a:pPr>
            <a:r>
              <a:rPr lang="en-US" b="1" dirty="0"/>
              <a:t>because it chips away at the foundation of the family and entire clans</a:t>
            </a:r>
          </a:p>
          <a:p>
            <a:pPr eaLnBrk="1" hangingPunct="1">
              <a:spcBef>
                <a:spcPts val="0"/>
              </a:spcBef>
            </a:pPr>
            <a:endParaRPr lang="en-US" sz="1800" dirty="0"/>
          </a:p>
          <a:p>
            <a:pPr lvl="1" eaLnBrk="1" hangingPunct="1">
              <a:spcBef>
                <a:spcPts val="0"/>
              </a:spcBef>
            </a:pPr>
            <a:r>
              <a:rPr lang="en-US" sz="2400" dirty="0"/>
              <a:t>Others argue that it has not increased in popularity due to the fact that, </a:t>
            </a:r>
            <a:r>
              <a:rPr lang="en-US" sz="2400" b="1" dirty="0"/>
              <a:t>without a husband, most women would be in dire financial straits</a:t>
            </a:r>
          </a:p>
          <a:p>
            <a:pPr lvl="1" eaLnBrk="1" hangingPunct="1">
              <a:spcBef>
                <a:spcPts val="0"/>
              </a:spcBef>
            </a:pPr>
            <a:endParaRPr lang="en-US" sz="1600" dirty="0"/>
          </a:p>
          <a:p>
            <a:pPr lvl="2" eaLnBrk="1" hangingPunct="1">
              <a:spcBef>
                <a:spcPts val="0"/>
              </a:spcBef>
            </a:pPr>
            <a:r>
              <a:rPr lang="en-US" b="1" dirty="0"/>
              <a:t>This argument is losing merit </a:t>
            </a:r>
            <a:r>
              <a:rPr lang="en-US" sz="2000" dirty="0"/>
              <a:t>as industrialization ushers women into the workforce</a:t>
            </a:r>
          </a:p>
        </p:txBody>
      </p:sp>
      <p:sp>
        <p:nvSpPr>
          <p:cNvPr id="239620"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3"/>
          <p:cNvSpPr>
            <a:spLocks noGrp="1" noChangeArrowheads="1"/>
          </p:cNvSpPr>
          <p:nvPr>
            <p:ph type="body" idx="1"/>
          </p:nvPr>
        </p:nvSpPr>
        <p:spPr>
          <a:xfrm>
            <a:off x="914400" y="1995887"/>
            <a:ext cx="7315200" cy="3539430"/>
          </a:xfrm>
        </p:spPr>
        <p:txBody>
          <a:bodyPr/>
          <a:lstStyle/>
          <a:p>
            <a:pPr eaLnBrk="1" hangingPunct="1">
              <a:spcBef>
                <a:spcPts val="0"/>
              </a:spcBef>
            </a:pPr>
            <a:endParaRPr lang="en-US" dirty="0"/>
          </a:p>
          <a:p>
            <a:pPr eaLnBrk="1" hangingPunct="1">
              <a:spcBef>
                <a:spcPts val="0"/>
              </a:spcBef>
            </a:pPr>
            <a:endParaRPr lang="en-US" dirty="0"/>
          </a:p>
          <a:p>
            <a:pPr marL="0" indent="0" algn="ctr" eaLnBrk="1" hangingPunct="1">
              <a:spcBef>
                <a:spcPts val="0"/>
              </a:spcBef>
              <a:buNone/>
            </a:pPr>
            <a:r>
              <a:rPr lang="en-US" dirty="0"/>
              <a:t>Divorce is still viewed seriously</a:t>
            </a:r>
          </a:p>
          <a:p>
            <a:pPr eaLnBrk="1" hangingPunct="1">
              <a:spcBef>
                <a:spcPts val="0"/>
              </a:spcBef>
            </a:pPr>
            <a:endParaRPr lang="en-US" sz="1600" dirty="0"/>
          </a:p>
          <a:p>
            <a:pPr lvl="1" eaLnBrk="1" hangingPunct="1">
              <a:spcBef>
                <a:spcPts val="0"/>
              </a:spcBef>
            </a:pPr>
            <a:r>
              <a:rPr lang="en-US" dirty="0"/>
              <a:t>If a man leaves his wife, it is not uncommon for the ex-wife to move in with the husband’s family, while he is ostracized</a:t>
            </a:r>
          </a:p>
        </p:txBody>
      </p:sp>
      <p:sp>
        <p:nvSpPr>
          <p:cNvPr id="240644"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451370" y="6551842"/>
            <a:ext cx="223490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http://en.wikipedia.org/wiki/Papparazzi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2456558" y="442452"/>
            <a:ext cx="4190050" cy="5715000"/>
          </a:xfrm>
          <a:prstGeom prst="rect">
            <a:avLst/>
          </a:prstGeom>
          <a:noFill/>
          <a:ln w="9525">
            <a:noFill/>
            <a:miter lim="800000"/>
            <a:headEnd/>
            <a:tailEnd/>
          </a:ln>
        </p:spPr>
      </p:pic>
      <p:sp>
        <p:nvSpPr>
          <p:cNvPr id="6" name="Rectangle 5"/>
          <p:cNvSpPr/>
          <p:nvPr/>
        </p:nvSpPr>
        <p:spPr>
          <a:xfrm>
            <a:off x="914400" y="3717429"/>
            <a:ext cx="7315200" cy="1754326"/>
          </a:xfrm>
          <a:prstGeom prst="rect">
            <a:avLst/>
          </a:prstGeom>
          <a:solidFill>
            <a:srgbClr val="FFFFFF"/>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Family Meal</a:t>
            </a:r>
            <a:b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Chef and author Gabrielle Hamilton follows her stomach (and heart) back to her Italian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[ex-]</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mother-in-law.</a:t>
            </a:r>
          </a:p>
        </p:txBody>
      </p:sp>
      <p:sp>
        <p:nvSpPr>
          <p:cNvPr id="7" name="Rectangle 6"/>
          <p:cNvSpPr/>
          <p:nvPr/>
        </p:nvSpPr>
        <p:spPr>
          <a:xfrm>
            <a:off x="3116038" y="5528846"/>
            <a:ext cx="130356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May 2011</a:t>
            </a:r>
            <a:endParaRPr kumimoji="0" lang="en-US" sz="1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Verdana" pitchFamily="34" charset="0"/>
              </a:rPr>
              <a:t> Cultural Metaphors</a:t>
            </a:r>
          </a:p>
        </p:txBody>
      </p:sp>
      <p:sp>
        <p:nvSpPr>
          <p:cNvPr id="24579" name="Rectangle 3"/>
          <p:cNvSpPr>
            <a:spLocks noGrp="1" noChangeArrowheads="1"/>
          </p:cNvSpPr>
          <p:nvPr>
            <p:ph type="body" idx="1"/>
          </p:nvPr>
        </p:nvSpPr>
        <p:spPr>
          <a:xfrm>
            <a:off x="914400" y="1821186"/>
            <a:ext cx="7315200" cy="4884414"/>
          </a:xfrm>
        </p:spPr>
        <p:txBody>
          <a:bodyPr>
            <a:spAutoFit/>
          </a:bodyPr>
          <a:lstStyle/>
          <a:p>
            <a:pPr eaLnBrk="1" hangingPunct="1">
              <a:lnSpc>
                <a:spcPct val="130000"/>
              </a:lnSpc>
            </a:pPr>
            <a:r>
              <a:rPr lang="en-US" sz="2800" b="1" dirty="0">
                <a:latin typeface="Verdana" pitchFamily="34" charset="0"/>
              </a:rPr>
              <a:t>unit of analysis is usually the </a:t>
            </a:r>
            <a:r>
              <a:rPr lang="en-US" sz="3600" b="1" dirty="0">
                <a:latin typeface="Verdana" pitchFamily="34" charset="0"/>
              </a:rPr>
              <a:t>nation or national culture</a:t>
            </a:r>
            <a:endParaRPr lang="en-US" sz="2800" b="1" dirty="0">
              <a:latin typeface="Verdana" pitchFamily="34" charset="0"/>
            </a:endParaRPr>
          </a:p>
          <a:p>
            <a:pPr marL="865188" lvl="1" indent="-407988" eaLnBrk="1" hangingPunct="1">
              <a:lnSpc>
                <a:spcPct val="130000"/>
              </a:lnSpc>
            </a:pPr>
            <a:r>
              <a:rPr lang="en-US" sz="2400" b="1" i="1" dirty="0">
                <a:latin typeface="Verdana" pitchFamily="34" charset="0"/>
              </a:rPr>
              <a:t>Understanding Global Cultures</a:t>
            </a:r>
            <a:r>
              <a:rPr lang="en-US" sz="2400" b="1" dirty="0">
                <a:latin typeface="Verdana" pitchFamily="34" charset="0"/>
              </a:rPr>
              <a:t> features 34 nations</a:t>
            </a:r>
          </a:p>
          <a:p>
            <a:pPr marL="865188" lvl="1" indent="-407988" eaLnBrk="1" hangingPunct="1">
              <a:lnSpc>
                <a:spcPct val="130000"/>
              </a:lnSpc>
              <a:buFontTx/>
              <a:buNone/>
            </a:pPr>
            <a:r>
              <a:rPr lang="en-US" sz="2400" b="1" dirty="0">
                <a:latin typeface="Verdana" pitchFamily="34" charset="0"/>
              </a:rPr>
              <a:t>		</a:t>
            </a:r>
            <a:r>
              <a:rPr lang="en-US" sz="1800" b="1" dirty="0">
                <a:latin typeface="Verdana" pitchFamily="34" charset="0"/>
              </a:rPr>
              <a:t>(14 or 15 of the 34 are from Europe)</a:t>
            </a:r>
          </a:p>
          <a:p>
            <a:pPr marL="865188" lvl="1" indent="-407988" eaLnBrk="1" hangingPunct="1">
              <a:lnSpc>
                <a:spcPct val="130000"/>
              </a:lnSpc>
              <a:buNone/>
              <a:tabLst>
                <a:tab pos="3773488" algn="l"/>
              </a:tabLst>
            </a:pPr>
            <a:r>
              <a:rPr lang="en-US" sz="1800" b="1" dirty="0">
                <a:latin typeface="Verdana" pitchFamily="34" charset="0"/>
              </a:rPr>
              <a:t>      (6 / 37 cultures relate to food and food events) </a:t>
            </a:r>
          </a:p>
          <a:p>
            <a:pPr marL="865188" lvl="1" indent="-407988" eaLnBrk="1" hangingPunct="1"/>
            <a:endParaRPr lang="en-US" sz="100" b="1" dirty="0">
              <a:latin typeface="Verdana" pitchFamily="34" charset="0"/>
            </a:endParaRPr>
          </a:p>
          <a:p>
            <a:pPr marL="865188" lvl="1" indent="-407988" eaLnBrk="1" hangingPunct="1"/>
            <a:r>
              <a:rPr lang="en-US" sz="2400" b="1" dirty="0">
                <a:solidFill>
                  <a:schemeClr val="accent1"/>
                </a:solidFill>
                <a:latin typeface="Verdana" pitchFamily="34" charset="0"/>
              </a:rPr>
              <a:t>there are approximately 200 nations in the world </a:t>
            </a:r>
          </a:p>
          <a:p>
            <a:pPr marL="1208088" lvl="2" eaLnBrk="1" hangingPunct="1"/>
            <a:r>
              <a:rPr lang="en-US" sz="2000" b="1" dirty="0">
                <a:solidFill>
                  <a:schemeClr val="accent1"/>
                </a:solidFill>
                <a:latin typeface="Verdana" pitchFamily="34" charset="0"/>
              </a:rPr>
              <a:t>193 according to </a:t>
            </a:r>
            <a:r>
              <a:rPr lang="en-US" sz="2000" b="1" i="1" dirty="0">
                <a:solidFill>
                  <a:schemeClr val="accent1"/>
                </a:solidFill>
                <a:latin typeface="Verdana" pitchFamily="34" charset="0"/>
              </a:rPr>
              <a:t>The Times World Atlas </a:t>
            </a:r>
            <a:r>
              <a:rPr lang="en-US" sz="2000" b="1" dirty="0">
                <a:solidFill>
                  <a:schemeClr val="accent1"/>
                </a:solidFill>
                <a:latin typeface="Verdana" pitchFamily="34" charset="0"/>
              </a:rPr>
              <a:t>(2004)</a:t>
            </a:r>
          </a:p>
        </p:txBody>
      </p:sp>
    </p:spTree>
  </p:cSld>
  <p:clrMapOvr>
    <a:masterClrMapping/>
  </p:clrMapOvr>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p:cNvSpPr>
            <a:spLocks noGrp="1" noChangeArrowheads="1"/>
          </p:cNvSpPr>
          <p:nvPr>
            <p:ph type="body" idx="1"/>
          </p:nvPr>
        </p:nvSpPr>
        <p:spPr>
          <a:xfrm>
            <a:off x="914400" y="1600200"/>
            <a:ext cx="7315200" cy="4173450"/>
          </a:xfrm>
        </p:spPr>
        <p:txBody>
          <a:bodyPr/>
          <a:lstStyle/>
          <a:p>
            <a:pPr eaLnBrk="1" hangingPunct="1">
              <a:lnSpc>
                <a:spcPct val="90000"/>
              </a:lnSpc>
            </a:pPr>
            <a:endParaRPr lang="en-US" dirty="0"/>
          </a:p>
          <a:p>
            <a:pPr marL="0" indent="0" algn="ctr" eaLnBrk="1" hangingPunct="1">
              <a:lnSpc>
                <a:spcPct val="90000"/>
              </a:lnSpc>
              <a:buNone/>
            </a:pPr>
            <a:r>
              <a:rPr lang="en-US" dirty="0"/>
              <a:t>The family frequently extracts everyone’s first loyalty</a:t>
            </a:r>
          </a:p>
          <a:p>
            <a:pPr eaLnBrk="1" hangingPunct="1">
              <a:lnSpc>
                <a:spcPct val="90000"/>
              </a:lnSpc>
            </a:pPr>
            <a:endParaRPr lang="en-US" sz="1600" dirty="0"/>
          </a:p>
          <a:p>
            <a:pPr lvl="1" eaLnBrk="1" hangingPunct="1">
              <a:lnSpc>
                <a:spcPct val="90000"/>
              </a:lnSpc>
            </a:pPr>
            <a:r>
              <a:rPr lang="en-US" dirty="0"/>
              <a:t>Italians raise their children to mutually supportive and contribute to the family</a:t>
            </a:r>
          </a:p>
          <a:p>
            <a:pPr lvl="1" eaLnBrk="1" hangingPunct="1">
              <a:lnSpc>
                <a:spcPct val="90000"/>
              </a:lnSpc>
            </a:pPr>
            <a:endParaRPr lang="en-US" sz="1600" dirty="0"/>
          </a:p>
          <a:p>
            <a:pPr lvl="1" eaLnBrk="1" hangingPunct="1">
              <a:lnSpc>
                <a:spcPct val="90000"/>
              </a:lnSpc>
            </a:pPr>
            <a:r>
              <a:rPr lang="en-US" dirty="0">
                <a:solidFill>
                  <a:schemeClr val="accent1">
                    <a:lumMod val="90000"/>
                  </a:schemeClr>
                </a:solidFill>
              </a:rPr>
              <a:t>Separation from the family is generally not desired, expected, or accepted easily</a:t>
            </a:r>
          </a:p>
        </p:txBody>
      </p:sp>
      <p:sp>
        <p:nvSpPr>
          <p:cNvPr id="24166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p:cNvSpPr>
            <a:spLocks noGrp="1" noChangeArrowheads="1"/>
          </p:cNvSpPr>
          <p:nvPr>
            <p:ph type="body" idx="1"/>
          </p:nvPr>
        </p:nvSpPr>
        <p:spPr>
          <a:xfrm>
            <a:off x="914400" y="1600200"/>
            <a:ext cx="7315200" cy="4351961"/>
          </a:xfrm>
        </p:spPr>
        <p:txBody>
          <a:bodyPr/>
          <a:lstStyle/>
          <a:p>
            <a:pPr eaLnBrk="1" hangingPunct="1">
              <a:lnSpc>
                <a:spcPct val="90000"/>
              </a:lnSpc>
            </a:pPr>
            <a:endParaRPr lang="en-US" dirty="0"/>
          </a:p>
          <a:p>
            <a:pPr marL="0" indent="0" algn="ctr" eaLnBrk="1" hangingPunct="1">
              <a:lnSpc>
                <a:spcPct val="90000"/>
              </a:lnSpc>
              <a:buNone/>
            </a:pPr>
            <a:r>
              <a:rPr lang="en-US" dirty="0">
                <a:solidFill>
                  <a:schemeClr val="accent1"/>
                </a:solidFill>
              </a:rPr>
              <a:t>The family frequently extracts everyone’s first loyalty</a:t>
            </a:r>
          </a:p>
          <a:p>
            <a:pPr eaLnBrk="1" hangingPunct="1">
              <a:lnSpc>
                <a:spcPct val="90000"/>
              </a:lnSpc>
            </a:pPr>
            <a:endParaRPr lang="en-US" sz="1600" dirty="0">
              <a:solidFill>
                <a:schemeClr val="accent1"/>
              </a:solidFill>
            </a:endParaRPr>
          </a:p>
          <a:p>
            <a:pPr lvl="1" eaLnBrk="1" hangingPunct="1">
              <a:lnSpc>
                <a:spcPct val="90000"/>
              </a:lnSpc>
            </a:pPr>
            <a:r>
              <a:rPr lang="en-US" dirty="0">
                <a:solidFill>
                  <a:schemeClr val="accent1"/>
                </a:solidFill>
              </a:rPr>
              <a:t>Italians raise their children to mutually supportive and contribute to the family</a:t>
            </a:r>
          </a:p>
          <a:p>
            <a:pPr lvl="1" eaLnBrk="1" hangingPunct="1">
              <a:lnSpc>
                <a:spcPct val="90000"/>
              </a:lnSpc>
            </a:pPr>
            <a:endParaRPr lang="en-US" sz="1600" dirty="0"/>
          </a:p>
          <a:p>
            <a:pPr lvl="1" eaLnBrk="1" hangingPunct="1">
              <a:lnSpc>
                <a:spcPct val="90000"/>
              </a:lnSpc>
            </a:pPr>
            <a:r>
              <a:rPr lang="en-US" sz="3200" b="1" dirty="0"/>
              <a:t>Separation from the family is generally not desired, expected, or accepted easily</a:t>
            </a:r>
          </a:p>
        </p:txBody>
      </p:sp>
      <p:sp>
        <p:nvSpPr>
          <p:cNvPr id="24166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3"/>
          <p:cNvSpPr>
            <a:spLocks noGrp="1" noChangeArrowheads="1"/>
          </p:cNvSpPr>
          <p:nvPr>
            <p:ph type="body" idx="1"/>
          </p:nvPr>
        </p:nvSpPr>
        <p:spPr>
          <a:xfrm>
            <a:off x="914400" y="2812118"/>
            <a:ext cx="7315200" cy="2217082"/>
          </a:xfrm>
        </p:spPr>
        <p:txBody>
          <a:bodyPr/>
          <a:lstStyle/>
          <a:p>
            <a:pPr marL="0" indent="0" algn="ctr" eaLnBrk="1" hangingPunct="1">
              <a:lnSpc>
                <a:spcPct val="150000"/>
              </a:lnSpc>
              <a:spcBef>
                <a:spcPts val="0"/>
              </a:spcBef>
              <a:buNone/>
            </a:pPr>
            <a:r>
              <a:rPr lang="en-US" b="1" dirty="0"/>
              <a:t>Things that create conflict </a:t>
            </a:r>
          </a:p>
          <a:p>
            <a:pPr marL="0" indent="0" algn="ctr" eaLnBrk="1" hangingPunct="1">
              <a:lnSpc>
                <a:spcPct val="150000"/>
              </a:lnSpc>
              <a:spcBef>
                <a:spcPts val="0"/>
              </a:spcBef>
              <a:buNone/>
            </a:pPr>
            <a:r>
              <a:rPr lang="en-US" b="1" dirty="0"/>
              <a:t>in Italian families may be sources of celebration in other cultures . . .</a:t>
            </a:r>
            <a:endParaRPr lang="en-US" sz="1400" b="1" dirty="0"/>
          </a:p>
        </p:txBody>
      </p:sp>
      <p:sp>
        <p:nvSpPr>
          <p:cNvPr id="242692"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a:xfrm>
            <a:off x="838200" y="2057400"/>
            <a:ext cx="7467600" cy="4154984"/>
          </a:xfrm>
        </p:spPr>
        <p:txBody>
          <a:bodyPr/>
          <a:lstStyle/>
          <a:p>
            <a:pPr marL="0" indent="0" algn="ctr" eaLnBrk="1" hangingPunct="1">
              <a:spcBef>
                <a:spcPts val="0"/>
              </a:spcBef>
              <a:buNone/>
            </a:pPr>
            <a:r>
              <a:rPr lang="en-US" b="1" dirty="0"/>
              <a:t>Some normally joyful events that may cause “operatic sadness” are . . .</a:t>
            </a:r>
          </a:p>
          <a:p>
            <a:pPr eaLnBrk="1" hangingPunct="1">
              <a:spcBef>
                <a:spcPts val="0"/>
              </a:spcBef>
            </a:pPr>
            <a:endParaRPr lang="en-US" sz="2800" dirty="0"/>
          </a:p>
          <a:p>
            <a:pPr lvl="1" eaLnBrk="1" hangingPunct="1">
              <a:spcBef>
                <a:spcPts val="0"/>
              </a:spcBef>
            </a:pPr>
            <a:r>
              <a:rPr lang="en-US" dirty="0"/>
              <a:t>A </a:t>
            </a:r>
            <a:r>
              <a:rPr lang="en-US" b="1" dirty="0"/>
              <a:t>job promotion </a:t>
            </a:r>
            <a:r>
              <a:rPr lang="en-US" dirty="0"/>
              <a:t>that necessitates moving away from the family</a:t>
            </a:r>
          </a:p>
          <a:p>
            <a:pPr lvl="1" eaLnBrk="1" hangingPunct="1">
              <a:spcBef>
                <a:spcPts val="0"/>
              </a:spcBef>
            </a:pPr>
            <a:endParaRPr lang="en-US" sz="1600" dirty="0"/>
          </a:p>
          <a:p>
            <a:pPr lvl="1" eaLnBrk="1" hangingPunct="1">
              <a:spcBef>
                <a:spcPts val="0"/>
              </a:spcBef>
            </a:pPr>
            <a:r>
              <a:rPr lang="en-US" dirty="0"/>
              <a:t>Acceptance into a </a:t>
            </a:r>
            <a:r>
              <a:rPr lang="en-US" b="1" dirty="0"/>
              <a:t>prestigious university </a:t>
            </a:r>
            <a:r>
              <a:rPr lang="en-US" dirty="0"/>
              <a:t>in a foreign land</a:t>
            </a:r>
          </a:p>
          <a:p>
            <a:pPr lvl="1" eaLnBrk="1" hangingPunct="1">
              <a:spcBef>
                <a:spcPts val="0"/>
              </a:spcBef>
            </a:pPr>
            <a:endParaRPr lang="en-US" sz="1600" dirty="0"/>
          </a:p>
          <a:p>
            <a:pPr lvl="1" eaLnBrk="1" hangingPunct="1">
              <a:spcBef>
                <a:spcPts val="0"/>
              </a:spcBef>
            </a:pPr>
            <a:r>
              <a:rPr lang="en-US" b="1" dirty="0"/>
              <a:t>Getting married </a:t>
            </a:r>
            <a:endParaRPr lang="en-US" sz="2000" b="1" dirty="0"/>
          </a:p>
        </p:txBody>
      </p:sp>
      <p:sp>
        <p:nvSpPr>
          <p:cNvPr id="243716"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a:xfrm>
            <a:off x="838200" y="2057400"/>
            <a:ext cx="7467600" cy="3662541"/>
          </a:xfrm>
        </p:spPr>
        <p:txBody>
          <a:bodyPr/>
          <a:lstStyle/>
          <a:p>
            <a:pPr marL="0" indent="0" algn="ctr" eaLnBrk="1" hangingPunct="1">
              <a:spcBef>
                <a:spcPts val="0"/>
              </a:spcBef>
              <a:buNone/>
            </a:pPr>
            <a:r>
              <a:rPr lang="en-US" b="1" dirty="0"/>
              <a:t>Some normally joyful events that may cause “operatic sadness” are . . .</a:t>
            </a:r>
          </a:p>
          <a:p>
            <a:pPr lvl="1" eaLnBrk="1" hangingPunct="1">
              <a:spcBef>
                <a:spcPts val="0"/>
              </a:spcBef>
              <a:buNone/>
            </a:pPr>
            <a:endParaRPr lang="en-US" dirty="0"/>
          </a:p>
          <a:p>
            <a:pPr lvl="1" eaLnBrk="1" hangingPunct="1">
              <a:spcBef>
                <a:spcPts val="0"/>
              </a:spcBef>
            </a:pPr>
            <a:r>
              <a:rPr lang="en-US" dirty="0"/>
              <a:t>Although these experiences may be sources of personal growth for the individual, they are likely to be experienced negatively if they weaken the collective sense of family</a:t>
            </a:r>
            <a:endParaRPr lang="en-US" sz="1400" dirty="0"/>
          </a:p>
        </p:txBody>
      </p:sp>
      <p:sp>
        <p:nvSpPr>
          <p:cNvPr id="243716"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3"/>
          <p:cNvSpPr>
            <a:spLocks noGrp="1" noChangeArrowheads="1"/>
          </p:cNvSpPr>
          <p:nvPr>
            <p:ph type="body" idx="1"/>
          </p:nvPr>
        </p:nvSpPr>
        <p:spPr>
          <a:xfrm>
            <a:off x="914400" y="2252429"/>
            <a:ext cx="7315200" cy="3509743"/>
          </a:xfrm>
        </p:spPr>
        <p:txBody>
          <a:bodyPr/>
          <a:lstStyle/>
          <a:p>
            <a:pPr marL="0" indent="0" algn="ctr" eaLnBrk="1" hangingPunct="1">
              <a:lnSpc>
                <a:spcPct val="150000"/>
              </a:lnSpc>
              <a:spcBef>
                <a:spcPts val="0"/>
              </a:spcBef>
              <a:buNone/>
            </a:pPr>
            <a:r>
              <a:rPr lang="en-US" sz="2800" dirty="0"/>
              <a:t>Many Italians </a:t>
            </a:r>
          </a:p>
          <a:p>
            <a:pPr marL="0" indent="0" algn="ctr" eaLnBrk="1" hangingPunct="1">
              <a:lnSpc>
                <a:spcPct val="150000"/>
              </a:lnSpc>
              <a:spcBef>
                <a:spcPts val="0"/>
              </a:spcBef>
              <a:buNone/>
            </a:pPr>
            <a:r>
              <a:rPr lang="en-US" sz="2800" dirty="0"/>
              <a:t>view education and vocational training as </a:t>
            </a:r>
          </a:p>
          <a:p>
            <a:pPr marL="0" indent="0" algn="ctr" eaLnBrk="1" hangingPunct="1">
              <a:lnSpc>
                <a:spcPct val="150000"/>
              </a:lnSpc>
              <a:spcBef>
                <a:spcPts val="0"/>
              </a:spcBef>
              <a:buNone/>
            </a:pPr>
            <a:r>
              <a:rPr lang="en-US" b="1" dirty="0"/>
              <a:t>secondary to the security, affection, and sense of relatedness that the family has to offer</a:t>
            </a:r>
          </a:p>
        </p:txBody>
      </p:sp>
      <p:sp>
        <p:nvSpPr>
          <p:cNvPr id="244740"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3"/>
          <p:cNvSpPr>
            <a:spLocks noGrp="1" noChangeArrowheads="1"/>
          </p:cNvSpPr>
          <p:nvPr>
            <p:ph type="body" idx="1"/>
          </p:nvPr>
        </p:nvSpPr>
        <p:spPr>
          <a:xfrm>
            <a:off x="914400" y="2064780"/>
            <a:ext cx="7315200" cy="4259820"/>
          </a:xfrm>
        </p:spPr>
        <p:txBody>
          <a:bodyPr/>
          <a:lstStyle/>
          <a:p>
            <a:pPr marL="0" indent="0" algn="ctr" eaLnBrk="1" hangingPunct="1">
              <a:lnSpc>
                <a:spcPct val="150000"/>
              </a:lnSpc>
              <a:spcBef>
                <a:spcPts val="0"/>
              </a:spcBef>
              <a:buNone/>
            </a:pPr>
            <a:r>
              <a:rPr lang="en-US" b="1" dirty="0"/>
              <a:t>Personal identity </a:t>
            </a:r>
          </a:p>
          <a:p>
            <a:pPr marL="0" indent="0" algn="ctr" eaLnBrk="1" hangingPunct="1">
              <a:lnSpc>
                <a:spcPct val="150000"/>
              </a:lnSpc>
              <a:spcBef>
                <a:spcPts val="0"/>
              </a:spcBef>
              <a:buNone/>
            </a:pPr>
            <a:r>
              <a:rPr lang="en-US" sz="2800" dirty="0">
                <a:solidFill>
                  <a:schemeClr val="accent1"/>
                </a:solidFill>
              </a:rPr>
              <a:t>tends to be derived</a:t>
            </a:r>
            <a:r>
              <a:rPr lang="en-US" dirty="0">
                <a:solidFill>
                  <a:schemeClr val="accent1"/>
                </a:solidFill>
              </a:rPr>
              <a:t> </a:t>
            </a:r>
          </a:p>
          <a:p>
            <a:pPr marL="0" indent="0" algn="ctr" eaLnBrk="1" hangingPunct="1">
              <a:lnSpc>
                <a:spcPct val="150000"/>
              </a:lnSpc>
              <a:spcBef>
                <a:spcPts val="0"/>
              </a:spcBef>
              <a:buNone/>
            </a:pPr>
            <a:r>
              <a:rPr lang="en-US" b="1" dirty="0"/>
              <a:t>primarily </a:t>
            </a:r>
          </a:p>
          <a:p>
            <a:pPr marL="0" indent="0" algn="ctr" eaLnBrk="1" hangingPunct="1">
              <a:lnSpc>
                <a:spcPct val="150000"/>
              </a:lnSpc>
              <a:spcBef>
                <a:spcPts val="0"/>
              </a:spcBef>
              <a:buNone/>
            </a:pPr>
            <a:r>
              <a:rPr lang="en-US" b="1" dirty="0"/>
              <a:t>from affiliation with the family</a:t>
            </a:r>
            <a:r>
              <a:rPr lang="en-US" dirty="0"/>
              <a:t>, </a:t>
            </a:r>
          </a:p>
          <a:p>
            <a:pPr marL="0" indent="0" algn="ctr" eaLnBrk="1" hangingPunct="1">
              <a:lnSpc>
                <a:spcPct val="150000"/>
              </a:lnSpc>
              <a:spcBef>
                <a:spcPts val="0"/>
              </a:spcBef>
              <a:buNone/>
            </a:pPr>
            <a:r>
              <a:rPr lang="en-US" sz="2800" dirty="0"/>
              <a:t>not from one’s occupation </a:t>
            </a:r>
          </a:p>
          <a:p>
            <a:pPr marL="0" indent="0" algn="ctr" eaLnBrk="1" hangingPunct="1">
              <a:lnSpc>
                <a:spcPct val="150000"/>
              </a:lnSpc>
              <a:spcBef>
                <a:spcPts val="0"/>
              </a:spcBef>
              <a:buNone/>
            </a:pPr>
            <a:r>
              <a:rPr lang="en-US" sz="2800" dirty="0"/>
              <a:t>or personal success</a:t>
            </a:r>
          </a:p>
        </p:txBody>
      </p:sp>
      <p:sp>
        <p:nvSpPr>
          <p:cNvPr id="244740"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3"/>
          <p:cNvSpPr>
            <a:spLocks noGrp="1" noChangeArrowheads="1"/>
          </p:cNvSpPr>
          <p:nvPr>
            <p:ph type="body" idx="1"/>
          </p:nvPr>
        </p:nvSpPr>
        <p:spPr>
          <a:xfrm>
            <a:off x="900752" y="2104748"/>
            <a:ext cx="7315200" cy="3428824"/>
          </a:xfrm>
        </p:spPr>
        <p:txBody>
          <a:bodyPr/>
          <a:lstStyle/>
          <a:p>
            <a:pPr marL="0" indent="0" algn="ctr" eaLnBrk="1" hangingPunct="1">
              <a:lnSpc>
                <a:spcPct val="150000"/>
              </a:lnSpc>
              <a:spcBef>
                <a:spcPts val="0"/>
              </a:spcBef>
              <a:buNone/>
            </a:pPr>
            <a:r>
              <a:rPr lang="en-US" b="1" dirty="0"/>
              <a:t>Learning </a:t>
            </a:r>
          </a:p>
          <a:p>
            <a:pPr marL="0" indent="0" algn="ctr" eaLnBrk="1" hangingPunct="1">
              <a:lnSpc>
                <a:spcPct val="150000"/>
              </a:lnSpc>
              <a:spcBef>
                <a:spcPts val="0"/>
              </a:spcBef>
              <a:buNone/>
            </a:pPr>
            <a:r>
              <a:rPr lang="en-US" b="1" dirty="0"/>
              <a:t>is a threat to the family system </a:t>
            </a:r>
          </a:p>
          <a:p>
            <a:pPr marL="0" indent="0" algn="ctr" eaLnBrk="1" hangingPunct="1">
              <a:lnSpc>
                <a:spcPct val="150000"/>
              </a:lnSpc>
              <a:spcBef>
                <a:spcPts val="0"/>
              </a:spcBef>
              <a:buNone/>
            </a:pPr>
            <a:r>
              <a:rPr lang="en-US" sz="2800" dirty="0"/>
              <a:t>if it means that a young person will be unduly influenced by outside authorities and perhaps accept work abroad</a:t>
            </a:r>
          </a:p>
        </p:txBody>
      </p:sp>
      <p:sp>
        <p:nvSpPr>
          <p:cNvPr id="24678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p:cNvSpPr>
            <a:spLocks noGrp="1" noChangeArrowheads="1"/>
          </p:cNvSpPr>
          <p:nvPr>
            <p:ph type="body" idx="1"/>
          </p:nvPr>
        </p:nvSpPr>
        <p:spPr>
          <a:xfrm>
            <a:off x="914400" y="2286000"/>
            <a:ext cx="7315200" cy="3416320"/>
          </a:xfrm>
        </p:spPr>
        <p:txBody>
          <a:bodyPr/>
          <a:lstStyle/>
          <a:p>
            <a:pPr marL="0" indent="0" algn="ctr" eaLnBrk="1" hangingPunct="1">
              <a:spcBef>
                <a:spcPts val="0"/>
              </a:spcBef>
              <a:buNone/>
            </a:pPr>
            <a:r>
              <a:rPr lang="en-US" b="1" dirty="0"/>
              <a:t>Family connections </a:t>
            </a:r>
          </a:p>
          <a:p>
            <a:pPr marL="0" indent="0" algn="ctr" eaLnBrk="1" hangingPunct="1">
              <a:spcBef>
                <a:spcPts val="0"/>
              </a:spcBef>
              <a:buNone/>
            </a:pPr>
            <a:r>
              <a:rPr lang="en-US" sz="2800" dirty="0"/>
              <a:t>are extremely important for handling problems and getting ahead</a:t>
            </a:r>
          </a:p>
          <a:p>
            <a:pPr algn="ctr" eaLnBrk="1" hangingPunct="1">
              <a:spcBef>
                <a:spcPts val="0"/>
              </a:spcBef>
            </a:pPr>
            <a:endParaRPr lang="en-US" sz="1600" dirty="0"/>
          </a:p>
          <a:p>
            <a:pPr marL="463550" lvl="1" indent="-231775" eaLnBrk="1" hangingPunct="1">
              <a:spcBef>
                <a:spcPts val="0"/>
              </a:spcBef>
            </a:pPr>
            <a:r>
              <a:rPr lang="en-US" sz="2400" dirty="0"/>
              <a:t> Italians, not wanting to work for outsiders, </a:t>
            </a:r>
          </a:p>
          <a:p>
            <a:pPr marL="463550" lvl="1" indent="-231775" eaLnBrk="1" hangingPunct="1">
              <a:spcBef>
                <a:spcPts val="0"/>
              </a:spcBef>
              <a:buNone/>
              <a:tabLst>
                <a:tab pos="463550" algn="l"/>
              </a:tabLst>
            </a:pPr>
            <a:r>
              <a:rPr lang="en-US" sz="2400" dirty="0"/>
              <a:t>	 often start their own family business</a:t>
            </a:r>
          </a:p>
          <a:p>
            <a:pPr marL="463550" lvl="1" indent="-231775" eaLnBrk="1" hangingPunct="1">
              <a:spcBef>
                <a:spcPts val="0"/>
              </a:spcBef>
              <a:buNone/>
              <a:tabLst>
                <a:tab pos="463550" algn="l"/>
              </a:tabLst>
            </a:pPr>
            <a:endParaRPr lang="en-US" sz="1600" dirty="0"/>
          </a:p>
          <a:p>
            <a:pPr marL="463550" lvl="1" indent="-231775" eaLnBrk="1" hangingPunct="1">
              <a:spcBef>
                <a:spcPts val="0"/>
              </a:spcBef>
              <a:tabLst>
                <a:tab pos="573088" algn="l"/>
              </a:tabLst>
            </a:pPr>
            <a:r>
              <a:rPr lang="en-US" sz="2400" dirty="0"/>
              <a:t>The business naturally adds to the solidarity of the family</a:t>
            </a:r>
          </a:p>
        </p:txBody>
      </p:sp>
      <p:sp>
        <p:nvSpPr>
          <p:cNvPr id="247812"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p:cNvSpPr>
            <a:spLocks noGrp="1" noChangeArrowheads="1"/>
          </p:cNvSpPr>
          <p:nvPr>
            <p:ph type="body" idx="1"/>
          </p:nvPr>
        </p:nvSpPr>
        <p:spPr>
          <a:xfrm>
            <a:off x="914400" y="2286000"/>
            <a:ext cx="7315200" cy="3600986"/>
          </a:xfrm>
        </p:spPr>
        <p:txBody>
          <a:bodyPr/>
          <a:lstStyle/>
          <a:p>
            <a:pPr marL="0" indent="0" algn="ctr" eaLnBrk="1" hangingPunct="1">
              <a:spcBef>
                <a:spcPts val="0"/>
              </a:spcBef>
              <a:buNone/>
            </a:pPr>
            <a:r>
              <a:rPr lang="en-US" b="1" dirty="0">
                <a:solidFill>
                  <a:schemeClr val="accent1"/>
                </a:solidFill>
              </a:rPr>
              <a:t>Family connections </a:t>
            </a:r>
          </a:p>
          <a:p>
            <a:pPr marL="0" indent="0" algn="ctr" eaLnBrk="1" hangingPunct="1">
              <a:spcBef>
                <a:spcPts val="0"/>
              </a:spcBef>
              <a:buNone/>
            </a:pPr>
            <a:r>
              <a:rPr lang="en-US" sz="2800" dirty="0">
                <a:solidFill>
                  <a:schemeClr val="accent1"/>
                </a:solidFill>
              </a:rPr>
              <a:t>are extremely important for handling problems and getting ahead</a:t>
            </a:r>
          </a:p>
          <a:p>
            <a:pPr algn="ctr" eaLnBrk="1" hangingPunct="1">
              <a:spcBef>
                <a:spcPts val="0"/>
              </a:spcBef>
            </a:pPr>
            <a:endParaRPr lang="en-US" sz="1600" dirty="0">
              <a:solidFill>
                <a:schemeClr val="accent1"/>
              </a:solidFill>
            </a:endParaRPr>
          </a:p>
          <a:p>
            <a:pPr marL="463550" lvl="1" indent="-231775" eaLnBrk="1" hangingPunct="1">
              <a:spcBef>
                <a:spcPts val="0"/>
              </a:spcBef>
            </a:pPr>
            <a:r>
              <a:rPr lang="en-US" sz="2400" dirty="0">
                <a:solidFill>
                  <a:schemeClr val="accent1"/>
                </a:solidFill>
              </a:rPr>
              <a:t> Italians, not wanting to work for outsiders, </a:t>
            </a:r>
          </a:p>
          <a:p>
            <a:pPr marL="463550" lvl="1" indent="-231775" eaLnBrk="1" hangingPunct="1">
              <a:spcBef>
                <a:spcPts val="0"/>
              </a:spcBef>
              <a:buNone/>
              <a:tabLst>
                <a:tab pos="463550" algn="l"/>
              </a:tabLst>
            </a:pPr>
            <a:r>
              <a:rPr lang="en-US" sz="2400" dirty="0">
                <a:solidFill>
                  <a:schemeClr val="accent1"/>
                </a:solidFill>
              </a:rPr>
              <a:t>	 often start </a:t>
            </a:r>
            <a:r>
              <a:rPr lang="en-US" b="1" dirty="0"/>
              <a:t>their own family business</a:t>
            </a:r>
            <a:endParaRPr lang="en-US" sz="2400" b="1" dirty="0"/>
          </a:p>
          <a:p>
            <a:pPr marL="463550" lvl="1" indent="-231775" eaLnBrk="1" hangingPunct="1">
              <a:spcBef>
                <a:spcPts val="0"/>
              </a:spcBef>
              <a:buNone/>
              <a:tabLst>
                <a:tab pos="463550" algn="l"/>
              </a:tabLst>
            </a:pPr>
            <a:endParaRPr lang="en-US" sz="1600" dirty="0"/>
          </a:p>
          <a:p>
            <a:pPr marL="463550" lvl="1" indent="-231775" eaLnBrk="1" hangingPunct="1">
              <a:spcBef>
                <a:spcPts val="0"/>
              </a:spcBef>
              <a:tabLst>
                <a:tab pos="573088" algn="l"/>
              </a:tabLst>
            </a:pPr>
            <a:r>
              <a:rPr lang="en-US" sz="2400" dirty="0"/>
              <a:t>The business </a:t>
            </a:r>
            <a:r>
              <a:rPr lang="en-US" b="1" dirty="0"/>
              <a:t>naturally adds to the solidarity of the family</a:t>
            </a:r>
            <a:endParaRPr lang="en-US" sz="2400" b="1" dirty="0"/>
          </a:p>
        </p:txBody>
      </p:sp>
      <p:sp>
        <p:nvSpPr>
          <p:cNvPr id="247812"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0" y="2879725"/>
            <a:ext cx="4572000" cy="28956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country / nation</a:t>
            </a: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mn-ea"/>
                <a:cs typeface="+mn-cs"/>
              </a:rPr>
              <a:t>as 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Unit of Analysis: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Italy</a:t>
            </a:r>
          </a:p>
        </p:txBody>
      </p:sp>
    </p:spTree>
    <p:extLst>
      <p:ext uri="{BB962C8B-B14F-4D97-AF65-F5344CB8AC3E}">
        <p14:creationId xmlns:p14="http://schemas.microsoft.com/office/powerpoint/2010/main" val="3861642112"/>
      </p:ext>
    </p:extLst>
  </p:cSld>
  <p:clrMapOvr>
    <a:masterClrMapping/>
  </p:clrMapOvr>
  <p:transition/>
</p:sld>
</file>

<file path=ppt/slides/slide4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1143000"/>
            <a:ext cx="7772400" cy="4857750"/>
          </a:xfrm>
          <a:prstGeom prst="rect">
            <a:avLst/>
          </a:prstGeom>
          <a:noFill/>
          <a:ln w="9525">
            <a:noFill/>
            <a:miter lim="800000"/>
            <a:headEnd/>
            <a:tailEnd/>
          </a:ln>
        </p:spPr>
      </p:pic>
      <p:sp>
        <p:nvSpPr>
          <p:cNvPr id="6" name="Rectangle 4"/>
          <p:cNvSpPr>
            <a:spLocks noChangeArrowheads="1"/>
          </p:cNvSpPr>
          <p:nvPr/>
        </p:nvSpPr>
        <p:spPr bwMode="auto">
          <a:xfrm>
            <a:off x="3429000" y="6483388"/>
            <a:ext cx="2257425" cy="2746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http://www.yarussos.com/</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5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49858" name="Rectangle 4"/>
          <p:cNvSpPr>
            <a:spLocks noChangeArrowheads="1"/>
          </p:cNvSpPr>
          <p:nvPr/>
        </p:nvSpPr>
        <p:spPr bwMode="auto">
          <a:xfrm>
            <a:off x="3426465" y="6492649"/>
            <a:ext cx="2257425" cy="2746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http://www.yarussos.com/</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49859" name="Picture 10"/>
          <p:cNvPicPr>
            <a:picLocks noChangeAspect="1" noChangeArrowheads="1"/>
          </p:cNvPicPr>
          <p:nvPr/>
        </p:nvPicPr>
        <p:blipFill>
          <a:blip r:embed="rId3" cstate="print"/>
          <a:srcRect/>
          <a:stretch>
            <a:fillRect/>
          </a:stretch>
        </p:blipFill>
        <p:spPr bwMode="auto">
          <a:xfrm>
            <a:off x="215900" y="685800"/>
            <a:ext cx="8775700" cy="5484813"/>
          </a:xfrm>
          <a:prstGeom prst="rect">
            <a:avLst/>
          </a:prstGeom>
          <a:noFill/>
          <a:ln w="9525">
            <a:noFill/>
            <a:miter lim="800000"/>
            <a:headEnd/>
            <a:tailEnd/>
          </a:ln>
        </p:spPr>
      </p:pic>
    </p:spTree>
  </p:cSld>
  <p:clrMapOvr>
    <a:masterClrMapping/>
  </p:clrMapOvr>
  <p:transition/>
</p:sld>
</file>

<file path=ppt/slides/slide4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0882" name="Rectangle 4"/>
          <p:cNvSpPr>
            <a:spLocks noChangeArrowheads="1"/>
          </p:cNvSpPr>
          <p:nvPr/>
        </p:nvSpPr>
        <p:spPr bwMode="auto">
          <a:xfrm>
            <a:off x="3440113" y="6491514"/>
            <a:ext cx="2257425" cy="2746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http://www.yarussos.com/</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50883" name="Picture 2"/>
          <p:cNvPicPr>
            <a:picLocks noChangeAspect="1" noChangeArrowheads="1"/>
          </p:cNvPicPr>
          <p:nvPr/>
        </p:nvPicPr>
        <p:blipFill>
          <a:blip r:embed="rId3" cstate="print"/>
          <a:srcRect/>
          <a:stretch>
            <a:fillRect/>
          </a:stretch>
        </p:blipFill>
        <p:spPr bwMode="auto">
          <a:xfrm>
            <a:off x="685800" y="1355680"/>
            <a:ext cx="7772400" cy="4655007"/>
          </a:xfrm>
          <a:prstGeom prst="rect">
            <a:avLst/>
          </a:prstGeom>
          <a:noFill/>
          <a:ln w="9525">
            <a:noFill/>
            <a:miter lim="800000"/>
            <a:headEnd/>
            <a:tailEnd/>
          </a:ln>
        </p:spPr>
      </p:pic>
      <p:sp>
        <p:nvSpPr>
          <p:cNvPr id="5" name="Rectangle 4"/>
          <p:cNvSpPr>
            <a:spLocks noChangeArrowheads="1"/>
          </p:cNvSpPr>
          <p:nvPr/>
        </p:nvSpPr>
        <p:spPr bwMode="auto">
          <a:xfrm>
            <a:off x="4539016" y="2922896"/>
            <a:ext cx="2743200" cy="533400"/>
          </a:xfrm>
          <a:prstGeom prst="rect">
            <a:avLst/>
          </a:prstGeom>
          <a:noFill/>
          <a:ln w="76200" algn="ctr">
            <a:solidFill>
              <a:srgbClr val="FF0000"/>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BBE0E3"/>
              </a:solidFill>
              <a:effectLst/>
              <a:uLnTx/>
              <a:uFillTx/>
              <a:latin typeface="Verdana" pitchFamily="34" charset="0"/>
              <a:ea typeface="+mn-ea"/>
              <a:cs typeface="+mn-cs"/>
            </a:endParaRPr>
          </a:p>
        </p:txBody>
      </p:sp>
      <p:sp>
        <p:nvSpPr>
          <p:cNvPr id="6" name="Rectangle 5"/>
          <p:cNvSpPr>
            <a:spLocks noChangeArrowheads="1"/>
          </p:cNvSpPr>
          <p:nvPr/>
        </p:nvSpPr>
        <p:spPr bwMode="auto">
          <a:xfrm>
            <a:off x="818864" y="4591336"/>
            <a:ext cx="7543800" cy="762000"/>
          </a:xfrm>
          <a:prstGeom prst="rect">
            <a:avLst/>
          </a:prstGeom>
          <a:noFill/>
          <a:ln w="76200" algn="ctr">
            <a:solidFill>
              <a:srgbClr val="FF0000"/>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BBE0E3"/>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114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Outsiders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t>Italians tend to be individualistic people, yet they place importance on the group</a:t>
            </a:r>
          </a:p>
          <a:p>
            <a:pPr lvl="1" eaLnBrk="1" hangingPunct="1">
              <a:spcBef>
                <a:spcPts val="0"/>
              </a:spcBef>
            </a:pPr>
            <a:endParaRPr lang="en-US" sz="1600" dirty="0"/>
          </a:p>
          <a:p>
            <a:pPr marL="463550" lvl="2" indent="-231775" eaLnBrk="1" hangingPunct="1">
              <a:spcBef>
                <a:spcPts val="0"/>
              </a:spcBef>
            </a:pPr>
            <a:r>
              <a:rPr lang="en-US" sz="3200" b="1" dirty="0"/>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446550"/>
          </a:xfrm>
        </p:spPr>
        <p:txBody>
          <a:bodyPr/>
          <a:lstStyle/>
          <a:p>
            <a:pPr marL="0" lvl="1" indent="0" algn="ctr" eaLnBrk="1" hangingPunct="1">
              <a:spcBef>
                <a:spcPts val="0"/>
              </a:spcBef>
              <a:buNone/>
            </a:pPr>
            <a:r>
              <a:rPr lang="en-US" dirty="0"/>
              <a:t>Closeness within the family is strong, </a:t>
            </a:r>
          </a:p>
          <a:p>
            <a:pPr marL="0" lvl="1" indent="0" algn="ctr" eaLnBrk="1" hangingPunct="1">
              <a:spcBef>
                <a:spcPts val="0"/>
              </a:spcBef>
              <a:buNone/>
            </a:pPr>
            <a:r>
              <a:rPr lang="en-US" dirty="0"/>
              <a:t>but family members tend to be </a:t>
            </a:r>
          </a:p>
          <a:p>
            <a:pPr marL="0" lvl="1" indent="0" algn="ctr" eaLnBrk="1" hangingPunct="1">
              <a:spcBef>
                <a:spcPts val="0"/>
              </a:spcBef>
              <a:buNone/>
            </a:pPr>
            <a:r>
              <a:rPr lang="en-US" sz="3200" b="1" dirty="0"/>
              <a:t>much less trustful of those outside it</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7683" name="Rectangle 3"/>
          <p:cNvSpPr>
            <a:spLocks noGrp="1" noChangeArrowheads="1"/>
          </p:cNvSpPr>
          <p:nvPr>
            <p:ph type="body" idx="1"/>
          </p:nvPr>
        </p:nvSpPr>
        <p:spPr>
          <a:xfrm>
            <a:off x="914400" y="2480370"/>
            <a:ext cx="7315200" cy="3539430"/>
          </a:xfrm>
        </p:spPr>
        <p:txBody>
          <a:bodyPr/>
          <a:lstStyle/>
          <a:p>
            <a:pPr marL="0" indent="0" algn="ctr" eaLnBrk="1" hangingPunct="1">
              <a:spcBef>
                <a:spcPts val="0"/>
              </a:spcBef>
              <a:buNone/>
            </a:pPr>
            <a:r>
              <a:rPr lang="en-US" dirty="0"/>
              <a:t>Italians also try to avoid risk and uncertainty in everyday life, </a:t>
            </a:r>
          </a:p>
          <a:p>
            <a:pPr marL="0" indent="0" algn="ctr" eaLnBrk="1" hangingPunct="1">
              <a:spcBef>
                <a:spcPts val="0"/>
              </a:spcBef>
              <a:buNone/>
            </a:pPr>
            <a:r>
              <a:rPr lang="en-US" b="1" dirty="0"/>
              <a:t>preferring friends over strangers </a:t>
            </a:r>
          </a:p>
          <a:p>
            <a:pPr marL="0" indent="0" algn="ctr" eaLnBrk="1" hangingPunct="1">
              <a:spcBef>
                <a:spcPts val="0"/>
              </a:spcBef>
              <a:buNone/>
            </a:pPr>
            <a:r>
              <a:rPr lang="en-US" b="1" dirty="0"/>
              <a:t>and familiar over new or strange situations</a:t>
            </a:r>
            <a:r>
              <a:rPr lang="en-US" dirty="0"/>
              <a:t>, </a:t>
            </a:r>
          </a:p>
          <a:p>
            <a:pPr marL="0" indent="0" algn="ctr" eaLnBrk="1" hangingPunct="1">
              <a:spcBef>
                <a:spcPts val="0"/>
              </a:spcBef>
              <a:buNone/>
            </a:pPr>
            <a:r>
              <a:rPr lang="en-US" dirty="0"/>
              <a:t>as their behavior in the piazza and externalization would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914400" y="1600200"/>
            <a:ext cx="7315200" cy="5139869"/>
          </a:xfrm>
        </p:spPr>
        <p:txBody>
          <a:bodyPr/>
          <a:lstStyle/>
          <a:p>
            <a:pPr marL="0" indent="0" algn="ctr" eaLnBrk="1" hangingPunct="1">
              <a:lnSpc>
                <a:spcPct val="90000"/>
              </a:lnSpc>
              <a:buNone/>
            </a:pPr>
            <a:r>
              <a:rPr lang="en-US" sz="2800" dirty="0"/>
              <a:t>As indicated earlier, the north of Italy has been very successful economically</a:t>
            </a:r>
          </a:p>
          <a:p>
            <a:pPr eaLnBrk="1" hangingPunct="1">
              <a:lnSpc>
                <a:spcPct val="90000"/>
              </a:lnSpc>
            </a:pPr>
            <a:endParaRPr lang="en-US" sz="1600" dirty="0"/>
          </a:p>
          <a:p>
            <a:pPr lvl="1" eaLnBrk="1" hangingPunct="1">
              <a:lnSpc>
                <a:spcPct val="90000"/>
              </a:lnSpc>
            </a:pPr>
            <a:r>
              <a:rPr lang="en-US" sz="2400" dirty="0"/>
              <a:t>Most of this success is due to the existence of small firms specializing in particular products</a:t>
            </a:r>
          </a:p>
          <a:p>
            <a:pPr lvl="1" eaLnBrk="1" hangingPunct="1">
              <a:lnSpc>
                <a:spcPct val="90000"/>
              </a:lnSpc>
            </a:pPr>
            <a:endParaRPr lang="en-US" sz="1600" dirty="0"/>
          </a:p>
          <a:p>
            <a:pPr lvl="1" eaLnBrk="1" hangingPunct="1">
              <a:lnSpc>
                <a:spcPct val="90000"/>
              </a:lnSpc>
            </a:pPr>
            <a:r>
              <a:rPr lang="en-US" sz="2400" dirty="0"/>
              <a:t>These firms both compete and cooperate with one another</a:t>
            </a:r>
          </a:p>
          <a:p>
            <a:pPr lvl="1" eaLnBrk="1" hangingPunct="1">
              <a:lnSpc>
                <a:spcPct val="90000"/>
              </a:lnSpc>
            </a:pPr>
            <a:endParaRPr lang="en-US" sz="1600" dirty="0"/>
          </a:p>
          <a:p>
            <a:pPr lvl="2" eaLnBrk="1" hangingPunct="1">
              <a:lnSpc>
                <a:spcPct val="90000"/>
              </a:lnSpc>
            </a:pPr>
            <a:r>
              <a:rPr lang="en-US" sz="2000" dirty="0"/>
              <a:t>If one firm cannot honor an order, a neighboring firm will help it produce the product so that the commitment can be kept</a:t>
            </a:r>
          </a:p>
          <a:p>
            <a:pPr lvl="2" eaLnBrk="1" hangingPunct="1">
              <a:lnSpc>
                <a:spcPct val="90000"/>
              </a:lnSpc>
            </a:pPr>
            <a:r>
              <a:rPr lang="en-US" sz="2000" dirty="0"/>
              <a:t>At the same time, firms will cut prices to move ahead of neighboring competitors</a:t>
            </a:r>
          </a:p>
          <a:p>
            <a:pPr lvl="2" eaLnBrk="1" hangingPunct="1">
              <a:lnSpc>
                <a:spcPct val="90000"/>
              </a:lnSpc>
            </a:pPr>
            <a:endParaRPr lang="en-US" sz="2000" dirty="0"/>
          </a:p>
        </p:txBody>
      </p:sp>
      <p:sp>
        <p:nvSpPr>
          <p:cNvPr id="253956" name="Rectangle 8"/>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4979" name="Rectangle 3"/>
          <p:cNvSpPr>
            <a:spLocks noGrp="1" noChangeArrowheads="1"/>
          </p:cNvSpPr>
          <p:nvPr>
            <p:ph type="body" idx="1"/>
          </p:nvPr>
        </p:nvSpPr>
        <p:spPr>
          <a:xfrm>
            <a:off x="914400" y="2256972"/>
            <a:ext cx="7315200" cy="2955746"/>
          </a:xfrm>
        </p:spPr>
        <p:txBody>
          <a:bodyPr/>
          <a:lstStyle/>
          <a:p>
            <a:pPr marL="0" indent="0" algn="ctr" eaLnBrk="1" hangingPunct="1">
              <a:lnSpc>
                <a:spcPct val="150000"/>
              </a:lnSpc>
              <a:spcBef>
                <a:spcPts val="0"/>
              </a:spcBef>
              <a:buNone/>
            </a:pPr>
            <a:r>
              <a:rPr lang="en-US" dirty="0"/>
              <a:t>These types of close business relationships echo </a:t>
            </a:r>
          </a:p>
          <a:p>
            <a:pPr marL="0" indent="0" algn="ctr" eaLnBrk="1" hangingPunct="1">
              <a:lnSpc>
                <a:spcPct val="150000"/>
              </a:lnSpc>
              <a:spcBef>
                <a:spcPts val="0"/>
              </a:spcBef>
              <a:buNone/>
            </a:pPr>
            <a:r>
              <a:rPr lang="en-US" b="1" dirty="0"/>
              <a:t>family and village patterns </a:t>
            </a:r>
          </a:p>
          <a:p>
            <a:pPr marL="0" indent="0" algn="ctr" eaLnBrk="1" hangingPunct="1">
              <a:lnSpc>
                <a:spcPct val="150000"/>
              </a:lnSpc>
              <a:spcBef>
                <a:spcPts val="0"/>
              </a:spcBef>
              <a:buNone/>
            </a:pPr>
            <a:r>
              <a:rPr lang="en-US" dirty="0"/>
              <a:t>that are also expressed in the opera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1219200"/>
            <a:ext cx="7315200" cy="4770537"/>
          </a:xfrm>
        </p:spPr>
        <p:txBody>
          <a:bodyPr/>
          <a:lstStyle/>
          <a:p>
            <a:pPr marL="0" indent="0" algn="ctr" eaLnBrk="1" hangingPunct="1">
              <a:spcBef>
                <a:spcPts val="0"/>
              </a:spcBef>
              <a:buNone/>
            </a:pPr>
            <a:r>
              <a:rPr lang="en-US" sz="1800" dirty="0"/>
              <a:t>The characteristics of the chorus and soloist can also be </a:t>
            </a:r>
          </a:p>
          <a:p>
            <a:pPr marL="0" indent="0" algn="ctr" eaLnBrk="1" hangingPunct="1">
              <a:spcBef>
                <a:spcPts val="0"/>
              </a:spcBef>
              <a:buNone/>
            </a:pPr>
            <a:r>
              <a:rPr lang="en-US" sz="1800" dirty="0"/>
              <a:t>applied to other aspects of Italian culture . . .</a:t>
            </a:r>
          </a:p>
          <a:p>
            <a:pPr lvl="1" eaLnBrk="1" hangingPunct="1">
              <a:spcBef>
                <a:spcPts val="0"/>
              </a:spcBef>
              <a:buNone/>
            </a:pPr>
            <a:endParaRPr lang="en-US" sz="1200" dirty="0"/>
          </a:p>
          <a:p>
            <a:pPr marL="0" lvl="2" indent="0" algn="ctr" eaLnBrk="1" hangingPunct="1">
              <a:spcBef>
                <a:spcPts val="0"/>
              </a:spcBef>
              <a:buNone/>
            </a:pPr>
            <a:r>
              <a:rPr lang="en-US" sz="3200" b="1" dirty="0"/>
              <a:t>The family </a:t>
            </a:r>
            <a:r>
              <a:rPr lang="en-US" sz="3200" dirty="0"/>
              <a:t>is the primary group that influences individuals</a:t>
            </a:r>
          </a:p>
          <a:p>
            <a:pPr marL="463550" lvl="2" indent="-231775" eaLnBrk="1" hangingPunct="1">
              <a:spcBef>
                <a:spcPts val="0"/>
              </a:spcBef>
            </a:pPr>
            <a:endParaRPr lang="en-US" sz="1200" dirty="0"/>
          </a:p>
          <a:p>
            <a:pPr marL="463550" lvl="2" indent="-231775" eaLnBrk="1" hangingPunct="1">
              <a:spcBef>
                <a:spcPts val="0"/>
              </a:spcBef>
            </a:pPr>
            <a:r>
              <a:rPr lang="en-US" sz="2800" b="1" dirty="0"/>
              <a:t>Whenever important decisions are made, the individual usually consults with family </a:t>
            </a:r>
            <a:r>
              <a:rPr lang="en-US" dirty="0"/>
              <a:t>members to get their opinion and evaluation of the situation</a:t>
            </a:r>
            <a:endParaRPr lang="en-US" sz="2800" dirty="0"/>
          </a:p>
          <a:p>
            <a:pPr marL="463550" lvl="2" indent="-231775" eaLnBrk="1" hangingPunct="1">
              <a:spcBef>
                <a:spcPts val="0"/>
              </a:spcBef>
            </a:pPr>
            <a:endParaRPr lang="en-US" sz="1200" dirty="0"/>
          </a:p>
          <a:p>
            <a:pPr marL="463550" lvl="2" indent="-231775" eaLnBrk="1" hangingPunct="1">
              <a:spcBef>
                <a:spcPts val="0"/>
              </a:spcBef>
            </a:pPr>
            <a:r>
              <a:rPr lang="en-US" sz="2000" dirty="0"/>
              <a:t>Although the family’s opinion is important,</a:t>
            </a:r>
            <a:r>
              <a:rPr lang="en-US" sz="2800" dirty="0"/>
              <a:t> </a:t>
            </a:r>
            <a:r>
              <a:rPr lang="en-US" sz="2800" b="1" dirty="0"/>
              <a:t>the final evaluation is made by the individual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871538" y="457200"/>
            <a:ext cx="7315200" cy="5867400"/>
          </a:xfrm>
        </p:spPr>
        <p:txBody>
          <a:bodyPr>
            <a:noAutofit/>
          </a:bodyPr>
          <a:lstStyle/>
          <a:p>
            <a:pPr eaLnBrk="1" hangingPunct="1">
              <a:lnSpc>
                <a:spcPct val="70000"/>
              </a:lnSpc>
              <a:buFontTx/>
              <a:buNone/>
              <a:defRPr/>
            </a:pPr>
            <a:endParaRPr lang="en-US" sz="4000" b="1" dirty="0">
              <a:latin typeface="Verdana" pitchFamily="34" charset="0"/>
            </a:endParaRPr>
          </a:p>
          <a:p>
            <a:pPr algn="ctr" eaLnBrk="1" hangingPunct="1">
              <a:lnSpc>
                <a:spcPct val="90000"/>
              </a:lnSpc>
              <a:buFontTx/>
              <a:buNone/>
              <a:defRPr/>
            </a:pPr>
            <a:r>
              <a:rPr lang="en-US" sz="2400" b="1" dirty="0">
                <a:latin typeface="Verdana" pitchFamily="34" charset="0"/>
              </a:rPr>
              <a:t>“units of analysis” may include:</a:t>
            </a:r>
          </a:p>
          <a:p>
            <a:pPr marL="1538288" indent="-158750" eaLnBrk="1" hangingPunct="1">
              <a:lnSpc>
                <a:spcPct val="60000"/>
              </a:lnSpc>
              <a:buFontTx/>
              <a:buNone/>
              <a:defRPr/>
            </a:pPr>
            <a:endParaRPr lang="en-US" sz="1000" b="1" dirty="0">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one person</a:t>
            </a:r>
            <a:endParaRPr lang="en-US" sz="18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family</a:t>
            </a:r>
            <a:endParaRPr lang="en-US" sz="16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community</a:t>
            </a:r>
          </a:p>
          <a:p>
            <a:pPr marL="1712913" lvl="1" indent="-333375" eaLnBrk="1" hangingPunct="1">
              <a:lnSpc>
                <a:spcPct val="90000"/>
              </a:lnSpc>
              <a:defRPr/>
            </a:pPr>
            <a:r>
              <a:rPr lang="en-US" b="1" dirty="0">
                <a:solidFill>
                  <a:schemeClr val="accent1">
                    <a:lumMod val="90000"/>
                  </a:schemeClr>
                </a:solidFill>
                <a:latin typeface="Verdana" pitchFamily="34" charset="0"/>
              </a:rPr>
              <a:t>a region</a:t>
            </a:r>
          </a:p>
          <a:p>
            <a:pPr marL="1712913" lvl="1" indent="-333375" eaLnBrk="1" hangingPunct="1">
              <a:lnSpc>
                <a:spcPct val="90000"/>
              </a:lnSpc>
              <a:defRPr/>
            </a:pPr>
            <a:r>
              <a:rPr lang="en-US" b="1" dirty="0">
                <a:solidFill>
                  <a:schemeClr val="accent1">
                    <a:lumMod val="90000"/>
                  </a:schemeClr>
                </a:solidFill>
                <a:latin typeface="Verdana" pitchFamily="34" charset="0"/>
              </a:rPr>
              <a:t>a “culture area”</a:t>
            </a:r>
          </a:p>
          <a:p>
            <a:pPr marL="1712913" lvl="1" indent="-333375" eaLnBrk="1" hangingPunct="1">
              <a:lnSpc>
                <a:spcPct val="90000"/>
              </a:lnSpc>
              <a:defRPr/>
            </a:pPr>
            <a:r>
              <a:rPr lang="en-US" b="1" dirty="0">
                <a:solidFill>
                  <a:schemeClr val="accent1">
                    <a:lumMod val="90000"/>
                  </a:schemeClr>
                </a:solidFill>
                <a:latin typeface="Verdana" pitchFamily="34" charset="0"/>
              </a:rPr>
              <a:t>a culture / “subculture”</a:t>
            </a:r>
          </a:p>
          <a:p>
            <a:pPr marL="1712913" lvl="1" indent="-333375" eaLnBrk="1" hangingPunct="1">
              <a:lnSpc>
                <a:spcPct val="90000"/>
              </a:lnSpc>
              <a:defRPr/>
            </a:pPr>
            <a:r>
              <a:rPr lang="en-US" sz="4000" b="1" dirty="0">
                <a:solidFill>
                  <a:srgbClr val="FF0000"/>
                </a:solidFill>
                <a:latin typeface="Verdana" pitchFamily="34" charset="0"/>
              </a:rPr>
              <a:t>a country / nation </a:t>
            </a:r>
          </a:p>
          <a:p>
            <a:pPr marL="1712913" lvl="1" indent="-333375" eaLnBrk="1" hangingPunct="1">
              <a:lnSpc>
                <a:spcPct val="90000"/>
              </a:lnSpc>
              <a:defRPr/>
            </a:pPr>
            <a:r>
              <a:rPr lang="en-US" b="1" dirty="0">
                <a:solidFill>
                  <a:schemeClr val="accent1">
                    <a:lumMod val="90000"/>
                  </a:schemeClr>
                </a:solidFill>
                <a:latin typeface="Verdana" pitchFamily="34" charset="0"/>
              </a:rPr>
              <a:t>the world</a:t>
            </a:r>
          </a:p>
          <a:p>
            <a:pPr marL="1712913" lvl="1" indent="-333375" eaLnBrk="1" hangingPunct="1">
              <a:lnSpc>
                <a:spcPct val="90000"/>
              </a:lnSpc>
              <a:defRPr/>
            </a:pPr>
            <a:r>
              <a:rPr lang="en-US" b="1" dirty="0">
                <a:solidFill>
                  <a:schemeClr val="accent1">
                    <a:lumMod val="90000"/>
                  </a:schemeClr>
                </a:solidFill>
                <a:latin typeface="Verdana" pitchFamily="34" charset="0"/>
              </a:rPr>
              <a:t>an item or action itself</a:t>
            </a:r>
          </a:p>
          <a:p>
            <a:pPr marL="1712913" lvl="1" indent="-333375" eaLnBrk="1" hangingPunct="1">
              <a:lnSpc>
                <a:spcPct val="90000"/>
              </a:lnSpc>
              <a:defRPr/>
            </a:pPr>
            <a:r>
              <a:rPr lang="en-US" b="1" dirty="0">
                <a:solidFill>
                  <a:schemeClr val="accent1">
                    <a:lumMod val="90000"/>
                  </a:schemeClr>
                </a:solidFill>
                <a:latin typeface="Verdana" pitchFamily="34" charset="0"/>
              </a:rPr>
              <a:t>a “cultural metaphor”</a:t>
            </a:r>
          </a:p>
        </p:txBody>
      </p:sp>
    </p:spTree>
    <p:extLst>
      <p:ext uri="{BB962C8B-B14F-4D97-AF65-F5344CB8AC3E}">
        <p14:creationId xmlns:p14="http://schemas.microsoft.com/office/powerpoint/2010/main" val="1851863578"/>
      </p:ext>
    </p:extLst>
  </p:cSld>
  <p:clrMapOvr>
    <a:masterClrMapping/>
  </p:clrMapOvr>
  <p:transition/>
</p:sld>
</file>

<file path=ppt/slides/slide4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5395" name="Rectangle 3"/>
          <p:cNvSpPr>
            <a:spLocks noGrp="1" noChangeArrowheads="1"/>
          </p:cNvSpPr>
          <p:nvPr>
            <p:ph type="body" idx="1"/>
          </p:nvPr>
        </p:nvSpPr>
        <p:spPr>
          <a:xfrm>
            <a:off x="914400" y="2327970"/>
            <a:ext cx="7315200" cy="3539430"/>
          </a:xfrm>
        </p:spPr>
        <p:txBody>
          <a:bodyPr/>
          <a:lstStyle/>
          <a:p>
            <a:pPr marL="0" indent="0" algn="ctr" eaLnBrk="1" hangingPunct="1">
              <a:spcBef>
                <a:spcPts val="0"/>
              </a:spcBef>
              <a:buNone/>
            </a:pPr>
            <a:r>
              <a:rPr lang="en-US" sz="2800" dirty="0"/>
              <a:t>This is similar to the relationship between the chorus and soloists in the opera</a:t>
            </a:r>
          </a:p>
          <a:p>
            <a:pPr eaLnBrk="1" hangingPunct="1">
              <a:spcBef>
                <a:spcPts val="0"/>
              </a:spcBef>
            </a:pPr>
            <a:endParaRPr lang="en-US" sz="2800" dirty="0"/>
          </a:p>
          <a:p>
            <a:pPr eaLnBrk="1" hangingPunct="1">
              <a:spcBef>
                <a:spcPts val="0"/>
              </a:spcBef>
            </a:pPr>
            <a:r>
              <a:rPr lang="en-US" sz="2800" dirty="0"/>
              <a:t>The chorus frequently gives the soloist the facts and opinions about the drama unfolding on stage, yet the soloists are the ones who dramatically decide how to handle the peril or situation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6419" name="Rectangle 3"/>
          <p:cNvSpPr>
            <a:spLocks noGrp="1" noChangeArrowheads="1"/>
          </p:cNvSpPr>
          <p:nvPr>
            <p:ph type="body" idx="1"/>
          </p:nvPr>
        </p:nvSpPr>
        <p:spPr>
          <a:xfrm>
            <a:off x="914400" y="1545608"/>
            <a:ext cx="7315200" cy="4893647"/>
          </a:xfrm>
        </p:spPr>
        <p:txBody>
          <a:bodyPr/>
          <a:lstStyle/>
          <a:p>
            <a:pPr marL="0" indent="0" algn="ctr" eaLnBrk="1" hangingPunct="1">
              <a:spcBef>
                <a:spcPts val="0"/>
              </a:spcBef>
              <a:buNone/>
            </a:pPr>
            <a:r>
              <a:rPr lang="en-US" sz="2400" dirty="0"/>
              <a:t>The influence of the group is also felt </a:t>
            </a:r>
          </a:p>
          <a:p>
            <a:pPr marL="0" indent="0" algn="ctr" eaLnBrk="1" hangingPunct="1">
              <a:spcBef>
                <a:spcPts val="0"/>
              </a:spcBef>
              <a:buNone/>
            </a:pPr>
            <a:r>
              <a:rPr lang="en-US" sz="2400" dirty="0"/>
              <a:t>in the business environment</a:t>
            </a:r>
          </a:p>
          <a:p>
            <a:pPr eaLnBrk="1" hangingPunct="1">
              <a:spcBef>
                <a:spcPts val="0"/>
              </a:spcBef>
            </a:pPr>
            <a:endParaRPr lang="en-US" sz="1400" dirty="0"/>
          </a:p>
          <a:p>
            <a:pPr lvl="1" eaLnBrk="1" hangingPunct="1">
              <a:spcBef>
                <a:spcPts val="0"/>
              </a:spcBef>
            </a:pPr>
            <a:r>
              <a:rPr lang="en-US" b="1" dirty="0"/>
              <a:t>In business meetings people will externalize their feelings and opinions </a:t>
            </a:r>
            <a:r>
              <a:rPr lang="en-US" sz="2400" dirty="0"/>
              <a:t>about a subject</a:t>
            </a:r>
          </a:p>
          <a:p>
            <a:pPr lvl="1" eaLnBrk="1" hangingPunct="1">
              <a:spcBef>
                <a:spcPts val="0"/>
              </a:spcBef>
            </a:pPr>
            <a:endParaRPr lang="en-US" sz="1400" dirty="0"/>
          </a:p>
          <a:p>
            <a:pPr lvl="1" eaLnBrk="1" hangingPunct="1">
              <a:spcBef>
                <a:spcPts val="0"/>
              </a:spcBef>
            </a:pPr>
            <a:r>
              <a:rPr lang="en-US" b="1" dirty="0"/>
              <a:t>They will listen</a:t>
            </a:r>
            <a:r>
              <a:rPr lang="en-US" sz="2400" dirty="0"/>
              <a:t> to everyone’s ideas and freely give their own opinions</a:t>
            </a:r>
          </a:p>
          <a:p>
            <a:pPr lvl="1" eaLnBrk="1" hangingPunct="1">
              <a:spcBef>
                <a:spcPts val="0"/>
              </a:spcBef>
            </a:pPr>
            <a:endParaRPr lang="en-US" sz="1400" dirty="0"/>
          </a:p>
          <a:p>
            <a:pPr lvl="1" eaLnBrk="1" hangingPunct="1">
              <a:spcBef>
                <a:spcPts val="0"/>
              </a:spcBef>
            </a:pPr>
            <a:r>
              <a:rPr lang="en-US" sz="2400" dirty="0"/>
              <a:t>Business </a:t>
            </a:r>
            <a:r>
              <a:rPr lang="en-US" b="1" dirty="0"/>
              <a:t>meetings tend to be productive </a:t>
            </a:r>
            <a:r>
              <a:rPr lang="en-US" sz="2400" dirty="0"/>
              <a:t>in Italy due to the openness displayed by everyone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7443" name="Rectangle 3"/>
          <p:cNvSpPr>
            <a:spLocks noGrp="1" noChangeArrowheads="1"/>
          </p:cNvSpPr>
          <p:nvPr>
            <p:ph type="body" idx="1"/>
          </p:nvPr>
        </p:nvSpPr>
        <p:spPr>
          <a:xfrm>
            <a:off x="914400" y="3077028"/>
            <a:ext cx="7315200" cy="1754326"/>
          </a:xfrm>
        </p:spPr>
        <p:txBody>
          <a:bodyPr/>
          <a:lstStyle/>
          <a:p>
            <a:pPr eaLnBrk="1" hangingPunct="1">
              <a:spcBef>
                <a:spcPts val="0"/>
              </a:spcBef>
            </a:pPr>
            <a:r>
              <a:rPr lang="en-US" sz="2400" dirty="0"/>
              <a:t>However, like the chorus and soloist, </a:t>
            </a:r>
            <a:br>
              <a:rPr lang="en-US" sz="2400" dirty="0"/>
            </a:br>
            <a:r>
              <a:rPr lang="en-US" sz="2800" b="1" dirty="0"/>
              <a:t>the decisions coming out of a meeting are frequently made by one or two dominant or domineering people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7443" name="Rectangle 3"/>
          <p:cNvSpPr>
            <a:spLocks noGrp="1" noChangeArrowheads="1"/>
          </p:cNvSpPr>
          <p:nvPr>
            <p:ph type="body" idx="1"/>
          </p:nvPr>
        </p:nvSpPr>
        <p:spPr>
          <a:xfrm>
            <a:off x="914400" y="2993410"/>
            <a:ext cx="7315200" cy="2492990"/>
          </a:xfrm>
        </p:spPr>
        <p:txBody>
          <a:bodyPr/>
          <a:lstStyle/>
          <a:p>
            <a:pPr eaLnBrk="1" hangingPunct="1">
              <a:spcBef>
                <a:spcPts val="0"/>
              </a:spcBef>
            </a:pPr>
            <a:r>
              <a:rPr lang="en-US" b="1" dirty="0"/>
              <a:t>In spite of the influence of the group, Italians tend to be aggressive and materialistic individualists</a:t>
            </a:r>
            <a:r>
              <a:rPr lang="en-US" sz="2800" dirty="0"/>
              <a:t> due to their bias toward spectacle and externalization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8707" name="Rectangle 3"/>
          <p:cNvSpPr>
            <a:spLocks noGrp="1" noChangeArrowheads="1"/>
          </p:cNvSpPr>
          <p:nvPr>
            <p:ph type="body" idx="1"/>
          </p:nvPr>
        </p:nvSpPr>
        <p:spPr>
          <a:xfrm>
            <a:off x="914400" y="2057400"/>
            <a:ext cx="7315200" cy="3908762"/>
          </a:xfrm>
        </p:spPr>
        <p:txBody>
          <a:bodyPr/>
          <a:lstStyle/>
          <a:p>
            <a:pPr marL="0" indent="0" algn="ctr" eaLnBrk="1" hangingPunct="1">
              <a:spcBef>
                <a:spcPts val="0"/>
              </a:spcBef>
              <a:buNone/>
            </a:pPr>
            <a:r>
              <a:rPr lang="en-US" sz="2400" dirty="0"/>
              <a:t>And, while the family and kinship are important, </a:t>
            </a:r>
          </a:p>
          <a:p>
            <a:pPr marL="0" indent="0" algn="ctr" eaLnBrk="1" hangingPunct="1">
              <a:spcBef>
                <a:spcPts val="0"/>
              </a:spcBef>
              <a:buNone/>
            </a:pPr>
            <a:r>
              <a:rPr lang="en-US" dirty="0"/>
              <a:t>Italians tend to cluster with those countries that are more accepting of </a:t>
            </a:r>
            <a:r>
              <a:rPr lang="en-US" b="1" dirty="0"/>
              <a:t>individualism </a:t>
            </a:r>
          </a:p>
          <a:p>
            <a:pPr marL="0" indent="0" algn="ctr" eaLnBrk="1" hangingPunct="1">
              <a:spcBef>
                <a:spcPts val="0"/>
              </a:spcBef>
              <a:buNone/>
            </a:pPr>
            <a:r>
              <a:rPr lang="en-US" sz="2400" dirty="0"/>
              <a:t>and</a:t>
            </a:r>
            <a:r>
              <a:rPr lang="en-US" dirty="0"/>
              <a:t> </a:t>
            </a:r>
          </a:p>
          <a:p>
            <a:pPr marL="0" indent="0" algn="ctr" eaLnBrk="1" hangingPunct="1">
              <a:spcBef>
                <a:spcPts val="0"/>
              </a:spcBef>
              <a:buNone/>
            </a:pPr>
            <a:r>
              <a:rPr lang="en-US" b="1" dirty="0"/>
              <a:t>aggressive, materialistic behavior</a:t>
            </a:r>
            <a:r>
              <a:rPr lang="en-US" dirty="0"/>
              <a:t>, </a:t>
            </a:r>
          </a:p>
          <a:p>
            <a:pPr marL="0" indent="0" algn="ctr" eaLnBrk="1" hangingPunct="1">
              <a:spcBef>
                <a:spcPts val="0"/>
              </a:spcBef>
              <a:buNone/>
            </a:pPr>
            <a:r>
              <a:rPr lang="en-US" dirty="0"/>
              <a:t>all of which reflect </a:t>
            </a:r>
          </a:p>
          <a:p>
            <a:pPr marL="0" indent="0" algn="ctr" eaLnBrk="1" hangingPunct="1">
              <a:spcBef>
                <a:spcPts val="0"/>
              </a:spcBef>
              <a:buNone/>
            </a:pPr>
            <a:r>
              <a:rPr lang="en-US" dirty="0"/>
              <a:t>their </a:t>
            </a:r>
            <a:r>
              <a:rPr lang="en-US" b="1" dirty="0"/>
              <a:t>externalized </a:t>
            </a:r>
            <a:r>
              <a:rPr lang="en-US" dirty="0"/>
              <a:t>bias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6003" name="Rectangle 3"/>
          <p:cNvSpPr>
            <a:spLocks noGrp="1" noChangeArrowheads="1"/>
          </p:cNvSpPr>
          <p:nvPr>
            <p:ph type="body" idx="1"/>
          </p:nvPr>
        </p:nvSpPr>
        <p:spPr>
          <a:xfrm>
            <a:off x="914400" y="2116550"/>
            <a:ext cx="7315200" cy="4284250"/>
          </a:xfrm>
        </p:spPr>
        <p:txBody>
          <a:bodyPr/>
          <a:lstStyle/>
          <a:p>
            <a:pPr marL="0" indent="0" algn="ctr" eaLnBrk="1" hangingPunct="1">
              <a:lnSpc>
                <a:spcPct val="90000"/>
              </a:lnSpc>
              <a:buNone/>
            </a:pPr>
            <a:r>
              <a:rPr lang="en-US" dirty="0"/>
              <a:t>“For Italians, and especially men, sex is seen as the essential life force.”</a:t>
            </a:r>
          </a:p>
          <a:p>
            <a:pPr eaLnBrk="1" hangingPunct="1">
              <a:lnSpc>
                <a:spcPct val="90000"/>
              </a:lnSpc>
            </a:pPr>
            <a:endParaRPr lang="en-US" sz="1200" dirty="0"/>
          </a:p>
          <a:p>
            <a:pPr lvl="1" eaLnBrk="1" hangingPunct="1">
              <a:lnSpc>
                <a:spcPct val="90000"/>
              </a:lnSpc>
            </a:pPr>
            <a:r>
              <a:rPr lang="en-US" dirty="0"/>
              <a:t>Although </a:t>
            </a:r>
            <a:r>
              <a:rPr lang="en-US" sz="3200" b="1" dirty="0"/>
              <a:t>honor</a:t>
            </a:r>
            <a:r>
              <a:rPr lang="en-US" sz="3200" dirty="0"/>
              <a:t> </a:t>
            </a:r>
            <a:r>
              <a:rPr lang="en-US" dirty="0"/>
              <a:t>is a quality that all strive to have, </a:t>
            </a:r>
            <a:r>
              <a:rPr lang="en-US" sz="3200" b="1" dirty="0"/>
              <a:t>virility and potency </a:t>
            </a:r>
            <a:r>
              <a:rPr lang="en-US" dirty="0"/>
              <a:t>are still the basis upon which many men are judged</a:t>
            </a:r>
          </a:p>
          <a:p>
            <a:pPr lvl="1" eaLnBrk="1" hangingPunct="1">
              <a:lnSpc>
                <a:spcPct val="90000"/>
              </a:lnSpc>
            </a:pPr>
            <a:endParaRPr lang="en-US" sz="1050" dirty="0"/>
          </a:p>
          <a:p>
            <a:pPr lvl="2" eaLnBrk="1" hangingPunct="1">
              <a:lnSpc>
                <a:spcPct val="90000"/>
              </a:lnSpc>
            </a:pPr>
            <a:r>
              <a:rPr lang="en-US" dirty="0"/>
              <a:t>An adulterous wife, for example, is considered to be a direct reflection of her husband’s manliness</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7027" name="Rectangle 3"/>
          <p:cNvSpPr>
            <a:spLocks noGrp="1" noChangeArrowheads="1"/>
          </p:cNvSpPr>
          <p:nvPr>
            <p:ph type="body" idx="1"/>
          </p:nvPr>
        </p:nvSpPr>
        <p:spPr>
          <a:xfrm>
            <a:off x="914400" y="2967097"/>
            <a:ext cx="7315200" cy="2062103"/>
          </a:xfrm>
        </p:spPr>
        <p:txBody>
          <a:bodyPr/>
          <a:lstStyle/>
          <a:p>
            <a:pPr marL="0" indent="0" algn="ctr" eaLnBrk="1" hangingPunct="1">
              <a:spcBef>
                <a:spcPts val="0"/>
              </a:spcBef>
              <a:buNone/>
            </a:pPr>
            <a:r>
              <a:rPr lang="en-US" dirty="0"/>
              <a:t>“The ideal man is not necessarily intelligent or well off </a:t>
            </a:r>
          </a:p>
          <a:p>
            <a:pPr marL="0" indent="0" algn="ctr" eaLnBrk="1" hangingPunct="1">
              <a:spcBef>
                <a:spcPts val="0"/>
              </a:spcBef>
              <a:buNone/>
            </a:pPr>
            <a:r>
              <a:rPr lang="en-US" dirty="0"/>
              <a:t>but rather of good character </a:t>
            </a:r>
          </a:p>
          <a:p>
            <a:pPr marL="0" indent="0" algn="ctr" eaLnBrk="1" hangingPunct="1">
              <a:spcBef>
                <a:spcPts val="0"/>
              </a:spcBef>
              <a:buNone/>
            </a:pPr>
            <a:r>
              <a:rPr lang="en-US" dirty="0"/>
              <a:t>and physically and sexually strong.”</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8051" name="Rectangle 3"/>
          <p:cNvSpPr>
            <a:spLocks noGrp="1" noChangeArrowheads="1"/>
          </p:cNvSpPr>
          <p:nvPr>
            <p:ph type="body" idx="1"/>
          </p:nvPr>
        </p:nvSpPr>
        <p:spPr>
          <a:xfrm>
            <a:off x="900752" y="2955442"/>
            <a:ext cx="7315200" cy="2308324"/>
          </a:xfrm>
        </p:spPr>
        <p:txBody>
          <a:bodyPr/>
          <a:lstStyle/>
          <a:p>
            <a:pPr marL="0" indent="0" algn="ctr" eaLnBrk="1" hangingPunct="1">
              <a:spcBef>
                <a:spcPts val="0"/>
              </a:spcBef>
              <a:buNone/>
            </a:pPr>
            <a:r>
              <a:rPr lang="en-US" dirty="0"/>
              <a:t>Most Italians do not put much faith in what others say</a:t>
            </a:r>
          </a:p>
          <a:p>
            <a:pPr eaLnBrk="1" hangingPunct="1">
              <a:spcBef>
                <a:spcPts val="0"/>
              </a:spcBef>
            </a:pPr>
            <a:endParaRPr lang="en-US" sz="1600" dirty="0"/>
          </a:p>
          <a:p>
            <a:pPr lvl="1" eaLnBrk="1" hangingPunct="1">
              <a:spcBef>
                <a:spcPts val="0"/>
              </a:spcBef>
            </a:pPr>
            <a:r>
              <a:rPr lang="en-US" sz="3200" b="1" dirty="0"/>
              <a:t>Everyone is considered to be an outsider </a:t>
            </a:r>
            <a:r>
              <a:rPr lang="en-US" dirty="0"/>
              <a:t>except members of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33507" name="Rectangle 3"/>
          <p:cNvSpPr>
            <a:spLocks noGrp="1" noChangeArrowheads="1"/>
          </p:cNvSpPr>
          <p:nvPr>
            <p:ph type="body" idx="1"/>
          </p:nvPr>
        </p:nvSpPr>
        <p:spPr>
          <a:xfrm>
            <a:off x="914400" y="2506640"/>
            <a:ext cx="7315200" cy="2739211"/>
          </a:xfrm>
        </p:spPr>
        <p:txBody>
          <a:bodyPr/>
          <a:lstStyle/>
          <a:p>
            <a:pPr marL="0" indent="0" algn="ctr" eaLnBrk="1" hangingPunct="1">
              <a:spcBef>
                <a:spcPts val="0"/>
              </a:spcBef>
              <a:buNone/>
            </a:pPr>
            <a:r>
              <a:rPr lang="en-US" dirty="0"/>
              <a:t>This overall fearful, suspicious attitude may be partially due to a quality upon which Italians place a high value . . .</a:t>
            </a:r>
          </a:p>
          <a:p>
            <a:pPr algn="ctr" eaLnBrk="1" hangingPunct="1">
              <a:spcBef>
                <a:spcPts val="0"/>
              </a:spcBef>
            </a:pPr>
            <a:endParaRPr lang="en-US" dirty="0"/>
          </a:p>
          <a:p>
            <a:pPr algn="ctr" eaLnBrk="1" hangingPunct="1">
              <a:spcBef>
                <a:spcPts val="0"/>
              </a:spcBef>
              <a:buFontTx/>
              <a:buNone/>
            </a:pPr>
            <a:r>
              <a:rPr lang="en-US" sz="4400" b="1" dirty="0"/>
              <a:t>cleverness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0099" name="Rectangle 3"/>
          <p:cNvSpPr>
            <a:spLocks noGrp="1" noChangeArrowheads="1"/>
          </p:cNvSpPr>
          <p:nvPr>
            <p:ph type="body" idx="1"/>
          </p:nvPr>
        </p:nvSpPr>
        <p:spPr>
          <a:xfrm>
            <a:off x="914400" y="2143796"/>
            <a:ext cx="7315200" cy="4131900"/>
          </a:xfrm>
        </p:spPr>
        <p:txBody>
          <a:bodyPr/>
          <a:lstStyle/>
          <a:p>
            <a:pPr marL="0" indent="0" algn="ctr" eaLnBrk="1" hangingPunct="1">
              <a:spcBef>
                <a:spcPts val="0"/>
              </a:spcBef>
              <a:buNone/>
            </a:pPr>
            <a:r>
              <a:rPr lang="en-US" sz="2400" dirty="0"/>
              <a:t>Because of the constant change and struggle in the country, those who can survive through </a:t>
            </a:r>
          </a:p>
          <a:p>
            <a:pPr marL="0" indent="0" algn="ctr" eaLnBrk="1" hangingPunct="1">
              <a:spcBef>
                <a:spcPts val="0"/>
              </a:spcBef>
              <a:buNone/>
            </a:pPr>
            <a:r>
              <a:rPr lang="en-US" b="1" dirty="0"/>
              <a:t>enterprise, cunning, imagination, and intelligence </a:t>
            </a:r>
          </a:p>
          <a:p>
            <a:pPr marL="0" indent="0" algn="ctr" eaLnBrk="1" hangingPunct="1">
              <a:spcBef>
                <a:spcPts val="0"/>
              </a:spcBef>
              <a:buNone/>
            </a:pPr>
            <a:r>
              <a:rPr lang="en-US" dirty="0"/>
              <a:t>are held in high esteem by others around them</a:t>
            </a:r>
          </a:p>
          <a:p>
            <a:pPr eaLnBrk="1" hangingPunct="1">
              <a:spcBef>
                <a:spcPts val="0"/>
              </a:spcBef>
            </a:pPr>
            <a:endParaRPr lang="en-US" sz="1050" dirty="0"/>
          </a:p>
          <a:p>
            <a:pPr lvl="1" eaLnBrk="1" hangingPunct="1">
              <a:spcBef>
                <a:spcPts val="0"/>
              </a:spcBef>
            </a:pPr>
            <a:r>
              <a:rPr lang="en-US" sz="2400" dirty="0"/>
              <a:t>In other words, those who can create </a:t>
            </a:r>
            <a:br>
              <a:rPr lang="en-US" sz="2400" dirty="0"/>
            </a:br>
            <a:r>
              <a:rPr lang="en-US" b="1" dirty="0"/>
              <a:t>the most imaginative show </a:t>
            </a:r>
            <a:r>
              <a:rPr lang="en-US" sz="2400" dirty="0"/>
              <a:t>are admired </a:t>
            </a:r>
            <a:r>
              <a:rPr lang="en-US" sz="2400" dirty="0">
                <a:solidFill>
                  <a:schemeClr val="accent1"/>
                </a:solidFill>
              </a:rPr>
              <a:t>by many Italians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676400" y="2025503"/>
            <a:ext cx="5791200" cy="36132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A key feature 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 one prominently represented in the Opera is that . . .</a:t>
            </a:r>
          </a:p>
        </p:txBody>
      </p:sp>
    </p:spTree>
    <p:extLst>
      <p:ext uri="{BB962C8B-B14F-4D97-AF65-F5344CB8AC3E}">
        <p14:creationId xmlns:p14="http://schemas.microsoft.com/office/powerpoint/2010/main" val="1798022063"/>
      </p:ext>
    </p:extLst>
  </p:cSld>
  <p:clrMapOvr>
    <a:masterClrMapping/>
  </p:clrMapOvr>
  <p:transition/>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1123" name="Rectangle 3"/>
          <p:cNvSpPr>
            <a:spLocks noGrp="1" noChangeArrowheads="1"/>
          </p:cNvSpPr>
          <p:nvPr>
            <p:ph type="body" idx="1"/>
          </p:nvPr>
        </p:nvSpPr>
        <p:spPr>
          <a:xfrm>
            <a:off x="914400" y="2160896"/>
            <a:ext cx="7315200" cy="3914918"/>
          </a:xfrm>
        </p:spPr>
        <p:txBody>
          <a:bodyPr/>
          <a:lstStyle/>
          <a:p>
            <a:pPr eaLnBrk="1" hangingPunct="1">
              <a:lnSpc>
                <a:spcPct val="90000"/>
              </a:lnSpc>
              <a:spcBef>
                <a:spcPts val="0"/>
              </a:spcBef>
            </a:pPr>
            <a:r>
              <a:rPr lang="en-US" b="1" dirty="0"/>
              <a:t>Minor deceptions</a:t>
            </a:r>
            <a:r>
              <a:rPr lang="en-US" sz="2800" dirty="0"/>
              <a:t>, cleverly and subtly executed, are acceptable even if not necessary</a:t>
            </a:r>
          </a:p>
          <a:p>
            <a:pPr eaLnBrk="1" hangingPunct="1">
              <a:lnSpc>
                <a:spcPct val="90000"/>
              </a:lnSpc>
              <a:spcBef>
                <a:spcPts val="0"/>
              </a:spcBef>
            </a:pPr>
            <a:endParaRPr lang="en-US" sz="2000" dirty="0"/>
          </a:p>
          <a:p>
            <a:pPr eaLnBrk="1" hangingPunct="1">
              <a:lnSpc>
                <a:spcPct val="90000"/>
              </a:lnSpc>
              <a:spcBef>
                <a:spcPts val="0"/>
              </a:spcBef>
            </a:pPr>
            <a:r>
              <a:rPr lang="en-US" sz="2800" dirty="0"/>
              <a:t>Because everyone is trying to outsmart everyone else, the population as a whole is placed </a:t>
            </a:r>
            <a:r>
              <a:rPr lang="en-US" b="1" dirty="0"/>
              <a:t>on the defensive</a:t>
            </a:r>
            <a:endParaRPr lang="en-US" sz="2800" b="1" dirty="0"/>
          </a:p>
          <a:p>
            <a:pPr eaLnBrk="1" hangingPunct="1">
              <a:lnSpc>
                <a:spcPct val="90000"/>
              </a:lnSpc>
              <a:spcBef>
                <a:spcPts val="0"/>
              </a:spcBef>
            </a:pPr>
            <a:endParaRPr lang="en-US" sz="2000" dirty="0"/>
          </a:p>
          <a:p>
            <a:pPr eaLnBrk="1" hangingPunct="1">
              <a:lnSpc>
                <a:spcPct val="90000"/>
              </a:lnSpc>
              <a:spcBef>
                <a:spcPts val="0"/>
              </a:spcBef>
            </a:pPr>
            <a:r>
              <a:rPr lang="en-US" b="1" dirty="0"/>
              <a:t>Visitors to Italy often comment</a:t>
            </a:r>
            <a:r>
              <a:rPr lang="en-US" sz="2800" dirty="0"/>
              <a:t> </a:t>
            </a:r>
            <a:br>
              <a:rPr lang="en-US" sz="2800" dirty="0"/>
            </a:br>
            <a:r>
              <a:rPr lang="en-US" sz="2800" dirty="0"/>
              <a:t>on this feature of Italian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2147" name="Rectangle 3"/>
          <p:cNvSpPr>
            <a:spLocks noGrp="1" noChangeArrowheads="1"/>
          </p:cNvSpPr>
          <p:nvPr>
            <p:ph type="body" idx="1"/>
          </p:nvPr>
        </p:nvSpPr>
        <p:spPr>
          <a:xfrm>
            <a:off x="914400" y="2188192"/>
            <a:ext cx="7315200" cy="3416320"/>
          </a:xfrm>
        </p:spPr>
        <p:txBody>
          <a:bodyPr/>
          <a:lstStyle/>
          <a:p>
            <a:pPr marL="0" indent="0" algn="ctr" eaLnBrk="1" hangingPunct="1">
              <a:spcBef>
                <a:spcPts val="0"/>
              </a:spcBef>
              <a:buNone/>
            </a:pPr>
            <a:r>
              <a:rPr lang="en-US" sz="2800" dirty="0"/>
              <a:t>Whereas the family is the group that, above all else, dramatically influences the individual, </a:t>
            </a:r>
          </a:p>
          <a:p>
            <a:pPr marL="0" indent="0" algn="ctr" eaLnBrk="1" hangingPunct="1">
              <a:spcBef>
                <a:spcPts val="0"/>
              </a:spcBef>
              <a:buNone/>
            </a:pPr>
            <a:r>
              <a:rPr lang="en-US" dirty="0"/>
              <a:t>another important group, </a:t>
            </a:r>
          </a:p>
          <a:p>
            <a:pPr marL="0" indent="0" algn="ctr" eaLnBrk="1" hangingPunct="1">
              <a:spcBef>
                <a:spcPts val="0"/>
              </a:spcBef>
              <a:buNone/>
            </a:pPr>
            <a:r>
              <a:rPr lang="en-US" sz="3600" b="1" dirty="0"/>
              <a:t>the political party</a:t>
            </a:r>
            <a:r>
              <a:rPr lang="en-US" dirty="0"/>
              <a:t>, </a:t>
            </a:r>
          </a:p>
          <a:p>
            <a:pPr marL="0" indent="0" algn="ctr" eaLnBrk="1" hangingPunct="1">
              <a:spcBef>
                <a:spcPts val="0"/>
              </a:spcBef>
              <a:buNone/>
            </a:pPr>
            <a:r>
              <a:rPr lang="en-US" dirty="0"/>
              <a:t>can be the difference between employment and unemployment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3171" name="Rectangle 3"/>
          <p:cNvSpPr>
            <a:spLocks noGrp="1" noChangeArrowheads="1"/>
          </p:cNvSpPr>
          <p:nvPr>
            <p:ph type="body" idx="1"/>
          </p:nvPr>
        </p:nvSpPr>
        <p:spPr>
          <a:xfrm>
            <a:off x="914400" y="2971800"/>
            <a:ext cx="7315200" cy="2554545"/>
          </a:xfrm>
        </p:spPr>
        <p:txBody>
          <a:bodyPr/>
          <a:lstStyle/>
          <a:p>
            <a:pPr marL="0" indent="0" algn="ctr" eaLnBrk="1" hangingPunct="1">
              <a:spcBef>
                <a:spcPts val="0"/>
              </a:spcBef>
              <a:buNone/>
            </a:pPr>
            <a:r>
              <a:rPr lang="en-US" dirty="0"/>
              <a:t>Italians </a:t>
            </a:r>
            <a:r>
              <a:rPr lang="en-US" b="1" dirty="0"/>
              <a:t>move from group to group</a:t>
            </a:r>
            <a:r>
              <a:rPr lang="en-US" dirty="0"/>
              <a:t>, feeling little remorse when doing so because </a:t>
            </a:r>
          </a:p>
          <a:p>
            <a:pPr marL="0" indent="0" algn="ctr" eaLnBrk="1" hangingPunct="1">
              <a:spcBef>
                <a:spcPts val="0"/>
              </a:spcBef>
              <a:buNone/>
            </a:pPr>
            <a:r>
              <a:rPr lang="en-US" b="1" dirty="0"/>
              <a:t>they tend to be skeptical of all groups besides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4195" name="Rectangle 3"/>
          <p:cNvSpPr>
            <a:spLocks noGrp="1" noChangeArrowheads="1"/>
          </p:cNvSpPr>
          <p:nvPr>
            <p:ph type="body" idx="1"/>
          </p:nvPr>
        </p:nvSpPr>
        <p:spPr>
          <a:xfrm>
            <a:off x="914400" y="2147290"/>
            <a:ext cx="7315200" cy="3970318"/>
          </a:xfrm>
        </p:spPr>
        <p:txBody>
          <a:bodyPr/>
          <a:lstStyle/>
          <a:p>
            <a:pPr marL="0" indent="0" algn="ctr" eaLnBrk="1" hangingPunct="1">
              <a:spcBef>
                <a:spcPts val="0"/>
              </a:spcBef>
              <a:buNone/>
            </a:pPr>
            <a:r>
              <a:rPr lang="en-US" sz="2400" dirty="0">
                <a:solidFill>
                  <a:schemeClr val="accent1"/>
                </a:solidFill>
              </a:rPr>
              <a:t>Members of groups often create </a:t>
            </a:r>
          </a:p>
          <a:p>
            <a:pPr marL="0" indent="0" algn="ctr" eaLnBrk="1" hangingPunct="1">
              <a:spcBef>
                <a:spcPts val="0"/>
              </a:spcBef>
              <a:buNone/>
            </a:pPr>
            <a:r>
              <a:rPr lang="en-US" b="1" dirty="0"/>
              <a:t>powerful coalitions </a:t>
            </a:r>
          </a:p>
          <a:p>
            <a:pPr marL="0" indent="0" algn="ctr" eaLnBrk="1" hangingPunct="1">
              <a:spcBef>
                <a:spcPts val="0"/>
              </a:spcBef>
              <a:buNone/>
            </a:pPr>
            <a:r>
              <a:rPr lang="en-US" sz="2800" dirty="0">
                <a:solidFill>
                  <a:schemeClr val="accent1"/>
                </a:solidFill>
              </a:rPr>
              <a:t>that are </a:t>
            </a:r>
          </a:p>
          <a:p>
            <a:pPr marL="0" indent="0" algn="ctr" eaLnBrk="1" hangingPunct="1">
              <a:spcBef>
                <a:spcPts val="0"/>
              </a:spcBef>
              <a:buNone/>
            </a:pPr>
            <a:r>
              <a:rPr lang="en-US" dirty="0"/>
              <a:t>used for gaining power and influence</a:t>
            </a:r>
          </a:p>
          <a:p>
            <a:pPr eaLnBrk="1" hangingPunct="1">
              <a:spcBef>
                <a:spcPts val="0"/>
              </a:spcBef>
            </a:pPr>
            <a:endParaRPr lang="en-US" sz="1600" dirty="0"/>
          </a:p>
          <a:p>
            <a:pPr lvl="1" eaLnBrk="1" hangingPunct="1">
              <a:spcBef>
                <a:spcPts val="0"/>
              </a:spcBef>
            </a:pPr>
            <a:r>
              <a:rPr lang="en-US" dirty="0"/>
              <a:t>These subcultures, groups, and parties allow for intergroup bargaining and dealing to gain coordination and cooperation between all involved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6659" name="Rectangle 3"/>
          <p:cNvSpPr>
            <a:spLocks noGrp="1" noChangeArrowheads="1"/>
          </p:cNvSpPr>
          <p:nvPr>
            <p:ph type="body" idx="1"/>
          </p:nvPr>
        </p:nvSpPr>
        <p:spPr>
          <a:xfrm>
            <a:off x="914400" y="1630263"/>
            <a:ext cx="7315200" cy="4770537"/>
          </a:xfrm>
        </p:spPr>
        <p:txBody>
          <a:bodyPr/>
          <a:lstStyle/>
          <a:p>
            <a:pPr marL="0" indent="0" algn="ctr" eaLnBrk="1" hangingPunct="1">
              <a:spcBef>
                <a:spcPts val="0"/>
              </a:spcBef>
              <a:buNone/>
            </a:pPr>
            <a:r>
              <a:rPr lang="en-US" sz="2400" dirty="0"/>
              <a:t>In </a:t>
            </a:r>
            <a:r>
              <a:rPr lang="en-US" sz="2400" dirty="0" err="1"/>
              <a:t>Geert</a:t>
            </a:r>
            <a:r>
              <a:rPr lang="en-US" sz="2400" dirty="0"/>
              <a:t> </a:t>
            </a:r>
            <a:r>
              <a:rPr lang="en-US" sz="2400" dirty="0" err="1"/>
              <a:t>Hofstede’s</a:t>
            </a:r>
            <a:r>
              <a:rPr lang="en-US" sz="2400" dirty="0"/>
              <a:t> study </a:t>
            </a:r>
          </a:p>
          <a:p>
            <a:pPr marL="0" indent="0" algn="ctr" eaLnBrk="1" hangingPunct="1">
              <a:spcBef>
                <a:spcPts val="0"/>
              </a:spcBef>
              <a:buNone/>
            </a:pPr>
            <a:r>
              <a:rPr lang="en-US" sz="2400" dirty="0"/>
              <a:t>of the cultural values of 53 countries, </a:t>
            </a:r>
          </a:p>
          <a:p>
            <a:pPr marL="0" indent="0" algn="ctr" eaLnBrk="1" hangingPunct="1">
              <a:spcBef>
                <a:spcPts val="0"/>
              </a:spcBef>
              <a:buNone/>
            </a:pPr>
            <a:r>
              <a:rPr lang="en-US" dirty="0"/>
              <a:t>Italians cluster with those countries emphasizing a </a:t>
            </a:r>
            <a:r>
              <a:rPr lang="en-US" b="1" dirty="0">
                <a:solidFill>
                  <a:srgbClr val="C00000"/>
                </a:solidFill>
              </a:rPr>
              <a:t>large power distance</a:t>
            </a:r>
            <a:r>
              <a:rPr lang="en-US" b="1" dirty="0"/>
              <a:t> </a:t>
            </a:r>
            <a:r>
              <a:rPr lang="en-US" dirty="0"/>
              <a:t>between groups in society, </a:t>
            </a:r>
          </a:p>
          <a:p>
            <a:pPr marL="0" indent="0" algn="ctr" eaLnBrk="1" hangingPunct="1">
              <a:spcBef>
                <a:spcPts val="0"/>
              </a:spcBef>
              <a:buNone/>
            </a:pPr>
            <a:r>
              <a:rPr lang="en-US" dirty="0"/>
              <a:t>that is, they tend to accept the fact that some groups are and perhaps should be more powerful than others, </a:t>
            </a:r>
          </a:p>
          <a:p>
            <a:pPr marL="0" indent="0" algn="ctr" eaLnBrk="1" hangingPunct="1">
              <a:spcBef>
                <a:spcPts val="0"/>
              </a:spcBef>
              <a:buNone/>
            </a:pPr>
            <a:r>
              <a:rPr lang="en-US" dirty="0"/>
              <a:t>and they act accordingly </a:t>
            </a:r>
          </a:p>
          <a:p>
            <a:pPr marL="0" indent="0" algn="ctr" eaLnBrk="1" hangingPunct="1">
              <a:spcBef>
                <a:spcPts val="0"/>
              </a:spcBef>
              <a:buNone/>
            </a:pPr>
            <a:r>
              <a:rPr lang="en-US" sz="1600" dirty="0"/>
              <a:t>(1991)</a:t>
            </a:r>
            <a:r>
              <a:rPr lang="en-US" dirty="0"/>
              <a: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5219" name="Rectangle 3"/>
          <p:cNvSpPr>
            <a:spLocks noGrp="1" noChangeArrowheads="1"/>
          </p:cNvSpPr>
          <p:nvPr>
            <p:ph type="body" idx="1"/>
          </p:nvPr>
        </p:nvSpPr>
        <p:spPr>
          <a:xfrm>
            <a:off x="914400" y="2133600"/>
            <a:ext cx="7315200" cy="3970318"/>
          </a:xfrm>
        </p:spPr>
        <p:txBody>
          <a:bodyPr/>
          <a:lstStyle/>
          <a:p>
            <a:pPr marL="0" indent="0" algn="ctr" eaLnBrk="1" hangingPunct="1">
              <a:spcBef>
                <a:spcPts val="0"/>
              </a:spcBef>
              <a:buNone/>
            </a:pPr>
            <a:r>
              <a:rPr lang="en-US" sz="2800" dirty="0"/>
              <a:t>Italy has a political system that since World War II has been based on </a:t>
            </a:r>
          </a:p>
          <a:p>
            <a:pPr marL="0" indent="0" algn="ctr" eaLnBrk="1" hangingPunct="1">
              <a:spcBef>
                <a:spcPts val="0"/>
              </a:spcBef>
              <a:buNone/>
            </a:pPr>
            <a:r>
              <a:rPr lang="en-US" b="1" dirty="0"/>
              <a:t>proportional representation from many minor political parties</a:t>
            </a:r>
          </a:p>
          <a:p>
            <a:pPr marL="0" indent="0" eaLnBrk="1" hangingPunct="1">
              <a:spcBef>
                <a:spcPts val="0"/>
              </a:spcBef>
              <a:buNone/>
            </a:pPr>
            <a:endParaRPr lang="en-US" sz="1600" dirty="0"/>
          </a:p>
          <a:p>
            <a:pPr marL="0" lvl="1" indent="0" eaLnBrk="1" hangingPunct="1">
              <a:spcBef>
                <a:spcPts val="0"/>
              </a:spcBef>
              <a:buNone/>
            </a:pPr>
            <a:r>
              <a:rPr lang="en-US" sz="2400" dirty="0"/>
              <a:t>There are more than </a:t>
            </a:r>
            <a:r>
              <a:rPr lang="en-US" b="1" dirty="0"/>
              <a:t>40 parties </a:t>
            </a:r>
            <a:r>
              <a:rPr lang="en-US" sz="2400" dirty="0"/>
              <a:t>in the Chamber of Deputies</a:t>
            </a:r>
          </a:p>
          <a:p>
            <a:pPr marL="0" lvl="1" indent="0" eaLnBrk="1" hangingPunct="1">
              <a:spcBef>
                <a:spcPts val="0"/>
              </a:spcBef>
              <a:buNone/>
            </a:pPr>
            <a:endParaRPr lang="en-US" sz="1600" dirty="0"/>
          </a:p>
          <a:p>
            <a:pPr marL="0" lvl="1" indent="0" eaLnBrk="1" hangingPunct="1">
              <a:spcBef>
                <a:spcPts val="0"/>
              </a:spcBef>
              <a:buNone/>
            </a:pPr>
            <a:r>
              <a:rPr lang="en-US" sz="2400" dirty="0"/>
              <a:t>This system was put in place </a:t>
            </a:r>
            <a:r>
              <a:rPr lang="en-US" sz="2400" b="1" dirty="0"/>
              <a:t>to guard against the rise of one-party rule</a:t>
            </a:r>
            <a:r>
              <a:rPr lang="en-US" sz="2400" dirty="0"/>
              <a:t>, as happened under Fascism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6243" name="Rectangle 3"/>
          <p:cNvSpPr>
            <a:spLocks noGrp="1" noChangeArrowheads="1"/>
          </p:cNvSpPr>
          <p:nvPr>
            <p:ph type="body" idx="1"/>
          </p:nvPr>
        </p:nvSpPr>
        <p:spPr>
          <a:xfrm>
            <a:off x="914400" y="2147248"/>
            <a:ext cx="7315200" cy="3921073"/>
          </a:xfrm>
        </p:spPr>
        <p:txBody>
          <a:bodyPr/>
          <a:lstStyle/>
          <a:p>
            <a:pPr marL="0" indent="0" algn="ctr" eaLnBrk="1" hangingPunct="1">
              <a:lnSpc>
                <a:spcPct val="80000"/>
              </a:lnSpc>
              <a:buNone/>
            </a:pPr>
            <a:endParaRPr lang="en-US" sz="2800" dirty="0"/>
          </a:p>
          <a:p>
            <a:pPr marL="0" indent="0" algn="ctr" eaLnBrk="1" hangingPunct="1">
              <a:lnSpc>
                <a:spcPct val="80000"/>
              </a:lnSpc>
              <a:buNone/>
            </a:pPr>
            <a:r>
              <a:rPr lang="en-US" dirty="0"/>
              <a:t>the political system tends </a:t>
            </a:r>
          </a:p>
          <a:p>
            <a:pPr marL="0" indent="0" algn="ctr" eaLnBrk="1" hangingPunct="1">
              <a:lnSpc>
                <a:spcPct val="80000"/>
              </a:lnSpc>
              <a:buNone/>
            </a:pPr>
            <a:r>
              <a:rPr lang="en-US" dirty="0"/>
              <a:t>to be extremely inefficient</a:t>
            </a:r>
          </a:p>
          <a:p>
            <a:pPr marL="0" indent="0" algn="ctr" eaLnBrk="1" hangingPunct="1">
              <a:lnSpc>
                <a:spcPct val="80000"/>
              </a:lnSpc>
              <a:buNone/>
            </a:pPr>
            <a:endParaRPr lang="en-US" sz="1600" dirty="0"/>
          </a:p>
          <a:p>
            <a:pPr marL="0" lvl="1" indent="0" algn="ctr" eaLnBrk="1" hangingPunct="1">
              <a:lnSpc>
                <a:spcPct val="80000"/>
              </a:lnSpc>
              <a:buNone/>
            </a:pPr>
            <a:r>
              <a:rPr lang="en-US" sz="2400" dirty="0"/>
              <a:t>because of the changes of government</a:t>
            </a:r>
          </a:p>
          <a:p>
            <a:pPr marL="0" lvl="1" indent="0" algn="ctr" eaLnBrk="1" hangingPunct="1">
              <a:lnSpc>
                <a:spcPct val="80000"/>
              </a:lnSpc>
              <a:buNone/>
            </a:pPr>
            <a:endParaRPr lang="en-US" sz="1600" dirty="0"/>
          </a:p>
          <a:p>
            <a:pPr marL="0" lvl="1" indent="0" algn="ctr" eaLnBrk="1" hangingPunct="1">
              <a:lnSpc>
                <a:spcPct val="80000"/>
              </a:lnSpc>
              <a:buNone/>
            </a:pPr>
            <a:r>
              <a:rPr lang="en-US" sz="2400" dirty="0"/>
              <a:t>and </a:t>
            </a:r>
            <a:r>
              <a:rPr lang="en-US" b="1" dirty="0"/>
              <a:t>the system “tends to be corrupt”</a:t>
            </a:r>
            <a:endParaRPr lang="en-US" sz="2400" b="1" dirty="0"/>
          </a:p>
          <a:p>
            <a:pPr marL="0" lvl="1" indent="0" algn="ctr" eaLnBrk="1" hangingPunct="1">
              <a:lnSpc>
                <a:spcPct val="80000"/>
              </a:lnSpc>
              <a:buNone/>
            </a:pPr>
            <a:endParaRPr lang="en-US" sz="1200" dirty="0"/>
          </a:p>
          <a:p>
            <a:pPr marL="0" lvl="2" indent="0" algn="ctr" eaLnBrk="1" hangingPunct="1">
              <a:buNone/>
            </a:pPr>
            <a:r>
              <a:rPr lang="en-US" sz="3200" b="1" dirty="0"/>
              <a:t>“kickbacks” </a:t>
            </a:r>
            <a:r>
              <a:rPr lang="en-US" sz="2000" dirty="0"/>
              <a:t>are “a regular business practice” </a:t>
            </a:r>
          </a:p>
          <a:p>
            <a:pPr marL="0" lvl="2" indent="0" algn="ctr" eaLnBrk="1" hangingPunct="1">
              <a:buNone/>
            </a:pPr>
            <a:r>
              <a:rPr lang="en-US" sz="2000" dirty="0"/>
              <a:t>that is estimated to add 15% to 20% to the final price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7267" name="Rectangle 3"/>
          <p:cNvSpPr>
            <a:spLocks noGrp="1" noChangeArrowheads="1"/>
          </p:cNvSpPr>
          <p:nvPr>
            <p:ph type="body" idx="1"/>
          </p:nvPr>
        </p:nvSpPr>
        <p:spPr>
          <a:xfrm>
            <a:off x="914400" y="2587839"/>
            <a:ext cx="7315200" cy="3416320"/>
          </a:xfrm>
        </p:spPr>
        <p:txBody>
          <a:bodyPr/>
          <a:lstStyle/>
          <a:p>
            <a:pPr marL="0" indent="0" algn="ctr" eaLnBrk="1" hangingPunct="1">
              <a:spcBef>
                <a:spcPts val="0"/>
              </a:spcBef>
              <a:buNone/>
            </a:pPr>
            <a:r>
              <a:rPr lang="en-US" sz="2800" dirty="0"/>
              <a:t>“Italians of many persuasions would like to see the emergence of a genuine two-party system that is normally associated with much less corruption.”</a:t>
            </a:r>
          </a:p>
          <a:p>
            <a:pPr marL="0" indent="0" algn="ctr" eaLnBrk="1" hangingPunct="1">
              <a:spcBef>
                <a:spcPts val="0"/>
              </a:spcBef>
              <a:buNone/>
            </a:pPr>
            <a:endParaRPr lang="en-US" sz="1600" dirty="0"/>
          </a:p>
          <a:p>
            <a:pPr marL="0" lvl="1" indent="0" algn="ctr" eaLnBrk="1" hangingPunct="1">
              <a:spcBef>
                <a:spcPts val="0"/>
              </a:spcBef>
              <a:buNone/>
            </a:pPr>
            <a:r>
              <a:rPr lang="en-US" sz="2400" dirty="0"/>
              <a:t>Still, the </a:t>
            </a:r>
            <a:r>
              <a:rPr lang="en-US" sz="3200" b="1" dirty="0"/>
              <a:t>sense of family and coalition behavior </a:t>
            </a:r>
            <a:r>
              <a:rPr lang="en-US" sz="2400" dirty="0"/>
              <a:t>is so strong in Italy that we can expect many of the behaviors mentioned to persist.”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8291" name="Rectangle 3"/>
          <p:cNvSpPr>
            <a:spLocks noGrp="1" noChangeArrowheads="1"/>
          </p:cNvSpPr>
          <p:nvPr>
            <p:ph type="body" idx="1"/>
          </p:nvPr>
        </p:nvSpPr>
        <p:spPr>
          <a:xfrm>
            <a:off x="914400" y="2582882"/>
            <a:ext cx="7315200" cy="3748719"/>
          </a:xfrm>
        </p:spPr>
        <p:txBody>
          <a:bodyPr/>
          <a:lstStyle/>
          <a:p>
            <a:pPr marL="0" indent="0" algn="ctr" eaLnBrk="1" hangingPunct="1">
              <a:lnSpc>
                <a:spcPct val="90000"/>
              </a:lnSpc>
              <a:spcBef>
                <a:spcPts val="0"/>
              </a:spcBef>
              <a:buNone/>
            </a:pPr>
            <a:r>
              <a:rPr lang="en-US" sz="2800" dirty="0"/>
              <a:t>Externalization also influences the </a:t>
            </a:r>
            <a:r>
              <a:rPr lang="en-US" sz="3600" b="1" dirty="0"/>
              <a:t>management style of Italians</a:t>
            </a:r>
            <a:endParaRPr lang="en-US" b="1" dirty="0"/>
          </a:p>
          <a:p>
            <a:pPr marL="0" indent="0" algn="ctr" eaLnBrk="1" hangingPunct="1">
              <a:lnSpc>
                <a:spcPct val="90000"/>
              </a:lnSpc>
              <a:spcBef>
                <a:spcPts val="0"/>
              </a:spcBef>
              <a:buNone/>
            </a:pPr>
            <a:endParaRPr lang="en-US" sz="1600" dirty="0"/>
          </a:p>
          <a:p>
            <a:pPr marL="0" lvl="1" indent="0" algn="ctr" eaLnBrk="1" hangingPunct="1">
              <a:lnSpc>
                <a:spcPct val="90000"/>
              </a:lnSpc>
              <a:spcBef>
                <a:spcPts val="0"/>
              </a:spcBef>
              <a:buNone/>
            </a:pPr>
            <a:r>
              <a:rPr lang="en-US" sz="2400" dirty="0"/>
              <a:t>There is </a:t>
            </a:r>
            <a:r>
              <a:rPr lang="en-US" b="1" dirty="0"/>
              <a:t>little delegation of authority</a:t>
            </a:r>
            <a:r>
              <a:rPr lang="en-US" sz="2400" dirty="0"/>
              <a:t> </a:t>
            </a:r>
          </a:p>
          <a:p>
            <a:pPr marL="0" lvl="1" indent="0" algn="ctr" eaLnBrk="1" hangingPunct="1">
              <a:lnSpc>
                <a:spcPct val="90000"/>
              </a:lnSpc>
              <a:spcBef>
                <a:spcPts val="0"/>
              </a:spcBef>
              <a:buNone/>
            </a:pPr>
            <a:r>
              <a:rPr lang="en-US" b="1" dirty="0"/>
              <a:t>or effective communication between the different levels of management </a:t>
            </a:r>
          </a:p>
          <a:p>
            <a:pPr marL="0" lvl="1" indent="0" algn="ctr" eaLnBrk="1" hangingPunct="1">
              <a:lnSpc>
                <a:spcPct val="90000"/>
              </a:lnSpc>
              <a:spcBef>
                <a:spcPts val="0"/>
              </a:spcBef>
              <a:buNone/>
            </a:pPr>
            <a:r>
              <a:rPr lang="en-US" sz="2400" dirty="0"/>
              <a:t>in most Italian firms</a:t>
            </a:r>
          </a:p>
          <a:p>
            <a:pPr marL="0" lvl="1" indent="0" algn="ctr" eaLnBrk="1" hangingPunct="1">
              <a:lnSpc>
                <a:spcPct val="90000"/>
              </a:lnSpc>
              <a:spcBef>
                <a:spcPts val="0"/>
              </a:spcBef>
              <a:buNone/>
            </a:pPr>
            <a:endParaRPr lang="en-US" sz="1600" dirty="0"/>
          </a:p>
          <a:p>
            <a:pPr marL="0" lvl="1" indent="0" algn="ctr" eaLnBrk="1" hangingPunct="1">
              <a:lnSpc>
                <a:spcPct val="90000"/>
              </a:lnSpc>
              <a:spcBef>
                <a:spcPts val="0"/>
              </a:spcBef>
              <a:buNone/>
            </a:pPr>
            <a:r>
              <a:rPr lang="en-US" b="1" dirty="0"/>
              <a:t>Employees have little say </a:t>
            </a:r>
            <a:r>
              <a:rPr lang="en-US" sz="2400" dirty="0"/>
              <a:t>about decisions concerning the company or about their own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3357027"/>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Immigrants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85372" y="2519232"/>
            <a:ext cx="7391400" cy="2357568"/>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Gannon and Pillai classify Italy as 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“Cleft National Cultures”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that they discuss</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28690741"/>
      </p:ext>
    </p:extLst>
  </p:cSld>
  <p:clrMapOvr>
    <a:masterClrMapping/>
  </p:clrMapOvr>
  <p:transition/>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a:p>
            <a:pPr eaLnBrk="1" hangingPunct="1">
              <a:lnSpc>
                <a:spcPct val="80000"/>
              </a:lnSpc>
              <a:spcBef>
                <a:spcPts val="0"/>
              </a:spcBef>
            </a:pPr>
            <a:endParaRPr lang="en-US" sz="2800" dirty="0"/>
          </a:p>
          <a:p>
            <a:pPr eaLnBrk="1" hangingPunct="1">
              <a:lnSpc>
                <a:spcPct val="80000"/>
              </a:lnSpc>
              <a:spcBef>
                <a:spcPts val="0"/>
              </a:spcBef>
            </a:pPr>
            <a:r>
              <a:rPr lang="en-US" sz="2400" dirty="0"/>
              <a:t>Many Italians are upset by a trend of </a:t>
            </a:r>
            <a:r>
              <a:rPr lang="en-US" sz="2800" b="1" dirty="0"/>
              <a:t>increasing “disturbing incidents” of violence against the immigrants</a:t>
            </a:r>
          </a:p>
          <a:p>
            <a:pPr eaLnBrk="1" hangingPunct="1">
              <a:lnSpc>
                <a:spcPct val="80000"/>
              </a:lnSpc>
              <a:spcBef>
                <a:spcPts val="0"/>
              </a:spcBef>
            </a:pPr>
            <a:endParaRPr lang="en-US" sz="2800" dirty="0"/>
          </a:p>
          <a:p>
            <a:pPr lvl="1" eaLnBrk="1" hangingPunct="1">
              <a:lnSpc>
                <a:spcPct val="80000"/>
              </a:lnSpc>
              <a:spcBef>
                <a:spcPts val="0"/>
              </a:spcBef>
            </a:pPr>
            <a:r>
              <a:rPr lang="en-US" sz="2400" dirty="0"/>
              <a:t>They have </a:t>
            </a:r>
            <a:r>
              <a:rPr lang="en-US" sz="2400" b="1" dirty="0"/>
              <a:t>“externalized” the problem </a:t>
            </a:r>
            <a:r>
              <a:rPr lang="en-US" sz="2400" dirty="0"/>
              <a:t>dramatically in newspapers, on television, and in the traditional 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https://www.nytimes.com/2019/05/22/world/europe/italy-palermo-immigrants-salvino.html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3"/>
          <a:stretch>
            <a:fillRect/>
          </a:stretch>
        </p:blipFill>
        <p:spPr>
          <a:xfrm>
            <a:off x="834144" y="228600"/>
            <a:ext cx="7471656" cy="6400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3" name="Rectangle 12"/>
          <p:cNvSpPr/>
          <p:nvPr/>
        </p:nvSpPr>
        <p:spPr>
          <a:xfrm>
            <a:off x="7455009" y="983255"/>
            <a:ext cx="1069524"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22 May 2019 </a:t>
            </a:r>
          </a:p>
        </p:txBody>
      </p:sp>
    </p:spTree>
    <p:extLst>
      <p:ext uri="{BB962C8B-B14F-4D97-AF65-F5344CB8AC3E}">
        <p14:creationId xmlns:p14="http://schemas.microsoft.com/office/powerpoint/2010/main" val="623703820"/>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04635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http://news.bbc.co.uk/2/hi/europe/8450083.stm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85800" y="1137312"/>
            <a:ext cx="7772400" cy="4857750"/>
          </a:xfrm>
          <a:prstGeom prst="rect">
            <a:avLst/>
          </a:prstGeom>
          <a:noFill/>
          <a:ln w="9525">
            <a:noFill/>
            <a:miter lim="800000"/>
            <a:headEnd/>
            <a:tailEnd/>
          </a:ln>
        </p:spPr>
      </p:pic>
    </p:spTree>
  </p:cSld>
  <p:clrMapOvr>
    <a:masterClrMapping/>
  </p:clrMapOvr>
  <p:transition/>
</p:sld>
</file>

<file path=ppt/slides/slide4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613528"/>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http://news.bbc.co.uk/2/hi/europe/8504591.stm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cSld>
  <p:clrMapOvr>
    <a:masterClrMapping/>
  </p:clrMapOvr>
  <p:transition/>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1363" name="Rectangle 3"/>
          <p:cNvSpPr>
            <a:spLocks noGrp="1" noChangeArrowheads="1"/>
          </p:cNvSpPr>
          <p:nvPr>
            <p:ph type="body" idx="1"/>
          </p:nvPr>
        </p:nvSpPr>
        <p:spPr>
          <a:xfrm>
            <a:off x="914400" y="2119952"/>
            <a:ext cx="7315200" cy="4154984"/>
          </a:xfrm>
        </p:spPr>
        <p:txBody>
          <a:bodyPr/>
          <a:lstStyle/>
          <a:p>
            <a:pPr marL="0" indent="0" algn="ctr" eaLnBrk="1" hangingPunct="1">
              <a:spcBef>
                <a:spcPts val="0"/>
              </a:spcBef>
              <a:buNone/>
            </a:pPr>
            <a:r>
              <a:rPr lang="en-US" sz="2800" dirty="0"/>
              <a:t>“Although such outbreaks of violence are common in many societies, these </a:t>
            </a:r>
          </a:p>
          <a:p>
            <a:pPr marL="0" indent="0" algn="ctr" eaLnBrk="1" hangingPunct="1">
              <a:spcBef>
                <a:spcPts val="0"/>
              </a:spcBef>
              <a:buNone/>
            </a:pPr>
            <a:r>
              <a:rPr lang="en-US" sz="3600" b="1" dirty="0"/>
              <a:t>Italians are confronting the problem in an open manner involving everyone in the society</a:t>
            </a:r>
            <a:r>
              <a:rPr lang="en-US" dirty="0"/>
              <a:t>, </a:t>
            </a:r>
          </a:p>
          <a:p>
            <a:pPr marL="0" indent="0" algn="ctr" eaLnBrk="1" hangingPunct="1">
              <a:spcBef>
                <a:spcPts val="0"/>
              </a:spcBef>
              <a:buNone/>
            </a:pPr>
            <a:r>
              <a:rPr lang="en-US" dirty="0"/>
              <a:t>and solutions are gradually being implemented.”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http://news.bbc.co.uk/2/hi/europe/8450657.stm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2" name="Rectangle 1"/>
          <p:cNvSpPr/>
          <p:nvPr/>
        </p:nvSpPr>
        <p:spPr>
          <a:xfrm>
            <a:off x="2406375" y="5257800"/>
            <a:ext cx="4324902"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10 January 2010</a:t>
            </a:r>
          </a:p>
        </p:txBody>
      </p:sp>
    </p:spTree>
  </p:cSld>
  <p:clrMapOvr>
    <a:masterClrMapping/>
  </p:clrMapOvr>
  <p:transition/>
</p:sld>
</file>

<file path=ppt/slides/slide4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9" y="333828"/>
            <a:ext cx="71679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71648" y="6551842"/>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http://www.bbc.com/news/world-africa-32366035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2775870" y="5257800"/>
            <a:ext cx="3585918"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19 April 2015</a:t>
            </a:r>
          </a:p>
        </p:txBody>
      </p:sp>
    </p:spTree>
    <p:extLst>
      <p:ext uri="{BB962C8B-B14F-4D97-AF65-F5344CB8AC3E}">
        <p14:creationId xmlns:p14="http://schemas.microsoft.com/office/powerpoint/2010/main" val="3795486204"/>
      </p:ext>
    </p:extLst>
  </p:cSld>
  <p:clrMapOvr>
    <a:masterClrMapping/>
  </p:clrMapOvr>
  <p:transition/>
</p:sld>
</file>

<file path=ppt/slides/slide4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42" y="76200"/>
            <a:ext cx="644375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3134780"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http://www.bbc.com/news/world-europe-34162844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2213214" y="5257800"/>
            <a:ext cx="4711226"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6 September 2015</a:t>
            </a:r>
          </a:p>
        </p:txBody>
      </p:sp>
    </p:spTree>
    <p:extLst>
      <p:ext uri="{BB962C8B-B14F-4D97-AF65-F5344CB8AC3E}">
        <p14:creationId xmlns:p14="http://schemas.microsoft.com/office/powerpoint/2010/main" val="42605717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cSld>
  <p:clrMapOvr>
    <a:masterClrMapping/>
  </p:clrMapOvr>
  <p:transition/>
</p:sld>
</file>

<file path=ppt/slides/slide4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1271-7F96-43A3-8EC6-3E3427FFC731}"/>
              </a:ext>
            </a:extLst>
          </p:cNvPr>
          <p:cNvPicPr>
            <a:picLocks noChangeAspect="1"/>
          </p:cNvPicPr>
          <p:nvPr/>
        </p:nvPicPr>
        <p:blipFill>
          <a:blip r:embed="rId2"/>
          <a:stretch>
            <a:fillRect/>
          </a:stretch>
        </p:blipFill>
        <p:spPr>
          <a:xfrm>
            <a:off x="2069743" y="316739"/>
            <a:ext cx="5029200" cy="6224521"/>
          </a:xfrm>
          <a:prstGeom prst="rect">
            <a:avLst/>
          </a:prstGeom>
        </p:spPr>
      </p:pic>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Verdana" pitchFamily="34" charset="0"/>
                <a:ea typeface="+mn-ea"/>
                <a:cs typeface="+mn-cs"/>
                <a:hlinkClick r:id="rId3"/>
              </a:rPr>
              <a:t>Spirce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BA2F1886-BE41-407D-8A0B-74C8C01FC041}"/>
              </a:ext>
            </a:extLst>
          </p:cNvPr>
          <p:cNvSpPr/>
          <p:nvPr/>
        </p:nvSpPr>
        <p:spPr>
          <a:xfrm>
            <a:off x="2067341" y="5257800"/>
            <a:ext cx="5002973"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29 September 2019</a:t>
            </a:r>
          </a:p>
        </p:txBody>
      </p:sp>
      <p:pic>
        <p:nvPicPr>
          <p:cNvPr id="10" name="Picture 9">
            <a:extLst>
              <a:ext uri="{FF2B5EF4-FFF2-40B4-BE49-F238E27FC236}">
                <a16:creationId xmlns:a16="http://schemas.microsoft.com/office/drawing/2014/main" id="{177F979A-BC6A-471A-8C54-89CA452C7E8A}"/>
              </a:ext>
            </a:extLst>
          </p:cNvPr>
          <p:cNvPicPr>
            <a:picLocks noChangeAspect="1"/>
          </p:cNvPicPr>
          <p:nvPr/>
        </p:nvPicPr>
        <p:blipFill>
          <a:blip r:embed="rId4"/>
          <a:stretch>
            <a:fillRect/>
          </a:stretch>
        </p:blipFill>
        <p:spPr>
          <a:xfrm>
            <a:off x="5124650" y="1603513"/>
            <a:ext cx="1828800" cy="606287"/>
          </a:xfrm>
          <a:prstGeom prst="rect">
            <a:avLst/>
          </a:prstGeom>
        </p:spPr>
      </p:pic>
    </p:spTree>
    <p:extLst>
      <p:ext uri="{BB962C8B-B14F-4D97-AF65-F5344CB8AC3E}">
        <p14:creationId xmlns:p14="http://schemas.microsoft.com/office/powerpoint/2010/main" val="3959323012"/>
      </p:ext>
    </p:extLst>
  </p:cSld>
  <p:clrMapOvr>
    <a:masterClrMapping/>
  </p:clrMapOvr>
  <p:transition/>
</p:sld>
</file>

<file path=ppt/slides/slide4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https://www.indiatoday.in/world/story/vatican-urges-world-welcome-afghan-refugees-taliban-takeover-1843600-2021-08-21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826FC7B-295A-4E8A-A61B-75B63318B4D2}"/>
              </a:ext>
            </a:extLst>
          </p:cNvPr>
          <p:cNvPicPr>
            <a:picLocks noChangeAspect="1"/>
          </p:cNvPicPr>
          <p:nvPr/>
        </p:nvPicPr>
        <p:blipFill>
          <a:blip r:embed="rId3"/>
          <a:stretch>
            <a:fillRect/>
          </a:stretch>
        </p:blipFill>
        <p:spPr>
          <a:xfrm>
            <a:off x="914400" y="609600"/>
            <a:ext cx="7315200" cy="1565989"/>
          </a:xfrm>
          <a:prstGeom prst="rect">
            <a:avLst/>
          </a:prstGeom>
        </p:spPr>
      </p:pic>
      <p:pic>
        <p:nvPicPr>
          <p:cNvPr id="6" name="Picture 5">
            <a:extLst>
              <a:ext uri="{FF2B5EF4-FFF2-40B4-BE49-F238E27FC236}">
                <a16:creationId xmlns:a16="http://schemas.microsoft.com/office/drawing/2014/main" id="{73624954-14BD-447C-8601-660A99A3FEBE}"/>
              </a:ext>
            </a:extLst>
          </p:cNvPr>
          <p:cNvPicPr>
            <a:picLocks noChangeAspect="1"/>
          </p:cNvPicPr>
          <p:nvPr/>
        </p:nvPicPr>
        <p:blipFill>
          <a:blip r:embed="rId4"/>
          <a:stretch>
            <a:fillRect/>
          </a:stretch>
        </p:blipFill>
        <p:spPr>
          <a:xfrm>
            <a:off x="926743" y="2209800"/>
            <a:ext cx="7315200" cy="4389119"/>
          </a:xfrm>
          <a:prstGeom prst="rect">
            <a:avLst/>
          </a:prstGeom>
        </p:spPr>
      </p:pic>
      <p:sp>
        <p:nvSpPr>
          <p:cNvPr id="11" name="Rectangle 10">
            <a:extLst>
              <a:ext uri="{FF2B5EF4-FFF2-40B4-BE49-F238E27FC236}">
                <a16:creationId xmlns:a16="http://schemas.microsoft.com/office/drawing/2014/main" id="{7C5DDA75-0960-4435-97E1-AFE0D16817B8}"/>
              </a:ext>
            </a:extLst>
          </p:cNvPr>
          <p:cNvSpPr/>
          <p:nvPr/>
        </p:nvSpPr>
        <p:spPr>
          <a:xfrm>
            <a:off x="2511374" y="5257800"/>
            <a:ext cx="4114909"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21 August 2021</a:t>
            </a:r>
          </a:p>
        </p:txBody>
      </p:sp>
      <p:pic>
        <p:nvPicPr>
          <p:cNvPr id="12" name="Picture 11">
            <a:extLst>
              <a:ext uri="{FF2B5EF4-FFF2-40B4-BE49-F238E27FC236}">
                <a16:creationId xmlns:a16="http://schemas.microsoft.com/office/drawing/2014/main" id="{A6824698-F4AF-4DE2-8DF4-4A9B712637FB}"/>
              </a:ext>
            </a:extLst>
          </p:cNvPr>
          <p:cNvPicPr>
            <a:picLocks noChangeAspect="1"/>
          </p:cNvPicPr>
          <p:nvPr/>
        </p:nvPicPr>
        <p:blipFill>
          <a:blip r:embed="rId5"/>
          <a:stretch>
            <a:fillRect/>
          </a:stretch>
        </p:blipFill>
        <p:spPr>
          <a:xfrm>
            <a:off x="7620000" y="914400"/>
            <a:ext cx="1435174" cy="685835"/>
          </a:xfrm>
          <a:prstGeom prst="rect">
            <a:avLst/>
          </a:prstGeom>
        </p:spPr>
      </p:pic>
    </p:spTree>
    <p:extLst>
      <p:ext uri="{BB962C8B-B14F-4D97-AF65-F5344CB8AC3E}">
        <p14:creationId xmlns:p14="http://schemas.microsoft.com/office/powerpoint/2010/main" val="2711031526"/>
      </p:ext>
    </p:extLst>
  </p:cSld>
  <p:clrMapOvr>
    <a:masterClrMapping/>
  </p:clrMapOvr>
  <p:transition/>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2387" name="Rectangle 3"/>
          <p:cNvSpPr>
            <a:spLocks noGrp="1" noChangeArrowheads="1"/>
          </p:cNvSpPr>
          <p:nvPr>
            <p:ph type="body" idx="1"/>
          </p:nvPr>
        </p:nvSpPr>
        <p:spPr>
          <a:xfrm>
            <a:off x="914400" y="2860344"/>
            <a:ext cx="7315200" cy="2677656"/>
          </a:xfrm>
        </p:spPr>
        <p:txBody>
          <a:bodyPr/>
          <a:lstStyle/>
          <a:p>
            <a:pPr marL="0" indent="0" algn="ctr" eaLnBrk="1" hangingPunct="1">
              <a:spcBef>
                <a:spcPts val="0"/>
              </a:spcBef>
              <a:buNone/>
            </a:pPr>
            <a:r>
              <a:rPr lang="en-US" dirty="0"/>
              <a:t>“Externalization </a:t>
            </a:r>
          </a:p>
          <a:p>
            <a:pPr marL="0" indent="0" algn="ctr" eaLnBrk="1" hangingPunct="1">
              <a:spcBef>
                <a:spcPts val="0"/>
              </a:spcBef>
              <a:buNone/>
            </a:pPr>
            <a:r>
              <a:rPr lang="en-US" dirty="0"/>
              <a:t>is directly related to the </a:t>
            </a:r>
          </a:p>
          <a:p>
            <a:pPr marL="0" indent="0" algn="ctr" eaLnBrk="1" hangingPunct="1">
              <a:spcBef>
                <a:spcPts val="0"/>
              </a:spcBef>
              <a:buNone/>
            </a:pPr>
            <a:r>
              <a:rPr lang="en-US" sz="3600" b="1" dirty="0"/>
              <a:t>mixing and balancing of diverse elements </a:t>
            </a:r>
          </a:p>
          <a:p>
            <a:pPr marL="0" indent="0" algn="ctr" eaLnBrk="1" hangingPunct="1">
              <a:spcBef>
                <a:spcPts val="0"/>
              </a:spcBef>
              <a:buNone/>
            </a:pPr>
            <a:r>
              <a:rPr lang="en-US" dirty="0"/>
              <a:t>in both the opera and Italian society.”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3411" name="Rectangle 3"/>
          <p:cNvSpPr>
            <a:spLocks noGrp="1" noChangeArrowheads="1"/>
          </p:cNvSpPr>
          <p:nvPr>
            <p:ph type="body" idx="1"/>
          </p:nvPr>
        </p:nvSpPr>
        <p:spPr>
          <a:xfrm>
            <a:off x="914400" y="2371904"/>
            <a:ext cx="7315200" cy="3724096"/>
          </a:xfrm>
        </p:spPr>
        <p:txBody>
          <a:bodyPr/>
          <a:lstStyle/>
          <a:p>
            <a:pPr marL="0" indent="0" algn="ctr" eaLnBrk="1" hangingPunct="1">
              <a:spcBef>
                <a:spcPts val="0"/>
              </a:spcBef>
              <a:buNone/>
            </a:pPr>
            <a:r>
              <a:rPr lang="en-US" dirty="0"/>
              <a:t>Because </a:t>
            </a:r>
            <a:r>
              <a:rPr lang="en-US" sz="3600" b="1" dirty="0"/>
              <a:t>the entire community or audience</a:t>
            </a:r>
            <a:r>
              <a:rPr lang="en-US" dirty="0"/>
              <a:t> is involved in the unfolding of the drama, several issues and factors come into play that involve </a:t>
            </a:r>
            <a:r>
              <a:rPr lang="en-US" sz="3600" b="1" dirty="0"/>
              <a:t>numerous individuals</a:t>
            </a:r>
            <a:endParaRPr lang="en-US" b="1" dirty="0"/>
          </a:p>
          <a:p>
            <a:pPr marL="0" indent="0" algn="ctr" eaLnBrk="1" hangingPunct="1">
              <a:spcBef>
                <a:spcPts val="0"/>
              </a:spcBef>
              <a:buNone/>
            </a:pPr>
            <a:endParaRPr lang="en-US" sz="1600" dirty="0"/>
          </a:p>
          <a:p>
            <a:pPr marL="0" lvl="1" indent="0" algn="ctr" eaLnBrk="1" hangingPunct="1">
              <a:spcBef>
                <a:spcPts val="0"/>
              </a:spcBef>
              <a:buNone/>
            </a:pPr>
            <a:r>
              <a:rPr lang="en-US" sz="2400" dirty="0"/>
              <a:t>It is not an accident that the Italians have not specialized in one-person stage shows or dramas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2686336"/>
            <a:ext cx="7315200" cy="2554545"/>
          </a:xfrm>
        </p:spPr>
        <p:txBody>
          <a:bodyPr/>
          <a:lstStyle/>
          <a:p>
            <a:pPr marL="0" indent="0" algn="ctr" eaLnBrk="1" hangingPunct="1">
              <a:spcBef>
                <a:spcPts val="0"/>
              </a:spcBef>
              <a:buNone/>
            </a:pPr>
            <a:r>
              <a:rPr lang="en-US" sz="2400" dirty="0"/>
              <a:t>Thus, Italy, while </a:t>
            </a:r>
          </a:p>
          <a:p>
            <a:pPr marL="0" indent="0" algn="ctr" eaLnBrk="1" hangingPunct="1">
              <a:spcBef>
                <a:spcPts val="0"/>
              </a:spcBef>
              <a:buNone/>
            </a:pPr>
            <a:r>
              <a:rPr lang="en-US" sz="2800" dirty="0"/>
              <a:t>primarily stressing individualism, is</a:t>
            </a:r>
          </a:p>
          <a:p>
            <a:pPr marL="0" indent="0" algn="ctr" eaLnBrk="1" hangingPunct="1">
              <a:spcBef>
                <a:spcPts val="0"/>
              </a:spcBef>
              <a:buNone/>
            </a:pPr>
            <a:r>
              <a:rPr lang="en-US" sz="3600" b="1" dirty="0"/>
              <a:t>oriented toward </a:t>
            </a:r>
          </a:p>
          <a:p>
            <a:pPr marL="0" indent="0" algn="ctr" eaLnBrk="1" hangingPunct="1">
              <a:spcBef>
                <a:spcPts val="0"/>
              </a:spcBef>
              <a:buNone/>
            </a:pPr>
            <a:r>
              <a:rPr lang="en-US" sz="3600" b="1" dirty="0"/>
              <a:t>specific aspects </a:t>
            </a:r>
          </a:p>
          <a:p>
            <a:pPr marL="0" indent="0" algn="ctr" eaLnBrk="1" hangingPunct="1">
              <a:spcBef>
                <a:spcPts val="0"/>
              </a:spcBef>
              <a:buNone/>
            </a:pPr>
            <a:r>
              <a:rPr lang="en-US" sz="3600" b="1" dirty="0"/>
              <a:t>of </a:t>
            </a:r>
            <a:r>
              <a:rPr lang="en-US" sz="3600" b="1" dirty="0" err="1"/>
              <a:t>groupism</a:t>
            </a:r>
            <a:r>
              <a:rPr lang="en-US" sz="3600" b="1" dirty="0"/>
              <a:t> or collectivism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3163418"/>
            <a:ext cx="7315200" cy="1865126"/>
          </a:xfrm>
        </p:spPr>
        <p:txBody>
          <a:bodyPr/>
          <a:lstStyle/>
          <a:p>
            <a:pPr marL="0" indent="0" algn="ctr" eaLnBrk="1" hangingPunct="1">
              <a:lnSpc>
                <a:spcPct val="90000"/>
              </a:lnSpc>
              <a:spcBef>
                <a:spcPts val="0"/>
              </a:spcBef>
              <a:buNone/>
            </a:pPr>
            <a:r>
              <a:rPr lang="en-US" sz="2800" dirty="0"/>
              <a:t>Even though individuals might not give the country as a whole much consideration, </a:t>
            </a:r>
            <a:endParaRPr lang="en-US" dirty="0"/>
          </a:p>
          <a:p>
            <a:pPr marL="0" indent="0" algn="ctr" eaLnBrk="1" hangingPunct="1">
              <a:lnSpc>
                <a:spcPct val="90000"/>
              </a:lnSpc>
              <a:spcBef>
                <a:spcPts val="0"/>
              </a:spcBef>
              <a:buNone/>
            </a:pPr>
            <a:r>
              <a:rPr lang="en-US" sz="3600" b="1" dirty="0"/>
              <a:t>they place great importance </a:t>
            </a:r>
          </a:p>
          <a:p>
            <a:pPr marL="0" indent="0" algn="ctr" eaLnBrk="1" hangingPunct="1">
              <a:lnSpc>
                <a:spcPct val="90000"/>
              </a:lnSpc>
              <a:spcBef>
                <a:spcPts val="0"/>
              </a:spcBef>
              <a:buNone/>
            </a:pPr>
            <a:r>
              <a:rPr lang="en-US" sz="3600" b="1" dirty="0"/>
              <a:t>on local and regional affiliation</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10" name="Text Box 5"/>
          <p:cNvSpPr txBox="1">
            <a:spLocks noChangeArrowheads="1"/>
          </p:cNvSpPr>
          <p:nvPr/>
        </p:nvSpPr>
        <p:spPr bwMode="auto">
          <a:xfrm>
            <a:off x="914400" y="1905000"/>
            <a:ext cx="7315200" cy="365023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importance of both the chorus and the soloists,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which reflects the unity of Italian culture (chorus)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but also regional variations, particularly between the north and south</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6483" name="Rectangle 3"/>
          <p:cNvSpPr>
            <a:spLocks noGrp="1" noChangeArrowheads="1"/>
          </p:cNvSpPr>
          <p:nvPr>
            <p:ph type="body" idx="1"/>
          </p:nvPr>
        </p:nvSpPr>
        <p:spPr>
          <a:xfrm>
            <a:off x="914400" y="2098235"/>
            <a:ext cx="7315200" cy="4191917"/>
          </a:xfrm>
        </p:spPr>
        <p:txBody>
          <a:bodyPr/>
          <a:lstStyle/>
          <a:p>
            <a:pPr marL="0" indent="0" algn="ctr" eaLnBrk="1" hangingPunct="1">
              <a:lnSpc>
                <a:spcPct val="90000"/>
              </a:lnSpc>
              <a:spcBef>
                <a:spcPts val="0"/>
              </a:spcBef>
              <a:buNone/>
            </a:pPr>
            <a:r>
              <a:rPr lang="en-US" dirty="0"/>
              <a:t>When Italians created the opera around 1600, </a:t>
            </a:r>
            <a:r>
              <a:rPr lang="en-US" sz="3600" b="1" dirty="0"/>
              <a:t>there were no soloists</a:t>
            </a:r>
            <a:endParaRPr lang="en-US" b="1" dirty="0"/>
          </a:p>
          <a:p>
            <a:pPr eaLnBrk="1" hangingPunct="1">
              <a:lnSpc>
                <a:spcPct val="90000"/>
              </a:lnSpc>
              <a:spcBef>
                <a:spcPts val="0"/>
              </a:spcBef>
            </a:pPr>
            <a:endParaRPr lang="en-US" sz="1600" dirty="0"/>
          </a:p>
          <a:p>
            <a:pPr lvl="1" eaLnBrk="1" hangingPunct="1">
              <a:lnSpc>
                <a:spcPct val="90000"/>
              </a:lnSpc>
              <a:spcBef>
                <a:spcPts val="0"/>
              </a:spcBef>
            </a:pPr>
            <a:r>
              <a:rPr lang="en-US" dirty="0"/>
              <a:t>The first great Italian composer, Claudio Monteverdi, basically used different parts of the chorus to express the ideas and emotions</a:t>
            </a:r>
          </a:p>
          <a:p>
            <a:pPr lvl="1" eaLnBrk="1" hangingPunct="1">
              <a:lnSpc>
                <a:spcPct val="90000"/>
              </a:lnSpc>
              <a:spcBef>
                <a:spcPts val="0"/>
              </a:spcBef>
            </a:pPr>
            <a:endParaRPr lang="en-US" sz="1600" dirty="0"/>
          </a:p>
          <a:p>
            <a:pPr lvl="1" eaLnBrk="1" hangingPunct="1">
              <a:lnSpc>
                <a:spcPct val="90000"/>
              </a:lnSpc>
              <a:spcBef>
                <a:spcPts val="0"/>
              </a:spcBef>
            </a:pPr>
            <a:r>
              <a:rPr lang="en-US" dirty="0"/>
              <a:t>However, singers vied with one another for the spotlight and gradually soloists became prominent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7507" name="Rectangle 3"/>
          <p:cNvSpPr>
            <a:spLocks noGrp="1" noChangeArrowheads="1"/>
          </p:cNvSpPr>
          <p:nvPr>
            <p:ph type="body" idx="1"/>
          </p:nvPr>
        </p:nvSpPr>
        <p:spPr>
          <a:xfrm>
            <a:off x="914400" y="2545898"/>
            <a:ext cx="7315200" cy="3354765"/>
          </a:xfrm>
        </p:spPr>
        <p:txBody>
          <a:bodyPr/>
          <a:lstStyle/>
          <a:p>
            <a:pPr marL="0" indent="0" algn="ctr" eaLnBrk="1" hangingPunct="1">
              <a:spcBef>
                <a:spcPts val="0"/>
              </a:spcBef>
              <a:buNone/>
            </a:pPr>
            <a:r>
              <a:rPr lang="en-US" b="1" dirty="0"/>
              <a:t>“The tension and balance between </a:t>
            </a:r>
          </a:p>
          <a:p>
            <a:pPr marL="0" indent="0" algn="ctr" eaLnBrk="1" hangingPunct="1">
              <a:spcBef>
                <a:spcPts val="0"/>
              </a:spcBef>
              <a:buNone/>
            </a:pPr>
            <a:r>
              <a:rPr lang="en-US" b="1" dirty="0"/>
              <a:t>the chorus and soloists </a:t>
            </a:r>
          </a:p>
          <a:p>
            <a:pPr marL="0" indent="0" algn="ctr" eaLnBrk="1" hangingPunct="1">
              <a:spcBef>
                <a:spcPts val="0"/>
              </a:spcBef>
              <a:buNone/>
            </a:pPr>
            <a:r>
              <a:rPr lang="en-US" sz="2800" dirty="0">
                <a:solidFill>
                  <a:schemeClr val="accent1">
                    <a:lumMod val="90000"/>
                  </a:schemeClr>
                </a:solidFill>
              </a:rPr>
              <a:t>epitomize the struggles between </a:t>
            </a:r>
          </a:p>
          <a:p>
            <a:pPr marL="0" indent="0" algn="ctr" eaLnBrk="1" hangingPunct="1">
              <a:spcBef>
                <a:spcPts val="0"/>
              </a:spcBef>
              <a:buNone/>
            </a:pPr>
            <a:r>
              <a:rPr lang="en-US" b="1" dirty="0"/>
              <a:t>the northern and southern regions</a:t>
            </a:r>
            <a:r>
              <a:rPr lang="en-US" dirty="0"/>
              <a:t>, </a:t>
            </a:r>
          </a:p>
          <a:p>
            <a:pPr marL="0" indent="0" algn="ctr" eaLnBrk="1" hangingPunct="1">
              <a:spcBef>
                <a:spcPts val="0"/>
              </a:spcBef>
              <a:buNone/>
            </a:pPr>
            <a:r>
              <a:rPr lang="en-US" sz="2800" dirty="0">
                <a:solidFill>
                  <a:schemeClr val="accent1">
                    <a:lumMod val="90000"/>
                  </a:schemeClr>
                </a:solidFill>
              </a:rPr>
              <a:t>in that </a:t>
            </a:r>
            <a:r>
              <a:rPr lang="en-US" sz="2800" dirty="0">
                <a:solidFill>
                  <a:srgbClr val="000000"/>
                </a:solidFill>
              </a:rPr>
              <a:t>each region retains certain </a:t>
            </a:r>
          </a:p>
          <a:p>
            <a:pPr marL="0" indent="0" algn="ctr" eaLnBrk="1" hangingPunct="1">
              <a:spcBef>
                <a:spcPts val="0"/>
              </a:spcBef>
              <a:buNone/>
            </a:pPr>
            <a:r>
              <a:rPr lang="en-US" b="1" dirty="0"/>
              <a:t>easily perceptible characteristics </a:t>
            </a:r>
          </a:p>
          <a:p>
            <a:pPr marL="0" indent="0" algn="ctr" eaLnBrk="1" hangingPunct="1">
              <a:spcBef>
                <a:spcPts val="0"/>
              </a:spcBef>
              <a:buNone/>
            </a:pPr>
            <a:r>
              <a:rPr lang="en-US" sz="2800" dirty="0">
                <a:solidFill>
                  <a:schemeClr val="accent1">
                    <a:lumMod val="90000"/>
                  </a:schemeClr>
                </a:solidFill>
              </a:rPr>
              <a:t>among its inhabitants.”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Home </a:t>
            </a:r>
            <a:r>
              <a:rPr kumimoji="0" lang="en-US" sz="6000" b="1" i="0" u="none" strike="noStrike" kern="1200" cap="none" spc="0" normalizeH="0" baseline="0" noProof="0" dirty="0" err="1">
                <a:ln>
                  <a:noFill/>
                </a:ln>
                <a:solidFill>
                  <a:srgbClr val="000000"/>
                </a:solidFill>
                <a:effectLst/>
                <a:uLnTx/>
                <a:uFillTx/>
                <a:latin typeface="Verdana" pitchFamily="34" charset="0"/>
                <a:ea typeface="+mn-ea"/>
                <a:cs typeface="+mn-cs"/>
              </a:rPr>
              <a:t>Townism</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5FF4089A-23DD-4DBB-BBE6-C0AA149BCB54}"/>
                  </a:ext>
                </a:extLst>
              </p14:cNvPr>
              <p14:cNvContentPartPr/>
              <p14:nvPr/>
            </p14:nvContentPartPr>
            <p14:xfrm>
              <a:off x="1452789" y="5273432"/>
              <a:ext cx="4194720" cy="97560"/>
            </p14:xfrm>
          </p:contentPart>
        </mc:Choice>
        <mc:Fallback xmlns="">
          <p:pic>
            <p:nvPicPr>
              <p:cNvPr id="3" name="Ink 2">
                <a:extLst>
                  <a:ext uri="{FF2B5EF4-FFF2-40B4-BE49-F238E27FC236}">
                    <a16:creationId xmlns:a16="http://schemas.microsoft.com/office/drawing/2014/main" id="{5FF4089A-23DD-4DBB-BBE6-C0AA149BCB54}"/>
                  </a:ext>
                </a:extLst>
              </p:cNvPr>
              <p:cNvPicPr/>
              <p:nvPr/>
            </p:nvPicPr>
            <p:blipFill>
              <a:blip r:embed="rId6"/>
              <a:stretch>
                <a:fillRect/>
              </a:stretch>
            </p:blipFill>
            <p:spPr>
              <a:xfrm>
                <a:off x="1399149" y="5165792"/>
                <a:ext cx="4302360" cy="31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1ADA81D-A4A8-4170-A3C4-F05E6F5477EC}"/>
                  </a:ext>
                </a:extLst>
              </p14:cNvPr>
              <p14:cNvContentPartPr/>
              <p14:nvPr/>
            </p14:nvContentPartPr>
            <p14:xfrm>
              <a:off x="1472589" y="5455952"/>
              <a:ext cx="4142880" cy="52920"/>
            </p14:xfrm>
          </p:contentPart>
        </mc:Choice>
        <mc:Fallback xmlns="">
          <p:pic>
            <p:nvPicPr>
              <p:cNvPr id="4" name="Ink 3">
                <a:extLst>
                  <a:ext uri="{FF2B5EF4-FFF2-40B4-BE49-F238E27FC236}">
                    <a16:creationId xmlns:a16="http://schemas.microsoft.com/office/drawing/2014/main" id="{41ADA81D-A4A8-4170-A3C4-F05E6F5477EC}"/>
                  </a:ext>
                </a:extLst>
              </p:cNvPr>
              <p:cNvPicPr/>
              <p:nvPr/>
            </p:nvPicPr>
            <p:blipFill>
              <a:blip r:embed="rId8"/>
              <a:stretch>
                <a:fillRect/>
              </a:stretch>
            </p:blipFill>
            <p:spPr>
              <a:xfrm>
                <a:off x="1418589" y="5348312"/>
                <a:ext cx="425052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EDBD967-17CE-4061-9A8D-11EF5A839EFA}"/>
                  </a:ext>
                </a:extLst>
              </p14:cNvPr>
              <p14:cNvContentPartPr/>
              <p14:nvPr/>
            </p14:nvContentPartPr>
            <p14:xfrm>
              <a:off x="2444211" y="3772232"/>
              <a:ext cx="2839680" cy="69840"/>
            </p14:xfrm>
          </p:contentPart>
        </mc:Choice>
        <mc:Fallback xmlns="">
          <p:pic>
            <p:nvPicPr>
              <p:cNvPr id="6" name="Ink 5">
                <a:extLst>
                  <a:ext uri="{FF2B5EF4-FFF2-40B4-BE49-F238E27FC236}">
                    <a16:creationId xmlns:a16="http://schemas.microsoft.com/office/drawing/2014/main" id="{8EDBD967-17CE-4061-9A8D-11EF5A839EFA}"/>
                  </a:ext>
                </a:extLst>
              </p:cNvPr>
              <p:cNvPicPr/>
              <p:nvPr/>
            </p:nvPicPr>
            <p:blipFill>
              <a:blip r:embed="rId10"/>
              <a:stretch>
                <a:fillRect/>
              </a:stretch>
            </p:blipFill>
            <p:spPr>
              <a:xfrm>
                <a:off x="2390571" y="3664232"/>
                <a:ext cx="294732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042B8AD0-BEC1-4858-8D6E-51055862E208}"/>
                  </a:ext>
                </a:extLst>
              </p14:cNvPr>
              <p14:cNvContentPartPr/>
              <p14:nvPr/>
            </p14:nvContentPartPr>
            <p14:xfrm>
              <a:off x="2386971" y="3896432"/>
              <a:ext cx="2925360" cy="69840"/>
            </p14:xfrm>
          </p:contentPart>
        </mc:Choice>
        <mc:Fallback xmlns="">
          <p:pic>
            <p:nvPicPr>
              <p:cNvPr id="7" name="Ink 6">
                <a:extLst>
                  <a:ext uri="{FF2B5EF4-FFF2-40B4-BE49-F238E27FC236}">
                    <a16:creationId xmlns:a16="http://schemas.microsoft.com/office/drawing/2014/main" id="{042B8AD0-BEC1-4858-8D6E-51055862E208}"/>
                  </a:ext>
                </a:extLst>
              </p:cNvPr>
              <p:cNvPicPr/>
              <p:nvPr/>
            </p:nvPicPr>
            <p:blipFill>
              <a:blip r:embed="rId12"/>
              <a:stretch>
                <a:fillRect/>
              </a:stretch>
            </p:blipFill>
            <p:spPr>
              <a:xfrm>
                <a:off x="2333331" y="3788432"/>
                <a:ext cx="3033000" cy="285480"/>
              </a:xfrm>
              <a:prstGeom prst="rect">
                <a:avLst/>
              </a:prstGeom>
            </p:spPr>
          </p:pic>
        </mc:Fallback>
      </mc:AlternateContent>
    </p:spTree>
    <p:extLst>
      <p:ext uri="{BB962C8B-B14F-4D97-AF65-F5344CB8AC3E}">
        <p14:creationId xmlns:p14="http://schemas.microsoft.com/office/powerpoint/2010/main" val="1757757287"/>
      </p:ext>
    </p:extLst>
  </p:cSld>
  <p:clrMapOvr>
    <a:masterClrMapping/>
  </p:clrMapOvr>
  <p:transition/>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8531" name="Rectangle 3"/>
          <p:cNvSpPr>
            <a:spLocks noGrp="1" noChangeArrowheads="1"/>
          </p:cNvSpPr>
          <p:nvPr>
            <p:ph type="body" idx="1"/>
          </p:nvPr>
        </p:nvSpPr>
        <p:spPr>
          <a:xfrm>
            <a:off x="914400" y="2981742"/>
            <a:ext cx="7315200" cy="2246769"/>
          </a:xfrm>
        </p:spPr>
        <p:txBody>
          <a:bodyPr/>
          <a:lstStyle/>
          <a:p>
            <a:pPr marL="0" indent="0" algn="ctr" eaLnBrk="1" hangingPunct="1">
              <a:spcBef>
                <a:spcPts val="0"/>
              </a:spcBef>
              <a:buNone/>
            </a:pPr>
            <a:r>
              <a:rPr lang="en-US" dirty="0"/>
              <a:t>Most Italians define themselves by </a:t>
            </a:r>
          </a:p>
          <a:p>
            <a:pPr marL="0" indent="0" algn="ctr" eaLnBrk="1" hangingPunct="1">
              <a:spcBef>
                <a:spcPts val="0"/>
              </a:spcBef>
              <a:buNone/>
            </a:pPr>
            <a:r>
              <a:rPr lang="en-US" sz="3600" b="1" dirty="0"/>
              <a:t>the town where they were born</a:t>
            </a:r>
            <a:r>
              <a:rPr lang="en-US" dirty="0"/>
              <a:t>, </a:t>
            </a:r>
          </a:p>
          <a:p>
            <a:pPr marL="0" indent="0" algn="ctr" eaLnBrk="1" hangingPunct="1">
              <a:spcBef>
                <a:spcPts val="0"/>
              </a:spcBef>
              <a:buNone/>
            </a:pPr>
            <a:r>
              <a:rPr lang="en-US" dirty="0"/>
              <a:t>and there is a sharp contrast between </a:t>
            </a:r>
            <a:r>
              <a:rPr lang="en-US" sz="3600" b="1" dirty="0"/>
              <a:t>northern</a:t>
            </a:r>
            <a:r>
              <a:rPr lang="en-US" sz="3600" dirty="0"/>
              <a:t> </a:t>
            </a:r>
            <a:r>
              <a:rPr lang="en-US" dirty="0"/>
              <a:t>and </a:t>
            </a:r>
            <a:r>
              <a:rPr lang="en-US" sz="3600" b="1" dirty="0"/>
              <a:t>southern</a:t>
            </a:r>
            <a:r>
              <a:rPr lang="en-US" sz="3600" dirty="0"/>
              <a:t> </a:t>
            </a:r>
            <a:r>
              <a:rPr lang="en-US" dirty="0"/>
              <a:t>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t>represent the </a:t>
            </a:r>
            <a:br>
              <a:rPr lang="en-US" sz="2400" dirty="0"/>
            </a:br>
            <a:r>
              <a:rPr lang="en-US" sz="3200" b="1" dirty="0"/>
              <a:t>regional differences </a:t>
            </a:r>
            <a:r>
              <a:rPr lang="en-US" sz="2400" dirty="0"/>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solidFill>
                  <a:schemeClr val="accent1"/>
                </a:solidFill>
              </a:rPr>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solidFill>
                  <a:schemeClr val="accent1"/>
                </a:solidFill>
              </a:rPr>
              <a:t>represent the </a:t>
            </a:r>
            <a:br>
              <a:rPr lang="en-US" sz="2400" dirty="0"/>
            </a:br>
            <a:r>
              <a:rPr lang="en-US" sz="3200" b="1" dirty="0"/>
              <a:t>regional differences </a:t>
            </a:r>
            <a:r>
              <a:rPr lang="en-US" sz="2400" dirty="0">
                <a:solidFill>
                  <a:schemeClr val="accent1"/>
                </a:solidFill>
              </a:rPr>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solidFill>
                  <a:schemeClr val="accent1"/>
                </a:solidFill>
              </a:rPr>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4154984"/>
          </a:xfrm>
        </p:spPr>
        <p:txBody>
          <a:bodyPr/>
          <a:lstStyle/>
          <a:p>
            <a:pPr marL="0" indent="0" algn="ctr" eaLnBrk="1" hangingPunct="1">
              <a:spcBef>
                <a:spcPts val="0"/>
              </a:spcBef>
              <a:buNone/>
            </a:pPr>
            <a:r>
              <a:rPr lang="en-US" dirty="0"/>
              <a:t>The Italian word that expresses the idea of belonging first to a town, then to a region, and finally to a nation is </a:t>
            </a:r>
            <a:r>
              <a:rPr lang="en-US" sz="4800" b="1" i="1" dirty="0" err="1">
                <a:solidFill>
                  <a:srgbClr val="FF0000"/>
                </a:solidFill>
              </a:rPr>
              <a:t>campanilismo</a:t>
            </a:r>
            <a:r>
              <a:rPr lang="en-US" dirty="0"/>
              <a:t>, </a:t>
            </a:r>
          </a:p>
          <a:p>
            <a:pPr marL="0" indent="0" algn="ctr" eaLnBrk="1" hangingPunct="1">
              <a:spcBef>
                <a:spcPts val="0"/>
              </a:spcBef>
              <a:buNone/>
            </a:pPr>
            <a:r>
              <a:rPr lang="en-US" dirty="0"/>
              <a:t>which means “bell tower”</a:t>
            </a:r>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http://en.wikipedia.org/wiki/Leaning_Tower_of_Pisa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cstate="print"/>
          <a:srcRect/>
          <a:stretch>
            <a:fillRect/>
          </a:stretch>
        </p:blipFill>
        <p:spPr bwMode="auto">
          <a:xfrm>
            <a:off x="900791" y="0"/>
            <a:ext cx="4629151" cy="6172200"/>
          </a:xfrm>
          <a:prstGeom prst="rect">
            <a:avLst/>
          </a:prstGeom>
          <a:noFill/>
          <a:ln w="9525">
            <a:noFill/>
            <a:miter lim="800000"/>
            <a:headEnd/>
            <a:tailEnd/>
          </a:ln>
        </p:spPr>
      </p:pic>
      <p:sp>
        <p:nvSpPr>
          <p:cNvPr id="10" name="Rectangle 9"/>
          <p:cNvSpPr/>
          <p:nvPr/>
        </p:nvSpPr>
        <p:spPr>
          <a:xfrm>
            <a:off x="5978856" y="3518836"/>
            <a:ext cx="2667000" cy="236988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“Leaning Tower”</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000" b="0" i="1" u="none" strike="noStrike" kern="1200" cap="none" spc="0" normalizeH="0" baseline="0" noProof="0" dirty="0">
                <a:ln>
                  <a:noFill/>
                </a:ln>
                <a:solidFill>
                  <a:srgbClr val="FFFFFF"/>
                </a:solidFill>
                <a:effectLst/>
                <a:uLnTx/>
                <a:uFillTx/>
                <a:latin typeface="Verdana" pitchFamily="34" charset="0"/>
                <a:ea typeface="+mn-ea"/>
                <a:cs typeface="+mn-cs"/>
              </a:rPr>
              <a:t>campanile</a:t>
            </a: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 or freestanding bell tower, of the cathedral of the Italian city of Pisa </a:t>
            </a:r>
          </a:p>
        </p:txBody>
      </p:sp>
    </p:spTree>
  </p:cSld>
  <p:clrMapOvr>
    <a:masterClrMapping/>
  </p:clrMapOvr>
  <p:transition/>
</p:sld>
</file>

<file path=ppt/slides/slide5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http://en.wikipedia.org/wiki/St_Mark%27s_Campanile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5029200" y="4119027"/>
            <a:ext cx="3886200" cy="113877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Campanile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St. Mark's Basilica</a:t>
            </a:r>
          </a:p>
        </p:txBody>
      </p:sp>
      <p:sp>
        <p:nvSpPr>
          <p:cNvPr id="11" name="Rectangle 10"/>
          <p:cNvSpPr/>
          <p:nvPr/>
        </p:nvSpPr>
        <p:spPr>
          <a:xfrm>
            <a:off x="5105400" y="5391090"/>
            <a:ext cx="38862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4340" name="Picture 4"/>
          <p:cNvPicPr>
            <a:picLocks noChangeAspect="1" noChangeArrowheads="1"/>
          </p:cNvPicPr>
          <p:nvPr/>
        </p:nvPicPr>
        <p:blipFill>
          <a:blip r:embed="rId3" cstate="print"/>
          <a:srcRect/>
          <a:stretch>
            <a:fillRect/>
          </a:stretch>
        </p:blipFill>
        <p:spPr bwMode="auto">
          <a:xfrm>
            <a:off x="762000" y="-3630"/>
            <a:ext cx="4629150" cy="6172200"/>
          </a:xfrm>
          <a:prstGeom prst="rect">
            <a:avLst/>
          </a:prstGeom>
          <a:noFill/>
          <a:ln w="9525">
            <a:noFill/>
            <a:miter lim="800000"/>
            <a:headEnd/>
            <a:tailEnd/>
          </a:ln>
        </p:spPr>
      </p:pic>
    </p:spTree>
  </p:cSld>
  <p:clrMapOvr>
    <a:masterClrMapping/>
  </p:clrMapOvr>
  <p:transition/>
</p:sld>
</file>

<file path=ppt/slides/slide5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7432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3" cstate="print"/>
          <a:srcRect/>
          <a:stretch>
            <a:fillRect/>
          </a:stretch>
        </p:blipFill>
        <p:spPr bwMode="auto">
          <a:xfrm>
            <a:off x="870858" y="62509"/>
            <a:ext cx="2558142" cy="6080663"/>
          </a:xfrm>
          <a:prstGeom prst="rect">
            <a:avLst/>
          </a:prstGeom>
          <a:noFill/>
          <a:ln w="9525">
            <a:noFill/>
            <a:miter lim="800000"/>
            <a:headEnd/>
            <a:tailEnd/>
          </a:ln>
        </p:spPr>
      </p:pic>
      <p:sp>
        <p:nvSpPr>
          <p:cNvPr id="6" name="Rectangle 5"/>
          <p:cNvSpPr/>
          <p:nvPr/>
        </p:nvSpPr>
        <p:spPr>
          <a:xfrm>
            <a:off x="2743200" y="48006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Two Towers</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595996967"/>
      </p:ext>
    </p:extLst>
  </p:cSld>
  <p:clrMapOvr>
    <a:masterClrMapping/>
  </p:clrMapOvr>
  <p:transition/>
</p:sld>
</file>

<file path=ppt/slides/slide5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2079995" y="6551842"/>
            <a:ext cx="49792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http://www.pictureninja.com/pages/italy/tuscany/image-bell-tower-florentine-cathedral.htm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3651" name="Picture 4"/>
          <p:cNvPicPr>
            <a:picLocks noChangeAspect="1" noChangeArrowheads="1"/>
          </p:cNvPicPr>
          <p:nvPr/>
        </p:nvPicPr>
        <p:blipFill>
          <a:blip r:embed="rId3" cstate="print"/>
          <a:srcRect/>
          <a:stretch>
            <a:fillRect/>
          </a:stretch>
        </p:blipFill>
        <p:spPr bwMode="auto">
          <a:xfrm>
            <a:off x="2428875" y="228600"/>
            <a:ext cx="4286250" cy="5715000"/>
          </a:xfrm>
          <a:prstGeom prst="rect">
            <a:avLst/>
          </a:prstGeom>
          <a:noFill/>
          <a:ln w="9525">
            <a:noFill/>
            <a:miter lim="800000"/>
            <a:headEnd/>
            <a:tailEnd/>
          </a:ln>
        </p:spPr>
      </p:pic>
      <p:sp>
        <p:nvSpPr>
          <p:cNvPr id="283652" name="Rectangle 5"/>
          <p:cNvSpPr>
            <a:spLocks noChangeArrowheads="1"/>
          </p:cNvSpPr>
          <p:nvPr/>
        </p:nvSpPr>
        <p:spPr bwMode="auto">
          <a:xfrm>
            <a:off x="1349375" y="6121400"/>
            <a:ext cx="6753225" cy="6302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Bell tower of the Florence Cathedra from </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Brunelleschi's Dome</a:t>
            </a: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l</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Tree>
  </p:cSld>
  <p:clrMapOvr>
    <a:masterClrMapping/>
  </p:clrMapOvr>
  <p:transition/>
</p:sld>
</file>

<file path=ppt/slides/slide5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786940" y="6545263"/>
            <a:ext cx="356059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http://www.sights-and-culture.com/Italy/Florence-city-view.html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4675" name="Rectangle 4"/>
          <p:cNvSpPr>
            <a:spLocks noChangeArrowheads="1"/>
          </p:cNvSpPr>
          <p:nvPr/>
        </p:nvSpPr>
        <p:spPr bwMode="auto">
          <a:xfrm>
            <a:off x="1052513" y="6121400"/>
            <a:ext cx="7086600" cy="3365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Verdana" pitchFamily="34" charset="0"/>
                <a:ea typeface="+mn-ea"/>
                <a:cs typeface="+mn-cs"/>
              </a:rPr>
              <a:t>Florence, with cathedral Santa Maria del Fiore and Palazzo Vecchio</a:t>
            </a: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 </a:t>
            </a:r>
          </a:p>
        </p:txBody>
      </p:sp>
      <p:pic>
        <p:nvPicPr>
          <p:cNvPr id="284676" name="Picture 5"/>
          <p:cNvPicPr>
            <a:picLocks noChangeAspect="1" noChangeArrowheads="1"/>
          </p:cNvPicPr>
          <p:nvPr/>
        </p:nvPicPr>
        <p:blipFill>
          <a:blip r:embed="rId3" cstate="print"/>
          <a:srcRect/>
          <a:stretch>
            <a:fillRect/>
          </a:stretch>
        </p:blipFill>
        <p:spPr bwMode="auto">
          <a:xfrm>
            <a:off x="685800" y="685800"/>
            <a:ext cx="7772400" cy="4973638"/>
          </a:xfrm>
          <a:prstGeom prst="rect">
            <a:avLst/>
          </a:prstGeom>
          <a:noFill/>
          <a:ln w="9525">
            <a:noFill/>
            <a:miter lim="800000"/>
            <a:headEnd/>
            <a:tailEnd/>
          </a:ln>
        </p:spPr>
      </p:pic>
    </p:spTree>
  </p:cSld>
  <p:clrMapOvr>
    <a:masterClrMapping/>
  </p:clrMapOvr>
  <p:transition/>
</p:sld>
</file>

<file path=ppt/slides/slide5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3761452" y="6545263"/>
            <a:ext cx="163538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Minnesota Historical 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5699" name="Rectangle 4"/>
          <p:cNvSpPr>
            <a:spLocks noChangeArrowheads="1"/>
          </p:cNvSpPr>
          <p:nvPr/>
        </p:nvSpPr>
        <p:spPr bwMode="auto">
          <a:xfrm>
            <a:off x="2908300" y="5562600"/>
            <a:ext cx="3276600" cy="874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Catholic Church at Winsted</a:t>
            </a:r>
          </a:p>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Photograph Collection, Postcard 1907 </a:t>
            </a:r>
            <a:b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Location no. MM1.9 WN r2 </a:t>
            </a:r>
            <a:endParaRPr kumimoji="0" lang="en-US" sz="3200" b="1"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285700" name="Picture 5"/>
          <p:cNvPicPr>
            <a:picLocks noChangeAspect="1" noChangeArrowheads="1"/>
          </p:cNvPicPr>
          <p:nvPr/>
        </p:nvPicPr>
        <p:blipFill>
          <a:blip r:embed="rId3" cstate="print"/>
          <a:srcRect/>
          <a:stretch>
            <a:fillRect/>
          </a:stretch>
        </p:blipFill>
        <p:spPr bwMode="auto">
          <a:xfrm>
            <a:off x="1081088" y="2605088"/>
            <a:ext cx="3333750" cy="1704975"/>
          </a:xfrm>
          <a:prstGeom prst="rect">
            <a:avLst/>
          </a:prstGeom>
          <a:noFill/>
          <a:ln w="9525">
            <a:noFill/>
            <a:miter lim="800000"/>
            <a:headEnd/>
            <a:tailEnd/>
          </a:ln>
        </p:spPr>
      </p:pic>
      <p:pic>
        <p:nvPicPr>
          <p:cNvPr id="285701" name="Picture 7"/>
          <p:cNvPicPr>
            <a:picLocks noChangeAspect="1" noChangeArrowheads="1"/>
          </p:cNvPicPr>
          <p:nvPr/>
        </p:nvPicPr>
        <p:blipFill>
          <a:blip r:embed="rId4" cstate="print"/>
          <a:srcRect/>
          <a:stretch>
            <a:fillRect/>
          </a:stretch>
        </p:blipFill>
        <p:spPr bwMode="auto">
          <a:xfrm>
            <a:off x="5686425" y="685800"/>
            <a:ext cx="2847975" cy="4572000"/>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solidFill>
                  <a:schemeClr val="accent1">
                    <a:lumMod val="90000"/>
                  </a:schemeClr>
                </a:solidFill>
                <a:latin typeface="Verdana" pitchFamily="34" charset="0"/>
              </a:rPr>
              <a:t> Cultural Metaphors</a:t>
            </a:r>
          </a:p>
        </p:txBody>
      </p:sp>
      <p:sp>
        <p:nvSpPr>
          <p:cNvPr id="28675" name="Rectangle 3"/>
          <p:cNvSpPr>
            <a:spLocks noGrp="1" noChangeArrowheads="1"/>
          </p:cNvSpPr>
          <p:nvPr>
            <p:ph type="body" idx="1"/>
          </p:nvPr>
        </p:nvSpPr>
        <p:spPr>
          <a:xfrm>
            <a:off x="914400" y="2667000"/>
            <a:ext cx="7315200" cy="2850011"/>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subcultures </a:t>
            </a:r>
          </a:p>
          <a:p>
            <a:pPr marL="6350" lvl="2" indent="0" algn="ctr" eaLnBrk="1" hangingPunct="1">
              <a:buNone/>
            </a:pPr>
            <a:r>
              <a:rPr lang="en-US" sz="3200" b="1" dirty="0">
                <a:solidFill>
                  <a:srgbClr val="FF0000"/>
                </a:solidFill>
                <a:latin typeface="Verdana" pitchFamily="34" charset="0"/>
              </a:rPr>
              <a:t>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Tree>
    <p:extLst>
      <p:ext uri="{BB962C8B-B14F-4D97-AF65-F5344CB8AC3E}">
        <p14:creationId xmlns:p14="http://schemas.microsoft.com/office/powerpoint/2010/main" val="261821338"/>
      </p:ext>
    </p:extLst>
  </p:cSld>
  <p:clrMapOvr>
    <a:masterClrMapping/>
  </p:clrMapOvr>
  <p:transition/>
</p:sld>
</file>

<file path=ppt/slides/slide5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0515" name="Rectangle 3"/>
          <p:cNvSpPr>
            <a:spLocks noGrp="1" noChangeArrowheads="1"/>
          </p:cNvSpPr>
          <p:nvPr>
            <p:ph type="body" idx="1"/>
          </p:nvPr>
        </p:nvSpPr>
        <p:spPr>
          <a:xfrm>
            <a:off x="914400" y="2058412"/>
            <a:ext cx="7315200" cy="3046988"/>
          </a:xfrm>
        </p:spPr>
        <p:txBody>
          <a:bodyPr/>
          <a:lstStyle/>
          <a:p>
            <a:pPr eaLnBrk="1" hangingPunct="1">
              <a:spcBef>
                <a:spcPts val="0"/>
              </a:spcBef>
            </a:pPr>
            <a:r>
              <a:rPr lang="en-US" dirty="0"/>
              <a:t>In the opera there is inherent inequity in the amount of fame given to each of the soloists</a:t>
            </a:r>
          </a:p>
          <a:p>
            <a:pPr eaLnBrk="1" hangingPunct="1">
              <a:spcBef>
                <a:spcPts val="0"/>
              </a:spcBef>
            </a:pPr>
            <a:endParaRPr lang="en-US" dirty="0"/>
          </a:p>
          <a:p>
            <a:pPr eaLnBrk="1" hangingPunct="1">
              <a:spcBef>
                <a:spcPts val="0"/>
              </a:spcBef>
            </a:pPr>
            <a:r>
              <a:rPr lang="en-US" dirty="0"/>
              <a:t>The same is true in the Italian economy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1843" name="Rectangle 3"/>
          <p:cNvSpPr>
            <a:spLocks noGrp="1" noChangeArrowheads="1"/>
          </p:cNvSpPr>
          <p:nvPr>
            <p:ph type="body" idx="1"/>
          </p:nvPr>
        </p:nvSpPr>
        <p:spPr>
          <a:xfrm>
            <a:off x="914400" y="1761018"/>
            <a:ext cx="7315200" cy="4610493"/>
          </a:xfrm>
        </p:spPr>
        <p:txBody>
          <a:bodyPr/>
          <a:lstStyle/>
          <a:p>
            <a:pPr marL="0" indent="0" algn="ctr" eaLnBrk="1" hangingPunct="1">
              <a:lnSpc>
                <a:spcPct val="80000"/>
              </a:lnSpc>
              <a:buNone/>
            </a:pPr>
            <a:r>
              <a:rPr lang="en-US" sz="2800" dirty="0"/>
              <a:t>i</a:t>
            </a:r>
            <a:r>
              <a:rPr lang="en-US" dirty="0"/>
              <a:t>n the </a:t>
            </a:r>
            <a:r>
              <a:rPr lang="en-US" b="1" dirty="0"/>
              <a:t>south</a:t>
            </a:r>
            <a:r>
              <a:rPr lang="en-US" dirty="0"/>
              <a:t> the culture centers around </a:t>
            </a:r>
            <a:r>
              <a:rPr lang="en-US" sz="4000" b="1" dirty="0"/>
              <a:t>death</a:t>
            </a:r>
            <a:endParaRPr lang="en-US" b="1" dirty="0"/>
          </a:p>
          <a:p>
            <a:pPr marL="231775" indent="-231775" eaLnBrk="1" hangingPunct="1">
              <a:lnSpc>
                <a:spcPct val="80000"/>
              </a:lnSpc>
            </a:pPr>
            <a:endParaRPr lang="en-US" sz="1600" dirty="0"/>
          </a:p>
          <a:p>
            <a:pPr marL="231775" lvl="1" indent="-231775" eaLnBrk="1" hangingPunct="1">
              <a:lnSpc>
                <a:spcPct val="80000"/>
              </a:lnSpc>
            </a:pPr>
            <a:r>
              <a:rPr lang="en-US" sz="2000" dirty="0"/>
              <a:t>The Italians worry that the operatic drama of life will fall apart when a family member dies</a:t>
            </a:r>
          </a:p>
          <a:p>
            <a:pPr marL="231775" lvl="1" indent="-231775" eaLnBrk="1" hangingPunct="1">
              <a:lnSpc>
                <a:spcPct val="80000"/>
              </a:lnSpc>
            </a:pPr>
            <a:endParaRPr lang="en-US" sz="2000" dirty="0"/>
          </a:p>
          <a:p>
            <a:pPr marL="231775" lvl="1" indent="-231775" eaLnBrk="1" hangingPunct="1">
              <a:lnSpc>
                <a:spcPct val="80000"/>
              </a:lnSpc>
            </a:pPr>
            <a:r>
              <a:rPr lang="en-US" sz="2000" dirty="0"/>
              <a:t>The experience of dying  and the fear of not being able to react properly to such an event has forced southerners to create a complex strategy to enable them to face and conquer death</a:t>
            </a:r>
          </a:p>
          <a:p>
            <a:pPr marL="231775" lvl="1" indent="-231775" eaLnBrk="1" hangingPunct="1">
              <a:lnSpc>
                <a:spcPct val="80000"/>
              </a:lnSpc>
            </a:pPr>
            <a:endParaRPr lang="en-US" sz="2000" dirty="0"/>
          </a:p>
          <a:p>
            <a:pPr marL="231775" lvl="1" indent="-231775" eaLnBrk="1" hangingPunct="1">
              <a:lnSpc>
                <a:spcPct val="80000"/>
              </a:lnSpc>
            </a:pPr>
            <a:r>
              <a:rPr lang="en-US" sz="2000" dirty="0"/>
              <a:t>The purpose of these </a:t>
            </a:r>
            <a:r>
              <a:rPr lang="en-US" b="1" dirty="0"/>
              <a:t>rituals</a:t>
            </a:r>
            <a:r>
              <a:rPr lang="en-US" dirty="0"/>
              <a:t> </a:t>
            </a:r>
            <a:r>
              <a:rPr lang="en-US" sz="2000" dirty="0"/>
              <a:t>is to re-establish contact between the living and the dead, because according to southern beliefs, the family includes both the living and 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2867" name="Rectangle 3"/>
          <p:cNvSpPr>
            <a:spLocks noGrp="1" noChangeArrowheads="1"/>
          </p:cNvSpPr>
          <p:nvPr>
            <p:ph type="body" idx="1"/>
          </p:nvPr>
        </p:nvSpPr>
        <p:spPr>
          <a:xfrm>
            <a:off x="914400" y="2098344"/>
            <a:ext cx="7315200" cy="3600986"/>
          </a:xfrm>
        </p:spPr>
        <p:txBody>
          <a:bodyPr/>
          <a:lstStyle/>
          <a:p>
            <a:pPr marL="0" indent="0" algn="ctr" eaLnBrk="1" hangingPunct="1">
              <a:spcBef>
                <a:spcPts val="0"/>
              </a:spcBef>
              <a:buNone/>
            </a:pPr>
            <a:r>
              <a:rPr lang="en-US" sz="2800" dirty="0"/>
              <a:t>Each family member has reciprocal rights and duties, and people tend to attach great value to these obligations</a:t>
            </a:r>
          </a:p>
          <a:p>
            <a:pPr eaLnBrk="1" hangingPunct="1">
              <a:spcBef>
                <a:spcPts val="0"/>
              </a:spcBef>
            </a:pPr>
            <a:endParaRPr lang="en-US" dirty="0"/>
          </a:p>
          <a:p>
            <a:pPr lvl="1" eaLnBrk="1" hangingPunct="1">
              <a:spcBef>
                <a:spcPts val="0"/>
              </a:spcBef>
            </a:pPr>
            <a:r>
              <a:rPr lang="en-US" b="1" dirty="0"/>
              <a:t>The dead </a:t>
            </a:r>
            <a:r>
              <a:rPr lang="en-US" dirty="0"/>
              <a:t>have to protect </a:t>
            </a:r>
            <a:r>
              <a:rPr lang="en-US" b="1" dirty="0"/>
              <a:t>the living</a:t>
            </a:r>
          </a:p>
          <a:p>
            <a:pPr lvl="1" eaLnBrk="1" hangingPunct="1">
              <a:spcBef>
                <a:spcPts val="0"/>
              </a:spcBef>
            </a:pPr>
            <a:endParaRPr lang="en-US" dirty="0"/>
          </a:p>
          <a:p>
            <a:pPr lvl="1" eaLnBrk="1" hangingPunct="1">
              <a:spcBef>
                <a:spcPts val="0"/>
              </a:spcBef>
            </a:pPr>
            <a:r>
              <a:rPr lang="en-US" b="1" dirty="0"/>
              <a:t>The living </a:t>
            </a:r>
            <a:r>
              <a:rPr lang="en-US" dirty="0"/>
              <a:t>have to keep alive the memory of </a:t>
            </a:r>
            <a:r>
              <a:rPr lang="en-US" b="1" dirty="0"/>
              <a:t>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body" idx="4294967295"/>
          </p:nvPr>
        </p:nvSpPr>
        <p:spPr>
          <a:xfrm>
            <a:off x="910324" y="2428397"/>
            <a:ext cx="7315200" cy="2985433"/>
          </a:xfrm>
        </p:spPr>
        <p:txBody>
          <a:bodyPr>
            <a:spAutoFit/>
          </a:bodyPr>
          <a:lstStyle/>
          <a:p>
            <a:pPr algn="ctr" eaLnBrk="1" hangingPunct="1">
              <a:buFontTx/>
              <a:buNone/>
            </a:pPr>
            <a:r>
              <a:rPr lang="en-US" sz="4400" b="1" dirty="0">
                <a:solidFill>
                  <a:srgbClr val="FF0000"/>
                </a:solidFill>
              </a:rPr>
              <a:t>the </a:t>
            </a:r>
          </a:p>
          <a:p>
            <a:pPr algn="ctr" eaLnBrk="1" hangingPunct="1">
              <a:buFontTx/>
              <a:buNone/>
            </a:pPr>
            <a:r>
              <a:rPr lang="en-US" sz="4400" b="1" dirty="0">
                <a:solidFill>
                  <a:srgbClr val="FF0000"/>
                </a:solidFill>
              </a:rPr>
              <a:t>Units of Analysis</a:t>
            </a:r>
          </a:p>
          <a:p>
            <a:pPr algn="ctr" eaLnBrk="1" hangingPunct="1">
              <a:buFontTx/>
              <a:buNone/>
            </a:pPr>
            <a:r>
              <a:rPr lang="en-US" sz="4400" b="1" dirty="0">
                <a:solidFill>
                  <a:srgbClr val="FF0000"/>
                </a:solidFill>
              </a:rPr>
              <a:t>can be combined</a:t>
            </a:r>
          </a:p>
          <a:p>
            <a:pPr algn="ctr" eaLnBrk="1" hangingPunct="1">
              <a:buFontTx/>
              <a:buNone/>
            </a:pPr>
            <a:r>
              <a:rPr lang="en-US" dirty="0">
                <a:solidFill>
                  <a:srgbClr val="FF0000"/>
                </a:solidFill>
              </a:rPr>
              <a:t>(and quite often are)</a:t>
            </a:r>
          </a:p>
        </p:txBody>
      </p:sp>
    </p:spTree>
    <p:extLst>
      <p:ext uri="{BB962C8B-B14F-4D97-AF65-F5344CB8AC3E}">
        <p14:creationId xmlns:p14="http://schemas.microsoft.com/office/powerpoint/2010/main" val="2535328763"/>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3891" name="Rectangle 3"/>
          <p:cNvSpPr>
            <a:spLocks noGrp="1" noChangeArrowheads="1"/>
          </p:cNvSpPr>
          <p:nvPr>
            <p:ph type="body" idx="1"/>
          </p:nvPr>
        </p:nvSpPr>
        <p:spPr>
          <a:xfrm>
            <a:off x="914400" y="2514600"/>
            <a:ext cx="7315200" cy="2597827"/>
          </a:xfrm>
        </p:spPr>
        <p:txBody>
          <a:bodyPr/>
          <a:lstStyle/>
          <a:p>
            <a:pPr marL="0" indent="0" algn="ctr" eaLnBrk="1" hangingPunct="1">
              <a:lnSpc>
                <a:spcPct val="150000"/>
              </a:lnSpc>
              <a:spcBef>
                <a:spcPts val="0"/>
              </a:spcBef>
              <a:buNone/>
            </a:pPr>
            <a:r>
              <a:rPr lang="en-US" sz="2800" dirty="0"/>
              <a:t>This distinction between north and south can be found easily in Italian operas that tend to depict the characteristics </a:t>
            </a:r>
          </a:p>
          <a:p>
            <a:pPr marL="0" indent="0" algn="ctr" eaLnBrk="1" hangingPunct="1">
              <a:lnSpc>
                <a:spcPct val="150000"/>
              </a:lnSpc>
              <a:spcBef>
                <a:spcPts val="0"/>
              </a:spcBef>
              <a:buNone/>
            </a:pPr>
            <a:r>
              <a:rPr lang="en-US" sz="2800" dirty="0"/>
              <a:t>of one region or the other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734703" y="381000"/>
            <a:ext cx="3924895" cy="5519383"/>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710752" y="609600"/>
            <a:ext cx="3260109" cy="5015552"/>
          </a:xfrm>
          <a:prstGeom prst="rect">
            <a:avLst/>
          </a:prstGeom>
          <a:noFill/>
          <a:ln w="9525">
            <a:noFill/>
            <a:miter lim="800000"/>
            <a:headEnd/>
            <a:tailEnd/>
          </a:ln>
        </p:spPr>
      </p:pic>
      <p:sp>
        <p:nvSpPr>
          <p:cNvPr id="6" name="Rectangle 5"/>
          <p:cNvSpPr/>
          <p:nvPr/>
        </p:nvSpPr>
        <p:spPr>
          <a:xfrm>
            <a:off x="5257800" y="4386894"/>
            <a:ext cx="2355132" cy="117570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Cavalleria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Rusticana</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5628459" y="5704768"/>
            <a:ext cx="152958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1994848" y="5701352"/>
            <a:ext cx="149752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North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4915" name="Rectangle 3"/>
          <p:cNvSpPr>
            <a:spLocks noGrp="1" noChangeArrowheads="1"/>
          </p:cNvSpPr>
          <p:nvPr>
            <p:ph type="body" idx="1"/>
          </p:nvPr>
        </p:nvSpPr>
        <p:spPr>
          <a:xfrm>
            <a:off x="914400" y="2242242"/>
            <a:ext cx="7315200" cy="3323987"/>
          </a:xfrm>
        </p:spPr>
        <p:txBody>
          <a:bodyPr/>
          <a:lstStyle/>
          <a:p>
            <a:pPr marL="0" indent="0" algn="ctr" eaLnBrk="1" hangingPunct="1">
              <a:lnSpc>
                <a:spcPct val="150000"/>
              </a:lnSpc>
              <a:spcBef>
                <a:spcPts val="0"/>
              </a:spcBef>
              <a:buNone/>
            </a:pPr>
            <a:r>
              <a:rPr lang="en-US" sz="2800" dirty="0"/>
              <a:t>for e.g. . . . </a:t>
            </a:r>
          </a:p>
          <a:p>
            <a:pPr marL="0" indent="0" algn="ctr" eaLnBrk="1" hangingPunct="1">
              <a:lnSpc>
                <a:spcPct val="150000"/>
              </a:lnSpc>
              <a:spcBef>
                <a:spcPts val="0"/>
              </a:spcBef>
              <a:buNone/>
            </a:pPr>
            <a:r>
              <a:rPr lang="en-US" sz="2800" b="1" i="1" dirty="0" err="1"/>
              <a:t>Cavalleria</a:t>
            </a:r>
            <a:r>
              <a:rPr lang="en-US" sz="2800" b="1" i="1" dirty="0"/>
              <a:t> </a:t>
            </a:r>
            <a:r>
              <a:rPr lang="en-US" sz="2800" b="1" i="1" dirty="0" err="1"/>
              <a:t>Rusticana</a:t>
            </a:r>
            <a:r>
              <a:rPr lang="en-US" sz="2800" dirty="0"/>
              <a:t>, by Pietro Mascagni, represents a classic southern opera with its emphasis on humble, folk, suspicion, and revenge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205325"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http://en.wikipedia.org/wiki/Cavalleria_rusticana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457200" y="952500"/>
            <a:ext cx="8229600" cy="5143500"/>
          </a:xfrm>
          <a:prstGeom prst="rect">
            <a:avLst/>
          </a:prstGeom>
          <a:noFill/>
          <a:ln w="9525">
            <a:noFill/>
            <a:miter lim="800000"/>
            <a:headEnd/>
            <a:tailEnd/>
          </a:ln>
        </p:spPr>
      </p:pic>
    </p:spTree>
  </p:cSld>
  <p:clrMapOvr>
    <a:masterClrMapping/>
  </p:clrMapOvr>
  <p:transition/>
</p:sld>
</file>

<file path=ppt/slides/slide5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200400" y="6549570"/>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http://en.wikipedia.org/wiki/Cavalleria_rusticana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457200" y="943428"/>
            <a:ext cx="8229600" cy="5143500"/>
          </a:xfrm>
          <a:prstGeom prst="rect">
            <a:avLst/>
          </a:prstGeom>
          <a:noFill/>
          <a:ln w="9525">
            <a:noFill/>
            <a:miter lim="800000"/>
            <a:headEnd/>
            <a:tailEnd/>
          </a:ln>
        </p:spPr>
      </p:pic>
    </p:spTree>
  </p:cSld>
  <p:clrMapOvr>
    <a:masterClrMapping/>
  </p:clrMapOvr>
  <p:transition/>
</p:sld>
</file>

<file path=ppt/slides/slide52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205325"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http://en.wikipedia.org/wiki/Cavalleria_rusticana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5" name="Rectangle 4"/>
          <p:cNvSpPr/>
          <p:nvPr/>
        </p:nvSpPr>
        <p:spPr>
          <a:xfrm>
            <a:off x="6128086" y="4749225"/>
            <a:ext cx="2558714"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Piazza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843848" y="6551842"/>
            <a:ext cx="344677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http://www.culturevulture.net/Opera/cavalleriahgo_10-08.htm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2"/>
          <p:cNvSpPr>
            <a:spLocks noChangeArrowheads="1"/>
          </p:cNvSpPr>
          <p:nvPr/>
        </p:nvSpPr>
        <p:spPr bwMode="auto">
          <a:xfrm>
            <a:off x="733751" y="5791200"/>
            <a:ext cx="7648249"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An, of course, even in a small village they manage to get lots of people on stage.</a:t>
            </a:r>
          </a:p>
        </p:txBody>
      </p:sp>
      <p:pic>
        <p:nvPicPr>
          <p:cNvPr id="3077" name="Picture 5"/>
          <p:cNvPicPr>
            <a:picLocks noChangeAspect="1" noChangeArrowheads="1"/>
          </p:cNvPicPr>
          <p:nvPr/>
        </p:nvPicPr>
        <p:blipFill>
          <a:blip r:embed="rId3" cstate="print"/>
          <a:srcRect/>
          <a:stretch>
            <a:fillRect/>
          </a:stretch>
        </p:blipFill>
        <p:spPr bwMode="auto">
          <a:xfrm>
            <a:off x="685800" y="508002"/>
            <a:ext cx="7772400" cy="5181600"/>
          </a:xfrm>
          <a:prstGeom prst="rect">
            <a:avLst/>
          </a:prstGeom>
          <a:noFill/>
          <a:ln w="9525">
            <a:noFill/>
            <a:miter lim="800000"/>
            <a:headEnd/>
            <a:tailEnd/>
          </a:ln>
        </p:spPr>
      </p:pic>
      <p:sp>
        <p:nvSpPr>
          <p:cNvPr id="10" name="Rectangle 2"/>
          <p:cNvSpPr>
            <a:spLocks noChangeArrowheads="1"/>
          </p:cNvSpPr>
          <p:nvPr/>
        </p:nvSpPr>
        <p:spPr bwMode="auto">
          <a:xfrm>
            <a:off x="1632344" y="6093023"/>
            <a:ext cx="5878533"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400" b="0" i="0" u="none" strike="noStrike" kern="1200" cap="none" spc="0" normalizeH="0" baseline="0" noProof="0" dirty="0">
                <a:ln>
                  <a:noFill/>
                </a:ln>
                <a:solidFill>
                  <a:srgbClr val="FFFFFF"/>
                </a:solidFill>
                <a:effectLst/>
                <a:uLnTx/>
                <a:uFillTx/>
                <a:latin typeface="Verdana" pitchFamily="34" charset="0"/>
                <a:ea typeface="+mn-ea"/>
                <a:cs typeface="+mn-cs"/>
              </a:rPr>
              <a:t>Maria Markina and Brandon Jovanovich in </a:t>
            </a:r>
            <a:r>
              <a:rPr kumimoji="0" lang="it-IT" sz="1400" b="0" i="1" u="none" strike="noStrike" kern="1200" cap="none" spc="0" normalizeH="0" baseline="0" noProof="0" dirty="0">
                <a:ln>
                  <a:noFill/>
                </a:ln>
                <a:solidFill>
                  <a:srgbClr val="FFFFFF"/>
                </a:solidFill>
                <a:effectLst/>
                <a:uLnTx/>
                <a:uFillTx/>
                <a:latin typeface="Verdana" pitchFamily="34" charset="0"/>
                <a:ea typeface="+mn-ea"/>
                <a:cs typeface="+mn-cs"/>
              </a:rPr>
              <a:t>Cavalleria Rusticana</a:t>
            </a:r>
            <a:r>
              <a:rPr kumimoji="0" lang="it-IT" sz="1400" b="0"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cSld>
  <p:clrMapOvr>
    <a:masterClrMapping/>
  </p:clrMapOvr>
  <p:transition/>
</p:sld>
</file>

<file path=ppt/slides/slide5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843848" y="6551842"/>
            <a:ext cx="344677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http://www.culturevulture.net/Opera/cavalleriahgo_10-08.htm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2"/>
          <p:cNvSpPr>
            <a:spLocks noChangeArrowheads="1"/>
          </p:cNvSpPr>
          <p:nvPr/>
        </p:nvSpPr>
        <p:spPr bwMode="auto">
          <a:xfrm>
            <a:off x="733751" y="5791200"/>
            <a:ext cx="7648249"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An, of course, even in a small village they manage to get lots of people on stage.</a:t>
            </a:r>
          </a:p>
        </p:txBody>
      </p:sp>
      <p:sp>
        <p:nvSpPr>
          <p:cNvPr id="10" name="Rectangle 2"/>
          <p:cNvSpPr>
            <a:spLocks noChangeArrowheads="1"/>
          </p:cNvSpPr>
          <p:nvPr/>
        </p:nvSpPr>
        <p:spPr bwMode="auto">
          <a:xfrm>
            <a:off x="1632344" y="6093023"/>
            <a:ext cx="5878533"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400" b="0" i="0" u="none" strike="noStrike" kern="1200" cap="none" spc="0" normalizeH="0" baseline="0" noProof="0" dirty="0">
                <a:ln>
                  <a:noFill/>
                </a:ln>
                <a:solidFill>
                  <a:srgbClr val="FFFFFF"/>
                </a:solidFill>
                <a:effectLst/>
                <a:uLnTx/>
                <a:uFillTx/>
                <a:latin typeface="Verdana" pitchFamily="34" charset="0"/>
                <a:ea typeface="+mn-ea"/>
                <a:cs typeface="+mn-cs"/>
              </a:rPr>
              <a:t>Maria Markina and Brandon Jovanovich in </a:t>
            </a:r>
            <a:r>
              <a:rPr kumimoji="0" lang="it-IT" sz="1400" b="0" i="1" u="none" strike="noStrike" kern="1200" cap="none" spc="0" normalizeH="0" baseline="0" noProof="0" dirty="0">
                <a:ln>
                  <a:noFill/>
                </a:ln>
                <a:solidFill>
                  <a:srgbClr val="FFFFFF"/>
                </a:solidFill>
                <a:effectLst/>
                <a:uLnTx/>
                <a:uFillTx/>
                <a:latin typeface="Verdana" pitchFamily="34" charset="0"/>
                <a:ea typeface="+mn-ea"/>
                <a:cs typeface="+mn-cs"/>
              </a:rPr>
              <a:t>Cavalleria Rusticana</a:t>
            </a:r>
            <a:r>
              <a:rPr kumimoji="0" lang="it-IT" sz="1400" b="0"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5800" y="1306284"/>
            <a:ext cx="7772400" cy="4368089"/>
          </a:xfrm>
          <a:prstGeom prst="rect">
            <a:avLst/>
          </a:prstGeom>
          <a:noFill/>
          <a:ln w="9525">
            <a:noFill/>
            <a:miter lim="800000"/>
            <a:headEnd/>
            <a:tailEnd/>
          </a:ln>
        </p:spPr>
      </p:pic>
    </p:spTree>
  </p:cSld>
  <p:clrMapOvr>
    <a:masterClrMapping/>
  </p:clrMapOvr>
  <p:transition/>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5939" name="Rectangle 3"/>
          <p:cNvSpPr>
            <a:spLocks noGrp="1" noChangeArrowheads="1"/>
          </p:cNvSpPr>
          <p:nvPr>
            <p:ph type="body" idx="1"/>
          </p:nvPr>
        </p:nvSpPr>
        <p:spPr>
          <a:xfrm>
            <a:off x="914400" y="2104032"/>
            <a:ext cx="7315200" cy="3970318"/>
          </a:xfrm>
        </p:spPr>
        <p:txBody>
          <a:bodyPr/>
          <a:lstStyle/>
          <a:p>
            <a:pPr marL="0" indent="0" algn="ctr" eaLnBrk="1" hangingPunct="1">
              <a:buNone/>
            </a:pPr>
            <a:r>
              <a:rPr lang="en-US" sz="2800" dirty="0"/>
              <a:t>In contrast, Giuseppe Verdi’s </a:t>
            </a:r>
          </a:p>
          <a:p>
            <a:pPr marL="0" indent="0" algn="ctr" eaLnBrk="1" hangingPunct="1">
              <a:buNone/>
            </a:pPr>
            <a:r>
              <a:rPr lang="en-US" sz="2800" b="1" i="1" dirty="0"/>
              <a:t>Tosca</a:t>
            </a:r>
            <a:r>
              <a:rPr lang="en-US" sz="2800" dirty="0"/>
              <a:t> emphasizes the north, </a:t>
            </a:r>
          </a:p>
          <a:p>
            <a:pPr marL="0" indent="0" algn="ctr" eaLnBrk="1" hangingPunct="1">
              <a:buNone/>
            </a:pPr>
            <a:r>
              <a:rPr lang="en-US" sz="2800" dirty="0"/>
              <a:t>as it takes place in elegant urban settings in which important personages display more subtle and complex feelings, </a:t>
            </a:r>
          </a:p>
          <a:p>
            <a:pPr marL="0" indent="0" algn="ctr" eaLnBrk="1" hangingPunct="1">
              <a:buNone/>
            </a:pPr>
            <a:r>
              <a:rPr lang="en-US" sz="2800" dirty="0"/>
              <a:t>although no less passionate </a:t>
            </a:r>
          </a:p>
          <a:p>
            <a:pPr marL="0" indent="0" algn="ctr" eaLnBrk="1" hangingPunct="1">
              <a:buNone/>
            </a:pPr>
            <a:r>
              <a:rPr lang="en-US" sz="2800" dirty="0"/>
              <a:t>(and perhaps even more so) </a:t>
            </a:r>
          </a:p>
          <a:p>
            <a:pPr marL="0" indent="0" algn="ctr" eaLnBrk="1" hangingPunct="1">
              <a:buNone/>
            </a:pPr>
            <a:r>
              <a:rPr lang="en-US" sz="2800" dirty="0"/>
              <a:t>than those found among the southerners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871538" y="457200"/>
            <a:ext cx="7315200" cy="5867400"/>
          </a:xfrm>
        </p:spPr>
        <p:txBody>
          <a:bodyPr>
            <a:noAutofit/>
          </a:bodyPr>
          <a:lstStyle/>
          <a:p>
            <a:pPr eaLnBrk="1" hangingPunct="1">
              <a:lnSpc>
                <a:spcPct val="70000"/>
              </a:lnSpc>
              <a:buFontTx/>
              <a:buNone/>
              <a:defRPr/>
            </a:pPr>
            <a:endParaRPr lang="en-US" sz="4000" b="1" dirty="0">
              <a:latin typeface="Verdana" pitchFamily="34" charset="0"/>
            </a:endParaRPr>
          </a:p>
          <a:p>
            <a:pPr algn="ctr" eaLnBrk="1" hangingPunct="1">
              <a:lnSpc>
                <a:spcPct val="90000"/>
              </a:lnSpc>
              <a:buFontTx/>
              <a:buNone/>
              <a:defRPr/>
            </a:pPr>
            <a:r>
              <a:rPr lang="en-US" sz="2400" b="1" dirty="0">
                <a:latin typeface="Verdana" pitchFamily="34" charset="0"/>
              </a:rPr>
              <a:t>“units of analysis” may include:</a:t>
            </a:r>
          </a:p>
          <a:p>
            <a:pPr marL="1538288" indent="-158750" eaLnBrk="1" hangingPunct="1">
              <a:lnSpc>
                <a:spcPct val="60000"/>
              </a:lnSpc>
              <a:buFontTx/>
              <a:buNone/>
              <a:defRPr/>
            </a:pPr>
            <a:endParaRPr lang="en-US" sz="1000" b="1" dirty="0">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one person</a:t>
            </a:r>
            <a:endParaRPr lang="en-US" sz="18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family</a:t>
            </a:r>
            <a:endParaRPr lang="en-US" sz="1600" dirty="0">
              <a:solidFill>
                <a:schemeClr val="accent1">
                  <a:lumMod val="90000"/>
                </a:schemeClr>
              </a:solidFill>
              <a:latin typeface="Verdana" pitchFamily="34" charset="0"/>
            </a:endParaRPr>
          </a:p>
          <a:p>
            <a:pPr marL="1712913" lvl="1" indent="-333375" eaLnBrk="1" hangingPunct="1">
              <a:lnSpc>
                <a:spcPct val="90000"/>
              </a:lnSpc>
              <a:defRPr/>
            </a:pPr>
            <a:r>
              <a:rPr lang="en-US" b="1" dirty="0">
                <a:solidFill>
                  <a:schemeClr val="accent1">
                    <a:lumMod val="90000"/>
                  </a:schemeClr>
                </a:solidFill>
                <a:latin typeface="Verdana" pitchFamily="34" charset="0"/>
              </a:rPr>
              <a:t>the community</a:t>
            </a:r>
          </a:p>
          <a:p>
            <a:pPr marL="1712913" lvl="1" indent="-333375" eaLnBrk="1" hangingPunct="1">
              <a:lnSpc>
                <a:spcPct val="90000"/>
              </a:lnSpc>
              <a:defRPr/>
            </a:pPr>
            <a:r>
              <a:rPr lang="en-US" b="1" dirty="0">
                <a:solidFill>
                  <a:schemeClr val="accent1">
                    <a:lumMod val="90000"/>
                  </a:schemeClr>
                </a:solidFill>
                <a:latin typeface="Verdana" pitchFamily="34" charset="0"/>
              </a:rPr>
              <a:t>a region</a:t>
            </a:r>
          </a:p>
          <a:p>
            <a:pPr marL="1712913" lvl="1" indent="-333375" eaLnBrk="1" hangingPunct="1">
              <a:lnSpc>
                <a:spcPct val="90000"/>
              </a:lnSpc>
              <a:defRPr/>
            </a:pPr>
            <a:r>
              <a:rPr lang="en-US" b="1" dirty="0">
                <a:solidFill>
                  <a:schemeClr val="accent1">
                    <a:lumMod val="90000"/>
                  </a:schemeClr>
                </a:solidFill>
                <a:latin typeface="Verdana" pitchFamily="34" charset="0"/>
              </a:rPr>
              <a:t>a “culture area”</a:t>
            </a:r>
          </a:p>
          <a:p>
            <a:pPr marL="1712913" lvl="1" indent="-333375" eaLnBrk="1" hangingPunct="1">
              <a:lnSpc>
                <a:spcPct val="90000"/>
              </a:lnSpc>
              <a:defRPr/>
            </a:pPr>
            <a:r>
              <a:rPr lang="en-US" b="1" dirty="0">
                <a:solidFill>
                  <a:schemeClr val="accent1">
                    <a:lumMod val="90000"/>
                  </a:schemeClr>
                </a:solidFill>
                <a:latin typeface="Verdana" pitchFamily="34" charset="0"/>
              </a:rPr>
              <a:t>a culture / “subculture”</a:t>
            </a:r>
          </a:p>
          <a:p>
            <a:pPr marL="1712913" lvl="1" indent="-333375" eaLnBrk="1" hangingPunct="1">
              <a:lnSpc>
                <a:spcPct val="90000"/>
              </a:lnSpc>
              <a:defRPr/>
            </a:pPr>
            <a:r>
              <a:rPr lang="en-US" sz="3200" b="1" dirty="0">
                <a:solidFill>
                  <a:srgbClr val="FF0000"/>
                </a:solidFill>
                <a:latin typeface="Verdana" pitchFamily="34" charset="0"/>
              </a:rPr>
              <a:t>a country / nation </a:t>
            </a:r>
          </a:p>
          <a:p>
            <a:pPr marL="1712913" lvl="1" indent="-333375" eaLnBrk="1" hangingPunct="1">
              <a:lnSpc>
                <a:spcPct val="90000"/>
              </a:lnSpc>
              <a:defRPr/>
            </a:pPr>
            <a:r>
              <a:rPr lang="en-US" b="1" dirty="0">
                <a:solidFill>
                  <a:schemeClr val="accent1">
                    <a:lumMod val="90000"/>
                  </a:schemeClr>
                </a:solidFill>
                <a:latin typeface="Verdana" pitchFamily="34" charset="0"/>
              </a:rPr>
              <a:t>the world</a:t>
            </a:r>
          </a:p>
          <a:p>
            <a:pPr marL="1712913" lvl="1" indent="-333375" eaLnBrk="1" hangingPunct="1">
              <a:lnSpc>
                <a:spcPct val="90000"/>
              </a:lnSpc>
              <a:defRPr/>
            </a:pPr>
            <a:r>
              <a:rPr lang="en-US" b="1" dirty="0">
                <a:solidFill>
                  <a:schemeClr val="accent1">
                    <a:lumMod val="90000"/>
                  </a:schemeClr>
                </a:solidFill>
                <a:latin typeface="Verdana" pitchFamily="34" charset="0"/>
              </a:rPr>
              <a:t>an item or action itself</a:t>
            </a:r>
          </a:p>
          <a:p>
            <a:pPr marL="1712913" lvl="1" indent="-333375" eaLnBrk="1" hangingPunct="1">
              <a:lnSpc>
                <a:spcPct val="90000"/>
              </a:lnSpc>
              <a:defRPr/>
            </a:pPr>
            <a:r>
              <a:rPr lang="en-US" sz="3200" b="1" dirty="0">
                <a:solidFill>
                  <a:srgbClr val="FF0000"/>
                </a:solidFill>
                <a:latin typeface="Verdana" pitchFamily="34" charset="0"/>
              </a:rPr>
              <a:t>a “cultural metaphor”</a:t>
            </a:r>
          </a:p>
        </p:txBody>
      </p:sp>
    </p:spTree>
    <p:extLst>
      <p:ext uri="{BB962C8B-B14F-4D97-AF65-F5344CB8AC3E}">
        <p14:creationId xmlns:p14="http://schemas.microsoft.com/office/powerpoint/2010/main" val="840902381"/>
      </p:ext>
    </p:extLst>
  </p:cSld>
  <p:clrMapOvr>
    <a:masterClrMapping/>
  </p:clrMapOvr>
  <p:transition/>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Quiz . . .</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3200"/>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43" name="Picture 3"/>
          <p:cNvPicPr>
            <a:picLocks noChangeAspect="1" noChangeArrowheads="1"/>
          </p:cNvPicPr>
          <p:nvPr/>
        </p:nvPicPr>
        <p:blipFill>
          <a:blip r:embed="rId3" cstate="print"/>
          <a:srcRect/>
          <a:stretch>
            <a:fillRect/>
          </a:stretch>
        </p:blipFill>
        <p:spPr bwMode="auto">
          <a:xfrm>
            <a:off x="2971800" y="627797"/>
            <a:ext cx="2541254" cy="5571699"/>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5437496" y="664192"/>
            <a:ext cx="3557016" cy="54864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38752" y="685800"/>
            <a:ext cx="2924385" cy="5486400"/>
          </a:xfrm>
          <a:prstGeom prst="rect">
            <a:avLst/>
          </a:prstGeom>
          <a:noFill/>
          <a:ln w="9525">
            <a:noFill/>
            <a:miter lim="800000"/>
            <a:headEnd/>
            <a:tailEnd/>
          </a:ln>
        </p:spPr>
      </p:pic>
      <p:sp>
        <p:nvSpPr>
          <p:cNvPr id="11" name="Rectangle 10"/>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95287" y="-21608"/>
            <a:ext cx="8945217" cy="6858000"/>
          </a:xfrm>
          <a:prstGeom prst="rect">
            <a:avLst/>
          </a:prstGeom>
          <a:noFill/>
          <a:ln w="9525">
            <a:noFill/>
            <a:miter lim="800000"/>
            <a:headEnd/>
            <a:tailEnd/>
          </a:ln>
        </p:spPr>
      </p:pic>
      <p:sp>
        <p:nvSpPr>
          <p:cNvPr id="6"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education</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6963" name="Rectangle 3"/>
          <p:cNvSpPr>
            <a:spLocks noGrp="1" noChangeArrowheads="1"/>
          </p:cNvSpPr>
          <p:nvPr>
            <p:ph type="body" idx="1"/>
          </p:nvPr>
        </p:nvSpPr>
        <p:spPr>
          <a:xfrm>
            <a:off x="914400" y="1738952"/>
            <a:ext cx="7315200" cy="4622804"/>
          </a:xfrm>
        </p:spPr>
        <p:txBody>
          <a:bodyPr/>
          <a:lstStyle/>
          <a:p>
            <a:pPr marL="0" indent="0" algn="ctr" eaLnBrk="1" hangingPunct="1">
              <a:lnSpc>
                <a:spcPct val="80000"/>
              </a:lnSpc>
              <a:spcBef>
                <a:spcPts val="0"/>
              </a:spcBef>
              <a:buNone/>
            </a:pPr>
            <a:r>
              <a:rPr lang="en-US" sz="4000" b="1" dirty="0"/>
              <a:t>Education </a:t>
            </a:r>
          </a:p>
          <a:p>
            <a:pPr marL="0" indent="0" algn="ctr" eaLnBrk="1" hangingPunct="1">
              <a:lnSpc>
                <a:spcPct val="80000"/>
              </a:lnSpc>
              <a:spcBef>
                <a:spcPts val="0"/>
              </a:spcBef>
              <a:buNone/>
            </a:pPr>
            <a:r>
              <a:rPr lang="en-US" sz="2400" dirty="0"/>
              <a:t>has been a major mechanism for bringing about </a:t>
            </a:r>
          </a:p>
          <a:p>
            <a:pPr marL="0" indent="0" algn="ctr" eaLnBrk="1" hangingPunct="1">
              <a:lnSpc>
                <a:spcPct val="80000"/>
              </a:lnSpc>
              <a:spcBef>
                <a:spcPts val="0"/>
              </a:spcBef>
              <a:buNone/>
            </a:pPr>
            <a:r>
              <a:rPr lang="en-US" sz="3600" b="1" dirty="0"/>
              <a:t>the modernization of Italy</a:t>
            </a:r>
          </a:p>
          <a:p>
            <a:pPr marL="0" indent="0" algn="ctr" eaLnBrk="1" hangingPunct="1">
              <a:lnSpc>
                <a:spcPct val="80000"/>
              </a:lnSpc>
              <a:spcBef>
                <a:spcPts val="0"/>
              </a:spcBef>
              <a:buNone/>
            </a:pPr>
            <a:r>
              <a:rPr lang="en-US" sz="2400" dirty="0"/>
              <a:t>and</a:t>
            </a:r>
          </a:p>
          <a:p>
            <a:pPr marL="0" indent="0" algn="ctr" eaLnBrk="1" hangingPunct="1">
              <a:lnSpc>
                <a:spcPct val="80000"/>
              </a:lnSpc>
              <a:spcBef>
                <a:spcPts val="0"/>
              </a:spcBef>
              <a:buNone/>
            </a:pPr>
            <a:r>
              <a:rPr lang="en-US" sz="3600" b="1" dirty="0"/>
              <a:t>minimizing the regional differences</a:t>
            </a:r>
            <a:endParaRPr lang="en-US" b="1" dirty="0"/>
          </a:p>
          <a:p>
            <a:pPr eaLnBrk="1" hangingPunct="1">
              <a:lnSpc>
                <a:spcPct val="80000"/>
              </a:lnSpc>
              <a:spcBef>
                <a:spcPts val="0"/>
              </a:spcBef>
            </a:pPr>
            <a:endParaRPr lang="en-US" sz="1600" dirty="0"/>
          </a:p>
          <a:p>
            <a:pPr lvl="1" eaLnBrk="1" hangingPunct="1">
              <a:lnSpc>
                <a:spcPct val="80000"/>
              </a:lnSpc>
              <a:spcBef>
                <a:spcPts val="0"/>
              </a:spcBef>
            </a:pPr>
            <a:r>
              <a:rPr lang="en-US" sz="2400" dirty="0">
                <a:solidFill>
                  <a:schemeClr val="accent1">
                    <a:lumMod val="90000"/>
                  </a:schemeClr>
                </a:solidFill>
              </a:rPr>
              <a:t>By </a:t>
            </a:r>
            <a:r>
              <a:rPr lang="en-US" sz="2400" dirty="0"/>
              <a:t>diffusing the national culture </a:t>
            </a:r>
            <a:r>
              <a:rPr lang="en-US" sz="2400" dirty="0">
                <a:solidFill>
                  <a:schemeClr val="accent1">
                    <a:lumMod val="90000"/>
                  </a:schemeClr>
                </a:solidFill>
              </a:rPr>
              <a:t>through the </a:t>
            </a:r>
            <a:r>
              <a:rPr lang="en-US" b="1" dirty="0"/>
              <a:t>teaching of one Italian language </a:t>
            </a:r>
            <a:r>
              <a:rPr lang="en-US" sz="2400" dirty="0"/>
              <a:t>and by raising literacy levels</a:t>
            </a:r>
            <a:r>
              <a:rPr lang="en-US" sz="2400" dirty="0">
                <a:solidFill>
                  <a:schemeClr val="accent1">
                    <a:lumMod val="90000"/>
                  </a:schemeClr>
                </a:solidFill>
              </a:rPr>
              <a:t>, Italians have stressed </a:t>
            </a:r>
            <a:r>
              <a:rPr lang="en-US" b="1" dirty="0"/>
              <a:t>cultural unity </a:t>
            </a:r>
            <a:r>
              <a:rPr lang="en-US" sz="2400" dirty="0"/>
              <a:t>and </a:t>
            </a:r>
            <a:r>
              <a:rPr lang="en-US" b="1" dirty="0"/>
              <a:t>deemphasized regionalism</a:t>
            </a:r>
            <a:r>
              <a:rPr lang="en-US" sz="2400" dirty="0"/>
              <a:t> </a:t>
            </a:r>
            <a:r>
              <a:rPr lang="en-US" sz="2400" dirty="0">
                <a:solidFill>
                  <a:schemeClr val="accent1">
                    <a:lumMod val="90000"/>
                  </a:schemeClr>
                </a:solidFill>
              </a:rPr>
              <a:t>to a greater degree than in the past</a:t>
            </a:r>
            <a:endParaRPr lang="en-US" sz="24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3587" name="Rectangle 3"/>
          <p:cNvSpPr>
            <a:spLocks noGrp="1" noChangeArrowheads="1"/>
          </p:cNvSpPr>
          <p:nvPr>
            <p:ph type="body" idx="1"/>
          </p:nvPr>
        </p:nvSpPr>
        <p:spPr>
          <a:xfrm>
            <a:off x="914400" y="1667499"/>
            <a:ext cx="7315200" cy="4401205"/>
          </a:xfrm>
        </p:spPr>
        <p:txBody>
          <a:bodyPr/>
          <a:lstStyle/>
          <a:p>
            <a:pPr eaLnBrk="1" hangingPunct="1">
              <a:spcBef>
                <a:spcPts val="0"/>
              </a:spcBef>
            </a:pPr>
            <a:r>
              <a:rPr lang="en-US" sz="2800" dirty="0"/>
              <a:t>Although the Italian culture consists of many regional subcultures, the modernization of Italy has begun to unify these subcultures</a:t>
            </a:r>
          </a:p>
          <a:p>
            <a:pPr eaLnBrk="1" hangingPunct="1">
              <a:spcBef>
                <a:spcPts val="0"/>
              </a:spcBef>
            </a:pPr>
            <a:endParaRPr lang="en-US" sz="2800" dirty="0"/>
          </a:p>
          <a:p>
            <a:pPr eaLnBrk="1" hangingPunct="1">
              <a:spcBef>
                <a:spcPts val="0"/>
              </a:spcBef>
            </a:pPr>
            <a:r>
              <a:rPr lang="en-US" sz="2800" dirty="0"/>
              <a:t>The Italian culture is continuously changing to one where the melody of the regional soloists blends together into a harmonic chorus, “as political reforms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business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7987" name="Rectangle 3"/>
          <p:cNvSpPr>
            <a:spLocks noGrp="1" noChangeArrowheads="1"/>
          </p:cNvSpPr>
          <p:nvPr>
            <p:ph type="body" idx="1"/>
          </p:nvPr>
        </p:nvSpPr>
        <p:spPr>
          <a:xfrm>
            <a:off x="914400" y="2743200"/>
            <a:ext cx="7315200" cy="2308324"/>
          </a:xfrm>
        </p:spPr>
        <p:txBody>
          <a:bodyPr/>
          <a:lstStyle/>
          <a:p>
            <a:pPr marL="0" indent="0" algn="ctr" eaLnBrk="1" hangingPunct="1">
              <a:spcBef>
                <a:spcPts val="0"/>
              </a:spcBef>
              <a:buNone/>
            </a:pPr>
            <a:r>
              <a:rPr lang="en-US" sz="2400" dirty="0"/>
              <a:t>Although many of the differences </a:t>
            </a:r>
          </a:p>
          <a:p>
            <a:pPr marL="0" indent="0" algn="ctr" eaLnBrk="1" hangingPunct="1">
              <a:spcBef>
                <a:spcPts val="0"/>
              </a:spcBef>
              <a:buNone/>
            </a:pPr>
            <a:r>
              <a:rPr lang="en-US" sz="2400" dirty="0"/>
              <a:t>between “the Two </a:t>
            </a:r>
            <a:r>
              <a:rPr lang="en-US" sz="2400" dirty="0" err="1"/>
              <a:t>Italies</a:t>
            </a:r>
            <a:r>
              <a:rPr lang="en-US" sz="2400" dirty="0"/>
              <a:t>” </a:t>
            </a:r>
          </a:p>
          <a:p>
            <a:pPr marL="0" indent="0" algn="ctr" eaLnBrk="1" hangingPunct="1">
              <a:spcBef>
                <a:spcPts val="0"/>
              </a:spcBef>
              <a:buNone/>
            </a:pPr>
            <a:r>
              <a:rPr lang="en-US" sz="2400" dirty="0"/>
              <a:t>have been defused and minimized through time </a:t>
            </a:r>
          </a:p>
          <a:p>
            <a:pPr marL="0" indent="0" algn="ctr" eaLnBrk="1" hangingPunct="1">
              <a:spcBef>
                <a:spcPts val="0"/>
              </a:spcBef>
              <a:buNone/>
            </a:pPr>
            <a:r>
              <a:rPr lang="en-US" sz="3600" b="1" dirty="0"/>
              <a:t>business dealings differ in the two regions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9011" name="Rectangle 3"/>
          <p:cNvSpPr>
            <a:spLocks noGrp="1" noChangeArrowheads="1"/>
          </p:cNvSpPr>
          <p:nvPr>
            <p:ph type="body" idx="1"/>
          </p:nvPr>
        </p:nvSpPr>
        <p:spPr>
          <a:xfrm>
            <a:off x="914400" y="1315018"/>
            <a:ext cx="7315200" cy="4862870"/>
          </a:xfrm>
        </p:spPr>
        <p:txBody>
          <a:bodyPr/>
          <a:lstStyle/>
          <a:p>
            <a:pPr marL="0" indent="0" algn="ctr" eaLnBrk="1" hangingPunct="1">
              <a:spcBef>
                <a:spcPts val="0"/>
              </a:spcBef>
              <a:buNone/>
            </a:pPr>
            <a:r>
              <a:rPr lang="en-US" sz="2400" dirty="0">
                <a:solidFill>
                  <a:schemeClr val="accent1">
                    <a:lumMod val="90000"/>
                  </a:schemeClr>
                </a:solidFill>
              </a:rPr>
              <a:t>Working with people from </a:t>
            </a:r>
          </a:p>
          <a:p>
            <a:pPr marL="0" indent="0" algn="ctr" eaLnBrk="1" hangingPunct="1">
              <a:spcBef>
                <a:spcPts val="0"/>
              </a:spcBef>
              <a:buNone/>
            </a:pPr>
            <a:r>
              <a:rPr lang="en-US" b="1" dirty="0"/>
              <a:t>northern Italy</a:t>
            </a:r>
            <a:endParaRPr lang="en-US" sz="2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a low-context subculture that </a:t>
            </a:r>
          </a:p>
          <a:p>
            <a:pPr marL="0" indent="0" algn="ctr" eaLnBrk="1" hangingPunct="1">
              <a:spcBef>
                <a:spcPts val="0"/>
              </a:spcBef>
              <a:buNone/>
            </a:pPr>
            <a:r>
              <a:rPr lang="en-US" sz="2800" dirty="0"/>
              <a:t>emphasizes written rules and agreements, is </a:t>
            </a:r>
            <a:br>
              <a:rPr lang="en-US" sz="2800" dirty="0"/>
            </a:br>
            <a:r>
              <a:rPr lang="en-US" b="1" dirty="0"/>
              <a:t>much like dealing with the Americans or Germans</a:t>
            </a:r>
            <a:endParaRPr lang="en-US" sz="2800" b="1" dirty="0"/>
          </a:p>
          <a:p>
            <a:pPr eaLnBrk="1" hangingPunct="1">
              <a:spcBef>
                <a:spcPts val="0"/>
              </a:spcBef>
            </a:pPr>
            <a:endParaRPr lang="en-US" sz="1400" dirty="0"/>
          </a:p>
          <a:p>
            <a:pPr lvl="1" eaLnBrk="1" hangingPunct="1">
              <a:spcBef>
                <a:spcPts val="0"/>
              </a:spcBef>
            </a:pPr>
            <a:r>
              <a:rPr lang="en-US" sz="2000" dirty="0">
                <a:solidFill>
                  <a:schemeClr val="accent1">
                    <a:lumMod val="90000"/>
                  </a:schemeClr>
                </a:solidFill>
              </a:rPr>
              <a:t>Negotiating effectively with northern Italians essentially means communicating with them in A</a:t>
            </a:r>
            <a:br>
              <a:rPr lang="en-US" sz="2000" dirty="0"/>
            </a:br>
            <a:r>
              <a:rPr lang="en-US" sz="2400" b="1" dirty="0"/>
              <a:t>straightforward, sophisticated manner</a:t>
            </a:r>
            <a:endParaRPr lang="en-US" sz="2000" b="1" dirty="0"/>
          </a:p>
          <a:p>
            <a:pPr lvl="1" eaLnBrk="1" hangingPunct="1">
              <a:spcBef>
                <a:spcPts val="0"/>
              </a:spcBef>
            </a:pPr>
            <a:endParaRPr lang="en-US" sz="1600" dirty="0"/>
          </a:p>
          <a:p>
            <a:pPr lvl="1" eaLnBrk="1" hangingPunct="1">
              <a:spcBef>
                <a:spcPts val="0"/>
              </a:spcBef>
            </a:pPr>
            <a:r>
              <a:rPr lang="en-US" sz="2400" b="1" dirty="0"/>
              <a:t>social talk should be kept to a minimum </a:t>
            </a:r>
            <a:br>
              <a:rPr lang="en-US" sz="2400" b="1" dirty="0"/>
            </a:br>
            <a:r>
              <a:rPr lang="en-US" sz="2000" dirty="0">
                <a:solidFill>
                  <a:schemeClr val="accent1">
                    <a:lumMod val="90000"/>
                  </a:schemeClr>
                </a:solidFill>
              </a:rPr>
              <a:t>in order to get down to business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914400" y="2286000"/>
            <a:ext cx="7315200" cy="4437112"/>
          </a:xfrm>
        </p:spPr>
        <p:txBody>
          <a:bodyPr>
            <a:spAutoFit/>
          </a:bodyPr>
          <a:lstStyle/>
          <a:p>
            <a:pPr marL="566738" indent="-566738" eaLnBrk="1" hangingPunct="1">
              <a:spcBef>
                <a:spcPts val="1000"/>
              </a:spcBef>
              <a:buNone/>
              <a:tabLst>
                <a:tab pos="1379538" algn="l"/>
              </a:tabLst>
            </a:pPr>
            <a:r>
              <a:rPr lang="en-US" sz="2800" b="1" dirty="0">
                <a:solidFill>
                  <a:srgbClr val="FF0000"/>
                </a:solidFill>
              </a:rPr>
              <a:t>Ch. 19	The Italian Opera</a:t>
            </a:r>
            <a:endParaRPr lang="en-US" sz="2800" dirty="0">
              <a:solidFill>
                <a:srgbClr val="FF0000"/>
              </a:solidFill>
            </a:endParaRPr>
          </a:p>
          <a:p>
            <a:pPr marL="566738" indent="-566738" eaLnBrk="1" hangingPunct="1">
              <a:spcBef>
                <a:spcPts val="1000"/>
              </a:spcBef>
              <a:buFontTx/>
              <a:buNone/>
              <a:tabLst>
                <a:tab pos="1379538" algn="l"/>
              </a:tabLst>
            </a:pPr>
            <a:r>
              <a:rPr lang="en-US" sz="2800" b="1" dirty="0"/>
              <a:t>Ch. 20 	Belgian Lace</a:t>
            </a:r>
          </a:p>
          <a:p>
            <a:pPr marL="566738" indent="-566738" eaLnBrk="1" hangingPunct="1">
              <a:spcBef>
                <a:spcPts val="1000"/>
              </a:spcBef>
              <a:buNone/>
              <a:tabLst>
                <a:tab pos="1379538" algn="l"/>
              </a:tabLst>
            </a:pPr>
            <a:r>
              <a:rPr lang="en-US" sz="2800" b="1" dirty="0"/>
              <a:t>Ch. 22	The Turkish </a:t>
            </a:r>
            <a:r>
              <a:rPr lang="en-US" sz="2800" b="1" dirty="0" err="1"/>
              <a:t>Coffehouse</a:t>
            </a:r>
            <a:r>
              <a:rPr lang="en-US" sz="2800" dirty="0"/>
              <a:t> </a:t>
            </a:r>
            <a:endParaRPr lang="en-US" sz="2800" b="1" dirty="0"/>
          </a:p>
          <a:p>
            <a:pPr marL="566738" indent="-566738" eaLnBrk="1" hangingPunct="1">
              <a:spcBef>
                <a:spcPts val="1000"/>
              </a:spcBef>
              <a:buFontTx/>
              <a:buNone/>
              <a:tabLst>
                <a:tab pos="1379538" algn="l"/>
              </a:tabLst>
            </a:pPr>
            <a:r>
              <a:rPr lang="en-US" sz="2800" b="1" dirty="0"/>
              <a:t>Ch. 31 	The Russian Ballet</a:t>
            </a:r>
          </a:p>
          <a:p>
            <a:pPr marL="566738" indent="-566738" eaLnBrk="1" hangingPunct="1">
              <a:spcBef>
                <a:spcPts val="1000"/>
              </a:spcBef>
              <a:buFontTx/>
              <a:buNone/>
              <a:tabLst>
                <a:tab pos="1379538" algn="l"/>
              </a:tabLst>
            </a:pPr>
            <a:r>
              <a:rPr lang="en-US" sz="2800" b="1" dirty="0"/>
              <a:t>Ch. 32	Estonian Singing</a:t>
            </a:r>
          </a:p>
          <a:p>
            <a:pPr marL="566738" indent="-566738" eaLnBrk="1" hangingPunct="1">
              <a:spcBef>
                <a:spcPts val="1000"/>
              </a:spcBef>
              <a:buNone/>
              <a:tabLst>
                <a:tab pos="1379538" algn="l"/>
              </a:tabLst>
            </a:pPr>
            <a:r>
              <a:rPr lang="en-US" sz="2800" b="1" dirty="0"/>
              <a:t>Ch. 33 	The Polish Village Church</a:t>
            </a:r>
          </a:p>
          <a:p>
            <a:pPr marL="566738" indent="-566738" eaLnBrk="1" hangingPunct="1">
              <a:spcBef>
                <a:spcPts val="1000"/>
              </a:spcBef>
              <a:buFontTx/>
              <a:buNone/>
              <a:tabLst>
                <a:tab pos="1379538" algn="l"/>
              </a:tabLst>
            </a:pPr>
            <a:r>
              <a:rPr lang="en-US" sz="2800" b="1" dirty="0"/>
              <a:t>Ch. 34 	The Spanish Bullfight</a:t>
            </a:r>
          </a:p>
          <a:p>
            <a:pPr marL="566738" indent="-566738" eaLnBrk="1" hangingPunct="1">
              <a:spcBef>
                <a:spcPts val="1000"/>
              </a:spcBef>
              <a:buFontTx/>
              <a:buNone/>
              <a:tabLst>
                <a:tab pos="1379538" algn="l"/>
              </a:tabLst>
            </a:pPr>
            <a:r>
              <a:rPr lang="en-US" sz="2800" b="1" dirty="0"/>
              <a:t>Ch. 35 	The Portuguese Bullfight </a:t>
            </a:r>
          </a:p>
        </p:txBody>
      </p:sp>
      <p:sp>
        <p:nvSpPr>
          <p:cNvPr id="6" name="AutoShape 8"/>
          <p:cNvSpPr>
            <a:spLocks noChangeArrowheads="1"/>
          </p:cNvSpPr>
          <p:nvPr/>
        </p:nvSpPr>
        <p:spPr bwMode="auto">
          <a:xfrm rot="16200000">
            <a:off x="163399" y="2333057"/>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7" name="Rectangle 6"/>
          <p:cNvSpPr/>
          <p:nvPr/>
        </p:nvSpPr>
        <p:spPr>
          <a:xfrm>
            <a:off x="2934300" y="1763484"/>
            <a:ext cx="3985386"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nation + metaphor</a:t>
            </a:r>
          </a:p>
        </p:txBody>
      </p:sp>
      <p:sp>
        <p:nvSpPr>
          <p:cNvPr id="8" name="Rectangle 7"/>
          <p:cNvSpPr/>
          <p:nvPr/>
        </p:nvSpPr>
        <p:spPr>
          <a:xfrm>
            <a:off x="1585686" y="924449"/>
            <a:ext cx="58674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“units of analysis” may include:</a:t>
            </a:r>
          </a:p>
        </p:txBody>
      </p:sp>
    </p:spTree>
  </p:cSld>
  <p:clrMapOvr>
    <a:masterClrMapping/>
  </p:clrMapOvr>
  <p:transition/>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0035" name="Rectangle 3"/>
          <p:cNvSpPr>
            <a:spLocks noGrp="1" noChangeArrowheads="1"/>
          </p:cNvSpPr>
          <p:nvPr>
            <p:ph type="body" idx="1"/>
          </p:nvPr>
        </p:nvSpPr>
        <p:spPr>
          <a:xfrm>
            <a:off x="914400" y="1314736"/>
            <a:ext cx="7315200" cy="5386090"/>
          </a:xfrm>
        </p:spPr>
        <p:txBody>
          <a:bodyPr/>
          <a:lstStyle/>
          <a:p>
            <a:pPr marL="0" indent="0" algn="ctr" eaLnBrk="1" hangingPunct="1">
              <a:spcBef>
                <a:spcPts val="0"/>
              </a:spcBef>
              <a:buNone/>
            </a:pPr>
            <a:r>
              <a:rPr lang="en-US" sz="2400" dirty="0">
                <a:solidFill>
                  <a:schemeClr val="accent1">
                    <a:lumMod val="90000"/>
                  </a:schemeClr>
                </a:solidFill>
              </a:rPr>
              <a:t>When negotiating with people from </a:t>
            </a:r>
          </a:p>
          <a:p>
            <a:pPr marL="0" indent="0" algn="ctr" eaLnBrk="1" hangingPunct="1">
              <a:spcBef>
                <a:spcPts val="0"/>
              </a:spcBef>
              <a:buNone/>
            </a:pPr>
            <a:r>
              <a:rPr lang="en-US" b="1" dirty="0"/>
              <a:t>southern Italy</a:t>
            </a:r>
            <a:endParaRPr lang="en-US" sz="2800" dirty="0"/>
          </a:p>
          <a:p>
            <a:pPr marL="0" indent="0" algn="ctr" eaLnBrk="1" hangingPunct="1">
              <a:spcBef>
                <a:spcPts val="0"/>
              </a:spcBef>
              <a:buNone/>
            </a:pPr>
            <a:r>
              <a:rPr lang="en-US" sz="2400" dirty="0">
                <a:solidFill>
                  <a:schemeClr val="accent1">
                    <a:lumMod val="90000"/>
                  </a:schemeClr>
                </a:solidFill>
              </a:rPr>
              <a:t>a high-context subculture in which </a:t>
            </a:r>
            <a:br>
              <a:rPr lang="en-US" sz="2800" dirty="0"/>
            </a:br>
            <a:r>
              <a:rPr lang="en-US" b="1" dirty="0"/>
              <a:t>oral communication and subtle nuances are stressed</a:t>
            </a:r>
            <a:r>
              <a:rPr lang="en-US" sz="2800" dirty="0"/>
              <a:t>,</a:t>
            </a:r>
          </a:p>
          <a:p>
            <a:pPr marL="0" indent="0" algn="ctr" eaLnBrk="1" hangingPunct="1">
              <a:spcBef>
                <a:spcPts val="0"/>
              </a:spcBef>
              <a:buNone/>
            </a:pPr>
            <a:r>
              <a:rPr lang="en-US" sz="2800" dirty="0"/>
              <a:t> a visitor must spend time </a:t>
            </a:r>
          </a:p>
          <a:p>
            <a:pPr marL="0" indent="0" algn="ctr" eaLnBrk="1" hangingPunct="1">
              <a:spcBef>
                <a:spcPts val="0"/>
              </a:spcBef>
              <a:buNone/>
            </a:pPr>
            <a:r>
              <a:rPr lang="en-US" b="1" dirty="0"/>
              <a:t>establishing rapport </a:t>
            </a:r>
          </a:p>
          <a:p>
            <a:pPr marL="0" indent="0" algn="ctr" eaLnBrk="1" hangingPunct="1">
              <a:spcBef>
                <a:spcPts val="0"/>
              </a:spcBef>
              <a:buNone/>
            </a:pPr>
            <a:r>
              <a:rPr lang="en-US" sz="2400" dirty="0">
                <a:solidFill>
                  <a:schemeClr val="accent1">
                    <a:lumMod val="90000"/>
                  </a:schemeClr>
                </a:solidFill>
              </a:rPr>
              <a:t>with his or her counterparts</a:t>
            </a:r>
          </a:p>
          <a:p>
            <a:pPr eaLnBrk="1" hangingPunct="1">
              <a:spcBef>
                <a:spcPts val="0"/>
              </a:spcBef>
            </a:pPr>
            <a:endParaRPr lang="en-US" sz="1600" dirty="0"/>
          </a:p>
          <a:p>
            <a:pPr marL="463550" lvl="1" indent="-231775" eaLnBrk="1" hangingPunct="1">
              <a:spcBef>
                <a:spcPts val="0"/>
              </a:spcBef>
            </a:pPr>
            <a:r>
              <a:rPr lang="en-US" sz="2400" b="1" dirty="0"/>
              <a:t>long-term relationship </a:t>
            </a:r>
            <a:r>
              <a:rPr lang="en-US" sz="2400" dirty="0">
                <a:solidFill>
                  <a:schemeClr val="accent1">
                    <a:lumMod val="90000"/>
                  </a:schemeClr>
                </a:solidFill>
              </a:rPr>
              <a:t>are important to southern Italians, and</a:t>
            </a:r>
            <a:r>
              <a:rPr lang="en-US" sz="2000" dirty="0">
                <a:solidFill>
                  <a:schemeClr val="accent1">
                    <a:lumMod val="90000"/>
                  </a:schemeClr>
                </a:solidFill>
              </a:rPr>
              <a:t> </a:t>
            </a:r>
            <a:r>
              <a:rPr lang="en-US" sz="2400" b="1" dirty="0"/>
              <a:t>trust</a:t>
            </a:r>
            <a:r>
              <a:rPr lang="en-US" dirty="0"/>
              <a:t> </a:t>
            </a:r>
            <a:r>
              <a:rPr lang="en-US" sz="2400" dirty="0">
                <a:solidFill>
                  <a:schemeClr val="accent1">
                    <a:lumMod val="90000"/>
                  </a:schemeClr>
                </a:solidFill>
              </a:rPr>
              <a:t>must be built up before business dealings can become truly effective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4801314"/>
          </a:xfrm>
        </p:spPr>
        <p:txBody>
          <a:bodyPr/>
          <a:lstStyle/>
          <a:p>
            <a:pPr marL="0" indent="0" algn="ctr" eaLnBrk="1" hangingPunct="1">
              <a:spcBef>
                <a:spcPts val="0"/>
              </a:spcBef>
              <a:buNone/>
            </a:pPr>
            <a:r>
              <a:rPr lang="en-US" sz="2400" dirty="0"/>
              <a:t>In spite of these subtle differences, </a:t>
            </a:r>
          </a:p>
          <a:p>
            <a:pPr marL="0" indent="0" algn="ctr" eaLnBrk="1" hangingPunct="1">
              <a:spcBef>
                <a:spcPts val="0"/>
              </a:spcBef>
              <a:buNone/>
            </a:pPr>
            <a:r>
              <a:rPr lang="en-US" b="1" dirty="0"/>
              <a:t>most Italians use </a:t>
            </a:r>
          </a:p>
          <a:p>
            <a:pPr marL="0" indent="0" algn="ctr" eaLnBrk="1" hangingPunct="1">
              <a:spcBef>
                <a:spcPts val="0"/>
              </a:spcBef>
              <a:buNone/>
            </a:pPr>
            <a:r>
              <a:rPr lang="en-US" b="1" dirty="0"/>
              <a:t>a collaborative style of negotiating </a:t>
            </a:r>
          </a:p>
          <a:p>
            <a:pPr marL="0" indent="0" algn="ctr" eaLnBrk="1" hangingPunct="1">
              <a:spcBef>
                <a:spcPts val="0"/>
              </a:spcBef>
              <a:buNone/>
            </a:pPr>
            <a:r>
              <a:rPr lang="en-US" b="1" dirty="0"/>
              <a:t>in that they will continue a dialogue until everyone’s needs are met</a:t>
            </a:r>
          </a:p>
          <a:p>
            <a:pPr eaLnBrk="1" hangingPunct="1">
              <a:spcBef>
                <a:spcPts val="0"/>
              </a:spcBef>
            </a:pPr>
            <a:endParaRPr lang="en-US" sz="1200" dirty="0"/>
          </a:p>
          <a:p>
            <a:pPr lvl="1" eaLnBrk="1" hangingPunct="1">
              <a:spcBef>
                <a:spcPts val="0"/>
              </a:spcBef>
            </a:pPr>
            <a:r>
              <a:rPr lang="en-US" sz="2400" dirty="0"/>
              <a:t>Part of this style is due to the </a:t>
            </a:r>
            <a:br>
              <a:rPr lang="en-US" sz="2400" dirty="0"/>
            </a:br>
            <a:r>
              <a:rPr lang="en-US" b="1" dirty="0"/>
              <a:t>emotional nature</a:t>
            </a:r>
            <a:r>
              <a:rPr lang="en-US" sz="2400" b="1" dirty="0"/>
              <a:t> </a:t>
            </a:r>
            <a:r>
              <a:rPr lang="en-US" sz="2400" dirty="0"/>
              <a:t>of many Italians</a:t>
            </a:r>
            <a:endParaRPr lang="en-US" sz="2000" dirty="0"/>
          </a:p>
          <a:p>
            <a:pPr lvl="1" eaLnBrk="1" hangingPunct="1">
              <a:spcBef>
                <a:spcPts val="0"/>
              </a:spcBef>
              <a:buNone/>
            </a:pPr>
            <a:endParaRPr lang="en-US" sz="1200" dirty="0"/>
          </a:p>
          <a:p>
            <a:pPr lvl="1" eaLnBrk="1" hangingPunct="1">
              <a:spcBef>
                <a:spcPts val="0"/>
              </a:spcBef>
            </a:pPr>
            <a:r>
              <a:rPr lang="en-US" sz="2400" dirty="0"/>
              <a:t>The  emotional nature of such Italians enables them to </a:t>
            </a:r>
            <a:r>
              <a:rPr lang="en-US" b="1" dirty="0"/>
              <a:t>see past the words spoken to the emotions felt </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3600986"/>
          </a:xfrm>
        </p:spPr>
        <p:txBody>
          <a:bodyPr/>
          <a:lstStyle/>
          <a:p>
            <a:pPr marL="0" indent="0" algn="ctr" eaLnBrk="1" hangingPunct="1">
              <a:spcBef>
                <a:spcPts val="0"/>
              </a:spcBef>
              <a:buNone/>
            </a:pPr>
            <a:r>
              <a:rPr lang="en-US" sz="2400" dirty="0">
                <a:solidFill>
                  <a:schemeClr val="accent1"/>
                </a:solidFill>
              </a:rPr>
              <a:t>In spite of these subtle differences, </a:t>
            </a:r>
          </a:p>
          <a:p>
            <a:pPr marL="0" indent="0" algn="ctr" eaLnBrk="1" hangingPunct="1">
              <a:spcBef>
                <a:spcPts val="0"/>
              </a:spcBef>
              <a:buNone/>
            </a:pPr>
            <a:r>
              <a:rPr lang="en-US" b="1" dirty="0">
                <a:solidFill>
                  <a:schemeClr val="accent1"/>
                </a:solidFill>
              </a:rPr>
              <a:t>most Italians use </a:t>
            </a:r>
          </a:p>
          <a:p>
            <a:pPr marL="0" indent="0" algn="ctr" eaLnBrk="1" hangingPunct="1">
              <a:spcBef>
                <a:spcPts val="0"/>
              </a:spcBef>
              <a:buNone/>
            </a:pPr>
            <a:r>
              <a:rPr lang="en-US" b="1" dirty="0">
                <a:solidFill>
                  <a:schemeClr val="accent1"/>
                </a:solidFill>
              </a:rPr>
              <a:t>a collaborative style of negotiating </a:t>
            </a:r>
          </a:p>
          <a:p>
            <a:pPr marL="0" indent="0" algn="ctr" eaLnBrk="1" hangingPunct="1">
              <a:spcBef>
                <a:spcPts val="0"/>
              </a:spcBef>
              <a:buNone/>
            </a:pPr>
            <a:r>
              <a:rPr lang="en-US" b="1" dirty="0">
                <a:solidFill>
                  <a:schemeClr val="accent1"/>
                </a:solidFill>
              </a:rPr>
              <a:t>in that they will continue a dialogue until everyone’s needs are met</a:t>
            </a:r>
          </a:p>
          <a:p>
            <a:pPr eaLnBrk="1" hangingPunct="1">
              <a:spcBef>
                <a:spcPts val="0"/>
              </a:spcBef>
            </a:pPr>
            <a:endParaRPr lang="en-US" sz="1200" dirty="0"/>
          </a:p>
          <a:p>
            <a:pPr lvl="1" eaLnBrk="1" hangingPunct="1">
              <a:spcBef>
                <a:spcPts val="0"/>
              </a:spcBef>
            </a:pPr>
            <a:r>
              <a:rPr lang="en-US" sz="3200" b="1" dirty="0"/>
              <a:t>communication involves much more than words</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2083" name="Rectangle 3"/>
          <p:cNvSpPr>
            <a:spLocks noGrp="1" noChangeArrowheads="1"/>
          </p:cNvSpPr>
          <p:nvPr>
            <p:ph type="body" idx="1"/>
          </p:nvPr>
        </p:nvSpPr>
        <p:spPr>
          <a:xfrm>
            <a:off x="914400" y="1820840"/>
            <a:ext cx="7315200" cy="4339650"/>
          </a:xfrm>
        </p:spPr>
        <p:txBody>
          <a:bodyPr/>
          <a:lstStyle/>
          <a:p>
            <a:pPr eaLnBrk="1" hangingPunct="1">
              <a:spcBef>
                <a:spcPts val="0"/>
              </a:spcBef>
            </a:pPr>
            <a:r>
              <a:rPr lang="en-US" sz="2800" dirty="0"/>
              <a:t>This insight helps them </a:t>
            </a:r>
            <a:r>
              <a:rPr lang="en-US" b="1" dirty="0"/>
              <a:t>empathize and understand the needs</a:t>
            </a:r>
            <a:r>
              <a:rPr lang="en-US" sz="2800" dirty="0"/>
              <a:t> </a:t>
            </a:r>
            <a:r>
              <a:rPr lang="en-US" sz="2800" dirty="0">
                <a:solidFill>
                  <a:schemeClr val="accent1"/>
                </a:solidFill>
              </a:rPr>
              <a:t>of those with whom they negotiate</a:t>
            </a:r>
          </a:p>
          <a:p>
            <a:pPr eaLnBrk="1" hangingPunct="1">
              <a:spcBef>
                <a:spcPts val="0"/>
              </a:spcBef>
            </a:pPr>
            <a:endParaRPr lang="en-US" sz="1600" dirty="0"/>
          </a:p>
          <a:p>
            <a:pPr eaLnBrk="1" hangingPunct="1">
              <a:spcBef>
                <a:spcPts val="0"/>
              </a:spcBef>
            </a:pPr>
            <a:r>
              <a:rPr lang="en-US" sz="2800" dirty="0">
                <a:solidFill>
                  <a:schemeClr val="accent1"/>
                </a:solidFill>
              </a:rPr>
              <a:t>Such aggressive yet emotional Italians </a:t>
            </a:r>
            <a:r>
              <a:rPr lang="en-US" b="1" dirty="0"/>
              <a:t>want to please everyone, including themselves</a:t>
            </a:r>
            <a:endParaRPr lang="en-US" sz="2800" b="1" dirty="0"/>
          </a:p>
          <a:p>
            <a:pPr eaLnBrk="1" hangingPunct="1">
              <a:spcBef>
                <a:spcPts val="0"/>
              </a:spcBef>
            </a:pPr>
            <a:endParaRPr lang="en-US" sz="1600" dirty="0"/>
          </a:p>
          <a:p>
            <a:pPr eaLnBrk="1" hangingPunct="1">
              <a:spcBef>
                <a:spcPts val="0"/>
              </a:spcBef>
            </a:pPr>
            <a:r>
              <a:rPr lang="en-US" sz="2800" dirty="0">
                <a:solidFill>
                  <a:schemeClr val="accent1"/>
                </a:solidFill>
              </a:rPr>
              <a:t>Therefore, </a:t>
            </a:r>
            <a:r>
              <a:rPr lang="en-US" sz="2800" dirty="0"/>
              <a:t>the </a:t>
            </a:r>
            <a:r>
              <a:rPr lang="en-US" b="1" dirty="0"/>
              <a:t>collaborative style </a:t>
            </a:r>
            <a:r>
              <a:rPr lang="en-US" sz="2800" dirty="0"/>
              <a:t>of negotiating is common throughout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3107" name="Rectangle 3"/>
          <p:cNvSpPr>
            <a:spLocks noGrp="1" noChangeArrowheads="1"/>
          </p:cNvSpPr>
          <p:nvPr>
            <p:ph type="body" idx="1"/>
          </p:nvPr>
        </p:nvSpPr>
        <p:spPr>
          <a:xfrm>
            <a:off x="914400" y="1613848"/>
            <a:ext cx="7315200" cy="4693593"/>
          </a:xfrm>
        </p:spPr>
        <p:txBody>
          <a:bodyPr/>
          <a:lstStyle/>
          <a:p>
            <a:pPr marL="0" indent="0" algn="ctr" eaLnBrk="1" hangingPunct="1">
              <a:spcBef>
                <a:spcPts val="0"/>
              </a:spcBef>
              <a:buNone/>
            </a:pPr>
            <a:r>
              <a:rPr lang="en-US" sz="2800" dirty="0">
                <a:solidFill>
                  <a:schemeClr val="accent1"/>
                </a:solidFill>
              </a:rPr>
              <a:t>Similar to the operative importance of both </a:t>
            </a:r>
            <a:r>
              <a:rPr lang="en-US" sz="2800" dirty="0"/>
              <a:t>the </a:t>
            </a:r>
            <a:r>
              <a:rPr lang="en-US" b="1" dirty="0"/>
              <a:t>chorus and soloists</a:t>
            </a:r>
            <a:r>
              <a:rPr lang="en-US" sz="2800" dirty="0"/>
              <a:t>, </a:t>
            </a:r>
          </a:p>
          <a:p>
            <a:pPr marL="0" indent="0" algn="ctr" eaLnBrk="1" hangingPunct="1">
              <a:spcBef>
                <a:spcPts val="0"/>
              </a:spcBef>
              <a:buNone/>
            </a:pPr>
            <a:r>
              <a:rPr lang="en-US" sz="2800" dirty="0"/>
              <a:t>the </a:t>
            </a:r>
            <a:r>
              <a:rPr lang="en-US" b="1" dirty="0"/>
              <a:t>regional Italian differences</a:t>
            </a:r>
            <a:r>
              <a:rPr lang="en-US" sz="2800" dirty="0"/>
              <a:t>, </a:t>
            </a:r>
            <a:r>
              <a:rPr lang="en-US" sz="2800" dirty="0">
                <a:solidFill>
                  <a:schemeClr val="accent1"/>
                </a:solidFill>
              </a:rPr>
              <a:t>combined with the overall Italian culture, </a:t>
            </a:r>
          </a:p>
          <a:p>
            <a:pPr marL="0" indent="0" algn="ctr" eaLnBrk="1" hangingPunct="1">
              <a:spcBef>
                <a:spcPts val="0"/>
              </a:spcBef>
              <a:buNone/>
            </a:pPr>
            <a:r>
              <a:rPr lang="en-US" b="1" dirty="0"/>
              <a:t>helped Italy gain economic strength </a:t>
            </a:r>
          </a:p>
          <a:p>
            <a:pPr marL="0" indent="0" algn="ctr" eaLnBrk="1" hangingPunct="1">
              <a:spcBef>
                <a:spcPts val="0"/>
              </a:spcBef>
              <a:buNone/>
            </a:pPr>
            <a:r>
              <a:rPr lang="en-US" sz="2800" dirty="0"/>
              <a:t>during the 1970s and 1980s</a:t>
            </a:r>
          </a:p>
          <a:p>
            <a:pPr eaLnBrk="1" hangingPunct="1">
              <a:spcBef>
                <a:spcPts val="0"/>
              </a:spcBef>
            </a:pPr>
            <a:endParaRPr lang="en-US" sz="1100" dirty="0"/>
          </a:p>
          <a:p>
            <a:pPr lvl="1" eaLnBrk="1" hangingPunct="1">
              <a:spcBef>
                <a:spcPts val="0"/>
              </a:spcBef>
            </a:pPr>
            <a:r>
              <a:rPr lang="en-US" sz="2400" dirty="0"/>
              <a:t>As noted, this strength of Italy lies in the proliferation of </a:t>
            </a:r>
            <a:r>
              <a:rPr lang="en-US" b="1" dirty="0"/>
              <a:t>small-scale commercial and industrial enterprises, which are usually family run</a:t>
            </a:r>
            <a:endParaRPr lang="en-US" sz="2400" b="1" dirty="0"/>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4131" name="Rectangle 3"/>
          <p:cNvSpPr>
            <a:spLocks noGrp="1" noChangeArrowheads="1"/>
          </p:cNvSpPr>
          <p:nvPr>
            <p:ph type="body" idx="1"/>
          </p:nvPr>
        </p:nvSpPr>
        <p:spPr>
          <a:xfrm>
            <a:off x="914400" y="1676400"/>
            <a:ext cx="7315200" cy="4832092"/>
          </a:xfrm>
        </p:spPr>
        <p:txBody>
          <a:bodyPr/>
          <a:lstStyle/>
          <a:p>
            <a:pPr marL="0" indent="0" algn="ctr" eaLnBrk="1" hangingPunct="1">
              <a:spcBef>
                <a:spcPts val="0"/>
              </a:spcBef>
              <a:buNone/>
            </a:pPr>
            <a:r>
              <a:rPr lang="en-US" sz="2400" dirty="0"/>
              <a:t>People whose families used to be </a:t>
            </a:r>
          </a:p>
          <a:p>
            <a:pPr marL="0" indent="0" algn="ctr" eaLnBrk="1" hangingPunct="1">
              <a:spcBef>
                <a:spcPts val="0"/>
              </a:spcBef>
              <a:buNone/>
            </a:pPr>
            <a:r>
              <a:rPr lang="en-US" b="1" dirty="0"/>
              <a:t>southern farmers brought their deep-rooted traditions to the north</a:t>
            </a:r>
          </a:p>
          <a:p>
            <a:pPr eaLnBrk="1" hangingPunct="1">
              <a:spcBef>
                <a:spcPts val="0"/>
              </a:spcBef>
            </a:pPr>
            <a:endParaRPr lang="en-US" sz="1600" dirty="0"/>
          </a:p>
          <a:p>
            <a:pPr marL="463550" lvl="1" indent="-231775" eaLnBrk="1" hangingPunct="1">
              <a:spcBef>
                <a:spcPts val="0"/>
              </a:spcBef>
            </a:pPr>
            <a:r>
              <a:rPr lang="en-US" sz="2000" dirty="0"/>
              <a:t>Some of these traditions and skills enabled many southerners to move their families from farming into the commercial market</a:t>
            </a:r>
          </a:p>
          <a:p>
            <a:pPr marL="463550" lvl="1" indent="-231775" eaLnBrk="1" hangingPunct="1">
              <a:spcBef>
                <a:spcPts val="0"/>
              </a:spcBef>
            </a:pPr>
            <a:endParaRPr lang="en-US" sz="1600" dirty="0"/>
          </a:p>
          <a:p>
            <a:pPr marL="463550" lvl="1" indent="-231775" eaLnBrk="1" hangingPunct="1">
              <a:spcBef>
                <a:spcPts val="0"/>
              </a:spcBef>
            </a:pPr>
            <a:r>
              <a:rPr lang="en-US" sz="2000" dirty="0">
                <a:solidFill>
                  <a:schemeClr val="accent1"/>
                </a:solidFill>
              </a:rPr>
              <a:t>The tradition of </a:t>
            </a:r>
            <a:r>
              <a:rPr lang="en-US" sz="2400" b="1" dirty="0"/>
              <a:t>keeping ownership within the family</a:t>
            </a:r>
            <a:r>
              <a:rPr lang="en-US" sz="2000" dirty="0"/>
              <a:t> </a:t>
            </a:r>
            <a:r>
              <a:rPr lang="en-US" sz="2000" dirty="0">
                <a:solidFill>
                  <a:schemeClr val="accent1"/>
                </a:solidFill>
              </a:rPr>
              <a:t>combined with the </a:t>
            </a:r>
            <a:r>
              <a:rPr lang="en-US" sz="2400" b="1" dirty="0"/>
              <a:t>skill of managing a diverse product mix</a:t>
            </a:r>
            <a:r>
              <a:rPr lang="en-US" sz="2000" dirty="0"/>
              <a:t> </a:t>
            </a:r>
            <a:r>
              <a:rPr lang="en-US" sz="2000" dirty="0">
                <a:solidFill>
                  <a:schemeClr val="accent1"/>
                </a:solidFill>
              </a:rPr>
              <a:t>and</a:t>
            </a:r>
            <a:r>
              <a:rPr lang="en-US" sz="2000" dirty="0"/>
              <a:t> </a:t>
            </a:r>
            <a:r>
              <a:rPr lang="en-US" sz="2400" b="1" dirty="0"/>
              <a:t>willingness to work long hours</a:t>
            </a:r>
            <a:r>
              <a:rPr lang="en-US" sz="2000" dirty="0">
                <a:solidFill>
                  <a:schemeClr val="accent1"/>
                </a:solidFill>
              </a:rPr>
              <a:t>, makes the new entrepreneurs able to compete effectively with their European neighbors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public debt</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3009303"/>
            <a:ext cx="7315200" cy="1508105"/>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3600" b="1" dirty="0"/>
              <a:t>its public debt is still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819400"/>
            <a:ext cx="7315200" cy="1569660"/>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4000" b="1" dirty="0"/>
              <a:t>its public debt is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2EF175C4-CB16-A08F-23C1-C1B0581EC3BA}"/>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131.8% of GDP </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(2017 est.)</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https://www.cia.gov/the-world-factbook/countries/italy/#introduction</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31326987"/>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3009303"/>
            <a:ext cx="7315200" cy="1508105"/>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3600" b="1" dirty="0"/>
              <a:t>its public debt is still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TextBox 1">
            <a:extLst>
              <a:ext uri="{FF2B5EF4-FFF2-40B4-BE49-F238E27FC236}">
                <a16:creationId xmlns:a16="http://schemas.microsoft.com/office/drawing/2014/main" id="{2F9BDDC0-7BCF-3842-FD22-F8C58BF5AF28}"/>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$49,060 per capita</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(2017 est.)</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https://en.wikipedia.org/wiki/List_of_countries_by_government_debt</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06860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body" idx="4294967295"/>
          </p:nvPr>
        </p:nvSpPr>
        <p:spPr>
          <a:xfrm>
            <a:off x="910324" y="1554194"/>
            <a:ext cx="7315200" cy="4832092"/>
          </a:xfrm>
        </p:spPr>
        <p:txBody>
          <a:bodyPr>
            <a:spAutoFit/>
          </a:bodyPr>
          <a:lstStyle/>
          <a:p>
            <a:pPr algn="ctr" eaLnBrk="1" hangingPunct="1">
              <a:buFontTx/>
              <a:buNone/>
            </a:pPr>
            <a:r>
              <a:rPr lang="en-US" sz="4400" b="1" dirty="0">
                <a:solidFill>
                  <a:srgbClr val="FF0000"/>
                </a:solidFill>
              </a:rPr>
              <a:t>but the</a:t>
            </a:r>
          </a:p>
          <a:p>
            <a:pPr algn="ctr" eaLnBrk="1" hangingPunct="1">
              <a:buFontTx/>
              <a:buNone/>
            </a:pPr>
            <a:r>
              <a:rPr lang="en-US" sz="4400" b="1" dirty="0">
                <a:solidFill>
                  <a:srgbClr val="FF0000"/>
                </a:solidFill>
              </a:rPr>
              <a:t>Units of Analysis</a:t>
            </a:r>
          </a:p>
          <a:p>
            <a:pPr algn="ctr" eaLnBrk="1" hangingPunct="1">
              <a:buFontTx/>
              <a:buNone/>
            </a:pPr>
            <a:r>
              <a:rPr lang="en-US" sz="4400" b="1" dirty="0">
                <a:solidFill>
                  <a:srgbClr val="FF0000"/>
                </a:solidFill>
              </a:rPr>
              <a:t>are often  </a:t>
            </a:r>
          </a:p>
          <a:p>
            <a:pPr algn="ctr" eaLnBrk="1" hangingPunct="1">
              <a:buFontTx/>
              <a:buNone/>
            </a:pPr>
            <a:r>
              <a:rPr lang="en-US" sz="4400" b="1" dirty="0">
                <a:solidFill>
                  <a:srgbClr val="FF0000"/>
                </a:solidFill>
              </a:rPr>
              <a:t>the nation </a:t>
            </a:r>
          </a:p>
          <a:p>
            <a:pPr algn="ctr" eaLnBrk="1" hangingPunct="1">
              <a:buFontTx/>
              <a:buNone/>
            </a:pPr>
            <a:r>
              <a:rPr lang="en-US" sz="4400" b="1" dirty="0">
                <a:solidFill>
                  <a:srgbClr val="FF0000"/>
                </a:solidFill>
              </a:rPr>
              <a:t>or national culture </a:t>
            </a:r>
          </a:p>
          <a:p>
            <a:pPr algn="ctr" eaLnBrk="1" hangingPunct="1">
              <a:buFontTx/>
              <a:buNone/>
            </a:pPr>
            <a:r>
              <a:rPr lang="en-US" sz="4400" b="1" dirty="0">
                <a:solidFill>
                  <a:srgbClr val="FF0000"/>
                </a:solidFill>
              </a:rPr>
              <a:t>and the metaphor itself . . .</a:t>
            </a:r>
          </a:p>
        </p:txBody>
      </p:sp>
    </p:spTree>
    <p:extLst>
      <p:ext uri="{BB962C8B-B14F-4D97-AF65-F5344CB8AC3E}">
        <p14:creationId xmlns:p14="http://schemas.microsoft.com/office/powerpoint/2010/main" val="1181754322"/>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202" name="Rectangle 4"/>
          <p:cNvSpPr>
            <a:spLocks noChangeArrowheads="1"/>
          </p:cNvSpPr>
          <p:nvPr/>
        </p:nvSpPr>
        <p:spPr bwMode="auto">
          <a:xfrm>
            <a:off x="2819400" y="6551842"/>
            <a:ext cx="341952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http://en.wikipedia.org/wiki/List_of_countries_by_public_debt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cSld>
  <p:clrMapOvr>
    <a:masterClrMapping/>
  </p:clrMapOvr>
  <p:transition/>
</p:sld>
</file>

<file path=ppt/slides/slide551.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7" name="Rectangle 6"/>
          <p:cNvSpPr/>
          <p:nvPr/>
        </p:nvSpPr>
        <p:spPr>
          <a:xfrm>
            <a:off x="4904096" y="1600200"/>
            <a:ext cx="904415"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Italy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4901957" y="2413324"/>
            <a:ext cx="1643399"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Hungary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4908028" y="5437496"/>
            <a:ext cx="2483372"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United States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p:cNvSpPr/>
          <p:nvPr/>
        </p:nvSpPr>
        <p:spPr>
          <a:xfrm>
            <a:off x="4881187" y="1112236"/>
            <a:ext cx="1941557"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Zimbabwe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44736ED-8EFF-57D7-3C95-13E0D6579B62}"/>
              </a:ext>
            </a:extLst>
          </p:cNvPr>
          <p:cNvPicPr>
            <a:picLocks noChangeAspect="1"/>
          </p:cNvPicPr>
          <p:nvPr/>
        </p:nvPicPr>
        <p:blipFill>
          <a:blip r:embed="rId2"/>
          <a:stretch>
            <a:fillRect/>
          </a:stretch>
        </p:blipFill>
        <p:spPr>
          <a:xfrm>
            <a:off x="491924" y="165100"/>
            <a:ext cx="8160152" cy="6705600"/>
          </a:xfrm>
          <a:prstGeom prst="rect">
            <a:avLst/>
          </a:prstGeom>
        </p:spPr>
      </p:pic>
      <p:pic>
        <p:nvPicPr>
          <p:cNvPr id="15" name="Picture 14">
            <a:extLst>
              <a:ext uri="{FF2B5EF4-FFF2-40B4-BE49-F238E27FC236}">
                <a16:creationId xmlns:a16="http://schemas.microsoft.com/office/drawing/2014/main" id="{C6EE96E5-920B-6ADF-1D46-780BE19DE0E9}"/>
              </a:ext>
            </a:extLst>
          </p:cNvPr>
          <p:cNvPicPr>
            <a:picLocks noChangeAspect="1"/>
          </p:cNvPicPr>
          <p:nvPr/>
        </p:nvPicPr>
        <p:blipFill>
          <a:blip r:embed="rId3"/>
          <a:stretch>
            <a:fillRect/>
          </a:stretch>
        </p:blipFill>
        <p:spPr>
          <a:xfrm>
            <a:off x="441124" y="4876800"/>
            <a:ext cx="8309176" cy="1756378"/>
          </a:xfrm>
          <a:prstGeom prst="rect">
            <a:avLst/>
          </a:prstGeom>
          <a:ln w="57150">
            <a:solidFill>
              <a:srgbClr val="C00000"/>
            </a:solidFill>
          </a:ln>
        </p:spPr>
      </p:pic>
      <p:sp>
        <p:nvSpPr>
          <p:cNvPr id="19" name="Left Arrow 5">
            <a:extLst>
              <a:ext uri="{FF2B5EF4-FFF2-40B4-BE49-F238E27FC236}">
                <a16:creationId xmlns:a16="http://schemas.microsoft.com/office/drawing/2014/main" id="{A025197E-D841-8C77-211E-854F7D719616}"/>
              </a:ext>
            </a:extLst>
          </p:cNvPr>
          <p:cNvSpPr/>
          <p:nvPr/>
        </p:nvSpPr>
        <p:spPr bwMode="auto">
          <a:xfrm rot="10800000">
            <a:off x="2522682" y="4470400"/>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Left Arrow 5">
            <a:extLst>
              <a:ext uri="{FF2B5EF4-FFF2-40B4-BE49-F238E27FC236}">
                <a16:creationId xmlns:a16="http://schemas.microsoft.com/office/drawing/2014/main" id="{59422E04-A041-20B3-0F01-0C4E4828FC1C}"/>
              </a:ext>
            </a:extLst>
          </p:cNvPr>
          <p:cNvSpPr/>
          <p:nvPr/>
        </p:nvSpPr>
        <p:spPr bwMode="auto">
          <a:xfrm rot="10800000">
            <a:off x="2484582" y="32765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Left Arrow 5">
            <a:extLst>
              <a:ext uri="{FF2B5EF4-FFF2-40B4-BE49-F238E27FC236}">
                <a16:creationId xmlns:a16="http://schemas.microsoft.com/office/drawing/2014/main" id="{389BE3F4-0657-8CCA-ED35-67F57FB8FF1A}"/>
              </a:ext>
            </a:extLst>
          </p:cNvPr>
          <p:cNvSpPr/>
          <p:nvPr/>
        </p:nvSpPr>
        <p:spPr bwMode="auto">
          <a:xfrm rot="10800000">
            <a:off x="2514601" y="49656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D5966150-9A48-8151-1344-974134A7C628}"/>
                  </a:ext>
                </a:extLst>
              </p14:cNvPr>
              <p14:cNvContentPartPr/>
              <p14:nvPr/>
            </p14:nvContentPartPr>
            <p14:xfrm>
              <a:off x="711500" y="3416300"/>
              <a:ext cx="963360" cy="14040"/>
            </p14:xfrm>
          </p:contentPart>
        </mc:Choice>
        <mc:Fallback xmlns="">
          <p:pic>
            <p:nvPicPr>
              <p:cNvPr id="22" name="Ink 21">
                <a:extLst>
                  <a:ext uri="{FF2B5EF4-FFF2-40B4-BE49-F238E27FC236}">
                    <a16:creationId xmlns:a16="http://schemas.microsoft.com/office/drawing/2014/main" id="{D5966150-9A48-8151-1344-974134A7C628}"/>
                  </a:ext>
                </a:extLst>
              </p:cNvPr>
              <p:cNvPicPr/>
              <p:nvPr/>
            </p:nvPicPr>
            <p:blipFill>
              <a:blip r:embed="rId5"/>
              <a:stretch>
                <a:fillRect/>
              </a:stretch>
            </p:blipFill>
            <p:spPr>
              <a:xfrm>
                <a:off x="657500" y="3308300"/>
                <a:ext cx="10710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B28A9787-9931-BC9C-8FC1-AD63C63ECF04}"/>
                  </a:ext>
                </a:extLst>
              </p14:cNvPr>
              <p14:cNvContentPartPr/>
              <p14:nvPr/>
            </p14:nvContentPartPr>
            <p14:xfrm>
              <a:off x="813020" y="4533020"/>
              <a:ext cx="1586880" cy="77400"/>
            </p14:xfrm>
          </p:contentPart>
        </mc:Choice>
        <mc:Fallback xmlns="">
          <p:pic>
            <p:nvPicPr>
              <p:cNvPr id="23" name="Ink 22">
                <a:extLst>
                  <a:ext uri="{FF2B5EF4-FFF2-40B4-BE49-F238E27FC236}">
                    <a16:creationId xmlns:a16="http://schemas.microsoft.com/office/drawing/2014/main" id="{B28A9787-9931-BC9C-8FC1-AD63C63ECF04}"/>
                  </a:ext>
                </a:extLst>
              </p:cNvPr>
              <p:cNvPicPr/>
              <p:nvPr/>
            </p:nvPicPr>
            <p:blipFill>
              <a:blip r:embed="rId7"/>
              <a:stretch>
                <a:fillRect/>
              </a:stretch>
            </p:blipFill>
            <p:spPr>
              <a:xfrm>
                <a:off x="759020" y="4425380"/>
                <a:ext cx="1694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C19F2A55-8425-7A9B-4C45-C6F9C7D179E3}"/>
                  </a:ext>
                </a:extLst>
              </p14:cNvPr>
              <p14:cNvContentPartPr/>
              <p14:nvPr/>
            </p14:nvContentPartPr>
            <p14:xfrm>
              <a:off x="787100" y="5066540"/>
              <a:ext cx="1497960" cy="51480"/>
            </p14:xfrm>
          </p:contentPart>
        </mc:Choice>
        <mc:Fallback xmlns="">
          <p:pic>
            <p:nvPicPr>
              <p:cNvPr id="24" name="Ink 23">
                <a:extLst>
                  <a:ext uri="{FF2B5EF4-FFF2-40B4-BE49-F238E27FC236}">
                    <a16:creationId xmlns:a16="http://schemas.microsoft.com/office/drawing/2014/main" id="{C19F2A55-8425-7A9B-4C45-C6F9C7D179E3}"/>
                  </a:ext>
                </a:extLst>
              </p:cNvPr>
              <p:cNvPicPr/>
              <p:nvPr/>
            </p:nvPicPr>
            <p:blipFill>
              <a:blip r:embed="rId9"/>
              <a:stretch>
                <a:fillRect/>
              </a:stretch>
            </p:blipFill>
            <p:spPr>
              <a:xfrm>
                <a:off x="733100" y="4958540"/>
                <a:ext cx="16056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10D1CB6B-80E7-F11E-E50F-9D375EA4D593}"/>
                  </a:ext>
                </a:extLst>
              </p14:cNvPr>
              <p14:cNvContentPartPr/>
              <p14:nvPr/>
            </p14:nvContentPartPr>
            <p14:xfrm>
              <a:off x="4533980" y="3314060"/>
              <a:ext cx="583200" cy="38880"/>
            </p14:xfrm>
          </p:contentPart>
        </mc:Choice>
        <mc:Fallback xmlns="">
          <p:pic>
            <p:nvPicPr>
              <p:cNvPr id="25" name="Ink 24">
                <a:extLst>
                  <a:ext uri="{FF2B5EF4-FFF2-40B4-BE49-F238E27FC236}">
                    <a16:creationId xmlns:a16="http://schemas.microsoft.com/office/drawing/2014/main" id="{10D1CB6B-80E7-F11E-E50F-9D375EA4D593}"/>
                  </a:ext>
                </a:extLst>
              </p:cNvPr>
              <p:cNvPicPr/>
              <p:nvPr/>
            </p:nvPicPr>
            <p:blipFill>
              <a:blip r:embed="rId11"/>
              <a:stretch>
                <a:fillRect/>
              </a:stretch>
            </p:blipFill>
            <p:spPr>
              <a:xfrm>
                <a:off x="4479980" y="3206420"/>
                <a:ext cx="6908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A2D0C64A-FDAD-51E1-E193-C75301332DC9}"/>
                  </a:ext>
                </a:extLst>
              </p14:cNvPr>
              <p14:cNvContentPartPr/>
              <p14:nvPr/>
            </p14:nvContentPartPr>
            <p14:xfrm>
              <a:off x="4508060" y="4553900"/>
              <a:ext cx="670680" cy="56520"/>
            </p14:xfrm>
          </p:contentPart>
        </mc:Choice>
        <mc:Fallback xmlns="">
          <p:pic>
            <p:nvPicPr>
              <p:cNvPr id="26" name="Ink 25">
                <a:extLst>
                  <a:ext uri="{FF2B5EF4-FFF2-40B4-BE49-F238E27FC236}">
                    <a16:creationId xmlns:a16="http://schemas.microsoft.com/office/drawing/2014/main" id="{A2D0C64A-FDAD-51E1-E193-C75301332DC9}"/>
                  </a:ext>
                </a:extLst>
              </p:cNvPr>
              <p:cNvPicPr/>
              <p:nvPr/>
            </p:nvPicPr>
            <p:blipFill>
              <a:blip r:embed="rId13"/>
              <a:stretch>
                <a:fillRect/>
              </a:stretch>
            </p:blipFill>
            <p:spPr>
              <a:xfrm>
                <a:off x="4454060" y="4446260"/>
                <a:ext cx="7783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9BC0A9CF-1098-470A-E0BF-C667F5543821}"/>
                  </a:ext>
                </a:extLst>
              </p14:cNvPr>
              <p14:cNvContentPartPr/>
              <p14:nvPr/>
            </p14:nvContentPartPr>
            <p14:xfrm>
              <a:off x="4444700" y="5080220"/>
              <a:ext cx="440640" cy="360"/>
            </p14:xfrm>
          </p:contentPart>
        </mc:Choice>
        <mc:Fallback xmlns="">
          <p:pic>
            <p:nvPicPr>
              <p:cNvPr id="27" name="Ink 26">
                <a:extLst>
                  <a:ext uri="{FF2B5EF4-FFF2-40B4-BE49-F238E27FC236}">
                    <a16:creationId xmlns:a16="http://schemas.microsoft.com/office/drawing/2014/main" id="{9BC0A9CF-1098-470A-E0BF-C667F5543821}"/>
                  </a:ext>
                </a:extLst>
              </p:cNvPr>
              <p:cNvPicPr/>
              <p:nvPr/>
            </p:nvPicPr>
            <p:blipFill>
              <a:blip r:embed="rId15"/>
              <a:stretch>
                <a:fillRect/>
              </a:stretch>
            </p:blipFill>
            <p:spPr>
              <a:xfrm>
                <a:off x="4390700" y="4972220"/>
                <a:ext cx="548280" cy="216000"/>
              </a:xfrm>
              <a:prstGeom prst="rect">
                <a:avLst/>
              </a:prstGeom>
            </p:spPr>
          </p:pic>
        </mc:Fallback>
      </mc:AlternateContent>
      <p:sp>
        <p:nvSpPr>
          <p:cNvPr id="29" name="TextBox 28">
            <a:extLst>
              <a:ext uri="{FF2B5EF4-FFF2-40B4-BE49-F238E27FC236}">
                <a16:creationId xmlns:a16="http://schemas.microsoft.com/office/drawing/2014/main" id="{E036370B-464F-C9CB-5326-53EC69F112D3}"/>
              </a:ext>
            </a:extLst>
          </p:cNvPr>
          <p:cNvSpPr txBox="1"/>
          <p:nvPr/>
        </p:nvSpPr>
        <p:spPr>
          <a:xfrm>
            <a:off x="2286000" y="6362700"/>
            <a:ext cx="4572000" cy="230832"/>
          </a:xfrm>
          <a:prstGeom prst="rect">
            <a:avLst/>
          </a:prstGeom>
          <a:noFill/>
        </p:spPr>
        <p:txBody>
          <a:bodyPr wrap="square">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16">
                  <a:extLst>
                    <a:ext uri="{A12FA001-AC4F-418D-AE19-62706E023703}">
                      <ahyp:hlinkClr xmlns:ahyp="http://schemas.microsoft.com/office/drawing/2018/hyperlinkcolor" val="tx"/>
                    </a:ext>
                  </a:extLst>
                </a:hlinkClick>
              </a:rPr>
              <a:t>https://en.wikipedia.org/wiki/List_of_countries_by_government_debt</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3033344"/>
            <a:ext cx="7315200" cy="1938992"/>
          </a:xfrm>
        </p:spPr>
        <p:txBody>
          <a:bodyPr/>
          <a:lstStyle/>
          <a:p>
            <a:pPr marL="0" indent="0" algn="ctr" eaLnBrk="1" hangingPunct="1">
              <a:spcBef>
                <a:spcPts val="0"/>
              </a:spcBef>
              <a:buNone/>
            </a:pPr>
            <a:r>
              <a:rPr lang="en-US" sz="2800" dirty="0"/>
              <a:t>Some governments </a:t>
            </a:r>
          </a:p>
          <a:p>
            <a:pPr marL="0" indent="0" algn="ctr" eaLnBrk="1" hangingPunct="1">
              <a:spcBef>
                <a:spcPts val="0"/>
              </a:spcBef>
              <a:buNone/>
            </a:pPr>
            <a:r>
              <a:rPr lang="en-US" sz="2800" dirty="0"/>
              <a:t>in villages and even large towns </a:t>
            </a:r>
          </a:p>
          <a:p>
            <a:pPr marL="0" indent="0" algn="ctr" eaLnBrk="1" hangingPunct="1">
              <a:spcBef>
                <a:spcPts val="0"/>
              </a:spcBef>
              <a:buNone/>
            </a:pPr>
            <a:r>
              <a:rPr lang="en-US" b="1" dirty="0"/>
              <a:t>do not have the money to manage critical services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6178"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793604" name="Oval 4"/>
          <p:cNvSpPr>
            <a:spLocks noChangeArrowheads="1"/>
          </p:cNvSpPr>
          <p:nvPr/>
        </p:nvSpPr>
        <p:spPr bwMode="auto">
          <a:xfrm rot="232075">
            <a:off x="4310063" y="3395663"/>
            <a:ext cx="762000" cy="4572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5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cstate="print"/>
          <a:srcRect/>
          <a:stretch>
            <a:fillRect/>
          </a:stretch>
        </p:blipFill>
        <p:spPr bwMode="auto">
          <a:xfrm>
            <a:off x="457200" y="685800"/>
            <a:ext cx="8229600" cy="5720043"/>
          </a:xfrm>
          <a:prstGeom prst="rect">
            <a:avLst/>
          </a:prstGeom>
          <a:noFill/>
          <a:ln w="9525">
            <a:noFill/>
            <a:miter lim="800000"/>
            <a:headEnd/>
            <a:tailEnd/>
          </a:ln>
        </p:spPr>
      </p:pic>
      <p:sp>
        <p:nvSpPr>
          <p:cNvPr id="4" name="Rectangle 2"/>
          <p:cNvSpPr>
            <a:spLocks noChangeArrowheads="1"/>
          </p:cNvSpPr>
          <p:nvPr/>
        </p:nvSpPr>
        <p:spPr bwMode="auto">
          <a:xfrm>
            <a:off x="2449310" y="6551842"/>
            <a:ext cx="424507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www.cbsnews.com/stories/2008/06/27/ap/entertainment/main4215219.shtml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B521012-C634-AB52-6008-5ED36E1F03C9}"/>
              </a:ext>
            </a:extLst>
          </p:cNvPr>
          <p:cNvPicPr>
            <a:picLocks noChangeAspect="1"/>
          </p:cNvPicPr>
          <p:nvPr/>
        </p:nvPicPr>
        <p:blipFill>
          <a:blip r:embed="rId5"/>
          <a:stretch>
            <a:fillRect/>
          </a:stretch>
        </p:blipFill>
        <p:spPr>
          <a:xfrm>
            <a:off x="4343400" y="469865"/>
            <a:ext cx="4229317" cy="673135"/>
          </a:xfrm>
          <a:prstGeom prst="rect">
            <a:avLst/>
          </a:prstGeom>
        </p:spPr>
      </p:pic>
    </p:spTree>
  </p:cSld>
  <p:clrMapOvr>
    <a:masterClrMapping/>
  </p:clrMapOvr>
  <p:transition/>
</p:sld>
</file>

<file path=ppt/slides/slide555.xml><?xml version="1.0" encoding="utf-8"?>
<p:sld xmlns:a="http://schemas.openxmlformats.org/drawingml/2006/main" xmlns:r="http://schemas.openxmlformats.org/officeDocument/2006/relationships" xmlns:p="http://schemas.openxmlformats.org/presentationml/2006/main">
  <p:cSld>
    <p:bg>
      <p:bgPr>
        <a:solidFill>
          <a:srgbClr val="413C33"/>
        </a:solidFill>
        <a:effectLst/>
      </p:bgPr>
    </p:bg>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838200" y="6570663"/>
            <a:ext cx="7510389" cy="18466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https://static.independent.co.uk/2023/10/19/13/Italy_Naples_Trash_82494.jpg?quality=75&amp;width=990&amp;height=614&amp;fit=bounds&amp;format=pjpg&amp;crop=16%3A9%2Coffset-y0.5&amp;auto=webp</a:t>
            </a:r>
            <a:endPar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A44F045D-E7F2-7DDB-9147-AEE0CE518677}"/>
              </a:ext>
            </a:extLst>
          </p:cNvPr>
          <p:cNvPicPr>
            <a:picLocks noChangeAspect="1"/>
          </p:cNvPicPr>
          <p:nvPr/>
        </p:nvPicPr>
        <p:blipFill>
          <a:blip r:embed="rId3"/>
          <a:stretch>
            <a:fillRect/>
          </a:stretch>
        </p:blipFill>
        <p:spPr>
          <a:xfrm>
            <a:off x="0" y="856672"/>
            <a:ext cx="9144000" cy="5144655"/>
          </a:xfrm>
          <a:prstGeom prst="rect">
            <a:avLst/>
          </a:prstGeom>
        </p:spPr>
      </p:pic>
      <p:sp>
        <p:nvSpPr>
          <p:cNvPr id="6" name="TextBox 5">
            <a:extLst>
              <a:ext uri="{FF2B5EF4-FFF2-40B4-BE49-F238E27FC236}">
                <a16:creationId xmlns:a16="http://schemas.microsoft.com/office/drawing/2014/main" id="{B700B6EA-B976-C611-C964-0D0929539FC1}"/>
              </a:ext>
            </a:extLst>
          </p:cNvPr>
          <p:cNvSpPr txBox="1"/>
          <p:nvPr/>
        </p:nvSpPr>
        <p:spPr>
          <a:xfrm>
            <a:off x="838200" y="1841500"/>
            <a:ext cx="7450211"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European court says Italy violated rights of residents near Naples over garbage crisis</a:t>
            </a:r>
          </a:p>
        </p:txBody>
      </p:sp>
      <p:sp>
        <p:nvSpPr>
          <p:cNvPr id="12" name="TextBox 11">
            <a:extLst>
              <a:ext uri="{FF2B5EF4-FFF2-40B4-BE49-F238E27FC236}">
                <a16:creationId xmlns:a16="http://schemas.microsoft.com/office/drawing/2014/main" id="{05D38561-8598-849F-67E4-CC35C3CF8BA7}"/>
              </a:ext>
            </a:extLst>
          </p:cNvPr>
          <p:cNvSpPr txBox="1"/>
          <p:nvPr/>
        </p:nvSpPr>
        <p:spPr>
          <a:xfrm>
            <a:off x="977900" y="1231900"/>
            <a:ext cx="2438400" cy="30480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19 October 2023</a:t>
            </a:r>
          </a:p>
        </p:txBody>
      </p:sp>
      <p:pic>
        <p:nvPicPr>
          <p:cNvPr id="14" name="Picture 13">
            <a:extLst>
              <a:ext uri="{FF2B5EF4-FFF2-40B4-BE49-F238E27FC236}">
                <a16:creationId xmlns:a16="http://schemas.microsoft.com/office/drawing/2014/main" id="{3D9BDE54-E5BA-D93A-17C1-C5FBA9A7B2F3}"/>
              </a:ext>
            </a:extLst>
          </p:cNvPr>
          <p:cNvPicPr>
            <a:picLocks noChangeAspect="1"/>
          </p:cNvPicPr>
          <p:nvPr/>
        </p:nvPicPr>
        <p:blipFill>
          <a:blip r:embed="rId4"/>
          <a:stretch>
            <a:fillRect/>
          </a:stretch>
        </p:blipFill>
        <p:spPr>
          <a:xfrm>
            <a:off x="901629" y="670265"/>
            <a:ext cx="2768742" cy="444523"/>
          </a:xfrm>
          <a:prstGeom prst="rect">
            <a:avLst/>
          </a:prstGeom>
        </p:spPr>
      </p:pic>
    </p:spTree>
  </p:cSld>
  <p:clrMapOvr>
    <a:masterClrMapping/>
  </p:clrMapOvr>
  <p:transition/>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2323" name="Rectangle 3"/>
          <p:cNvSpPr>
            <a:spLocks noGrp="1" noChangeArrowheads="1"/>
          </p:cNvSpPr>
          <p:nvPr>
            <p:ph type="body" idx="1"/>
          </p:nvPr>
        </p:nvSpPr>
        <p:spPr>
          <a:xfrm>
            <a:off x="914400" y="2971800"/>
            <a:ext cx="7315200" cy="2554545"/>
          </a:xfrm>
        </p:spPr>
        <p:txBody>
          <a:bodyPr/>
          <a:lstStyle/>
          <a:p>
            <a:pPr marL="0" indent="0" algn="ctr" eaLnBrk="1" hangingPunct="1">
              <a:spcBef>
                <a:spcPts val="0"/>
              </a:spcBef>
              <a:buNone/>
            </a:pPr>
            <a:r>
              <a:rPr lang="en-US" dirty="0"/>
              <a:t>To maintain a leading role in the European Union, </a:t>
            </a:r>
          </a:p>
          <a:p>
            <a:pPr marL="0" indent="0" algn="ctr" eaLnBrk="1" hangingPunct="1">
              <a:spcBef>
                <a:spcPts val="0"/>
              </a:spcBef>
              <a:buNone/>
            </a:pPr>
            <a:r>
              <a:rPr lang="en-US" dirty="0"/>
              <a:t>Italy must change this situation . . .</a:t>
            </a:r>
          </a:p>
          <a:p>
            <a:pPr marL="0" indent="0" algn="ctr" eaLnBrk="1" hangingPunct="1">
              <a:spcBef>
                <a:spcPts val="0"/>
              </a:spcBef>
              <a:buNone/>
            </a:pPr>
            <a:r>
              <a:rPr lang="en-US" dirty="0"/>
              <a:t>and they’re still working on</a:t>
            </a:r>
          </a:p>
          <a:p>
            <a:pPr marL="0" indent="0" algn="ctr" eaLnBrk="1" hangingPunct="1">
              <a:spcBef>
                <a:spcPts val="0"/>
              </a:spcBef>
              <a:buNone/>
            </a:pPr>
            <a:r>
              <a:rPr lang="en-US" dirty="0"/>
              <a:t>the problem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5240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21191436"/>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21059" y="2514600"/>
            <a:ext cx="7484741"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Metaphor: The Opera</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1793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21059" y="2514600"/>
            <a:ext cx="7484741"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Metaphor: The Opera</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75289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33500" y="1949596"/>
            <a:ext cx="6477000" cy="391780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most famous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opera house in the world is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Teatro </a:t>
            </a:r>
            <a:r>
              <a:rPr kumimoji="0" lang="en-US" sz="4000" b="1" i="1" u="none" strike="noStrike" kern="1200" cap="none" spc="0" normalizeH="0" baseline="0" noProof="0" dirty="0" err="1">
                <a:ln>
                  <a:noFill/>
                </a:ln>
                <a:solidFill>
                  <a:srgbClr val="FF0000"/>
                </a:solidFill>
                <a:effectLst/>
                <a:uLnTx/>
                <a:uFillTx/>
                <a:latin typeface="Arial" charset="0"/>
                <a:ea typeface="+mn-ea"/>
                <a:cs typeface="+mn-cs"/>
              </a:rPr>
              <a:t>alla</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 Scala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in Milan, Italy</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DB103CA9-7D58-41D7-BBFB-351BDD9D66E0}"/>
                  </a:ext>
                </a:extLst>
              </p14:cNvPr>
              <p14:cNvContentPartPr/>
              <p14:nvPr/>
            </p14:nvContentPartPr>
            <p14:xfrm>
              <a:off x="3474549" y="3185432"/>
              <a:ext cx="360" cy="360"/>
            </p14:xfrm>
          </p:contentPart>
        </mc:Choice>
        <mc:Fallback xmlns="">
          <p:pic>
            <p:nvPicPr>
              <p:cNvPr id="2" name="Ink 1">
                <a:extLst>
                  <a:ext uri="{FF2B5EF4-FFF2-40B4-BE49-F238E27FC236}">
                    <a16:creationId xmlns:a16="http://schemas.microsoft.com/office/drawing/2014/main" id="{DB103CA9-7D58-41D7-BBFB-351BDD9D66E0}"/>
                  </a:ext>
                </a:extLst>
              </p:cNvPr>
              <p:cNvPicPr/>
              <p:nvPr/>
            </p:nvPicPr>
            <p:blipFill>
              <a:blip r:embed="rId3"/>
              <a:stretch>
                <a:fillRect/>
              </a:stretch>
            </p:blipFill>
            <p:spPr>
              <a:xfrm>
                <a:off x="342090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C1F2C0-2892-412E-9D5C-7490DEDB7E5F}"/>
                  </a:ext>
                </a:extLst>
              </p14:cNvPr>
              <p14:cNvContentPartPr/>
              <p14:nvPr/>
            </p14:nvContentPartPr>
            <p14:xfrm>
              <a:off x="3580389" y="3185432"/>
              <a:ext cx="360" cy="360"/>
            </p14:xfrm>
          </p:contentPart>
        </mc:Choice>
        <mc:Fallback xmlns="">
          <p:pic>
            <p:nvPicPr>
              <p:cNvPr id="3" name="Ink 2">
                <a:extLst>
                  <a:ext uri="{FF2B5EF4-FFF2-40B4-BE49-F238E27FC236}">
                    <a16:creationId xmlns:a16="http://schemas.microsoft.com/office/drawing/2014/main" id="{4EC1F2C0-2892-412E-9D5C-7490DEDB7E5F}"/>
                  </a:ext>
                </a:extLst>
              </p:cNvPr>
              <p:cNvPicPr/>
              <p:nvPr/>
            </p:nvPicPr>
            <p:blipFill>
              <a:blip r:embed="rId3"/>
              <a:stretch>
                <a:fillRect/>
              </a:stretch>
            </p:blipFill>
            <p:spPr>
              <a:xfrm>
                <a:off x="352674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0CBB67B-01DC-4BD6-8A19-FC3ADDF77000}"/>
                  </a:ext>
                </a:extLst>
              </p14:cNvPr>
              <p14:cNvContentPartPr/>
              <p14:nvPr/>
            </p14:nvContentPartPr>
            <p14:xfrm>
              <a:off x="3580389" y="3185432"/>
              <a:ext cx="360" cy="360"/>
            </p14:xfrm>
          </p:contentPart>
        </mc:Choice>
        <mc:Fallback xmlns="">
          <p:pic>
            <p:nvPicPr>
              <p:cNvPr id="4" name="Ink 3">
                <a:extLst>
                  <a:ext uri="{FF2B5EF4-FFF2-40B4-BE49-F238E27FC236}">
                    <a16:creationId xmlns:a16="http://schemas.microsoft.com/office/drawing/2014/main" id="{40CBB67B-01DC-4BD6-8A19-FC3ADDF77000}"/>
                  </a:ext>
                </a:extLst>
              </p:cNvPr>
              <p:cNvPicPr/>
              <p:nvPr/>
            </p:nvPicPr>
            <p:blipFill>
              <a:blip r:embed="rId3"/>
              <a:stretch>
                <a:fillRect/>
              </a:stretch>
            </p:blipFill>
            <p:spPr>
              <a:xfrm>
                <a:off x="352674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E580F027-9D38-4BDB-8FFA-3583C61F8B11}"/>
                  </a:ext>
                </a:extLst>
              </p14:cNvPr>
              <p14:cNvContentPartPr/>
              <p14:nvPr/>
            </p14:nvContentPartPr>
            <p14:xfrm>
              <a:off x="3451149" y="3281552"/>
              <a:ext cx="3960" cy="360"/>
            </p14:xfrm>
          </p:contentPart>
        </mc:Choice>
        <mc:Fallback xmlns="">
          <p:pic>
            <p:nvPicPr>
              <p:cNvPr id="6" name="Ink 5">
                <a:extLst>
                  <a:ext uri="{FF2B5EF4-FFF2-40B4-BE49-F238E27FC236}">
                    <a16:creationId xmlns:a16="http://schemas.microsoft.com/office/drawing/2014/main" id="{E580F027-9D38-4BDB-8FFA-3583C61F8B11}"/>
                  </a:ext>
                </a:extLst>
              </p:cNvPr>
              <p:cNvPicPr/>
              <p:nvPr/>
            </p:nvPicPr>
            <p:blipFill>
              <a:blip r:embed="rId7"/>
              <a:stretch>
                <a:fillRect/>
              </a:stretch>
            </p:blipFill>
            <p:spPr>
              <a:xfrm>
                <a:off x="3397509" y="3173552"/>
                <a:ext cx="111600" cy="216000"/>
              </a:xfrm>
              <a:prstGeom prst="rect">
                <a:avLst/>
              </a:prstGeom>
            </p:spPr>
          </p:pic>
        </mc:Fallback>
      </mc:AlternateContent>
    </p:spTree>
    <p:extLst>
      <p:ext uri="{BB962C8B-B14F-4D97-AF65-F5344CB8AC3E}">
        <p14:creationId xmlns:p14="http://schemas.microsoft.com/office/powerpoint/2010/main" val="379260180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4338" name="Picture 2">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pic>
        <p:nvPicPr>
          <p:cNvPr id="641026" name="Picture 2"/>
          <p:cNvPicPr>
            <a:picLocks noChangeAspect="1" noChangeArrowheads="1"/>
          </p:cNvPicPr>
          <p:nvPr/>
        </p:nvPicPr>
        <p:blipFill>
          <a:blip r:embed="rId5" cstate="print"/>
          <a:srcRect/>
          <a:stretch>
            <a:fillRect/>
          </a:stretch>
        </p:blipFill>
        <p:spPr bwMode="auto">
          <a:xfrm>
            <a:off x="4410075" y="1511777"/>
            <a:ext cx="3819525" cy="4508023"/>
          </a:xfrm>
          <a:prstGeom prst="rect">
            <a:avLst/>
          </a:prstGeom>
          <a:noFill/>
          <a:ln w="9525">
            <a:noFill/>
            <a:miter lim="800000"/>
            <a:headEnd/>
            <a:tailEnd/>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2695575"/>
            <a:ext cx="4572000" cy="1408176"/>
          </a:xfrm>
          <a:prstGeom prst="rect">
            <a:avLst/>
          </a:prstGeom>
        </p:spPr>
      </p:pic>
      <p:sp>
        <p:nvSpPr>
          <p:cNvPr id="3" name="Rectangle 2"/>
          <p:cNvSpPr/>
          <p:nvPr/>
        </p:nvSpPr>
        <p:spPr>
          <a:xfrm>
            <a:off x="856247" y="4309747"/>
            <a:ext cx="3621504" cy="461665"/>
          </a:xfrm>
          <a:prstGeom prst="rect">
            <a:avLst/>
          </a:prstGeom>
          <a:solidFill>
            <a:srgbClr val="F7E5CA"/>
          </a:solidFill>
          <a:ln w="38100">
            <a:solidFill>
              <a:srgbClr val="6A3D3B"/>
            </a:solidFill>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29889"/>
                </a:solidFill>
                <a:effectLst/>
                <a:uLnTx/>
                <a:uFillTx/>
                <a:latin typeface="Verdana" pitchFamily="34" charset="0"/>
                <a:ea typeface="+mn-ea"/>
                <a:cs typeface="+mn-cs"/>
              </a:rPr>
              <a:t>A National Treasure</a:t>
            </a:r>
            <a:endParaRPr kumimoji="0" lang="en-US" sz="2400" b="1" i="1" u="none" strike="noStrike" kern="1200" cap="none" spc="0" normalizeH="0" baseline="0" noProof="0" dirty="0">
              <a:ln>
                <a:noFill/>
              </a:ln>
              <a:solidFill>
                <a:srgbClr val="B29889"/>
              </a:solidFill>
              <a:effectLst/>
              <a:uLnTx/>
              <a:uFillTx/>
              <a:latin typeface="Verdana" pitchFamily="34" charset="0"/>
              <a:ea typeface="+mn-ea"/>
              <a:cs typeface="+mn-cs"/>
            </a:endParaRPr>
          </a:p>
        </p:txBody>
      </p:sp>
    </p:spTree>
    <p:extLst>
      <p:ext uri="{BB962C8B-B14F-4D97-AF65-F5344CB8AC3E}">
        <p14:creationId xmlns:p14="http://schemas.microsoft.com/office/powerpoint/2010/main" val="3700021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992188" y="685800"/>
            <a:ext cx="7313612" cy="5484813"/>
          </a:xfrm>
          <a:prstGeom prst="rect">
            <a:avLst/>
          </a:prstGeom>
          <a:noFill/>
          <a:ln w="9525">
            <a:noFill/>
            <a:miter lim="800000"/>
            <a:headEnd/>
            <a:tailEnd/>
          </a:ln>
        </p:spPr>
      </p:pic>
      <p:sp>
        <p:nvSpPr>
          <p:cNvPr id="9219" name="Rectangle 3"/>
          <p:cNvSpPr>
            <a:spLocks noChangeArrowheads="1"/>
          </p:cNvSpPr>
          <p:nvPr/>
        </p:nvSpPr>
        <p:spPr bwMode="auto">
          <a:xfrm>
            <a:off x="2728824" y="6547159"/>
            <a:ext cx="36856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http://www.d.umn.edu/cla/faculty/troufs/anth1095/Italy.html#title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Freeform 1"/>
          <p:cNvSpPr/>
          <p:nvPr/>
        </p:nvSpPr>
        <p:spPr bwMode="auto">
          <a:xfrm rot="10800000">
            <a:off x="5999401" y="914400"/>
            <a:ext cx="2011680" cy="2545188"/>
          </a:xfrm>
          <a:custGeom>
            <a:avLst/>
            <a:gdLst>
              <a:gd name="connsiteX0" fmla="*/ 1029904 w 1828800"/>
              <a:gd name="connsiteY0" fmla="*/ 1193533 h 1270535"/>
              <a:gd name="connsiteX1" fmla="*/ 1116531 w 1828800"/>
              <a:gd name="connsiteY1" fmla="*/ 1164657 h 1270535"/>
              <a:gd name="connsiteX2" fmla="*/ 1260910 w 1828800"/>
              <a:gd name="connsiteY2" fmla="*/ 1183907 h 1270535"/>
              <a:gd name="connsiteX3" fmla="*/ 1491916 w 1828800"/>
              <a:gd name="connsiteY3" fmla="*/ 1174282 h 1270535"/>
              <a:gd name="connsiteX4" fmla="*/ 1549668 w 1828800"/>
              <a:gd name="connsiteY4" fmla="*/ 1155032 h 1270535"/>
              <a:gd name="connsiteX5" fmla="*/ 1665171 w 1828800"/>
              <a:gd name="connsiteY5" fmla="*/ 1145406 h 1270535"/>
              <a:gd name="connsiteX6" fmla="*/ 1694047 w 1828800"/>
              <a:gd name="connsiteY6" fmla="*/ 1116531 h 1270535"/>
              <a:gd name="connsiteX7" fmla="*/ 1732548 w 1828800"/>
              <a:gd name="connsiteY7" fmla="*/ 1087655 h 1270535"/>
              <a:gd name="connsiteX8" fmla="*/ 1771049 w 1828800"/>
              <a:gd name="connsiteY8" fmla="*/ 1029903 h 1270535"/>
              <a:gd name="connsiteX9" fmla="*/ 1790299 w 1828800"/>
              <a:gd name="connsiteY9" fmla="*/ 885524 h 1270535"/>
              <a:gd name="connsiteX10" fmla="*/ 1809550 w 1828800"/>
              <a:gd name="connsiteY10" fmla="*/ 644893 h 1270535"/>
              <a:gd name="connsiteX11" fmla="*/ 1819175 w 1828800"/>
              <a:gd name="connsiteY11" fmla="*/ 539015 h 1270535"/>
              <a:gd name="connsiteX12" fmla="*/ 1828800 w 1828800"/>
              <a:gd name="connsiteY12" fmla="*/ 471638 h 1270535"/>
              <a:gd name="connsiteX13" fmla="*/ 1819175 w 1828800"/>
              <a:gd name="connsiteY13" fmla="*/ 202131 h 1270535"/>
              <a:gd name="connsiteX14" fmla="*/ 1809550 w 1828800"/>
              <a:gd name="connsiteY14" fmla="*/ 154004 h 1270535"/>
              <a:gd name="connsiteX15" fmla="*/ 1713297 w 1828800"/>
              <a:gd name="connsiteY15" fmla="*/ 57752 h 1270535"/>
              <a:gd name="connsiteX16" fmla="*/ 1684421 w 1828800"/>
              <a:gd name="connsiteY16" fmla="*/ 38501 h 1270535"/>
              <a:gd name="connsiteX17" fmla="*/ 1597794 w 1828800"/>
              <a:gd name="connsiteY17" fmla="*/ 19251 h 1270535"/>
              <a:gd name="connsiteX18" fmla="*/ 1520792 w 1828800"/>
              <a:gd name="connsiteY18" fmla="*/ 9625 h 1270535"/>
              <a:gd name="connsiteX19" fmla="*/ 1212784 w 1828800"/>
              <a:gd name="connsiteY19" fmla="*/ 0 h 1270535"/>
              <a:gd name="connsiteX20" fmla="*/ 192506 w 1828800"/>
              <a:gd name="connsiteY20" fmla="*/ 9625 h 1270535"/>
              <a:gd name="connsiteX21" fmla="*/ 173255 w 1828800"/>
              <a:gd name="connsiteY21" fmla="*/ 38501 h 1270535"/>
              <a:gd name="connsiteX22" fmla="*/ 115504 w 1828800"/>
              <a:gd name="connsiteY22" fmla="*/ 86627 h 1270535"/>
              <a:gd name="connsiteX23" fmla="*/ 96253 w 1828800"/>
              <a:gd name="connsiteY23" fmla="*/ 115503 h 1270535"/>
              <a:gd name="connsiteX24" fmla="*/ 67377 w 1828800"/>
              <a:gd name="connsiteY24" fmla="*/ 154004 h 1270535"/>
              <a:gd name="connsiteX25" fmla="*/ 38501 w 1828800"/>
              <a:gd name="connsiteY25" fmla="*/ 221381 h 1270535"/>
              <a:gd name="connsiteX26" fmla="*/ 9626 w 1828800"/>
              <a:gd name="connsiteY26" fmla="*/ 279133 h 1270535"/>
              <a:gd name="connsiteX27" fmla="*/ 0 w 1828800"/>
              <a:gd name="connsiteY27" fmla="*/ 346510 h 1270535"/>
              <a:gd name="connsiteX28" fmla="*/ 9626 w 1828800"/>
              <a:gd name="connsiteY28" fmla="*/ 770021 h 1270535"/>
              <a:gd name="connsiteX29" fmla="*/ 28876 w 1828800"/>
              <a:gd name="connsiteY29" fmla="*/ 875899 h 1270535"/>
              <a:gd name="connsiteX30" fmla="*/ 48127 w 1828800"/>
              <a:gd name="connsiteY30" fmla="*/ 952901 h 1270535"/>
              <a:gd name="connsiteX31" fmla="*/ 77002 w 1828800"/>
              <a:gd name="connsiteY31" fmla="*/ 981777 h 1270535"/>
              <a:gd name="connsiteX32" fmla="*/ 125129 w 1828800"/>
              <a:gd name="connsiteY32" fmla="*/ 1068404 h 1270535"/>
              <a:gd name="connsiteX33" fmla="*/ 154005 w 1828800"/>
              <a:gd name="connsiteY33" fmla="*/ 1106905 h 1270535"/>
              <a:gd name="connsiteX34" fmla="*/ 173255 w 1828800"/>
              <a:gd name="connsiteY34" fmla="*/ 1135781 h 1270535"/>
              <a:gd name="connsiteX35" fmla="*/ 231007 w 1828800"/>
              <a:gd name="connsiteY35" fmla="*/ 1193533 h 1270535"/>
              <a:gd name="connsiteX36" fmla="*/ 288758 w 1828800"/>
              <a:gd name="connsiteY36" fmla="*/ 1212783 h 1270535"/>
              <a:gd name="connsiteX37" fmla="*/ 317634 w 1828800"/>
              <a:gd name="connsiteY37" fmla="*/ 1222408 h 1270535"/>
              <a:gd name="connsiteX38" fmla="*/ 721895 w 1828800"/>
              <a:gd name="connsiteY38" fmla="*/ 1241659 h 1270535"/>
              <a:gd name="connsiteX39" fmla="*/ 760396 w 1828800"/>
              <a:gd name="connsiteY39" fmla="*/ 1251284 h 1270535"/>
              <a:gd name="connsiteX40" fmla="*/ 818148 w 1828800"/>
              <a:gd name="connsiteY40" fmla="*/ 1270535 h 1270535"/>
              <a:gd name="connsiteX41" fmla="*/ 991402 w 1828800"/>
              <a:gd name="connsiteY41" fmla="*/ 1260910 h 1270535"/>
              <a:gd name="connsiteX42" fmla="*/ 1020278 w 1828800"/>
              <a:gd name="connsiteY42" fmla="*/ 1241659 h 1270535"/>
              <a:gd name="connsiteX43" fmla="*/ 1049154 w 1828800"/>
              <a:gd name="connsiteY43" fmla="*/ 1232034 h 1270535"/>
              <a:gd name="connsiteX44" fmla="*/ 1087655 w 1828800"/>
              <a:gd name="connsiteY44" fmla="*/ 1203158 h 1270535"/>
              <a:gd name="connsiteX45" fmla="*/ 1116531 w 1828800"/>
              <a:gd name="connsiteY45" fmla="*/ 1174282 h 1270535"/>
              <a:gd name="connsiteX46" fmla="*/ 1155032 w 1828800"/>
              <a:gd name="connsiteY46" fmla="*/ 1164657 h 1270535"/>
              <a:gd name="connsiteX47" fmla="*/ 1183908 w 1828800"/>
              <a:gd name="connsiteY47" fmla="*/ 1155032 h 127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28800" h="1270535">
                <a:moveTo>
                  <a:pt x="1029904" y="1193533"/>
                </a:moveTo>
                <a:cubicBezTo>
                  <a:pt x="1058780" y="1183908"/>
                  <a:pt x="1086507" y="1159653"/>
                  <a:pt x="1116531" y="1164657"/>
                </a:cubicBezTo>
                <a:cubicBezTo>
                  <a:pt x="1202940" y="1179058"/>
                  <a:pt x="1154885" y="1172127"/>
                  <a:pt x="1260910" y="1183907"/>
                </a:cubicBezTo>
                <a:cubicBezTo>
                  <a:pt x="1337912" y="1180699"/>
                  <a:pt x="1415230" y="1181950"/>
                  <a:pt x="1491916" y="1174282"/>
                </a:cubicBezTo>
                <a:cubicBezTo>
                  <a:pt x="1512107" y="1172263"/>
                  <a:pt x="1529446" y="1156717"/>
                  <a:pt x="1549668" y="1155032"/>
                </a:cubicBezTo>
                <a:lnTo>
                  <a:pt x="1665171" y="1145406"/>
                </a:lnTo>
                <a:cubicBezTo>
                  <a:pt x="1674796" y="1135781"/>
                  <a:pt x="1683712" y="1125390"/>
                  <a:pt x="1694047" y="1116531"/>
                </a:cubicBezTo>
                <a:cubicBezTo>
                  <a:pt x="1706227" y="1106091"/>
                  <a:pt x="1721890" y="1099645"/>
                  <a:pt x="1732548" y="1087655"/>
                </a:cubicBezTo>
                <a:cubicBezTo>
                  <a:pt x="1747919" y="1070363"/>
                  <a:pt x="1771049" y="1029903"/>
                  <a:pt x="1771049" y="1029903"/>
                </a:cubicBezTo>
                <a:cubicBezTo>
                  <a:pt x="1774877" y="1003105"/>
                  <a:pt x="1788640" y="909574"/>
                  <a:pt x="1790299" y="885524"/>
                </a:cubicBezTo>
                <a:cubicBezTo>
                  <a:pt x="1806902" y="644789"/>
                  <a:pt x="1782321" y="753813"/>
                  <a:pt x="1809550" y="644893"/>
                </a:cubicBezTo>
                <a:cubicBezTo>
                  <a:pt x="1812758" y="609600"/>
                  <a:pt x="1815262" y="574236"/>
                  <a:pt x="1819175" y="539015"/>
                </a:cubicBezTo>
                <a:cubicBezTo>
                  <a:pt x="1821680" y="516467"/>
                  <a:pt x="1828800" y="494325"/>
                  <a:pt x="1828800" y="471638"/>
                </a:cubicBezTo>
                <a:cubicBezTo>
                  <a:pt x="1828800" y="381745"/>
                  <a:pt x="1824613" y="291859"/>
                  <a:pt x="1819175" y="202131"/>
                </a:cubicBezTo>
                <a:cubicBezTo>
                  <a:pt x="1818185" y="185801"/>
                  <a:pt x="1816320" y="168898"/>
                  <a:pt x="1809550" y="154004"/>
                </a:cubicBezTo>
                <a:cubicBezTo>
                  <a:pt x="1781651" y="92626"/>
                  <a:pt x="1766863" y="93463"/>
                  <a:pt x="1713297" y="57752"/>
                </a:cubicBezTo>
                <a:cubicBezTo>
                  <a:pt x="1703672" y="51335"/>
                  <a:pt x="1695396" y="42159"/>
                  <a:pt x="1684421" y="38501"/>
                </a:cubicBezTo>
                <a:cubicBezTo>
                  <a:pt x="1641433" y="24172"/>
                  <a:pt x="1657087" y="27722"/>
                  <a:pt x="1597794" y="19251"/>
                </a:cubicBezTo>
                <a:cubicBezTo>
                  <a:pt x="1572187" y="15593"/>
                  <a:pt x="1546627" y="10917"/>
                  <a:pt x="1520792" y="9625"/>
                </a:cubicBezTo>
                <a:cubicBezTo>
                  <a:pt x="1418201" y="4495"/>
                  <a:pt x="1315453" y="3208"/>
                  <a:pt x="1212784" y="0"/>
                </a:cubicBezTo>
                <a:lnTo>
                  <a:pt x="192506" y="9625"/>
                </a:lnTo>
                <a:cubicBezTo>
                  <a:pt x="180946" y="10053"/>
                  <a:pt x="181435" y="30321"/>
                  <a:pt x="173255" y="38501"/>
                </a:cubicBezTo>
                <a:cubicBezTo>
                  <a:pt x="97543" y="114213"/>
                  <a:pt x="194342" y="-7978"/>
                  <a:pt x="115504" y="86627"/>
                </a:cubicBezTo>
                <a:cubicBezTo>
                  <a:pt x="108098" y="95514"/>
                  <a:pt x="102977" y="106090"/>
                  <a:pt x="96253" y="115503"/>
                </a:cubicBezTo>
                <a:cubicBezTo>
                  <a:pt x="86929" y="128557"/>
                  <a:pt x="77002" y="141170"/>
                  <a:pt x="67377" y="154004"/>
                </a:cubicBezTo>
                <a:cubicBezTo>
                  <a:pt x="56578" y="186402"/>
                  <a:pt x="57533" y="188074"/>
                  <a:pt x="38501" y="221381"/>
                </a:cubicBezTo>
                <a:cubicBezTo>
                  <a:pt x="8649" y="273622"/>
                  <a:pt x="27272" y="226194"/>
                  <a:pt x="9626" y="279133"/>
                </a:cubicBezTo>
                <a:cubicBezTo>
                  <a:pt x="6417" y="301592"/>
                  <a:pt x="0" y="323823"/>
                  <a:pt x="0" y="346510"/>
                </a:cubicBezTo>
                <a:cubicBezTo>
                  <a:pt x="0" y="487717"/>
                  <a:pt x="4093" y="628923"/>
                  <a:pt x="9626" y="770021"/>
                </a:cubicBezTo>
                <a:cubicBezTo>
                  <a:pt x="11612" y="820672"/>
                  <a:pt x="19294" y="832777"/>
                  <a:pt x="28876" y="875899"/>
                </a:cubicBezTo>
                <a:cubicBezTo>
                  <a:pt x="30497" y="883194"/>
                  <a:pt x="39525" y="939998"/>
                  <a:pt x="48127" y="952901"/>
                </a:cubicBezTo>
                <a:cubicBezTo>
                  <a:pt x="55678" y="964227"/>
                  <a:pt x="67377" y="972152"/>
                  <a:pt x="77002" y="981777"/>
                </a:cubicBezTo>
                <a:cubicBezTo>
                  <a:pt x="92009" y="1026796"/>
                  <a:pt x="85413" y="1015450"/>
                  <a:pt x="125129" y="1068404"/>
                </a:cubicBezTo>
                <a:cubicBezTo>
                  <a:pt x="134754" y="1081238"/>
                  <a:pt x="144681" y="1093851"/>
                  <a:pt x="154005" y="1106905"/>
                </a:cubicBezTo>
                <a:cubicBezTo>
                  <a:pt x="160729" y="1116318"/>
                  <a:pt x="165570" y="1127135"/>
                  <a:pt x="173255" y="1135781"/>
                </a:cubicBezTo>
                <a:cubicBezTo>
                  <a:pt x="191342" y="1156129"/>
                  <a:pt x="205179" y="1184924"/>
                  <a:pt x="231007" y="1193533"/>
                </a:cubicBezTo>
                <a:lnTo>
                  <a:pt x="288758" y="1212783"/>
                </a:lnTo>
                <a:lnTo>
                  <a:pt x="317634" y="1222408"/>
                </a:lnTo>
                <a:cubicBezTo>
                  <a:pt x="465264" y="1271619"/>
                  <a:pt x="336265" y="1231771"/>
                  <a:pt x="721895" y="1241659"/>
                </a:cubicBezTo>
                <a:cubicBezTo>
                  <a:pt x="734729" y="1244867"/>
                  <a:pt x="747725" y="1247483"/>
                  <a:pt x="760396" y="1251284"/>
                </a:cubicBezTo>
                <a:cubicBezTo>
                  <a:pt x="779832" y="1257115"/>
                  <a:pt x="818148" y="1270535"/>
                  <a:pt x="818148" y="1270535"/>
                </a:cubicBezTo>
                <a:cubicBezTo>
                  <a:pt x="875899" y="1267327"/>
                  <a:pt x="934143" y="1269090"/>
                  <a:pt x="991402" y="1260910"/>
                </a:cubicBezTo>
                <a:cubicBezTo>
                  <a:pt x="1002854" y="1259274"/>
                  <a:pt x="1009931" y="1246832"/>
                  <a:pt x="1020278" y="1241659"/>
                </a:cubicBezTo>
                <a:cubicBezTo>
                  <a:pt x="1029353" y="1237122"/>
                  <a:pt x="1039529" y="1235242"/>
                  <a:pt x="1049154" y="1232034"/>
                </a:cubicBezTo>
                <a:cubicBezTo>
                  <a:pt x="1061988" y="1222409"/>
                  <a:pt x="1075475" y="1213598"/>
                  <a:pt x="1087655" y="1203158"/>
                </a:cubicBezTo>
                <a:cubicBezTo>
                  <a:pt x="1097990" y="1194299"/>
                  <a:pt x="1104712" y="1181036"/>
                  <a:pt x="1116531" y="1174282"/>
                </a:cubicBezTo>
                <a:cubicBezTo>
                  <a:pt x="1128017" y="1167719"/>
                  <a:pt x="1142312" y="1168291"/>
                  <a:pt x="1155032" y="1164657"/>
                </a:cubicBezTo>
                <a:cubicBezTo>
                  <a:pt x="1164788" y="1161870"/>
                  <a:pt x="1183908" y="1155032"/>
                  <a:pt x="1183908" y="1155032"/>
                </a:cubicBezTo>
              </a:path>
            </a:pathLst>
          </a:custGeom>
          <a:noFill/>
          <a:ln w="571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483368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992188" y="687387"/>
            <a:ext cx="7313612" cy="5484813"/>
          </a:xfrm>
          <a:prstGeom prst="rect">
            <a:avLst/>
          </a:prstGeom>
          <a:noFill/>
          <a:ln w="9525">
            <a:noFill/>
            <a:miter lim="800000"/>
            <a:headEnd/>
            <a:tailEnd/>
          </a:ln>
        </p:spPr>
      </p:pic>
      <p:sp>
        <p:nvSpPr>
          <p:cNvPr id="9219" name="Rectangle 3"/>
          <p:cNvSpPr>
            <a:spLocks noChangeArrowheads="1"/>
          </p:cNvSpPr>
          <p:nvPr/>
        </p:nvSpPr>
        <p:spPr bwMode="auto">
          <a:xfrm>
            <a:off x="2728824" y="6547159"/>
            <a:ext cx="36856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http://www.d.umn.edu/cla/faculty/troufs/anth1095/Italy.html#title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Freeform 1"/>
          <p:cNvSpPr/>
          <p:nvPr/>
        </p:nvSpPr>
        <p:spPr bwMode="auto">
          <a:xfrm>
            <a:off x="6121667" y="3513221"/>
            <a:ext cx="1828800" cy="1270535"/>
          </a:xfrm>
          <a:custGeom>
            <a:avLst/>
            <a:gdLst>
              <a:gd name="connsiteX0" fmla="*/ 1029904 w 1828800"/>
              <a:gd name="connsiteY0" fmla="*/ 1193533 h 1270535"/>
              <a:gd name="connsiteX1" fmla="*/ 1116531 w 1828800"/>
              <a:gd name="connsiteY1" fmla="*/ 1164657 h 1270535"/>
              <a:gd name="connsiteX2" fmla="*/ 1260910 w 1828800"/>
              <a:gd name="connsiteY2" fmla="*/ 1183907 h 1270535"/>
              <a:gd name="connsiteX3" fmla="*/ 1491916 w 1828800"/>
              <a:gd name="connsiteY3" fmla="*/ 1174282 h 1270535"/>
              <a:gd name="connsiteX4" fmla="*/ 1549668 w 1828800"/>
              <a:gd name="connsiteY4" fmla="*/ 1155032 h 1270535"/>
              <a:gd name="connsiteX5" fmla="*/ 1665171 w 1828800"/>
              <a:gd name="connsiteY5" fmla="*/ 1145406 h 1270535"/>
              <a:gd name="connsiteX6" fmla="*/ 1694047 w 1828800"/>
              <a:gd name="connsiteY6" fmla="*/ 1116531 h 1270535"/>
              <a:gd name="connsiteX7" fmla="*/ 1732548 w 1828800"/>
              <a:gd name="connsiteY7" fmla="*/ 1087655 h 1270535"/>
              <a:gd name="connsiteX8" fmla="*/ 1771049 w 1828800"/>
              <a:gd name="connsiteY8" fmla="*/ 1029903 h 1270535"/>
              <a:gd name="connsiteX9" fmla="*/ 1790299 w 1828800"/>
              <a:gd name="connsiteY9" fmla="*/ 885524 h 1270535"/>
              <a:gd name="connsiteX10" fmla="*/ 1809550 w 1828800"/>
              <a:gd name="connsiteY10" fmla="*/ 644893 h 1270535"/>
              <a:gd name="connsiteX11" fmla="*/ 1819175 w 1828800"/>
              <a:gd name="connsiteY11" fmla="*/ 539015 h 1270535"/>
              <a:gd name="connsiteX12" fmla="*/ 1828800 w 1828800"/>
              <a:gd name="connsiteY12" fmla="*/ 471638 h 1270535"/>
              <a:gd name="connsiteX13" fmla="*/ 1819175 w 1828800"/>
              <a:gd name="connsiteY13" fmla="*/ 202131 h 1270535"/>
              <a:gd name="connsiteX14" fmla="*/ 1809550 w 1828800"/>
              <a:gd name="connsiteY14" fmla="*/ 154004 h 1270535"/>
              <a:gd name="connsiteX15" fmla="*/ 1713297 w 1828800"/>
              <a:gd name="connsiteY15" fmla="*/ 57752 h 1270535"/>
              <a:gd name="connsiteX16" fmla="*/ 1684421 w 1828800"/>
              <a:gd name="connsiteY16" fmla="*/ 38501 h 1270535"/>
              <a:gd name="connsiteX17" fmla="*/ 1597794 w 1828800"/>
              <a:gd name="connsiteY17" fmla="*/ 19251 h 1270535"/>
              <a:gd name="connsiteX18" fmla="*/ 1520792 w 1828800"/>
              <a:gd name="connsiteY18" fmla="*/ 9625 h 1270535"/>
              <a:gd name="connsiteX19" fmla="*/ 1212784 w 1828800"/>
              <a:gd name="connsiteY19" fmla="*/ 0 h 1270535"/>
              <a:gd name="connsiteX20" fmla="*/ 192506 w 1828800"/>
              <a:gd name="connsiteY20" fmla="*/ 9625 h 1270535"/>
              <a:gd name="connsiteX21" fmla="*/ 173255 w 1828800"/>
              <a:gd name="connsiteY21" fmla="*/ 38501 h 1270535"/>
              <a:gd name="connsiteX22" fmla="*/ 115504 w 1828800"/>
              <a:gd name="connsiteY22" fmla="*/ 86627 h 1270535"/>
              <a:gd name="connsiteX23" fmla="*/ 96253 w 1828800"/>
              <a:gd name="connsiteY23" fmla="*/ 115503 h 1270535"/>
              <a:gd name="connsiteX24" fmla="*/ 67377 w 1828800"/>
              <a:gd name="connsiteY24" fmla="*/ 154004 h 1270535"/>
              <a:gd name="connsiteX25" fmla="*/ 38501 w 1828800"/>
              <a:gd name="connsiteY25" fmla="*/ 221381 h 1270535"/>
              <a:gd name="connsiteX26" fmla="*/ 9626 w 1828800"/>
              <a:gd name="connsiteY26" fmla="*/ 279133 h 1270535"/>
              <a:gd name="connsiteX27" fmla="*/ 0 w 1828800"/>
              <a:gd name="connsiteY27" fmla="*/ 346510 h 1270535"/>
              <a:gd name="connsiteX28" fmla="*/ 9626 w 1828800"/>
              <a:gd name="connsiteY28" fmla="*/ 770021 h 1270535"/>
              <a:gd name="connsiteX29" fmla="*/ 28876 w 1828800"/>
              <a:gd name="connsiteY29" fmla="*/ 875899 h 1270535"/>
              <a:gd name="connsiteX30" fmla="*/ 48127 w 1828800"/>
              <a:gd name="connsiteY30" fmla="*/ 952901 h 1270535"/>
              <a:gd name="connsiteX31" fmla="*/ 77002 w 1828800"/>
              <a:gd name="connsiteY31" fmla="*/ 981777 h 1270535"/>
              <a:gd name="connsiteX32" fmla="*/ 125129 w 1828800"/>
              <a:gd name="connsiteY32" fmla="*/ 1068404 h 1270535"/>
              <a:gd name="connsiteX33" fmla="*/ 154005 w 1828800"/>
              <a:gd name="connsiteY33" fmla="*/ 1106905 h 1270535"/>
              <a:gd name="connsiteX34" fmla="*/ 173255 w 1828800"/>
              <a:gd name="connsiteY34" fmla="*/ 1135781 h 1270535"/>
              <a:gd name="connsiteX35" fmla="*/ 231007 w 1828800"/>
              <a:gd name="connsiteY35" fmla="*/ 1193533 h 1270535"/>
              <a:gd name="connsiteX36" fmla="*/ 288758 w 1828800"/>
              <a:gd name="connsiteY36" fmla="*/ 1212783 h 1270535"/>
              <a:gd name="connsiteX37" fmla="*/ 317634 w 1828800"/>
              <a:gd name="connsiteY37" fmla="*/ 1222408 h 1270535"/>
              <a:gd name="connsiteX38" fmla="*/ 721895 w 1828800"/>
              <a:gd name="connsiteY38" fmla="*/ 1241659 h 1270535"/>
              <a:gd name="connsiteX39" fmla="*/ 760396 w 1828800"/>
              <a:gd name="connsiteY39" fmla="*/ 1251284 h 1270535"/>
              <a:gd name="connsiteX40" fmla="*/ 818148 w 1828800"/>
              <a:gd name="connsiteY40" fmla="*/ 1270535 h 1270535"/>
              <a:gd name="connsiteX41" fmla="*/ 991402 w 1828800"/>
              <a:gd name="connsiteY41" fmla="*/ 1260910 h 1270535"/>
              <a:gd name="connsiteX42" fmla="*/ 1020278 w 1828800"/>
              <a:gd name="connsiteY42" fmla="*/ 1241659 h 1270535"/>
              <a:gd name="connsiteX43" fmla="*/ 1049154 w 1828800"/>
              <a:gd name="connsiteY43" fmla="*/ 1232034 h 1270535"/>
              <a:gd name="connsiteX44" fmla="*/ 1087655 w 1828800"/>
              <a:gd name="connsiteY44" fmla="*/ 1203158 h 1270535"/>
              <a:gd name="connsiteX45" fmla="*/ 1116531 w 1828800"/>
              <a:gd name="connsiteY45" fmla="*/ 1174282 h 1270535"/>
              <a:gd name="connsiteX46" fmla="*/ 1155032 w 1828800"/>
              <a:gd name="connsiteY46" fmla="*/ 1164657 h 1270535"/>
              <a:gd name="connsiteX47" fmla="*/ 1183908 w 1828800"/>
              <a:gd name="connsiteY47" fmla="*/ 1155032 h 127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28800" h="1270535">
                <a:moveTo>
                  <a:pt x="1029904" y="1193533"/>
                </a:moveTo>
                <a:cubicBezTo>
                  <a:pt x="1058780" y="1183908"/>
                  <a:pt x="1086507" y="1159653"/>
                  <a:pt x="1116531" y="1164657"/>
                </a:cubicBezTo>
                <a:cubicBezTo>
                  <a:pt x="1202940" y="1179058"/>
                  <a:pt x="1154885" y="1172127"/>
                  <a:pt x="1260910" y="1183907"/>
                </a:cubicBezTo>
                <a:cubicBezTo>
                  <a:pt x="1337912" y="1180699"/>
                  <a:pt x="1415230" y="1181950"/>
                  <a:pt x="1491916" y="1174282"/>
                </a:cubicBezTo>
                <a:cubicBezTo>
                  <a:pt x="1512107" y="1172263"/>
                  <a:pt x="1529446" y="1156717"/>
                  <a:pt x="1549668" y="1155032"/>
                </a:cubicBezTo>
                <a:lnTo>
                  <a:pt x="1665171" y="1145406"/>
                </a:lnTo>
                <a:cubicBezTo>
                  <a:pt x="1674796" y="1135781"/>
                  <a:pt x="1683712" y="1125390"/>
                  <a:pt x="1694047" y="1116531"/>
                </a:cubicBezTo>
                <a:cubicBezTo>
                  <a:pt x="1706227" y="1106091"/>
                  <a:pt x="1721890" y="1099645"/>
                  <a:pt x="1732548" y="1087655"/>
                </a:cubicBezTo>
                <a:cubicBezTo>
                  <a:pt x="1747919" y="1070363"/>
                  <a:pt x="1771049" y="1029903"/>
                  <a:pt x="1771049" y="1029903"/>
                </a:cubicBezTo>
                <a:cubicBezTo>
                  <a:pt x="1774877" y="1003105"/>
                  <a:pt x="1788640" y="909574"/>
                  <a:pt x="1790299" y="885524"/>
                </a:cubicBezTo>
                <a:cubicBezTo>
                  <a:pt x="1806902" y="644789"/>
                  <a:pt x="1782321" y="753813"/>
                  <a:pt x="1809550" y="644893"/>
                </a:cubicBezTo>
                <a:cubicBezTo>
                  <a:pt x="1812758" y="609600"/>
                  <a:pt x="1815262" y="574236"/>
                  <a:pt x="1819175" y="539015"/>
                </a:cubicBezTo>
                <a:cubicBezTo>
                  <a:pt x="1821680" y="516467"/>
                  <a:pt x="1828800" y="494325"/>
                  <a:pt x="1828800" y="471638"/>
                </a:cubicBezTo>
                <a:cubicBezTo>
                  <a:pt x="1828800" y="381745"/>
                  <a:pt x="1824613" y="291859"/>
                  <a:pt x="1819175" y="202131"/>
                </a:cubicBezTo>
                <a:cubicBezTo>
                  <a:pt x="1818185" y="185801"/>
                  <a:pt x="1816320" y="168898"/>
                  <a:pt x="1809550" y="154004"/>
                </a:cubicBezTo>
                <a:cubicBezTo>
                  <a:pt x="1781651" y="92626"/>
                  <a:pt x="1766863" y="93463"/>
                  <a:pt x="1713297" y="57752"/>
                </a:cubicBezTo>
                <a:cubicBezTo>
                  <a:pt x="1703672" y="51335"/>
                  <a:pt x="1695396" y="42159"/>
                  <a:pt x="1684421" y="38501"/>
                </a:cubicBezTo>
                <a:cubicBezTo>
                  <a:pt x="1641433" y="24172"/>
                  <a:pt x="1657087" y="27722"/>
                  <a:pt x="1597794" y="19251"/>
                </a:cubicBezTo>
                <a:cubicBezTo>
                  <a:pt x="1572187" y="15593"/>
                  <a:pt x="1546627" y="10917"/>
                  <a:pt x="1520792" y="9625"/>
                </a:cubicBezTo>
                <a:cubicBezTo>
                  <a:pt x="1418201" y="4495"/>
                  <a:pt x="1315453" y="3208"/>
                  <a:pt x="1212784" y="0"/>
                </a:cubicBezTo>
                <a:lnTo>
                  <a:pt x="192506" y="9625"/>
                </a:lnTo>
                <a:cubicBezTo>
                  <a:pt x="180946" y="10053"/>
                  <a:pt x="181435" y="30321"/>
                  <a:pt x="173255" y="38501"/>
                </a:cubicBezTo>
                <a:cubicBezTo>
                  <a:pt x="97543" y="114213"/>
                  <a:pt x="194342" y="-7978"/>
                  <a:pt x="115504" y="86627"/>
                </a:cubicBezTo>
                <a:cubicBezTo>
                  <a:pt x="108098" y="95514"/>
                  <a:pt x="102977" y="106090"/>
                  <a:pt x="96253" y="115503"/>
                </a:cubicBezTo>
                <a:cubicBezTo>
                  <a:pt x="86929" y="128557"/>
                  <a:pt x="77002" y="141170"/>
                  <a:pt x="67377" y="154004"/>
                </a:cubicBezTo>
                <a:cubicBezTo>
                  <a:pt x="56578" y="186402"/>
                  <a:pt x="57533" y="188074"/>
                  <a:pt x="38501" y="221381"/>
                </a:cubicBezTo>
                <a:cubicBezTo>
                  <a:pt x="8649" y="273622"/>
                  <a:pt x="27272" y="226194"/>
                  <a:pt x="9626" y="279133"/>
                </a:cubicBezTo>
                <a:cubicBezTo>
                  <a:pt x="6417" y="301592"/>
                  <a:pt x="0" y="323823"/>
                  <a:pt x="0" y="346510"/>
                </a:cubicBezTo>
                <a:cubicBezTo>
                  <a:pt x="0" y="487717"/>
                  <a:pt x="4093" y="628923"/>
                  <a:pt x="9626" y="770021"/>
                </a:cubicBezTo>
                <a:cubicBezTo>
                  <a:pt x="11612" y="820672"/>
                  <a:pt x="19294" y="832777"/>
                  <a:pt x="28876" y="875899"/>
                </a:cubicBezTo>
                <a:cubicBezTo>
                  <a:pt x="30497" y="883194"/>
                  <a:pt x="39525" y="939998"/>
                  <a:pt x="48127" y="952901"/>
                </a:cubicBezTo>
                <a:cubicBezTo>
                  <a:pt x="55678" y="964227"/>
                  <a:pt x="67377" y="972152"/>
                  <a:pt x="77002" y="981777"/>
                </a:cubicBezTo>
                <a:cubicBezTo>
                  <a:pt x="92009" y="1026796"/>
                  <a:pt x="85413" y="1015450"/>
                  <a:pt x="125129" y="1068404"/>
                </a:cubicBezTo>
                <a:cubicBezTo>
                  <a:pt x="134754" y="1081238"/>
                  <a:pt x="144681" y="1093851"/>
                  <a:pt x="154005" y="1106905"/>
                </a:cubicBezTo>
                <a:cubicBezTo>
                  <a:pt x="160729" y="1116318"/>
                  <a:pt x="165570" y="1127135"/>
                  <a:pt x="173255" y="1135781"/>
                </a:cubicBezTo>
                <a:cubicBezTo>
                  <a:pt x="191342" y="1156129"/>
                  <a:pt x="205179" y="1184924"/>
                  <a:pt x="231007" y="1193533"/>
                </a:cubicBezTo>
                <a:lnTo>
                  <a:pt x="288758" y="1212783"/>
                </a:lnTo>
                <a:lnTo>
                  <a:pt x="317634" y="1222408"/>
                </a:lnTo>
                <a:cubicBezTo>
                  <a:pt x="465264" y="1271619"/>
                  <a:pt x="336265" y="1231771"/>
                  <a:pt x="721895" y="1241659"/>
                </a:cubicBezTo>
                <a:cubicBezTo>
                  <a:pt x="734729" y="1244867"/>
                  <a:pt x="747725" y="1247483"/>
                  <a:pt x="760396" y="1251284"/>
                </a:cubicBezTo>
                <a:cubicBezTo>
                  <a:pt x="779832" y="1257115"/>
                  <a:pt x="818148" y="1270535"/>
                  <a:pt x="818148" y="1270535"/>
                </a:cubicBezTo>
                <a:cubicBezTo>
                  <a:pt x="875899" y="1267327"/>
                  <a:pt x="934143" y="1269090"/>
                  <a:pt x="991402" y="1260910"/>
                </a:cubicBezTo>
                <a:cubicBezTo>
                  <a:pt x="1002854" y="1259274"/>
                  <a:pt x="1009931" y="1246832"/>
                  <a:pt x="1020278" y="1241659"/>
                </a:cubicBezTo>
                <a:cubicBezTo>
                  <a:pt x="1029353" y="1237122"/>
                  <a:pt x="1039529" y="1235242"/>
                  <a:pt x="1049154" y="1232034"/>
                </a:cubicBezTo>
                <a:cubicBezTo>
                  <a:pt x="1061988" y="1222409"/>
                  <a:pt x="1075475" y="1213598"/>
                  <a:pt x="1087655" y="1203158"/>
                </a:cubicBezTo>
                <a:cubicBezTo>
                  <a:pt x="1097990" y="1194299"/>
                  <a:pt x="1104712" y="1181036"/>
                  <a:pt x="1116531" y="1174282"/>
                </a:cubicBezTo>
                <a:cubicBezTo>
                  <a:pt x="1128017" y="1167719"/>
                  <a:pt x="1142312" y="1168291"/>
                  <a:pt x="1155032" y="1164657"/>
                </a:cubicBezTo>
                <a:cubicBezTo>
                  <a:pt x="1164788" y="1161870"/>
                  <a:pt x="1183908" y="1155032"/>
                  <a:pt x="1183908" y="1155032"/>
                </a:cubicBezTo>
              </a:path>
            </a:pathLst>
          </a:custGeom>
          <a:noFill/>
          <a:ln w="571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CFD2AA37-F18A-47B1-940D-1372898CD7F6}"/>
              </a:ext>
            </a:extLst>
          </p:cNvPr>
          <p:cNvSpPr/>
          <p:nvPr/>
        </p:nvSpPr>
        <p:spPr>
          <a:xfrm>
            <a:off x="990600" y="3646249"/>
            <a:ext cx="4800600" cy="1754326"/>
          </a:xfrm>
          <a:prstGeom prst="rect">
            <a:avLst/>
          </a:prstGeom>
          <a:solidFill>
            <a:schemeClr val="bg1"/>
          </a:solidFill>
          <a:ln w="76200">
            <a:solidFill>
              <a:srgbClr val="FF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r>
              <a:rPr lang="en-US" sz="2800" i="0" dirty="0">
                <a:solidFill>
                  <a:srgbClr val="FF0000"/>
                </a:solidFill>
              </a:rPr>
              <a:t>Participants in UM</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D’s former Italian Opera Program </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636868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992188" y="685800"/>
            <a:ext cx="7313612" cy="5484813"/>
          </a:xfrm>
          <a:prstGeom prst="rect">
            <a:avLst/>
          </a:prstGeom>
          <a:noFill/>
          <a:ln w="9525">
            <a:noFill/>
            <a:miter lim="800000"/>
            <a:headEnd/>
            <a:tailEnd/>
          </a:ln>
        </p:spPr>
      </p:pic>
      <p:sp>
        <p:nvSpPr>
          <p:cNvPr id="9219" name="Rectangle 3"/>
          <p:cNvSpPr>
            <a:spLocks noChangeArrowheads="1"/>
          </p:cNvSpPr>
          <p:nvPr/>
        </p:nvSpPr>
        <p:spPr bwMode="auto">
          <a:xfrm>
            <a:off x="2728824" y="6547159"/>
            <a:ext cx="36856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http://www.d.umn.edu/cla/faculty/troufs/anth1095/Italy.html#title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23621" name="Picture 5"/>
          <p:cNvPicPr>
            <a:picLocks noChangeAspect="1" noChangeArrowheads="1"/>
          </p:cNvPicPr>
          <p:nvPr/>
        </p:nvPicPr>
        <p:blipFill>
          <a:blip r:embed="rId5" cstate="print"/>
          <a:srcRect/>
          <a:stretch>
            <a:fillRect/>
          </a:stretch>
        </p:blipFill>
        <p:spPr bwMode="auto">
          <a:xfrm>
            <a:off x="992188" y="3051629"/>
            <a:ext cx="5037071" cy="3352800"/>
          </a:xfrm>
          <a:prstGeom prst="rect">
            <a:avLst/>
          </a:prstGeom>
          <a:noFill/>
          <a:ln w="9525">
            <a:noFill/>
            <a:miter lim="800000"/>
            <a:headEnd/>
            <a:tailEnd/>
          </a:ln>
        </p:spPr>
      </p:pic>
      <p:sp>
        <p:nvSpPr>
          <p:cNvPr id="5" name="Rectangle 4"/>
          <p:cNvSpPr/>
          <p:nvPr/>
        </p:nvSpPr>
        <p:spPr>
          <a:xfrm>
            <a:off x="3103042" y="5018782"/>
            <a:ext cx="2895600" cy="107721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240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5293787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05000" y="2590800"/>
            <a:ext cx="5334000" cy="274825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lang="en-US" sz="4000" i="0" dirty="0">
                <a:solidFill>
                  <a:srgbClr val="FF0000"/>
                </a:solidFill>
                <a:latin typeface="Arial" charset="0"/>
              </a:rPr>
              <a:t>The</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major features of the opera metaphor include .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DB103CA9-7D58-41D7-BBFB-351BDD9D66E0}"/>
                  </a:ext>
                </a:extLst>
              </p14:cNvPr>
              <p14:cNvContentPartPr/>
              <p14:nvPr/>
            </p14:nvContentPartPr>
            <p14:xfrm>
              <a:off x="3474549" y="3185432"/>
              <a:ext cx="360" cy="360"/>
            </p14:xfrm>
          </p:contentPart>
        </mc:Choice>
        <mc:Fallback xmlns="">
          <p:pic>
            <p:nvPicPr>
              <p:cNvPr id="2" name="Ink 1">
                <a:extLst>
                  <a:ext uri="{FF2B5EF4-FFF2-40B4-BE49-F238E27FC236}">
                    <a16:creationId xmlns:a16="http://schemas.microsoft.com/office/drawing/2014/main" id="{DB103CA9-7D58-41D7-BBFB-351BDD9D66E0}"/>
                  </a:ext>
                </a:extLst>
              </p:cNvPr>
              <p:cNvPicPr/>
              <p:nvPr/>
            </p:nvPicPr>
            <p:blipFill>
              <a:blip r:embed="rId3"/>
              <a:stretch>
                <a:fillRect/>
              </a:stretch>
            </p:blipFill>
            <p:spPr>
              <a:xfrm>
                <a:off x="342090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C1F2C0-2892-412E-9D5C-7490DEDB7E5F}"/>
                  </a:ext>
                </a:extLst>
              </p14:cNvPr>
              <p14:cNvContentPartPr/>
              <p14:nvPr/>
            </p14:nvContentPartPr>
            <p14:xfrm>
              <a:off x="3580389" y="3185432"/>
              <a:ext cx="360" cy="360"/>
            </p14:xfrm>
          </p:contentPart>
        </mc:Choice>
        <mc:Fallback xmlns="">
          <p:pic>
            <p:nvPicPr>
              <p:cNvPr id="3" name="Ink 2">
                <a:extLst>
                  <a:ext uri="{FF2B5EF4-FFF2-40B4-BE49-F238E27FC236}">
                    <a16:creationId xmlns:a16="http://schemas.microsoft.com/office/drawing/2014/main" id="{4EC1F2C0-2892-412E-9D5C-7490DEDB7E5F}"/>
                  </a:ext>
                </a:extLst>
              </p:cNvPr>
              <p:cNvPicPr/>
              <p:nvPr/>
            </p:nvPicPr>
            <p:blipFill>
              <a:blip r:embed="rId3"/>
              <a:stretch>
                <a:fillRect/>
              </a:stretch>
            </p:blipFill>
            <p:spPr>
              <a:xfrm>
                <a:off x="352674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0CBB67B-01DC-4BD6-8A19-FC3ADDF77000}"/>
                  </a:ext>
                </a:extLst>
              </p14:cNvPr>
              <p14:cNvContentPartPr/>
              <p14:nvPr/>
            </p14:nvContentPartPr>
            <p14:xfrm>
              <a:off x="3580389" y="3185432"/>
              <a:ext cx="360" cy="360"/>
            </p14:xfrm>
          </p:contentPart>
        </mc:Choice>
        <mc:Fallback xmlns="">
          <p:pic>
            <p:nvPicPr>
              <p:cNvPr id="4" name="Ink 3">
                <a:extLst>
                  <a:ext uri="{FF2B5EF4-FFF2-40B4-BE49-F238E27FC236}">
                    <a16:creationId xmlns:a16="http://schemas.microsoft.com/office/drawing/2014/main" id="{40CBB67B-01DC-4BD6-8A19-FC3ADDF77000}"/>
                  </a:ext>
                </a:extLst>
              </p:cNvPr>
              <p:cNvPicPr/>
              <p:nvPr/>
            </p:nvPicPr>
            <p:blipFill>
              <a:blip r:embed="rId3"/>
              <a:stretch>
                <a:fillRect/>
              </a:stretch>
            </p:blipFill>
            <p:spPr>
              <a:xfrm>
                <a:off x="352674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E580F027-9D38-4BDB-8FFA-3583C61F8B11}"/>
                  </a:ext>
                </a:extLst>
              </p14:cNvPr>
              <p14:cNvContentPartPr/>
              <p14:nvPr/>
            </p14:nvContentPartPr>
            <p14:xfrm>
              <a:off x="3451149" y="3281552"/>
              <a:ext cx="3960" cy="360"/>
            </p14:xfrm>
          </p:contentPart>
        </mc:Choice>
        <mc:Fallback xmlns="">
          <p:pic>
            <p:nvPicPr>
              <p:cNvPr id="6" name="Ink 5">
                <a:extLst>
                  <a:ext uri="{FF2B5EF4-FFF2-40B4-BE49-F238E27FC236}">
                    <a16:creationId xmlns:a16="http://schemas.microsoft.com/office/drawing/2014/main" id="{E580F027-9D38-4BDB-8FFA-3583C61F8B11}"/>
                  </a:ext>
                </a:extLst>
              </p:cNvPr>
              <p:cNvPicPr/>
              <p:nvPr/>
            </p:nvPicPr>
            <p:blipFill>
              <a:blip r:embed="rId7"/>
              <a:stretch>
                <a:fillRect/>
              </a:stretch>
            </p:blipFill>
            <p:spPr>
              <a:xfrm>
                <a:off x="3397509" y="3173552"/>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7D8D6A5F-6344-4DC1-8C52-21A54DE776B3}"/>
                  </a:ext>
                </a:extLst>
              </p14:cNvPr>
              <p14:cNvContentPartPr/>
              <p14:nvPr/>
            </p14:nvContentPartPr>
            <p14:xfrm>
              <a:off x="3445749" y="3281552"/>
              <a:ext cx="360" cy="360"/>
            </p14:xfrm>
          </p:contentPart>
        </mc:Choice>
        <mc:Fallback xmlns="">
          <p:pic>
            <p:nvPicPr>
              <p:cNvPr id="7" name="Ink 6">
                <a:extLst>
                  <a:ext uri="{FF2B5EF4-FFF2-40B4-BE49-F238E27FC236}">
                    <a16:creationId xmlns:a16="http://schemas.microsoft.com/office/drawing/2014/main" id="{7D8D6A5F-6344-4DC1-8C52-21A54DE776B3}"/>
                  </a:ext>
                </a:extLst>
              </p:cNvPr>
              <p:cNvPicPr/>
              <p:nvPr/>
            </p:nvPicPr>
            <p:blipFill>
              <a:blip r:embed="rId3"/>
              <a:stretch>
                <a:fillRect/>
              </a:stretch>
            </p:blipFill>
            <p:spPr>
              <a:xfrm>
                <a:off x="3391749" y="317355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0A6BB4F4-417C-4D6E-845A-9D607B799413}"/>
                  </a:ext>
                </a:extLst>
              </p14:cNvPr>
              <p14:cNvContentPartPr/>
              <p14:nvPr/>
            </p14:nvContentPartPr>
            <p14:xfrm>
              <a:off x="3609549" y="3326192"/>
              <a:ext cx="360" cy="4320"/>
            </p14:xfrm>
          </p:contentPart>
        </mc:Choice>
        <mc:Fallback xmlns="">
          <p:pic>
            <p:nvPicPr>
              <p:cNvPr id="8" name="Ink 7">
                <a:extLst>
                  <a:ext uri="{FF2B5EF4-FFF2-40B4-BE49-F238E27FC236}">
                    <a16:creationId xmlns:a16="http://schemas.microsoft.com/office/drawing/2014/main" id="{0A6BB4F4-417C-4D6E-845A-9D607B799413}"/>
                  </a:ext>
                </a:extLst>
              </p:cNvPr>
              <p:cNvPicPr/>
              <p:nvPr/>
            </p:nvPicPr>
            <p:blipFill>
              <a:blip r:embed="rId10"/>
              <a:stretch>
                <a:fillRect/>
              </a:stretch>
            </p:blipFill>
            <p:spPr>
              <a:xfrm>
                <a:off x="3555549" y="3218192"/>
                <a:ext cx="108000" cy="219960"/>
              </a:xfrm>
              <a:prstGeom prst="rect">
                <a:avLst/>
              </a:prstGeom>
            </p:spPr>
          </p:pic>
        </mc:Fallback>
      </mc:AlternateContent>
    </p:spTree>
    <p:extLst>
      <p:ext uri="{BB962C8B-B14F-4D97-AF65-F5344CB8AC3E}">
        <p14:creationId xmlns:p14="http://schemas.microsoft.com/office/powerpoint/2010/main" val="88680181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50000"/>
              </a:lnSpc>
              <a:spcBef>
                <a:spcPts val="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50000"/>
              </a:lnSpc>
              <a:spcBef>
                <a:spcPts val="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50000"/>
              </a:lnSpc>
              <a:spcBef>
                <a:spcPts val="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50000"/>
              </a:lnSpc>
              <a:spcBef>
                <a:spcPts val="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50000"/>
              </a:lnSpc>
              <a:spcBef>
                <a:spcPts val="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3">
            <a:extLst>
              <a:ext uri="{FF2B5EF4-FFF2-40B4-BE49-F238E27FC236}">
                <a16:creationId xmlns:a16="http://schemas.microsoft.com/office/drawing/2014/main" id="{59286173-9C42-4126-ADB7-1F4EFCCF0D03}"/>
              </a:ext>
            </a:extLst>
          </p:cNvPr>
          <p:cNvSpPr txBox="1">
            <a:spLocks noChangeArrowheads="1"/>
          </p:cNvSpPr>
          <p:nvPr/>
        </p:nvSpPr>
        <p:spPr bwMode="auto">
          <a:xfrm>
            <a:off x="821059" y="540603"/>
            <a:ext cx="7484741" cy="830997"/>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Metaphor: The Opera</a:t>
            </a:r>
          </a:p>
        </p:txBody>
      </p:sp>
    </p:spTree>
    <p:extLst>
      <p:ext uri="{BB962C8B-B14F-4D97-AF65-F5344CB8AC3E}">
        <p14:creationId xmlns:p14="http://schemas.microsoft.com/office/powerpoint/2010/main" val="3949656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43011" name="Rectangle 3"/>
          <p:cNvSpPr>
            <a:spLocks noGrp="1" noChangeArrowheads="1"/>
          </p:cNvSpPr>
          <p:nvPr>
            <p:ph type="body" idx="1"/>
          </p:nvPr>
        </p:nvSpPr>
        <p:spPr>
          <a:xfrm>
            <a:off x="914400" y="1600200"/>
            <a:ext cx="7315200" cy="4253472"/>
          </a:xfrm>
        </p:spPr>
        <p:txBody>
          <a:bodyPr/>
          <a:lstStyle/>
          <a:p>
            <a:pPr eaLnBrk="1" hangingPunct="1">
              <a:buFontTx/>
              <a:buNone/>
            </a:pPr>
            <a:endParaRPr lang="en-US" dirty="0"/>
          </a:p>
          <a:p>
            <a:pPr eaLnBrk="1" hangingPunct="1">
              <a:buFontTx/>
              <a:buNone/>
            </a:pPr>
            <a:endParaRPr lang="en-US" dirty="0"/>
          </a:p>
          <a:p>
            <a:pPr algn="ctr" eaLnBrk="1" hangingPunct="1">
              <a:buFontTx/>
              <a:buNone/>
            </a:pPr>
            <a:r>
              <a:rPr lang="en-US" sz="4000" b="1" dirty="0"/>
              <a:t>Why</a:t>
            </a:r>
          </a:p>
          <a:p>
            <a:pPr algn="ctr" eaLnBrk="1" hangingPunct="1">
              <a:lnSpc>
                <a:spcPct val="110000"/>
              </a:lnSpc>
              <a:buFontTx/>
              <a:buNone/>
            </a:pPr>
            <a:r>
              <a:rPr lang="en-US" sz="4000" b="1" dirty="0"/>
              <a:t>is the Opera</a:t>
            </a:r>
          </a:p>
          <a:p>
            <a:pPr algn="ctr" eaLnBrk="1" hangingPunct="1">
              <a:lnSpc>
                <a:spcPct val="110000"/>
              </a:lnSpc>
              <a:buFontTx/>
              <a:buNone/>
            </a:pPr>
            <a:r>
              <a:rPr lang="en-US" sz="4000" b="1" dirty="0"/>
              <a:t>a good metaphor for Italy?</a:t>
            </a:r>
          </a:p>
          <a:p>
            <a:pPr eaLnBrk="1" hangingPunct="1">
              <a:buFontTx/>
              <a:buNone/>
            </a:pPr>
            <a:endParaRPr lang="en-US" sz="4000" dirty="0"/>
          </a:p>
        </p:txBody>
      </p:sp>
      <p:sp>
        <p:nvSpPr>
          <p:cNvPr id="43012" name="Rectangle 4"/>
          <p:cNvSpPr>
            <a:spLocks noChangeArrowheads="1"/>
          </p:cNvSpPr>
          <p:nvPr/>
        </p:nvSpPr>
        <p:spPr bwMode="auto">
          <a:xfrm>
            <a:off x="2776507" y="6566356"/>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1779" name="Rectangle 3"/>
          <p:cNvSpPr>
            <a:spLocks noGrp="1" noChangeArrowheads="1"/>
          </p:cNvSpPr>
          <p:nvPr>
            <p:ph type="body" idx="1"/>
          </p:nvPr>
        </p:nvSpPr>
        <p:spPr>
          <a:xfrm>
            <a:off x="914400" y="1353456"/>
            <a:ext cx="7315200" cy="5016758"/>
          </a:xfrm>
        </p:spPr>
        <p:txBody>
          <a:bodyPr/>
          <a:lstStyle/>
          <a:p>
            <a:pPr marL="0" indent="0" algn="ctr" eaLnBrk="1" hangingPunct="1">
              <a:buNone/>
            </a:pPr>
            <a:r>
              <a:rPr lang="en-US" sz="4000" b="1" dirty="0"/>
              <a:t>“</a:t>
            </a:r>
            <a:r>
              <a:rPr lang="en-US" sz="4000" b="1" dirty="0">
                <a:solidFill>
                  <a:srgbClr val="FF0000"/>
                </a:solidFill>
              </a:rPr>
              <a:t>In Italy life is the theater</a:t>
            </a:r>
            <a:r>
              <a:rPr lang="en-US" sz="4000" b="1" dirty="0"/>
              <a:t>, each act carefully played out for everyone to witness.  Form this perspective the opera is not only helpful but [also] possibly essential for understanding Italian behavior and culture.”</a:t>
            </a:r>
          </a:p>
        </p:txBody>
      </p:sp>
      <p:sp>
        <p:nvSpPr>
          <p:cNvPr id="6" name="Rectangle 5"/>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2"/>
          <p:cNvSpPr txBox="1">
            <a:spLocks noChangeArrowheads="1"/>
          </p:cNvSpPr>
          <p:nvPr/>
        </p:nvSpPr>
        <p:spPr bwMode="auto">
          <a:xfrm>
            <a:off x="457200" y="427038"/>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0" cap="none" spc="0" normalizeH="0" baseline="0" noProof="0">
                <a:ln>
                  <a:noFill/>
                </a:ln>
                <a:solidFill>
                  <a:srgbClr val="000000"/>
                </a:solidFill>
                <a:effectLst/>
                <a:uLnTx/>
                <a:uFillTx/>
                <a:latin typeface="Arial"/>
                <a:ea typeface="+mj-ea"/>
                <a:cs typeface="+mj-cs"/>
              </a:rPr>
              <a:t>Martin J. Gannon and Rajnandini Pillai</a:t>
            </a:r>
            <a:br>
              <a:rPr kumimoji="0" lang="en-US" sz="1400" b="0" i="0" u="none" strike="noStrike" kern="0" cap="none" spc="0" normalizeH="0" baseline="0" noProof="0">
                <a:ln>
                  <a:noFill/>
                </a:ln>
                <a:solidFill>
                  <a:srgbClr val="000000"/>
                </a:solidFill>
                <a:effectLst/>
                <a:uLnTx/>
                <a:uFillTx/>
                <a:latin typeface="Arial"/>
                <a:ea typeface="+mj-ea"/>
                <a:cs typeface="+mj-cs"/>
              </a:rPr>
            </a:br>
            <a:r>
              <a:rPr kumimoji="0" lang="en-US" sz="1400" b="0" i="1" u="none" strike="noStrike" kern="0" cap="none" spc="0" normalizeH="0" baseline="0" noProof="0">
                <a:ln>
                  <a:noFill/>
                </a:ln>
                <a:solidFill>
                  <a:srgbClr val="000000"/>
                </a:solidFill>
                <a:effectLst/>
                <a:uLnTx/>
                <a:uFillTx/>
                <a:latin typeface="Arial"/>
                <a:ea typeface="+mj-ea"/>
                <a:cs typeface="+mj-cs"/>
              </a:rPr>
              <a:t>Understanding Global Cultures</a:t>
            </a:r>
            <a:endParaRPr kumimoji="0" lang="en-US" sz="1400" b="0" i="1" u="none" strike="noStrike" kern="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404478695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2895600"/>
            <a:ext cx="7315200" cy="1815882"/>
          </a:xfrm>
        </p:spPr>
        <p:txBody>
          <a:bodyPr/>
          <a:lstStyle/>
          <a:p>
            <a:pPr marL="0" indent="0" algn="ctr" eaLnBrk="1" hangingPunct="1">
              <a:spcBef>
                <a:spcPts val="0"/>
              </a:spcBef>
              <a:buNone/>
            </a:pPr>
            <a:r>
              <a:rPr lang="en-US" sz="4000" b="1" dirty="0"/>
              <a:t>“To understand Italy</a:t>
            </a:r>
            <a:endParaRPr lang="en-US" dirty="0"/>
          </a:p>
          <a:p>
            <a:pPr marL="0" indent="0" algn="ctr" eaLnBrk="1" hangingPunct="1">
              <a:spcBef>
                <a:spcPts val="0"/>
              </a:spcBef>
              <a:buNone/>
            </a:pPr>
            <a:r>
              <a:rPr lang="en-US" dirty="0">
                <a:solidFill>
                  <a:schemeClr val="accent1"/>
                </a:solidFill>
              </a:rPr>
              <a:t>it is a good idea to </a:t>
            </a:r>
          </a:p>
          <a:p>
            <a:pPr marL="0" indent="0" algn="ctr" eaLnBrk="1" hangingPunct="1">
              <a:spcBef>
                <a:spcPts val="0"/>
              </a:spcBef>
              <a:buNone/>
            </a:pPr>
            <a:r>
              <a:rPr lang="en-US" sz="4000" b="1" dirty="0"/>
              <a:t>look at the opera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7B94A8CD-AE93-4A4A-B93C-42713B80C54C}"/>
              </a:ext>
            </a:extLst>
          </p:cNvPr>
          <p:cNvSpPr/>
          <p:nvPr/>
        </p:nvSpPr>
        <p:spPr>
          <a:xfrm>
            <a:off x="1638700" y="1619071"/>
            <a:ext cx="5867400" cy="1200329"/>
          </a:xfrm>
          <a:prstGeom prst="rect">
            <a:avLst/>
          </a:prstGeom>
          <a:solidFill>
            <a:schemeClr val="bg1"/>
          </a:solidFill>
          <a:ln w="76200">
            <a:no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r>
              <a:rPr lang="en-US" sz="2400" b="0" i="0" dirty="0"/>
              <a:t>In other words, proponents of Cultural Metaphors suggest . . .</a:t>
            </a:r>
            <a:endParaRPr kumimoji="0" lang="en-US" sz="3200" b="0" i="0" u="none" strike="noStrike" kern="1200" cap="none" spc="0" normalizeH="0" baseline="0" noProof="0" dirty="0">
              <a:ln>
                <a:noFill/>
              </a:ln>
              <a:effectLst/>
              <a:uLnTx/>
              <a:uFillTx/>
              <a:latin typeface="Verdana" pitchFamily="34" charset="0"/>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1662529"/>
            <a:ext cx="7315200" cy="4585871"/>
          </a:xfrm>
        </p:spPr>
        <p:txBody>
          <a:bodyPr/>
          <a:lstStyle/>
          <a:p>
            <a:pPr marL="0" indent="0" algn="ctr" eaLnBrk="1" hangingPunct="1">
              <a:spcBef>
                <a:spcPts val="0"/>
              </a:spcBef>
              <a:buNone/>
            </a:pPr>
            <a:r>
              <a:rPr lang="en-US" sz="2800" dirty="0"/>
              <a:t>. . . the art form </a:t>
            </a:r>
          </a:p>
          <a:p>
            <a:pPr marL="0" indent="0" algn="ctr" eaLnBrk="1" hangingPunct="1">
              <a:spcBef>
                <a:spcPts val="0"/>
              </a:spcBef>
              <a:buNone/>
            </a:pPr>
            <a:r>
              <a:rPr lang="en-US" sz="3600" b="1" dirty="0"/>
              <a:t>that Italians invented</a:t>
            </a:r>
          </a:p>
          <a:p>
            <a:pPr marL="0" indent="0" algn="ctr" eaLnBrk="1" hangingPunct="1">
              <a:spcBef>
                <a:spcPts val="0"/>
              </a:spcBef>
              <a:buNone/>
            </a:pPr>
            <a:endParaRPr lang="en-US" sz="2000" b="1" dirty="0"/>
          </a:p>
          <a:p>
            <a:pPr marL="0" indent="0" algn="ctr" eaLnBrk="1" hangingPunct="1">
              <a:spcBef>
                <a:spcPts val="0"/>
              </a:spcBef>
              <a:buNone/>
            </a:pPr>
            <a:r>
              <a:rPr lang="en-US" sz="3600" b="1" dirty="0"/>
              <a:t> </a:t>
            </a:r>
            <a:r>
              <a:rPr lang="en-US" sz="2800" dirty="0"/>
              <a:t>and raised to its </a:t>
            </a:r>
            <a:endParaRPr lang="en-US" dirty="0"/>
          </a:p>
          <a:p>
            <a:pPr marL="0" indent="0" algn="ctr" eaLnBrk="1" hangingPunct="1">
              <a:spcBef>
                <a:spcPts val="0"/>
              </a:spcBef>
              <a:buNone/>
            </a:pPr>
            <a:r>
              <a:rPr lang="en-US" sz="3600" b="1" dirty="0"/>
              <a:t>highest level of achievement</a:t>
            </a:r>
            <a:endParaRPr lang="en-US" dirty="0"/>
          </a:p>
          <a:p>
            <a:pPr marL="0" indent="0" algn="ctr" eaLnBrk="1" hangingPunct="1">
              <a:spcBef>
                <a:spcPts val="0"/>
              </a:spcBef>
              <a:buNone/>
            </a:pPr>
            <a:r>
              <a:rPr lang="en-US" dirty="0"/>
              <a:t> </a:t>
            </a:r>
          </a:p>
          <a:p>
            <a:pPr marL="0" indent="0" algn="ctr" eaLnBrk="1" hangingPunct="1">
              <a:spcBef>
                <a:spcPts val="0"/>
              </a:spcBef>
              <a:buNone/>
            </a:pPr>
            <a:r>
              <a:rPr lang="en-US" sz="2400" dirty="0"/>
              <a:t>and that represents most, if not all, of </a:t>
            </a:r>
          </a:p>
          <a:p>
            <a:pPr marL="0" indent="0" algn="ctr" eaLnBrk="1" hangingPunct="1">
              <a:spcBef>
                <a:spcPts val="0"/>
              </a:spcBef>
              <a:buNone/>
            </a:pPr>
            <a:r>
              <a:rPr lang="en-US" sz="3600" b="1" dirty="0"/>
              <a:t>the major features of Italian culture</a:t>
            </a:r>
            <a:endParaRPr lang="en-US" sz="3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1662529"/>
            <a:ext cx="7315200" cy="4585871"/>
          </a:xfrm>
        </p:spPr>
        <p:txBody>
          <a:bodyPr/>
          <a:lstStyle/>
          <a:p>
            <a:pPr marL="0" indent="0" algn="ctr" eaLnBrk="1" hangingPunct="1">
              <a:spcBef>
                <a:spcPts val="0"/>
              </a:spcBef>
              <a:buNone/>
            </a:pPr>
            <a:r>
              <a:rPr lang="en-US" sz="2800" dirty="0">
                <a:solidFill>
                  <a:schemeClr val="accent1">
                    <a:lumMod val="90000"/>
                  </a:schemeClr>
                </a:solidFill>
              </a:rPr>
              <a:t>. . . that art form </a:t>
            </a:r>
          </a:p>
          <a:p>
            <a:pPr marL="0" indent="0" algn="ctr" eaLnBrk="1" hangingPunct="1">
              <a:spcBef>
                <a:spcPts val="0"/>
              </a:spcBef>
              <a:buNone/>
            </a:pPr>
            <a:r>
              <a:rPr lang="en-US" sz="3600" b="1" dirty="0">
                <a:solidFill>
                  <a:schemeClr val="accent1">
                    <a:lumMod val="90000"/>
                  </a:schemeClr>
                </a:solidFill>
              </a:rPr>
              <a:t>that Italians invented</a:t>
            </a:r>
          </a:p>
          <a:p>
            <a:pPr marL="0" indent="0" algn="ctr" eaLnBrk="1" hangingPunct="1">
              <a:spcBef>
                <a:spcPts val="0"/>
              </a:spcBef>
              <a:buNone/>
            </a:pPr>
            <a:endParaRPr lang="en-US" sz="2000" b="1" dirty="0">
              <a:solidFill>
                <a:schemeClr val="accent1">
                  <a:lumMod val="90000"/>
                </a:schemeClr>
              </a:solidFill>
            </a:endParaRPr>
          </a:p>
          <a:p>
            <a:pPr marL="0" indent="0" algn="ctr" eaLnBrk="1" hangingPunct="1">
              <a:spcBef>
                <a:spcPts val="0"/>
              </a:spcBef>
              <a:buNone/>
            </a:pPr>
            <a:r>
              <a:rPr lang="en-US" sz="3600" b="1" dirty="0">
                <a:solidFill>
                  <a:schemeClr val="accent1">
                    <a:lumMod val="90000"/>
                  </a:schemeClr>
                </a:solidFill>
              </a:rPr>
              <a:t> </a:t>
            </a:r>
            <a:r>
              <a:rPr lang="en-US" sz="2800" dirty="0">
                <a:solidFill>
                  <a:schemeClr val="accent1">
                    <a:lumMod val="90000"/>
                  </a:schemeClr>
                </a:solidFill>
              </a:rPr>
              <a:t>and raised to its </a:t>
            </a:r>
            <a:endParaRPr lang="en-US" dirty="0">
              <a:solidFill>
                <a:schemeClr val="accent1">
                  <a:lumMod val="90000"/>
                </a:schemeClr>
              </a:solidFill>
            </a:endParaRPr>
          </a:p>
          <a:p>
            <a:pPr marL="0" indent="0" algn="ctr" eaLnBrk="1" hangingPunct="1">
              <a:spcBef>
                <a:spcPts val="0"/>
              </a:spcBef>
              <a:buNone/>
            </a:pPr>
            <a:r>
              <a:rPr lang="en-US" sz="3600" b="1" dirty="0">
                <a:solidFill>
                  <a:schemeClr val="accent1">
                    <a:lumMod val="90000"/>
                  </a:schemeClr>
                </a:solidFill>
              </a:rPr>
              <a:t>highest level of achievement</a:t>
            </a:r>
            <a:endParaRPr lang="en-US" dirty="0">
              <a:solidFill>
                <a:schemeClr val="accent1">
                  <a:lumMod val="90000"/>
                </a:schemeClr>
              </a:solidFill>
            </a:endParaRPr>
          </a:p>
          <a:p>
            <a:pPr marL="0" indent="0" algn="ctr" eaLnBrk="1" hangingPunct="1">
              <a:spcBef>
                <a:spcPts val="0"/>
              </a:spcBef>
              <a:buNone/>
            </a:pPr>
            <a:r>
              <a:rPr lang="en-US" dirty="0">
                <a:solidFill>
                  <a:schemeClr val="accent1">
                    <a:lumMod val="90000"/>
                  </a:schemeClr>
                </a:solidFill>
              </a:rPr>
              <a:t> </a:t>
            </a:r>
          </a:p>
          <a:p>
            <a:pPr marL="0" indent="0" algn="ctr" eaLnBrk="1" hangingPunct="1">
              <a:spcBef>
                <a:spcPts val="0"/>
              </a:spcBef>
              <a:buNone/>
            </a:pPr>
            <a:r>
              <a:rPr lang="en-US" sz="2400" dirty="0">
                <a:solidFill>
                  <a:schemeClr val="accent1">
                    <a:lumMod val="90000"/>
                  </a:schemeClr>
                </a:solidFill>
              </a:rPr>
              <a:t>and that represents most, if not all, of </a:t>
            </a:r>
          </a:p>
          <a:p>
            <a:pPr marL="0" indent="0" algn="ctr" eaLnBrk="1" hangingPunct="1">
              <a:spcBef>
                <a:spcPts val="0"/>
              </a:spcBef>
              <a:buNone/>
            </a:pPr>
            <a:r>
              <a:rPr lang="en-US" sz="3600" b="1" dirty="0">
                <a:solidFill>
                  <a:schemeClr val="accent1">
                    <a:lumMod val="90000"/>
                  </a:schemeClr>
                </a:solidFill>
              </a:rPr>
              <a:t>the major features of Italian culture</a:t>
            </a:r>
            <a:endParaRPr lang="en-US" sz="3600" dirty="0">
              <a:solidFill>
                <a:schemeClr val="accent1">
                  <a:lumMod val="90000"/>
                </a:schemeClr>
              </a:solidFill>
            </a:endParaRPr>
          </a:p>
        </p:txBody>
      </p:sp>
      <p:sp>
        <p:nvSpPr>
          <p:cNvPr id="6" name="Rectangle 5"/>
          <p:cNvSpPr/>
          <p:nvPr/>
        </p:nvSpPr>
        <p:spPr>
          <a:xfrm>
            <a:off x="914400" y="2101703"/>
            <a:ext cx="7315200" cy="3637919"/>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Florence, Venice, and Rome were largely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cradles of opera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starting towards the end of the 16</a:t>
            </a:r>
            <a:r>
              <a:rPr kumimoji="0" lang="en-US" sz="32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century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(in Florence 1597)</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1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3156418" y="6629400"/>
            <a:ext cx="28248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http://alteagallery.com/stock_detail.php?ref=9355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342900" y="6169223"/>
            <a:ext cx="8458200"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Classic 16</a:t>
            </a:r>
            <a:r>
              <a:rPr kumimoji="0" lang="en-US" sz="14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 Century Atlas Map of Italy</a:t>
            </a:r>
          </a:p>
        </p:txBody>
      </p:sp>
      <p:sp>
        <p:nvSpPr>
          <p:cNvPr id="3" name="Rectangle 2"/>
          <p:cNvSpPr/>
          <p:nvPr/>
        </p:nvSpPr>
        <p:spPr>
          <a:xfrm>
            <a:off x="2091632" y="2376714"/>
            <a:ext cx="10470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Florence</a:t>
            </a:r>
            <a:endPar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2971800" y="91142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3647490" y="3352800"/>
            <a:ext cx="84831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 </a:t>
            </a:r>
            <a:endPar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066800" y="2740223"/>
            <a:ext cx="8819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Genoa </a:t>
            </a:r>
            <a:endParaRPr kumimoji="0" lang="en-US" sz="14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36710963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250052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rgbClr val="746E5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EBB01-A128-1422-1EDD-975CAD6A86A5}"/>
              </a:ext>
            </a:extLst>
          </p:cNvPr>
          <p:cNvPicPr>
            <a:picLocks noChangeAspect="1"/>
          </p:cNvPicPr>
          <p:nvPr/>
        </p:nvPicPr>
        <p:blipFill>
          <a:blip r:embed="rId2"/>
          <a:stretch>
            <a:fillRect/>
          </a:stretch>
        </p:blipFill>
        <p:spPr>
          <a:xfrm>
            <a:off x="0" y="343215"/>
            <a:ext cx="9144000" cy="6171570"/>
          </a:xfrm>
          <a:prstGeom prst="rect">
            <a:avLst/>
          </a:prstGeom>
        </p:spPr>
      </p:pic>
      <p:sp>
        <p:nvSpPr>
          <p:cNvPr id="6" name="TextBox 5">
            <a:extLst>
              <a:ext uri="{FF2B5EF4-FFF2-40B4-BE49-F238E27FC236}">
                <a16:creationId xmlns:a16="http://schemas.microsoft.com/office/drawing/2014/main" id="{110CA5E0-24C8-B638-3377-AFB708B63175}"/>
              </a:ext>
            </a:extLst>
          </p:cNvPr>
          <p:cNvSpPr txBox="1"/>
          <p:nvPr/>
        </p:nvSpPr>
        <p:spPr>
          <a:xfrm>
            <a:off x="876300" y="5974834"/>
            <a:ext cx="74041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 La Fenice opera house in Venice in 1837</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EF2495C5-51D2-C47B-0C94-447C79064BC5}"/>
              </a:ext>
            </a:extLst>
          </p:cNvPr>
          <p:cNvSpPr txBox="1"/>
          <p:nvPr/>
        </p:nvSpPr>
        <p:spPr>
          <a:xfrm>
            <a:off x="2286000" y="6432034"/>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https://en.wikipedia.org/wiki/Italian_opera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4735236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0899" name="Rectangle 3"/>
          <p:cNvSpPr>
            <a:spLocks noGrp="1" noChangeArrowheads="1"/>
          </p:cNvSpPr>
          <p:nvPr>
            <p:ph type="body" idx="1"/>
          </p:nvPr>
        </p:nvSpPr>
        <p:spPr>
          <a:xfrm>
            <a:off x="914400" y="1556658"/>
            <a:ext cx="7315200" cy="4161139"/>
          </a:xfrm>
        </p:spPr>
        <p:txBody>
          <a:bodyPr/>
          <a:lstStyle/>
          <a:p>
            <a:pPr marL="0" indent="0" algn="ctr" eaLnBrk="1" hangingPunct="1">
              <a:lnSpc>
                <a:spcPct val="90000"/>
              </a:lnSpc>
              <a:buNone/>
            </a:pPr>
            <a:endParaRPr lang="en-US" dirty="0"/>
          </a:p>
          <a:p>
            <a:pPr marL="0" indent="0" algn="ctr" eaLnBrk="1" hangingPunct="1">
              <a:lnSpc>
                <a:spcPct val="90000"/>
              </a:lnSpc>
              <a:buNone/>
            </a:pPr>
            <a:r>
              <a:rPr lang="en-US" dirty="0"/>
              <a:t>The opera is a metaphor for Italy itself, because it encompasses . . .</a:t>
            </a:r>
          </a:p>
          <a:p>
            <a:pPr marL="0" indent="0" algn="ctr" eaLnBrk="1" hangingPunct="1">
              <a:lnSpc>
                <a:spcPct val="90000"/>
              </a:lnSpc>
              <a:buNone/>
            </a:pPr>
            <a:endParaRPr lang="en-US" sz="1200" dirty="0"/>
          </a:p>
          <a:p>
            <a:pPr marL="0" lvl="2" indent="0" algn="ctr" eaLnBrk="1" hangingPunct="1">
              <a:lnSpc>
                <a:spcPct val="90000"/>
              </a:lnSpc>
              <a:buNone/>
            </a:pPr>
            <a:r>
              <a:rPr lang="en-US" sz="3600" b="1" dirty="0"/>
              <a:t>music</a:t>
            </a:r>
          </a:p>
          <a:p>
            <a:pPr marL="0" lvl="2" indent="0" algn="ctr" eaLnBrk="1" hangingPunct="1">
              <a:lnSpc>
                <a:spcPct val="90000"/>
              </a:lnSpc>
              <a:buNone/>
            </a:pPr>
            <a:r>
              <a:rPr lang="en-US" sz="3600" b="1" dirty="0"/>
              <a:t>dramatic action</a:t>
            </a:r>
          </a:p>
          <a:p>
            <a:pPr marL="0" lvl="2" indent="0" algn="ctr" eaLnBrk="1" hangingPunct="1">
              <a:lnSpc>
                <a:spcPct val="90000"/>
              </a:lnSpc>
              <a:buNone/>
            </a:pPr>
            <a:r>
              <a:rPr lang="en-US" sz="3600" b="1" dirty="0"/>
              <a:t>public spectacle and pageantry</a:t>
            </a:r>
          </a:p>
          <a:p>
            <a:pPr marL="0" lvl="2" indent="0" algn="ctr" eaLnBrk="1" hangingPunct="1">
              <a:lnSpc>
                <a:spcPct val="90000"/>
              </a:lnSpc>
              <a:buNone/>
            </a:pPr>
            <a:r>
              <a:rPr lang="en-US" sz="3600" b="1" dirty="0"/>
              <a:t>a sense of fate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1923" name="Rectangle 3"/>
          <p:cNvSpPr>
            <a:spLocks noGrp="1" noChangeArrowheads="1"/>
          </p:cNvSpPr>
          <p:nvPr>
            <p:ph type="body" idx="1"/>
          </p:nvPr>
        </p:nvSpPr>
        <p:spPr>
          <a:xfrm>
            <a:off x="914400" y="2201680"/>
            <a:ext cx="7315200" cy="3360920"/>
          </a:xfrm>
        </p:spPr>
        <p:txBody>
          <a:bodyPr/>
          <a:lstStyle/>
          <a:p>
            <a:pPr marL="0" indent="0" algn="ctr" eaLnBrk="1" hangingPunct="1">
              <a:buNone/>
            </a:pPr>
            <a:r>
              <a:rPr lang="en-US" b="1" dirty="0"/>
              <a:t>It may be . . .</a:t>
            </a:r>
          </a:p>
          <a:p>
            <a:pPr marL="914400" indent="-457200" eaLnBrk="1" hangingPunct="1">
              <a:spcBef>
                <a:spcPts val="0"/>
              </a:spcBef>
              <a:buNone/>
            </a:pPr>
            <a:endParaRPr lang="en-US" sz="1400" dirty="0"/>
          </a:p>
          <a:p>
            <a:pPr marL="914400" lvl="1" indent="-457200" eaLnBrk="1" hangingPunct="1"/>
            <a:r>
              <a:rPr lang="en-US" sz="3200" b="1" dirty="0"/>
              <a:t>tragic or comic</a:t>
            </a:r>
            <a:br>
              <a:rPr lang="en-US" sz="3200" b="1" dirty="0"/>
            </a:br>
            <a:endParaRPr lang="en-US" sz="3200" b="1" dirty="0"/>
          </a:p>
          <a:p>
            <a:pPr marL="914400" lvl="1" indent="-457200" eaLnBrk="1" hangingPunct="1">
              <a:spcBef>
                <a:spcPts val="0"/>
              </a:spcBef>
            </a:pPr>
            <a:r>
              <a:rPr lang="en-US" sz="3200" b="1" dirty="0"/>
              <a:t>intensely personal </a:t>
            </a:r>
          </a:p>
          <a:p>
            <a:pPr marL="914400" lvl="1" indent="-457200" eaLnBrk="1" hangingPunct="1">
              <a:spcBef>
                <a:spcPts val="0"/>
              </a:spcBef>
              <a:buNone/>
            </a:pPr>
            <a:r>
              <a:rPr lang="en-US" sz="3200" b="1" dirty="0"/>
              <a:t>	or flamboyantly public</a:t>
            </a:r>
            <a:br>
              <a:rPr lang="en-US" b="1" dirty="0"/>
            </a:b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1923" name="Rectangle 3"/>
          <p:cNvSpPr>
            <a:spLocks noGrp="1" noChangeArrowheads="1"/>
          </p:cNvSpPr>
          <p:nvPr>
            <p:ph type="body" idx="1"/>
          </p:nvPr>
        </p:nvSpPr>
        <p:spPr>
          <a:xfrm>
            <a:off x="899886" y="2086416"/>
            <a:ext cx="7315200" cy="3933384"/>
          </a:xfrm>
        </p:spPr>
        <p:txBody>
          <a:bodyPr/>
          <a:lstStyle/>
          <a:p>
            <a:pPr lvl="1" eaLnBrk="1" hangingPunct="1"/>
            <a:r>
              <a:rPr lang="en-US" sz="3200" b="1" dirty="0"/>
              <a:t>with the soloists and chorus expressing themselves through</a:t>
            </a:r>
            <a:endParaRPr lang="en-US" sz="3200" dirty="0"/>
          </a:p>
          <a:p>
            <a:pPr marL="1379538" lvl="2" indent="-233363" eaLnBrk="1" hangingPunct="1"/>
            <a:r>
              <a:rPr lang="en-US" sz="3200" b="1" dirty="0"/>
              <a:t>language</a:t>
            </a:r>
          </a:p>
          <a:p>
            <a:pPr marL="1379538" lvl="2" indent="-233363" eaLnBrk="1" hangingPunct="1"/>
            <a:r>
              <a:rPr lang="en-US" sz="3200" b="1" dirty="0"/>
              <a:t>gesture</a:t>
            </a:r>
          </a:p>
          <a:p>
            <a:pPr marL="1379538" lvl="2" indent="-233363" eaLnBrk="1" hangingPunct="1"/>
            <a:r>
              <a:rPr lang="en-US" sz="3200" b="1" dirty="0"/>
              <a:t>music</a:t>
            </a:r>
          </a:p>
          <a:p>
            <a:pPr marL="1379538" lvl="2" indent="-233363" eaLnBrk="1" hangingPunct="1"/>
            <a:r>
              <a:rPr lang="en-US" sz="3200" b="1" dirty="0"/>
              <a:t>and </a:t>
            </a:r>
            <a:r>
              <a:rPr lang="en-US" sz="3200" b="1" i="1" dirty="0"/>
              <a:t>always</a:t>
            </a:r>
            <a:r>
              <a:rPr lang="en-US" sz="3200" b="1" dirty="0"/>
              <a:t> through highly skilled acting</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2947" name="Rectangle 3"/>
          <p:cNvSpPr>
            <a:spLocks noGrp="1" noChangeArrowheads="1"/>
          </p:cNvSpPr>
          <p:nvPr>
            <p:ph type="body" idx="1"/>
          </p:nvPr>
        </p:nvSpPr>
        <p:spPr>
          <a:xfrm>
            <a:off x="914400" y="1005114"/>
            <a:ext cx="7315200" cy="5343001"/>
          </a:xfrm>
        </p:spPr>
        <p:txBody>
          <a:bodyPr/>
          <a:lstStyle/>
          <a:p>
            <a:pPr marL="0" indent="0" algn="ctr" eaLnBrk="1" hangingPunct="1">
              <a:lnSpc>
                <a:spcPct val="90000"/>
              </a:lnSpc>
              <a:buNone/>
            </a:pPr>
            <a:r>
              <a:rPr lang="en-US" sz="2800" dirty="0">
                <a:solidFill>
                  <a:schemeClr val="accent1"/>
                </a:solidFill>
              </a:rPr>
              <a:t>There is a </a:t>
            </a:r>
          </a:p>
          <a:p>
            <a:pPr marL="0" indent="0" algn="ctr" eaLnBrk="1" hangingPunct="1">
              <a:lnSpc>
                <a:spcPct val="90000"/>
              </a:lnSpc>
              <a:buNone/>
            </a:pPr>
            <a:r>
              <a:rPr lang="en-US" sz="4000" b="1" dirty="0"/>
              <a:t>larger-than-life aura </a:t>
            </a:r>
          </a:p>
          <a:p>
            <a:pPr marL="0" indent="0" algn="ctr" eaLnBrk="1" hangingPunct="1">
              <a:lnSpc>
                <a:spcPct val="90000"/>
              </a:lnSpc>
              <a:buNone/>
            </a:pPr>
            <a:r>
              <a:rPr lang="en-US" dirty="0"/>
              <a:t>surrounding operas, </a:t>
            </a:r>
          </a:p>
          <a:p>
            <a:pPr marL="0" indent="0" algn="ctr" eaLnBrk="1" hangingPunct="1">
              <a:lnSpc>
                <a:spcPct val="90000"/>
              </a:lnSpc>
              <a:buNone/>
            </a:pPr>
            <a:r>
              <a:rPr lang="en-US" dirty="0"/>
              <a:t>and </a:t>
            </a:r>
            <a:r>
              <a:rPr lang="en-US" sz="4000" b="1" dirty="0"/>
              <a:t>the audience is vitally engaged </a:t>
            </a:r>
          </a:p>
          <a:p>
            <a:pPr marL="0" indent="0" algn="ctr" eaLnBrk="1" hangingPunct="1">
              <a:lnSpc>
                <a:spcPct val="90000"/>
              </a:lnSpc>
              <a:buNone/>
            </a:pPr>
            <a:r>
              <a:rPr lang="en-US" dirty="0"/>
              <a:t>in the opera itself, </a:t>
            </a:r>
          </a:p>
          <a:p>
            <a:pPr marL="0" indent="0" algn="ctr" eaLnBrk="1" hangingPunct="1">
              <a:lnSpc>
                <a:spcPct val="90000"/>
              </a:lnSpc>
              <a:buNone/>
            </a:pPr>
            <a:r>
              <a:rPr lang="en-US" dirty="0"/>
              <a:t>showing great emotion and love toward a singer whose talents are able to express the common feelings that Italians tend to share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3971" name="Rectangle 3"/>
          <p:cNvSpPr>
            <a:spLocks noGrp="1" noChangeArrowheads="1"/>
          </p:cNvSpPr>
          <p:nvPr>
            <p:ph type="body" idx="1"/>
          </p:nvPr>
        </p:nvSpPr>
        <p:spPr>
          <a:xfrm>
            <a:off x="914400" y="1611594"/>
            <a:ext cx="7315200" cy="4745915"/>
          </a:xfrm>
        </p:spPr>
        <p:txBody>
          <a:bodyPr/>
          <a:lstStyle/>
          <a:p>
            <a:pPr marL="0" indent="0" algn="ctr" eaLnBrk="1" hangingPunct="1">
              <a:lnSpc>
                <a:spcPct val="90000"/>
              </a:lnSpc>
              <a:buNone/>
            </a:pPr>
            <a:r>
              <a:rPr lang="en-US" dirty="0"/>
              <a:t>“Operas and operatic songs </a:t>
            </a:r>
          </a:p>
          <a:p>
            <a:pPr marL="0" indent="0" algn="ctr" eaLnBrk="1" hangingPunct="1">
              <a:lnSpc>
                <a:spcPct val="90000"/>
              </a:lnSpc>
              <a:buNone/>
            </a:pPr>
            <a:r>
              <a:rPr lang="en-US" sz="4000" b="1" dirty="0"/>
              <a:t>reflect the essence of Italian culture</a:t>
            </a:r>
            <a:r>
              <a:rPr lang="en-US" dirty="0"/>
              <a:t>, </a:t>
            </a:r>
          </a:p>
          <a:p>
            <a:pPr marL="0" indent="0" algn="ctr" eaLnBrk="1" hangingPunct="1">
              <a:lnSpc>
                <a:spcPct val="90000"/>
              </a:lnSpc>
              <a:buNone/>
            </a:pPr>
            <a:r>
              <a:rPr lang="en-US" sz="2800" dirty="0"/>
              <a:t>and they are </a:t>
            </a:r>
          </a:p>
          <a:p>
            <a:pPr marL="0" indent="0" algn="ctr" eaLnBrk="1" hangingPunct="1">
              <a:buNone/>
            </a:pPr>
            <a:r>
              <a:rPr lang="en-US" sz="3600" b="1" dirty="0"/>
              <a:t>embraced by Italians </a:t>
            </a:r>
          </a:p>
          <a:p>
            <a:pPr marL="0" indent="0" algn="ctr" eaLnBrk="1" hangingPunct="1">
              <a:buNone/>
            </a:pPr>
            <a:r>
              <a:rPr lang="en-US" sz="3600" b="1" dirty="0"/>
              <a:t>with an emotional attachment that less dramatic peoples might find difficult to understand</a:t>
            </a:r>
            <a:r>
              <a:rPr lang="en-US" dirty="0"/>
              <a: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4995" name="Rectangle 3"/>
          <p:cNvSpPr>
            <a:spLocks noGrp="1" noChangeArrowheads="1"/>
          </p:cNvSpPr>
          <p:nvPr>
            <p:ph type="body" idx="1"/>
          </p:nvPr>
        </p:nvSpPr>
        <p:spPr>
          <a:xfrm>
            <a:off x="914400" y="2193191"/>
            <a:ext cx="7315200" cy="3293209"/>
          </a:xfrm>
        </p:spPr>
        <p:txBody>
          <a:bodyPr/>
          <a:lstStyle/>
          <a:p>
            <a:pPr marL="0" indent="0" algn="ctr" eaLnBrk="1" hangingPunct="1">
              <a:lnSpc>
                <a:spcPct val="110000"/>
              </a:lnSpc>
              <a:buFontTx/>
              <a:buNone/>
            </a:pPr>
            <a:r>
              <a:rPr lang="en-US" dirty="0"/>
              <a:t>Gannon and Pillai focus on </a:t>
            </a:r>
          </a:p>
          <a:p>
            <a:pPr marL="0" indent="0" algn="ctr" eaLnBrk="1" hangingPunct="1">
              <a:lnSpc>
                <a:spcPct val="110000"/>
              </a:lnSpc>
              <a:buFontTx/>
              <a:buNone/>
            </a:pPr>
            <a:r>
              <a:rPr lang="en-US" sz="4000" b="1" dirty="0"/>
              <a:t>five distinctive characteristics of the opera </a:t>
            </a:r>
          </a:p>
          <a:p>
            <a:pPr marL="0" indent="0" algn="ctr" eaLnBrk="1" hangingPunct="1">
              <a:lnSpc>
                <a:spcPct val="110000"/>
              </a:lnSpc>
              <a:buFontTx/>
              <a:buNone/>
            </a:pPr>
            <a:r>
              <a:rPr lang="en-US" dirty="0"/>
              <a:t>and demonstrates how they illustrate Italian life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915885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50000"/>
              </a:lnSpc>
              <a:spcBef>
                <a:spcPts val="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50000"/>
              </a:lnSpc>
              <a:spcBef>
                <a:spcPts val="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50000"/>
              </a:lnSpc>
              <a:spcBef>
                <a:spcPts val="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50000"/>
              </a:lnSpc>
              <a:spcBef>
                <a:spcPts val="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50000"/>
              </a:lnSpc>
              <a:spcBef>
                <a:spcPts val="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014834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403459" name="Rectangle 3"/>
          <p:cNvSpPr>
            <a:spLocks noGrp="1" noChangeArrowheads="1"/>
          </p:cNvSpPr>
          <p:nvPr>
            <p:ph type="body" idx="1"/>
          </p:nvPr>
        </p:nvSpPr>
        <p:spPr>
          <a:xfrm>
            <a:off x="914400" y="1441212"/>
            <a:ext cx="7315200" cy="4883388"/>
          </a:xfrm>
        </p:spPr>
        <p:txBody>
          <a:bodyPr/>
          <a:lstStyle/>
          <a:p>
            <a:pPr marL="347663" indent="-347663" defTabSz="461963" eaLnBrk="1" hangingPunct="1">
              <a:lnSpc>
                <a:spcPct val="80000"/>
              </a:lnSpc>
              <a:spcAft>
                <a:spcPts val="700"/>
              </a:spcAft>
              <a:buNone/>
              <a:tabLst>
                <a:tab pos="347663" algn="l"/>
              </a:tabLst>
            </a:pPr>
            <a:r>
              <a:rPr lang="en-US" sz="2400" b="1" dirty="0"/>
              <a:t>1.	The </a:t>
            </a:r>
            <a:r>
              <a:rPr lang="en-US" sz="2400" b="1" i="1" dirty="0">
                <a:solidFill>
                  <a:srgbClr val="FF0000"/>
                </a:solidFill>
              </a:rPr>
              <a:t>overture</a:t>
            </a:r>
            <a:r>
              <a:rPr lang="en-US" sz="2400" b="1" dirty="0"/>
              <a:t> </a:t>
            </a:r>
          </a:p>
          <a:p>
            <a:pPr marL="347663" indent="-347663" defTabSz="509588" eaLnBrk="1" hangingPunct="1">
              <a:lnSpc>
                <a:spcPct val="80000"/>
              </a:lnSpc>
              <a:spcAft>
                <a:spcPts val="700"/>
              </a:spcAft>
              <a:buNone/>
              <a:tabLst>
                <a:tab pos="347663" algn="l"/>
              </a:tabLst>
            </a:pPr>
            <a:r>
              <a:rPr lang="en-US" sz="2400" b="1" dirty="0"/>
              <a:t>2.	</a:t>
            </a:r>
            <a:r>
              <a:rPr lang="en-US" sz="2400" dirty="0"/>
              <a:t>The </a:t>
            </a:r>
            <a:r>
              <a:rPr lang="en-US" sz="2400" b="1" i="1" dirty="0">
                <a:solidFill>
                  <a:srgbClr val="FF0000"/>
                </a:solidFill>
              </a:rPr>
              <a:t>pageantry and spectacle </a:t>
            </a:r>
            <a:r>
              <a:rPr lang="en-US" sz="2400" dirty="0"/>
              <a:t>itself and the manner in which the opera-like activities are performed in the daily life of the Italians</a:t>
            </a:r>
          </a:p>
          <a:p>
            <a:pPr marL="347663" indent="-347663" eaLnBrk="1" hangingPunct="1">
              <a:lnSpc>
                <a:spcPct val="80000"/>
              </a:lnSpc>
              <a:spcAft>
                <a:spcPts val="700"/>
              </a:spcAft>
              <a:buNone/>
              <a:tabLst>
                <a:tab pos="347663" algn="l"/>
              </a:tabLst>
            </a:pPr>
            <a:r>
              <a:rPr lang="en-US" sz="2400" b="1" dirty="0"/>
              <a:t>3.	</a:t>
            </a:r>
            <a:r>
              <a:rPr lang="en-US" sz="2400" dirty="0"/>
              <a:t>The use and importance of </a:t>
            </a:r>
            <a:r>
              <a:rPr lang="en-US" sz="2400" b="1" i="1" dirty="0">
                <a:solidFill>
                  <a:srgbClr val="FF0000"/>
                </a:solidFill>
              </a:rPr>
              <a:t>voice</a:t>
            </a:r>
            <a:r>
              <a:rPr lang="en-US" sz="2400" dirty="0"/>
              <a:t> to express words in a musical fashion</a:t>
            </a:r>
          </a:p>
          <a:p>
            <a:pPr marL="347663" indent="-347663" eaLnBrk="1" hangingPunct="1">
              <a:lnSpc>
                <a:spcPct val="80000"/>
              </a:lnSpc>
              <a:spcAft>
                <a:spcPts val="700"/>
              </a:spcAft>
              <a:buNone/>
              <a:tabLst>
                <a:tab pos="347663" algn="l"/>
              </a:tabLst>
            </a:pPr>
            <a:r>
              <a:rPr lang="en-US" sz="2400" b="1" dirty="0"/>
              <a:t>4.	</a:t>
            </a:r>
            <a:r>
              <a:rPr lang="en-US" sz="2400" b="1" i="1" dirty="0">
                <a:solidFill>
                  <a:srgbClr val="FF0000"/>
                </a:solidFill>
              </a:rPr>
              <a:t>Externalization</a:t>
            </a:r>
            <a:r>
              <a:rPr lang="en-US" sz="2400" dirty="0"/>
              <a:t>, which refers specifically to the belief that emotions and thoughts are so powerful that an individual cannot keep them within himself or herself and must express them to others</a:t>
            </a:r>
          </a:p>
          <a:p>
            <a:pPr marL="347663" indent="-347663" eaLnBrk="1" hangingPunct="1">
              <a:lnSpc>
                <a:spcPct val="80000"/>
              </a:lnSpc>
              <a:spcAft>
                <a:spcPts val="700"/>
              </a:spcAft>
              <a:buNone/>
              <a:tabLst>
                <a:tab pos="347663" algn="l"/>
              </a:tabLst>
            </a:pPr>
            <a:r>
              <a:rPr lang="en-US" sz="2400" b="1" dirty="0"/>
              <a:t>5.	</a:t>
            </a:r>
            <a:r>
              <a:rPr lang="en-US" sz="2400" dirty="0"/>
              <a:t>The importance of both </a:t>
            </a:r>
            <a:r>
              <a:rPr lang="en-US" sz="2400" b="1" i="1" dirty="0">
                <a:solidFill>
                  <a:srgbClr val="FF0000"/>
                </a:solidFill>
              </a:rPr>
              <a:t>the chorus and the soloists</a:t>
            </a:r>
            <a:r>
              <a:rPr lang="en-US" sz="2400" dirty="0"/>
              <a:t>, which reflects the unity of Italian culture (chorus) but also regional variations, particularly between the north and south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45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03459">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345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03459">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45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03459">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345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03459">
                                            <p:txEl>
                                              <p:pRg st="3" end="3"/>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3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403459" name="Rectangle 3"/>
          <p:cNvSpPr>
            <a:spLocks noGrp="1" noChangeArrowheads="1"/>
          </p:cNvSpPr>
          <p:nvPr>
            <p:ph type="body" idx="1"/>
          </p:nvPr>
        </p:nvSpPr>
        <p:spPr>
          <a:xfrm>
            <a:off x="914400" y="1447800"/>
            <a:ext cx="7315200" cy="4819781"/>
          </a:xfrm>
        </p:spPr>
        <p:txBody>
          <a:bodyPr/>
          <a:lstStyle/>
          <a:p>
            <a:pPr marL="609600" indent="-609600" eaLnBrk="1" hangingPunct="1">
              <a:lnSpc>
                <a:spcPct val="80000"/>
              </a:lnSpc>
              <a:buFontTx/>
              <a:buAutoNum type="arabicPeriod"/>
            </a:pPr>
            <a:r>
              <a:rPr lang="en-US" sz="2400" b="1" dirty="0">
                <a:solidFill>
                  <a:srgbClr val="FF0000"/>
                </a:solidFill>
              </a:rPr>
              <a:t>The overture</a:t>
            </a:r>
            <a:r>
              <a:rPr lang="en-US" sz="2400" b="1" dirty="0"/>
              <a:t> </a:t>
            </a:r>
          </a:p>
          <a:p>
            <a:pPr marL="609600" indent="-609600" eaLnBrk="1" hangingPunct="1">
              <a:lnSpc>
                <a:spcPct val="80000"/>
              </a:lnSpc>
              <a:buFontTx/>
              <a:buAutoNum type="arabicPeriod"/>
            </a:pPr>
            <a:r>
              <a:rPr lang="en-US" sz="2400" dirty="0">
                <a:solidFill>
                  <a:srgbClr val="FF0000"/>
                </a:solidFill>
              </a:rPr>
              <a:t>The</a:t>
            </a:r>
            <a:r>
              <a:rPr lang="en-US" sz="2400" dirty="0"/>
              <a:t> </a:t>
            </a:r>
            <a:r>
              <a:rPr lang="en-US" sz="2400" b="1" dirty="0">
                <a:solidFill>
                  <a:srgbClr val="FF0000"/>
                </a:solidFill>
              </a:rPr>
              <a:t>pageantry and spectacle </a:t>
            </a:r>
            <a:r>
              <a:rPr lang="en-US" sz="2400" dirty="0"/>
              <a:t>itself and the manner in which the opera-like activities are performed in the daily life of the Italians</a:t>
            </a:r>
          </a:p>
          <a:p>
            <a:pPr marL="609600" indent="-609600" eaLnBrk="1" hangingPunct="1">
              <a:lnSpc>
                <a:spcPct val="80000"/>
              </a:lnSpc>
              <a:buFontTx/>
              <a:buAutoNum type="arabicPeriod"/>
            </a:pPr>
            <a:r>
              <a:rPr lang="en-US" sz="2400" dirty="0"/>
              <a:t>The use and importance of </a:t>
            </a:r>
            <a:r>
              <a:rPr lang="en-US" sz="2400" b="1" dirty="0">
                <a:solidFill>
                  <a:srgbClr val="FF0000"/>
                </a:solidFill>
              </a:rPr>
              <a:t>voice</a:t>
            </a:r>
            <a:r>
              <a:rPr lang="en-US" sz="2400" dirty="0"/>
              <a:t> to express words in a musical fashion</a:t>
            </a:r>
          </a:p>
          <a:p>
            <a:pPr marL="609600" indent="-609600" eaLnBrk="1" hangingPunct="1">
              <a:lnSpc>
                <a:spcPct val="80000"/>
              </a:lnSpc>
              <a:buFontTx/>
              <a:buAutoNum type="arabicPeriod"/>
            </a:pPr>
            <a:r>
              <a:rPr lang="en-US" sz="2400" b="1" dirty="0">
                <a:solidFill>
                  <a:srgbClr val="FF0000"/>
                </a:solidFill>
              </a:rPr>
              <a:t>Externalization</a:t>
            </a:r>
            <a:r>
              <a:rPr lang="en-US" sz="2400" dirty="0"/>
              <a:t>, which refers specifically to the belief that emotions and thoughts are so powerful that an individual cannot keep them within himself or herself and must express them to others</a:t>
            </a:r>
          </a:p>
          <a:p>
            <a:pPr marL="609600" indent="-609600" eaLnBrk="1" hangingPunct="1">
              <a:lnSpc>
                <a:spcPct val="80000"/>
              </a:lnSpc>
              <a:buFontTx/>
              <a:buAutoNum type="arabicPeriod"/>
            </a:pPr>
            <a:r>
              <a:rPr lang="en-US" sz="2400" dirty="0"/>
              <a:t>The importance of both </a:t>
            </a:r>
            <a:r>
              <a:rPr lang="en-US" sz="2400" b="1" dirty="0">
                <a:solidFill>
                  <a:srgbClr val="FF0000"/>
                </a:solidFill>
              </a:rPr>
              <a:t>the chorus and the soloists</a:t>
            </a:r>
            <a:r>
              <a:rPr lang="en-US" sz="2400" dirty="0"/>
              <a:t>, which reflects the unity of Italian culture (chorus) but also regional variations, particularly between the north and south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45256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45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03459">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345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03459">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45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03459">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345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03459">
                                            <p:txEl>
                                              <p:pRg st="3" end="3"/>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3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50000"/>
              </a:lnSpc>
              <a:spcBef>
                <a:spcPts val="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50000"/>
              </a:lnSpc>
              <a:spcBef>
                <a:spcPts val="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50000"/>
              </a:lnSpc>
              <a:spcBef>
                <a:spcPts val="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50000"/>
              </a:lnSpc>
              <a:spcBef>
                <a:spcPts val="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50000"/>
              </a:lnSpc>
              <a:spcBef>
                <a:spcPts val="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2590800"/>
            <a:ext cx="7315200" cy="184050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sets the mood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gives some idea as to what one can expect</a:t>
            </a:r>
            <a:endPar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9091" name="Rectangle 3"/>
          <p:cNvSpPr>
            <a:spLocks noGrp="1" noChangeArrowheads="1"/>
          </p:cNvSpPr>
          <p:nvPr>
            <p:ph type="body" idx="1"/>
          </p:nvPr>
        </p:nvSpPr>
        <p:spPr>
          <a:xfrm>
            <a:off x="914400" y="2503683"/>
            <a:ext cx="7315200" cy="2751522"/>
          </a:xfrm>
        </p:spPr>
        <p:txBody>
          <a:bodyPr/>
          <a:lstStyle/>
          <a:p>
            <a:pPr marL="0" indent="0" algn="ctr" eaLnBrk="1" hangingPunct="1">
              <a:buNone/>
            </a:pPr>
            <a:r>
              <a:rPr lang="en-US" b="1" dirty="0"/>
              <a:t>Essentially, the orchestra sets the mood for the opera </a:t>
            </a:r>
          </a:p>
          <a:p>
            <a:pPr marL="0" indent="0" algn="ctr" eaLnBrk="1" hangingPunct="1">
              <a:buNone/>
            </a:pPr>
            <a:r>
              <a:rPr lang="en-US" b="1" dirty="0">
                <a:solidFill>
                  <a:schemeClr val="accent1"/>
                </a:solidFill>
              </a:rPr>
              <a:t>during the overture </a:t>
            </a:r>
          </a:p>
          <a:p>
            <a:pPr marL="0" indent="0" algn="ctr" eaLnBrk="1" hangingPunct="1">
              <a:buNone/>
            </a:pPr>
            <a:r>
              <a:rPr lang="en-US" b="1" dirty="0"/>
              <a:t>and gives some idea as to what the audience can expect to occur</a:t>
            </a: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9091" name="Rectangle 3"/>
          <p:cNvSpPr>
            <a:spLocks noGrp="1" noChangeArrowheads="1"/>
          </p:cNvSpPr>
          <p:nvPr>
            <p:ph type="body" idx="1"/>
          </p:nvPr>
        </p:nvSpPr>
        <p:spPr>
          <a:xfrm>
            <a:off x="914400" y="1701796"/>
            <a:ext cx="7315200" cy="4622804"/>
          </a:xfrm>
        </p:spPr>
        <p:txBody>
          <a:bodyPr/>
          <a:lstStyle/>
          <a:p>
            <a:pPr marL="0" lvl="1" indent="0" algn="ctr" eaLnBrk="1" hangingPunct="1">
              <a:buNone/>
            </a:pPr>
            <a:r>
              <a:rPr lang="en-US" sz="3200" b="1" dirty="0"/>
              <a:t>typically, the overture is about </a:t>
            </a:r>
          </a:p>
          <a:p>
            <a:pPr marL="0" lvl="1" indent="0" algn="ctr" eaLnBrk="1" hangingPunct="1">
              <a:buNone/>
            </a:pPr>
            <a:r>
              <a:rPr lang="en-US" sz="3200" b="1" dirty="0"/>
              <a:t>5 minutes in length </a:t>
            </a:r>
          </a:p>
          <a:p>
            <a:pPr marL="0" lvl="1" indent="0" algn="ctr" eaLnBrk="1" hangingPunct="1">
              <a:buNone/>
            </a:pPr>
            <a:r>
              <a:rPr lang="en-US" sz="3200" b="1" dirty="0"/>
              <a:t>and it frequently includes passages that are emotionally </a:t>
            </a:r>
          </a:p>
          <a:p>
            <a:pPr marL="0" lvl="1" indent="0" algn="ctr" eaLnBrk="1" hangingPunct="1">
              <a:buNone/>
            </a:pPr>
            <a:r>
              <a:rPr lang="en-US" sz="3200" b="1" dirty="0"/>
              <a:t>somber </a:t>
            </a:r>
          </a:p>
          <a:p>
            <a:pPr marL="0" lvl="1" indent="0" algn="ctr" eaLnBrk="1" hangingPunct="1">
              <a:buNone/>
            </a:pPr>
            <a:r>
              <a:rPr lang="en-US" sz="3200" b="1" dirty="0"/>
              <a:t>cheerful</a:t>
            </a:r>
          </a:p>
          <a:p>
            <a:pPr marL="0" lvl="1" indent="0" algn="ctr" eaLnBrk="1" hangingPunct="1">
              <a:buNone/>
            </a:pPr>
            <a:r>
              <a:rPr lang="en-US" sz="3200" b="1" dirty="0"/>
              <a:t>reflective </a:t>
            </a:r>
          </a:p>
          <a:p>
            <a:pPr marL="0" lvl="1" indent="0" algn="ctr" eaLnBrk="1" hangingPunct="1">
              <a:buNone/>
            </a:pPr>
            <a:r>
              <a:rPr lang="en-US" sz="3200" b="1" dirty="0"/>
              <a:t>and so forth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0115" name="Rectangle 3"/>
          <p:cNvSpPr>
            <a:spLocks noGrp="1" noChangeArrowheads="1"/>
          </p:cNvSpPr>
          <p:nvPr>
            <p:ph type="body" idx="1"/>
          </p:nvPr>
        </p:nvSpPr>
        <p:spPr>
          <a:xfrm>
            <a:off x="914400" y="1833588"/>
            <a:ext cx="7315200" cy="4487382"/>
          </a:xfrm>
        </p:spPr>
        <p:txBody>
          <a:bodyPr/>
          <a:lstStyle/>
          <a:p>
            <a:pPr marL="0" lvl="1" indent="0" algn="ctr" eaLnBrk="1" hangingPunct="1">
              <a:buNone/>
            </a:pPr>
            <a:r>
              <a:rPr lang="en-US" b="1" dirty="0"/>
              <a:t>at various points, the overture is </a:t>
            </a:r>
          </a:p>
          <a:p>
            <a:pPr marL="0" lvl="1" indent="0" algn="ctr" eaLnBrk="1" hangingPunct="1">
              <a:buNone/>
            </a:pPr>
            <a:r>
              <a:rPr lang="en-US" b="1" dirty="0"/>
              <a:t>quick</a:t>
            </a:r>
          </a:p>
          <a:p>
            <a:pPr marL="0" lvl="1" indent="0" algn="ctr" eaLnBrk="1" hangingPunct="1">
              <a:buNone/>
            </a:pPr>
            <a:r>
              <a:rPr lang="en-US" b="1" dirty="0"/>
              <a:t>moderate </a:t>
            </a:r>
          </a:p>
          <a:p>
            <a:pPr marL="0" lvl="1" indent="0" algn="ctr" eaLnBrk="1" hangingPunct="1">
              <a:buNone/>
            </a:pPr>
            <a:r>
              <a:rPr lang="en-US" b="1" dirty="0"/>
              <a:t>or slow in tempo</a:t>
            </a:r>
          </a:p>
          <a:p>
            <a:pPr marL="0" lvl="1" indent="0" algn="ctr" eaLnBrk="1" hangingPunct="1">
              <a:buNone/>
            </a:pPr>
            <a:r>
              <a:rPr lang="en-US" b="1" dirty="0"/>
              <a:t>and it employs different instruments to convey the sense of what will happen in the various acts</a:t>
            </a:r>
          </a:p>
          <a:p>
            <a:pPr marL="0" lvl="1" indent="0" algn="ctr" eaLnBrk="1" hangingPunct="1">
              <a:buNone/>
            </a:pPr>
            <a:r>
              <a:rPr lang="en-US" b="1" dirty="0"/>
              <a:t>—usually three—</a:t>
            </a:r>
          </a:p>
          <a:p>
            <a:pPr marL="0" lvl="1" indent="0" algn="ctr" eaLnBrk="1" hangingPunct="1">
              <a:buNone/>
            </a:pPr>
            <a:r>
              <a:rPr lang="en-US" b="1" dirty="0"/>
              <a:t>into which the opera is divided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1139" name="Rectangle 3"/>
          <p:cNvSpPr>
            <a:spLocks noGrp="1" noChangeArrowheads="1"/>
          </p:cNvSpPr>
          <p:nvPr>
            <p:ph type="body" idx="1"/>
          </p:nvPr>
        </p:nvSpPr>
        <p:spPr>
          <a:xfrm>
            <a:off x="914400" y="2977467"/>
            <a:ext cx="7315200" cy="2160591"/>
          </a:xfrm>
        </p:spPr>
        <p:txBody>
          <a:bodyPr/>
          <a:lstStyle/>
          <a:p>
            <a:pPr marL="0" indent="0" algn="ctr" eaLnBrk="1" hangingPunct="1">
              <a:buNone/>
            </a:pPr>
            <a:r>
              <a:rPr lang="en-US" dirty="0"/>
              <a:t>the overture was such an influential innovation that it </a:t>
            </a:r>
          </a:p>
          <a:p>
            <a:pPr marL="0" indent="0" algn="ctr" eaLnBrk="1" hangingPunct="1">
              <a:buNone/>
            </a:pPr>
            <a:r>
              <a:rPr lang="en-US" b="1" dirty="0"/>
              <a:t>inspired the development of the German symphony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9939" name="Rectangle 3"/>
          <p:cNvSpPr>
            <a:spLocks noGrp="1" noChangeArrowheads="1"/>
          </p:cNvSpPr>
          <p:nvPr>
            <p:ph type="body" idx="1"/>
          </p:nvPr>
        </p:nvSpPr>
        <p:spPr>
          <a:xfrm>
            <a:off x="914400" y="2209800"/>
            <a:ext cx="7315200" cy="4001095"/>
          </a:xfrm>
        </p:spPr>
        <p:txBody>
          <a:bodyPr>
            <a:spAutoFit/>
          </a:bodyPr>
          <a:lstStyle/>
          <a:p>
            <a:pPr marL="566738" indent="-566738" eaLnBrk="1" hangingPunct="1">
              <a:spcBef>
                <a:spcPts val="1000"/>
              </a:spcBef>
              <a:buNone/>
              <a:tabLst>
                <a:tab pos="1379538" algn="l"/>
              </a:tabLst>
            </a:pPr>
            <a:r>
              <a:rPr lang="en-US" sz="2800" b="1" dirty="0">
                <a:solidFill>
                  <a:schemeClr val="accent1"/>
                </a:solidFill>
              </a:rPr>
              <a:t>Ch.  7 	The Swedish </a:t>
            </a:r>
            <a:r>
              <a:rPr lang="en-US" sz="2800" b="1" i="1" dirty="0" err="1">
                <a:solidFill>
                  <a:schemeClr val="accent1"/>
                </a:solidFill>
              </a:rPr>
              <a:t>Stuga</a:t>
            </a:r>
            <a:endParaRPr lang="en-US" sz="2800" b="1" i="1" dirty="0">
              <a:solidFill>
                <a:schemeClr val="accent1"/>
              </a:solidFill>
            </a:endParaRPr>
          </a:p>
          <a:p>
            <a:pPr marL="566738" indent="-566738" eaLnBrk="1" hangingPunct="1">
              <a:spcBef>
                <a:spcPts val="1000"/>
              </a:spcBef>
              <a:buNone/>
              <a:tabLst>
                <a:tab pos="1379538" algn="l"/>
              </a:tabLst>
            </a:pPr>
            <a:r>
              <a:rPr lang="en-US" sz="2800" b="1" dirty="0">
                <a:solidFill>
                  <a:schemeClr val="accent1"/>
                </a:solidFill>
              </a:rPr>
              <a:t>Ch.  8 	The Finnish Sauna</a:t>
            </a:r>
          </a:p>
          <a:p>
            <a:pPr marL="566738" indent="-566738" eaLnBrk="1" hangingPunct="1">
              <a:spcBef>
                <a:spcPts val="1000"/>
              </a:spcBef>
              <a:buNone/>
              <a:tabLst>
                <a:tab pos="1379538" algn="l"/>
              </a:tabLst>
            </a:pPr>
            <a:r>
              <a:rPr lang="en-US" sz="2800" b="1" dirty="0">
                <a:solidFill>
                  <a:schemeClr val="accent1"/>
                </a:solidFill>
              </a:rPr>
              <a:t>Ch.  9 	The Danish Christmas Luncheon</a:t>
            </a:r>
          </a:p>
          <a:p>
            <a:pPr marL="566738" indent="-566738" eaLnBrk="1" hangingPunct="1">
              <a:spcBef>
                <a:spcPts val="1000"/>
              </a:spcBef>
              <a:buFontTx/>
              <a:buNone/>
              <a:tabLst>
                <a:tab pos="1379538" algn="l"/>
              </a:tabLst>
            </a:pPr>
            <a:r>
              <a:rPr lang="en-US" sz="3600" b="1" dirty="0"/>
              <a:t>Ch. 10 	The German Symphony</a:t>
            </a:r>
            <a:endParaRPr lang="en-US" sz="3600" dirty="0"/>
          </a:p>
          <a:p>
            <a:pPr marL="566738" indent="-566738" eaLnBrk="1" hangingPunct="1">
              <a:spcBef>
                <a:spcPts val="1000"/>
              </a:spcBef>
              <a:buFontTx/>
              <a:buNone/>
              <a:tabLst>
                <a:tab pos="1379538" algn="l"/>
              </a:tabLst>
            </a:pPr>
            <a:r>
              <a:rPr lang="en-US" sz="2800" b="1" dirty="0">
                <a:solidFill>
                  <a:schemeClr val="accent1"/>
                </a:solidFill>
              </a:rPr>
              <a:t>Ch. 11 	Irish Conversations</a:t>
            </a:r>
          </a:p>
          <a:p>
            <a:pPr marL="566738" indent="-566738" eaLnBrk="1" hangingPunct="1">
              <a:spcBef>
                <a:spcPts val="1000"/>
              </a:spcBef>
              <a:buNone/>
              <a:tabLst>
                <a:tab pos="1379538" algn="l"/>
              </a:tabLst>
            </a:pPr>
            <a:r>
              <a:rPr lang="en-US" sz="2800" b="1" dirty="0">
                <a:solidFill>
                  <a:schemeClr val="accent1"/>
                </a:solidFill>
              </a:rPr>
              <a:t>Ch. 14 	French Wine</a:t>
            </a:r>
            <a:r>
              <a:rPr lang="en-US" sz="2800" dirty="0">
                <a:solidFill>
                  <a:schemeClr val="accent1"/>
                </a:solidFill>
              </a:rPr>
              <a:t> . . .</a:t>
            </a:r>
          </a:p>
          <a:p>
            <a:pPr marL="566738" indent="-566738" eaLnBrk="1" hangingPunct="1">
              <a:spcBef>
                <a:spcPts val="1000"/>
              </a:spcBef>
              <a:buFontTx/>
              <a:buNone/>
              <a:tabLst>
                <a:tab pos="1379538" algn="l"/>
              </a:tabLst>
            </a:pPr>
            <a:r>
              <a:rPr lang="en-US" sz="2800" b="1" dirty="0">
                <a:solidFill>
                  <a:schemeClr val="accent1"/>
                </a:solidFill>
              </a:rPr>
              <a:t>Ch. 16 	The Traditional British House</a:t>
            </a:r>
          </a:p>
        </p:txBody>
      </p:sp>
      <p:sp>
        <p:nvSpPr>
          <p:cNvPr id="4"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543890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2" descr="http://www.mfiles.co.uk/illustrations/brahms-symphony-4-p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3" y="76200"/>
            <a:ext cx="8686800" cy="6636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826199" y="6400308"/>
            <a:ext cx="348524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http://www.mfiles.co.uk/manuscripts-pens-and-composers.htm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6" name="Picture 4" descr="http://s2.germany.travel/media/content/staedte___kultur_1/musik___shows/orchester/deutschessymphonie_orchesterberlin/Foto_DSO_Berli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9681" y="1524000"/>
            <a:ext cx="5495519" cy="37433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4738914"/>
            <a:ext cx="4572000" cy="33855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hlinkClick r:id="rId5"/>
              </a:rPr>
              <a:t>German Symphony Orchestra Berlin</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584376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solidFill>
          <a:srgbClr val="8C7648"/>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BD9EAB-B0A0-43D1-FC52-5201EDEDF1A3}"/>
              </a:ext>
            </a:extLst>
          </p:cNvPr>
          <p:cNvPicPr>
            <a:picLocks noChangeAspect="1"/>
          </p:cNvPicPr>
          <p:nvPr/>
        </p:nvPicPr>
        <p:blipFill>
          <a:blip r:embed="rId2"/>
          <a:stretch>
            <a:fillRect/>
          </a:stretch>
        </p:blipFill>
        <p:spPr>
          <a:xfrm>
            <a:off x="0" y="392906"/>
            <a:ext cx="9144000" cy="6072188"/>
          </a:xfrm>
          <a:prstGeom prst="rect">
            <a:avLst/>
          </a:prstGeom>
        </p:spPr>
      </p:pic>
      <p:sp>
        <p:nvSpPr>
          <p:cNvPr id="12" name="TextBox 11">
            <a:extLst>
              <a:ext uri="{FF2B5EF4-FFF2-40B4-BE49-F238E27FC236}">
                <a16:creationId xmlns:a16="http://schemas.microsoft.com/office/drawing/2014/main" id="{6F3E0601-255C-5595-02AA-580146733D27}"/>
              </a:ext>
            </a:extLst>
          </p:cNvPr>
          <p:cNvSpPr txBox="1"/>
          <p:nvPr/>
        </p:nvSpPr>
        <p:spPr>
          <a:xfrm>
            <a:off x="1778000" y="6482834"/>
            <a:ext cx="5600700" cy="27699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hlinkClick r:id="rId3"/>
              </a:rPr>
              <a:t>https://commons.wikimedia.org/wiki/File:Eroica_Beethoven_title.jpg</a:t>
            </a:r>
            <a:endParaRPr kumimoji="0" lang="en-US" sz="1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13" name="TextBox 12">
            <a:extLst>
              <a:ext uri="{FF2B5EF4-FFF2-40B4-BE49-F238E27FC236}">
                <a16:creationId xmlns:a16="http://schemas.microsoft.com/office/drawing/2014/main" id="{FB38832A-2956-75C5-DAEA-069A22744AC7}"/>
              </a:ext>
            </a:extLst>
          </p:cNvPr>
          <p:cNvSpPr txBox="1"/>
          <p:nvPr/>
        </p:nvSpPr>
        <p:spPr>
          <a:xfrm>
            <a:off x="927100" y="5784334"/>
            <a:ext cx="72898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Title Page of Beethoven’s “Eroica” Symphony</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hlinkClick r:id="rId3"/>
            </a:endParaRPr>
          </a:p>
        </p:txBody>
      </p:sp>
    </p:spTree>
    <p:extLst>
      <p:ext uri="{BB962C8B-B14F-4D97-AF65-F5344CB8AC3E}">
        <p14:creationId xmlns:p14="http://schemas.microsoft.com/office/powerpoint/2010/main" val="76719660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3186" name="Rectangle 4"/>
          <p:cNvSpPr>
            <a:spLocks noChangeArrowheads="1"/>
          </p:cNvSpPr>
          <p:nvPr/>
        </p:nvSpPr>
        <p:spPr bwMode="auto">
          <a:xfrm>
            <a:off x="2607389" y="6551842"/>
            <a:ext cx="392286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http://www.d.umn.edu/cla/faculty/troufs/anth1095/Germany.html#title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3187" name="Picture 6"/>
          <p:cNvPicPr>
            <a:picLocks noChangeAspect="1" noChangeArrowheads="1"/>
          </p:cNvPicPr>
          <p:nvPr/>
        </p:nvPicPr>
        <p:blipFill>
          <a:blip r:embed="rId3" cstate="print"/>
          <a:srcRect/>
          <a:stretch>
            <a:fillRect/>
          </a:stretch>
        </p:blipFill>
        <p:spPr bwMode="auto">
          <a:xfrm>
            <a:off x="685800" y="1153884"/>
            <a:ext cx="7772400" cy="48577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4211" name="Rectangle 3"/>
          <p:cNvSpPr>
            <a:spLocks noGrp="1" noChangeArrowheads="1"/>
          </p:cNvSpPr>
          <p:nvPr>
            <p:ph type="body" idx="1"/>
          </p:nvPr>
        </p:nvSpPr>
        <p:spPr>
          <a:xfrm>
            <a:off x="914400" y="1371600"/>
            <a:ext cx="7315200" cy="4967514"/>
          </a:xfrm>
        </p:spPr>
        <p:txBody>
          <a:bodyPr/>
          <a:lstStyle/>
          <a:p>
            <a:pPr marL="0" indent="0" algn="just" eaLnBrk="1" hangingPunct="1">
              <a:lnSpc>
                <a:spcPct val="90000"/>
              </a:lnSpc>
              <a:buNone/>
            </a:pPr>
            <a:r>
              <a:rPr lang="en-US" dirty="0"/>
              <a:t>“Italian culture emphasizes overtures.  Italy stands somewhere in the middle of the continuum between American </a:t>
            </a:r>
            <a:r>
              <a:rPr lang="en-US" b="1" dirty="0">
                <a:solidFill>
                  <a:srgbClr val="FF0000"/>
                </a:solidFill>
              </a:rPr>
              <a:t>low-context culture</a:t>
            </a:r>
            <a:r>
              <a:rPr lang="en-US" dirty="0"/>
              <a:t> and Asian </a:t>
            </a:r>
            <a:r>
              <a:rPr lang="en-US" b="1" dirty="0">
                <a:solidFill>
                  <a:srgbClr val="FF0000"/>
                </a:solidFill>
              </a:rPr>
              <a:t>high-context culture</a:t>
            </a:r>
            <a:r>
              <a:rPr lang="en-US" dirty="0"/>
              <a:t>.  American tend to ignore the overture and get down to business rather quickly.  On the other hand, many Asians devote a significant amount of time getting to know their negotiating counterparts before doing business with them. . . .”</a:t>
            </a:r>
          </a:p>
        </p:txBody>
      </p:sp>
      <p:sp>
        <p:nvSpPr>
          <p:cNvPr id="9"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4211" name="Rectangle 3"/>
          <p:cNvSpPr>
            <a:spLocks noGrp="1" noChangeArrowheads="1"/>
          </p:cNvSpPr>
          <p:nvPr>
            <p:ph type="body" idx="1"/>
          </p:nvPr>
        </p:nvSpPr>
        <p:spPr>
          <a:xfrm>
            <a:off x="914400" y="1371600"/>
            <a:ext cx="7315200" cy="4967514"/>
          </a:xfrm>
        </p:spPr>
        <p:txBody>
          <a:bodyPr/>
          <a:lstStyle/>
          <a:p>
            <a:pPr marL="0" indent="0" algn="just" eaLnBrk="1" hangingPunct="1">
              <a:lnSpc>
                <a:spcPct val="90000"/>
              </a:lnSpc>
              <a:buNone/>
            </a:pPr>
            <a:r>
              <a:rPr lang="en-US" dirty="0"/>
              <a:t>“Italian culture emphasizes overtures.  Italy stands somewhere in the middle of the continuum between American </a:t>
            </a:r>
            <a:r>
              <a:rPr lang="en-US" b="1" dirty="0">
                <a:solidFill>
                  <a:srgbClr val="FF0000"/>
                </a:solidFill>
              </a:rPr>
              <a:t>low-context culture</a:t>
            </a:r>
            <a:r>
              <a:rPr lang="en-US" dirty="0"/>
              <a:t> and Asian </a:t>
            </a:r>
            <a:r>
              <a:rPr lang="en-US" b="1" dirty="0">
                <a:solidFill>
                  <a:srgbClr val="FF0000"/>
                </a:solidFill>
              </a:rPr>
              <a:t>high-context culture</a:t>
            </a:r>
            <a:r>
              <a:rPr lang="en-US" dirty="0"/>
              <a:t>.  American tend to ignore the overture and get down to business rather quickly.  On the other hand, many Asians devote a significant amount of time getting to know their negotiating counterparts before doing business with them. . . .”</a:t>
            </a:r>
          </a:p>
        </p:txBody>
      </p:sp>
      <p:sp>
        <p:nvSpPr>
          <p:cNvPr id="9"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p:cNvSpPr txBox="1">
            <a:spLocks noChangeArrowheads="1"/>
          </p:cNvSpPr>
          <p:nvPr/>
        </p:nvSpPr>
        <p:spPr bwMode="auto">
          <a:xfrm>
            <a:off x="914400" y="2362200"/>
            <a:ext cx="7315200" cy="3761030"/>
          </a:xfrm>
          <a:prstGeom prst="rect">
            <a:avLst/>
          </a:prstGeom>
          <a:solidFill>
            <a:schemeClr val="bg1"/>
          </a:solidFill>
          <a:ln w="76200">
            <a:solidFill>
              <a:srgbClr val="FFC000"/>
            </a:solidFill>
            <a:miter lim="800000"/>
            <a:headEnd/>
            <a:tailEnd/>
          </a:ln>
        </p:spPr>
        <p:txBody>
          <a:bodyPr wrap="square">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American</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(low context)</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“Asians”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(high context)</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Up Arrow 5"/>
          <p:cNvSpPr/>
          <p:nvPr/>
        </p:nvSpPr>
        <p:spPr bwMode="auto">
          <a:xfrm>
            <a:off x="3915228" y="3505200"/>
            <a:ext cx="1295400" cy="381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Up Arrow 6"/>
          <p:cNvSpPr/>
          <p:nvPr/>
        </p:nvSpPr>
        <p:spPr bwMode="auto">
          <a:xfrm>
            <a:off x="3918858" y="4361544"/>
            <a:ext cx="1295400" cy="381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54061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5235" name="Rectangle 3"/>
          <p:cNvSpPr>
            <a:spLocks noGrp="1" noChangeArrowheads="1"/>
          </p:cNvSpPr>
          <p:nvPr>
            <p:ph type="body" idx="1"/>
          </p:nvPr>
        </p:nvSpPr>
        <p:spPr>
          <a:xfrm>
            <a:off x="914400" y="1295400"/>
            <a:ext cx="7315200" cy="5016758"/>
          </a:xfrm>
        </p:spPr>
        <p:txBody>
          <a:bodyPr/>
          <a:lstStyle/>
          <a:p>
            <a:pPr marL="0" indent="0" algn="just" eaLnBrk="1" hangingPunct="1">
              <a:buNone/>
            </a:pPr>
            <a:r>
              <a:rPr lang="en-US" dirty="0"/>
              <a:t>“. . . Italians take a midway position on the issue of </a:t>
            </a:r>
            <a:r>
              <a:rPr lang="en-US" b="1" dirty="0">
                <a:solidFill>
                  <a:srgbClr val="FF0000"/>
                </a:solidFill>
              </a:rPr>
              <a:t>personal trust</a:t>
            </a:r>
            <a:r>
              <a:rPr lang="en-US" dirty="0"/>
              <a:t> </a:t>
            </a:r>
            <a:r>
              <a:rPr lang="en-US" b="1" dirty="0">
                <a:solidFill>
                  <a:srgbClr val="FF0000"/>
                </a:solidFill>
              </a:rPr>
              <a:t>and knowledge</a:t>
            </a:r>
            <a:r>
              <a:rPr lang="en-US" dirty="0"/>
              <a:t>, but they do tend to convey their feelings and thoughts at least partially at the beginning of a relationship.  The other party has some understanding of what will unfold, but it is only a preview that is imperfect, because the unexpected frequently occurs.”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5235" name="Rectangle 3"/>
          <p:cNvSpPr>
            <a:spLocks noGrp="1" noChangeArrowheads="1"/>
          </p:cNvSpPr>
          <p:nvPr>
            <p:ph type="body" idx="1"/>
          </p:nvPr>
        </p:nvSpPr>
        <p:spPr>
          <a:xfrm>
            <a:off x="914400" y="1295400"/>
            <a:ext cx="7315200" cy="5016758"/>
          </a:xfrm>
        </p:spPr>
        <p:txBody>
          <a:bodyPr/>
          <a:lstStyle/>
          <a:p>
            <a:pPr marL="0" indent="0" algn="just" eaLnBrk="1" hangingPunct="1">
              <a:buNone/>
            </a:pPr>
            <a:r>
              <a:rPr lang="en-US" dirty="0"/>
              <a:t>“. . . Italians take a midway position on the issue of </a:t>
            </a:r>
            <a:r>
              <a:rPr lang="en-US" b="1" dirty="0">
                <a:solidFill>
                  <a:srgbClr val="FF0000"/>
                </a:solidFill>
              </a:rPr>
              <a:t>personal trust</a:t>
            </a:r>
            <a:r>
              <a:rPr lang="en-US" dirty="0"/>
              <a:t> </a:t>
            </a:r>
            <a:r>
              <a:rPr lang="en-US" b="1" dirty="0">
                <a:solidFill>
                  <a:srgbClr val="FF0000"/>
                </a:solidFill>
              </a:rPr>
              <a:t>and knowledge</a:t>
            </a:r>
            <a:r>
              <a:rPr lang="en-US" dirty="0"/>
              <a:t>, but they do tend to convey their feelings and thoughts at least partially at the beginning of a relationship.  The other party has some understanding of what will unfold, but it is only a preview that is imperfect, because the unexpected frequently occurs.”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p:cNvSpPr txBox="1">
            <a:spLocks noChangeArrowheads="1"/>
          </p:cNvSpPr>
          <p:nvPr/>
        </p:nvSpPr>
        <p:spPr bwMode="auto">
          <a:xfrm>
            <a:off x="914400" y="2362200"/>
            <a:ext cx="7315200" cy="3761030"/>
          </a:xfrm>
          <a:prstGeom prst="rect">
            <a:avLst/>
          </a:prstGeom>
          <a:solidFill>
            <a:schemeClr val="bg1"/>
          </a:solidFill>
          <a:ln w="76200">
            <a:solidFill>
              <a:srgbClr val="FFC000"/>
            </a:solidFill>
            <a:miter lim="800000"/>
            <a:headEnd/>
            <a:tailEnd/>
          </a:ln>
        </p:spPr>
        <p:txBody>
          <a:bodyPr wrap="square">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X</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(low personal trust)</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Y</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(high personal trust)</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Up Arrow 5"/>
          <p:cNvSpPr/>
          <p:nvPr/>
        </p:nvSpPr>
        <p:spPr bwMode="auto">
          <a:xfrm>
            <a:off x="3915228" y="3505200"/>
            <a:ext cx="1295400" cy="381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Up Arrow 6"/>
          <p:cNvSpPr/>
          <p:nvPr/>
        </p:nvSpPr>
        <p:spPr bwMode="auto">
          <a:xfrm>
            <a:off x="3918858" y="4361544"/>
            <a:ext cx="1295400" cy="381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79227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5235" name="Rectangle 3"/>
          <p:cNvSpPr>
            <a:spLocks noGrp="1" noChangeArrowheads="1"/>
          </p:cNvSpPr>
          <p:nvPr>
            <p:ph type="body" idx="1"/>
          </p:nvPr>
        </p:nvSpPr>
        <p:spPr>
          <a:xfrm>
            <a:off x="914400" y="1295400"/>
            <a:ext cx="7315200" cy="4684359"/>
          </a:xfrm>
        </p:spPr>
        <p:txBody>
          <a:bodyPr/>
          <a:lstStyle/>
          <a:p>
            <a:pPr marL="0" indent="0" algn="ctr" eaLnBrk="1" hangingPunct="1">
              <a:buNone/>
            </a:pPr>
            <a:r>
              <a:rPr lang="en-US" sz="2800" dirty="0">
                <a:solidFill>
                  <a:schemeClr val="accent1"/>
                </a:solidFill>
              </a:rPr>
              <a:t>“. . . Italians take a midway position on the issue of personal trust and knowledge, but </a:t>
            </a:r>
            <a:r>
              <a:rPr lang="en-US" sz="3600" b="1" dirty="0"/>
              <a:t>they do tend to convey their feelings and thoughts at least partially at the beginning of a relationship</a:t>
            </a:r>
            <a:r>
              <a:rPr lang="en-US" sz="2800" dirty="0">
                <a:solidFill>
                  <a:schemeClr val="accent1"/>
                </a:solidFill>
              </a:rPr>
              <a:t>.  The other party has some understanding of what will unfold, but it is </a:t>
            </a:r>
            <a:r>
              <a:rPr lang="en-US" b="1" dirty="0"/>
              <a:t>only a preview </a:t>
            </a:r>
            <a:r>
              <a:rPr lang="en-US" sz="2800" dirty="0">
                <a:solidFill>
                  <a:schemeClr val="accent1"/>
                </a:solidFill>
              </a:rPr>
              <a:t>that is imperfect, because </a:t>
            </a:r>
          </a:p>
          <a:p>
            <a:pPr marL="0" indent="0" algn="ctr" eaLnBrk="1" hangingPunct="1">
              <a:buNone/>
            </a:pPr>
            <a:r>
              <a:rPr lang="en-US" b="1" dirty="0"/>
              <a:t>the unexpected frequently occurs</a:t>
            </a:r>
            <a:r>
              <a:rPr lang="en-US" sz="2800" dirty="0">
                <a:solidFill>
                  <a:schemeClr val="accent1"/>
                </a:solidFill>
              </a:rPr>
              <a:t>.”</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6259" name="Rectangle 3"/>
          <p:cNvSpPr>
            <a:spLocks noGrp="1" noChangeArrowheads="1"/>
          </p:cNvSpPr>
          <p:nvPr>
            <p:ph type="body" idx="1"/>
          </p:nvPr>
        </p:nvSpPr>
        <p:spPr>
          <a:xfrm>
            <a:off x="914400" y="1676400"/>
            <a:ext cx="7315200" cy="4619726"/>
          </a:xfrm>
        </p:spPr>
        <p:txBody>
          <a:bodyPr/>
          <a:lstStyle/>
          <a:p>
            <a:pPr eaLnBrk="1" hangingPunct="1">
              <a:lnSpc>
                <a:spcPct val="80000"/>
              </a:lnSpc>
            </a:pPr>
            <a:endParaRPr lang="en-US" sz="2800" dirty="0"/>
          </a:p>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200" dirty="0"/>
          </a:p>
          <a:p>
            <a:pPr lvl="1" eaLnBrk="1" hangingPunct="1">
              <a:lnSpc>
                <a:spcPct val="90000"/>
              </a:lnSpc>
            </a:pPr>
            <a:r>
              <a:rPr lang="en-US" sz="2400" dirty="0">
                <a:solidFill>
                  <a:schemeClr val="accent1"/>
                </a:solidFill>
              </a:rPr>
              <a:t>In</a:t>
            </a:r>
            <a:r>
              <a:rPr lang="en-US" sz="2400" dirty="0"/>
              <a:t> </a:t>
            </a:r>
            <a:r>
              <a:rPr lang="en-US" sz="3200" b="1" dirty="0"/>
              <a:t>Milan</a:t>
            </a:r>
            <a:r>
              <a:rPr lang="en-US" sz="2400" dirty="0">
                <a:solidFill>
                  <a:schemeClr val="accent1"/>
                </a:solidFill>
              </a:rPr>
              <a:t>, which has been influenced by its proximity to Switzerland and Germany, there is a tendency to </a:t>
            </a:r>
            <a:r>
              <a:rPr lang="en-US" sz="3200" b="1" dirty="0"/>
              <a:t>shorten</a:t>
            </a:r>
            <a:r>
              <a:rPr lang="en-US" sz="3200" dirty="0"/>
              <a:t> </a:t>
            </a:r>
            <a:r>
              <a:rPr lang="en-US" sz="2400" dirty="0">
                <a:solidFill>
                  <a:schemeClr val="accent1"/>
                </a:solidFill>
              </a:rPr>
              <a:t>the overture</a:t>
            </a:r>
          </a:p>
          <a:p>
            <a:pPr lvl="1" eaLnBrk="1" hangingPunct="1">
              <a:lnSpc>
                <a:spcPct val="80000"/>
              </a:lnSpc>
            </a:pPr>
            <a:endParaRPr lang="en-US" sz="100" dirty="0"/>
          </a:p>
          <a:p>
            <a:pPr lvl="1" eaLnBrk="1" hangingPunct="1">
              <a:lnSpc>
                <a:spcPct val="90000"/>
              </a:lnSpc>
            </a:pPr>
            <a:r>
              <a:rPr lang="en-US" sz="3200" b="1" dirty="0"/>
              <a:t>Still, it occurs</a:t>
            </a:r>
            <a:r>
              <a:rPr lang="en-US" sz="2400" dirty="0">
                <a:solidFill>
                  <a:schemeClr val="accent1"/>
                </a:solidFill>
              </a:rPr>
              <a:t>,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7283" name="Rectangle 3"/>
          <p:cNvSpPr>
            <a:spLocks noGrp="1" noChangeArrowheads="1"/>
          </p:cNvSpPr>
          <p:nvPr>
            <p:ph type="body" idx="1"/>
          </p:nvPr>
        </p:nvSpPr>
        <p:spPr>
          <a:xfrm>
            <a:off x="914400" y="1217843"/>
            <a:ext cx="7315200" cy="5182957"/>
          </a:xfrm>
        </p:spPr>
        <p:txBody>
          <a:bodyPr/>
          <a:lstStyle/>
          <a:p>
            <a:pPr eaLnBrk="1" hangingPunct="1">
              <a:lnSpc>
                <a:spcPct val="80000"/>
              </a:lnSpc>
            </a:pPr>
            <a:endParaRPr lang="en-US" sz="2800" dirty="0"/>
          </a:p>
          <a:p>
            <a:pPr marL="0" indent="0" algn="ctr" eaLnBrk="1" hangingPunct="1">
              <a:lnSpc>
                <a:spcPct val="80000"/>
              </a:lnSpc>
              <a:buNone/>
            </a:pPr>
            <a:r>
              <a:rPr lang="en-US" sz="2800" dirty="0">
                <a:solidFill>
                  <a:schemeClr val="accent1"/>
                </a:solidFill>
              </a:rPr>
              <a:t>There are regional differences in the manner in which the overture is performed</a:t>
            </a:r>
          </a:p>
          <a:p>
            <a:pPr eaLnBrk="1" hangingPunct="1">
              <a:lnSpc>
                <a:spcPct val="80000"/>
              </a:lnSpc>
            </a:pPr>
            <a:endParaRPr lang="en-US" sz="1800" b="1" dirty="0">
              <a:solidFill>
                <a:schemeClr val="accent1"/>
              </a:solidFill>
            </a:endParaRPr>
          </a:p>
          <a:p>
            <a:pPr lvl="1" eaLnBrk="1" hangingPunct="1">
              <a:lnSpc>
                <a:spcPct val="80000"/>
              </a:lnSpc>
            </a:pPr>
            <a:r>
              <a:rPr lang="en-US" sz="3200" b="1" dirty="0"/>
              <a:t>In Milan, which has been influenced by its proximity to Switzerland and Germany, there is a tendency to shorten the overture</a:t>
            </a:r>
          </a:p>
          <a:p>
            <a:pPr lvl="1" eaLnBrk="1" hangingPunct="1">
              <a:lnSpc>
                <a:spcPct val="80000"/>
              </a:lnSpc>
            </a:pPr>
            <a:endParaRPr lang="en-US" sz="2400" dirty="0"/>
          </a:p>
          <a:p>
            <a:pPr lvl="1" eaLnBrk="1" hangingPunct="1">
              <a:lnSpc>
                <a:spcPct val="80000"/>
              </a:lnSpc>
            </a:pPr>
            <a:r>
              <a:rPr lang="en-US" sz="2400" dirty="0">
                <a:solidFill>
                  <a:schemeClr val="accent1"/>
                </a:solidFill>
              </a:rPr>
              <a:t>Still, it occurs,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97285" name="Text Box 5"/>
          <p:cNvSpPr txBox="1">
            <a:spLocks noChangeArrowheads="1"/>
          </p:cNvSpPr>
          <p:nvPr/>
        </p:nvSpPr>
        <p:spPr bwMode="auto">
          <a:xfrm>
            <a:off x="4632325" y="846138"/>
            <a:ext cx="184150" cy="5794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0054" name="Text Box 6"/>
          <p:cNvSpPr txBox="1">
            <a:spLocks noChangeArrowheads="1"/>
          </p:cNvSpPr>
          <p:nvPr/>
        </p:nvSpPr>
        <p:spPr bwMode="auto">
          <a:xfrm>
            <a:off x="3976914" y="4390572"/>
            <a:ext cx="4257897"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 . but it is still there</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0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592876" y="6551842"/>
            <a:ext cx="392286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http://www.d.umn.edu/cla/faculty/troufs/anth1095/Germany.html#title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8307" name="Picture 6"/>
          <p:cNvPicPr>
            <a:picLocks noChangeAspect="1" noChangeArrowheads="1"/>
          </p:cNvPicPr>
          <p:nvPr/>
        </p:nvPicPr>
        <p:blipFill>
          <a:blip r:embed="rId3" cstate="print"/>
          <a:srcRect/>
          <a:stretch>
            <a:fillRect/>
          </a:stretch>
        </p:blipFill>
        <p:spPr bwMode="auto">
          <a:xfrm>
            <a:off x="3714750" y="2324100"/>
            <a:ext cx="1714500" cy="2209800"/>
          </a:xfrm>
          <a:prstGeom prst="rect">
            <a:avLst/>
          </a:prstGeom>
          <a:noFill/>
          <a:ln w="9525">
            <a:noFill/>
            <a:miter lim="800000"/>
            <a:headEnd/>
            <a:tailEnd/>
          </a:ln>
        </p:spPr>
      </p:pic>
      <p:pic>
        <p:nvPicPr>
          <p:cNvPr id="98308" name="Picture 7"/>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
        <p:nvSpPr>
          <p:cNvPr id="5" name="Freeform 4"/>
          <p:cNvSpPr/>
          <p:nvPr/>
        </p:nvSpPr>
        <p:spPr bwMode="auto">
          <a:xfrm>
            <a:off x="3481010" y="3035905"/>
            <a:ext cx="1628019" cy="1180495"/>
          </a:xfrm>
          <a:custGeom>
            <a:avLst/>
            <a:gdLst>
              <a:gd name="connsiteX0" fmla="*/ 2419 w 1628019"/>
              <a:gd name="connsiteY0" fmla="*/ 824895 h 1180495"/>
              <a:gd name="connsiteX1" fmla="*/ 16933 w 1628019"/>
              <a:gd name="connsiteY1" fmla="*/ 331409 h 1180495"/>
              <a:gd name="connsiteX2" fmla="*/ 45961 w 1628019"/>
              <a:gd name="connsiteY2" fmla="*/ 84666 h 1180495"/>
              <a:gd name="connsiteX3" fmla="*/ 234647 w 1628019"/>
              <a:gd name="connsiteY3" fmla="*/ 12095 h 1180495"/>
              <a:gd name="connsiteX4" fmla="*/ 612019 w 1628019"/>
              <a:gd name="connsiteY4" fmla="*/ 12095 h 1180495"/>
              <a:gd name="connsiteX5" fmla="*/ 1003904 w 1628019"/>
              <a:gd name="connsiteY5" fmla="*/ 41124 h 1180495"/>
              <a:gd name="connsiteX6" fmla="*/ 1352247 w 1628019"/>
              <a:gd name="connsiteY6" fmla="*/ 55638 h 1180495"/>
              <a:gd name="connsiteX7" fmla="*/ 1584476 w 1628019"/>
              <a:gd name="connsiteY7" fmla="*/ 84666 h 1180495"/>
              <a:gd name="connsiteX8" fmla="*/ 1613504 w 1628019"/>
              <a:gd name="connsiteY8" fmla="*/ 229809 h 1180495"/>
              <a:gd name="connsiteX9" fmla="*/ 1584476 w 1628019"/>
              <a:gd name="connsiteY9" fmla="*/ 418495 h 1180495"/>
              <a:gd name="connsiteX10" fmla="*/ 1584476 w 1628019"/>
              <a:gd name="connsiteY10" fmla="*/ 665238 h 1180495"/>
              <a:gd name="connsiteX11" fmla="*/ 1584476 w 1628019"/>
              <a:gd name="connsiteY11" fmla="*/ 810381 h 1180495"/>
              <a:gd name="connsiteX12" fmla="*/ 1482876 w 1628019"/>
              <a:gd name="connsiteY12" fmla="*/ 955524 h 1180495"/>
              <a:gd name="connsiteX13" fmla="*/ 1395790 w 1628019"/>
              <a:gd name="connsiteY13" fmla="*/ 1086152 h 1180495"/>
              <a:gd name="connsiteX14" fmla="*/ 1221619 w 1628019"/>
              <a:gd name="connsiteY14" fmla="*/ 1115181 h 1180495"/>
              <a:gd name="connsiteX15" fmla="*/ 1032933 w 1628019"/>
              <a:gd name="connsiteY15" fmla="*/ 1129695 h 1180495"/>
              <a:gd name="connsiteX16" fmla="*/ 699104 w 1628019"/>
              <a:gd name="connsiteY16" fmla="*/ 1173238 h 1180495"/>
              <a:gd name="connsiteX17" fmla="*/ 466876 w 1628019"/>
              <a:gd name="connsiteY17" fmla="*/ 1173238 h 1180495"/>
              <a:gd name="connsiteX18" fmla="*/ 249161 w 1628019"/>
              <a:gd name="connsiteY18" fmla="*/ 1158724 h 1180495"/>
              <a:gd name="connsiteX19" fmla="*/ 104019 w 1628019"/>
              <a:gd name="connsiteY19" fmla="*/ 1144209 h 1180495"/>
              <a:gd name="connsiteX20" fmla="*/ 45961 w 1628019"/>
              <a:gd name="connsiteY20" fmla="*/ 1115181 h 1180495"/>
              <a:gd name="connsiteX21" fmla="*/ 16933 w 1628019"/>
              <a:gd name="connsiteY21" fmla="*/ 1013581 h 1180495"/>
              <a:gd name="connsiteX22" fmla="*/ 2419 w 1628019"/>
              <a:gd name="connsiteY22" fmla="*/ 897466 h 1180495"/>
              <a:gd name="connsiteX23" fmla="*/ 2419 w 1628019"/>
              <a:gd name="connsiteY23" fmla="*/ 824895 h 118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28019" h="1180495">
                <a:moveTo>
                  <a:pt x="2419" y="824895"/>
                </a:moveTo>
                <a:cubicBezTo>
                  <a:pt x="4838" y="730552"/>
                  <a:pt x="9676" y="454781"/>
                  <a:pt x="16933" y="331409"/>
                </a:cubicBezTo>
                <a:cubicBezTo>
                  <a:pt x="24190" y="208038"/>
                  <a:pt x="9675" y="137885"/>
                  <a:pt x="45961" y="84666"/>
                </a:cubicBezTo>
                <a:cubicBezTo>
                  <a:pt x="82247" y="31447"/>
                  <a:pt x="140304" y="24190"/>
                  <a:pt x="234647" y="12095"/>
                </a:cubicBezTo>
                <a:cubicBezTo>
                  <a:pt x="328990" y="0"/>
                  <a:pt x="483810" y="7257"/>
                  <a:pt x="612019" y="12095"/>
                </a:cubicBezTo>
                <a:cubicBezTo>
                  <a:pt x="740228" y="16933"/>
                  <a:pt x="880533" y="33867"/>
                  <a:pt x="1003904" y="41124"/>
                </a:cubicBezTo>
                <a:cubicBezTo>
                  <a:pt x="1127275" y="48381"/>
                  <a:pt x="1255485" y="48381"/>
                  <a:pt x="1352247" y="55638"/>
                </a:cubicBezTo>
                <a:cubicBezTo>
                  <a:pt x="1449009" y="62895"/>
                  <a:pt x="1540933" y="55638"/>
                  <a:pt x="1584476" y="84666"/>
                </a:cubicBezTo>
                <a:cubicBezTo>
                  <a:pt x="1628019" y="113694"/>
                  <a:pt x="1613504" y="174171"/>
                  <a:pt x="1613504" y="229809"/>
                </a:cubicBezTo>
                <a:cubicBezTo>
                  <a:pt x="1613504" y="285447"/>
                  <a:pt x="1589314" y="345924"/>
                  <a:pt x="1584476" y="418495"/>
                </a:cubicBezTo>
                <a:cubicBezTo>
                  <a:pt x="1579638" y="491066"/>
                  <a:pt x="1584476" y="665238"/>
                  <a:pt x="1584476" y="665238"/>
                </a:cubicBezTo>
                <a:cubicBezTo>
                  <a:pt x="1584476" y="730552"/>
                  <a:pt x="1601409" y="762000"/>
                  <a:pt x="1584476" y="810381"/>
                </a:cubicBezTo>
                <a:cubicBezTo>
                  <a:pt x="1567543" y="858762"/>
                  <a:pt x="1514324" y="909562"/>
                  <a:pt x="1482876" y="955524"/>
                </a:cubicBezTo>
                <a:cubicBezTo>
                  <a:pt x="1451428" y="1001486"/>
                  <a:pt x="1439333" y="1059543"/>
                  <a:pt x="1395790" y="1086152"/>
                </a:cubicBezTo>
                <a:cubicBezTo>
                  <a:pt x="1352247" y="1112762"/>
                  <a:pt x="1282095" y="1107924"/>
                  <a:pt x="1221619" y="1115181"/>
                </a:cubicBezTo>
                <a:cubicBezTo>
                  <a:pt x="1161143" y="1122438"/>
                  <a:pt x="1120019" y="1120019"/>
                  <a:pt x="1032933" y="1129695"/>
                </a:cubicBezTo>
                <a:cubicBezTo>
                  <a:pt x="945847" y="1139371"/>
                  <a:pt x="793447" y="1165981"/>
                  <a:pt x="699104" y="1173238"/>
                </a:cubicBezTo>
                <a:cubicBezTo>
                  <a:pt x="604761" y="1180495"/>
                  <a:pt x="541866" y="1175657"/>
                  <a:pt x="466876" y="1173238"/>
                </a:cubicBezTo>
                <a:cubicBezTo>
                  <a:pt x="391886" y="1170819"/>
                  <a:pt x="309637" y="1163562"/>
                  <a:pt x="249161" y="1158724"/>
                </a:cubicBezTo>
                <a:cubicBezTo>
                  <a:pt x="188685" y="1153886"/>
                  <a:pt x="137886" y="1151466"/>
                  <a:pt x="104019" y="1144209"/>
                </a:cubicBezTo>
                <a:cubicBezTo>
                  <a:pt x="70152" y="1136952"/>
                  <a:pt x="60475" y="1136952"/>
                  <a:pt x="45961" y="1115181"/>
                </a:cubicBezTo>
                <a:cubicBezTo>
                  <a:pt x="31447" y="1093410"/>
                  <a:pt x="24190" y="1049867"/>
                  <a:pt x="16933" y="1013581"/>
                </a:cubicBezTo>
                <a:cubicBezTo>
                  <a:pt x="9676" y="977295"/>
                  <a:pt x="4838" y="928914"/>
                  <a:pt x="2419" y="897466"/>
                </a:cubicBezTo>
                <a:cubicBezTo>
                  <a:pt x="0" y="866018"/>
                  <a:pt x="0" y="919238"/>
                  <a:pt x="2419" y="824895"/>
                </a:cubicBezTo>
                <a:close/>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3" name="Rectangle 3"/>
          <p:cNvSpPr>
            <a:spLocks noGrp="1" noChangeArrowheads="1"/>
          </p:cNvSpPr>
          <p:nvPr>
            <p:ph type="body" idx="1"/>
          </p:nvPr>
        </p:nvSpPr>
        <p:spPr>
          <a:xfrm>
            <a:off x="914400" y="1734456"/>
            <a:ext cx="7315200" cy="4161139"/>
          </a:xfrm>
        </p:spPr>
        <p:txBody>
          <a:bodyPr/>
          <a:lstStyle/>
          <a:p>
            <a:pPr marL="0" indent="0" algn="ctr" eaLnBrk="1" hangingPunct="1">
              <a:spcBef>
                <a:spcPts val="0"/>
              </a:spcBef>
              <a:buNone/>
            </a:pPr>
            <a:r>
              <a:rPr lang="en-US" dirty="0"/>
              <a:t>What did Manuela </a:t>
            </a:r>
            <a:r>
              <a:rPr lang="en-US" dirty="0" err="1"/>
              <a:t>Fina</a:t>
            </a:r>
            <a:r>
              <a:rPr lang="en-US" dirty="0"/>
              <a:t> first discuss in the initial meeting </a:t>
            </a:r>
          </a:p>
          <a:p>
            <a:pPr marL="0" indent="0" algn="ctr" eaLnBrk="1" hangingPunct="1">
              <a:spcBef>
                <a:spcPts val="0"/>
              </a:spcBef>
              <a:buNone/>
            </a:pPr>
            <a:r>
              <a:rPr lang="en-US" dirty="0"/>
              <a:t>about a cochlear implant?</a:t>
            </a:r>
          </a:p>
          <a:p>
            <a:pPr marL="0" indent="0" algn="ctr" eaLnBrk="1" hangingPunct="1">
              <a:spcBef>
                <a:spcPts val="0"/>
              </a:spcBef>
              <a:buNone/>
            </a:pPr>
            <a:endParaRPr lang="en-US" sz="800" dirty="0"/>
          </a:p>
          <a:p>
            <a:pPr marL="0" indent="0" algn="ctr" eaLnBrk="1" hangingPunct="1">
              <a:spcBef>
                <a:spcPts val="0"/>
              </a:spcBef>
              <a:buNone/>
            </a:pPr>
            <a:r>
              <a:rPr lang="en-US" sz="1800" dirty="0"/>
              <a:t>(which eventually took a 7-hour operation,</a:t>
            </a:r>
          </a:p>
          <a:p>
            <a:pPr marL="0" indent="0" algn="ctr" eaLnBrk="1" hangingPunct="1">
              <a:spcBef>
                <a:spcPts val="0"/>
              </a:spcBef>
              <a:buNone/>
            </a:pPr>
            <a:r>
              <a:rPr lang="en-US" sz="1800" dirty="0"/>
              <a:t>with a surgical team of 10</a:t>
            </a:r>
          </a:p>
          <a:p>
            <a:pPr marL="0" indent="0" algn="ctr" eaLnBrk="1" hangingPunct="1">
              <a:spcBef>
                <a:spcPts val="0"/>
              </a:spcBef>
              <a:buNone/>
            </a:pPr>
            <a:r>
              <a:rPr lang="en-US" sz="1800" dirty="0"/>
              <a:t>and cost almost the price</a:t>
            </a:r>
          </a:p>
          <a:p>
            <a:pPr marL="0" indent="0" algn="ctr" eaLnBrk="1" hangingPunct="1">
              <a:spcBef>
                <a:spcPts val="0"/>
              </a:spcBef>
              <a:buNone/>
            </a:pPr>
            <a:r>
              <a:rPr lang="en-US" sz="1800" dirty="0"/>
              <a:t>of an average American house)</a:t>
            </a:r>
          </a:p>
          <a:p>
            <a:pPr marL="0" indent="0" algn="ctr" eaLnBrk="1" hangingPunct="1">
              <a:spcBef>
                <a:spcPts val="0"/>
              </a:spcBef>
              <a:buNone/>
            </a:pPr>
            <a:endParaRPr lang="en-US" sz="1800" dirty="0"/>
          </a:p>
          <a:p>
            <a:pPr marL="0" indent="0" algn="ctr" eaLnBrk="1" hangingPunct="1">
              <a:buNone/>
            </a:pPr>
            <a:endParaRPr lang="en-US" sz="1200" dirty="0"/>
          </a:p>
          <a:p>
            <a:pPr marL="0" indent="0" algn="ctr" eaLnBrk="1" hangingPunct="1">
              <a:spcBef>
                <a:spcPts val="0"/>
              </a:spcBef>
              <a:buNone/>
            </a:pPr>
            <a:r>
              <a:rPr lang="en-US" sz="2800" dirty="0"/>
              <a:t>Dr. Manuela </a:t>
            </a:r>
            <a:r>
              <a:rPr lang="en-US" sz="2800" dirty="0" err="1"/>
              <a:t>Fina</a:t>
            </a:r>
            <a:r>
              <a:rPr lang="en-US" sz="2800" dirty="0"/>
              <a:t> and Kim Smyth Roufs discussed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7107" name="Picture 3"/>
          <p:cNvPicPr>
            <a:picLocks noChangeAspect="1" noChangeArrowheads="1"/>
          </p:cNvPicPr>
          <p:nvPr/>
        </p:nvPicPr>
        <p:blipFill>
          <a:blip r:embed="rId2" cstate="print"/>
          <a:srcRect/>
          <a:stretch>
            <a:fillRect/>
          </a:stretch>
        </p:blipFill>
        <p:spPr bwMode="auto">
          <a:xfrm>
            <a:off x="0" y="-5080"/>
            <a:ext cx="9144000" cy="5872480"/>
          </a:xfrm>
          <a:prstGeom prst="rect">
            <a:avLst/>
          </a:prstGeom>
          <a:noFill/>
          <a:ln w="9525">
            <a:noFill/>
            <a:miter lim="800000"/>
            <a:headEnd/>
            <a:tailEnd/>
          </a:ln>
        </p:spPr>
      </p:pic>
      <p:sp>
        <p:nvSpPr>
          <p:cNvPr id="10" name="Rectangle 3"/>
          <p:cNvSpPr txBox="1">
            <a:spLocks noChangeArrowheads="1"/>
          </p:cNvSpPr>
          <p:nvPr/>
        </p:nvSpPr>
        <p:spPr bwMode="auto">
          <a:xfrm>
            <a:off x="914400" y="5845314"/>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a:ea typeface="+mn-ea"/>
                <a:cs typeface="+mn-cs"/>
              </a:rPr>
              <a:t>ladies’ Italian fine stockings</a:t>
            </a:r>
          </a:p>
        </p:txBody>
      </p:sp>
    </p:spTree>
  </p:cSld>
  <p:clrMapOvr>
    <a:masterClrMapping/>
  </p:clrMapOvr>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17143</TotalTime>
  <Words>27852</Words>
  <Application>Microsoft Office PowerPoint</Application>
  <PresentationFormat>On-screen Show (4:3)</PresentationFormat>
  <Paragraphs>3016</Paragraphs>
  <Slides>558</Slides>
  <Notes>80</Notes>
  <HiddenSlides>9</HiddenSlides>
  <MMClips>0</MMClips>
  <ScaleCrop>false</ScaleCrop>
  <HeadingPairs>
    <vt:vector size="6" baseType="variant">
      <vt:variant>
        <vt:lpstr>Fonts Used</vt:lpstr>
      </vt:variant>
      <vt:variant>
        <vt:i4>4</vt:i4>
      </vt:variant>
      <vt:variant>
        <vt:lpstr>Theme</vt:lpstr>
      </vt:variant>
      <vt:variant>
        <vt:i4>12</vt:i4>
      </vt:variant>
      <vt:variant>
        <vt:lpstr>Slide Titles</vt:lpstr>
      </vt:variant>
      <vt:variant>
        <vt:i4>558</vt:i4>
      </vt:variant>
    </vt:vector>
  </HeadingPairs>
  <TitlesOfParts>
    <vt:vector size="574" baseType="lpstr">
      <vt:lpstr>Arial</vt:lpstr>
      <vt:lpstr>Bodoni MT Condensed</vt:lpstr>
      <vt:lpstr>Times New Roman</vt:lpstr>
      <vt:lpstr>Verdana</vt:lpstr>
      <vt:lpstr>CE Master</vt:lpstr>
      <vt:lpstr>Default Design</vt:lpstr>
      <vt:lpstr>1_Default Design</vt:lpstr>
      <vt:lpstr>2_Default Design</vt:lpstr>
      <vt:lpstr>3_Default Design</vt:lpstr>
      <vt:lpstr>10_Default Design</vt:lpstr>
      <vt:lpstr>41_Default Design</vt:lpstr>
      <vt:lpstr>6_Default Design</vt:lpstr>
      <vt:lpstr>51_Default Design</vt:lpstr>
      <vt:lpstr>1_CE Master</vt:lpstr>
      <vt:lpstr>Marble</vt:lpstr>
      <vt:lpstr>17_Default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Cultural Metaphors</vt:lpstr>
      <vt:lpstr> Cultural Metaphors</vt:lpstr>
      <vt:lpstr>PowerPoint Presentation</vt:lpstr>
      <vt:lpstr> Cultural Metaphors</vt:lpstr>
      <vt:lpstr>PowerPoint Presentation</vt:lpstr>
      <vt:lpstr>PowerPoint Presentation</vt:lpstr>
      <vt:lpstr>PowerPoint Presentation</vt:lpstr>
      <vt:lpstr>PowerPoint Presentation</vt:lpstr>
      <vt:lpstr>PowerPoint Presentation</vt:lpstr>
      <vt:lpstr>PowerPoint Presentation</vt:lpstr>
      <vt:lpstr> Cultural Metaphors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Gannon and Pillai’s European Cultural Metaphors include</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Gannon and Pillai's European Cultural Metaphors include</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1416</cp:revision>
  <cp:lastPrinted>1601-01-01T00:00:00Z</cp:lastPrinted>
  <dcterms:created xsi:type="dcterms:W3CDTF">2002-07-30T18:59:13Z</dcterms:created>
  <dcterms:modified xsi:type="dcterms:W3CDTF">2026-01-05T05:14:04Z</dcterms:modified>
</cp:coreProperties>
</file>