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12.xml" ContentType="application/inkml+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54.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ink/ink30.xml" ContentType="application/inkml+xml"/>
  <Override PartName="/ppt/notesSlides/notesSlide65.xml" ContentType="application/vnd.openxmlformats-officedocument.presentationml.notesSlide+xml"/>
  <Override PartName="/ppt/ink/ink31.xml" ContentType="application/inkml+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38.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46.xml" ContentType="application/inkml+xml"/>
  <Override PartName="/ppt/ink/ink47.xml" ContentType="application/inkml+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ink/ink48.xml" ContentType="application/inkml+xml"/>
  <Override PartName="/ppt/ink/ink49.xml" ContentType="application/inkml+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50.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ink/ink51.xml" ContentType="application/inkml+xml"/>
  <Override PartName="/ppt/notesSlides/notesSlide105.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ink/ink64.xml" ContentType="application/inkml+xml"/>
  <Override PartName="/ppt/notesSlides/notesSlide111.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ink/ink71.xml" ContentType="application/inkml+xml"/>
  <Override PartName="/ppt/ink/ink72.xml" ContentType="application/inkml+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ink/ink77.xml" ContentType="application/inkml+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48" r:id="rId5"/>
    <p:sldMasterId id="2147483784" r:id="rId6"/>
    <p:sldMasterId id="2147483808" r:id="rId7"/>
    <p:sldMasterId id="2147484228" r:id="rId8"/>
    <p:sldMasterId id="2147484336" r:id="rId9"/>
    <p:sldMasterId id="2147484842" r:id="rId10"/>
  </p:sldMasterIdLst>
  <p:notesMasterIdLst>
    <p:notesMasterId r:id="rId355"/>
  </p:notesMasterIdLst>
  <p:sldIdLst>
    <p:sldId id="3956" r:id="rId11"/>
    <p:sldId id="3955" r:id="rId12"/>
    <p:sldId id="4694" r:id="rId13"/>
    <p:sldId id="3340" r:id="rId14"/>
    <p:sldId id="4732" r:id="rId15"/>
    <p:sldId id="3341" r:id="rId16"/>
    <p:sldId id="3342" r:id="rId17"/>
    <p:sldId id="3344" r:id="rId18"/>
    <p:sldId id="3345" r:id="rId19"/>
    <p:sldId id="3346" r:id="rId20"/>
    <p:sldId id="3347" r:id="rId21"/>
    <p:sldId id="3348" r:id="rId22"/>
    <p:sldId id="3349" r:id="rId23"/>
    <p:sldId id="3350" r:id="rId24"/>
    <p:sldId id="3351" r:id="rId25"/>
    <p:sldId id="3694" r:id="rId26"/>
    <p:sldId id="3695" r:id="rId27"/>
    <p:sldId id="3354" r:id="rId28"/>
    <p:sldId id="3355" r:id="rId29"/>
    <p:sldId id="3356" r:id="rId30"/>
    <p:sldId id="4687" r:id="rId31"/>
    <p:sldId id="3714" r:id="rId32"/>
    <p:sldId id="3361" r:id="rId33"/>
    <p:sldId id="3491" r:id="rId34"/>
    <p:sldId id="3713" r:id="rId35"/>
    <p:sldId id="3357" r:id="rId36"/>
    <p:sldId id="3358" r:id="rId37"/>
    <p:sldId id="3359" r:id="rId38"/>
    <p:sldId id="3360" r:id="rId39"/>
    <p:sldId id="4735" r:id="rId40"/>
    <p:sldId id="4736" r:id="rId41"/>
    <p:sldId id="4737" r:id="rId42"/>
    <p:sldId id="4738" r:id="rId43"/>
    <p:sldId id="1607" r:id="rId44"/>
    <p:sldId id="1600" r:id="rId45"/>
    <p:sldId id="4739" r:id="rId46"/>
    <p:sldId id="4740" r:id="rId47"/>
    <p:sldId id="4741" r:id="rId48"/>
    <p:sldId id="4791" r:id="rId49"/>
    <p:sldId id="4743" r:id="rId50"/>
    <p:sldId id="4744" r:id="rId51"/>
    <p:sldId id="4745" r:id="rId52"/>
    <p:sldId id="3951" r:id="rId53"/>
    <p:sldId id="4065" r:id="rId54"/>
    <p:sldId id="4066" r:id="rId55"/>
    <p:sldId id="4067" r:id="rId56"/>
    <p:sldId id="4068" r:id="rId57"/>
    <p:sldId id="4689" r:id="rId58"/>
    <p:sldId id="4069" r:id="rId59"/>
    <p:sldId id="4758" r:id="rId60"/>
    <p:sldId id="4754" r:id="rId61"/>
    <p:sldId id="4755" r:id="rId62"/>
    <p:sldId id="4756" r:id="rId63"/>
    <p:sldId id="4757" r:id="rId64"/>
    <p:sldId id="4759" r:id="rId65"/>
    <p:sldId id="4761" r:id="rId66"/>
    <p:sldId id="4345" r:id="rId67"/>
    <p:sldId id="4762" r:id="rId68"/>
    <p:sldId id="4763" r:id="rId69"/>
    <p:sldId id="4347" r:id="rId70"/>
    <p:sldId id="4072" r:id="rId71"/>
    <p:sldId id="4346" r:id="rId72"/>
    <p:sldId id="4071" r:id="rId73"/>
    <p:sldId id="4544" r:id="rId74"/>
    <p:sldId id="3338" r:id="rId75"/>
    <p:sldId id="3447" r:id="rId76"/>
    <p:sldId id="3448" r:id="rId77"/>
    <p:sldId id="3449" r:id="rId78"/>
    <p:sldId id="4550" r:id="rId79"/>
    <p:sldId id="4074" r:id="rId80"/>
    <p:sldId id="4075" r:id="rId81"/>
    <p:sldId id="4076" r:id="rId82"/>
    <p:sldId id="4077" r:id="rId83"/>
    <p:sldId id="4078" r:id="rId84"/>
    <p:sldId id="4554" r:id="rId85"/>
    <p:sldId id="3603" r:id="rId86"/>
    <p:sldId id="4690" r:id="rId87"/>
    <p:sldId id="4553" r:id="rId88"/>
    <p:sldId id="4601" r:id="rId89"/>
    <p:sldId id="4777" r:id="rId90"/>
    <p:sldId id="4085" r:id="rId91"/>
    <p:sldId id="4086" r:id="rId92"/>
    <p:sldId id="4087" r:id="rId93"/>
    <p:sldId id="4088" r:id="rId94"/>
    <p:sldId id="4089" r:id="rId95"/>
    <p:sldId id="4090" r:id="rId96"/>
    <p:sldId id="3629" r:id="rId97"/>
    <p:sldId id="4010" r:id="rId98"/>
    <p:sldId id="4011" r:id="rId99"/>
    <p:sldId id="4084" r:id="rId100"/>
    <p:sldId id="4973" r:id="rId101"/>
    <p:sldId id="4517" r:id="rId102"/>
    <p:sldId id="4518" r:id="rId103"/>
    <p:sldId id="4519" r:id="rId104"/>
    <p:sldId id="4520" r:id="rId105"/>
    <p:sldId id="4521" r:id="rId106"/>
    <p:sldId id="4522" r:id="rId107"/>
    <p:sldId id="4523" r:id="rId108"/>
    <p:sldId id="4524" r:id="rId109"/>
    <p:sldId id="4525" r:id="rId110"/>
    <p:sldId id="4526" r:id="rId111"/>
    <p:sldId id="4555" r:id="rId112"/>
    <p:sldId id="4556" r:id="rId113"/>
    <p:sldId id="4557" r:id="rId114"/>
    <p:sldId id="4691" r:id="rId115"/>
    <p:sldId id="4582" r:id="rId116"/>
    <p:sldId id="4975" r:id="rId117"/>
    <p:sldId id="4938" r:id="rId118"/>
    <p:sldId id="4939" r:id="rId119"/>
    <p:sldId id="4976" r:id="rId120"/>
    <p:sldId id="4914" r:id="rId121"/>
    <p:sldId id="4977" r:id="rId122"/>
    <p:sldId id="4940" r:id="rId123"/>
    <p:sldId id="4915" r:id="rId124"/>
    <p:sldId id="4916" r:id="rId125"/>
    <p:sldId id="4978" r:id="rId126"/>
    <p:sldId id="4979" r:id="rId127"/>
    <p:sldId id="4980" r:id="rId128"/>
    <p:sldId id="4917" r:id="rId129"/>
    <p:sldId id="4981" r:id="rId130"/>
    <p:sldId id="4982" r:id="rId131"/>
    <p:sldId id="4983" r:id="rId132"/>
    <p:sldId id="4984" r:id="rId133"/>
    <p:sldId id="4985" r:id="rId134"/>
    <p:sldId id="4986" r:id="rId135"/>
    <p:sldId id="3322" r:id="rId136"/>
    <p:sldId id="4987" r:id="rId137"/>
    <p:sldId id="4988" r:id="rId138"/>
    <p:sldId id="3283" r:id="rId139"/>
    <p:sldId id="3302" r:id="rId140"/>
    <p:sldId id="3284" r:id="rId141"/>
    <p:sldId id="3285" r:id="rId142"/>
    <p:sldId id="3286" r:id="rId143"/>
    <p:sldId id="3287" r:id="rId144"/>
    <p:sldId id="3288" r:id="rId145"/>
    <p:sldId id="4634" r:id="rId146"/>
    <p:sldId id="3303" r:id="rId147"/>
    <p:sldId id="3291" r:id="rId148"/>
    <p:sldId id="3309" r:id="rId149"/>
    <p:sldId id="3311" r:id="rId150"/>
    <p:sldId id="3312" r:id="rId151"/>
    <p:sldId id="4779" r:id="rId152"/>
    <p:sldId id="4780" r:id="rId153"/>
    <p:sldId id="4781" r:id="rId154"/>
    <p:sldId id="4782" r:id="rId155"/>
    <p:sldId id="4783" r:id="rId156"/>
    <p:sldId id="4784" r:id="rId157"/>
    <p:sldId id="4785" r:id="rId158"/>
    <p:sldId id="4786" r:id="rId159"/>
    <p:sldId id="3294" r:id="rId160"/>
    <p:sldId id="4596" r:id="rId161"/>
    <p:sldId id="4668" r:id="rId162"/>
    <p:sldId id="4669" r:id="rId163"/>
    <p:sldId id="4673" r:id="rId164"/>
    <p:sldId id="4674" r:id="rId165"/>
    <p:sldId id="4675" r:id="rId166"/>
    <p:sldId id="4676" r:id="rId167"/>
    <p:sldId id="4677" r:id="rId168"/>
    <p:sldId id="4680" r:id="rId169"/>
    <p:sldId id="4678" r:id="rId170"/>
    <p:sldId id="4679" r:id="rId171"/>
    <p:sldId id="4681" r:id="rId172"/>
    <p:sldId id="3498" r:id="rId173"/>
    <p:sldId id="4989" r:id="rId174"/>
    <p:sldId id="4990" r:id="rId175"/>
    <p:sldId id="4943" r:id="rId176"/>
    <p:sldId id="4920" r:id="rId177"/>
    <p:sldId id="3500" r:id="rId178"/>
    <p:sldId id="4597" r:id="rId179"/>
    <p:sldId id="3502" r:id="rId180"/>
    <p:sldId id="4913" r:id="rId181"/>
    <p:sldId id="4991" r:id="rId182"/>
    <p:sldId id="4994" r:id="rId183"/>
    <p:sldId id="4995" r:id="rId184"/>
    <p:sldId id="3614" r:id="rId185"/>
    <p:sldId id="3313" r:id="rId186"/>
    <p:sldId id="3507" r:id="rId187"/>
    <p:sldId id="3298" r:id="rId188"/>
    <p:sldId id="4599" r:id="rId189"/>
    <p:sldId id="4600" r:id="rId190"/>
    <p:sldId id="3314" r:id="rId191"/>
    <p:sldId id="3324" r:id="rId192"/>
    <p:sldId id="3334" r:id="rId193"/>
    <p:sldId id="4603" r:id="rId194"/>
    <p:sldId id="4613" r:id="rId195"/>
    <p:sldId id="4632" r:id="rId196"/>
    <p:sldId id="4633" r:id="rId197"/>
    <p:sldId id="3495" r:id="rId198"/>
    <p:sldId id="4607" r:id="rId199"/>
    <p:sldId id="4682" r:id="rId200"/>
    <p:sldId id="4608" r:id="rId201"/>
    <p:sldId id="4996" r:id="rId202"/>
    <p:sldId id="4609" r:id="rId203"/>
    <p:sldId id="4699" r:id="rId204"/>
    <p:sldId id="4992" r:id="rId205"/>
    <p:sldId id="3519" r:id="rId206"/>
    <p:sldId id="3521" r:id="rId207"/>
    <p:sldId id="3622" r:id="rId208"/>
    <p:sldId id="4693" r:id="rId209"/>
    <p:sldId id="3520" r:id="rId210"/>
    <p:sldId id="3554" r:id="rId211"/>
    <p:sldId id="3567" r:id="rId212"/>
    <p:sldId id="3568" r:id="rId213"/>
    <p:sldId id="4798" r:id="rId214"/>
    <p:sldId id="3562" r:id="rId215"/>
    <p:sldId id="3564" r:id="rId216"/>
    <p:sldId id="3563" r:id="rId217"/>
    <p:sldId id="3569" r:id="rId218"/>
    <p:sldId id="3587" r:id="rId219"/>
    <p:sldId id="3560" r:id="rId220"/>
    <p:sldId id="3557" r:id="rId221"/>
    <p:sldId id="3558" r:id="rId222"/>
    <p:sldId id="3617" r:id="rId223"/>
    <p:sldId id="3589" r:id="rId224"/>
    <p:sldId id="3590" r:id="rId225"/>
    <p:sldId id="3591" r:id="rId226"/>
    <p:sldId id="3592" r:id="rId227"/>
    <p:sldId id="3593" r:id="rId228"/>
    <p:sldId id="3594" r:id="rId229"/>
    <p:sldId id="3595" r:id="rId230"/>
    <p:sldId id="3596" r:id="rId231"/>
    <p:sldId id="3597" r:id="rId232"/>
    <p:sldId id="3598" r:id="rId233"/>
    <p:sldId id="4773" r:id="rId234"/>
    <p:sldId id="4993" r:id="rId235"/>
    <p:sldId id="4774" r:id="rId236"/>
    <p:sldId id="4775" r:id="rId237"/>
    <p:sldId id="4776" r:id="rId238"/>
    <p:sldId id="3618" r:id="rId239"/>
    <p:sldId id="3524" r:id="rId240"/>
    <p:sldId id="3525" r:id="rId241"/>
    <p:sldId id="3527" r:id="rId242"/>
    <p:sldId id="3526" r:id="rId243"/>
    <p:sldId id="3528" r:id="rId244"/>
    <p:sldId id="3530" r:id="rId245"/>
    <p:sldId id="3531" r:id="rId246"/>
    <p:sldId id="1918" r:id="rId247"/>
    <p:sldId id="1919" r:id="rId248"/>
    <p:sldId id="3619" r:id="rId249"/>
    <p:sldId id="3620" r:id="rId250"/>
    <p:sldId id="3532" r:id="rId251"/>
    <p:sldId id="3533" r:id="rId252"/>
    <p:sldId id="3621" r:id="rId253"/>
    <p:sldId id="4612" r:id="rId254"/>
    <p:sldId id="4614" r:id="rId255"/>
    <p:sldId id="4615" r:id="rId256"/>
    <p:sldId id="4616" r:id="rId257"/>
    <p:sldId id="4617" r:id="rId258"/>
    <p:sldId id="4618" r:id="rId259"/>
    <p:sldId id="4788" r:id="rId260"/>
    <p:sldId id="4621" r:id="rId261"/>
    <p:sldId id="4624" r:id="rId262"/>
    <p:sldId id="4623" r:id="rId263"/>
    <p:sldId id="3627" r:id="rId264"/>
    <p:sldId id="4640" r:id="rId265"/>
    <p:sldId id="4637" r:id="rId266"/>
    <p:sldId id="4684" r:id="rId267"/>
    <p:sldId id="4667" r:id="rId268"/>
    <p:sldId id="4641" r:id="rId269"/>
    <p:sldId id="4685" r:id="rId270"/>
    <p:sldId id="4642" r:id="rId271"/>
    <p:sldId id="4789" r:id="rId272"/>
    <p:sldId id="4643" r:id="rId273"/>
    <p:sldId id="4644" r:id="rId274"/>
    <p:sldId id="4645" r:id="rId275"/>
    <p:sldId id="4646" r:id="rId276"/>
    <p:sldId id="4648" r:id="rId277"/>
    <p:sldId id="4655" r:id="rId278"/>
    <p:sldId id="4658" r:id="rId279"/>
    <p:sldId id="4659" r:id="rId280"/>
    <p:sldId id="4660" r:id="rId281"/>
    <p:sldId id="4661" r:id="rId282"/>
    <p:sldId id="4662" r:id="rId283"/>
    <p:sldId id="4663" r:id="rId284"/>
    <p:sldId id="4257" r:id="rId285"/>
    <p:sldId id="1796" r:id="rId286"/>
    <p:sldId id="4728" r:id="rId287"/>
    <p:sldId id="4707" r:id="rId288"/>
    <p:sldId id="4795" r:id="rId289"/>
    <p:sldId id="4797" r:id="rId290"/>
    <p:sldId id="4799" r:id="rId291"/>
    <p:sldId id="4803" r:id="rId292"/>
    <p:sldId id="4800" r:id="rId293"/>
    <p:sldId id="4794" r:id="rId294"/>
    <p:sldId id="4708" r:id="rId295"/>
    <p:sldId id="4801" r:id="rId296"/>
    <p:sldId id="4802" r:id="rId297"/>
    <p:sldId id="4710" r:id="rId298"/>
    <p:sldId id="1539" r:id="rId299"/>
    <p:sldId id="1538" r:id="rId300"/>
    <p:sldId id="4997" r:id="rId301"/>
    <p:sldId id="4998" r:id="rId302"/>
    <p:sldId id="4727" r:id="rId303"/>
    <p:sldId id="4712" r:id="rId304"/>
    <p:sldId id="4713" r:id="rId305"/>
    <p:sldId id="3353" r:id="rId306"/>
    <p:sldId id="4729" r:id="rId307"/>
    <p:sldId id="892" r:id="rId308"/>
    <p:sldId id="4730" r:id="rId309"/>
    <p:sldId id="942" r:id="rId310"/>
    <p:sldId id="1495" r:id="rId311"/>
    <p:sldId id="943" r:id="rId312"/>
    <p:sldId id="944" r:id="rId313"/>
    <p:sldId id="4747" r:id="rId314"/>
    <p:sldId id="4748" r:id="rId315"/>
    <p:sldId id="4749" r:id="rId316"/>
    <p:sldId id="636" r:id="rId317"/>
    <p:sldId id="637" r:id="rId318"/>
    <p:sldId id="644" r:id="rId319"/>
    <p:sldId id="1241" r:id="rId320"/>
    <p:sldId id="638" r:id="rId321"/>
    <p:sldId id="639" r:id="rId322"/>
    <p:sldId id="640" r:id="rId323"/>
    <p:sldId id="4348" r:id="rId324"/>
    <p:sldId id="1771" r:id="rId325"/>
    <p:sldId id="4804" r:id="rId326"/>
    <p:sldId id="3401" r:id="rId327"/>
    <p:sldId id="4751" r:id="rId328"/>
    <p:sldId id="4750" r:id="rId329"/>
    <p:sldId id="1773" r:id="rId330"/>
    <p:sldId id="1772" r:id="rId331"/>
    <p:sldId id="1774" r:id="rId332"/>
    <p:sldId id="4805" r:id="rId333"/>
    <p:sldId id="1775" r:id="rId334"/>
    <p:sldId id="4760" r:id="rId335"/>
    <p:sldId id="4717" r:id="rId336"/>
    <p:sldId id="4716" r:id="rId337"/>
    <p:sldId id="4719" r:id="rId338"/>
    <p:sldId id="4718" r:id="rId339"/>
    <p:sldId id="1814" r:id="rId340"/>
    <p:sldId id="1807" r:id="rId341"/>
    <p:sldId id="4806" r:id="rId342"/>
    <p:sldId id="1809" r:id="rId343"/>
    <p:sldId id="1810" r:id="rId344"/>
    <p:sldId id="1808" r:id="rId345"/>
    <p:sldId id="1811" r:id="rId346"/>
    <p:sldId id="4764" r:id="rId347"/>
    <p:sldId id="4765" r:id="rId348"/>
    <p:sldId id="4766" r:id="rId349"/>
    <p:sldId id="4767" r:id="rId350"/>
    <p:sldId id="4807" r:id="rId351"/>
    <p:sldId id="4769" r:id="rId352"/>
    <p:sldId id="4770" r:id="rId353"/>
    <p:sldId id="4695" r:id="rId354"/>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2C2C"/>
    <a:srgbClr val="DCCFBD"/>
    <a:srgbClr val="FAFAFA"/>
    <a:srgbClr val="FFFFFF"/>
    <a:srgbClr val="F8F9FA"/>
    <a:srgbClr val="94D7E7"/>
    <a:srgbClr val="C00000"/>
    <a:srgbClr val="111312"/>
    <a:srgbClr val="00353A"/>
    <a:srgbClr val="CF1A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40" autoAdjust="0"/>
    <p:restoredTop sz="91902" autoAdjust="0"/>
  </p:normalViewPr>
  <p:slideViewPr>
    <p:cSldViewPr>
      <p:cViewPr varScale="1">
        <p:scale>
          <a:sx n="92" d="100"/>
          <a:sy n="92" d="100"/>
        </p:scale>
        <p:origin x="390"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7162"/>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99" Type="http://schemas.openxmlformats.org/officeDocument/2006/relationships/slide" Target="slides/slide289.xml"/><Relationship Id="rId21" Type="http://schemas.openxmlformats.org/officeDocument/2006/relationships/slide" Target="slides/slide11.xml"/><Relationship Id="rId63" Type="http://schemas.openxmlformats.org/officeDocument/2006/relationships/slide" Target="slides/slide53.xml"/><Relationship Id="rId159" Type="http://schemas.openxmlformats.org/officeDocument/2006/relationships/slide" Target="slides/slide149.xml"/><Relationship Id="rId324" Type="http://schemas.openxmlformats.org/officeDocument/2006/relationships/slide" Target="slides/slide314.xml"/><Relationship Id="rId170" Type="http://schemas.openxmlformats.org/officeDocument/2006/relationships/slide" Target="slides/slide160.xml"/><Relationship Id="rId226" Type="http://schemas.openxmlformats.org/officeDocument/2006/relationships/slide" Target="slides/slide216.xml"/><Relationship Id="rId268" Type="http://schemas.openxmlformats.org/officeDocument/2006/relationships/slide" Target="slides/slide258.xml"/><Relationship Id="rId32" Type="http://schemas.openxmlformats.org/officeDocument/2006/relationships/slide" Target="slides/slide22.xml"/><Relationship Id="rId74" Type="http://schemas.openxmlformats.org/officeDocument/2006/relationships/slide" Target="slides/slide64.xml"/><Relationship Id="rId128" Type="http://schemas.openxmlformats.org/officeDocument/2006/relationships/slide" Target="slides/slide118.xml"/><Relationship Id="rId335" Type="http://schemas.openxmlformats.org/officeDocument/2006/relationships/slide" Target="slides/slide325.xml"/><Relationship Id="rId5" Type="http://schemas.openxmlformats.org/officeDocument/2006/relationships/slideMaster" Target="slideMasters/slideMaster5.xml"/><Relationship Id="rId181" Type="http://schemas.openxmlformats.org/officeDocument/2006/relationships/slide" Target="slides/slide171.xml"/><Relationship Id="rId237" Type="http://schemas.openxmlformats.org/officeDocument/2006/relationships/slide" Target="slides/slide227.xml"/><Relationship Id="rId279" Type="http://schemas.openxmlformats.org/officeDocument/2006/relationships/slide" Target="slides/slide269.xml"/><Relationship Id="rId43" Type="http://schemas.openxmlformats.org/officeDocument/2006/relationships/slide" Target="slides/slide33.xml"/><Relationship Id="rId139" Type="http://schemas.openxmlformats.org/officeDocument/2006/relationships/slide" Target="slides/slide129.xml"/><Relationship Id="rId290" Type="http://schemas.openxmlformats.org/officeDocument/2006/relationships/slide" Target="slides/slide280.xml"/><Relationship Id="rId304" Type="http://schemas.openxmlformats.org/officeDocument/2006/relationships/slide" Target="slides/slide294.xml"/><Relationship Id="rId346" Type="http://schemas.openxmlformats.org/officeDocument/2006/relationships/slide" Target="slides/slide336.xml"/><Relationship Id="rId85" Type="http://schemas.openxmlformats.org/officeDocument/2006/relationships/slide" Target="slides/slide75.xml"/><Relationship Id="rId150" Type="http://schemas.openxmlformats.org/officeDocument/2006/relationships/slide" Target="slides/slide140.xml"/><Relationship Id="rId192" Type="http://schemas.openxmlformats.org/officeDocument/2006/relationships/slide" Target="slides/slide182.xml"/><Relationship Id="rId206" Type="http://schemas.openxmlformats.org/officeDocument/2006/relationships/slide" Target="slides/slide196.xml"/><Relationship Id="rId248" Type="http://schemas.openxmlformats.org/officeDocument/2006/relationships/slide" Target="slides/slide238.xml"/><Relationship Id="rId12" Type="http://schemas.openxmlformats.org/officeDocument/2006/relationships/slide" Target="slides/slide2.xml"/><Relationship Id="rId108" Type="http://schemas.openxmlformats.org/officeDocument/2006/relationships/slide" Target="slides/slide98.xml"/><Relationship Id="rId315" Type="http://schemas.openxmlformats.org/officeDocument/2006/relationships/slide" Target="slides/slide305.xml"/><Relationship Id="rId357" Type="http://schemas.openxmlformats.org/officeDocument/2006/relationships/viewProps" Target="viewProps.xml"/><Relationship Id="rId54" Type="http://schemas.openxmlformats.org/officeDocument/2006/relationships/slide" Target="slides/slide44.xml"/><Relationship Id="rId96" Type="http://schemas.openxmlformats.org/officeDocument/2006/relationships/slide" Target="slides/slide86.xml"/><Relationship Id="rId161" Type="http://schemas.openxmlformats.org/officeDocument/2006/relationships/slide" Target="slides/slide151.xml"/><Relationship Id="rId217" Type="http://schemas.openxmlformats.org/officeDocument/2006/relationships/slide" Target="slides/slide207.xml"/><Relationship Id="rId259" Type="http://schemas.openxmlformats.org/officeDocument/2006/relationships/slide" Target="slides/slide249.xml"/><Relationship Id="rId23" Type="http://schemas.openxmlformats.org/officeDocument/2006/relationships/slide" Target="slides/slide13.xml"/><Relationship Id="rId119" Type="http://schemas.openxmlformats.org/officeDocument/2006/relationships/slide" Target="slides/slide109.xml"/><Relationship Id="rId270" Type="http://schemas.openxmlformats.org/officeDocument/2006/relationships/slide" Target="slides/slide260.xml"/><Relationship Id="rId326" Type="http://schemas.openxmlformats.org/officeDocument/2006/relationships/slide" Target="slides/slide316.xml"/><Relationship Id="rId65" Type="http://schemas.openxmlformats.org/officeDocument/2006/relationships/slide" Target="slides/slide55.xml"/><Relationship Id="rId130" Type="http://schemas.openxmlformats.org/officeDocument/2006/relationships/slide" Target="slides/slide120.xml"/><Relationship Id="rId172" Type="http://schemas.openxmlformats.org/officeDocument/2006/relationships/slide" Target="slides/slide162.xml"/><Relationship Id="rId228" Type="http://schemas.openxmlformats.org/officeDocument/2006/relationships/slide" Target="slides/slide218.xml"/><Relationship Id="rId281" Type="http://schemas.openxmlformats.org/officeDocument/2006/relationships/slide" Target="slides/slide271.xml"/><Relationship Id="rId337" Type="http://schemas.openxmlformats.org/officeDocument/2006/relationships/slide" Target="slides/slide327.xml"/><Relationship Id="rId34" Type="http://schemas.openxmlformats.org/officeDocument/2006/relationships/slide" Target="slides/slide24.xml"/><Relationship Id="rId76" Type="http://schemas.openxmlformats.org/officeDocument/2006/relationships/slide" Target="slides/slide66.xml"/><Relationship Id="rId141" Type="http://schemas.openxmlformats.org/officeDocument/2006/relationships/slide" Target="slides/slide131.xml"/><Relationship Id="rId7" Type="http://schemas.openxmlformats.org/officeDocument/2006/relationships/slideMaster" Target="slideMasters/slideMaster7.xml"/><Relationship Id="rId183" Type="http://schemas.openxmlformats.org/officeDocument/2006/relationships/slide" Target="slides/slide173.xml"/><Relationship Id="rId239" Type="http://schemas.openxmlformats.org/officeDocument/2006/relationships/slide" Target="slides/slide229.xml"/><Relationship Id="rId250" Type="http://schemas.openxmlformats.org/officeDocument/2006/relationships/slide" Target="slides/slide240.xml"/><Relationship Id="rId292" Type="http://schemas.openxmlformats.org/officeDocument/2006/relationships/slide" Target="slides/slide282.xml"/><Relationship Id="rId306" Type="http://schemas.openxmlformats.org/officeDocument/2006/relationships/slide" Target="slides/slide296.xml"/><Relationship Id="rId45" Type="http://schemas.openxmlformats.org/officeDocument/2006/relationships/slide" Target="slides/slide35.xml"/><Relationship Id="rId87" Type="http://schemas.openxmlformats.org/officeDocument/2006/relationships/slide" Target="slides/slide77.xml"/><Relationship Id="rId110" Type="http://schemas.openxmlformats.org/officeDocument/2006/relationships/slide" Target="slides/slide100.xml"/><Relationship Id="rId348" Type="http://schemas.openxmlformats.org/officeDocument/2006/relationships/slide" Target="slides/slide338.xml"/><Relationship Id="rId152" Type="http://schemas.openxmlformats.org/officeDocument/2006/relationships/slide" Target="slides/slide142.xml"/><Relationship Id="rId194" Type="http://schemas.openxmlformats.org/officeDocument/2006/relationships/slide" Target="slides/slide184.xml"/><Relationship Id="rId208" Type="http://schemas.openxmlformats.org/officeDocument/2006/relationships/slide" Target="slides/slide198.xml"/><Relationship Id="rId261" Type="http://schemas.openxmlformats.org/officeDocument/2006/relationships/slide" Target="slides/slide251.xml"/><Relationship Id="rId14" Type="http://schemas.openxmlformats.org/officeDocument/2006/relationships/slide" Target="slides/slide4.xml"/><Relationship Id="rId56" Type="http://schemas.openxmlformats.org/officeDocument/2006/relationships/slide" Target="slides/slide46.xml"/><Relationship Id="rId317" Type="http://schemas.openxmlformats.org/officeDocument/2006/relationships/slide" Target="slides/slide307.xml"/><Relationship Id="rId359" Type="http://schemas.openxmlformats.org/officeDocument/2006/relationships/tableStyles" Target="tableStyles.xml"/><Relationship Id="rId98" Type="http://schemas.openxmlformats.org/officeDocument/2006/relationships/slide" Target="slides/slide88.xml"/><Relationship Id="rId121" Type="http://schemas.openxmlformats.org/officeDocument/2006/relationships/slide" Target="slides/slide111.xml"/><Relationship Id="rId163" Type="http://schemas.openxmlformats.org/officeDocument/2006/relationships/slide" Target="slides/slide153.xml"/><Relationship Id="rId219" Type="http://schemas.openxmlformats.org/officeDocument/2006/relationships/slide" Target="slides/slide209.xml"/><Relationship Id="rId230" Type="http://schemas.openxmlformats.org/officeDocument/2006/relationships/slide" Target="slides/slide220.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72" Type="http://schemas.openxmlformats.org/officeDocument/2006/relationships/slide" Target="slides/slide262.xml"/><Relationship Id="rId293" Type="http://schemas.openxmlformats.org/officeDocument/2006/relationships/slide" Target="slides/slide283.xml"/><Relationship Id="rId307" Type="http://schemas.openxmlformats.org/officeDocument/2006/relationships/slide" Target="slides/slide297.xml"/><Relationship Id="rId328" Type="http://schemas.openxmlformats.org/officeDocument/2006/relationships/slide" Target="slides/slide318.xml"/><Relationship Id="rId349" Type="http://schemas.openxmlformats.org/officeDocument/2006/relationships/slide" Target="slides/slide339.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95" Type="http://schemas.openxmlformats.org/officeDocument/2006/relationships/slide" Target="slides/slide185.xml"/><Relationship Id="rId209" Type="http://schemas.openxmlformats.org/officeDocument/2006/relationships/slide" Target="slides/slide199.xml"/><Relationship Id="rId220" Type="http://schemas.openxmlformats.org/officeDocument/2006/relationships/slide" Target="slides/slide210.xml"/><Relationship Id="rId241" Type="http://schemas.openxmlformats.org/officeDocument/2006/relationships/slide" Target="slides/slide23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262" Type="http://schemas.openxmlformats.org/officeDocument/2006/relationships/slide" Target="slides/slide252.xml"/><Relationship Id="rId283" Type="http://schemas.openxmlformats.org/officeDocument/2006/relationships/slide" Target="slides/slide273.xml"/><Relationship Id="rId318" Type="http://schemas.openxmlformats.org/officeDocument/2006/relationships/slide" Target="slides/slide308.xml"/><Relationship Id="rId339" Type="http://schemas.openxmlformats.org/officeDocument/2006/relationships/slide" Target="slides/slide329.xml"/><Relationship Id="rId78" Type="http://schemas.openxmlformats.org/officeDocument/2006/relationships/slide" Target="slides/slide68.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64" Type="http://schemas.openxmlformats.org/officeDocument/2006/relationships/slide" Target="slides/slide154.xml"/><Relationship Id="rId185" Type="http://schemas.openxmlformats.org/officeDocument/2006/relationships/slide" Target="slides/slide175.xml"/><Relationship Id="rId350" Type="http://schemas.openxmlformats.org/officeDocument/2006/relationships/slide" Target="slides/slide340.xml"/><Relationship Id="rId9" Type="http://schemas.openxmlformats.org/officeDocument/2006/relationships/slideMaster" Target="slideMasters/slideMaster9.xml"/><Relationship Id="rId210" Type="http://schemas.openxmlformats.org/officeDocument/2006/relationships/slide" Target="slides/slide200.xml"/><Relationship Id="rId26" Type="http://schemas.openxmlformats.org/officeDocument/2006/relationships/slide" Target="slides/slide16.xml"/><Relationship Id="rId231" Type="http://schemas.openxmlformats.org/officeDocument/2006/relationships/slide" Target="slides/slide221.xml"/><Relationship Id="rId252" Type="http://schemas.openxmlformats.org/officeDocument/2006/relationships/slide" Target="slides/slide242.xml"/><Relationship Id="rId273" Type="http://schemas.openxmlformats.org/officeDocument/2006/relationships/slide" Target="slides/slide263.xml"/><Relationship Id="rId294" Type="http://schemas.openxmlformats.org/officeDocument/2006/relationships/slide" Target="slides/slide284.xml"/><Relationship Id="rId308" Type="http://schemas.openxmlformats.org/officeDocument/2006/relationships/slide" Target="slides/slide298.xml"/><Relationship Id="rId329" Type="http://schemas.openxmlformats.org/officeDocument/2006/relationships/slide" Target="slides/slide319.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340" Type="http://schemas.openxmlformats.org/officeDocument/2006/relationships/slide" Target="slides/slide330.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242" Type="http://schemas.openxmlformats.org/officeDocument/2006/relationships/slide" Target="slides/slide232.xml"/><Relationship Id="rId263" Type="http://schemas.openxmlformats.org/officeDocument/2006/relationships/slide" Target="slides/slide253.xml"/><Relationship Id="rId284" Type="http://schemas.openxmlformats.org/officeDocument/2006/relationships/slide" Target="slides/slide274.xml"/><Relationship Id="rId319" Type="http://schemas.openxmlformats.org/officeDocument/2006/relationships/slide" Target="slides/slide309.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330" Type="http://schemas.openxmlformats.org/officeDocument/2006/relationships/slide" Target="slides/slide320.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351" Type="http://schemas.openxmlformats.org/officeDocument/2006/relationships/slide" Target="slides/slide341.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slide" Target="slides/slide243.xml"/><Relationship Id="rId274" Type="http://schemas.openxmlformats.org/officeDocument/2006/relationships/slide" Target="slides/slide264.xml"/><Relationship Id="rId295" Type="http://schemas.openxmlformats.org/officeDocument/2006/relationships/slide" Target="slides/slide285.xml"/><Relationship Id="rId309" Type="http://schemas.openxmlformats.org/officeDocument/2006/relationships/slide" Target="slides/slide299.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320" Type="http://schemas.openxmlformats.org/officeDocument/2006/relationships/slide" Target="slides/slide310.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341" Type="http://schemas.openxmlformats.org/officeDocument/2006/relationships/slide" Target="slides/slide331.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264" Type="http://schemas.openxmlformats.org/officeDocument/2006/relationships/slide" Target="slides/slide254.xml"/><Relationship Id="rId285" Type="http://schemas.openxmlformats.org/officeDocument/2006/relationships/slide" Target="slides/slide275.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310" Type="http://schemas.openxmlformats.org/officeDocument/2006/relationships/slide" Target="slides/slide300.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331" Type="http://schemas.openxmlformats.org/officeDocument/2006/relationships/slide" Target="slides/slide321.xml"/><Relationship Id="rId352" Type="http://schemas.openxmlformats.org/officeDocument/2006/relationships/slide" Target="slides/slide342.xml"/><Relationship Id="rId1" Type="http://schemas.openxmlformats.org/officeDocument/2006/relationships/slideMaster" Target="slideMasters/slideMaster1.xml"/><Relationship Id="rId212" Type="http://schemas.openxmlformats.org/officeDocument/2006/relationships/slide" Target="slides/slide202.xml"/><Relationship Id="rId233" Type="http://schemas.openxmlformats.org/officeDocument/2006/relationships/slide" Target="slides/slide223.xml"/><Relationship Id="rId254" Type="http://schemas.openxmlformats.org/officeDocument/2006/relationships/slide" Target="slides/slide244.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275" Type="http://schemas.openxmlformats.org/officeDocument/2006/relationships/slide" Target="slides/slide265.xml"/><Relationship Id="rId296" Type="http://schemas.openxmlformats.org/officeDocument/2006/relationships/slide" Target="slides/slide286.xml"/><Relationship Id="rId300" Type="http://schemas.openxmlformats.org/officeDocument/2006/relationships/slide" Target="slides/slide290.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321" Type="http://schemas.openxmlformats.org/officeDocument/2006/relationships/slide" Target="slides/slide311.xml"/><Relationship Id="rId342" Type="http://schemas.openxmlformats.org/officeDocument/2006/relationships/slide" Target="slides/slide332.xml"/><Relationship Id="rId202" Type="http://schemas.openxmlformats.org/officeDocument/2006/relationships/slide" Target="slides/slide192.xml"/><Relationship Id="rId223" Type="http://schemas.openxmlformats.org/officeDocument/2006/relationships/slide" Target="slides/slide213.xml"/><Relationship Id="rId244" Type="http://schemas.openxmlformats.org/officeDocument/2006/relationships/slide" Target="slides/slide234.xml"/><Relationship Id="rId18" Type="http://schemas.openxmlformats.org/officeDocument/2006/relationships/slide" Target="slides/slide8.xml"/><Relationship Id="rId39" Type="http://schemas.openxmlformats.org/officeDocument/2006/relationships/slide" Target="slides/slide29.xml"/><Relationship Id="rId265" Type="http://schemas.openxmlformats.org/officeDocument/2006/relationships/slide" Target="slides/slide255.xml"/><Relationship Id="rId286" Type="http://schemas.openxmlformats.org/officeDocument/2006/relationships/slide" Target="slides/slide276.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311" Type="http://schemas.openxmlformats.org/officeDocument/2006/relationships/slide" Target="slides/slide301.xml"/><Relationship Id="rId332" Type="http://schemas.openxmlformats.org/officeDocument/2006/relationships/slide" Target="slides/slide322.xml"/><Relationship Id="rId353" Type="http://schemas.openxmlformats.org/officeDocument/2006/relationships/slide" Target="slides/slide343.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34" Type="http://schemas.openxmlformats.org/officeDocument/2006/relationships/slide" Target="slides/slide224.xml"/><Relationship Id="rId2" Type="http://schemas.openxmlformats.org/officeDocument/2006/relationships/slideMaster" Target="slideMasters/slideMaster2.xml"/><Relationship Id="rId29" Type="http://schemas.openxmlformats.org/officeDocument/2006/relationships/slide" Target="slides/slide19.xml"/><Relationship Id="rId255" Type="http://schemas.openxmlformats.org/officeDocument/2006/relationships/slide" Target="slides/slide245.xml"/><Relationship Id="rId276" Type="http://schemas.openxmlformats.org/officeDocument/2006/relationships/slide" Target="slides/slide266.xml"/><Relationship Id="rId297" Type="http://schemas.openxmlformats.org/officeDocument/2006/relationships/slide" Target="slides/slide287.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301" Type="http://schemas.openxmlformats.org/officeDocument/2006/relationships/slide" Target="slides/slide291.xml"/><Relationship Id="rId322" Type="http://schemas.openxmlformats.org/officeDocument/2006/relationships/slide" Target="slides/slide312.xml"/><Relationship Id="rId343" Type="http://schemas.openxmlformats.org/officeDocument/2006/relationships/slide" Target="slides/slide333.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19" Type="http://schemas.openxmlformats.org/officeDocument/2006/relationships/slide" Target="slides/slide9.xml"/><Relationship Id="rId224" Type="http://schemas.openxmlformats.org/officeDocument/2006/relationships/slide" Target="slides/slide214.xml"/><Relationship Id="rId245" Type="http://schemas.openxmlformats.org/officeDocument/2006/relationships/slide" Target="slides/slide235.xml"/><Relationship Id="rId266" Type="http://schemas.openxmlformats.org/officeDocument/2006/relationships/slide" Target="slides/slide256.xml"/><Relationship Id="rId287" Type="http://schemas.openxmlformats.org/officeDocument/2006/relationships/slide" Target="slides/slide277.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312" Type="http://schemas.openxmlformats.org/officeDocument/2006/relationships/slide" Target="slides/slide302.xml"/><Relationship Id="rId333" Type="http://schemas.openxmlformats.org/officeDocument/2006/relationships/slide" Target="slides/slide323.xml"/><Relationship Id="rId354" Type="http://schemas.openxmlformats.org/officeDocument/2006/relationships/slide" Target="slides/slide344.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189" Type="http://schemas.openxmlformats.org/officeDocument/2006/relationships/slide" Target="slides/slide179.xml"/><Relationship Id="rId3" Type="http://schemas.openxmlformats.org/officeDocument/2006/relationships/slideMaster" Target="slideMasters/slideMaster3.xml"/><Relationship Id="rId214" Type="http://schemas.openxmlformats.org/officeDocument/2006/relationships/slide" Target="slides/slide204.xml"/><Relationship Id="rId235" Type="http://schemas.openxmlformats.org/officeDocument/2006/relationships/slide" Target="slides/slide225.xml"/><Relationship Id="rId256" Type="http://schemas.openxmlformats.org/officeDocument/2006/relationships/slide" Target="slides/slide246.xml"/><Relationship Id="rId277" Type="http://schemas.openxmlformats.org/officeDocument/2006/relationships/slide" Target="slides/slide267.xml"/><Relationship Id="rId298" Type="http://schemas.openxmlformats.org/officeDocument/2006/relationships/slide" Target="slides/slide288.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302" Type="http://schemas.openxmlformats.org/officeDocument/2006/relationships/slide" Target="slides/slide292.xml"/><Relationship Id="rId323" Type="http://schemas.openxmlformats.org/officeDocument/2006/relationships/slide" Target="slides/slide313.xml"/><Relationship Id="rId344" Type="http://schemas.openxmlformats.org/officeDocument/2006/relationships/slide" Target="slides/slide334.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179" Type="http://schemas.openxmlformats.org/officeDocument/2006/relationships/slide" Target="slides/slide169.xml"/><Relationship Id="rId190" Type="http://schemas.openxmlformats.org/officeDocument/2006/relationships/slide" Target="slides/slide180.xml"/><Relationship Id="rId204" Type="http://schemas.openxmlformats.org/officeDocument/2006/relationships/slide" Target="slides/slide194.xml"/><Relationship Id="rId225" Type="http://schemas.openxmlformats.org/officeDocument/2006/relationships/slide" Target="slides/slide215.xml"/><Relationship Id="rId246" Type="http://schemas.openxmlformats.org/officeDocument/2006/relationships/slide" Target="slides/slide236.xml"/><Relationship Id="rId267" Type="http://schemas.openxmlformats.org/officeDocument/2006/relationships/slide" Target="slides/slide257.xml"/><Relationship Id="rId288" Type="http://schemas.openxmlformats.org/officeDocument/2006/relationships/slide" Target="slides/slide278.xml"/><Relationship Id="rId106" Type="http://schemas.openxmlformats.org/officeDocument/2006/relationships/slide" Target="slides/slide96.xml"/><Relationship Id="rId127" Type="http://schemas.openxmlformats.org/officeDocument/2006/relationships/slide" Target="slides/slide117.xml"/><Relationship Id="rId313" Type="http://schemas.openxmlformats.org/officeDocument/2006/relationships/slide" Target="slides/slide303.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94" Type="http://schemas.openxmlformats.org/officeDocument/2006/relationships/slide" Target="slides/slide84.xml"/><Relationship Id="rId148" Type="http://schemas.openxmlformats.org/officeDocument/2006/relationships/slide" Target="slides/slide138.xml"/><Relationship Id="rId169" Type="http://schemas.openxmlformats.org/officeDocument/2006/relationships/slide" Target="slides/slide159.xml"/><Relationship Id="rId334" Type="http://schemas.openxmlformats.org/officeDocument/2006/relationships/slide" Target="slides/slide324.xml"/><Relationship Id="rId355"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70.xml"/><Relationship Id="rId215" Type="http://schemas.openxmlformats.org/officeDocument/2006/relationships/slide" Target="slides/slide205.xml"/><Relationship Id="rId236" Type="http://schemas.openxmlformats.org/officeDocument/2006/relationships/slide" Target="slides/slide226.xml"/><Relationship Id="rId257" Type="http://schemas.openxmlformats.org/officeDocument/2006/relationships/slide" Target="slides/slide247.xml"/><Relationship Id="rId278" Type="http://schemas.openxmlformats.org/officeDocument/2006/relationships/slide" Target="slides/slide268.xml"/><Relationship Id="rId303" Type="http://schemas.openxmlformats.org/officeDocument/2006/relationships/slide" Target="slides/slide293.xml"/><Relationship Id="rId42" Type="http://schemas.openxmlformats.org/officeDocument/2006/relationships/slide" Target="slides/slide32.xml"/><Relationship Id="rId84" Type="http://schemas.openxmlformats.org/officeDocument/2006/relationships/slide" Target="slides/slide74.xml"/><Relationship Id="rId138" Type="http://schemas.openxmlformats.org/officeDocument/2006/relationships/slide" Target="slides/slide128.xml"/><Relationship Id="rId345" Type="http://schemas.openxmlformats.org/officeDocument/2006/relationships/slide" Target="slides/slide335.xml"/><Relationship Id="rId191" Type="http://schemas.openxmlformats.org/officeDocument/2006/relationships/slide" Target="slides/slide181.xml"/><Relationship Id="rId205" Type="http://schemas.openxmlformats.org/officeDocument/2006/relationships/slide" Target="slides/slide195.xml"/><Relationship Id="rId247" Type="http://schemas.openxmlformats.org/officeDocument/2006/relationships/slide" Target="slides/slide237.xml"/><Relationship Id="rId107" Type="http://schemas.openxmlformats.org/officeDocument/2006/relationships/slide" Target="slides/slide97.xml"/><Relationship Id="rId289" Type="http://schemas.openxmlformats.org/officeDocument/2006/relationships/slide" Target="slides/slide279.xml"/><Relationship Id="rId11" Type="http://schemas.openxmlformats.org/officeDocument/2006/relationships/slide" Target="slides/slide1.xml"/><Relationship Id="rId53" Type="http://schemas.openxmlformats.org/officeDocument/2006/relationships/slide" Target="slides/slide43.xml"/><Relationship Id="rId149" Type="http://schemas.openxmlformats.org/officeDocument/2006/relationships/slide" Target="slides/slide139.xml"/><Relationship Id="rId314" Type="http://schemas.openxmlformats.org/officeDocument/2006/relationships/slide" Target="slides/slide304.xml"/><Relationship Id="rId356" Type="http://schemas.openxmlformats.org/officeDocument/2006/relationships/presProps" Target="presProps.xml"/><Relationship Id="rId95" Type="http://schemas.openxmlformats.org/officeDocument/2006/relationships/slide" Target="slides/slide85.xml"/><Relationship Id="rId160" Type="http://schemas.openxmlformats.org/officeDocument/2006/relationships/slide" Target="slides/slide150.xml"/><Relationship Id="rId216" Type="http://schemas.openxmlformats.org/officeDocument/2006/relationships/slide" Target="slides/slide206.xml"/><Relationship Id="rId258" Type="http://schemas.openxmlformats.org/officeDocument/2006/relationships/slide" Target="slides/slide248.xml"/><Relationship Id="rId22" Type="http://schemas.openxmlformats.org/officeDocument/2006/relationships/slide" Target="slides/slide12.xml"/><Relationship Id="rId64" Type="http://schemas.openxmlformats.org/officeDocument/2006/relationships/slide" Target="slides/slide54.xml"/><Relationship Id="rId118" Type="http://schemas.openxmlformats.org/officeDocument/2006/relationships/slide" Target="slides/slide108.xml"/><Relationship Id="rId325" Type="http://schemas.openxmlformats.org/officeDocument/2006/relationships/slide" Target="slides/slide315.xml"/><Relationship Id="rId171" Type="http://schemas.openxmlformats.org/officeDocument/2006/relationships/slide" Target="slides/slide161.xml"/><Relationship Id="rId227" Type="http://schemas.openxmlformats.org/officeDocument/2006/relationships/slide" Target="slides/slide217.xml"/><Relationship Id="rId269" Type="http://schemas.openxmlformats.org/officeDocument/2006/relationships/slide" Target="slides/slide259.xml"/><Relationship Id="rId33" Type="http://schemas.openxmlformats.org/officeDocument/2006/relationships/slide" Target="slides/slide23.xml"/><Relationship Id="rId129" Type="http://schemas.openxmlformats.org/officeDocument/2006/relationships/slide" Target="slides/slide119.xml"/><Relationship Id="rId280" Type="http://schemas.openxmlformats.org/officeDocument/2006/relationships/slide" Target="slides/slide270.xml"/><Relationship Id="rId336" Type="http://schemas.openxmlformats.org/officeDocument/2006/relationships/slide" Target="slides/slide326.xml"/><Relationship Id="rId75" Type="http://schemas.openxmlformats.org/officeDocument/2006/relationships/slide" Target="slides/slide65.xml"/><Relationship Id="rId140" Type="http://schemas.openxmlformats.org/officeDocument/2006/relationships/slide" Target="slides/slide130.xml"/><Relationship Id="rId182" Type="http://schemas.openxmlformats.org/officeDocument/2006/relationships/slide" Target="slides/slide172.xml"/><Relationship Id="rId6" Type="http://schemas.openxmlformats.org/officeDocument/2006/relationships/slideMaster" Target="slideMasters/slideMaster6.xml"/><Relationship Id="rId238" Type="http://schemas.openxmlformats.org/officeDocument/2006/relationships/slide" Target="slides/slide228.xml"/><Relationship Id="rId291" Type="http://schemas.openxmlformats.org/officeDocument/2006/relationships/slide" Target="slides/slide281.xml"/><Relationship Id="rId305" Type="http://schemas.openxmlformats.org/officeDocument/2006/relationships/slide" Target="slides/slide295.xml"/><Relationship Id="rId347" Type="http://schemas.openxmlformats.org/officeDocument/2006/relationships/slide" Target="slides/slide337.xml"/><Relationship Id="rId44" Type="http://schemas.openxmlformats.org/officeDocument/2006/relationships/slide" Target="slides/slide34.xml"/><Relationship Id="rId86" Type="http://schemas.openxmlformats.org/officeDocument/2006/relationships/slide" Target="slides/slide76.xml"/><Relationship Id="rId151" Type="http://schemas.openxmlformats.org/officeDocument/2006/relationships/slide" Target="slides/slide141.xml"/><Relationship Id="rId193" Type="http://schemas.openxmlformats.org/officeDocument/2006/relationships/slide" Target="slides/slide183.xml"/><Relationship Id="rId207" Type="http://schemas.openxmlformats.org/officeDocument/2006/relationships/slide" Target="slides/slide197.xml"/><Relationship Id="rId249" Type="http://schemas.openxmlformats.org/officeDocument/2006/relationships/slide" Target="slides/slide239.xml"/><Relationship Id="rId13" Type="http://schemas.openxmlformats.org/officeDocument/2006/relationships/slide" Target="slides/slide3.xml"/><Relationship Id="rId109" Type="http://schemas.openxmlformats.org/officeDocument/2006/relationships/slide" Target="slides/slide99.xml"/><Relationship Id="rId260" Type="http://schemas.openxmlformats.org/officeDocument/2006/relationships/slide" Target="slides/slide250.xml"/><Relationship Id="rId316" Type="http://schemas.openxmlformats.org/officeDocument/2006/relationships/slide" Target="slides/slide306.xml"/><Relationship Id="rId55" Type="http://schemas.openxmlformats.org/officeDocument/2006/relationships/slide" Target="slides/slide45.xml"/><Relationship Id="rId97" Type="http://schemas.openxmlformats.org/officeDocument/2006/relationships/slide" Target="slides/slide87.xml"/><Relationship Id="rId120" Type="http://schemas.openxmlformats.org/officeDocument/2006/relationships/slide" Target="slides/slide110.xml"/><Relationship Id="rId358" Type="http://schemas.openxmlformats.org/officeDocument/2006/relationships/theme" Target="theme/theme1.xml"/><Relationship Id="rId162" Type="http://schemas.openxmlformats.org/officeDocument/2006/relationships/slide" Target="slides/slide152.xml"/><Relationship Id="rId218" Type="http://schemas.openxmlformats.org/officeDocument/2006/relationships/slide" Target="slides/slide208.xml"/><Relationship Id="rId271" Type="http://schemas.openxmlformats.org/officeDocument/2006/relationships/slide" Target="slides/slide261.xml"/><Relationship Id="rId24" Type="http://schemas.openxmlformats.org/officeDocument/2006/relationships/slide" Target="slides/slide14.xml"/><Relationship Id="rId66" Type="http://schemas.openxmlformats.org/officeDocument/2006/relationships/slide" Target="slides/slide56.xml"/><Relationship Id="rId131" Type="http://schemas.openxmlformats.org/officeDocument/2006/relationships/slide" Target="slides/slide121.xml"/><Relationship Id="rId327" Type="http://schemas.openxmlformats.org/officeDocument/2006/relationships/slide" Target="slides/slide317.xml"/><Relationship Id="rId173" Type="http://schemas.openxmlformats.org/officeDocument/2006/relationships/slide" Target="slides/slide163.xml"/><Relationship Id="rId229" Type="http://schemas.openxmlformats.org/officeDocument/2006/relationships/slide" Target="slides/slide219.xml"/><Relationship Id="rId240" Type="http://schemas.openxmlformats.org/officeDocument/2006/relationships/slide" Target="slides/slide230.xml"/><Relationship Id="rId35" Type="http://schemas.openxmlformats.org/officeDocument/2006/relationships/slide" Target="slides/slide25.xml"/><Relationship Id="rId77" Type="http://schemas.openxmlformats.org/officeDocument/2006/relationships/slide" Target="slides/slide67.xml"/><Relationship Id="rId100" Type="http://schemas.openxmlformats.org/officeDocument/2006/relationships/slide" Target="slides/slide90.xml"/><Relationship Id="rId282" Type="http://schemas.openxmlformats.org/officeDocument/2006/relationships/slide" Target="slides/slide272.xml"/><Relationship Id="rId338" Type="http://schemas.openxmlformats.org/officeDocument/2006/relationships/slide" Target="slides/slide328.xml"/><Relationship Id="rId8" Type="http://schemas.openxmlformats.org/officeDocument/2006/relationships/slideMaster" Target="slideMasters/slideMaster8.xml"/><Relationship Id="rId142" Type="http://schemas.openxmlformats.org/officeDocument/2006/relationships/slide" Target="slides/slide132.xml"/><Relationship Id="rId184" Type="http://schemas.openxmlformats.org/officeDocument/2006/relationships/slide" Target="slides/slide174.xml"/><Relationship Id="rId251" Type="http://schemas.openxmlformats.org/officeDocument/2006/relationships/slide" Target="slides/slide24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0.1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15:36:18.0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4,'3'3,"1"-1,0 1,1 0,-1-1,0 0,0 0,1-1,0 1,-1-1,9 2,8 2,66 19,161 21,-197-38,-1-3,1-2,1-3,95-12,67-9,-79 11,-15 0,49-5,-10-6,-108 14,87-3,54 12,-74 1,1315-1,-1373 2,0 3,85 19,-63-9,-24-5,-25-4,-1-1,37 1,410-6,-228-3,-199 3,-15 0,0-1,0-2,42-8,-16 1,0 2,1 3,87 6,-50 0,1003-2,-1074 2,1 1,31 7,-6-1,172 40,-201-42,46 9,137 13,77-20,-210-8,76-3,-71-11,-54 7,48-2,46 8,-88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21:15.5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0 191,'53'-3,"52"-8,22-2,183 13,17-1,-162-16,-102 9,93-17,-87 13,95-6,-12 4,18 0,88 16,101-4,-228-11,36 0,-96 12,134 4,-158 3,51 13,20 3,-46-12,138 14,-42 1,-108-14,84 5,-60-14,157 12,-121-4,184-7,-152-5,-67 3,96-3,-42-22,140-7,-196 20,32-3,0 1,-74 6,47-1,70 10,69-4,-116-10,36-3,9 2,11 0,784 12,-456 3,-434-2,395 16,-334 0,-52-6,105 2,-131-10,54 9,22 2,323-11,-228-4,-33-12,-18 0,-116 11,51-10,-26 2,104-19,-114 18,-2 4,0 3,115 6,-71 1,-80-3,1 2,-1 1,30 7,-15-2,-25-5,0 1,16 5,-13-1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4:45.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3,'175'14,"-5"1,556-17,-688 1,59-12,-58 7,56-2,-18 7,170 4,-163 10,-13-2,-47-9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0:45:13.2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0 111,'123'1,"139"-2,-114-17,-93 10,87-14,-66 8,149-7,-36 7,5 0,-110 14,134 18,-41 10,-110-21,-1-3,76-5,46 1,-165 2,-1 0,1 1,-1 1,0 1,22 9,-27-6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0:45:16.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31,'6'0,"270"10,288 7,-396-18,-138 0,55-11,12-1,43-1,37-1,-82 14,225 4,-163 13,-61-5,-72-7,1 1,-1 1,-1 1,26 11,-28-9,1-1,0-1,0-1,1-1,26 2,0-5,-20-2,54 8,-55-2,-3-2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1.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1 161,'513'0,"-459"-3,0-2,60-14,-58 8,102-5,213 17,-327 1,0 3,70 15,-66-10,83 7,207-16,-160-3,-134-1,-1-1,71-16,35-5,130 22,-156 5,-117-2,46-1,0 3,0 1,64 14,-66-6,0-2,0-2,71 0,581-9,-659 0,1-2,46-11,-70 10,1-1,23-10,-23 9,38-11,8 5,0 3,104-1,364 12,-484 1,0 3,65 15,-63-10,107 7,7-19,82 4,-6 29,-135-14,-51-8,7 1,117 4,-11-14,122-3,-250-1,-1-2,52-15,-9 1,-39 11,227-36,-255 44,0 1,1 0,-1 1,1 1,-1 1,25 6,-15-5,-27-4,0 0,1 0,-1 0,0 0,0 0,0 0,0 0,0 0,1 0,-1 0,0 0,0 0,0 0,0 0,1 0,-1 0,0-1,0 1,0 0,0 0,0 0,0 0,1 0,-1 0,0 0,0 0,0 0,0-1,0 1,0 0,0 0,0 0,1 0,-1 0,0-1,0 1,0 0,0 0,0 0,0 0,0-1,-12-8,8 7,-14-10,18 12,-1 0,1 0,0-1,0 1,0 0,0 0,0 0,0 0,0 0,0-1,0 1,0 0,0 0,0 0,0 0,-1-1,1 1,0 0,0 0,0 0,1 0,-1-1,0 1,0 0,0 0,0 0,0 0,0 0,0-1,0 1,0 0,0 0,0 0,0 0,0 0,1-1,-1 1,0 0,0 0,15-4,22 2,1 2,61 8,-8-1,49-6,-117-3,0-1,-1-1,1 0,24-10,-10 3,0 2,1 1,42-3,115 0,-194 11,290 1,-235 5,61 15,-66-11,88 7,290-15,-208-4,37 2,-227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0.9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4.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49,'0'-5,"0"-5,0-7,0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0.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1,'58'2,"64"12,-63-6,26 4,-41-4,63 2,-63-7,60 11,-62-7,19 4,-28-4,66 4,-54-11,-10 0,0 2,41 6,-20 0,87 3,58-12,-70-1,645 2,-751-1,0-2,34-7,-31 5,48-4,374 8,-218 3,-207-2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4.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31,'62'0,"13"1,112-13,67-8,3 21,-90 1,-119 0,50 9,11 1,-43-10,-37-3,-1 2,0 2,31 6,-25-3,1-1,51 2,72-8,-52-2,-19 7,167 30,-185-24,89 0,71-11,-77-1,422 2,-568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3.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55,'159'-13,"-12"0,-72 12,138 18,-116-8,180-6,-140-5,-70 3,-7 0,120-13,-109 3,79-1,75 11,-77 1,1750-2,-1858-2,57-9,20-2,229 11,-177 3,-158-1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8.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0,'7'1,"1"0,-1 0,1 0,11 4,12 3,108 7,-10-3,-57-1,136 16,-102-16,91 4,452-16,-614-1,53-9,18-2,35 0,0-1,-26 1,4 0,198 13,-280 5,68 17,-71-14,1-1,49 4,283-9,-178-4,-116 1,21 0,103 13,-24 1,-90-9,92 23,-123-17,1-2,55 1,3-9,-81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17:04:24.3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82,'3'-2,"0"-1,0 1,0 0,0 0,0 0,1 1,-1-1,0 1,1 0,0 0,-1 0,5 0,46-4,-41 4,370-1,-198 4,482-2,-635 1,53 11,2-1,298-6,-214-7,-60 3,128-3,-213-1,31-7,-32 5,32-3,33-5,-61 7,42-2,70-5,35-1,-129 14,0 2,72 12,-44-6,-59-7,1 0,-1 1,0 0,0 2,20 6,-11 0,91 39,-93-36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1.3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37.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1,'83'4,"1"4,132 30,-177-30,125 13,-84-13,327 52,-49-7,-238-41,32 5,120 4,4-21,-106-2,-158 2,86 0,111-15,55-13,-115 13,-84 9,-22 3,74-16,-70 10,0 2,62 0,37-6,83-13,-77 10,-12 5,145 8,-175 4,314 20,-331-14,439 47,-368-35,-152-17,0-1,0 0,0-1,0 0,0 0,0-2,0 1,16-5,12-8,-9 3,0 1,45-8,20 9,187 7,-134 5,1017-3,-912 18,-6 1,-154-19,335 19,-287-1,389 63,-470-70,122 5,61-17,-105-1,455 1,-530-2,64-11,19-2,71 12,112-10,-181-7,172-14,-269 34</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5.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6.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04:18.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84,'98'-1,"111"-14,-100 5,171 8,-138 4,26 11,-5 1,-26-16,102 3,-32 26,-129-15,125 5,-109-19,109-14,-112 1,-29 5,109-5,977 17,-1120-1,1 2,28 6,41 4,37 1,23 0,32-1,51 1,697-15,-876-2,60-10,-62 5,19-2,129-10,-97 13,122-22,-186 22,71-2,-75 8,51-10,33-1,-84 9,50-9,-27 3,0 3,1 3,70 5,-26 0,-47-3,-21-1,0 3,83 11,-87-6,74 1,-28-3,-19 8,-49-7,0-2,23 2,363-2,-206-5,-59 0,155 5,-160 9,36 1,473-12,-308-2,-299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5.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29,'3'-2,"-1"-1,1 1,0 1,0-1,0 0,0 1,0-1,0 1,0 0,0 0,5 0,39-4,-36 4,322-3,-215 5,-20 4,100 17,31 3,-84-11,30 1,225-16,60 3,-107 28,-180-12,-109-12,340 21,-296-24,-1 5,158 32,124 31,-355-66,-1-2,1-1,45-4,-57 0,0-2,0 0,-1-1,1-1,-1-1,22-10,-26 9,1 2,0 0,0 1,1 1,-1 1,25-2,116 5,-79 3,26-2,204-2,-165-12,28 0,504 12,-321 2,-183 13,-6-1,329-14,-486 1,1 1,20 3,-9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4.6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 0,'-4'0,"-2"0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9.4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83,'0'-1,"1"0,0 0,0 0,-1 0,1 0,0 0,0 0,0 0,0 0,0 1,0-1,0 0,1 1,-1-1,0 1,0-1,0 1,1-1,-1 1,0 0,0 0,1-1,1 1,2-1,44-11,1 2,0 3,56-2,157 8,-132 3,482 14,-584-14,68 6,154-7,-100-24,-19 2,350 9,-316 14,512 14,-39-4,-443-13,-133 4,119 22,-118-14,108 6,25-2,-120-8,333 52,-319-45,-33-7,0-3,68-5,-58 0,93-12,-9 0,-140 13,26-1,40 4,-64-1,-1 0,0 1,0 1,0-1,0 2,20 10,-3 0,1-2,0-1,1-1,34 6,133 13,-177-27,1 1,-1 0,0 2,26 9,-29-9,-1-1,1 0,0-2,37 2,80-6,-66 0,-20 0,-1 3,84 12,-109-10,0-1,0-1,1-1,-1-1,0-1,33-7,50-6,-104 13,-5 0,-11 0,-21 0,-13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13.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1 216,'7'-3,"1"0,0 0,0 1,0 1,0-1,1 1,9 0,0 0,510-12,-375 14,129 1,294-3,-335-11,-172 5,100-23,135-25,-125 26,121-17,-193 37,213 10,-243 5,0 4,126 33,-155-33,1-2,54 1,-27-2,337 43,-324-40,167-2,-222-7,0 3,-1 0,52 14,-50-9,2-2,68 5,29-13,-61-1,135 14,-122 1,-10 0,135 5,457-19,-640 2,57 11,9 0,253-10,-175-4,-121 1,-23 0,-1 1,0 1,35 5,-40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26.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53.7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82,'780'0,"-752"-1,0-2,36-8,4-1,59-10,31-4,226 19,-228 9,-111 0,57 10,35 2,-59-15,-42 0,0 2,1 0,37 8,-31-2,75 2,-71-8,48 9,-23-1,1-3,81-5,-125-1,-12 1,-1 1,0 0,17 5,-20-4,-1 0,1-1,-1 0,1-1,0-1,15-1,77-22,-76 15,0 1,50-4,23-2,11 0,381 11,-253 4,-211 0,54 9,-6-1,11 5,-60-9,44 3,43-7,-61-3,88 11,-71-1,85 0,-148-10,-7 1,0 0,0 0,0 0,0 0,0 0,0 1,0-1,1 0,-1 1,0 0,3 1,-1 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1.3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0 108,'1339'0,"-1303"-2,-1-1,62-16,5 0,122-9,-49 2,-119 19,1 3,95 4,-61 2,569-2,-607 4,0 1,-1 3,52 15,-92-20,145 34,-134-32,19 3,1-1,59 1,406-10,-478 0,-1-1,1-2,49-14,1 0,-41 11,3-1,86-7,-123 16,254 2,-155 13,-50-6,-31-4,0 1,0 0,31 14,63 35,-96-44,-10-5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6.6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83,'2'0,"0"-1,0 1,0-1,0 0,0 0,0 1,0-1,3-3,11-3,6 1,0 2,33-3,-6 1,75-7,24-5,-87 10,-1 3,103 6,-66 1,-53-2,0 1,76 14,-69-8,1-2,-1-2,62-5,-24 0,81 15,-18 0,-100-12,4-1,65 10,-112-9,122 19,209 3,-146-10,-11 0,-108-14,-31 0,0 1,83 12,-54-2,1-3,142-6,-101-3,-5 4,124-4,-120-11,8 0,-42 11,-38 2,76-9,86-24,6 1,-110 25,123 7,-88 2,-56-2,-57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4.6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1 162,'14'-1,"1"-1,-1 0,17-5,15-2,5 2,171-19,-93 13,3 0,405 11,-273 4,1374-2,-1455-14,-5 1,350 14,-451 3,119 21,-152-18,58 11,54 8,152 1,-208-15,21 2,14-14,26 1,-68 12,7 0,-62-13,-1-2,57-9,-9 0,-62 7,0-1,0-1,-1-1,0-1,23-11,12-5,-4 0,-40 17,1 1,0 0,0 1,17-4,177-26,-136 24,-34 5,51-2,621 7,-334 3,14 13,-27-6,-91-7,-159 11,19 1,242-13,-174-2,-177 0,-1-2,30-6,28-3,52-1,47-2,18 14,-139 1,-19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6.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29:57.7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77,'283'-22,"-246"18,25-7,-40 6,29-3,301 4,-191 6,-116-1,1 0,1-2,55-9,-51 2,0 3,91 3,100 21,-183-14,-6 0,54 12,197 34,-206-46,-77-5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30:01.1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1,'167'14,"-67"-2,137 11,-139-11,91 4,-151-16,-4 0,1 2,41 6,-11 0,0-2,111-6,23 2,-101 9,24 2,-80-12,6 0,95 12,-82-5,0-3,115-5,-65-2,-83 2,-1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35.0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10:03.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73,'22'1,"0"1,39 10,9 1,67-4,148-8,-124-3,-151 2,40-1,1 3,66 10,-52-2,99 3,68-14,-94 0,-96-2,-1-2,0-1,0-2,55-19,83-16,126 6,-154 26,172 9,-154 4,-94-3,89 3,-140 1,33 9,-2 1,222 27,-160-25,-35-4,94 1,-117-12,0 3,-1 2,1 2,80 21,-97-18,1-2,61 3,18 2,-36-2,96 1,90-13,-94-1,-46 3,157-3,-136-15,17-1,-162 18,36-1,77-14,111-27,-134 32,194 6,-169 5,894 0,-986-1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39.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26,'703'0,"-545"-12,-13-1,498 12,-309 3,-149 11,-19-1,-54-13,-46 0,120 13,-70 0,224-7,-190-7,867 2,-996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49.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27,'666'0,"-620"2,51 10,33 1,407-12,-261-3,1394 2,-1653 0,0-2,-1 0,1 0,-1-2,0 0,0-1,22-9,-28 10,1 0,-1 2,1-1,19-1,-5 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14.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1 298,'1539'0,"-1508"2,52 9,9 1,305-8,-223-6,-16-11,-27 0,38 0,36-1,-151 13,257 3,-254 4,62 14,-70-9,1-3,55 1,471-9,-251-2,133 2,-431-1,0-1,27-7,33-3,120 9,-25 2,-145-3,-27-2,-14 0,-18-4,18 9,-22-8,0-1,-44-24,64 31,0-1,0 0,0 0,0-1,1 0,0 0,0 0,0-1,0 1,1-1,0 0,0 0,1-1,0 1,0-1,-3-10,5 14,0 1,1-1,0 0,-1 1,1-1,0 1,1-1,-1 0,0 1,1-1,-1 1,1-1,0 1,0-1,0 1,0-1,0 1,0 0,1 0,-1-1,1 1,0 0,0 0,-1 1,1-1,0 0,1 1,-1-1,0 1,0-1,4 0,7-4,0 1,0 1,0 0,25-3,-25 4,13-2,-1 1,1 1,0 2,0 0,0 1,0 2,0 1,0 1,0 1,-1 1,27 10,-21-4,0-3,0 0,1-2,41 4,35 6,0 5,115 39,-141-40,87 11,-93-25,1-3,81-6,-44 0,-81 2,205-10,-59-4,208 11,-199 4,346-1,-510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4.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58,'14'-1,"0"-1,0 0,17-5,21-3,20 5,-32 2,59-11,-58 8,2 1,-1 3,68 4,-28 0,1885-2,-1944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8.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83,'0'-1,"0"0,0 0,1 1,-1-1,0 0,1 0,-1 0,1 0,-1 1,1-1,-1 0,1 1,0-1,-1 0,1 1,0-1,-1 1,1-1,0 1,0-1,0 1,-1-1,1 1,0 0,0 0,0-1,1 1,32-6,-23 5,38-8,68-9,-30 4,3 1,276 9,-200 6,-64-3,118 2,-123 12,8 0,-62-11,-1-1,53 8,83 24,-144-28,39 1,27 4,1 5,60 12,39 18,-161-40,1-1,-1-2,51-3,-36 0,-29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3.4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58,'1680'0,"-1528"-13,-26 1,37 13,40-3,-117-11,-54 7,35-1,-40 6,19-2,1 2,90 10,-109-3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6.5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1,'29'0,"48"-1,90 12,109 9,1-21,-90-1,-122 3,110 15,-95-8,1-3,96-6,-59-1,582 2,-515 15,-103-6,71 11,-113-15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28.7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0,'52'1,"-1"1,58 12,-58-8,103 0,-96-6,69 9,-28 1,139-4,-189-4,0 3,78 17,29 4,10-3,87 6,-218-26,34 8,-37-5,47 2,144-8,-97-1,-97 0,55-11,-1 1,10 9,-60 2,63-7,-68 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31.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0,'859'0,"-831"2,0 1,1 2,37 10,-21-4,217 41,-193-43,128 2,406-13,-349 2,-213 2,58 10,30 2,24-14,-129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2:59:48.5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11,'0'-4,"0"-3</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1.3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0,'609'0,"-575"2,0 2,-1 1,48 13,27 5,-45-12,-22-4,57 4,233-10,-155-2,-142 2,52 10,5 1,-64-10,152 15,-96-9,162-5,-126-4,-54 1,-15 2,1-3,71-10,29-9,-40 7,-102 13,-14 2,-12 2,-3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6.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1,'8'0,"-1"1,1 0,-1 1,0 0,1 0,6 4,7 1,69 27,-64-23,1-1,-1-1,48 10,60 5,31 5,-136-26,-1-1,1-2,54-5,11-8,136 1,267 13,-459-3,55-9,-53 5,51-2,605 9,-666 1,53 9,0 0,-17-8,-40-3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56.8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29,'13'-5,"0"0,0 0,0 2,1 0,0 0,21-1,88 4,-68 2,467-2,-483 2,56 9,27 3,-89-12,46 10,-15-1,12 0,-25-3,65 3,-72-10,161-4,-120-10,14 0,-48 8,71-17,-76 12,89-7,-81 15,78 7,-111-3,-1 1,0 2,0 0,0 0,-1 2,0 1,19 9,-14-4,0-2,2 0,29 7,-50-16</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00.6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1,'169'13,"-28"-1,-133-12,234 18,-141-9,175-6,-139-5,284 2,-376-2,56-10,17-1,230 11,-178 4,-129 0,56 9,18 2,67-11,-136-3,-27 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5:25.9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37.4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0 135,'29'-1,"-1"-2,0-2,37-9,27-5,26 2,191-4,-267 22,0-3,46-6,-16-5,-8 0,125-6,362 20,-507 1,54 10,18 1,4 1,5-1,82 4,-118-9,171-5,-131-5,332 2,-413 2,56 11,-55-7,51 2,299-9,-348-2,53-8,38-3,235 14,-149 20,-208-18,138 24,-93-13,1-4,93 3,4-27,6 0,235 16,-378-2,-1-1,31-7,31-4,10 0,-65 7,41-2,273 6,-177 3,-157-1,60 3,-65-3,-1 1,0 0,1 0,-1 1,0 0,0 0,0 0,8 5,-13-6,-1-1,0 0,1 0,-1 0,0 0,0 1,1-1,-1 0,0 0,0 1,1-1,-1 0,0 0,0 1,1-1,-1 0,0 1,0-1,0 0,0 0,0 1,0-1,0 0,1 1,-1-1,0 0,0 1,0-1,0 1,0-1,-1 0,1 1,0-1,-10 9,-21 3,29-12,-39 10,-1-1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1.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81,'162'-13,"-12"0,-99 9,98-19,-101 13,0 2,68-1,251 10,-341-1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4.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30,'7'0,"-1"-1,0 0,0 0,12-5,9-1,35-1,1 3,118 5,-75 2,483-2,-566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08.3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55,'512'0,"-474"-2,69-12,-49 5,9-2,-20 3,67-2,-85 9</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29.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2,'97'0,"113"15,-85-1,57 9,-104-10,1-4,127-2,558-8,-744 0,-1-2,0 0,1-1,34-12,-31 9,1 0,41-5,-22 10,1 2,-1 2,52 10,-40-5,64 1,2421-9,-2493-1,57-10,-56 5,52-1,40-4,-8-1,144 13,-124 1,-91 2,-1 3,84 19,-44-7,-18-4,6 2,0-4,93 1,74-14,-223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3:10:41.6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1 217,'673'0,"-651"-1,0-2,35-7,-31 5,36-3,20 7,-50 2,-1-2,61-9,49-9,-66 11,88-6,215 11,-199 4,119-11,303-7,-454 17,9 14,-19-1,302-11,-228-4,-178 1,60-11,9-1,18-1,-70 8,54-2,518 9,-571-3,55-10,48-2,-92 15,-28 0,0-2,1 0,39-9,-29 3,90-5,48 13,-65 1,-84-1,0 1,58 11,188 33,-220-37,360 45,-365-49,0-2,1-3,-1-2,57-10,-14 5,39-6,-118 10,-1 0,0-2,0 0,0-2,21-9,-4 0,0 1,2 2,0 2,0 1,59-7,-25 11,125 6,-86 2,581-2,-607 4,128 23,-69-6,90 8,-71-3,-98-15,-35-5,49 3,-6-7,-17-1,56 8,161 23,-139-18,50 8,101 13,-186-25,171-1,-242-9</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34.8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0,'855'0,"-807"2,49 9,40 3,164-14,-135-1,-132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0.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83,'349'0,"-325"-1,1-2,29-6,-26 4,34-2,57-8,-76 9,58-2,-25 8,4 0,91-10,0-4,217 10,-206 6,292-3,-429 4,-1 2,85 19,-17-2,9 2,40 5,-93-20,157 12,-73-9,-15 0,196 15,77 0,-335-27,-13 1,110-13,-82 2,155 4,-215 6,1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3.6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83,'94'-1,"114"-15,-19 0,-39 5,-34-3,-25 2,106 0,-195 12,172 5,-132-2,1 2,45 12,-48-8,44 2,25 6,-63-10,-1-1,1-2,0-2,68-6,-35-9,-54 7,41-2,319 5,-198 5,670-2,-800 4,1 1,64 16,-114-19,341 54,-231-44,118-3,-63-9,110-2,-138-11,40-2,-170 15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20.4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30.7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40.3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57,'50'0,"1"2,62 12,54 13,-121-20,1-3,-1-1,61-5,-22 0,1172 2,-1160 5,172 31,-83-7,-99-17,12 1,113 1,-135-15,97-16,28-11,-162 22,67 0,22-2,-11-4,-57 7,72-18,110-9,-76 9,-23-3,-97 15,-1 3,74-4,339 14,-274 12,-17-1,-110-12,4 0,63 8,20 3,25 3,-48-3,-57-7,9 7,-48-7,34 3,43 5,-5-1,38 1,91 3,-222-16,432-16,-308 5,-64 8,0-4,89-20,-115 19,0 2,58-3,-15 3,458-9,-383 16,11 12,0 1,62-16,164 4,-261 11,24 1,441-13,-286-3,-273 0,55-9,24-3,462 12,-299 4,288-2,-534 2,60 10,-60-6,56 2,649-8,-320-1,-387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46.4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57,'145'6,"160"28,47 4,-201-24,-86-6,113-2,-158-8,1-1,-1-2,0 0,38-15,31-9,-41 21,-1 2,1 2,73 4,-60 1,91-10,-15-4,212 9,-193 5,612-1,-722-2,53-9,24-3,330 12,-235 4,-189-4,54-9,8-1,416 7,-278 8,927-3,-975 14,9 0,-184-14,43 0,88 10,-66-2,92-2,-44-2,-6 8,30 1,824-13,-431-1,-502 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19:14:06.9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5971 1530,'2056'0,"-2004"-2,62-12,24-1,-102 13,0-3,-1 0,0-3,45-14,127-61,-130 50,47-12,-87 34,0-2,-1-2,66-37,-96 49,0-1,-1-1,1 1,-1-1,0 0,0 0,-1 0,0-1,0 0,0 0,0 0,5-13,-6 8,0-1,0 0,-1 0,0-1,-1 1,-1-19,-1-52,-4 0,-22-114,24 185,0 1,-1 0,0 0,-1 0,0 1,-1 0,0 0,-9-11,-65-69,73 83,-4-4,-1 1,0 0,-1 1,0 0,-19-10,-74-27,15 8,-201-88,256 115,0 2,-1 2,-69-5,31 5,-55-3,-159 9,129 3,-737-2,851-2,-61-11,-7 0,-165-18,-92-4,-571 35,411 2,492-4,-60-11,-8 0,-243 10,144 32,1 1,-4-6,139-15,-1 4,39-6,-34 2,-117-7,110-2,-115 12,58 0,-213-6,212-7,100 3,1 2,0 0,0 2,-31 10,28-6,0-3,-61 8,20-13,-53 5,111-5,0 1,0 0,0 2,0 0,-25 11,-6 5,-1-2,-1-3,-54 12,47-11,1 2,-54 28,62-25,-2-1,-1-3,-57 12,-60-2,141-24,17-3,0 0,0 1,1 0,-1 0,1 1,0 1,0-1,0 1,0 0,1 1,-1 0,1 0,1 0,-1 1,1 0,0 1,0-1,-9 15,6-8,-6 10,0 1,2 0,-21 50,27-45,0-1,2 1,1 0,1 0,2 0,0 0,5 30,-2-42,1-1,1 0,0 0,1-1,1 1,10 20,54 84,-62-106,3 4,23 28,-30-40,1-1,0-1,0 1,1-1,-1 0,1 0,0 0,0-1,8 4,26 8,105 46,-113-47,0-2,1-1,0-1,67 9,-31-11,102-1,-127-5,0 2,47 10,-76-11,55 12,-40-7,45 4,33 2,31 2,-50-13,100 9,-55 0,179-6,-248-6,-21-2,63-11,29-3,90 2,35-2,248 15,-258 2,-222-3,0-1,0-1,-1-2,33-10,-26 6,67-10,4 7,71-5,-2 19,55-3,-107-16,-63 8,15-3,-36 5,0 2,40-2,231 10,89-3,-206-15,-73 5,281-25,-328 27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03:10:49.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84,'1682'0,"-1656"-1,-1-2,29-5,28-4,-13 9,1 3,120 16,-80-6,176-7,-151-5,1 1,155 3,-123 10,57 2,-126-13,198-4,-249-2,76-18,19-2,-130 23,325-22,-328 24,48 0,78-10,123-9,3 20,-88 1,-117-3,-10 0,-1 2,75 11,-7 7,72 15,-33-7,-112-21,130 21,-114-20,1-2,-1-3,59-4,-14-1,1122 3,-1047-14,-16 0,-79 14,-36 1,0-2,53-8,-4-2,0 4,133 7,-89 2,1799-2,-1881 3,93 17,-129-17,-1 2,-1 0,22 9,-33-11,17 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4T15:36:12.3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1 190,'9'-1,"1"0,-1-1,0 0,13-4,18-4,38-3,-34 5,63-4,-51 7,81-17,-85 12,105-8,193 19,-136 0,-171 1,0 3,63 14,-6-1,-13-4,-33-4,89 4,-98-14,-14-1,0 2,51 8,-34-1,93 4,50-13,-64-2,915 4,-995-4,-1-2,0-2,54-16,-43 10,-23 4,50-21,-60 20,1 1,-1 1,1 2,34-6,33 1,83-5,306 17,-439 1,0 3,0 1,74 22,-74-17,0-1,0-2,68 4,96-14,96 3,-192 12,-68-7,51 1,358-8,-386-2,119-23,-26 3,-52 10,47-3,-27 0,-64 6,0-1,-35 5,48-3,-34 7,-1 2,1 2,74 14,-92-11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011145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485435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22303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774819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902692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106593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225</a:t>
            </a:fld>
            <a:endParaRPr lang="en-US"/>
          </a:p>
        </p:txBody>
      </p:sp>
    </p:spTree>
    <p:extLst>
      <p:ext uri="{BB962C8B-B14F-4D97-AF65-F5344CB8AC3E}">
        <p14:creationId xmlns:p14="http://schemas.microsoft.com/office/powerpoint/2010/main" val="1658997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895569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891607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4511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941976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684700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315956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346036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265364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908772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855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60870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849918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4610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60907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689805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104760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608402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524902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238725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421885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278</a:t>
            </a:fld>
            <a:endParaRPr lang="en-US"/>
          </a:p>
        </p:txBody>
      </p:sp>
    </p:spTree>
    <p:extLst>
      <p:ext uri="{BB962C8B-B14F-4D97-AF65-F5344CB8AC3E}">
        <p14:creationId xmlns:p14="http://schemas.microsoft.com/office/powerpoint/2010/main" val="17653753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279</a:t>
            </a:fld>
            <a:endParaRPr lang="en-US"/>
          </a:p>
        </p:txBody>
      </p:sp>
    </p:spTree>
    <p:extLst>
      <p:ext uri="{BB962C8B-B14F-4D97-AF65-F5344CB8AC3E}">
        <p14:creationId xmlns:p14="http://schemas.microsoft.com/office/powerpoint/2010/main" val="8853348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280</a:t>
            </a:fld>
            <a:endParaRPr lang="en-US"/>
          </a:p>
        </p:txBody>
      </p:sp>
    </p:spTree>
    <p:extLst>
      <p:ext uri="{BB962C8B-B14F-4D97-AF65-F5344CB8AC3E}">
        <p14:creationId xmlns:p14="http://schemas.microsoft.com/office/powerpoint/2010/main" val="3109109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281</a:t>
            </a:fld>
            <a:endParaRPr lang="en-US"/>
          </a:p>
        </p:txBody>
      </p:sp>
    </p:spTree>
    <p:extLst>
      <p:ext uri="{BB962C8B-B14F-4D97-AF65-F5344CB8AC3E}">
        <p14:creationId xmlns:p14="http://schemas.microsoft.com/office/powerpoint/2010/main" val="32146270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282</a:t>
            </a:fld>
            <a:endParaRPr lang="en-US"/>
          </a:p>
        </p:txBody>
      </p:sp>
    </p:spTree>
    <p:extLst>
      <p:ext uri="{BB962C8B-B14F-4D97-AF65-F5344CB8AC3E}">
        <p14:creationId xmlns:p14="http://schemas.microsoft.com/office/powerpoint/2010/main" val="277230195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283</a:t>
            </a:fld>
            <a:endParaRPr lang="en-US"/>
          </a:p>
        </p:txBody>
      </p:sp>
    </p:spTree>
    <p:extLst>
      <p:ext uri="{BB962C8B-B14F-4D97-AF65-F5344CB8AC3E}">
        <p14:creationId xmlns:p14="http://schemas.microsoft.com/office/powerpoint/2010/main" val="323881428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284</a:t>
            </a:fld>
            <a:endParaRPr lang="en-US"/>
          </a:p>
        </p:txBody>
      </p:sp>
    </p:spTree>
    <p:extLst>
      <p:ext uri="{BB962C8B-B14F-4D97-AF65-F5344CB8AC3E}">
        <p14:creationId xmlns:p14="http://schemas.microsoft.com/office/powerpoint/2010/main" val="1012913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04692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7213044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520510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126850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29184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3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315794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399203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79760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98463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734270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041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pPr algn="r"/>
              <a:t>342</a:t>
            </a:fld>
            <a:endParaRPr lang="en-US" sz="1200" b="0" i="0"/>
          </a:p>
        </p:txBody>
      </p:sp>
    </p:spTree>
    <p:extLst>
      <p:ext uri="{BB962C8B-B14F-4D97-AF65-F5344CB8AC3E}">
        <p14:creationId xmlns:p14="http://schemas.microsoft.com/office/powerpoint/2010/main" val="301407790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pPr algn="r"/>
              <a:t>343</a:t>
            </a:fld>
            <a:endParaRPr lang="en-US" sz="1200" b="0" i="0"/>
          </a:p>
        </p:txBody>
      </p:sp>
    </p:spTree>
    <p:extLst>
      <p:ext uri="{BB962C8B-B14F-4D97-AF65-F5344CB8AC3E}">
        <p14:creationId xmlns:p14="http://schemas.microsoft.com/office/powerpoint/2010/main" val="3649508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17490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4018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54860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33491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7937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57870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29ABC05D-FBA5-45A5-B0F3-3B97D8351F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481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61284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C8121C16-5E78-483E-2313-3D46A3CA972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8098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773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3768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6061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9354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76502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462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292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971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439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64270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26312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134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96973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71051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8636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380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3801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0752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037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70605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501086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5955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502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82548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662036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718542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25394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636931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81084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27367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7908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61488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897098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7570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122778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07289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40289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67947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768189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353262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529999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028355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0303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44972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276103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52179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55441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085076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086424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68887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81200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64887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9033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5771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194351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81725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971753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633485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437616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59371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87052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552493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61792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866182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076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72961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4726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1452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98998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833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31958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586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8150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014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084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902859"/>
      </p:ext>
    </p:extLst>
  </p:cSld>
  <p:clrMap bg1="lt1" tx1="dk1" bg2="lt2" tx2="dk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 id="214748485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101.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211.png"/><Relationship Id="rId5" Type="http://schemas.openxmlformats.org/officeDocument/2006/relationships/customXml" Target="../ink/ink16.xml"/><Relationship Id="rId4" Type="http://schemas.openxmlformats.org/officeDocument/2006/relationships/image" Target="../media/image200.png"/></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cnn.com/2023/05/17/europe/italy-record-low-birth-rate-intl-cmd" TargetMode="Externa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12.xml.rels><?xml version="1.0" encoding="UTF-8" standalone="yes"?>
<Relationships xmlns="http://schemas.openxmlformats.org/package/2006/relationships"><Relationship Id="rId3" Type="http://schemas.openxmlformats.org/officeDocument/2006/relationships/hyperlink" Target="https://www.thestreet.com/technology/elon-musk-is-very-worried-about-italy" TargetMode="External"/><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9.xml"/><Relationship Id="rId5" Type="http://schemas.openxmlformats.org/officeDocument/2006/relationships/image" Target="../media/image52.JPG"/><Relationship Id="rId4" Type="http://schemas.openxmlformats.org/officeDocument/2006/relationships/hyperlink" Target="https://www.theguardian.com/world/2023/oct/07/italy-births-far-right-demographic-winter?CMP=Share_iOSApp_Other"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nytimes.com/2023/01/30/world/europe/italy-birthrate.html?smid=em-share" TargetMode="External"/><Relationship Id="rId2" Type="http://schemas.openxmlformats.org/officeDocument/2006/relationships/image" Target="../media/image53.png"/><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115.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116.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370.png"/><Relationship Id="rId5" Type="http://schemas.openxmlformats.org/officeDocument/2006/relationships/customXml" Target="../ink/ink20.xml"/><Relationship Id="rId4" Type="http://schemas.openxmlformats.org/officeDocument/2006/relationships/image" Target="../media/image56.png"/></Relationships>
</file>

<file path=ppt/slides/_rels/slide117.xml.rels><?xml version="1.0" encoding="UTF-8" standalone="yes"?>
<Relationships xmlns="http://schemas.openxmlformats.org/package/2006/relationships"><Relationship Id="rId3" Type="http://schemas.openxmlformats.org/officeDocument/2006/relationships/hyperlink" Target="https://www.theguardian.com/world/2020/jul/21/italian-village-morterone-celebrates-first-birth-in-eight-years?CMP=Share_iOSApp_Other" TargetMode="External"/><Relationship Id="rId2" Type="http://schemas.openxmlformats.org/officeDocument/2006/relationships/image" Target="../media/image57.png"/><Relationship Id="rId1" Type="http://schemas.openxmlformats.org/officeDocument/2006/relationships/slideLayout" Target="../slideLayouts/slideLayout19.xml"/><Relationship Id="rId4" Type="http://schemas.openxmlformats.org/officeDocument/2006/relationships/image" Target="../media/image52.JPG"/></Relationships>
</file>

<file path=ppt/slides/_rels/slide1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bbc.com/news/world-53424726" TargetMode="External"/><Relationship Id="rId1" Type="http://schemas.openxmlformats.org/officeDocument/2006/relationships/slideLayout" Target="../slideLayouts/slideLayout19.xml"/><Relationship Id="rId4" Type="http://schemas.openxmlformats.org/officeDocument/2006/relationships/image" Target="../media/image59.jpg"/></Relationships>
</file>

<file path=ppt/slides/_rels/slide119.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8" Type="http://schemas.openxmlformats.org/officeDocument/2006/relationships/image" Target="../media/image2300.png"/><Relationship Id="rId3" Type="http://schemas.openxmlformats.org/officeDocument/2006/relationships/customXml" Target="../ink/ink22.xml"/><Relationship Id="rId7" Type="http://schemas.openxmlformats.org/officeDocument/2006/relationships/customXml" Target="../ink/ink24.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0.png"/><Relationship Id="rId5" Type="http://schemas.openxmlformats.org/officeDocument/2006/relationships/customXml" Target="../ink/ink23.xml"/><Relationship Id="rId4" Type="http://schemas.openxmlformats.org/officeDocument/2006/relationships/image" Target="../media/image210.png"/></Relationships>
</file>

<file path=ppt/slides/_rels/slide122.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60.png"/><Relationship Id="rId1" Type="http://schemas.openxmlformats.org/officeDocument/2006/relationships/slideLayout" Target="../slideLayouts/slideLayout52.xml"/><Relationship Id="rId4" Type="http://schemas.openxmlformats.org/officeDocument/2006/relationships/image" Target="../media/image52.JPG"/></Relationships>
</file>

<file path=ppt/slides/_rels/slide123.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image" Target="../media/image380.png"/><Relationship Id="rId3" Type="http://schemas.openxmlformats.org/officeDocument/2006/relationships/image" Target="../media/image61.png"/><Relationship Id="rId7" Type="http://schemas.openxmlformats.org/officeDocument/2006/relationships/image" Target="../media/image320.png"/><Relationship Id="rId12" Type="http://schemas.openxmlformats.org/officeDocument/2006/relationships/customXml" Target="../ink/ink29.xml"/><Relationship Id="rId2" Type="http://schemas.openxmlformats.org/officeDocument/2006/relationships/hyperlink" Target="http://edition.cnn.com/travel/article/italy-one-euro-homes-maenza-rome/index.html" TargetMode="External"/><Relationship Id="rId1" Type="http://schemas.openxmlformats.org/officeDocument/2006/relationships/slideLayout" Target="../slideLayouts/slideLayout52.xml"/><Relationship Id="rId6" Type="http://schemas.openxmlformats.org/officeDocument/2006/relationships/customXml" Target="../ink/ink26.xml"/><Relationship Id="rId11" Type="http://schemas.openxmlformats.org/officeDocument/2006/relationships/image" Target="../media/image340.png"/><Relationship Id="rId5" Type="http://schemas.openxmlformats.org/officeDocument/2006/relationships/image" Target="../media/image311.png"/><Relationship Id="rId10" Type="http://schemas.openxmlformats.org/officeDocument/2006/relationships/customXml" Target="../ink/ink28.xml"/><Relationship Id="rId4" Type="http://schemas.openxmlformats.org/officeDocument/2006/relationships/customXml" Target="../ink/ink25.xml"/><Relationship Id="rId9" Type="http://schemas.openxmlformats.org/officeDocument/2006/relationships/image" Target="../media/image330.png"/></Relationships>
</file>

<file path=ppt/slides/_rels/slide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theguardian.com/world/2023/oct/07/italy-births-far-right-demographic-winter?CMP=Share_iOSApp_Other" TargetMode="External"/><Relationship Id="rId1" Type="http://schemas.openxmlformats.org/officeDocument/2006/relationships/slideLayout" Target="../slideLayouts/slideLayout52.xml"/><Relationship Id="rId4" Type="http://schemas.openxmlformats.org/officeDocument/2006/relationships/image" Target="../media/image52.JPG"/></Relationships>
</file>

<file path=ppt/slides/_rels/slide12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s://en.wikipedia.org/wiki/Population_pyramid" TargetMode="External"/><Relationship Id="rId2" Type="http://schemas.openxmlformats.org/officeDocument/2006/relationships/notesSlide" Target="../notesSlides/notesSlide56.xml"/><Relationship Id="rId1" Type="http://schemas.openxmlformats.org/officeDocument/2006/relationships/slideLayout" Target="../slideLayouts/slideLayout52.xml"/><Relationship Id="rId4" Type="http://schemas.openxmlformats.org/officeDocument/2006/relationships/image" Target="../media/image64.png"/></Relationships>
</file>

<file path=ppt/slides/_rels/slide132.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7.xml"/><Relationship Id="rId1" Type="http://schemas.openxmlformats.org/officeDocument/2006/relationships/slideLayout" Target="../slideLayouts/slideLayout52.xml"/><Relationship Id="rId4" Type="http://schemas.openxmlformats.org/officeDocument/2006/relationships/image" Target="../media/image65.png"/></Relationships>
</file>

<file path=ppt/slides/_rels/slide133.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8.xml"/><Relationship Id="rId1" Type="http://schemas.openxmlformats.org/officeDocument/2006/relationships/slideLayout" Target="../slideLayouts/slideLayout52.xml"/><Relationship Id="rId4" Type="http://schemas.openxmlformats.org/officeDocument/2006/relationships/image" Target="../media/image65.png"/></Relationships>
</file>

<file path=ppt/slides/_rels/slide134.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59.xml"/><Relationship Id="rId1" Type="http://schemas.openxmlformats.org/officeDocument/2006/relationships/slideLayout" Target="../slideLayouts/slideLayout52.xml"/><Relationship Id="rId4" Type="http://schemas.openxmlformats.org/officeDocument/2006/relationships/image" Target="../media/image65.png"/></Relationships>
</file>

<file path=ppt/slides/_rels/slide135.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60.xml"/><Relationship Id="rId1" Type="http://schemas.openxmlformats.org/officeDocument/2006/relationships/slideLayout" Target="../slideLayouts/slideLayout52.xml"/><Relationship Id="rId4" Type="http://schemas.openxmlformats.org/officeDocument/2006/relationships/image" Target="../media/image6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3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4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290.png"/><Relationship Id="rId5" Type="http://schemas.openxmlformats.org/officeDocument/2006/relationships/customXml" Target="../ink/ink30.xml"/><Relationship Id="rId4" Type="http://schemas.openxmlformats.org/officeDocument/2006/relationships/image" Target="../media/image66.png"/></Relationships>
</file>

<file path=ppt/slides/_rels/slide14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560.png"/><Relationship Id="rId5" Type="http://schemas.openxmlformats.org/officeDocument/2006/relationships/customXml" Target="../ink/ink31.xml"/><Relationship Id="rId4" Type="http://schemas.openxmlformats.org/officeDocument/2006/relationships/image" Target="../media/image66.png"/></Relationships>
</file>

<file path=ppt/slides/_rels/slide143.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s://www.cia.gov/library/publications/the-world-factbook/geos/it.html" TargetMode="External"/><Relationship Id="rId2" Type="http://schemas.openxmlformats.org/officeDocument/2006/relationships/notesSlide" Target="../notesSlides/notesSlide73.xml"/><Relationship Id="rId1" Type="http://schemas.openxmlformats.org/officeDocument/2006/relationships/slideLayout" Target="../slideLayouts/slideLayout52.xml"/><Relationship Id="rId5" Type="http://schemas.openxmlformats.org/officeDocument/2006/relationships/image" Target="../media/image310.png"/><Relationship Id="rId4" Type="http://schemas.openxmlformats.org/officeDocument/2006/relationships/customXml" Target="../ink/ink32.xml"/></Relationships>
</file>

<file path=ppt/slides/_rels/slide151.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customXml" Target="../ink/ink37.xml"/><Relationship Id="rId2" Type="http://schemas.openxmlformats.org/officeDocument/2006/relationships/customXml" Target="../ink/ink33.xml"/><Relationship Id="rId1" Type="http://schemas.openxmlformats.org/officeDocument/2006/relationships/slideLayout" Target="../slideLayouts/slideLayout7.xml"/><Relationship Id="rId6" Type="http://schemas.openxmlformats.org/officeDocument/2006/relationships/customXml" Target="../ink/ink36.xml"/><Relationship Id="rId5" Type="http://schemas.openxmlformats.org/officeDocument/2006/relationships/customXml" Target="../ink/ink35.xml"/><Relationship Id="rId4" Type="http://schemas.openxmlformats.org/officeDocument/2006/relationships/customXml" Target="../ink/ink3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60.png"/><Relationship Id="rId1" Type="http://schemas.openxmlformats.org/officeDocument/2006/relationships/slideLayout" Target="../slideLayouts/slideLayout52.xml"/><Relationship Id="rId4" Type="http://schemas.openxmlformats.org/officeDocument/2006/relationships/image" Target="../media/image52.JPG"/></Relationships>
</file>

<file path=ppt/slides/_rels/slide159.xml.rels><?xml version="1.0" encoding="UTF-8" standalone="yes"?>
<Relationships xmlns="http://schemas.openxmlformats.org/package/2006/relationships"><Relationship Id="rId3" Type="http://schemas.openxmlformats.org/officeDocument/2006/relationships/hyperlink" Target="http://www.bbc.com/news/in-pictures-37289713" TargetMode="External"/><Relationship Id="rId2" Type="http://schemas.openxmlformats.org/officeDocument/2006/relationships/notesSlide" Target="../notesSlides/notesSlide74.xml"/><Relationship Id="rId1" Type="http://schemas.openxmlformats.org/officeDocument/2006/relationships/slideLayout" Target="../slideLayouts/slideLayout63.xml"/><Relationship Id="rId6" Type="http://schemas.openxmlformats.org/officeDocument/2006/relationships/image" Target="../media/image68.png"/><Relationship Id="rId5" Type="http://schemas.openxmlformats.org/officeDocument/2006/relationships/image" Target="../media/image16.jp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52.xml"/><Relationship Id="rId4" Type="http://schemas.openxmlformats.org/officeDocument/2006/relationships/image" Target="../media/image54.png"/></Relationships>
</file>

<file path=ppt/slides/_rels/slide1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52.xml"/><Relationship Id="rId4" Type="http://schemas.openxmlformats.org/officeDocument/2006/relationships/image" Target="../media/image5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510.png"/></Relationships>
</file>

<file path=ppt/slides/_rels/slide166.xml.rels><?xml version="1.0" encoding="UTF-8" standalone="yes"?>
<Relationships xmlns="http://schemas.openxmlformats.org/package/2006/relationships"><Relationship Id="rId3" Type="http://schemas.openxmlformats.org/officeDocument/2006/relationships/hyperlink" Target="https://www.nytimes.com/2022/07/13/world/europe/italy-sardinia-perdasdefogu-seulo-longevity.html?smid=em-share" TargetMode="External"/><Relationship Id="rId2" Type="http://schemas.openxmlformats.org/officeDocument/2006/relationships/image" Target="../media/image70.png"/><Relationship Id="rId1" Type="http://schemas.openxmlformats.org/officeDocument/2006/relationships/slideLayout" Target="../slideLayouts/slideLayout52.xml"/><Relationship Id="rId4" Type="http://schemas.openxmlformats.org/officeDocument/2006/relationships/image" Target="../media/image54.png"/></Relationships>
</file>

<file path=ppt/slides/_rels/slide167.xml.rels><?xml version="1.0" encoding="UTF-8" standalone="yes"?>
<Relationships xmlns="http://schemas.openxmlformats.org/package/2006/relationships"><Relationship Id="rId3" Type="http://schemas.openxmlformats.org/officeDocument/2006/relationships/hyperlink" Target="https://www.theguardian.com/world/2024/jan/01/italys-oldest-man-tripoli-giannini-dies-at-age-of-111?CMP=share_btn_link" TargetMode="External"/><Relationship Id="rId2" Type="http://schemas.openxmlformats.org/officeDocument/2006/relationships/image" Target="../media/image71.png"/><Relationship Id="rId1" Type="http://schemas.openxmlformats.org/officeDocument/2006/relationships/slideLayout" Target="../slideLayouts/slideLayout52.xml"/><Relationship Id="rId4" Type="http://schemas.openxmlformats.org/officeDocument/2006/relationships/image" Target="../media/image52.JPG"/></Relationships>
</file>

<file path=ppt/slides/_rels/slide1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52.xml"/><Relationship Id="rId5" Type="http://schemas.openxmlformats.org/officeDocument/2006/relationships/image" Target="../media/image54.png"/><Relationship Id="rId4" Type="http://schemas.openxmlformats.org/officeDocument/2006/relationships/hyperlink" Target="http://www.nytimes.com/2016/10/20/world/what-in-the-world/rosemary-and-time-does-this-italian-hamlet-have-a-recipe-for-long-life.html?emc=edit_ne_20161019&amp;nl=evening-briefing&amp;nlid=60046204&amp;te=1"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www.telegraph.co.uk/news/2016/09/05/want-to-live-to-be-100-these-italian-villagers-may-hold-the-secr/" TargetMode="External"/><Relationship Id="rId2" Type="http://schemas.openxmlformats.org/officeDocument/2006/relationships/notesSlide" Target="../notesSlides/notesSlide77.xml"/><Relationship Id="rId1" Type="http://schemas.openxmlformats.org/officeDocument/2006/relationships/slideLayout" Target="../slideLayouts/slideLayout52.xml"/><Relationship Id="rId5" Type="http://schemas.openxmlformats.org/officeDocument/2006/relationships/image" Target="../media/image74.JP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52.xml"/><Relationship Id="rId5" Type="http://schemas.openxmlformats.org/officeDocument/2006/relationships/image" Target="../media/image16.jpg"/><Relationship Id="rId4" Type="http://schemas.openxmlformats.org/officeDocument/2006/relationships/hyperlink" Target="http://www.bbc.com/news/world-europe-39610937'"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https://www.nytimes.com/2023/03/25/world/europe/who-will-take-care-of-italys-older-people-robots-maybe.html?smid=nytcore-ios-share&amp;referringSource=articleShare" TargetMode="External"/><Relationship Id="rId2" Type="http://schemas.openxmlformats.org/officeDocument/2006/relationships/notesSlide" Target="../notesSlides/notesSlide79.xml"/><Relationship Id="rId1" Type="http://schemas.openxmlformats.org/officeDocument/2006/relationships/slideLayout" Target="../slideLayouts/slideLayout52.xml"/><Relationship Id="rId5" Type="http://schemas.openxmlformats.org/officeDocument/2006/relationships/image" Target="../media/image54.png"/><Relationship Id="rId4" Type="http://schemas.openxmlformats.org/officeDocument/2006/relationships/image" Target="../media/image76.png"/></Relationships>
</file>

<file path=ppt/slides/_rels/slide172.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worldometers.info/coronavirus/country/italy/" TargetMode="External"/><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7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customXml" Target="../ink/ink43.xml"/><Relationship Id="rId18" Type="http://schemas.openxmlformats.org/officeDocument/2006/relationships/image" Target="../media/image710.png"/><Relationship Id="rId3" Type="http://schemas.openxmlformats.org/officeDocument/2006/relationships/hyperlink" Target="http://seekingalpha.com/article/1246651-italy-faces-ugly-future-without-reforms-eurozone-exit" TargetMode="External"/><Relationship Id="rId7" Type="http://schemas.openxmlformats.org/officeDocument/2006/relationships/customXml" Target="../ink/ink40.xml"/><Relationship Id="rId12" Type="http://schemas.openxmlformats.org/officeDocument/2006/relationships/image" Target="../media/image540.png"/><Relationship Id="rId17" Type="http://schemas.openxmlformats.org/officeDocument/2006/relationships/customXml" Target="../ink/ink45.xml"/><Relationship Id="rId2" Type="http://schemas.openxmlformats.org/officeDocument/2006/relationships/notesSlide" Target="../notesSlides/notesSlide83.xml"/><Relationship Id="rId16" Type="http://schemas.openxmlformats.org/officeDocument/2006/relationships/image" Target="../media/image700.png"/><Relationship Id="rId1" Type="http://schemas.openxmlformats.org/officeDocument/2006/relationships/slideLayout" Target="../slideLayouts/slideLayout52.xml"/><Relationship Id="rId6" Type="http://schemas.openxmlformats.org/officeDocument/2006/relationships/image" Target="../media/image660.png"/><Relationship Id="rId11" Type="http://schemas.openxmlformats.org/officeDocument/2006/relationships/customXml" Target="../ink/ink42.xml"/><Relationship Id="rId5" Type="http://schemas.openxmlformats.org/officeDocument/2006/relationships/customXml" Target="../ink/ink39.xml"/><Relationship Id="rId15" Type="http://schemas.openxmlformats.org/officeDocument/2006/relationships/customXml" Target="../ink/ink44.xml"/><Relationship Id="rId10" Type="http://schemas.openxmlformats.org/officeDocument/2006/relationships/image" Target="../media/image680.png"/><Relationship Id="rId4" Type="http://schemas.openxmlformats.org/officeDocument/2006/relationships/image" Target="../media/image79.png"/><Relationship Id="rId9" Type="http://schemas.openxmlformats.org/officeDocument/2006/relationships/customXml" Target="../ink/ink41.xml"/><Relationship Id="rId14" Type="http://schemas.openxmlformats.org/officeDocument/2006/relationships/image" Target="../media/image690.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3.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8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86.xml"/><Relationship Id="rId1" Type="http://schemas.openxmlformats.org/officeDocument/2006/relationships/slideLayout" Target="../slideLayouts/slideLayout52.xml"/></Relationships>
</file>

<file path=ppt/slides/_rels/slide184.xml.rels><?xml version="1.0" encoding="UTF-8" standalone="yes"?>
<Relationships xmlns="http://schemas.openxmlformats.org/package/2006/relationships"><Relationship Id="rId3" Type="http://schemas.openxmlformats.org/officeDocument/2006/relationships/hyperlink" Target="https://www.bbc.com/news/world-europe-53925209" TargetMode="External"/><Relationship Id="rId2" Type="http://schemas.openxmlformats.org/officeDocument/2006/relationships/image" Target="../media/image80.png"/><Relationship Id="rId1" Type="http://schemas.openxmlformats.org/officeDocument/2006/relationships/slideLayout" Target="../slideLayouts/slideLayout14.xml"/><Relationship Id="rId4" Type="http://schemas.openxmlformats.org/officeDocument/2006/relationships/image" Target="../media/image59.jpg"/></Relationships>
</file>

<file path=ppt/slides/_rels/slide185.xml.rels><?xml version="1.0" encoding="UTF-8" standalone="yes"?>
<Relationships xmlns="http://schemas.openxmlformats.org/package/2006/relationships"><Relationship Id="rId3" Type="http://schemas.openxmlformats.org/officeDocument/2006/relationships/hyperlink" Target="http://qz.com/407275/the-human-trafficking-situation-in-europe-is-out-of-control/" TargetMode="External"/><Relationship Id="rId2" Type="http://schemas.openxmlformats.org/officeDocument/2006/relationships/notesSlide" Target="../notesSlides/notesSlide87.xml"/><Relationship Id="rId1" Type="http://schemas.openxmlformats.org/officeDocument/2006/relationships/slideLayout" Target="../slideLayouts/slideLayout63.xml"/><Relationship Id="rId4" Type="http://schemas.openxmlformats.org/officeDocument/2006/relationships/image" Target="../media/image81.png"/></Relationships>
</file>

<file path=ppt/slides/_rels/slide186.xml.rels><?xml version="1.0" encoding="UTF-8" standalone="yes"?>
<Relationships xmlns="http://schemas.openxmlformats.org/package/2006/relationships"><Relationship Id="rId3" Type="http://schemas.openxmlformats.org/officeDocument/2006/relationships/hyperlink" Target="http://www.bbc.com/news/world-middle-east-34224619" TargetMode="External"/><Relationship Id="rId2" Type="http://schemas.openxmlformats.org/officeDocument/2006/relationships/notesSlide" Target="../notesSlides/notesSlide88.xml"/><Relationship Id="rId1" Type="http://schemas.openxmlformats.org/officeDocument/2006/relationships/slideLayout" Target="../slideLayouts/slideLayout41.xml"/><Relationship Id="rId5" Type="http://schemas.openxmlformats.org/officeDocument/2006/relationships/image" Target="../media/image83.jpg"/><Relationship Id="rId4" Type="http://schemas.openxmlformats.org/officeDocument/2006/relationships/image" Target="../media/image82.png"/></Relationships>
</file>

<file path=ppt/slides/_rels/slide187.xml.rels><?xml version="1.0" encoding="UTF-8" standalone="yes"?>
<Relationships xmlns="http://schemas.openxmlformats.org/package/2006/relationships"><Relationship Id="rId3" Type="http://schemas.openxmlformats.org/officeDocument/2006/relationships/hyperlink" Target="http://www.bbc.com/news/world-europe-34278886" TargetMode="External"/><Relationship Id="rId2" Type="http://schemas.openxmlformats.org/officeDocument/2006/relationships/notesSlide" Target="../notesSlides/notesSlide89.xml"/><Relationship Id="rId1" Type="http://schemas.openxmlformats.org/officeDocument/2006/relationships/slideLayout" Target="../slideLayouts/slideLayout41.xml"/><Relationship Id="rId5" Type="http://schemas.openxmlformats.org/officeDocument/2006/relationships/image" Target="../media/image85.jpeg"/><Relationship Id="rId4" Type="http://schemas.openxmlformats.org/officeDocument/2006/relationships/image" Target="../media/image8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hyperlink" Target="https://europeanconservative.com/articles/news/europes-open-back-door-italian-migration-up-50-in-2023/" TargetMode="External"/></Relationships>
</file>

<file path=ppt/slides/_rels/slide19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41.xml"/><Relationship Id="rId5" Type="http://schemas.openxmlformats.org/officeDocument/2006/relationships/image" Target="../media/image89.png"/><Relationship Id="rId4" Type="http://schemas.openxmlformats.org/officeDocument/2006/relationships/hyperlink" Target="https://www.politico.eu/cdn-cgi/image/width=1920,quality=80,onerror=redirect,format=auto/wp-content/uploads/2023/10/06/GettyImages-1674680061-scaled.jpg" TargetMode="External"/></Relationships>
</file>

<file path=ppt/slides/_rels/slide195.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580.png"/><Relationship Id="rId5" Type="http://schemas.openxmlformats.org/officeDocument/2006/relationships/customXml" Target="../ink/ink47.xml"/><Relationship Id="rId4" Type="http://schemas.openxmlformats.org/officeDocument/2006/relationships/image" Target="../media/image90.png"/></Relationships>
</file>

<file path=ppt/slides/_rels/slide19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3" Type="http://schemas.openxmlformats.org/officeDocument/2006/relationships/hyperlink" Target="https://www.statista.com/statistics/624866/top-immigrant-nationalities-declared-upon-landing-italy/" TargetMode="External"/><Relationship Id="rId2" Type="http://schemas.openxmlformats.org/officeDocument/2006/relationships/notesSlide" Target="../notesSlides/notesSlide93.xml"/><Relationship Id="rId1" Type="http://schemas.openxmlformats.org/officeDocument/2006/relationships/slideLayout" Target="../slideLayouts/slideLayout63.xml"/><Relationship Id="rId5" Type="http://schemas.openxmlformats.org/officeDocument/2006/relationships/image" Target="../media/image93.png"/><Relationship Id="rId4" Type="http://schemas.openxmlformats.org/officeDocument/2006/relationships/image" Target="../media/image92.png"/></Relationships>
</file>

<file path=ppt/slides/_rels/slide199.xml.rels><?xml version="1.0" encoding="UTF-8" standalone="yes"?>
<Relationships xmlns="http://schemas.openxmlformats.org/package/2006/relationships"><Relationship Id="rId3" Type="http://schemas.openxmlformats.org/officeDocument/2006/relationships/hyperlink" Target="https://en.wikipedia.org/wiki/Immigration_to_Italy" TargetMode="External"/><Relationship Id="rId2" Type="http://schemas.openxmlformats.org/officeDocument/2006/relationships/notesSlide" Target="../notesSlides/notesSlide94.xml"/><Relationship Id="rId1" Type="http://schemas.openxmlformats.org/officeDocument/2006/relationships/slideLayout" Target="../slideLayouts/slideLayout63.xml"/><Relationship Id="rId5" Type="http://schemas.openxmlformats.org/officeDocument/2006/relationships/image" Target="../media/image95.pn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8" Type="http://schemas.openxmlformats.org/officeDocument/2006/relationships/customXml" Target="../ink/ink49.xml"/><Relationship Id="rId3" Type="http://schemas.openxmlformats.org/officeDocument/2006/relationships/hyperlink" Target="https://www.dailysabah.com/world/europe/number-of-migrants-arriving-in-italy-doubles-in-12-months" TargetMode="External"/><Relationship Id="rId7" Type="http://schemas.openxmlformats.org/officeDocument/2006/relationships/image" Target="../media/image180.png"/><Relationship Id="rId2" Type="http://schemas.openxmlformats.org/officeDocument/2006/relationships/notesSlide" Target="../notesSlides/notesSlide95.xml"/><Relationship Id="rId1" Type="http://schemas.openxmlformats.org/officeDocument/2006/relationships/slideLayout" Target="../slideLayouts/slideLayout63.xml"/><Relationship Id="rId6" Type="http://schemas.openxmlformats.org/officeDocument/2006/relationships/customXml" Target="../ink/ink48.xml"/><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81.png"/></Relationships>
</file>

<file path=ppt/slides/_rels/slide201.xml.rels><?xml version="1.0" encoding="UTF-8" standalone="yes"?>
<Relationships xmlns="http://schemas.openxmlformats.org/package/2006/relationships"><Relationship Id="rId3" Type="http://schemas.openxmlformats.org/officeDocument/2006/relationships/hyperlink" Target="https://thehill.com/policy/international/569879-italian-coast-guard-rescues-fishing-boat-with-over-500-migrants-on-board" TargetMode="External"/><Relationship Id="rId2" Type="http://schemas.openxmlformats.org/officeDocument/2006/relationships/notesSlide" Target="../notesSlides/notesSlide96.xml"/><Relationship Id="rId1" Type="http://schemas.openxmlformats.org/officeDocument/2006/relationships/slideLayout" Target="../slideLayouts/slideLayout1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0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97.xml"/><Relationship Id="rId1" Type="http://schemas.openxmlformats.org/officeDocument/2006/relationships/slideLayout" Target="../slideLayouts/slideLayout85.xml"/></Relationships>
</file>

<file path=ppt/slides/_rels/slide2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8.xml"/><Relationship Id="rId1" Type="http://schemas.openxmlformats.org/officeDocument/2006/relationships/slideLayout" Target="../slideLayouts/slideLayout85.xml"/><Relationship Id="rId4" Type="http://schemas.openxmlformats.org/officeDocument/2006/relationships/hyperlink" Target="https://www.statista.com/statistics/1082077/deaths-of-migrants-in-the-mediterranean-sea/"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www.bbc.co.uk/news/world-europe-12876898" TargetMode="External"/><Relationship Id="rId2" Type="http://schemas.openxmlformats.org/officeDocument/2006/relationships/notesSlide" Target="../notesSlides/notesSlide99.xml"/><Relationship Id="rId1" Type="http://schemas.openxmlformats.org/officeDocument/2006/relationships/slideLayout" Target="../slideLayouts/slideLayout41.xml"/><Relationship Id="rId4" Type="http://schemas.openxmlformats.org/officeDocument/2006/relationships/image" Target="../media/image102.png"/></Relationships>
</file>

<file path=ppt/slides/_rels/slide206.xml.rels><?xml version="1.0" encoding="UTF-8" standalone="yes"?>
<Relationships xmlns="http://schemas.openxmlformats.org/package/2006/relationships"><Relationship Id="rId3" Type="http://schemas.openxmlformats.org/officeDocument/2006/relationships/hyperlink" Target="http://www.bbc.com/news/world-europe-32371348" TargetMode="External"/><Relationship Id="rId2" Type="http://schemas.openxmlformats.org/officeDocument/2006/relationships/notesSlide" Target="../notesSlides/notesSlide100.xml"/><Relationship Id="rId1" Type="http://schemas.openxmlformats.org/officeDocument/2006/relationships/slideLayout" Target="../slideLayouts/slideLayout41.xml"/><Relationship Id="rId4" Type="http://schemas.openxmlformats.org/officeDocument/2006/relationships/image" Target="../media/image103.png"/></Relationships>
</file>

<file path=ppt/slides/_rels/slide20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41.xml"/><Relationship Id="rId6" Type="http://schemas.openxmlformats.org/officeDocument/2006/relationships/image" Target="../media/image651.png"/><Relationship Id="rId5" Type="http://schemas.openxmlformats.org/officeDocument/2006/relationships/customXml" Target="../ink/ink50.xml"/><Relationship Id="rId4" Type="http://schemas.openxmlformats.org/officeDocument/2006/relationships/hyperlink" Target="http://www.bbc.com/news/world-africa-32311358"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02.xml"/><Relationship Id="rId1" Type="http://schemas.openxmlformats.org/officeDocument/2006/relationships/slideLayout" Target="../slideLayouts/slideLayout63.xml"/><Relationship Id="rId4" Type="http://schemas.openxmlformats.org/officeDocument/2006/relationships/image" Target="../media/image105.png"/></Relationships>
</file>

<file path=ppt/slides/_rels/slide2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3.png"/></Relationships>
</file>

<file path=ppt/slides/_rels/slide2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63.xml"/><Relationship Id="rId4" Type="http://schemas.openxmlformats.org/officeDocument/2006/relationships/hyperlink" Target="http://www.bbc.com/news/world-europe-24583286"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s://www.michigansthumb.com/news/article/Italy-presses-EU-nations-to-open-ports-to-rescued-16362678.php" TargetMode="External"/><Relationship Id="rId7" Type="http://schemas.openxmlformats.org/officeDocument/2006/relationships/image" Target="../media/image193.png"/><Relationship Id="rId2" Type="http://schemas.openxmlformats.org/officeDocument/2006/relationships/notesSlide" Target="../notesSlides/notesSlide104.xml"/><Relationship Id="rId1" Type="http://schemas.openxmlformats.org/officeDocument/2006/relationships/slideLayout" Target="../slideLayouts/slideLayout63.xml"/><Relationship Id="rId6" Type="http://schemas.openxmlformats.org/officeDocument/2006/relationships/customXml" Target="../ink/ink51.xml"/><Relationship Id="rId5" Type="http://schemas.openxmlformats.org/officeDocument/2006/relationships/image" Target="../media/image108.png"/><Relationship Id="rId4" Type="http://schemas.openxmlformats.org/officeDocument/2006/relationships/image" Target="../media/image107.png"/></Relationships>
</file>

<file path=ppt/slides/_rels/slide212.xml.rels><?xml version="1.0" encoding="UTF-8" standalone="yes"?>
<Relationships xmlns="http://schemas.openxmlformats.org/package/2006/relationships"><Relationship Id="rId3" Type="http://schemas.openxmlformats.org/officeDocument/2006/relationships/hyperlink" Target="http://www.bbc.com/news/world-africa-32332767" TargetMode="External"/><Relationship Id="rId2" Type="http://schemas.openxmlformats.org/officeDocument/2006/relationships/notesSlide" Target="../notesSlides/notesSlide105.xml"/><Relationship Id="rId1" Type="http://schemas.openxmlformats.org/officeDocument/2006/relationships/slideLayout" Target="../slideLayouts/slideLayout63.xml"/><Relationship Id="rId6" Type="http://schemas.openxmlformats.org/officeDocument/2006/relationships/image" Target="../media/image1950.png"/><Relationship Id="rId5" Type="http://schemas.openxmlformats.org/officeDocument/2006/relationships/customXml" Target="../ink/ink52.xml"/><Relationship Id="rId4" Type="http://schemas.openxmlformats.org/officeDocument/2006/relationships/image" Target="../media/image109.png"/></Relationships>
</file>

<file path=ppt/slides/_rels/slide2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nytimes.com/2019/05/22/world/europe/italy-palermo-immigrants-salvino.html" TargetMode="External"/><Relationship Id="rId1" Type="http://schemas.openxmlformats.org/officeDocument/2006/relationships/slideLayout" Target="../slideLayouts/slideLayout41.xml"/><Relationship Id="rId4" Type="http://schemas.openxmlformats.org/officeDocument/2006/relationships/image" Target="../media/image54.png"/></Relationships>
</file>

<file path=ppt/slides/_rels/slide2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1.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news.bbc.co.uk/2/hi/europe/8450083.stm" TargetMode="External"/><Relationship Id="rId1" Type="http://schemas.openxmlformats.org/officeDocument/2006/relationships/slideLayout" Target="../slideLayouts/slideLayout69.xml"/></Relationships>
</file>

<file path=ppt/slides/_rels/slide2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news.bbc.co.uk/2/hi/europe/8504591.stm" TargetMode="External"/><Relationship Id="rId1" Type="http://schemas.openxmlformats.org/officeDocument/2006/relationships/slideLayout" Target="../slideLayouts/slideLayout69.xml"/></Relationships>
</file>

<file path=ppt/slides/_rels/slide218.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810.png"/></Relationships>
</file>

<file path=ppt/slides/_rels/slide219.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840.png"/><Relationship Id="rId2" Type="http://schemas.openxmlformats.org/officeDocument/2006/relationships/hyperlink" Target="http://news.bbc.co.uk/2/hi/europe/8450657.stm" TargetMode="External"/><Relationship Id="rId1" Type="http://schemas.openxmlformats.org/officeDocument/2006/relationships/slideLayout" Target="../slideLayouts/slideLayout69.xml"/><Relationship Id="rId6" Type="http://schemas.openxmlformats.org/officeDocument/2006/relationships/customXml" Target="../ink/ink55.xml"/><Relationship Id="rId5" Type="http://schemas.openxmlformats.org/officeDocument/2006/relationships/image" Target="../media/image830.png"/><Relationship Id="rId4" Type="http://schemas.openxmlformats.org/officeDocument/2006/relationships/customXml" Target="../ink/ink5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2.xml"/><Relationship Id="rId4" Type="http://schemas.openxmlformats.org/officeDocument/2006/relationships/hyperlink" Target="https://barnes-italy.com/tavolara-the-smallest-kingdom-in-the-world/" TargetMode="External"/></Relationships>
</file>

<file path=ppt/slides/_rels/slide220.xml.rels><?xml version="1.0" encoding="UTF-8" standalone="yes"?>
<Relationships xmlns="http://schemas.openxmlformats.org/package/2006/relationships"><Relationship Id="rId3" Type="http://schemas.openxmlformats.org/officeDocument/2006/relationships/hyperlink" Target="http://www.bbc.com/news/world-africa-32366035" TargetMode="External"/><Relationship Id="rId7" Type="http://schemas.openxmlformats.org/officeDocument/2006/relationships/image" Target="../media/image870.png"/><Relationship Id="rId2" Type="http://schemas.openxmlformats.org/officeDocument/2006/relationships/image" Target="../media/image116.png"/><Relationship Id="rId1" Type="http://schemas.openxmlformats.org/officeDocument/2006/relationships/slideLayout" Target="../slideLayouts/slideLayout69.xml"/><Relationship Id="rId6" Type="http://schemas.openxmlformats.org/officeDocument/2006/relationships/customXml" Target="../ink/ink57.xml"/><Relationship Id="rId5" Type="http://schemas.openxmlformats.org/officeDocument/2006/relationships/image" Target="../media/image860.png"/><Relationship Id="rId4" Type="http://schemas.openxmlformats.org/officeDocument/2006/relationships/customXml" Target="../ink/ink56.xml"/></Relationships>
</file>

<file path=ppt/slides/_rels/slide221.xml.rels><?xml version="1.0" encoding="UTF-8" standalone="yes"?>
<Relationships xmlns="http://schemas.openxmlformats.org/package/2006/relationships"><Relationship Id="rId3" Type="http://schemas.openxmlformats.org/officeDocument/2006/relationships/hyperlink" Target="http://www.bbc.com/news/world-europe-34162844" TargetMode="External"/><Relationship Id="rId7" Type="http://schemas.openxmlformats.org/officeDocument/2006/relationships/image" Target="../media/image900.png"/><Relationship Id="rId2" Type="http://schemas.openxmlformats.org/officeDocument/2006/relationships/image" Target="../media/image117.png"/><Relationship Id="rId1" Type="http://schemas.openxmlformats.org/officeDocument/2006/relationships/slideLayout" Target="../slideLayouts/slideLayout69.xml"/><Relationship Id="rId6" Type="http://schemas.openxmlformats.org/officeDocument/2006/relationships/customXml" Target="../ink/ink59.xml"/><Relationship Id="rId5" Type="http://schemas.openxmlformats.org/officeDocument/2006/relationships/image" Target="../media/image890.png"/><Relationship Id="rId4" Type="http://schemas.openxmlformats.org/officeDocument/2006/relationships/customXml" Target="../ink/ink58.xml"/></Relationships>
</file>

<file path=ppt/slides/_rels/slide222.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hyperlink" Target="https://www.americamagazine.org/faith/2019/09/29/pope-francis-reminds-christians-migrants-and-refugees-should-be-welcomed-around?gclid=CjwKCAjw4KyJBhAbEiwAaAQbE_rFJ4KBQiYEYDwsw_s3rNlWC1Y1fJMCeAh7mLWGhKU_eSLOj1vNVhoCZX0QAvD_BwE" TargetMode="External"/><Relationship Id="rId7" Type="http://schemas.openxmlformats.org/officeDocument/2006/relationships/customXml" Target="../ink/ink61.xml"/><Relationship Id="rId2" Type="http://schemas.openxmlformats.org/officeDocument/2006/relationships/image" Target="../media/image118.png"/><Relationship Id="rId1" Type="http://schemas.openxmlformats.org/officeDocument/2006/relationships/slideLayout" Target="../slideLayouts/slideLayout69.xml"/><Relationship Id="rId6" Type="http://schemas.openxmlformats.org/officeDocument/2006/relationships/image" Target="../media/image930.png"/><Relationship Id="rId5" Type="http://schemas.openxmlformats.org/officeDocument/2006/relationships/customXml" Target="../ink/ink60.xml"/><Relationship Id="rId4" Type="http://schemas.openxmlformats.org/officeDocument/2006/relationships/image" Target="../media/image119.png"/></Relationships>
</file>

<file path=ppt/slides/_rels/slide223.xml.rels><?xml version="1.0" encoding="UTF-8" standalone="yes"?>
<Relationships xmlns="http://schemas.openxmlformats.org/package/2006/relationships"><Relationship Id="rId8" Type="http://schemas.openxmlformats.org/officeDocument/2006/relationships/customXml" Target="../ink/ink63.xml"/><Relationship Id="rId3" Type="http://schemas.openxmlformats.org/officeDocument/2006/relationships/image" Target="../media/image120.png"/><Relationship Id="rId7" Type="http://schemas.openxmlformats.org/officeDocument/2006/relationships/image" Target="../media/image980.png"/><Relationship Id="rId2" Type="http://schemas.openxmlformats.org/officeDocument/2006/relationships/hyperlink" Target="https://www.indiatoday.in/world/story/vatican-urges-world-welcome-afghan-refugees-taliban-takeover-1843600-2021-08-21" TargetMode="External"/><Relationship Id="rId1" Type="http://schemas.openxmlformats.org/officeDocument/2006/relationships/slideLayout" Target="../slideLayouts/slideLayout69.xml"/><Relationship Id="rId6" Type="http://schemas.openxmlformats.org/officeDocument/2006/relationships/customXml" Target="../ink/ink62.xml"/><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990.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hyperlink" Target="https://apnews.com/article/italy-eu-africa-migration-strategy-energy-bfffac3ff93ad2a97aead324caa11130"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7.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hyperlink" Target="https://www.nytimes.com/2021/08/18/world/europe/afghanistan-refugees-europe-migration-asylum.html" TargetMode="External"/></Relationships>
</file>

<file path=ppt/slides/_rels/slide227.xml.rels><?xml version="1.0" encoding="UTF-8" standalone="yes"?>
<Relationships xmlns="http://schemas.openxmlformats.org/package/2006/relationships"><Relationship Id="rId3" Type="http://schemas.openxmlformats.org/officeDocument/2006/relationships/hyperlink" Target="https://www.jhalak.com/global-news-Italy-pushing-for-special-G20-meeting-on-Afghanistan-83161" TargetMode="External"/><Relationship Id="rId2" Type="http://schemas.openxmlformats.org/officeDocument/2006/relationships/notesSlide" Target="../notesSlides/notesSlide108.xml"/><Relationship Id="rId1" Type="http://schemas.openxmlformats.org/officeDocument/2006/relationships/slideLayout" Target="../slideLayouts/slideLayout19.xml"/><Relationship Id="rId5" Type="http://schemas.openxmlformats.org/officeDocument/2006/relationships/image" Target="../media/image128.png"/><Relationship Id="rId4" Type="http://schemas.openxmlformats.org/officeDocument/2006/relationships/image" Target="../media/image127.png"/></Relationships>
</file>

<file path=ppt/slides/_rels/slide22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9.xml"/><Relationship Id="rId1" Type="http://schemas.openxmlformats.org/officeDocument/2006/relationships/slideLayout" Target="../slideLayouts/slideLayout5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30.xml.rels><?xml version="1.0" encoding="UTF-8" standalone="yes"?>
<Relationships xmlns="http://schemas.openxmlformats.org/package/2006/relationships"><Relationship Id="rId3" Type="http://schemas.openxmlformats.org/officeDocument/2006/relationships/customXml" Target="../ink/ink64.xml"/><Relationship Id="rId2" Type="http://schemas.openxmlformats.org/officeDocument/2006/relationships/notesSlide" Target="../notesSlides/notesSlide110.xml"/><Relationship Id="rId1" Type="http://schemas.openxmlformats.org/officeDocument/2006/relationships/slideLayout" Target="../slideLayouts/slideLayout85.xml"/><Relationship Id="rId4" Type="http://schemas.openxmlformats.org/officeDocument/2006/relationships/image" Target="../media/image1000.png"/></Relationships>
</file>

<file path=ppt/slides/_rels/slide231.xml.rels><?xml version="1.0" encoding="UTF-8" standalone="yes"?>
<Relationships xmlns="http://schemas.openxmlformats.org/package/2006/relationships"><Relationship Id="rId8" Type="http://schemas.openxmlformats.org/officeDocument/2006/relationships/image" Target="../media/image1030.png"/><Relationship Id="rId13" Type="http://schemas.openxmlformats.org/officeDocument/2006/relationships/customXml" Target="../ink/ink69.xml"/><Relationship Id="rId3" Type="http://schemas.openxmlformats.org/officeDocument/2006/relationships/hyperlink" Target="https://en.wikipedia.org/wiki/Schengen_Agreement" TargetMode="External"/><Relationship Id="rId7" Type="http://schemas.openxmlformats.org/officeDocument/2006/relationships/customXml" Target="../ink/ink66.xml"/><Relationship Id="rId12" Type="http://schemas.openxmlformats.org/officeDocument/2006/relationships/image" Target="../media/image1050.png"/><Relationship Id="rId2" Type="http://schemas.openxmlformats.org/officeDocument/2006/relationships/notesSlide" Target="../notesSlides/notesSlide111.xml"/><Relationship Id="rId16" Type="http://schemas.openxmlformats.org/officeDocument/2006/relationships/image" Target="../media/image1070.png"/><Relationship Id="rId1" Type="http://schemas.openxmlformats.org/officeDocument/2006/relationships/slideLayout" Target="../slideLayouts/slideLayout63.xml"/><Relationship Id="rId6" Type="http://schemas.openxmlformats.org/officeDocument/2006/relationships/image" Target="../media/image1020.png"/><Relationship Id="rId11" Type="http://schemas.openxmlformats.org/officeDocument/2006/relationships/customXml" Target="../ink/ink68.xml"/><Relationship Id="rId5" Type="http://schemas.openxmlformats.org/officeDocument/2006/relationships/customXml" Target="../ink/ink65.xml"/><Relationship Id="rId15" Type="http://schemas.openxmlformats.org/officeDocument/2006/relationships/customXml" Target="../ink/ink70.xml"/><Relationship Id="rId10" Type="http://schemas.openxmlformats.org/officeDocument/2006/relationships/image" Target="../media/image1040.png"/><Relationship Id="rId4" Type="http://schemas.openxmlformats.org/officeDocument/2006/relationships/image" Target="../media/image130.png"/><Relationship Id="rId9" Type="http://schemas.openxmlformats.org/officeDocument/2006/relationships/customXml" Target="../ink/ink67.xml"/><Relationship Id="rId14" Type="http://schemas.openxmlformats.org/officeDocument/2006/relationships/image" Target="../media/image1060.png"/></Relationships>
</file>

<file path=ppt/slides/_rels/slide232.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12.xml"/><Relationship Id="rId1" Type="http://schemas.openxmlformats.org/officeDocument/2006/relationships/slideLayout" Target="../slideLayouts/slideLayout63.xml"/><Relationship Id="rId4" Type="http://schemas.openxmlformats.org/officeDocument/2006/relationships/image" Target="../media/image131.png"/></Relationships>
</file>

<file path=ppt/slides/_rels/slide233.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13.xml"/><Relationship Id="rId1" Type="http://schemas.openxmlformats.org/officeDocument/2006/relationships/slideLayout" Target="../slideLayouts/slideLayout63.xml"/><Relationship Id="rId4" Type="http://schemas.openxmlformats.org/officeDocument/2006/relationships/image" Target="../media/image131.png"/></Relationships>
</file>

<file path=ppt/slides/_rels/slide234.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14.xml"/><Relationship Id="rId1" Type="http://schemas.openxmlformats.org/officeDocument/2006/relationships/slideLayout" Target="../slideLayouts/slideLayout63.xml"/><Relationship Id="rId4" Type="http://schemas.openxmlformats.org/officeDocument/2006/relationships/image" Target="../media/image131.png"/></Relationships>
</file>

<file path=ppt/slides/_rels/slide235.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15.xml"/><Relationship Id="rId1" Type="http://schemas.openxmlformats.org/officeDocument/2006/relationships/slideLayout" Target="../slideLayouts/slideLayout63.xml"/><Relationship Id="rId4" Type="http://schemas.openxmlformats.org/officeDocument/2006/relationships/image" Target="../media/image131.png"/></Relationships>
</file>

<file path=ppt/slides/_rels/slide2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3.png"/></Relationships>
</file>

<file path=ppt/slides/_rels/slide240.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8" Type="http://schemas.openxmlformats.org/officeDocument/2006/relationships/customXml" Target="../ink/ink72.xml"/><Relationship Id="rId3" Type="http://schemas.openxmlformats.org/officeDocument/2006/relationships/hyperlink" Target="https://en.wikipedia.org/wiki/Dublin_Regulation" TargetMode="External"/><Relationship Id="rId7" Type="http://schemas.openxmlformats.org/officeDocument/2006/relationships/image" Target="../media/image1110.png"/><Relationship Id="rId2" Type="http://schemas.openxmlformats.org/officeDocument/2006/relationships/notesSlide" Target="../notesSlides/notesSlide116.xml"/><Relationship Id="rId1" Type="http://schemas.openxmlformats.org/officeDocument/2006/relationships/slideLayout" Target="../slideLayouts/slideLayout63.xml"/><Relationship Id="rId6" Type="http://schemas.openxmlformats.org/officeDocument/2006/relationships/customXml" Target="../ink/ink71.xml"/><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1200.png"/></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85.xml"/></Relationships>
</file>

<file path=ppt/slides/_rels/slide243.xml.rels><?xml version="1.0" encoding="UTF-8" standalone="yes"?>
<Relationships xmlns="http://schemas.openxmlformats.org/package/2006/relationships"><Relationship Id="rId2" Type="http://schemas.openxmlformats.org/officeDocument/2006/relationships/hyperlink" Target="https://en.wikipedia.org/wiki/PIGS_(economics)" TargetMode="Externa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18.xml"/><Relationship Id="rId1" Type="http://schemas.openxmlformats.org/officeDocument/2006/relationships/slideLayout" Target="../slideLayouts/slideLayout63.xml"/><Relationship Id="rId4" Type="http://schemas.openxmlformats.org/officeDocument/2006/relationships/image" Target="../media/image134.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2.xml"/></Relationships>
</file>

<file path=ppt/slides/_rels/slide247.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20.xml"/><Relationship Id="rId1" Type="http://schemas.openxmlformats.org/officeDocument/2006/relationships/slideLayout" Target="../slideLayouts/slideLayout52.xml"/><Relationship Id="rId4" Type="http://schemas.openxmlformats.org/officeDocument/2006/relationships/image" Target="../media/image135.png"/></Relationships>
</file>

<file path=ppt/slides/_rels/slide248.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21.xml"/><Relationship Id="rId1" Type="http://schemas.openxmlformats.org/officeDocument/2006/relationships/slideLayout" Target="../slideLayouts/slideLayout52.xml"/><Relationship Id="rId4" Type="http://schemas.openxmlformats.org/officeDocument/2006/relationships/image" Target="../media/image135.png"/></Relationships>
</file>

<file path=ppt/slides/_rels/slide249.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22.xml"/><Relationship Id="rId1" Type="http://schemas.openxmlformats.org/officeDocument/2006/relationships/slideLayout" Target="../slideLayouts/slideLayout52.xml"/><Relationship Id="rId5" Type="http://schemas.openxmlformats.org/officeDocument/2006/relationships/image" Target="../media/image136.png"/><Relationship Id="rId4" Type="http://schemas.openxmlformats.org/officeDocument/2006/relationships/image" Target="../media/image13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16.jpg"/></Relationships>
</file>

<file path=ppt/slides/_rels/slide250.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23.xml"/><Relationship Id="rId1" Type="http://schemas.openxmlformats.org/officeDocument/2006/relationships/slideLayout" Target="../slideLayouts/slideLayout52.xml"/></Relationships>
</file>

<file path=ppt/slides/_rels/slide251.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24.xml"/><Relationship Id="rId1" Type="http://schemas.openxmlformats.org/officeDocument/2006/relationships/slideLayout" Target="../slideLayouts/slideLayout63.xml"/><Relationship Id="rId4" Type="http://schemas.openxmlformats.org/officeDocument/2006/relationships/image" Target="../media/image137.gif"/></Relationships>
</file>

<file path=ppt/slides/_rels/slide2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5.xml"/><Relationship Id="rId1" Type="http://schemas.openxmlformats.org/officeDocument/2006/relationships/slideLayout" Target="../slideLayouts/slideLayout41.xml"/><Relationship Id="rId4" Type="http://schemas.openxmlformats.org/officeDocument/2006/relationships/hyperlink" Target="http://www.bbc.com/news/world-europe-24636868" TargetMode="External"/></Relationships>
</file>

<file path=ppt/slides/_rels/slide253.xml.rels><?xml version="1.0" encoding="UTF-8" standalone="yes"?>
<Relationships xmlns="http://schemas.openxmlformats.org/package/2006/relationships"><Relationship Id="rId3" Type="http://schemas.openxmlformats.org/officeDocument/2006/relationships/hyperlink" Target="http://www.bbc.com/news/world-europe-24636868" TargetMode="External"/><Relationship Id="rId2" Type="http://schemas.openxmlformats.org/officeDocument/2006/relationships/notesSlide" Target="../notesSlides/notesSlide126.xml"/><Relationship Id="rId1" Type="http://schemas.openxmlformats.org/officeDocument/2006/relationships/slideLayout" Target="../slideLayouts/slideLayout41.xml"/><Relationship Id="rId4" Type="http://schemas.openxmlformats.org/officeDocument/2006/relationships/image" Target="../media/image139.gif"/></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6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hyperlink" Target="https://www.bbc.com/news/world-europe-63029909" TargetMode="External"/><Relationship Id="rId2" Type="http://schemas.openxmlformats.org/officeDocument/2006/relationships/notesSlide" Target="../notesSlides/notesSlide127.xml"/><Relationship Id="rId1" Type="http://schemas.openxmlformats.org/officeDocument/2006/relationships/slideLayout" Target="../slideLayouts/slideLayout41.xml"/><Relationship Id="rId5" Type="http://schemas.openxmlformats.org/officeDocument/2006/relationships/image" Target="../media/image59.jpg"/><Relationship Id="rId4" Type="http://schemas.openxmlformats.org/officeDocument/2006/relationships/image" Target="../media/image140.png"/></Relationships>
</file>

<file path=ppt/slides/_rels/slide2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8.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43.png"/><Relationship Id="rId4" Type="http://schemas.openxmlformats.org/officeDocument/2006/relationships/image" Target="../media/image142.png"/></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9.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43.png"/><Relationship Id="rId4" Type="http://schemas.openxmlformats.org/officeDocument/2006/relationships/image" Target="../media/image142.png"/></Relationships>
</file>

<file path=ppt/slides/_rels/slide2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0.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43.png"/><Relationship Id="rId4" Type="http://schemas.openxmlformats.org/officeDocument/2006/relationships/image" Target="../media/image142.png"/></Relationships>
</file>

<file path=ppt/slides/_rels/slide282.xml.rels><?xml version="1.0" encoding="UTF-8" standalone="yes"?>
<Relationships xmlns="http://schemas.openxmlformats.org/package/2006/relationships"><Relationship Id="rId3" Type="http://schemas.openxmlformats.org/officeDocument/2006/relationships/hyperlink" Target="https://en.wikipedia.org/wiki/Brothers_of_Italy" TargetMode="External"/><Relationship Id="rId2" Type="http://schemas.openxmlformats.org/officeDocument/2006/relationships/notesSlide" Target="../notesSlides/notesSlide131.xml"/><Relationship Id="rId1" Type="http://schemas.openxmlformats.org/officeDocument/2006/relationships/slideLayout" Target="../slideLayouts/slideLayout41.xml"/><Relationship Id="rId4" Type="http://schemas.openxmlformats.org/officeDocument/2006/relationships/image" Target="../media/image144.png"/></Relationships>
</file>

<file path=ppt/slides/_rels/slide2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2.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43.png"/><Relationship Id="rId4" Type="http://schemas.openxmlformats.org/officeDocument/2006/relationships/image" Target="../media/image142.png"/></Relationships>
</file>

<file path=ppt/slides/_rels/slide28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3.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43.png"/><Relationship Id="rId4" Type="http://schemas.openxmlformats.org/officeDocument/2006/relationships/image" Target="../media/image142.png"/></Relationships>
</file>

<file path=ppt/slides/_rels/slide2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 Id="rId4" Type="http://schemas.openxmlformats.org/officeDocument/2006/relationships/image" Target="../media/image146.png"/></Relationships>
</file>

<file path=ppt/slides/_rels/slide28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 Id="rId4" Type="http://schemas.openxmlformats.org/officeDocument/2006/relationships/image" Target="../media/image146.png"/></Relationships>
</file>

<file path=ppt/slides/_rels/slide28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 Id="rId4" Type="http://schemas.openxmlformats.org/officeDocument/2006/relationships/image" Target="../media/image146.png"/></Relationships>
</file>

<file path=ppt/slides/_rels/slide28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s>
</file>

<file path=ppt/slides/_rels/slide2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4.xml"/><Relationship Id="rId1" Type="http://schemas.openxmlformats.org/officeDocument/2006/relationships/slideLayout" Target="../slideLayouts/slideLayout52.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9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5.xml"/><Relationship Id="rId1" Type="http://schemas.openxmlformats.org/officeDocument/2006/relationships/slideLayout" Target="../slideLayouts/slideLayout52.xml"/><Relationship Id="rId4" Type="http://schemas.openxmlformats.org/officeDocument/2006/relationships/image" Target="../media/image10.png"/></Relationships>
</file>

<file path=ppt/slides/_rels/slide291.xml.rels><?xml version="1.0" encoding="UTF-8" standalone="yes"?>
<Relationships xmlns="http://schemas.openxmlformats.org/package/2006/relationships"><Relationship Id="rId3" Type="http://schemas.openxmlformats.org/officeDocument/2006/relationships/hyperlink" Target="https://www.theguardian.com/world/2021/feb/06/mario-draghi-secures-support-from-key-parties-to-form-new-italian-government" TargetMode="External"/><Relationship Id="rId2" Type="http://schemas.openxmlformats.org/officeDocument/2006/relationships/image" Target="../media/image147.png"/><Relationship Id="rId1" Type="http://schemas.openxmlformats.org/officeDocument/2006/relationships/slideLayout" Target="../slideLayouts/slideLayout41.xml"/></Relationships>
</file>

<file path=ppt/slides/_rels/slide292.xml.rels><?xml version="1.0" encoding="UTF-8" standalone="yes"?>
<Relationships xmlns="http://schemas.openxmlformats.org/package/2006/relationships"><Relationship Id="rId3" Type="http://schemas.openxmlformats.org/officeDocument/2006/relationships/hyperlink" Target="https://www.theguardian.com/world/2021/feb/06/mario-draghi-secures-support-from-key-parties-to-form-new-italian-government" TargetMode="External"/><Relationship Id="rId2" Type="http://schemas.openxmlformats.org/officeDocument/2006/relationships/image" Target="../media/image147.png"/><Relationship Id="rId1" Type="http://schemas.openxmlformats.org/officeDocument/2006/relationships/slideLayout" Target="../slideLayouts/slideLayout41.xml"/></Relationships>
</file>

<file path=ppt/slides/_rels/slide293.xml.rels><?xml version="1.0" encoding="UTF-8" standalone="yes"?>
<Relationships xmlns="http://schemas.openxmlformats.org/package/2006/relationships"><Relationship Id="rId3" Type="http://schemas.openxmlformats.org/officeDocument/2006/relationships/hyperlink" Target="https://atalayar.com/en/content/draghi-tasked-forming-technocratic-government-italy" TargetMode="External"/><Relationship Id="rId2" Type="http://schemas.openxmlformats.org/officeDocument/2006/relationships/image" Target="../media/image148.png"/><Relationship Id="rId1" Type="http://schemas.openxmlformats.org/officeDocument/2006/relationships/slideLayout" Target="../slideLayouts/slideLayout41.xml"/><Relationship Id="rId4" Type="http://schemas.openxmlformats.org/officeDocument/2006/relationships/image" Target="../media/image149.png"/></Relationships>
</file>

<file path=ppt/slides/_rels/slide29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economist.com/the-economist-explains/2021/01/31/why-does-italy-go-through-so-many-governments" TargetMode="External"/><Relationship Id="rId1" Type="http://schemas.openxmlformats.org/officeDocument/2006/relationships/slideLayout" Target="../slideLayouts/slideLayout41.xml"/><Relationship Id="rId4" Type="http://schemas.openxmlformats.org/officeDocument/2006/relationships/image" Target="../media/image151.png"/></Relationships>
</file>

<file path=ppt/slides/_rels/slide2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italicsmag.com/2021/01/25/italy-is-ungovernable-thats-the-point-government-crisis/" TargetMode="External"/><Relationship Id="rId1" Type="http://schemas.openxmlformats.org/officeDocument/2006/relationships/slideLayout" Target="../slideLayouts/slideLayout41.xml"/><Relationship Id="rId6" Type="http://schemas.openxmlformats.org/officeDocument/2006/relationships/image" Target="../media/image581.png"/><Relationship Id="rId5" Type="http://schemas.openxmlformats.org/officeDocument/2006/relationships/customXml" Target="../ink/ink73.xml"/><Relationship Id="rId4" Type="http://schemas.openxmlformats.org/officeDocument/2006/relationships/image" Target="../media/image153.png"/></Relationships>
</file>

<file path=ppt/slides/_rels/slide296.xml.rels><?xml version="1.0" encoding="UTF-8" standalone="yes"?>
<Relationships xmlns="http://schemas.openxmlformats.org/package/2006/relationships"><Relationship Id="rId8" Type="http://schemas.openxmlformats.org/officeDocument/2006/relationships/image" Target="../media/image1041.png"/><Relationship Id="rId3" Type="http://schemas.openxmlformats.org/officeDocument/2006/relationships/image" Target="../media/image154.png"/><Relationship Id="rId7" Type="http://schemas.openxmlformats.org/officeDocument/2006/relationships/customXml" Target="../ink/ink75.xml"/><Relationship Id="rId2" Type="http://schemas.openxmlformats.org/officeDocument/2006/relationships/hyperlink" Target="http://www.bbc.com/news/world-europe-37289084" TargetMode="External"/><Relationship Id="rId1" Type="http://schemas.openxmlformats.org/officeDocument/2006/relationships/slideLayout" Target="../slideLayouts/slideLayout41.xml"/><Relationship Id="rId6" Type="http://schemas.openxmlformats.org/officeDocument/2006/relationships/image" Target="../media/image581.png"/><Relationship Id="rId5" Type="http://schemas.openxmlformats.org/officeDocument/2006/relationships/customXml" Target="../ink/ink74.xml"/><Relationship Id="rId10" Type="http://schemas.openxmlformats.org/officeDocument/2006/relationships/image" Target="../media/image1051.png"/><Relationship Id="rId4" Type="http://schemas.openxmlformats.org/officeDocument/2006/relationships/image" Target="../media/image155.jpg"/><Relationship Id="rId9" Type="http://schemas.openxmlformats.org/officeDocument/2006/relationships/customXml" Target="../ink/ink7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6.xml"/><Relationship Id="rId1" Type="http://schemas.openxmlformats.org/officeDocument/2006/relationships/slideLayout" Target="../slideLayouts/slideLayout52.xml"/></Relationships>
</file>

<file path=ppt/slides/_rels/slide30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7.xml"/><Relationship Id="rId1" Type="http://schemas.openxmlformats.org/officeDocument/2006/relationships/slideLayout" Target="../slideLayouts/slideLayout52.xml"/></Relationships>
</file>

<file path=ppt/slides/_rels/slide302.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138.xml"/><Relationship Id="rId1" Type="http://schemas.openxmlformats.org/officeDocument/2006/relationships/slideLayout" Target="../slideLayouts/slideLayout52.xml"/><Relationship Id="rId4" Type="http://schemas.openxmlformats.org/officeDocument/2006/relationships/image" Target="../media/image157.png"/></Relationships>
</file>

<file path=ppt/slides/_rels/slide303.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139.xml"/><Relationship Id="rId1" Type="http://schemas.openxmlformats.org/officeDocument/2006/relationships/slideLayout" Target="../slideLayouts/slideLayout52.xml"/><Relationship Id="rId5" Type="http://schemas.openxmlformats.org/officeDocument/2006/relationships/image" Target="../media/image158.png"/><Relationship Id="rId4" Type="http://schemas.openxmlformats.org/officeDocument/2006/relationships/image" Target="../media/image157.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0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31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3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s://italystart.com/new-mafia-in-italy/" TargetMode="External"/><Relationship Id="rId1" Type="http://schemas.openxmlformats.org/officeDocument/2006/relationships/slideLayout" Target="../slideLayouts/slideLayout14.xml"/><Relationship Id="rId4" Type="http://schemas.openxmlformats.org/officeDocument/2006/relationships/image" Target="../media/image160.png"/></Relationships>
</file>

<file path=ppt/slides/_rels/slide3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61.png"/><Relationship Id="rId1" Type="http://schemas.openxmlformats.org/officeDocument/2006/relationships/slideLayout" Target="../slideLayouts/slideLayout14.xml"/><Relationship Id="rId4" Type="http://schemas.openxmlformats.org/officeDocument/2006/relationships/hyperlink" Target="https://www.theguardian.com/world/2020/apr/10/mafia-distributes-food-to-italys-struggling-residents?CMP=Share_iOSApp_Other" TargetMode="External"/></Relationships>
</file>

<file path=ppt/slides/_rels/slide317.xml.rels><?xml version="1.0" encoding="UTF-8" standalone="yes"?>
<Relationships xmlns="http://schemas.openxmlformats.org/package/2006/relationships"><Relationship Id="rId3" Type="http://schemas.openxmlformats.org/officeDocument/2006/relationships/hyperlink" Target="https://www.bbc.com/news/world-europe-52537573" TargetMode="External"/><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59.jpg"/></Relationships>
</file>

<file path=ppt/slides/_rels/slide318.xml.rels><?xml version="1.0" encoding="UTF-8" standalone="yes"?>
<Relationships xmlns="http://schemas.openxmlformats.org/package/2006/relationships"><Relationship Id="rId3" Type="http://schemas.openxmlformats.org/officeDocument/2006/relationships/hyperlink" Target="https://www.bbc.com/news/world-europe-57357311" TargetMode="External"/><Relationship Id="rId2" Type="http://schemas.openxmlformats.org/officeDocument/2006/relationships/image" Target="../media/image163.png"/><Relationship Id="rId1" Type="http://schemas.openxmlformats.org/officeDocument/2006/relationships/slideLayout" Target="../slideLayouts/slideLayout14.xml"/><Relationship Id="rId4" Type="http://schemas.openxmlformats.org/officeDocument/2006/relationships/image" Target="../media/image59.jpg"/></Relationships>
</file>

<file path=ppt/slides/_rels/slide319.xml.rels><?xml version="1.0" encoding="UTF-8" standalone="yes"?>
<Relationships xmlns="http://schemas.openxmlformats.org/package/2006/relationships"><Relationship Id="rId3" Type="http://schemas.openxmlformats.org/officeDocument/2006/relationships/hyperlink" Target="https://www.theguardian.com/world/2019/oct/30/italy-mafia-networks-are-more-complex-and-powerful-says-minister?CMP=Share_iOSApp_Other" TargetMode="External"/><Relationship Id="rId2" Type="http://schemas.openxmlformats.org/officeDocument/2006/relationships/image" Target="../media/image164.png"/><Relationship Id="rId1" Type="http://schemas.openxmlformats.org/officeDocument/2006/relationships/slideLayout" Target="../slideLayouts/slideLayout14.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2" Type="http://schemas.openxmlformats.org/officeDocument/2006/relationships/hyperlink" Target="https://en.wiktionary.org/wiki/metaphor" TargetMode="External"/><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openxmlformats.org/officeDocument/2006/relationships/hyperlink" Target="https://www.theguardian.com/world/2019/dec/26/peace-goodwill-and-mafia-murders-mark-christmas-in-italy?CMP=Share_iOSApp_Other" TargetMode="External"/><Relationship Id="rId2" Type="http://schemas.openxmlformats.org/officeDocument/2006/relationships/image" Target="../media/image165.png"/><Relationship Id="rId1" Type="http://schemas.openxmlformats.org/officeDocument/2006/relationships/slideLayout" Target="../slideLayouts/slideLayout14.xml"/><Relationship Id="rId4" Type="http://schemas.openxmlformats.org/officeDocument/2006/relationships/image" Target="../media/image52.JPG"/></Relationships>
</file>

<file path=ppt/slides/_rels/slide3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www.theguardian.com/world/2020/jan/15/sicilian-police-launch-dawn-raids-in-eu-subsidies-sting?CMP=Share_iOSApp_Other" TargetMode="External"/><Relationship Id="rId1" Type="http://schemas.openxmlformats.org/officeDocument/2006/relationships/slideLayout" Target="../slideLayouts/slideLayout14.xml"/><Relationship Id="rId4" Type="http://schemas.openxmlformats.org/officeDocument/2006/relationships/image" Target="../media/image52.JPG"/></Relationships>
</file>

<file path=ppt/slides/_rels/slide322.xml.rels><?xml version="1.0" encoding="UTF-8" standalone="yes"?>
<Relationships xmlns="http://schemas.openxmlformats.org/package/2006/relationships"><Relationship Id="rId3" Type="http://schemas.openxmlformats.org/officeDocument/2006/relationships/hyperlink" Target="https://www.bbc.com/news/world-africa-63595025" TargetMode="External"/><Relationship Id="rId2" Type="http://schemas.openxmlformats.org/officeDocument/2006/relationships/image" Target="../media/image167.png"/><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32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hyperlink" Target="https://www.theguardian.com/world/2019/jun/20/tomatoes-italy-mafia-migrant-labour-modern-slavery?CMP=Share_iOSApp_Other" TargetMode="External"/><Relationship Id="rId1" Type="http://schemas.openxmlformats.org/officeDocument/2006/relationships/slideLayout" Target="../slideLayouts/slideLayout14.xml"/><Relationship Id="rId4" Type="http://schemas.openxmlformats.org/officeDocument/2006/relationships/image" Target="../media/image52.JPG"/></Relationships>
</file>

<file path=ppt/slides/_rels/slide32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www.theguardian.com/world/2019/mar/09/woman-hired-sicilian-mafia-hitmen-to-kill-ex-lover-say-police?CMP=Share_iOSApp_Other" TargetMode="External"/><Relationship Id="rId1" Type="http://schemas.openxmlformats.org/officeDocument/2006/relationships/slideLayout" Target="../slideLayouts/slideLayout14.xml"/><Relationship Id="rId4" Type="http://schemas.openxmlformats.org/officeDocument/2006/relationships/image" Target="../media/image52.JP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0.xml"/><Relationship Id="rId1" Type="http://schemas.openxmlformats.org/officeDocument/2006/relationships/slideLayout" Target="../slideLayouts/slideLayout52.xml"/><Relationship Id="rId4" Type="http://schemas.openxmlformats.org/officeDocument/2006/relationships/image" Target="../media/image16.jpg"/></Relationships>
</file>

<file path=ppt/slides/_rels/slide32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1.xml"/><Relationship Id="rId1" Type="http://schemas.openxmlformats.org/officeDocument/2006/relationships/slideLayout" Target="../slideLayouts/slideLayout52.xml"/><Relationship Id="rId4" Type="http://schemas.openxmlformats.org/officeDocument/2006/relationships/image" Target="../media/image16.jpg"/></Relationships>
</file>

<file path=ppt/slides/_rels/slide32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2.xml"/><Relationship Id="rId1" Type="http://schemas.openxmlformats.org/officeDocument/2006/relationships/slideLayout" Target="../slideLayouts/slideLayout52.xml"/><Relationship Id="rId4" Type="http://schemas.openxmlformats.org/officeDocument/2006/relationships/image" Target="../media/image52.JPG"/></Relationships>
</file>

<file path=ppt/slides/_rels/slide3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3.xml"/><Relationship Id="rId1" Type="http://schemas.openxmlformats.org/officeDocument/2006/relationships/slideLayout" Target="../slideLayouts/slideLayout52.xml"/><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3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174.png"/><Relationship Id="rId1" Type="http://schemas.openxmlformats.org/officeDocument/2006/relationships/slideLayout" Target="../slideLayouts/slideLayout41.xml"/></Relationships>
</file>

<file path=ppt/slides/_rels/slide332.xml.rels><?xml version="1.0" encoding="UTF-8" standalone="yes"?>
<Relationships xmlns="http://schemas.openxmlformats.org/package/2006/relationships"><Relationship Id="rId3" Type="http://schemas.openxmlformats.org/officeDocument/2006/relationships/hyperlink" Target="http://www.bbc.com/news/world-europe-37962988" TargetMode="External"/><Relationship Id="rId2" Type="http://schemas.openxmlformats.org/officeDocument/2006/relationships/image" Target="../media/image175.png"/><Relationship Id="rId1" Type="http://schemas.openxmlformats.org/officeDocument/2006/relationships/slideLayout" Target="../slideLayouts/slideLayout41.xml"/></Relationships>
</file>

<file path=ppt/slides/_rels/slide3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www.brookings.edu/blog/order-from-chaos/2016/10/12/to-italian-observers-trump-is-a-deja-vu/?utm_campaign=Brookings+Brief&amp;utm_source=hs_email&amp;utm_medium=email&amp;utm_content=35841638" TargetMode="External"/><Relationship Id="rId1" Type="http://schemas.openxmlformats.org/officeDocument/2006/relationships/slideLayout" Target="../slideLayouts/slideLayout41.xml"/></Relationships>
</file>

<file path=ppt/slides/_rels/slide33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s://www.nytimes.com/2019/09/19/movies/loro-review.html?smid=nytcore-ios-share" TargetMode="External"/><Relationship Id="rId1" Type="http://schemas.openxmlformats.org/officeDocument/2006/relationships/slideLayout" Target="../slideLayouts/slideLayout41.xml"/><Relationship Id="rId4" Type="http://schemas.openxmlformats.org/officeDocument/2006/relationships/image" Target="../media/image54.png"/></Relationships>
</file>

<file path=ppt/slides/_rels/slide33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s://www.cnn.com/2022/10/20/europe/italy-berlusconi-putin-friendship-leaked-audio-intl-hnk/index.html" TargetMode="External"/><Relationship Id="rId1" Type="http://schemas.openxmlformats.org/officeDocument/2006/relationships/slideLayout" Target="../slideLayouts/slideLayout41.xml"/></Relationships>
</file>

<file path=ppt/slides/_rels/slide33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44.xml"/><Relationship Id="rId1" Type="http://schemas.openxmlformats.org/officeDocument/2006/relationships/slideLayout" Target="../slideLayouts/slideLayout41.xml"/><Relationship Id="rId4" Type="http://schemas.openxmlformats.org/officeDocument/2006/relationships/image" Target="../media/image52.JPG"/></Relationships>
</file>

<file path=ppt/slides/_rels/slide337.xml.rels><?xml version="1.0" encoding="UTF-8" standalone="yes"?>
<Relationships xmlns="http://schemas.openxmlformats.org/package/2006/relationships"><Relationship Id="rId3" Type="http://schemas.openxmlformats.org/officeDocument/2006/relationships/hyperlink" Target="http://www.bbc.com/news/business-36721010" TargetMode="External"/><Relationship Id="rId2" Type="http://schemas.openxmlformats.org/officeDocument/2006/relationships/notesSlide" Target="../notesSlides/notesSlide145.xml"/><Relationship Id="rId1" Type="http://schemas.openxmlformats.org/officeDocument/2006/relationships/slideLayout" Target="../slideLayouts/slideLayout41.xml"/><Relationship Id="rId5" Type="http://schemas.openxmlformats.org/officeDocument/2006/relationships/image" Target="../media/image155.jpg"/><Relationship Id="rId4" Type="http://schemas.openxmlformats.org/officeDocument/2006/relationships/image" Target="../media/image182.png"/></Relationships>
</file>

<file path=ppt/slides/_rels/slide338.xml.rels><?xml version="1.0" encoding="UTF-8" standalone="yes"?>
<Relationships xmlns="http://schemas.openxmlformats.org/package/2006/relationships"><Relationship Id="rId3" Type="http://schemas.openxmlformats.org/officeDocument/2006/relationships/hyperlink" Target="http://news.bbc.co.uk/2/hi/europe/3034600.stm" TargetMode="External"/><Relationship Id="rId2" Type="http://schemas.openxmlformats.org/officeDocument/2006/relationships/notesSlide" Target="../notesSlides/notesSlide146.xml"/><Relationship Id="rId1" Type="http://schemas.openxmlformats.org/officeDocument/2006/relationships/slideLayout" Target="../slideLayouts/slideLayout52.xml"/><Relationship Id="rId4" Type="http://schemas.openxmlformats.org/officeDocument/2006/relationships/image" Target="../media/image183.png"/></Relationships>
</file>

<file path=ppt/slides/_rels/slide339.xml.rels><?xml version="1.0" encoding="UTF-8" standalone="yes"?>
<Relationships xmlns="http://schemas.openxmlformats.org/package/2006/relationships"><Relationship Id="rId3" Type="http://schemas.openxmlformats.org/officeDocument/2006/relationships/hyperlink" Target="http://news.bbc.co.uk/2/hi/europe/3034600.stm" TargetMode="External"/><Relationship Id="rId2" Type="http://schemas.openxmlformats.org/officeDocument/2006/relationships/notesSlide" Target="../notesSlides/notesSlide147.xml"/><Relationship Id="rId1" Type="http://schemas.openxmlformats.org/officeDocument/2006/relationships/slideLayout" Target="../slideLayouts/slideLayout41.xml"/><Relationship Id="rId4" Type="http://schemas.openxmlformats.org/officeDocument/2006/relationships/image" Target="../media/image1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40.xml.rels><?xml version="1.0" encoding="UTF-8" standalone="yes"?>
<Relationships xmlns="http://schemas.openxmlformats.org/package/2006/relationships"><Relationship Id="rId3" Type="http://schemas.openxmlformats.org/officeDocument/2006/relationships/hyperlink" Target="https://www.forbes.com/profile/silvio-berlusconi/?list=rtb/&amp;sh=43d82d293e8f" TargetMode="External"/><Relationship Id="rId2" Type="http://schemas.openxmlformats.org/officeDocument/2006/relationships/notesSlide" Target="../notesSlides/notesSlide148.xml"/><Relationship Id="rId1" Type="http://schemas.openxmlformats.org/officeDocument/2006/relationships/slideLayout" Target="../slideLayouts/slideLayout41.xml"/><Relationship Id="rId4" Type="http://schemas.openxmlformats.org/officeDocument/2006/relationships/image" Target="../media/image183.png"/></Relationships>
</file>

<file path=ppt/slides/_rels/slide341.xml.rels><?xml version="1.0" encoding="UTF-8" standalone="yes"?>
<Relationships xmlns="http://schemas.openxmlformats.org/package/2006/relationships"><Relationship Id="rId3" Type="http://schemas.openxmlformats.org/officeDocument/2006/relationships/hyperlink" Target="https://www.statista.com/statistics/729819/forbes-ranking-of-the-10-richest-people-in-italy/" TargetMode="External"/><Relationship Id="rId2" Type="http://schemas.openxmlformats.org/officeDocument/2006/relationships/notesSlide" Target="../notesSlides/notesSlide149.xml"/><Relationship Id="rId1" Type="http://schemas.openxmlformats.org/officeDocument/2006/relationships/slideLayout" Target="../slideLayouts/slideLayout41.xml"/><Relationship Id="rId6" Type="http://schemas.openxmlformats.org/officeDocument/2006/relationships/image" Target="../media/image1650.png"/><Relationship Id="rId5" Type="http://schemas.openxmlformats.org/officeDocument/2006/relationships/customXml" Target="../ink/ink77.xml"/><Relationship Id="rId4" Type="http://schemas.openxmlformats.org/officeDocument/2006/relationships/image" Target="../media/image184.png"/></Relationships>
</file>

<file path=ppt/slides/_rels/slide3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0.xml"/><Relationship Id="rId1" Type="http://schemas.openxmlformats.org/officeDocument/2006/relationships/slideLayout" Target="../slideLayouts/slideLayout41.xml"/><Relationship Id="rId4" Type="http://schemas.openxmlformats.org/officeDocument/2006/relationships/hyperlink" Target="http://www.bbc.co.uk/programmes/b00r8g99" TargetMode="External"/></Relationships>
</file>

<file path=ppt/slides/_rels/slide34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1.xml"/><Relationship Id="rId1" Type="http://schemas.openxmlformats.org/officeDocument/2006/relationships/slideLayout" Target="../slideLayouts/slideLayout41.xml"/><Relationship Id="rId5" Type="http://schemas.openxmlformats.org/officeDocument/2006/relationships/hyperlink" Target="https://www.forbes.com/profile/silvio-berlusconi/?list=rtb/&amp;sh=43d82d293e8f" TargetMode="External"/><Relationship Id="rId4" Type="http://schemas.openxmlformats.org/officeDocument/2006/relationships/hyperlink" Target="https://www.usnews.com/news/world/articles/2021-01-14/italys-former-pm-berlusconi-in-hospital-for-heart-problems-ansa" TargetMode="External"/></Relationships>
</file>

<file path=ppt/slides/_rels/slide344.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hyperlink" Target="https://en.wiktionary.org/wiki/metaphor"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220.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customXml" Target="../ink/ink3.xml"/><Relationship Id="rId10" Type="http://schemas.openxmlformats.org/officeDocument/2006/relationships/image" Target="../media/image240.png"/><Relationship Id="rId4" Type="http://schemas.openxmlformats.org/officeDocument/2006/relationships/customXml" Target="../ink/ink2.xml"/><Relationship Id="rId9" Type="http://schemas.openxmlformats.org/officeDocument/2006/relationships/customXml" Target="../ink/ink6.xml"/></Relationships>
</file>

<file path=ppt/slides/_rels/slide37.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customXml" Target="../ink/ink8.xml"/><Relationship Id="rId12" Type="http://schemas.openxmlformats.org/officeDocument/2006/relationships/image" Target="../media/image23.png"/><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customXml" Target="../ink/ink10.xml"/><Relationship Id="rId5" Type="http://schemas.openxmlformats.org/officeDocument/2006/relationships/customXml" Target="../ink/ink7.xml"/><Relationship Id="rId10" Type="http://schemas.openxmlformats.org/officeDocument/2006/relationships/image" Target="../media/image22.png"/><Relationship Id="rId4" Type="http://schemas.openxmlformats.org/officeDocument/2006/relationships/image" Target="../media/image19.jpg"/><Relationship Id="rId9" Type="http://schemas.openxmlformats.org/officeDocument/2006/relationships/customXml" Target="../ink/ink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hyperlink" Target="https://en.wikipedia.org/wiki/Apennine_Mountains"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52.xml"/><Relationship Id="rId4" Type="http://schemas.openxmlformats.org/officeDocument/2006/relationships/hyperlink" Target="http://en.wikipedia.org/wiki/Regions_of_Italy"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2.xml"/><Relationship Id="rId5" Type="http://schemas.openxmlformats.org/officeDocument/2006/relationships/image" Target="../media/image27.png"/><Relationship Id="rId4" Type="http://schemas.openxmlformats.org/officeDocument/2006/relationships/hyperlink" Target="http://en.wikipedia.org/wiki/Regions_of_Ital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2.xml"/><Relationship Id="rId4" Type="http://schemas.openxmlformats.org/officeDocument/2006/relationships/hyperlink" Target="http://en.wikipedia.org/wiki/Northern_League_(Italy)"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Padanian_nationalism" TargetMode="External"/><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hyperlink" Target="https://en.wikipedia.org/wiki/Padania"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34.xml"/><Relationship Id="rId1" Type="http://schemas.openxmlformats.org/officeDocument/2006/relationships/slideLayout" Target="../slideLayouts/slideLayout52.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81.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8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87.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3.xml"/><Relationship Id="rId1" Type="http://schemas.openxmlformats.org/officeDocument/2006/relationships/slideLayout" Target="../slideLayouts/slideLayout96.xml"/><Relationship Id="rId6" Type="http://schemas.openxmlformats.org/officeDocument/2006/relationships/image" Target="../media/image1120.png"/><Relationship Id="rId5" Type="http://schemas.openxmlformats.org/officeDocument/2006/relationships/customXml" Target="../ink/ink12.xml"/><Relationship Id="rId4" Type="http://schemas.openxmlformats.org/officeDocument/2006/relationships/image" Target="../media/image38.png"/></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7.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0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4.xml"/><Relationship Id="rId1" Type="http://schemas.openxmlformats.org/officeDocument/2006/relationships/slideLayout" Target="../slideLayouts/slideLayout41.xml"/><Relationship Id="rId4" Type="http://schemas.openxmlformats.org/officeDocument/2006/relationships/image" Target="../media/image26.png"/></Relationships>
</file>

<file path=ppt/slides/_rels/slide91.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45.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42.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94.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95.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7.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42.png"/></Relationships>
</file>

<file path=ppt/slides/_rels/slide96.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8.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2.png"/></Relationships>
</file>

<file path=ppt/slides/_rels/slide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63.xml"/><Relationship Id="rId4" Type="http://schemas.openxmlformats.org/officeDocument/2006/relationships/image" Target="../media/image44.png"/></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63.xml"/><Relationship Id="rId4" Type="http://schemas.openxmlformats.org/officeDocument/2006/relationships/image" Target="../media/image44.png"/></Relationships>
</file>

<file path=ppt/slides/_rels/slide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63.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3">
            <a:extLst>
              <a:ext uri="{FF2B5EF4-FFF2-40B4-BE49-F238E27FC236}">
                <a16:creationId xmlns:a16="http://schemas.microsoft.com/office/drawing/2014/main" id="{3B7AF7BC-0AAA-4844-87E3-4B8654FFE443}"/>
              </a:ext>
            </a:extLst>
          </p:cNvPr>
          <p:cNvSpPr txBox="1">
            <a:spLocks noChangeArrowheads="1"/>
          </p:cNvSpPr>
          <p:nvPr/>
        </p:nvSpPr>
        <p:spPr bwMode="auto">
          <a:xfrm>
            <a:off x="2637889" y="2667000"/>
            <a:ext cx="2694970"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Politics</a:t>
            </a:r>
          </a:p>
        </p:txBody>
      </p:sp>
      <p:sp>
        <p:nvSpPr>
          <p:cNvPr id="9" name="Subtitle 2">
            <a:extLst>
              <a:ext uri="{FF2B5EF4-FFF2-40B4-BE49-F238E27FC236}">
                <a16:creationId xmlns:a16="http://schemas.microsoft.com/office/drawing/2014/main" id="{B36B766B-B434-41FD-B94C-8A2A38AE816A}"/>
              </a:ext>
            </a:extLst>
          </p:cNvPr>
          <p:cNvSpPr txBox="1">
            <a:spLocks/>
          </p:cNvSpPr>
          <p:nvPr/>
        </p:nvSpPr>
        <p:spPr>
          <a:xfrm>
            <a:off x="915361" y="1073011"/>
            <a:ext cx="7390439" cy="5022989"/>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0" name="Rectangle 9">
            <a:extLst>
              <a:ext uri="{FF2B5EF4-FFF2-40B4-BE49-F238E27FC236}">
                <a16:creationId xmlns:a16="http://schemas.microsoft.com/office/drawing/2014/main" id="{5D3C4CD1-561C-4BF0-8F14-CD6D67C5BBE0}"/>
              </a:ext>
            </a:extLst>
          </p:cNvPr>
          <p:cNvSpPr>
            <a:spLocks noChangeArrowheads="1"/>
          </p:cNvSpPr>
          <p:nvPr/>
        </p:nvSpPr>
        <p:spPr bwMode="auto">
          <a:xfrm>
            <a:off x="609222" y="762000"/>
            <a:ext cx="7925568" cy="1569660"/>
          </a:xfrm>
          <a:prstGeom prst="rect">
            <a:avLst/>
          </a:prstGeom>
          <a:solidFill>
            <a:srgbClr val="00B050"/>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162088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925586">
            <a:off x="5068122" y="-460033"/>
            <a:ext cx="427222" cy="1772843"/>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22933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7095225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667000"/>
            <a:ext cx="8229600" cy="1905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main religions include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5781350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one-third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a growing Muslim immigrant community</a:t>
            </a:r>
          </a:p>
        </p:txBody>
      </p:sp>
      <p:sp>
        <p:nvSpPr>
          <p:cNvPr id="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820317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one-third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and a growing Muslim immigrant community</a:t>
            </a:r>
          </a:p>
        </p:txBody>
      </p:sp>
      <p:sp>
        <p:nvSpPr>
          <p:cNvPr id="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765668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762000" y="2074747"/>
            <a:ext cx="7696200" cy="3564053"/>
          </a:xfrm>
          <a:prstGeom prst="rect">
            <a:avLst/>
          </a:prstGeom>
          <a:noFill/>
          <a:ln w="9525">
            <a:noFill/>
            <a:miter lim="800000"/>
            <a:headEnd/>
            <a:tailEnd/>
          </a:ln>
        </p:spPr>
        <p:txBody>
          <a:bodyPr wrap="square">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Literacy</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definition: age 15 and over can read and write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population: 99.2%</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male: 99.4%</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female: 99% </a:t>
            </a:r>
          </a:p>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(2018 est.)</a:t>
            </a:r>
          </a:p>
        </p:txBody>
      </p:sp>
    </p:spTree>
    <p:extLst>
      <p:ext uri="{BB962C8B-B14F-4D97-AF65-F5344CB8AC3E}">
        <p14:creationId xmlns:p14="http://schemas.microsoft.com/office/powerpoint/2010/main" val="151056512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really important feature about Italy is their very low population growth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rate so low it will eventually cause big problems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(if not changed) </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080254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Tree>
    <p:extLst>
      <p:ext uri="{BB962C8B-B14F-4D97-AF65-F5344CB8AC3E}">
        <p14:creationId xmlns:p14="http://schemas.microsoft.com/office/powerpoint/2010/main" val="120414450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So what?</a:t>
            </a:r>
          </a:p>
        </p:txBody>
      </p:sp>
    </p:spTree>
    <p:extLst>
      <p:ext uri="{BB962C8B-B14F-4D97-AF65-F5344CB8AC3E}">
        <p14:creationId xmlns:p14="http://schemas.microsoft.com/office/powerpoint/2010/main" val="324049729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2329291" y="3519404"/>
            <a:ext cx="447430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3" name="Arrow: Up 2">
            <a:extLst>
              <a:ext uri="{FF2B5EF4-FFF2-40B4-BE49-F238E27FC236}">
                <a16:creationId xmlns:a16="http://schemas.microsoft.com/office/drawing/2014/main" id="{C8EEF8A0-8D68-D713-D977-1DF57847AAAB}"/>
              </a:ext>
            </a:extLst>
          </p:cNvPr>
          <p:cNvSpPr/>
          <p:nvPr/>
        </p:nvSpPr>
        <p:spPr bwMode="auto">
          <a:xfrm rot="2085787">
            <a:off x="5385948" y="317045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ectangle 11">
            <a:extLst>
              <a:ext uri="{FF2B5EF4-FFF2-40B4-BE49-F238E27FC236}">
                <a16:creationId xmlns:a16="http://schemas.microsoft.com/office/drawing/2014/main" id="{CEA70CB5-86B5-260C-58E3-C948811940F4}"/>
              </a:ext>
            </a:extLst>
          </p:cNvPr>
          <p:cNvSpPr>
            <a:spLocks noChangeArrowheads="1"/>
          </p:cNvSpPr>
          <p:nvPr/>
        </p:nvSpPr>
        <p:spPr bwMode="auto">
          <a:xfrm>
            <a:off x="652742" y="4888873"/>
            <a:ext cx="7805458" cy="1588127"/>
          </a:xfrm>
          <a:prstGeom prst="rect">
            <a:avLst/>
          </a:prstGeom>
          <a:solidFill>
            <a:srgbClr val="FFC000"/>
          </a:solidFill>
          <a:ln w="76200">
            <a:solidFill>
              <a:schemeClr val="tx1"/>
            </a:solidFill>
            <a:miter lim="800000"/>
            <a:headEnd/>
            <a:tailEnd/>
          </a:ln>
        </p:spPr>
        <p:txBody>
          <a:bodyPr wrap="square" lIns="182880" tIns="182880" rIns="182880" bIns="18288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this is one 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the lowest rates in the world</a:t>
            </a:r>
            <a:endParaRPr kumimoji="0" lang="en-US" sz="16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5" name="Arrow: Up 4">
            <a:extLst>
              <a:ext uri="{FF2B5EF4-FFF2-40B4-BE49-F238E27FC236}">
                <a16:creationId xmlns:a16="http://schemas.microsoft.com/office/drawing/2014/main" id="{B070A903-44DB-989C-7559-C92DD4A7FE4A}"/>
              </a:ext>
            </a:extLst>
          </p:cNvPr>
          <p:cNvSpPr/>
          <p:nvPr/>
        </p:nvSpPr>
        <p:spPr bwMode="auto">
          <a:xfrm rot="2085787">
            <a:off x="1094680" y="2609014"/>
            <a:ext cx="568539" cy="1612169"/>
          </a:xfrm>
          <a:prstGeom prst="upArrow">
            <a:avLst/>
          </a:prstGeom>
          <a:solidFill>
            <a:srgbClr val="FF0000"/>
          </a:solid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rrow: Up 5">
            <a:extLst>
              <a:ext uri="{FF2B5EF4-FFF2-40B4-BE49-F238E27FC236}">
                <a16:creationId xmlns:a16="http://schemas.microsoft.com/office/drawing/2014/main" id="{2D87EF7B-8325-568D-15CA-12BB2C2D6B84}"/>
              </a:ext>
            </a:extLst>
          </p:cNvPr>
          <p:cNvSpPr/>
          <p:nvPr/>
        </p:nvSpPr>
        <p:spPr bwMode="auto">
          <a:xfrm rot="2085787">
            <a:off x="3594581" y="28654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819260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58248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1.47</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https://www.cia.gov/the-world-factbook/countries/italy/</a:t>
            </a:r>
            <a:endParaRPr kumimoji="0" lang="en-US" sz="8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CED3856-414B-4368-B18C-6D204FA3C913}"/>
                  </a:ext>
                </a:extLst>
              </p14:cNvPr>
              <p14:cNvContentPartPr/>
              <p14:nvPr/>
            </p14:nvContentPartPr>
            <p14:xfrm>
              <a:off x="1684251" y="2426880"/>
              <a:ext cx="663840" cy="11520"/>
            </p14:xfrm>
          </p:contentPart>
        </mc:Choice>
        <mc:Fallback xmlns="">
          <p:pic>
            <p:nvPicPr>
              <p:cNvPr id="3" name="Ink 2">
                <a:extLst>
                  <a:ext uri="{FF2B5EF4-FFF2-40B4-BE49-F238E27FC236}">
                    <a16:creationId xmlns:a16="http://schemas.microsoft.com/office/drawing/2014/main" id="{DCED3856-414B-4368-B18C-6D204FA3C913}"/>
                  </a:ext>
                </a:extLst>
              </p:cNvPr>
              <p:cNvPicPr/>
              <p:nvPr/>
            </p:nvPicPr>
            <p:blipFill>
              <a:blip r:embed="rId4"/>
              <a:stretch>
                <a:fillRect/>
              </a:stretch>
            </p:blipFill>
            <p:spPr>
              <a:xfrm>
                <a:off x="1630251" y="2318880"/>
                <a:ext cx="771480" cy="227160"/>
              </a:xfrm>
              <a:prstGeom prst="rect">
                <a:avLst/>
              </a:prstGeom>
            </p:spPr>
          </p:pic>
        </mc:Fallback>
      </mc:AlternateContent>
      <p:sp>
        <p:nvSpPr>
          <p:cNvPr id="5" name="Arrow: Up 4">
            <a:extLst>
              <a:ext uri="{FF2B5EF4-FFF2-40B4-BE49-F238E27FC236}">
                <a16:creationId xmlns:a16="http://schemas.microsoft.com/office/drawing/2014/main" id="{A5C325A4-1FEE-32D5-688D-E9533D4C8DA7}"/>
              </a:ext>
            </a:extLst>
          </p:cNvPr>
          <p:cNvSpPr/>
          <p:nvPr/>
        </p:nvSpPr>
        <p:spPr bwMode="auto">
          <a:xfrm rot="2085787">
            <a:off x="3456880" y="30178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rrow: Up 5">
            <a:extLst>
              <a:ext uri="{FF2B5EF4-FFF2-40B4-BE49-F238E27FC236}">
                <a16:creationId xmlns:a16="http://schemas.microsoft.com/office/drawing/2014/main" id="{E9EE56DC-8297-5DEF-21B1-1B67F80AE794}"/>
              </a:ext>
            </a:extLst>
          </p:cNvPr>
          <p:cNvSpPr/>
          <p:nvPr/>
        </p:nvSpPr>
        <p:spPr bwMode="auto">
          <a:xfrm rot="2085787">
            <a:off x="5499581" y="33226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E9A62B6D-6184-CCB2-B35D-F8FDCDF14746}"/>
              </a:ext>
            </a:extLst>
          </p:cNvPr>
          <p:cNvSpPr>
            <a:spLocks noChangeArrowheads="1"/>
          </p:cNvSpPr>
          <p:nvPr/>
        </p:nvSpPr>
        <p:spPr bwMode="auto">
          <a:xfrm>
            <a:off x="1556892" y="4828806"/>
            <a:ext cx="6011582" cy="149579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it was one of the lowest rates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in the world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even before COVID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it is declining rapidly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2254B538-DDD8-9BB7-493C-95648EFB0B2D}"/>
              </a:ext>
            </a:extLst>
          </p:cNvPr>
          <p:cNvSpPr txBox="1"/>
          <p:nvPr/>
        </p:nvSpPr>
        <p:spPr>
          <a:xfrm>
            <a:off x="1219200" y="2971800"/>
            <a:ext cx="1524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1.26</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Arrow: Up 13">
            <a:extLst>
              <a:ext uri="{FF2B5EF4-FFF2-40B4-BE49-F238E27FC236}">
                <a16:creationId xmlns:a16="http://schemas.microsoft.com/office/drawing/2014/main" id="{010F5539-C9D9-9ADB-A376-C64A27F1A74E}"/>
              </a:ext>
            </a:extLst>
          </p:cNvPr>
          <p:cNvSpPr/>
          <p:nvPr/>
        </p:nvSpPr>
        <p:spPr bwMode="auto">
          <a:xfrm rot="10800000">
            <a:off x="1904999" y="2691567"/>
            <a:ext cx="152399" cy="356432"/>
          </a:xfrm>
          <a:prstGeom prst="upArrow">
            <a:avLst/>
          </a:prstGeom>
          <a:solidFill>
            <a:srgbClr val="FFC0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182DF816-CC38-DCE3-96F7-66DBE6D0EB59}"/>
                  </a:ext>
                </a:extLst>
              </p14:cNvPr>
              <p14:cNvContentPartPr/>
              <p14:nvPr/>
            </p14:nvContentPartPr>
            <p14:xfrm>
              <a:off x="1513974" y="3116253"/>
              <a:ext cx="910800" cy="40680"/>
            </p14:xfrm>
          </p:contentPart>
        </mc:Choice>
        <mc:Fallback xmlns="">
          <p:pic>
            <p:nvPicPr>
              <p:cNvPr id="17" name="Ink 16">
                <a:extLst>
                  <a:ext uri="{FF2B5EF4-FFF2-40B4-BE49-F238E27FC236}">
                    <a16:creationId xmlns:a16="http://schemas.microsoft.com/office/drawing/2014/main" id="{182DF816-CC38-DCE3-96F7-66DBE6D0EB59}"/>
                  </a:ext>
                </a:extLst>
              </p:cNvPr>
              <p:cNvPicPr/>
              <p:nvPr/>
            </p:nvPicPr>
            <p:blipFill>
              <a:blip r:embed="rId6"/>
              <a:stretch>
                <a:fillRect/>
              </a:stretch>
            </p:blipFill>
            <p:spPr>
              <a:xfrm>
                <a:off x="1459974" y="3008253"/>
                <a:ext cx="101844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E26BD7FE-549A-887D-4199-7F05BF464324}"/>
                  </a:ext>
                </a:extLst>
              </p14:cNvPr>
              <p14:cNvContentPartPr/>
              <p14:nvPr/>
            </p14:nvContentPartPr>
            <p14:xfrm>
              <a:off x="1476382" y="3346061"/>
              <a:ext cx="982800" cy="48240"/>
            </p14:xfrm>
          </p:contentPart>
        </mc:Choice>
        <mc:Fallback>
          <p:pic>
            <p:nvPicPr>
              <p:cNvPr id="18" name="Ink 17">
                <a:extLst>
                  <a:ext uri="{FF2B5EF4-FFF2-40B4-BE49-F238E27FC236}">
                    <a16:creationId xmlns:a16="http://schemas.microsoft.com/office/drawing/2014/main" id="{E26BD7FE-549A-887D-4199-7F05BF464324}"/>
                  </a:ext>
                </a:extLst>
              </p:cNvPr>
              <p:cNvPicPr/>
              <p:nvPr/>
            </p:nvPicPr>
            <p:blipFill>
              <a:blip r:embed="rId8"/>
              <a:stretch>
                <a:fillRect/>
              </a:stretch>
            </p:blipFill>
            <p:spPr>
              <a:xfrm>
                <a:off x="1422382" y="3237249"/>
                <a:ext cx="1090440" cy="265501"/>
              </a:xfrm>
              <a:prstGeom prst="rect">
                <a:avLst/>
              </a:prstGeom>
            </p:spPr>
          </p:pic>
        </mc:Fallback>
      </mc:AlternateContent>
      <p:sp>
        <p:nvSpPr>
          <p:cNvPr id="19" name="Arrow: Up 18">
            <a:extLst>
              <a:ext uri="{FF2B5EF4-FFF2-40B4-BE49-F238E27FC236}">
                <a16:creationId xmlns:a16="http://schemas.microsoft.com/office/drawing/2014/main" id="{A954B0E0-F339-D977-8340-8BCDEB487ADA}"/>
              </a:ext>
            </a:extLst>
          </p:cNvPr>
          <p:cNvSpPr/>
          <p:nvPr/>
        </p:nvSpPr>
        <p:spPr bwMode="auto">
          <a:xfrm rot="2085787">
            <a:off x="1018480" y="3475017"/>
            <a:ext cx="568539" cy="1612169"/>
          </a:xfrm>
          <a:prstGeom prst="upArrow">
            <a:avLst/>
          </a:prstGeom>
          <a:solidFill>
            <a:srgbClr val="FF0000"/>
          </a:solid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a:extLst>
              <a:ext uri="{FF2B5EF4-FFF2-40B4-BE49-F238E27FC236}">
                <a16:creationId xmlns:a16="http://schemas.microsoft.com/office/drawing/2014/main" id="{936E94A1-FA92-4069-5778-E33FEFC89BD2}"/>
              </a:ext>
            </a:extLst>
          </p:cNvPr>
          <p:cNvSpPr txBox="1"/>
          <p:nvPr/>
        </p:nvSpPr>
        <p:spPr>
          <a:xfrm>
            <a:off x="533400" y="990600"/>
            <a:ext cx="8153400" cy="760592"/>
          </a:xfrm>
          <a:prstGeom prst="rect">
            <a:avLst/>
          </a:prstGeom>
          <a:solidFill>
            <a:schemeClr val="bg1"/>
          </a:solid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Just two years earlier  . .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220846980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 name="Rectangle 3">
            <a:extLst>
              <a:ext uri="{FF2B5EF4-FFF2-40B4-BE49-F238E27FC236}">
                <a16:creationId xmlns:a16="http://schemas.microsoft.com/office/drawing/2014/main" id="{548BCA70-EFE9-9CD8-9455-CDDEB4CD3D81}"/>
              </a:ext>
            </a:extLst>
          </p:cNvPr>
          <p:cNvSpPr>
            <a:spLocks noChangeArrowheads="1"/>
          </p:cNvSpPr>
          <p:nvPr/>
        </p:nvSpPr>
        <p:spPr bwMode="auto">
          <a:xfrm>
            <a:off x="2446249" y="6585606"/>
            <a:ext cx="4253087"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https://www.cnn.com/2023/05/17/europe/italy-record-low-birth-rate-intl-cmd</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2634BFCF-3AF0-4CB1-7DA4-A176CA5A76B5}"/>
              </a:ext>
            </a:extLst>
          </p:cNvPr>
          <p:cNvPicPr>
            <a:picLocks noChangeAspect="1"/>
          </p:cNvPicPr>
          <p:nvPr/>
        </p:nvPicPr>
        <p:blipFill>
          <a:blip r:embed="rId3"/>
          <a:stretch>
            <a:fillRect/>
          </a:stretch>
        </p:blipFill>
        <p:spPr>
          <a:xfrm>
            <a:off x="914400" y="1129145"/>
            <a:ext cx="7315200" cy="5424055"/>
          </a:xfrm>
          <a:prstGeom prst="rect">
            <a:avLst/>
          </a:prstGeom>
        </p:spPr>
      </p:pic>
      <p:pic>
        <p:nvPicPr>
          <p:cNvPr id="10" name="Picture 9" descr="CNN logo">
            <a:extLst>
              <a:ext uri="{FF2B5EF4-FFF2-40B4-BE49-F238E27FC236}">
                <a16:creationId xmlns:a16="http://schemas.microsoft.com/office/drawing/2014/main" id="{7585EC65-3D08-4170-DAA8-517962F3E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104" y="457200"/>
            <a:ext cx="914400" cy="426720"/>
          </a:xfrm>
          <a:prstGeom prst="rect">
            <a:avLst/>
          </a:prstGeom>
        </p:spPr>
      </p:pic>
      <p:sp>
        <p:nvSpPr>
          <p:cNvPr id="14" name="Text Box 12">
            <a:extLst>
              <a:ext uri="{FF2B5EF4-FFF2-40B4-BE49-F238E27FC236}">
                <a16:creationId xmlns:a16="http://schemas.microsoft.com/office/drawing/2014/main" id="{A9D43E11-657D-AD17-27E7-1D58D3E56B77}"/>
              </a:ext>
            </a:extLst>
          </p:cNvPr>
          <p:cNvSpPr txBox="1">
            <a:spLocks noChangeArrowheads="1"/>
          </p:cNvSpPr>
          <p:nvPr/>
        </p:nvSpPr>
        <p:spPr bwMode="auto">
          <a:xfrm>
            <a:off x="877528" y="904568"/>
            <a:ext cx="1524777" cy="33855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17 May 2023</a:t>
            </a:r>
          </a:p>
        </p:txBody>
      </p:sp>
    </p:spTree>
    <p:extLst>
      <p:ext uri="{BB962C8B-B14F-4D97-AF65-F5344CB8AC3E}">
        <p14:creationId xmlns:p14="http://schemas.microsoft.com/office/powerpoint/2010/main" val="22447309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pic>
        <p:nvPicPr>
          <p:cNvPr id="3" name="Picture 2">
            <a:extLst>
              <a:ext uri="{FF2B5EF4-FFF2-40B4-BE49-F238E27FC236}">
                <a16:creationId xmlns:a16="http://schemas.microsoft.com/office/drawing/2014/main" id="{D0A9F25A-C768-0394-468E-F976817616C3}"/>
              </a:ext>
            </a:extLst>
          </p:cNvPr>
          <p:cNvPicPr>
            <a:picLocks noChangeAspect="1"/>
          </p:cNvPicPr>
          <p:nvPr/>
        </p:nvPicPr>
        <p:blipFill>
          <a:blip r:embed="rId2"/>
          <a:stretch>
            <a:fillRect/>
          </a:stretch>
        </p:blipFill>
        <p:spPr>
          <a:xfrm>
            <a:off x="1143000" y="533400"/>
            <a:ext cx="6858000" cy="6189908"/>
          </a:xfrm>
          <a:prstGeom prst="rect">
            <a:avLst/>
          </a:prstGeom>
        </p:spPr>
      </p:pic>
      <p:sp>
        <p:nvSpPr>
          <p:cNvPr id="4" name="Rectangle 3">
            <a:extLst>
              <a:ext uri="{FF2B5EF4-FFF2-40B4-BE49-F238E27FC236}">
                <a16:creationId xmlns:a16="http://schemas.microsoft.com/office/drawing/2014/main" id="{548BCA70-EFE9-9CD8-9455-CDDEB4CD3D81}"/>
              </a:ext>
            </a:extLst>
          </p:cNvPr>
          <p:cNvSpPr>
            <a:spLocks noChangeArrowheads="1"/>
          </p:cNvSpPr>
          <p:nvPr/>
        </p:nvSpPr>
        <p:spPr bwMode="auto">
          <a:xfrm>
            <a:off x="2457470" y="6585606"/>
            <a:ext cx="4230646"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https://www.thestreet.com/technology/elon-musk-is-very-worried-about-italy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a:extLst>
              <a:ext uri="{FF2B5EF4-FFF2-40B4-BE49-F238E27FC236}">
                <a16:creationId xmlns:a16="http://schemas.microsoft.com/office/drawing/2014/main" id="{DA1BF73C-709C-84EE-8D76-FF381655DEAA}"/>
              </a:ext>
            </a:extLst>
          </p:cNvPr>
          <p:cNvSpPr/>
          <p:nvPr/>
        </p:nvSpPr>
        <p:spPr bwMode="auto">
          <a:xfrm>
            <a:off x="1522195" y="2133600"/>
            <a:ext cx="6402605" cy="3810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C5C1B17A-BB89-6248-64A5-055D2E124E0E}"/>
              </a:ext>
            </a:extLst>
          </p:cNvPr>
          <p:cNvPicPr>
            <a:picLocks noChangeAspect="1"/>
          </p:cNvPicPr>
          <p:nvPr/>
        </p:nvPicPr>
        <p:blipFill>
          <a:blip r:embed="rId4"/>
          <a:stretch>
            <a:fillRect/>
          </a:stretch>
        </p:blipFill>
        <p:spPr>
          <a:xfrm>
            <a:off x="2305070" y="2133600"/>
            <a:ext cx="4476730" cy="3999515"/>
          </a:xfrm>
          <a:prstGeom prst="rect">
            <a:avLst/>
          </a:prstGeom>
        </p:spPr>
      </p:pic>
      <p:sp>
        <p:nvSpPr>
          <p:cNvPr id="12" name="Text Box 12">
            <a:extLst>
              <a:ext uri="{FF2B5EF4-FFF2-40B4-BE49-F238E27FC236}">
                <a16:creationId xmlns:a16="http://schemas.microsoft.com/office/drawing/2014/main" id="{173DDF93-D741-5519-B393-853B9D5D762D}"/>
              </a:ext>
            </a:extLst>
          </p:cNvPr>
          <p:cNvSpPr txBox="1">
            <a:spLocks noChangeArrowheads="1"/>
          </p:cNvSpPr>
          <p:nvPr/>
        </p:nvSpPr>
        <p:spPr bwMode="auto">
          <a:xfrm>
            <a:off x="5817159" y="1612943"/>
            <a:ext cx="187904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TheStreet</a:t>
            </a:r>
          </a:p>
        </p:txBody>
      </p:sp>
    </p:spTree>
    <p:extLst>
      <p:ext uri="{BB962C8B-B14F-4D97-AF65-F5344CB8AC3E}">
        <p14:creationId xmlns:p14="http://schemas.microsoft.com/office/powerpoint/2010/main" val="391977438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pic>
        <p:nvPicPr>
          <p:cNvPr id="5" name="Picture 4">
            <a:extLst>
              <a:ext uri="{FF2B5EF4-FFF2-40B4-BE49-F238E27FC236}">
                <a16:creationId xmlns:a16="http://schemas.microsoft.com/office/drawing/2014/main" id="{7D1E0B32-3ABD-A0AF-E537-7D23C0E886D5}"/>
              </a:ext>
            </a:extLst>
          </p:cNvPr>
          <p:cNvPicPr>
            <a:picLocks noChangeAspect="1"/>
          </p:cNvPicPr>
          <p:nvPr/>
        </p:nvPicPr>
        <p:blipFill>
          <a:blip r:embed="rId3"/>
          <a:stretch>
            <a:fillRect/>
          </a:stretch>
        </p:blipFill>
        <p:spPr>
          <a:xfrm>
            <a:off x="921545" y="457200"/>
            <a:ext cx="7315200" cy="6025486"/>
          </a:xfrm>
          <a:prstGeom prst="rect">
            <a:avLst/>
          </a:prstGeom>
        </p:spPr>
      </p:pic>
      <p:sp>
        <p:nvSpPr>
          <p:cNvPr id="6" name="Rectangle 5">
            <a:extLst>
              <a:ext uri="{FF2B5EF4-FFF2-40B4-BE49-F238E27FC236}">
                <a16:creationId xmlns:a16="http://schemas.microsoft.com/office/drawing/2014/main" id="{04799A95-F69D-C591-1A51-FB3688442EF4}"/>
              </a:ext>
            </a:extLst>
          </p:cNvPr>
          <p:cNvSpPr>
            <a:spLocks noChangeArrowheads="1"/>
          </p:cNvSpPr>
          <p:nvPr/>
        </p:nvSpPr>
        <p:spPr bwMode="auto">
          <a:xfrm>
            <a:off x="1377046" y="6585606"/>
            <a:ext cx="6391494"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6A02C830-DA95-12CA-FD16-2CC0F583D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838200"/>
            <a:ext cx="1828800" cy="402566"/>
          </a:xfrm>
          <a:prstGeom prst="rect">
            <a:avLst/>
          </a:prstGeom>
        </p:spPr>
      </p:pic>
      <p:sp>
        <p:nvSpPr>
          <p:cNvPr id="9" name="Rectangle 8">
            <a:extLst>
              <a:ext uri="{FF2B5EF4-FFF2-40B4-BE49-F238E27FC236}">
                <a16:creationId xmlns:a16="http://schemas.microsoft.com/office/drawing/2014/main" id="{60EC0F9F-4BC5-6803-3D72-56C5A5CC999F}"/>
              </a:ext>
            </a:extLst>
          </p:cNvPr>
          <p:cNvSpPr/>
          <p:nvPr/>
        </p:nvSpPr>
        <p:spPr>
          <a:xfrm>
            <a:off x="6324600" y="1320800"/>
            <a:ext cx="1651414"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7 October 2023 </a:t>
            </a:r>
          </a:p>
        </p:txBody>
      </p:sp>
    </p:spTree>
    <p:extLst>
      <p:ext uri="{BB962C8B-B14F-4D97-AF65-F5344CB8AC3E}">
        <p14:creationId xmlns:p14="http://schemas.microsoft.com/office/powerpoint/2010/main" val="162196626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pic>
        <p:nvPicPr>
          <p:cNvPr id="3" name="Picture 2">
            <a:extLst>
              <a:ext uri="{FF2B5EF4-FFF2-40B4-BE49-F238E27FC236}">
                <a16:creationId xmlns:a16="http://schemas.microsoft.com/office/drawing/2014/main" id="{E497B913-FE3E-F88A-E0E6-F7CA648E1F8B}"/>
              </a:ext>
            </a:extLst>
          </p:cNvPr>
          <p:cNvPicPr>
            <a:picLocks noChangeAspect="1"/>
          </p:cNvPicPr>
          <p:nvPr/>
        </p:nvPicPr>
        <p:blipFill>
          <a:blip r:embed="rId2"/>
          <a:stretch>
            <a:fillRect/>
          </a:stretch>
        </p:blipFill>
        <p:spPr>
          <a:xfrm>
            <a:off x="1270962" y="387148"/>
            <a:ext cx="6634174" cy="6242252"/>
          </a:xfrm>
          <a:prstGeom prst="rect">
            <a:avLst/>
          </a:prstGeom>
        </p:spPr>
      </p:pic>
      <p:sp>
        <p:nvSpPr>
          <p:cNvPr id="4" name="Rectangle 3">
            <a:extLst>
              <a:ext uri="{FF2B5EF4-FFF2-40B4-BE49-F238E27FC236}">
                <a16:creationId xmlns:a16="http://schemas.microsoft.com/office/drawing/2014/main" id="{4A35436A-40F6-28E7-C9C2-AF8C71A12A67}"/>
              </a:ext>
            </a:extLst>
          </p:cNvPr>
          <p:cNvSpPr>
            <a:spLocks noChangeArrowheads="1"/>
          </p:cNvSpPr>
          <p:nvPr/>
        </p:nvSpPr>
        <p:spPr bwMode="auto">
          <a:xfrm>
            <a:off x="2153701" y="6585606"/>
            <a:ext cx="4838184"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https://www.nytimes.com/2023/01/30/world/europe/italy-birthrate.html?smid=em-share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2">
            <a:extLst>
              <a:ext uri="{FF2B5EF4-FFF2-40B4-BE49-F238E27FC236}">
                <a16:creationId xmlns:a16="http://schemas.microsoft.com/office/drawing/2014/main" id="{DCDCE958-ED15-AD67-2B98-E39502300F5C}"/>
              </a:ext>
            </a:extLst>
          </p:cNvPr>
          <p:cNvSpPr txBox="1">
            <a:spLocks noChangeArrowheads="1"/>
          </p:cNvSpPr>
          <p:nvPr/>
        </p:nvSpPr>
        <p:spPr bwMode="auto">
          <a:xfrm>
            <a:off x="609600" y="735268"/>
            <a:ext cx="1699504"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30 January 2023</a:t>
            </a:r>
          </a:p>
        </p:txBody>
      </p:sp>
      <p:pic>
        <p:nvPicPr>
          <p:cNvPr id="12" name="Picture 11">
            <a:extLst>
              <a:ext uri="{FF2B5EF4-FFF2-40B4-BE49-F238E27FC236}">
                <a16:creationId xmlns:a16="http://schemas.microsoft.com/office/drawing/2014/main" id="{E987170B-5F4A-4A34-03B5-DA60CE604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00" y="381000"/>
            <a:ext cx="2122600" cy="307777"/>
          </a:xfrm>
          <a:prstGeom prst="rect">
            <a:avLst/>
          </a:prstGeom>
        </p:spPr>
      </p:pic>
    </p:spTree>
    <p:extLst>
      <p:ext uri="{BB962C8B-B14F-4D97-AF65-F5344CB8AC3E}">
        <p14:creationId xmlns:p14="http://schemas.microsoft.com/office/powerpoint/2010/main" val="42898206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67000" y="3217560"/>
              <a:ext cx="3795480" cy="59040"/>
            </p14:xfrm>
          </p:contentPart>
        </mc:Choice>
        <mc:Fallback>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613000" y="3109560"/>
                <a:ext cx="3903120" cy="274680"/>
              </a:xfrm>
              <a:prstGeom prst="rect">
                <a:avLst/>
              </a:prstGeom>
            </p:spPr>
          </p:pic>
        </mc:Fallback>
      </mc:AlternateContent>
      <p:sp>
        <p:nvSpPr>
          <p:cNvPr id="5" name="Text Box 10">
            <a:extLst>
              <a:ext uri="{FF2B5EF4-FFF2-40B4-BE49-F238E27FC236}">
                <a16:creationId xmlns:a16="http://schemas.microsoft.com/office/drawing/2014/main" id="{12187A6B-ACD2-E35E-4590-02323AEDC6CC}"/>
              </a:ext>
            </a:extLst>
          </p:cNvPr>
          <p:cNvSpPr txBox="1">
            <a:spLocks noChangeArrowheads="1"/>
          </p:cNvSpPr>
          <p:nvPr/>
        </p:nvSpPr>
        <p:spPr bwMode="auto">
          <a:xfrm>
            <a:off x="404504" y="3810000"/>
            <a:ext cx="8349281" cy="1398332"/>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That means not enough children are being born to sustain the population . . .</a:t>
            </a:r>
            <a:endPar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7305110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growth rate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201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3">
            <a:extLst>
              <a:ext uri="{FF2B5EF4-FFF2-40B4-BE49-F238E27FC236}">
                <a16:creationId xmlns:a16="http://schemas.microsoft.com/office/drawing/2014/main" id="{C55C4B9D-476A-4AAB-B46B-DEB8B547934F}"/>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4B0AA1F2-5235-4B95-A4CB-8813E18EB236}"/>
                  </a:ext>
                </a:extLst>
              </p14:cNvPr>
              <p14:cNvContentPartPr/>
              <p14:nvPr/>
            </p14:nvContentPartPr>
            <p14:xfrm>
              <a:off x="2659500" y="4343400"/>
              <a:ext cx="3825000" cy="68760"/>
            </p14:xfrm>
          </p:contentPart>
        </mc:Choice>
        <mc:Fallback>
          <p:pic>
            <p:nvPicPr>
              <p:cNvPr id="4" name="Ink 3">
                <a:extLst>
                  <a:ext uri="{FF2B5EF4-FFF2-40B4-BE49-F238E27FC236}">
                    <a16:creationId xmlns:a16="http://schemas.microsoft.com/office/drawing/2014/main" id="{4B0AA1F2-5235-4B95-A4CB-8813E18EB236}"/>
                  </a:ext>
                </a:extLst>
              </p:cNvPr>
              <p:cNvPicPr/>
              <p:nvPr/>
            </p:nvPicPr>
            <p:blipFill>
              <a:blip r:embed="rId4"/>
              <a:stretch>
                <a:fillRect/>
              </a:stretch>
            </p:blipFill>
            <p:spPr>
              <a:xfrm>
                <a:off x="2605500" y="4235400"/>
                <a:ext cx="39326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95A7C01-5EFA-4895-A387-4CD5C31C691C}"/>
                  </a:ext>
                </a:extLst>
              </p14:cNvPr>
              <p14:cNvContentPartPr/>
              <p14:nvPr/>
            </p14:nvContentPartPr>
            <p14:xfrm>
              <a:off x="-587691" y="20672"/>
              <a:ext cx="360" cy="17640"/>
            </p14:xfrm>
          </p:contentPart>
        </mc:Choice>
        <mc:Fallback xmlns="">
          <p:pic>
            <p:nvPicPr>
              <p:cNvPr id="5" name="Ink 4">
                <a:extLst>
                  <a:ext uri="{FF2B5EF4-FFF2-40B4-BE49-F238E27FC236}">
                    <a16:creationId xmlns:a16="http://schemas.microsoft.com/office/drawing/2014/main" id="{595A7C01-5EFA-4895-A387-4CD5C31C691C}"/>
                  </a:ext>
                </a:extLst>
              </p:cNvPr>
              <p:cNvPicPr/>
              <p:nvPr/>
            </p:nvPicPr>
            <p:blipFill>
              <a:blip r:embed="rId6"/>
              <a:stretch>
                <a:fillRect/>
              </a:stretch>
            </p:blipFill>
            <p:spPr>
              <a:xfrm>
                <a:off x="-641331" y="-86968"/>
                <a:ext cx="108000" cy="233280"/>
              </a:xfrm>
              <a:prstGeom prst="rect">
                <a:avLst/>
              </a:prstGeom>
            </p:spPr>
          </p:pic>
        </mc:Fallback>
      </mc:AlternateContent>
    </p:spTree>
    <p:extLst>
      <p:ext uri="{BB962C8B-B14F-4D97-AF65-F5344CB8AC3E}">
        <p14:creationId xmlns:p14="http://schemas.microsoft.com/office/powerpoint/2010/main" val="366034001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3D9D3-E9AB-4F84-A0C3-72AFF8F159F8}"/>
              </a:ext>
            </a:extLst>
          </p:cNvPr>
          <p:cNvPicPr>
            <a:picLocks noChangeAspect="1"/>
          </p:cNvPicPr>
          <p:nvPr/>
        </p:nvPicPr>
        <p:blipFill>
          <a:blip r:embed="rId2"/>
          <a:stretch>
            <a:fillRect/>
          </a:stretch>
        </p:blipFill>
        <p:spPr>
          <a:xfrm>
            <a:off x="1600200" y="651642"/>
            <a:ext cx="5943600" cy="5825358"/>
          </a:xfrm>
          <a:prstGeom prst="rect">
            <a:avLst/>
          </a:prstGeom>
        </p:spPr>
      </p:pic>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https://www.theguardian.com/world/2020/jul/21/italian-village-morterone-celebrates-first-birth-in-eight-years?CMP=Share_iOSApp_Other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240E28-1BC5-4D46-B833-DB93ABDB473A}"/>
              </a:ext>
            </a:extLst>
          </p:cNvPr>
          <p:cNvSpPr txBox="1"/>
          <p:nvPr/>
        </p:nvSpPr>
        <p:spPr>
          <a:xfrm>
            <a:off x="1561700" y="1352490"/>
            <a:ext cx="3200400"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21 Jul 2020</a:t>
            </a:r>
          </a:p>
        </p:txBody>
      </p:sp>
      <p:pic>
        <p:nvPicPr>
          <p:cNvPr id="9" name="Picture 8" descr="A blue sign with white text&#10;&#10;Description automatically generated with medium confidence">
            <a:extLst>
              <a:ext uri="{FF2B5EF4-FFF2-40B4-BE49-F238E27FC236}">
                <a16:creationId xmlns:a16="http://schemas.microsoft.com/office/drawing/2014/main" id="{AD98ACCB-E107-4E7B-A9B9-5712857E3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300" y="1121434"/>
            <a:ext cx="1828800" cy="402566"/>
          </a:xfrm>
          <a:prstGeom prst="rect">
            <a:avLst/>
          </a:prstGeom>
        </p:spPr>
      </p:pic>
    </p:spTree>
    <p:extLst>
      <p:ext uri="{BB962C8B-B14F-4D97-AF65-F5344CB8AC3E}">
        <p14:creationId xmlns:p14="http://schemas.microsoft.com/office/powerpoint/2010/main" val="22205347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https://www.bbc.com/news/world-53424726</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24B64AC7-9083-4D98-8A6B-CC3EDF1E9D66}"/>
              </a:ext>
            </a:extLst>
          </p:cNvPr>
          <p:cNvPicPr>
            <a:picLocks noChangeAspect="1"/>
          </p:cNvPicPr>
          <p:nvPr/>
        </p:nvPicPr>
        <p:blipFill>
          <a:blip r:embed="rId3"/>
          <a:stretch>
            <a:fillRect/>
          </a:stretch>
        </p:blipFill>
        <p:spPr>
          <a:xfrm>
            <a:off x="1752600" y="593469"/>
            <a:ext cx="5669280" cy="5807331"/>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BC3B902-8D47-48B5-827A-236ACDF58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475" y="1143000"/>
            <a:ext cx="1828800" cy="877824"/>
          </a:xfrm>
          <a:prstGeom prst="rect">
            <a:avLst/>
          </a:prstGeom>
        </p:spPr>
      </p:pic>
      <p:sp>
        <p:nvSpPr>
          <p:cNvPr id="12" name="TextBox 11">
            <a:extLst>
              <a:ext uri="{FF2B5EF4-FFF2-40B4-BE49-F238E27FC236}">
                <a16:creationId xmlns:a16="http://schemas.microsoft.com/office/drawing/2014/main" id="{B8ECA0CF-6E31-4CE4-AD54-41E4A922E1F3}"/>
              </a:ext>
            </a:extLst>
          </p:cNvPr>
          <p:cNvSpPr txBox="1"/>
          <p:nvPr/>
        </p:nvSpPr>
        <p:spPr>
          <a:xfrm>
            <a:off x="1732550" y="1439732"/>
            <a:ext cx="3200400" cy="541468"/>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Jul 2020</a:t>
            </a:r>
          </a:p>
        </p:txBody>
      </p:sp>
      <p:sp>
        <p:nvSpPr>
          <p:cNvPr id="6" name="Text Box 5">
            <a:extLst>
              <a:ext uri="{FF2B5EF4-FFF2-40B4-BE49-F238E27FC236}">
                <a16:creationId xmlns:a16="http://schemas.microsoft.com/office/drawing/2014/main" id="{5B18C2CD-1167-46E4-9B9D-0E1F9B128CA5}"/>
              </a:ext>
            </a:extLst>
          </p:cNvPr>
          <p:cNvSpPr txBox="1">
            <a:spLocks noChangeArrowheads="1"/>
          </p:cNvSpPr>
          <p:nvPr/>
        </p:nvSpPr>
        <p:spPr bwMode="auto">
          <a:xfrm>
            <a:off x="2524225" y="4648200"/>
            <a:ext cx="4095550" cy="954107"/>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Including Italy</a:t>
            </a:r>
          </a:p>
        </p:txBody>
      </p:sp>
    </p:spTree>
    <p:extLst>
      <p:ext uri="{BB962C8B-B14F-4D97-AF65-F5344CB8AC3E}">
        <p14:creationId xmlns:p14="http://schemas.microsoft.com/office/powerpoint/2010/main" val="36282911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4" name="Text Box 10">
            <a:extLst>
              <a:ext uri="{FF2B5EF4-FFF2-40B4-BE49-F238E27FC236}">
                <a16:creationId xmlns:a16="http://schemas.microsoft.com/office/drawing/2014/main" id="{56ED625B-0E1F-D106-EA4D-4F72E20D6523}"/>
              </a:ext>
            </a:extLst>
          </p:cNvPr>
          <p:cNvSpPr txBox="1">
            <a:spLocks noChangeArrowheads="1"/>
          </p:cNvSpPr>
          <p:nvPr/>
        </p:nvSpPr>
        <p:spPr bwMode="auto">
          <a:xfrm>
            <a:off x="404504" y="3378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 overall total fertility rate of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2.1</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is needed for the population in an area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to remain stable,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assuming no immigration or emigration occurs . .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1800943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048000"/>
            <a:ext cx="8349281" cy="30988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276600"/>
            <a:ext cx="8349281" cy="2819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low birth rate is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huge</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slow-moving crisis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unless something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eventually done,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Italy as we know it will disappear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1332281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1.26</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[2024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194239" y="5420380"/>
            <a:ext cx="1742464"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[23.6%]</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707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18923370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277935" y="6552708"/>
            <a:ext cx="458971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http://edition.cnn.com/travel/article/italy-one-euro-homes-maenza-rome/index.html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descr="A picture containing text, mountain, valley, canyon&#10;&#10;Description automatically generated">
            <a:extLst>
              <a:ext uri="{FF2B5EF4-FFF2-40B4-BE49-F238E27FC236}">
                <a16:creationId xmlns:a16="http://schemas.microsoft.com/office/drawing/2014/main" id="{EDE08179-36F9-4703-A232-456213EF30A6}"/>
              </a:ext>
            </a:extLst>
          </p:cNvPr>
          <p:cNvPicPr>
            <a:picLocks noChangeAspect="1"/>
          </p:cNvPicPr>
          <p:nvPr/>
        </p:nvPicPr>
        <p:blipFill>
          <a:blip r:embed="rId3"/>
          <a:stretch>
            <a:fillRect/>
          </a:stretch>
        </p:blipFill>
        <p:spPr>
          <a:xfrm>
            <a:off x="914400" y="533400"/>
            <a:ext cx="7315200" cy="6013095"/>
          </a:xfrm>
          <a:prstGeom prst="rect">
            <a:avLst/>
          </a:prstGeom>
        </p:spPr>
      </p:pic>
      <p:sp>
        <p:nvSpPr>
          <p:cNvPr id="8" name="Rectangle 7">
            <a:extLst>
              <a:ext uri="{FF2B5EF4-FFF2-40B4-BE49-F238E27FC236}">
                <a16:creationId xmlns:a16="http://schemas.microsoft.com/office/drawing/2014/main" id="{1C22329A-F548-41BB-8938-180519285266}"/>
              </a:ext>
            </a:extLst>
          </p:cNvPr>
          <p:cNvSpPr/>
          <p:nvPr/>
        </p:nvSpPr>
        <p:spPr>
          <a:xfrm>
            <a:off x="2295625" y="6266576"/>
            <a:ext cx="2179320" cy="27699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23 August 2021 </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08EA5F0-7FE6-471C-BFBF-66D5DAD05134}"/>
                  </a:ext>
                </a:extLst>
              </p14:cNvPr>
              <p14:cNvContentPartPr/>
              <p14:nvPr/>
            </p14:nvContentPartPr>
            <p14:xfrm>
              <a:off x="5572971" y="5543792"/>
              <a:ext cx="1179720" cy="49320"/>
            </p14:xfrm>
          </p:contentPart>
        </mc:Choice>
        <mc:Fallback xmlns="">
          <p:pic>
            <p:nvPicPr>
              <p:cNvPr id="9" name="Ink 8">
                <a:extLst>
                  <a:ext uri="{FF2B5EF4-FFF2-40B4-BE49-F238E27FC236}">
                    <a16:creationId xmlns:a16="http://schemas.microsoft.com/office/drawing/2014/main" id="{508EA5F0-7FE6-471C-BFBF-66D5DAD05134}"/>
                  </a:ext>
                </a:extLst>
              </p:cNvPr>
              <p:cNvPicPr/>
              <p:nvPr/>
            </p:nvPicPr>
            <p:blipFill>
              <a:blip r:embed="rId5"/>
              <a:stretch>
                <a:fillRect/>
              </a:stretch>
            </p:blipFill>
            <p:spPr>
              <a:xfrm>
                <a:off x="5518971" y="5435792"/>
                <a:ext cx="12873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6F6E821-86C8-4939-8A28-5619350D665F}"/>
                  </a:ext>
                </a:extLst>
              </p14:cNvPr>
              <p14:cNvContentPartPr/>
              <p14:nvPr/>
            </p14:nvContentPartPr>
            <p14:xfrm>
              <a:off x="5562891" y="5715872"/>
              <a:ext cx="1229760" cy="41400"/>
            </p14:xfrm>
          </p:contentPart>
        </mc:Choice>
        <mc:Fallback xmlns="">
          <p:pic>
            <p:nvPicPr>
              <p:cNvPr id="10" name="Ink 9">
                <a:extLst>
                  <a:ext uri="{FF2B5EF4-FFF2-40B4-BE49-F238E27FC236}">
                    <a16:creationId xmlns:a16="http://schemas.microsoft.com/office/drawing/2014/main" id="{B6F6E821-86C8-4939-8A28-5619350D665F}"/>
                  </a:ext>
                </a:extLst>
              </p:cNvPr>
              <p:cNvPicPr/>
              <p:nvPr/>
            </p:nvPicPr>
            <p:blipFill>
              <a:blip r:embed="rId7"/>
              <a:stretch>
                <a:fillRect/>
              </a:stretch>
            </p:blipFill>
            <p:spPr>
              <a:xfrm>
                <a:off x="5508891" y="5607872"/>
                <a:ext cx="1337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D294408-0B51-4DE2-A277-0772988F6437}"/>
                  </a:ext>
                </a:extLst>
              </p14:cNvPr>
              <p14:cNvContentPartPr/>
              <p14:nvPr/>
            </p14:nvContentPartPr>
            <p14:xfrm>
              <a:off x="2425131" y="5880032"/>
              <a:ext cx="1686960" cy="20520"/>
            </p14:xfrm>
          </p:contentPart>
        </mc:Choice>
        <mc:Fallback xmlns="">
          <p:pic>
            <p:nvPicPr>
              <p:cNvPr id="11" name="Ink 10">
                <a:extLst>
                  <a:ext uri="{FF2B5EF4-FFF2-40B4-BE49-F238E27FC236}">
                    <a16:creationId xmlns:a16="http://schemas.microsoft.com/office/drawing/2014/main" id="{3D294408-0B51-4DE2-A277-0772988F6437}"/>
                  </a:ext>
                </a:extLst>
              </p:cNvPr>
              <p:cNvPicPr/>
              <p:nvPr/>
            </p:nvPicPr>
            <p:blipFill>
              <a:blip r:embed="rId9"/>
              <a:stretch>
                <a:fillRect/>
              </a:stretch>
            </p:blipFill>
            <p:spPr>
              <a:xfrm>
                <a:off x="2371119" y="5772032"/>
                <a:ext cx="1794623"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73D1CFB-D88A-4ABE-A04C-090C884CE4E2}"/>
                  </a:ext>
                </a:extLst>
              </p14:cNvPr>
              <p14:cNvContentPartPr/>
              <p14:nvPr/>
            </p14:nvContentPartPr>
            <p14:xfrm>
              <a:off x="2415411" y="6015392"/>
              <a:ext cx="1671840" cy="58680"/>
            </p14:xfrm>
          </p:contentPart>
        </mc:Choice>
        <mc:Fallback xmlns="">
          <p:pic>
            <p:nvPicPr>
              <p:cNvPr id="12" name="Ink 11">
                <a:extLst>
                  <a:ext uri="{FF2B5EF4-FFF2-40B4-BE49-F238E27FC236}">
                    <a16:creationId xmlns:a16="http://schemas.microsoft.com/office/drawing/2014/main" id="{073D1CFB-D88A-4ABE-A04C-090C884CE4E2}"/>
                  </a:ext>
                </a:extLst>
              </p:cNvPr>
              <p:cNvPicPr/>
              <p:nvPr/>
            </p:nvPicPr>
            <p:blipFill>
              <a:blip r:embed="rId11"/>
              <a:stretch>
                <a:fillRect/>
              </a:stretch>
            </p:blipFill>
            <p:spPr>
              <a:xfrm>
                <a:off x="2361399" y="5907392"/>
                <a:ext cx="1779503" cy="274320"/>
              </a:xfrm>
              <a:prstGeom prst="rect">
                <a:avLst/>
              </a:prstGeom>
            </p:spPr>
          </p:pic>
        </mc:Fallback>
      </mc:AlternateContent>
      <p:sp>
        <p:nvSpPr>
          <p:cNvPr id="13" name="Rectangle 12">
            <a:extLst>
              <a:ext uri="{FF2B5EF4-FFF2-40B4-BE49-F238E27FC236}">
                <a16:creationId xmlns:a16="http://schemas.microsoft.com/office/drawing/2014/main" id="{D0D76155-EF06-4430-91EE-AACBA3289EE8}"/>
              </a:ext>
            </a:extLst>
          </p:cNvPr>
          <p:cNvSpPr/>
          <p:nvPr/>
        </p:nvSpPr>
        <p:spPr>
          <a:xfrm>
            <a:off x="5821680" y="5867400"/>
            <a:ext cx="217932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badi Extra Light" panose="020B0604020202020204" pitchFamily="34" charset="0"/>
                <a:ea typeface="+mn-ea"/>
                <a:cs typeface="+mn-cs"/>
              </a:rPr>
              <a:t>$1.18 USD</a:t>
            </a:r>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18FF0D88-EC34-4EED-A33F-B0D450A86692}"/>
                  </a:ext>
                </a:extLst>
              </p14:cNvPr>
              <p14:cNvContentPartPr/>
              <p14:nvPr/>
            </p14:nvContentPartPr>
            <p14:xfrm>
              <a:off x="5871429" y="6043832"/>
              <a:ext cx="1332360" cy="42120"/>
            </p14:xfrm>
          </p:contentPart>
        </mc:Choice>
        <mc:Fallback xmlns="">
          <p:pic>
            <p:nvPicPr>
              <p:cNvPr id="4" name="Ink 3">
                <a:extLst>
                  <a:ext uri="{FF2B5EF4-FFF2-40B4-BE49-F238E27FC236}">
                    <a16:creationId xmlns:a16="http://schemas.microsoft.com/office/drawing/2014/main" id="{18FF0D88-EC34-4EED-A33F-B0D450A86692}"/>
                  </a:ext>
                </a:extLst>
              </p:cNvPr>
              <p:cNvPicPr/>
              <p:nvPr/>
            </p:nvPicPr>
            <p:blipFill>
              <a:blip r:embed="rId13"/>
              <a:stretch>
                <a:fillRect/>
              </a:stretch>
            </p:blipFill>
            <p:spPr>
              <a:xfrm>
                <a:off x="5817429" y="5935832"/>
                <a:ext cx="1440000" cy="257760"/>
              </a:xfrm>
              <a:prstGeom prst="rect">
                <a:avLst/>
              </a:prstGeom>
            </p:spPr>
          </p:pic>
        </mc:Fallback>
      </mc:AlternateContent>
    </p:spTree>
    <p:extLst>
      <p:ext uri="{BB962C8B-B14F-4D97-AF65-F5344CB8AC3E}">
        <p14:creationId xmlns:p14="http://schemas.microsoft.com/office/powerpoint/2010/main" val="8735788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377047" y="6552708"/>
            <a:ext cx="639149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a:extLst>
              <a:ext uri="{FF2B5EF4-FFF2-40B4-BE49-F238E27FC236}">
                <a16:creationId xmlns:a16="http://schemas.microsoft.com/office/drawing/2014/main" id="{87376E35-7CC2-0FCC-9399-F27844CB09DD}"/>
              </a:ext>
            </a:extLst>
          </p:cNvPr>
          <p:cNvPicPr>
            <a:picLocks noChangeAspect="1"/>
          </p:cNvPicPr>
          <p:nvPr/>
        </p:nvPicPr>
        <p:blipFill>
          <a:blip r:embed="rId3"/>
          <a:stretch>
            <a:fillRect/>
          </a:stretch>
        </p:blipFill>
        <p:spPr>
          <a:xfrm>
            <a:off x="358558" y="457047"/>
            <a:ext cx="8426883" cy="5943905"/>
          </a:xfrm>
          <a:prstGeom prst="rect">
            <a:avLst/>
          </a:prstGeom>
        </p:spPr>
      </p:pic>
      <p:sp>
        <p:nvSpPr>
          <p:cNvPr id="15" name="Rectangle 14">
            <a:extLst>
              <a:ext uri="{FF2B5EF4-FFF2-40B4-BE49-F238E27FC236}">
                <a16:creationId xmlns:a16="http://schemas.microsoft.com/office/drawing/2014/main" id="{B17ED238-B49D-331A-C273-DCFB25413BE1}"/>
              </a:ext>
            </a:extLst>
          </p:cNvPr>
          <p:cNvSpPr/>
          <p:nvPr/>
        </p:nvSpPr>
        <p:spPr>
          <a:xfrm>
            <a:off x="1325880" y="1600200"/>
            <a:ext cx="2179320"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23 August 2021 </a:t>
            </a:r>
          </a:p>
        </p:txBody>
      </p:sp>
      <p:pic>
        <p:nvPicPr>
          <p:cNvPr id="17" name="Picture 16" descr="A blue and white logo&#10;&#10;Description automatically generated">
            <a:extLst>
              <a:ext uri="{FF2B5EF4-FFF2-40B4-BE49-F238E27FC236}">
                <a16:creationId xmlns:a16="http://schemas.microsoft.com/office/drawing/2014/main" id="{84B1E5F5-680E-AA1E-4D8D-F65F9D3F7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38200"/>
            <a:ext cx="3028950" cy="666750"/>
          </a:xfrm>
          <a:prstGeom prst="rect">
            <a:avLst/>
          </a:prstGeom>
        </p:spPr>
      </p:pic>
    </p:spTree>
    <p:extLst>
      <p:ext uri="{BB962C8B-B14F-4D97-AF65-F5344CB8AC3E}">
        <p14:creationId xmlns:p14="http://schemas.microsoft.com/office/powerpoint/2010/main" val="6765848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1.26</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505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352800"/>
            <a:ext cx="8349281" cy="2057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in the meantime, there will be big problems trying to support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 aging population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9151224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lvl="0">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a:t>
            </a:r>
            <a:r>
              <a:rPr lang="en-US" sz="2400" i="0" dirty="0">
                <a:solidFill>
                  <a:srgbClr val="BBE0E3">
                    <a:lumMod val="90000"/>
                  </a:srgbClr>
                </a:solidFill>
              </a:rPr>
              <a:t>60,964,931</a:t>
            </a: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lvl="0">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a:t>
            </a:r>
            <a:r>
              <a:rPr lang="en-US" sz="2400" i="0" dirty="0">
                <a:solidFill>
                  <a:srgbClr val="BBE0E3">
                    <a:lumMod val="90000"/>
                  </a:srgbClr>
                </a:solidFill>
              </a:rPr>
              <a:t>-0.08</a:t>
            </a: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201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900999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3883179"/>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47641901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0" y="2661947"/>
            <a:ext cx="4572000" cy="182492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Here’s how that works . . .</a:t>
            </a:r>
          </a:p>
        </p:txBody>
      </p:sp>
    </p:spTree>
    <p:extLst>
      <p:ext uri="{BB962C8B-B14F-4D97-AF65-F5344CB8AC3E}">
        <p14:creationId xmlns:p14="http://schemas.microsoft.com/office/powerpoint/2010/main" val="252699341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2140239"/>
            <a:ext cx="7048500" cy="35747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Population change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births minus deaths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plus net migration</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mn-ea"/>
                <a:cs typeface="+mn-cs"/>
              </a:rPr>
              <a:t>(immigration minus emigration) </a:t>
            </a:r>
          </a:p>
        </p:txBody>
      </p:sp>
    </p:spTree>
    <p:extLst>
      <p:ext uri="{BB962C8B-B14F-4D97-AF65-F5344CB8AC3E}">
        <p14:creationId xmlns:p14="http://schemas.microsoft.com/office/powerpoint/2010/main" val="17104498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905000"/>
            <a:ext cx="7048500" cy="389645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If you like formulas, here’s the formula: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∆p = (b-d) + (</a:t>
            </a:r>
            <a:r>
              <a:rPr kumimoji="0" lang="en-US" sz="48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4800" b="1" i="0" u="none" strike="noStrike" kern="1200" cap="none" spc="0" normalizeH="0" baseline="0" noProof="0" dirty="0">
                <a:ln>
                  <a:noFill/>
                </a:ln>
                <a:solidFill>
                  <a:srgbClr val="FF0000"/>
                </a:solidFill>
                <a:effectLst/>
                <a:uLnTx/>
                <a:uFillTx/>
                <a:latin typeface="Arial" charset="0"/>
                <a:ea typeface="+mn-ea"/>
                <a:cs typeface="+mn-cs"/>
              </a:rPr>
              <a: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∆p = population change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b =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 = deaths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 I =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e = emigration </a:t>
            </a:r>
          </a:p>
        </p:txBody>
      </p:sp>
    </p:spTree>
    <p:extLst>
      <p:ext uri="{BB962C8B-B14F-4D97-AF65-F5344CB8AC3E}">
        <p14:creationId xmlns:p14="http://schemas.microsoft.com/office/powerpoint/2010/main" val="399880989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026" name="Picture 2" descr="File:Population pyramid exampl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6" y="1905000"/>
            <a:ext cx="8229600" cy="405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2205" y="914400"/>
            <a:ext cx="6580909" cy="95410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Population Pyramids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reflect population composition and change </a:t>
            </a:r>
          </a:p>
        </p:txBody>
      </p:sp>
    </p:spTree>
    <p:extLst>
      <p:ext uri="{BB962C8B-B14F-4D97-AF65-F5344CB8AC3E}">
        <p14:creationId xmlns:p14="http://schemas.microsoft.com/office/powerpoint/2010/main" val="364334831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1600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9435F1B-EBEB-4770-9942-4F03FB460821}"/>
              </a:ext>
            </a:extLst>
          </p:cNvPr>
          <p:cNvSpPr txBox="1"/>
          <p:nvPr/>
        </p:nvSpPr>
        <p:spPr>
          <a:xfrm>
            <a:off x="1981200" y="5739825"/>
            <a:ext cx="44196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511710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37338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E5227DA0-6276-4BE9-A773-00D9E58D4EFB}"/>
              </a:ext>
            </a:extLst>
          </p:cNvPr>
          <p:cNvSpPr txBox="1"/>
          <p:nvPr/>
        </p:nvSpPr>
        <p:spPr>
          <a:xfrm>
            <a:off x="41396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647540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5791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18AA316-5D14-41DB-A1E8-3EB55B16432C}"/>
              </a:ext>
            </a:extLst>
          </p:cNvPr>
          <p:cNvSpPr txBox="1"/>
          <p:nvPr/>
        </p:nvSpPr>
        <p:spPr>
          <a:xfrm>
            <a:off x="15488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stationary</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44238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782935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288E50F-29C0-4024-8EBC-02EFF3D25EE7}"/>
              </a:ext>
            </a:extLst>
          </p:cNvPr>
          <p:cNvSpPr txBox="1"/>
          <p:nvPr/>
        </p:nvSpPr>
        <p:spPr>
          <a:xfrm>
            <a:off x="3200400" y="5801380"/>
            <a:ext cx="48519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contracting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966449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major problem occurs with the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in</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 the work force)</a:t>
            </a:r>
          </a:p>
        </p:txBody>
      </p:sp>
    </p:spTree>
    <p:extLst>
      <p:ext uri="{BB962C8B-B14F-4D97-AF65-F5344CB8AC3E}">
        <p14:creationId xmlns:p14="http://schemas.microsoft.com/office/powerpoint/2010/main" val="76149294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867548"/>
            <a:ext cx="7048500" cy="35517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“dependent population”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number of people that have to be supported by those of working age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Usually, it’s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population aged 0-14 + those 65 and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divided by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total population 15-64)</a:t>
            </a:r>
          </a:p>
        </p:txBody>
      </p:sp>
    </p:spTree>
    <p:extLst>
      <p:ext uri="{BB962C8B-B14F-4D97-AF65-F5344CB8AC3E}">
        <p14:creationId xmlns:p14="http://schemas.microsoft.com/office/powerpoint/2010/main" val="61662851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7704203D-B8A9-4B70-BCED-497EDDADCDEF}"/>
              </a:ext>
            </a:extLst>
          </p:cNvPr>
          <p:cNvSpPr/>
          <p:nvPr/>
        </p:nvSpPr>
        <p:spPr>
          <a:xfrm>
            <a:off x="162025" y="1676400"/>
            <a:ext cx="8229600" cy="13339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F2C09EC-2D4D-46EB-91A1-0B461199A3C1}"/>
              </a:ext>
            </a:extLst>
          </p:cNvPr>
          <p:cNvSpPr/>
          <p:nvPr/>
        </p:nvSpPr>
        <p:spPr>
          <a:xfrm>
            <a:off x="162025" y="4572000"/>
            <a:ext cx="8229600"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32091E8C-65CC-43D4-B8E6-01EFFFC4162A}"/>
              </a:ext>
            </a:extLst>
          </p:cNvPr>
          <p:cNvSpPr txBox="1"/>
          <p:nvPr/>
        </p:nvSpPr>
        <p:spPr>
          <a:xfrm>
            <a:off x="1733350" y="2180925"/>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9F7C6D51-AA3F-415F-AE1C-C4ADFA2FDFF4}"/>
              </a:ext>
            </a:extLst>
          </p:cNvPr>
          <p:cNvSpPr txBox="1"/>
          <p:nvPr/>
        </p:nvSpPr>
        <p:spPr>
          <a:xfrm>
            <a:off x="1733350" y="4515050"/>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9298905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12">
            <a:extLst>
              <a:ext uri="{FF2B5EF4-FFF2-40B4-BE49-F238E27FC236}">
                <a16:creationId xmlns:a16="http://schemas.microsoft.com/office/drawing/2014/main" id="{197404A6-71BC-44DB-B636-26F5A7950706}"/>
              </a:ext>
            </a:extLst>
          </p:cNvPr>
          <p:cNvSpPr txBox="1">
            <a:spLocks noChangeArrowheads="1"/>
          </p:cNvSpPr>
          <p:nvPr/>
        </p:nvSpPr>
        <p:spPr bwMode="auto">
          <a:xfrm>
            <a:off x="3200400" y="4110335"/>
            <a:ext cx="93647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8" name="Text Box 12">
            <a:extLst>
              <a:ext uri="{FF2B5EF4-FFF2-40B4-BE49-F238E27FC236}">
                <a16:creationId xmlns:a16="http://schemas.microsoft.com/office/drawing/2014/main" id="{70446B88-A886-4C62-901B-11877E5F9A00}"/>
              </a:ext>
            </a:extLst>
          </p:cNvPr>
          <p:cNvSpPr txBox="1">
            <a:spLocks noChangeArrowheads="1"/>
          </p:cNvSpPr>
          <p:nvPr/>
        </p:nvSpPr>
        <p:spPr bwMode="auto">
          <a:xfrm>
            <a:off x="5020179" y="4105975"/>
            <a:ext cx="122822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female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6" name="Rectangle 15">
            <a:extLst>
              <a:ext uri="{FF2B5EF4-FFF2-40B4-BE49-F238E27FC236}">
                <a16:creationId xmlns:a16="http://schemas.microsoft.com/office/drawing/2014/main" id="{39A7D0BB-598C-4BAB-AED5-2F260E3FDC87}"/>
              </a:ext>
            </a:extLst>
          </p:cNvPr>
          <p:cNvSpPr/>
          <p:nvPr/>
        </p:nvSpPr>
        <p:spPr>
          <a:xfrm>
            <a:off x="152400" y="2999875"/>
            <a:ext cx="8229600" cy="1562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0B3DE15-4FB2-4D49-BDD0-F24BD90503A4}"/>
              </a:ext>
            </a:extLst>
          </p:cNvPr>
          <p:cNvSpPr txBox="1"/>
          <p:nvPr/>
        </p:nvSpPr>
        <p:spPr>
          <a:xfrm>
            <a:off x="1295400" y="3170732"/>
            <a:ext cx="653395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People who have to support the “dependent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630541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51F268DF-DF04-4E83-A080-2D731876968E}"/>
              </a:ext>
            </a:extLst>
          </p:cNvPr>
          <p:cNvSpPr/>
          <p:nvPr/>
        </p:nvSpPr>
        <p:spPr>
          <a:xfrm>
            <a:off x="2286000" y="2590800"/>
            <a:ext cx="4572000" cy="166814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Every 5 years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lines move up one level</a:t>
            </a:r>
          </a:p>
        </p:txBody>
      </p:sp>
    </p:spTree>
    <p:extLst>
      <p:ext uri="{BB962C8B-B14F-4D97-AF65-F5344CB8AC3E}">
        <p14:creationId xmlns:p14="http://schemas.microsoft.com/office/powerpoint/2010/main" val="103248333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52400" y="2999875"/>
            <a:ext cx="8229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181F87E-8BD6-4DDA-888A-5141F3689D53}"/>
              </a:ext>
            </a:extLst>
          </p:cNvPr>
          <p:cNvSpPr/>
          <p:nvPr/>
        </p:nvSpPr>
        <p:spPr>
          <a:xfrm>
            <a:off x="152400" y="4871948"/>
            <a:ext cx="8229600"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9240" y="1199600"/>
                <a:ext cx="2335320" cy="293040"/>
              </a:xfrm>
              <a:prstGeom prst="rect">
                <a:avLst/>
              </a:prstGeom>
            </p:spPr>
          </p:pic>
        </mc:Fallback>
      </mc:AlternateContent>
    </p:spTree>
    <p:extLst>
      <p:ext uri="{BB962C8B-B14F-4D97-AF65-F5344CB8AC3E}">
        <p14:creationId xmlns:p14="http://schemas.microsoft.com/office/powerpoint/2010/main" val="350354722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8871" y="1199240"/>
                <a:ext cx="2335337" cy="293040"/>
              </a:xfrm>
              <a:prstGeom prst="rect">
                <a:avLst/>
              </a:prstGeom>
            </p:spPr>
          </p:pic>
        </mc:Fallback>
      </mc:AlternateContent>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2583338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4445716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8194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68554320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5908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00974087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735282" y="2362200"/>
            <a:ext cx="574963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35171632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987004" y="2133600"/>
            <a:ext cx="5226942"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70230203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224593" y="1905000"/>
            <a:ext cx="4751765"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17534416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440582" y="1676400"/>
            <a:ext cx="431978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Tree>
    <p:extLst>
      <p:ext uri="{BB962C8B-B14F-4D97-AF65-F5344CB8AC3E}">
        <p14:creationId xmlns:p14="http://schemas.microsoft.com/office/powerpoint/2010/main" val="40427395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8" name="Rectangle 3"/>
          <p:cNvSpPr>
            <a:spLocks noChangeArrowheads="1"/>
          </p:cNvSpPr>
          <p:nvPr/>
        </p:nvSpPr>
        <p:spPr bwMode="auto">
          <a:xfrm>
            <a:off x="2581704" y="6552708"/>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304801" y="2590800"/>
            <a:ext cx="8534399" cy="34347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This bulge is a big problem</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because it means that there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will eventually be lots of old people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(not working)</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fewer people who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are in the workforce to support them</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combined with children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not in the workforce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for the workers to also support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746DFEE-B12D-4852-983D-3469D0D3BEF7}"/>
                  </a:ext>
                </a:extLst>
              </p14:cNvPr>
              <p14:cNvContentPartPr/>
              <p14:nvPr/>
            </p14:nvContentPartPr>
            <p14:xfrm>
              <a:off x="2349360" y="2780360"/>
              <a:ext cx="4385160" cy="104400"/>
            </p14:xfrm>
          </p:contentPart>
        </mc:Choice>
        <mc:Fallback xmlns="">
          <p:pic>
            <p:nvPicPr>
              <p:cNvPr id="2" name="Ink 1">
                <a:extLst>
                  <a:ext uri="{FF2B5EF4-FFF2-40B4-BE49-F238E27FC236}">
                    <a16:creationId xmlns:a16="http://schemas.microsoft.com/office/drawing/2014/main" id="{4746DFEE-B12D-4852-983D-3469D0D3BEF7}"/>
                  </a:ext>
                </a:extLst>
              </p:cNvPr>
              <p:cNvPicPr/>
              <p:nvPr/>
            </p:nvPicPr>
            <p:blipFill>
              <a:blip r:embed="rId5"/>
              <a:stretch>
                <a:fillRect/>
              </a:stretch>
            </p:blipFill>
            <p:spPr>
              <a:xfrm>
                <a:off x="2295720" y="2672720"/>
                <a:ext cx="4492800" cy="320040"/>
              </a:xfrm>
              <a:prstGeom prst="rect">
                <a:avLst/>
              </a:prstGeom>
            </p:spPr>
          </p:pic>
        </mc:Fallback>
      </mc:AlternateContent>
    </p:spTree>
    <p:extLst>
      <p:ext uri="{BB962C8B-B14F-4D97-AF65-F5344CB8AC3E}">
        <p14:creationId xmlns:p14="http://schemas.microsoft.com/office/powerpoint/2010/main" val="92384452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95960"/>
            <a:ext cx="8229600" cy="190464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so Italy has lots of seniors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(who are not in the work force)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86BC865-532F-4118-B39A-A066B08E50BB}"/>
                  </a:ext>
                </a:extLst>
              </p14:cNvPr>
              <p14:cNvContentPartPr/>
              <p14:nvPr/>
            </p14:nvContentPartPr>
            <p14:xfrm>
              <a:off x="3886200" y="2819400"/>
              <a:ext cx="360" cy="360"/>
            </p14:xfrm>
          </p:contentPart>
        </mc:Choice>
        <mc:Fallback xmlns="">
          <p:pic>
            <p:nvPicPr>
              <p:cNvPr id="2" name="Ink 1">
                <a:extLst>
                  <a:ext uri="{FF2B5EF4-FFF2-40B4-BE49-F238E27FC236}">
                    <a16:creationId xmlns:a16="http://schemas.microsoft.com/office/drawing/2014/main" id="{B86BC865-532F-4118-B39A-A066B08E50BB}"/>
                  </a:ext>
                </a:extLst>
              </p:cNvPr>
              <p:cNvPicPr/>
              <p:nvPr/>
            </p:nvPicPr>
            <p:blipFill>
              <a:blip r:embed="rId3"/>
              <a:stretch>
                <a:fillRect/>
              </a:stretch>
            </p:blipFill>
            <p:spPr>
              <a:xfrm>
                <a:off x="3832200" y="2711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F9F07-45A2-454B-9CCF-3A05F15882A5}"/>
                  </a:ext>
                </a:extLst>
              </p14:cNvPr>
              <p14:cNvContentPartPr/>
              <p14:nvPr/>
            </p14:nvContentPartPr>
            <p14:xfrm>
              <a:off x="4107600" y="2059440"/>
              <a:ext cx="360" cy="360"/>
            </p14:xfrm>
          </p:contentPart>
        </mc:Choice>
        <mc:Fallback xmlns="">
          <p:pic>
            <p:nvPicPr>
              <p:cNvPr id="3" name="Ink 2">
                <a:extLst>
                  <a:ext uri="{FF2B5EF4-FFF2-40B4-BE49-F238E27FC236}">
                    <a16:creationId xmlns:a16="http://schemas.microsoft.com/office/drawing/2014/main" id="{4E4F9F07-45A2-454B-9CCF-3A05F15882A5}"/>
                  </a:ext>
                </a:extLst>
              </p:cNvPr>
              <p:cNvPicPr/>
              <p:nvPr/>
            </p:nvPicPr>
            <p:blipFill>
              <a:blip r:embed="rId3"/>
              <a:stretch>
                <a:fillRect/>
              </a:stretch>
            </p:blipFill>
            <p:spPr>
              <a:xfrm>
                <a:off x="4053960" y="1951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7190080-6270-4F24-B608-91F4BC11830E}"/>
                  </a:ext>
                </a:extLst>
              </p14:cNvPr>
              <p14:cNvContentPartPr/>
              <p14:nvPr/>
            </p14:nvContentPartPr>
            <p14:xfrm>
              <a:off x="4328640" y="1539240"/>
              <a:ext cx="360" cy="360"/>
            </p14:xfrm>
          </p:contentPart>
        </mc:Choice>
        <mc:Fallback xmlns="">
          <p:pic>
            <p:nvPicPr>
              <p:cNvPr id="4" name="Ink 3">
                <a:extLst>
                  <a:ext uri="{FF2B5EF4-FFF2-40B4-BE49-F238E27FC236}">
                    <a16:creationId xmlns:a16="http://schemas.microsoft.com/office/drawing/2014/main" id="{E7190080-6270-4F24-B608-91F4BC11830E}"/>
                  </a:ext>
                </a:extLst>
              </p:cNvPr>
              <p:cNvPicPr/>
              <p:nvPr/>
            </p:nvPicPr>
            <p:blipFill>
              <a:blip r:embed="rId3"/>
              <a:stretch>
                <a:fillRect/>
              </a:stretch>
            </p:blipFill>
            <p:spPr>
              <a:xfrm>
                <a:off x="4274640" y="14316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C2DCDB2-8EA0-4BC9-BD57-AD4293BDF1F1}"/>
                  </a:ext>
                </a:extLst>
              </p14:cNvPr>
              <p14:cNvContentPartPr/>
              <p14:nvPr/>
            </p14:nvContentPartPr>
            <p14:xfrm>
              <a:off x="4011120" y="904200"/>
              <a:ext cx="360" cy="360"/>
            </p14:xfrm>
          </p:contentPart>
        </mc:Choice>
        <mc:Fallback xmlns="">
          <p:pic>
            <p:nvPicPr>
              <p:cNvPr id="5" name="Ink 4">
                <a:extLst>
                  <a:ext uri="{FF2B5EF4-FFF2-40B4-BE49-F238E27FC236}">
                    <a16:creationId xmlns:a16="http://schemas.microsoft.com/office/drawing/2014/main" id="{5C2DCDB2-8EA0-4BC9-BD57-AD4293BDF1F1}"/>
                  </a:ext>
                </a:extLst>
              </p:cNvPr>
              <p:cNvPicPr/>
              <p:nvPr/>
            </p:nvPicPr>
            <p:blipFill>
              <a:blip r:embed="rId3"/>
              <a:stretch>
                <a:fillRect/>
              </a:stretch>
            </p:blipFill>
            <p:spPr>
              <a:xfrm>
                <a:off x="3957120" y="796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BF5AFE9-2520-4866-9684-671328C705FD}"/>
                  </a:ext>
                </a:extLst>
              </p14:cNvPr>
              <p14:cNvContentPartPr/>
              <p14:nvPr/>
            </p14:nvContentPartPr>
            <p14:xfrm>
              <a:off x="1287360" y="866040"/>
              <a:ext cx="360" cy="360"/>
            </p14:xfrm>
          </p:contentPart>
        </mc:Choice>
        <mc:Fallback xmlns="">
          <p:pic>
            <p:nvPicPr>
              <p:cNvPr id="6" name="Ink 5">
                <a:extLst>
                  <a:ext uri="{FF2B5EF4-FFF2-40B4-BE49-F238E27FC236}">
                    <a16:creationId xmlns:a16="http://schemas.microsoft.com/office/drawing/2014/main" id="{9BF5AFE9-2520-4866-9684-671328C705FD}"/>
                  </a:ext>
                </a:extLst>
              </p:cNvPr>
              <p:cNvPicPr/>
              <p:nvPr/>
            </p:nvPicPr>
            <p:blipFill>
              <a:blip r:embed="rId3"/>
              <a:stretch>
                <a:fillRect/>
              </a:stretch>
            </p:blipFill>
            <p:spPr>
              <a:xfrm>
                <a:off x="1233720" y="758040"/>
                <a:ext cx="108000" cy="216000"/>
              </a:xfrm>
              <a:prstGeom prst="rect">
                <a:avLst/>
              </a:prstGeom>
            </p:spPr>
          </p:pic>
        </mc:Fallback>
      </mc:AlternateContent>
    </p:spTree>
    <p:extLst>
      <p:ext uri="{BB962C8B-B14F-4D97-AF65-F5344CB8AC3E}">
        <p14:creationId xmlns:p14="http://schemas.microsoft.com/office/powerpoint/2010/main" val="233492253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so Italy has lots of seniors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(not in the work force)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their younger population is contracting (therefore eventually fewer in the work will be forced to support those who are not) . . . </a:t>
            </a:r>
          </a:p>
        </p:txBody>
      </p:sp>
    </p:spTree>
    <p:extLst>
      <p:ext uri="{BB962C8B-B14F-4D97-AF65-F5344CB8AC3E}">
        <p14:creationId xmlns:p14="http://schemas.microsoft.com/office/powerpoint/2010/main" val="352507342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that is to say Italy has a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those in the work force</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a:t>
            </a:r>
          </a:p>
        </p:txBody>
      </p:sp>
    </p:spTree>
    <p:extLst>
      <p:ext uri="{BB962C8B-B14F-4D97-AF65-F5344CB8AC3E}">
        <p14:creationId xmlns:p14="http://schemas.microsoft.com/office/powerpoint/2010/main" val="296339644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to further complicate things, looking at the problem regionally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835027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5017021"/>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19056440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mn-ea"/>
                <a:cs typeface="+mn-cs"/>
              </a:rPr>
              <a:t>and it causes problems for families because Italian families generally do not like their young to leave the area of their family home . . .</a:t>
            </a:r>
          </a:p>
        </p:txBody>
      </p:sp>
    </p:spTree>
    <p:extLst>
      <p:ext uri="{BB962C8B-B14F-4D97-AF65-F5344CB8AC3E}">
        <p14:creationId xmlns:p14="http://schemas.microsoft.com/office/powerpoint/2010/main" val="33441680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30567136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http://www.bbc.com/news/in-pictures-37289713</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34" y="457200"/>
            <a:ext cx="764016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498" y="1066800"/>
            <a:ext cx="635000" cy="304800"/>
          </a:xfrm>
          <a:prstGeom prst="rect">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724400"/>
            <a:ext cx="1463040" cy="144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1878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these problems, in both the North and South,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go back a long ways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307325360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Tree>
    <p:extLst>
      <p:ext uri="{BB962C8B-B14F-4D97-AF65-F5344CB8AC3E}">
        <p14:creationId xmlns:p14="http://schemas.microsoft.com/office/powerpoint/2010/main" val="40306444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
        <p:nvSpPr>
          <p:cNvPr id="9" name="TextBox 8">
            <a:extLst>
              <a:ext uri="{FF2B5EF4-FFF2-40B4-BE49-F238E27FC236}">
                <a16:creationId xmlns:a16="http://schemas.microsoft.com/office/drawing/2014/main" id="{F3F50C22-2E1E-4126-83F5-C09FB825F2C4}"/>
              </a:ext>
            </a:extLst>
          </p:cNvPr>
          <p:cNvSpPr txBox="1"/>
          <p:nvPr/>
        </p:nvSpPr>
        <p:spPr>
          <a:xfrm>
            <a:off x="1066800" y="1577876"/>
            <a:ext cx="7010400"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And issues related to immigration have already severely affected Italian politics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This is discussed in Betsey Krause’s book . . . </a:t>
            </a:r>
            <a:endPar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9748106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2730660"/>
            <a:ext cx="7924800" cy="22223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and Italians often live long lives . .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which makes the economics of the demographic situation worse . . .</a:t>
            </a:r>
            <a:endParaRPr kumimoji="0" lang="en-US" sz="1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9304090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60,964,931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lvl="0">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a:t>
            </a:r>
            <a:r>
              <a:rPr lang="en-US" sz="2400" i="0" dirty="0">
                <a:solidFill>
                  <a:srgbClr val="BBE0E3">
                    <a:lumMod val="90000"/>
                  </a:srgbClr>
                </a:solidFill>
              </a:rPr>
              <a:t>-0.08</a:t>
            </a: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201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76258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592062" y="4953000"/>
            <a:ext cx="3974165"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total population: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83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urban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72%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406236" y="3581400"/>
            <a:ext cx="4320413"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207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2E3177D-C2BA-4408-854A-78E7A05DC60E}"/>
                  </a:ext>
                </a:extLst>
              </p14:cNvPr>
              <p14:cNvContentPartPr/>
              <p14:nvPr/>
            </p14:nvContentPartPr>
            <p14:xfrm>
              <a:off x="2665989" y="6036600"/>
              <a:ext cx="3801960" cy="59400"/>
            </p14:xfrm>
          </p:contentPart>
        </mc:Choice>
        <mc:Fallback xmlns="">
          <p:pic>
            <p:nvPicPr>
              <p:cNvPr id="2" name="Ink 1">
                <a:extLst>
                  <a:ext uri="{FF2B5EF4-FFF2-40B4-BE49-F238E27FC236}">
                    <a16:creationId xmlns:a16="http://schemas.microsoft.com/office/drawing/2014/main" id="{02E3177D-C2BA-4408-854A-78E7A05DC60E}"/>
                  </a:ext>
                </a:extLst>
              </p:cNvPr>
              <p:cNvPicPr/>
              <p:nvPr/>
            </p:nvPicPr>
            <p:blipFill>
              <a:blip r:embed="rId4"/>
              <a:stretch>
                <a:fillRect/>
              </a:stretch>
            </p:blipFill>
            <p:spPr>
              <a:xfrm>
                <a:off x="2611989" y="5928600"/>
                <a:ext cx="3909600" cy="275040"/>
              </a:xfrm>
              <a:prstGeom prst="rect">
                <a:avLst/>
              </a:prstGeom>
            </p:spPr>
          </p:pic>
        </mc:Fallback>
      </mc:AlternateContent>
    </p:spTree>
    <p:extLst>
      <p:ext uri="{BB962C8B-B14F-4D97-AF65-F5344CB8AC3E}">
        <p14:creationId xmlns:p14="http://schemas.microsoft.com/office/powerpoint/2010/main" val="263785278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BFB6AB"/>
        </a:solidFill>
        <a:effectLst/>
      </p:bgPr>
    </p:bg>
    <p:spTree>
      <p:nvGrpSpPr>
        <p:cNvPr id="1" name=""/>
        <p:cNvGrpSpPr/>
        <p:nvPr/>
      </p:nvGrpSpPr>
      <p:grpSpPr>
        <a:xfrm>
          <a:off x="0" y="0"/>
          <a:ext cx="0" cy="0"/>
          <a:chOff x="0" y="0"/>
          <a:chExt cx="0" cy="0"/>
        </a:xfrm>
      </p:grpSpPr>
      <p:pic>
        <p:nvPicPr>
          <p:cNvPr id="5" name="Picture 4" descr="A person and person riding bikes">
            <a:extLst>
              <a:ext uri="{FF2B5EF4-FFF2-40B4-BE49-F238E27FC236}">
                <a16:creationId xmlns:a16="http://schemas.microsoft.com/office/drawing/2014/main" id="{8B3BA91B-625F-F54D-91F6-D0D5D9D9A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8977"/>
          </a:xfrm>
          <a:prstGeom prst="rect">
            <a:avLst/>
          </a:prstGeom>
        </p:spPr>
      </p:pic>
      <p:sp>
        <p:nvSpPr>
          <p:cNvPr id="6" name="Rectangle 3">
            <a:extLst>
              <a:ext uri="{FF2B5EF4-FFF2-40B4-BE49-F238E27FC236}">
                <a16:creationId xmlns:a16="http://schemas.microsoft.com/office/drawing/2014/main" id="{FEE870CB-1656-44FC-494F-5D80388F7128}"/>
              </a:ext>
            </a:extLst>
          </p:cNvPr>
          <p:cNvSpPr>
            <a:spLocks noChangeArrowheads="1"/>
          </p:cNvSpPr>
          <p:nvPr/>
        </p:nvSpPr>
        <p:spPr bwMode="auto">
          <a:xfrm>
            <a:off x="1066800" y="6566356"/>
            <a:ext cx="70690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https://www.nytimes.com/2022/07/13/world/europe/italy-sardinia-perdasdefogu-seulo-longevity.html?smid=em-share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TextBox 13">
            <a:extLst>
              <a:ext uri="{FF2B5EF4-FFF2-40B4-BE49-F238E27FC236}">
                <a16:creationId xmlns:a16="http://schemas.microsoft.com/office/drawing/2014/main" id="{A76D10E0-7172-1A63-FCF8-4558A54EA3FC}"/>
              </a:ext>
            </a:extLst>
          </p:cNvPr>
          <p:cNvSpPr txBox="1"/>
          <p:nvPr/>
        </p:nvSpPr>
        <p:spPr>
          <a:xfrm>
            <a:off x="152400" y="4031946"/>
            <a:ext cx="5867400" cy="236885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100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Who’s the Oldest of Them All?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Two towns in Sardinia battle for the distinction of having the longest-living residents. One has the imprimatur of Guinness World Records.</a:t>
            </a:r>
          </a:p>
        </p:txBody>
      </p:sp>
      <p:pic>
        <p:nvPicPr>
          <p:cNvPr id="15" name="Picture 14">
            <a:extLst>
              <a:ext uri="{FF2B5EF4-FFF2-40B4-BE49-F238E27FC236}">
                <a16:creationId xmlns:a16="http://schemas.microsoft.com/office/drawing/2014/main" id="{9A4F1C74-8561-75CE-DAE9-8CC967699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0"/>
            <a:ext cx="2514600" cy="364617"/>
          </a:xfrm>
          <a:prstGeom prst="rect">
            <a:avLst/>
          </a:prstGeom>
          <a:solidFill>
            <a:schemeClr val="bg1"/>
          </a:solidFill>
        </p:spPr>
      </p:pic>
      <p:sp>
        <p:nvSpPr>
          <p:cNvPr id="16" name="Rectangle 15">
            <a:extLst>
              <a:ext uri="{FF2B5EF4-FFF2-40B4-BE49-F238E27FC236}">
                <a16:creationId xmlns:a16="http://schemas.microsoft.com/office/drawing/2014/main" id="{E935F280-8DD8-9B1C-F815-FD7527ACF236}"/>
              </a:ext>
            </a:extLst>
          </p:cNvPr>
          <p:cNvSpPr/>
          <p:nvPr/>
        </p:nvSpPr>
        <p:spPr>
          <a:xfrm>
            <a:off x="685800" y="1143000"/>
            <a:ext cx="1691489"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13 July  2022 </a:t>
            </a:r>
          </a:p>
        </p:txBody>
      </p:sp>
    </p:spTree>
    <p:extLst>
      <p:ext uri="{BB962C8B-B14F-4D97-AF65-F5344CB8AC3E}">
        <p14:creationId xmlns:p14="http://schemas.microsoft.com/office/powerpoint/2010/main" val="21839291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6FD770-6DC4-9C9F-CDE6-817C1D1F8868}"/>
              </a:ext>
            </a:extLst>
          </p:cNvPr>
          <p:cNvPicPr>
            <a:picLocks noChangeAspect="1"/>
          </p:cNvPicPr>
          <p:nvPr/>
        </p:nvPicPr>
        <p:blipFill>
          <a:blip r:embed="rId2"/>
          <a:stretch>
            <a:fillRect/>
          </a:stretch>
        </p:blipFill>
        <p:spPr>
          <a:xfrm>
            <a:off x="1143000" y="493323"/>
            <a:ext cx="6858000" cy="6288477"/>
          </a:xfrm>
          <a:prstGeom prst="rect">
            <a:avLst/>
          </a:prstGeom>
        </p:spPr>
      </p:pic>
      <p:sp>
        <p:nvSpPr>
          <p:cNvPr id="10" name="Rectangle 3">
            <a:extLst>
              <a:ext uri="{FF2B5EF4-FFF2-40B4-BE49-F238E27FC236}">
                <a16:creationId xmlns:a16="http://schemas.microsoft.com/office/drawing/2014/main" id="{CC313C50-2560-7C81-68FB-3764E4B3897A}"/>
              </a:ext>
            </a:extLst>
          </p:cNvPr>
          <p:cNvSpPr>
            <a:spLocks noChangeArrowheads="1"/>
          </p:cNvSpPr>
          <p:nvPr/>
        </p:nvSpPr>
        <p:spPr bwMode="auto">
          <a:xfrm>
            <a:off x="1066800" y="6566356"/>
            <a:ext cx="7069000" cy="215444"/>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https://www.theguardian.com/world/2024/jan/01/italys-oldest-man-tripoli-giannini-dies-at-age-of-111?CMP=share_btn_link</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96CD93AA-644C-67D4-F981-E75B3C428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1121434"/>
            <a:ext cx="1828800" cy="402566"/>
          </a:xfrm>
          <a:prstGeom prst="rect">
            <a:avLst/>
          </a:prstGeom>
        </p:spPr>
      </p:pic>
      <p:sp>
        <p:nvSpPr>
          <p:cNvPr id="12" name="Rectangle 11">
            <a:extLst>
              <a:ext uri="{FF2B5EF4-FFF2-40B4-BE49-F238E27FC236}">
                <a16:creationId xmlns:a16="http://schemas.microsoft.com/office/drawing/2014/main" id="{6CEE8A53-5D4F-5D1F-2108-F7F939A221D5}"/>
              </a:ext>
            </a:extLst>
          </p:cNvPr>
          <p:cNvSpPr/>
          <p:nvPr/>
        </p:nvSpPr>
        <p:spPr>
          <a:xfrm>
            <a:off x="7023100" y="1628001"/>
            <a:ext cx="164820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1 January 2024 </a:t>
            </a:r>
          </a:p>
        </p:txBody>
      </p:sp>
    </p:spTree>
    <p:extLst>
      <p:ext uri="{BB962C8B-B14F-4D97-AF65-F5344CB8AC3E}">
        <p14:creationId xmlns:p14="http://schemas.microsoft.com/office/powerpoint/2010/main" val="4000127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52509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6550223"/>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http://www.nytimes.com/2016/10/20/world/what-in-the-world/rosemary-and-time-does-this-italian-hamlet-have-a-recipe-for-long-life.html?emc=edit_ne_20161019&amp;nl=evening-briefing&amp;nlid=60046204&amp;te=1</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914400"/>
            <a:ext cx="2514600" cy="364617"/>
          </a:xfrm>
          <a:prstGeom prst="rect">
            <a:avLst/>
          </a:prstGeom>
          <a:solidFill>
            <a:schemeClr val="bg1"/>
          </a:solidFill>
        </p:spPr>
      </p:pic>
    </p:spTree>
    <p:extLst>
      <p:ext uri="{BB962C8B-B14F-4D97-AF65-F5344CB8AC3E}">
        <p14:creationId xmlns:p14="http://schemas.microsoft.com/office/powerpoint/2010/main" val="326597297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http://www.telegraph.co.uk/news/2016/09/05/want-to-live-to-be-100-these-italian-villagers-may-hold-the-secr/</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
            <a:ext cx="541797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33400"/>
            <a:ext cx="1571625" cy="352425"/>
          </a:xfrm>
          <a:prstGeom prst="rect">
            <a:avLst/>
          </a:prstGeom>
        </p:spPr>
      </p:pic>
    </p:spTree>
    <p:extLst>
      <p:ext uri="{BB962C8B-B14F-4D97-AF65-F5344CB8AC3E}">
        <p14:creationId xmlns:p14="http://schemas.microsoft.com/office/powerpoint/2010/main" val="13687150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
        <p:nvSpPr>
          <p:cNvPr id="6" name="TextBox 5">
            <a:extLst>
              <a:ext uri="{FF2B5EF4-FFF2-40B4-BE49-F238E27FC236}">
                <a16:creationId xmlns:a16="http://schemas.microsoft.com/office/drawing/2014/main" id="{374188A0-D546-4ADE-A3EE-186F53CAA4FD}"/>
              </a:ext>
            </a:extLst>
          </p:cNvPr>
          <p:cNvSpPr txBox="1"/>
          <p:nvPr/>
        </p:nvSpPr>
        <p:spPr>
          <a:xfrm>
            <a:off x="1961950" y="2288043"/>
            <a:ext cx="5257800"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An important date . . .</a:t>
            </a:r>
            <a:endParaRPr lang="en-US" sz="1800" dirty="0"/>
          </a:p>
        </p:txBody>
      </p:sp>
    </p:spTree>
    <p:extLst>
      <p:ext uri="{BB962C8B-B14F-4D97-AF65-F5344CB8AC3E}">
        <p14:creationId xmlns:p14="http://schemas.microsoft.com/office/powerpoint/2010/main" val="314421596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descr="World's oldest person, Emma Morano, dies at age of 117&#10;16 April 2017&#10;&#10;From the section&#10;Europe&#10;Share this with Facebook&#10;&#10;Share this with Twitter&#10;&#10;Share this with Messenger&#10;&#10;Share this with Email&#10; Share&#10;Image copyright&#10;AFP&#10;Image caption&#10;Emma Morano was officially the last person born in the 1800s still living&#10;The world's oldest person has died in Italy at the age of 117, reports say.&#10;Emma Morano was born on 29 November 1899 in the Piedmont region of Italy. She was officially the last person born in the 1800s still l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102457"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http://www.bbc.com/news/world-europe-39610937</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67594"/>
            <a:ext cx="1054431" cy="506127"/>
          </a:xfrm>
          <a:prstGeom prst="rect">
            <a:avLst/>
          </a:prstGeom>
        </p:spPr>
      </p:pic>
    </p:spTree>
    <p:extLst>
      <p:ext uri="{BB962C8B-B14F-4D97-AF65-F5344CB8AC3E}">
        <p14:creationId xmlns:p14="http://schemas.microsoft.com/office/powerpoint/2010/main" val="3299930027"/>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0" y="6566356"/>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https://www.nytimes.com/2023/03/25/world/europe/who-will-take-care-of-italys-older-people-robots-maybe.html?smid=nytcore-ios-share&amp;referringSource=articleShare</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E13C03B-4983-4336-8979-329AD40ADFC0}"/>
              </a:ext>
            </a:extLst>
          </p:cNvPr>
          <p:cNvPicPr>
            <a:picLocks noChangeAspect="1"/>
          </p:cNvPicPr>
          <p:nvPr/>
        </p:nvPicPr>
        <p:blipFill>
          <a:blip r:embed="rId4"/>
          <a:stretch>
            <a:fillRect/>
          </a:stretch>
        </p:blipFill>
        <p:spPr>
          <a:xfrm>
            <a:off x="1199536" y="304800"/>
            <a:ext cx="6766560" cy="6156042"/>
          </a:xfrm>
          <a:prstGeom prst="rect">
            <a:avLst/>
          </a:prstGeom>
        </p:spPr>
      </p:pic>
      <p:pic>
        <p:nvPicPr>
          <p:cNvPr id="7" name="Picture 6">
            <a:extLst>
              <a:ext uri="{FF2B5EF4-FFF2-40B4-BE49-F238E27FC236}">
                <a16:creationId xmlns:a16="http://schemas.microsoft.com/office/drawing/2014/main" id="{5155050F-09B0-DEF0-C566-7C9866D3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09575"/>
            <a:ext cx="1905000" cy="276225"/>
          </a:xfrm>
          <a:prstGeom prst="rect">
            <a:avLst/>
          </a:prstGeom>
        </p:spPr>
      </p:pic>
      <p:sp>
        <p:nvSpPr>
          <p:cNvPr id="9" name="Text Box 12">
            <a:extLst>
              <a:ext uri="{FF2B5EF4-FFF2-40B4-BE49-F238E27FC236}">
                <a16:creationId xmlns:a16="http://schemas.microsoft.com/office/drawing/2014/main" id="{EA8A5C30-194B-AF37-ED65-8CE2CF5E6CE0}"/>
              </a:ext>
            </a:extLst>
          </p:cNvPr>
          <p:cNvSpPr txBox="1">
            <a:spLocks noChangeArrowheads="1"/>
          </p:cNvSpPr>
          <p:nvPr/>
        </p:nvSpPr>
        <p:spPr bwMode="auto">
          <a:xfrm>
            <a:off x="467032" y="759023"/>
            <a:ext cx="1534395"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27 March 2023</a:t>
            </a:r>
          </a:p>
        </p:txBody>
      </p:sp>
    </p:spTree>
    <p:extLst>
      <p:ext uri="{BB962C8B-B14F-4D97-AF65-F5344CB8AC3E}">
        <p14:creationId xmlns:p14="http://schemas.microsoft.com/office/powerpoint/2010/main" val="367604334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3.4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33</a:t>
            </a:r>
          </a:p>
        </p:txBody>
      </p:sp>
      <p:sp>
        <p:nvSpPr>
          <p:cNvPr id="46085" name="Rectangle 11"/>
          <p:cNvSpPr>
            <a:spLocks noChangeArrowheads="1"/>
          </p:cNvSpPr>
          <p:nvPr/>
        </p:nvSpPr>
        <p:spPr bwMode="auto">
          <a:xfrm>
            <a:off x="1769843" y="3519404"/>
            <a:ext cx="5593198"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11.2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1.26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8648974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4.1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(2015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29</a:t>
            </a:r>
          </a:p>
        </p:txBody>
      </p:sp>
      <p:sp>
        <p:nvSpPr>
          <p:cNvPr id="46083" name="Rectangle 3"/>
          <p:cNvSpPr>
            <a:spLocks noChangeArrowheads="1"/>
          </p:cNvSpPr>
          <p:nvPr/>
        </p:nvSpPr>
        <p:spPr bwMode="auto">
          <a:xfrm>
            <a:off x="2971233" y="6552708"/>
            <a:ext cx="320312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https://www.worldometers.info/coronavirus/country/italy/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10.7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48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1.47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204 </a:t>
            </a:r>
          </a:p>
        </p:txBody>
      </p:sp>
      <p:pic>
        <p:nvPicPr>
          <p:cNvPr id="2" name="Picture 1"/>
          <p:cNvPicPr>
            <a:picLocks noChangeAspect="1"/>
          </p:cNvPicPr>
          <p:nvPr/>
        </p:nvPicPr>
        <p:blipFill>
          <a:blip r:embed="rId3"/>
          <a:stretch>
            <a:fillRect/>
          </a:stretch>
        </p:blipFill>
        <p:spPr>
          <a:xfrm>
            <a:off x="457200" y="206785"/>
            <a:ext cx="8229600" cy="6346415"/>
          </a:xfrm>
          <a:prstGeom prst="rect">
            <a:avLst/>
          </a:prstGeom>
        </p:spPr>
      </p:pic>
      <p:sp>
        <p:nvSpPr>
          <p:cNvPr id="3" name="Rectangle 2"/>
          <p:cNvSpPr/>
          <p:nvPr/>
        </p:nvSpPr>
        <p:spPr>
          <a:xfrm>
            <a:off x="3314284" y="3136613"/>
            <a:ext cx="251543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Verdana" pitchFamily="34" charset="0"/>
                <a:ea typeface="+mn-ea"/>
                <a:cs typeface="+mn-cs"/>
              </a:rPr>
              <a:t>(2020 est.)</a:t>
            </a:r>
          </a:p>
        </p:txBody>
      </p:sp>
      <p:pic>
        <p:nvPicPr>
          <p:cNvPr id="10" name="Picture 9"/>
          <p:cNvPicPr>
            <a:picLocks noChangeAspect="1"/>
          </p:cNvPicPr>
          <p:nvPr/>
        </p:nvPicPr>
        <p:blipFill>
          <a:blip r:embed="rId3"/>
          <a:stretch>
            <a:fillRect/>
          </a:stretch>
        </p:blipFill>
        <p:spPr>
          <a:xfrm>
            <a:off x="457200" y="228600"/>
            <a:ext cx="8229600" cy="6346415"/>
          </a:xfrm>
          <a:prstGeom prst="rect">
            <a:avLst/>
          </a:prstGeom>
        </p:spPr>
      </p:pic>
      <p:sp>
        <p:nvSpPr>
          <p:cNvPr id="11" name="Rectangle 10"/>
          <p:cNvSpPr/>
          <p:nvPr/>
        </p:nvSpPr>
        <p:spPr>
          <a:xfrm>
            <a:off x="3625851" y="6096000"/>
            <a:ext cx="1936749"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03 April 2020</a:t>
            </a:r>
          </a:p>
        </p:txBody>
      </p:sp>
      <p:sp>
        <p:nvSpPr>
          <p:cNvPr id="12" name="Right Arrow 11"/>
          <p:cNvSpPr/>
          <p:nvPr/>
        </p:nvSpPr>
        <p:spPr bwMode="auto">
          <a:xfrm rot="16200000">
            <a:off x="7590933" y="5905645"/>
            <a:ext cx="1153072" cy="446838"/>
          </a:xfrm>
          <a:prstGeom prst="rightArrow">
            <a:avLst/>
          </a:prstGeom>
          <a:solidFill>
            <a:schemeClr val="bg1"/>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Up Arrow 12"/>
          <p:cNvSpPr/>
          <p:nvPr/>
        </p:nvSpPr>
        <p:spPr>
          <a:xfrm rot="19730661">
            <a:off x="2742633" y="731044"/>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2200753" y="2667000"/>
            <a:ext cx="4732386"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death rates changed with Covid-19</a:t>
            </a:r>
          </a:p>
        </p:txBody>
      </p:sp>
    </p:spTree>
    <p:extLst>
      <p:ext uri="{BB962C8B-B14F-4D97-AF65-F5344CB8AC3E}">
        <p14:creationId xmlns:p14="http://schemas.microsoft.com/office/powerpoint/2010/main" val="2401920074"/>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C578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267BD-AFD8-B714-3064-66E4EC67AA7C}"/>
              </a:ext>
            </a:extLst>
          </p:cNvPr>
          <p:cNvPicPr>
            <a:picLocks noChangeAspect="1"/>
          </p:cNvPicPr>
          <p:nvPr/>
        </p:nvPicPr>
        <p:blipFill>
          <a:blip r:embed="rId3"/>
          <a:stretch>
            <a:fillRect/>
          </a:stretch>
        </p:blipFill>
        <p:spPr>
          <a:xfrm>
            <a:off x="0" y="685800"/>
            <a:ext cx="9144000" cy="5486400"/>
          </a:xfrm>
          <a:prstGeom prst="rect">
            <a:avLst/>
          </a:prstGeom>
        </p:spPr>
      </p:pic>
      <p:sp>
        <p:nvSpPr>
          <p:cNvPr id="4" name="TextBox 3">
            <a:extLst>
              <a:ext uri="{FF2B5EF4-FFF2-40B4-BE49-F238E27FC236}">
                <a16:creationId xmlns:a16="http://schemas.microsoft.com/office/drawing/2014/main" id="{2CC57A1B-3FF5-F7DA-870D-DF50C6412DC8}"/>
              </a:ext>
            </a:extLst>
          </p:cNvPr>
          <p:cNvSpPr txBox="1"/>
          <p:nvPr/>
        </p:nvSpPr>
        <p:spPr>
          <a:xfrm>
            <a:off x="685800" y="3657600"/>
            <a:ext cx="7772400" cy="211134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“The issue of the country’s demographic crisis is shooting up the political agenda because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Giorgia</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Meloni’s</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nationalistic government sees in the birthrate – as did Benito Mussolini – a symbol of patriotic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vigour</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in Rome, 17 December 2023.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Photograph: Alessandro </a:t>
            </a:r>
            <a:r>
              <a:rPr kumimoji="0" lang="en-US" sz="1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Serran</a:t>
            </a: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/Shutterstock</a:t>
            </a:r>
          </a:p>
        </p:txBody>
      </p:sp>
    </p:spTree>
    <p:extLst>
      <p:ext uri="{BB962C8B-B14F-4D97-AF65-F5344CB8AC3E}">
        <p14:creationId xmlns:p14="http://schemas.microsoft.com/office/powerpoint/2010/main" val="244782486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What else?</a:t>
            </a:r>
          </a:p>
        </p:txBody>
      </p:sp>
    </p:spTree>
    <p:extLst>
      <p:ext uri="{BB962C8B-B14F-4D97-AF65-F5344CB8AC3E}">
        <p14:creationId xmlns:p14="http://schemas.microsoft.com/office/powerpoint/2010/main" val="416379435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724884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63697841"/>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http://seekingalpha.com/article/1246651-italy-faces-ugly-future-without-reforms-eurozone-exit</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5250"/>
            <a:ext cx="8229600" cy="583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76514" y="5907613"/>
            <a:ext cx="7543800" cy="56938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Italy Faces Ugly Future Without Reforms, Eurozone Exit</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Jake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Capital + Research </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DF9421B-4D90-4B25-BCAD-A602445E289E}"/>
                  </a:ext>
                </a:extLst>
              </p14:cNvPr>
              <p14:cNvContentPartPr/>
              <p14:nvPr/>
            </p14:nvContentPartPr>
            <p14:xfrm>
              <a:off x="5380048" y="3666392"/>
              <a:ext cx="2713680" cy="106560"/>
            </p14:xfrm>
          </p:contentPart>
        </mc:Choice>
        <mc:Fallback xmlns="">
          <p:pic>
            <p:nvPicPr>
              <p:cNvPr id="7" name="Ink 6">
                <a:extLst>
                  <a:ext uri="{FF2B5EF4-FFF2-40B4-BE49-F238E27FC236}">
                    <a16:creationId xmlns:a16="http://schemas.microsoft.com/office/drawing/2014/main" id="{BDF9421B-4D90-4B25-BCAD-A602445E289E}"/>
                  </a:ext>
                </a:extLst>
              </p:cNvPr>
              <p:cNvPicPr/>
              <p:nvPr/>
            </p:nvPicPr>
            <p:blipFill>
              <a:blip r:embed="rId6"/>
              <a:stretch>
                <a:fillRect/>
              </a:stretch>
            </p:blipFill>
            <p:spPr>
              <a:xfrm>
                <a:off x="5326408" y="3558392"/>
                <a:ext cx="282132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2162747-A930-46A1-93EE-82E1FB43C109}"/>
                  </a:ext>
                </a:extLst>
              </p14:cNvPr>
              <p14:cNvContentPartPr/>
              <p14:nvPr/>
            </p14:nvContentPartPr>
            <p14:xfrm>
              <a:off x="5187448" y="3781592"/>
              <a:ext cx="2751120" cy="135720"/>
            </p14:xfrm>
          </p:contentPart>
        </mc:Choice>
        <mc:Fallback xmlns="">
          <p:pic>
            <p:nvPicPr>
              <p:cNvPr id="8" name="Ink 7">
                <a:extLst>
                  <a:ext uri="{FF2B5EF4-FFF2-40B4-BE49-F238E27FC236}">
                    <a16:creationId xmlns:a16="http://schemas.microsoft.com/office/drawing/2014/main" id="{82162747-A930-46A1-93EE-82E1FB43C109}"/>
                  </a:ext>
                </a:extLst>
              </p:cNvPr>
              <p:cNvPicPr/>
              <p:nvPr/>
            </p:nvPicPr>
            <p:blipFill>
              <a:blip r:embed="rId8"/>
              <a:stretch>
                <a:fillRect/>
              </a:stretch>
            </p:blipFill>
            <p:spPr>
              <a:xfrm>
                <a:off x="5133808" y="3673592"/>
                <a:ext cx="285876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0E842E2-A582-42C6-9026-6409B74F8501}"/>
                  </a:ext>
                </a:extLst>
              </p14:cNvPr>
              <p14:cNvContentPartPr/>
              <p14:nvPr/>
            </p14:nvContentPartPr>
            <p14:xfrm>
              <a:off x="5264488" y="3868712"/>
              <a:ext cx="2691000" cy="110160"/>
            </p14:xfrm>
          </p:contentPart>
        </mc:Choice>
        <mc:Fallback xmlns="">
          <p:pic>
            <p:nvPicPr>
              <p:cNvPr id="9" name="Ink 8">
                <a:extLst>
                  <a:ext uri="{FF2B5EF4-FFF2-40B4-BE49-F238E27FC236}">
                    <a16:creationId xmlns:a16="http://schemas.microsoft.com/office/drawing/2014/main" id="{F0E842E2-A582-42C6-9026-6409B74F8501}"/>
                  </a:ext>
                </a:extLst>
              </p:cNvPr>
              <p:cNvPicPr/>
              <p:nvPr/>
            </p:nvPicPr>
            <p:blipFill>
              <a:blip r:embed="rId10"/>
              <a:stretch>
                <a:fillRect/>
              </a:stretch>
            </p:blipFill>
            <p:spPr>
              <a:xfrm>
                <a:off x="5210848" y="3760712"/>
                <a:ext cx="279864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7F2D3E81-8973-4E0F-B9E3-1855E1B456EB}"/>
                  </a:ext>
                </a:extLst>
              </p14:cNvPr>
              <p14:cNvContentPartPr/>
              <p14:nvPr/>
            </p14:nvContentPartPr>
            <p14:xfrm>
              <a:off x="-587672" y="1548872"/>
              <a:ext cx="360" cy="360"/>
            </p14:xfrm>
          </p:contentPart>
        </mc:Choice>
        <mc:Fallback xmlns="">
          <p:pic>
            <p:nvPicPr>
              <p:cNvPr id="10" name="Ink 9">
                <a:extLst>
                  <a:ext uri="{FF2B5EF4-FFF2-40B4-BE49-F238E27FC236}">
                    <a16:creationId xmlns:a16="http://schemas.microsoft.com/office/drawing/2014/main" id="{7F2D3E81-8973-4E0F-B9E3-1855E1B456EB}"/>
                  </a:ext>
                </a:extLst>
              </p:cNvPr>
              <p:cNvPicPr/>
              <p:nvPr/>
            </p:nvPicPr>
            <p:blipFill>
              <a:blip r:embed="rId12"/>
              <a:stretch>
                <a:fillRect/>
              </a:stretch>
            </p:blipFill>
            <p:spPr>
              <a:xfrm>
                <a:off x="-641312" y="144123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E65D4B9F-F2FF-4961-9962-687B99F012FD}"/>
                  </a:ext>
                </a:extLst>
              </p14:cNvPr>
              <p14:cNvContentPartPr/>
              <p14:nvPr/>
            </p14:nvContentPartPr>
            <p14:xfrm>
              <a:off x="5601808" y="4888592"/>
              <a:ext cx="1913400" cy="43560"/>
            </p14:xfrm>
          </p:contentPart>
        </mc:Choice>
        <mc:Fallback xmlns="">
          <p:pic>
            <p:nvPicPr>
              <p:cNvPr id="11" name="Ink 10">
                <a:extLst>
                  <a:ext uri="{FF2B5EF4-FFF2-40B4-BE49-F238E27FC236}">
                    <a16:creationId xmlns:a16="http://schemas.microsoft.com/office/drawing/2014/main" id="{E65D4B9F-F2FF-4961-9962-687B99F012FD}"/>
                  </a:ext>
                </a:extLst>
              </p:cNvPr>
              <p:cNvPicPr/>
              <p:nvPr/>
            </p:nvPicPr>
            <p:blipFill>
              <a:blip r:embed="rId14"/>
              <a:stretch>
                <a:fillRect/>
              </a:stretch>
            </p:blipFill>
            <p:spPr>
              <a:xfrm>
                <a:off x="5547808" y="4780592"/>
                <a:ext cx="20210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60FEA8B6-5C3A-4506-BE01-C3323AD1FC08}"/>
                  </a:ext>
                </a:extLst>
              </p14:cNvPr>
              <p14:cNvContentPartPr/>
              <p14:nvPr/>
            </p14:nvContentPartPr>
            <p14:xfrm>
              <a:off x="5592088" y="5004152"/>
              <a:ext cx="1917000" cy="58680"/>
            </p14:xfrm>
          </p:contentPart>
        </mc:Choice>
        <mc:Fallback xmlns="">
          <p:pic>
            <p:nvPicPr>
              <p:cNvPr id="12" name="Ink 11">
                <a:extLst>
                  <a:ext uri="{FF2B5EF4-FFF2-40B4-BE49-F238E27FC236}">
                    <a16:creationId xmlns:a16="http://schemas.microsoft.com/office/drawing/2014/main" id="{60FEA8B6-5C3A-4506-BE01-C3323AD1FC08}"/>
                  </a:ext>
                </a:extLst>
              </p:cNvPr>
              <p:cNvPicPr/>
              <p:nvPr/>
            </p:nvPicPr>
            <p:blipFill>
              <a:blip r:embed="rId16"/>
              <a:stretch>
                <a:fillRect/>
              </a:stretch>
            </p:blipFill>
            <p:spPr>
              <a:xfrm>
                <a:off x="5538088" y="4896152"/>
                <a:ext cx="202464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A1F5E7CC-CA53-444D-ABD1-F3BBCF76B05A}"/>
                  </a:ext>
                </a:extLst>
              </p14:cNvPr>
              <p14:cNvContentPartPr/>
              <p14:nvPr/>
            </p14:nvContentPartPr>
            <p14:xfrm>
              <a:off x="5573008" y="5157872"/>
              <a:ext cx="1933920" cy="59400"/>
            </p14:xfrm>
          </p:contentPart>
        </mc:Choice>
        <mc:Fallback xmlns="">
          <p:pic>
            <p:nvPicPr>
              <p:cNvPr id="13" name="Ink 12">
                <a:extLst>
                  <a:ext uri="{FF2B5EF4-FFF2-40B4-BE49-F238E27FC236}">
                    <a16:creationId xmlns:a16="http://schemas.microsoft.com/office/drawing/2014/main" id="{A1F5E7CC-CA53-444D-ABD1-F3BBCF76B05A}"/>
                  </a:ext>
                </a:extLst>
              </p:cNvPr>
              <p:cNvPicPr/>
              <p:nvPr/>
            </p:nvPicPr>
            <p:blipFill>
              <a:blip r:embed="rId18"/>
              <a:stretch>
                <a:fillRect/>
              </a:stretch>
            </p:blipFill>
            <p:spPr>
              <a:xfrm>
                <a:off x="5519008" y="5049872"/>
                <a:ext cx="2041560" cy="275040"/>
              </a:xfrm>
              <a:prstGeom prst="rect">
                <a:avLst/>
              </a:prstGeom>
            </p:spPr>
          </p:pic>
        </mc:Fallback>
      </mc:AlternateContent>
    </p:spTree>
    <p:extLst>
      <p:ext uri="{BB962C8B-B14F-4D97-AF65-F5344CB8AC3E}">
        <p14:creationId xmlns:p14="http://schemas.microsoft.com/office/powerpoint/2010/main" val="78257512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BUT . . .</a:t>
            </a:r>
          </a:p>
        </p:txBody>
      </p:sp>
    </p:spTree>
    <p:extLst>
      <p:ext uri="{BB962C8B-B14F-4D97-AF65-F5344CB8AC3E}">
        <p14:creationId xmlns:p14="http://schemas.microsoft.com/office/powerpoint/2010/main" val="165105914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60,964,931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(2024 est.)</a:t>
            </a:r>
          </a:p>
        </p:txBody>
      </p:sp>
      <p:sp>
        <p:nvSpPr>
          <p:cNvPr id="6" name="TextBox 5">
            <a:extLst>
              <a:ext uri="{FF2B5EF4-FFF2-40B4-BE49-F238E27FC236}">
                <a16:creationId xmlns:a16="http://schemas.microsoft.com/office/drawing/2014/main" id="{765C761E-7F7C-4F3F-AFAC-FABAC12A61E4}"/>
              </a:ext>
            </a:extLst>
          </p:cNvPr>
          <p:cNvSpPr txBox="1"/>
          <p:nvPr/>
        </p:nvSpPr>
        <p:spPr>
          <a:xfrm>
            <a:off x="1961950" y="3429000"/>
            <a:ext cx="5257800"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note. . .</a:t>
            </a:r>
            <a:endParaRPr lang="en-US" sz="1800" dirty="0"/>
          </a:p>
        </p:txBody>
      </p:sp>
    </p:spTree>
    <p:extLst>
      <p:ext uri="{BB962C8B-B14F-4D97-AF65-F5344CB8AC3E}">
        <p14:creationId xmlns:p14="http://schemas.microsoft.com/office/powerpoint/2010/main" val="100103115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Arial" charset="0"/>
                <a:ea typeface="+mn-ea"/>
                <a:cs typeface="+mn-cs"/>
              </a:rPr>
              <a:t>    BUT . . .</a:t>
            </a:r>
            <a:endParaRPr kumimoji="0" lang="en-US" sz="88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563692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8272063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015494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889000" y="2362200"/>
            <a:ext cx="7391400" cy="2861104"/>
          </a:xfrm>
          <a:prstGeom prst="rect">
            <a:avLst/>
          </a:prstGeom>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And the migration picture has been rapidly changing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since 2015</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with Italy, Greece, and Hungary under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“unprecedented pressure”</a:t>
            </a:r>
          </a:p>
        </p:txBody>
      </p:sp>
    </p:spTree>
    <p:extLst>
      <p:ext uri="{BB962C8B-B14F-4D97-AF65-F5344CB8AC3E}">
        <p14:creationId xmlns:p14="http://schemas.microsoft.com/office/powerpoint/2010/main" val="158648614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1D7C37-41ED-4724-AAC6-44AC2482EDF7}"/>
              </a:ext>
            </a:extLst>
          </p:cNvPr>
          <p:cNvPicPr>
            <a:picLocks noChangeAspect="1"/>
          </p:cNvPicPr>
          <p:nvPr/>
        </p:nvPicPr>
        <p:blipFill>
          <a:blip r:embed="rId2"/>
          <a:stretch>
            <a:fillRect/>
          </a:stretch>
        </p:blipFill>
        <p:spPr>
          <a:xfrm>
            <a:off x="1603600" y="391263"/>
            <a:ext cx="5943600" cy="6238137"/>
          </a:xfrm>
          <a:prstGeom prst="rect">
            <a:avLst/>
          </a:prstGeom>
        </p:spPr>
      </p:pic>
      <p:sp>
        <p:nvSpPr>
          <p:cNvPr id="8" name="TextBox 7">
            <a:extLst>
              <a:ext uri="{FF2B5EF4-FFF2-40B4-BE49-F238E27FC236}">
                <a16:creationId xmlns:a16="http://schemas.microsoft.com/office/drawing/2014/main" id="{DC599903-CABA-48B5-A1F9-C5FBD8E3925F}"/>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https://www.bbc.com/news/world-europe-53925209</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CE47934F-2F83-4388-8105-2BBE49A7183D}"/>
              </a:ext>
            </a:extLst>
          </p:cNvPr>
          <p:cNvSpPr/>
          <p:nvPr/>
        </p:nvSpPr>
        <p:spPr>
          <a:xfrm>
            <a:off x="6724050" y="278109"/>
            <a:ext cx="1690837" cy="769441"/>
          </a:xfrm>
          <a:prstGeom prst="rect">
            <a:avLst/>
          </a:prstGeom>
          <a:noFill/>
          <a:ln w="76200">
            <a:no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[2015]</a:t>
            </a:r>
          </a:p>
        </p:txBody>
      </p:sp>
      <p:sp>
        <p:nvSpPr>
          <p:cNvPr id="11" name="TextBox 10">
            <a:extLst>
              <a:ext uri="{FF2B5EF4-FFF2-40B4-BE49-F238E27FC236}">
                <a16:creationId xmlns:a16="http://schemas.microsoft.com/office/drawing/2014/main" id="{2A6FD893-89E0-488F-B479-5F7CA143D40A}"/>
              </a:ext>
            </a:extLst>
          </p:cNvPr>
          <p:cNvSpPr txBox="1"/>
          <p:nvPr/>
        </p:nvSpPr>
        <p:spPr>
          <a:xfrm>
            <a:off x="1342725" y="1650501"/>
            <a:ext cx="2286000" cy="33855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August 2020</a:t>
            </a:r>
          </a:p>
        </p:txBody>
      </p:sp>
      <p:pic>
        <p:nvPicPr>
          <p:cNvPr id="13" name="Picture 12" descr="A red and white sign&#10;&#10;Description automatically generated with low confidence">
            <a:extLst>
              <a:ext uri="{FF2B5EF4-FFF2-40B4-BE49-F238E27FC236}">
                <a16:creationId xmlns:a16="http://schemas.microsoft.com/office/drawing/2014/main" id="{ACC89BE2-CE8D-4B7E-A0B5-175C5C764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63" y="533400"/>
            <a:ext cx="914400" cy="438912"/>
          </a:xfrm>
          <a:prstGeom prst="rect">
            <a:avLst/>
          </a:prstGeom>
        </p:spPr>
      </p:pic>
    </p:spTree>
    <p:extLst>
      <p:ext uri="{BB962C8B-B14F-4D97-AF65-F5344CB8AC3E}">
        <p14:creationId xmlns:p14="http://schemas.microsoft.com/office/powerpoint/2010/main" val="42256121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http://qz.com/407275/the-human-trafficking-situation-in-europe-is-out-of-control/</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4338" name="Picture 2" descr="https://qzprod.files.wordpress.com/2015/05/refugees_on_italian_coasts_totale_sbarchi_chartbuilder.png?w=640&amp;h=3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8229600" cy="50149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1860048-000F-4DBD-93DE-E954B08D857B}"/>
              </a:ext>
            </a:extLst>
          </p:cNvPr>
          <p:cNvSpPr/>
          <p:nvPr/>
        </p:nvSpPr>
        <p:spPr>
          <a:xfrm>
            <a:off x="7494708" y="1068984"/>
            <a:ext cx="1192634" cy="769441"/>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2015</a:t>
            </a:r>
          </a:p>
        </p:txBody>
      </p:sp>
    </p:spTree>
    <p:extLst>
      <p:ext uri="{BB962C8B-B14F-4D97-AF65-F5344CB8AC3E}">
        <p14:creationId xmlns:p14="http://schemas.microsoft.com/office/powerpoint/2010/main" val="186580723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011329" y="6551842"/>
            <a:ext cx="311816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http://www.bbc.com/news/world-middle-east-34224619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486" y="90714"/>
            <a:ext cx="535512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685800"/>
            <a:ext cx="1524000" cy="732692"/>
          </a:xfrm>
          <a:prstGeom prst="rect">
            <a:avLst/>
          </a:prstGeom>
        </p:spPr>
      </p:pic>
      <p:sp>
        <p:nvSpPr>
          <p:cNvPr id="5" name="Rectangle 4">
            <a:extLst>
              <a:ext uri="{FF2B5EF4-FFF2-40B4-BE49-F238E27FC236}">
                <a16:creationId xmlns:a16="http://schemas.microsoft.com/office/drawing/2014/main" id="{D1A6F650-1039-451A-A534-B7F1D90E21E6}"/>
              </a:ext>
            </a:extLst>
          </p:cNvPr>
          <p:cNvSpPr/>
          <p:nvPr/>
        </p:nvSpPr>
        <p:spPr>
          <a:xfrm>
            <a:off x="4695949" y="685800"/>
            <a:ext cx="1628651"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2015</a:t>
            </a:r>
          </a:p>
        </p:txBody>
      </p:sp>
    </p:spTree>
    <p:extLst>
      <p:ext uri="{BB962C8B-B14F-4D97-AF65-F5344CB8AC3E}">
        <p14:creationId xmlns:p14="http://schemas.microsoft.com/office/powerpoint/2010/main" val="1239461290"/>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http://www.bbc.com/news/world-europe-34278886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434" y="76200"/>
            <a:ext cx="59593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228" y="838200"/>
            <a:ext cx="1143000" cy="549519"/>
          </a:xfrm>
          <a:prstGeom prst="rect">
            <a:avLst/>
          </a:prstGeom>
        </p:spPr>
      </p:pic>
      <p:sp>
        <p:nvSpPr>
          <p:cNvPr id="5" name="Rectangle 4">
            <a:extLst>
              <a:ext uri="{FF2B5EF4-FFF2-40B4-BE49-F238E27FC236}">
                <a16:creationId xmlns:a16="http://schemas.microsoft.com/office/drawing/2014/main" id="{A69EC726-A50B-4145-87A7-60400226D2DC}"/>
              </a:ext>
            </a:extLst>
          </p:cNvPr>
          <p:cNvSpPr/>
          <p:nvPr/>
        </p:nvSpPr>
        <p:spPr>
          <a:xfrm>
            <a:off x="4419600" y="619225"/>
            <a:ext cx="1628651"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2015</a:t>
            </a:r>
          </a:p>
        </p:txBody>
      </p:sp>
    </p:spTree>
    <p:extLst>
      <p:ext uri="{BB962C8B-B14F-4D97-AF65-F5344CB8AC3E}">
        <p14:creationId xmlns:p14="http://schemas.microsoft.com/office/powerpoint/2010/main" val="2978849718"/>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5740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high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is a hot political issue . . .</a:t>
            </a:r>
          </a:p>
        </p:txBody>
      </p:sp>
    </p:spTree>
    <p:extLst>
      <p:ext uri="{BB962C8B-B14F-4D97-AF65-F5344CB8AC3E}">
        <p14:creationId xmlns:p14="http://schemas.microsoft.com/office/powerpoint/2010/main" val="152393515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 although Italy really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needs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immigrants for its labor force,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 wants to have only certain kinds of immigrants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also limit the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numbers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immigrants . . .</a:t>
            </a:r>
          </a:p>
        </p:txBody>
      </p:sp>
    </p:spTree>
    <p:extLst>
      <p:ext uri="{BB962C8B-B14F-4D97-AF65-F5344CB8AC3E}">
        <p14:creationId xmlns:p14="http://schemas.microsoft.com/office/powerpoint/2010/main" val="406389233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D2B40632-8FC4-4B93-9F80-78DC34E55697}"/>
              </a:ext>
            </a:extLst>
          </p:cNvPr>
          <p:cNvSpPr txBox="1"/>
          <p:nvPr/>
        </p:nvSpPr>
        <p:spPr>
          <a:xfrm>
            <a:off x="1809550" y="3429000"/>
            <a:ext cx="4896050" cy="523220"/>
          </a:xfrm>
          <a:prstGeom prst="rect">
            <a:avLst/>
          </a:prstGeom>
          <a:solidFill>
            <a:srgbClr val="94D7E7"/>
          </a:solidFill>
        </p:spPr>
        <p:txBody>
          <a:bodyPr wrap="square">
            <a:spAutoFit/>
          </a:bodyPr>
          <a:lstStyle/>
          <a:p>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Important features . . .</a:t>
            </a:r>
            <a:endParaRPr lang="en-US" sz="2800" dirty="0"/>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2676144378"/>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997509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291709"/>
        </a:solidFill>
        <a:effectLst/>
      </p:bgPr>
    </p:bg>
    <p:spTree>
      <p:nvGrpSpPr>
        <p:cNvPr id="1" name=""/>
        <p:cNvGrpSpPr/>
        <p:nvPr/>
      </p:nvGrpSpPr>
      <p:grpSpPr>
        <a:xfrm>
          <a:off x="0" y="0"/>
          <a:ext cx="0" cy="0"/>
          <a:chOff x="0" y="0"/>
          <a:chExt cx="0" cy="0"/>
        </a:xfrm>
      </p:grpSpPr>
      <p:pic>
        <p:nvPicPr>
          <p:cNvPr id="3" name="Picture 2" descr="A person speaking into microphones&#10;&#10;Description automatically generated">
            <a:extLst>
              <a:ext uri="{FF2B5EF4-FFF2-40B4-BE49-F238E27FC236}">
                <a16:creationId xmlns:a16="http://schemas.microsoft.com/office/drawing/2014/main" id="{F483EF71-5754-0DEA-6E29-E14F14F2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5" name="TextBox 4">
            <a:extLst>
              <a:ext uri="{FF2B5EF4-FFF2-40B4-BE49-F238E27FC236}">
                <a16:creationId xmlns:a16="http://schemas.microsoft.com/office/drawing/2014/main" id="{191C23D1-2EAD-6551-7D06-2DC9A9EA6E5F}"/>
              </a:ext>
            </a:extLst>
          </p:cNvPr>
          <p:cNvSpPr txBox="1"/>
          <p:nvPr/>
        </p:nvSpPr>
        <p:spPr>
          <a:xfrm>
            <a:off x="685800" y="4532293"/>
            <a:ext cx="77724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Europe’s Open Back Door: Italian Migration Up 50% in 2023</a:t>
            </a:r>
          </a:p>
        </p:txBody>
      </p:sp>
      <p:sp>
        <p:nvSpPr>
          <p:cNvPr id="7" name="TextBox 6">
            <a:extLst>
              <a:ext uri="{FF2B5EF4-FFF2-40B4-BE49-F238E27FC236}">
                <a16:creationId xmlns:a16="http://schemas.microsoft.com/office/drawing/2014/main" id="{8420E228-2096-3056-3779-EECBA1DA4B44}"/>
              </a:ext>
            </a:extLst>
          </p:cNvPr>
          <p:cNvSpPr txBox="1"/>
          <p:nvPr/>
        </p:nvSpPr>
        <p:spPr>
          <a:xfrm>
            <a:off x="447675" y="6400800"/>
            <a:ext cx="82296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https://europeanconservative.com/articles/news/europes-open-back-door-italian-migration-up-50-in-2023/</a:t>
            </a:r>
            <a:endPar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5C9A0817-63EC-0324-ABB1-2B56434C866C}"/>
              </a:ext>
            </a:extLst>
          </p:cNvPr>
          <p:cNvSpPr txBox="1"/>
          <p:nvPr/>
        </p:nvSpPr>
        <p:spPr>
          <a:xfrm>
            <a:off x="2286000" y="5410200"/>
            <a:ext cx="45720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Giorgia</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FF0ED093-8918-6AFB-CE18-A6ADCC9311F8}"/>
              </a:ext>
            </a:extLst>
          </p:cNvPr>
          <p:cNvSpPr txBox="1"/>
          <p:nvPr/>
        </p:nvSpPr>
        <p:spPr>
          <a:xfrm>
            <a:off x="3609975" y="6016823"/>
            <a:ext cx="1905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4 January 2024 </a:t>
            </a:r>
          </a:p>
        </p:txBody>
      </p:sp>
      <p:pic>
        <p:nvPicPr>
          <p:cNvPr id="15" name="Picture 14" descr="A black and white logo&#10;&#10;Description automatically generated">
            <a:extLst>
              <a:ext uri="{FF2B5EF4-FFF2-40B4-BE49-F238E27FC236}">
                <a16:creationId xmlns:a16="http://schemas.microsoft.com/office/drawing/2014/main" id="{15AB43BE-3A32-3B26-FE6B-02C70E478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393295"/>
            <a:ext cx="3200400" cy="511705"/>
          </a:xfrm>
          <a:prstGeom prst="rect">
            <a:avLst/>
          </a:prstGeom>
        </p:spPr>
      </p:pic>
    </p:spTree>
    <p:extLst>
      <p:ext uri="{BB962C8B-B14F-4D97-AF65-F5344CB8AC3E}">
        <p14:creationId xmlns:p14="http://schemas.microsoft.com/office/powerpoint/2010/main" val="1599977409"/>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7692040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8B7A6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090C6-F47E-5483-91FD-CAAAFE6ECE4A}"/>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Rectangle 2"/>
          <p:cNvSpPr>
            <a:spLocks noChangeArrowheads="1"/>
          </p:cNvSpPr>
          <p:nvPr/>
        </p:nvSpPr>
        <p:spPr bwMode="auto">
          <a:xfrm>
            <a:off x="183632" y="6551842"/>
            <a:ext cx="8773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https://www.politico.eu/cdn-cgi/image/width=1920,quality=80,onerror=redirect,format=auto/wp-content/uploads/2023/10/06/GettyImages-1674680061-scaled.jpg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0C654CAB-D838-64A0-6D62-A3F0F0FDF5E4}"/>
              </a:ext>
            </a:extLst>
          </p:cNvPr>
          <p:cNvSpPr txBox="1"/>
          <p:nvPr/>
        </p:nvSpPr>
        <p:spPr>
          <a:xfrm>
            <a:off x="684210" y="1219200"/>
            <a:ext cx="7772400" cy="1128653"/>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Sunak, </a:t>
            </a:r>
            <a:r>
              <a:rPr kumimoji="0" lang="en-US" sz="32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demand more urgency to combat migration</a:t>
            </a:r>
          </a:p>
        </p:txBody>
      </p:sp>
      <p:sp>
        <p:nvSpPr>
          <p:cNvPr id="7" name="TextBox 6">
            <a:extLst>
              <a:ext uri="{FF2B5EF4-FFF2-40B4-BE49-F238E27FC236}">
                <a16:creationId xmlns:a16="http://schemas.microsoft.com/office/drawing/2014/main" id="{3F72E130-20D8-B992-78BF-6578903D4D6C}"/>
              </a:ext>
            </a:extLst>
          </p:cNvPr>
          <p:cNvSpPr txBox="1"/>
          <p:nvPr/>
        </p:nvSpPr>
        <p:spPr>
          <a:xfrm>
            <a:off x="685800" y="5181600"/>
            <a:ext cx="7772400" cy="820072"/>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‘We are two of the closest friends in Europe today,’ British and Italian leaders write. </a:t>
            </a:r>
          </a:p>
        </p:txBody>
      </p:sp>
      <p:sp>
        <p:nvSpPr>
          <p:cNvPr id="10" name="TextBox 9">
            <a:extLst>
              <a:ext uri="{FF2B5EF4-FFF2-40B4-BE49-F238E27FC236}">
                <a16:creationId xmlns:a16="http://schemas.microsoft.com/office/drawing/2014/main" id="{2E4B56B9-B8A0-A34E-5B87-56E8B049347B}"/>
              </a:ext>
            </a:extLst>
          </p:cNvPr>
          <p:cNvSpPr txBox="1"/>
          <p:nvPr/>
        </p:nvSpPr>
        <p:spPr>
          <a:xfrm>
            <a:off x="1123950" y="1044773"/>
            <a:ext cx="1688484"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6 October 2023 </a:t>
            </a:r>
          </a:p>
        </p:txBody>
      </p:sp>
      <p:pic>
        <p:nvPicPr>
          <p:cNvPr id="12" name="Picture 11">
            <a:extLst>
              <a:ext uri="{FF2B5EF4-FFF2-40B4-BE49-F238E27FC236}">
                <a16:creationId xmlns:a16="http://schemas.microsoft.com/office/drawing/2014/main" id="{F069C580-C856-DE43-09CD-5973AE0C0406}"/>
              </a:ext>
            </a:extLst>
          </p:cNvPr>
          <p:cNvPicPr>
            <a:picLocks noChangeAspect="1"/>
          </p:cNvPicPr>
          <p:nvPr/>
        </p:nvPicPr>
        <p:blipFill>
          <a:blip r:embed="rId5"/>
          <a:stretch>
            <a:fillRect/>
          </a:stretch>
        </p:blipFill>
        <p:spPr>
          <a:xfrm>
            <a:off x="1447800" y="703920"/>
            <a:ext cx="1130358" cy="304816"/>
          </a:xfrm>
          <a:prstGeom prst="rect">
            <a:avLst/>
          </a:prstGeom>
        </p:spPr>
      </p:pic>
    </p:spTree>
    <p:extLst>
      <p:ext uri="{BB962C8B-B14F-4D97-AF65-F5344CB8AC3E}">
        <p14:creationId xmlns:p14="http://schemas.microsoft.com/office/powerpoint/2010/main" val="108652833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3.4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33</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11.2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1.26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219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479D2D95-687F-41CA-8B45-92D106856C5E}"/>
                  </a:ext>
                </a:extLst>
              </p14:cNvPr>
              <p14:cNvContentPartPr/>
              <p14:nvPr/>
            </p14:nvContentPartPr>
            <p14:xfrm>
              <a:off x="2819400" y="5426255"/>
              <a:ext cx="3709080" cy="77760"/>
            </p14:xfrm>
          </p:contentPart>
        </mc:Choice>
        <mc:Fallback>
          <p:pic>
            <p:nvPicPr>
              <p:cNvPr id="2" name="Ink 1">
                <a:extLst>
                  <a:ext uri="{FF2B5EF4-FFF2-40B4-BE49-F238E27FC236}">
                    <a16:creationId xmlns:a16="http://schemas.microsoft.com/office/drawing/2014/main" id="{479D2D95-687F-41CA-8B45-92D106856C5E}"/>
                  </a:ext>
                </a:extLst>
              </p:cNvPr>
              <p:cNvPicPr/>
              <p:nvPr/>
            </p:nvPicPr>
            <p:blipFill>
              <a:blip r:embed="rId4"/>
              <a:stretch>
                <a:fillRect/>
              </a:stretch>
            </p:blipFill>
            <p:spPr>
              <a:xfrm>
                <a:off x="2765400" y="5318255"/>
                <a:ext cx="38167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0F0705E-7FB8-4BE1-8517-0AE3AEFEE9E8}"/>
                  </a:ext>
                </a:extLst>
              </p14:cNvPr>
              <p14:cNvContentPartPr/>
              <p14:nvPr/>
            </p14:nvContentPartPr>
            <p14:xfrm>
              <a:off x="-1434429" y="3493952"/>
              <a:ext cx="360" cy="360"/>
            </p14:xfrm>
          </p:contentPart>
        </mc:Choice>
        <mc:Fallback xmlns="">
          <p:pic>
            <p:nvPicPr>
              <p:cNvPr id="3" name="Ink 2">
                <a:extLst>
                  <a:ext uri="{FF2B5EF4-FFF2-40B4-BE49-F238E27FC236}">
                    <a16:creationId xmlns:a16="http://schemas.microsoft.com/office/drawing/2014/main" id="{B0F0705E-7FB8-4BE1-8517-0AE3AEFEE9E8}"/>
                  </a:ext>
                </a:extLst>
              </p:cNvPr>
              <p:cNvPicPr/>
              <p:nvPr/>
            </p:nvPicPr>
            <p:blipFill>
              <a:blip r:embed="rId6"/>
              <a:stretch>
                <a:fillRect/>
              </a:stretch>
            </p:blipFill>
            <p:spPr>
              <a:xfrm>
                <a:off x="-1488429" y="3385952"/>
                <a:ext cx="108000" cy="216000"/>
              </a:xfrm>
              <a:prstGeom prst="rect">
                <a:avLst/>
              </a:prstGeom>
            </p:spPr>
          </p:pic>
        </mc:Fallback>
      </mc:AlternateContent>
    </p:spTree>
    <p:extLst>
      <p:ext uri="{BB962C8B-B14F-4D97-AF65-F5344CB8AC3E}">
        <p14:creationId xmlns:p14="http://schemas.microsoft.com/office/powerpoint/2010/main" val="111468350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t>Also, there are </a:t>
            </a:r>
            <a:r>
              <a:rPr lang="en-US" sz="3600" b="1" i="1" dirty="0"/>
              <a:t>many</a:t>
            </a:r>
            <a:r>
              <a:rPr lang="en-US" sz="3600" b="1" dirty="0"/>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7359455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IMG_0430.JPG"/>
          <p:cNvPicPr>
            <a:picLocks noChangeAspect="1"/>
          </p:cNvPicPr>
          <p:nvPr/>
        </p:nvPicPr>
        <p:blipFill>
          <a:blip r:embed="rId3" cstate="print">
            <a:lum bright="10000"/>
          </a:blip>
          <a:stretch>
            <a:fillRect/>
          </a:stretch>
        </p:blipFill>
        <p:spPr>
          <a:xfrm>
            <a:off x="672152" y="405452"/>
            <a:ext cx="7772400" cy="5829300"/>
          </a:xfrm>
          <a:prstGeom prst="rect">
            <a:avLst/>
          </a:prstGeom>
        </p:spPr>
      </p:pic>
    </p:spTree>
    <p:extLst>
      <p:ext uri="{BB962C8B-B14F-4D97-AF65-F5344CB8AC3E}">
        <p14:creationId xmlns:p14="http://schemas.microsoft.com/office/powerpoint/2010/main" val="3901216148"/>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02502" y="6589776"/>
            <a:ext cx="541269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https://www.statista.com/statistics/624866/top-immigrant-nationalities-declared-upon-landing-italy/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a:extLst>
              <a:ext uri="{FF2B5EF4-FFF2-40B4-BE49-F238E27FC236}">
                <a16:creationId xmlns:a16="http://schemas.microsoft.com/office/drawing/2014/main" id="{F5A7B939-DFF6-4945-826F-38892227B0CE}"/>
              </a:ext>
            </a:extLst>
          </p:cNvPr>
          <p:cNvPicPr>
            <a:picLocks noChangeAspect="1"/>
          </p:cNvPicPr>
          <p:nvPr/>
        </p:nvPicPr>
        <p:blipFill>
          <a:blip r:embed="rId4"/>
          <a:stretch>
            <a:fillRect/>
          </a:stretch>
        </p:blipFill>
        <p:spPr>
          <a:xfrm>
            <a:off x="2057400" y="612668"/>
            <a:ext cx="5029200" cy="5940532"/>
          </a:xfrm>
          <a:prstGeom prst="rect">
            <a:avLst/>
          </a:prstGeom>
        </p:spPr>
      </p:pic>
      <p:pic>
        <p:nvPicPr>
          <p:cNvPr id="9" name="Picture 8">
            <a:extLst>
              <a:ext uri="{FF2B5EF4-FFF2-40B4-BE49-F238E27FC236}">
                <a16:creationId xmlns:a16="http://schemas.microsoft.com/office/drawing/2014/main" id="{EC7203B5-7931-4294-A277-30BEA7F652DA}"/>
              </a:ext>
            </a:extLst>
          </p:cNvPr>
          <p:cNvPicPr>
            <a:picLocks noChangeAspect="1"/>
          </p:cNvPicPr>
          <p:nvPr/>
        </p:nvPicPr>
        <p:blipFill>
          <a:blip r:embed="rId5"/>
          <a:stretch>
            <a:fillRect/>
          </a:stretch>
        </p:blipFill>
        <p:spPr>
          <a:xfrm>
            <a:off x="381000" y="724639"/>
            <a:ext cx="1600200" cy="406830"/>
          </a:xfrm>
          <a:prstGeom prst="rect">
            <a:avLst/>
          </a:prstGeom>
        </p:spPr>
      </p:pic>
      <p:sp>
        <p:nvSpPr>
          <p:cNvPr id="11" name="AutoShape 8">
            <a:extLst>
              <a:ext uri="{FF2B5EF4-FFF2-40B4-BE49-F238E27FC236}">
                <a16:creationId xmlns:a16="http://schemas.microsoft.com/office/drawing/2014/main" id="{91880A5F-B5A7-4333-9C13-1072D699B34E}"/>
              </a:ext>
            </a:extLst>
          </p:cNvPr>
          <p:cNvSpPr>
            <a:spLocks noChangeArrowheads="1"/>
          </p:cNvSpPr>
          <p:nvPr/>
        </p:nvSpPr>
        <p:spPr bwMode="auto">
          <a:xfrm rot="16200000">
            <a:off x="1596685" y="1622003"/>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0472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486075" y="6162575"/>
            <a:ext cx="81534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https://en.wikipedia.org/wiki/Immigration_to_Italy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2E17AEA-50A5-4BF7-A555-7F56867198FF}"/>
              </a:ext>
            </a:extLst>
          </p:cNvPr>
          <p:cNvPicPr>
            <a:picLocks noChangeAspect="1"/>
          </p:cNvPicPr>
          <p:nvPr/>
        </p:nvPicPr>
        <p:blipFill>
          <a:blip r:embed="rId4"/>
          <a:stretch>
            <a:fillRect/>
          </a:stretch>
        </p:blipFill>
        <p:spPr>
          <a:xfrm>
            <a:off x="228600" y="1676400"/>
            <a:ext cx="8686800" cy="43048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E0C971B-60A3-438A-BA17-8832A6250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 y="257175"/>
            <a:ext cx="1476375" cy="1343025"/>
          </a:xfrm>
          <a:prstGeom prst="rect">
            <a:avLst/>
          </a:prstGeom>
        </p:spPr>
      </p:pic>
      <p:sp>
        <p:nvSpPr>
          <p:cNvPr id="8" name="TextBox 7">
            <a:extLst>
              <a:ext uri="{FF2B5EF4-FFF2-40B4-BE49-F238E27FC236}">
                <a16:creationId xmlns:a16="http://schemas.microsoft.com/office/drawing/2014/main" id="{FFB65345-CDD9-4B62-90DF-814B9CA1BFCE}"/>
              </a:ext>
            </a:extLst>
          </p:cNvPr>
          <p:cNvSpPr txBox="1"/>
          <p:nvPr/>
        </p:nvSpPr>
        <p:spPr>
          <a:xfrm>
            <a:off x="2133600" y="7106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Immigration to Italy</a:t>
            </a:r>
          </a:p>
        </p:txBody>
      </p:sp>
      <p:sp>
        <p:nvSpPr>
          <p:cNvPr id="7" name="Rectangle 2">
            <a:extLst>
              <a:ext uri="{FF2B5EF4-FFF2-40B4-BE49-F238E27FC236}">
                <a16:creationId xmlns:a16="http://schemas.microsoft.com/office/drawing/2014/main" id="{449B4344-7D8E-47F2-AC7C-61314AC15426}"/>
              </a:ext>
            </a:extLst>
          </p:cNvPr>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If you are interested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in this situation,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check link below for details . . .</a:t>
            </a:r>
          </a:p>
        </p:txBody>
      </p:sp>
    </p:spTree>
    <p:extLst>
      <p:ext uri="{BB962C8B-B14F-4D97-AF65-F5344CB8AC3E}">
        <p14:creationId xmlns:p14="http://schemas.microsoft.com/office/powerpoint/2010/main" val="15071995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698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36776" y="6589776"/>
            <a:ext cx="5867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https://www.dailysabah.com/world/europe/number-of-migrants-arriving-in-italy-doubles-in-12-months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a:extLst>
              <a:ext uri="{FF2B5EF4-FFF2-40B4-BE49-F238E27FC236}">
                <a16:creationId xmlns:a16="http://schemas.microsoft.com/office/drawing/2014/main" id="{B3C829ED-C225-45E2-AD12-4817411631A1}"/>
              </a:ext>
            </a:extLst>
          </p:cNvPr>
          <p:cNvPicPr>
            <a:picLocks noChangeAspect="1"/>
          </p:cNvPicPr>
          <p:nvPr/>
        </p:nvPicPr>
        <p:blipFill>
          <a:blip r:embed="rId4"/>
          <a:stretch>
            <a:fillRect/>
          </a:stretch>
        </p:blipFill>
        <p:spPr>
          <a:xfrm>
            <a:off x="1828800" y="201611"/>
            <a:ext cx="5486400" cy="6275389"/>
          </a:xfrm>
          <a:prstGeom prst="rect">
            <a:avLst/>
          </a:prstGeom>
        </p:spPr>
      </p:pic>
      <p:sp>
        <p:nvSpPr>
          <p:cNvPr id="16" name="TextBox 15">
            <a:extLst>
              <a:ext uri="{FF2B5EF4-FFF2-40B4-BE49-F238E27FC236}">
                <a16:creationId xmlns:a16="http://schemas.microsoft.com/office/drawing/2014/main" id="{701C0333-CEDD-42AD-85F6-15E7872AEE9F}"/>
              </a:ext>
            </a:extLst>
          </p:cNvPr>
          <p:cNvSpPr txBox="1"/>
          <p:nvPr/>
        </p:nvSpPr>
        <p:spPr>
          <a:xfrm>
            <a:off x="3599688" y="4751832"/>
            <a:ext cx="4572000"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16 August 2021</a:t>
            </a:r>
          </a:p>
        </p:txBody>
      </p:sp>
      <p:pic>
        <p:nvPicPr>
          <p:cNvPr id="17" name="Picture 16">
            <a:extLst>
              <a:ext uri="{FF2B5EF4-FFF2-40B4-BE49-F238E27FC236}">
                <a16:creationId xmlns:a16="http://schemas.microsoft.com/office/drawing/2014/main" id="{3821B58A-15AC-4426-93D4-EFAC9653CF0C}"/>
              </a:ext>
            </a:extLst>
          </p:cNvPr>
          <p:cNvPicPr>
            <a:picLocks noChangeAspect="1"/>
          </p:cNvPicPr>
          <p:nvPr/>
        </p:nvPicPr>
        <p:blipFill>
          <a:blip r:embed="rId5"/>
          <a:stretch>
            <a:fillRect/>
          </a:stretch>
        </p:blipFill>
        <p:spPr>
          <a:xfrm>
            <a:off x="914400" y="5448243"/>
            <a:ext cx="7302875" cy="1104957"/>
          </a:xfrm>
          <a:prstGeom prst="rect">
            <a:avLst/>
          </a:prstGeom>
          <a:ln w="50800">
            <a:solidFill>
              <a:srgbClr val="C00000"/>
            </a:solidFill>
          </a:ln>
        </p:spPr>
      </p:pic>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AE5D2476-F03F-47B3-90F1-12113B389E95}"/>
                  </a:ext>
                </a:extLst>
              </p14:cNvPr>
              <p14:cNvContentPartPr/>
              <p14:nvPr/>
            </p14:nvContentPartPr>
            <p14:xfrm>
              <a:off x="1380168" y="6171768"/>
              <a:ext cx="840960" cy="37080"/>
            </p14:xfrm>
          </p:contentPart>
        </mc:Choice>
        <mc:Fallback xmlns="">
          <p:pic>
            <p:nvPicPr>
              <p:cNvPr id="18" name="Ink 17">
                <a:extLst>
                  <a:ext uri="{FF2B5EF4-FFF2-40B4-BE49-F238E27FC236}">
                    <a16:creationId xmlns:a16="http://schemas.microsoft.com/office/drawing/2014/main" id="{AE5D2476-F03F-47B3-90F1-12113B389E95}"/>
                  </a:ext>
                </a:extLst>
              </p:cNvPr>
              <p:cNvPicPr/>
              <p:nvPr/>
            </p:nvPicPr>
            <p:blipFill>
              <a:blip r:embed="rId7"/>
              <a:stretch>
                <a:fillRect/>
              </a:stretch>
            </p:blipFill>
            <p:spPr>
              <a:xfrm>
                <a:off x="1326168" y="6064128"/>
                <a:ext cx="9486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D589105C-6F3F-4689-B805-F50BF359DC99}"/>
                  </a:ext>
                </a:extLst>
              </p14:cNvPr>
              <p14:cNvContentPartPr/>
              <p14:nvPr/>
            </p14:nvContentPartPr>
            <p14:xfrm>
              <a:off x="1362168" y="6317928"/>
              <a:ext cx="862920" cy="56160"/>
            </p14:xfrm>
          </p:contentPart>
        </mc:Choice>
        <mc:Fallback xmlns="">
          <p:pic>
            <p:nvPicPr>
              <p:cNvPr id="19" name="Ink 18">
                <a:extLst>
                  <a:ext uri="{FF2B5EF4-FFF2-40B4-BE49-F238E27FC236}">
                    <a16:creationId xmlns:a16="http://schemas.microsoft.com/office/drawing/2014/main" id="{D589105C-6F3F-4689-B805-F50BF359DC99}"/>
                  </a:ext>
                </a:extLst>
              </p:cNvPr>
              <p:cNvPicPr/>
              <p:nvPr/>
            </p:nvPicPr>
            <p:blipFill>
              <a:blip r:embed="rId9"/>
              <a:stretch>
                <a:fillRect/>
              </a:stretch>
            </p:blipFill>
            <p:spPr>
              <a:xfrm>
                <a:off x="1308168" y="6210288"/>
                <a:ext cx="970560" cy="271800"/>
              </a:xfrm>
              <a:prstGeom prst="rect">
                <a:avLst/>
              </a:prstGeom>
            </p:spPr>
          </p:pic>
        </mc:Fallback>
      </mc:AlternateContent>
    </p:spTree>
    <p:extLst>
      <p:ext uri="{BB962C8B-B14F-4D97-AF65-F5344CB8AC3E}">
        <p14:creationId xmlns:p14="http://schemas.microsoft.com/office/powerpoint/2010/main" val="158904270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https://thehill.com/policy/international/569879-italian-coast-guard-rescues-fishing-boat-with-over-500-migrants-on-board</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5F1FD610-A7A9-48B5-ABC6-5A56DB8BB128}"/>
              </a:ext>
            </a:extLst>
          </p:cNvPr>
          <p:cNvPicPr>
            <a:picLocks noChangeAspect="1"/>
          </p:cNvPicPr>
          <p:nvPr/>
        </p:nvPicPr>
        <p:blipFill>
          <a:blip r:embed="rId4"/>
          <a:stretch>
            <a:fillRect/>
          </a:stretch>
        </p:blipFill>
        <p:spPr>
          <a:xfrm>
            <a:off x="1371600" y="1828800"/>
            <a:ext cx="6400800" cy="4701822"/>
          </a:xfrm>
          <a:prstGeom prst="rect">
            <a:avLst/>
          </a:prstGeom>
        </p:spPr>
      </p:pic>
      <p:pic>
        <p:nvPicPr>
          <p:cNvPr id="12" name="Picture 11">
            <a:extLst>
              <a:ext uri="{FF2B5EF4-FFF2-40B4-BE49-F238E27FC236}">
                <a16:creationId xmlns:a16="http://schemas.microsoft.com/office/drawing/2014/main" id="{BD79640C-E779-44E3-BFA2-8147D8415055}"/>
              </a:ext>
            </a:extLst>
          </p:cNvPr>
          <p:cNvPicPr>
            <a:picLocks noChangeAspect="1"/>
          </p:cNvPicPr>
          <p:nvPr/>
        </p:nvPicPr>
        <p:blipFill>
          <a:blip r:embed="rId5"/>
          <a:stretch>
            <a:fillRect/>
          </a:stretch>
        </p:blipFill>
        <p:spPr>
          <a:xfrm>
            <a:off x="1429512" y="398973"/>
            <a:ext cx="6400800" cy="1452405"/>
          </a:xfrm>
          <a:prstGeom prst="rect">
            <a:avLst/>
          </a:prstGeom>
        </p:spPr>
      </p:pic>
      <p:sp>
        <p:nvSpPr>
          <p:cNvPr id="14" name="TextBox 13">
            <a:extLst>
              <a:ext uri="{FF2B5EF4-FFF2-40B4-BE49-F238E27FC236}">
                <a16:creationId xmlns:a16="http://schemas.microsoft.com/office/drawing/2014/main" id="{A9ED0C55-B9FB-41C4-8259-02C3B1991FA1}"/>
              </a:ext>
            </a:extLst>
          </p:cNvPr>
          <p:cNvSpPr txBox="1"/>
          <p:nvPr/>
        </p:nvSpPr>
        <p:spPr>
          <a:xfrm>
            <a:off x="1380744" y="1783166"/>
            <a:ext cx="6422136"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15" name="Picture 14">
            <a:extLst>
              <a:ext uri="{FF2B5EF4-FFF2-40B4-BE49-F238E27FC236}">
                <a16:creationId xmlns:a16="http://schemas.microsoft.com/office/drawing/2014/main" id="{0CF38979-74B3-4129-9B45-6CB8B11F3EDE}"/>
              </a:ext>
            </a:extLst>
          </p:cNvPr>
          <p:cNvPicPr>
            <a:picLocks noChangeAspect="1"/>
          </p:cNvPicPr>
          <p:nvPr/>
        </p:nvPicPr>
        <p:blipFill>
          <a:blip r:embed="rId6"/>
          <a:stretch>
            <a:fillRect/>
          </a:stretch>
        </p:blipFill>
        <p:spPr>
          <a:xfrm>
            <a:off x="304800" y="457200"/>
            <a:ext cx="914400" cy="921380"/>
          </a:xfrm>
          <a:prstGeom prst="rect">
            <a:avLst/>
          </a:prstGeom>
        </p:spPr>
      </p:pic>
    </p:spTree>
    <p:extLst>
      <p:ext uri="{BB962C8B-B14F-4D97-AF65-F5344CB8AC3E}">
        <p14:creationId xmlns:p14="http://schemas.microsoft.com/office/powerpoint/2010/main" val="261868575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solidFill>
                  <a:schemeClr val="bg1">
                    <a:lumMod val="75000"/>
                  </a:schemeClr>
                </a:solidFill>
              </a:rPr>
              <a:t>Also, there are </a:t>
            </a:r>
            <a:r>
              <a:rPr lang="en-US" sz="3600" b="1" i="1" dirty="0">
                <a:solidFill>
                  <a:schemeClr val="bg1">
                    <a:lumMod val="75000"/>
                  </a:schemeClr>
                </a:solidFill>
              </a:rPr>
              <a:t>many</a:t>
            </a:r>
            <a:r>
              <a:rPr lang="en-US" sz="3600" b="1" dirty="0">
                <a:solidFill>
                  <a:schemeClr val="bg1">
                    <a:lumMod val="75000"/>
                  </a:schemeClr>
                </a:solidFill>
              </a:rPr>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a:extLst>
              <a:ext uri="{FF2B5EF4-FFF2-40B4-BE49-F238E27FC236}">
                <a16:creationId xmlns:a16="http://schemas.microsoft.com/office/drawing/2014/main" id="{44B196DF-E228-4B46-B31D-FF54D1E2D55A}"/>
              </a:ext>
            </a:extLst>
          </p:cNvPr>
          <p:cNvSpPr txBox="1">
            <a:spLocks noChangeArrowheads="1"/>
          </p:cNvSpPr>
          <p:nvPr/>
        </p:nvSpPr>
        <p:spPr bwMode="auto">
          <a:xfrm>
            <a:off x="1276150" y="4497050"/>
            <a:ext cx="6629400" cy="1446550"/>
          </a:xfrm>
          <a:prstGeom prst="rect">
            <a:avLst/>
          </a:prstGeom>
          <a:solidFill>
            <a:schemeClr val="bg1"/>
          </a:solidFill>
          <a:ln w="76200">
            <a:solidFill>
              <a:schemeClr val="tx1"/>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they’re willing to risk dying to get there . . .</a:t>
            </a:r>
          </a:p>
        </p:txBody>
      </p:sp>
    </p:spTree>
    <p:extLst>
      <p:ext uri="{BB962C8B-B14F-4D97-AF65-F5344CB8AC3E}">
        <p14:creationId xmlns:p14="http://schemas.microsoft.com/office/powerpoint/2010/main" val="205115683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762000" y="251460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Thousands of migrants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drown each year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trying to reach Greece or Italy . . .</a:t>
            </a:r>
          </a:p>
        </p:txBody>
      </p:sp>
      <p:sp>
        <p:nvSpPr>
          <p:cNvPr id="3" name="Rectangle 4"/>
          <p:cNvSpPr>
            <a:spLocks noChangeArrowheads="1"/>
          </p:cNvSpPr>
          <p:nvPr/>
        </p:nvSpPr>
        <p:spPr bwMode="auto">
          <a:xfrm>
            <a:off x="3134778" y="6541635"/>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1218186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7B36F3-5E1C-3233-61E2-6B5D4FCDE2C0}"/>
              </a:ext>
            </a:extLst>
          </p:cNvPr>
          <p:cNvPicPr>
            <a:picLocks noChangeAspect="1"/>
          </p:cNvPicPr>
          <p:nvPr/>
        </p:nvPicPr>
        <p:blipFill>
          <a:blip r:embed="rId3"/>
          <a:stretch>
            <a:fillRect/>
          </a:stretch>
        </p:blipFill>
        <p:spPr>
          <a:xfrm>
            <a:off x="547486" y="762000"/>
            <a:ext cx="8072123" cy="5862351"/>
          </a:xfrm>
          <a:prstGeom prst="rect">
            <a:avLst/>
          </a:prstGeom>
        </p:spPr>
      </p:pic>
      <p:sp>
        <p:nvSpPr>
          <p:cNvPr id="5" name="Rectangle 4">
            <a:extLst>
              <a:ext uri="{FF2B5EF4-FFF2-40B4-BE49-F238E27FC236}">
                <a16:creationId xmlns:a16="http://schemas.microsoft.com/office/drawing/2014/main" id="{E62E5B48-F60A-B74D-455B-4C237A758F85}"/>
              </a:ext>
            </a:extLst>
          </p:cNvPr>
          <p:cNvSpPr>
            <a:spLocks noChangeArrowheads="1"/>
          </p:cNvSpPr>
          <p:nvPr/>
        </p:nvSpPr>
        <p:spPr bwMode="auto">
          <a:xfrm>
            <a:off x="1905000" y="6574686"/>
            <a:ext cx="5317073"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https://www.statista.com/statistics/1082077/deaths-of-migrants-in-the-mediterranean-sea/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3">
            <a:extLst>
              <a:ext uri="{FF2B5EF4-FFF2-40B4-BE49-F238E27FC236}">
                <a16:creationId xmlns:a16="http://schemas.microsoft.com/office/drawing/2014/main" id="{F14DCDA2-0F56-F0A8-ED7B-7EE528D3944F}"/>
              </a:ext>
            </a:extLst>
          </p:cNvPr>
          <p:cNvSpPr>
            <a:spLocks noChangeArrowheads="1"/>
          </p:cNvSpPr>
          <p:nvPr/>
        </p:nvSpPr>
        <p:spPr bwMode="auto">
          <a:xfrm>
            <a:off x="762000" y="457200"/>
            <a:ext cx="7645400" cy="95410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spcBef>
                <a:spcPct val="0"/>
              </a:spcBef>
              <a:spcAft>
                <a:spcPct val="0"/>
              </a:spcAft>
              <a:buClrTx/>
              <a:buSzTx/>
              <a:buFontTx/>
              <a:buNone/>
              <a:tabLst/>
              <a:defRPr/>
            </a:pPr>
            <a:r>
              <a:rPr kumimoji="1" lang="en-US" sz="2800" b="1" i="0" u="none" strike="noStrike" kern="1200" cap="none" spc="0" normalizeH="0" baseline="0" noProof="0" dirty="0">
                <a:ln>
                  <a:noFill/>
                </a:ln>
                <a:effectLst/>
                <a:uLnTx/>
                <a:uFillTx/>
                <a:latin typeface="Arial" charset="0"/>
                <a:ea typeface="+mn-ea"/>
                <a:cs typeface="+mn-cs"/>
              </a:rPr>
              <a:t>Number of recorded deaths of migrants in the Mediterranean Sea from 2014 to 2021 </a:t>
            </a:r>
          </a:p>
        </p:txBody>
      </p:sp>
    </p:spTree>
    <p:extLst>
      <p:ext uri="{BB962C8B-B14F-4D97-AF65-F5344CB8AC3E}">
        <p14:creationId xmlns:p14="http://schemas.microsoft.com/office/powerpoint/2010/main" val="311342720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04304" y="6551842"/>
            <a:ext cx="293221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http://www.bbc.co.uk/news/world-europe-12876898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Tree>
    <p:extLst>
      <p:ext uri="{BB962C8B-B14F-4D97-AF65-F5344CB8AC3E}">
        <p14:creationId xmlns:p14="http://schemas.microsoft.com/office/powerpoint/2010/main" val="199594658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http://www.bbc.com/news/world-europe-32371348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86" y="316214"/>
            <a:ext cx="7772400" cy="5993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843966"/>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97398"/>
            <a:ext cx="6858000" cy="645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73233" y="6553200"/>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http://www.bbc.com/news/world-africa-32311358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56AF440-21DA-4E6D-800D-762A331B5207}"/>
                  </a:ext>
                </a:extLst>
              </p14:cNvPr>
              <p14:cNvContentPartPr/>
              <p14:nvPr/>
            </p14:nvContentPartPr>
            <p14:xfrm>
              <a:off x="1739660" y="4735880"/>
              <a:ext cx="2921040" cy="78480"/>
            </p14:xfrm>
          </p:contentPart>
        </mc:Choice>
        <mc:Fallback xmlns="">
          <p:pic>
            <p:nvPicPr>
              <p:cNvPr id="2" name="Ink 1">
                <a:extLst>
                  <a:ext uri="{FF2B5EF4-FFF2-40B4-BE49-F238E27FC236}">
                    <a16:creationId xmlns:a16="http://schemas.microsoft.com/office/drawing/2014/main" id="{356AF440-21DA-4E6D-800D-762A331B5207}"/>
                  </a:ext>
                </a:extLst>
              </p:cNvPr>
              <p:cNvPicPr/>
              <p:nvPr/>
            </p:nvPicPr>
            <p:blipFill>
              <a:blip r:embed="rId6"/>
              <a:stretch>
                <a:fillRect/>
              </a:stretch>
            </p:blipFill>
            <p:spPr>
              <a:xfrm>
                <a:off x="1685660" y="4628240"/>
                <a:ext cx="3028680" cy="294120"/>
              </a:xfrm>
              <a:prstGeom prst="rect">
                <a:avLst/>
              </a:prstGeom>
            </p:spPr>
          </p:pic>
        </mc:Fallback>
      </mc:AlternateContent>
    </p:spTree>
    <p:extLst>
      <p:ext uri="{BB962C8B-B14F-4D97-AF65-F5344CB8AC3E}">
        <p14:creationId xmlns:p14="http://schemas.microsoft.com/office/powerpoint/2010/main" val="4163994579"/>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FEF9F5"/>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73BFE79-36E5-4294-863F-0A7E2A19DA0B}"/>
              </a:ext>
            </a:extLst>
          </p:cNvPr>
          <p:cNvPicPr>
            <a:picLocks noChangeAspect="1"/>
          </p:cNvPicPr>
          <p:nvPr/>
        </p:nvPicPr>
        <p:blipFill>
          <a:blip r:embed="rId4"/>
          <a:stretch>
            <a:fillRect/>
          </a:stretch>
        </p:blipFill>
        <p:spPr>
          <a:xfrm>
            <a:off x="457200" y="1219200"/>
            <a:ext cx="8229600" cy="4758922"/>
          </a:xfrm>
          <a:prstGeom prst="rect">
            <a:avLst/>
          </a:prstGeom>
        </p:spPr>
      </p:pic>
      <p:sp>
        <p:nvSpPr>
          <p:cNvPr id="6" name="Rectangle 5">
            <a:extLst>
              <a:ext uri="{FF2B5EF4-FFF2-40B4-BE49-F238E27FC236}">
                <a16:creationId xmlns:a16="http://schemas.microsoft.com/office/drawing/2014/main" id="{4E9CEC70-D173-48E6-A2E3-3F3BE2AD768D}"/>
              </a:ext>
            </a:extLst>
          </p:cNvPr>
          <p:cNvSpPr/>
          <p:nvPr/>
        </p:nvSpPr>
        <p:spPr bwMode="auto">
          <a:xfrm>
            <a:off x="5821680" y="990600"/>
            <a:ext cx="1600200" cy="609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6936820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6789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346889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197" y="228600"/>
            <a:ext cx="517660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4"/>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4" name="Freeform 3"/>
          <p:cNvSpPr/>
          <p:nvPr/>
        </p:nvSpPr>
        <p:spPr bwMode="auto">
          <a:xfrm>
            <a:off x="1846943" y="4981748"/>
            <a:ext cx="3113315" cy="1087483"/>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5705822"/>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447800" y="6551842"/>
            <a:ext cx="6248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https://www.michigansthumb.com/news/article/Italy-presses-EU-nations-to-open-ports-to-rescued-16362678.php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3F5CF555-FC96-40F1-92F8-E9FD6DC23A4A}"/>
              </a:ext>
            </a:extLst>
          </p:cNvPr>
          <p:cNvPicPr>
            <a:picLocks noChangeAspect="1"/>
          </p:cNvPicPr>
          <p:nvPr/>
        </p:nvPicPr>
        <p:blipFill>
          <a:blip r:embed="rId4"/>
          <a:stretch>
            <a:fillRect/>
          </a:stretch>
        </p:blipFill>
        <p:spPr>
          <a:xfrm>
            <a:off x="1600200" y="311615"/>
            <a:ext cx="5943600" cy="6241585"/>
          </a:xfrm>
          <a:prstGeom prst="rect">
            <a:avLst/>
          </a:prstGeom>
        </p:spPr>
      </p:pic>
      <p:sp>
        <p:nvSpPr>
          <p:cNvPr id="7" name="TextBox 6">
            <a:extLst>
              <a:ext uri="{FF2B5EF4-FFF2-40B4-BE49-F238E27FC236}">
                <a16:creationId xmlns:a16="http://schemas.microsoft.com/office/drawing/2014/main" id="{13CBA029-ECAC-4FA0-AC87-8647E7B96E29}"/>
              </a:ext>
            </a:extLst>
          </p:cNvPr>
          <p:cNvSpPr txBox="1"/>
          <p:nvPr/>
        </p:nvSpPr>
        <p:spPr>
          <a:xfrm>
            <a:off x="1551432" y="1389888"/>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04 August 2021</a:t>
            </a:r>
          </a:p>
        </p:txBody>
      </p:sp>
      <p:sp>
        <p:nvSpPr>
          <p:cNvPr id="11" name="Rectangle 10">
            <a:extLst>
              <a:ext uri="{FF2B5EF4-FFF2-40B4-BE49-F238E27FC236}">
                <a16:creationId xmlns:a16="http://schemas.microsoft.com/office/drawing/2014/main" id="{8659672B-F4E6-443C-844D-F993D8CEE78A}"/>
              </a:ext>
            </a:extLst>
          </p:cNvPr>
          <p:cNvSpPr/>
          <p:nvPr/>
        </p:nvSpPr>
        <p:spPr bwMode="auto">
          <a:xfrm>
            <a:off x="5715000" y="1066800"/>
            <a:ext cx="1143000" cy="66164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pic>
        <p:nvPicPr>
          <p:cNvPr id="17" name="Picture 16" descr="A picture containing text, clipart&#10;&#10;Description automatically generated">
            <a:extLst>
              <a:ext uri="{FF2B5EF4-FFF2-40B4-BE49-F238E27FC236}">
                <a16:creationId xmlns:a16="http://schemas.microsoft.com/office/drawing/2014/main" id="{69628E29-E123-4B6A-AFA1-062AA943B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565" y="838200"/>
            <a:ext cx="761123" cy="890242"/>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7E6B1AA-7C22-46BD-84F6-349A9FCD4ED7}"/>
                  </a:ext>
                </a:extLst>
              </p14:cNvPr>
              <p14:cNvContentPartPr/>
              <p14:nvPr/>
            </p14:nvContentPartPr>
            <p14:xfrm>
              <a:off x="1636128" y="1535328"/>
              <a:ext cx="1563480" cy="19800"/>
            </p14:xfrm>
          </p:contentPart>
        </mc:Choice>
        <mc:Fallback xmlns="">
          <p:pic>
            <p:nvPicPr>
              <p:cNvPr id="12" name="Ink 11">
                <a:extLst>
                  <a:ext uri="{FF2B5EF4-FFF2-40B4-BE49-F238E27FC236}">
                    <a16:creationId xmlns:a16="http://schemas.microsoft.com/office/drawing/2014/main" id="{37E6B1AA-7C22-46BD-84F6-349A9FCD4ED7}"/>
                  </a:ext>
                </a:extLst>
              </p:cNvPr>
              <p:cNvPicPr/>
              <p:nvPr/>
            </p:nvPicPr>
            <p:blipFill>
              <a:blip r:embed="rId7"/>
              <a:stretch>
                <a:fillRect/>
              </a:stretch>
            </p:blipFill>
            <p:spPr>
              <a:xfrm>
                <a:off x="1582488" y="1427328"/>
                <a:ext cx="1671120" cy="235440"/>
              </a:xfrm>
              <a:prstGeom prst="rect">
                <a:avLst/>
              </a:prstGeom>
            </p:spPr>
          </p:pic>
        </mc:Fallback>
      </mc:AlternateContent>
    </p:spTree>
    <p:extLst>
      <p:ext uri="{BB962C8B-B14F-4D97-AF65-F5344CB8AC3E}">
        <p14:creationId xmlns:p14="http://schemas.microsoft.com/office/powerpoint/2010/main" val="388021619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http://www.bbc.com/news/world-africa-32332767</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08" y="381000"/>
            <a:ext cx="792158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C4CD6EB-556E-4389-B579-DE93E8B51388}"/>
              </a:ext>
            </a:extLst>
          </p:cNvPr>
          <p:cNvSpPr txBox="1"/>
          <p:nvPr/>
        </p:nvSpPr>
        <p:spPr>
          <a:xfrm>
            <a:off x="734568" y="847344"/>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16 April 2018</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9EF522-3B07-4348-B963-2F84C7050144}"/>
                  </a:ext>
                </a:extLst>
              </p14:cNvPr>
              <p14:cNvContentPartPr/>
              <p14:nvPr/>
            </p14:nvContentPartPr>
            <p14:xfrm>
              <a:off x="849888" y="1014048"/>
              <a:ext cx="1322280" cy="19800"/>
            </p14:xfrm>
          </p:contentPart>
        </mc:Choice>
        <mc:Fallback xmlns="">
          <p:pic>
            <p:nvPicPr>
              <p:cNvPr id="3" name="Ink 2">
                <a:extLst>
                  <a:ext uri="{FF2B5EF4-FFF2-40B4-BE49-F238E27FC236}">
                    <a16:creationId xmlns:a16="http://schemas.microsoft.com/office/drawing/2014/main" id="{C09EF522-3B07-4348-B963-2F84C7050144}"/>
                  </a:ext>
                </a:extLst>
              </p:cNvPr>
              <p:cNvPicPr/>
              <p:nvPr/>
            </p:nvPicPr>
            <p:blipFill>
              <a:blip r:embed="rId6"/>
              <a:stretch>
                <a:fillRect/>
              </a:stretch>
            </p:blipFill>
            <p:spPr>
              <a:xfrm>
                <a:off x="795888" y="906408"/>
                <a:ext cx="1429920" cy="235440"/>
              </a:xfrm>
              <a:prstGeom prst="rect">
                <a:avLst/>
              </a:prstGeom>
            </p:spPr>
          </p:pic>
        </mc:Fallback>
      </mc:AlternateContent>
    </p:spTree>
    <p:extLst>
      <p:ext uri="{BB962C8B-B14F-4D97-AF65-F5344CB8AC3E}">
        <p14:creationId xmlns:p14="http://schemas.microsoft.com/office/powerpoint/2010/main" val="425145385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solidFill>
                  <a:schemeClr val="bg1">
                    <a:lumMod val="75000"/>
                  </a:schemeClr>
                </a:solidFill>
              </a:rPr>
              <a:t>The </a:t>
            </a:r>
            <a:r>
              <a:rPr lang="en-US" sz="2800" b="1" dirty="0">
                <a:solidFill>
                  <a:schemeClr val="bg1">
                    <a:lumMod val="75000"/>
                  </a:schemeClr>
                </a:solidFill>
              </a:rPr>
              <a:t>poorest Italians </a:t>
            </a:r>
            <a:r>
              <a:rPr lang="en-US" sz="2800" dirty="0">
                <a:solidFill>
                  <a:schemeClr val="bg1">
                    <a:lumMod val="75000"/>
                  </a:schemeClr>
                </a:solidFill>
              </a:rPr>
              <a:t>are most affected in that they </a:t>
            </a:r>
            <a:r>
              <a:rPr lang="en-US" sz="2800" b="1" dirty="0">
                <a:solidFill>
                  <a:schemeClr val="bg1">
                    <a:lumMod val="75000"/>
                  </a:schemeClr>
                </a:solidFill>
              </a:rPr>
              <a:t>feel that these immigrants are taking jobs away </a:t>
            </a:r>
            <a:r>
              <a:rPr lang="en-US" sz="2400" dirty="0">
                <a:solidFill>
                  <a:schemeClr val="bg1">
                    <a:lumMod val="75000"/>
                  </a:schemeClr>
                </a:solidFill>
              </a:rPr>
              <a:t>from them.</a:t>
            </a:r>
            <a:endParaRPr lang="en-US" sz="2800" dirty="0">
              <a:solidFill>
                <a:schemeClr val="bg1">
                  <a:lumMod val="75000"/>
                </a:schemeClr>
              </a:solidFill>
            </a:endParaRPr>
          </a:p>
          <a:p>
            <a:pPr eaLnBrk="1" hangingPunct="1">
              <a:lnSpc>
                <a:spcPct val="80000"/>
              </a:lnSpc>
              <a:spcBef>
                <a:spcPts val="0"/>
              </a:spcBef>
            </a:pPr>
            <a:endParaRPr lang="en-US" sz="2800" dirty="0"/>
          </a:p>
          <a:p>
            <a:pPr eaLnBrk="1" hangingPunct="1">
              <a:lnSpc>
                <a:spcPct val="80000"/>
              </a:lnSpc>
              <a:spcBef>
                <a:spcPts val="0"/>
              </a:spcBef>
            </a:pPr>
            <a:r>
              <a:rPr lang="en-US" sz="2400" dirty="0"/>
              <a:t>Many Italians are upset by a trend of </a:t>
            </a:r>
            <a:r>
              <a:rPr lang="en-US" sz="2800" b="1" dirty="0"/>
              <a:t>increasing “disturbing incidents” of violence against the immigrants</a:t>
            </a:r>
          </a:p>
          <a:p>
            <a:pPr eaLnBrk="1" hangingPunct="1">
              <a:lnSpc>
                <a:spcPct val="80000"/>
              </a:lnSpc>
              <a:spcBef>
                <a:spcPts val="0"/>
              </a:spcBef>
            </a:pPr>
            <a:endParaRPr lang="en-US" sz="2800" dirty="0"/>
          </a:p>
          <a:p>
            <a:pPr lvl="1" eaLnBrk="1" hangingPunct="1">
              <a:lnSpc>
                <a:spcPct val="80000"/>
              </a:lnSpc>
              <a:spcBef>
                <a:spcPts val="0"/>
              </a:spcBef>
            </a:pPr>
            <a:r>
              <a:rPr lang="en-US" sz="2400" dirty="0"/>
              <a:t>They have </a:t>
            </a:r>
            <a:r>
              <a:rPr lang="en-US" sz="2400" b="1" dirty="0"/>
              <a:t>“externalized” the problem </a:t>
            </a:r>
            <a:r>
              <a:rPr lang="en-US" sz="2400" dirty="0"/>
              <a:t>dramatically in newspapers, on television, and in the traditional </a:t>
            </a:r>
            <a:r>
              <a:rPr lang="en-US" sz="2400" i="1" dirty="0"/>
              <a:t>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27771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https://www.nytimes.com/2019/05/22/world/europe/italy-palermo-immigrants-salvino.html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3"/>
          <a:stretch>
            <a:fillRect/>
          </a:stretch>
        </p:blipFill>
        <p:spPr>
          <a:xfrm>
            <a:off x="834144" y="228600"/>
            <a:ext cx="7471656" cy="6400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3" name="Rectangle 12"/>
          <p:cNvSpPr/>
          <p:nvPr/>
        </p:nvSpPr>
        <p:spPr>
          <a:xfrm>
            <a:off x="7455009" y="983255"/>
            <a:ext cx="1069524"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22 May 2019 </a:t>
            </a:r>
          </a:p>
        </p:txBody>
      </p:sp>
    </p:spTree>
    <p:extLst>
      <p:ext uri="{BB962C8B-B14F-4D97-AF65-F5344CB8AC3E}">
        <p14:creationId xmlns:p14="http://schemas.microsoft.com/office/powerpoint/2010/main" val="1298469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052476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http://news.bbc.co.uk/2/hi/europe/8450083.stm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85800" y="1137312"/>
            <a:ext cx="7772400" cy="4857750"/>
          </a:xfrm>
          <a:prstGeom prst="rect">
            <a:avLst/>
          </a:prstGeom>
          <a:noFill/>
          <a:ln w="9525">
            <a:noFill/>
            <a:miter lim="800000"/>
            <a:headEnd/>
            <a:tailEnd/>
          </a:ln>
        </p:spPr>
      </p:pic>
    </p:spTree>
    <p:extLst>
      <p:ext uri="{BB962C8B-B14F-4D97-AF65-F5344CB8AC3E}">
        <p14:creationId xmlns:p14="http://schemas.microsoft.com/office/powerpoint/2010/main" val="307844366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613528"/>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http://news.bbc.co.uk/2/hi/europe/8504591.stm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extLst>
      <p:ext uri="{BB962C8B-B14F-4D97-AF65-F5344CB8AC3E}">
        <p14:creationId xmlns:p14="http://schemas.microsoft.com/office/powerpoint/2010/main" val="1287285278"/>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1363" name="Rectangle 3"/>
          <p:cNvSpPr>
            <a:spLocks noGrp="1" noChangeArrowheads="1"/>
          </p:cNvSpPr>
          <p:nvPr>
            <p:ph type="body" idx="1"/>
          </p:nvPr>
        </p:nvSpPr>
        <p:spPr>
          <a:xfrm>
            <a:off x="914400" y="2119952"/>
            <a:ext cx="7315200" cy="4154984"/>
          </a:xfrm>
        </p:spPr>
        <p:txBody>
          <a:bodyPr/>
          <a:lstStyle/>
          <a:p>
            <a:pPr marL="0" indent="0" algn="ctr" eaLnBrk="1" hangingPunct="1">
              <a:spcBef>
                <a:spcPts val="0"/>
              </a:spcBef>
              <a:buNone/>
            </a:pPr>
            <a:r>
              <a:rPr lang="en-US" sz="2800" dirty="0"/>
              <a:t>“Although such outbreaks of violence are common in many societies, these </a:t>
            </a:r>
          </a:p>
          <a:p>
            <a:pPr marL="0" indent="0" algn="ctr" eaLnBrk="1" hangingPunct="1">
              <a:spcBef>
                <a:spcPts val="0"/>
              </a:spcBef>
              <a:buNone/>
            </a:pPr>
            <a:r>
              <a:rPr lang="en-US" sz="3600" b="1" dirty="0"/>
              <a:t>Italians are confronting the problem in an open manner involving everyone in the society</a:t>
            </a:r>
            <a:r>
              <a:rPr lang="en-US" dirty="0"/>
              <a:t>, </a:t>
            </a:r>
          </a:p>
          <a:p>
            <a:pPr marL="0" indent="0" algn="ctr" eaLnBrk="1" hangingPunct="1">
              <a:spcBef>
                <a:spcPts val="0"/>
              </a:spcBef>
              <a:buNone/>
            </a:pPr>
            <a:r>
              <a:rPr lang="en-US" dirty="0"/>
              <a:t>and solutions are gradually being implemented.”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FFCB47C-F595-4009-A833-F8ACBCD3C15D}"/>
                  </a:ext>
                </a:extLst>
              </p14:cNvPr>
              <p14:cNvContentPartPr/>
              <p14:nvPr/>
            </p14:nvContentPartPr>
            <p14:xfrm>
              <a:off x="3869091" y="2269592"/>
              <a:ext cx="3186360" cy="117720"/>
            </p14:xfrm>
          </p:contentPart>
        </mc:Choice>
        <mc:Fallback xmlns="">
          <p:pic>
            <p:nvPicPr>
              <p:cNvPr id="2" name="Ink 1">
                <a:extLst>
                  <a:ext uri="{FF2B5EF4-FFF2-40B4-BE49-F238E27FC236}">
                    <a16:creationId xmlns:a16="http://schemas.microsoft.com/office/drawing/2014/main" id="{EFFCB47C-F595-4009-A833-F8ACBCD3C15D}"/>
                  </a:ext>
                </a:extLst>
              </p:cNvPr>
              <p:cNvPicPr/>
              <p:nvPr/>
            </p:nvPicPr>
            <p:blipFill>
              <a:blip r:embed="rId4"/>
              <a:stretch>
                <a:fillRect/>
              </a:stretch>
            </p:blipFill>
            <p:spPr>
              <a:xfrm>
                <a:off x="3815451" y="2161952"/>
                <a:ext cx="3294000" cy="333360"/>
              </a:xfrm>
              <a:prstGeom prst="rect">
                <a:avLst/>
              </a:prstGeom>
            </p:spPr>
          </p:pic>
        </mc:Fallback>
      </mc:AlternateContent>
    </p:spTree>
    <p:extLst>
      <p:ext uri="{BB962C8B-B14F-4D97-AF65-F5344CB8AC3E}">
        <p14:creationId xmlns:p14="http://schemas.microsoft.com/office/powerpoint/2010/main" val="222495602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http://news.bbc.co.uk/2/hi/europe/8450657.stm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2" name="Rectangle 1"/>
          <p:cNvSpPr/>
          <p:nvPr/>
        </p:nvSpPr>
        <p:spPr>
          <a:xfrm>
            <a:off x="2406375" y="5257800"/>
            <a:ext cx="4324902"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10 January 2010</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9D5E7DA-5695-4895-B3B2-4D56E30B395C}"/>
                  </a:ext>
                </a:extLst>
              </p14:cNvPr>
              <p14:cNvContentPartPr/>
              <p14:nvPr/>
            </p14:nvContentPartPr>
            <p14:xfrm>
              <a:off x="5409171" y="5619392"/>
              <a:ext cx="952200" cy="20880"/>
            </p14:xfrm>
          </p:contentPart>
        </mc:Choice>
        <mc:Fallback xmlns="">
          <p:pic>
            <p:nvPicPr>
              <p:cNvPr id="3" name="Ink 2">
                <a:extLst>
                  <a:ext uri="{FF2B5EF4-FFF2-40B4-BE49-F238E27FC236}">
                    <a16:creationId xmlns:a16="http://schemas.microsoft.com/office/drawing/2014/main" id="{B9D5E7DA-5695-4895-B3B2-4D56E30B395C}"/>
                  </a:ext>
                </a:extLst>
              </p:cNvPr>
              <p:cNvPicPr/>
              <p:nvPr/>
            </p:nvPicPr>
            <p:blipFill>
              <a:blip r:embed="rId5"/>
              <a:stretch>
                <a:fillRect/>
              </a:stretch>
            </p:blipFill>
            <p:spPr>
              <a:xfrm>
                <a:off x="5355171" y="5511752"/>
                <a:ext cx="10598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A78E2E4-6F42-4871-B47B-D6B188DE136E}"/>
                  </a:ext>
                </a:extLst>
              </p14:cNvPr>
              <p14:cNvContentPartPr/>
              <p14:nvPr/>
            </p14:nvContentPartPr>
            <p14:xfrm>
              <a:off x="5399811" y="5764112"/>
              <a:ext cx="1000080" cy="69840"/>
            </p14:xfrm>
          </p:contentPart>
        </mc:Choice>
        <mc:Fallback xmlns="">
          <p:pic>
            <p:nvPicPr>
              <p:cNvPr id="4" name="Ink 3">
                <a:extLst>
                  <a:ext uri="{FF2B5EF4-FFF2-40B4-BE49-F238E27FC236}">
                    <a16:creationId xmlns:a16="http://schemas.microsoft.com/office/drawing/2014/main" id="{9A78E2E4-6F42-4871-B47B-D6B188DE136E}"/>
                  </a:ext>
                </a:extLst>
              </p:cNvPr>
              <p:cNvPicPr/>
              <p:nvPr/>
            </p:nvPicPr>
            <p:blipFill>
              <a:blip r:embed="rId7"/>
              <a:stretch>
                <a:fillRect/>
              </a:stretch>
            </p:blipFill>
            <p:spPr>
              <a:xfrm>
                <a:off x="5346171" y="5656472"/>
                <a:ext cx="1107720" cy="285480"/>
              </a:xfrm>
              <a:prstGeom prst="rect">
                <a:avLst/>
              </a:prstGeom>
            </p:spPr>
          </p:pic>
        </mc:Fallback>
      </mc:AlternateContent>
    </p:spTree>
    <p:extLst>
      <p:ext uri="{BB962C8B-B14F-4D97-AF65-F5344CB8AC3E}">
        <p14:creationId xmlns:p14="http://schemas.microsoft.com/office/powerpoint/2010/main" val="42281473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9" y="333828"/>
            <a:ext cx="71679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71648" y="6551842"/>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http://www.bbc.com/news/world-africa-32366035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2775870" y="5257800"/>
            <a:ext cx="3585918"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19 April 2015</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2D39DD3-948B-471E-96BA-C243194DFBA5}"/>
                  </a:ext>
                </a:extLst>
              </p14:cNvPr>
              <p14:cNvContentPartPr/>
              <p14:nvPr/>
            </p14:nvContentPartPr>
            <p14:xfrm>
              <a:off x="5024331" y="5609312"/>
              <a:ext cx="1006560" cy="21240"/>
            </p14:xfrm>
          </p:contentPart>
        </mc:Choice>
        <mc:Fallback xmlns="">
          <p:pic>
            <p:nvPicPr>
              <p:cNvPr id="3" name="Ink 2">
                <a:extLst>
                  <a:ext uri="{FF2B5EF4-FFF2-40B4-BE49-F238E27FC236}">
                    <a16:creationId xmlns:a16="http://schemas.microsoft.com/office/drawing/2014/main" id="{A2D39DD3-948B-471E-96BA-C243194DFBA5}"/>
                  </a:ext>
                </a:extLst>
              </p:cNvPr>
              <p:cNvPicPr/>
              <p:nvPr/>
            </p:nvPicPr>
            <p:blipFill>
              <a:blip r:embed="rId5"/>
              <a:stretch>
                <a:fillRect/>
              </a:stretch>
            </p:blipFill>
            <p:spPr>
              <a:xfrm>
                <a:off x="4970691" y="5501672"/>
                <a:ext cx="1114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819BB30-F3F4-4C58-A5BB-7335AC14A269}"/>
                  </a:ext>
                </a:extLst>
              </p14:cNvPr>
              <p14:cNvContentPartPr/>
              <p14:nvPr/>
            </p14:nvContentPartPr>
            <p14:xfrm>
              <a:off x="4995531" y="5764832"/>
              <a:ext cx="1033200" cy="37440"/>
            </p14:xfrm>
          </p:contentPart>
        </mc:Choice>
        <mc:Fallback xmlns="">
          <p:pic>
            <p:nvPicPr>
              <p:cNvPr id="4" name="Ink 3">
                <a:extLst>
                  <a:ext uri="{FF2B5EF4-FFF2-40B4-BE49-F238E27FC236}">
                    <a16:creationId xmlns:a16="http://schemas.microsoft.com/office/drawing/2014/main" id="{C819BB30-F3F4-4C58-A5BB-7335AC14A269}"/>
                  </a:ext>
                </a:extLst>
              </p:cNvPr>
              <p:cNvPicPr/>
              <p:nvPr/>
            </p:nvPicPr>
            <p:blipFill>
              <a:blip r:embed="rId7"/>
              <a:stretch>
                <a:fillRect/>
              </a:stretch>
            </p:blipFill>
            <p:spPr>
              <a:xfrm>
                <a:off x="4941531" y="5656832"/>
                <a:ext cx="1140840" cy="253080"/>
              </a:xfrm>
              <a:prstGeom prst="rect">
                <a:avLst/>
              </a:prstGeom>
            </p:spPr>
          </p:pic>
        </mc:Fallback>
      </mc:AlternateContent>
    </p:spTree>
    <p:extLst>
      <p:ext uri="{BB962C8B-B14F-4D97-AF65-F5344CB8AC3E}">
        <p14:creationId xmlns:p14="http://schemas.microsoft.com/office/powerpoint/2010/main" val="23509092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42" y="76200"/>
            <a:ext cx="644375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3134780"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http://www.bbc.com/news/world-europe-34162844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2213214" y="5257800"/>
            <a:ext cx="4711226"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6 September 2015</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0CA3462-8390-4AEB-A642-C7BD4EA70B6B}"/>
                  </a:ext>
                </a:extLst>
              </p14:cNvPr>
              <p14:cNvContentPartPr/>
              <p14:nvPr/>
            </p14:nvContentPartPr>
            <p14:xfrm>
              <a:off x="5582691" y="5611112"/>
              <a:ext cx="990000" cy="68400"/>
            </p14:xfrm>
          </p:contentPart>
        </mc:Choice>
        <mc:Fallback xmlns="">
          <p:pic>
            <p:nvPicPr>
              <p:cNvPr id="2" name="Ink 1">
                <a:extLst>
                  <a:ext uri="{FF2B5EF4-FFF2-40B4-BE49-F238E27FC236}">
                    <a16:creationId xmlns:a16="http://schemas.microsoft.com/office/drawing/2014/main" id="{E0CA3462-8390-4AEB-A642-C7BD4EA70B6B}"/>
                  </a:ext>
                </a:extLst>
              </p:cNvPr>
              <p:cNvPicPr/>
              <p:nvPr/>
            </p:nvPicPr>
            <p:blipFill>
              <a:blip r:embed="rId5"/>
              <a:stretch>
                <a:fillRect/>
              </a:stretch>
            </p:blipFill>
            <p:spPr>
              <a:xfrm>
                <a:off x="5528691" y="5503112"/>
                <a:ext cx="10976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5B511B0-54EA-4787-9435-EC20D7E11501}"/>
                  </a:ext>
                </a:extLst>
              </p14:cNvPr>
              <p14:cNvContentPartPr/>
              <p14:nvPr/>
            </p14:nvContentPartPr>
            <p14:xfrm>
              <a:off x="5572971" y="5784632"/>
              <a:ext cx="1039320" cy="48600"/>
            </p14:xfrm>
          </p:contentPart>
        </mc:Choice>
        <mc:Fallback xmlns="">
          <p:pic>
            <p:nvPicPr>
              <p:cNvPr id="3" name="Ink 2">
                <a:extLst>
                  <a:ext uri="{FF2B5EF4-FFF2-40B4-BE49-F238E27FC236}">
                    <a16:creationId xmlns:a16="http://schemas.microsoft.com/office/drawing/2014/main" id="{A5B511B0-54EA-4787-9435-EC20D7E11501}"/>
                  </a:ext>
                </a:extLst>
              </p:cNvPr>
              <p:cNvPicPr/>
              <p:nvPr/>
            </p:nvPicPr>
            <p:blipFill>
              <a:blip r:embed="rId7"/>
              <a:stretch>
                <a:fillRect/>
              </a:stretch>
            </p:blipFill>
            <p:spPr>
              <a:xfrm>
                <a:off x="5518971" y="5676632"/>
                <a:ext cx="1146960" cy="264240"/>
              </a:xfrm>
              <a:prstGeom prst="rect">
                <a:avLst/>
              </a:prstGeom>
            </p:spPr>
          </p:pic>
        </mc:Fallback>
      </mc:AlternateContent>
    </p:spTree>
    <p:extLst>
      <p:ext uri="{BB962C8B-B14F-4D97-AF65-F5344CB8AC3E}">
        <p14:creationId xmlns:p14="http://schemas.microsoft.com/office/powerpoint/2010/main" val="170567736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1271-7F96-43A3-8EC6-3E3427FFC731}"/>
              </a:ext>
            </a:extLst>
          </p:cNvPr>
          <p:cNvPicPr>
            <a:picLocks noChangeAspect="1"/>
          </p:cNvPicPr>
          <p:nvPr/>
        </p:nvPicPr>
        <p:blipFill>
          <a:blip r:embed="rId2"/>
          <a:stretch>
            <a:fillRect/>
          </a:stretch>
        </p:blipFill>
        <p:spPr>
          <a:xfrm>
            <a:off x="2069743" y="316739"/>
            <a:ext cx="5029200" cy="6224521"/>
          </a:xfrm>
          <a:prstGeom prst="rect">
            <a:avLst/>
          </a:prstGeom>
        </p:spPr>
      </p:pic>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Verdana" pitchFamily="34" charset="0"/>
                <a:ea typeface="+mn-ea"/>
                <a:cs typeface="+mn-cs"/>
                <a:hlinkClick r:id="rId3"/>
              </a:rPr>
              <a:t>Spirce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BA2F1886-BE41-407D-8A0B-74C8C01FC041}"/>
              </a:ext>
            </a:extLst>
          </p:cNvPr>
          <p:cNvSpPr/>
          <p:nvPr/>
        </p:nvSpPr>
        <p:spPr>
          <a:xfrm>
            <a:off x="2067341" y="5257800"/>
            <a:ext cx="5002973"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29 September 2019</a:t>
            </a:r>
          </a:p>
        </p:txBody>
      </p:sp>
      <p:pic>
        <p:nvPicPr>
          <p:cNvPr id="10" name="Picture 9">
            <a:extLst>
              <a:ext uri="{FF2B5EF4-FFF2-40B4-BE49-F238E27FC236}">
                <a16:creationId xmlns:a16="http://schemas.microsoft.com/office/drawing/2014/main" id="{177F979A-BC6A-471A-8C54-89CA452C7E8A}"/>
              </a:ext>
            </a:extLst>
          </p:cNvPr>
          <p:cNvPicPr>
            <a:picLocks noChangeAspect="1"/>
          </p:cNvPicPr>
          <p:nvPr/>
        </p:nvPicPr>
        <p:blipFill>
          <a:blip r:embed="rId4"/>
          <a:stretch>
            <a:fillRect/>
          </a:stretch>
        </p:blipFill>
        <p:spPr>
          <a:xfrm>
            <a:off x="5124650" y="1603513"/>
            <a:ext cx="1828800" cy="606287"/>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EBFC5D1-612D-4669-A500-9751AF1DBF4B}"/>
                  </a:ext>
                </a:extLst>
              </p14:cNvPr>
              <p14:cNvContentPartPr/>
              <p14:nvPr/>
            </p14:nvContentPartPr>
            <p14:xfrm>
              <a:off x="5688531" y="5611112"/>
              <a:ext cx="1091160" cy="48960"/>
            </p14:xfrm>
          </p:contentPart>
        </mc:Choice>
        <mc:Fallback xmlns="">
          <p:pic>
            <p:nvPicPr>
              <p:cNvPr id="2" name="Ink 1">
                <a:extLst>
                  <a:ext uri="{FF2B5EF4-FFF2-40B4-BE49-F238E27FC236}">
                    <a16:creationId xmlns:a16="http://schemas.microsoft.com/office/drawing/2014/main" id="{FEBFC5D1-612D-4669-A500-9751AF1DBF4B}"/>
                  </a:ext>
                </a:extLst>
              </p:cNvPr>
              <p:cNvPicPr/>
              <p:nvPr/>
            </p:nvPicPr>
            <p:blipFill>
              <a:blip r:embed="rId6"/>
              <a:stretch>
                <a:fillRect/>
              </a:stretch>
            </p:blipFill>
            <p:spPr>
              <a:xfrm>
                <a:off x="5634531" y="5503112"/>
                <a:ext cx="1198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3337FCB-035F-4BFA-8550-3CC883D64C60}"/>
                  </a:ext>
                </a:extLst>
              </p14:cNvPr>
              <p14:cNvContentPartPr/>
              <p14:nvPr/>
            </p14:nvContentPartPr>
            <p14:xfrm>
              <a:off x="5678811" y="5745752"/>
              <a:ext cx="1029240" cy="59040"/>
            </p14:xfrm>
          </p:contentPart>
        </mc:Choice>
        <mc:Fallback xmlns="">
          <p:pic>
            <p:nvPicPr>
              <p:cNvPr id="4" name="Ink 3">
                <a:extLst>
                  <a:ext uri="{FF2B5EF4-FFF2-40B4-BE49-F238E27FC236}">
                    <a16:creationId xmlns:a16="http://schemas.microsoft.com/office/drawing/2014/main" id="{A3337FCB-035F-4BFA-8550-3CC883D64C60}"/>
                  </a:ext>
                </a:extLst>
              </p:cNvPr>
              <p:cNvPicPr/>
              <p:nvPr/>
            </p:nvPicPr>
            <p:blipFill>
              <a:blip r:embed="rId8"/>
              <a:stretch>
                <a:fillRect/>
              </a:stretch>
            </p:blipFill>
            <p:spPr>
              <a:xfrm>
                <a:off x="5624811" y="5638112"/>
                <a:ext cx="1136880" cy="274680"/>
              </a:xfrm>
              <a:prstGeom prst="rect">
                <a:avLst/>
              </a:prstGeom>
            </p:spPr>
          </p:pic>
        </mc:Fallback>
      </mc:AlternateContent>
    </p:spTree>
    <p:extLst>
      <p:ext uri="{BB962C8B-B14F-4D97-AF65-F5344CB8AC3E}">
        <p14:creationId xmlns:p14="http://schemas.microsoft.com/office/powerpoint/2010/main" val="146714751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https://www.indiatoday.in/world/story/vatican-urges-world-welcome-afghan-refugees-taliban-takeover-1843600-2021-08-21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826FC7B-295A-4E8A-A61B-75B63318B4D2}"/>
              </a:ext>
            </a:extLst>
          </p:cNvPr>
          <p:cNvPicPr>
            <a:picLocks noChangeAspect="1"/>
          </p:cNvPicPr>
          <p:nvPr/>
        </p:nvPicPr>
        <p:blipFill>
          <a:blip r:embed="rId3"/>
          <a:stretch>
            <a:fillRect/>
          </a:stretch>
        </p:blipFill>
        <p:spPr>
          <a:xfrm>
            <a:off x="914400" y="609600"/>
            <a:ext cx="7315200" cy="1565989"/>
          </a:xfrm>
          <a:prstGeom prst="rect">
            <a:avLst/>
          </a:prstGeom>
        </p:spPr>
      </p:pic>
      <p:pic>
        <p:nvPicPr>
          <p:cNvPr id="6" name="Picture 5">
            <a:extLst>
              <a:ext uri="{FF2B5EF4-FFF2-40B4-BE49-F238E27FC236}">
                <a16:creationId xmlns:a16="http://schemas.microsoft.com/office/drawing/2014/main" id="{73624954-14BD-447C-8601-660A99A3FEBE}"/>
              </a:ext>
            </a:extLst>
          </p:cNvPr>
          <p:cNvPicPr>
            <a:picLocks noChangeAspect="1"/>
          </p:cNvPicPr>
          <p:nvPr/>
        </p:nvPicPr>
        <p:blipFill>
          <a:blip r:embed="rId4"/>
          <a:stretch>
            <a:fillRect/>
          </a:stretch>
        </p:blipFill>
        <p:spPr>
          <a:xfrm>
            <a:off x="926743" y="2209800"/>
            <a:ext cx="7315200" cy="4389119"/>
          </a:xfrm>
          <a:prstGeom prst="rect">
            <a:avLst/>
          </a:prstGeom>
        </p:spPr>
      </p:pic>
      <p:sp>
        <p:nvSpPr>
          <p:cNvPr id="11" name="Rectangle 10">
            <a:extLst>
              <a:ext uri="{FF2B5EF4-FFF2-40B4-BE49-F238E27FC236}">
                <a16:creationId xmlns:a16="http://schemas.microsoft.com/office/drawing/2014/main" id="{7C5DDA75-0960-4435-97E1-AFE0D16817B8}"/>
              </a:ext>
            </a:extLst>
          </p:cNvPr>
          <p:cNvSpPr/>
          <p:nvPr/>
        </p:nvSpPr>
        <p:spPr>
          <a:xfrm>
            <a:off x="2511374" y="5257800"/>
            <a:ext cx="4114909"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21 August 2021</a:t>
            </a:r>
          </a:p>
        </p:txBody>
      </p:sp>
      <p:pic>
        <p:nvPicPr>
          <p:cNvPr id="12" name="Picture 11">
            <a:extLst>
              <a:ext uri="{FF2B5EF4-FFF2-40B4-BE49-F238E27FC236}">
                <a16:creationId xmlns:a16="http://schemas.microsoft.com/office/drawing/2014/main" id="{A6824698-F4AF-4DE2-8DF4-4A9B712637FB}"/>
              </a:ext>
            </a:extLst>
          </p:cNvPr>
          <p:cNvPicPr>
            <a:picLocks noChangeAspect="1"/>
          </p:cNvPicPr>
          <p:nvPr/>
        </p:nvPicPr>
        <p:blipFill>
          <a:blip r:embed="rId5"/>
          <a:stretch>
            <a:fillRect/>
          </a:stretch>
        </p:blipFill>
        <p:spPr>
          <a:xfrm>
            <a:off x="7620000" y="914400"/>
            <a:ext cx="1435174" cy="68583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A58F611-D793-4B63-A2D1-AB96112A6F36}"/>
                  </a:ext>
                </a:extLst>
              </p14:cNvPr>
              <p14:cNvContentPartPr/>
              <p14:nvPr/>
            </p14:nvContentPartPr>
            <p14:xfrm>
              <a:off x="5265171" y="5590952"/>
              <a:ext cx="999000" cy="40680"/>
            </p14:xfrm>
          </p:contentPart>
        </mc:Choice>
        <mc:Fallback xmlns="">
          <p:pic>
            <p:nvPicPr>
              <p:cNvPr id="2" name="Ink 1">
                <a:extLst>
                  <a:ext uri="{FF2B5EF4-FFF2-40B4-BE49-F238E27FC236}">
                    <a16:creationId xmlns:a16="http://schemas.microsoft.com/office/drawing/2014/main" id="{2A58F611-D793-4B63-A2D1-AB96112A6F36}"/>
                  </a:ext>
                </a:extLst>
              </p:cNvPr>
              <p:cNvPicPr/>
              <p:nvPr/>
            </p:nvPicPr>
            <p:blipFill>
              <a:blip r:embed="rId7"/>
              <a:stretch>
                <a:fillRect/>
              </a:stretch>
            </p:blipFill>
            <p:spPr>
              <a:xfrm>
                <a:off x="5211171" y="5483312"/>
                <a:ext cx="1106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7B993D94-AB16-4715-9973-1148393765A4}"/>
                  </a:ext>
                </a:extLst>
              </p14:cNvPr>
              <p14:cNvContentPartPr/>
              <p14:nvPr/>
            </p14:nvContentPartPr>
            <p14:xfrm>
              <a:off x="5293251" y="5755472"/>
              <a:ext cx="1000080" cy="20160"/>
            </p14:xfrm>
          </p:contentPart>
        </mc:Choice>
        <mc:Fallback xmlns="">
          <p:pic>
            <p:nvPicPr>
              <p:cNvPr id="3" name="Ink 2">
                <a:extLst>
                  <a:ext uri="{FF2B5EF4-FFF2-40B4-BE49-F238E27FC236}">
                    <a16:creationId xmlns:a16="http://schemas.microsoft.com/office/drawing/2014/main" id="{7B993D94-AB16-4715-9973-1148393765A4}"/>
                  </a:ext>
                </a:extLst>
              </p:cNvPr>
              <p:cNvPicPr/>
              <p:nvPr/>
            </p:nvPicPr>
            <p:blipFill>
              <a:blip r:embed="rId9"/>
              <a:stretch>
                <a:fillRect/>
              </a:stretch>
            </p:blipFill>
            <p:spPr>
              <a:xfrm>
                <a:off x="5239611" y="5647832"/>
                <a:ext cx="1107720" cy="235800"/>
              </a:xfrm>
              <a:prstGeom prst="rect">
                <a:avLst/>
              </a:prstGeom>
            </p:spPr>
          </p:pic>
        </mc:Fallback>
      </mc:AlternateContent>
    </p:spTree>
    <p:extLst>
      <p:ext uri="{BB962C8B-B14F-4D97-AF65-F5344CB8AC3E}">
        <p14:creationId xmlns:p14="http://schemas.microsoft.com/office/powerpoint/2010/main" val="50683446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636216"/>
            <a:ext cx="8229600" cy="415498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is high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continues to be a hot political issue . . .</a:t>
            </a:r>
          </a:p>
        </p:txBody>
      </p:sp>
    </p:spTree>
    <p:extLst>
      <p:ext uri="{BB962C8B-B14F-4D97-AF65-F5344CB8AC3E}">
        <p14:creationId xmlns:p14="http://schemas.microsoft.com/office/powerpoint/2010/main" val="285933009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2C2C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A3451-7453-29D0-1151-153C434A9B88}"/>
              </a:ext>
            </a:extLst>
          </p:cNvPr>
          <p:cNvPicPr>
            <a:picLocks noChangeAspect="1"/>
          </p:cNvPicPr>
          <p:nvPr/>
        </p:nvPicPr>
        <p:blipFill>
          <a:blip r:embed="rId3"/>
          <a:stretch>
            <a:fillRect/>
          </a:stretch>
        </p:blipFill>
        <p:spPr>
          <a:xfrm>
            <a:off x="0" y="381000"/>
            <a:ext cx="9144000" cy="6096000"/>
          </a:xfrm>
          <a:prstGeom prst="rect">
            <a:avLst/>
          </a:prstGeom>
        </p:spPr>
      </p:pic>
      <p:sp>
        <p:nvSpPr>
          <p:cNvPr id="8" name="TextBox 7">
            <a:extLst>
              <a:ext uri="{FF2B5EF4-FFF2-40B4-BE49-F238E27FC236}">
                <a16:creationId xmlns:a16="http://schemas.microsoft.com/office/drawing/2014/main" id="{E108CF38-CE2F-D7B7-976C-55E97B9E3922}"/>
              </a:ext>
            </a:extLst>
          </p:cNvPr>
          <p:cNvSpPr txBox="1"/>
          <p:nvPr/>
        </p:nvSpPr>
        <p:spPr>
          <a:xfrm>
            <a:off x="914400" y="1981200"/>
            <a:ext cx="7315200" cy="1447800"/>
          </a:xfrm>
          <a:prstGeom prst="rect">
            <a:avLst/>
          </a:prstGeom>
          <a:noFill/>
        </p:spPr>
        <p:txBody>
          <a:bodyPr wrap="square">
            <a:noAutofit/>
          </a:bodyPr>
          <a:lstStyle/>
          <a:p>
            <a:r>
              <a:rPr lang="en-US" sz="2800" dirty="0">
                <a:solidFill>
                  <a:schemeClr val="bg1"/>
                </a:solidFill>
                <a:effectLst>
                  <a:outerShdw blurRad="38100" dist="38100" dir="2700000" algn="tl">
                    <a:srgbClr val="000000">
                      <a:alpha val="43137"/>
                    </a:srgbClr>
                  </a:outerShdw>
                </a:effectLst>
              </a:rPr>
              <a:t>Italian Premier </a:t>
            </a:r>
            <a:r>
              <a:rPr lang="en-US" sz="2800" dirty="0" err="1">
                <a:solidFill>
                  <a:schemeClr val="bg1"/>
                </a:solidFill>
                <a:effectLst>
                  <a:outerShdw blurRad="38100" dist="38100" dir="2700000" algn="tl">
                    <a:srgbClr val="000000">
                      <a:alpha val="43137"/>
                    </a:srgbClr>
                  </a:outerShdw>
                </a:effectLst>
              </a:rPr>
              <a:t>Meloni</a:t>
            </a:r>
            <a:r>
              <a:rPr lang="en-US" sz="2800" dirty="0">
                <a:solidFill>
                  <a:schemeClr val="bg1"/>
                </a:solidFill>
                <a:effectLst>
                  <a:outerShdw blurRad="38100" dist="38100" dir="2700000" algn="tl">
                    <a:srgbClr val="000000">
                      <a:alpha val="43137"/>
                    </a:srgbClr>
                  </a:outerShdw>
                </a:effectLst>
              </a:rPr>
              <a:t> says curbing migrant arrivals from Africa is about investment, not charity</a:t>
            </a:r>
          </a:p>
        </p:txBody>
      </p:sp>
      <p:sp>
        <p:nvSpPr>
          <p:cNvPr id="10" name="TextBox 9">
            <a:extLst>
              <a:ext uri="{FF2B5EF4-FFF2-40B4-BE49-F238E27FC236}">
                <a16:creationId xmlns:a16="http://schemas.microsoft.com/office/drawing/2014/main" id="{9C9D3C68-94B9-7187-E01E-855095512BB4}"/>
              </a:ext>
            </a:extLst>
          </p:cNvPr>
          <p:cNvSpPr txBox="1"/>
          <p:nvPr/>
        </p:nvSpPr>
        <p:spPr>
          <a:xfrm>
            <a:off x="279400" y="6502400"/>
            <a:ext cx="8610600" cy="253916"/>
          </a:xfrm>
          <a:prstGeom prst="rect">
            <a:avLst/>
          </a:prstGeom>
          <a:noFill/>
        </p:spPr>
        <p:txBody>
          <a:bodyPr wrap="square">
            <a:spAutoFit/>
          </a:bodyPr>
          <a:lstStyle/>
          <a:p>
            <a:r>
              <a:rPr lang="en-US" sz="1050" i="0" dirty="0">
                <a:solidFill>
                  <a:schemeClr val="bg1"/>
                </a:solidFill>
                <a:hlinkClick r:id="rId4">
                  <a:extLst>
                    <a:ext uri="{A12FA001-AC4F-418D-AE19-62706E023703}">
                      <ahyp:hlinkClr xmlns:ahyp="http://schemas.microsoft.com/office/drawing/2018/hyperlinkcolor" val="tx"/>
                    </a:ext>
                  </a:extLst>
                </a:hlinkClick>
              </a:rPr>
              <a:t>https://apnews.com/article/italy-eu-africa-migration-strategy-energy-bfffac3ff93ad2a97aead324caa11130</a:t>
            </a:r>
            <a:endParaRPr lang="en-US" sz="1050" i="0" dirty="0">
              <a:solidFill>
                <a:schemeClr val="bg1"/>
              </a:solidFill>
            </a:endParaRPr>
          </a:p>
        </p:txBody>
      </p:sp>
      <p:pic>
        <p:nvPicPr>
          <p:cNvPr id="12" name="Graphic 11">
            <a:extLst>
              <a:ext uri="{FF2B5EF4-FFF2-40B4-BE49-F238E27FC236}">
                <a16:creationId xmlns:a16="http://schemas.microsoft.com/office/drawing/2014/main" id="{23659808-054A-F1ED-8225-27EEDAA1AD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400" y="355600"/>
            <a:ext cx="657225" cy="762000"/>
          </a:xfrm>
          <a:prstGeom prst="rect">
            <a:avLst/>
          </a:prstGeom>
        </p:spPr>
      </p:pic>
      <p:sp>
        <p:nvSpPr>
          <p:cNvPr id="13" name="TextBox 12">
            <a:extLst>
              <a:ext uri="{FF2B5EF4-FFF2-40B4-BE49-F238E27FC236}">
                <a16:creationId xmlns:a16="http://schemas.microsoft.com/office/drawing/2014/main" id="{49E2530E-9B17-AC5D-C705-2E916E10042E}"/>
              </a:ext>
            </a:extLst>
          </p:cNvPr>
          <p:cNvSpPr txBox="1"/>
          <p:nvPr/>
        </p:nvSpPr>
        <p:spPr>
          <a:xfrm>
            <a:off x="850900" y="1155700"/>
            <a:ext cx="1895856" cy="347698"/>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Verdana" pitchFamily="34" charset="0"/>
                <a:ea typeface="+mn-ea"/>
                <a:cs typeface="+mn-cs"/>
              </a:rPr>
              <a:t>4 January 2024</a:t>
            </a:r>
          </a:p>
        </p:txBody>
      </p:sp>
    </p:spTree>
    <p:extLst>
      <p:ext uri="{BB962C8B-B14F-4D97-AF65-F5344CB8AC3E}">
        <p14:creationId xmlns:p14="http://schemas.microsoft.com/office/powerpoint/2010/main" val="3743360225"/>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83B1DA-2FF5-4E7B-BBBB-E7248B8B94B8}"/>
              </a:ext>
            </a:extLst>
          </p:cNvPr>
          <p:cNvPicPr>
            <a:picLocks noChangeAspect="1"/>
          </p:cNvPicPr>
          <p:nvPr/>
        </p:nvPicPr>
        <p:blipFill>
          <a:blip r:embed="rId3"/>
          <a:stretch>
            <a:fillRect/>
          </a:stretch>
        </p:blipFill>
        <p:spPr>
          <a:xfrm>
            <a:off x="1600200" y="172859"/>
            <a:ext cx="5943600" cy="6456541"/>
          </a:xfrm>
          <a:prstGeom prst="rect">
            <a:avLst/>
          </a:prstGeom>
        </p:spPr>
      </p:pic>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https://www.nytimes.com/2021/08/18/world/europe/afghanistan-refugees-europe-migration-asylum.html</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E088C19B-B12E-4CB5-A86C-2C8B9ADB03D7}"/>
              </a:ext>
            </a:extLst>
          </p:cNvPr>
          <p:cNvSpPr txBox="1"/>
          <p:nvPr/>
        </p:nvSpPr>
        <p:spPr>
          <a:xfrm>
            <a:off x="2599944" y="1938302"/>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18 August 2021</a:t>
            </a:r>
          </a:p>
        </p:txBody>
      </p:sp>
      <p:pic>
        <p:nvPicPr>
          <p:cNvPr id="10" name="Picture 9">
            <a:extLst>
              <a:ext uri="{FF2B5EF4-FFF2-40B4-BE49-F238E27FC236}">
                <a16:creationId xmlns:a16="http://schemas.microsoft.com/office/drawing/2014/main" id="{9A907CA2-D781-4B54-986D-3372C8CC2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44" y="342519"/>
            <a:ext cx="1905000" cy="276225"/>
          </a:xfrm>
          <a:prstGeom prst="rect">
            <a:avLst/>
          </a:prstGeom>
        </p:spPr>
      </p:pic>
    </p:spTree>
    <p:extLst>
      <p:ext uri="{BB962C8B-B14F-4D97-AF65-F5344CB8AC3E}">
        <p14:creationId xmlns:p14="http://schemas.microsoft.com/office/powerpoint/2010/main" val="4165581734"/>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https://www.jhalak.com/global-news-Italy-pushing-for-special-G20-meeting-on-Afghanistan-83161</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CE8866FC-A56B-4C21-9BEC-98AC4888E2AC}"/>
              </a:ext>
            </a:extLst>
          </p:cNvPr>
          <p:cNvPicPr>
            <a:picLocks noChangeAspect="1"/>
          </p:cNvPicPr>
          <p:nvPr/>
        </p:nvPicPr>
        <p:blipFill>
          <a:blip r:embed="rId4"/>
          <a:stretch>
            <a:fillRect/>
          </a:stretch>
        </p:blipFill>
        <p:spPr>
          <a:xfrm>
            <a:off x="1600200" y="269370"/>
            <a:ext cx="5943600" cy="6360030"/>
          </a:xfrm>
          <a:prstGeom prst="rect">
            <a:avLst/>
          </a:prstGeom>
        </p:spPr>
      </p:pic>
      <p:sp>
        <p:nvSpPr>
          <p:cNvPr id="9" name="TextBox 8">
            <a:extLst>
              <a:ext uri="{FF2B5EF4-FFF2-40B4-BE49-F238E27FC236}">
                <a16:creationId xmlns:a16="http://schemas.microsoft.com/office/drawing/2014/main" id="{4C19E6CA-2F3D-415A-9F13-D98DFB999C23}"/>
              </a:ext>
            </a:extLst>
          </p:cNvPr>
          <p:cNvSpPr txBox="1"/>
          <p:nvPr/>
        </p:nvSpPr>
        <p:spPr>
          <a:xfrm>
            <a:off x="1639824" y="737390"/>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7" name="Picture 6">
            <a:extLst>
              <a:ext uri="{FF2B5EF4-FFF2-40B4-BE49-F238E27FC236}">
                <a16:creationId xmlns:a16="http://schemas.microsoft.com/office/drawing/2014/main" id="{F96F95C5-8A95-40DE-8E0D-2DADD41A9DEF}"/>
              </a:ext>
            </a:extLst>
          </p:cNvPr>
          <p:cNvPicPr>
            <a:picLocks noChangeAspect="1"/>
          </p:cNvPicPr>
          <p:nvPr/>
        </p:nvPicPr>
        <p:blipFill>
          <a:blip r:embed="rId5"/>
          <a:stretch>
            <a:fillRect/>
          </a:stretch>
        </p:blipFill>
        <p:spPr>
          <a:xfrm>
            <a:off x="542544" y="393661"/>
            <a:ext cx="971600" cy="749339"/>
          </a:xfrm>
          <a:prstGeom prst="rect">
            <a:avLst/>
          </a:prstGeom>
        </p:spPr>
      </p:pic>
    </p:spTree>
    <p:extLst>
      <p:ext uri="{BB962C8B-B14F-4D97-AF65-F5344CB8AC3E}">
        <p14:creationId xmlns:p14="http://schemas.microsoft.com/office/powerpoint/2010/main" val="910588176"/>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34" y="381000"/>
            <a:ext cx="62621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5324002"/>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3778289"/>
            <a:ext cx="73152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p>
        </p:txBody>
      </p:sp>
    </p:spTree>
    <p:extLst>
      <p:ext uri="{BB962C8B-B14F-4D97-AF65-F5344CB8AC3E}">
        <p14:creationId xmlns:p14="http://schemas.microsoft.com/office/powerpoint/2010/main" val="78240015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954420726"/>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85884"/>
            <a:ext cx="7874000" cy="45949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It is important to note that people can move freely within the EU and certain other countries because of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r>
              <a:rPr kumimoji="1"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BAF7B4B-81D6-4EF3-8699-2FCF14DC3085}"/>
                  </a:ext>
                </a:extLst>
              </p14:cNvPr>
              <p14:cNvContentPartPr/>
              <p14:nvPr/>
            </p14:nvContentPartPr>
            <p14:xfrm>
              <a:off x="1078011" y="5447312"/>
              <a:ext cx="360" cy="360"/>
            </p14:xfrm>
          </p:contentPart>
        </mc:Choice>
        <mc:Fallback xmlns="">
          <p:pic>
            <p:nvPicPr>
              <p:cNvPr id="2" name="Ink 1">
                <a:extLst>
                  <a:ext uri="{FF2B5EF4-FFF2-40B4-BE49-F238E27FC236}">
                    <a16:creationId xmlns:a16="http://schemas.microsoft.com/office/drawing/2014/main" id="{6BAF7B4B-81D6-4EF3-8699-2FCF14DC3085}"/>
                  </a:ext>
                </a:extLst>
              </p:cNvPr>
              <p:cNvPicPr/>
              <p:nvPr/>
            </p:nvPicPr>
            <p:blipFill>
              <a:blip r:embed="rId4"/>
              <a:stretch>
                <a:fillRect/>
              </a:stretch>
            </p:blipFill>
            <p:spPr>
              <a:xfrm>
                <a:off x="1024011" y="5339672"/>
                <a:ext cx="108000" cy="216000"/>
              </a:xfrm>
              <a:prstGeom prst="rect">
                <a:avLst/>
              </a:prstGeom>
            </p:spPr>
          </p:pic>
        </mc:Fallback>
      </mc:AlternateContent>
    </p:spTree>
    <p:extLst>
      <p:ext uri="{BB962C8B-B14F-4D97-AF65-F5344CB8AC3E}">
        <p14:creationId xmlns:p14="http://schemas.microsoft.com/office/powerpoint/2010/main" val="2143523599"/>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hlinkClick r:id="rId3"/>
              </a:rPr>
              <a:t>https://en.wikipedia.org/wiki/Schengen_Agreement</a:t>
            </a:r>
            <a:endPar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229600" cy="595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CC9CBA9-B7D0-4EFB-BA8A-DEDAB5BB4842}"/>
                  </a:ext>
                </a:extLst>
              </p14:cNvPr>
              <p14:cNvContentPartPr/>
              <p14:nvPr/>
            </p14:nvContentPartPr>
            <p14:xfrm>
              <a:off x="1674531" y="3925952"/>
              <a:ext cx="2605680" cy="59040"/>
            </p14:xfrm>
          </p:contentPart>
        </mc:Choice>
        <mc:Fallback xmlns="">
          <p:pic>
            <p:nvPicPr>
              <p:cNvPr id="3" name="Ink 2">
                <a:extLst>
                  <a:ext uri="{FF2B5EF4-FFF2-40B4-BE49-F238E27FC236}">
                    <a16:creationId xmlns:a16="http://schemas.microsoft.com/office/drawing/2014/main" id="{2CC9CBA9-B7D0-4EFB-BA8A-DEDAB5BB4842}"/>
                  </a:ext>
                </a:extLst>
              </p:cNvPr>
              <p:cNvPicPr/>
              <p:nvPr/>
            </p:nvPicPr>
            <p:blipFill>
              <a:blip r:embed="rId6"/>
              <a:stretch>
                <a:fillRect/>
              </a:stretch>
            </p:blipFill>
            <p:spPr>
              <a:xfrm>
                <a:off x="1620531" y="3818312"/>
                <a:ext cx="271332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1C6791F-532F-4D38-BF24-EA3775069AE7}"/>
                  </a:ext>
                </a:extLst>
              </p14:cNvPr>
              <p14:cNvContentPartPr/>
              <p14:nvPr/>
            </p14:nvContentPartPr>
            <p14:xfrm>
              <a:off x="673731" y="4292072"/>
              <a:ext cx="402480" cy="29160"/>
            </p14:xfrm>
          </p:contentPart>
        </mc:Choice>
        <mc:Fallback xmlns="">
          <p:pic>
            <p:nvPicPr>
              <p:cNvPr id="4" name="Ink 3">
                <a:extLst>
                  <a:ext uri="{FF2B5EF4-FFF2-40B4-BE49-F238E27FC236}">
                    <a16:creationId xmlns:a16="http://schemas.microsoft.com/office/drawing/2014/main" id="{01C6791F-532F-4D38-BF24-EA3775069AE7}"/>
                  </a:ext>
                </a:extLst>
              </p:cNvPr>
              <p:cNvPicPr/>
              <p:nvPr/>
            </p:nvPicPr>
            <p:blipFill>
              <a:blip r:embed="rId8"/>
              <a:stretch>
                <a:fillRect/>
              </a:stretch>
            </p:blipFill>
            <p:spPr>
              <a:xfrm>
                <a:off x="619731" y="4184432"/>
                <a:ext cx="5101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E664B89-77F8-4C7A-A9B2-B6B84EAD843C}"/>
                  </a:ext>
                </a:extLst>
              </p14:cNvPr>
              <p14:cNvContentPartPr/>
              <p14:nvPr/>
            </p14:nvContentPartPr>
            <p14:xfrm>
              <a:off x="711891" y="4599512"/>
              <a:ext cx="394200" cy="11160"/>
            </p14:xfrm>
          </p:contentPart>
        </mc:Choice>
        <mc:Fallback xmlns="">
          <p:pic>
            <p:nvPicPr>
              <p:cNvPr id="5" name="Ink 4">
                <a:extLst>
                  <a:ext uri="{FF2B5EF4-FFF2-40B4-BE49-F238E27FC236}">
                    <a16:creationId xmlns:a16="http://schemas.microsoft.com/office/drawing/2014/main" id="{5E664B89-77F8-4C7A-A9B2-B6B84EAD843C}"/>
                  </a:ext>
                </a:extLst>
              </p:cNvPr>
              <p:cNvPicPr/>
              <p:nvPr/>
            </p:nvPicPr>
            <p:blipFill>
              <a:blip r:embed="rId10"/>
              <a:stretch>
                <a:fillRect/>
              </a:stretch>
            </p:blipFill>
            <p:spPr>
              <a:xfrm>
                <a:off x="657891" y="4491872"/>
                <a:ext cx="5018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D70E6492-07BC-426A-8ABF-10E1337BF7EA}"/>
                  </a:ext>
                </a:extLst>
              </p14:cNvPr>
              <p14:cNvContentPartPr/>
              <p14:nvPr/>
            </p14:nvContentPartPr>
            <p14:xfrm>
              <a:off x="3503691" y="5543432"/>
              <a:ext cx="350280" cy="19800"/>
            </p14:xfrm>
          </p:contentPart>
        </mc:Choice>
        <mc:Fallback xmlns="">
          <p:pic>
            <p:nvPicPr>
              <p:cNvPr id="6" name="Ink 5">
                <a:extLst>
                  <a:ext uri="{FF2B5EF4-FFF2-40B4-BE49-F238E27FC236}">
                    <a16:creationId xmlns:a16="http://schemas.microsoft.com/office/drawing/2014/main" id="{D70E6492-07BC-426A-8ABF-10E1337BF7EA}"/>
                  </a:ext>
                </a:extLst>
              </p:cNvPr>
              <p:cNvPicPr/>
              <p:nvPr/>
            </p:nvPicPr>
            <p:blipFill>
              <a:blip r:embed="rId12"/>
              <a:stretch>
                <a:fillRect/>
              </a:stretch>
            </p:blipFill>
            <p:spPr>
              <a:xfrm>
                <a:off x="3449691" y="5435432"/>
                <a:ext cx="4579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49667BB4-90CF-42B4-A7BC-CB8A3C868C10}"/>
                  </a:ext>
                </a:extLst>
              </p14:cNvPr>
              <p14:cNvContentPartPr/>
              <p14:nvPr/>
            </p14:nvContentPartPr>
            <p14:xfrm>
              <a:off x="1539531" y="5832152"/>
              <a:ext cx="2525760" cy="39240"/>
            </p14:xfrm>
          </p:contentPart>
        </mc:Choice>
        <mc:Fallback xmlns="">
          <p:pic>
            <p:nvPicPr>
              <p:cNvPr id="7" name="Ink 6">
                <a:extLst>
                  <a:ext uri="{FF2B5EF4-FFF2-40B4-BE49-F238E27FC236}">
                    <a16:creationId xmlns:a16="http://schemas.microsoft.com/office/drawing/2014/main" id="{49667BB4-90CF-42B4-A7BC-CB8A3C868C10}"/>
                  </a:ext>
                </a:extLst>
              </p:cNvPr>
              <p:cNvPicPr/>
              <p:nvPr/>
            </p:nvPicPr>
            <p:blipFill>
              <a:blip r:embed="rId14"/>
              <a:stretch>
                <a:fillRect/>
              </a:stretch>
            </p:blipFill>
            <p:spPr>
              <a:xfrm>
                <a:off x="1485891" y="5724512"/>
                <a:ext cx="26334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2BCF1F39-08CB-4495-87BD-51DA3ABDE9F7}"/>
                  </a:ext>
                </a:extLst>
              </p14:cNvPr>
              <p14:cNvContentPartPr/>
              <p14:nvPr/>
            </p14:nvContentPartPr>
            <p14:xfrm>
              <a:off x="654291" y="6179192"/>
              <a:ext cx="590040" cy="10080"/>
            </p14:xfrm>
          </p:contentPart>
        </mc:Choice>
        <mc:Fallback xmlns="">
          <p:pic>
            <p:nvPicPr>
              <p:cNvPr id="8" name="Ink 7">
                <a:extLst>
                  <a:ext uri="{FF2B5EF4-FFF2-40B4-BE49-F238E27FC236}">
                    <a16:creationId xmlns:a16="http://schemas.microsoft.com/office/drawing/2014/main" id="{2BCF1F39-08CB-4495-87BD-51DA3ABDE9F7}"/>
                  </a:ext>
                </a:extLst>
              </p:cNvPr>
              <p:cNvPicPr/>
              <p:nvPr/>
            </p:nvPicPr>
            <p:blipFill>
              <a:blip r:embed="rId16"/>
              <a:stretch>
                <a:fillRect/>
              </a:stretch>
            </p:blipFill>
            <p:spPr>
              <a:xfrm>
                <a:off x="600651" y="6071192"/>
                <a:ext cx="697680" cy="225720"/>
              </a:xfrm>
              <a:prstGeom prst="rect">
                <a:avLst/>
              </a:prstGeom>
            </p:spPr>
          </p:pic>
        </mc:Fallback>
      </mc:AlternateContent>
    </p:spTree>
    <p:extLst>
      <p:ext uri="{BB962C8B-B14F-4D97-AF65-F5344CB8AC3E}">
        <p14:creationId xmlns:p14="http://schemas.microsoft.com/office/powerpoint/2010/main" val="2706548529"/>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91028" y="1963507"/>
            <a:ext cx="7543800" cy="4665893"/>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“There are 26 countries in Schengen - 22 EU members and four non-EU.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Those four are: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Iceland and Norway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Switzerland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2008)</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Liechtenstein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2011)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t>
            </a:r>
          </a:p>
        </p:txBody>
      </p:sp>
    </p:spTree>
    <p:extLst>
      <p:ext uri="{BB962C8B-B14F-4D97-AF65-F5344CB8AC3E}">
        <p14:creationId xmlns:p14="http://schemas.microsoft.com/office/powerpoint/2010/main" val="753311654"/>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Tree>
    <p:extLst>
      <p:ext uri="{BB962C8B-B14F-4D97-AF65-F5344CB8AC3E}">
        <p14:creationId xmlns:p14="http://schemas.microsoft.com/office/powerpoint/2010/main" val="2517632581"/>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685800"/>
            <a:ext cx="7543800" cy="3077766"/>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 surge of desperate migrants from the Middle East and Africa has put unprecedented pressure on EU countries, especially Italy, Greece, and Hungary.”</a:t>
            </a:r>
          </a:p>
        </p:txBody>
      </p:sp>
      <p:sp>
        <p:nvSpPr>
          <p:cNvPr id="3" name="Freeform 2"/>
          <p:cNvSpPr/>
          <p:nvPr/>
        </p:nvSpPr>
        <p:spPr bwMode="auto">
          <a:xfrm>
            <a:off x="3639457" y="3951074"/>
            <a:ext cx="3218543" cy="2449726"/>
          </a:xfrm>
          <a:custGeom>
            <a:avLst/>
            <a:gdLst>
              <a:gd name="connsiteX0" fmla="*/ 2075543 w 2989943"/>
              <a:gd name="connsiteY0" fmla="*/ 1114412 h 2449726"/>
              <a:gd name="connsiteX1" fmla="*/ 2148114 w 2989943"/>
              <a:gd name="connsiteY1" fmla="*/ 1099898 h 2449726"/>
              <a:gd name="connsiteX2" fmla="*/ 2235200 w 2989943"/>
              <a:gd name="connsiteY2" fmla="*/ 1085384 h 2449726"/>
              <a:gd name="connsiteX3" fmla="*/ 2293257 w 2989943"/>
              <a:gd name="connsiteY3" fmla="*/ 1070869 h 2449726"/>
              <a:gd name="connsiteX4" fmla="*/ 2409372 w 2989943"/>
              <a:gd name="connsiteY4" fmla="*/ 1056355 h 2449726"/>
              <a:gd name="connsiteX5" fmla="*/ 2496457 w 2989943"/>
              <a:gd name="connsiteY5" fmla="*/ 1070869 h 2449726"/>
              <a:gd name="connsiteX6" fmla="*/ 2525486 w 2989943"/>
              <a:gd name="connsiteY6" fmla="*/ 1114412 h 2449726"/>
              <a:gd name="connsiteX7" fmla="*/ 2540000 w 2989943"/>
              <a:gd name="connsiteY7" fmla="*/ 1157955 h 2449726"/>
              <a:gd name="connsiteX8" fmla="*/ 2569029 w 2989943"/>
              <a:gd name="connsiteY8" fmla="*/ 1216012 h 2449726"/>
              <a:gd name="connsiteX9" fmla="*/ 2554514 w 2989943"/>
              <a:gd name="connsiteY9" fmla="*/ 1506298 h 2449726"/>
              <a:gd name="connsiteX10" fmla="*/ 2540000 w 2989943"/>
              <a:gd name="connsiteY10" fmla="*/ 1593384 h 2449726"/>
              <a:gd name="connsiteX11" fmla="*/ 2583543 w 2989943"/>
              <a:gd name="connsiteY11" fmla="*/ 1709498 h 2449726"/>
              <a:gd name="connsiteX12" fmla="*/ 2627086 w 2989943"/>
              <a:gd name="connsiteY12" fmla="*/ 1738526 h 2449726"/>
              <a:gd name="connsiteX13" fmla="*/ 2728686 w 2989943"/>
              <a:gd name="connsiteY13" fmla="*/ 1782069 h 2449726"/>
              <a:gd name="connsiteX14" fmla="*/ 2772229 w 2989943"/>
              <a:gd name="connsiteY14" fmla="*/ 1811098 h 2449726"/>
              <a:gd name="connsiteX15" fmla="*/ 2830286 w 2989943"/>
              <a:gd name="connsiteY15" fmla="*/ 1898184 h 2449726"/>
              <a:gd name="connsiteX16" fmla="*/ 2873829 w 2989943"/>
              <a:gd name="connsiteY16" fmla="*/ 1912698 h 2449726"/>
              <a:gd name="connsiteX17" fmla="*/ 2902857 w 2989943"/>
              <a:gd name="connsiteY17" fmla="*/ 1956241 h 2449726"/>
              <a:gd name="connsiteX18" fmla="*/ 2989943 w 2989943"/>
              <a:gd name="connsiteY18" fmla="*/ 2014298 h 2449726"/>
              <a:gd name="connsiteX19" fmla="*/ 2975429 w 2989943"/>
              <a:gd name="connsiteY19" fmla="*/ 2202984 h 2449726"/>
              <a:gd name="connsiteX20" fmla="*/ 2931886 w 2989943"/>
              <a:gd name="connsiteY20" fmla="*/ 2246526 h 2449726"/>
              <a:gd name="connsiteX21" fmla="*/ 2801257 w 2989943"/>
              <a:gd name="connsiteY21" fmla="*/ 2304584 h 2449726"/>
              <a:gd name="connsiteX22" fmla="*/ 2757714 w 2989943"/>
              <a:gd name="connsiteY22" fmla="*/ 2333612 h 2449726"/>
              <a:gd name="connsiteX23" fmla="*/ 2714172 w 2989943"/>
              <a:gd name="connsiteY23" fmla="*/ 2377155 h 2449726"/>
              <a:gd name="connsiteX24" fmla="*/ 2670629 w 2989943"/>
              <a:gd name="connsiteY24" fmla="*/ 2391669 h 2449726"/>
              <a:gd name="connsiteX25" fmla="*/ 2627086 w 2989943"/>
              <a:gd name="connsiteY25" fmla="*/ 2420698 h 2449726"/>
              <a:gd name="connsiteX26" fmla="*/ 2525486 w 2989943"/>
              <a:gd name="connsiteY26" fmla="*/ 2449726 h 2449726"/>
              <a:gd name="connsiteX27" fmla="*/ 2148114 w 2989943"/>
              <a:gd name="connsiteY27" fmla="*/ 2420698 h 2449726"/>
              <a:gd name="connsiteX28" fmla="*/ 2061029 w 2989943"/>
              <a:gd name="connsiteY28" fmla="*/ 2406184 h 2449726"/>
              <a:gd name="connsiteX29" fmla="*/ 1799772 w 2989943"/>
              <a:gd name="connsiteY29" fmla="*/ 2391669 h 2449726"/>
              <a:gd name="connsiteX30" fmla="*/ 1582057 w 2989943"/>
              <a:gd name="connsiteY30" fmla="*/ 2362641 h 2449726"/>
              <a:gd name="connsiteX31" fmla="*/ 1509486 w 2989943"/>
              <a:gd name="connsiteY31" fmla="*/ 2348126 h 2449726"/>
              <a:gd name="connsiteX32" fmla="*/ 1407886 w 2989943"/>
              <a:gd name="connsiteY32" fmla="*/ 2333612 h 2449726"/>
              <a:gd name="connsiteX33" fmla="*/ 1262743 w 2989943"/>
              <a:gd name="connsiteY33" fmla="*/ 2304584 h 2449726"/>
              <a:gd name="connsiteX34" fmla="*/ 1204686 w 2989943"/>
              <a:gd name="connsiteY34" fmla="*/ 2290069 h 2449726"/>
              <a:gd name="connsiteX35" fmla="*/ 1103086 w 2989943"/>
              <a:gd name="connsiteY35" fmla="*/ 2275555 h 2449726"/>
              <a:gd name="connsiteX36" fmla="*/ 1001486 w 2989943"/>
              <a:gd name="connsiteY36" fmla="*/ 2246526 h 2449726"/>
              <a:gd name="connsiteX37" fmla="*/ 914400 w 2989943"/>
              <a:gd name="connsiteY37" fmla="*/ 2232012 h 2449726"/>
              <a:gd name="connsiteX38" fmla="*/ 870857 w 2989943"/>
              <a:gd name="connsiteY38" fmla="*/ 2217498 h 2449726"/>
              <a:gd name="connsiteX39" fmla="*/ 812800 w 2989943"/>
              <a:gd name="connsiteY39" fmla="*/ 2202984 h 2449726"/>
              <a:gd name="connsiteX40" fmla="*/ 725714 w 2989943"/>
              <a:gd name="connsiteY40" fmla="*/ 2144926 h 2449726"/>
              <a:gd name="connsiteX41" fmla="*/ 653143 w 2989943"/>
              <a:gd name="connsiteY41" fmla="*/ 2057841 h 2449726"/>
              <a:gd name="connsiteX42" fmla="*/ 638629 w 2989943"/>
              <a:gd name="connsiteY42" fmla="*/ 2014298 h 2449726"/>
              <a:gd name="connsiteX43" fmla="*/ 595086 w 2989943"/>
              <a:gd name="connsiteY43" fmla="*/ 1985269 h 2449726"/>
              <a:gd name="connsiteX44" fmla="*/ 566057 w 2989943"/>
              <a:gd name="connsiteY44" fmla="*/ 1941726 h 2449726"/>
              <a:gd name="connsiteX45" fmla="*/ 537029 w 2989943"/>
              <a:gd name="connsiteY45" fmla="*/ 1854641 h 2449726"/>
              <a:gd name="connsiteX46" fmla="*/ 522514 w 2989943"/>
              <a:gd name="connsiteY46" fmla="*/ 1811098 h 2449726"/>
              <a:gd name="connsiteX47" fmla="*/ 493486 w 2989943"/>
              <a:gd name="connsiteY47" fmla="*/ 1767555 h 2449726"/>
              <a:gd name="connsiteX48" fmla="*/ 493486 w 2989943"/>
              <a:gd name="connsiteY48" fmla="*/ 1419212 h 2449726"/>
              <a:gd name="connsiteX49" fmla="*/ 508000 w 2989943"/>
              <a:gd name="connsiteY49" fmla="*/ 1186984 h 2449726"/>
              <a:gd name="connsiteX50" fmla="*/ 449943 w 2989943"/>
              <a:gd name="connsiteY50" fmla="*/ 867669 h 2449726"/>
              <a:gd name="connsiteX51" fmla="*/ 406400 w 2989943"/>
              <a:gd name="connsiteY51" fmla="*/ 838641 h 2449726"/>
              <a:gd name="connsiteX52" fmla="*/ 362857 w 2989943"/>
              <a:gd name="connsiteY52" fmla="*/ 795098 h 2449726"/>
              <a:gd name="connsiteX53" fmla="*/ 275772 w 2989943"/>
              <a:gd name="connsiteY53" fmla="*/ 766069 h 2449726"/>
              <a:gd name="connsiteX54" fmla="*/ 145143 w 2989943"/>
              <a:gd name="connsiteY54" fmla="*/ 678984 h 2449726"/>
              <a:gd name="connsiteX55" fmla="*/ 101600 w 2989943"/>
              <a:gd name="connsiteY55" fmla="*/ 649955 h 2449726"/>
              <a:gd name="connsiteX56" fmla="*/ 58057 w 2989943"/>
              <a:gd name="connsiteY56" fmla="*/ 620926 h 2449726"/>
              <a:gd name="connsiteX57" fmla="*/ 43543 w 2989943"/>
              <a:gd name="connsiteY57" fmla="*/ 577384 h 2449726"/>
              <a:gd name="connsiteX58" fmla="*/ 0 w 2989943"/>
              <a:gd name="connsiteY58" fmla="*/ 475784 h 2449726"/>
              <a:gd name="connsiteX59" fmla="*/ 43543 w 2989943"/>
              <a:gd name="connsiteY59" fmla="*/ 316126 h 2449726"/>
              <a:gd name="connsiteX60" fmla="*/ 174172 w 2989943"/>
              <a:gd name="connsiteY60" fmla="*/ 272584 h 2449726"/>
              <a:gd name="connsiteX61" fmla="*/ 217714 w 2989943"/>
              <a:gd name="connsiteY61" fmla="*/ 258069 h 2449726"/>
              <a:gd name="connsiteX62" fmla="*/ 783772 w 2989943"/>
              <a:gd name="connsiteY62" fmla="*/ 272584 h 2449726"/>
              <a:gd name="connsiteX63" fmla="*/ 1016000 w 2989943"/>
              <a:gd name="connsiteY63" fmla="*/ 258069 h 2449726"/>
              <a:gd name="connsiteX64" fmla="*/ 1074057 w 2989943"/>
              <a:gd name="connsiteY64" fmla="*/ 243555 h 2449726"/>
              <a:gd name="connsiteX65" fmla="*/ 1161143 w 2989943"/>
              <a:gd name="connsiteY65" fmla="*/ 214526 h 2449726"/>
              <a:gd name="connsiteX66" fmla="*/ 1204686 w 2989943"/>
              <a:gd name="connsiteY66" fmla="*/ 170984 h 2449726"/>
              <a:gd name="connsiteX67" fmla="*/ 1306286 w 2989943"/>
              <a:gd name="connsiteY67" fmla="*/ 127441 h 2449726"/>
              <a:gd name="connsiteX68" fmla="*/ 1393372 w 2989943"/>
              <a:gd name="connsiteY68" fmla="*/ 83898 h 2449726"/>
              <a:gd name="connsiteX69" fmla="*/ 1436914 w 2989943"/>
              <a:gd name="connsiteY69" fmla="*/ 54869 h 2449726"/>
              <a:gd name="connsiteX70" fmla="*/ 1553029 w 2989943"/>
              <a:gd name="connsiteY70" fmla="*/ 25841 h 2449726"/>
              <a:gd name="connsiteX71" fmla="*/ 1596572 w 2989943"/>
              <a:gd name="connsiteY71" fmla="*/ 11326 h 2449726"/>
              <a:gd name="connsiteX72" fmla="*/ 1872343 w 2989943"/>
              <a:gd name="connsiteY72" fmla="*/ 69384 h 2449726"/>
              <a:gd name="connsiteX73" fmla="*/ 1901372 w 2989943"/>
              <a:gd name="connsiteY73" fmla="*/ 112926 h 2449726"/>
              <a:gd name="connsiteX74" fmla="*/ 1915886 w 2989943"/>
              <a:gd name="connsiteY74" fmla="*/ 156469 h 2449726"/>
              <a:gd name="connsiteX75" fmla="*/ 1843314 w 2989943"/>
              <a:gd name="connsiteY75" fmla="*/ 345155 h 2449726"/>
              <a:gd name="connsiteX76" fmla="*/ 1770743 w 2989943"/>
              <a:gd name="connsiteY76" fmla="*/ 446755 h 2449726"/>
              <a:gd name="connsiteX77" fmla="*/ 1727200 w 2989943"/>
              <a:gd name="connsiteY77" fmla="*/ 490298 h 2449726"/>
              <a:gd name="connsiteX78" fmla="*/ 1727200 w 2989943"/>
              <a:gd name="connsiteY78" fmla="*/ 737041 h 2449726"/>
              <a:gd name="connsiteX79" fmla="*/ 1828800 w 2989943"/>
              <a:gd name="connsiteY79" fmla="*/ 867669 h 2449726"/>
              <a:gd name="connsiteX80" fmla="*/ 1872343 w 2989943"/>
              <a:gd name="connsiteY80" fmla="*/ 925726 h 2449726"/>
              <a:gd name="connsiteX81" fmla="*/ 1915886 w 2989943"/>
              <a:gd name="connsiteY81" fmla="*/ 954755 h 2449726"/>
              <a:gd name="connsiteX82" fmla="*/ 2017486 w 2989943"/>
              <a:gd name="connsiteY82" fmla="*/ 1027326 h 2449726"/>
              <a:gd name="connsiteX83" fmla="*/ 2061029 w 2989943"/>
              <a:gd name="connsiteY83" fmla="*/ 1070869 h 2449726"/>
              <a:gd name="connsiteX84" fmla="*/ 2104572 w 2989943"/>
              <a:gd name="connsiteY84" fmla="*/ 1085384 h 2449726"/>
              <a:gd name="connsiteX85" fmla="*/ 2162629 w 2989943"/>
              <a:gd name="connsiteY85" fmla="*/ 1172469 h 2449726"/>
              <a:gd name="connsiteX86" fmla="*/ 2191657 w 2989943"/>
              <a:gd name="connsiteY86" fmla="*/ 1114412 h 244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89943" h="2449726">
                <a:moveTo>
                  <a:pt x="2075543" y="1114412"/>
                </a:moveTo>
                <a:lnTo>
                  <a:pt x="2148114" y="1099898"/>
                </a:lnTo>
                <a:cubicBezTo>
                  <a:pt x="2177068" y="1094634"/>
                  <a:pt x="2206342" y="1091156"/>
                  <a:pt x="2235200" y="1085384"/>
                </a:cubicBezTo>
                <a:cubicBezTo>
                  <a:pt x="2254761" y="1081472"/>
                  <a:pt x="2273580" y="1074148"/>
                  <a:pt x="2293257" y="1070869"/>
                </a:cubicBezTo>
                <a:cubicBezTo>
                  <a:pt x="2331732" y="1064456"/>
                  <a:pt x="2370667" y="1061193"/>
                  <a:pt x="2409372" y="1056355"/>
                </a:cubicBezTo>
                <a:cubicBezTo>
                  <a:pt x="2438400" y="1061193"/>
                  <a:pt x="2470135" y="1057708"/>
                  <a:pt x="2496457" y="1070869"/>
                </a:cubicBezTo>
                <a:cubicBezTo>
                  <a:pt x="2512059" y="1078670"/>
                  <a:pt x="2517685" y="1098810"/>
                  <a:pt x="2525486" y="1114412"/>
                </a:cubicBezTo>
                <a:cubicBezTo>
                  <a:pt x="2532328" y="1128096"/>
                  <a:pt x="2533973" y="1143893"/>
                  <a:pt x="2540000" y="1157955"/>
                </a:cubicBezTo>
                <a:cubicBezTo>
                  <a:pt x="2548523" y="1177842"/>
                  <a:pt x="2559353" y="1196660"/>
                  <a:pt x="2569029" y="1216012"/>
                </a:cubicBezTo>
                <a:cubicBezTo>
                  <a:pt x="2564191" y="1312774"/>
                  <a:pt x="2561945" y="1409700"/>
                  <a:pt x="2554514" y="1506298"/>
                </a:cubicBezTo>
                <a:cubicBezTo>
                  <a:pt x="2552257" y="1535640"/>
                  <a:pt x="2540000" y="1563955"/>
                  <a:pt x="2540000" y="1593384"/>
                </a:cubicBezTo>
                <a:cubicBezTo>
                  <a:pt x="2540000" y="1634923"/>
                  <a:pt x="2553512" y="1679467"/>
                  <a:pt x="2583543" y="1709498"/>
                </a:cubicBezTo>
                <a:cubicBezTo>
                  <a:pt x="2595878" y="1721833"/>
                  <a:pt x="2611940" y="1729871"/>
                  <a:pt x="2627086" y="1738526"/>
                </a:cubicBezTo>
                <a:cubicBezTo>
                  <a:pt x="2677308" y="1767224"/>
                  <a:pt x="2679833" y="1765785"/>
                  <a:pt x="2728686" y="1782069"/>
                </a:cubicBezTo>
                <a:cubicBezTo>
                  <a:pt x="2743200" y="1791745"/>
                  <a:pt x="2760742" y="1797970"/>
                  <a:pt x="2772229" y="1811098"/>
                </a:cubicBezTo>
                <a:cubicBezTo>
                  <a:pt x="2795203" y="1837354"/>
                  <a:pt x="2797188" y="1887152"/>
                  <a:pt x="2830286" y="1898184"/>
                </a:cubicBezTo>
                <a:lnTo>
                  <a:pt x="2873829" y="1912698"/>
                </a:lnTo>
                <a:cubicBezTo>
                  <a:pt x="2883505" y="1927212"/>
                  <a:pt x="2889729" y="1944754"/>
                  <a:pt x="2902857" y="1956241"/>
                </a:cubicBezTo>
                <a:cubicBezTo>
                  <a:pt x="2929113" y="1979215"/>
                  <a:pt x="2989943" y="2014298"/>
                  <a:pt x="2989943" y="2014298"/>
                </a:cubicBezTo>
                <a:cubicBezTo>
                  <a:pt x="2985105" y="2077193"/>
                  <a:pt x="2990728" y="2141786"/>
                  <a:pt x="2975429" y="2202984"/>
                </a:cubicBezTo>
                <a:cubicBezTo>
                  <a:pt x="2970451" y="2222897"/>
                  <a:pt x="2947655" y="2233386"/>
                  <a:pt x="2931886" y="2246526"/>
                </a:cubicBezTo>
                <a:cubicBezTo>
                  <a:pt x="2813726" y="2344991"/>
                  <a:pt x="2991118" y="2178013"/>
                  <a:pt x="2801257" y="2304584"/>
                </a:cubicBezTo>
                <a:cubicBezTo>
                  <a:pt x="2786743" y="2314260"/>
                  <a:pt x="2771115" y="2322445"/>
                  <a:pt x="2757714" y="2333612"/>
                </a:cubicBezTo>
                <a:cubicBezTo>
                  <a:pt x="2741945" y="2346753"/>
                  <a:pt x="2731251" y="2365769"/>
                  <a:pt x="2714172" y="2377155"/>
                </a:cubicBezTo>
                <a:cubicBezTo>
                  <a:pt x="2701442" y="2385642"/>
                  <a:pt x="2685143" y="2386831"/>
                  <a:pt x="2670629" y="2391669"/>
                </a:cubicBezTo>
                <a:cubicBezTo>
                  <a:pt x="2656115" y="2401345"/>
                  <a:pt x="2642688" y="2412897"/>
                  <a:pt x="2627086" y="2420698"/>
                </a:cubicBezTo>
                <a:cubicBezTo>
                  <a:pt x="2606265" y="2431109"/>
                  <a:pt x="2544086" y="2445076"/>
                  <a:pt x="2525486" y="2449726"/>
                </a:cubicBezTo>
                <a:cubicBezTo>
                  <a:pt x="2386585" y="2441045"/>
                  <a:pt x="2281504" y="2437372"/>
                  <a:pt x="2148114" y="2420698"/>
                </a:cubicBezTo>
                <a:cubicBezTo>
                  <a:pt x="2118913" y="2417048"/>
                  <a:pt x="2090356" y="2408628"/>
                  <a:pt x="2061029" y="2406184"/>
                </a:cubicBezTo>
                <a:cubicBezTo>
                  <a:pt x="1974110" y="2398941"/>
                  <a:pt x="1886858" y="2396507"/>
                  <a:pt x="1799772" y="2391669"/>
                </a:cubicBezTo>
                <a:cubicBezTo>
                  <a:pt x="1636463" y="2359008"/>
                  <a:pt x="1836613" y="2396582"/>
                  <a:pt x="1582057" y="2362641"/>
                </a:cubicBezTo>
                <a:cubicBezTo>
                  <a:pt x="1557604" y="2359381"/>
                  <a:pt x="1533820" y="2352182"/>
                  <a:pt x="1509486" y="2348126"/>
                </a:cubicBezTo>
                <a:cubicBezTo>
                  <a:pt x="1475741" y="2342502"/>
                  <a:pt x="1441753" y="2338450"/>
                  <a:pt x="1407886" y="2333612"/>
                </a:cubicBezTo>
                <a:cubicBezTo>
                  <a:pt x="1318460" y="2303804"/>
                  <a:pt x="1409515" y="2331270"/>
                  <a:pt x="1262743" y="2304584"/>
                </a:cubicBezTo>
                <a:cubicBezTo>
                  <a:pt x="1243117" y="2301016"/>
                  <a:pt x="1224312" y="2293637"/>
                  <a:pt x="1204686" y="2290069"/>
                </a:cubicBezTo>
                <a:cubicBezTo>
                  <a:pt x="1171027" y="2283949"/>
                  <a:pt x="1136745" y="2281675"/>
                  <a:pt x="1103086" y="2275555"/>
                </a:cubicBezTo>
                <a:cubicBezTo>
                  <a:pt x="929215" y="2243943"/>
                  <a:pt x="1141396" y="2277617"/>
                  <a:pt x="1001486" y="2246526"/>
                </a:cubicBezTo>
                <a:cubicBezTo>
                  <a:pt x="972758" y="2240142"/>
                  <a:pt x="943128" y="2238396"/>
                  <a:pt x="914400" y="2232012"/>
                </a:cubicBezTo>
                <a:cubicBezTo>
                  <a:pt x="899465" y="2228693"/>
                  <a:pt x="885568" y="2221701"/>
                  <a:pt x="870857" y="2217498"/>
                </a:cubicBezTo>
                <a:cubicBezTo>
                  <a:pt x="851677" y="2212018"/>
                  <a:pt x="832152" y="2207822"/>
                  <a:pt x="812800" y="2202984"/>
                </a:cubicBezTo>
                <a:cubicBezTo>
                  <a:pt x="783771" y="2183631"/>
                  <a:pt x="745067" y="2173955"/>
                  <a:pt x="725714" y="2144926"/>
                </a:cubicBezTo>
                <a:cubicBezTo>
                  <a:pt x="685300" y="2084305"/>
                  <a:pt x="709021" y="2113719"/>
                  <a:pt x="653143" y="2057841"/>
                </a:cubicBezTo>
                <a:cubicBezTo>
                  <a:pt x="648305" y="2043327"/>
                  <a:pt x="648186" y="2026245"/>
                  <a:pt x="638629" y="2014298"/>
                </a:cubicBezTo>
                <a:cubicBezTo>
                  <a:pt x="627732" y="2000676"/>
                  <a:pt x="607421" y="1997604"/>
                  <a:pt x="595086" y="1985269"/>
                </a:cubicBezTo>
                <a:cubicBezTo>
                  <a:pt x="582751" y="1972934"/>
                  <a:pt x="575733" y="1956240"/>
                  <a:pt x="566057" y="1941726"/>
                </a:cubicBezTo>
                <a:lnTo>
                  <a:pt x="537029" y="1854641"/>
                </a:lnTo>
                <a:cubicBezTo>
                  <a:pt x="532191" y="1840127"/>
                  <a:pt x="531001" y="1823828"/>
                  <a:pt x="522514" y="1811098"/>
                </a:cubicBezTo>
                <a:lnTo>
                  <a:pt x="493486" y="1767555"/>
                </a:lnTo>
                <a:cubicBezTo>
                  <a:pt x="461202" y="1606133"/>
                  <a:pt x="476621" y="1714349"/>
                  <a:pt x="493486" y="1419212"/>
                </a:cubicBezTo>
                <a:cubicBezTo>
                  <a:pt x="497911" y="1341778"/>
                  <a:pt x="503162" y="1264393"/>
                  <a:pt x="508000" y="1186984"/>
                </a:cubicBezTo>
                <a:cubicBezTo>
                  <a:pt x="502174" y="1131638"/>
                  <a:pt x="525521" y="943246"/>
                  <a:pt x="449943" y="867669"/>
                </a:cubicBezTo>
                <a:cubicBezTo>
                  <a:pt x="437608" y="855334"/>
                  <a:pt x="419801" y="849808"/>
                  <a:pt x="406400" y="838641"/>
                </a:cubicBezTo>
                <a:cubicBezTo>
                  <a:pt x="390631" y="825500"/>
                  <a:pt x="380800" y="805067"/>
                  <a:pt x="362857" y="795098"/>
                </a:cubicBezTo>
                <a:cubicBezTo>
                  <a:pt x="336109" y="780238"/>
                  <a:pt x="301232" y="783042"/>
                  <a:pt x="275772" y="766069"/>
                </a:cubicBezTo>
                <a:lnTo>
                  <a:pt x="145143" y="678984"/>
                </a:lnTo>
                <a:lnTo>
                  <a:pt x="101600" y="649955"/>
                </a:lnTo>
                <a:lnTo>
                  <a:pt x="58057" y="620926"/>
                </a:lnTo>
                <a:cubicBezTo>
                  <a:pt x="53219" y="606412"/>
                  <a:pt x="49570" y="591446"/>
                  <a:pt x="43543" y="577384"/>
                </a:cubicBezTo>
                <a:cubicBezTo>
                  <a:pt x="-10263" y="451837"/>
                  <a:pt x="34038" y="577897"/>
                  <a:pt x="0" y="475784"/>
                </a:cubicBezTo>
                <a:cubicBezTo>
                  <a:pt x="3237" y="449890"/>
                  <a:pt x="-1112" y="344035"/>
                  <a:pt x="43543" y="316126"/>
                </a:cubicBezTo>
                <a:cubicBezTo>
                  <a:pt x="43545" y="316125"/>
                  <a:pt x="152399" y="279842"/>
                  <a:pt x="174172" y="272584"/>
                </a:cubicBezTo>
                <a:lnTo>
                  <a:pt x="217714" y="258069"/>
                </a:lnTo>
                <a:cubicBezTo>
                  <a:pt x="406400" y="262907"/>
                  <a:pt x="595024" y="272584"/>
                  <a:pt x="783772" y="272584"/>
                </a:cubicBezTo>
                <a:cubicBezTo>
                  <a:pt x="861332" y="272584"/>
                  <a:pt x="938825" y="265787"/>
                  <a:pt x="1016000" y="258069"/>
                </a:cubicBezTo>
                <a:cubicBezTo>
                  <a:pt x="1035849" y="256084"/>
                  <a:pt x="1054950" y="249287"/>
                  <a:pt x="1074057" y="243555"/>
                </a:cubicBezTo>
                <a:cubicBezTo>
                  <a:pt x="1103365" y="234762"/>
                  <a:pt x="1161143" y="214526"/>
                  <a:pt x="1161143" y="214526"/>
                </a:cubicBezTo>
                <a:cubicBezTo>
                  <a:pt x="1175657" y="200012"/>
                  <a:pt x="1187983" y="182915"/>
                  <a:pt x="1204686" y="170984"/>
                </a:cubicBezTo>
                <a:cubicBezTo>
                  <a:pt x="1236076" y="148563"/>
                  <a:pt x="1270750" y="139286"/>
                  <a:pt x="1306286" y="127441"/>
                </a:cubicBezTo>
                <a:cubicBezTo>
                  <a:pt x="1431079" y="44244"/>
                  <a:pt x="1273184" y="143993"/>
                  <a:pt x="1393372" y="83898"/>
                </a:cubicBezTo>
                <a:cubicBezTo>
                  <a:pt x="1408974" y="76097"/>
                  <a:pt x="1420520" y="60830"/>
                  <a:pt x="1436914" y="54869"/>
                </a:cubicBezTo>
                <a:cubicBezTo>
                  <a:pt x="1474408" y="41235"/>
                  <a:pt x="1515180" y="38458"/>
                  <a:pt x="1553029" y="25841"/>
                </a:cubicBezTo>
                <a:lnTo>
                  <a:pt x="1596572" y="11326"/>
                </a:lnTo>
                <a:cubicBezTo>
                  <a:pt x="1996535" y="33547"/>
                  <a:pt x="1808597" y="-58106"/>
                  <a:pt x="1872343" y="69384"/>
                </a:cubicBezTo>
                <a:cubicBezTo>
                  <a:pt x="1880144" y="84986"/>
                  <a:pt x="1891696" y="98412"/>
                  <a:pt x="1901372" y="112926"/>
                </a:cubicBezTo>
                <a:cubicBezTo>
                  <a:pt x="1906210" y="127440"/>
                  <a:pt x="1915886" y="141170"/>
                  <a:pt x="1915886" y="156469"/>
                </a:cubicBezTo>
                <a:cubicBezTo>
                  <a:pt x="1915886" y="263436"/>
                  <a:pt x="1900516" y="259353"/>
                  <a:pt x="1843314" y="345155"/>
                </a:cubicBezTo>
                <a:cubicBezTo>
                  <a:pt x="1820336" y="379622"/>
                  <a:pt x="1797755" y="415241"/>
                  <a:pt x="1770743" y="446755"/>
                </a:cubicBezTo>
                <a:cubicBezTo>
                  <a:pt x="1757385" y="462340"/>
                  <a:pt x="1741714" y="475784"/>
                  <a:pt x="1727200" y="490298"/>
                </a:cubicBezTo>
                <a:cubicBezTo>
                  <a:pt x="1716392" y="576760"/>
                  <a:pt x="1698112" y="649777"/>
                  <a:pt x="1727200" y="737041"/>
                </a:cubicBezTo>
                <a:cubicBezTo>
                  <a:pt x="1750365" y="806537"/>
                  <a:pt x="1787815" y="819854"/>
                  <a:pt x="1828800" y="867669"/>
                </a:cubicBezTo>
                <a:cubicBezTo>
                  <a:pt x="1844543" y="886036"/>
                  <a:pt x="1855238" y="908621"/>
                  <a:pt x="1872343" y="925726"/>
                </a:cubicBezTo>
                <a:cubicBezTo>
                  <a:pt x="1884678" y="938061"/>
                  <a:pt x="1902485" y="943588"/>
                  <a:pt x="1915886" y="954755"/>
                </a:cubicBezTo>
                <a:cubicBezTo>
                  <a:pt x="2004148" y="1028307"/>
                  <a:pt x="1910059" y="973613"/>
                  <a:pt x="2017486" y="1027326"/>
                </a:cubicBezTo>
                <a:cubicBezTo>
                  <a:pt x="2032000" y="1041840"/>
                  <a:pt x="2043950" y="1059483"/>
                  <a:pt x="2061029" y="1070869"/>
                </a:cubicBezTo>
                <a:cubicBezTo>
                  <a:pt x="2073759" y="1079356"/>
                  <a:pt x="2093754" y="1074566"/>
                  <a:pt x="2104572" y="1085384"/>
                </a:cubicBezTo>
                <a:cubicBezTo>
                  <a:pt x="2129241" y="1110053"/>
                  <a:pt x="2162629" y="1172469"/>
                  <a:pt x="2162629" y="1172469"/>
                </a:cubicBezTo>
                <a:lnTo>
                  <a:pt x="2191657" y="1114412"/>
                </a:lnTo>
              </a:path>
            </a:pathLst>
          </a:cu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51556099"/>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519970"/>
            <a:ext cx="7543800" cy="4973669"/>
          </a:xfrm>
          <a:prstGeom prst="rect">
            <a:avLst/>
          </a:prstGeom>
          <a:solidFill>
            <a:srgbClr val="FFFFFF"/>
          </a:solidFill>
          <a:ln w="76200">
            <a:solidFill>
              <a:srgbClr val="FFC000"/>
            </a:solidFill>
          </a:ln>
        </p:spPr>
        <p:txBody>
          <a:bodyPr wrap="square" lIns="457200" tIns="457200" rIns="457200" bIns="4572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 is expected that those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asylum seekers who are admitted will compete with current residents at the bottom of the social scale for existing low-paying jobs.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This quite likely will be a continuing source social unrest. </a:t>
            </a:r>
          </a:p>
        </p:txBody>
      </p:sp>
    </p:spTree>
    <p:extLst>
      <p:ext uri="{BB962C8B-B14F-4D97-AF65-F5344CB8AC3E}">
        <p14:creationId xmlns:p14="http://schemas.microsoft.com/office/powerpoint/2010/main" val="1874148090"/>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3168418"/>
            <a:ext cx="7315200" cy="1951496"/>
          </a:xfrm>
        </p:spPr>
        <p:txBody>
          <a:bodyPr/>
          <a:lstStyle/>
          <a:p>
            <a:pPr eaLnBrk="1" hangingPunct="1">
              <a:lnSpc>
                <a:spcPct val="15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984241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85432432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becomes a huge political problem in Italy and throughout Europe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655142874"/>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4778883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8965105"/>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essentially 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6659952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https://en.wikipedia.org/wiki/Dublin_Regulation</a:t>
            </a:r>
            <a:endPar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66841"/>
            <a:ext cx="8229600" cy="5205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0"/>
            <a:ext cx="5223867" cy="22098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CEDB63E-02E6-4EFB-BD2D-6B078A82E900}"/>
                  </a:ext>
                </a:extLst>
              </p14:cNvPr>
              <p14:cNvContentPartPr/>
              <p14:nvPr/>
            </p14:nvContentPartPr>
            <p14:xfrm>
              <a:off x="663651" y="1124792"/>
              <a:ext cx="1796400" cy="78480"/>
            </p14:xfrm>
          </p:contentPart>
        </mc:Choice>
        <mc:Fallback xmlns="">
          <p:pic>
            <p:nvPicPr>
              <p:cNvPr id="3" name="Ink 2">
                <a:extLst>
                  <a:ext uri="{FF2B5EF4-FFF2-40B4-BE49-F238E27FC236}">
                    <a16:creationId xmlns:a16="http://schemas.microsoft.com/office/drawing/2014/main" id="{BCEDB63E-02E6-4EFB-BD2D-6B078A82E900}"/>
                  </a:ext>
                </a:extLst>
              </p:cNvPr>
              <p:cNvPicPr/>
              <p:nvPr/>
            </p:nvPicPr>
            <p:blipFill>
              <a:blip r:embed="rId7"/>
              <a:stretch>
                <a:fillRect/>
              </a:stretch>
            </p:blipFill>
            <p:spPr>
              <a:xfrm>
                <a:off x="610011" y="1017152"/>
                <a:ext cx="19040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3ABC3B0A-F080-4CF2-B883-83D79030B6B6}"/>
                  </a:ext>
                </a:extLst>
              </p14:cNvPr>
              <p14:cNvContentPartPr/>
              <p14:nvPr/>
            </p14:nvContentPartPr>
            <p14:xfrm>
              <a:off x="663651" y="1269512"/>
              <a:ext cx="1898280" cy="59040"/>
            </p14:xfrm>
          </p:contentPart>
        </mc:Choice>
        <mc:Fallback xmlns="">
          <p:pic>
            <p:nvPicPr>
              <p:cNvPr id="4" name="Ink 3">
                <a:extLst>
                  <a:ext uri="{FF2B5EF4-FFF2-40B4-BE49-F238E27FC236}">
                    <a16:creationId xmlns:a16="http://schemas.microsoft.com/office/drawing/2014/main" id="{3ABC3B0A-F080-4CF2-B883-83D79030B6B6}"/>
                  </a:ext>
                </a:extLst>
              </p:cNvPr>
              <p:cNvPicPr/>
              <p:nvPr/>
            </p:nvPicPr>
            <p:blipFill>
              <a:blip r:embed="rId9"/>
              <a:stretch>
                <a:fillRect/>
              </a:stretch>
            </p:blipFill>
            <p:spPr>
              <a:xfrm>
                <a:off x="610011" y="1161872"/>
                <a:ext cx="2005920" cy="274680"/>
              </a:xfrm>
              <a:prstGeom prst="rect">
                <a:avLst/>
              </a:prstGeom>
            </p:spPr>
          </p:pic>
        </mc:Fallback>
      </mc:AlternateContent>
    </p:spTree>
    <p:extLst>
      <p:ext uri="{BB962C8B-B14F-4D97-AF65-F5344CB8AC3E}">
        <p14:creationId xmlns:p14="http://schemas.microsoft.com/office/powerpoint/2010/main" val="2672149798"/>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28850"/>
            <a:ext cx="7874000" cy="470898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And what are the mostly likely “ . . . responsible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Member State[s] . . . through which the asylum seeker[s] first entered the EU”?</a:t>
            </a:r>
          </a:p>
        </p:txBody>
      </p:sp>
    </p:spTree>
    <p:extLst>
      <p:ext uri="{BB962C8B-B14F-4D97-AF65-F5344CB8AC3E}">
        <p14:creationId xmlns:p14="http://schemas.microsoft.com/office/powerpoint/2010/main" val="142128160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752600"/>
            <a:ext cx="8229600" cy="4038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so-called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Europe . . .</a:t>
            </a:r>
          </a:p>
        </p:txBody>
      </p:sp>
      <p:sp>
        <p:nvSpPr>
          <p:cNvPr id="4" name="Rectangle 3">
            <a:extLst>
              <a:ext uri="{FF2B5EF4-FFF2-40B4-BE49-F238E27FC236}">
                <a16:creationId xmlns:a16="http://schemas.microsoft.com/office/drawing/2014/main" id="{E3DBEB20-62DD-43A9-99E2-0EA395BDA2BE}"/>
              </a:ext>
            </a:extLst>
          </p:cNvPr>
          <p:cNvSpPr/>
          <p:nvPr/>
        </p:nvSpPr>
        <p:spPr>
          <a:xfrm>
            <a:off x="533400" y="4932402"/>
            <a:ext cx="8153400" cy="553998"/>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reland</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6" name="TextBox 5">
            <a:extLst>
              <a:ext uri="{FF2B5EF4-FFF2-40B4-BE49-F238E27FC236}">
                <a16:creationId xmlns:a16="http://schemas.microsoft.com/office/drawing/2014/main" id="{346D6651-444C-4271-A9EF-9D4C55FACBD5}"/>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https://en.wikipedia.org/wiki/PIGS_(economics)</a:t>
            </a:r>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00384049"/>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
            <a:ext cx="544528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bwMode="auto">
          <a:xfrm>
            <a:off x="1482436" y="100776"/>
            <a:ext cx="5551715" cy="494310"/>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6"/>
          <p:cNvSpPr/>
          <p:nvPr/>
        </p:nvSpPr>
        <p:spPr>
          <a:xfrm>
            <a:off x="1371600" y="6063342"/>
            <a:ext cx="6400800" cy="461665"/>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18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Ireland</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8" name="Rectangle 7"/>
          <p:cNvSpPr/>
          <p:nvPr/>
        </p:nvSpPr>
        <p:spPr>
          <a:xfrm>
            <a:off x="2007330" y="2300514"/>
            <a:ext cx="1040670"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PORTUGAL</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2963179" y="1905652"/>
            <a:ext cx="694421"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SPAIN</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4782362" y="1676400"/>
            <a:ext cx="660757"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ITALY</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52926328"/>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demographic features combined with economic indices and policies led to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derogatory classification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Italy as one of the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Europe . . .</a:t>
            </a:r>
          </a:p>
        </p:txBody>
      </p:sp>
    </p:spTree>
    <p:extLst>
      <p:ext uri="{BB962C8B-B14F-4D97-AF65-F5344CB8AC3E}">
        <p14:creationId xmlns:p14="http://schemas.microsoft.com/office/powerpoint/2010/main" val="3626924867"/>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704310100"/>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333930563"/>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46171" y="4325257"/>
            <a:ext cx="4267200" cy="15240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257800" y="2057400"/>
            <a:ext cx="3429000"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1136764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1981200" y="2590800"/>
            <a:ext cx="5943600" cy="3342453"/>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These are a problem because they have huge public sector debt with no growth . . . and a rapidly expanding “dependent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(old people and children not in the work force)</a:t>
            </a:r>
          </a:p>
        </p:txBody>
      </p:sp>
    </p:spTree>
    <p:extLst>
      <p:ext uri="{BB962C8B-B14F-4D97-AF65-F5344CB8AC3E}">
        <p14:creationId xmlns:p14="http://schemas.microsoft.com/office/powerpoint/2010/main" val="8071551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13DBB2C9-9029-4018-8FC0-26C44CFAA422}"/>
              </a:ext>
            </a:extLst>
          </p:cNvPr>
          <p:cNvSpPr/>
          <p:nvPr/>
        </p:nvSpPr>
        <p:spPr>
          <a:xfrm>
            <a:off x="1981200" y="2590800"/>
            <a:ext cx="5943600" cy="3342453"/>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These are a problem because they have huge public sector debt with no growth . . . and a rapidly expanding “dependent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(old people and children not in the work force)</a:t>
            </a:r>
          </a:p>
        </p:txBody>
      </p:sp>
    </p:spTree>
    <p:extLst>
      <p:ext uri="{BB962C8B-B14F-4D97-AF65-F5344CB8AC3E}">
        <p14:creationId xmlns:p14="http://schemas.microsoft.com/office/powerpoint/2010/main" val="66712733"/>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3076" name="Picture 4" descr="http://ichef-1.bbci.co.uk/news/624/media/images/82547000/gif/_82547911_eu_asylum_applications_6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8229600" cy="553915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p:cNvSpPr>
            <a:spLocks noChangeArrowheads="1"/>
          </p:cNvSpPr>
          <p:nvPr/>
        </p:nvSpPr>
        <p:spPr bwMode="auto">
          <a:xfrm rot="16200000">
            <a:off x="163399" y="2946740"/>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0498464"/>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19" y="609600"/>
            <a:ext cx="8724448" cy="589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36364"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http://www.bbc.com/news/world-europe-24636868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AutoShape 8"/>
          <p:cNvSpPr>
            <a:spLocks noChangeArrowheads="1"/>
          </p:cNvSpPr>
          <p:nvPr/>
        </p:nvSpPr>
        <p:spPr bwMode="auto">
          <a:xfrm rot="16200000">
            <a:off x="163399" y="3327740"/>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5901101"/>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4"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http://www.bbc.com/news/world-europe-24636868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http://ichef.bbci.co.uk/news/625/media/images/77922000/gif/_77922434_where_applicants_go_20140916_6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2" y="914400"/>
            <a:ext cx="8300357"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p:cNvSpPr>
            <a:spLocks noChangeArrowheads="1"/>
          </p:cNvSpPr>
          <p:nvPr/>
        </p:nvSpPr>
        <p:spPr bwMode="auto">
          <a:xfrm rot="16200000">
            <a:off x="163399" y="3661115"/>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4352248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9000"/>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What about “outsiders”?</a:t>
            </a:r>
          </a:p>
        </p:txBody>
      </p:sp>
    </p:spTree>
    <p:extLst>
      <p:ext uri="{BB962C8B-B14F-4D97-AF65-F5344CB8AC3E}">
        <p14:creationId xmlns:p14="http://schemas.microsoft.com/office/powerpoint/2010/main" val="274385301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114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Outsiders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5789606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generally speaking, everyone is considered to be an outsider except members of the family . . .</a:t>
            </a:r>
          </a:p>
        </p:txBody>
      </p:sp>
    </p:spTree>
    <p:extLst>
      <p:ext uri="{BB962C8B-B14F-4D97-AF65-F5344CB8AC3E}">
        <p14:creationId xmlns:p14="http://schemas.microsoft.com/office/powerpoint/2010/main" val="55053587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generally speaking, everyone is considered to be an outsider except members of the family . . .</a:t>
            </a:r>
          </a:p>
        </p:txBody>
      </p:sp>
      <p:sp>
        <p:nvSpPr>
          <p:cNvPr id="3" name="Rectangle 2">
            <a:extLst>
              <a:ext uri="{FF2B5EF4-FFF2-40B4-BE49-F238E27FC236}">
                <a16:creationId xmlns:a16="http://schemas.microsoft.com/office/drawing/2014/main" id="{716D4D91-A399-484E-AEB0-3FFCC0B68A49}"/>
              </a:ext>
            </a:extLst>
          </p:cNvPr>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17076450"/>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8051" name="Rectangle 3"/>
          <p:cNvSpPr>
            <a:spLocks noGrp="1" noChangeArrowheads="1"/>
          </p:cNvSpPr>
          <p:nvPr>
            <p:ph type="body" idx="1"/>
          </p:nvPr>
        </p:nvSpPr>
        <p:spPr>
          <a:xfrm>
            <a:off x="910377" y="3096161"/>
            <a:ext cx="7315200" cy="2000548"/>
          </a:xfrm>
        </p:spPr>
        <p:txBody>
          <a:bodyPr/>
          <a:lstStyle/>
          <a:p>
            <a:pPr marL="0" indent="0" algn="ctr" eaLnBrk="1" hangingPunct="1">
              <a:spcBef>
                <a:spcPts val="0"/>
              </a:spcBef>
              <a:buNone/>
            </a:pPr>
            <a:r>
              <a:rPr lang="en-US" sz="3600" b="1" dirty="0"/>
              <a:t>Many Italians do not put much faith in what others who are not family members say . . .</a:t>
            </a:r>
          </a:p>
          <a:p>
            <a:pPr marL="0" indent="0" eaLnBrk="1" hangingPunct="1">
              <a:spcBef>
                <a:spcPts val="0"/>
              </a:spcBef>
              <a:buNone/>
            </a:pPr>
            <a:endParaRPr lang="en-US" sz="1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294207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98348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solidFill>
                  <a:schemeClr val="bg1">
                    <a:lumMod val="75000"/>
                  </a:schemeClr>
                </a:solidFill>
              </a:rPr>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solidFill>
                  <a:schemeClr val="bg1">
                    <a:lumMod val="75000"/>
                  </a:schemeClr>
                </a:solidFill>
              </a:rPr>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solidFill>
                  <a:srgbClr val="FF0000"/>
                </a:solidFill>
              </a:rPr>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7871800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938992"/>
          </a:xfrm>
        </p:spPr>
        <p:txBody>
          <a:bodyPr/>
          <a:lstStyle/>
          <a:p>
            <a:pPr marL="0" lvl="1" indent="0" algn="ctr" eaLnBrk="1" hangingPunct="1">
              <a:spcBef>
                <a:spcPts val="0"/>
              </a:spcBef>
              <a:buNone/>
            </a:pPr>
            <a:r>
              <a:rPr lang="en-US" dirty="0"/>
              <a:t>Closeness within the family is strong, </a:t>
            </a:r>
          </a:p>
          <a:p>
            <a:pPr marL="0" lvl="1" indent="0" algn="ctr" eaLnBrk="1" hangingPunct="1">
              <a:spcBef>
                <a:spcPts val="0"/>
              </a:spcBef>
              <a:buNone/>
            </a:pPr>
            <a:r>
              <a:rPr lang="en-US" dirty="0"/>
              <a:t>and family members tend to be </a:t>
            </a:r>
          </a:p>
          <a:p>
            <a:pPr marL="0" lvl="1" indent="0" algn="ctr" eaLnBrk="1" hangingPunct="1">
              <a:spcBef>
                <a:spcPts val="0"/>
              </a:spcBef>
              <a:buNone/>
            </a:pPr>
            <a:r>
              <a:rPr lang="en-US" sz="3200" b="1" dirty="0"/>
              <a:t>much less trustful of those outside of their family</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37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938992"/>
          </a:xfrm>
        </p:spPr>
        <p:txBody>
          <a:bodyPr/>
          <a:lstStyle/>
          <a:p>
            <a:pPr marL="0" lvl="1" indent="0" algn="ctr" eaLnBrk="1" hangingPunct="1">
              <a:spcBef>
                <a:spcPts val="0"/>
              </a:spcBef>
              <a:buNone/>
            </a:pPr>
            <a:r>
              <a:rPr lang="en-US" dirty="0">
                <a:solidFill>
                  <a:schemeClr val="bg1">
                    <a:lumMod val="75000"/>
                  </a:schemeClr>
                </a:solidFill>
              </a:rPr>
              <a:t>Closeness within the family is strong, </a:t>
            </a:r>
          </a:p>
          <a:p>
            <a:pPr marL="0" lvl="1" indent="0" algn="ctr" eaLnBrk="1" hangingPunct="1">
              <a:spcBef>
                <a:spcPts val="0"/>
              </a:spcBef>
              <a:buNone/>
            </a:pPr>
            <a:r>
              <a:rPr lang="en-US" dirty="0">
                <a:solidFill>
                  <a:schemeClr val="bg1">
                    <a:lumMod val="75000"/>
                  </a:schemeClr>
                </a:solidFill>
              </a:rPr>
              <a:t>and family members tend to be </a:t>
            </a:r>
          </a:p>
          <a:p>
            <a:pPr marL="0" lvl="1" indent="0" algn="ctr" eaLnBrk="1" hangingPunct="1">
              <a:spcBef>
                <a:spcPts val="0"/>
              </a:spcBef>
              <a:buNone/>
            </a:pPr>
            <a:r>
              <a:rPr lang="en-US" sz="3200" b="1" dirty="0">
                <a:solidFill>
                  <a:schemeClr val="bg1">
                    <a:lumMod val="75000"/>
                  </a:schemeClr>
                </a:solidFill>
              </a:rPr>
              <a:t>much less trustful of those outside of their family</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938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7683" name="Rectangle 3"/>
          <p:cNvSpPr>
            <a:spLocks noGrp="1" noChangeArrowheads="1"/>
          </p:cNvSpPr>
          <p:nvPr>
            <p:ph type="body" idx="1"/>
          </p:nvPr>
        </p:nvSpPr>
        <p:spPr>
          <a:xfrm>
            <a:off x="914400" y="2480370"/>
            <a:ext cx="7315200" cy="3539430"/>
          </a:xfrm>
        </p:spPr>
        <p:txBody>
          <a:bodyPr/>
          <a:lstStyle/>
          <a:p>
            <a:pPr marL="0" indent="0" algn="ctr" eaLnBrk="1" hangingPunct="1">
              <a:spcBef>
                <a:spcPts val="0"/>
              </a:spcBef>
              <a:buNone/>
            </a:pPr>
            <a:r>
              <a:rPr lang="en-US" dirty="0"/>
              <a:t>Italians also try to avoid risk and uncertainty in everyday life, </a:t>
            </a:r>
          </a:p>
          <a:p>
            <a:pPr marL="0" indent="0" algn="ctr" eaLnBrk="1" hangingPunct="1">
              <a:spcBef>
                <a:spcPts val="0"/>
              </a:spcBef>
              <a:buNone/>
            </a:pPr>
            <a:r>
              <a:rPr lang="en-US" b="1" dirty="0"/>
              <a:t>preferring friends over strangers </a:t>
            </a:r>
          </a:p>
          <a:p>
            <a:pPr marL="0" indent="0" algn="ctr" eaLnBrk="1" hangingPunct="1">
              <a:spcBef>
                <a:spcPts val="0"/>
              </a:spcBef>
              <a:buNone/>
            </a:pPr>
            <a:r>
              <a:rPr lang="en-US" b="1" dirty="0"/>
              <a:t>and familiar over new or strange situations</a:t>
            </a:r>
            <a:r>
              <a:rPr lang="en-US" dirty="0"/>
              <a:t>, </a:t>
            </a:r>
          </a:p>
          <a:p>
            <a:pPr marL="0" indent="0" algn="ctr" eaLnBrk="1" hangingPunct="1">
              <a:spcBef>
                <a:spcPts val="0"/>
              </a:spcBef>
              <a:buNone/>
            </a:pPr>
            <a:r>
              <a:rPr lang="en-US" dirty="0"/>
              <a:t>as their behavior in the piazza and externalization would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508029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914400" y="1600200"/>
            <a:ext cx="7315200" cy="5139869"/>
          </a:xfrm>
        </p:spPr>
        <p:txBody>
          <a:bodyPr/>
          <a:lstStyle/>
          <a:p>
            <a:pPr marL="0" indent="0" algn="ctr" eaLnBrk="1" hangingPunct="1">
              <a:lnSpc>
                <a:spcPct val="90000"/>
              </a:lnSpc>
              <a:buNone/>
            </a:pPr>
            <a:r>
              <a:rPr lang="en-US" sz="2800" b="1" dirty="0"/>
              <a:t>As indicated earlier, </a:t>
            </a:r>
            <a:r>
              <a:rPr lang="en-US" sz="2800" b="1" dirty="0">
                <a:solidFill>
                  <a:srgbClr val="FF0000"/>
                </a:solidFill>
              </a:rPr>
              <a:t>the north </a:t>
            </a:r>
            <a:r>
              <a:rPr lang="en-US" sz="2800" b="1" dirty="0"/>
              <a:t>of Italy has been </a:t>
            </a:r>
            <a:r>
              <a:rPr lang="en-US" sz="2800" b="1" dirty="0">
                <a:solidFill>
                  <a:srgbClr val="FF0000"/>
                </a:solidFill>
              </a:rPr>
              <a:t>very successful economically</a:t>
            </a:r>
          </a:p>
          <a:p>
            <a:pPr eaLnBrk="1" hangingPunct="1">
              <a:lnSpc>
                <a:spcPct val="90000"/>
              </a:lnSpc>
            </a:pPr>
            <a:endParaRPr lang="en-US" sz="1600" dirty="0"/>
          </a:p>
          <a:p>
            <a:pPr lvl="1" eaLnBrk="1" hangingPunct="1">
              <a:lnSpc>
                <a:spcPct val="90000"/>
              </a:lnSpc>
            </a:pPr>
            <a:r>
              <a:rPr lang="en-US" sz="2400" dirty="0"/>
              <a:t>Most of this success is due to the existence of small firms specializing in particular products</a:t>
            </a:r>
          </a:p>
          <a:p>
            <a:pPr lvl="1" eaLnBrk="1" hangingPunct="1">
              <a:lnSpc>
                <a:spcPct val="90000"/>
              </a:lnSpc>
            </a:pPr>
            <a:endParaRPr lang="en-US" sz="1600" dirty="0"/>
          </a:p>
          <a:p>
            <a:pPr lvl="1" eaLnBrk="1" hangingPunct="1">
              <a:lnSpc>
                <a:spcPct val="90000"/>
              </a:lnSpc>
            </a:pPr>
            <a:r>
              <a:rPr lang="en-US" sz="2400" dirty="0"/>
              <a:t>These firms both compete and cooperate with one another</a:t>
            </a:r>
          </a:p>
          <a:p>
            <a:pPr lvl="1" eaLnBrk="1" hangingPunct="1">
              <a:lnSpc>
                <a:spcPct val="90000"/>
              </a:lnSpc>
            </a:pPr>
            <a:endParaRPr lang="en-US" sz="1600" dirty="0"/>
          </a:p>
          <a:p>
            <a:pPr lvl="2" eaLnBrk="1" hangingPunct="1">
              <a:lnSpc>
                <a:spcPct val="90000"/>
              </a:lnSpc>
            </a:pPr>
            <a:r>
              <a:rPr lang="en-US" sz="2000" dirty="0"/>
              <a:t>If one firm cannot honor an order, a neighboring firm will help it produce the product so that the commitment can be kept</a:t>
            </a:r>
          </a:p>
          <a:p>
            <a:pPr lvl="2" eaLnBrk="1" hangingPunct="1">
              <a:lnSpc>
                <a:spcPct val="90000"/>
              </a:lnSpc>
            </a:pPr>
            <a:r>
              <a:rPr lang="en-US" sz="2000" dirty="0"/>
              <a:t>At the same time, firms will cut prices to move ahead of neighboring competitors</a:t>
            </a:r>
          </a:p>
          <a:p>
            <a:pPr lvl="2" eaLnBrk="1" hangingPunct="1">
              <a:lnSpc>
                <a:spcPct val="90000"/>
              </a:lnSpc>
            </a:pPr>
            <a:endParaRPr lang="en-US" sz="2000" dirty="0"/>
          </a:p>
        </p:txBody>
      </p:sp>
      <p:sp>
        <p:nvSpPr>
          <p:cNvPr id="253956" name="Rectangle 8"/>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324268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4979" name="Rectangle 3"/>
          <p:cNvSpPr>
            <a:spLocks noGrp="1" noChangeArrowheads="1"/>
          </p:cNvSpPr>
          <p:nvPr>
            <p:ph type="body" idx="1"/>
          </p:nvPr>
        </p:nvSpPr>
        <p:spPr>
          <a:xfrm>
            <a:off x="914400" y="2073454"/>
            <a:ext cx="7315200" cy="2955746"/>
          </a:xfrm>
        </p:spPr>
        <p:txBody>
          <a:bodyPr/>
          <a:lstStyle/>
          <a:p>
            <a:pPr marL="0" indent="0" algn="ctr" eaLnBrk="1" hangingPunct="1">
              <a:lnSpc>
                <a:spcPct val="150000"/>
              </a:lnSpc>
              <a:spcBef>
                <a:spcPts val="0"/>
              </a:spcBef>
              <a:buNone/>
            </a:pPr>
            <a:r>
              <a:rPr lang="en-US" dirty="0"/>
              <a:t>These types of close business relationships echo </a:t>
            </a:r>
          </a:p>
          <a:p>
            <a:pPr marL="0" indent="0" algn="ctr" eaLnBrk="1" hangingPunct="1">
              <a:lnSpc>
                <a:spcPct val="150000"/>
              </a:lnSpc>
              <a:spcBef>
                <a:spcPts val="0"/>
              </a:spcBef>
              <a:buNone/>
            </a:pPr>
            <a:r>
              <a:rPr lang="en-US" b="1" dirty="0"/>
              <a:t>family and village patterns </a:t>
            </a:r>
          </a:p>
          <a:p>
            <a:pPr marL="0" indent="0" algn="ctr" eaLnBrk="1" hangingPunct="1">
              <a:lnSpc>
                <a:spcPct val="150000"/>
              </a:lnSpc>
              <a:spcBef>
                <a:spcPts val="0"/>
              </a:spcBef>
              <a:buNone/>
            </a:pPr>
            <a:r>
              <a:rPr lang="en-US" dirty="0">
                <a:solidFill>
                  <a:schemeClr val="bg1">
                    <a:lumMod val="75000"/>
                  </a:schemeClr>
                </a:solidFill>
              </a:rPr>
              <a:t>that are also expressed in the opera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1854344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1219200"/>
            <a:ext cx="7315200" cy="4770537"/>
          </a:xfrm>
        </p:spPr>
        <p:txBody>
          <a:bodyPr/>
          <a:lstStyle/>
          <a:p>
            <a:pPr marL="0" indent="0" algn="ctr" eaLnBrk="1" hangingPunct="1">
              <a:spcBef>
                <a:spcPts val="0"/>
              </a:spcBef>
              <a:buNone/>
            </a:pPr>
            <a:r>
              <a:rPr lang="en-US" sz="1800" dirty="0">
                <a:solidFill>
                  <a:schemeClr val="bg1">
                    <a:lumMod val="75000"/>
                  </a:schemeClr>
                </a:solidFill>
              </a:rPr>
              <a:t>The characteristics of the chorus and soloist can also be </a:t>
            </a:r>
          </a:p>
          <a:p>
            <a:pPr marL="0" indent="0" algn="ctr" eaLnBrk="1" hangingPunct="1">
              <a:spcBef>
                <a:spcPts val="0"/>
              </a:spcBef>
              <a:buNone/>
            </a:pPr>
            <a:r>
              <a:rPr lang="en-US" sz="1800" dirty="0">
                <a:solidFill>
                  <a:schemeClr val="bg1">
                    <a:lumMod val="75000"/>
                  </a:schemeClr>
                </a:solidFill>
              </a:rPr>
              <a:t>applied to other aspects of Italian culture . . .</a:t>
            </a:r>
          </a:p>
          <a:p>
            <a:pPr lvl="1" eaLnBrk="1" hangingPunct="1">
              <a:spcBef>
                <a:spcPts val="0"/>
              </a:spcBef>
              <a:buNone/>
            </a:pPr>
            <a:endParaRPr lang="en-US" sz="1200" dirty="0">
              <a:solidFill>
                <a:schemeClr val="bg1">
                  <a:lumMod val="75000"/>
                </a:schemeClr>
              </a:solidFill>
            </a:endParaRPr>
          </a:p>
          <a:p>
            <a:pPr marL="0" lvl="2" indent="0" algn="ctr" eaLnBrk="1" hangingPunct="1">
              <a:spcBef>
                <a:spcPts val="0"/>
              </a:spcBef>
              <a:buNone/>
            </a:pPr>
            <a:r>
              <a:rPr lang="en-US" sz="3200" b="1" dirty="0"/>
              <a:t>The family </a:t>
            </a:r>
            <a:r>
              <a:rPr lang="en-US" sz="3200" dirty="0"/>
              <a:t>is the primary group that influences individuals</a:t>
            </a:r>
          </a:p>
          <a:p>
            <a:pPr marL="463550" lvl="2" indent="-231775" eaLnBrk="1" hangingPunct="1">
              <a:spcBef>
                <a:spcPts val="0"/>
              </a:spcBef>
            </a:pPr>
            <a:endParaRPr lang="en-US" sz="1200" dirty="0"/>
          </a:p>
          <a:p>
            <a:pPr marL="463550" lvl="2" indent="-231775" eaLnBrk="1" hangingPunct="1">
              <a:spcBef>
                <a:spcPts val="0"/>
              </a:spcBef>
            </a:pPr>
            <a:r>
              <a:rPr lang="en-US" sz="2800" b="1" dirty="0"/>
              <a:t>Whenever important decisions are made, the individual usually consults with family </a:t>
            </a:r>
            <a:r>
              <a:rPr lang="en-US" dirty="0"/>
              <a:t>members to get their opinion and evaluation of the situation</a:t>
            </a:r>
            <a:endParaRPr lang="en-US" sz="2800" dirty="0"/>
          </a:p>
          <a:p>
            <a:pPr marL="463550" lvl="2" indent="-231775" eaLnBrk="1" hangingPunct="1">
              <a:spcBef>
                <a:spcPts val="0"/>
              </a:spcBef>
            </a:pPr>
            <a:endParaRPr lang="en-US" sz="1200" dirty="0"/>
          </a:p>
          <a:p>
            <a:pPr marL="463550" lvl="2" indent="-231775" eaLnBrk="1" hangingPunct="1">
              <a:spcBef>
                <a:spcPts val="0"/>
              </a:spcBef>
            </a:pPr>
            <a:r>
              <a:rPr lang="en-US" sz="2000" dirty="0"/>
              <a:t>Although the family’s opinion is important,</a:t>
            </a:r>
            <a:r>
              <a:rPr lang="en-US" sz="2800" dirty="0"/>
              <a:t> </a:t>
            </a:r>
            <a:r>
              <a:rPr lang="en-US" sz="2800" b="1" dirty="0"/>
              <a:t>the final evaluation is made by the individual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4531526"/>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6419" name="Rectangle 3"/>
          <p:cNvSpPr>
            <a:spLocks noGrp="1" noChangeArrowheads="1"/>
          </p:cNvSpPr>
          <p:nvPr>
            <p:ph type="body" idx="1"/>
          </p:nvPr>
        </p:nvSpPr>
        <p:spPr>
          <a:xfrm>
            <a:off x="914400" y="1414820"/>
            <a:ext cx="7315200" cy="4985980"/>
          </a:xfrm>
        </p:spPr>
        <p:txBody>
          <a:bodyPr/>
          <a:lstStyle/>
          <a:p>
            <a:pPr marL="0" indent="0" algn="ctr" eaLnBrk="1" hangingPunct="1">
              <a:spcBef>
                <a:spcPts val="0"/>
              </a:spcBef>
              <a:buNone/>
            </a:pPr>
            <a:r>
              <a:rPr lang="en-US" sz="2400" dirty="0"/>
              <a:t>The influence of the group is also felt in </a:t>
            </a:r>
          </a:p>
          <a:p>
            <a:pPr marL="0" indent="0" algn="ctr" eaLnBrk="1" hangingPunct="1">
              <a:spcBef>
                <a:spcPts val="0"/>
              </a:spcBef>
              <a:buNone/>
            </a:pPr>
            <a:r>
              <a:rPr lang="en-US" sz="3600" b="1" dirty="0"/>
              <a:t>the business environment</a:t>
            </a:r>
            <a:endParaRPr lang="en-US" sz="2400" b="1" dirty="0"/>
          </a:p>
          <a:p>
            <a:pPr eaLnBrk="1" hangingPunct="1">
              <a:spcBef>
                <a:spcPts val="0"/>
              </a:spcBef>
            </a:pPr>
            <a:endParaRPr lang="en-US" sz="1400" dirty="0"/>
          </a:p>
          <a:p>
            <a:pPr lvl="1" eaLnBrk="1" hangingPunct="1">
              <a:spcBef>
                <a:spcPts val="0"/>
              </a:spcBef>
            </a:pPr>
            <a:r>
              <a:rPr lang="en-US" b="1" dirty="0"/>
              <a:t>In business meetings people will externalize their feelings and opinions </a:t>
            </a:r>
            <a:r>
              <a:rPr lang="en-US" sz="2400" dirty="0"/>
              <a:t>about a subject</a:t>
            </a:r>
          </a:p>
          <a:p>
            <a:pPr lvl="1" eaLnBrk="1" hangingPunct="1">
              <a:spcBef>
                <a:spcPts val="0"/>
              </a:spcBef>
            </a:pPr>
            <a:endParaRPr lang="en-US" sz="1400" dirty="0"/>
          </a:p>
          <a:p>
            <a:pPr lvl="1" eaLnBrk="1" hangingPunct="1">
              <a:spcBef>
                <a:spcPts val="0"/>
              </a:spcBef>
            </a:pPr>
            <a:r>
              <a:rPr lang="en-US" b="1" dirty="0"/>
              <a:t>They will listen</a:t>
            </a:r>
            <a:r>
              <a:rPr lang="en-US" sz="2400" dirty="0"/>
              <a:t> to everyone’s ideas and freely give their own opinions</a:t>
            </a:r>
          </a:p>
          <a:p>
            <a:pPr lvl="1" eaLnBrk="1" hangingPunct="1">
              <a:spcBef>
                <a:spcPts val="0"/>
              </a:spcBef>
            </a:pPr>
            <a:endParaRPr lang="en-US" sz="1400" dirty="0"/>
          </a:p>
          <a:p>
            <a:pPr lvl="1" eaLnBrk="1" hangingPunct="1">
              <a:spcBef>
                <a:spcPts val="0"/>
              </a:spcBef>
            </a:pPr>
            <a:r>
              <a:rPr lang="en-US" sz="2400" dirty="0"/>
              <a:t>Business </a:t>
            </a:r>
            <a:r>
              <a:rPr lang="en-US" b="1" dirty="0"/>
              <a:t>meetings tend to be productive </a:t>
            </a:r>
            <a:r>
              <a:rPr lang="en-US" sz="2400" dirty="0"/>
              <a:t>in Italy due to the openness displayed by everyone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32773799"/>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33507" name="Rectangle 3"/>
          <p:cNvSpPr>
            <a:spLocks noGrp="1" noChangeArrowheads="1"/>
          </p:cNvSpPr>
          <p:nvPr>
            <p:ph type="body" idx="1"/>
          </p:nvPr>
        </p:nvSpPr>
        <p:spPr>
          <a:xfrm>
            <a:off x="914400" y="2506640"/>
            <a:ext cx="7315200" cy="2739211"/>
          </a:xfrm>
        </p:spPr>
        <p:txBody>
          <a:bodyPr/>
          <a:lstStyle/>
          <a:p>
            <a:pPr marL="0" indent="0" algn="ctr" eaLnBrk="1" hangingPunct="1">
              <a:spcBef>
                <a:spcPts val="0"/>
              </a:spcBef>
              <a:buNone/>
            </a:pPr>
            <a:r>
              <a:rPr lang="en-US" dirty="0"/>
              <a:t>This overall fearful, suspicious attitude may be partially due to a quality upon which Italians place a high value . . .</a:t>
            </a:r>
          </a:p>
          <a:p>
            <a:pPr algn="ctr" eaLnBrk="1" hangingPunct="1">
              <a:spcBef>
                <a:spcPts val="0"/>
              </a:spcBef>
            </a:pPr>
            <a:endParaRPr lang="en-US" dirty="0"/>
          </a:p>
          <a:p>
            <a:pPr algn="ctr" eaLnBrk="1" hangingPunct="1">
              <a:spcBef>
                <a:spcPts val="0"/>
              </a:spcBef>
              <a:buFontTx/>
              <a:buNone/>
            </a:pPr>
            <a:r>
              <a:rPr lang="en-US" sz="4400" b="1" dirty="0"/>
              <a:t>cleverness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484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2147" name="Rectangle 3"/>
          <p:cNvSpPr>
            <a:spLocks noGrp="1" noChangeArrowheads="1"/>
          </p:cNvSpPr>
          <p:nvPr>
            <p:ph type="body" idx="1"/>
          </p:nvPr>
        </p:nvSpPr>
        <p:spPr>
          <a:xfrm>
            <a:off x="914400" y="2188192"/>
            <a:ext cx="7315200" cy="3600986"/>
          </a:xfrm>
        </p:spPr>
        <p:txBody>
          <a:bodyPr/>
          <a:lstStyle/>
          <a:p>
            <a:pPr marL="0" indent="0" algn="ctr" eaLnBrk="1" hangingPunct="1">
              <a:spcBef>
                <a:spcPts val="0"/>
              </a:spcBef>
              <a:buNone/>
            </a:pPr>
            <a:r>
              <a:rPr lang="en-US" sz="2800" dirty="0"/>
              <a:t>Whereas the family is the group that, above all else, dramatically influences the individual, </a:t>
            </a:r>
          </a:p>
          <a:p>
            <a:pPr marL="0" indent="0" algn="ctr" eaLnBrk="1" hangingPunct="1">
              <a:spcBef>
                <a:spcPts val="0"/>
              </a:spcBef>
              <a:buNone/>
            </a:pPr>
            <a:r>
              <a:rPr lang="en-US" dirty="0"/>
              <a:t>another important group, </a:t>
            </a:r>
          </a:p>
          <a:p>
            <a:pPr marL="0" indent="0" algn="ctr" eaLnBrk="1" hangingPunct="1">
              <a:spcBef>
                <a:spcPts val="0"/>
              </a:spcBef>
              <a:buNone/>
            </a:pPr>
            <a:r>
              <a:rPr lang="en-US" sz="4800" b="1" dirty="0"/>
              <a:t>the political party</a:t>
            </a:r>
            <a:r>
              <a:rPr lang="en-US" dirty="0"/>
              <a:t>, </a:t>
            </a:r>
          </a:p>
          <a:p>
            <a:pPr marL="0" indent="0" algn="ctr" eaLnBrk="1" hangingPunct="1">
              <a:spcBef>
                <a:spcPts val="0"/>
              </a:spcBef>
              <a:buNone/>
            </a:pPr>
            <a:r>
              <a:rPr lang="en-US" dirty="0"/>
              <a:t>can be the difference between employment and unemployment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9779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3171" name="Rectangle 3"/>
          <p:cNvSpPr>
            <a:spLocks noGrp="1" noChangeArrowheads="1"/>
          </p:cNvSpPr>
          <p:nvPr>
            <p:ph type="body" idx="1"/>
          </p:nvPr>
        </p:nvSpPr>
        <p:spPr>
          <a:xfrm>
            <a:off x="914400" y="2395478"/>
            <a:ext cx="7315200" cy="2862322"/>
          </a:xfrm>
        </p:spPr>
        <p:txBody>
          <a:bodyPr/>
          <a:lstStyle/>
          <a:p>
            <a:pPr marL="0" indent="0" algn="ctr" eaLnBrk="1" hangingPunct="1">
              <a:spcBef>
                <a:spcPts val="0"/>
              </a:spcBef>
              <a:buNone/>
            </a:pPr>
            <a:r>
              <a:rPr lang="en-US" sz="3600" dirty="0"/>
              <a:t>Italians </a:t>
            </a:r>
            <a:r>
              <a:rPr lang="en-US" sz="3600" b="1" dirty="0"/>
              <a:t>move from group to group</a:t>
            </a:r>
            <a:r>
              <a:rPr lang="en-US" sz="3600" dirty="0"/>
              <a:t>, feeling little remorse when doing so because </a:t>
            </a:r>
          </a:p>
          <a:p>
            <a:pPr marL="0" indent="0" algn="ctr" eaLnBrk="1" hangingPunct="1">
              <a:spcBef>
                <a:spcPts val="0"/>
              </a:spcBef>
              <a:buNone/>
            </a:pPr>
            <a:r>
              <a:rPr lang="en-US" sz="3600" b="1" dirty="0"/>
              <a:t>they tend to be skeptical of all groups besides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954425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4195" name="Rectangle 3"/>
          <p:cNvSpPr>
            <a:spLocks noGrp="1" noChangeArrowheads="1"/>
          </p:cNvSpPr>
          <p:nvPr>
            <p:ph type="body" idx="1"/>
          </p:nvPr>
        </p:nvSpPr>
        <p:spPr>
          <a:xfrm>
            <a:off x="914400" y="1981200"/>
            <a:ext cx="7315200" cy="4093428"/>
          </a:xfrm>
        </p:spPr>
        <p:txBody>
          <a:bodyPr/>
          <a:lstStyle/>
          <a:p>
            <a:pPr marL="0" indent="0" algn="ctr" eaLnBrk="1" hangingPunct="1">
              <a:spcBef>
                <a:spcPts val="0"/>
              </a:spcBef>
              <a:buNone/>
            </a:pPr>
            <a:r>
              <a:rPr lang="en-US" sz="2400" dirty="0">
                <a:solidFill>
                  <a:schemeClr val="accent1"/>
                </a:solidFill>
              </a:rPr>
              <a:t>Members of groups often create </a:t>
            </a:r>
          </a:p>
          <a:p>
            <a:pPr marL="0" indent="0" algn="ctr" eaLnBrk="1" hangingPunct="1">
              <a:spcBef>
                <a:spcPts val="0"/>
              </a:spcBef>
              <a:buNone/>
            </a:pPr>
            <a:r>
              <a:rPr lang="en-US" sz="4800" b="1" dirty="0"/>
              <a:t>powerful coalitions </a:t>
            </a:r>
          </a:p>
          <a:p>
            <a:pPr marL="0" indent="0" algn="ctr" eaLnBrk="1" hangingPunct="1">
              <a:spcBef>
                <a:spcPts val="0"/>
              </a:spcBef>
              <a:buNone/>
            </a:pPr>
            <a:r>
              <a:rPr lang="en-US" sz="2800" dirty="0">
                <a:solidFill>
                  <a:schemeClr val="accent1"/>
                </a:solidFill>
              </a:rPr>
              <a:t>that are </a:t>
            </a:r>
          </a:p>
          <a:p>
            <a:pPr marL="0" indent="0" algn="ctr" eaLnBrk="1" hangingPunct="1">
              <a:spcBef>
                <a:spcPts val="0"/>
              </a:spcBef>
              <a:buNone/>
            </a:pPr>
            <a:r>
              <a:rPr lang="en-US" dirty="0"/>
              <a:t>used for gaining power and influence</a:t>
            </a:r>
          </a:p>
          <a:p>
            <a:pPr eaLnBrk="1" hangingPunct="1">
              <a:spcBef>
                <a:spcPts val="0"/>
              </a:spcBef>
            </a:pPr>
            <a:endParaRPr lang="en-US" sz="1600" dirty="0"/>
          </a:p>
          <a:p>
            <a:pPr lvl="1" eaLnBrk="1" hangingPunct="1">
              <a:spcBef>
                <a:spcPts val="0"/>
              </a:spcBef>
            </a:pPr>
            <a:r>
              <a:rPr lang="en-US" dirty="0"/>
              <a:t>These subcultures, groups, and parties allow for intergroup bargaining and dealing to gain coordination and cooperation between all involved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623935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6659" name="Rectangle 3"/>
          <p:cNvSpPr>
            <a:spLocks noGrp="1" noChangeArrowheads="1"/>
          </p:cNvSpPr>
          <p:nvPr>
            <p:ph type="body" idx="1"/>
          </p:nvPr>
        </p:nvSpPr>
        <p:spPr>
          <a:xfrm>
            <a:off x="914400" y="1630263"/>
            <a:ext cx="7315200" cy="4770537"/>
          </a:xfrm>
        </p:spPr>
        <p:txBody>
          <a:bodyPr/>
          <a:lstStyle/>
          <a:p>
            <a:pPr marL="0" indent="0" algn="ctr" eaLnBrk="1" hangingPunct="1">
              <a:spcBef>
                <a:spcPts val="0"/>
              </a:spcBef>
              <a:buNone/>
            </a:pPr>
            <a:r>
              <a:rPr lang="en-US" sz="2400" dirty="0"/>
              <a:t>In </a:t>
            </a:r>
            <a:r>
              <a:rPr lang="en-US" sz="2400" dirty="0" err="1"/>
              <a:t>Geert</a:t>
            </a:r>
            <a:r>
              <a:rPr lang="en-US" sz="2400" dirty="0"/>
              <a:t> </a:t>
            </a:r>
            <a:r>
              <a:rPr lang="en-US" sz="2400" dirty="0" err="1"/>
              <a:t>Hofstede’s</a:t>
            </a:r>
            <a:r>
              <a:rPr lang="en-US" sz="2400" dirty="0"/>
              <a:t> study </a:t>
            </a:r>
          </a:p>
          <a:p>
            <a:pPr marL="0" indent="0" algn="ctr" eaLnBrk="1" hangingPunct="1">
              <a:spcBef>
                <a:spcPts val="0"/>
              </a:spcBef>
              <a:buNone/>
            </a:pPr>
            <a:r>
              <a:rPr lang="en-US" sz="2400" dirty="0"/>
              <a:t>of the cultural values of 53 countries, </a:t>
            </a:r>
          </a:p>
          <a:p>
            <a:pPr marL="0" indent="0" algn="ctr" eaLnBrk="1" hangingPunct="1">
              <a:spcBef>
                <a:spcPts val="0"/>
              </a:spcBef>
              <a:buNone/>
            </a:pPr>
            <a:r>
              <a:rPr lang="en-US" dirty="0"/>
              <a:t>Italians cluster with those countries emphasizing a </a:t>
            </a:r>
            <a:r>
              <a:rPr lang="en-US" b="1" dirty="0">
                <a:solidFill>
                  <a:srgbClr val="C00000"/>
                </a:solidFill>
              </a:rPr>
              <a:t>large power distance</a:t>
            </a:r>
            <a:r>
              <a:rPr lang="en-US" b="1" dirty="0"/>
              <a:t> </a:t>
            </a:r>
            <a:r>
              <a:rPr lang="en-US" dirty="0"/>
              <a:t>between groups in society, </a:t>
            </a:r>
          </a:p>
          <a:p>
            <a:pPr marL="0" indent="0" algn="ctr" eaLnBrk="1" hangingPunct="1">
              <a:spcBef>
                <a:spcPts val="0"/>
              </a:spcBef>
              <a:buNone/>
            </a:pPr>
            <a:r>
              <a:rPr lang="en-US" dirty="0"/>
              <a:t>that is, they tend to accept the fact that some groups are and perhaps should be more powerful than others, </a:t>
            </a:r>
          </a:p>
          <a:p>
            <a:pPr marL="0" indent="0" algn="ctr" eaLnBrk="1" hangingPunct="1">
              <a:spcBef>
                <a:spcPts val="0"/>
              </a:spcBef>
              <a:buNone/>
            </a:pPr>
            <a:r>
              <a:rPr lang="en-US" dirty="0"/>
              <a:t>and they act accordingly </a:t>
            </a:r>
          </a:p>
          <a:p>
            <a:pPr marL="0" indent="0" algn="ctr" eaLnBrk="1" hangingPunct="1">
              <a:spcBef>
                <a:spcPts val="0"/>
              </a:spcBef>
              <a:buNone/>
            </a:pPr>
            <a:r>
              <a:rPr lang="en-US" sz="1600" dirty="0"/>
              <a:t>(1991)</a:t>
            </a:r>
            <a:r>
              <a:rPr lang="en-US" dirty="0"/>
              <a: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3416844"/>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5219" name="Rectangle 3"/>
          <p:cNvSpPr>
            <a:spLocks noGrp="1" noChangeArrowheads="1"/>
          </p:cNvSpPr>
          <p:nvPr>
            <p:ph type="body" idx="1"/>
          </p:nvPr>
        </p:nvSpPr>
        <p:spPr>
          <a:xfrm>
            <a:off x="914400" y="2049482"/>
            <a:ext cx="7315200" cy="3970318"/>
          </a:xfrm>
        </p:spPr>
        <p:txBody>
          <a:bodyPr/>
          <a:lstStyle/>
          <a:p>
            <a:pPr marL="0" indent="0" algn="ctr" eaLnBrk="1" hangingPunct="1">
              <a:spcBef>
                <a:spcPts val="0"/>
              </a:spcBef>
              <a:buNone/>
            </a:pPr>
            <a:r>
              <a:rPr lang="en-US" sz="2800" dirty="0"/>
              <a:t>Italy has a political system that since World War II has been based on </a:t>
            </a:r>
          </a:p>
          <a:p>
            <a:pPr marL="0" indent="0" algn="ctr" eaLnBrk="1" hangingPunct="1">
              <a:spcBef>
                <a:spcPts val="0"/>
              </a:spcBef>
              <a:buNone/>
            </a:pPr>
            <a:r>
              <a:rPr lang="en-US" b="1" dirty="0"/>
              <a:t>proportional representation from many minor political parties</a:t>
            </a:r>
          </a:p>
          <a:p>
            <a:pPr marL="0" indent="0" eaLnBrk="1" hangingPunct="1">
              <a:spcBef>
                <a:spcPts val="0"/>
              </a:spcBef>
              <a:buNone/>
            </a:pPr>
            <a:endParaRPr lang="en-US" sz="1600" dirty="0"/>
          </a:p>
          <a:p>
            <a:pPr marL="0" lvl="1" indent="0" eaLnBrk="1" hangingPunct="1">
              <a:spcBef>
                <a:spcPts val="0"/>
              </a:spcBef>
              <a:buNone/>
            </a:pPr>
            <a:r>
              <a:rPr lang="en-US" sz="2400" dirty="0"/>
              <a:t>There are more than </a:t>
            </a:r>
            <a:r>
              <a:rPr lang="en-US" b="1" dirty="0"/>
              <a:t>40 parties </a:t>
            </a:r>
            <a:r>
              <a:rPr lang="en-US" sz="2400" dirty="0"/>
              <a:t>in the Chamber of Deputies</a:t>
            </a:r>
          </a:p>
          <a:p>
            <a:pPr marL="0" lvl="1" indent="0" eaLnBrk="1" hangingPunct="1">
              <a:spcBef>
                <a:spcPts val="0"/>
              </a:spcBef>
              <a:buNone/>
            </a:pPr>
            <a:endParaRPr lang="en-US" sz="1600" dirty="0"/>
          </a:p>
          <a:p>
            <a:pPr marL="0" lvl="1" indent="0" eaLnBrk="1" hangingPunct="1">
              <a:spcBef>
                <a:spcPts val="0"/>
              </a:spcBef>
              <a:buNone/>
            </a:pPr>
            <a:r>
              <a:rPr lang="en-US" sz="2400" dirty="0"/>
              <a:t>This system was put in place </a:t>
            </a:r>
            <a:r>
              <a:rPr lang="en-US" sz="2400" b="1" dirty="0"/>
              <a:t>to guard against the rise of one-party rule</a:t>
            </a:r>
            <a:r>
              <a:rPr lang="en-US" sz="2400" dirty="0"/>
              <a:t>, as happened under Fascism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0647123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6243" name="Rectangle 3"/>
          <p:cNvSpPr>
            <a:spLocks noGrp="1" noChangeArrowheads="1"/>
          </p:cNvSpPr>
          <p:nvPr>
            <p:ph type="body" idx="1"/>
          </p:nvPr>
        </p:nvSpPr>
        <p:spPr>
          <a:xfrm>
            <a:off x="914400" y="1905000"/>
            <a:ext cx="7315200" cy="3921073"/>
          </a:xfrm>
        </p:spPr>
        <p:txBody>
          <a:bodyPr/>
          <a:lstStyle/>
          <a:p>
            <a:pPr marL="0" indent="0" algn="ctr" eaLnBrk="1" hangingPunct="1">
              <a:lnSpc>
                <a:spcPct val="80000"/>
              </a:lnSpc>
              <a:buNone/>
            </a:pPr>
            <a:endParaRPr lang="en-US" sz="2800" dirty="0"/>
          </a:p>
          <a:p>
            <a:pPr marL="0" indent="0" algn="ctr" eaLnBrk="1" hangingPunct="1">
              <a:lnSpc>
                <a:spcPct val="80000"/>
              </a:lnSpc>
              <a:buNone/>
            </a:pPr>
            <a:r>
              <a:rPr lang="en-US" dirty="0"/>
              <a:t>the political system tends </a:t>
            </a:r>
          </a:p>
          <a:p>
            <a:pPr marL="0" indent="0" algn="ctr" eaLnBrk="1" hangingPunct="1">
              <a:lnSpc>
                <a:spcPct val="80000"/>
              </a:lnSpc>
              <a:buNone/>
            </a:pPr>
            <a:r>
              <a:rPr lang="en-US" dirty="0"/>
              <a:t>to be extremely inefficient</a:t>
            </a:r>
          </a:p>
          <a:p>
            <a:pPr marL="0" indent="0" algn="ctr" eaLnBrk="1" hangingPunct="1">
              <a:lnSpc>
                <a:spcPct val="80000"/>
              </a:lnSpc>
              <a:buNone/>
            </a:pPr>
            <a:endParaRPr lang="en-US" sz="1600" dirty="0"/>
          </a:p>
          <a:p>
            <a:pPr marL="0" lvl="1" indent="0" algn="ctr" eaLnBrk="1" hangingPunct="1">
              <a:lnSpc>
                <a:spcPct val="80000"/>
              </a:lnSpc>
              <a:buNone/>
            </a:pPr>
            <a:r>
              <a:rPr lang="en-US" sz="2400" dirty="0"/>
              <a:t>because of the changes of government</a:t>
            </a:r>
          </a:p>
          <a:p>
            <a:pPr marL="0" lvl="1" indent="0" algn="ctr" eaLnBrk="1" hangingPunct="1">
              <a:lnSpc>
                <a:spcPct val="80000"/>
              </a:lnSpc>
              <a:buNone/>
            </a:pPr>
            <a:endParaRPr lang="en-US" sz="1600" dirty="0"/>
          </a:p>
          <a:p>
            <a:pPr marL="0" lvl="1" indent="0" algn="ctr" eaLnBrk="1" hangingPunct="1">
              <a:lnSpc>
                <a:spcPct val="80000"/>
              </a:lnSpc>
              <a:buNone/>
            </a:pPr>
            <a:r>
              <a:rPr lang="en-US" sz="2400" dirty="0"/>
              <a:t>and </a:t>
            </a:r>
            <a:r>
              <a:rPr lang="en-US" b="1" dirty="0"/>
              <a:t>the system “tends to be corrupt”</a:t>
            </a:r>
            <a:endParaRPr lang="en-US" sz="2400" b="1" dirty="0"/>
          </a:p>
          <a:p>
            <a:pPr marL="0" lvl="1" indent="0" algn="ctr" eaLnBrk="1" hangingPunct="1">
              <a:lnSpc>
                <a:spcPct val="80000"/>
              </a:lnSpc>
              <a:buNone/>
            </a:pPr>
            <a:endParaRPr lang="en-US" sz="1200" dirty="0"/>
          </a:p>
          <a:p>
            <a:pPr marL="0" lvl="2" indent="0" algn="ctr" eaLnBrk="1" hangingPunct="1">
              <a:buNone/>
            </a:pPr>
            <a:r>
              <a:rPr lang="en-US" sz="3200" b="1" dirty="0"/>
              <a:t>“kickbacks” </a:t>
            </a:r>
            <a:r>
              <a:rPr lang="en-US" sz="2000" dirty="0"/>
              <a:t>are “a regular business practice” </a:t>
            </a:r>
          </a:p>
          <a:p>
            <a:pPr marL="0" lvl="2" indent="0" algn="ctr" eaLnBrk="1" hangingPunct="1">
              <a:buNone/>
            </a:pPr>
            <a:r>
              <a:rPr lang="en-US" sz="2000" dirty="0"/>
              <a:t>that is estimated to add 15% to 20% to the final price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6092408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6067" name="Rectangle 3"/>
          <p:cNvSpPr>
            <a:spLocks noGrp="1" noChangeArrowheads="1"/>
          </p:cNvSpPr>
          <p:nvPr>
            <p:ph type="body" idx="1"/>
          </p:nvPr>
        </p:nvSpPr>
        <p:spPr>
          <a:xfrm>
            <a:off x="914400" y="1828800"/>
            <a:ext cx="7315200" cy="4622804"/>
          </a:xfrm>
        </p:spPr>
        <p:txBody>
          <a:bodyPr/>
          <a:lstStyle/>
          <a:p>
            <a:pPr marL="0" indent="0" algn="ctr" eaLnBrk="1" hangingPunct="1">
              <a:spcBef>
                <a:spcPts val="0"/>
              </a:spcBef>
              <a:buNone/>
            </a:pPr>
            <a:r>
              <a:rPr lang="en-US" sz="2800" dirty="0">
                <a:solidFill>
                  <a:schemeClr val="accent1">
                    <a:lumMod val="90000"/>
                  </a:schemeClr>
                </a:solidFill>
              </a:rPr>
              <a:t>Many aspects of daily life yield </a:t>
            </a:r>
            <a:br>
              <a:rPr lang="en-US" sz="2800" dirty="0">
                <a:solidFill>
                  <a:schemeClr val="accent1">
                    <a:lumMod val="90000"/>
                  </a:schemeClr>
                </a:solidFill>
              </a:rPr>
            </a:br>
            <a:r>
              <a:rPr lang="en-US" sz="2800" b="1" dirty="0">
                <a:solidFill>
                  <a:schemeClr val="accent1">
                    <a:lumMod val="90000"/>
                  </a:schemeClr>
                </a:solidFill>
              </a:rPr>
              <a:t>endless opportunities for drama</a:t>
            </a:r>
          </a:p>
          <a:p>
            <a:pPr eaLnBrk="1" hangingPunct="1">
              <a:spcBef>
                <a:spcPts val="0"/>
              </a:spcBef>
            </a:pPr>
            <a:endParaRPr lang="en-US" sz="1600" dirty="0"/>
          </a:p>
          <a:p>
            <a:pPr lvl="1" eaLnBrk="1" hangingPunct="1">
              <a:lnSpc>
                <a:spcPct val="90000"/>
              </a:lnSpc>
            </a:pPr>
            <a:r>
              <a:rPr lang="en-US" sz="3200" b="1" dirty="0"/>
              <a:t> Politics</a:t>
            </a:r>
          </a:p>
          <a:p>
            <a:pPr lvl="1" eaLnBrk="1" hangingPunct="1">
              <a:lnSpc>
                <a:spcPct val="90000"/>
              </a:lnSpc>
            </a:pPr>
            <a:endParaRPr lang="en-US" sz="800" dirty="0"/>
          </a:p>
          <a:p>
            <a:pPr lvl="2" eaLnBrk="1" hangingPunct="1">
              <a:lnSpc>
                <a:spcPct val="90000"/>
              </a:lnSpc>
            </a:pPr>
            <a:r>
              <a:rPr lang="en-US" sz="3200" b="1" dirty="0"/>
              <a:t>Pageantry</a:t>
            </a:r>
            <a:r>
              <a:rPr lang="en-US" dirty="0"/>
              <a:t>, </a:t>
            </a:r>
            <a:r>
              <a:rPr lang="en-US" sz="3200" b="1" dirty="0"/>
              <a:t>voice</a:t>
            </a:r>
            <a:r>
              <a:rPr lang="en-US" dirty="0"/>
              <a:t>, and </a:t>
            </a:r>
            <a:r>
              <a:rPr lang="en-US" sz="3200" b="1" dirty="0"/>
              <a:t>externalization</a:t>
            </a:r>
            <a:r>
              <a:rPr lang="en-US" sz="3200" dirty="0"/>
              <a:t> </a:t>
            </a:r>
            <a:r>
              <a:rPr lang="en-US" dirty="0"/>
              <a:t>are important</a:t>
            </a:r>
          </a:p>
          <a:p>
            <a:pPr lvl="2" eaLnBrk="1" hangingPunct="1">
              <a:lnSpc>
                <a:spcPct val="90000"/>
              </a:lnSpc>
            </a:pPr>
            <a:endParaRPr lang="en-US" sz="800" dirty="0"/>
          </a:p>
          <a:p>
            <a:pPr lvl="2" eaLnBrk="1" hangingPunct="1"/>
            <a:r>
              <a:rPr lang="en-US" dirty="0"/>
              <a:t>Even though the Italian political system is changing radically, one can expect that </a:t>
            </a:r>
            <a:r>
              <a:rPr lang="en-US" sz="2800" b="1" dirty="0"/>
              <a:t>such drama will continue to be part </a:t>
            </a:r>
            <a:r>
              <a:rPr lang="en-US" dirty="0"/>
              <a:t>of the political process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86779" y="2767428"/>
            <a:ext cx="5285421"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Recent Politics</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2009-2020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3241498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2973050"/>
            <a:ext cx="64008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latest government in Italy . . .</a:t>
            </a:r>
          </a:p>
        </p:txBody>
      </p:sp>
    </p:spTree>
    <p:extLst>
      <p:ext uri="{BB962C8B-B14F-4D97-AF65-F5344CB8AC3E}">
        <p14:creationId xmlns:p14="http://schemas.microsoft.com/office/powerpoint/2010/main" val="3301701532"/>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https://www.bbc.com/news/world-europe-63029909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C5707ED-0D5B-AEC1-373A-14A21BA4693D}"/>
              </a:ext>
            </a:extLst>
          </p:cNvPr>
          <p:cNvPicPr>
            <a:picLocks noChangeAspect="1"/>
          </p:cNvPicPr>
          <p:nvPr/>
        </p:nvPicPr>
        <p:blipFill>
          <a:blip r:embed="rId4"/>
          <a:stretch>
            <a:fillRect/>
          </a:stretch>
        </p:blipFill>
        <p:spPr>
          <a:xfrm>
            <a:off x="914400" y="304800"/>
            <a:ext cx="7315200" cy="6301915"/>
          </a:xfrm>
          <a:prstGeom prst="rect">
            <a:avLst/>
          </a:prstGeom>
        </p:spPr>
      </p:pic>
      <p:sp>
        <p:nvSpPr>
          <p:cNvPr id="6" name="Rectangle 5">
            <a:extLst>
              <a:ext uri="{FF2B5EF4-FFF2-40B4-BE49-F238E27FC236}">
                <a16:creationId xmlns:a16="http://schemas.microsoft.com/office/drawing/2014/main" id="{6A1FFAFD-D75A-BFF8-9FE0-EF4C07FBBFBC}"/>
              </a:ext>
            </a:extLst>
          </p:cNvPr>
          <p:cNvSpPr/>
          <p:nvPr/>
        </p:nvSpPr>
        <p:spPr>
          <a:xfrm>
            <a:off x="903383" y="1197166"/>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26 September 2022</a:t>
            </a:r>
          </a:p>
        </p:txBody>
      </p:sp>
      <p:pic>
        <p:nvPicPr>
          <p:cNvPr id="7" name="Picture 6" descr="A picture containing text, clipart&#10;&#10;Description automatically generated">
            <a:extLst>
              <a:ext uri="{FF2B5EF4-FFF2-40B4-BE49-F238E27FC236}">
                <a16:creationId xmlns:a16="http://schemas.microsoft.com/office/drawing/2014/main" id="{A6CC899F-AA0F-2C61-0A43-91D482AC6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417" y="1219200"/>
            <a:ext cx="1828800" cy="877824"/>
          </a:xfrm>
          <a:prstGeom prst="rect">
            <a:avLst/>
          </a:prstGeom>
        </p:spPr>
      </p:pic>
    </p:spTree>
    <p:extLst>
      <p:ext uri="{BB962C8B-B14F-4D97-AF65-F5344CB8AC3E}">
        <p14:creationId xmlns:p14="http://schemas.microsoft.com/office/powerpoint/2010/main" val="415240588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09183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6B0024-4402-54EA-E000-D3940FDE82AD}"/>
              </a:ext>
            </a:extLst>
          </p:cNvPr>
          <p:cNvSpPr/>
          <p:nvPr/>
        </p:nvSpPr>
        <p:spPr>
          <a:xfrm>
            <a:off x="1252977" y="2057400"/>
            <a:ext cx="6149440"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Most far-right leader since WWII</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083089E1-2BB1-BBAA-6937-F638B9256896}"/>
              </a:ext>
            </a:extLst>
          </p:cNvPr>
          <p:cNvSpPr/>
          <p:nvPr/>
        </p:nvSpPr>
        <p:spPr>
          <a:xfrm>
            <a:off x="1252781" y="2667000"/>
            <a:ext cx="6672019"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69</a:t>
            </a:r>
            <a:r>
              <a:rPr lang="en-US" sz="2400" i="0" baseline="30000" dirty="0"/>
              <a:t>th</a:t>
            </a:r>
            <a:r>
              <a:rPr lang="en-US" sz="2400" i="0" dirty="0"/>
              <a:t> Government in Italy since 1946</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29C5934A-A0E4-D5B7-52E2-5E04DEE76104}"/>
              </a:ext>
            </a:extLst>
          </p:cNvPr>
          <p:cNvSpPr/>
          <p:nvPr/>
        </p:nvSpPr>
        <p:spPr>
          <a:xfrm>
            <a:off x="1288692" y="3200400"/>
            <a:ext cx="6026508" cy="1200329"/>
          </a:xfrm>
          <a:prstGeom prst="rect">
            <a:avLst/>
          </a:prstGeom>
          <a:noFill/>
        </p:spPr>
        <p:txBody>
          <a:bodyPr wrap="squar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leader of </a:t>
            </a:r>
            <a:r>
              <a:rPr lang="en-US" sz="2400" dirty="0"/>
              <a:t>Fratelli </a:t>
            </a:r>
            <a:r>
              <a:rPr lang="en-US" sz="2400" dirty="0" err="1"/>
              <a:t>d'Italia</a:t>
            </a:r>
            <a:r>
              <a:rPr lang="en-US" sz="2400" i="0" dirty="0"/>
              <a:t>, </a:t>
            </a:r>
            <a:br>
              <a:rPr lang="en-US" sz="2400" i="0" dirty="0"/>
            </a:br>
            <a:r>
              <a:rPr lang="en-US" sz="2400" i="0" dirty="0"/>
              <a:t>the Brothers of Italy party </a:t>
            </a:r>
            <a:br>
              <a:rPr lang="en-US" sz="2400" i="0" dirty="0"/>
            </a:br>
            <a:r>
              <a:rPr lang="en-US" sz="2400" i="0" dirty="0"/>
              <a:t>with Neo-Fascist roots</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7" name="Rectangle 6">
            <a:extLst>
              <a:ext uri="{FF2B5EF4-FFF2-40B4-BE49-F238E27FC236}">
                <a16:creationId xmlns:a16="http://schemas.microsoft.com/office/drawing/2014/main" id="{88BAE05B-8913-E7B6-C486-02BFC193E15A}"/>
              </a:ext>
            </a:extLst>
          </p:cNvPr>
          <p:cNvSpPr/>
          <p:nvPr/>
        </p:nvSpPr>
        <p:spPr>
          <a:xfrm>
            <a:off x="1252251" y="4419600"/>
            <a:ext cx="6272872"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Italy's first female prime minister</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19BD8072-7ED7-69AA-98A1-0CC291FA3FC3}"/>
              </a:ext>
            </a:extLst>
          </p:cNvPr>
          <p:cNvSpPr/>
          <p:nvPr/>
        </p:nvSpPr>
        <p:spPr>
          <a:xfrm>
            <a:off x="1276178" y="4876800"/>
            <a:ext cx="5951805" cy="830997"/>
          </a:xfrm>
          <a:prstGeom prst="rect">
            <a:avLst/>
          </a:prstGeom>
          <a:noFill/>
        </p:spPr>
        <p:txBody>
          <a:bodyPr wrap="non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err="1"/>
              <a:t>Meloni's</a:t>
            </a:r>
            <a:r>
              <a:rPr lang="en-US" sz="2400" i="0" dirty="0"/>
              <a:t> opposition to immigration </a:t>
            </a:r>
            <a:br>
              <a:rPr lang="en-US" sz="2400" i="0" dirty="0"/>
            </a:br>
            <a:r>
              <a:rPr lang="en-US" sz="2400" i="0" dirty="0"/>
              <a:t>animated her and her base</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A3CEDDCF-EC19-8918-0570-D2BC900428E1}"/>
              </a:ext>
            </a:extLst>
          </p:cNvPr>
          <p:cNvSpPr/>
          <p:nvPr/>
        </p:nvSpPr>
        <p:spPr>
          <a:xfrm>
            <a:off x="1251400" y="5715000"/>
            <a:ext cx="5663731"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“An astute political operative”</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Tree>
    <p:extLst>
      <p:ext uri="{BB962C8B-B14F-4D97-AF65-F5344CB8AC3E}">
        <p14:creationId xmlns:p14="http://schemas.microsoft.com/office/powerpoint/2010/main" val="31626888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36B0024-4402-54EA-E000-D3940FDE82AD}"/>
              </a:ext>
            </a:extLst>
          </p:cNvPr>
          <p:cNvSpPr/>
          <p:nvPr/>
        </p:nvSpPr>
        <p:spPr>
          <a:xfrm>
            <a:off x="1252977" y="2057400"/>
            <a:ext cx="6149440"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Most far-right leader since WWII</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29C5934A-A0E4-D5B7-52E2-5E04DEE76104}"/>
              </a:ext>
            </a:extLst>
          </p:cNvPr>
          <p:cNvSpPr/>
          <p:nvPr/>
        </p:nvSpPr>
        <p:spPr>
          <a:xfrm>
            <a:off x="1288692" y="3200400"/>
            <a:ext cx="6026508" cy="1200329"/>
          </a:xfrm>
          <a:prstGeom prst="rect">
            <a:avLst/>
          </a:prstGeom>
          <a:noFill/>
        </p:spPr>
        <p:txBody>
          <a:bodyPr wrap="squar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a:t>leader of </a:t>
            </a:r>
            <a:r>
              <a:rPr lang="en-US" sz="2400" dirty="0"/>
              <a:t>Fratelli </a:t>
            </a:r>
            <a:r>
              <a:rPr lang="en-US" sz="2400" dirty="0" err="1"/>
              <a:t>d'Italia</a:t>
            </a:r>
            <a:r>
              <a:rPr lang="en-US" sz="2400" i="0" dirty="0"/>
              <a:t>, </a:t>
            </a:r>
            <a:br>
              <a:rPr lang="en-US" sz="2400" i="0" dirty="0"/>
            </a:br>
            <a:r>
              <a:rPr lang="en-US" sz="2400" i="0" dirty="0"/>
              <a:t>the Brothers of Italy party </a:t>
            </a:r>
            <a:br>
              <a:rPr lang="en-US" sz="2400" i="0" dirty="0"/>
            </a:br>
            <a:r>
              <a:rPr lang="en-US" sz="2400" i="0" dirty="0"/>
              <a:t>with Neo-Fascist roots</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Tree>
    <p:extLst>
      <p:ext uri="{BB962C8B-B14F-4D97-AF65-F5344CB8AC3E}">
        <p14:creationId xmlns:p14="http://schemas.microsoft.com/office/powerpoint/2010/main" val="202284412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https://en.wikipedia.org/wiki/Brothers_of_Italy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9005CCBB-47A2-68E7-62CE-A27C2E08A415}"/>
              </a:ext>
            </a:extLst>
          </p:cNvPr>
          <p:cNvPicPr>
            <a:picLocks noChangeAspect="1"/>
          </p:cNvPicPr>
          <p:nvPr/>
        </p:nvPicPr>
        <p:blipFill>
          <a:blip r:embed="rId4"/>
          <a:stretch>
            <a:fillRect/>
          </a:stretch>
        </p:blipFill>
        <p:spPr>
          <a:xfrm>
            <a:off x="2503583" y="304800"/>
            <a:ext cx="4168966" cy="6197343"/>
          </a:xfrm>
          <a:prstGeom prst="rect">
            <a:avLst/>
          </a:prstGeom>
        </p:spPr>
      </p:pic>
    </p:spTree>
    <p:extLst>
      <p:ext uri="{BB962C8B-B14F-4D97-AF65-F5344CB8AC3E}">
        <p14:creationId xmlns:p14="http://schemas.microsoft.com/office/powerpoint/2010/main" val="9828099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BD8072-7ED7-69AA-98A1-0CC291FA3FC3}"/>
              </a:ext>
            </a:extLst>
          </p:cNvPr>
          <p:cNvSpPr/>
          <p:nvPr/>
        </p:nvSpPr>
        <p:spPr>
          <a:xfrm>
            <a:off x="1276178" y="4876800"/>
            <a:ext cx="5951805" cy="830997"/>
          </a:xfrm>
          <a:prstGeom prst="rect">
            <a:avLst/>
          </a:prstGeom>
          <a:noFill/>
        </p:spPr>
        <p:txBody>
          <a:bodyPr wrap="non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sz="2400" i="0" dirty="0" err="1"/>
              <a:t>Meloni's</a:t>
            </a:r>
            <a:r>
              <a:rPr lang="en-US" sz="2400" i="0" dirty="0"/>
              <a:t> opposition to immigration </a:t>
            </a:r>
            <a:br>
              <a:rPr lang="en-US" sz="2400" i="0" dirty="0"/>
            </a:br>
            <a:r>
              <a:rPr lang="en-US" sz="2400" i="0" dirty="0"/>
              <a:t>animated her and her base</a:t>
            </a:r>
            <a:endParaRPr kumimoji="0" lang="en-US" sz="2400" i="0" u="none" strike="noStrike" kern="1200" cap="none" spc="0" normalizeH="0" baseline="0" noProof="0" dirty="0">
              <a:ln>
                <a:noFill/>
              </a:ln>
              <a:effectLst/>
              <a:uLnTx/>
              <a:uFillTx/>
              <a:latin typeface="Verdana" pitchFamily="34" charset="0"/>
              <a:ea typeface="+mn-ea"/>
              <a:cs typeface="+mn-cs"/>
            </a:endParaRPr>
          </a:p>
        </p:txBody>
      </p:sp>
    </p:spTree>
    <p:extLst>
      <p:ext uri="{BB962C8B-B14F-4D97-AF65-F5344CB8AC3E}">
        <p14:creationId xmlns:p14="http://schemas.microsoft.com/office/powerpoint/2010/main" val="192099156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90600" y="1466366"/>
            <a:ext cx="7210580" cy="5239234"/>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901419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t>Sergio </a:t>
            </a:r>
            <a:r>
              <a:rPr lang="en-US" b="1" dirty="0" err="1"/>
              <a:t>Mattarella</a:t>
            </a:r>
            <a:r>
              <a:rPr lang="en-US" b="1" dirty="0"/>
              <a:t> </a:t>
            </a:r>
          </a:p>
          <a:p>
            <a:pPr algn="ctr" eaLnBrk="1" hangingPunct="1">
              <a:buNone/>
            </a:pPr>
            <a:r>
              <a:rPr lang="en-US" sz="2400" dirty="0"/>
              <a:t>is the President of the Italian Republic</a:t>
            </a:r>
            <a:br>
              <a:rPr lang="en-US" dirty="0"/>
            </a:br>
            <a:r>
              <a:rPr lang="en-US" sz="1800" dirty="0"/>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t>Giorgia</a:t>
            </a:r>
            <a:r>
              <a:rPr lang="en-US" b="1" dirty="0"/>
              <a:t> </a:t>
            </a:r>
            <a:r>
              <a:rPr lang="en-US" b="1" dirty="0" err="1"/>
              <a:t>Meloni</a:t>
            </a:r>
            <a:endParaRPr lang="en-US" b="1" dirty="0"/>
          </a:p>
          <a:p>
            <a:pPr algn="ctr" eaLnBrk="1" hangingPunct="1">
              <a:buNone/>
            </a:pPr>
            <a:r>
              <a:rPr lang="en-US" sz="2400" dirty="0"/>
              <a:t>is the nation's Prime Minister </a:t>
            </a:r>
          </a:p>
          <a:p>
            <a:pPr algn="ctr" eaLnBrk="1" hangingPunct="1">
              <a:buNone/>
            </a:pPr>
            <a:r>
              <a:rPr lang="en-US" sz="2400" dirty="0"/>
              <a:t>(President of the Council of Ministers)</a:t>
            </a:r>
          </a:p>
          <a:p>
            <a:pPr algn="ctr" eaLnBrk="1" hangingPunct="1">
              <a:buNone/>
            </a:pPr>
            <a:r>
              <a:rPr lang="en-US" sz="2400" dirty="0"/>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Tree>
    <p:extLst>
      <p:ext uri="{BB962C8B-B14F-4D97-AF65-F5344CB8AC3E}">
        <p14:creationId xmlns:p14="http://schemas.microsoft.com/office/powerpoint/2010/main" val="67245599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t>Sergio </a:t>
            </a:r>
            <a:r>
              <a:rPr lang="en-US" b="1" dirty="0" err="1"/>
              <a:t>Mattarella</a:t>
            </a:r>
            <a:r>
              <a:rPr lang="en-US" b="1" dirty="0"/>
              <a:t> </a:t>
            </a:r>
          </a:p>
          <a:p>
            <a:pPr algn="ctr" eaLnBrk="1" hangingPunct="1">
              <a:buNone/>
            </a:pPr>
            <a:r>
              <a:rPr lang="en-US" sz="2400" dirty="0"/>
              <a:t>is the President of the Italian Republic</a:t>
            </a:r>
            <a:br>
              <a:rPr lang="en-US" dirty="0"/>
            </a:br>
            <a:r>
              <a:rPr lang="en-US" sz="1800" dirty="0"/>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solidFill>
                  <a:srgbClr val="94D7E7"/>
                </a:solidFill>
              </a:rPr>
              <a:t>Giorgia</a:t>
            </a:r>
            <a:r>
              <a:rPr lang="en-US" b="1" dirty="0">
                <a:solidFill>
                  <a:srgbClr val="94D7E7"/>
                </a:solidFill>
              </a:rPr>
              <a:t> </a:t>
            </a:r>
            <a:r>
              <a:rPr lang="en-US" b="1" dirty="0" err="1">
                <a:solidFill>
                  <a:srgbClr val="94D7E7"/>
                </a:solidFill>
              </a:rPr>
              <a:t>Meloni</a:t>
            </a:r>
            <a:endParaRPr lang="en-US" b="1" dirty="0">
              <a:solidFill>
                <a:srgbClr val="94D7E7"/>
              </a:solidFill>
            </a:endParaRPr>
          </a:p>
          <a:p>
            <a:pPr algn="ctr" eaLnBrk="1" hangingPunct="1">
              <a:buNone/>
            </a:pPr>
            <a:r>
              <a:rPr lang="en-US" sz="2400" dirty="0">
                <a:solidFill>
                  <a:srgbClr val="94D7E7"/>
                </a:solidFill>
              </a:rPr>
              <a:t>is the nation's Prime Minister </a:t>
            </a:r>
          </a:p>
          <a:p>
            <a:pPr algn="ctr" eaLnBrk="1" hangingPunct="1">
              <a:buNone/>
            </a:pPr>
            <a:r>
              <a:rPr lang="en-US" sz="2400" dirty="0">
                <a:solidFill>
                  <a:srgbClr val="94D7E7"/>
                </a:solidFill>
              </a:rPr>
              <a:t>(President of the Council of Ministers)</a:t>
            </a:r>
          </a:p>
          <a:p>
            <a:pPr algn="ctr" eaLnBrk="1" hangingPunct="1">
              <a:buNone/>
            </a:pPr>
            <a:r>
              <a:rPr lang="en-US" sz="2400" dirty="0">
                <a:solidFill>
                  <a:srgbClr val="94D7E7"/>
                </a:solidFill>
              </a:rPr>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
        <p:nvSpPr>
          <p:cNvPr id="2" name="Text Box 6">
            <a:extLst>
              <a:ext uri="{FF2B5EF4-FFF2-40B4-BE49-F238E27FC236}">
                <a16:creationId xmlns:a16="http://schemas.microsoft.com/office/drawing/2014/main" id="{6FE3A383-E9F0-81F7-C767-B037A55D2265}"/>
              </a:ext>
            </a:extLst>
          </p:cNvPr>
          <p:cNvSpPr txBox="1">
            <a:spLocks noChangeArrowheads="1"/>
          </p:cNvSpPr>
          <p:nvPr/>
        </p:nvSpPr>
        <p:spPr bwMode="auto">
          <a:xfrm>
            <a:off x="609600" y="3424535"/>
            <a:ext cx="7924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President is the “head of state” </a:t>
            </a:r>
          </a:p>
        </p:txBody>
      </p:sp>
    </p:spTree>
    <p:extLst>
      <p:ext uri="{BB962C8B-B14F-4D97-AF65-F5344CB8AC3E}">
        <p14:creationId xmlns:p14="http://schemas.microsoft.com/office/powerpoint/2010/main" val="204756039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solidFill>
                  <a:srgbClr val="94D7E7"/>
                </a:solidFill>
              </a:rPr>
              <a:t>Sergio </a:t>
            </a:r>
            <a:r>
              <a:rPr lang="en-US" b="1" dirty="0" err="1">
                <a:solidFill>
                  <a:srgbClr val="94D7E7"/>
                </a:solidFill>
              </a:rPr>
              <a:t>Mattarella</a:t>
            </a:r>
            <a:r>
              <a:rPr lang="en-US" b="1" dirty="0">
                <a:solidFill>
                  <a:srgbClr val="94D7E7"/>
                </a:solidFill>
              </a:rPr>
              <a:t> </a:t>
            </a:r>
          </a:p>
          <a:p>
            <a:pPr algn="ctr" eaLnBrk="1" hangingPunct="1">
              <a:buNone/>
            </a:pPr>
            <a:r>
              <a:rPr lang="en-US" sz="2400" dirty="0">
                <a:solidFill>
                  <a:srgbClr val="94D7E7"/>
                </a:solidFill>
              </a:rPr>
              <a:t>is the President of the Italian Republic</a:t>
            </a:r>
            <a:br>
              <a:rPr lang="en-US" dirty="0">
                <a:solidFill>
                  <a:srgbClr val="94D7E7"/>
                </a:solidFill>
              </a:rPr>
            </a:br>
            <a:r>
              <a:rPr lang="en-US" sz="1800" dirty="0">
                <a:solidFill>
                  <a:srgbClr val="94D7E7"/>
                </a:solidFill>
              </a:rPr>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t>Giorgia</a:t>
            </a:r>
            <a:r>
              <a:rPr lang="en-US" b="1" dirty="0"/>
              <a:t> </a:t>
            </a:r>
            <a:r>
              <a:rPr lang="en-US" b="1" dirty="0" err="1"/>
              <a:t>Meloni</a:t>
            </a:r>
            <a:endParaRPr lang="en-US" b="1" dirty="0"/>
          </a:p>
          <a:p>
            <a:pPr algn="ctr" eaLnBrk="1" hangingPunct="1">
              <a:buNone/>
            </a:pPr>
            <a:r>
              <a:rPr lang="en-US" sz="2400" dirty="0"/>
              <a:t>is the nation's Prime Minister </a:t>
            </a:r>
          </a:p>
          <a:p>
            <a:pPr algn="ctr" eaLnBrk="1" hangingPunct="1">
              <a:buNone/>
            </a:pPr>
            <a:r>
              <a:rPr lang="en-US" sz="2400" dirty="0"/>
              <a:t>(President of the Council of Ministers)</a:t>
            </a:r>
          </a:p>
          <a:p>
            <a:pPr algn="ctr" eaLnBrk="1" hangingPunct="1">
              <a:buNone/>
            </a:pPr>
            <a:r>
              <a:rPr lang="en-US" sz="2400" dirty="0"/>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
        <p:nvSpPr>
          <p:cNvPr id="2" name="Text Box 6">
            <a:extLst>
              <a:ext uri="{FF2B5EF4-FFF2-40B4-BE49-F238E27FC236}">
                <a16:creationId xmlns:a16="http://schemas.microsoft.com/office/drawing/2014/main" id="{C7132442-C782-CC27-E5A3-3A4420211EEB}"/>
              </a:ext>
            </a:extLst>
          </p:cNvPr>
          <p:cNvSpPr txBox="1">
            <a:spLocks noChangeArrowheads="1"/>
          </p:cNvSpPr>
          <p:nvPr/>
        </p:nvSpPr>
        <p:spPr bwMode="auto">
          <a:xfrm>
            <a:off x="228600" y="3576935"/>
            <a:ext cx="8686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Prime Minister is the “head of government” </a:t>
            </a:r>
          </a:p>
        </p:txBody>
      </p:sp>
    </p:spTree>
    <p:extLst>
      <p:ext uri="{BB962C8B-B14F-4D97-AF65-F5344CB8AC3E}">
        <p14:creationId xmlns:p14="http://schemas.microsoft.com/office/powerpoint/2010/main" val="27955024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914400" y="1516320"/>
            <a:ext cx="7315200" cy="2369880"/>
          </a:xfrm>
        </p:spPr>
        <p:txBody>
          <a:bodyPr/>
          <a:lstStyle/>
          <a:p>
            <a:pPr eaLnBrk="1" hangingPunct="1"/>
            <a:r>
              <a:rPr lang="en-US" dirty="0"/>
              <a:t>Italy has rapidly changing governments</a:t>
            </a:r>
          </a:p>
          <a:p>
            <a:pPr eaLnBrk="1" hangingPunct="1"/>
            <a:endParaRPr lang="en-US" sz="1400" dirty="0"/>
          </a:p>
          <a:p>
            <a:pPr lvl="1" eaLnBrk="1" hangingPunct="1"/>
            <a:r>
              <a:rPr lang="en-US" dirty="0"/>
              <a:t>69 since World War II</a:t>
            </a:r>
          </a:p>
          <a:p>
            <a:pPr marL="457200" lvl="1" indent="0" eaLnBrk="1" hangingPunct="1">
              <a:buNone/>
            </a:pPr>
            <a:r>
              <a:rPr lang="en-US" dirty="0"/>
              <a:t>(an average of one every 1.14 years.)</a:t>
            </a:r>
          </a:p>
        </p:txBody>
      </p:sp>
      <p:sp>
        <p:nvSpPr>
          <p:cNvPr id="444422" name="Text Box 6"/>
          <p:cNvSpPr txBox="1">
            <a:spLocks noChangeArrowheads="1"/>
          </p:cNvSpPr>
          <p:nvPr/>
        </p:nvSpPr>
        <p:spPr bwMode="auto">
          <a:xfrm>
            <a:off x="1295400" y="4691051"/>
            <a:ext cx="4953000" cy="148348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2800" b="1" i="0" u="none" strike="noStrike" kern="1200" cap="none" spc="0" normalizeH="0" baseline="30000" noProof="0" dirty="0">
                <a:ln>
                  <a:noFill/>
                </a:ln>
                <a:solidFill>
                  <a:srgbClr val="000000"/>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government with </a:t>
            </a:r>
          </a:p>
          <a:p>
            <a:r>
              <a:rPr lang="en-US" sz="2800" dirty="0" err="1"/>
              <a:t>Giorgia</a:t>
            </a:r>
            <a:r>
              <a:rPr lang="en-US" sz="2800" dirty="0"/>
              <a:t> </a:t>
            </a:r>
            <a:r>
              <a:rPr lang="en-US" sz="2800" dirty="0" err="1"/>
              <a:t>Meloni</a:t>
            </a:r>
            <a:endParaRPr lang="en-US" sz="2800" dirty="0"/>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as of 22 October</a:t>
            </a:r>
            <a:r>
              <a:rPr kumimoji="0" lang="en-US" sz="2400" b="1" i="0" u="none" strike="noStrike" kern="1200" cap="none" spc="0" normalizeH="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2022</a:t>
            </a:r>
          </a:p>
        </p:txBody>
      </p:sp>
      <p:sp>
        <p:nvSpPr>
          <p:cNvPr id="7"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B0AFD550-3873-4B6A-CB3A-9D558F22C608}"/>
              </a:ext>
            </a:extLst>
          </p:cNvPr>
          <p:cNvPicPr>
            <a:picLocks noChangeAspect="1"/>
          </p:cNvPicPr>
          <p:nvPr/>
        </p:nvPicPr>
        <p:blipFill>
          <a:blip r:embed="rId3"/>
          <a:stretch>
            <a:fillRect/>
          </a:stretch>
        </p:blipFill>
        <p:spPr>
          <a:xfrm>
            <a:off x="6962775" y="4147851"/>
            <a:ext cx="1572768" cy="2031350"/>
          </a:xfrm>
          <a:prstGeom prst="rect">
            <a:avLst/>
          </a:prstGeom>
        </p:spPr>
      </p:pic>
    </p:spTree>
    <p:extLst>
      <p:ext uri="{BB962C8B-B14F-4D97-AF65-F5344CB8AC3E}">
        <p14:creationId xmlns:p14="http://schemas.microsoft.com/office/powerpoint/2010/main" val="33373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3601505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5572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521933447"/>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260C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2A3D9-08E5-4A23-BFD2-41E09C978548}"/>
              </a:ext>
            </a:extLst>
          </p:cNvPr>
          <p:cNvPicPr>
            <a:picLocks noChangeAspect="1"/>
          </p:cNvPicPr>
          <p:nvPr/>
        </p:nvPicPr>
        <p:blipFill>
          <a:blip r:embed="rId2"/>
          <a:stretch>
            <a:fillRect/>
          </a:stretch>
        </p:blipFill>
        <p:spPr>
          <a:xfrm>
            <a:off x="333375" y="1085850"/>
            <a:ext cx="8477250" cy="5086350"/>
          </a:xfrm>
          <a:prstGeom prst="rect">
            <a:avLst/>
          </a:prstGeom>
        </p:spPr>
      </p:pic>
      <p:sp>
        <p:nvSpPr>
          <p:cNvPr id="4" name="TextBox 3">
            <a:extLst>
              <a:ext uri="{FF2B5EF4-FFF2-40B4-BE49-F238E27FC236}">
                <a16:creationId xmlns:a16="http://schemas.microsoft.com/office/drawing/2014/main" id="{8EEA18E3-F1C0-4259-A8B5-3F0A13D052C2}"/>
              </a:ext>
            </a:extLst>
          </p:cNvPr>
          <p:cNvSpPr txBox="1"/>
          <p:nvPr/>
        </p:nvSpPr>
        <p:spPr>
          <a:xfrm>
            <a:off x="3352800" y="4334030"/>
            <a:ext cx="4572000" cy="191437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Mario Draghi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was (2021)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68</a:t>
            </a:r>
            <a:r>
              <a:rPr kumimoji="0" lang="en-US" sz="2800" b="1" i="0" u="none" strike="noStrike" kern="1200" cap="none" spc="0" normalizeH="0" baseline="30000" noProof="0" dirty="0">
                <a:ln>
                  <a:noFill/>
                </a:ln>
                <a:solidFill>
                  <a:srgbClr val="FFFFFF"/>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(“technocratic”)</a:t>
            </a:r>
          </a:p>
        </p:txBody>
      </p:sp>
      <p:sp>
        <p:nvSpPr>
          <p:cNvPr id="6" name="TextBox 5">
            <a:extLst>
              <a:ext uri="{FF2B5EF4-FFF2-40B4-BE49-F238E27FC236}">
                <a16:creationId xmlns:a16="http://schemas.microsoft.com/office/drawing/2014/main" id="{E41F93DF-6C6B-45B1-B47D-86BF8FE0ADBC}"/>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https://www.theguardian.com/world/2021/feb/06/mario-draghi-secures-support-from-key-parties-to-form-new-italian-government</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FD18A24A-A9A0-955E-4C6F-BF969F330D42}"/>
              </a:ext>
            </a:extLst>
          </p:cNvPr>
          <p:cNvSpPr txBox="1"/>
          <p:nvPr/>
        </p:nvSpPr>
        <p:spPr>
          <a:xfrm>
            <a:off x="4267200" y="2538139"/>
            <a:ext cx="4572000" cy="134806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recent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Prime Minister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2021-2022</a:t>
            </a:r>
          </a:p>
        </p:txBody>
      </p:sp>
    </p:spTree>
    <p:extLst>
      <p:ext uri="{BB962C8B-B14F-4D97-AF65-F5344CB8AC3E}">
        <p14:creationId xmlns:p14="http://schemas.microsoft.com/office/powerpoint/2010/main" val="259297252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260C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2A3D9-08E5-4A23-BFD2-41E09C978548}"/>
              </a:ext>
            </a:extLst>
          </p:cNvPr>
          <p:cNvPicPr>
            <a:picLocks noChangeAspect="1"/>
          </p:cNvPicPr>
          <p:nvPr/>
        </p:nvPicPr>
        <p:blipFill>
          <a:blip r:embed="rId2"/>
          <a:stretch>
            <a:fillRect/>
          </a:stretch>
        </p:blipFill>
        <p:spPr>
          <a:xfrm>
            <a:off x="333375" y="1085850"/>
            <a:ext cx="8477250" cy="5086350"/>
          </a:xfrm>
          <a:prstGeom prst="rect">
            <a:avLst/>
          </a:prstGeom>
        </p:spPr>
      </p:pic>
      <p:sp>
        <p:nvSpPr>
          <p:cNvPr id="4" name="TextBox 3">
            <a:extLst>
              <a:ext uri="{FF2B5EF4-FFF2-40B4-BE49-F238E27FC236}">
                <a16:creationId xmlns:a16="http://schemas.microsoft.com/office/drawing/2014/main" id="{8EEA18E3-F1C0-4259-A8B5-3F0A13D052C2}"/>
              </a:ext>
            </a:extLst>
          </p:cNvPr>
          <p:cNvSpPr txBox="1"/>
          <p:nvPr/>
        </p:nvSpPr>
        <p:spPr>
          <a:xfrm>
            <a:off x="3352800" y="4334030"/>
            <a:ext cx="4572000" cy="198823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Mario Draghi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was (2021)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68</a:t>
            </a:r>
            <a:r>
              <a:rPr kumimoji="0" lang="en-US" sz="2800" b="1" i="0" u="none" strike="noStrike" kern="1200" cap="none" spc="0" normalizeH="0" baseline="30000" noProof="0" dirty="0">
                <a:ln>
                  <a:noFill/>
                </a:ln>
                <a:solidFill>
                  <a:srgbClr val="FFFFFF"/>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“technocratic”</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a:t>
            </a:r>
          </a:p>
        </p:txBody>
      </p:sp>
      <p:sp>
        <p:nvSpPr>
          <p:cNvPr id="6" name="TextBox 5">
            <a:extLst>
              <a:ext uri="{FF2B5EF4-FFF2-40B4-BE49-F238E27FC236}">
                <a16:creationId xmlns:a16="http://schemas.microsoft.com/office/drawing/2014/main" id="{E41F93DF-6C6B-45B1-B47D-86BF8FE0ADBC}"/>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https://www.theguardian.com/world/2021/feb/06/mario-draghi-secures-support-from-key-parties-to-form-new-italian-government</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1C1C0481-2A1B-3C16-D7A5-EE28732FD7B5}"/>
              </a:ext>
            </a:extLst>
          </p:cNvPr>
          <p:cNvSpPr txBox="1"/>
          <p:nvPr/>
        </p:nvSpPr>
        <p:spPr>
          <a:xfrm>
            <a:off x="4267200" y="2538139"/>
            <a:ext cx="4572000" cy="134806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recent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Prime Minister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2021-2022</a:t>
            </a:r>
          </a:p>
        </p:txBody>
      </p:sp>
    </p:spTree>
    <p:extLst>
      <p:ext uri="{BB962C8B-B14F-4D97-AF65-F5344CB8AC3E}">
        <p14:creationId xmlns:p14="http://schemas.microsoft.com/office/powerpoint/2010/main" val="162843856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6243C-D126-42E4-9AC3-2A39D744C208}"/>
              </a:ext>
            </a:extLst>
          </p:cNvPr>
          <p:cNvPicPr>
            <a:picLocks noChangeAspect="1"/>
          </p:cNvPicPr>
          <p:nvPr/>
        </p:nvPicPr>
        <p:blipFill>
          <a:blip r:embed="rId2"/>
          <a:stretch>
            <a:fillRect/>
          </a:stretch>
        </p:blipFill>
        <p:spPr>
          <a:xfrm>
            <a:off x="914400" y="313944"/>
            <a:ext cx="7315200" cy="6288810"/>
          </a:xfrm>
          <a:prstGeom prst="rect">
            <a:avLst/>
          </a:prstGeom>
        </p:spPr>
      </p:pic>
      <p:sp>
        <p:nvSpPr>
          <p:cNvPr id="8" name="TextBox 7">
            <a:extLst>
              <a:ext uri="{FF2B5EF4-FFF2-40B4-BE49-F238E27FC236}">
                <a16:creationId xmlns:a16="http://schemas.microsoft.com/office/drawing/2014/main" id="{FAF642D7-1844-438B-BF7D-752EDDD2C413}"/>
              </a:ext>
            </a:extLst>
          </p:cNvPr>
          <p:cNvSpPr txBox="1"/>
          <p:nvPr/>
        </p:nvSpPr>
        <p:spPr>
          <a:xfrm>
            <a:off x="618744" y="1143000"/>
            <a:ext cx="2438400" cy="338554"/>
          </a:xfrm>
          <a:prstGeom prst="rect">
            <a:avLst/>
          </a:prstGeom>
          <a:solidFill>
            <a:schemeClr val="bg1"/>
          </a:solidFill>
        </p:spPr>
        <p:txBody>
          <a:bodyPr wrap="square">
            <a:spAutoFit/>
          </a:bodyPr>
          <a:lstStyle/>
          <a:p>
            <a:r>
              <a:rPr lang="en-US" sz="1600" b="0" i="0" dirty="0"/>
              <a:t>3 February 2021</a:t>
            </a:r>
          </a:p>
        </p:txBody>
      </p:sp>
      <p:sp>
        <p:nvSpPr>
          <p:cNvPr id="9" name="TextBox 8">
            <a:extLst>
              <a:ext uri="{FF2B5EF4-FFF2-40B4-BE49-F238E27FC236}">
                <a16:creationId xmlns:a16="http://schemas.microsoft.com/office/drawing/2014/main" id="{0D986BF1-873F-4610-B0DD-024B8964E12A}"/>
              </a:ext>
            </a:extLst>
          </p:cNvPr>
          <p:cNvSpPr txBox="1"/>
          <p:nvPr/>
        </p:nvSpPr>
        <p:spPr>
          <a:xfrm>
            <a:off x="582168" y="6553200"/>
            <a:ext cx="8001000" cy="215444"/>
          </a:xfrm>
          <a:prstGeom prst="rect">
            <a:avLst/>
          </a:prstGeom>
          <a:noFill/>
        </p:spPr>
        <p:txBody>
          <a:bodyPr wrap="square">
            <a:spAutoFit/>
          </a:bodyPr>
          <a:lstStyle/>
          <a:p>
            <a:r>
              <a:rPr lang="en-US" sz="800" dirty="0">
                <a:hlinkClick r:id="rId3"/>
              </a:rPr>
              <a:t>https://atalayar.com/en/content/draghi-tasked-forming-technocratic-government-italy</a:t>
            </a:r>
            <a:endParaRPr lang="en-US" sz="800" dirty="0"/>
          </a:p>
        </p:txBody>
      </p:sp>
      <p:pic>
        <p:nvPicPr>
          <p:cNvPr id="11" name="Picture 10">
            <a:extLst>
              <a:ext uri="{FF2B5EF4-FFF2-40B4-BE49-F238E27FC236}">
                <a16:creationId xmlns:a16="http://schemas.microsoft.com/office/drawing/2014/main" id="{C305C08C-4193-42A1-B544-E78AFDFDBBE6}"/>
              </a:ext>
            </a:extLst>
          </p:cNvPr>
          <p:cNvPicPr>
            <a:picLocks noChangeAspect="1"/>
          </p:cNvPicPr>
          <p:nvPr/>
        </p:nvPicPr>
        <p:blipFill>
          <a:blip r:embed="rId4"/>
          <a:stretch>
            <a:fillRect/>
          </a:stretch>
        </p:blipFill>
        <p:spPr>
          <a:xfrm>
            <a:off x="6934200" y="601937"/>
            <a:ext cx="1124008" cy="558829"/>
          </a:xfrm>
          <a:prstGeom prst="rect">
            <a:avLst/>
          </a:prstGeom>
        </p:spPr>
      </p:pic>
      <p:sp>
        <p:nvSpPr>
          <p:cNvPr id="15" name="TextBox 14">
            <a:extLst>
              <a:ext uri="{FF2B5EF4-FFF2-40B4-BE49-F238E27FC236}">
                <a16:creationId xmlns:a16="http://schemas.microsoft.com/office/drawing/2014/main" id="{BC5D9AC9-E57E-473E-9E23-16276E3C4539}"/>
              </a:ext>
            </a:extLst>
          </p:cNvPr>
          <p:cNvSpPr txBox="1"/>
          <p:nvPr/>
        </p:nvSpPr>
        <p:spPr>
          <a:xfrm>
            <a:off x="1295400" y="1800285"/>
            <a:ext cx="6553200" cy="4524315"/>
          </a:xfrm>
          <a:prstGeom prst="rect">
            <a:avLst/>
          </a:prstGeom>
          <a:noFill/>
        </p:spPr>
        <p:txBody>
          <a:bodyPr wrap="square">
            <a:spAutoFit/>
          </a:bodyPr>
          <a:lstStyle/>
          <a:p>
            <a:r>
              <a:rPr lang="en-US" b="1" i="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Italy forms a </a:t>
            </a:r>
            <a:r>
              <a:rPr lang="en-US" b="1" dirty="0" err="1">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governo</a:t>
            </a:r>
            <a:r>
              <a:rPr lang="en-US" b="1"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tecnico</a:t>
            </a:r>
            <a:r>
              <a:rPr lang="en-US" b="1" i="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—“technocratic government” (technical government)—consisting of people with expert skills, with no necessary connection to other political forces, in emergency situations caused by parliamentary stalemate(s).</a:t>
            </a:r>
            <a:endParaRPr lang="en-US" i="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246990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692605" y="6522811"/>
            <a:ext cx="7752443"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https://www.economist.com/the-economist-explains/2021/01/31/why-does-italy-go-through-so-many-governments</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07C1C018-D95C-4C76-8D41-1AB5C5893816}"/>
              </a:ext>
            </a:extLst>
          </p:cNvPr>
          <p:cNvPicPr>
            <a:picLocks noChangeAspect="1"/>
          </p:cNvPicPr>
          <p:nvPr/>
        </p:nvPicPr>
        <p:blipFill>
          <a:blip r:embed="rId3"/>
          <a:stretch>
            <a:fillRect/>
          </a:stretch>
        </p:blipFill>
        <p:spPr>
          <a:xfrm>
            <a:off x="1371600" y="685800"/>
            <a:ext cx="6400800" cy="5726623"/>
          </a:xfrm>
          <a:prstGeom prst="rect">
            <a:avLst/>
          </a:prstGeom>
        </p:spPr>
      </p:pic>
      <p:pic>
        <p:nvPicPr>
          <p:cNvPr id="6" name="Picture 5">
            <a:extLst>
              <a:ext uri="{FF2B5EF4-FFF2-40B4-BE49-F238E27FC236}">
                <a16:creationId xmlns:a16="http://schemas.microsoft.com/office/drawing/2014/main" id="{47B81477-CB95-4B7F-BB4E-8A32EA34763F}"/>
              </a:ext>
            </a:extLst>
          </p:cNvPr>
          <p:cNvPicPr>
            <a:picLocks noChangeAspect="1"/>
          </p:cNvPicPr>
          <p:nvPr/>
        </p:nvPicPr>
        <p:blipFill>
          <a:blip r:embed="rId4"/>
          <a:stretch>
            <a:fillRect/>
          </a:stretch>
        </p:blipFill>
        <p:spPr>
          <a:xfrm>
            <a:off x="1447800" y="1771850"/>
            <a:ext cx="1453932" cy="762000"/>
          </a:xfrm>
          <a:prstGeom prst="rect">
            <a:avLst/>
          </a:prstGeom>
        </p:spPr>
      </p:pic>
      <p:sp>
        <p:nvSpPr>
          <p:cNvPr id="10" name="TextBox 9">
            <a:extLst>
              <a:ext uri="{FF2B5EF4-FFF2-40B4-BE49-F238E27FC236}">
                <a16:creationId xmlns:a16="http://schemas.microsoft.com/office/drawing/2014/main" id="{04ADB561-82A3-4186-96A2-BE821D0E970E}"/>
              </a:ext>
            </a:extLst>
          </p:cNvPr>
          <p:cNvSpPr txBox="1"/>
          <p:nvPr/>
        </p:nvSpPr>
        <p:spPr>
          <a:xfrm>
            <a:off x="1045144" y="2495350"/>
            <a:ext cx="2564331"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January 2021</a:t>
            </a:r>
          </a:p>
        </p:txBody>
      </p:sp>
    </p:spTree>
    <p:extLst>
      <p:ext uri="{BB962C8B-B14F-4D97-AF65-F5344CB8AC3E}">
        <p14:creationId xmlns:p14="http://schemas.microsoft.com/office/powerpoint/2010/main" val="40124626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450825" y="6522811"/>
            <a:ext cx="6236003"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https://italicsmag.com/2021/01/25/italy-is-ungovernable-thats-the-point-government-crisis/</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7405F6FF-029A-4E84-9BB0-6902D4577A76}"/>
              </a:ext>
            </a:extLst>
          </p:cNvPr>
          <p:cNvPicPr>
            <a:picLocks noChangeAspect="1"/>
          </p:cNvPicPr>
          <p:nvPr/>
        </p:nvPicPr>
        <p:blipFill>
          <a:blip r:embed="rId3"/>
          <a:stretch>
            <a:fillRect/>
          </a:stretch>
        </p:blipFill>
        <p:spPr>
          <a:xfrm>
            <a:off x="1371600" y="549267"/>
            <a:ext cx="6400800" cy="5851533"/>
          </a:xfrm>
          <a:prstGeom prst="rect">
            <a:avLst/>
          </a:prstGeom>
        </p:spPr>
      </p:pic>
      <p:sp>
        <p:nvSpPr>
          <p:cNvPr id="8" name="TextBox 7">
            <a:extLst>
              <a:ext uri="{FF2B5EF4-FFF2-40B4-BE49-F238E27FC236}">
                <a16:creationId xmlns:a16="http://schemas.microsoft.com/office/drawing/2014/main" id="{5DE9FD75-6AC6-48A0-8916-FE752BD56C92}"/>
              </a:ext>
            </a:extLst>
          </p:cNvPr>
          <p:cNvSpPr txBox="1"/>
          <p:nvPr/>
        </p:nvSpPr>
        <p:spPr>
          <a:xfrm>
            <a:off x="2711919" y="2328446"/>
            <a:ext cx="2564331"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January 2021</a:t>
            </a:r>
          </a:p>
        </p:txBody>
      </p:sp>
      <p:pic>
        <p:nvPicPr>
          <p:cNvPr id="9" name="Picture 8">
            <a:extLst>
              <a:ext uri="{FF2B5EF4-FFF2-40B4-BE49-F238E27FC236}">
                <a16:creationId xmlns:a16="http://schemas.microsoft.com/office/drawing/2014/main" id="{DBE2B8EA-8648-47F3-8B43-E48EC426400E}"/>
              </a:ext>
            </a:extLst>
          </p:cNvPr>
          <p:cNvPicPr>
            <a:picLocks noChangeAspect="1"/>
          </p:cNvPicPr>
          <p:nvPr/>
        </p:nvPicPr>
        <p:blipFill>
          <a:blip r:embed="rId4"/>
          <a:stretch>
            <a:fillRect/>
          </a:stretch>
        </p:blipFill>
        <p:spPr>
          <a:xfrm>
            <a:off x="6384754" y="1975605"/>
            <a:ext cx="1378021" cy="628682"/>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1ACF8CB8-7BD5-4B38-98DA-C16C6D263455}"/>
                  </a:ext>
                </a:extLst>
              </p14:cNvPr>
              <p14:cNvContentPartPr/>
              <p14:nvPr/>
            </p14:nvContentPartPr>
            <p14:xfrm>
              <a:off x="-356571" y="2627072"/>
              <a:ext cx="360" cy="360"/>
            </p14:xfrm>
          </p:contentPart>
        </mc:Choice>
        <mc:Fallback xmlns="">
          <p:pic>
            <p:nvPicPr>
              <p:cNvPr id="11" name="Ink 10">
                <a:extLst>
                  <a:ext uri="{FF2B5EF4-FFF2-40B4-BE49-F238E27FC236}">
                    <a16:creationId xmlns:a16="http://schemas.microsoft.com/office/drawing/2014/main" id="{1ACF8CB8-7BD5-4B38-98DA-C16C6D263455}"/>
                  </a:ext>
                </a:extLst>
              </p:cNvPr>
              <p:cNvPicPr/>
              <p:nvPr/>
            </p:nvPicPr>
            <p:blipFill>
              <a:blip r:embed="rId6"/>
              <a:stretch>
                <a:fillRect/>
              </a:stretch>
            </p:blipFill>
            <p:spPr>
              <a:xfrm>
                <a:off x="-410571" y="2519432"/>
                <a:ext cx="108000" cy="216000"/>
              </a:xfrm>
              <a:prstGeom prst="rect">
                <a:avLst/>
              </a:prstGeom>
            </p:spPr>
          </p:pic>
        </mc:Fallback>
      </mc:AlternateContent>
    </p:spTree>
    <p:extLst>
      <p:ext uri="{BB962C8B-B14F-4D97-AF65-F5344CB8AC3E}">
        <p14:creationId xmlns:p14="http://schemas.microsoft.com/office/powerpoint/2010/main" val="118457601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797347" y="6522811"/>
            <a:ext cx="3542958"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http://www.bbc.com/news/world-europe-37289084</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604" y="457200"/>
            <a:ext cx="608439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066800"/>
            <a:ext cx="1270000" cy="609600"/>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61701C8-1527-4D68-8E21-EEFBD7978B1F}"/>
                  </a:ext>
                </a:extLst>
              </p14:cNvPr>
              <p14:cNvContentPartPr/>
              <p14:nvPr/>
            </p14:nvContentPartPr>
            <p14:xfrm>
              <a:off x="-385731" y="4783112"/>
              <a:ext cx="360" cy="360"/>
            </p14:xfrm>
          </p:contentPart>
        </mc:Choice>
        <mc:Fallback xmlns="">
          <p:pic>
            <p:nvPicPr>
              <p:cNvPr id="3" name="Ink 2">
                <a:extLst>
                  <a:ext uri="{FF2B5EF4-FFF2-40B4-BE49-F238E27FC236}">
                    <a16:creationId xmlns:a16="http://schemas.microsoft.com/office/drawing/2014/main" id="{261701C8-1527-4D68-8E21-EEFBD7978B1F}"/>
                  </a:ext>
                </a:extLst>
              </p:cNvPr>
              <p:cNvPicPr/>
              <p:nvPr/>
            </p:nvPicPr>
            <p:blipFill>
              <a:blip r:embed="rId6"/>
              <a:stretch>
                <a:fillRect/>
              </a:stretch>
            </p:blipFill>
            <p:spPr>
              <a:xfrm>
                <a:off x="-439371" y="467547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557DA7E-83AB-41D5-800D-25AC1C6CB88D}"/>
                  </a:ext>
                </a:extLst>
              </p14:cNvPr>
              <p14:cNvContentPartPr/>
              <p14:nvPr/>
            </p14:nvContentPartPr>
            <p14:xfrm>
              <a:off x="1645389" y="5946992"/>
              <a:ext cx="5079600" cy="78840"/>
            </p14:xfrm>
          </p:contentPart>
        </mc:Choice>
        <mc:Fallback xmlns="">
          <p:pic>
            <p:nvPicPr>
              <p:cNvPr id="4" name="Ink 3">
                <a:extLst>
                  <a:ext uri="{FF2B5EF4-FFF2-40B4-BE49-F238E27FC236}">
                    <a16:creationId xmlns:a16="http://schemas.microsoft.com/office/drawing/2014/main" id="{4557DA7E-83AB-41D5-800D-25AC1C6CB88D}"/>
                  </a:ext>
                </a:extLst>
              </p:cNvPr>
              <p:cNvPicPr/>
              <p:nvPr/>
            </p:nvPicPr>
            <p:blipFill>
              <a:blip r:embed="rId8"/>
              <a:stretch>
                <a:fillRect/>
              </a:stretch>
            </p:blipFill>
            <p:spPr>
              <a:xfrm>
                <a:off x="1591749" y="5839352"/>
                <a:ext cx="518724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D6F1EB4D-34CB-4ADD-9F56-20E38C6F7F52}"/>
                  </a:ext>
                </a:extLst>
              </p14:cNvPr>
              <p14:cNvContentPartPr/>
              <p14:nvPr/>
            </p14:nvContentPartPr>
            <p14:xfrm>
              <a:off x="1636029" y="6139592"/>
              <a:ext cx="3259800" cy="59040"/>
            </p14:xfrm>
          </p:contentPart>
        </mc:Choice>
        <mc:Fallback xmlns="">
          <p:pic>
            <p:nvPicPr>
              <p:cNvPr id="5" name="Ink 4">
                <a:extLst>
                  <a:ext uri="{FF2B5EF4-FFF2-40B4-BE49-F238E27FC236}">
                    <a16:creationId xmlns:a16="http://schemas.microsoft.com/office/drawing/2014/main" id="{D6F1EB4D-34CB-4ADD-9F56-20E38C6F7F52}"/>
                  </a:ext>
                </a:extLst>
              </p:cNvPr>
              <p:cNvPicPr/>
              <p:nvPr/>
            </p:nvPicPr>
            <p:blipFill>
              <a:blip r:embed="rId10"/>
              <a:stretch>
                <a:fillRect/>
              </a:stretch>
            </p:blipFill>
            <p:spPr>
              <a:xfrm>
                <a:off x="1582389" y="6031592"/>
                <a:ext cx="3367440" cy="274680"/>
              </a:xfrm>
              <a:prstGeom prst="rect">
                <a:avLst/>
              </a:prstGeom>
            </p:spPr>
          </p:pic>
        </mc:Fallback>
      </mc:AlternateContent>
    </p:spTree>
    <p:extLst>
      <p:ext uri="{BB962C8B-B14F-4D97-AF65-F5344CB8AC3E}">
        <p14:creationId xmlns:p14="http://schemas.microsoft.com/office/powerpoint/2010/main" val="137914678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2567190"/>
            <a:ext cx="6400800" cy="30716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Italian style</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400" i="0" dirty="0">
                <a:solidFill>
                  <a:srgbClr val="FF0000"/>
                </a:solidFill>
                <a:latin typeface="Arial" charset="0"/>
              </a:rPr>
              <a:t>of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has been going on for a long time . . .</a:t>
            </a:r>
          </a:p>
        </p:txBody>
      </p:sp>
    </p:spTree>
    <p:extLst>
      <p:ext uri="{BB962C8B-B14F-4D97-AF65-F5344CB8AC3E}">
        <p14:creationId xmlns:p14="http://schemas.microsoft.com/office/powerpoint/2010/main" val="3300334530"/>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1"/>
          </p:nvPr>
        </p:nvSpPr>
        <p:spPr>
          <a:xfrm>
            <a:off x="914400" y="1837456"/>
            <a:ext cx="7315200" cy="2886944"/>
          </a:xfrm>
        </p:spPr>
        <p:txBody>
          <a:bodyPr/>
          <a:lstStyle/>
          <a:p>
            <a:pPr algn="ctr">
              <a:buFontTx/>
              <a:buNone/>
            </a:pPr>
            <a:r>
              <a:rPr lang="en-US" sz="4000" b="1" dirty="0"/>
              <a:t>“There is, in fact, no law or government at all [in Italy]; and it is wonderful how well things go on without them.” </a:t>
            </a:r>
          </a:p>
          <a:p>
            <a:pPr algn="ctr">
              <a:buFontTx/>
              <a:buNone/>
            </a:pPr>
            <a:r>
              <a:rPr lang="en-US" sz="1800" dirty="0"/>
              <a:t> </a:t>
            </a:r>
            <a:endParaRPr lang="en-US" sz="1600" dirty="0"/>
          </a:p>
        </p:txBody>
      </p:sp>
      <p:sp>
        <p:nvSpPr>
          <p:cNvPr id="4" name="Rectangle 3"/>
          <p:cNvSpPr txBox="1">
            <a:spLocks noChangeArrowheads="1"/>
          </p:cNvSpPr>
          <p:nvPr/>
        </p:nvSpPr>
        <p:spPr bwMode="auto">
          <a:xfrm>
            <a:off x="914400" y="4619518"/>
            <a:ext cx="7315200" cy="17050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 Lord Byron</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 English Romantic poet and satirist</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1788-1824</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96306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uiExpand="1" build="p"/>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2567190"/>
            <a:ext cx="6400800" cy="277614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basic governmental unit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is the </a:t>
            </a:r>
            <a:r>
              <a:rPr kumimoji="0" lang="en-US" sz="4400" b="1" u="none" strike="noStrike" kern="1200" cap="none" spc="0" normalizeH="0" baseline="0" noProof="0" dirty="0" err="1">
                <a:ln>
                  <a:noFill/>
                </a:ln>
                <a:solidFill>
                  <a:srgbClr val="FF0000"/>
                </a:solidFill>
                <a:effectLst/>
                <a:uLnTx/>
                <a:uFillTx/>
                <a:latin typeface="Arial" charset="0"/>
                <a:ea typeface="+mn-ea"/>
                <a:cs typeface="+mn-cs"/>
              </a:rPr>
              <a:t>comune</a:t>
            </a:r>
            <a:r>
              <a:rPr kumimoji="0" lang="en-US" sz="4400" b="1" u="none" strike="noStrike" kern="1200" cap="none" spc="0" normalizeH="0" baseline="0" noProof="0" dirty="0">
                <a:ln>
                  <a:noFill/>
                </a:ln>
                <a:solidFill>
                  <a:srgbClr val="FF0000"/>
                </a:solidFill>
                <a:effectLst/>
                <a:uLnTx/>
                <a:uFillTx/>
                <a:latin typeface="Arial" charset="0"/>
                <a:ea typeface="+mn-ea"/>
                <a:cs typeface="+mn-cs"/>
              </a:rPr>
              <a:t> .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2800" i="0" dirty="0">
                <a:solidFill>
                  <a:srgbClr val="FF0000"/>
                </a:solidFill>
                <a:latin typeface="Arial" charset="0"/>
              </a:rPr>
              <a:t>(</a:t>
            </a:r>
            <a:r>
              <a:rPr kumimoji="0" lang="en-US" sz="2800" b="1" i="0" u="none" strike="noStrike" kern="1200" cap="none" spc="0" normalizeH="0" baseline="0" noProof="0" dirty="0">
                <a:ln>
                  <a:noFill/>
                </a:ln>
                <a:solidFill>
                  <a:srgbClr val="FF0000"/>
                </a:solidFill>
                <a:effectLst/>
                <a:uLnTx/>
                <a:uFillTx/>
                <a:latin typeface="Arial" charset="0"/>
                <a:ea typeface="+mn-ea"/>
                <a:cs typeface="+mn-cs"/>
              </a:rPr>
              <a:t>plural: </a:t>
            </a:r>
            <a:r>
              <a:rPr lang="en-US" sz="2800" dirty="0" err="1">
                <a:solidFill>
                  <a:srgbClr val="FF0000"/>
                </a:solidFill>
                <a:latin typeface="Arial" charset="0"/>
              </a:rPr>
              <a:t>comuni</a:t>
            </a:r>
            <a:r>
              <a:rPr lang="en-US" sz="2800" i="0" dirty="0">
                <a:solidFill>
                  <a:srgbClr val="FF0000"/>
                </a:solidFill>
                <a:latin typeface="Arial" charset="0"/>
              </a:rPr>
              <a:t>)</a:t>
            </a:r>
            <a:endParaRPr kumimoji="0" lang="en-US" sz="28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8079242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3">
            <a:extLst>
              <a:ext uri="{FF2B5EF4-FFF2-40B4-BE49-F238E27FC236}">
                <a16:creationId xmlns:a16="http://schemas.microsoft.com/office/drawing/2014/main" id="{3B7AF7BC-0AAA-4844-87E3-4B8654FFE443}"/>
              </a:ext>
            </a:extLst>
          </p:cNvPr>
          <p:cNvSpPr txBox="1">
            <a:spLocks noChangeArrowheads="1"/>
          </p:cNvSpPr>
          <p:nvPr/>
        </p:nvSpPr>
        <p:spPr bwMode="auto">
          <a:xfrm>
            <a:off x="2637889" y="2667000"/>
            <a:ext cx="2694970"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Politics</a:t>
            </a:r>
          </a:p>
        </p:txBody>
      </p:sp>
    </p:spTree>
    <p:extLst>
      <p:ext uri="{BB962C8B-B14F-4D97-AF65-F5344CB8AC3E}">
        <p14:creationId xmlns:p14="http://schemas.microsoft.com/office/powerpoint/2010/main" val="8984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21059" y="2514600"/>
            <a:ext cx="7484741"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Metaphor: The Opera</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4EF3D137-2776-4458-8B96-18D831EFDE29}"/>
              </a:ext>
            </a:extLst>
          </p:cNvPr>
          <p:cNvSpPr txBox="1"/>
          <p:nvPr/>
        </p:nvSpPr>
        <p:spPr>
          <a:xfrm>
            <a:off x="838200" y="1002268"/>
            <a:ext cx="7197082" cy="369332"/>
          </a:xfrm>
          <a:prstGeom prst="rect">
            <a:avLst/>
          </a:prstGeom>
          <a:solidFill>
            <a:schemeClr val="bg1"/>
          </a:solid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For Gannon and Pillai, a major feature is the . . .</a:t>
            </a:r>
            <a:endParaRPr lang="en-US" sz="1800" dirty="0"/>
          </a:p>
        </p:txBody>
      </p:sp>
    </p:spTree>
    <p:extLst>
      <p:ext uri="{BB962C8B-B14F-4D97-AF65-F5344CB8AC3E}">
        <p14:creationId xmlns:p14="http://schemas.microsoft.com/office/powerpoint/2010/main" val="77440596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5" name="Rectangle 4"/>
          <p:cNvSpPr/>
          <p:nvPr/>
        </p:nvSpPr>
        <p:spPr>
          <a:xfrm>
            <a:off x="990600" y="5257800"/>
            <a:ext cx="7162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 new district in Northern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was just established in 2009</a:t>
            </a:r>
          </a:p>
        </p:txBody>
      </p:sp>
      <p:sp>
        <p:nvSpPr>
          <p:cNvPr id="6" name="Rectangle 5"/>
          <p:cNvSpPr/>
          <p:nvPr/>
        </p:nvSpPr>
        <p:spPr>
          <a:xfrm>
            <a:off x="1828800" y="4800600"/>
            <a:ext cx="2895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Tree>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8" name="Rectangle 7"/>
          <p:cNvSpPr/>
          <p:nvPr/>
        </p:nvSpPr>
        <p:spPr>
          <a:xfrm>
            <a:off x="1767114" y="257628"/>
            <a:ext cx="5568696" cy="5943600"/>
          </a:xfrm>
          <a:prstGeom prst="rect">
            <a:avLst/>
          </a:prstGeom>
          <a:solidFill>
            <a:srgbClr val="FFFFFF">
              <a:alpha val="67000"/>
            </a:srgbClr>
          </a:solidFill>
        </p:spPr>
        <p:txBody>
          <a:bodyPr wrap="square" lIns="228600" tIns="228600" rIns="228600" bIns="22860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4000" b="1" i="1" u="none" strike="noStrike" kern="1200" cap="none" spc="0" normalizeH="0" baseline="0" noProof="0" dirty="0" err="1">
                <a:ln>
                  <a:noFill/>
                </a:ln>
                <a:solidFill>
                  <a:srgbClr val="000000"/>
                </a:solidFill>
                <a:effectLst/>
                <a:uLnTx/>
                <a:uFillTx/>
                <a:latin typeface="Verdana" pitchFamily="34" charset="0"/>
                <a:ea typeface="+mn-ea"/>
                <a:cs typeface="+mn-cs"/>
              </a:rPr>
              <a:t>comune</a:t>
            </a: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(plural </a:t>
            </a: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the basic administrative division of both provinces and regions, and may be properly approximated in casual speech by the English word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township</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municipality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53150324"/>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sp>
        <p:nvSpPr>
          <p:cNvPr id="2" name="Rectangle 1"/>
          <p:cNvSpPr/>
          <p:nvPr/>
        </p:nvSpPr>
        <p:spPr>
          <a:xfrm>
            <a:off x="2202540" y="1871507"/>
            <a:ext cx="5410200" cy="461665"/>
          </a:xfrm>
          <a:prstGeom prst="rect">
            <a:avLst/>
          </a:prstGeom>
          <a:solidFill>
            <a:srgbClr val="FFFFFF"/>
          </a:solidFill>
          <a:ln w="76200">
            <a:solidFill>
              <a:srgbClr val="C0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township or municipality</a:t>
            </a:r>
          </a:p>
        </p:txBody>
      </p:sp>
    </p:spTree>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381125" y="457200"/>
            <a:ext cx="4410075" cy="5705475"/>
          </a:xfrm>
          <a:prstGeom prst="rect">
            <a:avLst/>
          </a:prstGeom>
          <a:noFill/>
          <a:ln w="9525">
            <a:noFill/>
            <a:miter lim="800000"/>
            <a:headEnd/>
            <a:tailEnd/>
          </a:ln>
        </p:spPr>
      </p:pic>
      <p:sp>
        <p:nvSpPr>
          <p:cNvPr id="5" name="Rectangle 4"/>
          <p:cNvSpPr/>
          <p:nvPr/>
        </p:nvSpPr>
        <p:spPr>
          <a:xfrm>
            <a:off x="685800" y="4114800"/>
            <a:ext cx="7315200" cy="181588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Administrative divisions of Italy:</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Regions (black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Provinces (grey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(white borders)</a:t>
            </a:r>
          </a:p>
        </p:txBody>
      </p:sp>
    </p:spTree>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1897559"/>
            <a:ext cx="6400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Political Parties</a:t>
            </a:r>
            <a:r>
              <a:rPr kumimoji="0" lang="en-US" sz="4400" b="1" i="1" u="none" strike="noStrike" kern="1200" cap="none" spc="0" normalizeH="0" baseline="0" noProof="0" dirty="0">
                <a:ln>
                  <a:noFill/>
                </a:ln>
                <a:solidFill>
                  <a:srgbClr val="FF0000"/>
                </a:solidFill>
                <a:effectLst/>
                <a:uLnTx/>
                <a:uFillTx/>
                <a:latin typeface="Arial" charset="0"/>
                <a:ea typeface="+mn-ea"/>
                <a:cs typeface="+mn-cs"/>
              </a:rPr>
              <a:t> .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p:txBody>
      </p:sp>
      <p:sp>
        <p:nvSpPr>
          <p:cNvPr id="4" name="TextBox 3">
            <a:extLst>
              <a:ext uri="{FF2B5EF4-FFF2-40B4-BE49-F238E27FC236}">
                <a16:creationId xmlns:a16="http://schemas.microsoft.com/office/drawing/2014/main" id="{043884D6-9895-4B10-80B7-6C0AD7D54E7A}"/>
              </a:ext>
            </a:extLst>
          </p:cNvPr>
          <p:cNvSpPr txBox="1"/>
          <p:nvPr/>
        </p:nvSpPr>
        <p:spPr>
          <a:xfrm>
            <a:off x="1066800" y="3173409"/>
            <a:ext cx="7086600" cy="2160591"/>
          </a:xfrm>
          <a:prstGeom prst="rect">
            <a:avLst/>
          </a:prstGeom>
          <a:noFill/>
        </p:spPr>
        <p:txBody>
          <a:bodyPr wrap="square">
            <a:spAutoFit/>
          </a:bodyPr>
          <a:lstStyle/>
          <a:p>
            <a:r>
              <a:rPr lang="en-US" i="0" dirty="0">
                <a:solidFill>
                  <a:schemeClr val="tx2"/>
                </a:solidFill>
              </a:rPr>
              <a:t>In Italy there are </a:t>
            </a:r>
          </a:p>
          <a:p>
            <a:r>
              <a:rPr lang="en-US" i="0" dirty="0">
                <a:solidFill>
                  <a:schemeClr val="tx2"/>
                </a:solidFill>
              </a:rPr>
              <a:t>five “major” political parties, and about three dozen “minor” </a:t>
            </a:r>
            <a:r>
              <a:rPr lang="en-US" i="0" dirty="0" err="1">
                <a:solidFill>
                  <a:schemeClr val="tx2"/>
                </a:solidFill>
              </a:rPr>
              <a:t>partie</a:t>
            </a:r>
            <a:r>
              <a:rPr lang="en-US" i="0" dirty="0">
                <a:solidFill>
                  <a:schemeClr val="tx2"/>
                </a:solidFill>
              </a:rPr>
              <a:t> . . .s</a:t>
            </a:r>
          </a:p>
        </p:txBody>
      </p:sp>
    </p:spTree>
    <p:extLst>
      <p:ext uri="{BB962C8B-B14F-4D97-AF65-F5344CB8AC3E}">
        <p14:creationId xmlns:p14="http://schemas.microsoft.com/office/powerpoint/2010/main" val="3532777138"/>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1897559"/>
            <a:ext cx="6400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Political Parties</a:t>
            </a:r>
            <a:r>
              <a:rPr kumimoji="0" lang="en-US" sz="4400" b="1" i="1" u="none" strike="noStrike" kern="1200" cap="none" spc="0" normalizeH="0" baseline="0" noProof="0" dirty="0">
                <a:ln>
                  <a:noFill/>
                </a:ln>
                <a:solidFill>
                  <a:srgbClr val="FF0000"/>
                </a:solidFill>
                <a:effectLst/>
                <a:uLnTx/>
                <a:uFillTx/>
                <a:latin typeface="Arial" charset="0"/>
                <a:ea typeface="+mn-ea"/>
                <a:cs typeface="+mn-cs"/>
              </a:rPr>
              <a:t> .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p:txBody>
      </p:sp>
      <p:sp>
        <p:nvSpPr>
          <p:cNvPr id="4" name="TextBox 3">
            <a:extLst>
              <a:ext uri="{FF2B5EF4-FFF2-40B4-BE49-F238E27FC236}">
                <a16:creationId xmlns:a16="http://schemas.microsoft.com/office/drawing/2014/main" id="{043884D6-9895-4B10-80B7-6C0AD7D54E7A}"/>
              </a:ext>
            </a:extLst>
          </p:cNvPr>
          <p:cNvSpPr txBox="1"/>
          <p:nvPr/>
        </p:nvSpPr>
        <p:spPr>
          <a:xfrm>
            <a:off x="1066800" y="3173409"/>
            <a:ext cx="7086600" cy="2160591"/>
          </a:xfrm>
          <a:prstGeom prst="rect">
            <a:avLst/>
          </a:prstGeom>
          <a:noFill/>
        </p:spPr>
        <p:txBody>
          <a:bodyPr wrap="square">
            <a:spAutoFit/>
          </a:bodyPr>
          <a:lstStyle/>
          <a:p>
            <a:r>
              <a:rPr lang="en-US" i="0" dirty="0">
                <a:solidFill>
                  <a:schemeClr val="bg1"/>
                </a:solidFill>
              </a:rPr>
              <a:t>In Italy there are </a:t>
            </a:r>
          </a:p>
          <a:p>
            <a:r>
              <a:rPr lang="en-US" i="0" dirty="0">
                <a:solidFill>
                  <a:schemeClr val="bg1"/>
                </a:solidFill>
              </a:rPr>
              <a:t>five “major” political parties, and about three dozen “minor” parties . . .</a:t>
            </a:r>
          </a:p>
        </p:txBody>
      </p:sp>
    </p:spTree>
    <p:extLst>
      <p:ext uri="{BB962C8B-B14F-4D97-AF65-F5344CB8AC3E}">
        <p14:creationId xmlns:p14="http://schemas.microsoft.com/office/powerpoint/2010/main" val="2546036328"/>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1897559"/>
            <a:ext cx="6400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Political Parties</a:t>
            </a:r>
            <a:r>
              <a:rPr kumimoji="0" lang="en-US" sz="4400" b="1" i="1" u="none" strike="noStrike" kern="1200" cap="none" spc="0" normalizeH="0" baseline="0" noProof="0" dirty="0">
                <a:ln>
                  <a:noFill/>
                </a:ln>
                <a:solidFill>
                  <a:srgbClr val="FF0000"/>
                </a:solidFill>
                <a:effectLst/>
                <a:uLnTx/>
                <a:uFillTx/>
                <a:latin typeface="Arial" charset="0"/>
                <a:ea typeface="+mn-ea"/>
                <a:cs typeface="+mn-cs"/>
              </a:rPr>
              <a:t> .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p:txBody>
      </p:sp>
      <p:sp>
        <p:nvSpPr>
          <p:cNvPr id="4" name="TextBox 3">
            <a:extLst>
              <a:ext uri="{FF2B5EF4-FFF2-40B4-BE49-F238E27FC236}">
                <a16:creationId xmlns:a16="http://schemas.microsoft.com/office/drawing/2014/main" id="{043884D6-9895-4B10-80B7-6C0AD7D54E7A}"/>
              </a:ext>
            </a:extLst>
          </p:cNvPr>
          <p:cNvSpPr txBox="1"/>
          <p:nvPr/>
        </p:nvSpPr>
        <p:spPr>
          <a:xfrm>
            <a:off x="1066800" y="3173409"/>
            <a:ext cx="7086600" cy="2702278"/>
          </a:xfrm>
          <a:prstGeom prst="rect">
            <a:avLst/>
          </a:prstGeom>
          <a:noFill/>
        </p:spPr>
        <p:txBody>
          <a:bodyPr wrap="square">
            <a:spAutoFit/>
          </a:bodyPr>
          <a:lstStyle/>
          <a:p>
            <a:r>
              <a:rPr lang="en-US" i="0" dirty="0">
                <a:solidFill>
                  <a:schemeClr val="bg1"/>
                </a:solidFill>
              </a:rPr>
              <a:t>and they meet </a:t>
            </a:r>
          </a:p>
          <a:p>
            <a:r>
              <a:rPr lang="en-US" i="0" dirty="0">
                <a:solidFill>
                  <a:schemeClr val="bg1"/>
                </a:solidFill>
              </a:rPr>
              <a:t>in a bicameral Parliament currently consisting of </a:t>
            </a:r>
          </a:p>
          <a:p>
            <a:r>
              <a:rPr lang="en-US" i="0" dirty="0">
                <a:solidFill>
                  <a:schemeClr val="bg1"/>
                </a:solidFill>
              </a:rPr>
              <a:t>951 elected members . . .</a:t>
            </a:r>
          </a:p>
          <a:p>
            <a:r>
              <a:rPr lang="en-US" sz="2400" b="0" i="0" dirty="0">
                <a:solidFill>
                  <a:schemeClr val="bg1"/>
                </a:solidFill>
              </a:rPr>
              <a:t>(although it may soon be reduced in size)</a:t>
            </a:r>
          </a:p>
        </p:txBody>
      </p:sp>
    </p:spTree>
    <p:extLst>
      <p:ext uri="{BB962C8B-B14F-4D97-AF65-F5344CB8AC3E}">
        <p14:creationId xmlns:p14="http://schemas.microsoft.com/office/powerpoint/2010/main" val="4032157864"/>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2147" name="Rectangle 3"/>
          <p:cNvSpPr>
            <a:spLocks noGrp="1" noChangeArrowheads="1"/>
          </p:cNvSpPr>
          <p:nvPr>
            <p:ph type="body" idx="1"/>
          </p:nvPr>
        </p:nvSpPr>
        <p:spPr>
          <a:xfrm>
            <a:off x="914400" y="2188192"/>
            <a:ext cx="7315200" cy="3754874"/>
          </a:xfrm>
        </p:spPr>
        <p:txBody>
          <a:bodyPr/>
          <a:lstStyle/>
          <a:p>
            <a:pPr marL="0" indent="0" algn="ctr" eaLnBrk="1" hangingPunct="1">
              <a:spcBef>
                <a:spcPts val="0"/>
              </a:spcBef>
              <a:buNone/>
            </a:pPr>
            <a:r>
              <a:rPr lang="en-US" sz="2800" dirty="0"/>
              <a:t>Whereas </a:t>
            </a:r>
            <a:r>
              <a:rPr lang="en-US" b="1" dirty="0"/>
              <a:t>the family </a:t>
            </a:r>
            <a:r>
              <a:rPr lang="en-US" sz="2800" dirty="0"/>
              <a:t>is the group that, above all else, </a:t>
            </a:r>
          </a:p>
          <a:p>
            <a:pPr marL="0" indent="0" algn="ctr" eaLnBrk="1" hangingPunct="1">
              <a:spcBef>
                <a:spcPts val="0"/>
              </a:spcBef>
              <a:buNone/>
            </a:pPr>
            <a:r>
              <a:rPr lang="en-US" sz="2800" dirty="0"/>
              <a:t>dramatically influences the individual, </a:t>
            </a:r>
          </a:p>
          <a:p>
            <a:pPr marL="0" indent="0" algn="ctr" eaLnBrk="1" hangingPunct="1">
              <a:spcBef>
                <a:spcPts val="0"/>
              </a:spcBef>
              <a:buNone/>
            </a:pPr>
            <a:r>
              <a:rPr lang="en-US" dirty="0"/>
              <a:t>another important group, </a:t>
            </a:r>
          </a:p>
          <a:p>
            <a:pPr marL="0" indent="0" algn="ctr" eaLnBrk="1" hangingPunct="1">
              <a:spcBef>
                <a:spcPts val="0"/>
              </a:spcBef>
              <a:buNone/>
            </a:pPr>
            <a:r>
              <a:rPr lang="en-US" sz="5400" b="1" dirty="0">
                <a:solidFill>
                  <a:srgbClr val="FF0000"/>
                </a:solidFill>
              </a:rPr>
              <a:t>the political party</a:t>
            </a:r>
            <a:r>
              <a:rPr lang="en-US" dirty="0"/>
              <a:t>, </a:t>
            </a:r>
          </a:p>
          <a:p>
            <a:pPr marL="0" indent="0" algn="ctr" eaLnBrk="1" hangingPunct="1">
              <a:spcBef>
                <a:spcPts val="0"/>
              </a:spcBef>
              <a:buNone/>
            </a:pPr>
            <a:r>
              <a:rPr lang="en-US" dirty="0"/>
              <a:t>can be the difference between employment and unemployment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3171" name="Rectangle 3"/>
          <p:cNvSpPr>
            <a:spLocks noGrp="1" noChangeArrowheads="1"/>
          </p:cNvSpPr>
          <p:nvPr>
            <p:ph type="body" idx="1"/>
          </p:nvPr>
        </p:nvSpPr>
        <p:spPr>
          <a:xfrm>
            <a:off x="914400" y="1840961"/>
            <a:ext cx="7315200" cy="4216539"/>
          </a:xfrm>
        </p:spPr>
        <p:txBody>
          <a:bodyPr/>
          <a:lstStyle/>
          <a:p>
            <a:pPr marL="0" indent="0" algn="ctr" eaLnBrk="1" hangingPunct="1">
              <a:spcBef>
                <a:spcPts val="0"/>
              </a:spcBef>
              <a:buNone/>
            </a:pPr>
            <a:r>
              <a:rPr lang="en-US" sz="2800" dirty="0"/>
              <a:t>But REM:</a:t>
            </a:r>
          </a:p>
          <a:p>
            <a:pPr marL="0" indent="0" algn="ctr" eaLnBrk="1" hangingPunct="1">
              <a:spcBef>
                <a:spcPts val="0"/>
              </a:spcBef>
              <a:buNone/>
            </a:pPr>
            <a:r>
              <a:rPr lang="en-US" sz="4000" dirty="0"/>
              <a:t>Italian citizens </a:t>
            </a:r>
            <a:r>
              <a:rPr lang="en-US" sz="4000" b="1" dirty="0"/>
              <a:t>move from political group to political group</a:t>
            </a:r>
            <a:r>
              <a:rPr lang="en-US" sz="4000" dirty="0"/>
              <a:t>, feeling little remorse when doing so because </a:t>
            </a:r>
          </a:p>
          <a:p>
            <a:pPr marL="0" indent="0" algn="ctr" eaLnBrk="1" hangingPunct="1">
              <a:spcBef>
                <a:spcPts val="0"/>
              </a:spcBef>
              <a:buNone/>
            </a:pPr>
            <a:r>
              <a:rPr lang="en-US" sz="4000" b="1" dirty="0"/>
              <a:t>they tend to be skeptical of all groups besides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4195" name="Rectangle 3"/>
          <p:cNvSpPr>
            <a:spLocks noGrp="1" noChangeArrowheads="1"/>
          </p:cNvSpPr>
          <p:nvPr>
            <p:ph type="body" idx="1"/>
          </p:nvPr>
        </p:nvSpPr>
        <p:spPr>
          <a:xfrm>
            <a:off x="914400" y="2147290"/>
            <a:ext cx="7315200" cy="4093428"/>
          </a:xfrm>
        </p:spPr>
        <p:txBody>
          <a:bodyPr/>
          <a:lstStyle/>
          <a:p>
            <a:pPr marL="0" indent="0" algn="ctr" eaLnBrk="1" hangingPunct="1">
              <a:spcBef>
                <a:spcPts val="0"/>
              </a:spcBef>
              <a:buNone/>
            </a:pPr>
            <a:r>
              <a:rPr lang="en-US" sz="2400" dirty="0">
                <a:solidFill>
                  <a:schemeClr val="accent1"/>
                </a:solidFill>
              </a:rPr>
              <a:t>Members of groups often create </a:t>
            </a:r>
          </a:p>
          <a:p>
            <a:pPr marL="0" indent="0" algn="ctr" eaLnBrk="1" hangingPunct="1">
              <a:spcBef>
                <a:spcPts val="0"/>
              </a:spcBef>
              <a:buNone/>
            </a:pPr>
            <a:r>
              <a:rPr lang="en-US" sz="4800" b="1" dirty="0"/>
              <a:t>powerful coalitions </a:t>
            </a:r>
          </a:p>
          <a:p>
            <a:pPr marL="0" indent="0" algn="ctr" eaLnBrk="1" hangingPunct="1">
              <a:spcBef>
                <a:spcPts val="0"/>
              </a:spcBef>
              <a:buNone/>
            </a:pPr>
            <a:r>
              <a:rPr lang="en-US" sz="2800" dirty="0">
                <a:solidFill>
                  <a:schemeClr val="accent1"/>
                </a:solidFill>
              </a:rPr>
              <a:t>that are </a:t>
            </a:r>
          </a:p>
          <a:p>
            <a:pPr marL="0" indent="0" algn="ctr" eaLnBrk="1" hangingPunct="1">
              <a:spcBef>
                <a:spcPts val="0"/>
              </a:spcBef>
              <a:buNone/>
            </a:pPr>
            <a:r>
              <a:rPr lang="en-US" dirty="0"/>
              <a:t>used for gaining power and influence</a:t>
            </a:r>
          </a:p>
          <a:p>
            <a:pPr eaLnBrk="1" hangingPunct="1">
              <a:spcBef>
                <a:spcPts val="0"/>
              </a:spcBef>
            </a:pPr>
            <a:endParaRPr lang="en-US" sz="1600" dirty="0"/>
          </a:p>
          <a:p>
            <a:pPr lvl="1" eaLnBrk="1" hangingPunct="1">
              <a:spcBef>
                <a:spcPts val="0"/>
              </a:spcBef>
            </a:pPr>
            <a:r>
              <a:rPr lang="en-US" dirty="0"/>
              <a:t>These subcultures, groups, and parties allow for intergroup bargaining and dealing to gain coordination and cooperation between all involved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BFDCD4DD-2864-4167-9426-A7BC5DDA8A79}"/>
              </a:ext>
            </a:extLst>
          </p:cNvPr>
          <p:cNvSpPr txBox="1"/>
          <p:nvPr/>
        </p:nvSpPr>
        <p:spPr>
          <a:xfrm>
            <a:off x="956318" y="621268"/>
            <a:ext cx="7197082" cy="369332"/>
          </a:xfrm>
          <a:prstGeom prst="rect">
            <a:avLst/>
          </a:prstGeom>
          <a:solidFill>
            <a:schemeClr val="bg1"/>
          </a:solidFill>
        </p:spPr>
        <p:txBody>
          <a:bodyPr wrap="square">
            <a:spAutoFit/>
          </a:bodyPr>
          <a:lstStyle/>
          <a:p>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Gannon and Pillai . . .</a:t>
            </a:r>
            <a:endParaRPr lang="en-US" sz="1800" dirty="0"/>
          </a:p>
        </p:txBody>
      </p:sp>
    </p:spTree>
    <p:extLst>
      <p:ext uri="{BB962C8B-B14F-4D97-AF65-F5344CB8AC3E}">
        <p14:creationId xmlns:p14="http://schemas.microsoft.com/office/powerpoint/2010/main" val="1077814632"/>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6659" name="Rectangle 3"/>
          <p:cNvSpPr>
            <a:spLocks noGrp="1" noChangeArrowheads="1"/>
          </p:cNvSpPr>
          <p:nvPr>
            <p:ph type="body" idx="1"/>
          </p:nvPr>
        </p:nvSpPr>
        <p:spPr>
          <a:xfrm>
            <a:off x="914400" y="1630263"/>
            <a:ext cx="7315200" cy="4770537"/>
          </a:xfrm>
        </p:spPr>
        <p:txBody>
          <a:bodyPr/>
          <a:lstStyle/>
          <a:p>
            <a:pPr marL="0" indent="0" algn="ctr" eaLnBrk="1" hangingPunct="1">
              <a:spcBef>
                <a:spcPts val="0"/>
              </a:spcBef>
              <a:buNone/>
            </a:pPr>
            <a:r>
              <a:rPr lang="en-US" sz="2400" dirty="0"/>
              <a:t>In </a:t>
            </a:r>
            <a:r>
              <a:rPr lang="en-US" sz="2400" dirty="0" err="1"/>
              <a:t>Geert</a:t>
            </a:r>
            <a:r>
              <a:rPr lang="en-US" sz="2400" dirty="0"/>
              <a:t> </a:t>
            </a:r>
            <a:r>
              <a:rPr lang="en-US" sz="2400" dirty="0" err="1"/>
              <a:t>Hofstede’s</a:t>
            </a:r>
            <a:r>
              <a:rPr lang="en-US" sz="2400" dirty="0"/>
              <a:t> study </a:t>
            </a:r>
          </a:p>
          <a:p>
            <a:pPr marL="0" indent="0" algn="ctr" eaLnBrk="1" hangingPunct="1">
              <a:spcBef>
                <a:spcPts val="0"/>
              </a:spcBef>
              <a:buNone/>
            </a:pPr>
            <a:r>
              <a:rPr lang="en-US" sz="2400" dirty="0"/>
              <a:t>of the cultural values of 53 countries, </a:t>
            </a:r>
          </a:p>
          <a:p>
            <a:pPr marL="0" indent="0" algn="ctr" eaLnBrk="1" hangingPunct="1">
              <a:spcBef>
                <a:spcPts val="0"/>
              </a:spcBef>
              <a:buNone/>
            </a:pPr>
            <a:r>
              <a:rPr lang="en-US" dirty="0"/>
              <a:t>Italians cluster with those countries emphasizing a </a:t>
            </a:r>
            <a:r>
              <a:rPr lang="en-US" b="1" dirty="0">
                <a:solidFill>
                  <a:srgbClr val="C00000"/>
                </a:solidFill>
              </a:rPr>
              <a:t>large power distance</a:t>
            </a:r>
            <a:r>
              <a:rPr lang="en-US" b="1" dirty="0"/>
              <a:t> </a:t>
            </a:r>
            <a:r>
              <a:rPr lang="en-US" dirty="0"/>
              <a:t>between groups in society, </a:t>
            </a:r>
          </a:p>
          <a:p>
            <a:pPr marL="0" indent="0" algn="ctr" eaLnBrk="1" hangingPunct="1">
              <a:spcBef>
                <a:spcPts val="0"/>
              </a:spcBef>
              <a:buNone/>
            </a:pPr>
            <a:r>
              <a:rPr lang="en-US" dirty="0"/>
              <a:t>that is, they tend to accept the fact that some groups are and perhaps should be more powerful than others, </a:t>
            </a:r>
          </a:p>
          <a:p>
            <a:pPr marL="0" indent="0" algn="ctr" eaLnBrk="1" hangingPunct="1">
              <a:spcBef>
                <a:spcPts val="0"/>
              </a:spcBef>
              <a:buNone/>
            </a:pPr>
            <a:r>
              <a:rPr lang="en-US" dirty="0"/>
              <a:t>and they act accordingly </a:t>
            </a:r>
          </a:p>
          <a:p>
            <a:pPr marL="0" indent="0" algn="ctr" eaLnBrk="1" hangingPunct="1">
              <a:spcBef>
                <a:spcPts val="0"/>
              </a:spcBef>
              <a:buNone/>
            </a:pPr>
            <a:r>
              <a:rPr lang="en-US" sz="1600" dirty="0"/>
              <a:t>(1991)</a:t>
            </a:r>
            <a:r>
              <a:rPr lang="en-US" dirty="0"/>
              <a: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5219" name="Rectangle 3"/>
          <p:cNvSpPr>
            <a:spLocks noGrp="1" noChangeArrowheads="1"/>
          </p:cNvSpPr>
          <p:nvPr>
            <p:ph type="body" idx="1"/>
          </p:nvPr>
        </p:nvSpPr>
        <p:spPr>
          <a:xfrm>
            <a:off x="914400" y="1832550"/>
            <a:ext cx="7315200" cy="4339650"/>
          </a:xfrm>
        </p:spPr>
        <p:txBody>
          <a:bodyPr/>
          <a:lstStyle/>
          <a:p>
            <a:pPr marL="0" indent="0" algn="ctr" eaLnBrk="1" hangingPunct="1">
              <a:spcBef>
                <a:spcPts val="0"/>
              </a:spcBef>
              <a:buNone/>
            </a:pPr>
            <a:r>
              <a:rPr lang="en-US" sz="2800" dirty="0"/>
              <a:t>Italy has a political system that since World War II has been based on </a:t>
            </a:r>
          </a:p>
          <a:p>
            <a:pPr marL="0" indent="0" algn="ctr" eaLnBrk="1" hangingPunct="1">
              <a:spcBef>
                <a:spcPts val="0"/>
              </a:spcBef>
              <a:buNone/>
            </a:pPr>
            <a:r>
              <a:rPr lang="en-US" b="1" dirty="0"/>
              <a:t>proportional representation from many minor political parties</a:t>
            </a:r>
          </a:p>
          <a:p>
            <a:pPr marL="0" indent="0" eaLnBrk="1" hangingPunct="1">
              <a:spcBef>
                <a:spcPts val="0"/>
              </a:spcBef>
              <a:buNone/>
            </a:pPr>
            <a:endParaRPr lang="en-US" sz="1600" dirty="0"/>
          </a:p>
          <a:p>
            <a:pPr marL="0" lvl="1" indent="0" eaLnBrk="1" hangingPunct="1">
              <a:spcBef>
                <a:spcPts val="0"/>
              </a:spcBef>
              <a:buNone/>
            </a:pPr>
            <a:r>
              <a:rPr lang="en-US" sz="2400" dirty="0"/>
              <a:t>There can be more than </a:t>
            </a:r>
            <a:r>
              <a:rPr lang="en-US" b="1" dirty="0"/>
              <a:t>40 parties </a:t>
            </a:r>
            <a:r>
              <a:rPr lang="en-US" sz="2400" dirty="0"/>
              <a:t>in the Chamber of Deputies (the lower house of Parliament)</a:t>
            </a:r>
          </a:p>
          <a:p>
            <a:pPr marL="0" lvl="1" indent="0" eaLnBrk="1" hangingPunct="1">
              <a:spcBef>
                <a:spcPts val="0"/>
              </a:spcBef>
              <a:buNone/>
            </a:pPr>
            <a:endParaRPr lang="en-US" sz="1600" dirty="0"/>
          </a:p>
          <a:p>
            <a:pPr marL="0" lvl="1" indent="0" eaLnBrk="1" hangingPunct="1">
              <a:spcBef>
                <a:spcPts val="0"/>
              </a:spcBef>
              <a:buNone/>
            </a:pPr>
            <a:r>
              <a:rPr lang="en-US" sz="2400" dirty="0"/>
              <a:t>This system was put in place </a:t>
            </a:r>
            <a:r>
              <a:rPr lang="en-US" sz="2400" b="1" dirty="0"/>
              <a:t>to guard against the rise of one-party rule</a:t>
            </a:r>
            <a:r>
              <a:rPr lang="en-US" sz="2400" dirty="0"/>
              <a:t>, as happened under Fascism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6243" name="Rectangle 3"/>
          <p:cNvSpPr>
            <a:spLocks noGrp="1" noChangeArrowheads="1"/>
          </p:cNvSpPr>
          <p:nvPr>
            <p:ph type="body" idx="1"/>
          </p:nvPr>
        </p:nvSpPr>
        <p:spPr>
          <a:xfrm>
            <a:off x="914400" y="1450908"/>
            <a:ext cx="7315200" cy="4721292"/>
          </a:xfrm>
        </p:spPr>
        <p:txBody>
          <a:bodyPr/>
          <a:lstStyle/>
          <a:p>
            <a:pPr marL="0" indent="0" algn="ctr" eaLnBrk="1" hangingPunct="1">
              <a:lnSpc>
                <a:spcPct val="80000"/>
              </a:lnSpc>
              <a:buNone/>
            </a:pPr>
            <a:endParaRPr lang="en-US" sz="2800" dirty="0"/>
          </a:p>
          <a:p>
            <a:pPr marL="0" indent="0" algn="ctr" eaLnBrk="1" hangingPunct="1">
              <a:lnSpc>
                <a:spcPct val="80000"/>
              </a:lnSpc>
              <a:buNone/>
            </a:pPr>
            <a:r>
              <a:rPr lang="en-US" sz="2400" dirty="0"/>
              <a:t>And REM:</a:t>
            </a:r>
          </a:p>
          <a:p>
            <a:pPr marL="0" indent="0" algn="ctr" eaLnBrk="1" hangingPunct="1">
              <a:lnSpc>
                <a:spcPct val="80000"/>
              </a:lnSpc>
              <a:buNone/>
            </a:pPr>
            <a:r>
              <a:rPr lang="en-US" dirty="0"/>
              <a:t>the political system tends </a:t>
            </a:r>
          </a:p>
          <a:p>
            <a:pPr marL="0" indent="0" algn="ctr" eaLnBrk="1" hangingPunct="1">
              <a:lnSpc>
                <a:spcPct val="80000"/>
              </a:lnSpc>
              <a:buNone/>
            </a:pPr>
            <a:r>
              <a:rPr lang="en-US" dirty="0"/>
              <a:t>to be extremely inefficient</a:t>
            </a:r>
          </a:p>
          <a:p>
            <a:pPr marL="0" indent="0" algn="ctr" eaLnBrk="1" hangingPunct="1">
              <a:lnSpc>
                <a:spcPct val="80000"/>
              </a:lnSpc>
              <a:buNone/>
            </a:pPr>
            <a:endParaRPr lang="en-US" sz="1600" dirty="0"/>
          </a:p>
          <a:p>
            <a:pPr marL="0" lvl="1" indent="0" algn="ctr" eaLnBrk="1" hangingPunct="1">
              <a:lnSpc>
                <a:spcPct val="80000"/>
              </a:lnSpc>
              <a:buNone/>
            </a:pPr>
            <a:r>
              <a:rPr lang="en-US" sz="2400" dirty="0"/>
              <a:t>because of the changes of government</a:t>
            </a:r>
          </a:p>
          <a:p>
            <a:pPr marL="0" lvl="1" indent="0" algn="ctr" eaLnBrk="1" hangingPunct="1">
              <a:lnSpc>
                <a:spcPct val="80000"/>
              </a:lnSpc>
              <a:buNone/>
            </a:pPr>
            <a:endParaRPr lang="en-US" sz="1600" dirty="0"/>
          </a:p>
          <a:p>
            <a:pPr marL="0" lvl="1" indent="0" algn="ctr" eaLnBrk="1" hangingPunct="1">
              <a:lnSpc>
                <a:spcPct val="80000"/>
              </a:lnSpc>
              <a:buNone/>
            </a:pPr>
            <a:r>
              <a:rPr lang="en-US" sz="2400" dirty="0"/>
              <a:t>and </a:t>
            </a:r>
            <a:r>
              <a:rPr lang="en-US" b="1" dirty="0"/>
              <a:t>the system “tends to be corrupt”</a:t>
            </a:r>
            <a:endParaRPr lang="en-US" sz="2400" b="1" dirty="0"/>
          </a:p>
          <a:p>
            <a:pPr marL="0" lvl="1" indent="0" algn="ctr" eaLnBrk="1" hangingPunct="1">
              <a:lnSpc>
                <a:spcPct val="80000"/>
              </a:lnSpc>
              <a:buNone/>
            </a:pPr>
            <a:endParaRPr lang="en-US" sz="1200" dirty="0"/>
          </a:p>
          <a:p>
            <a:pPr marL="0" lvl="2" indent="0" algn="ctr" eaLnBrk="1" hangingPunct="1">
              <a:buNone/>
            </a:pPr>
            <a:r>
              <a:rPr lang="en-US" sz="2000" dirty="0"/>
              <a:t>According to some reports</a:t>
            </a:r>
          </a:p>
          <a:p>
            <a:pPr marL="0" lvl="2" indent="0" algn="ctr" eaLnBrk="1" hangingPunct="1">
              <a:buNone/>
            </a:pPr>
            <a:r>
              <a:rPr lang="en-US" sz="3200" b="1" dirty="0"/>
              <a:t>“kickbacks” </a:t>
            </a:r>
            <a:r>
              <a:rPr lang="en-US" sz="2000" dirty="0"/>
              <a:t>are “a regular business practice” </a:t>
            </a:r>
          </a:p>
          <a:p>
            <a:pPr marL="0" lvl="2" indent="0" algn="ctr" eaLnBrk="1" hangingPunct="1">
              <a:buNone/>
            </a:pPr>
            <a:r>
              <a:rPr lang="en-US" sz="2000" dirty="0"/>
              <a:t>that is estimated to add 15% to 20% to the final price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7267" name="Rectangle 3"/>
          <p:cNvSpPr>
            <a:spLocks noGrp="1" noChangeArrowheads="1"/>
          </p:cNvSpPr>
          <p:nvPr>
            <p:ph type="body" idx="1"/>
          </p:nvPr>
        </p:nvSpPr>
        <p:spPr>
          <a:xfrm>
            <a:off x="914400" y="2587839"/>
            <a:ext cx="7315200" cy="3416320"/>
          </a:xfrm>
        </p:spPr>
        <p:txBody>
          <a:bodyPr/>
          <a:lstStyle/>
          <a:p>
            <a:pPr marL="0" indent="0" algn="ctr" eaLnBrk="1" hangingPunct="1">
              <a:spcBef>
                <a:spcPts val="0"/>
              </a:spcBef>
              <a:buNone/>
            </a:pPr>
            <a:r>
              <a:rPr lang="en-US" sz="2800" dirty="0"/>
              <a:t>“Italians of many persuasions would like to see the emergence of a genuine two-party system that is normally associated with much less corruption.”</a:t>
            </a:r>
          </a:p>
          <a:p>
            <a:pPr marL="0" indent="0" algn="ctr" eaLnBrk="1" hangingPunct="1">
              <a:spcBef>
                <a:spcPts val="0"/>
              </a:spcBef>
              <a:buNone/>
            </a:pPr>
            <a:endParaRPr lang="en-US" sz="1600" dirty="0"/>
          </a:p>
          <a:p>
            <a:pPr marL="0" lvl="1" indent="0" algn="ctr" eaLnBrk="1" hangingPunct="1">
              <a:spcBef>
                <a:spcPts val="0"/>
              </a:spcBef>
              <a:buNone/>
            </a:pPr>
            <a:r>
              <a:rPr lang="en-US" sz="2400" dirty="0"/>
              <a:t>Still, the </a:t>
            </a:r>
            <a:r>
              <a:rPr lang="en-US" sz="3200" b="1" dirty="0"/>
              <a:t>sense of family and coalition behavior </a:t>
            </a:r>
            <a:r>
              <a:rPr lang="en-US" sz="2400" dirty="0"/>
              <a:t>is so strong in Italy that we can expect many of the behaviors mentioned to persist.”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210812"/>
            <a:ext cx="6705600" cy="304698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other factors sometimes need to be considered relative to political divisions . . .</a:t>
            </a:r>
          </a:p>
        </p:txBody>
      </p:sp>
    </p:spTree>
    <p:extLst>
      <p:ext uri="{BB962C8B-B14F-4D97-AF65-F5344CB8AC3E}">
        <p14:creationId xmlns:p14="http://schemas.microsoft.com/office/powerpoint/2010/main" val="3493906100"/>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BD005A-83CD-4369-8ED8-8D63E5A2F2C1}"/>
              </a:ext>
            </a:extLst>
          </p:cNvPr>
          <p:cNvSpPr>
            <a:spLocks noChangeArrowheads="1"/>
          </p:cNvSpPr>
          <p:nvPr/>
        </p:nvSpPr>
        <p:spPr bwMode="auto">
          <a:xfrm>
            <a:off x="3416949" y="6624115"/>
            <a:ext cx="233910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https://italystart.com/new-mafia-in-italy/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02850499-2DAB-102F-3AF0-825D0A3EA9A6}"/>
              </a:ext>
            </a:extLst>
          </p:cNvPr>
          <p:cNvPicPr>
            <a:picLocks noChangeAspect="1"/>
          </p:cNvPicPr>
          <p:nvPr/>
        </p:nvPicPr>
        <p:blipFill>
          <a:blip r:embed="rId3"/>
          <a:stretch>
            <a:fillRect/>
          </a:stretch>
        </p:blipFill>
        <p:spPr>
          <a:xfrm>
            <a:off x="560792" y="1905000"/>
            <a:ext cx="8027774" cy="3363245"/>
          </a:xfrm>
          <a:prstGeom prst="rect">
            <a:avLst/>
          </a:prstGeom>
        </p:spPr>
      </p:pic>
      <p:sp>
        <p:nvSpPr>
          <p:cNvPr id="5" name="Rectangle 1">
            <a:extLst>
              <a:ext uri="{FF2B5EF4-FFF2-40B4-BE49-F238E27FC236}">
                <a16:creationId xmlns:a16="http://schemas.microsoft.com/office/drawing/2014/main" id="{4DD37302-A61C-3A91-0A7B-8F9599283274}"/>
              </a:ext>
            </a:extLst>
          </p:cNvPr>
          <p:cNvSpPr>
            <a:spLocks noChangeArrowheads="1"/>
          </p:cNvSpPr>
          <p:nvPr/>
        </p:nvSpPr>
        <p:spPr bwMode="auto">
          <a:xfrm>
            <a:off x="795051" y="1307068"/>
            <a:ext cx="2210862" cy="369332"/>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30 November 2022</a:t>
            </a:r>
            <a:endParaRPr kumimoji="0" lang="en-US" altLang="en-US" sz="105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0E049DA-97FB-04E8-59C8-E1B390352053}"/>
              </a:ext>
            </a:extLst>
          </p:cNvPr>
          <p:cNvPicPr>
            <a:picLocks noChangeAspect="1"/>
          </p:cNvPicPr>
          <p:nvPr/>
        </p:nvPicPr>
        <p:blipFill>
          <a:blip r:embed="rId4"/>
          <a:stretch>
            <a:fillRect/>
          </a:stretch>
        </p:blipFill>
        <p:spPr>
          <a:xfrm>
            <a:off x="793654" y="609600"/>
            <a:ext cx="1873346" cy="635033"/>
          </a:xfrm>
          <a:prstGeom prst="rect">
            <a:avLst/>
          </a:prstGeom>
        </p:spPr>
      </p:pic>
    </p:spTree>
    <p:extLst>
      <p:ext uri="{BB962C8B-B14F-4D97-AF65-F5344CB8AC3E}">
        <p14:creationId xmlns:p14="http://schemas.microsoft.com/office/powerpoint/2010/main" val="266071353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EE972-69EF-4FE1-B570-63CC98DD6A45}"/>
              </a:ext>
            </a:extLst>
          </p:cNvPr>
          <p:cNvPicPr>
            <a:picLocks noChangeAspect="1"/>
          </p:cNvPicPr>
          <p:nvPr/>
        </p:nvPicPr>
        <p:blipFill>
          <a:blip r:embed="rId2"/>
          <a:stretch>
            <a:fillRect/>
          </a:stretch>
        </p:blipFill>
        <p:spPr>
          <a:xfrm>
            <a:off x="1524000" y="304800"/>
            <a:ext cx="6172200" cy="6272445"/>
          </a:xfrm>
          <a:prstGeom prst="rect">
            <a:avLst/>
          </a:prstGeom>
        </p:spPr>
      </p:pic>
      <p:pic>
        <p:nvPicPr>
          <p:cNvPr id="8" name="Picture 7">
            <a:extLst>
              <a:ext uri="{FF2B5EF4-FFF2-40B4-BE49-F238E27FC236}">
                <a16:creationId xmlns:a16="http://schemas.microsoft.com/office/drawing/2014/main" id="{D2E0AFC4-4999-4AD6-91DC-6E62C6ED0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762000"/>
            <a:ext cx="1828800" cy="402566"/>
          </a:xfrm>
          <a:prstGeom prst="rect">
            <a:avLst/>
          </a:prstGeom>
        </p:spPr>
      </p:pic>
      <p:sp>
        <p:nvSpPr>
          <p:cNvPr id="9" name="Rectangle 1">
            <a:extLst>
              <a:ext uri="{FF2B5EF4-FFF2-40B4-BE49-F238E27FC236}">
                <a16:creationId xmlns:a16="http://schemas.microsoft.com/office/drawing/2014/main" id="{B83B7FB3-32BD-430D-A3AE-A1C26976C582}"/>
              </a:ext>
            </a:extLst>
          </p:cNvPr>
          <p:cNvSpPr>
            <a:spLocks noChangeArrowheads="1"/>
          </p:cNvSpPr>
          <p:nvPr/>
        </p:nvSpPr>
        <p:spPr bwMode="auto">
          <a:xfrm>
            <a:off x="1476675" y="1106372"/>
            <a:ext cx="1380378" cy="338554"/>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April 2020</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D4BD005A-83CD-4369-8ED8-8D63E5A2F2C1}"/>
              </a:ext>
            </a:extLst>
          </p:cNvPr>
          <p:cNvSpPr>
            <a:spLocks noChangeArrowheads="1"/>
          </p:cNvSpPr>
          <p:nvPr/>
        </p:nvSpPr>
        <p:spPr bwMode="auto">
          <a:xfrm>
            <a:off x="1095801" y="6624115"/>
            <a:ext cx="69813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https://www.theguardian.com/world/2020/apr/10/mafia-distributes-food-to-italys-struggling-residents?CMP=Share_iOSApp_Other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4089274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43460-86CA-4463-AB58-D7BD1909D695}"/>
              </a:ext>
            </a:extLst>
          </p:cNvPr>
          <p:cNvPicPr>
            <a:picLocks noChangeAspect="1"/>
          </p:cNvPicPr>
          <p:nvPr/>
        </p:nvPicPr>
        <p:blipFill>
          <a:blip r:embed="rId2"/>
          <a:stretch>
            <a:fillRect/>
          </a:stretch>
        </p:blipFill>
        <p:spPr>
          <a:xfrm>
            <a:off x="1600200" y="603507"/>
            <a:ext cx="5943600" cy="5873493"/>
          </a:xfrm>
          <a:prstGeom prst="rect">
            <a:avLst/>
          </a:prstGeom>
        </p:spPr>
      </p:pic>
      <p:sp>
        <p:nvSpPr>
          <p:cNvPr id="8" name="Rectangle 1">
            <a:extLst>
              <a:ext uri="{FF2B5EF4-FFF2-40B4-BE49-F238E27FC236}">
                <a16:creationId xmlns:a16="http://schemas.microsoft.com/office/drawing/2014/main" id="{DD626C4A-9767-4F9B-9673-701F00E663AE}"/>
              </a:ext>
            </a:extLst>
          </p:cNvPr>
          <p:cNvSpPr>
            <a:spLocks noChangeArrowheads="1"/>
          </p:cNvSpPr>
          <p:nvPr/>
        </p:nvSpPr>
        <p:spPr bwMode="auto">
          <a:xfrm>
            <a:off x="1609825" y="1600200"/>
            <a:ext cx="1676400" cy="60960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May 2020</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70343EC4-E528-4B91-B83B-76AB467010DD}"/>
              </a:ext>
            </a:extLst>
          </p:cNvPr>
          <p:cNvSpPr>
            <a:spLocks noChangeArrowheads="1"/>
          </p:cNvSpPr>
          <p:nvPr/>
        </p:nvSpPr>
        <p:spPr bwMode="auto">
          <a:xfrm>
            <a:off x="3071786" y="6566365"/>
            <a:ext cx="2920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https://www.bbc.com/news/world-europe-52537573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descr="A red and white sign&#10;&#10;Description automatically generated with low confidence">
            <a:extLst>
              <a:ext uri="{FF2B5EF4-FFF2-40B4-BE49-F238E27FC236}">
                <a16:creationId xmlns:a16="http://schemas.microsoft.com/office/drawing/2014/main" id="{17426875-E617-4EAF-B07F-224D186C3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458869"/>
            <a:ext cx="914400" cy="438912"/>
          </a:xfrm>
          <a:prstGeom prst="rect">
            <a:avLst/>
          </a:prstGeom>
        </p:spPr>
      </p:pic>
    </p:spTree>
    <p:extLst>
      <p:ext uri="{BB962C8B-B14F-4D97-AF65-F5344CB8AC3E}">
        <p14:creationId xmlns:p14="http://schemas.microsoft.com/office/powerpoint/2010/main" val="55311242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B7A65-E0F1-4F01-A1AF-3072D6CA2D6F}"/>
              </a:ext>
            </a:extLst>
          </p:cNvPr>
          <p:cNvPicPr>
            <a:picLocks noChangeAspect="1"/>
          </p:cNvPicPr>
          <p:nvPr/>
        </p:nvPicPr>
        <p:blipFill>
          <a:blip r:embed="rId2"/>
          <a:stretch>
            <a:fillRect/>
          </a:stretch>
        </p:blipFill>
        <p:spPr>
          <a:xfrm>
            <a:off x="1600200" y="491504"/>
            <a:ext cx="5943600" cy="6214096"/>
          </a:xfrm>
          <a:prstGeom prst="rect">
            <a:avLst/>
          </a:prstGeom>
        </p:spPr>
      </p:pic>
      <p:sp>
        <p:nvSpPr>
          <p:cNvPr id="10" name="Rectangle 9">
            <a:extLst>
              <a:ext uri="{FF2B5EF4-FFF2-40B4-BE49-F238E27FC236}">
                <a16:creationId xmlns:a16="http://schemas.microsoft.com/office/drawing/2014/main" id="{D64DDCE6-FAD3-4A5D-B03A-357552A6E4DE}"/>
              </a:ext>
            </a:extLst>
          </p:cNvPr>
          <p:cNvSpPr>
            <a:spLocks noChangeArrowheads="1"/>
          </p:cNvSpPr>
          <p:nvPr/>
        </p:nvSpPr>
        <p:spPr bwMode="auto">
          <a:xfrm>
            <a:off x="3126005" y="6624115"/>
            <a:ext cx="2920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https://www.bbc.com/news/world-europe-57357311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2" name="Rectangle 1">
            <a:extLst>
              <a:ext uri="{FF2B5EF4-FFF2-40B4-BE49-F238E27FC236}">
                <a16:creationId xmlns:a16="http://schemas.microsoft.com/office/drawing/2014/main" id="{6A8978C7-7BA1-445A-BE2E-D252778F6301}"/>
              </a:ext>
            </a:extLst>
          </p:cNvPr>
          <p:cNvSpPr>
            <a:spLocks noChangeArrowheads="1"/>
          </p:cNvSpPr>
          <p:nvPr/>
        </p:nvSpPr>
        <p:spPr bwMode="auto">
          <a:xfrm>
            <a:off x="1592045" y="1295400"/>
            <a:ext cx="1313180" cy="68580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 June 2021</a:t>
            </a:r>
            <a:endPar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3" name="Picture 12" descr="A red and white sign&#10;&#10;Description automatically generated with low confidence">
            <a:extLst>
              <a:ext uri="{FF2B5EF4-FFF2-40B4-BE49-F238E27FC236}">
                <a16:creationId xmlns:a16="http://schemas.microsoft.com/office/drawing/2014/main" id="{1FBF8633-CC43-401B-A167-E1884D7BF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447800"/>
            <a:ext cx="914400" cy="438912"/>
          </a:xfrm>
          <a:prstGeom prst="rect">
            <a:avLst/>
          </a:prstGeom>
        </p:spPr>
      </p:pic>
    </p:spTree>
    <p:extLst>
      <p:ext uri="{BB962C8B-B14F-4D97-AF65-F5344CB8AC3E}">
        <p14:creationId xmlns:p14="http://schemas.microsoft.com/office/powerpoint/2010/main" val="384068108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8532" y="304800"/>
            <a:ext cx="6091468" cy="6400800"/>
          </a:xfrm>
          <a:prstGeom prst="rect">
            <a:avLst/>
          </a:prstGeom>
        </p:spPr>
      </p:pic>
      <p:sp>
        <p:nvSpPr>
          <p:cNvPr id="13" name="Rectangle 12"/>
          <p:cNvSpPr>
            <a:spLocks noChangeArrowheads="1"/>
          </p:cNvSpPr>
          <p:nvPr/>
        </p:nvSpPr>
        <p:spPr bwMode="auto">
          <a:xfrm>
            <a:off x="626405" y="6566365"/>
            <a:ext cx="7811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https://www.theguardian.com/world/2019/oct/30/italy-mafia-networks-are-more-complex-and-powerful-says-minister?CMP=Share_iOSApp_Other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816634"/>
            <a:ext cx="1828800" cy="402566"/>
          </a:xfrm>
          <a:prstGeom prst="rect">
            <a:avLst/>
          </a:prstGeom>
        </p:spPr>
      </p:pic>
      <p:sp>
        <p:nvSpPr>
          <p:cNvPr id="15" name="Rectangle 1"/>
          <p:cNvSpPr>
            <a:spLocks noChangeArrowheads="1"/>
          </p:cNvSpPr>
          <p:nvPr/>
        </p:nvSpPr>
        <p:spPr bwMode="auto">
          <a:xfrm>
            <a:off x="6797796" y="1337846"/>
            <a:ext cx="18128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30 Oct 2019</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1331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1784997"/>
            <a:ext cx="7315200" cy="484440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charset="0"/>
                <a:ea typeface="+mn-ea"/>
                <a:cs typeface="+mn-cs"/>
              </a:rPr>
              <a:t>metaphor</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7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“The use of a word or phrase to refer to something that it isn’t, invoking a direct similarity between the word or phrase used and the thing described . . . “</a:t>
            </a:r>
            <a:endParaRPr kumimoji="0" lang="en-US" sz="5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https://en.wiktionary.org/wiki/metaphor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0136952"/>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71600" y="579783"/>
            <a:ext cx="6400800" cy="5956765"/>
          </a:xfrm>
          <a:prstGeom prst="rect">
            <a:avLst/>
          </a:prstGeom>
        </p:spPr>
      </p:pic>
      <p:sp>
        <p:nvSpPr>
          <p:cNvPr id="9" name="Rectangle 8"/>
          <p:cNvSpPr>
            <a:spLocks noChangeArrowheads="1"/>
          </p:cNvSpPr>
          <p:nvPr/>
        </p:nvSpPr>
        <p:spPr bwMode="auto">
          <a:xfrm>
            <a:off x="846016" y="6566365"/>
            <a:ext cx="737253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https://www.theguardian.com/world/2019/dec/26/peace-goodwill-and-mafia-murders-mark-christmas-in-italy?CMP=Share_iOSApp_Other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143000"/>
            <a:ext cx="1828800" cy="402566"/>
          </a:xfrm>
          <a:prstGeom prst="rect">
            <a:avLst/>
          </a:prstGeom>
        </p:spPr>
      </p:pic>
      <p:sp>
        <p:nvSpPr>
          <p:cNvPr id="8" name="Rectangle 1"/>
          <p:cNvSpPr>
            <a:spLocks noChangeArrowheads="1"/>
          </p:cNvSpPr>
          <p:nvPr/>
        </p:nvSpPr>
        <p:spPr bwMode="auto">
          <a:xfrm>
            <a:off x="6972125" y="1600200"/>
            <a:ext cx="17908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Thu 26 Dec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324964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979867" y="6566365"/>
            <a:ext cx="71048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https://www.theguardian.com/world/2020/jan/15/sicilian-police-launch-dawn-raids-in-eu-subsidies-sting?CMP=Share_iOSApp_Other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127059" y="228600"/>
            <a:ext cx="6873941"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11" name="Rectangle 1"/>
          <p:cNvSpPr>
            <a:spLocks noChangeArrowheads="1"/>
          </p:cNvSpPr>
          <p:nvPr/>
        </p:nvSpPr>
        <p:spPr bwMode="auto">
          <a:xfrm>
            <a:off x="6924261" y="1189383"/>
            <a:ext cx="182242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15 Jan 2020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64083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3A3ED-7334-41A6-8B79-D93C96106632}"/>
              </a:ext>
            </a:extLst>
          </p:cNvPr>
          <p:cNvPicPr>
            <a:picLocks noChangeAspect="1"/>
          </p:cNvPicPr>
          <p:nvPr/>
        </p:nvPicPr>
        <p:blipFill>
          <a:blip r:embed="rId2"/>
          <a:stretch>
            <a:fillRect/>
          </a:stretch>
        </p:blipFill>
        <p:spPr>
          <a:xfrm>
            <a:off x="1371600" y="457200"/>
            <a:ext cx="6400800" cy="6128260"/>
          </a:xfrm>
          <a:prstGeom prst="rect">
            <a:avLst/>
          </a:prstGeom>
        </p:spPr>
      </p:pic>
      <p:sp>
        <p:nvSpPr>
          <p:cNvPr id="5" name="Rectangle 4">
            <a:extLst>
              <a:ext uri="{FF2B5EF4-FFF2-40B4-BE49-F238E27FC236}">
                <a16:creationId xmlns:a16="http://schemas.microsoft.com/office/drawing/2014/main" id="{46D8B624-F56E-46D8-5046-3577CCA71FE2}"/>
              </a:ext>
            </a:extLst>
          </p:cNvPr>
          <p:cNvSpPr>
            <a:spLocks noChangeArrowheads="1"/>
          </p:cNvSpPr>
          <p:nvPr/>
        </p:nvSpPr>
        <p:spPr bwMode="auto">
          <a:xfrm>
            <a:off x="3108655" y="6566365"/>
            <a:ext cx="28472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https://www.bbc.com/news/world-africa-63595025</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9044F66-EBF9-E0D0-4FF3-879A4C1A7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234" y="1398873"/>
            <a:ext cx="1054431" cy="506127"/>
          </a:xfrm>
          <a:prstGeom prst="rect">
            <a:avLst/>
          </a:prstGeom>
        </p:spPr>
      </p:pic>
      <p:sp>
        <p:nvSpPr>
          <p:cNvPr id="10" name="Rectangle 1">
            <a:extLst>
              <a:ext uri="{FF2B5EF4-FFF2-40B4-BE49-F238E27FC236}">
                <a16:creationId xmlns:a16="http://schemas.microsoft.com/office/drawing/2014/main" id="{78ABEB9B-950A-A9D1-EA54-2EF3DFE1755E}"/>
              </a:ext>
            </a:extLst>
          </p:cNvPr>
          <p:cNvSpPr>
            <a:spLocks noChangeArrowheads="1"/>
          </p:cNvSpPr>
          <p:nvPr/>
        </p:nvSpPr>
        <p:spPr bwMode="auto">
          <a:xfrm>
            <a:off x="1444161" y="1382617"/>
            <a:ext cx="1984839" cy="595856"/>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effectLst/>
                <a:uLnTx/>
                <a:uFillTx/>
                <a:latin typeface="Arial" panose="020B0604020202020204" pitchFamily="34" charset="0"/>
                <a:ea typeface="+mn-ea"/>
                <a:cs typeface="+mn-cs"/>
              </a:rPr>
              <a:t>12 November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308062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1011927" y="6566365"/>
            <a:ext cx="70407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https://www.theguardian.com/world/2019/jun/20/tomatoes-italy-mafia-migrant-labour-modern-slavery?CMP=Share_iOSApp_Other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3"/>
          <a:stretch>
            <a:fillRect/>
          </a:stretch>
        </p:blipFill>
        <p:spPr>
          <a:xfrm>
            <a:off x="1255643" y="178817"/>
            <a:ext cx="6618134" cy="640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8" name="Rectangle 1"/>
          <p:cNvSpPr>
            <a:spLocks noChangeArrowheads="1"/>
          </p:cNvSpPr>
          <p:nvPr/>
        </p:nvSpPr>
        <p:spPr bwMode="auto">
          <a:xfrm>
            <a:off x="6781800" y="1189383"/>
            <a:ext cx="20874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Thurs 20 June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866761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825443" y="6566365"/>
            <a:ext cx="751680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https://www.theguardian.com/world/2019/mar/09/woman-hired-sicilian-mafia-hitmen-to-kill-ex-lover-say-police?CMP=Share_iOSApp_Other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371600" y="188756"/>
            <a:ext cx="5969374" cy="6400800"/>
          </a:xfrm>
          <a:prstGeom prst="rect">
            <a:avLst/>
          </a:prstGeom>
          <a:ln>
            <a:solidFill>
              <a:schemeClr val="bg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731" y="786817"/>
            <a:ext cx="1828800" cy="402566"/>
          </a:xfrm>
          <a:prstGeom prst="rect">
            <a:avLst/>
          </a:prstGeom>
        </p:spPr>
      </p:pic>
      <p:sp>
        <p:nvSpPr>
          <p:cNvPr id="11" name="Rectangle 1"/>
          <p:cNvSpPr>
            <a:spLocks noChangeArrowheads="1"/>
          </p:cNvSpPr>
          <p:nvPr/>
        </p:nvSpPr>
        <p:spPr bwMode="auto">
          <a:xfrm>
            <a:off x="7116417" y="1189383"/>
            <a:ext cx="16113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Sat 9 Mar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67840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679918"/>
            <a:ext cx="6705600" cy="181588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still other factors also need to be considered . . .</a:t>
            </a:r>
          </a:p>
        </p:txBody>
      </p:sp>
    </p:spTree>
    <p:extLst>
      <p:ext uri="{BB962C8B-B14F-4D97-AF65-F5344CB8AC3E}">
        <p14:creationId xmlns:p14="http://schemas.microsoft.com/office/powerpoint/2010/main" val="3356603177"/>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5577840" cy="647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369" y="1017873"/>
            <a:ext cx="1054431" cy="506127"/>
          </a:xfrm>
          <a:prstGeom prst="rect">
            <a:avLst/>
          </a:prstGeom>
        </p:spPr>
      </p:pic>
    </p:spTree>
    <p:extLst>
      <p:ext uri="{BB962C8B-B14F-4D97-AF65-F5344CB8AC3E}">
        <p14:creationId xmlns:p14="http://schemas.microsoft.com/office/powerpoint/2010/main" val="1543165375"/>
      </p:ext>
    </p:extLst>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 y="306804"/>
            <a:ext cx="6217920" cy="632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369" y="1017873"/>
            <a:ext cx="1054431" cy="506127"/>
          </a:xfrm>
          <a:prstGeom prst="rect">
            <a:avLst/>
          </a:prstGeom>
        </p:spPr>
      </p:pic>
    </p:spTree>
    <p:extLst>
      <p:ext uri="{BB962C8B-B14F-4D97-AF65-F5344CB8AC3E}">
        <p14:creationId xmlns:p14="http://schemas.microsoft.com/office/powerpoint/2010/main" val="1831176892"/>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21891"/>
            <a:ext cx="6400800" cy="6231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060" y="957601"/>
            <a:ext cx="1880740" cy="413999"/>
          </a:xfrm>
          <a:prstGeom prst="rect">
            <a:avLst/>
          </a:prstGeom>
        </p:spPr>
      </p:pic>
    </p:spTree>
    <p:extLst>
      <p:ext uri="{BB962C8B-B14F-4D97-AF65-F5344CB8AC3E}">
        <p14:creationId xmlns:p14="http://schemas.microsoft.com/office/powerpoint/2010/main" val="2493604265"/>
      </p:ext>
    </p:extLst>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09600"/>
            <a:ext cx="6309360" cy="603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314" y="1219200"/>
            <a:ext cx="2011680" cy="442826"/>
          </a:xfrm>
          <a:prstGeom prst="rect">
            <a:avLst/>
          </a:prstGeom>
        </p:spPr>
      </p:pic>
    </p:spTree>
    <p:extLst>
      <p:ext uri="{BB962C8B-B14F-4D97-AF65-F5344CB8AC3E}">
        <p14:creationId xmlns:p14="http://schemas.microsoft.com/office/powerpoint/2010/main" val="295651643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132577"/>
            <a:ext cx="8226425" cy="5940088"/>
          </a:xfrm>
        </p:spPr>
        <p:txBody>
          <a:bodyPr wrap="square">
            <a:spAutoFit/>
          </a:bodyPr>
          <a:lstStyle/>
          <a:p>
            <a:pPr algn="ctr" eaLnBrk="1" hangingPunct="1">
              <a:buFontTx/>
              <a:buNone/>
            </a:pPr>
            <a:r>
              <a:rPr lang="en-US" sz="4000" b="1" dirty="0">
                <a:solidFill>
                  <a:srgbClr val="FF0000"/>
                </a:solidFill>
              </a:rPr>
              <a:t>a </a:t>
            </a:r>
          </a:p>
          <a:p>
            <a:pPr algn="ctr" eaLnBrk="1" hangingPunct="1">
              <a:buFontTx/>
              <a:buNone/>
            </a:pPr>
            <a:r>
              <a:rPr lang="en-US" sz="6000" b="1" dirty="0">
                <a:solidFill>
                  <a:srgbClr val="FF0000"/>
                </a:solidFill>
              </a:rPr>
              <a:t>cultural metaphor</a:t>
            </a:r>
            <a:r>
              <a:rPr lang="en-US" sz="4000" b="1" dirty="0">
                <a:solidFill>
                  <a:srgbClr val="FF0000"/>
                </a:solidFill>
              </a:rPr>
              <a:t> is a specialized use of an item or action or idea itself </a:t>
            </a:r>
          </a:p>
          <a:p>
            <a:pPr algn="ctr" eaLnBrk="1" hangingPunct="1">
              <a:buFontTx/>
              <a:buNone/>
            </a:pPr>
            <a:r>
              <a:rPr lang="en-US" sz="4000" b="1" dirty="0">
                <a:solidFill>
                  <a:srgbClr val="FF0000"/>
                </a:solidFill>
              </a:rPr>
              <a:t>as a Unit of Analysis . . .</a:t>
            </a:r>
            <a:endParaRPr lang="en-US" sz="4400" dirty="0">
              <a:solidFill>
                <a:srgbClr val="FF0000"/>
              </a:solidFill>
            </a:endParaRPr>
          </a:p>
        </p:txBody>
      </p:sp>
    </p:spTree>
    <p:extLst>
      <p:ext uri="{BB962C8B-B14F-4D97-AF65-F5344CB8AC3E}">
        <p14:creationId xmlns:p14="http://schemas.microsoft.com/office/powerpoint/2010/main" val="979544877"/>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219200" y="2743200"/>
            <a:ext cx="6705600" cy="267765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a:t>
            </a:r>
            <a:r>
              <a:rPr kumimoji="0" lang="en-US" sz="40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“most colorful” Italian politicians of recent times was/is . . .</a:t>
            </a:r>
          </a:p>
        </p:txBody>
      </p:sp>
    </p:spTree>
    <p:extLst>
      <p:ext uri="{BB962C8B-B14F-4D97-AF65-F5344CB8AC3E}">
        <p14:creationId xmlns:p14="http://schemas.microsoft.com/office/powerpoint/2010/main" val="356145404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914400" y="2692229"/>
            <a:ext cx="7315200" cy="1803571"/>
          </a:xfrm>
        </p:spPr>
        <p:txBody>
          <a:bodyPr/>
          <a:lstStyle/>
          <a:p>
            <a:pPr algn="ctr" eaLnBrk="1" hangingPunct="1">
              <a:buNone/>
            </a:pPr>
            <a:r>
              <a:rPr lang="en-US" sz="4400" b="1" dirty="0"/>
              <a:t>Silvio Berlusconi </a:t>
            </a:r>
          </a:p>
          <a:p>
            <a:pPr algn="ctr" eaLnBrk="1" hangingPunct="1">
              <a:buNone/>
            </a:pPr>
            <a:r>
              <a:rPr lang="en-US" dirty="0"/>
              <a:t>Four-time former Prime Minister </a:t>
            </a:r>
          </a:p>
          <a:p>
            <a:pPr algn="ctr" eaLnBrk="1" hangingPunct="1">
              <a:buNone/>
            </a:pPr>
            <a:r>
              <a:rPr lang="en-US" sz="2400" dirty="0"/>
              <a:t>(President of the Council of Ministers)</a:t>
            </a:r>
          </a:p>
        </p:txBody>
      </p:sp>
      <p:sp>
        <p:nvSpPr>
          <p:cNvPr id="6" name="Rectangle 5"/>
          <p:cNvSpPr/>
          <p:nvPr/>
        </p:nvSpPr>
        <p:spPr>
          <a:xfrm>
            <a:off x="838200" y="4572000"/>
            <a:ext cx="7467600" cy="21729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In Office: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8 May 2008 – 16 November 2011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11 June 2001 – 17 May 2006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10 May 1994 – 17 January 1995</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29 March 2009 – 16 November 2013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18 January 1994 – 27 March 2009</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noChangeArrowheads="1"/>
          </p:cNvPicPr>
          <p:nvPr/>
        </p:nvPicPr>
        <p:blipFill>
          <a:blip r:embed="rId2" cstate="print"/>
          <a:srcRect/>
          <a:stretch>
            <a:fillRect/>
          </a:stretch>
        </p:blipFill>
        <p:spPr bwMode="auto">
          <a:xfrm>
            <a:off x="433031" y="1066800"/>
            <a:ext cx="2208133" cy="1653699"/>
          </a:xfrm>
          <a:prstGeom prst="rect">
            <a:avLst/>
          </a:prstGeom>
          <a:noFill/>
          <a:ln w="9525">
            <a:noFill/>
            <a:miter lim="800000"/>
            <a:headEnd/>
            <a:tailEnd/>
          </a:ln>
        </p:spPr>
      </p:pic>
      <p:sp>
        <p:nvSpPr>
          <p:cNvPr id="9"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7113985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ump election: Italy's Berlusconi accepts comparisons&#10;12 November 2016&#10;&#10;From the section&#10;Europe&#10;Share this with Facebook&#10;&#10;Share this with Twitter&#10;&#10;Share this with Messenger&#10;&#10;Share this with Email&#10; Share&#10;Image copyright&#10;TIZIANA FABI&#10;Image caption&#10;Ten years separate Berlusconi (L) and Donald Trump&#10;Disgraced former Italian Prime Minister Silvio Berlusconi has said comparisons between himself and US President-elect Donald Trump are &quot;obviou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547359"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797346" y="6522811"/>
            <a:ext cx="3542958"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http://www.bbc.com/news/world-europe-37962988</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645825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52873" y="6522811"/>
            <a:ext cx="631904"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1028"/>
            <a:ext cx="9144000" cy="55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23837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583873" y="6522811"/>
            <a:ext cx="5969904"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https://www.nytimes.com/2019/09/19/movies/loro-review.html?smid=nytcore-ios-share</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371600" y="122011"/>
            <a:ext cx="6400800" cy="6400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762000"/>
            <a:ext cx="1828800" cy="265176"/>
          </a:xfrm>
          <a:prstGeom prst="rect">
            <a:avLst/>
          </a:prstGeom>
        </p:spPr>
      </p:pic>
      <p:sp>
        <p:nvSpPr>
          <p:cNvPr id="4" name="Rectangle 3"/>
          <p:cNvSpPr/>
          <p:nvPr/>
        </p:nvSpPr>
        <p:spPr>
          <a:xfrm>
            <a:off x="6998917" y="1049179"/>
            <a:ext cx="115448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Sept. 19, 2019</a:t>
            </a:r>
          </a:p>
        </p:txBody>
      </p:sp>
      <p:sp>
        <p:nvSpPr>
          <p:cNvPr id="5" name="Rectangle 4"/>
          <p:cNvSpPr/>
          <p:nvPr/>
        </p:nvSpPr>
        <p:spPr>
          <a:xfrm>
            <a:off x="1550743" y="4876800"/>
            <a:ext cx="571983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 . . . even in the cinema</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6182393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802630" y="6370673"/>
            <a:ext cx="5538739" cy="4001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http://www.bbc.c https://www.cnn.com/2022/10/20/europe/italy-berlusconi-putin-friendship-leaked-audio-intl-hnk/index.html m/news/world-europe-37962988</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71C23F32-8E4E-D1A5-AD1B-A96599F153BB}"/>
              </a:ext>
            </a:extLst>
          </p:cNvPr>
          <p:cNvPicPr>
            <a:picLocks noChangeAspect="1"/>
          </p:cNvPicPr>
          <p:nvPr/>
        </p:nvPicPr>
        <p:blipFill>
          <a:blip r:embed="rId3"/>
          <a:stretch>
            <a:fillRect/>
          </a:stretch>
        </p:blipFill>
        <p:spPr>
          <a:xfrm>
            <a:off x="1981200" y="361225"/>
            <a:ext cx="5181600" cy="5874629"/>
          </a:xfrm>
          <a:prstGeom prst="rect">
            <a:avLst/>
          </a:prstGeom>
        </p:spPr>
      </p:pic>
    </p:spTree>
    <p:extLst>
      <p:ext uri="{BB962C8B-B14F-4D97-AF65-F5344CB8AC3E}">
        <p14:creationId xmlns:p14="http://schemas.microsoft.com/office/powerpoint/2010/main" val="391799779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753" y="106680"/>
            <a:ext cx="7304847" cy="667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525" y="628650"/>
            <a:ext cx="3028950" cy="666750"/>
          </a:xfrm>
          <a:prstGeom prst="rect">
            <a:avLst/>
          </a:prstGeom>
        </p:spPr>
      </p:pic>
    </p:spTree>
    <p:extLst>
      <p:ext uri="{BB962C8B-B14F-4D97-AF65-F5344CB8AC3E}">
        <p14:creationId xmlns:p14="http://schemas.microsoft.com/office/powerpoint/2010/main" val="3079324109"/>
      </p:ext>
    </p:extLst>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57393" y="6551842"/>
            <a:ext cx="26260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http://www.bbc.com/news/business-36721010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275" y="457200"/>
            <a:ext cx="644512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066800"/>
            <a:ext cx="1270000" cy="609600"/>
          </a:xfrm>
          <a:prstGeom prst="rect">
            <a:avLst/>
          </a:prstGeom>
        </p:spPr>
      </p:pic>
      <p:sp>
        <p:nvSpPr>
          <p:cNvPr id="6" name="TextBox 5">
            <a:extLst>
              <a:ext uri="{FF2B5EF4-FFF2-40B4-BE49-F238E27FC236}">
                <a16:creationId xmlns:a16="http://schemas.microsoft.com/office/drawing/2014/main" id="{3EB7ED4D-B93E-434B-8833-F119C19A0677}"/>
              </a:ext>
            </a:extLst>
          </p:cNvPr>
          <p:cNvSpPr txBox="1"/>
          <p:nvPr/>
        </p:nvSpPr>
        <p:spPr>
          <a:xfrm>
            <a:off x="1828800" y="5446693"/>
            <a:ext cx="5486400" cy="954107"/>
          </a:xfrm>
          <a:prstGeom prst="rect">
            <a:avLst/>
          </a:prstGeom>
          <a:solidFill>
            <a:schemeClr val="bg1"/>
          </a:solidFill>
          <a:ln w="76200">
            <a:solidFill>
              <a:srgbClr val="CF1A27"/>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F1A27"/>
                </a:solidFill>
                <a:effectLst/>
                <a:uLnTx/>
                <a:uFillTx/>
                <a:latin typeface="Verdana" pitchFamily="34" charset="0"/>
                <a:ea typeface="+mn-ea"/>
                <a:cs typeface="+mn-cs"/>
              </a:rPr>
              <a:t>Berlusconi owned the Italian football [soccer] club A.C. Milan from 1986 to 2017</a:t>
            </a:r>
          </a:p>
        </p:txBody>
      </p:sp>
    </p:spTree>
    <p:extLst>
      <p:ext uri="{BB962C8B-B14F-4D97-AF65-F5344CB8AC3E}">
        <p14:creationId xmlns:p14="http://schemas.microsoft.com/office/powerpoint/2010/main" val="2802737759"/>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08501" y="6545263"/>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http://news.bbc.co.uk/2/hi/europe/3034600.stm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6" name="Rectangle 5"/>
          <p:cNvSpPr/>
          <p:nvPr/>
        </p:nvSpPr>
        <p:spPr>
          <a:xfrm>
            <a:off x="809325" y="5579428"/>
            <a:ext cx="7543800" cy="830997"/>
          </a:xfrm>
          <a:prstGeom prst="rect">
            <a:avLst/>
          </a:prstGeom>
          <a:solidFill>
            <a:schemeClr val="bg1"/>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he continues to be a “media tycoon” . . .</a:t>
            </a:r>
          </a:p>
        </p:txBody>
      </p:sp>
    </p:spTree>
    <p:extLst>
      <p:ext uri="{BB962C8B-B14F-4D97-AF65-F5344CB8AC3E}">
        <p14:creationId xmlns:p14="http://schemas.microsoft.com/office/powerpoint/2010/main" val="1656027932"/>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08501" y="6545263"/>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http://news.bbc.co.uk/2/hi/europe/3034600.stm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5" name="Rectangle 4"/>
          <p:cNvSpPr/>
          <p:nvPr/>
        </p:nvSpPr>
        <p:spPr>
          <a:xfrm>
            <a:off x="914400" y="3143071"/>
            <a:ext cx="7315200" cy="2382191"/>
          </a:xfrm>
          <a:prstGeom prst="rect">
            <a:avLst/>
          </a:prstGeom>
          <a:solidFill>
            <a:schemeClr val="bg1"/>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2008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according to </a:t>
            </a:r>
            <a:r>
              <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rPr>
              <a:t>Forbes</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magazine —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Berlusconi was Italy's third richest person, with personal assets worth $9.4 billion (USD)</a:t>
            </a:r>
          </a:p>
        </p:txBody>
      </p:sp>
    </p:spTree>
    <p:extLst>
      <p:ext uri="{BB962C8B-B14F-4D97-AF65-F5344CB8AC3E}">
        <p14:creationId xmlns:p14="http://schemas.microsoft.com/office/powerpoint/2010/main" val="10907182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80" y="871240"/>
            <a:ext cx="8226425" cy="4462760"/>
          </a:xfrm>
        </p:spPr>
        <p:txBody>
          <a:bodyPr wrap="square">
            <a:spAutoFit/>
          </a:bodyPr>
          <a:lstStyle/>
          <a:p>
            <a:pPr algn="ctr" eaLnBrk="1" hangingPunct="1">
              <a:buFontTx/>
              <a:buNone/>
            </a:pPr>
            <a:r>
              <a:rPr lang="en-US" sz="4000" b="1" dirty="0">
                <a:solidFill>
                  <a:srgbClr val="FFC000"/>
                </a:solidFill>
              </a:rPr>
              <a:t>a cultural metaphor is a specialized use of an item or action or idea itself </a:t>
            </a:r>
          </a:p>
          <a:p>
            <a:pPr algn="ctr" eaLnBrk="1" hangingPunct="1">
              <a:buFontTx/>
              <a:buNone/>
            </a:pPr>
            <a:r>
              <a:rPr lang="en-US" sz="4000" b="1" dirty="0">
                <a:solidFill>
                  <a:srgbClr val="FFC000"/>
                </a:solidFill>
              </a:rPr>
              <a:t>as a Unit of Analysis . . .</a:t>
            </a:r>
            <a:endParaRPr lang="en-US" sz="4400" dirty="0">
              <a:solidFill>
                <a:srgbClr val="FFC000"/>
              </a:solidFill>
            </a:endParaRPr>
          </a:p>
        </p:txBody>
      </p:sp>
      <p:sp>
        <p:nvSpPr>
          <p:cNvPr id="3" name="Rectangle 2"/>
          <p:cNvSpPr/>
          <p:nvPr/>
        </p:nvSpPr>
        <p:spPr>
          <a:xfrm>
            <a:off x="2507022" y="4724400"/>
            <a:ext cx="419858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Arial"/>
                <a:ea typeface="+mn-ea"/>
                <a:cs typeface="+mn-cs"/>
              </a:rPr>
              <a:t>through analogy</a:t>
            </a:r>
          </a:p>
        </p:txBody>
      </p:sp>
    </p:spTree>
    <p:extLst>
      <p:ext uri="{BB962C8B-B14F-4D97-AF65-F5344CB8AC3E}">
        <p14:creationId xmlns:p14="http://schemas.microsoft.com/office/powerpoint/2010/main" val="2504494559"/>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440663" y="6545263"/>
            <a:ext cx="42595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https://www.forbes.com/profile/silvio-berlusconi/?list=rtb/&amp;sh=43d82d293e8f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2" name="Rectangle 1">
            <a:extLst>
              <a:ext uri="{FF2B5EF4-FFF2-40B4-BE49-F238E27FC236}">
                <a16:creationId xmlns:a16="http://schemas.microsoft.com/office/drawing/2014/main" id="{F35EAD62-242E-4F29-926B-F5444C329CC5}"/>
              </a:ext>
            </a:extLst>
          </p:cNvPr>
          <p:cNvSpPr/>
          <p:nvPr/>
        </p:nvSpPr>
        <p:spPr>
          <a:xfrm>
            <a:off x="914400" y="3778341"/>
            <a:ext cx="7315200" cy="2012859"/>
          </a:xfrm>
          <a:prstGeom prst="rect">
            <a:avLst/>
          </a:prstGeom>
          <a:solidFill>
            <a:schemeClr val="bg1"/>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2021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according to </a:t>
            </a:r>
            <a:r>
              <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rPr>
              <a:t>Forbes</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magazine —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Berlusconi was worth $8.1 billion (USD)</a:t>
            </a:r>
          </a:p>
        </p:txBody>
      </p:sp>
    </p:spTree>
    <p:extLst>
      <p:ext uri="{BB962C8B-B14F-4D97-AF65-F5344CB8AC3E}">
        <p14:creationId xmlns:p14="http://schemas.microsoft.com/office/powerpoint/2010/main" val="3570203932"/>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showMasterSp="0">
  <p:cSld>
    <p:bg>
      <p:bgPr>
        <a:solidFill>
          <a:srgbClr val="FAFAFA"/>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063957" y="6545263"/>
            <a:ext cx="50129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Verdana" pitchFamily="34" charset="0"/>
                <a:ea typeface="+mn-ea"/>
                <a:cs typeface="+mn-cs"/>
                <a:hlinkClick r:id="rId3"/>
              </a:rPr>
              <a:t>https://www.statista.com/statistics/729819/forbes-ranking-of-the-10-richest-people-in-italy/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7291D4D-AA91-4B7E-3C26-156C83643E6D}"/>
              </a:ext>
            </a:extLst>
          </p:cNvPr>
          <p:cNvPicPr>
            <a:picLocks noChangeAspect="1"/>
          </p:cNvPicPr>
          <p:nvPr/>
        </p:nvPicPr>
        <p:blipFill>
          <a:blip r:embed="rId4"/>
          <a:stretch>
            <a:fillRect/>
          </a:stretch>
        </p:blipFill>
        <p:spPr>
          <a:xfrm>
            <a:off x="152400" y="626944"/>
            <a:ext cx="8991600" cy="5510710"/>
          </a:xfrm>
          <a:prstGeom prst="rect">
            <a:avLst/>
          </a:prstGeom>
        </p:spPr>
      </p:pic>
      <p:sp>
        <p:nvSpPr>
          <p:cNvPr id="4" name="Rectangle 3">
            <a:extLst>
              <a:ext uri="{FF2B5EF4-FFF2-40B4-BE49-F238E27FC236}">
                <a16:creationId xmlns:a16="http://schemas.microsoft.com/office/drawing/2014/main" id="{56E8997E-92A1-77C7-F224-CBA3CA51EDFA}"/>
              </a:ext>
            </a:extLst>
          </p:cNvPr>
          <p:cNvSpPr/>
          <p:nvPr/>
        </p:nvSpPr>
        <p:spPr>
          <a:xfrm>
            <a:off x="914400" y="4387941"/>
            <a:ext cx="7315200" cy="2012859"/>
          </a:xfrm>
          <a:prstGeom prst="rect">
            <a:avLst/>
          </a:prstGeom>
          <a:solidFill>
            <a:schemeClr val="bg1"/>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2022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according to </a:t>
            </a:r>
            <a:r>
              <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rPr>
              <a:t>Forbes</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 magazine —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Berlusconi was worth $6.3 billion (USD)</a:t>
            </a:r>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A1971CCB-EFC7-55B1-6BAC-BA0EBFB604D3}"/>
                  </a:ext>
                </a:extLst>
              </p14:cNvPr>
              <p14:cNvContentPartPr/>
              <p14:nvPr/>
            </p14:nvContentPartPr>
            <p14:xfrm>
              <a:off x="1045037" y="1630214"/>
              <a:ext cx="3331800" cy="617400"/>
            </p14:xfrm>
          </p:contentPart>
        </mc:Choice>
        <mc:Fallback xmlns="">
          <p:pic>
            <p:nvPicPr>
              <p:cNvPr id="6" name="Ink 5">
                <a:extLst>
                  <a:ext uri="{FF2B5EF4-FFF2-40B4-BE49-F238E27FC236}">
                    <a16:creationId xmlns:a16="http://schemas.microsoft.com/office/drawing/2014/main" id="{A1971CCB-EFC7-55B1-6BAC-BA0EBFB604D3}"/>
                  </a:ext>
                </a:extLst>
              </p:cNvPr>
              <p:cNvPicPr/>
              <p:nvPr/>
            </p:nvPicPr>
            <p:blipFill>
              <a:blip r:embed="rId6"/>
              <a:stretch>
                <a:fillRect/>
              </a:stretch>
            </p:blipFill>
            <p:spPr>
              <a:xfrm>
                <a:off x="991037" y="1522214"/>
                <a:ext cx="3439440" cy="833040"/>
              </a:xfrm>
              <a:prstGeom prst="rect">
                <a:avLst/>
              </a:prstGeom>
            </p:spPr>
          </p:pic>
        </mc:Fallback>
      </mc:AlternateContent>
    </p:spTree>
    <p:extLst>
      <p:ext uri="{BB962C8B-B14F-4D97-AF65-F5344CB8AC3E}">
        <p14:creationId xmlns:p14="http://schemas.microsoft.com/office/powerpoint/2010/main" val="541295496"/>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p:cSld>
    <p:bg>
      <p:bgPr>
        <a:solidFill>
          <a:srgbClr val="00353A"/>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733" y="76200"/>
            <a:ext cx="69934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2089371" y="6551842"/>
            <a:ext cx="4939173" cy="215444"/>
          </a:xfrm>
          <a:prstGeom prst="rect">
            <a:avLst/>
          </a:prstGeom>
          <a:noFill/>
          <a:ln w="9525">
            <a:noFill/>
            <a:miter lim="800000"/>
            <a:headEnd/>
            <a:tailEnd/>
          </a:ln>
        </p:spPr>
        <p:txBody>
          <a:bodyPr wrap="none">
            <a:spAutoFit/>
          </a:bodyPr>
          <a:lstStyle/>
          <a:p>
            <a:pPr algn="l"/>
            <a:r>
              <a:rPr lang="en-US" sz="800" b="0" i="0" dirty="0">
                <a:hlinkClick r:id="rId4"/>
              </a:rPr>
              <a:t>http://www.bbc.co.uk/programmes/b00r8g99http://www.bbc.co.uk/programmes/b00r8g99</a:t>
            </a:r>
            <a:endParaRPr lang="en-US" sz="800" b="0" i="0" dirty="0"/>
          </a:p>
        </p:txBody>
      </p:sp>
    </p:spTree>
    <p:extLst>
      <p:ext uri="{BB962C8B-B14F-4D97-AF65-F5344CB8AC3E}">
        <p14:creationId xmlns:p14="http://schemas.microsoft.com/office/powerpoint/2010/main" val="202399278"/>
      </p:ext>
    </p:extLst>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bg>
      <p:bgPr>
        <a:solidFill>
          <a:srgbClr val="11131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287A4D-DE29-446A-B6AE-8C519A318EFF}"/>
              </a:ext>
            </a:extLst>
          </p:cNvPr>
          <p:cNvPicPr>
            <a:picLocks noChangeAspect="1"/>
          </p:cNvPicPr>
          <p:nvPr/>
        </p:nvPicPr>
        <p:blipFill>
          <a:blip r:embed="rId3"/>
          <a:stretch>
            <a:fillRect/>
          </a:stretch>
        </p:blipFill>
        <p:spPr>
          <a:xfrm>
            <a:off x="-2" y="454057"/>
            <a:ext cx="9144000" cy="6099143"/>
          </a:xfrm>
          <a:prstGeom prst="rect">
            <a:avLst/>
          </a:prstGeom>
        </p:spPr>
      </p:pic>
      <p:sp>
        <p:nvSpPr>
          <p:cNvPr id="8" name="Rectangle 2">
            <a:extLst>
              <a:ext uri="{FF2B5EF4-FFF2-40B4-BE49-F238E27FC236}">
                <a16:creationId xmlns:a16="http://schemas.microsoft.com/office/drawing/2014/main" id="{264090C3-ECD0-445D-91BA-A40501E1884A}"/>
              </a:ext>
            </a:extLst>
          </p:cNvPr>
          <p:cNvSpPr>
            <a:spLocks noChangeArrowheads="1"/>
          </p:cNvSpPr>
          <p:nvPr/>
        </p:nvSpPr>
        <p:spPr bwMode="auto">
          <a:xfrm>
            <a:off x="4267200" y="6551842"/>
            <a:ext cx="540533" cy="215444"/>
          </a:xfrm>
          <a:prstGeom prst="rect">
            <a:avLst/>
          </a:prstGeom>
          <a:noFill/>
          <a:ln w="9525">
            <a:noFill/>
            <a:miter lim="800000"/>
            <a:headEnd/>
            <a:tailEnd/>
          </a:ln>
        </p:spPr>
        <p:txBody>
          <a:bodyPr wrap="none">
            <a:spAutoFit/>
          </a:bodyPr>
          <a:lstStyle/>
          <a:p>
            <a:pPr algn="l"/>
            <a:r>
              <a:rPr lang="en-US" sz="800" b="0" i="0" dirty="0">
                <a:hlinkClick r:id="rId4"/>
              </a:rPr>
              <a:t>Source</a:t>
            </a:r>
            <a:endParaRPr lang="en-US" sz="800" b="0" i="0" dirty="0"/>
          </a:p>
        </p:txBody>
      </p:sp>
      <p:sp>
        <p:nvSpPr>
          <p:cNvPr id="9" name="Rectangle 8">
            <a:extLst>
              <a:ext uri="{FF2B5EF4-FFF2-40B4-BE49-F238E27FC236}">
                <a16:creationId xmlns:a16="http://schemas.microsoft.com/office/drawing/2014/main" id="{87898F1C-AAB3-4A86-945B-667137B86114}"/>
              </a:ext>
            </a:extLst>
          </p:cNvPr>
          <p:cNvSpPr/>
          <p:nvPr/>
        </p:nvSpPr>
        <p:spPr>
          <a:xfrm>
            <a:off x="914400" y="3277612"/>
            <a:ext cx="7315200" cy="3046988"/>
          </a:xfrm>
          <a:prstGeom prst="rect">
            <a:avLst/>
          </a:prstGeom>
          <a:noFill/>
          <a:ln w="76200">
            <a:no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Verdana" pitchFamily="34" charset="0"/>
                <a:ea typeface="+mn-ea"/>
                <a:cs typeface="+mn-cs"/>
              </a:rPr>
              <a:t>Berlusconi was convicted of tax fraud in 2014 and was initially banned from running for political office until 2019, but an Italian court lifted the ban in May 2018, and Berlusconi won a seat in the European Parliament the following year.</a:t>
            </a:r>
            <a:r>
              <a:rPr kumimoji="0" lang="en-US" sz="2400" b="0" i="0" u="none" strike="noStrike" kern="1200" cap="none" spc="0" normalizeH="0" baseline="0" noProof="0" dirty="0">
                <a:ln>
                  <a:noFill/>
                </a:ln>
                <a:solidFill>
                  <a:schemeClr val="bg1"/>
                </a:solidFill>
                <a:effectLst/>
                <a:uLnTx/>
                <a:uFillTx/>
                <a:latin typeface="Verdana" pitchFamily="34" charset="0"/>
                <a:ea typeface="+mn-ea"/>
                <a:cs typeface="+mn-cs"/>
              </a:rPr>
              <a:t> </a:t>
            </a:r>
            <a:r>
              <a:rPr kumimoji="0" lang="en-US" sz="1200" b="0" i="0" u="none" strike="noStrike" kern="1200" cap="none" spc="0" normalizeH="0" baseline="0" noProof="0" dirty="0">
                <a:ln>
                  <a:noFill/>
                </a:ln>
                <a:solidFill>
                  <a:schemeClr val="bg1"/>
                </a:solidFill>
                <a:effectLst/>
                <a:uLnTx/>
                <a:uFillTx/>
                <a:latin typeface="Verdana" pitchFamily="34" charset="0"/>
                <a:ea typeface="+mn-ea"/>
                <a:cs typeface="+mn-cs"/>
              </a:rPr>
              <a:t>(</a:t>
            </a:r>
            <a:r>
              <a:rPr kumimoji="0" lang="en-US" sz="1200" b="0" u="none" strike="noStrike" kern="1200" cap="none" spc="0" normalizeH="0" baseline="0" noProof="0" dirty="0">
                <a:ln>
                  <a:noFill/>
                </a:ln>
                <a:solidFill>
                  <a:schemeClr val="bg1"/>
                </a:solidFill>
                <a:effectLst/>
                <a:uLnTx/>
                <a:uFillTx/>
                <a:latin typeface="Verdana" pitchFamily="34" charset="0"/>
                <a:ea typeface="+mn-ea"/>
                <a:cs typeface="+mn-cs"/>
                <a:hlinkClick r:id="rId5">
                  <a:extLst>
                    <a:ext uri="{A12FA001-AC4F-418D-AE19-62706E023703}">
                      <ahyp:hlinkClr xmlns:ahyp="http://schemas.microsoft.com/office/drawing/2018/hyperlinkcolor" val="tx"/>
                    </a:ext>
                  </a:extLst>
                </a:hlinkClick>
              </a:rPr>
              <a:t>Forbes</a:t>
            </a:r>
            <a:r>
              <a:rPr kumimoji="0" lang="en-US" sz="1200" b="0" i="0" u="none" strike="noStrike" kern="1200" cap="none" spc="0" normalizeH="0" baseline="0" noProof="0" dirty="0">
                <a:ln>
                  <a:noFill/>
                </a:ln>
                <a:solidFill>
                  <a:schemeClr val="bg1"/>
                </a:solidFill>
                <a:effectLst/>
                <a:uLnTx/>
                <a:uFillTx/>
                <a:latin typeface="Verdana" pitchFamily="34" charset="0"/>
                <a:ea typeface="+mn-ea"/>
                <a:cs typeface="+mn-cs"/>
              </a:rPr>
              <a:t>)</a:t>
            </a:r>
          </a:p>
        </p:txBody>
      </p:sp>
    </p:spTree>
    <p:extLst>
      <p:ext uri="{BB962C8B-B14F-4D97-AF65-F5344CB8AC3E}">
        <p14:creationId xmlns:p14="http://schemas.microsoft.com/office/powerpoint/2010/main" val="4153089073"/>
      </p:ext>
    </p:extLst>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3">
            <a:extLst>
              <a:ext uri="{FF2B5EF4-FFF2-40B4-BE49-F238E27FC236}">
                <a16:creationId xmlns:a16="http://schemas.microsoft.com/office/drawing/2014/main" id="{3B7AF7BC-0AAA-4844-87E3-4B8654FFE443}"/>
              </a:ext>
            </a:extLst>
          </p:cNvPr>
          <p:cNvSpPr txBox="1">
            <a:spLocks noChangeArrowheads="1"/>
          </p:cNvSpPr>
          <p:nvPr/>
        </p:nvSpPr>
        <p:spPr bwMode="auto">
          <a:xfrm>
            <a:off x="2637889" y="2667000"/>
            <a:ext cx="2694970"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Politics</a:t>
            </a:r>
          </a:p>
        </p:txBody>
      </p:sp>
    </p:spTree>
    <p:extLst>
      <p:ext uri="{BB962C8B-B14F-4D97-AF65-F5344CB8AC3E}">
        <p14:creationId xmlns:p14="http://schemas.microsoft.com/office/powerpoint/2010/main" val="3593789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1708797"/>
            <a:ext cx="7315200" cy="484440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charset="0"/>
                <a:ea typeface="+mn-ea"/>
                <a:cs typeface="+mn-cs"/>
              </a:rPr>
              <a:t>analogy</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“A relationship of resemblance or equivalence between two situations, people, or objects, especially when used as a basis for explanation or extrapolation.“</a:t>
            </a:r>
            <a:endParaRPr kumimoji="0" lang="en-US" sz="5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https://en.wiktionary.org/wiki/metaphor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607610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05000" y="2590800"/>
            <a:ext cx="5334000" cy="274825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major features of the Italian opera metaphor include .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DB103CA9-7D58-41D7-BBFB-351BDD9D66E0}"/>
                  </a:ext>
                </a:extLst>
              </p14:cNvPr>
              <p14:cNvContentPartPr/>
              <p14:nvPr/>
            </p14:nvContentPartPr>
            <p14:xfrm>
              <a:off x="3474549" y="3185432"/>
              <a:ext cx="360" cy="360"/>
            </p14:xfrm>
          </p:contentPart>
        </mc:Choice>
        <mc:Fallback xmlns="">
          <p:pic>
            <p:nvPicPr>
              <p:cNvPr id="2" name="Ink 1">
                <a:extLst>
                  <a:ext uri="{FF2B5EF4-FFF2-40B4-BE49-F238E27FC236}">
                    <a16:creationId xmlns:a16="http://schemas.microsoft.com/office/drawing/2014/main" id="{DB103CA9-7D58-41D7-BBFB-351BDD9D66E0}"/>
                  </a:ext>
                </a:extLst>
              </p:cNvPr>
              <p:cNvPicPr/>
              <p:nvPr/>
            </p:nvPicPr>
            <p:blipFill>
              <a:blip r:embed="rId3"/>
              <a:stretch>
                <a:fillRect/>
              </a:stretch>
            </p:blipFill>
            <p:spPr>
              <a:xfrm>
                <a:off x="342090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C1F2C0-2892-412E-9D5C-7490DEDB7E5F}"/>
                  </a:ext>
                </a:extLst>
              </p14:cNvPr>
              <p14:cNvContentPartPr/>
              <p14:nvPr/>
            </p14:nvContentPartPr>
            <p14:xfrm>
              <a:off x="3580389" y="3185432"/>
              <a:ext cx="360" cy="360"/>
            </p14:xfrm>
          </p:contentPart>
        </mc:Choice>
        <mc:Fallback xmlns="">
          <p:pic>
            <p:nvPicPr>
              <p:cNvPr id="3" name="Ink 2">
                <a:extLst>
                  <a:ext uri="{FF2B5EF4-FFF2-40B4-BE49-F238E27FC236}">
                    <a16:creationId xmlns:a16="http://schemas.microsoft.com/office/drawing/2014/main" id="{4EC1F2C0-2892-412E-9D5C-7490DEDB7E5F}"/>
                  </a:ext>
                </a:extLst>
              </p:cNvPr>
              <p:cNvPicPr/>
              <p:nvPr/>
            </p:nvPicPr>
            <p:blipFill>
              <a:blip r:embed="rId3"/>
              <a:stretch>
                <a:fillRect/>
              </a:stretch>
            </p:blipFill>
            <p:spPr>
              <a:xfrm>
                <a:off x="352674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0CBB67B-01DC-4BD6-8A19-FC3ADDF77000}"/>
                  </a:ext>
                </a:extLst>
              </p14:cNvPr>
              <p14:cNvContentPartPr/>
              <p14:nvPr/>
            </p14:nvContentPartPr>
            <p14:xfrm>
              <a:off x="3580389" y="3185432"/>
              <a:ext cx="360" cy="360"/>
            </p14:xfrm>
          </p:contentPart>
        </mc:Choice>
        <mc:Fallback xmlns="">
          <p:pic>
            <p:nvPicPr>
              <p:cNvPr id="4" name="Ink 3">
                <a:extLst>
                  <a:ext uri="{FF2B5EF4-FFF2-40B4-BE49-F238E27FC236}">
                    <a16:creationId xmlns:a16="http://schemas.microsoft.com/office/drawing/2014/main" id="{40CBB67B-01DC-4BD6-8A19-FC3ADDF77000}"/>
                  </a:ext>
                </a:extLst>
              </p:cNvPr>
              <p:cNvPicPr/>
              <p:nvPr/>
            </p:nvPicPr>
            <p:blipFill>
              <a:blip r:embed="rId3"/>
              <a:stretch>
                <a:fillRect/>
              </a:stretch>
            </p:blipFill>
            <p:spPr>
              <a:xfrm>
                <a:off x="3526749" y="307779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E580F027-9D38-4BDB-8FFA-3583C61F8B11}"/>
                  </a:ext>
                </a:extLst>
              </p14:cNvPr>
              <p14:cNvContentPartPr/>
              <p14:nvPr/>
            </p14:nvContentPartPr>
            <p14:xfrm>
              <a:off x="3451149" y="3281552"/>
              <a:ext cx="3960" cy="360"/>
            </p14:xfrm>
          </p:contentPart>
        </mc:Choice>
        <mc:Fallback xmlns="">
          <p:pic>
            <p:nvPicPr>
              <p:cNvPr id="6" name="Ink 5">
                <a:extLst>
                  <a:ext uri="{FF2B5EF4-FFF2-40B4-BE49-F238E27FC236}">
                    <a16:creationId xmlns:a16="http://schemas.microsoft.com/office/drawing/2014/main" id="{E580F027-9D38-4BDB-8FFA-3583C61F8B11}"/>
                  </a:ext>
                </a:extLst>
              </p:cNvPr>
              <p:cNvPicPr/>
              <p:nvPr/>
            </p:nvPicPr>
            <p:blipFill>
              <a:blip r:embed="rId7"/>
              <a:stretch>
                <a:fillRect/>
              </a:stretch>
            </p:blipFill>
            <p:spPr>
              <a:xfrm>
                <a:off x="3397509" y="3173552"/>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7D8D6A5F-6344-4DC1-8C52-21A54DE776B3}"/>
                  </a:ext>
                </a:extLst>
              </p14:cNvPr>
              <p14:cNvContentPartPr/>
              <p14:nvPr/>
            </p14:nvContentPartPr>
            <p14:xfrm>
              <a:off x="3445749" y="3281552"/>
              <a:ext cx="360" cy="360"/>
            </p14:xfrm>
          </p:contentPart>
        </mc:Choice>
        <mc:Fallback xmlns="">
          <p:pic>
            <p:nvPicPr>
              <p:cNvPr id="7" name="Ink 6">
                <a:extLst>
                  <a:ext uri="{FF2B5EF4-FFF2-40B4-BE49-F238E27FC236}">
                    <a16:creationId xmlns:a16="http://schemas.microsoft.com/office/drawing/2014/main" id="{7D8D6A5F-6344-4DC1-8C52-21A54DE776B3}"/>
                  </a:ext>
                </a:extLst>
              </p:cNvPr>
              <p:cNvPicPr/>
              <p:nvPr/>
            </p:nvPicPr>
            <p:blipFill>
              <a:blip r:embed="rId3"/>
              <a:stretch>
                <a:fillRect/>
              </a:stretch>
            </p:blipFill>
            <p:spPr>
              <a:xfrm>
                <a:off x="3391749" y="317355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0A6BB4F4-417C-4D6E-845A-9D607B799413}"/>
                  </a:ext>
                </a:extLst>
              </p14:cNvPr>
              <p14:cNvContentPartPr/>
              <p14:nvPr/>
            </p14:nvContentPartPr>
            <p14:xfrm>
              <a:off x="3609549" y="3326192"/>
              <a:ext cx="360" cy="4320"/>
            </p14:xfrm>
          </p:contentPart>
        </mc:Choice>
        <mc:Fallback xmlns="">
          <p:pic>
            <p:nvPicPr>
              <p:cNvPr id="8" name="Ink 7">
                <a:extLst>
                  <a:ext uri="{FF2B5EF4-FFF2-40B4-BE49-F238E27FC236}">
                    <a16:creationId xmlns:a16="http://schemas.microsoft.com/office/drawing/2014/main" id="{0A6BB4F4-417C-4D6E-845A-9D607B799413}"/>
                  </a:ext>
                </a:extLst>
              </p:cNvPr>
              <p:cNvPicPr/>
              <p:nvPr/>
            </p:nvPicPr>
            <p:blipFill>
              <a:blip r:embed="rId10"/>
              <a:stretch>
                <a:fillRect/>
              </a:stretch>
            </p:blipFill>
            <p:spPr>
              <a:xfrm>
                <a:off x="3555549" y="3218192"/>
                <a:ext cx="108000" cy="219960"/>
              </a:xfrm>
              <a:prstGeom prst="rect">
                <a:avLst/>
              </a:prstGeom>
            </p:spPr>
          </p:pic>
        </mc:Fallback>
      </mc:AlternateContent>
    </p:spTree>
    <p:extLst>
      <p:ext uri="{BB962C8B-B14F-4D97-AF65-F5344CB8AC3E}">
        <p14:creationId xmlns:p14="http://schemas.microsoft.com/office/powerpoint/2010/main" val="19804194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50000"/>
              </a:lnSpc>
              <a:spcBef>
                <a:spcPts val="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50000"/>
              </a:lnSpc>
              <a:spcBef>
                <a:spcPts val="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50000"/>
              </a:lnSpc>
              <a:spcBef>
                <a:spcPts val="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50000"/>
              </a:lnSpc>
              <a:spcBef>
                <a:spcPts val="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50000"/>
              </a:lnSpc>
              <a:spcBef>
                <a:spcPts val="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3">
            <a:extLst>
              <a:ext uri="{FF2B5EF4-FFF2-40B4-BE49-F238E27FC236}">
                <a16:creationId xmlns:a16="http://schemas.microsoft.com/office/drawing/2014/main" id="{59286173-9C42-4126-ADB7-1F4EFCCF0D03}"/>
              </a:ext>
            </a:extLst>
          </p:cNvPr>
          <p:cNvSpPr txBox="1">
            <a:spLocks noChangeArrowheads="1"/>
          </p:cNvSpPr>
          <p:nvPr/>
        </p:nvSpPr>
        <p:spPr bwMode="auto">
          <a:xfrm>
            <a:off x="821059" y="540603"/>
            <a:ext cx="7484741" cy="830997"/>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FFFFFF">
                    <a:lumMod val="75000"/>
                  </a:srgbClr>
                </a:solidFill>
                <a:effectLst>
                  <a:outerShdw blurRad="50800" dist="38100" algn="l" rotWithShape="0">
                    <a:prstClr val="black">
                      <a:alpha val="40000"/>
                    </a:prstClr>
                  </a:outerShdw>
                </a:effectLst>
                <a:uLnTx/>
                <a:uFillTx/>
                <a:latin typeface="Verdana" pitchFamily="34" charset="0"/>
                <a:ea typeface="+mn-ea"/>
                <a:cs typeface="+mn-cs"/>
              </a:rPr>
              <a:t>Metaphor: The Opera</a:t>
            </a:r>
          </a:p>
        </p:txBody>
      </p:sp>
    </p:spTree>
    <p:extLst>
      <p:ext uri="{BB962C8B-B14F-4D97-AF65-F5344CB8AC3E}">
        <p14:creationId xmlns:p14="http://schemas.microsoft.com/office/powerpoint/2010/main" val="385118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4995" name="Rectangle 3"/>
          <p:cNvSpPr>
            <a:spLocks noGrp="1" noChangeArrowheads="1"/>
          </p:cNvSpPr>
          <p:nvPr>
            <p:ph type="body" idx="1"/>
          </p:nvPr>
        </p:nvSpPr>
        <p:spPr>
          <a:xfrm>
            <a:off x="914400" y="2193191"/>
            <a:ext cx="7315200" cy="3293209"/>
          </a:xfrm>
        </p:spPr>
        <p:txBody>
          <a:bodyPr/>
          <a:lstStyle/>
          <a:p>
            <a:pPr marL="0" indent="0" algn="ctr" eaLnBrk="1" hangingPunct="1">
              <a:lnSpc>
                <a:spcPct val="110000"/>
              </a:lnSpc>
              <a:buFontTx/>
              <a:buNone/>
            </a:pPr>
            <a:r>
              <a:rPr lang="en-US" dirty="0"/>
              <a:t>Gannon and Pillai focus on </a:t>
            </a:r>
          </a:p>
          <a:p>
            <a:pPr marL="0" indent="0" algn="ctr" eaLnBrk="1" hangingPunct="1">
              <a:lnSpc>
                <a:spcPct val="110000"/>
              </a:lnSpc>
              <a:buFontTx/>
              <a:buNone/>
            </a:pPr>
            <a:r>
              <a:rPr lang="en-US" sz="4000" b="1" dirty="0"/>
              <a:t>five distinctive characteristics of the opera </a:t>
            </a:r>
          </a:p>
          <a:p>
            <a:pPr marL="0" indent="0" algn="ctr" eaLnBrk="1" hangingPunct="1">
              <a:lnSpc>
                <a:spcPct val="110000"/>
              </a:lnSpc>
              <a:buFontTx/>
              <a:buNone/>
            </a:pPr>
            <a:r>
              <a:rPr lang="en-US" dirty="0"/>
              <a:t>and demonstrates how they illustrate Italian life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49992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676400" y="2025503"/>
            <a:ext cx="5791200" cy="36132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A key feature 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 one prominently represented in the Opera is that . . .</a:t>
            </a:r>
          </a:p>
        </p:txBody>
      </p:sp>
    </p:spTree>
    <p:extLst>
      <p:ext uri="{BB962C8B-B14F-4D97-AF65-F5344CB8AC3E}">
        <p14:creationId xmlns:p14="http://schemas.microsoft.com/office/powerpoint/2010/main" val="31695176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Many of Ital</a:t>
            </a:r>
            <a:r>
              <a:rPr lang="en-US" sz="4400" i="0" dirty="0">
                <a:solidFill>
                  <a:srgbClr val="FF0000"/>
                </a:solidFill>
                <a:latin typeface="Arial" charset="0"/>
              </a:rPr>
              <a:t>y’s contemporary political situations reflect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400" i="0" dirty="0">
                <a:solidFill>
                  <a:srgbClr val="FF0000"/>
                </a:solidFill>
                <a:latin typeface="Arial" charset="0"/>
              </a:rPr>
              <a:t> </a:t>
            </a: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a:t>
            </a:r>
          </a:p>
        </p:txBody>
      </p:sp>
    </p:spTree>
    <p:extLst>
      <p:ext uri="{BB962C8B-B14F-4D97-AF65-F5344CB8AC3E}">
        <p14:creationId xmlns:p14="http://schemas.microsoft.com/office/powerpoint/2010/main" val="19561628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85372" y="2519232"/>
            <a:ext cx="7391400" cy="2357568"/>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Gannon and Pillai classify Italy as 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“Cleft National Cultures”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that they discuss</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9719196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5FF4089A-23DD-4DBB-BBE6-C0AA149BCB54}"/>
                  </a:ext>
                </a:extLst>
              </p14:cNvPr>
              <p14:cNvContentPartPr/>
              <p14:nvPr/>
            </p14:nvContentPartPr>
            <p14:xfrm>
              <a:off x="1452789" y="5273432"/>
              <a:ext cx="4194720" cy="97560"/>
            </p14:xfrm>
          </p:contentPart>
        </mc:Choice>
        <mc:Fallback xmlns="">
          <p:pic>
            <p:nvPicPr>
              <p:cNvPr id="3" name="Ink 2">
                <a:extLst>
                  <a:ext uri="{FF2B5EF4-FFF2-40B4-BE49-F238E27FC236}">
                    <a16:creationId xmlns:a16="http://schemas.microsoft.com/office/drawing/2014/main" id="{5FF4089A-23DD-4DBB-BBE6-C0AA149BCB54}"/>
                  </a:ext>
                </a:extLst>
              </p:cNvPr>
              <p:cNvPicPr/>
              <p:nvPr/>
            </p:nvPicPr>
            <p:blipFill>
              <a:blip r:embed="rId6"/>
              <a:stretch>
                <a:fillRect/>
              </a:stretch>
            </p:blipFill>
            <p:spPr>
              <a:xfrm>
                <a:off x="1399149" y="5165792"/>
                <a:ext cx="4302360" cy="31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41ADA81D-A4A8-4170-A3C4-F05E6F5477EC}"/>
                  </a:ext>
                </a:extLst>
              </p14:cNvPr>
              <p14:cNvContentPartPr/>
              <p14:nvPr/>
            </p14:nvContentPartPr>
            <p14:xfrm>
              <a:off x="1472589" y="5455952"/>
              <a:ext cx="4142880" cy="52920"/>
            </p14:xfrm>
          </p:contentPart>
        </mc:Choice>
        <mc:Fallback xmlns="">
          <p:pic>
            <p:nvPicPr>
              <p:cNvPr id="4" name="Ink 3">
                <a:extLst>
                  <a:ext uri="{FF2B5EF4-FFF2-40B4-BE49-F238E27FC236}">
                    <a16:creationId xmlns:a16="http://schemas.microsoft.com/office/drawing/2014/main" id="{41ADA81D-A4A8-4170-A3C4-F05E6F5477EC}"/>
                  </a:ext>
                </a:extLst>
              </p:cNvPr>
              <p:cNvPicPr/>
              <p:nvPr/>
            </p:nvPicPr>
            <p:blipFill>
              <a:blip r:embed="rId8"/>
              <a:stretch>
                <a:fillRect/>
              </a:stretch>
            </p:blipFill>
            <p:spPr>
              <a:xfrm>
                <a:off x="1418589" y="5348312"/>
                <a:ext cx="425052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EDBD967-17CE-4061-9A8D-11EF5A839EFA}"/>
                  </a:ext>
                </a:extLst>
              </p14:cNvPr>
              <p14:cNvContentPartPr/>
              <p14:nvPr/>
            </p14:nvContentPartPr>
            <p14:xfrm>
              <a:off x="2444211" y="3772232"/>
              <a:ext cx="2839680" cy="69840"/>
            </p14:xfrm>
          </p:contentPart>
        </mc:Choice>
        <mc:Fallback xmlns="">
          <p:pic>
            <p:nvPicPr>
              <p:cNvPr id="6" name="Ink 5">
                <a:extLst>
                  <a:ext uri="{FF2B5EF4-FFF2-40B4-BE49-F238E27FC236}">
                    <a16:creationId xmlns:a16="http://schemas.microsoft.com/office/drawing/2014/main" id="{8EDBD967-17CE-4061-9A8D-11EF5A839EFA}"/>
                  </a:ext>
                </a:extLst>
              </p:cNvPr>
              <p:cNvPicPr/>
              <p:nvPr/>
            </p:nvPicPr>
            <p:blipFill>
              <a:blip r:embed="rId10"/>
              <a:stretch>
                <a:fillRect/>
              </a:stretch>
            </p:blipFill>
            <p:spPr>
              <a:xfrm>
                <a:off x="2390571" y="3664232"/>
                <a:ext cx="294732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042B8AD0-BEC1-4858-8D6E-51055862E208}"/>
                  </a:ext>
                </a:extLst>
              </p14:cNvPr>
              <p14:cNvContentPartPr/>
              <p14:nvPr/>
            </p14:nvContentPartPr>
            <p14:xfrm>
              <a:off x="2386971" y="3896432"/>
              <a:ext cx="2925360" cy="69840"/>
            </p14:xfrm>
          </p:contentPart>
        </mc:Choice>
        <mc:Fallback xmlns="">
          <p:pic>
            <p:nvPicPr>
              <p:cNvPr id="7" name="Ink 6">
                <a:extLst>
                  <a:ext uri="{FF2B5EF4-FFF2-40B4-BE49-F238E27FC236}">
                    <a16:creationId xmlns:a16="http://schemas.microsoft.com/office/drawing/2014/main" id="{042B8AD0-BEC1-4858-8D6E-51055862E208}"/>
                  </a:ext>
                </a:extLst>
              </p:cNvPr>
              <p:cNvPicPr/>
              <p:nvPr/>
            </p:nvPicPr>
            <p:blipFill>
              <a:blip r:embed="rId12"/>
              <a:stretch>
                <a:fillRect/>
              </a:stretch>
            </p:blipFill>
            <p:spPr>
              <a:xfrm>
                <a:off x="2333331" y="3788432"/>
                <a:ext cx="3033000" cy="285480"/>
              </a:xfrm>
              <a:prstGeom prst="rect">
                <a:avLst/>
              </a:prstGeom>
            </p:spPr>
          </p:pic>
        </mc:Fallback>
      </mc:AlternateContent>
    </p:spTree>
    <p:extLst>
      <p:ext uri="{BB962C8B-B14F-4D97-AF65-F5344CB8AC3E}">
        <p14:creationId xmlns:p14="http://schemas.microsoft.com/office/powerpoint/2010/main" val="406262061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solidFill>
                  <a:schemeClr val="accent1">
                    <a:lumMod val="90000"/>
                  </a:schemeClr>
                </a:solidFill>
                <a:latin typeface="Verdana" pitchFamily="34" charset="0"/>
              </a:rPr>
              <a:t> Cultural Metaphors</a:t>
            </a:r>
          </a:p>
        </p:txBody>
      </p:sp>
      <p:sp>
        <p:nvSpPr>
          <p:cNvPr id="28675" name="Rectangle 3"/>
          <p:cNvSpPr>
            <a:spLocks noGrp="1" noChangeArrowheads="1"/>
          </p:cNvSpPr>
          <p:nvPr>
            <p:ph type="body" idx="1"/>
          </p:nvPr>
        </p:nvSpPr>
        <p:spPr>
          <a:xfrm>
            <a:off x="914400" y="2667000"/>
            <a:ext cx="7315200" cy="2850011"/>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subcultures </a:t>
            </a:r>
          </a:p>
          <a:p>
            <a:pPr marL="6350" lvl="2" indent="0" algn="ctr" eaLnBrk="1" hangingPunct="1">
              <a:buNone/>
            </a:pPr>
            <a:r>
              <a:rPr lang="en-US" sz="3200" b="1" dirty="0">
                <a:solidFill>
                  <a:srgbClr val="FF0000"/>
                </a:solidFill>
                <a:latin typeface="Verdana" pitchFamily="34" charset="0"/>
              </a:rPr>
              <a:t>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Tree>
    <p:extLst>
      <p:ext uri="{BB962C8B-B14F-4D97-AF65-F5344CB8AC3E}">
        <p14:creationId xmlns:p14="http://schemas.microsoft.com/office/powerpoint/2010/main" val="5418990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253698"/>
            <a:ext cx="7315200" cy="707886"/>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in a nutshell . . .</a:t>
            </a:r>
            <a:endParaRPr lang="en-US" sz="3200" b="1" dirty="0">
              <a:latin typeface="Verdana" pitchFamily="34" charset="0"/>
            </a:endParaRPr>
          </a:p>
        </p:txBody>
      </p:sp>
    </p:spTree>
    <p:extLst>
      <p:ext uri="{BB962C8B-B14F-4D97-AF65-F5344CB8AC3E}">
        <p14:creationId xmlns:p14="http://schemas.microsoft.com/office/powerpoint/2010/main" val="102690573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
        <p:nvSpPr>
          <p:cNvPr id="4" name="Rectangle 3"/>
          <p:cNvSpPr/>
          <p:nvPr/>
        </p:nvSpPr>
        <p:spPr>
          <a:xfrm>
            <a:off x="885372" y="3276600"/>
            <a:ext cx="7391400" cy="1938992"/>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Italy is primarily culturally divided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“North - South”</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9348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2789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225324"/>
          </a:xfrm>
        </p:spPr>
        <p:txBody>
          <a:bodyPr/>
          <a:lstStyle/>
          <a:p>
            <a:pPr eaLnBrk="1" hangingPunct="1">
              <a:lnSpc>
                <a:spcPct val="90000"/>
              </a:lnSpc>
            </a:pPr>
            <a:r>
              <a:rPr lang="en-US" sz="4000" b="1" dirty="0"/>
              <a:t>The Apennine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sz="3200"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786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DEAF70A-FBDE-41D8-98BB-2A9743947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035" y="9625"/>
            <a:ext cx="6127930" cy="6858000"/>
          </a:xfrm>
          <a:prstGeom prst="rect">
            <a:avLst/>
          </a:prstGeom>
        </p:spPr>
      </p:pic>
      <p:sp>
        <p:nvSpPr>
          <p:cNvPr id="7" name="Rectangle 4">
            <a:extLst>
              <a:ext uri="{FF2B5EF4-FFF2-40B4-BE49-F238E27FC236}">
                <a16:creationId xmlns:a16="http://schemas.microsoft.com/office/drawing/2014/main" id="{F269DCD0-18EB-4E42-A55F-1FBE351E432A}"/>
              </a:ext>
            </a:extLst>
          </p:cNvPr>
          <p:cNvSpPr>
            <a:spLocks noChangeArrowheads="1"/>
          </p:cNvSpPr>
          <p:nvPr/>
        </p:nvSpPr>
        <p:spPr bwMode="auto">
          <a:xfrm>
            <a:off x="3163632" y="6629400"/>
            <a:ext cx="281038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https://en.wikipedia.org/wiki/Apennine_Mountains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89833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Apennine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solidFill>
                  <a:srgbClr val="FF0000"/>
                </a:solidFill>
              </a:rPr>
              <a:t>Many Italians view Italy as two separate nations</a:t>
            </a:r>
          </a:p>
          <a:p>
            <a:pPr lvl="2" eaLnBrk="1" hangingPunct="1">
              <a:lnSpc>
                <a:spcPct val="150000"/>
              </a:lnSpc>
            </a:pPr>
            <a:r>
              <a:rPr lang="en-US" b="1" dirty="0">
                <a:solidFill>
                  <a:srgbClr val="FF0000"/>
                </a:solidFill>
              </a:rPr>
              <a:t>The wealthier, industrial north</a:t>
            </a:r>
          </a:p>
          <a:p>
            <a:pPr lvl="2" eaLnBrk="1" hangingPunct="1">
              <a:lnSpc>
                <a:spcPct val="150000"/>
              </a:lnSpc>
            </a:pPr>
            <a:r>
              <a:rPr lang="en-US" b="1" dirty="0">
                <a:solidFill>
                  <a:srgbClr val="FF0000"/>
                </a:solidFill>
              </a:rPr>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10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38146429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825145"/>
            <a:ext cx="7315200" cy="3539430"/>
          </a:xfrm>
        </p:spPr>
        <p:txBody>
          <a:bodyPr/>
          <a:lstStyle/>
          <a:p>
            <a:pPr marL="0" indent="0" algn="ctr" eaLnBrk="1" hangingPunct="1"/>
            <a:endParaRPr lang="en-US" b="1" dirty="0"/>
          </a:p>
          <a:p>
            <a:pPr marL="0" indent="0" algn="ctr" eaLnBrk="1" hangingPunct="1"/>
            <a:endParaRPr lang="en-US" b="1" dirty="0"/>
          </a:p>
          <a:p>
            <a:pPr marL="0" indent="0" algn="ctr" eaLnBrk="1" hangingPunct="1">
              <a:lnSpc>
                <a:spcPct val="110000"/>
              </a:lnSpc>
              <a:buNone/>
            </a:pPr>
            <a:r>
              <a:rPr lang="en-US" b="1" dirty="0"/>
              <a:t>the north and south </a:t>
            </a:r>
          </a:p>
          <a:p>
            <a:pPr marL="0" indent="0" algn="ctr" eaLnBrk="1" hangingPunct="1">
              <a:lnSpc>
                <a:spcPct val="110000"/>
              </a:lnSpc>
              <a:buNone/>
            </a:pPr>
            <a:r>
              <a:rPr lang="en-US" b="1" dirty="0"/>
              <a:t>are closely linked to one another culturally, even though there are regional differences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58966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4794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71344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14652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2743200"/>
            <a:ext cx="7315200" cy="2431435"/>
          </a:xfrm>
        </p:spPr>
        <p:txBody>
          <a:bodyPr/>
          <a:lstStyle/>
          <a:p>
            <a:pPr marL="0" indent="0" algn="ctr" eaLnBrk="1" hangingPunct="1">
              <a:buNone/>
            </a:pPr>
            <a:r>
              <a:rPr lang="en-US" sz="3600" dirty="0"/>
              <a:t>But the economically prosperous north </a:t>
            </a:r>
            <a:r>
              <a:rPr lang="en-US" sz="4000" b="1" dirty="0"/>
              <a:t>depends heavily on emigration from the south</a:t>
            </a:r>
            <a:r>
              <a:rPr lang="en-US" sz="3600" dirty="0"/>
              <a:t> for its workforce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68720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533400" y="2753142"/>
            <a:ext cx="8153400" cy="2123658"/>
          </a:xfrm>
        </p:spPr>
        <p:txBody>
          <a:bodyPr/>
          <a:lstStyle/>
          <a:p>
            <a:pPr marL="0" indent="0" algn="ctr" eaLnBrk="1" hangingPunct="1">
              <a:buNone/>
            </a:pPr>
            <a:r>
              <a:rPr lang="en-US" sz="4400" b="1" dirty="0"/>
              <a:t>the Northern League</a:t>
            </a:r>
            <a:r>
              <a:rPr lang="en-US" sz="4400" dirty="0"/>
              <a:t> . . . periodically seeks to create </a:t>
            </a:r>
            <a:br>
              <a:rPr lang="en-US" sz="4400" dirty="0"/>
            </a:br>
            <a:r>
              <a:rPr lang="en-US" sz="4400" dirty="0"/>
              <a:t>two separate nations in Italy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240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600200" y="1135725"/>
            <a:ext cx="5943600" cy="34409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lang="en-US" sz="2400" i="0" dirty="0">
              <a:solidFill>
                <a:srgbClr val="FF0000"/>
              </a:solidFill>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Northern League  is “</a:t>
            </a:r>
            <a:r>
              <a:rPr kumimoji="0" lang="en-US" sz="4000" b="1" i="1" u="none" strike="noStrike" kern="1200" cap="none" spc="0" normalizeH="0" baseline="0" noProof="0" dirty="0" err="1">
                <a:ln>
                  <a:noFill/>
                </a:ln>
                <a:solidFill>
                  <a:srgbClr val="FF0000"/>
                </a:solidFill>
                <a:effectLst/>
                <a:uLnTx/>
                <a:uFillTx/>
                <a:latin typeface="Arial" charset="0"/>
                <a:ea typeface="+mn-ea"/>
                <a:cs typeface="+mn-cs"/>
              </a:rPr>
              <a:t>Lega</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 Nord . . .</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3" name="Rectangle 2"/>
          <p:cNvSpPr/>
          <p:nvPr/>
        </p:nvSpPr>
        <p:spPr>
          <a:xfrm>
            <a:off x="1123122" y="5297269"/>
            <a:ext cx="6934200" cy="6463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800" b="1" i="1" u="none" strike="noStrike" kern="1200" cap="none" spc="0" normalizeH="0" baseline="0" noProof="0" dirty="0">
                <a:ln>
                  <a:noFill/>
                </a:ln>
                <a:solidFill>
                  <a:srgbClr val="FFFFFF"/>
                </a:solidFill>
                <a:effectLst/>
                <a:uLnTx/>
                <a:uFillTx/>
                <a:latin typeface="Verdana" pitchFamily="34" charset="0"/>
                <a:ea typeface="+mn-ea"/>
                <a:cs typeface="+mn-cs"/>
              </a:rPr>
              <a:t>Lega Nord per l'Indipendenza della Padania </a:t>
            </a:r>
            <a:r>
              <a:rPr kumimoji="0" lang="it-IT" sz="1800" b="1" i="0" u="none" strike="noStrike" kern="1200" cap="none" spc="0" normalizeH="0" baseline="0" noProof="0" dirty="0">
                <a:ln>
                  <a:noFill/>
                </a:ln>
                <a:solidFill>
                  <a:srgbClr val="FFFFFF"/>
                </a:solidFill>
                <a:effectLst/>
                <a:uLnTx/>
                <a:uFillTx/>
                <a:latin typeface="Verdana" pitchFamily="34" charset="0"/>
                <a:ea typeface="+mn-ea"/>
                <a:cs typeface="+mn-cs"/>
              </a:rPr>
              <a:t>(Northern League for the Independence of </a:t>
            </a:r>
            <a:r>
              <a:rPr kumimoji="0" lang="it-IT" sz="1800" b="1" i="1" u="none" strike="noStrike" kern="1200" cap="none" spc="0" normalizeH="0" baseline="0" noProof="0" dirty="0">
                <a:ln>
                  <a:noFill/>
                </a:ln>
                <a:solidFill>
                  <a:srgbClr val="FFFFFF"/>
                </a:solidFill>
                <a:effectLst/>
                <a:uLnTx/>
                <a:uFillTx/>
                <a:latin typeface="Verdana" pitchFamily="34" charset="0"/>
                <a:ea typeface="+mn-ea"/>
                <a:cs typeface="+mn-cs"/>
              </a:rPr>
              <a:t>Padania</a:t>
            </a:r>
            <a:r>
              <a:rPr kumimoji="0" lang="it-IT" sz="18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66901097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Sometimes the northern region is called</a:t>
            </a:r>
          </a:p>
          <a:p>
            <a:pPr algn="ctr" eaLnBrk="1" hangingPunct="1">
              <a:buFontTx/>
              <a:buNone/>
            </a:pPr>
            <a:r>
              <a:rPr lang="en-US" sz="4000" b="1" dirty="0">
                <a:latin typeface="Verdana" pitchFamily="34" charset="0"/>
              </a:rPr>
              <a:t> </a:t>
            </a:r>
            <a:r>
              <a:rPr lang="en-US" sz="4000" b="1" i="1" dirty="0">
                <a:latin typeface="Verdana" pitchFamily="34" charset="0"/>
              </a:rPr>
              <a:t>Padania</a:t>
            </a:r>
            <a:r>
              <a:rPr lang="en-US" sz="4000" b="1" dirty="0">
                <a:latin typeface="Verdana" pitchFamily="34" charset="0"/>
              </a:rPr>
              <a:t> . . .</a:t>
            </a:r>
            <a:endParaRPr lang="en-US" sz="3200" b="1"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D1185D12-F1B9-4558-BBB8-4725E70BD61E}"/>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FFFFFF"/>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028184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910769" y="152400"/>
            <a:ext cx="5480631" cy="6399442"/>
          </a:xfrm>
          <a:prstGeom prst="rect">
            <a:avLst/>
          </a:prstGeom>
          <a:noFill/>
          <a:ln w="9525">
            <a:noFill/>
            <a:miter lim="800000"/>
            <a:headEnd/>
            <a:tailEnd/>
          </a:ln>
        </p:spPr>
      </p:pic>
      <p:sp>
        <p:nvSpPr>
          <p:cNvPr id="5"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1301525" y="2449955"/>
            <a:ext cx="1755609"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1D1259"/>
                </a:solidFill>
                <a:effectLst/>
                <a:uLnTx/>
                <a:uFillTx/>
                <a:latin typeface="Arial" charset="0"/>
                <a:ea typeface="+mn-ea"/>
                <a:cs typeface="+mn-cs"/>
              </a:rPr>
              <a:t>Padania</a:t>
            </a:r>
          </a:p>
        </p:txBody>
      </p:sp>
      <p:sp>
        <p:nvSpPr>
          <p:cNvPr id="9" name="Freeform 8"/>
          <p:cNvSpPr/>
          <p:nvPr/>
        </p:nvSpPr>
        <p:spPr>
          <a:xfrm rot="217542">
            <a:off x="1669447" y="174343"/>
            <a:ext cx="4052505" cy="2318314"/>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1D1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9407950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910769" y="152400"/>
            <a:ext cx="5480631" cy="6399442"/>
          </a:xfrm>
          <a:prstGeom prst="rect">
            <a:avLst/>
          </a:prstGeom>
          <a:noFill/>
          <a:ln w="9525">
            <a:noFill/>
            <a:miter lim="800000"/>
            <a:headEnd/>
            <a:tailEnd/>
          </a:ln>
        </p:spPr>
      </p:pic>
      <p:sp>
        <p:nvSpPr>
          <p:cNvPr id="5"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877680" y="4711214"/>
            <a:ext cx="1755609"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1D1259"/>
                </a:solidFill>
                <a:effectLst/>
                <a:uLnTx/>
                <a:uFillTx/>
                <a:latin typeface="Arial" charset="0"/>
                <a:ea typeface="+mn-ea"/>
                <a:cs typeface="+mn-cs"/>
              </a:rPr>
              <a:t>Padania</a:t>
            </a:r>
          </a:p>
        </p:txBody>
      </p:sp>
      <p:sp>
        <p:nvSpPr>
          <p:cNvPr id="9" name="Freeform 8"/>
          <p:cNvSpPr/>
          <p:nvPr/>
        </p:nvSpPr>
        <p:spPr>
          <a:xfrm rot="217542">
            <a:off x="1669447" y="174343"/>
            <a:ext cx="4052505" cy="2318314"/>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1D12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394" y="108982"/>
            <a:ext cx="5878708" cy="4476174"/>
          </a:xfrm>
          <a:prstGeom prst="rect">
            <a:avLst/>
          </a:prstGeom>
        </p:spPr>
      </p:pic>
    </p:spTree>
    <p:extLst>
      <p:ext uri="{BB962C8B-B14F-4D97-AF65-F5344CB8AC3E}">
        <p14:creationId xmlns:p14="http://schemas.microsoft.com/office/powerpoint/2010/main" val="7178130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73151"/>
            <a:ext cx="8229600" cy="570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2133600" y="3505200"/>
            <a:ext cx="3382245" cy="1380744"/>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035040" y="5553456"/>
            <a:ext cx="1697736" cy="713087"/>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3882281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3125122" y="6551842"/>
            <a:ext cx="28632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https://en.wikipedia.org/wiki/Padanian_nationalism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1BA108CD-2C05-45DB-BEA1-37A6D544335C}"/>
              </a:ext>
            </a:extLst>
          </p:cNvPr>
          <p:cNvPicPr>
            <a:picLocks noChangeAspect="1"/>
          </p:cNvPicPr>
          <p:nvPr/>
        </p:nvPicPr>
        <p:blipFill>
          <a:blip r:embed="rId4"/>
          <a:stretch>
            <a:fillRect/>
          </a:stretch>
        </p:blipFill>
        <p:spPr>
          <a:xfrm>
            <a:off x="457200" y="1314375"/>
            <a:ext cx="8229600" cy="4781625"/>
          </a:xfrm>
          <a:prstGeom prst="rect">
            <a:avLst/>
          </a:prstGeom>
        </p:spPr>
      </p:pic>
    </p:spTree>
    <p:extLst>
      <p:ext uri="{BB962C8B-B14F-4D97-AF65-F5344CB8AC3E}">
        <p14:creationId xmlns:p14="http://schemas.microsoft.com/office/powerpoint/2010/main" val="68197699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solidFill>
                  <a:schemeClr val="accent1"/>
                </a:solidFill>
                <a:latin typeface="Verdana" pitchFamily="34" charset="0"/>
              </a:rPr>
              <a:t> </a:t>
            </a:r>
            <a:r>
              <a:rPr lang="en-US" sz="4000" b="1" dirty="0">
                <a:solidFill>
                  <a:schemeClr val="accent1"/>
                </a:solidFill>
                <a:latin typeface="Verdana" pitchFamily="34" charset="0"/>
              </a:rPr>
              <a:t>Sometimes the northern region is called</a:t>
            </a:r>
          </a:p>
          <a:p>
            <a:pPr algn="ctr" eaLnBrk="1" hangingPunct="1">
              <a:buFontTx/>
              <a:buNone/>
            </a:pPr>
            <a:r>
              <a:rPr lang="en-US" sz="4000" b="1" dirty="0">
                <a:solidFill>
                  <a:schemeClr val="accent1"/>
                </a:solidFill>
                <a:latin typeface="Verdana" pitchFamily="34" charset="0"/>
              </a:rPr>
              <a:t> </a:t>
            </a:r>
            <a:r>
              <a:rPr lang="en-US" sz="4000" b="1" i="1" dirty="0">
                <a:solidFill>
                  <a:schemeClr val="accent1"/>
                </a:solidFill>
                <a:latin typeface="Verdana" pitchFamily="34" charset="0"/>
              </a:rPr>
              <a:t>Padania</a:t>
            </a:r>
            <a:r>
              <a:rPr lang="en-US" sz="4000" b="1" dirty="0">
                <a:solidFill>
                  <a:schemeClr val="accent1"/>
                </a:solidFill>
                <a:latin typeface="Verdana" pitchFamily="34" charset="0"/>
              </a:rPr>
              <a:t> . . .</a:t>
            </a:r>
            <a:endParaRPr lang="en-US" sz="3200" b="1" dirty="0">
              <a:solidFill>
                <a:schemeClr val="accent1"/>
              </a:solidFill>
              <a:latin typeface="Verdana" pitchFamily="34" charset="0"/>
            </a:endParaRPr>
          </a:p>
        </p:txBody>
      </p:sp>
      <p:sp>
        <p:nvSpPr>
          <p:cNvPr id="3" name="Rectangle 3">
            <a:extLst>
              <a:ext uri="{FF2B5EF4-FFF2-40B4-BE49-F238E27FC236}">
                <a16:creationId xmlns:a16="http://schemas.microsoft.com/office/drawing/2014/main" id="{CBCE04F5-12C6-4ED1-A2C2-5A4B4097CA8C}"/>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000000"/>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Icon&#10;&#10;Description automatically generated">
            <a:extLst>
              <a:ext uri="{FF2B5EF4-FFF2-40B4-BE49-F238E27FC236}">
                <a16:creationId xmlns:a16="http://schemas.microsoft.com/office/drawing/2014/main" id="{68639A42-269D-40B2-B185-5ADE4994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90208"/>
            <a:ext cx="1828800" cy="914400"/>
          </a:xfrm>
          <a:prstGeom prst="rect">
            <a:avLst/>
          </a:prstGeom>
          <a:ln>
            <a:solidFill>
              <a:srgbClr val="008000"/>
            </a:solidFill>
          </a:ln>
        </p:spPr>
      </p:pic>
    </p:spTree>
    <p:extLst>
      <p:ext uri="{BB962C8B-B14F-4D97-AF65-F5344CB8AC3E}">
        <p14:creationId xmlns:p14="http://schemas.microsoft.com/office/powerpoint/2010/main" val="39960386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3878"/>
            <a:ext cx="8229600" cy="572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81200" y="3124200"/>
            <a:ext cx="3447629" cy="21336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3825767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 Box 3"/>
          <p:cNvSpPr txBox="1">
            <a:spLocks noChangeArrowheads="1"/>
          </p:cNvSpPr>
          <p:nvPr/>
        </p:nvSpPr>
        <p:spPr bwMode="auto">
          <a:xfrm>
            <a:off x="457200" y="2797314"/>
            <a:ext cx="67056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Basic Demographics</a:t>
            </a:r>
          </a:p>
        </p:txBody>
      </p:sp>
    </p:spTree>
    <p:extLst>
      <p:ext uri="{BB962C8B-B14F-4D97-AF65-F5344CB8AC3E}">
        <p14:creationId xmlns:p14="http://schemas.microsoft.com/office/powerpoint/2010/main" val="727725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10"/>
          <p:cNvSpPr txBox="1">
            <a:spLocks noChangeArrowheads="1"/>
          </p:cNvSpPr>
          <p:nvPr/>
        </p:nvSpPr>
        <p:spPr bwMode="auto">
          <a:xfrm>
            <a:off x="2369548" y="1995404"/>
            <a:ext cx="4357282" cy="1052596"/>
          </a:xfrm>
          <a:prstGeom prst="rect">
            <a:avLst/>
          </a:prstGeom>
          <a:noFill/>
          <a:ln w="9525">
            <a:noFill/>
            <a:miter lim="800000"/>
            <a:headEnd/>
            <a:tailEnd/>
          </a:ln>
        </p:spPr>
        <p:txBody>
          <a:bodyPr wrap="none">
            <a:spAutoFit/>
          </a:bodyPr>
          <a:lstStyle/>
          <a:p>
            <a:pPr lvl="0">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lang="en-US" sz="2400" i="0" dirty="0">
                <a:solidFill>
                  <a:srgbClr val="FF0000"/>
                </a:solidFill>
              </a:rPr>
              <a:t>60,964,931</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24 </a:t>
            </a:r>
          </a:p>
        </p:txBody>
      </p:sp>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-0.08%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201 </a:t>
            </a:r>
          </a:p>
        </p:txBody>
      </p:sp>
      <p:sp>
        <p:nvSpPr>
          <p:cNvPr id="46086"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4" y="4957870"/>
            <a:ext cx="4556054"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(2024 est.)</a:t>
            </a:r>
          </a:p>
        </p:txBody>
      </p:sp>
      <p:sp>
        <p:nvSpPr>
          <p:cNvPr id="9" name="Rectangle 3">
            <a:extLst>
              <a:ext uri="{FF2B5EF4-FFF2-40B4-BE49-F238E27FC236}">
                <a16:creationId xmlns:a16="http://schemas.microsoft.com/office/drawing/2014/main" id="{C621D2DC-C686-455B-9A76-FDDFCFE9628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BD4156B-A256-4186-9F44-095509DE5245}"/>
                  </a:ext>
                </a:extLst>
              </p14:cNvPr>
              <p14:cNvContentPartPr/>
              <p14:nvPr/>
            </p14:nvContentPartPr>
            <p14:xfrm>
              <a:off x="2377269" y="2825760"/>
              <a:ext cx="4201560" cy="69840"/>
            </p14:xfrm>
          </p:contentPart>
        </mc:Choice>
        <mc:Fallback xmlns="">
          <p:pic>
            <p:nvPicPr>
              <p:cNvPr id="3" name="Ink 2">
                <a:extLst>
                  <a:ext uri="{FF2B5EF4-FFF2-40B4-BE49-F238E27FC236}">
                    <a16:creationId xmlns:a16="http://schemas.microsoft.com/office/drawing/2014/main" id="{1BD4156B-A256-4186-9F44-095509DE5245}"/>
                  </a:ext>
                </a:extLst>
              </p:cNvPr>
              <p:cNvPicPr/>
              <p:nvPr/>
            </p:nvPicPr>
            <p:blipFill>
              <a:blip r:embed="rId4"/>
              <a:stretch>
                <a:fillRect/>
              </a:stretch>
            </p:blipFill>
            <p:spPr>
              <a:xfrm>
                <a:off x="2323274" y="2717760"/>
                <a:ext cx="4309191" cy="285480"/>
              </a:xfrm>
              <a:prstGeom prst="rect">
                <a:avLst/>
              </a:prstGeom>
            </p:spPr>
          </p:pic>
        </mc:Fallback>
      </mc:AlternateContent>
    </p:spTree>
    <p:extLst>
      <p:ext uri="{BB962C8B-B14F-4D97-AF65-F5344CB8AC3E}">
        <p14:creationId xmlns:p14="http://schemas.microsoft.com/office/powerpoint/2010/main" val="357892761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914400" y="2057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Italy has the third-largest population in the European Union and about the 23</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rd</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-largest population worldwide</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914400" y="3383340"/>
            <a:ext cx="7315200" cy="16804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201.7 persons per km</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(over 522.4 / mi</a:t>
            </a:r>
            <a:r>
              <a:rPr kumimoji="0" lang="en-US" sz="1800" b="0"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is the 6</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highest in the European Union</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466725"/>
            <a:ext cx="76390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60,964,931</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(2024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7"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522.4+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(201.7+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2743678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471488"/>
            <a:ext cx="7610475"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532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(206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7"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lvl="0" algn="l">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lang="en-US" sz="2000" i="0" dirty="0">
                <a:solidFill>
                  <a:srgbClr val="FFFFFF"/>
                </a:solidFill>
              </a:rPr>
              <a:t>60,964,931</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(2024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5" name="Text Box 10"/>
          <p:cNvSpPr txBox="1">
            <a:spLocks noChangeArrowheads="1"/>
          </p:cNvSpPr>
          <p:nvPr/>
        </p:nvSpPr>
        <p:spPr bwMode="auto">
          <a:xfrm>
            <a:off x="914400" y="1900535"/>
            <a:ext cx="73152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Coparisons</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with Minnesota</a:t>
            </a:r>
            <a:endPar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41197125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38514" y="6551842"/>
            <a:ext cx="6081486"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0"/>
            <a:ext cx="8229600" cy="558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8"/>
          <p:cNvSpPr>
            <a:spLocks noChangeArrowheads="1"/>
          </p:cNvSpPr>
          <p:nvPr/>
        </p:nvSpPr>
        <p:spPr bwMode="auto">
          <a:xfrm rot="16200000">
            <a:off x="163399" y="5370626"/>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2" name="Freeform 1"/>
          <p:cNvSpPr/>
          <p:nvPr/>
        </p:nvSpPr>
        <p:spPr>
          <a:xfrm>
            <a:off x="7676931" y="5377542"/>
            <a:ext cx="810297" cy="424543"/>
          </a:xfrm>
          <a:custGeom>
            <a:avLst/>
            <a:gdLst>
              <a:gd name="connsiteX0" fmla="*/ 439877 w 1078506"/>
              <a:gd name="connsiteY0" fmla="*/ 435428 h 478971"/>
              <a:gd name="connsiteX1" fmla="*/ 585020 w 1078506"/>
              <a:gd name="connsiteY1" fmla="*/ 449943 h 478971"/>
              <a:gd name="connsiteX2" fmla="*/ 686620 w 1078506"/>
              <a:gd name="connsiteY2" fmla="*/ 464457 h 478971"/>
              <a:gd name="connsiteX3" fmla="*/ 933363 w 1078506"/>
              <a:gd name="connsiteY3" fmla="*/ 449943 h 478971"/>
              <a:gd name="connsiteX4" fmla="*/ 976906 w 1078506"/>
              <a:gd name="connsiteY4" fmla="*/ 435428 h 478971"/>
              <a:gd name="connsiteX5" fmla="*/ 1049477 w 1078506"/>
              <a:gd name="connsiteY5" fmla="*/ 304800 h 478971"/>
              <a:gd name="connsiteX6" fmla="*/ 1078506 w 1078506"/>
              <a:gd name="connsiteY6" fmla="*/ 174171 h 478971"/>
              <a:gd name="connsiteX7" fmla="*/ 1063991 w 1078506"/>
              <a:gd name="connsiteY7" fmla="*/ 101600 h 478971"/>
              <a:gd name="connsiteX8" fmla="*/ 1020448 w 1078506"/>
              <a:gd name="connsiteY8" fmla="*/ 72571 h 478971"/>
              <a:gd name="connsiteX9" fmla="*/ 889820 w 1078506"/>
              <a:gd name="connsiteY9" fmla="*/ 43543 h 478971"/>
              <a:gd name="connsiteX10" fmla="*/ 846277 w 1078506"/>
              <a:gd name="connsiteY10" fmla="*/ 29028 h 478971"/>
              <a:gd name="connsiteX11" fmla="*/ 730163 w 1078506"/>
              <a:gd name="connsiteY11" fmla="*/ 0 h 478971"/>
              <a:gd name="connsiteX12" fmla="*/ 309248 w 1078506"/>
              <a:gd name="connsiteY12" fmla="*/ 14514 h 478971"/>
              <a:gd name="connsiteX13" fmla="*/ 222163 w 1078506"/>
              <a:gd name="connsiteY13" fmla="*/ 29028 h 478971"/>
              <a:gd name="connsiteX14" fmla="*/ 135077 w 1078506"/>
              <a:gd name="connsiteY14" fmla="*/ 58057 h 478971"/>
              <a:gd name="connsiteX15" fmla="*/ 91534 w 1078506"/>
              <a:gd name="connsiteY15" fmla="*/ 87086 h 478971"/>
              <a:gd name="connsiteX16" fmla="*/ 33477 w 1078506"/>
              <a:gd name="connsiteY16" fmla="*/ 174171 h 478971"/>
              <a:gd name="connsiteX17" fmla="*/ 18963 w 1078506"/>
              <a:gd name="connsiteY17" fmla="*/ 362857 h 478971"/>
              <a:gd name="connsiteX18" fmla="*/ 164106 w 1078506"/>
              <a:gd name="connsiteY18" fmla="*/ 435428 h 478971"/>
              <a:gd name="connsiteX19" fmla="*/ 323763 w 1078506"/>
              <a:gd name="connsiteY19" fmla="*/ 478971 h 478971"/>
              <a:gd name="connsiteX20" fmla="*/ 555991 w 1078506"/>
              <a:gd name="connsiteY20" fmla="*/ 464457 h 478971"/>
              <a:gd name="connsiteX21" fmla="*/ 628563 w 1078506"/>
              <a:gd name="connsiteY21" fmla="*/ 449943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8506" h="478971">
                <a:moveTo>
                  <a:pt x="439877" y="435428"/>
                </a:moveTo>
                <a:lnTo>
                  <a:pt x="585020" y="449943"/>
                </a:lnTo>
                <a:cubicBezTo>
                  <a:pt x="618996" y="453940"/>
                  <a:pt x="652410" y="464457"/>
                  <a:pt x="686620" y="464457"/>
                </a:cubicBezTo>
                <a:cubicBezTo>
                  <a:pt x="769010" y="464457"/>
                  <a:pt x="851115" y="454781"/>
                  <a:pt x="933363" y="449943"/>
                </a:cubicBezTo>
                <a:cubicBezTo>
                  <a:pt x="947877" y="445105"/>
                  <a:pt x="964176" y="443915"/>
                  <a:pt x="976906" y="435428"/>
                </a:cubicBezTo>
                <a:cubicBezTo>
                  <a:pt x="1032773" y="398183"/>
                  <a:pt x="1027838" y="369716"/>
                  <a:pt x="1049477" y="304800"/>
                </a:cubicBezTo>
                <a:cubicBezTo>
                  <a:pt x="1073297" y="233341"/>
                  <a:pt x="1061477" y="276342"/>
                  <a:pt x="1078506" y="174171"/>
                </a:cubicBezTo>
                <a:cubicBezTo>
                  <a:pt x="1073668" y="149981"/>
                  <a:pt x="1076231" y="123019"/>
                  <a:pt x="1063991" y="101600"/>
                </a:cubicBezTo>
                <a:cubicBezTo>
                  <a:pt x="1055336" y="86454"/>
                  <a:pt x="1036050" y="80372"/>
                  <a:pt x="1020448" y="72571"/>
                </a:cubicBezTo>
                <a:cubicBezTo>
                  <a:pt x="984718" y="54706"/>
                  <a:pt x="923266" y="49117"/>
                  <a:pt x="889820" y="43543"/>
                </a:cubicBezTo>
                <a:cubicBezTo>
                  <a:pt x="875306" y="38705"/>
                  <a:pt x="861120" y="32739"/>
                  <a:pt x="846277" y="29028"/>
                </a:cubicBezTo>
                <a:lnTo>
                  <a:pt x="730163" y="0"/>
                </a:lnTo>
                <a:cubicBezTo>
                  <a:pt x="589858" y="4838"/>
                  <a:pt x="449408" y="6505"/>
                  <a:pt x="309248" y="14514"/>
                </a:cubicBezTo>
                <a:cubicBezTo>
                  <a:pt x="279867" y="16193"/>
                  <a:pt x="250713" y="21890"/>
                  <a:pt x="222163" y="29028"/>
                </a:cubicBezTo>
                <a:cubicBezTo>
                  <a:pt x="192478" y="36449"/>
                  <a:pt x="135077" y="58057"/>
                  <a:pt x="135077" y="58057"/>
                </a:cubicBezTo>
                <a:cubicBezTo>
                  <a:pt x="120563" y="67733"/>
                  <a:pt x="103021" y="73958"/>
                  <a:pt x="91534" y="87086"/>
                </a:cubicBezTo>
                <a:cubicBezTo>
                  <a:pt x="68560" y="113342"/>
                  <a:pt x="33477" y="174171"/>
                  <a:pt x="33477" y="174171"/>
                </a:cubicBezTo>
                <a:cubicBezTo>
                  <a:pt x="13642" y="233676"/>
                  <a:pt x="-22254" y="298088"/>
                  <a:pt x="18963" y="362857"/>
                </a:cubicBezTo>
                <a:cubicBezTo>
                  <a:pt x="55187" y="419780"/>
                  <a:pt x="110774" y="419428"/>
                  <a:pt x="164106" y="435428"/>
                </a:cubicBezTo>
                <a:cubicBezTo>
                  <a:pt x="311430" y="479625"/>
                  <a:pt x="191489" y="452517"/>
                  <a:pt x="323763" y="478971"/>
                </a:cubicBezTo>
                <a:cubicBezTo>
                  <a:pt x="401172" y="474133"/>
                  <a:pt x="478857" y="472576"/>
                  <a:pt x="555991" y="464457"/>
                </a:cubicBezTo>
                <a:cubicBezTo>
                  <a:pt x="722946" y="446883"/>
                  <a:pt x="511987" y="449943"/>
                  <a:pt x="628563"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Freeform 2"/>
          <p:cNvSpPr/>
          <p:nvPr/>
        </p:nvSpPr>
        <p:spPr>
          <a:xfrm>
            <a:off x="2286000" y="5334000"/>
            <a:ext cx="1335314" cy="493486"/>
          </a:xfrm>
          <a:custGeom>
            <a:avLst/>
            <a:gdLst>
              <a:gd name="connsiteX0" fmla="*/ 304800 w 1335314"/>
              <a:gd name="connsiteY0" fmla="*/ 464457 h 493486"/>
              <a:gd name="connsiteX1" fmla="*/ 783771 w 1335314"/>
              <a:gd name="connsiteY1" fmla="*/ 478972 h 493486"/>
              <a:gd name="connsiteX2" fmla="*/ 856342 w 1335314"/>
              <a:gd name="connsiteY2" fmla="*/ 493486 h 493486"/>
              <a:gd name="connsiteX3" fmla="*/ 1175657 w 1335314"/>
              <a:gd name="connsiteY3" fmla="*/ 478972 h 493486"/>
              <a:gd name="connsiteX4" fmla="*/ 1233714 w 1335314"/>
              <a:gd name="connsiteY4" fmla="*/ 464457 h 493486"/>
              <a:gd name="connsiteX5" fmla="*/ 1277257 w 1335314"/>
              <a:gd name="connsiteY5" fmla="*/ 420915 h 493486"/>
              <a:gd name="connsiteX6" fmla="*/ 1306285 w 1335314"/>
              <a:gd name="connsiteY6" fmla="*/ 377372 h 493486"/>
              <a:gd name="connsiteX7" fmla="*/ 1335314 w 1335314"/>
              <a:gd name="connsiteY7" fmla="*/ 275772 h 493486"/>
              <a:gd name="connsiteX8" fmla="*/ 1320800 w 1335314"/>
              <a:gd name="connsiteY8" fmla="*/ 174172 h 493486"/>
              <a:gd name="connsiteX9" fmla="*/ 1277257 w 1335314"/>
              <a:gd name="connsiteY9" fmla="*/ 145143 h 493486"/>
              <a:gd name="connsiteX10" fmla="*/ 1262742 w 1335314"/>
              <a:gd name="connsiteY10" fmla="*/ 101600 h 493486"/>
              <a:gd name="connsiteX11" fmla="*/ 1161142 w 1335314"/>
              <a:gd name="connsiteY11" fmla="*/ 72572 h 493486"/>
              <a:gd name="connsiteX12" fmla="*/ 1016000 w 1335314"/>
              <a:gd name="connsiteY12" fmla="*/ 14515 h 493486"/>
              <a:gd name="connsiteX13" fmla="*/ 972457 w 1335314"/>
              <a:gd name="connsiteY13" fmla="*/ 0 h 493486"/>
              <a:gd name="connsiteX14" fmla="*/ 188685 w 1335314"/>
              <a:gd name="connsiteY14" fmla="*/ 14515 h 493486"/>
              <a:gd name="connsiteX15" fmla="*/ 101600 w 1335314"/>
              <a:gd name="connsiteY15" fmla="*/ 43543 h 493486"/>
              <a:gd name="connsiteX16" fmla="*/ 58057 w 1335314"/>
              <a:gd name="connsiteY16" fmla="*/ 58057 h 493486"/>
              <a:gd name="connsiteX17" fmla="*/ 29028 w 1335314"/>
              <a:gd name="connsiteY17" fmla="*/ 101600 h 493486"/>
              <a:gd name="connsiteX18" fmla="*/ 0 w 1335314"/>
              <a:gd name="connsiteY18" fmla="*/ 203200 h 493486"/>
              <a:gd name="connsiteX19" fmla="*/ 29028 w 1335314"/>
              <a:gd name="connsiteY19" fmla="*/ 348343 h 493486"/>
              <a:gd name="connsiteX20" fmla="*/ 72571 w 1335314"/>
              <a:gd name="connsiteY20" fmla="*/ 391886 h 493486"/>
              <a:gd name="connsiteX21" fmla="*/ 116114 w 1335314"/>
              <a:gd name="connsiteY21" fmla="*/ 420915 h 493486"/>
              <a:gd name="connsiteX22" fmla="*/ 232228 w 1335314"/>
              <a:gd name="connsiteY22" fmla="*/ 449943 h 493486"/>
              <a:gd name="connsiteX23" fmla="*/ 290285 w 1335314"/>
              <a:gd name="connsiteY23" fmla="*/ 464457 h 493486"/>
              <a:gd name="connsiteX24" fmla="*/ 391885 w 1335314"/>
              <a:gd name="connsiteY24" fmla="*/ 44994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314" h="493486">
                <a:moveTo>
                  <a:pt x="304800" y="464457"/>
                </a:moveTo>
                <a:cubicBezTo>
                  <a:pt x="464457" y="469295"/>
                  <a:pt x="624261" y="470577"/>
                  <a:pt x="783771" y="478972"/>
                </a:cubicBezTo>
                <a:cubicBezTo>
                  <a:pt x="808406" y="480269"/>
                  <a:pt x="831673" y="493486"/>
                  <a:pt x="856342" y="493486"/>
                </a:cubicBezTo>
                <a:cubicBezTo>
                  <a:pt x="962890" y="493486"/>
                  <a:pt x="1069219" y="483810"/>
                  <a:pt x="1175657" y="478972"/>
                </a:cubicBezTo>
                <a:cubicBezTo>
                  <a:pt x="1195009" y="474134"/>
                  <a:pt x="1216394" y="474354"/>
                  <a:pt x="1233714" y="464457"/>
                </a:cubicBezTo>
                <a:cubicBezTo>
                  <a:pt x="1251536" y="454273"/>
                  <a:pt x="1264116" y="436684"/>
                  <a:pt x="1277257" y="420915"/>
                </a:cubicBezTo>
                <a:cubicBezTo>
                  <a:pt x="1288424" y="407514"/>
                  <a:pt x="1298484" y="392974"/>
                  <a:pt x="1306285" y="377372"/>
                </a:cubicBezTo>
                <a:cubicBezTo>
                  <a:pt x="1316698" y="356545"/>
                  <a:pt x="1330662" y="294380"/>
                  <a:pt x="1335314" y="275772"/>
                </a:cubicBezTo>
                <a:cubicBezTo>
                  <a:pt x="1330476" y="241905"/>
                  <a:pt x="1334694" y="205434"/>
                  <a:pt x="1320800" y="174172"/>
                </a:cubicBezTo>
                <a:cubicBezTo>
                  <a:pt x="1313715" y="158231"/>
                  <a:pt x="1288154" y="158765"/>
                  <a:pt x="1277257" y="145143"/>
                </a:cubicBezTo>
                <a:cubicBezTo>
                  <a:pt x="1267699" y="133196"/>
                  <a:pt x="1273560" y="112418"/>
                  <a:pt x="1262742" y="101600"/>
                </a:cubicBezTo>
                <a:cubicBezTo>
                  <a:pt x="1255801" y="94659"/>
                  <a:pt x="1161644" y="72697"/>
                  <a:pt x="1161142" y="72572"/>
                </a:cubicBezTo>
                <a:cubicBezTo>
                  <a:pt x="1075714" y="29857"/>
                  <a:pt x="1123615" y="50387"/>
                  <a:pt x="1016000" y="14515"/>
                </a:cubicBezTo>
                <a:lnTo>
                  <a:pt x="972457" y="0"/>
                </a:lnTo>
                <a:cubicBezTo>
                  <a:pt x="711200" y="4838"/>
                  <a:pt x="449661" y="1466"/>
                  <a:pt x="188685" y="14515"/>
                </a:cubicBezTo>
                <a:cubicBezTo>
                  <a:pt x="158125" y="16043"/>
                  <a:pt x="130628" y="33867"/>
                  <a:pt x="101600" y="43543"/>
                </a:cubicBezTo>
                <a:lnTo>
                  <a:pt x="58057" y="58057"/>
                </a:lnTo>
                <a:cubicBezTo>
                  <a:pt x="48381" y="72571"/>
                  <a:pt x="36829" y="85998"/>
                  <a:pt x="29028" y="101600"/>
                </a:cubicBezTo>
                <a:cubicBezTo>
                  <a:pt x="18617" y="122421"/>
                  <a:pt x="4650" y="184600"/>
                  <a:pt x="0" y="203200"/>
                </a:cubicBezTo>
                <a:cubicBezTo>
                  <a:pt x="1229" y="211803"/>
                  <a:pt x="10605" y="320708"/>
                  <a:pt x="29028" y="348343"/>
                </a:cubicBezTo>
                <a:cubicBezTo>
                  <a:pt x="40414" y="365422"/>
                  <a:pt x="56802" y="378745"/>
                  <a:pt x="72571" y="391886"/>
                </a:cubicBezTo>
                <a:cubicBezTo>
                  <a:pt x="85972" y="403053"/>
                  <a:pt x="100512" y="413114"/>
                  <a:pt x="116114" y="420915"/>
                </a:cubicBezTo>
                <a:cubicBezTo>
                  <a:pt x="147236" y="436476"/>
                  <a:pt x="202420" y="443319"/>
                  <a:pt x="232228" y="449943"/>
                </a:cubicBezTo>
                <a:cubicBezTo>
                  <a:pt x="251701" y="454270"/>
                  <a:pt x="270933" y="459619"/>
                  <a:pt x="290285" y="464457"/>
                </a:cubicBezTo>
                <a:cubicBezTo>
                  <a:pt x="372345" y="448045"/>
                  <a:pt x="338187" y="449943"/>
                  <a:pt x="391885"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193000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50800" dist="38100" algn="l" rotWithShape="0">
                    <a:prstClr val="black">
                      <a:alpha val="40000"/>
                    </a:prst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6089973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2855655"/>
            <a:ext cx="7315200" cy="265303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highest population density is in </a:t>
            </a:r>
            <a:r>
              <a:rPr kumimoji="0" lang="en-US" sz="3200"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as that </a:t>
            </a: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24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1032932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95942312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2520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Arrow: Down 2">
            <a:extLst>
              <a:ext uri="{FF2B5EF4-FFF2-40B4-BE49-F238E27FC236}">
                <a16:creationId xmlns:a16="http://schemas.microsoft.com/office/drawing/2014/main" id="{8424382F-4B13-4A22-937D-5DDCF2EE671A}"/>
              </a:ext>
            </a:extLst>
          </p:cNvPr>
          <p:cNvSpPr/>
          <p:nvPr/>
        </p:nvSpPr>
        <p:spPr>
          <a:xfrm rot="1284086">
            <a:off x="4749955" y="2240226"/>
            <a:ext cx="609600" cy="2343498"/>
          </a:xfrm>
          <a:prstGeom prst="downArrow">
            <a:avLst/>
          </a:prstGeom>
          <a:solidFill>
            <a:srgbClr val="C00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99097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0633949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6372147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592062" y="4953000"/>
            <a:ext cx="3974165"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83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72%</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a:t>
            </a:r>
            <a:r>
              <a:rPr lang="en-US" sz="1600" b="0" i="0" dirty="0">
                <a:solidFill>
                  <a:srgbClr val="000000"/>
                </a:solidFill>
              </a:rPr>
              <a:t>3</a:t>
            </a: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406236" y="3581400"/>
            <a:ext cx="4320413"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(2024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207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236034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82258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Tree>
    <p:extLst>
      <p:ext uri="{BB962C8B-B14F-4D97-AF65-F5344CB8AC3E}">
        <p14:creationId xmlns:p14="http://schemas.microsoft.com/office/powerpoint/2010/main" val="170656193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981200"/>
            <a:ext cx="8229600" cy="3657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main languages of Italy reflect the main ethnic groups,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at least in the north,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include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86080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593B7E-56F7-4376-952C-E7C3838C6DE2}"/>
              </a:ext>
            </a:extLst>
          </p:cNvPr>
          <p:cNvSpPr txBox="1"/>
          <p:nvPr/>
        </p:nvSpPr>
        <p:spPr>
          <a:xfrm>
            <a:off x="2286000" y="590490"/>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Italy’s</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94980C96-5DB0-4A26-B1DC-BEECECA5B6E2}"/>
              </a:ext>
            </a:extLst>
          </p:cNvPr>
          <p:cNvSpPr txBox="1"/>
          <p:nvPr/>
        </p:nvSpPr>
        <p:spPr>
          <a:xfrm>
            <a:off x="2514600" y="1495265"/>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include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266750" y="2524225"/>
            <a:ext cx="1718740" cy="91717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throughout</a:t>
            </a:r>
          </a:p>
        </p:txBody>
      </p:sp>
    </p:spTree>
    <p:extLst>
      <p:ext uri="{BB962C8B-B14F-4D97-AF65-F5344CB8AC3E}">
        <p14:creationId xmlns:p14="http://schemas.microsoft.com/office/powerpoint/2010/main" val="131351590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53250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Tree>
    <p:extLst>
      <p:ext uri="{BB962C8B-B14F-4D97-AF65-F5344CB8AC3E}">
        <p14:creationId xmlns:p14="http://schemas.microsoft.com/office/powerpoint/2010/main" val="273421310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21795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Tree>
    <p:extLst>
      <p:ext uri="{BB962C8B-B14F-4D97-AF65-F5344CB8AC3E}">
        <p14:creationId xmlns:p14="http://schemas.microsoft.com/office/powerpoint/2010/main" val="298742235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448427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Tree>
    <p:extLst>
      <p:ext uri="{BB962C8B-B14F-4D97-AF65-F5344CB8AC3E}">
        <p14:creationId xmlns:p14="http://schemas.microsoft.com/office/powerpoint/2010/main" val="265256426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79722081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60530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243969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266750" y="2524225"/>
            <a:ext cx="1718740" cy="91717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throughout</a:t>
            </a:r>
          </a:p>
        </p:txBody>
      </p:sp>
    </p:spTree>
    <p:extLst>
      <p:ext uri="{BB962C8B-B14F-4D97-AF65-F5344CB8AC3E}">
        <p14:creationId xmlns:p14="http://schemas.microsoft.com/office/powerpoint/2010/main" val="121670152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dirty="0"/>
                        <a:t>Main </a:t>
                      </a:r>
                      <a:r>
                        <a:rPr lang="en-US" dirty="0">
                          <a:hlinkClick r:id="rId30" tooltip="Immigrant &#10;language"/>
                        </a:rPr>
                        <a:t>immigrant language</a:t>
                      </a:r>
                      <a:r>
                        <a:rPr lang="en-US" dirty="0"/>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49FA6CFB-13A4-463D-8389-1B240F4BBCDF}"/>
              </a:ext>
            </a:extLst>
          </p:cNvPr>
          <p:cNvSpPr txBox="1"/>
          <p:nvPr/>
        </p:nvSpPr>
        <p:spPr>
          <a:xfrm>
            <a:off x="2286000" y="152400"/>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all the languages include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6684388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8467" name="Rectangle 3"/>
          <p:cNvSpPr>
            <a:spLocks noGrp="1" noChangeArrowheads="1"/>
          </p:cNvSpPr>
          <p:nvPr>
            <p:ph type="body" idx="1"/>
          </p:nvPr>
        </p:nvSpPr>
        <p:spPr>
          <a:xfrm>
            <a:off x="914400" y="2054452"/>
            <a:ext cx="7315200" cy="3970318"/>
          </a:xfrm>
        </p:spPr>
        <p:txBody>
          <a:bodyPr/>
          <a:lstStyle/>
          <a:p>
            <a:pPr eaLnBrk="1" hangingPunct="1">
              <a:spcBef>
                <a:spcPts val="0"/>
              </a:spcBef>
            </a:pPr>
            <a:r>
              <a:rPr lang="en-US" dirty="0">
                <a:solidFill>
                  <a:srgbClr val="000000"/>
                </a:solidFill>
              </a:rPr>
              <a:t>T</a:t>
            </a:r>
            <a:r>
              <a:rPr lang="en-US" dirty="0"/>
              <a:t>he vocal selections of the chorus in the Italian opera are directly comparable to the many regional variations of the Italian language</a:t>
            </a:r>
          </a:p>
          <a:p>
            <a:pPr eaLnBrk="1" hangingPunct="1">
              <a:spcBef>
                <a:spcPts val="0"/>
              </a:spcBef>
            </a:pPr>
            <a:endParaRPr lang="en-US" sz="2800" dirty="0"/>
          </a:p>
          <a:p>
            <a:pPr eaLnBrk="1" hangingPunct="1">
              <a:spcBef>
                <a:spcPts val="0"/>
              </a:spcBef>
            </a:pPr>
            <a:r>
              <a:rPr lang="en-US" dirty="0"/>
              <a:t>Although each section is important to the harmony of the chorus, each has its own melody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451346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0986308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
        <p:nvSpPr>
          <p:cNvPr id="6" name="Rectangle 5">
            <a:extLst>
              <a:ext uri="{FF2B5EF4-FFF2-40B4-BE49-F238E27FC236}">
                <a16:creationId xmlns:a16="http://schemas.microsoft.com/office/drawing/2014/main" id="{466378D2-1CFF-4008-8552-B5BDDB84B138}"/>
              </a:ext>
            </a:extLst>
          </p:cNvPr>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BC250B73-8AB8-4CE0-B0B4-D450FB8F4094}"/>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647460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77BB5918-5C63-4CC9-A45C-FAAB1BBC1905}"/>
              </a:ext>
            </a:extLst>
          </p:cNvPr>
          <p:cNvSpPr/>
          <p:nvPr/>
        </p:nvSpPr>
        <p:spPr>
          <a:xfrm>
            <a:off x="6553200" y="2590800"/>
            <a:ext cx="164660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1A0064D7-D93E-45EC-9CC5-4F4B8567328D}"/>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0500184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251106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989859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619301"/>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16988</TotalTime>
  <Words>12815</Words>
  <Application>Microsoft Office PowerPoint</Application>
  <PresentationFormat>On-screen Show (4:3)</PresentationFormat>
  <Paragraphs>1746</Paragraphs>
  <Slides>344</Slides>
  <Notes>151</Notes>
  <HiddenSlides>1</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344</vt:i4>
      </vt:variant>
    </vt:vector>
  </HeadingPairs>
  <TitlesOfParts>
    <vt:vector size="361" baseType="lpstr">
      <vt:lpstr>Abadi Extra Light</vt:lpstr>
      <vt:lpstr>Arial</vt:lpstr>
      <vt:lpstr>Arial Black</vt:lpstr>
      <vt:lpstr>Monotype Sorts</vt:lpstr>
      <vt:lpstr>Tahoma</vt:lpstr>
      <vt:lpstr>Times New Roman</vt:lpstr>
      <vt:lpstr>Verdana</vt:lpstr>
      <vt:lpstr>CE Master</vt:lpstr>
      <vt:lpstr>Default Design</vt:lpstr>
      <vt:lpstr>1_Default Design</vt:lpstr>
      <vt:lpstr>2_Default Design</vt:lpstr>
      <vt:lpstr>7_Default Design</vt:lpstr>
      <vt:lpstr>Marble</vt:lpstr>
      <vt:lpstr>11_Default Design</vt:lpstr>
      <vt:lpstr>24_Contemporary Portrait</vt:lpstr>
      <vt:lpstr>6_Default Design</vt:lpstr>
      <vt:lpstr>1_CE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 Cultural Metaphors</vt:lpstr>
      <vt:lpstr>PowerPoint Presentation</vt:lpstr>
      <vt:lpstr>Gannon and Pillai's European Cultural Metaphors include</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1420</cp:revision>
  <cp:lastPrinted>1601-01-01T00:00:00Z</cp:lastPrinted>
  <dcterms:created xsi:type="dcterms:W3CDTF">2002-07-30T18:59:13Z</dcterms:created>
  <dcterms:modified xsi:type="dcterms:W3CDTF">2026-01-05T07:08:38Z</dcterms:modified>
</cp:coreProperties>
</file>