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7.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8.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9.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10.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theme/theme11.xml" ContentType="application/vnd.openxmlformats-officedocument.theme+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12.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13.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4.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5.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6.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17.xml" ContentType="application/vnd.openxmlformats-officedocument.theme+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theme/theme18.xml" ContentType="application/vnd.openxmlformats-officedocument.theme+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theme/theme19.xml" ContentType="application/vnd.openxmlformats-officedocument.theme+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theme/theme20.xml" ContentType="application/vnd.openxmlformats-officedocument.theme+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theme/theme21.xml" ContentType="application/vnd.openxmlformats-officedocument.theme+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theme/theme22.xml" ContentType="application/vnd.openxmlformats-officedocument.theme+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theme/theme23.xml" ContentType="application/vnd.openxmlformats-officedocument.theme+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theme/theme24.xml" ContentType="application/vnd.openxmlformats-officedocument.theme+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theme/theme25.xml" ContentType="application/vnd.openxmlformats-officedocument.theme+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theme/theme26.xml" ContentType="application/vnd.openxmlformats-officedocument.theme+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7.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theme/theme28.xml" ContentType="application/vnd.openxmlformats-officedocument.theme+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29.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0.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1.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2.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3.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4.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5.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6.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theme/theme37.xml" ContentType="application/vnd.openxmlformats-officedocument.theme+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theme/theme38.xml" ContentType="application/vnd.openxmlformats-officedocument.theme+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theme/theme39.xml" ContentType="application/vnd.openxmlformats-officedocument.theme+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theme/theme40.xml" ContentType="application/vnd.openxmlformats-officedocument.theme+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theme/theme41.xml" ContentType="application/vnd.openxmlformats-officedocument.theme+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theme/theme42.xml" ContentType="application/vnd.openxmlformats-officedocument.theme+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theme/theme43.xml" ContentType="application/vnd.openxmlformats-officedocument.theme+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theme/theme44.xml" ContentType="application/vnd.openxmlformats-officedocument.theme+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theme/theme45.xml" ContentType="application/vnd.openxmlformats-officedocument.theme+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theme/theme46.xml" ContentType="application/vnd.openxmlformats-officedocument.theme+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theme/theme47.xml" ContentType="application/vnd.openxmlformats-officedocument.theme+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theme/theme48.xml" ContentType="application/vnd.openxmlformats-officedocument.theme+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theme/theme49.xml" ContentType="application/vnd.openxmlformats-officedocument.theme+xml"/>
  <Override PartName="/ppt/theme/theme5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notesSlides/notesSlide36.xml" ContentType="application/vnd.openxmlformats-officedocument.presentationml.notesSlide+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ink/ink32.xml" ContentType="application/inkml+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ink/ink46.xml" ContentType="application/inkml+xml"/>
  <Override PartName="/ppt/ink/ink47.xml" ContentType="application/inkml+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ink/ink48.xml" ContentType="application/inkml+xml"/>
  <Override PartName="/ppt/ink/ink49.xml" ContentType="application/inkml+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ink/ink50.xml" ContentType="application/inkml+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ink/ink51.xml" ContentType="application/inkml+xml"/>
  <Override PartName="/ppt/notesSlides/notesSlide85.xml" ContentType="application/vnd.openxmlformats-officedocument.presentationml.notesSlide+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notesSlides/notesSlide86.xml" ContentType="application/vnd.openxmlformats-officedocument.presentationml.notesSlide+xml"/>
  <Override PartName="/ppt/ink/ink60.xml" ContentType="application/inkml+xml"/>
  <Override PartName="/ppt/notesSlides/notesSlide87.xml" ContentType="application/vnd.openxmlformats-officedocument.presentationml.notesSlide+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ink/ink67.xml" ContentType="application/inkml+xml"/>
  <Override PartName="/ppt/ink/ink68.xml" ContentType="application/inkml+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ink/ink69.xml" ContentType="application/inkml+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ink/ink70.xml" ContentType="application/inkml+xml"/>
  <Override PartName="/ppt/ink/ink71.xml" ContentType="application/inkml+xml"/>
  <Override PartName="/ppt/ink/ink72.xml" ContentType="application/inkml+xml"/>
  <Override PartName="/ppt/ink/ink73.xml" ContentType="application/inkml+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ink/ink74.xml" ContentType="application/inkml+xml"/>
  <Override PartName="/ppt/ink/ink75.xml" ContentType="application/inkml+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notesSlides/notesSlide212.xml" ContentType="application/vnd.openxmlformats-officedocument.presentationml.notesSlide+xml"/>
  <Override PartName="/ppt/notesSlides/notesSlide2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51" r:id="rId1"/>
    <p:sldMasterId id="2147483652" r:id="rId2"/>
    <p:sldMasterId id="2147483653" r:id="rId3"/>
    <p:sldMasterId id="2147483654" r:id="rId4"/>
    <p:sldMasterId id="2147483700" r:id="rId5"/>
    <p:sldMasterId id="2147483748" r:id="rId6"/>
    <p:sldMasterId id="2147483784" r:id="rId7"/>
    <p:sldMasterId id="2147483796" r:id="rId8"/>
    <p:sldMasterId id="2147483808" r:id="rId9"/>
    <p:sldMasterId id="2147483832" r:id="rId10"/>
    <p:sldMasterId id="2147483844" r:id="rId11"/>
    <p:sldMasterId id="2147483880" r:id="rId12"/>
    <p:sldMasterId id="2147483904" r:id="rId13"/>
    <p:sldMasterId id="2147483916" r:id="rId14"/>
    <p:sldMasterId id="2147483940" r:id="rId15"/>
    <p:sldMasterId id="2147483964" r:id="rId16"/>
    <p:sldMasterId id="2147484060" r:id="rId17"/>
    <p:sldMasterId id="2147484072" r:id="rId18"/>
    <p:sldMasterId id="2147484120" r:id="rId19"/>
    <p:sldMasterId id="2147484132" r:id="rId20"/>
    <p:sldMasterId id="2147484168" r:id="rId21"/>
    <p:sldMasterId id="2147484228" r:id="rId22"/>
    <p:sldMasterId id="2147484252" r:id="rId23"/>
    <p:sldMasterId id="2147484336" r:id="rId24"/>
    <p:sldMasterId id="2147484348" r:id="rId25"/>
    <p:sldMasterId id="2147484360" r:id="rId26"/>
    <p:sldMasterId id="2147484384" r:id="rId27"/>
    <p:sldMasterId id="2147484421" r:id="rId28"/>
    <p:sldMasterId id="2147484494" r:id="rId29"/>
    <p:sldMasterId id="2147484518" r:id="rId30"/>
    <p:sldMasterId id="2147484530" r:id="rId31"/>
    <p:sldMasterId id="2147484542" r:id="rId32"/>
    <p:sldMasterId id="2147484554" r:id="rId33"/>
    <p:sldMasterId id="2147484566" r:id="rId34"/>
    <p:sldMasterId id="2147484578" r:id="rId35"/>
    <p:sldMasterId id="2147484626" r:id="rId36"/>
    <p:sldMasterId id="2147484638" r:id="rId37"/>
    <p:sldMasterId id="2147484650" r:id="rId38"/>
    <p:sldMasterId id="2147484662" r:id="rId39"/>
    <p:sldMasterId id="2147484686" r:id="rId40"/>
    <p:sldMasterId id="2147484710" r:id="rId41"/>
    <p:sldMasterId id="2147484722" r:id="rId42"/>
    <p:sldMasterId id="2147484734" r:id="rId43"/>
    <p:sldMasterId id="2147484758" r:id="rId44"/>
    <p:sldMasterId id="2147484854" r:id="rId45"/>
    <p:sldMasterId id="2147484866" r:id="rId46"/>
    <p:sldMasterId id="2147484878" r:id="rId47"/>
    <p:sldMasterId id="2147484890" r:id="rId48"/>
    <p:sldMasterId id="2147484902" r:id="rId49"/>
  </p:sldMasterIdLst>
  <p:notesMasterIdLst>
    <p:notesMasterId r:id="rId816"/>
  </p:notesMasterIdLst>
  <p:sldIdLst>
    <p:sldId id="4787" r:id="rId50"/>
    <p:sldId id="3958" r:id="rId51"/>
    <p:sldId id="3957" r:id="rId52"/>
    <p:sldId id="1118" r:id="rId53"/>
    <p:sldId id="4588" r:id="rId54"/>
    <p:sldId id="4731" r:id="rId55"/>
    <p:sldId id="3340" r:id="rId56"/>
    <p:sldId id="3341" r:id="rId57"/>
    <p:sldId id="3342" r:id="rId58"/>
    <p:sldId id="1644" r:id="rId59"/>
    <p:sldId id="1642" r:id="rId60"/>
    <p:sldId id="957" r:id="rId61"/>
    <p:sldId id="1598" r:id="rId62"/>
    <p:sldId id="1723" r:id="rId63"/>
    <p:sldId id="964" r:id="rId64"/>
    <p:sldId id="1536" r:id="rId65"/>
    <p:sldId id="4968" r:id="rId66"/>
    <p:sldId id="3959" r:id="rId67"/>
    <p:sldId id="5005" r:id="rId68"/>
    <p:sldId id="4789" r:id="rId69"/>
    <p:sldId id="3427" r:id="rId70"/>
    <p:sldId id="4350" r:id="rId71"/>
    <p:sldId id="4351" r:id="rId72"/>
    <p:sldId id="4352" r:id="rId73"/>
    <p:sldId id="3494" r:id="rId74"/>
    <p:sldId id="3736" r:id="rId75"/>
    <p:sldId id="3496" r:id="rId76"/>
    <p:sldId id="4353" r:id="rId77"/>
    <p:sldId id="781" r:id="rId78"/>
    <p:sldId id="4790" r:id="rId79"/>
    <p:sldId id="4792" r:id="rId80"/>
    <p:sldId id="4791" r:id="rId81"/>
    <p:sldId id="4793" r:id="rId82"/>
    <p:sldId id="4794" r:id="rId83"/>
    <p:sldId id="4795" r:id="rId84"/>
    <p:sldId id="4796" r:id="rId85"/>
    <p:sldId id="4797" r:id="rId86"/>
    <p:sldId id="4516" r:id="rId87"/>
    <p:sldId id="4517" r:id="rId88"/>
    <p:sldId id="4800" r:id="rId89"/>
    <p:sldId id="4799" r:id="rId90"/>
    <p:sldId id="4816" r:id="rId91"/>
    <p:sldId id="4801" r:id="rId92"/>
    <p:sldId id="4802" r:id="rId93"/>
    <p:sldId id="4803" r:id="rId94"/>
    <p:sldId id="4804" r:id="rId95"/>
    <p:sldId id="4805" r:id="rId96"/>
    <p:sldId id="4806" r:id="rId97"/>
    <p:sldId id="4807" r:id="rId98"/>
    <p:sldId id="4809" r:id="rId99"/>
    <p:sldId id="4814" r:id="rId100"/>
    <p:sldId id="4798" r:id="rId101"/>
    <p:sldId id="4815" r:id="rId102"/>
    <p:sldId id="948" r:id="rId103"/>
    <p:sldId id="4735" r:id="rId104"/>
    <p:sldId id="3991" r:id="rId105"/>
    <p:sldId id="4519" r:id="rId106"/>
    <p:sldId id="4520" r:id="rId107"/>
    <p:sldId id="4741" r:id="rId108"/>
    <p:sldId id="4742" r:id="rId109"/>
    <p:sldId id="4743" r:id="rId110"/>
    <p:sldId id="4744" r:id="rId111"/>
    <p:sldId id="4745" r:id="rId112"/>
    <p:sldId id="3951" r:id="rId113"/>
    <p:sldId id="4065" r:id="rId114"/>
    <p:sldId id="4820" r:id="rId115"/>
    <p:sldId id="4067" r:id="rId116"/>
    <p:sldId id="4068" r:id="rId117"/>
    <p:sldId id="4821" r:id="rId118"/>
    <p:sldId id="4069" r:id="rId119"/>
    <p:sldId id="4758" r:id="rId120"/>
    <p:sldId id="4754" r:id="rId121"/>
    <p:sldId id="4860" r:id="rId122"/>
    <p:sldId id="4755" r:id="rId123"/>
    <p:sldId id="4867" r:id="rId124"/>
    <p:sldId id="4874" r:id="rId125"/>
    <p:sldId id="4872" r:id="rId126"/>
    <p:sldId id="4868" r:id="rId127"/>
    <p:sldId id="4873" r:id="rId128"/>
    <p:sldId id="4756" r:id="rId129"/>
    <p:sldId id="4757" r:id="rId130"/>
    <p:sldId id="4875" r:id="rId131"/>
    <p:sldId id="4883" r:id="rId132"/>
    <p:sldId id="4876" r:id="rId133"/>
    <p:sldId id="4884" r:id="rId134"/>
    <p:sldId id="4885" r:id="rId135"/>
    <p:sldId id="4878" r:id="rId136"/>
    <p:sldId id="4879" r:id="rId137"/>
    <p:sldId id="4880" r:id="rId138"/>
    <p:sldId id="4882" r:id="rId139"/>
    <p:sldId id="4881" r:id="rId140"/>
    <p:sldId id="4877" r:id="rId141"/>
    <p:sldId id="4886" r:id="rId142"/>
    <p:sldId id="4887" r:id="rId143"/>
    <p:sldId id="4888" r:id="rId144"/>
    <p:sldId id="4890" r:id="rId145"/>
    <p:sldId id="4889" r:id="rId146"/>
    <p:sldId id="4891" r:id="rId147"/>
    <p:sldId id="4892" r:id="rId148"/>
    <p:sldId id="4893" r:id="rId149"/>
    <p:sldId id="4894" r:id="rId150"/>
    <p:sldId id="4895" r:id="rId151"/>
    <p:sldId id="4896" r:id="rId152"/>
    <p:sldId id="4761" r:id="rId153"/>
    <p:sldId id="4759" r:id="rId154"/>
    <p:sldId id="4897" r:id="rId155"/>
    <p:sldId id="4345" r:id="rId156"/>
    <p:sldId id="4762" r:id="rId157"/>
    <p:sldId id="4763" r:id="rId158"/>
    <p:sldId id="4347" r:id="rId159"/>
    <p:sldId id="4072" r:id="rId160"/>
    <p:sldId id="4346" r:id="rId161"/>
    <p:sldId id="4071" r:id="rId162"/>
    <p:sldId id="477" r:id="rId163"/>
    <p:sldId id="1595" r:id="rId164"/>
    <p:sldId id="4822" r:id="rId165"/>
    <p:sldId id="4527" r:id="rId166"/>
    <p:sldId id="1760" r:id="rId167"/>
    <p:sldId id="1726" r:id="rId168"/>
    <p:sldId id="3268" r:id="rId169"/>
    <p:sldId id="1046" r:id="rId170"/>
    <p:sldId id="1761" r:id="rId171"/>
    <p:sldId id="1615" r:id="rId172"/>
    <p:sldId id="3317" r:id="rId173"/>
    <p:sldId id="4975" r:id="rId174"/>
    <p:sldId id="3498" r:id="rId175"/>
    <p:sldId id="5006" r:id="rId176"/>
    <p:sldId id="4976" r:id="rId177"/>
    <p:sldId id="4914" r:id="rId178"/>
    <p:sldId id="4916" r:id="rId179"/>
    <p:sldId id="4915" r:id="rId180"/>
    <p:sldId id="4919" r:id="rId181"/>
    <p:sldId id="5007" r:id="rId182"/>
    <p:sldId id="4978" r:id="rId183"/>
    <p:sldId id="3280" r:id="rId184"/>
    <p:sldId id="3499" r:id="rId185"/>
    <p:sldId id="5008" r:id="rId186"/>
    <p:sldId id="4981" r:id="rId187"/>
    <p:sldId id="4982" r:id="rId188"/>
    <p:sldId id="4918" r:id="rId189"/>
    <p:sldId id="3436" r:id="rId190"/>
    <p:sldId id="4691" r:id="rId191"/>
    <p:sldId id="4986" r:id="rId192"/>
    <p:sldId id="5009" r:id="rId193"/>
    <p:sldId id="3279" r:id="rId194"/>
    <p:sldId id="3500" r:id="rId195"/>
    <p:sldId id="3283" r:id="rId196"/>
    <p:sldId id="3302" r:id="rId197"/>
    <p:sldId id="3284" r:id="rId198"/>
    <p:sldId id="3285" r:id="rId199"/>
    <p:sldId id="3286" r:id="rId200"/>
    <p:sldId id="3287" r:id="rId201"/>
    <p:sldId id="3288" r:id="rId202"/>
    <p:sldId id="4634" r:id="rId203"/>
    <p:sldId id="4823" r:id="rId204"/>
    <p:sldId id="3291" r:id="rId205"/>
    <p:sldId id="3309" r:id="rId206"/>
    <p:sldId id="3311" r:id="rId207"/>
    <p:sldId id="3312" r:id="rId208"/>
    <p:sldId id="4779" r:id="rId209"/>
    <p:sldId id="4780" r:id="rId210"/>
    <p:sldId id="4781" r:id="rId211"/>
    <p:sldId id="4782" r:id="rId212"/>
    <p:sldId id="4783" r:id="rId213"/>
    <p:sldId id="4784" r:id="rId214"/>
    <p:sldId id="4938" r:id="rId215"/>
    <p:sldId id="3294" r:id="rId216"/>
    <p:sldId id="4596" r:id="rId217"/>
    <p:sldId id="4668" r:id="rId218"/>
    <p:sldId id="4669" r:id="rId219"/>
    <p:sldId id="4673" r:id="rId220"/>
    <p:sldId id="4674" r:id="rId221"/>
    <p:sldId id="4675" r:id="rId222"/>
    <p:sldId id="4676" r:id="rId223"/>
    <p:sldId id="4825" r:id="rId224"/>
    <p:sldId id="4917" r:id="rId225"/>
    <p:sldId id="4920" r:id="rId226"/>
    <p:sldId id="4827" r:id="rId227"/>
    <p:sldId id="3501" r:id="rId228"/>
    <p:sldId id="3502" r:id="rId229"/>
    <p:sldId id="4913" r:id="rId230"/>
    <p:sldId id="4991" r:id="rId231"/>
    <p:sldId id="3504" r:id="rId232"/>
    <p:sldId id="4994" r:id="rId233"/>
    <p:sldId id="3614" r:id="rId234"/>
    <p:sldId id="3313" r:id="rId235"/>
    <p:sldId id="4955" r:id="rId236"/>
    <p:sldId id="4692" r:id="rId237"/>
    <p:sldId id="4599" r:id="rId238"/>
    <p:sldId id="4600" r:id="rId239"/>
    <p:sldId id="3314" r:id="rId240"/>
    <p:sldId id="3324" r:id="rId241"/>
    <p:sldId id="3334" r:id="rId242"/>
    <p:sldId id="3318" r:id="rId243"/>
    <p:sldId id="3495" r:id="rId244"/>
    <p:sldId id="4607" r:id="rId245"/>
    <p:sldId id="4992" r:id="rId246"/>
    <p:sldId id="3509" r:id="rId247"/>
    <p:sldId id="4993" r:id="rId248"/>
    <p:sldId id="3565" r:id="rId249"/>
    <p:sldId id="3566" r:id="rId250"/>
    <p:sldId id="4836" r:id="rId251"/>
    <p:sldId id="3556" r:id="rId252"/>
    <p:sldId id="3438" r:id="rId253"/>
    <p:sldId id="3519" r:id="rId254"/>
    <p:sldId id="3521" r:id="rId255"/>
    <p:sldId id="3622" r:id="rId256"/>
    <p:sldId id="4956" r:id="rId257"/>
    <p:sldId id="4694" r:id="rId258"/>
    <p:sldId id="4695" r:id="rId259"/>
    <p:sldId id="3567" r:id="rId260"/>
    <p:sldId id="3564" r:id="rId261"/>
    <p:sldId id="3563" r:id="rId262"/>
    <p:sldId id="4898" r:id="rId263"/>
    <p:sldId id="3568" r:id="rId264"/>
    <p:sldId id="3569" r:id="rId265"/>
    <p:sldId id="4682" r:id="rId266"/>
    <p:sldId id="3522" r:id="rId267"/>
    <p:sldId id="4996" r:id="rId268"/>
    <p:sldId id="3523" r:id="rId269"/>
    <p:sldId id="4699" r:id="rId270"/>
    <p:sldId id="3557" r:id="rId271"/>
    <p:sldId id="3558" r:id="rId272"/>
    <p:sldId id="3587" r:id="rId273"/>
    <p:sldId id="3588" r:id="rId274"/>
    <p:sldId id="4847" r:id="rId275"/>
    <p:sldId id="4848" r:id="rId276"/>
    <p:sldId id="3617" r:id="rId277"/>
    <p:sldId id="3589" r:id="rId278"/>
    <p:sldId id="3590" r:id="rId279"/>
    <p:sldId id="3591" r:id="rId280"/>
    <p:sldId id="3592" r:id="rId281"/>
    <p:sldId id="3593" r:id="rId282"/>
    <p:sldId id="3595" r:id="rId283"/>
    <p:sldId id="3596" r:id="rId284"/>
    <p:sldId id="3598" r:id="rId285"/>
    <p:sldId id="3618" r:id="rId286"/>
    <p:sldId id="3524" r:id="rId287"/>
    <p:sldId id="3525" r:id="rId288"/>
    <p:sldId id="3527" r:id="rId289"/>
    <p:sldId id="3526" r:id="rId290"/>
    <p:sldId id="3528" r:id="rId291"/>
    <p:sldId id="3530" r:id="rId292"/>
    <p:sldId id="3619" r:id="rId293"/>
    <p:sldId id="4705" r:id="rId294"/>
    <p:sldId id="3532" r:id="rId295"/>
    <p:sldId id="3533" r:id="rId296"/>
    <p:sldId id="3621" r:id="rId297"/>
    <p:sldId id="3534" r:id="rId298"/>
    <p:sldId id="4614" r:id="rId299"/>
    <p:sldId id="4615" r:id="rId300"/>
    <p:sldId id="4616" r:id="rId301"/>
    <p:sldId id="4617" r:id="rId302"/>
    <p:sldId id="4839" r:id="rId303"/>
    <p:sldId id="4989" r:id="rId304"/>
    <p:sldId id="3602" r:id="rId305"/>
    <p:sldId id="5010" r:id="rId306"/>
    <p:sldId id="3605" r:id="rId307"/>
    <p:sldId id="3606" r:id="rId308"/>
    <p:sldId id="3607" r:id="rId309"/>
    <p:sldId id="4853" r:id="rId310"/>
    <p:sldId id="3608" r:id="rId311"/>
    <p:sldId id="4850" r:id="rId312"/>
    <p:sldId id="3447" r:id="rId313"/>
    <p:sldId id="3448" r:id="rId314"/>
    <p:sldId id="3449" r:id="rId315"/>
    <p:sldId id="3451" r:id="rId316"/>
    <p:sldId id="3452" r:id="rId317"/>
    <p:sldId id="3454" r:id="rId318"/>
    <p:sldId id="3455" r:id="rId319"/>
    <p:sldId id="3456" r:id="rId320"/>
    <p:sldId id="3457" r:id="rId321"/>
    <p:sldId id="3458" r:id="rId322"/>
    <p:sldId id="3459" r:id="rId323"/>
    <p:sldId id="4553" r:id="rId324"/>
    <p:sldId id="4559" r:id="rId325"/>
    <p:sldId id="4844" r:id="rId326"/>
    <p:sldId id="4546" r:id="rId327"/>
    <p:sldId id="4547" r:id="rId328"/>
    <p:sldId id="4548" r:id="rId329"/>
    <p:sldId id="4549" r:id="rId330"/>
    <p:sldId id="4550" r:id="rId331"/>
    <p:sldId id="4551" r:id="rId332"/>
    <p:sldId id="4552" r:id="rId333"/>
    <p:sldId id="4845" r:id="rId334"/>
    <p:sldId id="4997" r:id="rId335"/>
    <p:sldId id="4939" r:id="rId336"/>
    <p:sldId id="4940" r:id="rId337"/>
    <p:sldId id="4846" r:id="rId338"/>
    <p:sldId id="3610" r:id="rId339"/>
    <p:sldId id="4852" r:id="rId340"/>
    <p:sldId id="4851" r:id="rId341"/>
    <p:sldId id="3698" r:id="rId342"/>
    <p:sldId id="864" r:id="rId343"/>
    <p:sldId id="1489" r:id="rId344"/>
    <p:sldId id="1601" r:id="rId345"/>
    <p:sldId id="3634" r:id="rId346"/>
    <p:sldId id="3635" r:id="rId347"/>
    <p:sldId id="3636" r:id="rId348"/>
    <p:sldId id="4525" r:id="rId349"/>
    <p:sldId id="3638" r:id="rId350"/>
    <p:sldId id="1047" r:id="rId351"/>
    <p:sldId id="892" r:id="rId352"/>
    <p:sldId id="1624" r:id="rId353"/>
    <p:sldId id="4728" r:id="rId354"/>
    <p:sldId id="4707" r:id="rId355"/>
    <p:sldId id="4899" r:id="rId356"/>
    <p:sldId id="4900" r:id="rId357"/>
    <p:sldId id="4901" r:id="rId358"/>
    <p:sldId id="4902" r:id="rId359"/>
    <p:sldId id="4903" r:id="rId360"/>
    <p:sldId id="4921" r:id="rId361"/>
    <p:sldId id="4708" r:id="rId362"/>
    <p:sldId id="4905" r:id="rId363"/>
    <p:sldId id="4906" r:id="rId364"/>
    <p:sldId id="4710" r:id="rId365"/>
    <p:sldId id="3354" r:id="rId366"/>
    <p:sldId id="3353" r:id="rId367"/>
    <p:sldId id="1539" r:id="rId368"/>
    <p:sldId id="1538" r:id="rId369"/>
    <p:sldId id="942" r:id="rId370"/>
    <p:sldId id="1495" r:id="rId371"/>
    <p:sldId id="943" r:id="rId372"/>
    <p:sldId id="944" r:id="rId373"/>
    <p:sldId id="4348" r:id="rId374"/>
    <p:sldId id="4907" r:id="rId375"/>
    <p:sldId id="3401" r:id="rId376"/>
    <p:sldId id="1773" r:id="rId377"/>
    <p:sldId id="1772" r:id="rId378"/>
    <p:sldId id="1774" r:id="rId379"/>
    <p:sldId id="1775" r:id="rId380"/>
    <p:sldId id="1771" r:id="rId381"/>
    <p:sldId id="4855" r:id="rId382"/>
    <p:sldId id="4856" r:id="rId383"/>
    <p:sldId id="4857" r:id="rId384"/>
    <p:sldId id="4858" r:id="rId385"/>
    <p:sldId id="1049" r:id="rId386"/>
    <p:sldId id="489" r:id="rId387"/>
    <p:sldId id="3954" r:id="rId388"/>
    <p:sldId id="1373" r:id="rId389"/>
    <p:sldId id="1636" r:id="rId390"/>
    <p:sldId id="1040" r:id="rId391"/>
    <p:sldId id="1627" r:id="rId392"/>
    <p:sldId id="3392" r:id="rId393"/>
    <p:sldId id="1650" r:id="rId394"/>
    <p:sldId id="1045" r:id="rId395"/>
    <p:sldId id="1042" r:id="rId396"/>
    <p:sldId id="1651" r:id="rId397"/>
    <p:sldId id="1376" r:id="rId398"/>
    <p:sldId id="1044" r:id="rId399"/>
    <p:sldId id="1275" r:id="rId400"/>
    <p:sldId id="1428" r:id="rId401"/>
    <p:sldId id="1713" r:id="rId402"/>
    <p:sldId id="1378" r:id="rId403"/>
    <p:sldId id="1379" r:id="rId404"/>
    <p:sldId id="1382" r:id="rId405"/>
    <p:sldId id="1499" r:id="rId406"/>
    <p:sldId id="1500" r:id="rId407"/>
    <p:sldId id="1391" r:id="rId408"/>
    <p:sldId id="1390" r:id="rId409"/>
    <p:sldId id="1279" r:id="rId410"/>
    <p:sldId id="1505" r:id="rId411"/>
    <p:sldId id="1504" r:id="rId412"/>
    <p:sldId id="1429" r:id="rId413"/>
    <p:sldId id="851" r:id="rId414"/>
    <p:sldId id="1392" r:id="rId415"/>
    <p:sldId id="490" r:id="rId416"/>
    <p:sldId id="1281" r:id="rId417"/>
    <p:sldId id="3396" r:id="rId418"/>
    <p:sldId id="1282" r:id="rId419"/>
    <p:sldId id="1508" r:id="rId420"/>
    <p:sldId id="1507" r:id="rId421"/>
    <p:sldId id="1050" r:id="rId422"/>
    <p:sldId id="967" r:id="rId423"/>
    <p:sldId id="491" r:id="rId424"/>
    <p:sldId id="968" r:id="rId425"/>
    <p:sldId id="4733" r:id="rId426"/>
    <p:sldId id="492" r:id="rId427"/>
    <p:sldId id="789" r:id="rId428"/>
    <p:sldId id="1051" r:id="rId429"/>
    <p:sldId id="498" r:id="rId430"/>
    <p:sldId id="1394" r:id="rId431"/>
    <p:sldId id="1540" r:id="rId432"/>
    <p:sldId id="1521" r:id="rId433"/>
    <p:sldId id="1071" r:id="rId434"/>
    <p:sldId id="1523" r:id="rId435"/>
    <p:sldId id="1061" r:id="rId436"/>
    <p:sldId id="1066" r:id="rId437"/>
    <p:sldId id="1063" r:id="rId438"/>
    <p:sldId id="1527" r:id="rId439"/>
    <p:sldId id="1528" r:id="rId440"/>
    <p:sldId id="1522" r:id="rId441"/>
    <p:sldId id="1543" r:id="rId442"/>
    <p:sldId id="1542" r:id="rId443"/>
    <p:sldId id="1065" r:id="rId444"/>
    <p:sldId id="1524" r:id="rId445"/>
    <p:sldId id="1529" r:id="rId446"/>
    <p:sldId id="1067" r:id="rId447"/>
    <p:sldId id="1534" r:id="rId448"/>
    <p:sldId id="1532" r:id="rId449"/>
    <p:sldId id="1062" r:id="rId450"/>
    <p:sldId id="1064" r:id="rId451"/>
    <p:sldId id="1430" r:id="rId452"/>
    <p:sldId id="1431" r:id="rId453"/>
    <p:sldId id="1432" r:id="rId454"/>
    <p:sldId id="1533" r:id="rId455"/>
    <p:sldId id="1509" r:id="rId456"/>
    <p:sldId id="499" r:id="rId457"/>
    <p:sldId id="500" r:id="rId458"/>
    <p:sldId id="1544" r:id="rId459"/>
    <p:sldId id="969" r:id="rId460"/>
    <p:sldId id="1769" r:id="rId461"/>
    <p:sldId id="970" r:id="rId462"/>
    <p:sldId id="4861" r:id="rId463"/>
    <p:sldId id="1052" r:id="rId464"/>
    <p:sldId id="501" r:id="rId465"/>
    <p:sldId id="971" r:id="rId466"/>
    <p:sldId id="1073" r:id="rId467"/>
    <p:sldId id="1398" r:id="rId468"/>
    <p:sldId id="502" r:id="rId469"/>
    <p:sldId id="503" r:id="rId470"/>
    <p:sldId id="972" r:id="rId471"/>
    <p:sldId id="504" r:id="rId472"/>
    <p:sldId id="505" r:id="rId473"/>
    <p:sldId id="506" r:id="rId474"/>
    <p:sldId id="507" r:id="rId475"/>
    <p:sldId id="1055" r:id="rId476"/>
    <p:sldId id="1056" r:id="rId477"/>
    <p:sldId id="534" r:id="rId478"/>
    <p:sldId id="973" r:id="rId479"/>
    <p:sldId id="535" r:id="rId480"/>
    <p:sldId id="524" r:id="rId481"/>
    <p:sldId id="1545" r:id="rId482"/>
    <p:sldId id="525" r:id="rId483"/>
    <p:sldId id="1546" r:id="rId484"/>
    <p:sldId id="974" r:id="rId485"/>
    <p:sldId id="526" r:id="rId486"/>
    <p:sldId id="793" r:id="rId487"/>
    <p:sldId id="792" r:id="rId488"/>
    <p:sldId id="975" r:id="rId489"/>
    <p:sldId id="979" r:id="rId490"/>
    <p:sldId id="536" r:id="rId491"/>
    <p:sldId id="980" r:id="rId492"/>
    <p:sldId id="1057" r:id="rId493"/>
    <p:sldId id="1547" r:id="rId494"/>
    <p:sldId id="527" r:id="rId495"/>
    <p:sldId id="982" r:id="rId496"/>
    <p:sldId id="983" r:id="rId497"/>
    <p:sldId id="528" r:id="rId498"/>
    <p:sldId id="1075" r:id="rId499"/>
    <p:sldId id="1074" r:id="rId500"/>
    <p:sldId id="1076" r:id="rId501"/>
    <p:sldId id="795" r:id="rId502"/>
    <p:sldId id="530" r:id="rId503"/>
    <p:sldId id="984" r:id="rId504"/>
    <p:sldId id="985" r:id="rId505"/>
    <p:sldId id="531" r:id="rId506"/>
    <p:sldId id="532" r:id="rId507"/>
    <p:sldId id="986" r:id="rId508"/>
    <p:sldId id="908" r:id="rId509"/>
    <p:sldId id="797" r:id="rId510"/>
    <p:sldId id="987" r:id="rId511"/>
    <p:sldId id="521" r:id="rId512"/>
    <p:sldId id="911" r:id="rId513"/>
    <p:sldId id="988" r:id="rId514"/>
    <p:sldId id="990" r:id="rId515"/>
    <p:sldId id="991" r:id="rId516"/>
    <p:sldId id="1077" r:id="rId517"/>
    <p:sldId id="1078" r:id="rId518"/>
    <p:sldId id="542" r:id="rId519"/>
    <p:sldId id="1079" r:id="rId520"/>
    <p:sldId id="910" r:id="rId521"/>
    <p:sldId id="543" r:id="rId522"/>
    <p:sldId id="544" r:id="rId523"/>
    <p:sldId id="821" r:id="rId524"/>
    <p:sldId id="1548" r:id="rId525"/>
    <p:sldId id="545" r:id="rId526"/>
    <p:sldId id="994" r:id="rId527"/>
    <p:sldId id="995" r:id="rId528"/>
    <p:sldId id="549" r:id="rId529"/>
    <p:sldId id="1000" r:id="rId530"/>
    <p:sldId id="1001" r:id="rId531"/>
    <p:sldId id="546" r:id="rId532"/>
    <p:sldId id="998" r:id="rId533"/>
    <p:sldId id="996" r:id="rId534"/>
    <p:sldId id="997" r:id="rId535"/>
    <p:sldId id="547" r:id="rId536"/>
    <p:sldId id="880" r:id="rId537"/>
    <p:sldId id="548" r:id="rId538"/>
    <p:sldId id="999" r:id="rId539"/>
    <p:sldId id="1013" r:id="rId540"/>
    <p:sldId id="550" r:id="rId541"/>
    <p:sldId id="551" r:id="rId542"/>
    <p:sldId id="1002" r:id="rId543"/>
    <p:sldId id="555" r:id="rId544"/>
    <p:sldId id="1003" r:id="rId545"/>
    <p:sldId id="1142" r:id="rId546"/>
    <p:sldId id="556" r:id="rId547"/>
    <p:sldId id="1085" r:id="rId548"/>
    <p:sldId id="1014" r:id="rId549"/>
    <p:sldId id="552" r:id="rId550"/>
    <p:sldId id="1086" r:id="rId551"/>
    <p:sldId id="553" r:id="rId552"/>
    <p:sldId id="1006" r:id="rId553"/>
    <p:sldId id="1143" r:id="rId554"/>
    <p:sldId id="557" r:id="rId555"/>
    <p:sldId id="558" r:id="rId556"/>
    <p:sldId id="1766" r:id="rId557"/>
    <p:sldId id="1790" r:id="rId558"/>
    <p:sldId id="1791" r:id="rId559"/>
    <p:sldId id="1792" r:id="rId560"/>
    <p:sldId id="1549" r:id="rId561"/>
    <p:sldId id="1550" r:id="rId562"/>
    <p:sldId id="559" r:id="rId563"/>
    <p:sldId id="1087" r:id="rId564"/>
    <p:sldId id="1144" r:id="rId565"/>
    <p:sldId id="1088" r:id="rId566"/>
    <p:sldId id="1091" r:id="rId567"/>
    <p:sldId id="1092" r:id="rId568"/>
    <p:sldId id="1089" r:id="rId569"/>
    <p:sldId id="1018" r:id="rId570"/>
    <p:sldId id="1008" r:id="rId571"/>
    <p:sldId id="1019" r:id="rId572"/>
    <p:sldId id="1020" r:id="rId573"/>
    <p:sldId id="1105" r:id="rId574"/>
    <p:sldId id="4535" r:id="rId575"/>
    <p:sldId id="1608" r:id="rId576"/>
    <p:sldId id="1017" r:id="rId577"/>
    <p:sldId id="1090" r:id="rId578"/>
    <p:sldId id="1094" r:id="rId579"/>
    <p:sldId id="1104" r:id="rId580"/>
    <p:sldId id="1249" r:id="rId581"/>
    <p:sldId id="1320" r:id="rId582"/>
    <p:sldId id="1326" r:id="rId583"/>
    <p:sldId id="4922" r:id="rId584"/>
    <p:sldId id="4998" r:id="rId585"/>
    <p:sldId id="4923" r:id="rId586"/>
    <p:sldId id="4908" r:id="rId587"/>
    <p:sldId id="3419" r:id="rId588"/>
    <p:sldId id="1011" r:id="rId589"/>
    <p:sldId id="4862" r:id="rId590"/>
    <p:sldId id="3415" r:id="rId591"/>
    <p:sldId id="4924" r:id="rId592"/>
    <p:sldId id="1283" r:id="rId593"/>
    <p:sldId id="1328" r:id="rId594"/>
    <p:sldId id="4999" r:id="rId595"/>
    <p:sldId id="4909" r:id="rId596"/>
    <p:sldId id="1095" r:id="rId597"/>
    <p:sldId id="1317" r:id="rId598"/>
    <p:sldId id="5000" r:id="rId599"/>
    <p:sldId id="4925" r:id="rId600"/>
    <p:sldId id="4910" r:id="rId601"/>
    <p:sldId id="1316" r:id="rId602"/>
    <p:sldId id="1436" r:id="rId603"/>
    <p:sldId id="1096" r:id="rId604"/>
    <p:sldId id="1552" r:id="rId605"/>
    <p:sldId id="1012" r:id="rId606"/>
    <p:sldId id="1329" r:id="rId607"/>
    <p:sldId id="5001" r:id="rId608"/>
    <p:sldId id="4926" r:id="rId609"/>
    <p:sldId id="1610" r:id="rId610"/>
    <p:sldId id="4911" r:id="rId611"/>
    <p:sldId id="5002" r:id="rId612"/>
    <p:sldId id="4927" r:id="rId613"/>
    <p:sldId id="4912" r:id="rId614"/>
    <p:sldId id="1618" r:id="rId615"/>
    <p:sldId id="1719" r:id="rId616"/>
    <p:sldId id="1721" r:id="rId617"/>
    <p:sldId id="1722" r:id="rId618"/>
    <p:sldId id="4929" r:id="rId619"/>
    <p:sldId id="4928" r:id="rId620"/>
    <p:sldId id="3420" r:id="rId621"/>
    <p:sldId id="3421" r:id="rId622"/>
    <p:sldId id="1022" r:id="rId623"/>
    <p:sldId id="1439" r:id="rId624"/>
    <p:sldId id="1099" r:id="rId625"/>
    <p:sldId id="1553" r:id="rId626"/>
    <p:sldId id="1554" r:id="rId627"/>
    <p:sldId id="1555" r:id="rId628"/>
    <p:sldId id="1100" r:id="rId629"/>
    <p:sldId id="1101" r:id="rId630"/>
    <p:sldId id="1556" r:id="rId631"/>
    <p:sldId id="1102" r:id="rId632"/>
    <p:sldId id="4245" r:id="rId633"/>
    <p:sldId id="1103" r:id="rId634"/>
    <p:sldId id="4246" r:id="rId635"/>
    <p:sldId id="1106" r:id="rId636"/>
    <p:sldId id="1557" r:id="rId637"/>
    <p:sldId id="1097" r:id="rId638"/>
    <p:sldId id="1107" r:id="rId639"/>
    <p:sldId id="5003" r:id="rId640"/>
    <p:sldId id="4931" r:id="rId641"/>
    <p:sldId id="5004" r:id="rId642"/>
    <p:sldId id="4930" r:id="rId643"/>
    <p:sldId id="1108" r:id="rId644"/>
    <p:sldId id="1558" r:id="rId645"/>
    <p:sldId id="1010" r:id="rId646"/>
    <p:sldId id="1559" r:id="rId647"/>
    <p:sldId id="1027" r:id="rId648"/>
    <p:sldId id="1560" r:id="rId649"/>
    <p:sldId id="1561" r:id="rId650"/>
    <p:sldId id="1058" r:id="rId651"/>
    <p:sldId id="1146" r:id="rId652"/>
    <p:sldId id="1031" r:id="rId653"/>
    <p:sldId id="4173" r:id="rId654"/>
    <p:sldId id="560" r:id="rId655"/>
    <p:sldId id="1033" r:id="rId656"/>
    <p:sldId id="1035" r:id="rId657"/>
    <p:sldId id="1036" r:id="rId658"/>
    <p:sldId id="1037" r:id="rId659"/>
    <p:sldId id="1038" r:id="rId660"/>
    <p:sldId id="565" r:id="rId661"/>
    <p:sldId id="3676" r:id="rId662"/>
    <p:sldId id="3704" r:id="rId663"/>
    <p:sldId id="4966" r:id="rId664"/>
    <p:sldId id="4967" r:id="rId665"/>
    <p:sldId id="3705" r:id="rId666"/>
    <p:sldId id="3706" r:id="rId667"/>
    <p:sldId id="3707" r:id="rId668"/>
    <p:sldId id="3708" r:id="rId669"/>
    <p:sldId id="567" r:id="rId670"/>
    <p:sldId id="575" r:id="rId671"/>
    <p:sldId id="1039" r:id="rId672"/>
    <p:sldId id="568" r:id="rId673"/>
    <p:sldId id="1109" r:id="rId674"/>
    <p:sldId id="574" r:id="rId675"/>
    <p:sldId id="4428" r:id="rId676"/>
    <p:sldId id="4429" r:id="rId677"/>
    <p:sldId id="4580" r:id="rId678"/>
    <p:sldId id="1059" r:id="rId679"/>
    <p:sldId id="1580" r:id="rId680"/>
    <p:sldId id="1579" r:id="rId681"/>
    <p:sldId id="4965" r:id="rId682"/>
    <p:sldId id="600" r:id="rId683"/>
    <p:sldId id="1114" r:id="rId684"/>
    <p:sldId id="1147" r:id="rId685"/>
    <p:sldId id="580" r:id="rId686"/>
    <p:sldId id="1115" r:id="rId687"/>
    <p:sldId id="4959" r:id="rId688"/>
    <p:sldId id="4960" r:id="rId689"/>
    <p:sldId id="4961" r:id="rId690"/>
    <p:sldId id="4962" r:id="rId691"/>
    <p:sldId id="4963" r:id="rId692"/>
    <p:sldId id="4964" r:id="rId693"/>
    <p:sldId id="581" r:id="rId694"/>
    <p:sldId id="601" r:id="rId695"/>
    <p:sldId id="1247" r:id="rId696"/>
    <p:sldId id="1248" r:id="rId697"/>
    <p:sldId id="837" r:id="rId698"/>
    <p:sldId id="844" r:id="rId699"/>
    <p:sldId id="582" r:id="rId700"/>
    <p:sldId id="843" r:id="rId701"/>
    <p:sldId id="583" r:id="rId702"/>
    <p:sldId id="584" r:id="rId703"/>
    <p:sldId id="585" r:id="rId704"/>
    <p:sldId id="1123" r:id="rId705"/>
    <p:sldId id="1119" r:id="rId706"/>
    <p:sldId id="586" r:id="rId707"/>
    <p:sldId id="1128" r:id="rId708"/>
    <p:sldId id="1129" r:id="rId709"/>
    <p:sldId id="588" r:id="rId710"/>
    <p:sldId id="589" r:id="rId711"/>
    <p:sldId id="590" r:id="rId712"/>
    <p:sldId id="1130" r:id="rId713"/>
    <p:sldId id="1148" r:id="rId714"/>
    <p:sldId id="1131" r:id="rId715"/>
    <p:sldId id="1609" r:id="rId716"/>
    <p:sldId id="1132" r:id="rId717"/>
    <p:sldId id="1134" r:id="rId718"/>
    <p:sldId id="1135" r:id="rId719"/>
    <p:sldId id="1136" r:id="rId720"/>
    <p:sldId id="1149" r:id="rId721"/>
    <p:sldId id="591" r:id="rId722"/>
    <p:sldId id="1594" r:id="rId723"/>
    <p:sldId id="1158" r:id="rId724"/>
    <p:sldId id="1159" r:id="rId725"/>
    <p:sldId id="1160" r:id="rId726"/>
    <p:sldId id="1161" r:id="rId727"/>
    <p:sldId id="1162" r:id="rId728"/>
    <p:sldId id="1163" r:id="rId729"/>
    <p:sldId id="1165" r:id="rId730"/>
    <p:sldId id="1167" r:id="rId731"/>
    <p:sldId id="1168" r:id="rId732"/>
    <p:sldId id="594" r:id="rId733"/>
    <p:sldId id="595" r:id="rId734"/>
    <p:sldId id="597" r:id="rId735"/>
    <p:sldId id="596" r:id="rId736"/>
    <p:sldId id="1169" r:id="rId737"/>
    <p:sldId id="598" r:id="rId738"/>
    <p:sldId id="612" r:id="rId739"/>
    <p:sldId id="4291" r:id="rId740"/>
    <p:sldId id="1171" r:id="rId741"/>
    <p:sldId id="1172" r:id="rId742"/>
    <p:sldId id="1173" r:id="rId743"/>
    <p:sldId id="4863" r:id="rId744"/>
    <p:sldId id="615" r:id="rId745"/>
    <p:sldId id="616" r:id="rId746"/>
    <p:sldId id="617" r:id="rId747"/>
    <p:sldId id="1266" r:id="rId748"/>
    <p:sldId id="618" r:id="rId749"/>
    <p:sldId id="1174" r:id="rId750"/>
    <p:sldId id="619" r:id="rId751"/>
    <p:sldId id="626" r:id="rId752"/>
    <p:sldId id="1175" r:id="rId753"/>
    <p:sldId id="620" r:id="rId754"/>
    <p:sldId id="1176" r:id="rId755"/>
    <p:sldId id="621" r:id="rId756"/>
    <p:sldId id="622" r:id="rId757"/>
    <p:sldId id="1177" r:id="rId758"/>
    <p:sldId id="1150" r:id="rId759"/>
    <p:sldId id="1231" r:id="rId760"/>
    <p:sldId id="627" r:id="rId761"/>
    <p:sldId id="1230" r:id="rId762"/>
    <p:sldId id="624" r:id="rId763"/>
    <p:sldId id="599" r:id="rId764"/>
    <p:sldId id="1232" r:id="rId765"/>
    <p:sldId id="1234" r:id="rId766"/>
    <p:sldId id="632" r:id="rId767"/>
    <p:sldId id="633" r:id="rId768"/>
    <p:sldId id="634" r:id="rId769"/>
    <p:sldId id="635" r:id="rId770"/>
    <p:sldId id="636" r:id="rId771"/>
    <p:sldId id="637" r:id="rId772"/>
    <p:sldId id="644" r:id="rId773"/>
    <p:sldId id="1241" r:id="rId774"/>
    <p:sldId id="638" r:id="rId775"/>
    <p:sldId id="639" r:id="rId776"/>
    <p:sldId id="640" r:id="rId777"/>
    <p:sldId id="641" r:id="rId778"/>
    <p:sldId id="1207" r:id="rId779"/>
    <p:sldId id="642" r:id="rId780"/>
    <p:sldId id="4342" r:id="rId781"/>
    <p:sldId id="1789" r:id="rId782"/>
    <p:sldId id="4343" r:id="rId783"/>
    <p:sldId id="4344" r:id="rId784"/>
    <p:sldId id="645" r:id="rId785"/>
    <p:sldId id="1152" r:id="rId786"/>
    <p:sldId id="648" r:id="rId787"/>
    <p:sldId id="649" r:id="rId788"/>
    <p:sldId id="4360" r:id="rId789"/>
    <p:sldId id="650" r:id="rId790"/>
    <p:sldId id="1185" r:id="rId791"/>
    <p:sldId id="1186" r:id="rId792"/>
    <p:sldId id="1028" r:id="rId793"/>
    <p:sldId id="828" r:id="rId794"/>
    <p:sldId id="836" r:id="rId795"/>
    <p:sldId id="830" r:id="rId796"/>
    <p:sldId id="1211" r:id="rId797"/>
    <p:sldId id="665" r:id="rId798"/>
    <p:sldId id="4949" r:id="rId799"/>
    <p:sldId id="4950" r:id="rId800"/>
    <p:sldId id="4951" r:id="rId801"/>
    <p:sldId id="4952" r:id="rId802"/>
    <p:sldId id="1198" r:id="rId803"/>
    <p:sldId id="812" r:id="rId804"/>
    <p:sldId id="913" r:id="rId805"/>
    <p:sldId id="4953" r:id="rId806"/>
    <p:sldId id="1586" r:id="rId807"/>
    <p:sldId id="448" r:id="rId808"/>
    <p:sldId id="871" r:id="rId809"/>
    <p:sldId id="746" r:id="rId810"/>
    <p:sldId id="749" r:id="rId811"/>
    <p:sldId id="690" r:id="rId812"/>
    <p:sldId id="708" r:id="rId813"/>
    <p:sldId id="1590" r:id="rId814"/>
    <p:sldId id="1593" r:id="rId815"/>
  </p:sldIdLst>
  <p:sldSz cx="9144000" cy="6858000" type="screen4x3"/>
  <p:notesSz cx="6858000" cy="9144000"/>
  <p:defaultTextStyle>
    <a:defPPr>
      <a:defRPr lang="en-US"/>
    </a:defPPr>
    <a:lvl1pPr algn="ctr" rtl="0" fontAlgn="base">
      <a:spcBef>
        <a:spcPct val="20000"/>
      </a:spcBef>
      <a:spcAft>
        <a:spcPct val="0"/>
      </a:spcAft>
      <a:defRPr sz="3200" b="1" i="1" kern="1200">
        <a:solidFill>
          <a:schemeClr val="tx1"/>
        </a:solidFill>
        <a:latin typeface="Verdana" pitchFamily="34" charset="0"/>
        <a:ea typeface="+mn-ea"/>
        <a:cs typeface="+mn-cs"/>
      </a:defRPr>
    </a:lvl1pPr>
    <a:lvl2pPr marL="457200" algn="ctr" rtl="0" fontAlgn="base">
      <a:spcBef>
        <a:spcPct val="20000"/>
      </a:spcBef>
      <a:spcAft>
        <a:spcPct val="0"/>
      </a:spcAft>
      <a:defRPr sz="3200" b="1" i="1" kern="1200">
        <a:solidFill>
          <a:schemeClr val="tx1"/>
        </a:solidFill>
        <a:latin typeface="Verdana" pitchFamily="34" charset="0"/>
        <a:ea typeface="+mn-ea"/>
        <a:cs typeface="+mn-cs"/>
      </a:defRPr>
    </a:lvl2pPr>
    <a:lvl3pPr marL="914400" algn="ctr" rtl="0" fontAlgn="base">
      <a:spcBef>
        <a:spcPct val="20000"/>
      </a:spcBef>
      <a:spcAft>
        <a:spcPct val="0"/>
      </a:spcAft>
      <a:defRPr sz="3200" b="1" i="1" kern="1200">
        <a:solidFill>
          <a:schemeClr val="tx1"/>
        </a:solidFill>
        <a:latin typeface="Verdana" pitchFamily="34" charset="0"/>
        <a:ea typeface="+mn-ea"/>
        <a:cs typeface="+mn-cs"/>
      </a:defRPr>
    </a:lvl3pPr>
    <a:lvl4pPr marL="1371600" algn="ctr" rtl="0" fontAlgn="base">
      <a:spcBef>
        <a:spcPct val="20000"/>
      </a:spcBef>
      <a:spcAft>
        <a:spcPct val="0"/>
      </a:spcAft>
      <a:defRPr sz="3200" b="1" i="1" kern="1200">
        <a:solidFill>
          <a:schemeClr val="tx1"/>
        </a:solidFill>
        <a:latin typeface="Verdana" pitchFamily="34" charset="0"/>
        <a:ea typeface="+mn-ea"/>
        <a:cs typeface="+mn-cs"/>
      </a:defRPr>
    </a:lvl4pPr>
    <a:lvl5pPr marL="1828800" algn="ctr" rtl="0" fontAlgn="base">
      <a:spcBef>
        <a:spcPct val="20000"/>
      </a:spcBef>
      <a:spcAft>
        <a:spcPct val="0"/>
      </a:spcAft>
      <a:defRPr sz="3200" b="1" i="1" kern="1200">
        <a:solidFill>
          <a:schemeClr val="tx1"/>
        </a:solidFill>
        <a:latin typeface="Verdana" pitchFamily="34" charset="0"/>
        <a:ea typeface="+mn-ea"/>
        <a:cs typeface="+mn-cs"/>
      </a:defRPr>
    </a:lvl5pPr>
    <a:lvl6pPr marL="2286000" algn="l" defTabSz="914400" rtl="0" eaLnBrk="1" latinLnBrk="0" hangingPunct="1">
      <a:defRPr sz="3200" b="1" i="1" kern="1200">
        <a:solidFill>
          <a:schemeClr val="tx1"/>
        </a:solidFill>
        <a:latin typeface="Verdana" pitchFamily="34" charset="0"/>
        <a:ea typeface="+mn-ea"/>
        <a:cs typeface="+mn-cs"/>
      </a:defRPr>
    </a:lvl6pPr>
    <a:lvl7pPr marL="2743200" algn="l" defTabSz="914400" rtl="0" eaLnBrk="1" latinLnBrk="0" hangingPunct="1">
      <a:defRPr sz="3200" b="1" i="1" kern="1200">
        <a:solidFill>
          <a:schemeClr val="tx1"/>
        </a:solidFill>
        <a:latin typeface="Verdana" pitchFamily="34" charset="0"/>
        <a:ea typeface="+mn-ea"/>
        <a:cs typeface="+mn-cs"/>
      </a:defRPr>
    </a:lvl7pPr>
    <a:lvl8pPr marL="3200400" algn="l" defTabSz="914400" rtl="0" eaLnBrk="1" latinLnBrk="0" hangingPunct="1">
      <a:defRPr sz="3200" b="1" i="1" kern="1200">
        <a:solidFill>
          <a:schemeClr val="tx1"/>
        </a:solidFill>
        <a:latin typeface="Verdana" pitchFamily="34" charset="0"/>
        <a:ea typeface="+mn-ea"/>
        <a:cs typeface="+mn-cs"/>
      </a:defRPr>
    </a:lvl8pPr>
    <a:lvl9pPr marL="3657600" algn="l" defTabSz="914400" rtl="0" eaLnBrk="1" latinLnBrk="0" hangingPunct="1">
      <a:defRPr sz="3200" b="1" i="1"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ED3D7"/>
    <a:srgbClr val="A19999"/>
    <a:srgbClr val="AA978B"/>
    <a:srgbClr val="ADA9AB"/>
    <a:srgbClr val="3F505A"/>
    <a:srgbClr val="2F4048"/>
    <a:srgbClr val="0E0F11"/>
    <a:srgbClr val="DBCBCC"/>
    <a:srgbClr val="211C19"/>
    <a:srgbClr val="3E261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560" autoAdjust="0"/>
    <p:restoredTop sz="91902" autoAdjust="0"/>
  </p:normalViewPr>
  <p:slideViewPr>
    <p:cSldViewPr>
      <p:cViewPr varScale="1">
        <p:scale>
          <a:sx n="92" d="100"/>
          <a:sy n="92" d="100"/>
        </p:scale>
        <p:origin x="414" y="78"/>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212406"/>
    </p:cViewPr>
  </p:sorterViewPr>
  <p:notesViewPr>
    <p:cSldViewPr>
      <p:cViewPr varScale="1">
        <p:scale>
          <a:sx n="58" d="100"/>
          <a:sy n="58" d="100"/>
        </p:scale>
        <p:origin x="-181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68.xml"/><Relationship Id="rId671" Type="http://schemas.openxmlformats.org/officeDocument/2006/relationships/slide" Target="slides/slide622.xml"/><Relationship Id="rId769" Type="http://schemas.openxmlformats.org/officeDocument/2006/relationships/slide" Target="slides/slide720.xml"/><Relationship Id="rId21" Type="http://schemas.openxmlformats.org/officeDocument/2006/relationships/slideMaster" Target="slideMasters/slideMaster21.xml"/><Relationship Id="rId324" Type="http://schemas.openxmlformats.org/officeDocument/2006/relationships/slide" Target="slides/slide275.xml"/><Relationship Id="rId531" Type="http://schemas.openxmlformats.org/officeDocument/2006/relationships/slide" Target="slides/slide482.xml"/><Relationship Id="rId629" Type="http://schemas.openxmlformats.org/officeDocument/2006/relationships/slide" Target="slides/slide580.xml"/><Relationship Id="rId170" Type="http://schemas.openxmlformats.org/officeDocument/2006/relationships/slide" Target="slides/slide121.xml"/><Relationship Id="rId268" Type="http://schemas.openxmlformats.org/officeDocument/2006/relationships/slide" Target="slides/slide219.xml"/><Relationship Id="rId475" Type="http://schemas.openxmlformats.org/officeDocument/2006/relationships/slide" Target="slides/slide426.xml"/><Relationship Id="rId682" Type="http://schemas.openxmlformats.org/officeDocument/2006/relationships/slide" Target="slides/slide633.xml"/><Relationship Id="rId32" Type="http://schemas.openxmlformats.org/officeDocument/2006/relationships/slideMaster" Target="slideMasters/slideMaster32.xml"/><Relationship Id="rId128" Type="http://schemas.openxmlformats.org/officeDocument/2006/relationships/slide" Target="slides/slide79.xml"/><Relationship Id="rId335" Type="http://schemas.openxmlformats.org/officeDocument/2006/relationships/slide" Target="slides/slide286.xml"/><Relationship Id="rId542" Type="http://schemas.openxmlformats.org/officeDocument/2006/relationships/slide" Target="slides/slide493.xml"/><Relationship Id="rId181" Type="http://schemas.openxmlformats.org/officeDocument/2006/relationships/slide" Target="slides/slide132.xml"/><Relationship Id="rId402" Type="http://schemas.openxmlformats.org/officeDocument/2006/relationships/slide" Target="slides/slide353.xml"/><Relationship Id="rId279" Type="http://schemas.openxmlformats.org/officeDocument/2006/relationships/slide" Target="slides/slide230.xml"/><Relationship Id="rId486" Type="http://schemas.openxmlformats.org/officeDocument/2006/relationships/slide" Target="slides/slide437.xml"/><Relationship Id="rId693" Type="http://schemas.openxmlformats.org/officeDocument/2006/relationships/slide" Target="slides/slide644.xml"/><Relationship Id="rId707" Type="http://schemas.openxmlformats.org/officeDocument/2006/relationships/slide" Target="slides/slide658.xml"/><Relationship Id="rId43" Type="http://schemas.openxmlformats.org/officeDocument/2006/relationships/slideMaster" Target="slideMasters/slideMaster43.xml"/><Relationship Id="rId139" Type="http://schemas.openxmlformats.org/officeDocument/2006/relationships/slide" Target="slides/slide90.xml"/><Relationship Id="rId346" Type="http://schemas.openxmlformats.org/officeDocument/2006/relationships/slide" Target="slides/slide297.xml"/><Relationship Id="rId553" Type="http://schemas.openxmlformats.org/officeDocument/2006/relationships/slide" Target="slides/slide504.xml"/><Relationship Id="rId760" Type="http://schemas.openxmlformats.org/officeDocument/2006/relationships/slide" Target="slides/slide711.xml"/><Relationship Id="rId192" Type="http://schemas.openxmlformats.org/officeDocument/2006/relationships/slide" Target="slides/slide143.xml"/><Relationship Id="rId206" Type="http://schemas.openxmlformats.org/officeDocument/2006/relationships/slide" Target="slides/slide157.xml"/><Relationship Id="rId413" Type="http://schemas.openxmlformats.org/officeDocument/2006/relationships/slide" Target="slides/slide364.xml"/><Relationship Id="rId497" Type="http://schemas.openxmlformats.org/officeDocument/2006/relationships/slide" Target="slides/slide448.xml"/><Relationship Id="rId620" Type="http://schemas.openxmlformats.org/officeDocument/2006/relationships/slide" Target="slides/slide571.xml"/><Relationship Id="rId718" Type="http://schemas.openxmlformats.org/officeDocument/2006/relationships/slide" Target="slides/slide669.xml"/><Relationship Id="rId357" Type="http://schemas.openxmlformats.org/officeDocument/2006/relationships/slide" Target="slides/slide308.xml"/><Relationship Id="rId54" Type="http://schemas.openxmlformats.org/officeDocument/2006/relationships/slide" Target="slides/slide5.xml"/><Relationship Id="rId217" Type="http://schemas.openxmlformats.org/officeDocument/2006/relationships/slide" Target="slides/slide168.xml"/><Relationship Id="rId564" Type="http://schemas.openxmlformats.org/officeDocument/2006/relationships/slide" Target="slides/slide515.xml"/><Relationship Id="rId771" Type="http://schemas.openxmlformats.org/officeDocument/2006/relationships/slide" Target="slides/slide722.xml"/><Relationship Id="rId424" Type="http://schemas.openxmlformats.org/officeDocument/2006/relationships/slide" Target="slides/slide375.xml"/><Relationship Id="rId631" Type="http://schemas.openxmlformats.org/officeDocument/2006/relationships/slide" Target="slides/slide582.xml"/><Relationship Id="rId729" Type="http://schemas.openxmlformats.org/officeDocument/2006/relationships/slide" Target="slides/slide680.xml"/><Relationship Id="rId270" Type="http://schemas.openxmlformats.org/officeDocument/2006/relationships/slide" Target="slides/slide221.xml"/><Relationship Id="rId65" Type="http://schemas.openxmlformats.org/officeDocument/2006/relationships/slide" Target="slides/slide16.xml"/><Relationship Id="rId130" Type="http://schemas.openxmlformats.org/officeDocument/2006/relationships/slide" Target="slides/slide81.xml"/><Relationship Id="rId368" Type="http://schemas.openxmlformats.org/officeDocument/2006/relationships/slide" Target="slides/slide319.xml"/><Relationship Id="rId575" Type="http://schemas.openxmlformats.org/officeDocument/2006/relationships/slide" Target="slides/slide526.xml"/><Relationship Id="rId782" Type="http://schemas.openxmlformats.org/officeDocument/2006/relationships/slide" Target="slides/slide733.xml"/><Relationship Id="rId228" Type="http://schemas.openxmlformats.org/officeDocument/2006/relationships/slide" Target="slides/slide179.xml"/><Relationship Id="rId435" Type="http://schemas.openxmlformats.org/officeDocument/2006/relationships/slide" Target="slides/slide386.xml"/><Relationship Id="rId642" Type="http://schemas.openxmlformats.org/officeDocument/2006/relationships/slide" Target="slides/slide593.xml"/><Relationship Id="rId281" Type="http://schemas.openxmlformats.org/officeDocument/2006/relationships/slide" Target="slides/slide232.xml"/><Relationship Id="rId502" Type="http://schemas.openxmlformats.org/officeDocument/2006/relationships/slide" Target="slides/slide453.xml"/><Relationship Id="rId76" Type="http://schemas.openxmlformats.org/officeDocument/2006/relationships/slide" Target="slides/slide27.xml"/><Relationship Id="rId141" Type="http://schemas.openxmlformats.org/officeDocument/2006/relationships/slide" Target="slides/slide92.xml"/><Relationship Id="rId379" Type="http://schemas.openxmlformats.org/officeDocument/2006/relationships/slide" Target="slides/slide330.xml"/><Relationship Id="rId586" Type="http://schemas.openxmlformats.org/officeDocument/2006/relationships/slide" Target="slides/slide537.xml"/><Relationship Id="rId793" Type="http://schemas.openxmlformats.org/officeDocument/2006/relationships/slide" Target="slides/slide744.xml"/><Relationship Id="rId807" Type="http://schemas.openxmlformats.org/officeDocument/2006/relationships/slide" Target="slides/slide758.xml"/><Relationship Id="rId7" Type="http://schemas.openxmlformats.org/officeDocument/2006/relationships/slideMaster" Target="slideMasters/slideMaster7.xml"/><Relationship Id="rId239" Type="http://schemas.openxmlformats.org/officeDocument/2006/relationships/slide" Target="slides/slide190.xml"/><Relationship Id="rId446" Type="http://schemas.openxmlformats.org/officeDocument/2006/relationships/slide" Target="slides/slide397.xml"/><Relationship Id="rId653" Type="http://schemas.openxmlformats.org/officeDocument/2006/relationships/slide" Target="slides/slide604.xml"/><Relationship Id="rId292" Type="http://schemas.openxmlformats.org/officeDocument/2006/relationships/slide" Target="slides/slide243.xml"/><Relationship Id="rId306" Type="http://schemas.openxmlformats.org/officeDocument/2006/relationships/slide" Target="slides/slide257.xml"/><Relationship Id="rId87" Type="http://schemas.openxmlformats.org/officeDocument/2006/relationships/slide" Target="slides/slide38.xml"/><Relationship Id="rId513" Type="http://schemas.openxmlformats.org/officeDocument/2006/relationships/slide" Target="slides/slide464.xml"/><Relationship Id="rId597" Type="http://schemas.openxmlformats.org/officeDocument/2006/relationships/slide" Target="slides/slide548.xml"/><Relationship Id="rId720" Type="http://schemas.openxmlformats.org/officeDocument/2006/relationships/slide" Target="slides/slide671.xml"/><Relationship Id="rId818" Type="http://schemas.openxmlformats.org/officeDocument/2006/relationships/viewProps" Target="viewProps.xml"/><Relationship Id="rId152" Type="http://schemas.openxmlformats.org/officeDocument/2006/relationships/slide" Target="slides/slide103.xml"/><Relationship Id="rId457" Type="http://schemas.openxmlformats.org/officeDocument/2006/relationships/slide" Target="slides/slide408.xml"/><Relationship Id="rId664" Type="http://schemas.openxmlformats.org/officeDocument/2006/relationships/slide" Target="slides/slide615.xml"/><Relationship Id="rId14" Type="http://schemas.openxmlformats.org/officeDocument/2006/relationships/slideMaster" Target="slideMasters/slideMaster14.xml"/><Relationship Id="rId317" Type="http://schemas.openxmlformats.org/officeDocument/2006/relationships/slide" Target="slides/slide268.xml"/><Relationship Id="rId524" Type="http://schemas.openxmlformats.org/officeDocument/2006/relationships/slide" Target="slides/slide475.xml"/><Relationship Id="rId731" Type="http://schemas.openxmlformats.org/officeDocument/2006/relationships/slide" Target="slides/slide682.xml"/><Relationship Id="rId98" Type="http://schemas.openxmlformats.org/officeDocument/2006/relationships/slide" Target="slides/slide49.xml"/><Relationship Id="rId163" Type="http://schemas.openxmlformats.org/officeDocument/2006/relationships/slide" Target="slides/slide114.xml"/><Relationship Id="rId370" Type="http://schemas.openxmlformats.org/officeDocument/2006/relationships/slide" Target="slides/slide321.xml"/><Relationship Id="rId230" Type="http://schemas.openxmlformats.org/officeDocument/2006/relationships/slide" Target="slides/slide181.xml"/><Relationship Id="rId468" Type="http://schemas.openxmlformats.org/officeDocument/2006/relationships/slide" Target="slides/slide419.xml"/><Relationship Id="rId675" Type="http://schemas.openxmlformats.org/officeDocument/2006/relationships/slide" Target="slides/slide626.xml"/><Relationship Id="rId25" Type="http://schemas.openxmlformats.org/officeDocument/2006/relationships/slideMaster" Target="slideMasters/slideMaster25.xml"/><Relationship Id="rId328" Type="http://schemas.openxmlformats.org/officeDocument/2006/relationships/slide" Target="slides/slide279.xml"/><Relationship Id="rId535" Type="http://schemas.openxmlformats.org/officeDocument/2006/relationships/slide" Target="slides/slide486.xml"/><Relationship Id="rId742" Type="http://schemas.openxmlformats.org/officeDocument/2006/relationships/slide" Target="slides/slide693.xml"/><Relationship Id="rId174" Type="http://schemas.openxmlformats.org/officeDocument/2006/relationships/slide" Target="slides/slide125.xml"/><Relationship Id="rId381" Type="http://schemas.openxmlformats.org/officeDocument/2006/relationships/slide" Target="slides/slide332.xml"/><Relationship Id="rId602" Type="http://schemas.openxmlformats.org/officeDocument/2006/relationships/slide" Target="slides/slide553.xml"/><Relationship Id="rId241" Type="http://schemas.openxmlformats.org/officeDocument/2006/relationships/slide" Target="slides/slide192.xml"/><Relationship Id="rId479" Type="http://schemas.openxmlformats.org/officeDocument/2006/relationships/slide" Target="slides/slide430.xml"/><Relationship Id="rId686" Type="http://schemas.openxmlformats.org/officeDocument/2006/relationships/slide" Target="slides/slide637.xml"/><Relationship Id="rId36" Type="http://schemas.openxmlformats.org/officeDocument/2006/relationships/slideMaster" Target="slideMasters/slideMaster36.xml"/><Relationship Id="rId339" Type="http://schemas.openxmlformats.org/officeDocument/2006/relationships/slide" Target="slides/slide290.xml"/><Relationship Id="rId546" Type="http://schemas.openxmlformats.org/officeDocument/2006/relationships/slide" Target="slides/slide497.xml"/><Relationship Id="rId753" Type="http://schemas.openxmlformats.org/officeDocument/2006/relationships/slide" Target="slides/slide704.xml"/><Relationship Id="rId101" Type="http://schemas.openxmlformats.org/officeDocument/2006/relationships/slide" Target="slides/slide52.xml"/><Relationship Id="rId185" Type="http://schemas.openxmlformats.org/officeDocument/2006/relationships/slide" Target="slides/slide136.xml"/><Relationship Id="rId406" Type="http://schemas.openxmlformats.org/officeDocument/2006/relationships/slide" Target="slides/slide357.xml"/><Relationship Id="rId392" Type="http://schemas.openxmlformats.org/officeDocument/2006/relationships/slide" Target="slides/slide343.xml"/><Relationship Id="rId613" Type="http://schemas.openxmlformats.org/officeDocument/2006/relationships/slide" Target="slides/slide564.xml"/><Relationship Id="rId697" Type="http://schemas.openxmlformats.org/officeDocument/2006/relationships/slide" Target="slides/slide648.xml"/><Relationship Id="rId820" Type="http://schemas.openxmlformats.org/officeDocument/2006/relationships/tableStyles" Target="tableStyles.xml"/><Relationship Id="rId252" Type="http://schemas.openxmlformats.org/officeDocument/2006/relationships/slide" Target="slides/slide203.xml"/><Relationship Id="rId47" Type="http://schemas.openxmlformats.org/officeDocument/2006/relationships/slideMaster" Target="slideMasters/slideMaster47.xml"/><Relationship Id="rId112" Type="http://schemas.openxmlformats.org/officeDocument/2006/relationships/slide" Target="slides/slide63.xml"/><Relationship Id="rId557" Type="http://schemas.openxmlformats.org/officeDocument/2006/relationships/slide" Target="slides/slide508.xml"/><Relationship Id="rId764" Type="http://schemas.openxmlformats.org/officeDocument/2006/relationships/slide" Target="slides/slide715.xml"/><Relationship Id="rId196" Type="http://schemas.openxmlformats.org/officeDocument/2006/relationships/slide" Target="slides/slide147.xml"/><Relationship Id="rId417" Type="http://schemas.openxmlformats.org/officeDocument/2006/relationships/slide" Target="slides/slide368.xml"/><Relationship Id="rId624" Type="http://schemas.openxmlformats.org/officeDocument/2006/relationships/slide" Target="slides/slide575.xml"/><Relationship Id="rId263" Type="http://schemas.openxmlformats.org/officeDocument/2006/relationships/slide" Target="slides/slide214.xml"/><Relationship Id="rId470" Type="http://schemas.openxmlformats.org/officeDocument/2006/relationships/slide" Target="slides/slide421.xml"/><Relationship Id="rId58" Type="http://schemas.openxmlformats.org/officeDocument/2006/relationships/slide" Target="slides/slide9.xml"/><Relationship Id="rId123" Type="http://schemas.openxmlformats.org/officeDocument/2006/relationships/slide" Target="slides/slide74.xml"/><Relationship Id="rId330" Type="http://schemas.openxmlformats.org/officeDocument/2006/relationships/slide" Target="slides/slide281.xml"/><Relationship Id="rId568" Type="http://schemas.openxmlformats.org/officeDocument/2006/relationships/slide" Target="slides/slide519.xml"/><Relationship Id="rId775" Type="http://schemas.openxmlformats.org/officeDocument/2006/relationships/slide" Target="slides/slide726.xml"/><Relationship Id="rId428" Type="http://schemas.openxmlformats.org/officeDocument/2006/relationships/slide" Target="slides/slide379.xml"/><Relationship Id="rId635" Type="http://schemas.openxmlformats.org/officeDocument/2006/relationships/slide" Target="slides/slide586.xml"/><Relationship Id="rId274" Type="http://schemas.openxmlformats.org/officeDocument/2006/relationships/slide" Target="slides/slide225.xml"/><Relationship Id="rId481" Type="http://schemas.openxmlformats.org/officeDocument/2006/relationships/slide" Target="slides/slide432.xml"/><Relationship Id="rId702" Type="http://schemas.openxmlformats.org/officeDocument/2006/relationships/slide" Target="slides/slide653.xml"/><Relationship Id="rId69" Type="http://schemas.openxmlformats.org/officeDocument/2006/relationships/slide" Target="slides/slide20.xml"/><Relationship Id="rId134" Type="http://schemas.openxmlformats.org/officeDocument/2006/relationships/slide" Target="slides/slide85.xml"/><Relationship Id="rId579" Type="http://schemas.openxmlformats.org/officeDocument/2006/relationships/slide" Target="slides/slide530.xml"/><Relationship Id="rId786" Type="http://schemas.openxmlformats.org/officeDocument/2006/relationships/slide" Target="slides/slide737.xml"/><Relationship Id="rId341" Type="http://schemas.openxmlformats.org/officeDocument/2006/relationships/slide" Target="slides/slide292.xml"/><Relationship Id="rId439" Type="http://schemas.openxmlformats.org/officeDocument/2006/relationships/slide" Target="slides/slide390.xml"/><Relationship Id="rId646" Type="http://schemas.openxmlformats.org/officeDocument/2006/relationships/slide" Target="slides/slide597.xml"/><Relationship Id="rId201" Type="http://schemas.openxmlformats.org/officeDocument/2006/relationships/slide" Target="slides/slide152.xml"/><Relationship Id="rId285" Type="http://schemas.openxmlformats.org/officeDocument/2006/relationships/slide" Target="slides/slide236.xml"/><Relationship Id="rId506" Type="http://schemas.openxmlformats.org/officeDocument/2006/relationships/slide" Target="slides/slide457.xml"/><Relationship Id="rId492" Type="http://schemas.openxmlformats.org/officeDocument/2006/relationships/slide" Target="slides/slide443.xml"/><Relationship Id="rId713" Type="http://schemas.openxmlformats.org/officeDocument/2006/relationships/slide" Target="slides/slide664.xml"/><Relationship Id="rId797" Type="http://schemas.openxmlformats.org/officeDocument/2006/relationships/slide" Target="slides/slide748.xml"/><Relationship Id="rId145" Type="http://schemas.openxmlformats.org/officeDocument/2006/relationships/slide" Target="slides/slide96.xml"/><Relationship Id="rId352" Type="http://schemas.openxmlformats.org/officeDocument/2006/relationships/slide" Target="slides/slide303.xml"/><Relationship Id="rId212" Type="http://schemas.openxmlformats.org/officeDocument/2006/relationships/slide" Target="slides/slide163.xml"/><Relationship Id="rId657" Type="http://schemas.openxmlformats.org/officeDocument/2006/relationships/slide" Target="slides/slide608.xml"/><Relationship Id="rId296" Type="http://schemas.openxmlformats.org/officeDocument/2006/relationships/slide" Target="slides/slide247.xml"/><Relationship Id="rId517" Type="http://schemas.openxmlformats.org/officeDocument/2006/relationships/slide" Target="slides/slide468.xml"/><Relationship Id="rId724" Type="http://schemas.openxmlformats.org/officeDocument/2006/relationships/slide" Target="slides/slide675.xml"/><Relationship Id="rId60" Type="http://schemas.openxmlformats.org/officeDocument/2006/relationships/slide" Target="slides/slide11.xml"/><Relationship Id="rId156" Type="http://schemas.openxmlformats.org/officeDocument/2006/relationships/slide" Target="slides/slide107.xml"/><Relationship Id="rId363" Type="http://schemas.openxmlformats.org/officeDocument/2006/relationships/slide" Target="slides/slide314.xml"/><Relationship Id="rId570" Type="http://schemas.openxmlformats.org/officeDocument/2006/relationships/slide" Target="slides/slide521.xml"/><Relationship Id="rId223" Type="http://schemas.openxmlformats.org/officeDocument/2006/relationships/slide" Target="slides/slide174.xml"/><Relationship Id="rId430" Type="http://schemas.openxmlformats.org/officeDocument/2006/relationships/slide" Target="slides/slide381.xml"/><Relationship Id="rId668" Type="http://schemas.openxmlformats.org/officeDocument/2006/relationships/slide" Target="slides/slide619.xml"/><Relationship Id="rId18" Type="http://schemas.openxmlformats.org/officeDocument/2006/relationships/slideMaster" Target="slideMasters/slideMaster18.xml"/><Relationship Id="rId528" Type="http://schemas.openxmlformats.org/officeDocument/2006/relationships/slide" Target="slides/slide479.xml"/><Relationship Id="rId735" Type="http://schemas.openxmlformats.org/officeDocument/2006/relationships/slide" Target="slides/slide686.xml"/><Relationship Id="rId167" Type="http://schemas.openxmlformats.org/officeDocument/2006/relationships/slide" Target="slides/slide118.xml"/><Relationship Id="rId374" Type="http://schemas.openxmlformats.org/officeDocument/2006/relationships/slide" Target="slides/slide325.xml"/><Relationship Id="rId581" Type="http://schemas.openxmlformats.org/officeDocument/2006/relationships/slide" Target="slides/slide532.xml"/><Relationship Id="rId71" Type="http://schemas.openxmlformats.org/officeDocument/2006/relationships/slide" Target="slides/slide22.xml"/><Relationship Id="rId234" Type="http://schemas.openxmlformats.org/officeDocument/2006/relationships/slide" Target="slides/slide185.xml"/><Relationship Id="rId679" Type="http://schemas.openxmlformats.org/officeDocument/2006/relationships/slide" Target="slides/slide630.xml"/><Relationship Id="rId802" Type="http://schemas.openxmlformats.org/officeDocument/2006/relationships/slide" Target="slides/slide753.xml"/><Relationship Id="rId2" Type="http://schemas.openxmlformats.org/officeDocument/2006/relationships/slideMaster" Target="slideMasters/slideMaster2.xml"/><Relationship Id="rId29" Type="http://schemas.openxmlformats.org/officeDocument/2006/relationships/slideMaster" Target="slideMasters/slideMaster29.xml"/><Relationship Id="rId441" Type="http://schemas.openxmlformats.org/officeDocument/2006/relationships/slide" Target="slides/slide392.xml"/><Relationship Id="rId539" Type="http://schemas.openxmlformats.org/officeDocument/2006/relationships/slide" Target="slides/slide490.xml"/><Relationship Id="rId746" Type="http://schemas.openxmlformats.org/officeDocument/2006/relationships/slide" Target="slides/slide697.xml"/><Relationship Id="rId178" Type="http://schemas.openxmlformats.org/officeDocument/2006/relationships/slide" Target="slides/slide129.xml"/><Relationship Id="rId301" Type="http://schemas.openxmlformats.org/officeDocument/2006/relationships/slide" Target="slides/slide252.xml"/><Relationship Id="rId82" Type="http://schemas.openxmlformats.org/officeDocument/2006/relationships/slide" Target="slides/slide33.xml"/><Relationship Id="rId385" Type="http://schemas.openxmlformats.org/officeDocument/2006/relationships/slide" Target="slides/slide336.xml"/><Relationship Id="rId592" Type="http://schemas.openxmlformats.org/officeDocument/2006/relationships/slide" Target="slides/slide543.xml"/><Relationship Id="rId606" Type="http://schemas.openxmlformats.org/officeDocument/2006/relationships/slide" Target="slides/slide557.xml"/><Relationship Id="rId813" Type="http://schemas.openxmlformats.org/officeDocument/2006/relationships/slide" Target="slides/slide764.xml"/><Relationship Id="rId245" Type="http://schemas.openxmlformats.org/officeDocument/2006/relationships/slide" Target="slides/slide196.xml"/><Relationship Id="rId452" Type="http://schemas.openxmlformats.org/officeDocument/2006/relationships/slide" Target="slides/slide403.xml"/><Relationship Id="rId105" Type="http://schemas.openxmlformats.org/officeDocument/2006/relationships/slide" Target="slides/slide56.xml"/><Relationship Id="rId312" Type="http://schemas.openxmlformats.org/officeDocument/2006/relationships/slide" Target="slides/slide263.xml"/><Relationship Id="rId757" Type="http://schemas.openxmlformats.org/officeDocument/2006/relationships/slide" Target="slides/slide708.xml"/><Relationship Id="rId93" Type="http://schemas.openxmlformats.org/officeDocument/2006/relationships/slide" Target="slides/slide44.xml"/><Relationship Id="rId189" Type="http://schemas.openxmlformats.org/officeDocument/2006/relationships/slide" Target="slides/slide140.xml"/><Relationship Id="rId396" Type="http://schemas.openxmlformats.org/officeDocument/2006/relationships/slide" Target="slides/slide347.xml"/><Relationship Id="rId617" Type="http://schemas.openxmlformats.org/officeDocument/2006/relationships/slide" Target="slides/slide568.xml"/><Relationship Id="rId256" Type="http://schemas.openxmlformats.org/officeDocument/2006/relationships/slide" Target="slides/slide207.xml"/><Relationship Id="rId463" Type="http://schemas.openxmlformats.org/officeDocument/2006/relationships/slide" Target="slides/slide414.xml"/><Relationship Id="rId670" Type="http://schemas.openxmlformats.org/officeDocument/2006/relationships/slide" Target="slides/slide621.xml"/><Relationship Id="rId116" Type="http://schemas.openxmlformats.org/officeDocument/2006/relationships/slide" Target="slides/slide67.xml"/><Relationship Id="rId323" Type="http://schemas.openxmlformats.org/officeDocument/2006/relationships/slide" Target="slides/slide274.xml"/><Relationship Id="rId530" Type="http://schemas.openxmlformats.org/officeDocument/2006/relationships/slide" Target="slides/slide481.xml"/><Relationship Id="rId768" Type="http://schemas.openxmlformats.org/officeDocument/2006/relationships/slide" Target="slides/slide719.xml"/><Relationship Id="rId20" Type="http://schemas.openxmlformats.org/officeDocument/2006/relationships/slideMaster" Target="slideMasters/slideMaster20.xml"/><Relationship Id="rId628" Type="http://schemas.openxmlformats.org/officeDocument/2006/relationships/slide" Target="slides/slide579.xml"/><Relationship Id="rId267" Type="http://schemas.openxmlformats.org/officeDocument/2006/relationships/slide" Target="slides/slide218.xml"/><Relationship Id="rId474" Type="http://schemas.openxmlformats.org/officeDocument/2006/relationships/slide" Target="slides/slide425.xml"/><Relationship Id="rId127" Type="http://schemas.openxmlformats.org/officeDocument/2006/relationships/slide" Target="slides/slide78.xml"/><Relationship Id="rId681" Type="http://schemas.openxmlformats.org/officeDocument/2006/relationships/slide" Target="slides/slide632.xml"/><Relationship Id="rId779" Type="http://schemas.openxmlformats.org/officeDocument/2006/relationships/slide" Target="slides/slide730.xml"/><Relationship Id="rId31" Type="http://schemas.openxmlformats.org/officeDocument/2006/relationships/slideMaster" Target="slideMasters/slideMaster31.xml"/><Relationship Id="rId334" Type="http://schemas.openxmlformats.org/officeDocument/2006/relationships/slide" Target="slides/slide285.xml"/><Relationship Id="rId541" Type="http://schemas.openxmlformats.org/officeDocument/2006/relationships/slide" Target="slides/slide492.xml"/><Relationship Id="rId639" Type="http://schemas.openxmlformats.org/officeDocument/2006/relationships/slide" Target="slides/slide590.xml"/><Relationship Id="rId180" Type="http://schemas.openxmlformats.org/officeDocument/2006/relationships/slide" Target="slides/slide131.xml"/><Relationship Id="rId278" Type="http://schemas.openxmlformats.org/officeDocument/2006/relationships/slide" Target="slides/slide229.xml"/><Relationship Id="rId401" Type="http://schemas.openxmlformats.org/officeDocument/2006/relationships/slide" Target="slides/slide352.xml"/><Relationship Id="rId485" Type="http://schemas.openxmlformats.org/officeDocument/2006/relationships/slide" Target="slides/slide436.xml"/><Relationship Id="rId692" Type="http://schemas.openxmlformats.org/officeDocument/2006/relationships/slide" Target="slides/slide643.xml"/><Relationship Id="rId706" Type="http://schemas.openxmlformats.org/officeDocument/2006/relationships/slide" Target="slides/slide657.xml"/><Relationship Id="rId42" Type="http://schemas.openxmlformats.org/officeDocument/2006/relationships/slideMaster" Target="slideMasters/slideMaster42.xml"/><Relationship Id="rId138" Type="http://schemas.openxmlformats.org/officeDocument/2006/relationships/slide" Target="slides/slide89.xml"/><Relationship Id="rId345" Type="http://schemas.openxmlformats.org/officeDocument/2006/relationships/slide" Target="slides/slide296.xml"/><Relationship Id="rId552" Type="http://schemas.openxmlformats.org/officeDocument/2006/relationships/slide" Target="slides/slide503.xml"/><Relationship Id="rId191" Type="http://schemas.openxmlformats.org/officeDocument/2006/relationships/slide" Target="slides/slide142.xml"/><Relationship Id="rId205" Type="http://schemas.openxmlformats.org/officeDocument/2006/relationships/slide" Target="slides/slide156.xml"/><Relationship Id="rId412" Type="http://schemas.openxmlformats.org/officeDocument/2006/relationships/slide" Target="slides/slide363.xml"/><Relationship Id="rId289" Type="http://schemas.openxmlformats.org/officeDocument/2006/relationships/slide" Target="slides/slide240.xml"/><Relationship Id="rId496" Type="http://schemas.openxmlformats.org/officeDocument/2006/relationships/slide" Target="slides/slide447.xml"/><Relationship Id="rId717" Type="http://schemas.openxmlformats.org/officeDocument/2006/relationships/slide" Target="slides/slide668.xml"/><Relationship Id="rId53" Type="http://schemas.openxmlformats.org/officeDocument/2006/relationships/slide" Target="slides/slide4.xml"/><Relationship Id="rId149" Type="http://schemas.openxmlformats.org/officeDocument/2006/relationships/slide" Target="slides/slide100.xml"/><Relationship Id="rId356" Type="http://schemas.openxmlformats.org/officeDocument/2006/relationships/slide" Target="slides/slide307.xml"/><Relationship Id="rId563" Type="http://schemas.openxmlformats.org/officeDocument/2006/relationships/slide" Target="slides/slide514.xml"/><Relationship Id="rId770" Type="http://schemas.openxmlformats.org/officeDocument/2006/relationships/slide" Target="slides/slide721.xml"/><Relationship Id="rId216" Type="http://schemas.openxmlformats.org/officeDocument/2006/relationships/slide" Target="slides/slide167.xml"/><Relationship Id="rId423" Type="http://schemas.openxmlformats.org/officeDocument/2006/relationships/slide" Target="slides/slide374.xml"/><Relationship Id="rId630" Type="http://schemas.openxmlformats.org/officeDocument/2006/relationships/slide" Target="slides/slide581.xml"/><Relationship Id="rId728" Type="http://schemas.openxmlformats.org/officeDocument/2006/relationships/slide" Target="slides/slide679.xml"/><Relationship Id="rId64" Type="http://schemas.openxmlformats.org/officeDocument/2006/relationships/slide" Target="slides/slide15.xml"/><Relationship Id="rId367" Type="http://schemas.openxmlformats.org/officeDocument/2006/relationships/slide" Target="slides/slide318.xml"/><Relationship Id="rId574" Type="http://schemas.openxmlformats.org/officeDocument/2006/relationships/slide" Target="slides/slide525.xml"/><Relationship Id="rId227" Type="http://schemas.openxmlformats.org/officeDocument/2006/relationships/slide" Target="slides/slide178.xml"/><Relationship Id="rId781" Type="http://schemas.openxmlformats.org/officeDocument/2006/relationships/slide" Target="slides/slide732.xml"/><Relationship Id="rId434" Type="http://schemas.openxmlformats.org/officeDocument/2006/relationships/slide" Target="slides/slide385.xml"/><Relationship Id="rId641" Type="http://schemas.openxmlformats.org/officeDocument/2006/relationships/slide" Target="slides/slide592.xml"/><Relationship Id="rId739" Type="http://schemas.openxmlformats.org/officeDocument/2006/relationships/slide" Target="slides/slide690.xml"/><Relationship Id="rId280" Type="http://schemas.openxmlformats.org/officeDocument/2006/relationships/slide" Target="slides/slide231.xml"/><Relationship Id="rId501" Type="http://schemas.openxmlformats.org/officeDocument/2006/relationships/slide" Target="slides/slide452.xml"/><Relationship Id="rId75" Type="http://schemas.openxmlformats.org/officeDocument/2006/relationships/slide" Target="slides/slide26.xml"/><Relationship Id="rId140" Type="http://schemas.openxmlformats.org/officeDocument/2006/relationships/slide" Target="slides/slide91.xml"/><Relationship Id="rId378" Type="http://schemas.openxmlformats.org/officeDocument/2006/relationships/slide" Target="slides/slide329.xml"/><Relationship Id="rId585" Type="http://schemas.openxmlformats.org/officeDocument/2006/relationships/slide" Target="slides/slide536.xml"/><Relationship Id="rId792" Type="http://schemas.openxmlformats.org/officeDocument/2006/relationships/slide" Target="slides/slide743.xml"/><Relationship Id="rId806" Type="http://schemas.openxmlformats.org/officeDocument/2006/relationships/slide" Target="slides/slide757.xml"/><Relationship Id="rId6" Type="http://schemas.openxmlformats.org/officeDocument/2006/relationships/slideMaster" Target="slideMasters/slideMaster6.xml"/><Relationship Id="rId238" Type="http://schemas.openxmlformats.org/officeDocument/2006/relationships/slide" Target="slides/slide189.xml"/><Relationship Id="rId445" Type="http://schemas.openxmlformats.org/officeDocument/2006/relationships/slide" Target="slides/slide396.xml"/><Relationship Id="rId652" Type="http://schemas.openxmlformats.org/officeDocument/2006/relationships/slide" Target="slides/slide603.xml"/><Relationship Id="rId291" Type="http://schemas.openxmlformats.org/officeDocument/2006/relationships/slide" Target="slides/slide242.xml"/><Relationship Id="rId305" Type="http://schemas.openxmlformats.org/officeDocument/2006/relationships/slide" Target="slides/slide256.xml"/><Relationship Id="rId347" Type="http://schemas.openxmlformats.org/officeDocument/2006/relationships/slide" Target="slides/slide298.xml"/><Relationship Id="rId512" Type="http://schemas.openxmlformats.org/officeDocument/2006/relationships/slide" Target="slides/slide463.xml"/><Relationship Id="rId44" Type="http://schemas.openxmlformats.org/officeDocument/2006/relationships/slideMaster" Target="slideMasters/slideMaster44.xml"/><Relationship Id="rId86" Type="http://schemas.openxmlformats.org/officeDocument/2006/relationships/slide" Target="slides/slide37.xml"/><Relationship Id="rId151" Type="http://schemas.openxmlformats.org/officeDocument/2006/relationships/slide" Target="slides/slide102.xml"/><Relationship Id="rId389" Type="http://schemas.openxmlformats.org/officeDocument/2006/relationships/slide" Target="slides/slide340.xml"/><Relationship Id="rId554" Type="http://schemas.openxmlformats.org/officeDocument/2006/relationships/slide" Target="slides/slide505.xml"/><Relationship Id="rId596" Type="http://schemas.openxmlformats.org/officeDocument/2006/relationships/slide" Target="slides/slide547.xml"/><Relationship Id="rId761" Type="http://schemas.openxmlformats.org/officeDocument/2006/relationships/slide" Target="slides/slide712.xml"/><Relationship Id="rId817" Type="http://schemas.openxmlformats.org/officeDocument/2006/relationships/presProps" Target="presProps.xml"/><Relationship Id="rId193" Type="http://schemas.openxmlformats.org/officeDocument/2006/relationships/slide" Target="slides/slide144.xml"/><Relationship Id="rId207" Type="http://schemas.openxmlformats.org/officeDocument/2006/relationships/slide" Target="slides/slide158.xml"/><Relationship Id="rId249" Type="http://schemas.openxmlformats.org/officeDocument/2006/relationships/slide" Target="slides/slide200.xml"/><Relationship Id="rId414" Type="http://schemas.openxmlformats.org/officeDocument/2006/relationships/slide" Target="slides/slide365.xml"/><Relationship Id="rId456" Type="http://schemas.openxmlformats.org/officeDocument/2006/relationships/slide" Target="slides/slide407.xml"/><Relationship Id="rId498" Type="http://schemas.openxmlformats.org/officeDocument/2006/relationships/slide" Target="slides/slide449.xml"/><Relationship Id="rId621" Type="http://schemas.openxmlformats.org/officeDocument/2006/relationships/slide" Target="slides/slide572.xml"/><Relationship Id="rId663" Type="http://schemas.openxmlformats.org/officeDocument/2006/relationships/slide" Target="slides/slide614.xml"/><Relationship Id="rId13" Type="http://schemas.openxmlformats.org/officeDocument/2006/relationships/slideMaster" Target="slideMasters/slideMaster13.xml"/><Relationship Id="rId109" Type="http://schemas.openxmlformats.org/officeDocument/2006/relationships/slide" Target="slides/slide60.xml"/><Relationship Id="rId260" Type="http://schemas.openxmlformats.org/officeDocument/2006/relationships/slide" Target="slides/slide211.xml"/><Relationship Id="rId316" Type="http://schemas.openxmlformats.org/officeDocument/2006/relationships/slide" Target="slides/slide267.xml"/><Relationship Id="rId523" Type="http://schemas.openxmlformats.org/officeDocument/2006/relationships/slide" Target="slides/slide474.xml"/><Relationship Id="rId719" Type="http://schemas.openxmlformats.org/officeDocument/2006/relationships/slide" Target="slides/slide670.xml"/><Relationship Id="rId55" Type="http://schemas.openxmlformats.org/officeDocument/2006/relationships/slide" Target="slides/slide6.xml"/><Relationship Id="rId97" Type="http://schemas.openxmlformats.org/officeDocument/2006/relationships/slide" Target="slides/slide48.xml"/><Relationship Id="rId120" Type="http://schemas.openxmlformats.org/officeDocument/2006/relationships/slide" Target="slides/slide71.xml"/><Relationship Id="rId358" Type="http://schemas.openxmlformats.org/officeDocument/2006/relationships/slide" Target="slides/slide309.xml"/><Relationship Id="rId565" Type="http://schemas.openxmlformats.org/officeDocument/2006/relationships/slide" Target="slides/slide516.xml"/><Relationship Id="rId730" Type="http://schemas.openxmlformats.org/officeDocument/2006/relationships/slide" Target="slides/slide681.xml"/><Relationship Id="rId772" Type="http://schemas.openxmlformats.org/officeDocument/2006/relationships/slide" Target="slides/slide723.xml"/><Relationship Id="rId162" Type="http://schemas.openxmlformats.org/officeDocument/2006/relationships/slide" Target="slides/slide113.xml"/><Relationship Id="rId218" Type="http://schemas.openxmlformats.org/officeDocument/2006/relationships/slide" Target="slides/slide169.xml"/><Relationship Id="rId425" Type="http://schemas.openxmlformats.org/officeDocument/2006/relationships/slide" Target="slides/slide376.xml"/><Relationship Id="rId467" Type="http://schemas.openxmlformats.org/officeDocument/2006/relationships/slide" Target="slides/slide418.xml"/><Relationship Id="rId632" Type="http://schemas.openxmlformats.org/officeDocument/2006/relationships/slide" Target="slides/slide583.xml"/><Relationship Id="rId271" Type="http://schemas.openxmlformats.org/officeDocument/2006/relationships/slide" Target="slides/slide222.xml"/><Relationship Id="rId674" Type="http://schemas.openxmlformats.org/officeDocument/2006/relationships/slide" Target="slides/slide625.xml"/><Relationship Id="rId24" Type="http://schemas.openxmlformats.org/officeDocument/2006/relationships/slideMaster" Target="slideMasters/slideMaster24.xml"/><Relationship Id="rId66" Type="http://schemas.openxmlformats.org/officeDocument/2006/relationships/slide" Target="slides/slide17.xml"/><Relationship Id="rId131" Type="http://schemas.openxmlformats.org/officeDocument/2006/relationships/slide" Target="slides/slide82.xml"/><Relationship Id="rId327" Type="http://schemas.openxmlformats.org/officeDocument/2006/relationships/slide" Target="slides/slide278.xml"/><Relationship Id="rId369" Type="http://schemas.openxmlformats.org/officeDocument/2006/relationships/slide" Target="slides/slide320.xml"/><Relationship Id="rId534" Type="http://schemas.openxmlformats.org/officeDocument/2006/relationships/slide" Target="slides/slide485.xml"/><Relationship Id="rId576" Type="http://schemas.openxmlformats.org/officeDocument/2006/relationships/slide" Target="slides/slide527.xml"/><Relationship Id="rId741" Type="http://schemas.openxmlformats.org/officeDocument/2006/relationships/slide" Target="slides/slide692.xml"/><Relationship Id="rId783" Type="http://schemas.openxmlformats.org/officeDocument/2006/relationships/slide" Target="slides/slide734.xml"/><Relationship Id="rId173" Type="http://schemas.openxmlformats.org/officeDocument/2006/relationships/slide" Target="slides/slide124.xml"/><Relationship Id="rId229" Type="http://schemas.openxmlformats.org/officeDocument/2006/relationships/slide" Target="slides/slide180.xml"/><Relationship Id="rId380" Type="http://schemas.openxmlformats.org/officeDocument/2006/relationships/slide" Target="slides/slide331.xml"/><Relationship Id="rId436" Type="http://schemas.openxmlformats.org/officeDocument/2006/relationships/slide" Target="slides/slide387.xml"/><Relationship Id="rId601" Type="http://schemas.openxmlformats.org/officeDocument/2006/relationships/slide" Target="slides/slide552.xml"/><Relationship Id="rId643" Type="http://schemas.openxmlformats.org/officeDocument/2006/relationships/slide" Target="slides/slide594.xml"/><Relationship Id="rId240" Type="http://schemas.openxmlformats.org/officeDocument/2006/relationships/slide" Target="slides/slide191.xml"/><Relationship Id="rId478" Type="http://schemas.openxmlformats.org/officeDocument/2006/relationships/slide" Target="slides/slide429.xml"/><Relationship Id="rId685" Type="http://schemas.openxmlformats.org/officeDocument/2006/relationships/slide" Target="slides/slide636.xml"/><Relationship Id="rId35" Type="http://schemas.openxmlformats.org/officeDocument/2006/relationships/slideMaster" Target="slideMasters/slideMaster35.xml"/><Relationship Id="rId77" Type="http://schemas.openxmlformats.org/officeDocument/2006/relationships/slide" Target="slides/slide28.xml"/><Relationship Id="rId100" Type="http://schemas.openxmlformats.org/officeDocument/2006/relationships/slide" Target="slides/slide51.xml"/><Relationship Id="rId282" Type="http://schemas.openxmlformats.org/officeDocument/2006/relationships/slide" Target="slides/slide233.xml"/><Relationship Id="rId338" Type="http://schemas.openxmlformats.org/officeDocument/2006/relationships/slide" Target="slides/slide289.xml"/><Relationship Id="rId503" Type="http://schemas.openxmlformats.org/officeDocument/2006/relationships/slide" Target="slides/slide454.xml"/><Relationship Id="rId545" Type="http://schemas.openxmlformats.org/officeDocument/2006/relationships/slide" Target="slides/slide496.xml"/><Relationship Id="rId587" Type="http://schemas.openxmlformats.org/officeDocument/2006/relationships/slide" Target="slides/slide538.xml"/><Relationship Id="rId710" Type="http://schemas.openxmlformats.org/officeDocument/2006/relationships/slide" Target="slides/slide661.xml"/><Relationship Id="rId752" Type="http://schemas.openxmlformats.org/officeDocument/2006/relationships/slide" Target="slides/slide703.xml"/><Relationship Id="rId808" Type="http://schemas.openxmlformats.org/officeDocument/2006/relationships/slide" Target="slides/slide759.xml"/><Relationship Id="rId8" Type="http://schemas.openxmlformats.org/officeDocument/2006/relationships/slideMaster" Target="slideMasters/slideMaster8.xml"/><Relationship Id="rId142" Type="http://schemas.openxmlformats.org/officeDocument/2006/relationships/slide" Target="slides/slide93.xml"/><Relationship Id="rId184" Type="http://schemas.openxmlformats.org/officeDocument/2006/relationships/slide" Target="slides/slide135.xml"/><Relationship Id="rId391" Type="http://schemas.openxmlformats.org/officeDocument/2006/relationships/slide" Target="slides/slide342.xml"/><Relationship Id="rId405" Type="http://schemas.openxmlformats.org/officeDocument/2006/relationships/slide" Target="slides/slide356.xml"/><Relationship Id="rId447" Type="http://schemas.openxmlformats.org/officeDocument/2006/relationships/slide" Target="slides/slide398.xml"/><Relationship Id="rId612" Type="http://schemas.openxmlformats.org/officeDocument/2006/relationships/slide" Target="slides/slide563.xml"/><Relationship Id="rId794" Type="http://schemas.openxmlformats.org/officeDocument/2006/relationships/slide" Target="slides/slide745.xml"/><Relationship Id="rId251" Type="http://schemas.openxmlformats.org/officeDocument/2006/relationships/slide" Target="slides/slide202.xml"/><Relationship Id="rId489" Type="http://schemas.openxmlformats.org/officeDocument/2006/relationships/slide" Target="slides/slide440.xml"/><Relationship Id="rId654" Type="http://schemas.openxmlformats.org/officeDocument/2006/relationships/slide" Target="slides/slide605.xml"/><Relationship Id="rId696" Type="http://schemas.openxmlformats.org/officeDocument/2006/relationships/slide" Target="slides/slide647.xml"/><Relationship Id="rId46" Type="http://schemas.openxmlformats.org/officeDocument/2006/relationships/slideMaster" Target="slideMasters/slideMaster46.xml"/><Relationship Id="rId293" Type="http://schemas.openxmlformats.org/officeDocument/2006/relationships/slide" Target="slides/slide244.xml"/><Relationship Id="rId307" Type="http://schemas.openxmlformats.org/officeDocument/2006/relationships/slide" Target="slides/slide258.xml"/><Relationship Id="rId349" Type="http://schemas.openxmlformats.org/officeDocument/2006/relationships/slide" Target="slides/slide300.xml"/><Relationship Id="rId514" Type="http://schemas.openxmlformats.org/officeDocument/2006/relationships/slide" Target="slides/slide465.xml"/><Relationship Id="rId556" Type="http://schemas.openxmlformats.org/officeDocument/2006/relationships/slide" Target="slides/slide507.xml"/><Relationship Id="rId721" Type="http://schemas.openxmlformats.org/officeDocument/2006/relationships/slide" Target="slides/slide672.xml"/><Relationship Id="rId763" Type="http://schemas.openxmlformats.org/officeDocument/2006/relationships/slide" Target="slides/slide714.xml"/><Relationship Id="rId88" Type="http://schemas.openxmlformats.org/officeDocument/2006/relationships/slide" Target="slides/slide39.xml"/><Relationship Id="rId111" Type="http://schemas.openxmlformats.org/officeDocument/2006/relationships/slide" Target="slides/slide62.xml"/><Relationship Id="rId153" Type="http://schemas.openxmlformats.org/officeDocument/2006/relationships/slide" Target="slides/slide104.xml"/><Relationship Id="rId195" Type="http://schemas.openxmlformats.org/officeDocument/2006/relationships/slide" Target="slides/slide146.xml"/><Relationship Id="rId209" Type="http://schemas.openxmlformats.org/officeDocument/2006/relationships/slide" Target="slides/slide160.xml"/><Relationship Id="rId360" Type="http://schemas.openxmlformats.org/officeDocument/2006/relationships/slide" Target="slides/slide311.xml"/><Relationship Id="rId416" Type="http://schemas.openxmlformats.org/officeDocument/2006/relationships/slide" Target="slides/slide367.xml"/><Relationship Id="rId598" Type="http://schemas.openxmlformats.org/officeDocument/2006/relationships/slide" Target="slides/slide549.xml"/><Relationship Id="rId819" Type="http://schemas.openxmlformats.org/officeDocument/2006/relationships/theme" Target="theme/theme1.xml"/><Relationship Id="rId220" Type="http://schemas.openxmlformats.org/officeDocument/2006/relationships/slide" Target="slides/slide171.xml"/><Relationship Id="rId458" Type="http://schemas.openxmlformats.org/officeDocument/2006/relationships/slide" Target="slides/slide409.xml"/><Relationship Id="rId623" Type="http://schemas.openxmlformats.org/officeDocument/2006/relationships/slide" Target="slides/slide574.xml"/><Relationship Id="rId665" Type="http://schemas.openxmlformats.org/officeDocument/2006/relationships/slide" Target="slides/slide616.xml"/><Relationship Id="rId15" Type="http://schemas.openxmlformats.org/officeDocument/2006/relationships/slideMaster" Target="slideMasters/slideMaster15.xml"/><Relationship Id="rId57" Type="http://schemas.openxmlformats.org/officeDocument/2006/relationships/slide" Target="slides/slide8.xml"/><Relationship Id="rId262" Type="http://schemas.openxmlformats.org/officeDocument/2006/relationships/slide" Target="slides/slide213.xml"/><Relationship Id="rId318" Type="http://schemas.openxmlformats.org/officeDocument/2006/relationships/slide" Target="slides/slide269.xml"/><Relationship Id="rId525" Type="http://schemas.openxmlformats.org/officeDocument/2006/relationships/slide" Target="slides/slide476.xml"/><Relationship Id="rId567" Type="http://schemas.openxmlformats.org/officeDocument/2006/relationships/slide" Target="slides/slide518.xml"/><Relationship Id="rId732" Type="http://schemas.openxmlformats.org/officeDocument/2006/relationships/slide" Target="slides/slide683.xml"/><Relationship Id="rId99" Type="http://schemas.openxmlformats.org/officeDocument/2006/relationships/slide" Target="slides/slide50.xml"/><Relationship Id="rId122" Type="http://schemas.openxmlformats.org/officeDocument/2006/relationships/slide" Target="slides/slide73.xml"/><Relationship Id="rId164" Type="http://schemas.openxmlformats.org/officeDocument/2006/relationships/slide" Target="slides/slide115.xml"/><Relationship Id="rId371" Type="http://schemas.openxmlformats.org/officeDocument/2006/relationships/slide" Target="slides/slide322.xml"/><Relationship Id="rId774" Type="http://schemas.openxmlformats.org/officeDocument/2006/relationships/slide" Target="slides/slide725.xml"/><Relationship Id="rId427" Type="http://schemas.openxmlformats.org/officeDocument/2006/relationships/slide" Target="slides/slide378.xml"/><Relationship Id="rId469" Type="http://schemas.openxmlformats.org/officeDocument/2006/relationships/slide" Target="slides/slide420.xml"/><Relationship Id="rId634" Type="http://schemas.openxmlformats.org/officeDocument/2006/relationships/slide" Target="slides/slide585.xml"/><Relationship Id="rId676" Type="http://schemas.openxmlformats.org/officeDocument/2006/relationships/slide" Target="slides/slide627.xml"/><Relationship Id="rId26" Type="http://schemas.openxmlformats.org/officeDocument/2006/relationships/slideMaster" Target="slideMasters/slideMaster26.xml"/><Relationship Id="rId231" Type="http://schemas.openxmlformats.org/officeDocument/2006/relationships/slide" Target="slides/slide182.xml"/><Relationship Id="rId273" Type="http://schemas.openxmlformats.org/officeDocument/2006/relationships/slide" Target="slides/slide224.xml"/><Relationship Id="rId329" Type="http://schemas.openxmlformats.org/officeDocument/2006/relationships/slide" Target="slides/slide280.xml"/><Relationship Id="rId480" Type="http://schemas.openxmlformats.org/officeDocument/2006/relationships/slide" Target="slides/slide431.xml"/><Relationship Id="rId536" Type="http://schemas.openxmlformats.org/officeDocument/2006/relationships/slide" Target="slides/slide487.xml"/><Relationship Id="rId701" Type="http://schemas.openxmlformats.org/officeDocument/2006/relationships/slide" Target="slides/slide652.xml"/><Relationship Id="rId68" Type="http://schemas.openxmlformats.org/officeDocument/2006/relationships/slide" Target="slides/slide19.xml"/><Relationship Id="rId133" Type="http://schemas.openxmlformats.org/officeDocument/2006/relationships/slide" Target="slides/slide84.xml"/><Relationship Id="rId175" Type="http://schemas.openxmlformats.org/officeDocument/2006/relationships/slide" Target="slides/slide126.xml"/><Relationship Id="rId340" Type="http://schemas.openxmlformats.org/officeDocument/2006/relationships/slide" Target="slides/slide291.xml"/><Relationship Id="rId578" Type="http://schemas.openxmlformats.org/officeDocument/2006/relationships/slide" Target="slides/slide529.xml"/><Relationship Id="rId743" Type="http://schemas.openxmlformats.org/officeDocument/2006/relationships/slide" Target="slides/slide694.xml"/><Relationship Id="rId785" Type="http://schemas.openxmlformats.org/officeDocument/2006/relationships/slide" Target="slides/slide736.xml"/><Relationship Id="rId200" Type="http://schemas.openxmlformats.org/officeDocument/2006/relationships/slide" Target="slides/slide151.xml"/><Relationship Id="rId382" Type="http://schemas.openxmlformats.org/officeDocument/2006/relationships/slide" Target="slides/slide333.xml"/><Relationship Id="rId438" Type="http://schemas.openxmlformats.org/officeDocument/2006/relationships/slide" Target="slides/slide389.xml"/><Relationship Id="rId603" Type="http://schemas.openxmlformats.org/officeDocument/2006/relationships/slide" Target="slides/slide554.xml"/><Relationship Id="rId645" Type="http://schemas.openxmlformats.org/officeDocument/2006/relationships/slide" Target="slides/slide596.xml"/><Relationship Id="rId687" Type="http://schemas.openxmlformats.org/officeDocument/2006/relationships/slide" Target="slides/slide638.xml"/><Relationship Id="rId810" Type="http://schemas.openxmlformats.org/officeDocument/2006/relationships/slide" Target="slides/slide761.xml"/><Relationship Id="rId242" Type="http://schemas.openxmlformats.org/officeDocument/2006/relationships/slide" Target="slides/slide193.xml"/><Relationship Id="rId284" Type="http://schemas.openxmlformats.org/officeDocument/2006/relationships/slide" Target="slides/slide235.xml"/><Relationship Id="rId491" Type="http://schemas.openxmlformats.org/officeDocument/2006/relationships/slide" Target="slides/slide442.xml"/><Relationship Id="rId505" Type="http://schemas.openxmlformats.org/officeDocument/2006/relationships/slide" Target="slides/slide456.xml"/><Relationship Id="rId712" Type="http://schemas.openxmlformats.org/officeDocument/2006/relationships/slide" Target="slides/slide663.xml"/><Relationship Id="rId37" Type="http://schemas.openxmlformats.org/officeDocument/2006/relationships/slideMaster" Target="slideMasters/slideMaster37.xml"/><Relationship Id="rId79" Type="http://schemas.openxmlformats.org/officeDocument/2006/relationships/slide" Target="slides/slide30.xml"/><Relationship Id="rId102" Type="http://schemas.openxmlformats.org/officeDocument/2006/relationships/slide" Target="slides/slide53.xml"/><Relationship Id="rId144" Type="http://schemas.openxmlformats.org/officeDocument/2006/relationships/slide" Target="slides/slide95.xml"/><Relationship Id="rId547" Type="http://schemas.openxmlformats.org/officeDocument/2006/relationships/slide" Target="slides/slide498.xml"/><Relationship Id="rId589" Type="http://schemas.openxmlformats.org/officeDocument/2006/relationships/slide" Target="slides/slide540.xml"/><Relationship Id="rId754" Type="http://schemas.openxmlformats.org/officeDocument/2006/relationships/slide" Target="slides/slide705.xml"/><Relationship Id="rId796" Type="http://schemas.openxmlformats.org/officeDocument/2006/relationships/slide" Target="slides/slide747.xml"/><Relationship Id="rId90" Type="http://schemas.openxmlformats.org/officeDocument/2006/relationships/slide" Target="slides/slide41.xml"/><Relationship Id="rId186" Type="http://schemas.openxmlformats.org/officeDocument/2006/relationships/slide" Target="slides/slide137.xml"/><Relationship Id="rId351" Type="http://schemas.openxmlformats.org/officeDocument/2006/relationships/slide" Target="slides/slide302.xml"/><Relationship Id="rId393" Type="http://schemas.openxmlformats.org/officeDocument/2006/relationships/slide" Target="slides/slide344.xml"/><Relationship Id="rId407" Type="http://schemas.openxmlformats.org/officeDocument/2006/relationships/slide" Target="slides/slide358.xml"/><Relationship Id="rId449" Type="http://schemas.openxmlformats.org/officeDocument/2006/relationships/slide" Target="slides/slide400.xml"/><Relationship Id="rId614" Type="http://schemas.openxmlformats.org/officeDocument/2006/relationships/slide" Target="slides/slide565.xml"/><Relationship Id="rId656" Type="http://schemas.openxmlformats.org/officeDocument/2006/relationships/slide" Target="slides/slide607.xml"/><Relationship Id="rId211" Type="http://schemas.openxmlformats.org/officeDocument/2006/relationships/slide" Target="slides/slide162.xml"/><Relationship Id="rId253" Type="http://schemas.openxmlformats.org/officeDocument/2006/relationships/slide" Target="slides/slide204.xml"/><Relationship Id="rId295" Type="http://schemas.openxmlformats.org/officeDocument/2006/relationships/slide" Target="slides/slide246.xml"/><Relationship Id="rId309" Type="http://schemas.openxmlformats.org/officeDocument/2006/relationships/slide" Target="slides/slide260.xml"/><Relationship Id="rId460" Type="http://schemas.openxmlformats.org/officeDocument/2006/relationships/slide" Target="slides/slide411.xml"/><Relationship Id="rId516" Type="http://schemas.openxmlformats.org/officeDocument/2006/relationships/slide" Target="slides/slide467.xml"/><Relationship Id="rId698" Type="http://schemas.openxmlformats.org/officeDocument/2006/relationships/slide" Target="slides/slide649.xml"/><Relationship Id="rId48" Type="http://schemas.openxmlformats.org/officeDocument/2006/relationships/slideMaster" Target="slideMasters/slideMaster48.xml"/><Relationship Id="rId113" Type="http://schemas.openxmlformats.org/officeDocument/2006/relationships/slide" Target="slides/slide64.xml"/><Relationship Id="rId320" Type="http://schemas.openxmlformats.org/officeDocument/2006/relationships/slide" Target="slides/slide271.xml"/><Relationship Id="rId558" Type="http://schemas.openxmlformats.org/officeDocument/2006/relationships/slide" Target="slides/slide509.xml"/><Relationship Id="rId723" Type="http://schemas.openxmlformats.org/officeDocument/2006/relationships/slide" Target="slides/slide674.xml"/><Relationship Id="rId765" Type="http://schemas.openxmlformats.org/officeDocument/2006/relationships/slide" Target="slides/slide716.xml"/><Relationship Id="rId155" Type="http://schemas.openxmlformats.org/officeDocument/2006/relationships/slide" Target="slides/slide106.xml"/><Relationship Id="rId197" Type="http://schemas.openxmlformats.org/officeDocument/2006/relationships/slide" Target="slides/slide148.xml"/><Relationship Id="rId362" Type="http://schemas.openxmlformats.org/officeDocument/2006/relationships/slide" Target="slides/slide313.xml"/><Relationship Id="rId418" Type="http://schemas.openxmlformats.org/officeDocument/2006/relationships/slide" Target="slides/slide369.xml"/><Relationship Id="rId625" Type="http://schemas.openxmlformats.org/officeDocument/2006/relationships/slide" Target="slides/slide576.xml"/><Relationship Id="rId222" Type="http://schemas.openxmlformats.org/officeDocument/2006/relationships/slide" Target="slides/slide173.xml"/><Relationship Id="rId264" Type="http://schemas.openxmlformats.org/officeDocument/2006/relationships/slide" Target="slides/slide215.xml"/><Relationship Id="rId471" Type="http://schemas.openxmlformats.org/officeDocument/2006/relationships/slide" Target="slides/slide422.xml"/><Relationship Id="rId667" Type="http://schemas.openxmlformats.org/officeDocument/2006/relationships/slide" Target="slides/slide618.xml"/><Relationship Id="rId17" Type="http://schemas.openxmlformats.org/officeDocument/2006/relationships/slideMaster" Target="slideMasters/slideMaster17.xml"/><Relationship Id="rId59" Type="http://schemas.openxmlformats.org/officeDocument/2006/relationships/slide" Target="slides/slide10.xml"/><Relationship Id="rId124" Type="http://schemas.openxmlformats.org/officeDocument/2006/relationships/slide" Target="slides/slide75.xml"/><Relationship Id="rId527" Type="http://schemas.openxmlformats.org/officeDocument/2006/relationships/slide" Target="slides/slide478.xml"/><Relationship Id="rId569" Type="http://schemas.openxmlformats.org/officeDocument/2006/relationships/slide" Target="slides/slide520.xml"/><Relationship Id="rId734" Type="http://schemas.openxmlformats.org/officeDocument/2006/relationships/slide" Target="slides/slide685.xml"/><Relationship Id="rId776" Type="http://schemas.openxmlformats.org/officeDocument/2006/relationships/slide" Target="slides/slide727.xml"/><Relationship Id="rId70" Type="http://schemas.openxmlformats.org/officeDocument/2006/relationships/slide" Target="slides/slide21.xml"/><Relationship Id="rId166" Type="http://schemas.openxmlformats.org/officeDocument/2006/relationships/slide" Target="slides/slide117.xml"/><Relationship Id="rId331" Type="http://schemas.openxmlformats.org/officeDocument/2006/relationships/slide" Target="slides/slide282.xml"/><Relationship Id="rId373" Type="http://schemas.openxmlformats.org/officeDocument/2006/relationships/slide" Target="slides/slide324.xml"/><Relationship Id="rId429" Type="http://schemas.openxmlformats.org/officeDocument/2006/relationships/slide" Target="slides/slide380.xml"/><Relationship Id="rId580" Type="http://schemas.openxmlformats.org/officeDocument/2006/relationships/slide" Target="slides/slide531.xml"/><Relationship Id="rId636" Type="http://schemas.openxmlformats.org/officeDocument/2006/relationships/slide" Target="slides/slide587.xml"/><Relationship Id="rId801" Type="http://schemas.openxmlformats.org/officeDocument/2006/relationships/slide" Target="slides/slide752.xml"/><Relationship Id="rId1" Type="http://schemas.openxmlformats.org/officeDocument/2006/relationships/slideMaster" Target="slideMasters/slideMaster1.xml"/><Relationship Id="rId233" Type="http://schemas.openxmlformats.org/officeDocument/2006/relationships/slide" Target="slides/slide184.xml"/><Relationship Id="rId440" Type="http://schemas.openxmlformats.org/officeDocument/2006/relationships/slide" Target="slides/slide391.xml"/><Relationship Id="rId678" Type="http://schemas.openxmlformats.org/officeDocument/2006/relationships/slide" Target="slides/slide629.xml"/><Relationship Id="rId28" Type="http://schemas.openxmlformats.org/officeDocument/2006/relationships/slideMaster" Target="slideMasters/slideMaster28.xml"/><Relationship Id="rId275" Type="http://schemas.openxmlformats.org/officeDocument/2006/relationships/slide" Target="slides/slide226.xml"/><Relationship Id="rId300" Type="http://schemas.openxmlformats.org/officeDocument/2006/relationships/slide" Target="slides/slide251.xml"/><Relationship Id="rId482" Type="http://schemas.openxmlformats.org/officeDocument/2006/relationships/slide" Target="slides/slide433.xml"/><Relationship Id="rId538" Type="http://schemas.openxmlformats.org/officeDocument/2006/relationships/slide" Target="slides/slide489.xml"/><Relationship Id="rId703" Type="http://schemas.openxmlformats.org/officeDocument/2006/relationships/slide" Target="slides/slide654.xml"/><Relationship Id="rId745" Type="http://schemas.openxmlformats.org/officeDocument/2006/relationships/slide" Target="slides/slide696.xml"/><Relationship Id="rId81" Type="http://schemas.openxmlformats.org/officeDocument/2006/relationships/slide" Target="slides/slide32.xml"/><Relationship Id="rId135" Type="http://schemas.openxmlformats.org/officeDocument/2006/relationships/slide" Target="slides/slide86.xml"/><Relationship Id="rId177" Type="http://schemas.openxmlformats.org/officeDocument/2006/relationships/slide" Target="slides/slide128.xml"/><Relationship Id="rId342" Type="http://schemas.openxmlformats.org/officeDocument/2006/relationships/slide" Target="slides/slide293.xml"/><Relationship Id="rId384" Type="http://schemas.openxmlformats.org/officeDocument/2006/relationships/slide" Target="slides/slide335.xml"/><Relationship Id="rId591" Type="http://schemas.openxmlformats.org/officeDocument/2006/relationships/slide" Target="slides/slide542.xml"/><Relationship Id="rId605" Type="http://schemas.openxmlformats.org/officeDocument/2006/relationships/slide" Target="slides/slide556.xml"/><Relationship Id="rId787" Type="http://schemas.openxmlformats.org/officeDocument/2006/relationships/slide" Target="slides/slide738.xml"/><Relationship Id="rId812" Type="http://schemas.openxmlformats.org/officeDocument/2006/relationships/slide" Target="slides/slide763.xml"/><Relationship Id="rId202" Type="http://schemas.openxmlformats.org/officeDocument/2006/relationships/slide" Target="slides/slide153.xml"/><Relationship Id="rId244" Type="http://schemas.openxmlformats.org/officeDocument/2006/relationships/slide" Target="slides/slide195.xml"/><Relationship Id="rId647" Type="http://schemas.openxmlformats.org/officeDocument/2006/relationships/slide" Target="slides/slide598.xml"/><Relationship Id="rId689" Type="http://schemas.openxmlformats.org/officeDocument/2006/relationships/slide" Target="slides/slide640.xml"/><Relationship Id="rId39" Type="http://schemas.openxmlformats.org/officeDocument/2006/relationships/slideMaster" Target="slideMasters/slideMaster39.xml"/><Relationship Id="rId286" Type="http://schemas.openxmlformats.org/officeDocument/2006/relationships/slide" Target="slides/slide237.xml"/><Relationship Id="rId451" Type="http://schemas.openxmlformats.org/officeDocument/2006/relationships/slide" Target="slides/slide402.xml"/><Relationship Id="rId493" Type="http://schemas.openxmlformats.org/officeDocument/2006/relationships/slide" Target="slides/slide444.xml"/><Relationship Id="rId507" Type="http://schemas.openxmlformats.org/officeDocument/2006/relationships/slide" Target="slides/slide458.xml"/><Relationship Id="rId549" Type="http://schemas.openxmlformats.org/officeDocument/2006/relationships/slide" Target="slides/slide500.xml"/><Relationship Id="rId714" Type="http://schemas.openxmlformats.org/officeDocument/2006/relationships/slide" Target="slides/slide665.xml"/><Relationship Id="rId756" Type="http://schemas.openxmlformats.org/officeDocument/2006/relationships/slide" Target="slides/slide707.xml"/><Relationship Id="rId50" Type="http://schemas.openxmlformats.org/officeDocument/2006/relationships/slide" Target="slides/slide1.xml"/><Relationship Id="rId104" Type="http://schemas.openxmlformats.org/officeDocument/2006/relationships/slide" Target="slides/slide55.xml"/><Relationship Id="rId146" Type="http://schemas.openxmlformats.org/officeDocument/2006/relationships/slide" Target="slides/slide97.xml"/><Relationship Id="rId188" Type="http://schemas.openxmlformats.org/officeDocument/2006/relationships/slide" Target="slides/slide139.xml"/><Relationship Id="rId311" Type="http://schemas.openxmlformats.org/officeDocument/2006/relationships/slide" Target="slides/slide262.xml"/><Relationship Id="rId353" Type="http://schemas.openxmlformats.org/officeDocument/2006/relationships/slide" Target="slides/slide304.xml"/><Relationship Id="rId395" Type="http://schemas.openxmlformats.org/officeDocument/2006/relationships/slide" Target="slides/slide346.xml"/><Relationship Id="rId409" Type="http://schemas.openxmlformats.org/officeDocument/2006/relationships/slide" Target="slides/slide360.xml"/><Relationship Id="rId560" Type="http://schemas.openxmlformats.org/officeDocument/2006/relationships/slide" Target="slides/slide511.xml"/><Relationship Id="rId798" Type="http://schemas.openxmlformats.org/officeDocument/2006/relationships/slide" Target="slides/slide749.xml"/><Relationship Id="rId92" Type="http://schemas.openxmlformats.org/officeDocument/2006/relationships/slide" Target="slides/slide43.xml"/><Relationship Id="rId213" Type="http://schemas.openxmlformats.org/officeDocument/2006/relationships/slide" Target="slides/slide164.xml"/><Relationship Id="rId420" Type="http://schemas.openxmlformats.org/officeDocument/2006/relationships/slide" Target="slides/slide371.xml"/><Relationship Id="rId616" Type="http://schemas.openxmlformats.org/officeDocument/2006/relationships/slide" Target="slides/slide567.xml"/><Relationship Id="rId658" Type="http://schemas.openxmlformats.org/officeDocument/2006/relationships/slide" Target="slides/slide609.xml"/><Relationship Id="rId255" Type="http://schemas.openxmlformats.org/officeDocument/2006/relationships/slide" Target="slides/slide206.xml"/><Relationship Id="rId297" Type="http://schemas.openxmlformats.org/officeDocument/2006/relationships/slide" Target="slides/slide248.xml"/><Relationship Id="rId462" Type="http://schemas.openxmlformats.org/officeDocument/2006/relationships/slide" Target="slides/slide413.xml"/><Relationship Id="rId518" Type="http://schemas.openxmlformats.org/officeDocument/2006/relationships/slide" Target="slides/slide469.xml"/><Relationship Id="rId725" Type="http://schemas.openxmlformats.org/officeDocument/2006/relationships/slide" Target="slides/slide676.xml"/><Relationship Id="rId115" Type="http://schemas.openxmlformats.org/officeDocument/2006/relationships/slide" Target="slides/slide66.xml"/><Relationship Id="rId157" Type="http://schemas.openxmlformats.org/officeDocument/2006/relationships/slide" Target="slides/slide108.xml"/><Relationship Id="rId322" Type="http://schemas.openxmlformats.org/officeDocument/2006/relationships/slide" Target="slides/slide273.xml"/><Relationship Id="rId364" Type="http://schemas.openxmlformats.org/officeDocument/2006/relationships/slide" Target="slides/slide315.xml"/><Relationship Id="rId767" Type="http://schemas.openxmlformats.org/officeDocument/2006/relationships/slide" Target="slides/slide718.xml"/><Relationship Id="rId61" Type="http://schemas.openxmlformats.org/officeDocument/2006/relationships/slide" Target="slides/slide12.xml"/><Relationship Id="rId199" Type="http://schemas.openxmlformats.org/officeDocument/2006/relationships/slide" Target="slides/slide150.xml"/><Relationship Id="rId571" Type="http://schemas.openxmlformats.org/officeDocument/2006/relationships/slide" Target="slides/slide522.xml"/><Relationship Id="rId627" Type="http://schemas.openxmlformats.org/officeDocument/2006/relationships/slide" Target="slides/slide578.xml"/><Relationship Id="rId669" Type="http://schemas.openxmlformats.org/officeDocument/2006/relationships/slide" Target="slides/slide620.xml"/><Relationship Id="rId19" Type="http://schemas.openxmlformats.org/officeDocument/2006/relationships/slideMaster" Target="slideMasters/slideMaster19.xml"/><Relationship Id="rId224" Type="http://schemas.openxmlformats.org/officeDocument/2006/relationships/slide" Target="slides/slide175.xml"/><Relationship Id="rId266" Type="http://schemas.openxmlformats.org/officeDocument/2006/relationships/slide" Target="slides/slide217.xml"/><Relationship Id="rId431" Type="http://schemas.openxmlformats.org/officeDocument/2006/relationships/slide" Target="slides/slide382.xml"/><Relationship Id="rId473" Type="http://schemas.openxmlformats.org/officeDocument/2006/relationships/slide" Target="slides/slide424.xml"/><Relationship Id="rId529" Type="http://schemas.openxmlformats.org/officeDocument/2006/relationships/slide" Target="slides/slide480.xml"/><Relationship Id="rId680" Type="http://schemas.openxmlformats.org/officeDocument/2006/relationships/slide" Target="slides/slide631.xml"/><Relationship Id="rId736" Type="http://schemas.openxmlformats.org/officeDocument/2006/relationships/slide" Target="slides/slide687.xml"/><Relationship Id="rId30" Type="http://schemas.openxmlformats.org/officeDocument/2006/relationships/slideMaster" Target="slideMasters/slideMaster30.xml"/><Relationship Id="rId126" Type="http://schemas.openxmlformats.org/officeDocument/2006/relationships/slide" Target="slides/slide77.xml"/><Relationship Id="rId168" Type="http://schemas.openxmlformats.org/officeDocument/2006/relationships/slide" Target="slides/slide119.xml"/><Relationship Id="rId333" Type="http://schemas.openxmlformats.org/officeDocument/2006/relationships/slide" Target="slides/slide284.xml"/><Relationship Id="rId540" Type="http://schemas.openxmlformats.org/officeDocument/2006/relationships/slide" Target="slides/slide491.xml"/><Relationship Id="rId778" Type="http://schemas.openxmlformats.org/officeDocument/2006/relationships/slide" Target="slides/slide729.xml"/><Relationship Id="rId72" Type="http://schemas.openxmlformats.org/officeDocument/2006/relationships/slide" Target="slides/slide23.xml"/><Relationship Id="rId375" Type="http://schemas.openxmlformats.org/officeDocument/2006/relationships/slide" Target="slides/slide326.xml"/><Relationship Id="rId582" Type="http://schemas.openxmlformats.org/officeDocument/2006/relationships/slide" Target="slides/slide533.xml"/><Relationship Id="rId638" Type="http://schemas.openxmlformats.org/officeDocument/2006/relationships/slide" Target="slides/slide589.xml"/><Relationship Id="rId803" Type="http://schemas.openxmlformats.org/officeDocument/2006/relationships/slide" Target="slides/slide754.xml"/><Relationship Id="rId3" Type="http://schemas.openxmlformats.org/officeDocument/2006/relationships/slideMaster" Target="slideMasters/slideMaster3.xml"/><Relationship Id="rId235" Type="http://schemas.openxmlformats.org/officeDocument/2006/relationships/slide" Target="slides/slide186.xml"/><Relationship Id="rId277" Type="http://schemas.openxmlformats.org/officeDocument/2006/relationships/slide" Target="slides/slide228.xml"/><Relationship Id="rId400" Type="http://schemas.openxmlformats.org/officeDocument/2006/relationships/slide" Target="slides/slide351.xml"/><Relationship Id="rId442" Type="http://schemas.openxmlformats.org/officeDocument/2006/relationships/slide" Target="slides/slide393.xml"/><Relationship Id="rId484" Type="http://schemas.openxmlformats.org/officeDocument/2006/relationships/slide" Target="slides/slide435.xml"/><Relationship Id="rId705" Type="http://schemas.openxmlformats.org/officeDocument/2006/relationships/slide" Target="slides/slide656.xml"/><Relationship Id="rId137" Type="http://schemas.openxmlformats.org/officeDocument/2006/relationships/slide" Target="slides/slide88.xml"/><Relationship Id="rId302" Type="http://schemas.openxmlformats.org/officeDocument/2006/relationships/slide" Target="slides/slide253.xml"/><Relationship Id="rId344" Type="http://schemas.openxmlformats.org/officeDocument/2006/relationships/slide" Target="slides/slide295.xml"/><Relationship Id="rId691" Type="http://schemas.openxmlformats.org/officeDocument/2006/relationships/slide" Target="slides/slide642.xml"/><Relationship Id="rId747" Type="http://schemas.openxmlformats.org/officeDocument/2006/relationships/slide" Target="slides/slide698.xml"/><Relationship Id="rId789" Type="http://schemas.openxmlformats.org/officeDocument/2006/relationships/slide" Target="slides/slide740.xml"/><Relationship Id="rId41" Type="http://schemas.openxmlformats.org/officeDocument/2006/relationships/slideMaster" Target="slideMasters/slideMaster41.xml"/><Relationship Id="rId83" Type="http://schemas.openxmlformats.org/officeDocument/2006/relationships/slide" Target="slides/slide34.xml"/><Relationship Id="rId179" Type="http://schemas.openxmlformats.org/officeDocument/2006/relationships/slide" Target="slides/slide130.xml"/><Relationship Id="rId386" Type="http://schemas.openxmlformats.org/officeDocument/2006/relationships/slide" Target="slides/slide337.xml"/><Relationship Id="rId551" Type="http://schemas.openxmlformats.org/officeDocument/2006/relationships/slide" Target="slides/slide502.xml"/><Relationship Id="rId593" Type="http://schemas.openxmlformats.org/officeDocument/2006/relationships/slide" Target="slides/slide544.xml"/><Relationship Id="rId607" Type="http://schemas.openxmlformats.org/officeDocument/2006/relationships/slide" Target="slides/slide558.xml"/><Relationship Id="rId649" Type="http://schemas.openxmlformats.org/officeDocument/2006/relationships/slide" Target="slides/slide600.xml"/><Relationship Id="rId814" Type="http://schemas.openxmlformats.org/officeDocument/2006/relationships/slide" Target="slides/slide765.xml"/><Relationship Id="rId190" Type="http://schemas.openxmlformats.org/officeDocument/2006/relationships/slide" Target="slides/slide141.xml"/><Relationship Id="rId204" Type="http://schemas.openxmlformats.org/officeDocument/2006/relationships/slide" Target="slides/slide155.xml"/><Relationship Id="rId246" Type="http://schemas.openxmlformats.org/officeDocument/2006/relationships/slide" Target="slides/slide197.xml"/><Relationship Id="rId288" Type="http://schemas.openxmlformats.org/officeDocument/2006/relationships/slide" Target="slides/slide239.xml"/><Relationship Id="rId411" Type="http://schemas.openxmlformats.org/officeDocument/2006/relationships/slide" Target="slides/slide362.xml"/><Relationship Id="rId453" Type="http://schemas.openxmlformats.org/officeDocument/2006/relationships/slide" Target="slides/slide404.xml"/><Relationship Id="rId509" Type="http://schemas.openxmlformats.org/officeDocument/2006/relationships/slide" Target="slides/slide460.xml"/><Relationship Id="rId660" Type="http://schemas.openxmlformats.org/officeDocument/2006/relationships/slide" Target="slides/slide611.xml"/><Relationship Id="rId106" Type="http://schemas.openxmlformats.org/officeDocument/2006/relationships/slide" Target="slides/slide57.xml"/><Relationship Id="rId313" Type="http://schemas.openxmlformats.org/officeDocument/2006/relationships/slide" Target="slides/slide264.xml"/><Relationship Id="rId495" Type="http://schemas.openxmlformats.org/officeDocument/2006/relationships/slide" Target="slides/slide446.xml"/><Relationship Id="rId716" Type="http://schemas.openxmlformats.org/officeDocument/2006/relationships/slide" Target="slides/slide667.xml"/><Relationship Id="rId758" Type="http://schemas.openxmlformats.org/officeDocument/2006/relationships/slide" Target="slides/slide709.xml"/><Relationship Id="rId10" Type="http://schemas.openxmlformats.org/officeDocument/2006/relationships/slideMaster" Target="slideMasters/slideMaster10.xml"/><Relationship Id="rId52" Type="http://schemas.openxmlformats.org/officeDocument/2006/relationships/slide" Target="slides/slide3.xml"/><Relationship Id="rId94" Type="http://schemas.openxmlformats.org/officeDocument/2006/relationships/slide" Target="slides/slide45.xml"/><Relationship Id="rId148" Type="http://schemas.openxmlformats.org/officeDocument/2006/relationships/slide" Target="slides/slide99.xml"/><Relationship Id="rId355" Type="http://schemas.openxmlformats.org/officeDocument/2006/relationships/slide" Target="slides/slide306.xml"/><Relationship Id="rId397" Type="http://schemas.openxmlformats.org/officeDocument/2006/relationships/slide" Target="slides/slide348.xml"/><Relationship Id="rId520" Type="http://schemas.openxmlformats.org/officeDocument/2006/relationships/slide" Target="slides/slide471.xml"/><Relationship Id="rId562" Type="http://schemas.openxmlformats.org/officeDocument/2006/relationships/slide" Target="slides/slide513.xml"/><Relationship Id="rId618" Type="http://schemas.openxmlformats.org/officeDocument/2006/relationships/slide" Target="slides/slide569.xml"/><Relationship Id="rId215" Type="http://schemas.openxmlformats.org/officeDocument/2006/relationships/slide" Target="slides/slide166.xml"/><Relationship Id="rId257" Type="http://schemas.openxmlformats.org/officeDocument/2006/relationships/slide" Target="slides/slide208.xml"/><Relationship Id="rId422" Type="http://schemas.openxmlformats.org/officeDocument/2006/relationships/slide" Target="slides/slide373.xml"/><Relationship Id="rId464" Type="http://schemas.openxmlformats.org/officeDocument/2006/relationships/slide" Target="slides/slide415.xml"/><Relationship Id="rId299" Type="http://schemas.openxmlformats.org/officeDocument/2006/relationships/slide" Target="slides/slide250.xml"/><Relationship Id="rId727" Type="http://schemas.openxmlformats.org/officeDocument/2006/relationships/slide" Target="slides/slide678.xml"/><Relationship Id="rId63" Type="http://schemas.openxmlformats.org/officeDocument/2006/relationships/slide" Target="slides/slide14.xml"/><Relationship Id="rId159" Type="http://schemas.openxmlformats.org/officeDocument/2006/relationships/slide" Target="slides/slide110.xml"/><Relationship Id="rId366" Type="http://schemas.openxmlformats.org/officeDocument/2006/relationships/slide" Target="slides/slide317.xml"/><Relationship Id="rId573" Type="http://schemas.openxmlformats.org/officeDocument/2006/relationships/slide" Target="slides/slide524.xml"/><Relationship Id="rId780" Type="http://schemas.openxmlformats.org/officeDocument/2006/relationships/slide" Target="slides/slide731.xml"/><Relationship Id="rId226" Type="http://schemas.openxmlformats.org/officeDocument/2006/relationships/slide" Target="slides/slide177.xml"/><Relationship Id="rId433" Type="http://schemas.openxmlformats.org/officeDocument/2006/relationships/slide" Target="slides/slide384.xml"/><Relationship Id="rId640" Type="http://schemas.openxmlformats.org/officeDocument/2006/relationships/slide" Target="slides/slide591.xml"/><Relationship Id="rId738" Type="http://schemas.openxmlformats.org/officeDocument/2006/relationships/slide" Target="slides/slide689.xml"/><Relationship Id="rId74" Type="http://schemas.openxmlformats.org/officeDocument/2006/relationships/slide" Target="slides/slide25.xml"/><Relationship Id="rId377" Type="http://schemas.openxmlformats.org/officeDocument/2006/relationships/slide" Target="slides/slide328.xml"/><Relationship Id="rId500" Type="http://schemas.openxmlformats.org/officeDocument/2006/relationships/slide" Target="slides/slide451.xml"/><Relationship Id="rId584" Type="http://schemas.openxmlformats.org/officeDocument/2006/relationships/slide" Target="slides/slide535.xml"/><Relationship Id="rId805" Type="http://schemas.openxmlformats.org/officeDocument/2006/relationships/slide" Target="slides/slide756.xml"/><Relationship Id="rId5" Type="http://schemas.openxmlformats.org/officeDocument/2006/relationships/slideMaster" Target="slideMasters/slideMaster5.xml"/><Relationship Id="rId237" Type="http://schemas.openxmlformats.org/officeDocument/2006/relationships/slide" Target="slides/slide188.xml"/><Relationship Id="rId791" Type="http://schemas.openxmlformats.org/officeDocument/2006/relationships/slide" Target="slides/slide742.xml"/><Relationship Id="rId444" Type="http://schemas.openxmlformats.org/officeDocument/2006/relationships/slide" Target="slides/slide395.xml"/><Relationship Id="rId651" Type="http://schemas.openxmlformats.org/officeDocument/2006/relationships/slide" Target="slides/slide602.xml"/><Relationship Id="rId749" Type="http://schemas.openxmlformats.org/officeDocument/2006/relationships/slide" Target="slides/slide700.xml"/><Relationship Id="rId290" Type="http://schemas.openxmlformats.org/officeDocument/2006/relationships/slide" Target="slides/slide241.xml"/><Relationship Id="rId304" Type="http://schemas.openxmlformats.org/officeDocument/2006/relationships/slide" Target="slides/slide255.xml"/><Relationship Id="rId388" Type="http://schemas.openxmlformats.org/officeDocument/2006/relationships/slide" Target="slides/slide339.xml"/><Relationship Id="rId511" Type="http://schemas.openxmlformats.org/officeDocument/2006/relationships/slide" Target="slides/slide462.xml"/><Relationship Id="rId609" Type="http://schemas.openxmlformats.org/officeDocument/2006/relationships/slide" Target="slides/slide560.xml"/><Relationship Id="rId85" Type="http://schemas.openxmlformats.org/officeDocument/2006/relationships/slide" Target="slides/slide36.xml"/><Relationship Id="rId150" Type="http://schemas.openxmlformats.org/officeDocument/2006/relationships/slide" Target="slides/slide101.xml"/><Relationship Id="rId595" Type="http://schemas.openxmlformats.org/officeDocument/2006/relationships/slide" Target="slides/slide546.xml"/><Relationship Id="rId816" Type="http://schemas.openxmlformats.org/officeDocument/2006/relationships/notesMaster" Target="notesMasters/notesMaster1.xml"/><Relationship Id="rId248" Type="http://schemas.openxmlformats.org/officeDocument/2006/relationships/slide" Target="slides/slide199.xml"/><Relationship Id="rId455" Type="http://schemas.openxmlformats.org/officeDocument/2006/relationships/slide" Target="slides/slide406.xml"/><Relationship Id="rId662" Type="http://schemas.openxmlformats.org/officeDocument/2006/relationships/slide" Target="slides/slide613.xml"/><Relationship Id="rId12" Type="http://schemas.openxmlformats.org/officeDocument/2006/relationships/slideMaster" Target="slideMasters/slideMaster12.xml"/><Relationship Id="rId108" Type="http://schemas.openxmlformats.org/officeDocument/2006/relationships/slide" Target="slides/slide59.xml"/><Relationship Id="rId315" Type="http://schemas.openxmlformats.org/officeDocument/2006/relationships/slide" Target="slides/slide266.xml"/><Relationship Id="rId522" Type="http://schemas.openxmlformats.org/officeDocument/2006/relationships/slide" Target="slides/slide473.xml"/><Relationship Id="rId96" Type="http://schemas.openxmlformats.org/officeDocument/2006/relationships/slide" Target="slides/slide47.xml"/><Relationship Id="rId161" Type="http://schemas.openxmlformats.org/officeDocument/2006/relationships/slide" Target="slides/slide112.xml"/><Relationship Id="rId399" Type="http://schemas.openxmlformats.org/officeDocument/2006/relationships/slide" Target="slides/slide350.xml"/><Relationship Id="rId259" Type="http://schemas.openxmlformats.org/officeDocument/2006/relationships/slide" Target="slides/slide210.xml"/><Relationship Id="rId466" Type="http://schemas.openxmlformats.org/officeDocument/2006/relationships/slide" Target="slides/slide417.xml"/><Relationship Id="rId673" Type="http://schemas.openxmlformats.org/officeDocument/2006/relationships/slide" Target="slides/slide624.xml"/><Relationship Id="rId23" Type="http://schemas.openxmlformats.org/officeDocument/2006/relationships/slideMaster" Target="slideMasters/slideMaster23.xml"/><Relationship Id="rId119" Type="http://schemas.openxmlformats.org/officeDocument/2006/relationships/slide" Target="slides/slide70.xml"/><Relationship Id="rId326" Type="http://schemas.openxmlformats.org/officeDocument/2006/relationships/slide" Target="slides/slide277.xml"/><Relationship Id="rId533" Type="http://schemas.openxmlformats.org/officeDocument/2006/relationships/slide" Target="slides/slide484.xml"/><Relationship Id="rId740" Type="http://schemas.openxmlformats.org/officeDocument/2006/relationships/slide" Target="slides/slide691.xml"/><Relationship Id="rId172" Type="http://schemas.openxmlformats.org/officeDocument/2006/relationships/slide" Target="slides/slide123.xml"/><Relationship Id="rId477" Type="http://schemas.openxmlformats.org/officeDocument/2006/relationships/slide" Target="slides/slide428.xml"/><Relationship Id="rId600" Type="http://schemas.openxmlformats.org/officeDocument/2006/relationships/slide" Target="slides/slide551.xml"/><Relationship Id="rId684" Type="http://schemas.openxmlformats.org/officeDocument/2006/relationships/slide" Target="slides/slide635.xml"/><Relationship Id="rId337" Type="http://schemas.openxmlformats.org/officeDocument/2006/relationships/slide" Target="slides/slide288.xml"/><Relationship Id="rId34" Type="http://schemas.openxmlformats.org/officeDocument/2006/relationships/slideMaster" Target="slideMasters/slideMaster34.xml"/><Relationship Id="rId544" Type="http://schemas.openxmlformats.org/officeDocument/2006/relationships/slide" Target="slides/slide495.xml"/><Relationship Id="rId751" Type="http://schemas.openxmlformats.org/officeDocument/2006/relationships/slide" Target="slides/slide702.xml"/><Relationship Id="rId183" Type="http://schemas.openxmlformats.org/officeDocument/2006/relationships/slide" Target="slides/slide134.xml"/><Relationship Id="rId390" Type="http://schemas.openxmlformats.org/officeDocument/2006/relationships/slide" Target="slides/slide341.xml"/><Relationship Id="rId404" Type="http://schemas.openxmlformats.org/officeDocument/2006/relationships/slide" Target="slides/slide355.xml"/><Relationship Id="rId611" Type="http://schemas.openxmlformats.org/officeDocument/2006/relationships/slide" Target="slides/slide562.xml"/><Relationship Id="rId250" Type="http://schemas.openxmlformats.org/officeDocument/2006/relationships/slide" Target="slides/slide201.xml"/><Relationship Id="rId488" Type="http://schemas.openxmlformats.org/officeDocument/2006/relationships/slide" Target="slides/slide439.xml"/><Relationship Id="rId695" Type="http://schemas.openxmlformats.org/officeDocument/2006/relationships/slide" Target="slides/slide646.xml"/><Relationship Id="rId709" Type="http://schemas.openxmlformats.org/officeDocument/2006/relationships/slide" Target="slides/slide660.xml"/><Relationship Id="rId45" Type="http://schemas.openxmlformats.org/officeDocument/2006/relationships/slideMaster" Target="slideMasters/slideMaster45.xml"/><Relationship Id="rId110" Type="http://schemas.openxmlformats.org/officeDocument/2006/relationships/slide" Target="slides/slide61.xml"/><Relationship Id="rId348" Type="http://schemas.openxmlformats.org/officeDocument/2006/relationships/slide" Target="slides/slide299.xml"/><Relationship Id="rId555" Type="http://schemas.openxmlformats.org/officeDocument/2006/relationships/slide" Target="slides/slide506.xml"/><Relationship Id="rId762" Type="http://schemas.openxmlformats.org/officeDocument/2006/relationships/slide" Target="slides/slide713.xml"/><Relationship Id="rId194" Type="http://schemas.openxmlformats.org/officeDocument/2006/relationships/slide" Target="slides/slide145.xml"/><Relationship Id="rId208" Type="http://schemas.openxmlformats.org/officeDocument/2006/relationships/slide" Target="slides/slide159.xml"/><Relationship Id="rId415" Type="http://schemas.openxmlformats.org/officeDocument/2006/relationships/slide" Target="slides/slide366.xml"/><Relationship Id="rId622" Type="http://schemas.openxmlformats.org/officeDocument/2006/relationships/slide" Target="slides/slide573.xml"/><Relationship Id="rId261" Type="http://schemas.openxmlformats.org/officeDocument/2006/relationships/slide" Target="slides/slide212.xml"/><Relationship Id="rId499" Type="http://schemas.openxmlformats.org/officeDocument/2006/relationships/slide" Target="slides/slide450.xml"/><Relationship Id="rId56" Type="http://schemas.openxmlformats.org/officeDocument/2006/relationships/slide" Target="slides/slide7.xml"/><Relationship Id="rId359" Type="http://schemas.openxmlformats.org/officeDocument/2006/relationships/slide" Target="slides/slide310.xml"/><Relationship Id="rId566" Type="http://schemas.openxmlformats.org/officeDocument/2006/relationships/slide" Target="slides/slide517.xml"/><Relationship Id="rId773" Type="http://schemas.openxmlformats.org/officeDocument/2006/relationships/slide" Target="slides/slide724.xml"/><Relationship Id="rId121" Type="http://schemas.openxmlformats.org/officeDocument/2006/relationships/slide" Target="slides/slide72.xml"/><Relationship Id="rId219" Type="http://schemas.openxmlformats.org/officeDocument/2006/relationships/slide" Target="slides/slide170.xml"/><Relationship Id="rId426" Type="http://schemas.openxmlformats.org/officeDocument/2006/relationships/slide" Target="slides/slide377.xml"/><Relationship Id="rId633" Type="http://schemas.openxmlformats.org/officeDocument/2006/relationships/slide" Target="slides/slide584.xml"/><Relationship Id="rId67" Type="http://schemas.openxmlformats.org/officeDocument/2006/relationships/slide" Target="slides/slide18.xml"/><Relationship Id="rId272" Type="http://schemas.openxmlformats.org/officeDocument/2006/relationships/slide" Target="slides/slide223.xml"/><Relationship Id="rId577" Type="http://schemas.openxmlformats.org/officeDocument/2006/relationships/slide" Target="slides/slide528.xml"/><Relationship Id="rId700" Type="http://schemas.openxmlformats.org/officeDocument/2006/relationships/slide" Target="slides/slide651.xml"/><Relationship Id="rId132" Type="http://schemas.openxmlformats.org/officeDocument/2006/relationships/slide" Target="slides/slide83.xml"/><Relationship Id="rId784" Type="http://schemas.openxmlformats.org/officeDocument/2006/relationships/slide" Target="slides/slide735.xml"/><Relationship Id="rId437" Type="http://schemas.openxmlformats.org/officeDocument/2006/relationships/slide" Target="slides/slide388.xml"/><Relationship Id="rId644" Type="http://schemas.openxmlformats.org/officeDocument/2006/relationships/slide" Target="slides/slide595.xml"/><Relationship Id="rId283" Type="http://schemas.openxmlformats.org/officeDocument/2006/relationships/slide" Target="slides/slide234.xml"/><Relationship Id="rId490" Type="http://schemas.openxmlformats.org/officeDocument/2006/relationships/slide" Target="slides/slide441.xml"/><Relationship Id="rId504" Type="http://schemas.openxmlformats.org/officeDocument/2006/relationships/slide" Target="slides/slide455.xml"/><Relationship Id="rId711" Type="http://schemas.openxmlformats.org/officeDocument/2006/relationships/slide" Target="slides/slide662.xml"/><Relationship Id="rId78" Type="http://schemas.openxmlformats.org/officeDocument/2006/relationships/slide" Target="slides/slide29.xml"/><Relationship Id="rId143" Type="http://schemas.openxmlformats.org/officeDocument/2006/relationships/slide" Target="slides/slide94.xml"/><Relationship Id="rId350" Type="http://schemas.openxmlformats.org/officeDocument/2006/relationships/slide" Target="slides/slide301.xml"/><Relationship Id="rId588" Type="http://schemas.openxmlformats.org/officeDocument/2006/relationships/slide" Target="slides/slide539.xml"/><Relationship Id="rId795" Type="http://schemas.openxmlformats.org/officeDocument/2006/relationships/slide" Target="slides/slide746.xml"/><Relationship Id="rId809" Type="http://schemas.openxmlformats.org/officeDocument/2006/relationships/slide" Target="slides/slide760.xml"/><Relationship Id="rId9" Type="http://schemas.openxmlformats.org/officeDocument/2006/relationships/slideMaster" Target="slideMasters/slideMaster9.xml"/><Relationship Id="rId210" Type="http://schemas.openxmlformats.org/officeDocument/2006/relationships/slide" Target="slides/slide161.xml"/><Relationship Id="rId448" Type="http://schemas.openxmlformats.org/officeDocument/2006/relationships/slide" Target="slides/slide399.xml"/><Relationship Id="rId655" Type="http://schemas.openxmlformats.org/officeDocument/2006/relationships/slide" Target="slides/slide606.xml"/><Relationship Id="rId294" Type="http://schemas.openxmlformats.org/officeDocument/2006/relationships/slide" Target="slides/slide245.xml"/><Relationship Id="rId308" Type="http://schemas.openxmlformats.org/officeDocument/2006/relationships/slide" Target="slides/slide259.xml"/><Relationship Id="rId515" Type="http://schemas.openxmlformats.org/officeDocument/2006/relationships/slide" Target="slides/slide466.xml"/><Relationship Id="rId722" Type="http://schemas.openxmlformats.org/officeDocument/2006/relationships/slide" Target="slides/slide673.xml"/><Relationship Id="rId89" Type="http://schemas.openxmlformats.org/officeDocument/2006/relationships/slide" Target="slides/slide40.xml"/><Relationship Id="rId154" Type="http://schemas.openxmlformats.org/officeDocument/2006/relationships/slide" Target="slides/slide105.xml"/><Relationship Id="rId361" Type="http://schemas.openxmlformats.org/officeDocument/2006/relationships/slide" Target="slides/slide312.xml"/><Relationship Id="rId599" Type="http://schemas.openxmlformats.org/officeDocument/2006/relationships/slide" Target="slides/slide550.xml"/><Relationship Id="rId459" Type="http://schemas.openxmlformats.org/officeDocument/2006/relationships/slide" Target="slides/slide410.xml"/><Relationship Id="rId666" Type="http://schemas.openxmlformats.org/officeDocument/2006/relationships/slide" Target="slides/slide617.xml"/><Relationship Id="rId16" Type="http://schemas.openxmlformats.org/officeDocument/2006/relationships/slideMaster" Target="slideMasters/slideMaster16.xml"/><Relationship Id="rId221" Type="http://schemas.openxmlformats.org/officeDocument/2006/relationships/slide" Target="slides/slide172.xml"/><Relationship Id="rId319" Type="http://schemas.openxmlformats.org/officeDocument/2006/relationships/slide" Target="slides/slide270.xml"/><Relationship Id="rId526" Type="http://schemas.openxmlformats.org/officeDocument/2006/relationships/slide" Target="slides/slide477.xml"/><Relationship Id="rId733" Type="http://schemas.openxmlformats.org/officeDocument/2006/relationships/slide" Target="slides/slide684.xml"/><Relationship Id="rId165" Type="http://schemas.openxmlformats.org/officeDocument/2006/relationships/slide" Target="slides/slide116.xml"/><Relationship Id="rId372" Type="http://schemas.openxmlformats.org/officeDocument/2006/relationships/slide" Target="slides/slide323.xml"/><Relationship Id="rId677" Type="http://schemas.openxmlformats.org/officeDocument/2006/relationships/slide" Target="slides/slide628.xml"/><Relationship Id="rId800" Type="http://schemas.openxmlformats.org/officeDocument/2006/relationships/slide" Target="slides/slide751.xml"/><Relationship Id="rId232" Type="http://schemas.openxmlformats.org/officeDocument/2006/relationships/slide" Target="slides/slide183.xml"/><Relationship Id="rId27" Type="http://schemas.openxmlformats.org/officeDocument/2006/relationships/slideMaster" Target="slideMasters/slideMaster27.xml"/><Relationship Id="rId537" Type="http://schemas.openxmlformats.org/officeDocument/2006/relationships/slide" Target="slides/slide488.xml"/><Relationship Id="rId744" Type="http://schemas.openxmlformats.org/officeDocument/2006/relationships/slide" Target="slides/slide695.xml"/><Relationship Id="rId80" Type="http://schemas.openxmlformats.org/officeDocument/2006/relationships/slide" Target="slides/slide31.xml"/><Relationship Id="rId176" Type="http://schemas.openxmlformats.org/officeDocument/2006/relationships/slide" Target="slides/slide127.xml"/><Relationship Id="rId383" Type="http://schemas.openxmlformats.org/officeDocument/2006/relationships/slide" Target="slides/slide334.xml"/><Relationship Id="rId590" Type="http://schemas.openxmlformats.org/officeDocument/2006/relationships/slide" Target="slides/slide541.xml"/><Relationship Id="rId604" Type="http://schemas.openxmlformats.org/officeDocument/2006/relationships/slide" Target="slides/slide555.xml"/><Relationship Id="rId811" Type="http://schemas.openxmlformats.org/officeDocument/2006/relationships/slide" Target="slides/slide762.xml"/><Relationship Id="rId243" Type="http://schemas.openxmlformats.org/officeDocument/2006/relationships/slide" Target="slides/slide194.xml"/><Relationship Id="rId450" Type="http://schemas.openxmlformats.org/officeDocument/2006/relationships/slide" Target="slides/slide401.xml"/><Relationship Id="rId688" Type="http://schemas.openxmlformats.org/officeDocument/2006/relationships/slide" Target="slides/slide639.xml"/><Relationship Id="rId38" Type="http://schemas.openxmlformats.org/officeDocument/2006/relationships/slideMaster" Target="slideMasters/slideMaster38.xml"/><Relationship Id="rId103" Type="http://schemas.openxmlformats.org/officeDocument/2006/relationships/slide" Target="slides/slide54.xml"/><Relationship Id="rId310" Type="http://schemas.openxmlformats.org/officeDocument/2006/relationships/slide" Target="slides/slide261.xml"/><Relationship Id="rId548" Type="http://schemas.openxmlformats.org/officeDocument/2006/relationships/slide" Target="slides/slide499.xml"/><Relationship Id="rId755" Type="http://schemas.openxmlformats.org/officeDocument/2006/relationships/slide" Target="slides/slide706.xml"/><Relationship Id="rId91" Type="http://schemas.openxmlformats.org/officeDocument/2006/relationships/slide" Target="slides/slide42.xml"/><Relationship Id="rId187" Type="http://schemas.openxmlformats.org/officeDocument/2006/relationships/slide" Target="slides/slide138.xml"/><Relationship Id="rId394" Type="http://schemas.openxmlformats.org/officeDocument/2006/relationships/slide" Target="slides/slide345.xml"/><Relationship Id="rId408" Type="http://schemas.openxmlformats.org/officeDocument/2006/relationships/slide" Target="slides/slide359.xml"/><Relationship Id="rId615" Type="http://schemas.openxmlformats.org/officeDocument/2006/relationships/slide" Target="slides/slide566.xml"/><Relationship Id="rId254" Type="http://schemas.openxmlformats.org/officeDocument/2006/relationships/slide" Target="slides/slide205.xml"/><Relationship Id="rId699" Type="http://schemas.openxmlformats.org/officeDocument/2006/relationships/slide" Target="slides/slide650.xml"/><Relationship Id="rId49" Type="http://schemas.openxmlformats.org/officeDocument/2006/relationships/slideMaster" Target="slideMasters/slideMaster49.xml"/><Relationship Id="rId114" Type="http://schemas.openxmlformats.org/officeDocument/2006/relationships/slide" Target="slides/slide65.xml"/><Relationship Id="rId461" Type="http://schemas.openxmlformats.org/officeDocument/2006/relationships/slide" Target="slides/slide412.xml"/><Relationship Id="rId559" Type="http://schemas.openxmlformats.org/officeDocument/2006/relationships/slide" Target="slides/slide510.xml"/><Relationship Id="rId766" Type="http://schemas.openxmlformats.org/officeDocument/2006/relationships/slide" Target="slides/slide717.xml"/><Relationship Id="rId198" Type="http://schemas.openxmlformats.org/officeDocument/2006/relationships/slide" Target="slides/slide149.xml"/><Relationship Id="rId321" Type="http://schemas.openxmlformats.org/officeDocument/2006/relationships/slide" Target="slides/slide272.xml"/><Relationship Id="rId419" Type="http://schemas.openxmlformats.org/officeDocument/2006/relationships/slide" Target="slides/slide370.xml"/><Relationship Id="rId626" Type="http://schemas.openxmlformats.org/officeDocument/2006/relationships/slide" Target="slides/slide577.xml"/><Relationship Id="rId265" Type="http://schemas.openxmlformats.org/officeDocument/2006/relationships/slide" Target="slides/slide216.xml"/><Relationship Id="rId472" Type="http://schemas.openxmlformats.org/officeDocument/2006/relationships/slide" Target="slides/slide423.xml"/><Relationship Id="rId125" Type="http://schemas.openxmlformats.org/officeDocument/2006/relationships/slide" Target="slides/slide76.xml"/><Relationship Id="rId332" Type="http://schemas.openxmlformats.org/officeDocument/2006/relationships/slide" Target="slides/slide283.xml"/><Relationship Id="rId777" Type="http://schemas.openxmlformats.org/officeDocument/2006/relationships/slide" Target="slides/slide728.xml"/><Relationship Id="rId637" Type="http://schemas.openxmlformats.org/officeDocument/2006/relationships/slide" Target="slides/slide588.xml"/><Relationship Id="rId276" Type="http://schemas.openxmlformats.org/officeDocument/2006/relationships/slide" Target="slides/slide227.xml"/><Relationship Id="rId483" Type="http://schemas.openxmlformats.org/officeDocument/2006/relationships/slide" Target="slides/slide434.xml"/><Relationship Id="rId690" Type="http://schemas.openxmlformats.org/officeDocument/2006/relationships/slide" Target="slides/slide641.xml"/><Relationship Id="rId704" Type="http://schemas.openxmlformats.org/officeDocument/2006/relationships/slide" Target="slides/slide655.xml"/><Relationship Id="rId40" Type="http://schemas.openxmlformats.org/officeDocument/2006/relationships/slideMaster" Target="slideMasters/slideMaster40.xml"/><Relationship Id="rId136" Type="http://schemas.openxmlformats.org/officeDocument/2006/relationships/slide" Target="slides/slide87.xml"/><Relationship Id="rId343" Type="http://schemas.openxmlformats.org/officeDocument/2006/relationships/slide" Target="slides/slide294.xml"/><Relationship Id="rId550" Type="http://schemas.openxmlformats.org/officeDocument/2006/relationships/slide" Target="slides/slide501.xml"/><Relationship Id="rId788" Type="http://schemas.openxmlformats.org/officeDocument/2006/relationships/slide" Target="slides/slide739.xml"/><Relationship Id="rId203" Type="http://schemas.openxmlformats.org/officeDocument/2006/relationships/slide" Target="slides/slide154.xml"/><Relationship Id="rId648" Type="http://schemas.openxmlformats.org/officeDocument/2006/relationships/slide" Target="slides/slide599.xml"/><Relationship Id="rId287" Type="http://schemas.openxmlformats.org/officeDocument/2006/relationships/slide" Target="slides/slide238.xml"/><Relationship Id="rId410" Type="http://schemas.openxmlformats.org/officeDocument/2006/relationships/slide" Target="slides/slide361.xml"/><Relationship Id="rId494" Type="http://schemas.openxmlformats.org/officeDocument/2006/relationships/slide" Target="slides/slide445.xml"/><Relationship Id="rId508" Type="http://schemas.openxmlformats.org/officeDocument/2006/relationships/slide" Target="slides/slide459.xml"/><Relationship Id="rId715" Type="http://schemas.openxmlformats.org/officeDocument/2006/relationships/slide" Target="slides/slide666.xml"/><Relationship Id="rId147" Type="http://schemas.openxmlformats.org/officeDocument/2006/relationships/slide" Target="slides/slide98.xml"/><Relationship Id="rId354" Type="http://schemas.openxmlformats.org/officeDocument/2006/relationships/slide" Target="slides/slide305.xml"/><Relationship Id="rId799" Type="http://schemas.openxmlformats.org/officeDocument/2006/relationships/slide" Target="slides/slide750.xml"/><Relationship Id="rId51" Type="http://schemas.openxmlformats.org/officeDocument/2006/relationships/slide" Target="slides/slide2.xml"/><Relationship Id="rId561" Type="http://schemas.openxmlformats.org/officeDocument/2006/relationships/slide" Target="slides/slide512.xml"/><Relationship Id="rId659" Type="http://schemas.openxmlformats.org/officeDocument/2006/relationships/slide" Target="slides/slide610.xml"/><Relationship Id="rId214" Type="http://schemas.openxmlformats.org/officeDocument/2006/relationships/slide" Target="slides/slide165.xml"/><Relationship Id="rId298" Type="http://schemas.openxmlformats.org/officeDocument/2006/relationships/slide" Target="slides/slide249.xml"/><Relationship Id="rId421" Type="http://schemas.openxmlformats.org/officeDocument/2006/relationships/slide" Target="slides/slide372.xml"/><Relationship Id="rId519" Type="http://schemas.openxmlformats.org/officeDocument/2006/relationships/slide" Target="slides/slide470.xml"/><Relationship Id="rId158" Type="http://schemas.openxmlformats.org/officeDocument/2006/relationships/slide" Target="slides/slide109.xml"/><Relationship Id="rId726" Type="http://schemas.openxmlformats.org/officeDocument/2006/relationships/slide" Target="slides/slide677.xml"/><Relationship Id="rId62" Type="http://schemas.openxmlformats.org/officeDocument/2006/relationships/slide" Target="slides/slide13.xml"/><Relationship Id="rId365" Type="http://schemas.openxmlformats.org/officeDocument/2006/relationships/slide" Target="slides/slide316.xml"/><Relationship Id="rId572" Type="http://schemas.openxmlformats.org/officeDocument/2006/relationships/slide" Target="slides/slide523.xml"/><Relationship Id="rId225" Type="http://schemas.openxmlformats.org/officeDocument/2006/relationships/slide" Target="slides/slide176.xml"/><Relationship Id="rId432" Type="http://schemas.openxmlformats.org/officeDocument/2006/relationships/slide" Target="slides/slide383.xml"/><Relationship Id="rId737" Type="http://schemas.openxmlformats.org/officeDocument/2006/relationships/slide" Target="slides/slide688.xml"/><Relationship Id="rId73" Type="http://schemas.openxmlformats.org/officeDocument/2006/relationships/slide" Target="slides/slide24.xml"/><Relationship Id="rId169" Type="http://schemas.openxmlformats.org/officeDocument/2006/relationships/slide" Target="slides/slide120.xml"/><Relationship Id="rId376" Type="http://schemas.openxmlformats.org/officeDocument/2006/relationships/slide" Target="slides/slide327.xml"/><Relationship Id="rId583" Type="http://schemas.openxmlformats.org/officeDocument/2006/relationships/slide" Target="slides/slide534.xml"/><Relationship Id="rId790" Type="http://schemas.openxmlformats.org/officeDocument/2006/relationships/slide" Target="slides/slide741.xml"/><Relationship Id="rId804" Type="http://schemas.openxmlformats.org/officeDocument/2006/relationships/slide" Target="slides/slide755.xml"/><Relationship Id="rId4" Type="http://schemas.openxmlformats.org/officeDocument/2006/relationships/slideMaster" Target="slideMasters/slideMaster4.xml"/><Relationship Id="rId236" Type="http://schemas.openxmlformats.org/officeDocument/2006/relationships/slide" Target="slides/slide187.xml"/><Relationship Id="rId443" Type="http://schemas.openxmlformats.org/officeDocument/2006/relationships/slide" Target="slides/slide394.xml"/><Relationship Id="rId650" Type="http://schemas.openxmlformats.org/officeDocument/2006/relationships/slide" Target="slides/slide601.xml"/><Relationship Id="rId303" Type="http://schemas.openxmlformats.org/officeDocument/2006/relationships/slide" Target="slides/slide254.xml"/><Relationship Id="rId748" Type="http://schemas.openxmlformats.org/officeDocument/2006/relationships/slide" Target="slides/slide699.xml"/><Relationship Id="rId84" Type="http://schemas.openxmlformats.org/officeDocument/2006/relationships/slide" Target="slides/slide35.xml"/><Relationship Id="rId387" Type="http://schemas.openxmlformats.org/officeDocument/2006/relationships/slide" Target="slides/slide338.xml"/><Relationship Id="rId510" Type="http://schemas.openxmlformats.org/officeDocument/2006/relationships/slide" Target="slides/slide461.xml"/><Relationship Id="rId594" Type="http://schemas.openxmlformats.org/officeDocument/2006/relationships/slide" Target="slides/slide545.xml"/><Relationship Id="rId608" Type="http://schemas.openxmlformats.org/officeDocument/2006/relationships/slide" Target="slides/slide559.xml"/><Relationship Id="rId815" Type="http://schemas.openxmlformats.org/officeDocument/2006/relationships/slide" Target="slides/slide766.xml"/><Relationship Id="rId247" Type="http://schemas.openxmlformats.org/officeDocument/2006/relationships/slide" Target="slides/slide198.xml"/><Relationship Id="rId107" Type="http://schemas.openxmlformats.org/officeDocument/2006/relationships/slide" Target="slides/slide58.xml"/><Relationship Id="rId454" Type="http://schemas.openxmlformats.org/officeDocument/2006/relationships/slide" Target="slides/slide405.xml"/><Relationship Id="rId661" Type="http://schemas.openxmlformats.org/officeDocument/2006/relationships/slide" Target="slides/slide612.xml"/><Relationship Id="rId759" Type="http://schemas.openxmlformats.org/officeDocument/2006/relationships/slide" Target="slides/slide710.xml"/><Relationship Id="rId11" Type="http://schemas.openxmlformats.org/officeDocument/2006/relationships/slideMaster" Target="slideMasters/slideMaster11.xml"/><Relationship Id="rId314" Type="http://schemas.openxmlformats.org/officeDocument/2006/relationships/slide" Target="slides/slide265.xml"/><Relationship Id="rId398" Type="http://schemas.openxmlformats.org/officeDocument/2006/relationships/slide" Target="slides/slide349.xml"/><Relationship Id="rId521" Type="http://schemas.openxmlformats.org/officeDocument/2006/relationships/slide" Target="slides/slide472.xml"/><Relationship Id="rId619" Type="http://schemas.openxmlformats.org/officeDocument/2006/relationships/slide" Target="slides/slide570.xml"/><Relationship Id="rId95" Type="http://schemas.openxmlformats.org/officeDocument/2006/relationships/slide" Target="slides/slide46.xml"/><Relationship Id="rId160" Type="http://schemas.openxmlformats.org/officeDocument/2006/relationships/slide" Target="slides/slide111.xml"/><Relationship Id="rId258" Type="http://schemas.openxmlformats.org/officeDocument/2006/relationships/slide" Target="slides/slide209.xml"/><Relationship Id="rId465" Type="http://schemas.openxmlformats.org/officeDocument/2006/relationships/slide" Target="slides/slide416.xml"/><Relationship Id="rId672" Type="http://schemas.openxmlformats.org/officeDocument/2006/relationships/slide" Target="slides/slide623.xml"/><Relationship Id="rId22" Type="http://schemas.openxmlformats.org/officeDocument/2006/relationships/slideMaster" Target="slideMasters/slideMaster22.xml"/><Relationship Id="rId118" Type="http://schemas.openxmlformats.org/officeDocument/2006/relationships/slide" Target="slides/slide69.xml"/><Relationship Id="rId325" Type="http://schemas.openxmlformats.org/officeDocument/2006/relationships/slide" Target="slides/slide276.xml"/><Relationship Id="rId532" Type="http://schemas.openxmlformats.org/officeDocument/2006/relationships/slide" Target="slides/slide483.xml"/><Relationship Id="rId171" Type="http://schemas.openxmlformats.org/officeDocument/2006/relationships/slide" Target="slides/slide122.xml"/><Relationship Id="rId269" Type="http://schemas.openxmlformats.org/officeDocument/2006/relationships/slide" Target="slides/slide220.xml"/><Relationship Id="rId476" Type="http://schemas.openxmlformats.org/officeDocument/2006/relationships/slide" Target="slides/slide427.xml"/><Relationship Id="rId683" Type="http://schemas.openxmlformats.org/officeDocument/2006/relationships/slide" Target="slides/slide634.xml"/><Relationship Id="rId33" Type="http://schemas.openxmlformats.org/officeDocument/2006/relationships/slideMaster" Target="slideMasters/slideMaster33.xml"/><Relationship Id="rId129" Type="http://schemas.openxmlformats.org/officeDocument/2006/relationships/slide" Target="slides/slide80.xml"/><Relationship Id="rId336" Type="http://schemas.openxmlformats.org/officeDocument/2006/relationships/slide" Target="slides/slide287.xml"/><Relationship Id="rId543" Type="http://schemas.openxmlformats.org/officeDocument/2006/relationships/slide" Target="slides/slide494.xml"/><Relationship Id="rId182" Type="http://schemas.openxmlformats.org/officeDocument/2006/relationships/slide" Target="slides/slide133.xml"/><Relationship Id="rId403" Type="http://schemas.openxmlformats.org/officeDocument/2006/relationships/slide" Target="slides/slide354.xml"/><Relationship Id="rId750" Type="http://schemas.openxmlformats.org/officeDocument/2006/relationships/slide" Target="slides/slide701.xml"/><Relationship Id="rId487" Type="http://schemas.openxmlformats.org/officeDocument/2006/relationships/slide" Target="slides/slide438.xml"/><Relationship Id="rId610" Type="http://schemas.openxmlformats.org/officeDocument/2006/relationships/slide" Target="slides/slide561.xml"/><Relationship Id="rId694" Type="http://schemas.openxmlformats.org/officeDocument/2006/relationships/slide" Target="slides/slide645.xml"/><Relationship Id="rId708" Type="http://schemas.openxmlformats.org/officeDocument/2006/relationships/slide" Target="slides/slide659.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0.1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0.91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1.30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4.69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11 0,'-4'0,"-2"0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5.04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48.59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11,'0'-4,"0"-3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3:10:41.63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1 217,'673'0,"-651"-1,0-2,35-7,-31 5,36-3,20 7,-50 2,-1-2,61-9,49-9,-66 11,88-6,215 11,-199 4,119-11,303-7,-454 17,9 14,-19-1,302-11,-228-4,-178 1,60-11,9-1,18-1,-70 8,54-2,518 9,-571-3,55-10,48-2,-92 15,-28 0,0-2,1 0,39-9,-29 3,90-5,48 13,-65 1,-84-1,0 1,58 11,188 33,-220-37,360 45,-365-49,0-2,1-3,-1-2,57-10,-14 5,39-6,-118 10,-1 0,0-2,0 0,0-2,21-9,-4 0,0 1,2 2,0 2,0 1,59-7,-25 11,125 6,-86 2,581-2,-607 4,128 23,-69-6,90 8,-71-3,-98-15,-35-5,49 3,-6-7,-17-1,56 8,161 23,-139-18,50 8,101 13,-186-25,171-1,-242-9</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3:10:49.06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84,'1682'0,"-1656"-1,-1-2,29-5,28-4,-13 9,1 3,120 16,-80-6,176-7,-151-5,1 1,155 3,-123 10,57 2,-126-13,198-4,-249-2,76-18,19-2,-130 23,325-22,-328 24,48 0,78-10,123-9,3 20,-88 1,-117-3,-10 0,-1 2,75 11,-7 7,72 15,-33-7,-112-21,130 21,-114-20,1-2,-1-3,59-4,-14-1,1122 3,-1047-14,-16 0,-79 14,-36 1,0-2,53-8,-4-2,0 4,133 7,-89 2,1799-2,-1881 3,93 17,-129-17,-1 2,-1 0,22 9,-33-11,17 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15:36:12.3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1 190,'9'-1,"1"0,-1-1,0 0,13-4,18-4,38-3,-34 5,63-4,-51 7,81-17,-85 12,105-8,193 19,-136 0,-171 1,0 3,63 14,-6-1,-13-4,-33-4,89 4,-98-14,-14-1,0 2,51 8,-34-1,93 4,50-13,-64-2,915 4,-995-4,-1-2,0-2,54-16,-43 10,-23 4,50-21,-60 20,1 1,-1 1,1 2,34-6,33 1,83-5,306 17,-439 1,0 3,0 1,74 22,-74-17,0-1,0-2,68 4,96-14,96 3,-192 12,-68-7,51 1,358-8,-386-2,119-23,-26 3,-52 10,47-3,-27 0,-64 6,0-1,-35 5,48-3,-34 7,-1 2,1 2,74 14,-92-11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15:36:18.0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4,'3'3,"1"-1,0 1,1 0,-1-1,0 0,0 0,1-1,0 1,-1-1,9 2,8 2,66 19,161 21,-197-38,-1-3,1-2,1-3,95-12,67-9,-79 11,-15 0,49-5,-10-6,-108 14,87-3,54 12,-74 1,1315-1,-1373 2,0 3,85 19,-63-9,-24-5,-25-4,-1-1,37 1,410-6,-228-3,-199 3,-15 0,0-1,0-2,42-8,-16 1,0 2,1 3,87 6,-50 0,1003-2,-1074 2,1 1,31 7,-6-1,172 40,-201-42,46 9,137 13,77-20,-210-8,76-3,-71-11,-54 7,48-2,46 8,-88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0.1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0.91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1.30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4T02:59:34.69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11 0,'-4'0,"-2"0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24:45.45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3,'175'14,"-5"1,556-17,-688 1,59-12,-58 7,56-2,-18 7,170 4,-163 10,-13-2,-47-9</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0:45:13.2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0 111,'123'1,"139"-2,-114-17,-93 10,87-14,-66 8,149-7,-36 7,5 0,-110 14,134 18,-41 10,-110-21,-1-3,76-5,46 1,-165 2,-1 0,1 1,-1 1,0 1,22 9,-27-6</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0:45:16.7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31,'6'0,"270"10,288 7,-396-18,-138 0,55-11,12-1,43-1,37-1,-82 14,225 4,-163 13,-61-5,-72-7,1 1,-1 1,-1 1,26 11,-28-9,1-1,0-1,0-1,1-1,26 2,0-5,-20-2,54 8,-55-2,-3-2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1:41.4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1 161,'513'0,"-459"-3,0-2,60-14,-58 8,102-5,213 17,-327 1,0 3,70 15,-66-10,83 7,207-16,-160-3,-134-1,-1-1,71-16,35-5,130 22,-156 5,-117-2,46-1,0 3,0 1,64 14,-66-6,0-2,0-2,71 0,581-9,-659 0,1-2,46-11,-70 10,1-1,23-10,-23 9,38-11,8 5,0 3,104-1,364 12,-484 1,0 3,65 15,-63-10,107 7,7-19,82 4,-6 29,-135-14,-51-8,7 1,117 4,-11-14,122-3,-250-1,-1-2,52-15,-9 1,-39 11,227-36,-255 44,0 1,1 0,-1 1,1 1,-1 1,25 6,-15-5,-27-4,0 0,1 0,-1 0,0 0,0 0,0 0,0 0,0 0,1 0,-1 0,0 0,0 0,0 0,0 0,1 0,-1 0,0-1,0 1,0 0,0 0,0 0,0 0,1 0,-1 0,0 0,0 0,0 0,0-1,0 1,0 0,0 0,0 0,1 0,-1 0,0-1,0 1,0 0,0 0,0 0,0 0,0-1,-12-8,8 7,-14-10,18 12,-1 0,1 0,0-1,0 1,0 0,0 0,0 0,0 0,0 0,0-1,0 1,0 0,0 0,0 0,0 0,-1-1,1 1,0 0,0 0,0 0,1 0,-1-1,0 1,0 0,0 0,0 0,0 0,0 0,0-1,0 1,0 0,0 0,0 0,0 0,0 0,1-1,-1 1,0 0,0 0,15-4,22 2,1 2,61 8,-8-1,49-6,-117-3,0-1,-1-1,1 0,24-10,-10 3,0 2,1 1,42-3,115 0,-194 11,290 1,-235 5,61 15,-66-11,88 7,290-15,-208-4,37 2,-227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1:44.0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49,'0'-5,"0"-5,0-7,0 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53:18.5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1 136,'1368'0,"-1324"-3,1-2,82-19,-26 3,56-6,-97 17,-26 3,70-4,380 11,-213 1,-117-14,-19 0,313 11,-232 3,-55 13,-31-1,9 0,29 1,-1-4,92 10,4-21,-85-2,-127 3,11-1,110 13,-93-2,83 0,81-11,-84-1,844 2,-971-2,53-9,12-1,90-1,143-5,-241 19,4 0,97-12,284-5,-367 16,-15 5,111 19,-103-10,70 12,-77-10,0-4,105-1,-185-11,96-2,174 19,-198-9,117-4,-169-4,7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27:28.50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0 188,'30'-2,"52"-8,2-2,36 11,-81 2,1-2,73-11,-21-5,0 4,186-2,-142 17,255-3,-160-26,-148 15,99-3,375 15,-232 1,-133-14,-35 0,96 13,29-2,-140-10,36-1,-61 16,133 21,95 4,560-30,-841 5,114 21,-112-12,103 4,429-18,-569 2</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27:32.3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0,'0'1,"0"0,1 0,-1 0,0 0,1 0,-1 0,1-1,-1 1,1 0,-1 0,1-1,0 1,-1 0,1 0,0-1,-1 1,1-1,0 1,0-1,0 1,0-1,-1 1,3-1,26 10,-20-8,48 13,0-4,101 8,-62-9,239 13,1-21,-186-3,71-15,-131 7,23-4,120-5,-148 18,113-14,-158 8,0 3,1 1,-1 2,0 1,1 3,-1 1,74 19,-85-17,-1-1,1-1,44 1,91-8,-71 0,766 2,-851-1,-1 2,1-1,0 1,9 2,0 3</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27:37.49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1,'45'2,"1"3,72 17,-48-8,356 50,-342-52,-43-5,58 1,696-7,-365-3,-386 0,52-9,36-2,480 12,-289 2,-292-3,-1-1,52-12,-17 2,25 1,104 0,93 13,-103 1,-120-2,0 3,0 2,0 4,83 21,-103-19,-1-2,1-2,58 2,135-9,-93-3,75 3,-193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00.8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1,'58'2,"64"12,-63-6,26 4,-41-4,63 2,-63-7,60 11,-62-7,19 4,-28-4,66 4,-54-11,-10 0,0 2,41 6,-20 0,87 3,58-12,-70-1,645 2,-751-1,0-2,34-7,-31 5,48-4,374 8,-218 3,-207-2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04.7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31,'62'0,"13"1,112-13,67-8,3 21,-90 1,-119 0,50 9,11 1,-43-10,-37-3,-1 2,0 2,31 6,-25-3,1-1,51 2,72-8,-52-2,-19 7,167 30,-185-24,89 0,71-11,-77-1,422 2,-568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13.8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55,'159'-13,"-12"0,-72 12,138 18,-116-8,180-6,-140-5,-70 3,-7 0,120-13,-109 3,79-1,75 11,-77 1,1750-2,-1858-2,57-9,20-2,229 11,-177 3,-158-1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04:47:18.30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0,'7'1,"1"0,-1 0,1 0,11 4,12 3,108 7,-10-3,-57-1,136 16,-102-16,91 4,452-16,-614-1,53-9,18-2,35 0,0-1,-26 1,4 0,198 13,-280 5,68 17,-71-14,1-1,49 4,283-9,-178-4,-116 1,21 0,103 13,-24 1,-90-9,92 23,-123-17,1-2,55 1,3-9,-81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17:04:24.368"/>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82,'3'-2,"0"-1,0 1,0 0,0 0,0 0,1 1,-1-1,0 1,1 0,0 0,-1 0,5 0,46-4,-41 4,370-1,-198 4,482-2,-635 1,53 11,2-1,298-6,-214-7,-60 3,128-3,-213-1,31-7,-32 5,32-3,33-5,-61 7,42-2,70-5,35-1,-129 14,0 2,72 12,-44-6,-59-7,1 0,-1 1,0 0,0 2,20 6,-11 0,91 39,-93-36</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05:20.8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73,'1414'0,"-1362"2,56 10,-1 0,-55-9,6 1,71 12,-72-6,106 4,59-15,-87-1,286 2,-396 1,-1 2,1 0,24 8,-20-5,45 5,-44-8,42 11,-43-8,50 5,278-8,-182-5,132-23,-250 18,185-30,-157 24,99-9,-27 4,28 0,239-28,-329 32,-10 7,-1 2,1 5,-1 3,88 15,-118-12</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05:37.57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1,'83'4,"1"4,132 30,-177-30,125 13,-84-13,327 52,-49-7,-238-41,32 5,120 4,4-21,-106-2,-158 2,86 0,111-15,55-13,-115 13,-84 9,-22 3,74-16,-70 10,0 2,62 0,37-6,83-13,-77 10,-12 5,145 8,-175 4,314 20,-331-14,439 47,-368-35,-152-17,0-1,0 0,0-1,0 0,0 0,0-2,0 1,16-5,12-8,-9 3,0 1,45-8,20 9,187 7,-134 5,1017-3,-912 18,-6 1,-154-19,335 19,-287-1,389 63,-470-70,122 5,61-17,-105-1,455 1,-530-2,64-11,19-2,71 12,112-10,-181-7,172-14,-269 34</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19:33.3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19:33.99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19:34.4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19:35.10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19:36.1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39:05.3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29,'3'-2,"-1"-1,1 1,0 1,0-1,0 0,0 1,0-1,0 1,0 0,0 0,5 0,39-4,-36 4,322-3,-215 5,-20 4,100 17,31 3,-84-11,30 1,225-16,60 3,-107 28,-180-12,-109-12,340 21,-296-24,-1 5,158 32,124 31,-355-66,-1-2,1-1,45-4,-57 0,0-2,0 0,-1-1,1-1,-1-1,22-10,-26 9,1 2,0 0,0 1,1 1,-1 1,25-2,116 5,-79 3,26-2,204-2,-165-12,28 0,504 12,-321 2,-183 13,-6-1,329-14,-486 1,1 1,20 3,-9 2</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39:09.4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83,'0'-1,"1"0,0 0,0 0,-1 0,1 0,0 0,0 0,0 0,0 0,0 1,0-1,0 0,1 1,-1-1,0 1,0-1,0 1,1-1,-1 1,0 0,0 0,1-1,1 1,2-1,44-11,1 2,0 3,56-2,157 8,-132 3,482 14,-584-14,68 6,154-7,-100-24,-19 2,350 9,-316 14,512 14,-39-4,-443-13,-133 4,119 22,-118-14,108 6,25-2,-120-8,333 52,-319-45,-33-7,0-3,68-5,-58 0,93-12,-9 0,-140 13,26-1,40 4,-64-1,-1 0,0 1,0 1,0-1,0 2,20 10,-3 0,1-2,0-1,1-1,34 6,133 13,-177-27,1 1,-1 0,0 2,26 9,-29-9,-1-1,1 0,0-2,37 2,80-6,-66 0,-20 0,-1 3,84 12,-109-10,0-1,0-1,1-1,-1-1,0-1,33-7,50-6,-104 13,-5 0,-11 0,-21 0,-13 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39:13.9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1 216,'7'-3,"1"0,0 0,0 1,0 1,0-1,1 1,9 0,0 0,510-12,-375 14,129 1,294-3,-335-11,-172 5,100-23,135-25,-125 26,121-17,-193 37,213 10,-243 5,0 4,126 33,-155-33,1-2,54 1,-27-2,337 43,-324-40,167-2,-222-7,0 3,-1 0,52 14,-50-9,2-2,68 5,29-13,-61-1,135 14,-122 1,-10 0,135 5,457-19,-640 2,57 11,9 0,253-10,-175-4,-121 1,-23 0,-1 1,0 1,35 5,-40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39:26.6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39:53.71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82,'780'0,"-752"-1,0-2,36-8,4-1,59-10,31-4,226 19,-228 9,-111 0,57 10,35 2,-59-15,-42 0,0 2,1 0,37 8,-31-2,75 2,-71-8,48 9,-23-1,1-3,81-5,-125-1,-12 1,-1 1,0 0,17 5,-20-4,-1 0,1-1,-1 0,1-1,0-1,15-1,77-22,-76 15,0 1,50-4,23-2,11 0,381 11,-253 4,-211 0,54 9,-6-1,11 5,-60-9,44 3,43-7,-61-3,88 11,-71-1,85 0,-148-10,-7 1,0 0,0 0,0 0,0 0,0 0,0 1,0-1,1 0,-1 1,0 0,3 1,-1 3</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40:01.33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0 108,'1339'0,"-1303"-2,-1-1,62-16,5 0,122-9,-49 2,-119 19,1 3,95 4,-61 2,569-2,-607 4,0 1,-1 3,52 15,-92-20,145 34,-134-32,19 3,1-1,59 1,406-10,-478 0,-1-1,1-2,49-14,1 0,-41 11,3-1,86-7,-123 16,254 2,-155 13,-50-6,-31-4,0 1,0 0,31 14,63 35,-96-44,-10-5</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8T02:40:06.6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83,'2'0,"0"-1,0 1,0-1,0 0,0 0,0 1,0-1,3-3,11-3,6 1,0 2,33-3,-6 1,75-7,24-5,-87 10,-1 3,103 6,-66 1,-53-2,0 1,76 14,-69-8,1-2,-1-2,62-5,-24 0,81 15,-18 0,-100-12,4-1,65 10,-112-9,122 19,209 3,-146-10,-11 0,-108-14,-31 0,0 1,83 12,-54-2,1-3,142-6,-101-3,-5 4,124-4,-120-11,8 0,-42 11,-38 2,76-9,86-24,6 1,-110 25,123 7,-88 2,-56-2,-57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4.6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1 162,'14'-1,"1"-1,-1 0,17-5,15-2,5 2,171-19,-93 13,3 0,405 11,-273 4,1374-2,-1455-14,-5 1,350 14,-451 3,119 21,-152-18,58 11,54 8,152 1,-208-15,21 2,14-14,26 1,-68 12,7 0,-62-13,-1-2,57-9,-9 0,-62 7,0-1,0-1,-1-1,0-1,23-11,12-5,-4 0,-40 17,1 1,0 0,0 1,17-4,177-26,-136 24,-34 5,51-2,621 7,-334 3,14 13,-27-6,-91-7,-159 11,19 1,242-13,-174-2,-177 0,-1-2,30-6,28-3,52-1,47-2,18 14,-139 1,-19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29T17:49:36.93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29:57.70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77,'283'-22,"-246"18,25-7,-40 6,29-3,301 4,-191 6,-116-1,1 0,1-2,55-9,-51 2,0 3,91 3,100 21,-183-14,-6 0,54 12,197 34,-206-46,-77-5</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30:01.11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1,'167'14,"-67"-2,137 11,-139-11,91 4,-151-16,-4 0,1 2,41 6,-11 0,0-2,111-6,23 2,-101 9,24 2,-80-12,6 0,95 12,-82-5,0-3,115-5,-65-2,-83 2,-1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3:10:03.46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73,'22'1,"0"1,39 10,9 1,67-4,148-8,-124-3,-151 2,40-1,1 3,66 10,-52-2,99 3,68-14,-94 0,-96-2,-1-2,0-1,0-2,55-19,83-16,126 6,-154 26,172 9,-154 4,-94-3,89 3,-140 1,33 9,-2 1,222 27,-160-25,-35-4,94 1,-117-12,0 3,-1 2,1 2,80 21,-97-18,1-2,61 3,18 2,-36-2,96 1,90-13,-94-1,-46 3,157-3,-136-15,17-1,-162 18,36-1,77-14,111-27,-134 32,194 6,-169 5,894 0,-986-1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11:39.5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26,'703'0,"-545"-12,-13-1,498 12,-309 3,-149 11,-19-1,-54-13,-46 0,120 13,-70 0,224-7,-190-7,867 2,-996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2:11:49.87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27,'666'0,"-620"2,51 10,33 1,407-12,-261-3,1394 2,-1653 0,0-2,-1 0,1 0,-1-2,0 0,0-1,22-9,-28 10,1 0,-1 2,1-1,19-1,-5 2</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0:14.52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1 298,'1539'0,"-1508"2,52 9,9 1,305-8,-223-6,-16-11,-27 0,38 0,36-1,-151 13,257 3,-254 4,62 14,-70-9,1-3,55 1,471-9,-251-2,133 2,-431-1,0-1,27-7,33-3,120 9,-25 2,-145-3,-27-2,-14 0,-18-4,18 9,-22-8,0-1,-44-24,64 31,0-1,0 0,0 0,0-1,1 0,0 0,0 0,0-1,0 1,1-1,0 0,0 0,1-1,0 1,0-1,-3-10,5 14,0 1,1-1,0 0,-1 1,1-1,0 1,1-1,-1 0,0 1,1-1,-1 1,1-1,0 1,0-1,0 1,0-1,0 1,0 0,1 0,-1-1,1 1,0 0,0 0,-1 1,1-1,0 0,1 1,-1-1,0 1,0-1,4 0,7-4,0 1,0 1,0 0,25-3,-25 4,13-2,-1 1,1 1,0 2,0 0,0 1,0 2,0 1,0 1,0 1,-1 1,27 10,-21-4,0-3,0 0,1-2,41 4,35 6,0 5,115 39,-141-40,87 11,-93-25,1-3,81-6,-44 0,-81 2,205-10,-59-4,208 11,-199 4,346-1,-510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1:13.4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58,'1680'0,"-1528"-13,-26 1,37 13,40-3,-117-11,-54 7,35-1,-40 6,19-2,1 2,90 10,-109-3</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1:16.5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1,'29'0,"48"-1,90 12,109 9,1-21,-90-1,-122 3,110 15,-95-8,1-3,96-6,-59-1,582 2,-515 15,-103-6,71 11,-113-15</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1:28.73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0,'52'1,"-1"1,58 12,-58-8,103 0,-96-6,69 9,-28 1,139-4,-189-4,0 3,78 17,29 4,10-3,87 6,-218-26,34 8,-37-5,47 2,144-8,-97-1,-97 0,55-11,-1 1,10 9,-60 2,63-7,-68 2</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1:31.9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0,'859'0,"-831"2,0 1,1 2,37 10,-21-4,217 41,-193-43,128 2,406-13,-349 2,-213 2,58 10,30 2,24-14,-129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1:56.8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29,'13'-5,"0"0,0 0,0 2,1 0,0 0,21-1,88 4,-68 2,467-2,-483 2,56 9,27 3,-89-12,46 10,-15-1,12 0,-25-3,65 3,-72-10,161-4,-120-10,14 0,-48 8,71-17,-76 12,89-7,-81 15,78 7,-111-3,-1 1,0 2,0 0,0 0,-1 2,0 1,19 9,-14-4,0-2,2 0,29 7,-50-16</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2:00.65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1,'169'13,"-28"-1,-133-12,234 18,-141-9,175-6,-139-5,284 2,-376-2,56-10,17-1,230 11,-178 4,-129 0,56 9,18 2,67-11,-136-3,-27 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5:25.9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2:37.4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0 135,'29'-1,"-1"-2,0-2,37-9,27-5,26 2,191-4,-267 22,0-3,46-6,-16-5,-8 0,125-6,362 20,-507 1,54 10,18 1,4 1,5-1,82 4,-118-9,171-5,-131-5,332 2,-413 2,56 11,-55-7,51 2,299-9,-348-2,53-8,38-3,235 14,-149 20,-208-18,138 24,-93-13,1-4,93 3,4-27,6 0,235 16,-378-2,-1-1,31-7,31-4,10 0,-65 7,41-2,273 6,-177 3,-157-1,60 3,-65-3,-1 1,0 0,1 0,-1 1,0 0,0 0,0 0,8 5,-13-6,-1-1,0 0,1 0,-1 0,0 0,0 1,1-1,-1 0,0 0,0 1,1-1,-1 0,0 0,0 1,1-1,-1 0,0 1,0-1,0 0,0 0,0 1,0-1,0 0,1 1,-1-1,0 0,0 1,0-1,0 1,0-1,-1 0,1 1,0-1,-10 9,-21 3,29-12,-39 10,-1-1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2:41.06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81,'162'-13,"-12"0,-99 9,98-19,-101 13,0 2,68-1,251 10,-341-1</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2:44.1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30,'7'0,"-1"-1,0 0,0 0,12-5,9-1,35-1,1 3,118 5,-75 2,483-2,-566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3:08.33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55,'512'0,"-474"-2,69-12,-49 5,9-2,-20 3,67-2,-85 9</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3:29.2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2,'97'0,"113"15,-85-1,57 9,-104-10,1-4,127-2,558-8,-744 0,-1-2,0 0,1-1,34-12,-31 9,1 0,41-5,-22 10,1 2,-1 2,52 10,-40-5,64 1,2421-9,-2493-1,57-10,-56 5,52-1,40-4,-8-1,144 13,-124 1,-91 2,-1 3,84 19,-44-7,-18-4,6 2,0-4,93 1,74-14,-223 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3:34.89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0,'855'0,"-807"2,49 9,40 3,164-14,-135-1,-132 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4:50.01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83,'349'0,"-325"-1,1-2,29-6,-26 4,34-2,57-8,-76 9,58-2,-25 8,4 0,91-10,0-4,217 10,-206 6,292-3,-429 4,-1 2,85 19,-17-2,9 2,40 5,-93-20,157 12,-73-9,-15 0,196 15,77 0,-335-27,-13 1,110-13,-82 2,155 4,-215 6,1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1T04:44:53.69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83,'94'-1,"114"-15,-19 0,-39 5,-34-3,-25 2,106 0,-195 12,172 5,-132-2,1 2,45 12,-48-8,44 2,25 6,-63-10,-1-1,1-2,0-2,68-6,-35-9,-54 7,41-2,319 5,-198 5,670-2,-800 4,1 1,64 16,-114-19,341 54,-231-44,118-3,-63-9,110-2,-138-11,40-2,-170 15</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6T08:34:38.9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0,'5'1,"0"-1,0 1,0-1,0 1,0 1,0-1,0 1,0 0,-1 0,1 0,0 1,6 5,3 3,-1 0,17 21,-23-24,0 0,1 0,0 0,0-1,1 0,0-1,0 0,16 8,64 16,61 25,95 32,-222-80,-4-2,1 0,33 1,-30-4,39 10,-29-5,66 6,-8-2,-23 5,-43-9,43 5,-24-5,0 2,-1 2,69 27,-35-11,-37-16,1 0,0-3,0-2,1-1,75-2,-80-4,-6 0,1 1,-1 2,52 8,77 24,-123-29,1-1,-1-2,54-4,53 3,-79 12,-48-9,1-1,17 2,116-5,20 1,-40 23,-108-22</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20.4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30.7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40.3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57,'50'0,"1"2,62 12,54 13,-121-20,1-3,-1-1,61-5,-22 0,1172 2,-1160 5,172 31,-83-7,-99-17,12 1,113 1,-135-15,97-16,28-11,-162 22,67 0,22-2,-11-4,-57 7,72-18,110-9,-76 9,-23-3,-97 15,-1 3,74-4,339 14,-274 12,-17-1,-110-12,4 0,63 8,20 3,25 3,-48-3,-57-7,9 7,-48-7,34 3,43 5,-5-1,38 1,91 3,-222-16,432-16,-308 5,-64 8,0-4,89-20,-115 19,0 2,58-3,-15 3,458-9,-383 16,11 12,0 1,62-16,164 4,-261 11,24 1,441-13,-286-3,-273 0,55-9,24-3,462 12,-299 4,288-2,-534 2,60 10,-60-6,56 2,649-8,-320-1,-387 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1:02:46.4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57,'145'6,"160"28,47 4,-201-24,-86-6,113-2,-158-8,1-1,-1-2,0 0,38-15,31-9,-41 21,-1 2,1 2,73 4,-60 1,91-10,-15-4,212 9,-193 5,612-1,-722-2,53-9,24-3,330 12,-235 4,-189-4,54-9,8-1,416 7,-278 8,927-3,-975 14,9 0,-184-14,43 0,88 10,-66-2,92-2,-44-2,-6 8,30 1,824-13,-431-1,-502 1</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6:00:22.3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57,'98'1,"0"4,-1 4,150 35,-204-35,1-2,74 3,90-12,-74 0,-31 3,111-3,-121-11,-60 7,44-2,36-5,-21 1,112-15,-46 4,-49 16,110 7,-85 2,1566-2,-1673 1,1 2,31 7,35 3,114-13,14 1,-46 23,-4-1,334-16,-297-9,1169 2,-1320-2,60-12,-48 5,11-2,84-6,-15 3,21 0,-55 13,233 4,-198 10,31 1,173-14,-162-1,-145-1,51-9,28-2,-81 11,118-8,-12-4,225 10,-201 6,-76-4,109 4,-128 11,-53-7,50 3,-16-9,-33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8-30T06:00:26.8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56,'24'-1,"-1"-1,31-7,-27 3,32-1,43 6,-59 1,0-1,50-8,-33 0,86-2,63 12,-72 1,139-2,-246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29.65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0,'1476'0,"-1419"3,76 13,38 2,328-17,-235-3,-224 2,-5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34.50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0 214,'4'-3,"-1"0,1 1,0-1,0 1,1 0,-1 0,0 0,6-1,4-3,12-3,-1 0,2 2,-1 1,1 1,42-2,141 6,-116 3,-57-1,0-1,-1-2,1-2,0-1,46-13,-62 11,154-43,-140 42,0 2,0 1,40 1,447 4,-178 2,1127-2,-1421-2,77-14,18-1,204 15,-184 3,-133-1</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38.95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0 142,'0'-1,"1"0,-1-1,1 1,-1 0,1 0,-1 0,1 0,0 0,0-1,-1 1,1 0,0 1,0-1,0 0,0 0,0 0,0 0,0 1,1-1,-1 1,0-1,0 1,0-1,1 1,-1-1,0 1,3 0,40-7,-39 7,139-3,-9 1,-106-2,33-8,25-3,36-2,49-4,-23 3,-100 10,63-3,515 10,-294 3,1699-2,-2003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42.06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0 108,'1'-1,"-1"0,0-1,1 1,-1 0,1 0,-1-1,1 1,0 0,-1 0,1 0,0 0,0 0,0 0,0 0,0 0,0 0,0 1,0-1,0 0,0 1,0-1,1 0,-1 1,0 0,0-1,1 1,1-1,41-6,-39 7,335-6,-200 8,-21 0,147-5,-164-13,-13 1,34-2,-62 7,72-2,7 12,-110 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44.76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0 156,'13'0,"27"1,-1-2,80-13,140-32,-108 22,-72 13,1 3,100 3,-137 4,78-14,16-2,107 17,35-2,-237-3,-6-2</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1-09T02:49:47.39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0,'1180'0,"-1137"0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937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b="0" i="0"/>
            </a:lvl1pPr>
          </a:lstStyle>
          <a:p>
            <a:pPr>
              <a:defRPr/>
            </a:pPr>
            <a:endParaRPr lang="en-US"/>
          </a:p>
        </p:txBody>
      </p:sp>
      <p:sp>
        <p:nvSpPr>
          <p:cNvPr id="22937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4075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2938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938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b="0" i="0"/>
            </a:lvl1pPr>
          </a:lstStyle>
          <a:p>
            <a:pPr>
              <a:defRPr/>
            </a:pPr>
            <a:endParaRPr lang="en-US"/>
          </a:p>
        </p:txBody>
      </p:sp>
      <p:sp>
        <p:nvSpPr>
          <p:cNvPr id="22938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i="0"/>
            </a:lvl1pPr>
          </a:lstStyle>
          <a:p>
            <a:pPr>
              <a:defRPr/>
            </a:pPr>
            <a:fld id="{5A3BB2A0-9F96-4455-8764-AB3F92E3EFD1}" type="slidenum">
              <a:rPr lang="en-US"/>
              <a:pPr>
                <a:defRPr/>
              </a:pPr>
              <a:t>‹#›</a:t>
            </a:fld>
            <a:endParaRPr lang="en-US"/>
          </a:p>
        </p:txBody>
      </p:sp>
    </p:spTree>
    <p:extLst>
      <p:ext uri="{BB962C8B-B14F-4D97-AF65-F5344CB8AC3E}">
        <p14:creationId xmlns:p14="http://schemas.microsoft.com/office/powerpoint/2010/main" val="18525223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350.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382.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40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419.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508.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509.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510.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511.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535.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536.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537.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538.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539.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562.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563.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564.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565.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585.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592.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601.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628.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629.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633.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644.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667.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694.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695.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755.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7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951967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75244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10</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11</a:t>
            </a:fld>
            <a:endParaRPr lang="en-US" sz="1200" b="0" i="0">
              <a:solidFill>
                <a:prstClr val="black"/>
              </a:solidFill>
            </a:endParaRPr>
          </a:p>
        </p:txBody>
      </p:sp>
    </p:spTree>
    <p:extLst>
      <p:ext uri="{BB962C8B-B14F-4D97-AF65-F5344CB8AC3E}">
        <p14:creationId xmlns:p14="http://schemas.microsoft.com/office/powerpoint/2010/main" val="3326486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12</a:t>
            </a:fld>
            <a:endParaRPr lang="en-US" sz="1200" b="0" i="0">
              <a:solidFill>
                <a:prstClr val="black"/>
              </a:solidFill>
            </a:endParaRPr>
          </a:p>
        </p:txBody>
      </p:sp>
    </p:spTree>
    <p:extLst>
      <p:ext uri="{BB962C8B-B14F-4D97-AF65-F5344CB8AC3E}">
        <p14:creationId xmlns:p14="http://schemas.microsoft.com/office/powerpoint/2010/main" val="2447446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13</a:t>
            </a:fld>
            <a:endParaRPr lang="en-US" sz="1200" b="0" i="0">
              <a:solidFill>
                <a:prstClr val="black"/>
              </a:solidFill>
            </a:endParaRPr>
          </a:p>
        </p:txBody>
      </p:sp>
    </p:spTree>
    <p:extLst>
      <p:ext uri="{BB962C8B-B14F-4D97-AF65-F5344CB8AC3E}">
        <p14:creationId xmlns:p14="http://schemas.microsoft.com/office/powerpoint/2010/main" val="3598316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14</a:t>
            </a:fld>
            <a:endParaRPr lang="en-US" sz="1200" b="0" i="0">
              <a:solidFill>
                <a:prstClr val="black"/>
              </a:solidFill>
            </a:endParaRPr>
          </a:p>
        </p:txBody>
      </p:sp>
    </p:spTree>
    <p:extLst>
      <p:ext uri="{BB962C8B-B14F-4D97-AF65-F5344CB8AC3E}">
        <p14:creationId xmlns:p14="http://schemas.microsoft.com/office/powerpoint/2010/main" val="3874827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15</a:t>
            </a:fld>
            <a:endParaRPr lang="en-US" sz="1200" b="0" i="0">
              <a:solidFill>
                <a:prstClr val="black"/>
              </a:solidFill>
            </a:endParaRPr>
          </a:p>
        </p:txBody>
      </p:sp>
    </p:spTree>
    <p:extLst>
      <p:ext uri="{BB962C8B-B14F-4D97-AF65-F5344CB8AC3E}">
        <p14:creationId xmlns:p14="http://schemas.microsoft.com/office/powerpoint/2010/main" val="341197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16</a:t>
            </a:fld>
            <a:endParaRPr lang="en-US" sz="1200" b="0" i="0">
              <a:solidFill>
                <a:prstClr val="black"/>
              </a:solidFill>
            </a:endParaRPr>
          </a:p>
        </p:txBody>
      </p:sp>
    </p:spTree>
    <p:extLst>
      <p:ext uri="{BB962C8B-B14F-4D97-AF65-F5344CB8AC3E}">
        <p14:creationId xmlns:p14="http://schemas.microsoft.com/office/powerpoint/2010/main" val="1198387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09264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59089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 name="Notes Placeholder 1">
            <a:extLst>
              <a:ext uri="{FF2B5EF4-FFF2-40B4-BE49-F238E27FC236}">
                <a16:creationId xmlns:a16="http://schemas.microsoft.com/office/drawing/2014/main" id="{ADCF55C7-A016-49EF-B2AE-2567801B2A96}"/>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1652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871155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296713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03609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034466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05034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A6046C21-DE63-4D94-9B7D-02E2567E77C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300742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5753F9E1-D94A-4BA7-88F6-8475F20E101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806405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5143766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1DD643E8-3ED7-4EAC-83D2-902D213CDDA8}"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182656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54</a:t>
            </a:fld>
            <a:endParaRPr lang="en-US">
              <a:solidFill>
                <a:prstClr val="black"/>
              </a:solidFill>
            </a:endParaRPr>
          </a:p>
        </p:txBody>
      </p:sp>
    </p:spTree>
    <p:extLst>
      <p:ext uri="{BB962C8B-B14F-4D97-AF65-F5344CB8AC3E}">
        <p14:creationId xmlns:p14="http://schemas.microsoft.com/office/powerpoint/2010/main" val="38885933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80912C2-2C74-40E4-BD3F-2855C7F947C2}"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827849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80912C2-2C74-40E4-BD3F-2855C7F947C2}"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840184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54860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334913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793787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5578703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2" name="Notes Placeholder 1">
            <a:extLst>
              <a:ext uri="{FF2B5EF4-FFF2-40B4-BE49-F238E27FC236}">
                <a16:creationId xmlns:a16="http://schemas.microsoft.com/office/drawing/2014/main" id="{29ABC05D-FBA5-45A5-B0F3-3B97D8351F9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344818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114</a:t>
            </a:fld>
            <a:endParaRPr lang="en-US"/>
          </a:p>
        </p:txBody>
      </p:sp>
    </p:spTree>
    <p:extLst>
      <p:ext uri="{BB962C8B-B14F-4D97-AF65-F5344CB8AC3E}">
        <p14:creationId xmlns:p14="http://schemas.microsoft.com/office/powerpoint/2010/main" val="21712113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solidFill>
                  <a:prstClr val="black"/>
                </a:solidFill>
              </a:rPr>
              <a:pPr>
                <a:defRPr/>
              </a:pPr>
              <a:t>115</a:t>
            </a:fld>
            <a:endParaRPr lang="en-US">
              <a:solidFill>
                <a:prstClr val="black"/>
              </a:solidFill>
            </a:endParaRPr>
          </a:p>
        </p:txBody>
      </p:sp>
    </p:spTree>
    <p:extLst>
      <p:ext uri="{BB962C8B-B14F-4D97-AF65-F5344CB8AC3E}">
        <p14:creationId xmlns:p14="http://schemas.microsoft.com/office/powerpoint/2010/main" val="16616366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0" name="Rectangle 7"/>
          <p:cNvSpPr>
            <a:spLocks noGrp="1" noChangeArrowheads="1"/>
          </p:cNvSpPr>
          <p:nvPr>
            <p:ph type="sldNum" sz="quarter" idx="5"/>
          </p:nvPr>
        </p:nvSpPr>
        <p:spPr>
          <a:noFill/>
        </p:spPr>
        <p:txBody>
          <a:bodyPr/>
          <a:lstStyle/>
          <a:p>
            <a:fld id="{5DE75219-FE68-4C0F-80D9-57DDDD0003B5}" type="slidenum">
              <a:rPr lang="en-US" smtClean="0">
                <a:solidFill>
                  <a:prstClr val="black"/>
                </a:solidFill>
              </a:rPr>
              <a:pPr/>
              <a:t>118</a:t>
            </a:fld>
            <a:endParaRPr lang="en-US">
              <a:solidFill>
                <a:prstClr val="black"/>
              </a:solidFill>
            </a:endParaRPr>
          </a:p>
        </p:txBody>
      </p:sp>
    </p:spTree>
    <p:extLst>
      <p:ext uri="{BB962C8B-B14F-4D97-AF65-F5344CB8AC3E}">
        <p14:creationId xmlns:p14="http://schemas.microsoft.com/office/powerpoint/2010/main" val="10423230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pPr algn="r" rtl="0" fontAlgn="base">
              <a:spcBef>
                <a:spcPct val="20000"/>
              </a:spcBef>
              <a:spcAft>
                <a:spcPct val="0"/>
              </a:spcAft>
            </a:pPr>
            <a:fld id="{68C30772-9BD7-4C8F-ABC5-27441910EA35}" type="slidenum">
              <a:rPr lang="en-US" sz="1200" b="1" i="1" kern="1200">
                <a:solidFill>
                  <a:prstClr val="black"/>
                </a:solidFill>
                <a:latin typeface="Verdana" pitchFamily="34" charset="0"/>
                <a:ea typeface="+mn-ea"/>
                <a:cs typeface="+mn-cs"/>
              </a:rPr>
              <a:pPr algn="r" rtl="0" fontAlgn="base">
                <a:spcBef>
                  <a:spcPct val="20000"/>
                </a:spcBef>
                <a:spcAft>
                  <a:spcPct val="0"/>
                </a:spcAft>
              </a:pPr>
              <a:t>119</a:t>
            </a:fld>
            <a:endParaRPr lang="en-US" sz="1200" b="1" i="1" kern="1200">
              <a:solidFill>
                <a:prstClr val="black"/>
              </a:solidFill>
              <a:latin typeface="Verdana" pitchFamily="34" charset="0"/>
              <a:ea typeface="+mn-ea"/>
              <a:cs typeface="+mn-cs"/>
            </a:endParaRPr>
          </a:p>
        </p:txBody>
      </p:sp>
    </p:spTree>
    <p:extLst>
      <p:ext uri="{BB962C8B-B14F-4D97-AF65-F5344CB8AC3E}">
        <p14:creationId xmlns:p14="http://schemas.microsoft.com/office/powerpoint/2010/main" val="18034503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123</a:t>
            </a:fld>
            <a:endParaRPr lang="en-US" sz="1200" b="0" i="0">
              <a:solidFill>
                <a:prstClr val="black"/>
              </a:solidFill>
            </a:endParaRPr>
          </a:p>
        </p:txBody>
      </p:sp>
    </p:spTree>
    <p:extLst>
      <p:ext uri="{BB962C8B-B14F-4D97-AF65-F5344CB8AC3E}">
        <p14:creationId xmlns:p14="http://schemas.microsoft.com/office/powerpoint/2010/main" val="8992410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124</a:t>
            </a:fld>
            <a:endParaRPr lang="en-US" sz="1200" b="0" i="0">
              <a:solidFill>
                <a:prstClr val="black"/>
              </a:solidFill>
            </a:endParaRPr>
          </a:p>
        </p:txBody>
      </p:sp>
      <p:sp>
        <p:nvSpPr>
          <p:cNvPr id="2" name="Notes Placeholder 1">
            <a:extLst>
              <a:ext uri="{FF2B5EF4-FFF2-40B4-BE49-F238E27FC236}">
                <a16:creationId xmlns:a16="http://schemas.microsoft.com/office/drawing/2014/main" id="{A5EB65A8-4278-0A56-316E-641DB19E81F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4347473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131</a:t>
            </a:fld>
            <a:endParaRPr lang="en-US"/>
          </a:p>
        </p:txBody>
      </p:sp>
    </p:spTree>
    <p:extLst>
      <p:ext uri="{BB962C8B-B14F-4D97-AF65-F5344CB8AC3E}">
        <p14:creationId xmlns:p14="http://schemas.microsoft.com/office/powerpoint/2010/main" val="2170605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378938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149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501086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2595567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8575029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825488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6620363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718542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2539419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4636931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81084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15273676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3790838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561488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8970985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77570531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1227784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240289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367947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178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3532626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179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504555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80283559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90303359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8449722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2761034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521798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2554417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085076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086424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34688875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589972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6BC3AEBB-4D81-4316-8823-43C51CE6CDB8}"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41063867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6BC3AEBB-4D81-4316-8823-43C51CE6CDB8}"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0299431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86542343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85751933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9480926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6BC3AEBB-4D81-4316-8823-43C51CE6CDB8}"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9817251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29717530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6334857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209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7437616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6BC3AEBB-4D81-4316-8823-43C51CE6CDB8}"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80593717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0260624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29961888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214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5524939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215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98870526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3223034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757718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221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219435117"/>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222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8412924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223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5086951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238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9419764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239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06847008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63159568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23460363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826536428"/>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990877243"/>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0385538"/>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247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98608700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249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9853823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59461072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85609072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168980580"/>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255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3789385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26128430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38098430"/>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0002404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69319683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50939824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247545968"/>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37619243"/>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278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3996824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0629275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282</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44197199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35439219"/>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685087235"/>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C786505B-38CF-4412-97DD-EBFB1930CB15}"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891987921"/>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C786505B-38CF-4412-97DD-EBFB1930CB15}"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289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7822768"/>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291</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168178456"/>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294</a:t>
            </a:fld>
            <a:endParaRPr lang="en-US" sz="1200" b="0" i="0"/>
          </a:p>
        </p:txBody>
      </p:sp>
    </p:spTree>
    <p:extLst>
      <p:ext uri="{BB962C8B-B14F-4D97-AF65-F5344CB8AC3E}">
        <p14:creationId xmlns:p14="http://schemas.microsoft.com/office/powerpoint/2010/main" val="2710989118"/>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295</a:t>
            </a:fld>
            <a:endParaRPr lang="en-US" sz="1200" b="0" i="0"/>
          </a:p>
        </p:txBody>
      </p:sp>
    </p:spTree>
    <p:extLst>
      <p:ext uri="{BB962C8B-B14F-4D97-AF65-F5344CB8AC3E}">
        <p14:creationId xmlns:p14="http://schemas.microsoft.com/office/powerpoint/2010/main" val="2167316167"/>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C786505B-38CF-4412-97DD-EBFB1930CB15}" type="slidenum">
              <a:rPr lang="en-US" sz="1200" b="0" i="0"/>
              <a:pPr algn="r"/>
              <a:t>296</a:t>
            </a:fld>
            <a:endParaRPr lang="en-US" sz="1200" b="0" i="0"/>
          </a:p>
        </p:txBody>
      </p:sp>
    </p:spTree>
    <p:extLst>
      <p:ext uri="{BB962C8B-B14F-4D97-AF65-F5344CB8AC3E}">
        <p14:creationId xmlns:p14="http://schemas.microsoft.com/office/powerpoint/2010/main" val="3272816230"/>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297</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36509179"/>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298</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82207439"/>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2" name="Notes Placeholder 1"/>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41154125"/>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7A06E6AC-E129-4B8E-BAA8-A8C3E7ACA051}"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300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200752631"/>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7A06E6AC-E129-4B8E-BAA8-A8C3E7ACA051}" type="slidenum">
              <a:rPr kumimoji="0" lang="en-US" sz="1200" b="0" i="0" u="none" strike="noStrike" kern="1200" cap="none" spc="0" normalizeH="0" baseline="0" noProof="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301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67891489"/>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306</a:t>
            </a:fld>
            <a:endParaRPr lang="en-US"/>
          </a:p>
        </p:txBody>
      </p:sp>
    </p:spTree>
    <p:extLst>
      <p:ext uri="{BB962C8B-B14F-4D97-AF65-F5344CB8AC3E}">
        <p14:creationId xmlns:p14="http://schemas.microsoft.com/office/powerpoint/2010/main" val="176537537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307</a:t>
            </a:fld>
            <a:endParaRPr lang="en-US"/>
          </a:p>
        </p:txBody>
      </p:sp>
    </p:spTree>
    <p:extLst>
      <p:ext uri="{BB962C8B-B14F-4D97-AF65-F5344CB8AC3E}">
        <p14:creationId xmlns:p14="http://schemas.microsoft.com/office/powerpoint/2010/main" val="885334873"/>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308</a:t>
            </a:fld>
            <a:endParaRPr lang="en-US"/>
          </a:p>
        </p:txBody>
      </p:sp>
    </p:spTree>
    <p:extLst>
      <p:ext uri="{BB962C8B-B14F-4D97-AF65-F5344CB8AC3E}">
        <p14:creationId xmlns:p14="http://schemas.microsoft.com/office/powerpoint/2010/main" val="310910967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309</a:t>
            </a:fld>
            <a:endParaRPr lang="en-US"/>
          </a:p>
        </p:txBody>
      </p:sp>
    </p:spTree>
    <p:extLst>
      <p:ext uri="{BB962C8B-B14F-4D97-AF65-F5344CB8AC3E}">
        <p14:creationId xmlns:p14="http://schemas.microsoft.com/office/powerpoint/2010/main" val="3214627076"/>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310</a:t>
            </a:fld>
            <a:endParaRPr lang="en-US"/>
          </a:p>
        </p:txBody>
      </p:sp>
    </p:spTree>
    <p:extLst>
      <p:ext uri="{BB962C8B-B14F-4D97-AF65-F5344CB8AC3E}">
        <p14:creationId xmlns:p14="http://schemas.microsoft.com/office/powerpoint/2010/main" val="2772301955"/>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311</a:t>
            </a:fld>
            <a:endParaRPr lang="en-US"/>
          </a:p>
        </p:txBody>
      </p:sp>
    </p:spTree>
    <p:extLst>
      <p:ext uri="{BB962C8B-B14F-4D97-AF65-F5344CB8AC3E}">
        <p14:creationId xmlns:p14="http://schemas.microsoft.com/office/powerpoint/2010/main" val="3238814288"/>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312</a:t>
            </a:fld>
            <a:endParaRPr lang="en-US"/>
          </a:p>
        </p:txBody>
      </p:sp>
    </p:spTree>
    <p:extLst>
      <p:ext uri="{BB962C8B-B14F-4D97-AF65-F5344CB8AC3E}">
        <p14:creationId xmlns:p14="http://schemas.microsoft.com/office/powerpoint/2010/main" val="365397619"/>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319</a:t>
            </a:fld>
            <a:endParaRPr lang="en-US" sz="1200" b="0" i="0">
              <a:solidFill>
                <a:prstClr val="black"/>
              </a:solidFill>
            </a:endParaRPr>
          </a:p>
        </p:txBody>
      </p:sp>
    </p:spTree>
    <p:extLst>
      <p:ext uri="{BB962C8B-B14F-4D97-AF65-F5344CB8AC3E}">
        <p14:creationId xmlns:p14="http://schemas.microsoft.com/office/powerpoint/2010/main" val="3505404167"/>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320</a:t>
            </a:fld>
            <a:endParaRPr lang="en-US" sz="1200" b="0" i="0">
              <a:solidFill>
                <a:prstClr val="black"/>
              </a:solidFill>
            </a:endParaRPr>
          </a:p>
        </p:txBody>
      </p:sp>
    </p:spTree>
    <p:extLst>
      <p:ext uri="{BB962C8B-B14F-4D97-AF65-F5344CB8AC3E}">
        <p14:creationId xmlns:p14="http://schemas.microsoft.com/office/powerpoint/2010/main" val="1045091729"/>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321</a:t>
            </a:fld>
            <a:endParaRPr lang="en-US" sz="1200" b="0" i="0">
              <a:solidFill>
                <a:prstClr val="black"/>
              </a:solidFill>
            </a:endParaRPr>
          </a:p>
        </p:txBody>
      </p:sp>
    </p:spTree>
    <p:extLst>
      <p:ext uri="{BB962C8B-B14F-4D97-AF65-F5344CB8AC3E}">
        <p14:creationId xmlns:p14="http://schemas.microsoft.com/office/powerpoint/2010/main" val="3345205102"/>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322</a:t>
            </a:fld>
            <a:endParaRPr lang="en-US" sz="1200" b="0" i="0">
              <a:solidFill>
                <a:prstClr val="black"/>
              </a:solidFill>
            </a:endParaRPr>
          </a:p>
        </p:txBody>
      </p:sp>
    </p:spTree>
    <p:extLst>
      <p:ext uri="{BB962C8B-B14F-4D97-AF65-F5344CB8AC3E}">
        <p14:creationId xmlns:p14="http://schemas.microsoft.com/office/powerpoint/2010/main" val="441268509"/>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323</a:t>
            </a:fld>
            <a:endParaRPr lang="en-US" sz="1200" b="0" i="0">
              <a:solidFill>
                <a:prstClr val="black"/>
              </a:solidFill>
            </a:endParaRPr>
          </a:p>
        </p:txBody>
      </p:sp>
    </p:spTree>
    <p:extLst>
      <p:ext uri="{BB962C8B-B14F-4D97-AF65-F5344CB8AC3E}">
        <p14:creationId xmlns:p14="http://schemas.microsoft.com/office/powerpoint/2010/main" val="3492918479"/>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324</a:t>
            </a:fld>
            <a:endParaRPr lang="en-US" sz="1200" b="0" i="0">
              <a:solidFill>
                <a:prstClr val="black"/>
              </a:solidFill>
            </a:endParaRPr>
          </a:p>
        </p:txBody>
      </p:sp>
    </p:spTree>
    <p:extLst>
      <p:ext uri="{BB962C8B-B14F-4D97-AF65-F5344CB8AC3E}">
        <p14:creationId xmlns:p14="http://schemas.microsoft.com/office/powerpoint/2010/main" val="522930551"/>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333</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61728644"/>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020543491"/>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335</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32775345"/>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336</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96805740"/>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307395211"/>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340</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40802453"/>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341</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342</a:t>
            </a:fld>
            <a:endParaRPr lang="en-US" sz="1200" b="0" i="0">
              <a:solidFill>
                <a:prstClr val="black"/>
              </a:solidFill>
            </a:endParaRPr>
          </a:p>
        </p:txBody>
      </p:sp>
    </p:spTree>
    <p:extLst>
      <p:ext uri="{BB962C8B-B14F-4D97-AF65-F5344CB8AC3E}">
        <p14:creationId xmlns:p14="http://schemas.microsoft.com/office/powerpoint/2010/main" val="2307395211"/>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344</a:t>
            </a:fld>
            <a:endParaRPr lang="en-US" sz="1200" b="0" i="0">
              <a:solidFill>
                <a:prstClr val="black"/>
              </a:solidFill>
            </a:endParaRPr>
          </a:p>
        </p:txBody>
      </p:sp>
    </p:spTree>
    <p:extLst>
      <p:ext uri="{BB962C8B-B14F-4D97-AF65-F5344CB8AC3E}">
        <p14:creationId xmlns:p14="http://schemas.microsoft.com/office/powerpoint/2010/main" val="2095629223"/>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346</a:t>
            </a:fld>
            <a:endParaRPr lang="en-US" sz="1200" b="0" i="0">
              <a:solidFill>
                <a:prstClr val="black"/>
              </a:solidFill>
            </a:endParaRPr>
          </a:p>
        </p:txBody>
      </p:sp>
    </p:spTree>
    <p:extLst>
      <p:ext uri="{BB962C8B-B14F-4D97-AF65-F5344CB8AC3E}">
        <p14:creationId xmlns:p14="http://schemas.microsoft.com/office/powerpoint/2010/main" val="2969499380"/>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348</a:t>
            </a:fld>
            <a:endParaRPr lang="en-US" sz="1200" b="0" i="0">
              <a:solidFill>
                <a:prstClr val="black"/>
              </a:solidFill>
            </a:endParaRPr>
          </a:p>
        </p:txBody>
      </p:sp>
    </p:spTree>
    <p:extLst>
      <p:ext uri="{BB962C8B-B14F-4D97-AF65-F5344CB8AC3E}">
        <p14:creationId xmlns:p14="http://schemas.microsoft.com/office/powerpoint/2010/main" val="2969499380"/>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349</a:t>
            </a:fld>
            <a:endParaRPr lang="en-US" sz="1200" b="0" i="0">
              <a:solidFill>
                <a:prstClr val="black"/>
              </a:solidFill>
            </a:endParaRPr>
          </a:p>
        </p:txBody>
      </p:sp>
    </p:spTree>
    <p:extLst>
      <p:ext uri="{BB962C8B-B14F-4D97-AF65-F5344CB8AC3E}">
        <p14:creationId xmlns:p14="http://schemas.microsoft.com/office/powerpoint/2010/main" val="3598111220"/>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350</a:t>
            </a:fld>
            <a:endParaRPr lang="en-US" sz="1200" b="0" i="0">
              <a:solidFill>
                <a:prstClr val="black"/>
              </a:solidFill>
            </a:endParaRPr>
          </a:p>
        </p:txBody>
      </p:sp>
    </p:spTree>
    <p:extLst>
      <p:ext uri="{BB962C8B-B14F-4D97-AF65-F5344CB8AC3E}">
        <p14:creationId xmlns:p14="http://schemas.microsoft.com/office/powerpoint/2010/main" val="4191719908"/>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351</a:t>
            </a:fld>
            <a:endParaRPr lang="en-US" sz="1200" b="0" i="0">
              <a:solidFill>
                <a:prstClr val="black"/>
              </a:solidFill>
            </a:endParaRPr>
          </a:p>
        </p:txBody>
      </p:sp>
    </p:spTree>
    <p:extLst>
      <p:ext uri="{BB962C8B-B14F-4D97-AF65-F5344CB8AC3E}">
        <p14:creationId xmlns:p14="http://schemas.microsoft.com/office/powerpoint/2010/main" val="4033689331"/>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353</a:t>
            </a:fld>
            <a:endParaRPr lang="en-US" sz="1200" b="0" i="0">
              <a:solidFill>
                <a:prstClr val="black"/>
              </a:solidFill>
            </a:endParaRPr>
          </a:p>
        </p:txBody>
      </p:sp>
    </p:spTree>
    <p:extLst>
      <p:ext uri="{BB962C8B-B14F-4D97-AF65-F5344CB8AC3E}">
        <p14:creationId xmlns:p14="http://schemas.microsoft.com/office/powerpoint/2010/main" val="4223357314"/>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354</a:t>
            </a:fld>
            <a:endParaRPr lang="en-US" sz="1200" b="0" i="0">
              <a:solidFill>
                <a:prstClr val="black"/>
              </a:solidFill>
            </a:endParaRPr>
          </a:p>
        </p:txBody>
      </p:sp>
    </p:spTree>
    <p:extLst>
      <p:ext uri="{BB962C8B-B14F-4D97-AF65-F5344CB8AC3E}">
        <p14:creationId xmlns:p14="http://schemas.microsoft.com/office/powerpoint/2010/main" val="330842640"/>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355</a:t>
            </a:fld>
            <a:endParaRPr lang="en-US" sz="1200" b="0" i="0">
              <a:solidFill>
                <a:prstClr val="black"/>
              </a:solidFill>
            </a:endParaRPr>
          </a:p>
        </p:txBody>
      </p:sp>
    </p:spTree>
    <p:extLst>
      <p:ext uri="{BB962C8B-B14F-4D97-AF65-F5344CB8AC3E}">
        <p14:creationId xmlns:p14="http://schemas.microsoft.com/office/powerpoint/2010/main" val="3676666871"/>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356</a:t>
            </a:fld>
            <a:endParaRPr lang="en-US" sz="1200" b="0" i="0">
              <a:solidFill>
                <a:prstClr val="black"/>
              </a:solidFill>
            </a:endParaRPr>
          </a:p>
        </p:txBody>
      </p:sp>
    </p:spTree>
    <p:extLst>
      <p:ext uri="{BB962C8B-B14F-4D97-AF65-F5344CB8AC3E}">
        <p14:creationId xmlns:p14="http://schemas.microsoft.com/office/powerpoint/2010/main" val="3536346779"/>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357</a:t>
            </a:fld>
            <a:endParaRPr lang="en-US" sz="1200" b="0" i="0">
              <a:solidFill>
                <a:prstClr val="black"/>
              </a:solidFill>
            </a:endParaRPr>
          </a:p>
        </p:txBody>
      </p:sp>
    </p:spTree>
    <p:extLst>
      <p:ext uri="{BB962C8B-B14F-4D97-AF65-F5344CB8AC3E}">
        <p14:creationId xmlns:p14="http://schemas.microsoft.com/office/powerpoint/2010/main" val="3455679693"/>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358</a:t>
            </a:fld>
            <a:endParaRPr lang="en-US" sz="1200" b="0" i="0">
              <a:solidFill>
                <a:prstClr val="black"/>
              </a:solidFill>
            </a:endParaRPr>
          </a:p>
        </p:txBody>
      </p:sp>
    </p:spTree>
    <p:extLst>
      <p:ext uri="{BB962C8B-B14F-4D97-AF65-F5344CB8AC3E}">
        <p14:creationId xmlns:p14="http://schemas.microsoft.com/office/powerpoint/2010/main" val="1429818958"/>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359</a:t>
            </a:fld>
            <a:endParaRPr lang="en-US">
              <a:solidFill>
                <a:prstClr val="black"/>
              </a:solidFill>
            </a:endParaRPr>
          </a:p>
        </p:txBody>
      </p:sp>
    </p:spTree>
    <p:extLst>
      <p:ext uri="{BB962C8B-B14F-4D97-AF65-F5344CB8AC3E}">
        <p14:creationId xmlns:p14="http://schemas.microsoft.com/office/powerpoint/2010/main" val="490292174"/>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360</a:t>
            </a:fld>
            <a:endParaRPr lang="en-US" sz="1200" b="0" i="0">
              <a:solidFill>
                <a:prstClr val="black"/>
              </a:solidFill>
            </a:endParaRPr>
          </a:p>
        </p:txBody>
      </p:sp>
      <p:sp>
        <p:nvSpPr>
          <p:cNvPr id="2" name="Notes Placeholder 1">
            <a:extLst>
              <a:ext uri="{FF2B5EF4-FFF2-40B4-BE49-F238E27FC236}">
                <a16:creationId xmlns:a16="http://schemas.microsoft.com/office/drawing/2014/main" id="{DF8CE9AE-DB80-8D36-54FA-7A1DAC23F78C}"/>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737701507"/>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362</a:t>
            </a:fld>
            <a:endParaRPr lang="en-US">
              <a:solidFill>
                <a:prstClr val="black"/>
              </a:solidFill>
            </a:endParaRPr>
          </a:p>
        </p:txBody>
      </p:sp>
    </p:spTree>
    <p:extLst>
      <p:ext uri="{BB962C8B-B14F-4D97-AF65-F5344CB8AC3E}">
        <p14:creationId xmlns:p14="http://schemas.microsoft.com/office/powerpoint/2010/main" val="723624602"/>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366</a:t>
            </a:fld>
            <a:endParaRPr lang="en-US" sz="1200" b="0" i="0">
              <a:solidFill>
                <a:prstClr val="black"/>
              </a:solidFill>
            </a:endParaRPr>
          </a:p>
        </p:txBody>
      </p:sp>
    </p:spTree>
    <p:extLst>
      <p:ext uri="{BB962C8B-B14F-4D97-AF65-F5344CB8AC3E}">
        <p14:creationId xmlns:p14="http://schemas.microsoft.com/office/powerpoint/2010/main" val="2126347498"/>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368</a:t>
            </a:fld>
            <a:endParaRPr lang="en-US" sz="1200" b="0" i="0">
              <a:solidFill>
                <a:prstClr val="black"/>
              </a:solidFill>
            </a:endParaRPr>
          </a:p>
        </p:txBody>
      </p:sp>
    </p:spTree>
    <p:extLst>
      <p:ext uri="{BB962C8B-B14F-4D97-AF65-F5344CB8AC3E}">
        <p14:creationId xmlns:p14="http://schemas.microsoft.com/office/powerpoint/2010/main" val="1940324651"/>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369</a:t>
            </a:fld>
            <a:endParaRPr lang="en-US" sz="1200" b="0" i="0">
              <a:solidFill>
                <a:prstClr val="black"/>
              </a:solidFill>
            </a:endParaRPr>
          </a:p>
        </p:txBody>
      </p:sp>
    </p:spTree>
    <p:extLst>
      <p:ext uri="{BB962C8B-B14F-4D97-AF65-F5344CB8AC3E}">
        <p14:creationId xmlns:p14="http://schemas.microsoft.com/office/powerpoint/2010/main" val="2279312188"/>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370</a:t>
            </a:fld>
            <a:endParaRPr lang="en-US" sz="1200" b="0" i="0">
              <a:solidFill>
                <a:prstClr val="black"/>
              </a:solidFill>
            </a:endParaRPr>
          </a:p>
        </p:txBody>
      </p:sp>
    </p:spTree>
    <p:extLst>
      <p:ext uri="{BB962C8B-B14F-4D97-AF65-F5344CB8AC3E}">
        <p14:creationId xmlns:p14="http://schemas.microsoft.com/office/powerpoint/2010/main" val="515232978"/>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371</a:t>
            </a:fld>
            <a:endParaRPr lang="en-US" sz="1200" b="0" i="0">
              <a:solidFill>
                <a:prstClr val="black"/>
              </a:solidFill>
            </a:endParaRPr>
          </a:p>
        </p:txBody>
      </p:sp>
    </p:spTree>
    <p:extLst>
      <p:ext uri="{BB962C8B-B14F-4D97-AF65-F5344CB8AC3E}">
        <p14:creationId xmlns:p14="http://schemas.microsoft.com/office/powerpoint/2010/main" val="3611590792"/>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372</a:t>
            </a:fld>
            <a:endParaRPr lang="en-US" sz="1200" b="0" i="0">
              <a:solidFill>
                <a:prstClr val="black"/>
              </a:solidFill>
            </a:endParaRPr>
          </a:p>
        </p:txBody>
      </p:sp>
    </p:spTree>
    <p:extLst>
      <p:ext uri="{BB962C8B-B14F-4D97-AF65-F5344CB8AC3E}">
        <p14:creationId xmlns:p14="http://schemas.microsoft.com/office/powerpoint/2010/main" val="3538772571"/>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382</a:t>
            </a:fld>
            <a:endParaRPr lang="en-US" sz="1200" b="0" i="0">
              <a:solidFill>
                <a:prstClr val="black"/>
              </a:solidFill>
            </a:endParaRPr>
          </a:p>
        </p:txBody>
      </p:sp>
    </p:spTree>
    <p:extLst>
      <p:ext uri="{BB962C8B-B14F-4D97-AF65-F5344CB8AC3E}">
        <p14:creationId xmlns:p14="http://schemas.microsoft.com/office/powerpoint/2010/main" val="2433182734"/>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384</a:t>
            </a:fld>
            <a:endParaRPr lang="en-US" sz="1200" b="0" i="0">
              <a:solidFill>
                <a:prstClr val="black"/>
              </a:solidFill>
            </a:endParaRPr>
          </a:p>
        </p:txBody>
      </p:sp>
    </p:spTree>
    <p:extLst>
      <p:ext uri="{BB962C8B-B14F-4D97-AF65-F5344CB8AC3E}">
        <p14:creationId xmlns:p14="http://schemas.microsoft.com/office/powerpoint/2010/main" val="2979598920"/>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385</a:t>
            </a:fld>
            <a:endParaRPr lang="en-US" sz="1200" b="0" i="0">
              <a:solidFill>
                <a:prstClr val="black"/>
              </a:solidFill>
            </a:endParaRPr>
          </a:p>
        </p:txBody>
      </p:sp>
    </p:spTree>
    <p:extLst>
      <p:ext uri="{BB962C8B-B14F-4D97-AF65-F5344CB8AC3E}">
        <p14:creationId xmlns:p14="http://schemas.microsoft.com/office/powerpoint/2010/main" val="1606619262"/>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386</a:t>
            </a:fld>
            <a:endParaRPr lang="en-US" sz="1200" b="0" i="0">
              <a:solidFill>
                <a:prstClr val="black"/>
              </a:solidFill>
            </a:endParaRPr>
          </a:p>
        </p:txBody>
      </p:sp>
    </p:spTree>
    <p:extLst>
      <p:ext uri="{BB962C8B-B14F-4D97-AF65-F5344CB8AC3E}">
        <p14:creationId xmlns:p14="http://schemas.microsoft.com/office/powerpoint/2010/main" val="3411607422"/>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388</a:t>
            </a:fld>
            <a:endParaRPr lang="en-US" sz="1200" b="0" i="0">
              <a:solidFill>
                <a:prstClr val="black"/>
              </a:solidFill>
            </a:endParaRPr>
          </a:p>
        </p:txBody>
      </p:sp>
    </p:spTree>
    <p:extLst>
      <p:ext uri="{BB962C8B-B14F-4D97-AF65-F5344CB8AC3E}">
        <p14:creationId xmlns:p14="http://schemas.microsoft.com/office/powerpoint/2010/main" val="1977026260"/>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389</a:t>
            </a:fld>
            <a:endParaRPr lang="en-US" sz="1200" b="0" i="0">
              <a:solidFill>
                <a:prstClr val="black"/>
              </a:solidFill>
            </a:endParaRPr>
          </a:p>
        </p:txBody>
      </p:sp>
    </p:spTree>
    <p:extLst>
      <p:ext uri="{BB962C8B-B14F-4D97-AF65-F5344CB8AC3E}">
        <p14:creationId xmlns:p14="http://schemas.microsoft.com/office/powerpoint/2010/main" val="2275778597"/>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390</a:t>
            </a:fld>
            <a:endParaRPr lang="en-US" sz="1200" b="0" i="0">
              <a:solidFill>
                <a:prstClr val="black"/>
              </a:solidFill>
            </a:endParaRPr>
          </a:p>
        </p:txBody>
      </p:sp>
    </p:spTree>
    <p:extLst>
      <p:ext uri="{BB962C8B-B14F-4D97-AF65-F5344CB8AC3E}">
        <p14:creationId xmlns:p14="http://schemas.microsoft.com/office/powerpoint/2010/main" val="860410659"/>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391</a:t>
            </a:fld>
            <a:endParaRPr lang="en-US" sz="1200" b="0" i="0">
              <a:solidFill>
                <a:prstClr val="black"/>
              </a:solidFill>
            </a:endParaRPr>
          </a:p>
        </p:txBody>
      </p:sp>
    </p:spTree>
    <p:extLst>
      <p:ext uri="{BB962C8B-B14F-4D97-AF65-F5344CB8AC3E}">
        <p14:creationId xmlns:p14="http://schemas.microsoft.com/office/powerpoint/2010/main" val="1535204087"/>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392</a:t>
            </a:fld>
            <a:endParaRPr lang="en-US" sz="1200" b="0" i="0">
              <a:solidFill>
                <a:prstClr val="black"/>
              </a:solidFill>
            </a:endParaRPr>
          </a:p>
        </p:txBody>
      </p:sp>
    </p:spTree>
    <p:extLst>
      <p:ext uri="{BB962C8B-B14F-4D97-AF65-F5344CB8AC3E}">
        <p14:creationId xmlns:p14="http://schemas.microsoft.com/office/powerpoint/2010/main" val="2099367735"/>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393</a:t>
            </a:fld>
            <a:endParaRPr lang="en-US" sz="1200" b="0" i="0">
              <a:solidFill>
                <a:prstClr val="black"/>
              </a:solidFill>
            </a:endParaRPr>
          </a:p>
        </p:txBody>
      </p:sp>
    </p:spTree>
    <p:extLst>
      <p:ext uri="{BB962C8B-B14F-4D97-AF65-F5344CB8AC3E}">
        <p14:creationId xmlns:p14="http://schemas.microsoft.com/office/powerpoint/2010/main" val="983321164"/>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394</a:t>
            </a:fld>
            <a:endParaRPr lang="en-US" sz="1200" b="0" i="0">
              <a:solidFill>
                <a:prstClr val="black"/>
              </a:solidFill>
            </a:endParaRPr>
          </a:p>
        </p:txBody>
      </p:sp>
    </p:spTree>
    <p:extLst>
      <p:ext uri="{BB962C8B-B14F-4D97-AF65-F5344CB8AC3E}">
        <p14:creationId xmlns:p14="http://schemas.microsoft.com/office/powerpoint/2010/main" val="426182112"/>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395</a:t>
            </a:fld>
            <a:endParaRPr lang="en-US" sz="1200" b="0" i="0">
              <a:solidFill>
                <a:prstClr val="black"/>
              </a:solidFill>
            </a:endParaRPr>
          </a:p>
        </p:txBody>
      </p:sp>
    </p:spTree>
    <p:extLst>
      <p:ext uri="{BB962C8B-B14F-4D97-AF65-F5344CB8AC3E}">
        <p14:creationId xmlns:p14="http://schemas.microsoft.com/office/powerpoint/2010/main" val="4113064025"/>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396</a:t>
            </a:fld>
            <a:endParaRPr lang="en-US" sz="1200" b="0" i="0">
              <a:solidFill>
                <a:prstClr val="black"/>
              </a:solidFill>
            </a:endParaRPr>
          </a:p>
        </p:txBody>
      </p:sp>
    </p:spTree>
    <p:extLst>
      <p:ext uri="{BB962C8B-B14F-4D97-AF65-F5344CB8AC3E}">
        <p14:creationId xmlns:p14="http://schemas.microsoft.com/office/powerpoint/2010/main" val="2581892510"/>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397</a:t>
            </a:fld>
            <a:endParaRPr lang="en-US" sz="1200" b="0" i="0">
              <a:solidFill>
                <a:prstClr val="black"/>
              </a:solidFill>
            </a:endParaRPr>
          </a:p>
        </p:txBody>
      </p:sp>
    </p:spTree>
    <p:extLst>
      <p:ext uri="{BB962C8B-B14F-4D97-AF65-F5344CB8AC3E}">
        <p14:creationId xmlns:p14="http://schemas.microsoft.com/office/powerpoint/2010/main" val="653746533"/>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398</a:t>
            </a:fld>
            <a:endParaRPr lang="en-US" sz="1200" b="0" i="0">
              <a:solidFill>
                <a:prstClr val="black"/>
              </a:solidFill>
            </a:endParaRPr>
          </a:p>
        </p:txBody>
      </p:sp>
    </p:spTree>
    <p:extLst>
      <p:ext uri="{BB962C8B-B14F-4D97-AF65-F5344CB8AC3E}">
        <p14:creationId xmlns:p14="http://schemas.microsoft.com/office/powerpoint/2010/main" val="2660051895"/>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399</a:t>
            </a:fld>
            <a:endParaRPr lang="en-US" sz="1200" b="0" i="0">
              <a:solidFill>
                <a:prstClr val="black"/>
              </a:solidFill>
            </a:endParaRPr>
          </a:p>
        </p:txBody>
      </p:sp>
    </p:spTree>
    <p:extLst>
      <p:ext uri="{BB962C8B-B14F-4D97-AF65-F5344CB8AC3E}">
        <p14:creationId xmlns:p14="http://schemas.microsoft.com/office/powerpoint/2010/main" val="2452754771"/>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400</a:t>
            </a:fld>
            <a:endParaRPr lang="en-US" sz="1200" b="0" i="0">
              <a:solidFill>
                <a:prstClr val="black"/>
              </a:solidFill>
            </a:endParaRPr>
          </a:p>
        </p:txBody>
      </p:sp>
    </p:spTree>
    <p:extLst>
      <p:ext uri="{BB962C8B-B14F-4D97-AF65-F5344CB8AC3E}">
        <p14:creationId xmlns:p14="http://schemas.microsoft.com/office/powerpoint/2010/main" val="3270838901"/>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402</a:t>
            </a:fld>
            <a:endParaRPr lang="en-US" sz="1200" b="0" i="0">
              <a:solidFill>
                <a:prstClr val="black"/>
              </a:solidFill>
            </a:endParaRPr>
          </a:p>
        </p:txBody>
      </p:sp>
    </p:spTree>
    <p:extLst>
      <p:ext uri="{BB962C8B-B14F-4D97-AF65-F5344CB8AC3E}">
        <p14:creationId xmlns:p14="http://schemas.microsoft.com/office/powerpoint/2010/main" val="1589143482"/>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403</a:t>
            </a:fld>
            <a:endParaRPr lang="en-US" sz="1200" b="0" i="0">
              <a:solidFill>
                <a:prstClr val="black"/>
              </a:solidFill>
            </a:endParaRPr>
          </a:p>
        </p:txBody>
      </p:sp>
    </p:spTree>
    <p:extLst>
      <p:ext uri="{BB962C8B-B14F-4D97-AF65-F5344CB8AC3E}">
        <p14:creationId xmlns:p14="http://schemas.microsoft.com/office/powerpoint/2010/main" val="1279169311"/>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404</a:t>
            </a:fld>
            <a:endParaRPr lang="en-US" sz="1200" b="0" i="0">
              <a:solidFill>
                <a:prstClr val="black"/>
              </a:solidFill>
            </a:endParaRPr>
          </a:p>
        </p:txBody>
      </p:sp>
    </p:spTree>
    <p:extLst>
      <p:ext uri="{BB962C8B-B14F-4D97-AF65-F5344CB8AC3E}">
        <p14:creationId xmlns:p14="http://schemas.microsoft.com/office/powerpoint/2010/main" val="2695438913"/>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405</a:t>
            </a:fld>
            <a:endParaRPr lang="en-US" sz="1200" b="0" i="0">
              <a:solidFill>
                <a:prstClr val="black"/>
              </a:solidFill>
            </a:endParaRPr>
          </a:p>
        </p:txBody>
      </p:sp>
    </p:spTree>
    <p:extLst>
      <p:ext uri="{BB962C8B-B14F-4D97-AF65-F5344CB8AC3E}">
        <p14:creationId xmlns:p14="http://schemas.microsoft.com/office/powerpoint/2010/main" val="2242435319"/>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406</a:t>
            </a:fld>
            <a:endParaRPr lang="en-US" sz="1200" b="0" i="0">
              <a:solidFill>
                <a:prstClr val="black"/>
              </a:solidFill>
            </a:endParaRPr>
          </a:p>
        </p:txBody>
      </p:sp>
    </p:spTree>
    <p:extLst>
      <p:ext uri="{BB962C8B-B14F-4D97-AF65-F5344CB8AC3E}">
        <p14:creationId xmlns:p14="http://schemas.microsoft.com/office/powerpoint/2010/main" val="3994829204"/>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407</a:t>
            </a:fld>
            <a:endParaRPr lang="en-US" sz="1200" b="0" i="0">
              <a:solidFill>
                <a:prstClr val="black"/>
              </a:solidFill>
            </a:endParaRPr>
          </a:p>
        </p:txBody>
      </p:sp>
    </p:spTree>
    <p:extLst>
      <p:ext uri="{BB962C8B-B14F-4D97-AF65-F5344CB8AC3E}">
        <p14:creationId xmlns:p14="http://schemas.microsoft.com/office/powerpoint/2010/main" val="3091363725"/>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410</a:t>
            </a:fld>
            <a:endParaRPr lang="en-US" sz="1200" b="0" i="0">
              <a:solidFill>
                <a:prstClr val="black"/>
              </a:solidFill>
            </a:endParaRPr>
          </a:p>
        </p:txBody>
      </p:sp>
    </p:spTree>
    <p:extLst>
      <p:ext uri="{BB962C8B-B14F-4D97-AF65-F5344CB8AC3E}">
        <p14:creationId xmlns:p14="http://schemas.microsoft.com/office/powerpoint/2010/main" val="596783824"/>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a:fld id="{EC150B15-82AA-456A-AD8A-AAAD329F9612}" type="slidenum">
              <a:rPr lang="en-US" sz="1200" b="0" i="0">
                <a:solidFill>
                  <a:prstClr val="black"/>
                </a:solidFill>
              </a:rPr>
              <a:pPr algn="r"/>
              <a:t>419</a:t>
            </a:fld>
            <a:endParaRPr lang="en-US" sz="1200" b="0" i="0">
              <a:solidFill>
                <a:prstClr val="black"/>
              </a:solidFill>
            </a:endParaRPr>
          </a:p>
        </p:txBody>
      </p:sp>
    </p:spTree>
    <p:extLst>
      <p:ext uri="{BB962C8B-B14F-4D97-AF65-F5344CB8AC3E}">
        <p14:creationId xmlns:p14="http://schemas.microsoft.com/office/powerpoint/2010/main" val="1812391854"/>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508</a:t>
            </a:fld>
            <a:endParaRPr lang="en-US"/>
          </a:p>
        </p:txBody>
      </p:sp>
    </p:spTree>
    <p:extLst>
      <p:ext uri="{BB962C8B-B14F-4D97-AF65-F5344CB8AC3E}">
        <p14:creationId xmlns:p14="http://schemas.microsoft.com/office/powerpoint/2010/main" val="2685395262"/>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509</a:t>
            </a:fld>
            <a:endParaRPr lang="en-US"/>
          </a:p>
        </p:txBody>
      </p:sp>
    </p:spTree>
    <p:extLst>
      <p:ext uri="{BB962C8B-B14F-4D97-AF65-F5344CB8AC3E}">
        <p14:creationId xmlns:p14="http://schemas.microsoft.com/office/powerpoint/2010/main" val="1551710944"/>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510</a:t>
            </a:fld>
            <a:endParaRPr lang="en-US"/>
          </a:p>
        </p:txBody>
      </p:sp>
    </p:spTree>
    <p:extLst>
      <p:ext uri="{BB962C8B-B14F-4D97-AF65-F5344CB8AC3E}">
        <p14:creationId xmlns:p14="http://schemas.microsoft.com/office/powerpoint/2010/main" val="3951020621"/>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511</a:t>
            </a:fld>
            <a:endParaRPr lang="en-US"/>
          </a:p>
        </p:txBody>
      </p:sp>
    </p:spTree>
    <p:extLst>
      <p:ext uri="{BB962C8B-B14F-4D97-AF65-F5344CB8AC3E}">
        <p14:creationId xmlns:p14="http://schemas.microsoft.com/office/powerpoint/2010/main" val="3906422410"/>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535</a:t>
            </a:fld>
            <a:endParaRPr lang="en-US"/>
          </a:p>
        </p:txBody>
      </p:sp>
    </p:spTree>
    <p:extLst>
      <p:ext uri="{BB962C8B-B14F-4D97-AF65-F5344CB8AC3E}">
        <p14:creationId xmlns:p14="http://schemas.microsoft.com/office/powerpoint/2010/main" val="2107725642"/>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268AC-0D84-0BC1-0824-788AC1702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D5419-D806-F914-0CD8-572171D0B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0FEBB-61C1-1FDF-F756-796DD81796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894BBAE-CF42-E6B6-996B-BCF126C8C401}"/>
              </a:ext>
            </a:extLst>
          </p:cNvPr>
          <p:cNvSpPr>
            <a:spLocks noGrp="1"/>
          </p:cNvSpPr>
          <p:nvPr>
            <p:ph type="sldNum" sz="quarter" idx="5"/>
          </p:nvPr>
        </p:nvSpPr>
        <p:spPr/>
        <p:txBody>
          <a:bodyPr/>
          <a:lstStyle/>
          <a:p>
            <a:pPr>
              <a:defRPr/>
            </a:pPr>
            <a:fld id="{5A3BB2A0-9F96-4455-8764-AB3F92E3EFD1}" type="slidenum">
              <a:rPr lang="en-US" smtClean="0"/>
              <a:pPr>
                <a:defRPr/>
              </a:pPr>
              <a:t>536</a:t>
            </a:fld>
            <a:endParaRPr lang="en-US"/>
          </a:p>
        </p:txBody>
      </p:sp>
    </p:spTree>
    <p:extLst>
      <p:ext uri="{BB962C8B-B14F-4D97-AF65-F5344CB8AC3E}">
        <p14:creationId xmlns:p14="http://schemas.microsoft.com/office/powerpoint/2010/main" val="3772244940"/>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537</a:t>
            </a:fld>
            <a:endParaRPr lang="en-US"/>
          </a:p>
        </p:txBody>
      </p:sp>
    </p:spTree>
    <p:extLst>
      <p:ext uri="{BB962C8B-B14F-4D97-AF65-F5344CB8AC3E}">
        <p14:creationId xmlns:p14="http://schemas.microsoft.com/office/powerpoint/2010/main" val="920797514"/>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538</a:t>
            </a:fld>
            <a:endParaRPr lang="en-US"/>
          </a:p>
        </p:txBody>
      </p:sp>
    </p:spTree>
    <p:extLst>
      <p:ext uri="{BB962C8B-B14F-4D97-AF65-F5344CB8AC3E}">
        <p14:creationId xmlns:p14="http://schemas.microsoft.com/office/powerpoint/2010/main" val="1207845012"/>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539</a:t>
            </a:fld>
            <a:endParaRPr lang="en-US"/>
          </a:p>
        </p:txBody>
      </p:sp>
    </p:spTree>
    <p:extLst>
      <p:ext uri="{BB962C8B-B14F-4D97-AF65-F5344CB8AC3E}">
        <p14:creationId xmlns:p14="http://schemas.microsoft.com/office/powerpoint/2010/main" val="2332951120"/>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562</a:t>
            </a:fld>
            <a:endParaRPr lang="en-US"/>
          </a:p>
        </p:txBody>
      </p:sp>
    </p:spTree>
    <p:extLst>
      <p:ext uri="{BB962C8B-B14F-4D97-AF65-F5344CB8AC3E}">
        <p14:creationId xmlns:p14="http://schemas.microsoft.com/office/powerpoint/2010/main" val="2558381515"/>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76BAA-0C2D-9E45-331B-021E1C474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5027F1-679C-F6F0-1A7A-D33226BB3D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4D622A-3E50-B879-37E5-3EF7D76D246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5F01D7-109A-6AA0-77E9-FDF567EFE16A}"/>
              </a:ext>
            </a:extLst>
          </p:cNvPr>
          <p:cNvSpPr>
            <a:spLocks noGrp="1"/>
          </p:cNvSpPr>
          <p:nvPr>
            <p:ph type="sldNum" sz="quarter" idx="5"/>
          </p:nvPr>
        </p:nvSpPr>
        <p:spPr/>
        <p:txBody>
          <a:bodyPr/>
          <a:lstStyle/>
          <a:p>
            <a:pPr>
              <a:defRPr/>
            </a:pPr>
            <a:fld id="{5A3BB2A0-9F96-4455-8764-AB3F92E3EFD1}" type="slidenum">
              <a:rPr lang="en-US" smtClean="0"/>
              <a:pPr>
                <a:defRPr/>
              </a:pPr>
              <a:t>563</a:t>
            </a:fld>
            <a:endParaRPr lang="en-US"/>
          </a:p>
        </p:txBody>
      </p:sp>
    </p:spTree>
    <p:extLst>
      <p:ext uri="{BB962C8B-B14F-4D97-AF65-F5344CB8AC3E}">
        <p14:creationId xmlns:p14="http://schemas.microsoft.com/office/powerpoint/2010/main" val="2559697271"/>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564</a:t>
            </a:fld>
            <a:endParaRPr lang="en-US"/>
          </a:p>
        </p:txBody>
      </p:sp>
    </p:spTree>
    <p:extLst>
      <p:ext uri="{BB962C8B-B14F-4D97-AF65-F5344CB8AC3E}">
        <p14:creationId xmlns:p14="http://schemas.microsoft.com/office/powerpoint/2010/main" val="2904982029"/>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565</a:t>
            </a:fld>
            <a:endParaRPr lang="en-US"/>
          </a:p>
        </p:txBody>
      </p:sp>
    </p:spTree>
    <p:extLst>
      <p:ext uri="{BB962C8B-B14F-4D97-AF65-F5344CB8AC3E}">
        <p14:creationId xmlns:p14="http://schemas.microsoft.com/office/powerpoint/2010/main" val="826272828"/>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585</a:t>
            </a:fld>
            <a:endParaRPr lang="en-US"/>
          </a:p>
        </p:txBody>
      </p:sp>
    </p:spTree>
    <p:extLst>
      <p:ext uri="{BB962C8B-B14F-4D97-AF65-F5344CB8AC3E}">
        <p14:creationId xmlns:p14="http://schemas.microsoft.com/office/powerpoint/2010/main" val="3054460761"/>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A3BB2A0-9F96-4455-8764-AB3F92E3EFD1}" type="slidenum">
              <a:rPr lang="en-US" smtClean="0"/>
              <a:pPr>
                <a:defRPr/>
              </a:pPr>
              <a:t>592</a:t>
            </a:fld>
            <a:endParaRPr lang="en-US"/>
          </a:p>
        </p:txBody>
      </p:sp>
    </p:spTree>
    <p:extLst>
      <p:ext uri="{BB962C8B-B14F-4D97-AF65-F5344CB8AC3E}">
        <p14:creationId xmlns:p14="http://schemas.microsoft.com/office/powerpoint/2010/main" val="3617799554"/>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A3BB2A0-9F96-4455-8764-AB3F92E3EFD1}" type="slidenum">
              <a:rPr lang="en-US" smtClean="0"/>
              <a:pPr>
                <a:defRPr/>
              </a:pPr>
              <a:t>601</a:t>
            </a:fld>
            <a:endParaRPr lang="en-US"/>
          </a:p>
        </p:txBody>
      </p:sp>
    </p:spTree>
    <p:extLst>
      <p:ext uri="{BB962C8B-B14F-4D97-AF65-F5344CB8AC3E}">
        <p14:creationId xmlns:p14="http://schemas.microsoft.com/office/powerpoint/2010/main" val="3170996429"/>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751260D2-8728-4658-859E-C051469BD08F}"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628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79528246"/>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751260D2-8728-4658-859E-C051469BD08F}"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629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887311977"/>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A3BB2A0-9F96-4455-8764-AB3F92E3EF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633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923959411"/>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marL="0" marR="0" lvl="0" indent="0" algn="r" defTabSz="914400" rtl="0" eaLnBrk="1" fontAlgn="base" latinLnBrk="0" hangingPunct="1">
              <a:lnSpc>
                <a:spcPct val="100000"/>
              </a:lnSpc>
              <a:spcBef>
                <a:spcPct val="20000"/>
              </a:spcBef>
              <a:spcAft>
                <a:spcPct val="0"/>
              </a:spcAft>
              <a:buClrTx/>
              <a:buSzTx/>
              <a:buFontTx/>
              <a:buNone/>
              <a:tabLst/>
              <a:defRPr/>
            </a:pPr>
            <a:fld id="{EC150B15-82AA-456A-AD8A-AAAD329F9612}" type="slidenum">
              <a:rPr kumimoji="0" lang="en-US" sz="12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644</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498206613"/>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6BC3AEBB-4D81-4316-8823-43C51CE6CDB8}" type="slidenum">
              <a:rPr lang="en-US" smtClean="0">
                <a:solidFill>
                  <a:prstClr val="black"/>
                </a:solidFill>
              </a:rPr>
              <a:pPr/>
              <a:t>667</a:t>
            </a:fld>
            <a:endParaRPr lang="en-US">
              <a:solidFill>
                <a:prstClr val="black"/>
              </a:solidFill>
            </a:endParaRPr>
          </a:p>
        </p:txBody>
      </p:sp>
    </p:spTree>
    <p:extLst>
      <p:ext uri="{BB962C8B-B14F-4D97-AF65-F5344CB8AC3E}">
        <p14:creationId xmlns:p14="http://schemas.microsoft.com/office/powerpoint/2010/main" val="3441516219"/>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7"/>
          <p:cNvSpPr>
            <a:spLocks noGrp="1" noChangeArrowheads="1"/>
          </p:cNvSpPr>
          <p:nvPr>
            <p:ph type="sldNum" sz="quarter" idx="5"/>
          </p:nvPr>
        </p:nvSpPr>
        <p:spPr>
          <a:noFill/>
        </p:spPr>
        <p:txBody>
          <a:bodyPr/>
          <a:lstStyle/>
          <a:p>
            <a:fld id="{F2016D83-AE73-432A-86DC-B880A7377623}" type="slidenum">
              <a:rPr lang="en-US">
                <a:solidFill>
                  <a:prstClr val="black"/>
                </a:solidFill>
              </a:rPr>
              <a:pPr/>
              <a:t>694</a:t>
            </a:fld>
            <a:endParaRPr lang="en-US">
              <a:solidFill>
                <a:prstClr val="black"/>
              </a:solidFill>
            </a:endParaRPr>
          </a:p>
        </p:txBody>
      </p:sp>
    </p:spTree>
    <p:extLst>
      <p:ext uri="{BB962C8B-B14F-4D97-AF65-F5344CB8AC3E}">
        <p14:creationId xmlns:p14="http://schemas.microsoft.com/office/powerpoint/2010/main" val="1497769071"/>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7"/>
          <p:cNvSpPr>
            <a:spLocks noGrp="1" noChangeArrowheads="1"/>
          </p:cNvSpPr>
          <p:nvPr>
            <p:ph type="sldNum" sz="quarter" idx="5"/>
          </p:nvPr>
        </p:nvSpPr>
        <p:spPr>
          <a:noFill/>
        </p:spPr>
        <p:txBody>
          <a:bodyPr/>
          <a:lstStyle/>
          <a:p>
            <a:fld id="{F2016D83-AE73-432A-86DC-B880A7377623}" type="slidenum">
              <a:rPr lang="en-US">
                <a:solidFill>
                  <a:prstClr val="black"/>
                </a:solidFill>
              </a:rPr>
              <a:pPr/>
              <a:t>695</a:t>
            </a:fld>
            <a:endParaRPr lang="en-US">
              <a:solidFill>
                <a:prstClr val="black"/>
              </a:solidFill>
            </a:endParaRPr>
          </a:p>
        </p:txBody>
      </p:sp>
    </p:spTree>
    <p:extLst>
      <p:ext uri="{BB962C8B-B14F-4D97-AF65-F5344CB8AC3E}">
        <p14:creationId xmlns:p14="http://schemas.microsoft.com/office/powerpoint/2010/main" val="713099971"/>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7"/>
          <p:cNvSpPr>
            <a:spLocks noGrp="1" noChangeArrowheads="1"/>
          </p:cNvSpPr>
          <p:nvPr>
            <p:ph type="sldNum" sz="quarter" idx="5"/>
          </p:nvPr>
        </p:nvSpPr>
        <p:spPr>
          <a:noFill/>
        </p:spPr>
        <p:txBody>
          <a:bodyPr/>
          <a:lstStyle/>
          <a:p>
            <a:fld id="{053B20E0-FAAB-4156-B840-051A0FB212E5}" type="slidenum">
              <a:rPr lang="en-US" smtClean="0"/>
              <a:pPr/>
              <a:t>755</a:t>
            </a:fld>
            <a:endParaRPr lang="en-US"/>
          </a:p>
        </p:txBody>
      </p:sp>
    </p:spTree>
    <p:extLst>
      <p:ext uri="{BB962C8B-B14F-4D97-AF65-F5344CB8AC3E}">
        <p14:creationId xmlns:p14="http://schemas.microsoft.com/office/powerpoint/2010/main" val="3398946274"/>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B97160C-AC9F-4372-9853-CEDCB23910CF}" type="slidenum">
              <a:rPr kumimoji="0" lang="en-US" sz="1200" b="1" i="1"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756</a:t>
            </a:fld>
            <a:endParaRPr kumimoji="0" lang="en-US" sz="1200" b="1" i="1"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285763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3152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25"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3152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38"/>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25"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pPr>
                <a:defRPr/>
              </a:pPr>
              <a:t>‹#›</a:t>
            </a:fld>
            <a:endParaRPr lang="en-US"/>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6A3BF3F-9549-4D82-98FC-D6B5B541A4D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388833A-7BAA-4E65-AFC6-67AEF11DE8E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FE794A2-5C3D-4CD8-B0FF-2AC6C9184CF0}"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022F0A4-E435-4792-A9E2-35F326441C9B}"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63EDE7C-F9D4-4719-AAC4-9CA4EA87B67C}"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692FA0E-E903-4224-A1E5-33C761F5EA6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BF8E86-F3B5-4A08-B704-F259D6856AC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650FFB7-C636-4C5A-A5C8-E91ACC4E70CD}"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14F7130-E6C5-4925-87AB-79A94A7702E1}"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91C21E6-C9F1-4889-8D99-819FDC3D81E7}"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86EB34-0A52-4C7A-84F6-5FD7D0F03F3F}"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5" name="Rectangle 3"/>
            <p:cNvSpPr>
              <a:spLocks noChangeArrowheads="1"/>
            </p:cNvSpPr>
            <p:nvPr userDrawn="1"/>
          </p:nvSpPr>
          <p:spPr bwMode="lt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6" name="Rectangle 4"/>
            <p:cNvSpPr>
              <a:spLocks noChangeArrowheads="1"/>
            </p:cNvSpPr>
            <p:nvPr userDrawn="1"/>
          </p:nvSpPr>
          <p:spPr bwMode="lt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7" name="AutoShape 5"/>
            <p:cNvSpPr>
              <a:spLocks noChangeArrowheads="1"/>
            </p:cNvSpPr>
            <p:nvPr userDrawn="1"/>
          </p:nvSpPr>
          <p:spPr bwMode="lt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8" name="AutoShape 6"/>
            <p:cNvSpPr>
              <a:spLocks noChangeArrowheads="1"/>
            </p:cNvSpPr>
            <p:nvPr userDrawn="1"/>
          </p:nvSpPr>
          <p:spPr bwMode="lt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9" name="Rectangle 7" descr="Green marble"/>
            <p:cNvSpPr>
              <a:spLocks noChangeArrowheads="1"/>
            </p:cNvSpPr>
            <p:nvPr userDrawn="1"/>
          </p:nvSpPr>
          <p:spPr bwMode="ltGray">
            <a:xfrm>
              <a:off x="184" y="176"/>
              <a:ext cx="5432" cy="3988"/>
            </a:xfrm>
            <a:prstGeom prst="rect">
              <a:avLst/>
            </a:prstGeom>
            <a:blipFill dpi="0" rotWithShape="0">
              <a:blip r:embed="rId2"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grpSp>
        <p:nvGrpSpPr>
          <p:cNvPr id="3" name="Group 13"/>
          <p:cNvGrpSpPr>
            <a:grpSpLocks/>
          </p:cNvGrpSpPr>
          <p:nvPr/>
        </p:nvGrpSpPr>
        <p:grpSpPr bwMode="auto">
          <a:xfrm>
            <a:off x="609600" y="3324225"/>
            <a:ext cx="8001000" cy="374650"/>
            <a:chOff x="384" y="2094"/>
            <a:chExt cx="5040" cy="236"/>
          </a:xfrm>
        </p:grpSpPr>
        <p:sp>
          <p:nvSpPr>
            <p:cNvPr id="11" name="Rectangle 14"/>
            <p:cNvSpPr>
              <a:spLocks noChangeArrowheads="1"/>
            </p:cNvSpPr>
            <p:nvPr/>
          </p:nvSpPr>
          <p:spPr bwMode="auto">
            <a:xfrm>
              <a:off x="384" y="2186"/>
              <a:ext cx="5040" cy="144"/>
            </a:xfrm>
            <a:prstGeom prst="rect">
              <a:avLst/>
            </a:prstGeom>
            <a:solidFill>
              <a:schemeClr val="bg2"/>
            </a:soli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2" name="Rectangle 15"/>
            <p:cNvSpPr>
              <a:spLocks noChangeArrowheads="1"/>
            </p:cNvSpPr>
            <p:nvPr/>
          </p:nvSpPr>
          <p:spPr bwMode="auto">
            <a:xfrm>
              <a:off x="388" y="2094"/>
              <a:ext cx="4941" cy="175"/>
            </a:xfrm>
            <a:prstGeom prst="rect">
              <a:avLst/>
            </a:prstGeom>
            <a:gradFill rotWithShape="0">
              <a:gsLst>
                <a:gs pos="0">
                  <a:srgbClr val="E6DCAC"/>
                </a:gs>
                <a:gs pos="12000">
                  <a:srgbClr val="E6D78A"/>
                </a:gs>
                <a:gs pos="30000">
                  <a:srgbClr val="C7AC4C"/>
                </a:gs>
                <a:gs pos="45000">
                  <a:srgbClr val="E6D78A"/>
                </a:gs>
                <a:gs pos="77000">
                  <a:srgbClr val="C7AC4C"/>
                </a:gs>
                <a:gs pos="100000">
                  <a:srgbClr val="E6DCAC"/>
                </a:gs>
              </a:gsLst>
              <a:lin ang="2700000" scaled="1"/>
            </a:gradFill>
            <a:ln w="12700">
              <a:solidFill>
                <a:schemeClr val="folHlink"/>
              </a:solid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3" name="Line 16"/>
            <p:cNvSpPr>
              <a:spLocks noChangeShapeType="1"/>
            </p:cNvSpPr>
            <p:nvPr/>
          </p:nvSpPr>
          <p:spPr bwMode="auto">
            <a:xfrm>
              <a:off x="392" y="2138"/>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4" name="Line 17"/>
            <p:cNvSpPr>
              <a:spLocks noChangeShapeType="1"/>
            </p:cNvSpPr>
            <p:nvPr/>
          </p:nvSpPr>
          <p:spPr bwMode="auto">
            <a:xfrm>
              <a:off x="392" y="2186"/>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5" name="Line 18"/>
            <p:cNvSpPr>
              <a:spLocks noChangeShapeType="1"/>
            </p:cNvSpPr>
            <p:nvPr/>
          </p:nvSpPr>
          <p:spPr bwMode="auto">
            <a:xfrm>
              <a:off x="392" y="2234"/>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 name="Line 19"/>
            <p:cNvSpPr>
              <a:spLocks noChangeShapeType="1"/>
            </p:cNvSpPr>
            <p:nvPr/>
          </p:nvSpPr>
          <p:spPr bwMode="auto">
            <a:xfrm>
              <a:off x="392" y="2129"/>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7" name="Line 20"/>
            <p:cNvSpPr>
              <a:spLocks noChangeShapeType="1"/>
            </p:cNvSpPr>
            <p:nvPr/>
          </p:nvSpPr>
          <p:spPr bwMode="auto">
            <a:xfrm>
              <a:off x="392" y="2177"/>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8" name="Line 21"/>
            <p:cNvSpPr>
              <a:spLocks noChangeShapeType="1"/>
            </p:cNvSpPr>
            <p:nvPr/>
          </p:nvSpPr>
          <p:spPr bwMode="auto">
            <a:xfrm>
              <a:off x="392" y="2225"/>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1617928" name="Rectangle 8"/>
          <p:cNvSpPr>
            <a:spLocks noGrp="1" noChangeArrowheads="1"/>
          </p:cNvSpPr>
          <p:nvPr>
            <p:ph type="ctrTitle"/>
          </p:nvPr>
        </p:nvSpPr>
        <p:spPr>
          <a:xfrm>
            <a:off x="685800" y="1828800"/>
            <a:ext cx="7772400" cy="1143000"/>
          </a:xfrm>
        </p:spPr>
        <p:txBody>
          <a:bodyPr/>
          <a:lstStyle>
            <a:lvl1pPr>
              <a:defRPr/>
            </a:lvl1pPr>
          </a:lstStyle>
          <a:p>
            <a:r>
              <a:rPr lang="en-US"/>
              <a:t>Click to edit Master title style</a:t>
            </a:r>
          </a:p>
        </p:txBody>
      </p:sp>
      <p:sp>
        <p:nvSpPr>
          <p:cNvPr id="1617929" name="Rectangle 9"/>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19" name="Rectangle 10"/>
          <p:cNvSpPr>
            <a:spLocks noGrp="1" noChangeArrowheads="1"/>
          </p:cNvSpPr>
          <p:nvPr>
            <p:ph type="dt" sz="half" idx="10"/>
          </p:nvPr>
        </p:nvSpPr>
        <p:spPr>
          <a:xfrm>
            <a:off x="698500" y="6154738"/>
            <a:ext cx="1905000" cy="457200"/>
          </a:xfrm>
        </p:spPr>
        <p:txBody>
          <a:bodyPr/>
          <a:lstStyle>
            <a:lvl1pPr>
              <a:defRPr/>
            </a:lvl1pPr>
          </a:lstStyle>
          <a:p>
            <a:pPr>
              <a:defRPr/>
            </a:pPr>
            <a:endParaRPr lang="en-US">
              <a:solidFill>
                <a:srgbClr val="EAEAEA"/>
              </a:solidFill>
            </a:endParaRPr>
          </a:p>
        </p:txBody>
      </p:sp>
      <p:sp>
        <p:nvSpPr>
          <p:cNvPr id="20" name="Rectangle 11"/>
          <p:cNvSpPr>
            <a:spLocks noGrp="1" noChangeArrowheads="1"/>
          </p:cNvSpPr>
          <p:nvPr>
            <p:ph type="ftr" sz="quarter" idx="11"/>
          </p:nvPr>
        </p:nvSpPr>
        <p:spPr>
          <a:xfrm>
            <a:off x="3136900" y="6154738"/>
            <a:ext cx="2895600" cy="457200"/>
          </a:xfrm>
        </p:spPr>
        <p:txBody>
          <a:bodyPr/>
          <a:lstStyle>
            <a:lvl1pPr>
              <a:defRPr/>
            </a:lvl1pPr>
          </a:lstStyle>
          <a:p>
            <a:pPr>
              <a:defRPr/>
            </a:pPr>
            <a:endParaRPr lang="en-US">
              <a:solidFill>
                <a:srgbClr val="EAEAEA"/>
              </a:solidFill>
            </a:endParaRPr>
          </a:p>
        </p:txBody>
      </p:sp>
      <p:sp>
        <p:nvSpPr>
          <p:cNvPr id="21" name="Rectangle 12"/>
          <p:cNvSpPr>
            <a:spLocks noGrp="1" noChangeArrowheads="1"/>
          </p:cNvSpPr>
          <p:nvPr>
            <p:ph type="sldNum" sz="quarter" idx="12"/>
          </p:nvPr>
        </p:nvSpPr>
        <p:spPr>
          <a:xfrm>
            <a:off x="6565900" y="6154738"/>
            <a:ext cx="1905000" cy="457200"/>
          </a:xfrm>
        </p:spPr>
        <p:txBody>
          <a:bodyPr/>
          <a:lstStyle>
            <a:lvl1pPr>
              <a:defRPr/>
            </a:lvl1pPr>
          </a:lstStyle>
          <a:p>
            <a:pPr>
              <a:defRPr/>
            </a:pPr>
            <a:fld id="{E1A0ADF6-662F-4BE1-B46D-5624F5673177}"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F6902B3F-D3EB-40F8-8824-992DDBE9F59D}"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D4CEEDBE-B931-4E81-ACCE-40022928635A}"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985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09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CF69043A-409D-4DB4-81B3-B73B66468CC4}"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8"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9" name="Rectangle 12"/>
          <p:cNvSpPr>
            <a:spLocks noGrp="1" noChangeArrowheads="1"/>
          </p:cNvSpPr>
          <p:nvPr>
            <p:ph type="sldNum" sz="quarter" idx="12"/>
          </p:nvPr>
        </p:nvSpPr>
        <p:spPr>
          <a:ln/>
        </p:spPr>
        <p:txBody>
          <a:bodyPr/>
          <a:lstStyle>
            <a:lvl1pPr>
              <a:defRPr/>
            </a:lvl1pPr>
          </a:lstStyle>
          <a:p>
            <a:pPr>
              <a:defRPr/>
            </a:pPr>
            <a:fld id="{425CA81B-2170-4C84-9AEE-3EB2BE835373}"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4"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5" name="Rectangle 12"/>
          <p:cNvSpPr>
            <a:spLocks noGrp="1" noChangeArrowheads="1"/>
          </p:cNvSpPr>
          <p:nvPr>
            <p:ph type="sldNum" sz="quarter" idx="12"/>
          </p:nvPr>
        </p:nvSpPr>
        <p:spPr>
          <a:ln/>
        </p:spPr>
        <p:txBody>
          <a:bodyPr/>
          <a:lstStyle>
            <a:lvl1pPr>
              <a:defRPr/>
            </a:lvl1pPr>
          </a:lstStyle>
          <a:p>
            <a:pPr>
              <a:defRPr/>
            </a:pPr>
            <a:fld id="{8857EDAB-93DD-47C3-9FD6-EFF827DCA95A}"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3"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4" name="Rectangle 12"/>
          <p:cNvSpPr>
            <a:spLocks noGrp="1" noChangeArrowheads="1"/>
          </p:cNvSpPr>
          <p:nvPr>
            <p:ph type="sldNum" sz="quarter" idx="12"/>
          </p:nvPr>
        </p:nvSpPr>
        <p:spPr>
          <a:ln/>
        </p:spPr>
        <p:txBody>
          <a:bodyPr/>
          <a:lstStyle>
            <a:lvl1pPr>
              <a:defRPr/>
            </a:lvl1pPr>
          </a:lstStyle>
          <a:p>
            <a:pPr>
              <a:defRPr/>
            </a:pPr>
            <a:fld id="{5A7A6FE9-7131-4D8C-8E3F-235BF552756E}"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04E4601B-E292-4DE3-B2A4-C9A2A02A7CAC}"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174E2B82-6CAE-4104-87A2-C16E510D1219}"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222705D1-5DBB-44EE-BCEA-FE8959F32587}"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24625" y="350838"/>
            <a:ext cx="1946275" cy="5429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50838"/>
            <a:ext cx="5686425" cy="5429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64E4AAD2-048E-41E5-9351-20407CB37105}" type="slidenum">
              <a:rPr lang="en-US">
                <a:solidFill>
                  <a:srgbClr val="EAEAEA"/>
                </a:solidFill>
              </a:rPr>
              <a:pPr>
                <a:defRPr/>
              </a:pPr>
              <a:t>‹#›</a:t>
            </a:fld>
            <a:endParaRPr lang="en-US">
              <a:solidFill>
                <a:srgbClr val="EAEAEA"/>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3015222617"/>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694200535"/>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07"/>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244845209"/>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3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72046680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36791074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1969091767"/>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917800691"/>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57"/>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708132057"/>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518209659"/>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67414865"/>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4"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725651097"/>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4322019"/>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952008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5672698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221303"/>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48262521"/>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498070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1016671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492162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4636732"/>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73877237"/>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4942573"/>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7988127"/>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76580606"/>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349241"/>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962977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9099766"/>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1389503"/>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63501974"/>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63218558"/>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1303516"/>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67406385"/>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583497"/>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9651016"/>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7414341"/>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0895357"/>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94255686"/>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1631100"/>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040389"/>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1277218"/>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347625"/>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32529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9422175"/>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973228"/>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9651016"/>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7414341"/>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70895357"/>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94255686"/>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71631100"/>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04038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1277218"/>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347625"/>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325294"/>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9422175"/>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973228"/>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6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B2EE2BF-602C-4EF1-B57E-0894C582F5F4}" type="slidenum">
              <a:rPr lang="en-US"/>
              <a:pPr>
                <a:defRPr/>
              </a:pPr>
              <a:t>‹#›</a:t>
            </a:fld>
            <a:endParaRPr lang="en-US"/>
          </a:p>
        </p:txBody>
      </p:sp>
    </p:spTree>
    <p:extLst>
      <p:ext uri="{BB962C8B-B14F-4D97-AF65-F5344CB8AC3E}">
        <p14:creationId xmlns:p14="http://schemas.microsoft.com/office/powerpoint/2010/main" val="936352726"/>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8CDED45-4783-4F44-9FDF-2BA0ADBC707D}" type="slidenum">
              <a:rPr lang="en-US"/>
              <a:pPr>
                <a:defRPr/>
              </a:pPr>
              <a:t>‹#›</a:t>
            </a:fld>
            <a:endParaRPr lang="en-US"/>
          </a:p>
        </p:txBody>
      </p:sp>
    </p:spTree>
    <p:extLst>
      <p:ext uri="{BB962C8B-B14F-4D97-AF65-F5344CB8AC3E}">
        <p14:creationId xmlns:p14="http://schemas.microsoft.com/office/powerpoint/2010/main" val="1072770140"/>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AF10623-321A-4C9F-AEA6-AE0E5F01CAE0}" type="slidenum">
              <a:rPr lang="en-US"/>
              <a:pPr>
                <a:defRPr/>
              </a:pPr>
              <a:t>‹#›</a:t>
            </a:fld>
            <a:endParaRPr lang="en-US"/>
          </a:p>
        </p:txBody>
      </p:sp>
    </p:spTree>
    <p:extLst>
      <p:ext uri="{BB962C8B-B14F-4D97-AF65-F5344CB8AC3E}">
        <p14:creationId xmlns:p14="http://schemas.microsoft.com/office/powerpoint/2010/main" val="407222404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F132263-7EE4-4B31-BE95-F71DEA0FC422}" type="slidenum">
              <a:rPr lang="en-US"/>
              <a:pPr>
                <a:defRPr/>
              </a:pPr>
              <a:t>‹#›</a:t>
            </a:fld>
            <a:endParaRPr lang="en-US"/>
          </a:p>
        </p:txBody>
      </p:sp>
    </p:spTree>
    <p:extLst>
      <p:ext uri="{BB962C8B-B14F-4D97-AF65-F5344CB8AC3E}">
        <p14:creationId xmlns:p14="http://schemas.microsoft.com/office/powerpoint/2010/main" val="237316523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1939BC9-58D7-4C01-B32F-69878B258C5E}" type="slidenum">
              <a:rPr lang="en-US"/>
              <a:pPr>
                <a:defRPr/>
              </a:pPr>
              <a:t>‹#›</a:t>
            </a:fld>
            <a:endParaRPr lang="en-US"/>
          </a:p>
        </p:txBody>
      </p:sp>
    </p:spTree>
    <p:extLst>
      <p:ext uri="{BB962C8B-B14F-4D97-AF65-F5344CB8AC3E}">
        <p14:creationId xmlns:p14="http://schemas.microsoft.com/office/powerpoint/2010/main" val="1717751246"/>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C6EE37E-14DE-4248-A841-1963EE165AB0}" type="slidenum">
              <a:rPr lang="en-US"/>
              <a:pPr>
                <a:defRPr/>
              </a:pPr>
              <a:t>‹#›</a:t>
            </a:fld>
            <a:endParaRPr lang="en-US"/>
          </a:p>
        </p:txBody>
      </p:sp>
    </p:spTree>
    <p:extLst>
      <p:ext uri="{BB962C8B-B14F-4D97-AF65-F5344CB8AC3E}">
        <p14:creationId xmlns:p14="http://schemas.microsoft.com/office/powerpoint/2010/main" val="2229503188"/>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DEF5C0A-9EC9-4CB4-9E9A-45A951368388}" type="slidenum">
              <a:rPr lang="en-US"/>
              <a:pPr>
                <a:defRPr/>
              </a:pPr>
              <a:t>‹#›</a:t>
            </a:fld>
            <a:endParaRPr lang="en-US"/>
          </a:p>
        </p:txBody>
      </p:sp>
    </p:spTree>
    <p:extLst>
      <p:ext uri="{BB962C8B-B14F-4D97-AF65-F5344CB8AC3E}">
        <p14:creationId xmlns:p14="http://schemas.microsoft.com/office/powerpoint/2010/main" val="14116340"/>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518AABC-A77B-4F0F-B829-1B51F39AA886}" type="slidenum">
              <a:rPr lang="en-US"/>
              <a:pPr>
                <a:defRPr/>
              </a:pPr>
              <a:t>‹#›</a:t>
            </a:fld>
            <a:endParaRPr lang="en-US"/>
          </a:p>
        </p:txBody>
      </p:sp>
    </p:spTree>
    <p:extLst>
      <p:ext uri="{BB962C8B-B14F-4D97-AF65-F5344CB8AC3E}">
        <p14:creationId xmlns:p14="http://schemas.microsoft.com/office/powerpoint/2010/main" val="1847411966"/>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776DB1C-1AAF-4B10-9B76-C29F582B96EA}" type="slidenum">
              <a:rPr lang="en-US"/>
              <a:pPr>
                <a:defRPr/>
              </a:pPr>
              <a:t>‹#›</a:t>
            </a:fld>
            <a:endParaRPr lang="en-US"/>
          </a:p>
        </p:txBody>
      </p:sp>
    </p:spTree>
    <p:extLst>
      <p:ext uri="{BB962C8B-B14F-4D97-AF65-F5344CB8AC3E}">
        <p14:creationId xmlns:p14="http://schemas.microsoft.com/office/powerpoint/2010/main" val="3978151841"/>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1FA60C6-5372-466F-A9A0-04E793B8BD9B}" type="slidenum">
              <a:rPr lang="en-US"/>
              <a:pPr>
                <a:defRPr/>
              </a:pPr>
              <a:t>‹#›</a:t>
            </a:fld>
            <a:endParaRPr lang="en-US"/>
          </a:p>
        </p:txBody>
      </p:sp>
    </p:spTree>
    <p:extLst>
      <p:ext uri="{BB962C8B-B14F-4D97-AF65-F5344CB8AC3E}">
        <p14:creationId xmlns:p14="http://schemas.microsoft.com/office/powerpoint/2010/main" val="1850217529"/>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7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F59D49-7279-4540-9453-41C57592D27E}" type="slidenum">
              <a:rPr lang="en-US"/>
              <a:pPr>
                <a:defRPr/>
              </a:pPr>
              <a:t>‹#›</a:t>
            </a:fld>
            <a:endParaRPr lang="en-US"/>
          </a:p>
        </p:txBody>
      </p:sp>
    </p:spTree>
    <p:extLst>
      <p:ext uri="{BB962C8B-B14F-4D97-AF65-F5344CB8AC3E}">
        <p14:creationId xmlns:p14="http://schemas.microsoft.com/office/powerpoint/2010/main" val="1641190684"/>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C79CE90-F038-478D-80D5-AECC21AD2C91}" type="slidenum">
              <a:rPr lang="en-US"/>
              <a:pPr>
                <a:defRPr/>
              </a:pPr>
              <a:t>‹#›</a:t>
            </a:fld>
            <a:endParaRPr lang="en-US"/>
          </a:p>
        </p:txBody>
      </p:sp>
    </p:spTree>
    <p:extLst>
      <p:ext uri="{BB962C8B-B14F-4D97-AF65-F5344CB8AC3E}">
        <p14:creationId xmlns:p14="http://schemas.microsoft.com/office/powerpoint/2010/main" val="2855015863"/>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61"/>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1550813940"/>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1350507"/>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6"/>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6406272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6728081"/>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5689202"/>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14341463"/>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7548187"/>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11322715"/>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62637056"/>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5828199"/>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4"/>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74"/>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2109362"/>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30"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2007680"/>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7832980"/>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4283714"/>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5166648"/>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71264603"/>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0150037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0333500"/>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79559414"/>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8302593"/>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4459572"/>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49563335"/>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3781417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19217963"/>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40164247"/>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8874870"/>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2337262"/>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71672945"/>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06568471"/>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4077662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6578732"/>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2753022"/>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4726664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08041977"/>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67179448"/>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37762496"/>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291651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1904105"/>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1031135"/>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43195688"/>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80819"/>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84442356"/>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01331037"/>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5984700"/>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1069469"/>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1579794"/>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1421496"/>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1100416"/>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9654120"/>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70099484"/>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15518297"/>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07314829"/>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9601265"/>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52825352"/>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13923772"/>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2669835"/>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59803617"/>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9928266"/>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47141962"/>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4149220"/>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3676034"/>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93357"/>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2505424"/>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68936829"/>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1558058"/>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40445707"/>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1905888"/>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BA51D6-ABA1-4715-BC46-D3EF30F8BE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3226470"/>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129B66-184B-4378-A488-EEFFB24FB04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1115290"/>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2A1FC2-075E-4858-B759-9C704DAB9C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0911446"/>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483AB0F-3CC2-41A2-8FF9-7880C1A8A6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247975"/>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4B8EEE-AFD7-40D1-AE25-6FCA83A80C8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8125341"/>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331CA815-5362-4D48-BC07-37726AEA49A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2724155"/>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D4934E8-06E8-4D94-A923-68DC6C4AB8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2921280"/>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5B801F8-EB69-4781-A317-68208D44959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9433395"/>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C88415-E0F4-4824-8894-614E87DA18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44274804"/>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44712EE-22C1-4D86-B4F1-247488EBAED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7437005"/>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108C411-C9AF-4F57-9C90-FCACD2F493F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639607"/>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57148379"/>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51100728"/>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6565011"/>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5127323"/>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8169747"/>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72745939"/>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2594796"/>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4049401"/>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98278434"/>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6032081"/>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9265009"/>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4469392"/>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988743"/>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9587553"/>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10206046"/>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8634509"/>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57523855"/>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68450943"/>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8880502"/>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4036590"/>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175070"/>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0779251"/>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0946532"/>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5596123"/>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3122415"/>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9649471"/>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6771961"/>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6152336"/>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68809513"/>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3108922"/>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8071261"/>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0118899"/>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9158974"/>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72799148"/>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45208507"/>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2071361"/>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33317073"/>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9332230"/>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24902204"/>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2081341"/>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49010749"/>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6687657"/>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00569178"/>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43888914"/>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27932063"/>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78117596"/>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63670294"/>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0089166"/>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08078828"/>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1086822"/>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17638769"/>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02046264"/>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68498994"/>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3688840"/>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36747153"/>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3697533"/>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9635069"/>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99407566"/>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85270046"/>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06620691"/>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7438757"/>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17157607"/>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6782800"/>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6637567"/>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8549957"/>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5422039"/>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69EA6A9-E6FC-4345-B5C3-0E1888E6807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73192793"/>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9A5F0C6-D1AC-4E3E-BA06-B989E239A8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9843461"/>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E0061A-64CD-437B-8BF5-609B7D5E084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9384957"/>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65EB464-D9BD-4E76-B515-8BEC8044DD4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53741933"/>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A0ACBD9-555A-4743-9946-27B0991294E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6787882"/>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60BDCFD-FD57-43B1-9404-DA93B70E6F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72117025"/>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69F7362-AE3D-4DF7-A5C4-D3ED7AF26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5654461"/>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7B0E69C-4EC7-4CA6-B6C1-1F734F7190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71549340"/>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A8625DF-CB00-46CC-9CB0-3097D6118F8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828503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5DB846-53BA-416C-AFF1-EF99578CD6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57027759"/>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332560F-C3D6-408E-B48A-FC83DD876C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0001785"/>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58198559"/>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42031027"/>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77791771"/>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028617"/>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00958066"/>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0653078"/>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2211252"/>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8888445"/>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4094786"/>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8042335"/>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50814513"/>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564723"/>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27119190"/>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4080926"/>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00911382"/>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84013172"/>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05759922"/>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92255377"/>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0555076"/>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274126"/>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2535210"/>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47126253"/>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32183032"/>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230755"/>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6984178"/>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7825156"/>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2499806"/>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31778815"/>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04961599"/>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1169466"/>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9337452"/>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19035064"/>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43606206"/>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73152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6A3BF3F-9549-4D82-98FC-D6B5B541A4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1302187"/>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914400" y="1600200"/>
            <a:ext cx="7315200" cy="2283702"/>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388833A-7BAA-4E65-AFC6-67AEF11DE8E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109403"/>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FE794A2-5C3D-4CD8-B0FF-2AC6C9184C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75974334"/>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22F0A4-E435-4792-A9E2-35F326441C9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07363960"/>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763EDE7C-F9D4-4719-AAC4-9CA4EA87B6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04159201"/>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692FA0E-E903-4224-A1E5-33C761F5EA6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14815830"/>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1BF8E86-F3B5-4A08-B704-F259D6856AC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4686650"/>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650FFB7-C636-4C5A-A5C8-E91ACC4E70C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97776393"/>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14F7130-E6C5-4925-87AB-79A94A7702E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94120496"/>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361123" y="1600200"/>
            <a:ext cx="2868478" cy="4525963"/>
          </a:xfrm>
        </p:spPr>
        <p:txBody>
          <a:bodyPr vert="eaVert">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91C21E6-C9F1-4889-8D99-819FDC3D81E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26227027"/>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86EB34-0A52-4C7A-84F6-5FD7D0F03F3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33872890"/>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extLst>
      <p:ext uri="{BB962C8B-B14F-4D97-AF65-F5344CB8AC3E}">
        <p14:creationId xmlns:p14="http://schemas.microsoft.com/office/powerpoint/2010/main" val="4037447244"/>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extLst>
      <p:ext uri="{BB962C8B-B14F-4D97-AF65-F5344CB8AC3E}">
        <p14:creationId xmlns:p14="http://schemas.microsoft.com/office/powerpoint/2010/main" val="2233426043"/>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extLst>
      <p:ext uri="{BB962C8B-B14F-4D97-AF65-F5344CB8AC3E}">
        <p14:creationId xmlns:p14="http://schemas.microsoft.com/office/powerpoint/2010/main" val="1018894540"/>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extLst>
      <p:ext uri="{BB962C8B-B14F-4D97-AF65-F5344CB8AC3E}">
        <p14:creationId xmlns:p14="http://schemas.microsoft.com/office/powerpoint/2010/main" val="2457837812"/>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extLst>
      <p:ext uri="{BB962C8B-B14F-4D97-AF65-F5344CB8AC3E}">
        <p14:creationId xmlns:p14="http://schemas.microsoft.com/office/powerpoint/2010/main" val="3203444520"/>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extLst>
      <p:ext uri="{BB962C8B-B14F-4D97-AF65-F5344CB8AC3E}">
        <p14:creationId xmlns:p14="http://schemas.microsoft.com/office/powerpoint/2010/main" val="721317734"/>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extLst>
      <p:ext uri="{BB962C8B-B14F-4D97-AF65-F5344CB8AC3E}">
        <p14:creationId xmlns:p14="http://schemas.microsoft.com/office/powerpoint/2010/main" val="3692241256"/>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extLst>
      <p:ext uri="{BB962C8B-B14F-4D97-AF65-F5344CB8AC3E}">
        <p14:creationId xmlns:p14="http://schemas.microsoft.com/office/powerpoint/2010/main" val="2654471945"/>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extLst>
      <p:ext uri="{BB962C8B-B14F-4D97-AF65-F5344CB8AC3E}">
        <p14:creationId xmlns:p14="http://schemas.microsoft.com/office/powerpoint/2010/main" val="3732571502"/>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extLst>
      <p:ext uri="{BB962C8B-B14F-4D97-AF65-F5344CB8AC3E}">
        <p14:creationId xmlns:p14="http://schemas.microsoft.com/office/powerpoint/2010/main" val="3572766897"/>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extLst>
      <p:ext uri="{BB962C8B-B14F-4D97-AF65-F5344CB8AC3E}">
        <p14:creationId xmlns:p14="http://schemas.microsoft.com/office/powerpoint/2010/main" val="1796793656"/>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ACBDC45-85B5-4DF8-BD49-BFAEA3439A5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5745424"/>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2A989A2-47EE-4630-BDDF-75F47777629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31936906"/>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952CA02-C681-4692-BEEC-F7029D5C768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16030753"/>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262E24C-8458-43F4-9F04-3A56B2BDC58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11011453"/>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AEB04277-0DC7-4D61-9DF2-D3E6E45EC22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1339733"/>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D3347E4-229B-4C91-B55E-2245317BAF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2056050"/>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C78F208-410D-42EC-A0C2-0D3043708EC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13021057"/>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5CB42F2-2F6E-4348-8619-2BFAAF5EEFC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4824737"/>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BC8BFC9-8BCE-4C4F-9E37-8202628FB10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3480719"/>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1A63CE0-F46B-44DC-AF76-3F4B6DF638D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27141560"/>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1"/>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7" y="274651"/>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0826A23-EAE9-4B84-AEBC-BF9B01A4F84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233412"/>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307202"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307203"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A9B7C76-7AD3-449E-B67B-6787F5B8F2D5}" type="slidenum">
              <a:rPr lang="en-US"/>
              <a:pPr>
                <a:defRPr/>
              </a:pPr>
              <a:t>‹#›</a:t>
            </a:fld>
            <a:endParaRPr lang="en-US"/>
          </a:p>
        </p:txBody>
      </p:sp>
    </p:spTree>
    <p:extLst>
      <p:ext uri="{BB962C8B-B14F-4D97-AF65-F5344CB8AC3E}">
        <p14:creationId xmlns:p14="http://schemas.microsoft.com/office/powerpoint/2010/main" val="476825435"/>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6218C4C-D54F-451E-B332-8D84C61D6B94}" type="slidenum">
              <a:rPr lang="en-US"/>
              <a:pPr>
                <a:defRPr/>
              </a:pPr>
              <a:t>‹#›</a:t>
            </a:fld>
            <a:endParaRPr lang="en-US"/>
          </a:p>
        </p:txBody>
      </p:sp>
    </p:spTree>
    <p:extLst>
      <p:ext uri="{BB962C8B-B14F-4D97-AF65-F5344CB8AC3E}">
        <p14:creationId xmlns:p14="http://schemas.microsoft.com/office/powerpoint/2010/main" val="1958468967"/>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4F9D3E7-2987-4047-A474-ED677DA7BC91}" type="slidenum">
              <a:rPr lang="en-US"/>
              <a:pPr>
                <a:defRPr/>
              </a:pPr>
              <a:t>‹#›</a:t>
            </a:fld>
            <a:endParaRPr lang="en-US"/>
          </a:p>
        </p:txBody>
      </p:sp>
    </p:spTree>
    <p:extLst>
      <p:ext uri="{BB962C8B-B14F-4D97-AF65-F5344CB8AC3E}">
        <p14:creationId xmlns:p14="http://schemas.microsoft.com/office/powerpoint/2010/main" val="4294648036"/>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6"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0"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EE9D59-C5A5-4438-8636-0F5C76CF5E1C}" type="slidenum">
              <a:rPr lang="en-US"/>
              <a:pPr>
                <a:defRPr/>
              </a:pPr>
              <a:t>‹#›</a:t>
            </a:fld>
            <a:endParaRPr lang="en-US"/>
          </a:p>
        </p:txBody>
      </p:sp>
    </p:spTree>
    <p:extLst>
      <p:ext uri="{BB962C8B-B14F-4D97-AF65-F5344CB8AC3E}">
        <p14:creationId xmlns:p14="http://schemas.microsoft.com/office/powerpoint/2010/main" val="2234101097"/>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4E21206-D204-4D92-B5B0-C5EA0229AE19}" type="slidenum">
              <a:rPr lang="en-US"/>
              <a:pPr>
                <a:defRPr/>
              </a:pPr>
              <a:t>‹#›</a:t>
            </a:fld>
            <a:endParaRPr lang="en-US"/>
          </a:p>
        </p:txBody>
      </p:sp>
    </p:spTree>
    <p:extLst>
      <p:ext uri="{BB962C8B-B14F-4D97-AF65-F5344CB8AC3E}">
        <p14:creationId xmlns:p14="http://schemas.microsoft.com/office/powerpoint/2010/main" val="3073251754"/>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10016A7-01B1-4C24-837D-470FF5FE3A50}" type="slidenum">
              <a:rPr lang="en-US"/>
              <a:pPr>
                <a:defRPr/>
              </a:pPr>
              <a:t>‹#›</a:t>
            </a:fld>
            <a:endParaRPr lang="en-US"/>
          </a:p>
        </p:txBody>
      </p:sp>
    </p:spTree>
    <p:extLst>
      <p:ext uri="{BB962C8B-B14F-4D97-AF65-F5344CB8AC3E}">
        <p14:creationId xmlns:p14="http://schemas.microsoft.com/office/powerpoint/2010/main" val="4089094148"/>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48F1192-D06F-4056-84D8-4A2AA9823282}" type="slidenum">
              <a:rPr lang="en-US"/>
              <a:pPr>
                <a:defRPr/>
              </a:pPr>
              <a:t>‹#›</a:t>
            </a:fld>
            <a:endParaRPr lang="en-US"/>
          </a:p>
        </p:txBody>
      </p:sp>
    </p:spTree>
    <p:extLst>
      <p:ext uri="{BB962C8B-B14F-4D97-AF65-F5344CB8AC3E}">
        <p14:creationId xmlns:p14="http://schemas.microsoft.com/office/powerpoint/2010/main" val="2684873525"/>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37D8EC6-8513-431D-A336-8EA0B2BD88FF}" type="slidenum">
              <a:rPr lang="en-US"/>
              <a:pPr>
                <a:defRPr/>
              </a:pPr>
              <a:t>‹#›</a:t>
            </a:fld>
            <a:endParaRPr lang="en-US"/>
          </a:p>
        </p:txBody>
      </p:sp>
    </p:spTree>
    <p:extLst>
      <p:ext uri="{BB962C8B-B14F-4D97-AF65-F5344CB8AC3E}">
        <p14:creationId xmlns:p14="http://schemas.microsoft.com/office/powerpoint/2010/main" val="2237909972"/>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705E050-DCC4-48A0-AAE5-F3DA6EAA6CB2}" type="slidenum">
              <a:rPr lang="en-US"/>
              <a:pPr>
                <a:defRPr/>
              </a:pPr>
              <a:t>‹#›</a:t>
            </a:fld>
            <a:endParaRPr lang="en-US"/>
          </a:p>
        </p:txBody>
      </p:sp>
    </p:spTree>
    <p:extLst>
      <p:ext uri="{BB962C8B-B14F-4D97-AF65-F5344CB8AC3E}">
        <p14:creationId xmlns:p14="http://schemas.microsoft.com/office/powerpoint/2010/main" val="321249285"/>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76A9481-D3E6-4722-8DAF-3F60C4F94072}" type="slidenum">
              <a:rPr lang="en-US"/>
              <a:pPr>
                <a:defRPr/>
              </a:pPr>
              <a:t>‹#›</a:t>
            </a:fld>
            <a:endParaRPr lang="en-US"/>
          </a:p>
        </p:txBody>
      </p:sp>
    </p:spTree>
    <p:extLst>
      <p:ext uri="{BB962C8B-B14F-4D97-AF65-F5344CB8AC3E}">
        <p14:creationId xmlns:p14="http://schemas.microsoft.com/office/powerpoint/2010/main" val="711727423"/>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7"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5E382D5-8507-4342-8AB7-77FD3A47034C}" type="slidenum">
              <a:rPr lang="en-US"/>
              <a:pPr>
                <a:defRPr/>
              </a:pPr>
              <a:t>‹#›</a:t>
            </a:fld>
            <a:endParaRPr lang="en-US"/>
          </a:p>
        </p:txBody>
      </p:sp>
    </p:spTree>
    <p:extLst>
      <p:ext uri="{BB962C8B-B14F-4D97-AF65-F5344CB8AC3E}">
        <p14:creationId xmlns:p14="http://schemas.microsoft.com/office/powerpoint/2010/main" val="4096471599"/>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5A28EB6-E1E6-4901-9BFC-9593594DB132}" type="slidenum">
              <a:rPr lang="en-US"/>
              <a:pPr>
                <a:defRPr/>
              </a:pPr>
              <a:t>‹#›</a:t>
            </a:fld>
            <a:endParaRPr lang="en-US"/>
          </a:p>
        </p:txBody>
      </p:sp>
    </p:spTree>
    <p:extLst>
      <p:ext uri="{BB962C8B-B14F-4D97-AF65-F5344CB8AC3E}">
        <p14:creationId xmlns:p14="http://schemas.microsoft.com/office/powerpoint/2010/main" val="2988736756"/>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32F4E95-4030-4B13-95ED-B7DE7D230E48}" type="slidenum">
              <a:rPr lang="en-US"/>
              <a:pPr>
                <a:defRPr/>
              </a:pPr>
              <a:t>‹#›</a:t>
            </a:fld>
            <a:endParaRPr lang="en-US"/>
          </a:p>
        </p:txBody>
      </p:sp>
    </p:spTree>
    <p:extLst>
      <p:ext uri="{BB962C8B-B14F-4D97-AF65-F5344CB8AC3E}">
        <p14:creationId xmlns:p14="http://schemas.microsoft.com/office/powerpoint/2010/main" val="818418380"/>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21"/>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717E3EF-EB0C-4190-B113-4ECC8EECF720}" type="slidenum">
              <a:rPr lang="en-US"/>
              <a:pPr>
                <a:defRPr/>
              </a:pPr>
              <a:t>‹#›</a:t>
            </a:fld>
            <a:endParaRPr lang="en-US"/>
          </a:p>
        </p:txBody>
      </p:sp>
    </p:spTree>
    <p:extLst>
      <p:ext uri="{BB962C8B-B14F-4D97-AF65-F5344CB8AC3E}">
        <p14:creationId xmlns:p14="http://schemas.microsoft.com/office/powerpoint/2010/main" val="3495021120"/>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10"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4" y="1885950"/>
            <a:ext cx="4021667" cy="4171950"/>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812E7-FB6A-41B7-9634-E4FACA7A7684}" type="slidenum">
              <a:rPr lang="en-US"/>
              <a:pPr>
                <a:defRPr/>
              </a:pPr>
              <a:t>‹#›</a:t>
            </a:fld>
            <a:endParaRPr lang="en-US"/>
          </a:p>
        </p:txBody>
      </p:sp>
    </p:spTree>
    <p:extLst>
      <p:ext uri="{BB962C8B-B14F-4D97-AF65-F5344CB8AC3E}">
        <p14:creationId xmlns:p14="http://schemas.microsoft.com/office/powerpoint/2010/main" val="1552558557"/>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69434C8-76C7-4C34-8942-32F9323034C9}" type="slidenum">
              <a:rPr lang="en-US"/>
              <a:pPr>
                <a:defRPr/>
              </a:pPr>
              <a:t>‹#›</a:t>
            </a:fld>
            <a:endParaRPr lang="en-US"/>
          </a:p>
        </p:txBody>
      </p:sp>
    </p:spTree>
    <p:extLst>
      <p:ext uri="{BB962C8B-B14F-4D97-AF65-F5344CB8AC3E}">
        <p14:creationId xmlns:p14="http://schemas.microsoft.com/office/powerpoint/2010/main" val="3225620788"/>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E9E05AC-D992-4A4E-8133-C26187880165}" type="slidenum">
              <a:rPr lang="en-US"/>
              <a:pPr>
                <a:defRPr/>
              </a:pPr>
              <a:t>‹#›</a:t>
            </a:fld>
            <a:endParaRPr lang="en-US"/>
          </a:p>
        </p:txBody>
      </p:sp>
    </p:spTree>
    <p:extLst>
      <p:ext uri="{BB962C8B-B14F-4D97-AF65-F5344CB8AC3E}">
        <p14:creationId xmlns:p14="http://schemas.microsoft.com/office/powerpoint/2010/main" val="2476968890"/>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7AC0180-7176-4CA4-86C8-30CCA401938D}" type="slidenum">
              <a:rPr lang="en-US"/>
              <a:pPr>
                <a:defRPr/>
              </a:pPr>
              <a:t>‹#›</a:t>
            </a:fld>
            <a:endParaRPr lang="en-US"/>
          </a:p>
        </p:txBody>
      </p:sp>
    </p:spTree>
    <p:extLst>
      <p:ext uri="{BB962C8B-B14F-4D97-AF65-F5344CB8AC3E}">
        <p14:creationId xmlns:p14="http://schemas.microsoft.com/office/powerpoint/2010/main" val="1285848969"/>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71"/>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331615A-30C7-42F7-A5EF-BCAEB279CB96}" type="slidenum">
              <a:rPr lang="en-US"/>
              <a:pPr>
                <a:defRPr/>
              </a:pPr>
              <a:t>‹#›</a:t>
            </a:fld>
            <a:endParaRPr lang="en-US"/>
          </a:p>
        </p:txBody>
      </p:sp>
    </p:spTree>
    <p:extLst>
      <p:ext uri="{BB962C8B-B14F-4D97-AF65-F5344CB8AC3E}">
        <p14:creationId xmlns:p14="http://schemas.microsoft.com/office/powerpoint/2010/main" val="2099251267"/>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EBBDAEE-5402-49CB-B223-536FA1C9949C}" type="slidenum">
              <a:rPr lang="en-US"/>
              <a:pPr>
                <a:defRPr/>
              </a:pPr>
              <a:t>‹#›</a:t>
            </a:fld>
            <a:endParaRPr lang="en-US"/>
          </a:p>
        </p:txBody>
      </p:sp>
    </p:spTree>
    <p:extLst>
      <p:ext uri="{BB962C8B-B14F-4D97-AF65-F5344CB8AC3E}">
        <p14:creationId xmlns:p14="http://schemas.microsoft.com/office/powerpoint/2010/main" val="718435303"/>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6880842-A27C-4F93-8640-4F03BEB559E2}" type="slidenum">
              <a:rPr lang="en-US"/>
              <a:pPr>
                <a:defRPr/>
              </a:pPr>
              <a:t>‹#›</a:t>
            </a:fld>
            <a:endParaRPr lang="en-US"/>
          </a:p>
        </p:txBody>
      </p:sp>
    </p:spTree>
    <p:extLst>
      <p:ext uri="{BB962C8B-B14F-4D97-AF65-F5344CB8AC3E}">
        <p14:creationId xmlns:p14="http://schemas.microsoft.com/office/powerpoint/2010/main" val="7859164"/>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11"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0AD5420-EEED-4EB7-878F-9FB375E4F24C}" type="slidenum">
              <a:rPr lang="en-US"/>
              <a:pPr>
                <a:defRPr/>
              </a:pPr>
              <a:t>‹#›</a:t>
            </a:fld>
            <a:endParaRPr lang="en-US"/>
          </a:p>
        </p:txBody>
      </p:sp>
    </p:spTree>
    <p:extLst>
      <p:ext uri="{BB962C8B-B14F-4D97-AF65-F5344CB8AC3E}">
        <p14:creationId xmlns:p14="http://schemas.microsoft.com/office/powerpoint/2010/main" val="330694184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6.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image" Target="../media/image1.jpeg"/><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7.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6.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8.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7.xml"/><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9.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8.xml"/><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theme" Target="../theme/theme10.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9.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theme" Target="../theme/theme11.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0.xml"/><Relationship Id="rId3" Type="http://schemas.openxmlformats.org/officeDocument/2006/relationships/slideLayout" Target="../slideLayouts/slideLayout125.xml"/><Relationship Id="rId7" Type="http://schemas.openxmlformats.org/officeDocument/2006/relationships/slideLayout" Target="../slideLayouts/slideLayout129.xml"/><Relationship Id="rId12" Type="http://schemas.openxmlformats.org/officeDocument/2006/relationships/theme" Target="../theme/theme12.xml"/><Relationship Id="rId2" Type="http://schemas.openxmlformats.org/officeDocument/2006/relationships/slideLayout" Target="../slideLayouts/slideLayout124.xml"/><Relationship Id="rId1" Type="http://schemas.openxmlformats.org/officeDocument/2006/relationships/slideLayout" Target="../slideLayouts/slideLayout123.xml"/><Relationship Id="rId6" Type="http://schemas.openxmlformats.org/officeDocument/2006/relationships/slideLayout" Target="../slideLayouts/slideLayout128.xml"/><Relationship Id="rId11" Type="http://schemas.openxmlformats.org/officeDocument/2006/relationships/slideLayout" Target="../slideLayouts/slideLayout133.xml"/><Relationship Id="rId5" Type="http://schemas.openxmlformats.org/officeDocument/2006/relationships/slideLayout" Target="../slideLayouts/slideLayout127.xml"/><Relationship Id="rId10" Type="http://schemas.openxmlformats.org/officeDocument/2006/relationships/slideLayout" Target="../slideLayouts/slideLayout132.xml"/><Relationship Id="rId4" Type="http://schemas.openxmlformats.org/officeDocument/2006/relationships/slideLayout" Target="../slideLayouts/slideLayout126.xml"/><Relationship Id="rId9" Type="http://schemas.openxmlformats.org/officeDocument/2006/relationships/slideLayout" Target="../slideLayouts/slideLayout13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theme" Target="../theme/theme13.xml"/><Relationship Id="rId2" Type="http://schemas.openxmlformats.org/officeDocument/2006/relationships/slideLayout" Target="../slideLayouts/slideLayout135.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0" Type="http://schemas.openxmlformats.org/officeDocument/2006/relationships/slideLayout" Target="../slideLayouts/slideLayout143.xml"/><Relationship Id="rId4" Type="http://schemas.openxmlformats.org/officeDocument/2006/relationships/slideLayout" Target="../slideLayouts/slideLayout137.xml"/><Relationship Id="rId9" Type="http://schemas.openxmlformats.org/officeDocument/2006/relationships/slideLayout" Target="../slideLayouts/slideLayout1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2.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theme" Target="../theme/theme14.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3.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theme" Target="../theme/theme15.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4.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theme" Target="../theme/theme16.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5.xml"/><Relationship Id="rId3" Type="http://schemas.openxmlformats.org/officeDocument/2006/relationships/slideLayout" Target="../slideLayouts/slideLayout180.xml"/><Relationship Id="rId7" Type="http://schemas.openxmlformats.org/officeDocument/2006/relationships/slideLayout" Target="../slideLayouts/slideLayout184.xml"/><Relationship Id="rId12" Type="http://schemas.openxmlformats.org/officeDocument/2006/relationships/theme" Target="../theme/theme17.xml"/><Relationship Id="rId2" Type="http://schemas.openxmlformats.org/officeDocument/2006/relationships/slideLayout" Target="../slideLayouts/slideLayout179.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5" Type="http://schemas.openxmlformats.org/officeDocument/2006/relationships/slideLayout" Target="../slideLayouts/slideLayout182.xml"/><Relationship Id="rId10" Type="http://schemas.openxmlformats.org/officeDocument/2006/relationships/slideLayout" Target="../slideLayouts/slideLayout187.xml"/><Relationship Id="rId4" Type="http://schemas.openxmlformats.org/officeDocument/2006/relationships/slideLayout" Target="../slideLayouts/slideLayout181.xml"/><Relationship Id="rId9" Type="http://schemas.openxmlformats.org/officeDocument/2006/relationships/slideLayout" Target="../slideLayouts/slideLayout18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6.xml"/><Relationship Id="rId3" Type="http://schemas.openxmlformats.org/officeDocument/2006/relationships/slideLayout" Target="../slideLayouts/slideLayout191.xml"/><Relationship Id="rId7" Type="http://schemas.openxmlformats.org/officeDocument/2006/relationships/slideLayout" Target="../slideLayouts/slideLayout195.xml"/><Relationship Id="rId12" Type="http://schemas.openxmlformats.org/officeDocument/2006/relationships/theme" Target="../theme/theme18.xml"/><Relationship Id="rId2" Type="http://schemas.openxmlformats.org/officeDocument/2006/relationships/slideLayout" Target="../slideLayouts/slideLayout190.xml"/><Relationship Id="rId1" Type="http://schemas.openxmlformats.org/officeDocument/2006/relationships/slideLayout" Target="../slideLayouts/slideLayout189.xml"/><Relationship Id="rId6" Type="http://schemas.openxmlformats.org/officeDocument/2006/relationships/slideLayout" Target="../slideLayouts/slideLayout194.xml"/><Relationship Id="rId11" Type="http://schemas.openxmlformats.org/officeDocument/2006/relationships/slideLayout" Target="../slideLayouts/slideLayout199.xml"/><Relationship Id="rId5" Type="http://schemas.openxmlformats.org/officeDocument/2006/relationships/slideLayout" Target="../slideLayouts/slideLayout193.xml"/><Relationship Id="rId10" Type="http://schemas.openxmlformats.org/officeDocument/2006/relationships/slideLayout" Target="../slideLayouts/slideLayout198.xml"/><Relationship Id="rId4" Type="http://schemas.openxmlformats.org/officeDocument/2006/relationships/slideLayout" Target="../slideLayouts/slideLayout192.xml"/><Relationship Id="rId9" Type="http://schemas.openxmlformats.org/officeDocument/2006/relationships/slideLayout" Target="../slideLayouts/slideLayout19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7.xml"/><Relationship Id="rId3" Type="http://schemas.openxmlformats.org/officeDocument/2006/relationships/slideLayout" Target="../slideLayouts/slideLayout202.xml"/><Relationship Id="rId7" Type="http://schemas.openxmlformats.org/officeDocument/2006/relationships/slideLayout" Target="../slideLayouts/slideLayout206.xml"/><Relationship Id="rId12" Type="http://schemas.openxmlformats.org/officeDocument/2006/relationships/theme" Target="../theme/theme19.xml"/><Relationship Id="rId2" Type="http://schemas.openxmlformats.org/officeDocument/2006/relationships/slideLayout" Target="../slideLayouts/slideLayout201.xml"/><Relationship Id="rId1" Type="http://schemas.openxmlformats.org/officeDocument/2006/relationships/slideLayout" Target="../slideLayouts/slideLayout200.xml"/><Relationship Id="rId6" Type="http://schemas.openxmlformats.org/officeDocument/2006/relationships/slideLayout" Target="../slideLayouts/slideLayout205.xml"/><Relationship Id="rId11" Type="http://schemas.openxmlformats.org/officeDocument/2006/relationships/slideLayout" Target="../slideLayouts/slideLayout210.xml"/><Relationship Id="rId5" Type="http://schemas.openxmlformats.org/officeDocument/2006/relationships/slideLayout" Target="../slideLayouts/slideLayout204.xml"/><Relationship Id="rId10" Type="http://schemas.openxmlformats.org/officeDocument/2006/relationships/slideLayout" Target="../slideLayouts/slideLayout209.xml"/><Relationship Id="rId4" Type="http://schemas.openxmlformats.org/officeDocument/2006/relationships/slideLayout" Target="../slideLayouts/slideLayout203.xml"/><Relationship Id="rId9" Type="http://schemas.openxmlformats.org/officeDocument/2006/relationships/slideLayout" Target="../slideLayouts/slideLayout208.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8.xml"/><Relationship Id="rId3" Type="http://schemas.openxmlformats.org/officeDocument/2006/relationships/slideLayout" Target="../slideLayouts/slideLayout213.xml"/><Relationship Id="rId7" Type="http://schemas.openxmlformats.org/officeDocument/2006/relationships/slideLayout" Target="../slideLayouts/slideLayout217.xml"/><Relationship Id="rId12" Type="http://schemas.openxmlformats.org/officeDocument/2006/relationships/theme" Target="../theme/theme20.xml"/><Relationship Id="rId2" Type="http://schemas.openxmlformats.org/officeDocument/2006/relationships/slideLayout" Target="../slideLayouts/slideLayout212.xml"/><Relationship Id="rId1" Type="http://schemas.openxmlformats.org/officeDocument/2006/relationships/slideLayout" Target="../slideLayouts/slideLayout211.xml"/><Relationship Id="rId6" Type="http://schemas.openxmlformats.org/officeDocument/2006/relationships/slideLayout" Target="../slideLayouts/slideLayout216.xml"/><Relationship Id="rId11" Type="http://schemas.openxmlformats.org/officeDocument/2006/relationships/slideLayout" Target="../slideLayouts/slideLayout221.xml"/><Relationship Id="rId5" Type="http://schemas.openxmlformats.org/officeDocument/2006/relationships/slideLayout" Target="../slideLayouts/slideLayout215.xml"/><Relationship Id="rId10" Type="http://schemas.openxmlformats.org/officeDocument/2006/relationships/slideLayout" Target="../slideLayouts/slideLayout220.xml"/><Relationship Id="rId4" Type="http://schemas.openxmlformats.org/officeDocument/2006/relationships/slideLayout" Target="../slideLayouts/slideLayout214.xml"/><Relationship Id="rId9" Type="http://schemas.openxmlformats.org/officeDocument/2006/relationships/slideLayout" Target="../slideLayouts/slideLayout219.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9.xml"/><Relationship Id="rId3" Type="http://schemas.openxmlformats.org/officeDocument/2006/relationships/slideLayout" Target="../slideLayouts/slideLayout224.xml"/><Relationship Id="rId7" Type="http://schemas.openxmlformats.org/officeDocument/2006/relationships/slideLayout" Target="../slideLayouts/slideLayout228.xml"/><Relationship Id="rId12" Type="http://schemas.openxmlformats.org/officeDocument/2006/relationships/theme" Target="../theme/theme21.xml"/><Relationship Id="rId2" Type="http://schemas.openxmlformats.org/officeDocument/2006/relationships/slideLayout" Target="../slideLayouts/slideLayout223.xml"/><Relationship Id="rId1" Type="http://schemas.openxmlformats.org/officeDocument/2006/relationships/slideLayout" Target="../slideLayouts/slideLayout222.xml"/><Relationship Id="rId6" Type="http://schemas.openxmlformats.org/officeDocument/2006/relationships/slideLayout" Target="../slideLayouts/slideLayout227.xml"/><Relationship Id="rId11" Type="http://schemas.openxmlformats.org/officeDocument/2006/relationships/slideLayout" Target="../slideLayouts/slideLayout232.xml"/><Relationship Id="rId5" Type="http://schemas.openxmlformats.org/officeDocument/2006/relationships/slideLayout" Target="../slideLayouts/slideLayout226.xml"/><Relationship Id="rId10" Type="http://schemas.openxmlformats.org/officeDocument/2006/relationships/slideLayout" Target="../slideLayouts/slideLayout231.xml"/><Relationship Id="rId4" Type="http://schemas.openxmlformats.org/officeDocument/2006/relationships/slideLayout" Target="../slideLayouts/slideLayout225.xml"/><Relationship Id="rId9" Type="http://schemas.openxmlformats.org/officeDocument/2006/relationships/slideLayout" Target="../slideLayouts/slideLayout230.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40.xml"/><Relationship Id="rId13" Type="http://schemas.openxmlformats.org/officeDocument/2006/relationships/image" Target="../media/image2.png"/><Relationship Id="rId3" Type="http://schemas.openxmlformats.org/officeDocument/2006/relationships/slideLayout" Target="../slideLayouts/slideLayout235.xml"/><Relationship Id="rId7" Type="http://schemas.openxmlformats.org/officeDocument/2006/relationships/slideLayout" Target="../slideLayouts/slideLayout239.xml"/><Relationship Id="rId12" Type="http://schemas.openxmlformats.org/officeDocument/2006/relationships/theme" Target="../theme/theme22.xml"/><Relationship Id="rId2" Type="http://schemas.openxmlformats.org/officeDocument/2006/relationships/slideLayout" Target="../slideLayouts/slideLayout234.xml"/><Relationship Id="rId1" Type="http://schemas.openxmlformats.org/officeDocument/2006/relationships/slideLayout" Target="../slideLayouts/slideLayout233.xml"/><Relationship Id="rId6" Type="http://schemas.openxmlformats.org/officeDocument/2006/relationships/slideLayout" Target="../slideLayouts/slideLayout238.xml"/><Relationship Id="rId11" Type="http://schemas.openxmlformats.org/officeDocument/2006/relationships/slideLayout" Target="../slideLayouts/slideLayout243.xml"/><Relationship Id="rId5" Type="http://schemas.openxmlformats.org/officeDocument/2006/relationships/slideLayout" Target="../slideLayouts/slideLayout237.xml"/><Relationship Id="rId10" Type="http://schemas.openxmlformats.org/officeDocument/2006/relationships/slideLayout" Target="../slideLayouts/slideLayout242.xml"/><Relationship Id="rId4" Type="http://schemas.openxmlformats.org/officeDocument/2006/relationships/slideLayout" Target="../slideLayouts/slideLayout236.xml"/><Relationship Id="rId9" Type="http://schemas.openxmlformats.org/officeDocument/2006/relationships/slideLayout" Target="../slideLayouts/slideLayout241.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51.xml"/><Relationship Id="rId3" Type="http://schemas.openxmlformats.org/officeDocument/2006/relationships/slideLayout" Target="../slideLayouts/slideLayout246.xml"/><Relationship Id="rId7" Type="http://schemas.openxmlformats.org/officeDocument/2006/relationships/slideLayout" Target="../slideLayouts/slideLayout250.xml"/><Relationship Id="rId12" Type="http://schemas.openxmlformats.org/officeDocument/2006/relationships/theme" Target="../theme/theme23.xml"/><Relationship Id="rId2" Type="http://schemas.openxmlformats.org/officeDocument/2006/relationships/slideLayout" Target="../slideLayouts/slideLayout245.xml"/><Relationship Id="rId1" Type="http://schemas.openxmlformats.org/officeDocument/2006/relationships/slideLayout" Target="../slideLayouts/slideLayout244.xml"/><Relationship Id="rId6" Type="http://schemas.openxmlformats.org/officeDocument/2006/relationships/slideLayout" Target="../slideLayouts/slideLayout249.xml"/><Relationship Id="rId11" Type="http://schemas.openxmlformats.org/officeDocument/2006/relationships/slideLayout" Target="../slideLayouts/slideLayout254.xml"/><Relationship Id="rId5" Type="http://schemas.openxmlformats.org/officeDocument/2006/relationships/slideLayout" Target="../slideLayouts/slideLayout248.xml"/><Relationship Id="rId10" Type="http://schemas.openxmlformats.org/officeDocument/2006/relationships/slideLayout" Target="../slideLayouts/slideLayout253.xml"/><Relationship Id="rId4" Type="http://schemas.openxmlformats.org/officeDocument/2006/relationships/slideLayout" Target="../slideLayouts/slideLayout247.xml"/><Relationship Id="rId9" Type="http://schemas.openxmlformats.org/officeDocument/2006/relationships/slideLayout" Target="../slideLayouts/slideLayout252.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62.xml"/><Relationship Id="rId3" Type="http://schemas.openxmlformats.org/officeDocument/2006/relationships/slideLayout" Target="../slideLayouts/slideLayout257.xml"/><Relationship Id="rId7" Type="http://schemas.openxmlformats.org/officeDocument/2006/relationships/slideLayout" Target="../slideLayouts/slideLayout261.xml"/><Relationship Id="rId12" Type="http://schemas.openxmlformats.org/officeDocument/2006/relationships/theme" Target="../theme/theme24.xml"/><Relationship Id="rId2" Type="http://schemas.openxmlformats.org/officeDocument/2006/relationships/slideLayout" Target="../slideLayouts/slideLayout256.xml"/><Relationship Id="rId1" Type="http://schemas.openxmlformats.org/officeDocument/2006/relationships/slideLayout" Target="../slideLayouts/slideLayout255.xml"/><Relationship Id="rId6" Type="http://schemas.openxmlformats.org/officeDocument/2006/relationships/slideLayout" Target="../slideLayouts/slideLayout260.xml"/><Relationship Id="rId11" Type="http://schemas.openxmlformats.org/officeDocument/2006/relationships/slideLayout" Target="../slideLayouts/slideLayout265.xml"/><Relationship Id="rId5" Type="http://schemas.openxmlformats.org/officeDocument/2006/relationships/slideLayout" Target="../slideLayouts/slideLayout259.xml"/><Relationship Id="rId10" Type="http://schemas.openxmlformats.org/officeDocument/2006/relationships/slideLayout" Target="../slideLayouts/slideLayout264.xml"/><Relationship Id="rId4" Type="http://schemas.openxmlformats.org/officeDocument/2006/relationships/slideLayout" Target="../slideLayouts/slideLayout258.xml"/><Relationship Id="rId9" Type="http://schemas.openxmlformats.org/officeDocument/2006/relationships/slideLayout" Target="../slideLayouts/slideLayout263.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73.xml"/><Relationship Id="rId3" Type="http://schemas.openxmlformats.org/officeDocument/2006/relationships/slideLayout" Target="../slideLayouts/slideLayout268.xml"/><Relationship Id="rId7" Type="http://schemas.openxmlformats.org/officeDocument/2006/relationships/slideLayout" Target="../slideLayouts/slideLayout272.xml"/><Relationship Id="rId12" Type="http://schemas.openxmlformats.org/officeDocument/2006/relationships/theme" Target="../theme/theme25.xml"/><Relationship Id="rId2" Type="http://schemas.openxmlformats.org/officeDocument/2006/relationships/slideLayout" Target="../slideLayouts/slideLayout267.xml"/><Relationship Id="rId1" Type="http://schemas.openxmlformats.org/officeDocument/2006/relationships/slideLayout" Target="../slideLayouts/slideLayout266.xml"/><Relationship Id="rId6" Type="http://schemas.openxmlformats.org/officeDocument/2006/relationships/slideLayout" Target="../slideLayouts/slideLayout271.xml"/><Relationship Id="rId11" Type="http://schemas.openxmlformats.org/officeDocument/2006/relationships/slideLayout" Target="../slideLayouts/slideLayout276.xml"/><Relationship Id="rId5" Type="http://schemas.openxmlformats.org/officeDocument/2006/relationships/slideLayout" Target="../slideLayouts/slideLayout270.xml"/><Relationship Id="rId10" Type="http://schemas.openxmlformats.org/officeDocument/2006/relationships/slideLayout" Target="../slideLayouts/slideLayout275.xml"/><Relationship Id="rId4" Type="http://schemas.openxmlformats.org/officeDocument/2006/relationships/slideLayout" Target="../slideLayouts/slideLayout269.xml"/><Relationship Id="rId9" Type="http://schemas.openxmlformats.org/officeDocument/2006/relationships/slideLayout" Target="../slideLayouts/slideLayout274.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84.xml"/><Relationship Id="rId3" Type="http://schemas.openxmlformats.org/officeDocument/2006/relationships/slideLayout" Target="../slideLayouts/slideLayout279.xml"/><Relationship Id="rId7" Type="http://schemas.openxmlformats.org/officeDocument/2006/relationships/slideLayout" Target="../slideLayouts/slideLayout283.xml"/><Relationship Id="rId12" Type="http://schemas.openxmlformats.org/officeDocument/2006/relationships/theme" Target="../theme/theme26.xml"/><Relationship Id="rId2" Type="http://schemas.openxmlformats.org/officeDocument/2006/relationships/slideLayout" Target="../slideLayouts/slideLayout278.xml"/><Relationship Id="rId1" Type="http://schemas.openxmlformats.org/officeDocument/2006/relationships/slideLayout" Target="../slideLayouts/slideLayout277.xml"/><Relationship Id="rId6" Type="http://schemas.openxmlformats.org/officeDocument/2006/relationships/slideLayout" Target="../slideLayouts/slideLayout282.xml"/><Relationship Id="rId11" Type="http://schemas.openxmlformats.org/officeDocument/2006/relationships/slideLayout" Target="../slideLayouts/slideLayout287.xml"/><Relationship Id="rId5" Type="http://schemas.openxmlformats.org/officeDocument/2006/relationships/slideLayout" Target="../slideLayouts/slideLayout281.xml"/><Relationship Id="rId10" Type="http://schemas.openxmlformats.org/officeDocument/2006/relationships/slideLayout" Target="../slideLayouts/slideLayout286.xml"/><Relationship Id="rId4" Type="http://schemas.openxmlformats.org/officeDocument/2006/relationships/slideLayout" Target="../slideLayouts/slideLayout280.xml"/><Relationship Id="rId9" Type="http://schemas.openxmlformats.org/officeDocument/2006/relationships/slideLayout" Target="../slideLayouts/slideLayout285.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95.xml"/><Relationship Id="rId13" Type="http://schemas.openxmlformats.org/officeDocument/2006/relationships/theme" Target="../theme/theme27.xml"/><Relationship Id="rId3" Type="http://schemas.openxmlformats.org/officeDocument/2006/relationships/slideLayout" Target="../slideLayouts/slideLayout290.xml"/><Relationship Id="rId7" Type="http://schemas.openxmlformats.org/officeDocument/2006/relationships/slideLayout" Target="../slideLayouts/slideLayout294.xml"/><Relationship Id="rId12" Type="http://schemas.openxmlformats.org/officeDocument/2006/relationships/slideLayout" Target="../slideLayouts/slideLayout299.xml"/><Relationship Id="rId2" Type="http://schemas.openxmlformats.org/officeDocument/2006/relationships/slideLayout" Target="../slideLayouts/slideLayout289.xml"/><Relationship Id="rId1" Type="http://schemas.openxmlformats.org/officeDocument/2006/relationships/slideLayout" Target="../slideLayouts/slideLayout288.xml"/><Relationship Id="rId6" Type="http://schemas.openxmlformats.org/officeDocument/2006/relationships/slideLayout" Target="../slideLayouts/slideLayout293.xml"/><Relationship Id="rId11" Type="http://schemas.openxmlformats.org/officeDocument/2006/relationships/slideLayout" Target="../slideLayouts/slideLayout298.xml"/><Relationship Id="rId5" Type="http://schemas.openxmlformats.org/officeDocument/2006/relationships/slideLayout" Target="../slideLayouts/slideLayout292.xml"/><Relationship Id="rId10" Type="http://schemas.openxmlformats.org/officeDocument/2006/relationships/slideLayout" Target="../slideLayouts/slideLayout297.xml"/><Relationship Id="rId4" Type="http://schemas.openxmlformats.org/officeDocument/2006/relationships/slideLayout" Target="../slideLayouts/slideLayout291.xml"/><Relationship Id="rId9" Type="http://schemas.openxmlformats.org/officeDocument/2006/relationships/slideLayout" Target="../slideLayouts/slideLayout29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theme" Target="../theme/theme28.xml"/><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slideLayout" Target="../slideLayouts/slideLayout311.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19.xml"/><Relationship Id="rId3" Type="http://schemas.openxmlformats.org/officeDocument/2006/relationships/slideLayout" Target="../slideLayouts/slideLayout314.xml"/><Relationship Id="rId7" Type="http://schemas.openxmlformats.org/officeDocument/2006/relationships/slideLayout" Target="../slideLayouts/slideLayout318.xml"/><Relationship Id="rId12" Type="http://schemas.openxmlformats.org/officeDocument/2006/relationships/theme" Target="../theme/theme29.xml"/><Relationship Id="rId2" Type="http://schemas.openxmlformats.org/officeDocument/2006/relationships/slideLayout" Target="../slideLayouts/slideLayout313.xml"/><Relationship Id="rId1" Type="http://schemas.openxmlformats.org/officeDocument/2006/relationships/slideLayout" Target="../slideLayouts/slideLayout312.xml"/><Relationship Id="rId6" Type="http://schemas.openxmlformats.org/officeDocument/2006/relationships/slideLayout" Target="../slideLayouts/slideLayout317.xml"/><Relationship Id="rId11" Type="http://schemas.openxmlformats.org/officeDocument/2006/relationships/slideLayout" Target="../slideLayouts/slideLayout322.xml"/><Relationship Id="rId5" Type="http://schemas.openxmlformats.org/officeDocument/2006/relationships/slideLayout" Target="../slideLayouts/slideLayout316.xml"/><Relationship Id="rId10" Type="http://schemas.openxmlformats.org/officeDocument/2006/relationships/slideLayout" Target="../slideLayouts/slideLayout321.xml"/><Relationship Id="rId4" Type="http://schemas.openxmlformats.org/officeDocument/2006/relationships/slideLayout" Target="../slideLayouts/slideLayout315.xml"/><Relationship Id="rId9" Type="http://schemas.openxmlformats.org/officeDocument/2006/relationships/slideLayout" Target="../slideLayouts/slideLayout320.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30.xml"/><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0.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1.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52.xml"/><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2.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3.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74.xml"/><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4.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85.xml"/><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5.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96.xml"/><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6.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407.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theme" Target="../theme/theme37.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18.xml"/><Relationship Id="rId3" Type="http://schemas.openxmlformats.org/officeDocument/2006/relationships/slideLayout" Target="../slideLayouts/slideLayout413.xml"/><Relationship Id="rId7" Type="http://schemas.openxmlformats.org/officeDocument/2006/relationships/slideLayout" Target="../slideLayouts/slideLayout417.xml"/><Relationship Id="rId12" Type="http://schemas.openxmlformats.org/officeDocument/2006/relationships/theme" Target="../theme/theme38.xml"/><Relationship Id="rId2" Type="http://schemas.openxmlformats.org/officeDocument/2006/relationships/slideLayout" Target="../slideLayouts/slideLayout412.xml"/><Relationship Id="rId1" Type="http://schemas.openxmlformats.org/officeDocument/2006/relationships/slideLayout" Target="../slideLayouts/slideLayout411.xml"/><Relationship Id="rId6" Type="http://schemas.openxmlformats.org/officeDocument/2006/relationships/slideLayout" Target="../slideLayouts/slideLayout416.xml"/><Relationship Id="rId11" Type="http://schemas.openxmlformats.org/officeDocument/2006/relationships/slideLayout" Target="../slideLayouts/slideLayout421.xml"/><Relationship Id="rId5" Type="http://schemas.openxmlformats.org/officeDocument/2006/relationships/slideLayout" Target="../slideLayouts/slideLayout415.xml"/><Relationship Id="rId10" Type="http://schemas.openxmlformats.org/officeDocument/2006/relationships/slideLayout" Target="../slideLayouts/slideLayout420.xml"/><Relationship Id="rId4" Type="http://schemas.openxmlformats.org/officeDocument/2006/relationships/slideLayout" Target="../slideLayouts/slideLayout414.xml"/><Relationship Id="rId9" Type="http://schemas.openxmlformats.org/officeDocument/2006/relationships/slideLayout" Target="../slideLayouts/slideLayout419.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29.xml"/><Relationship Id="rId3" Type="http://schemas.openxmlformats.org/officeDocument/2006/relationships/slideLayout" Target="../slideLayouts/slideLayout424.xml"/><Relationship Id="rId7" Type="http://schemas.openxmlformats.org/officeDocument/2006/relationships/slideLayout" Target="../slideLayouts/slideLayout428.xml"/><Relationship Id="rId12" Type="http://schemas.openxmlformats.org/officeDocument/2006/relationships/theme" Target="../theme/theme39.xml"/><Relationship Id="rId2" Type="http://schemas.openxmlformats.org/officeDocument/2006/relationships/slideLayout" Target="../slideLayouts/slideLayout423.xml"/><Relationship Id="rId1" Type="http://schemas.openxmlformats.org/officeDocument/2006/relationships/slideLayout" Target="../slideLayouts/slideLayout422.xml"/><Relationship Id="rId6" Type="http://schemas.openxmlformats.org/officeDocument/2006/relationships/slideLayout" Target="../slideLayouts/slideLayout427.xml"/><Relationship Id="rId11" Type="http://schemas.openxmlformats.org/officeDocument/2006/relationships/slideLayout" Target="../slideLayouts/slideLayout432.xml"/><Relationship Id="rId5" Type="http://schemas.openxmlformats.org/officeDocument/2006/relationships/slideLayout" Target="../slideLayouts/slideLayout426.xml"/><Relationship Id="rId10" Type="http://schemas.openxmlformats.org/officeDocument/2006/relationships/slideLayout" Target="../slideLayouts/slideLayout431.xml"/><Relationship Id="rId4" Type="http://schemas.openxmlformats.org/officeDocument/2006/relationships/slideLayout" Target="../slideLayouts/slideLayout425.xml"/><Relationship Id="rId9" Type="http://schemas.openxmlformats.org/officeDocument/2006/relationships/slideLayout" Target="../slideLayouts/slideLayout43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40.xml"/><Relationship Id="rId3" Type="http://schemas.openxmlformats.org/officeDocument/2006/relationships/slideLayout" Target="../slideLayouts/slideLayout435.xml"/><Relationship Id="rId7" Type="http://schemas.openxmlformats.org/officeDocument/2006/relationships/slideLayout" Target="../slideLayouts/slideLayout439.xml"/><Relationship Id="rId12" Type="http://schemas.openxmlformats.org/officeDocument/2006/relationships/theme" Target="../theme/theme40.xml"/><Relationship Id="rId2" Type="http://schemas.openxmlformats.org/officeDocument/2006/relationships/slideLayout" Target="../slideLayouts/slideLayout434.xml"/><Relationship Id="rId1" Type="http://schemas.openxmlformats.org/officeDocument/2006/relationships/slideLayout" Target="../slideLayouts/slideLayout433.xml"/><Relationship Id="rId6" Type="http://schemas.openxmlformats.org/officeDocument/2006/relationships/slideLayout" Target="../slideLayouts/slideLayout438.xml"/><Relationship Id="rId11" Type="http://schemas.openxmlformats.org/officeDocument/2006/relationships/slideLayout" Target="../slideLayouts/slideLayout443.xml"/><Relationship Id="rId5" Type="http://schemas.openxmlformats.org/officeDocument/2006/relationships/slideLayout" Target="../slideLayouts/slideLayout437.xml"/><Relationship Id="rId10" Type="http://schemas.openxmlformats.org/officeDocument/2006/relationships/slideLayout" Target="../slideLayouts/slideLayout442.xml"/><Relationship Id="rId4" Type="http://schemas.openxmlformats.org/officeDocument/2006/relationships/slideLayout" Target="../slideLayouts/slideLayout436.xml"/><Relationship Id="rId9" Type="http://schemas.openxmlformats.org/officeDocument/2006/relationships/slideLayout" Target="../slideLayouts/slideLayout44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51.xml"/><Relationship Id="rId3" Type="http://schemas.openxmlformats.org/officeDocument/2006/relationships/slideLayout" Target="../slideLayouts/slideLayout446.xml"/><Relationship Id="rId7" Type="http://schemas.openxmlformats.org/officeDocument/2006/relationships/slideLayout" Target="../slideLayouts/slideLayout450.xml"/><Relationship Id="rId12" Type="http://schemas.openxmlformats.org/officeDocument/2006/relationships/theme" Target="../theme/theme41.xml"/><Relationship Id="rId2" Type="http://schemas.openxmlformats.org/officeDocument/2006/relationships/slideLayout" Target="../slideLayouts/slideLayout445.xml"/><Relationship Id="rId1" Type="http://schemas.openxmlformats.org/officeDocument/2006/relationships/slideLayout" Target="../slideLayouts/slideLayout444.xml"/><Relationship Id="rId6" Type="http://schemas.openxmlformats.org/officeDocument/2006/relationships/slideLayout" Target="../slideLayouts/slideLayout449.xml"/><Relationship Id="rId11" Type="http://schemas.openxmlformats.org/officeDocument/2006/relationships/slideLayout" Target="../slideLayouts/slideLayout454.xml"/><Relationship Id="rId5" Type="http://schemas.openxmlformats.org/officeDocument/2006/relationships/slideLayout" Target="../slideLayouts/slideLayout448.xml"/><Relationship Id="rId10" Type="http://schemas.openxmlformats.org/officeDocument/2006/relationships/slideLayout" Target="../slideLayouts/slideLayout453.xml"/><Relationship Id="rId4" Type="http://schemas.openxmlformats.org/officeDocument/2006/relationships/slideLayout" Target="../slideLayouts/slideLayout447.xml"/><Relationship Id="rId9" Type="http://schemas.openxmlformats.org/officeDocument/2006/relationships/slideLayout" Target="../slideLayouts/slideLayout45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62.xml"/><Relationship Id="rId3" Type="http://schemas.openxmlformats.org/officeDocument/2006/relationships/slideLayout" Target="../slideLayouts/slideLayout457.xml"/><Relationship Id="rId7" Type="http://schemas.openxmlformats.org/officeDocument/2006/relationships/slideLayout" Target="../slideLayouts/slideLayout461.xml"/><Relationship Id="rId12" Type="http://schemas.openxmlformats.org/officeDocument/2006/relationships/theme" Target="../theme/theme42.xml"/><Relationship Id="rId2" Type="http://schemas.openxmlformats.org/officeDocument/2006/relationships/slideLayout" Target="../slideLayouts/slideLayout456.xml"/><Relationship Id="rId1" Type="http://schemas.openxmlformats.org/officeDocument/2006/relationships/slideLayout" Target="../slideLayouts/slideLayout455.xml"/><Relationship Id="rId6" Type="http://schemas.openxmlformats.org/officeDocument/2006/relationships/slideLayout" Target="../slideLayouts/slideLayout460.xml"/><Relationship Id="rId11" Type="http://schemas.openxmlformats.org/officeDocument/2006/relationships/slideLayout" Target="../slideLayouts/slideLayout465.xml"/><Relationship Id="rId5" Type="http://schemas.openxmlformats.org/officeDocument/2006/relationships/slideLayout" Target="../slideLayouts/slideLayout459.xml"/><Relationship Id="rId10" Type="http://schemas.openxmlformats.org/officeDocument/2006/relationships/slideLayout" Target="../slideLayouts/slideLayout464.xml"/><Relationship Id="rId4" Type="http://schemas.openxmlformats.org/officeDocument/2006/relationships/slideLayout" Target="../slideLayouts/slideLayout458.xml"/><Relationship Id="rId9" Type="http://schemas.openxmlformats.org/officeDocument/2006/relationships/slideLayout" Target="../slideLayouts/slideLayout46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73.xml"/><Relationship Id="rId3" Type="http://schemas.openxmlformats.org/officeDocument/2006/relationships/slideLayout" Target="../slideLayouts/slideLayout468.xml"/><Relationship Id="rId7" Type="http://schemas.openxmlformats.org/officeDocument/2006/relationships/slideLayout" Target="../slideLayouts/slideLayout472.xml"/><Relationship Id="rId12" Type="http://schemas.openxmlformats.org/officeDocument/2006/relationships/theme" Target="../theme/theme43.xml"/><Relationship Id="rId2" Type="http://schemas.openxmlformats.org/officeDocument/2006/relationships/slideLayout" Target="../slideLayouts/slideLayout467.xml"/><Relationship Id="rId1" Type="http://schemas.openxmlformats.org/officeDocument/2006/relationships/slideLayout" Target="../slideLayouts/slideLayout466.xml"/><Relationship Id="rId6" Type="http://schemas.openxmlformats.org/officeDocument/2006/relationships/slideLayout" Target="../slideLayouts/slideLayout471.xml"/><Relationship Id="rId11" Type="http://schemas.openxmlformats.org/officeDocument/2006/relationships/slideLayout" Target="../slideLayouts/slideLayout476.xml"/><Relationship Id="rId5" Type="http://schemas.openxmlformats.org/officeDocument/2006/relationships/slideLayout" Target="../slideLayouts/slideLayout470.xml"/><Relationship Id="rId10" Type="http://schemas.openxmlformats.org/officeDocument/2006/relationships/slideLayout" Target="../slideLayouts/slideLayout475.xml"/><Relationship Id="rId4" Type="http://schemas.openxmlformats.org/officeDocument/2006/relationships/slideLayout" Target="../slideLayouts/slideLayout469.xml"/><Relationship Id="rId9" Type="http://schemas.openxmlformats.org/officeDocument/2006/relationships/slideLayout" Target="../slideLayouts/slideLayout47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84.xml"/><Relationship Id="rId3" Type="http://schemas.openxmlformats.org/officeDocument/2006/relationships/slideLayout" Target="../slideLayouts/slideLayout479.xml"/><Relationship Id="rId7" Type="http://schemas.openxmlformats.org/officeDocument/2006/relationships/slideLayout" Target="../slideLayouts/slideLayout483.xml"/><Relationship Id="rId12" Type="http://schemas.openxmlformats.org/officeDocument/2006/relationships/theme" Target="../theme/theme44.xml"/><Relationship Id="rId2" Type="http://schemas.openxmlformats.org/officeDocument/2006/relationships/slideLayout" Target="../slideLayouts/slideLayout478.xml"/><Relationship Id="rId1" Type="http://schemas.openxmlformats.org/officeDocument/2006/relationships/slideLayout" Target="../slideLayouts/slideLayout477.xml"/><Relationship Id="rId6" Type="http://schemas.openxmlformats.org/officeDocument/2006/relationships/slideLayout" Target="../slideLayouts/slideLayout482.xml"/><Relationship Id="rId11" Type="http://schemas.openxmlformats.org/officeDocument/2006/relationships/slideLayout" Target="../slideLayouts/slideLayout487.xml"/><Relationship Id="rId5" Type="http://schemas.openxmlformats.org/officeDocument/2006/relationships/slideLayout" Target="../slideLayouts/slideLayout481.xml"/><Relationship Id="rId10" Type="http://schemas.openxmlformats.org/officeDocument/2006/relationships/slideLayout" Target="../slideLayouts/slideLayout486.xml"/><Relationship Id="rId4" Type="http://schemas.openxmlformats.org/officeDocument/2006/relationships/slideLayout" Target="../slideLayouts/slideLayout480.xml"/><Relationship Id="rId9" Type="http://schemas.openxmlformats.org/officeDocument/2006/relationships/slideLayout" Target="../slideLayouts/slideLayout48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95.xml"/><Relationship Id="rId3" Type="http://schemas.openxmlformats.org/officeDocument/2006/relationships/slideLayout" Target="../slideLayouts/slideLayout490.xml"/><Relationship Id="rId7" Type="http://schemas.openxmlformats.org/officeDocument/2006/relationships/slideLayout" Target="../slideLayouts/slideLayout494.xml"/><Relationship Id="rId12" Type="http://schemas.openxmlformats.org/officeDocument/2006/relationships/theme" Target="../theme/theme45.xml"/><Relationship Id="rId2" Type="http://schemas.openxmlformats.org/officeDocument/2006/relationships/slideLayout" Target="../slideLayouts/slideLayout489.xml"/><Relationship Id="rId1" Type="http://schemas.openxmlformats.org/officeDocument/2006/relationships/slideLayout" Target="../slideLayouts/slideLayout488.xml"/><Relationship Id="rId6" Type="http://schemas.openxmlformats.org/officeDocument/2006/relationships/slideLayout" Target="../slideLayouts/slideLayout493.xml"/><Relationship Id="rId11" Type="http://schemas.openxmlformats.org/officeDocument/2006/relationships/slideLayout" Target="../slideLayouts/slideLayout498.xml"/><Relationship Id="rId5" Type="http://schemas.openxmlformats.org/officeDocument/2006/relationships/slideLayout" Target="../slideLayouts/slideLayout492.xml"/><Relationship Id="rId10" Type="http://schemas.openxmlformats.org/officeDocument/2006/relationships/slideLayout" Target="../slideLayouts/slideLayout497.xml"/><Relationship Id="rId4" Type="http://schemas.openxmlformats.org/officeDocument/2006/relationships/slideLayout" Target="../slideLayouts/slideLayout491.xml"/><Relationship Id="rId9" Type="http://schemas.openxmlformats.org/officeDocument/2006/relationships/slideLayout" Target="../slideLayouts/slideLayout49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506.xml"/><Relationship Id="rId3" Type="http://schemas.openxmlformats.org/officeDocument/2006/relationships/slideLayout" Target="../slideLayouts/slideLayout501.xml"/><Relationship Id="rId7" Type="http://schemas.openxmlformats.org/officeDocument/2006/relationships/slideLayout" Target="../slideLayouts/slideLayout505.xml"/><Relationship Id="rId12" Type="http://schemas.openxmlformats.org/officeDocument/2006/relationships/theme" Target="../theme/theme46.xml"/><Relationship Id="rId2" Type="http://schemas.openxmlformats.org/officeDocument/2006/relationships/slideLayout" Target="../slideLayouts/slideLayout500.xml"/><Relationship Id="rId1" Type="http://schemas.openxmlformats.org/officeDocument/2006/relationships/slideLayout" Target="../slideLayouts/slideLayout499.xml"/><Relationship Id="rId6" Type="http://schemas.openxmlformats.org/officeDocument/2006/relationships/slideLayout" Target="../slideLayouts/slideLayout504.xml"/><Relationship Id="rId11" Type="http://schemas.openxmlformats.org/officeDocument/2006/relationships/slideLayout" Target="../slideLayouts/slideLayout509.xml"/><Relationship Id="rId5" Type="http://schemas.openxmlformats.org/officeDocument/2006/relationships/slideLayout" Target="../slideLayouts/slideLayout503.xml"/><Relationship Id="rId10" Type="http://schemas.openxmlformats.org/officeDocument/2006/relationships/slideLayout" Target="../slideLayouts/slideLayout508.xml"/><Relationship Id="rId4" Type="http://schemas.openxmlformats.org/officeDocument/2006/relationships/slideLayout" Target="../slideLayouts/slideLayout502.xml"/><Relationship Id="rId9" Type="http://schemas.openxmlformats.org/officeDocument/2006/relationships/slideLayout" Target="../slideLayouts/slideLayout50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17.xml"/><Relationship Id="rId3" Type="http://schemas.openxmlformats.org/officeDocument/2006/relationships/slideLayout" Target="../slideLayouts/slideLayout512.xml"/><Relationship Id="rId7" Type="http://schemas.openxmlformats.org/officeDocument/2006/relationships/slideLayout" Target="../slideLayouts/slideLayout516.xml"/><Relationship Id="rId12" Type="http://schemas.openxmlformats.org/officeDocument/2006/relationships/theme" Target="../theme/theme47.xml"/><Relationship Id="rId2" Type="http://schemas.openxmlformats.org/officeDocument/2006/relationships/slideLayout" Target="../slideLayouts/slideLayout511.xml"/><Relationship Id="rId1" Type="http://schemas.openxmlformats.org/officeDocument/2006/relationships/slideLayout" Target="../slideLayouts/slideLayout510.xml"/><Relationship Id="rId6" Type="http://schemas.openxmlformats.org/officeDocument/2006/relationships/slideLayout" Target="../slideLayouts/slideLayout515.xml"/><Relationship Id="rId11" Type="http://schemas.openxmlformats.org/officeDocument/2006/relationships/slideLayout" Target="../slideLayouts/slideLayout520.xml"/><Relationship Id="rId5" Type="http://schemas.openxmlformats.org/officeDocument/2006/relationships/slideLayout" Target="../slideLayouts/slideLayout514.xml"/><Relationship Id="rId10" Type="http://schemas.openxmlformats.org/officeDocument/2006/relationships/slideLayout" Target="../slideLayouts/slideLayout519.xml"/><Relationship Id="rId4" Type="http://schemas.openxmlformats.org/officeDocument/2006/relationships/slideLayout" Target="../slideLayouts/slideLayout513.xml"/><Relationship Id="rId9" Type="http://schemas.openxmlformats.org/officeDocument/2006/relationships/slideLayout" Target="../slideLayouts/slideLayout518.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28.xml"/><Relationship Id="rId13" Type="http://schemas.openxmlformats.org/officeDocument/2006/relationships/image" Target="../media/image2.png"/><Relationship Id="rId3" Type="http://schemas.openxmlformats.org/officeDocument/2006/relationships/slideLayout" Target="../slideLayouts/slideLayout523.xml"/><Relationship Id="rId7" Type="http://schemas.openxmlformats.org/officeDocument/2006/relationships/slideLayout" Target="../slideLayouts/slideLayout527.xml"/><Relationship Id="rId12" Type="http://schemas.openxmlformats.org/officeDocument/2006/relationships/theme" Target="../theme/theme48.xml"/><Relationship Id="rId2" Type="http://schemas.openxmlformats.org/officeDocument/2006/relationships/slideLayout" Target="../slideLayouts/slideLayout522.xml"/><Relationship Id="rId1" Type="http://schemas.openxmlformats.org/officeDocument/2006/relationships/slideLayout" Target="../slideLayouts/slideLayout521.xml"/><Relationship Id="rId6" Type="http://schemas.openxmlformats.org/officeDocument/2006/relationships/slideLayout" Target="../slideLayouts/slideLayout526.xml"/><Relationship Id="rId11" Type="http://schemas.openxmlformats.org/officeDocument/2006/relationships/slideLayout" Target="../slideLayouts/slideLayout531.xml"/><Relationship Id="rId5" Type="http://schemas.openxmlformats.org/officeDocument/2006/relationships/slideLayout" Target="../slideLayouts/slideLayout525.xml"/><Relationship Id="rId10" Type="http://schemas.openxmlformats.org/officeDocument/2006/relationships/slideLayout" Target="../slideLayouts/slideLayout530.xml"/><Relationship Id="rId4" Type="http://schemas.openxmlformats.org/officeDocument/2006/relationships/slideLayout" Target="../slideLayouts/slideLayout524.xml"/><Relationship Id="rId9" Type="http://schemas.openxmlformats.org/officeDocument/2006/relationships/slideLayout" Target="../slideLayouts/slideLayout529.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9.xml"/><Relationship Id="rId13" Type="http://schemas.openxmlformats.org/officeDocument/2006/relationships/image" Target="../media/image2.png"/><Relationship Id="rId3" Type="http://schemas.openxmlformats.org/officeDocument/2006/relationships/slideLayout" Target="../slideLayouts/slideLayout534.xml"/><Relationship Id="rId7" Type="http://schemas.openxmlformats.org/officeDocument/2006/relationships/slideLayout" Target="../slideLayouts/slideLayout538.xml"/><Relationship Id="rId12" Type="http://schemas.openxmlformats.org/officeDocument/2006/relationships/theme" Target="../theme/theme49.xml"/><Relationship Id="rId2" Type="http://schemas.openxmlformats.org/officeDocument/2006/relationships/slideLayout" Target="../slideLayouts/slideLayout533.xml"/><Relationship Id="rId1" Type="http://schemas.openxmlformats.org/officeDocument/2006/relationships/slideLayout" Target="../slideLayouts/slideLayout532.xml"/><Relationship Id="rId6" Type="http://schemas.openxmlformats.org/officeDocument/2006/relationships/slideLayout" Target="../slideLayouts/slideLayout537.xml"/><Relationship Id="rId11" Type="http://schemas.openxmlformats.org/officeDocument/2006/relationships/slideLayout" Target="../slideLayouts/slideLayout542.xml"/><Relationship Id="rId5" Type="http://schemas.openxmlformats.org/officeDocument/2006/relationships/slideLayout" Target="../slideLayouts/slideLayout536.xml"/><Relationship Id="rId10" Type="http://schemas.openxmlformats.org/officeDocument/2006/relationships/slideLayout" Target="../slideLayouts/slideLayout541.xml"/><Relationship Id="rId4" Type="http://schemas.openxmlformats.org/officeDocument/2006/relationships/slideLayout" Target="../slideLayouts/slideLayout535.xml"/><Relationship Id="rId9" Type="http://schemas.openxmlformats.org/officeDocument/2006/relationships/slideLayout" Target="../slideLayouts/slideLayout5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body" idx="1"/>
          </p:nvPr>
        </p:nvSpPr>
        <p:spPr bwMode="auto">
          <a:xfrm>
            <a:off x="914400" y="1598613"/>
            <a:ext cx="7315200"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 id="214748366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rtl="0" fontAlgn="base">
              <a:spcAft>
                <a:spcPct val="0"/>
              </a:spcAft>
              <a:defRPr/>
            </a:pPr>
            <a:endParaRPr lang="en-US" kern="1200">
              <a:solidFill>
                <a:srgbClr val="000000"/>
              </a:solidFill>
              <a:latin typeface="Arial"/>
              <a:ea typeface="+mn-ea"/>
              <a:cs typeface="+mn-cs"/>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lgn="ctr" rtl="0" fontAlgn="base">
              <a:spcAft>
                <a:spcPct val="0"/>
              </a:spcAft>
              <a:defRPr/>
            </a:pPr>
            <a:endParaRPr lang="en-US" kern="1200">
              <a:solidFill>
                <a:srgbClr val="000000"/>
              </a:solidFill>
              <a:latin typeface="Arial"/>
              <a:ea typeface="+mn-ea"/>
              <a:cs typeface="+mn-cs"/>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rtl="0" fontAlgn="base">
              <a:spcAft>
                <a:spcPct val="0"/>
              </a:spcAft>
              <a:defRPr/>
            </a:pPr>
            <a:fld id="{DE66C4BD-4008-4B64-96F5-B40D9260EE4E}" type="slidenum">
              <a:rPr lang="en-US" kern="1200">
                <a:solidFill>
                  <a:srgbClr val="000000"/>
                </a:solidFill>
                <a:latin typeface="Arial"/>
                <a:ea typeface="+mn-ea"/>
                <a:cs typeface="+mn-cs"/>
              </a:rPr>
              <a:pPr rtl="0" fontAlgn="base">
                <a:spcAft>
                  <a:spcPct val="0"/>
                </a:spcAft>
                <a:defRPr/>
              </a:pPr>
              <a:t>‹#›</a:t>
            </a:fld>
            <a:endParaRPr lang="en-US" kern="1200">
              <a:solidFill>
                <a:srgbClr val="000000"/>
              </a:solidFill>
              <a:latin typeface="Arial"/>
              <a:ea typeface="+mn-ea"/>
              <a:cs typeface="+mn-cs"/>
            </a:endParaRPr>
          </a:p>
        </p:txBody>
      </p:sp>
    </p:spTree>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1616899" name="Rectangle 3"/>
            <p:cNvSpPr>
              <a:spLocks noChangeArrowheads="1"/>
            </p:cNvSpPr>
            <p:nvPr userDrawn="1"/>
          </p:nvSpPr>
          <p:spPr bwMode="inv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0" name="Rectangle 4"/>
            <p:cNvSpPr>
              <a:spLocks noChangeArrowheads="1"/>
            </p:cNvSpPr>
            <p:nvPr userDrawn="1"/>
          </p:nvSpPr>
          <p:spPr bwMode="inv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1" name="AutoShape 5"/>
            <p:cNvSpPr>
              <a:spLocks noChangeArrowheads="1"/>
            </p:cNvSpPr>
            <p:nvPr userDrawn="1"/>
          </p:nvSpPr>
          <p:spPr bwMode="inv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2" name="AutoShape 6"/>
            <p:cNvSpPr>
              <a:spLocks noChangeArrowheads="1"/>
            </p:cNvSpPr>
            <p:nvPr userDrawn="1"/>
          </p:nvSpPr>
          <p:spPr bwMode="inv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3" name="Rectangle 7" descr="Green marble"/>
            <p:cNvSpPr>
              <a:spLocks noChangeArrowheads="1"/>
            </p:cNvSpPr>
            <p:nvPr userDrawn="1"/>
          </p:nvSpPr>
          <p:spPr bwMode="invGray">
            <a:xfrm>
              <a:off x="184" y="176"/>
              <a:ext cx="5432" cy="3988"/>
            </a:xfrm>
            <a:prstGeom prst="rect">
              <a:avLst/>
            </a:prstGeom>
            <a:blipFill dpi="0" rotWithShape="0">
              <a:blip r:embed="rId13"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2051" name="Rectangle 8"/>
          <p:cNvSpPr>
            <a:spLocks noGrp="1" noChangeArrowheads="1"/>
          </p:cNvSpPr>
          <p:nvPr>
            <p:ph type="title"/>
          </p:nvPr>
        </p:nvSpPr>
        <p:spPr bwMode="auto">
          <a:xfrm>
            <a:off x="685800" y="350838"/>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2" name="Rectangle 9"/>
          <p:cNvSpPr>
            <a:spLocks noGrp="1" noChangeArrowheads="1"/>
          </p:cNvSpPr>
          <p:nvPr>
            <p:ph type="body" idx="1"/>
          </p:nvPr>
        </p:nvSpPr>
        <p:spPr bwMode="auto">
          <a:xfrm>
            <a:off x="698500" y="166528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16906" name="Rectangle 10"/>
          <p:cNvSpPr>
            <a:spLocks noGrp="1" noChangeArrowheads="1"/>
          </p:cNvSpPr>
          <p:nvPr>
            <p:ph type="dt" sz="half" idx="2"/>
          </p:nvPr>
        </p:nvSpPr>
        <p:spPr bwMode="auto">
          <a:xfrm>
            <a:off x="6858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a:spcBef>
                <a:spcPct val="0"/>
              </a:spcBef>
              <a:defRPr/>
            </a:pPr>
            <a:endParaRPr lang="en-US" b="0" i="0">
              <a:solidFill>
                <a:srgbClr val="EAEAEA"/>
              </a:solidFill>
              <a:latin typeface="Times New Roman" pitchFamily="18" charset="0"/>
            </a:endParaRPr>
          </a:p>
        </p:txBody>
      </p:sp>
      <p:sp>
        <p:nvSpPr>
          <p:cNvPr id="1616907" name="Rectangle 11"/>
          <p:cNvSpPr>
            <a:spLocks noGrp="1" noChangeArrowheads="1"/>
          </p:cNvSpPr>
          <p:nvPr>
            <p:ph type="ftr" sz="quarter" idx="3"/>
          </p:nvPr>
        </p:nvSpPr>
        <p:spPr bwMode="auto">
          <a:xfrm>
            <a:off x="3124200" y="616585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spcBef>
                <a:spcPct val="0"/>
              </a:spcBef>
              <a:defRPr/>
            </a:pPr>
            <a:endParaRPr lang="en-US" b="0" i="0">
              <a:solidFill>
                <a:srgbClr val="EAEAEA"/>
              </a:solidFill>
              <a:latin typeface="Times New Roman" pitchFamily="18" charset="0"/>
            </a:endParaRPr>
          </a:p>
        </p:txBody>
      </p:sp>
      <p:sp>
        <p:nvSpPr>
          <p:cNvPr id="1616908" name="Rectangle 12"/>
          <p:cNvSpPr>
            <a:spLocks noGrp="1" noChangeArrowheads="1"/>
          </p:cNvSpPr>
          <p:nvPr>
            <p:ph type="sldNum" sz="quarter" idx="4"/>
          </p:nvPr>
        </p:nvSpPr>
        <p:spPr bwMode="auto">
          <a:xfrm>
            <a:off x="65532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spcBef>
                <a:spcPct val="0"/>
              </a:spcBef>
              <a:defRPr/>
            </a:pPr>
            <a:fld id="{CD502F70-54CB-4C62-90EB-49F0F37562FC}" type="slidenum">
              <a:rPr lang="en-US" b="0" i="0">
                <a:solidFill>
                  <a:srgbClr val="EAEAEA"/>
                </a:solidFill>
                <a:latin typeface="Times New Roman" pitchFamily="18" charset="0"/>
              </a:rPr>
              <a:pPr>
                <a:spcBef>
                  <a:spcPct val="0"/>
                </a:spcBef>
                <a:defRPr/>
              </a:pPr>
              <a:t>‹#›</a:t>
            </a:fld>
            <a:endParaRPr lang="en-US" b="0" i="0">
              <a:solidFill>
                <a:srgbClr val="EAEAEA"/>
              </a:solidFill>
              <a:latin typeface="Times New Roman" pitchFamily="18" charset="0"/>
            </a:endParaRPr>
          </a:p>
        </p:txBody>
      </p:sp>
    </p:spTree>
  </p:cSld>
  <p:clrMap bg1="dk2" tx1="lt1" bg2="dk1"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tx2"/>
        </a:buClr>
        <a:buSzPct val="115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SzPct val="115000"/>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110000"/>
        <a:buChar char="•"/>
        <a:defRPr sz="2000">
          <a:solidFill>
            <a:schemeClr val="tx1"/>
          </a:solidFill>
          <a:latin typeface="+mn-lt"/>
        </a:defRPr>
      </a:lvl5pPr>
      <a:lvl6pPr marL="2514600" indent="-228600" algn="l" rtl="0" fontAlgn="base">
        <a:spcBef>
          <a:spcPct val="20000"/>
        </a:spcBef>
        <a:spcAft>
          <a:spcPct val="0"/>
        </a:spcAft>
        <a:buClr>
          <a:schemeClr val="tx2"/>
        </a:buClr>
        <a:buSzPct val="110000"/>
        <a:buChar char="•"/>
        <a:defRPr sz="2000">
          <a:solidFill>
            <a:schemeClr val="tx1"/>
          </a:solidFill>
          <a:latin typeface="+mn-lt"/>
        </a:defRPr>
      </a:lvl6pPr>
      <a:lvl7pPr marL="2971800" indent="-228600" algn="l" rtl="0" fontAlgn="base">
        <a:spcBef>
          <a:spcPct val="20000"/>
        </a:spcBef>
        <a:spcAft>
          <a:spcPct val="0"/>
        </a:spcAft>
        <a:buClr>
          <a:schemeClr val="tx2"/>
        </a:buClr>
        <a:buSzPct val="110000"/>
        <a:buChar char="•"/>
        <a:defRPr sz="2000">
          <a:solidFill>
            <a:schemeClr val="tx1"/>
          </a:solidFill>
          <a:latin typeface="+mn-lt"/>
        </a:defRPr>
      </a:lvl7pPr>
      <a:lvl8pPr marL="3429000" indent="-228600" algn="l" rtl="0" fontAlgn="base">
        <a:spcBef>
          <a:spcPct val="20000"/>
        </a:spcBef>
        <a:spcAft>
          <a:spcPct val="0"/>
        </a:spcAft>
        <a:buClr>
          <a:schemeClr val="tx2"/>
        </a:buClr>
        <a:buSzPct val="110000"/>
        <a:buChar char="•"/>
        <a:defRPr sz="2000">
          <a:solidFill>
            <a:schemeClr val="tx1"/>
          </a:solidFill>
          <a:latin typeface="+mn-lt"/>
        </a:defRPr>
      </a:lvl8pPr>
      <a:lvl9pPr marL="3886200" indent="-228600" algn="l" rtl="0" fontAlgn="base">
        <a:spcBef>
          <a:spcPct val="20000"/>
        </a:spcBef>
        <a:spcAft>
          <a:spcPct val="0"/>
        </a:spcAft>
        <a:buClr>
          <a:schemeClr val="tx2"/>
        </a:buClr>
        <a:buSzPct val="11000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965" r:id="rId1"/>
    <p:sldLayoutId id="2147483966" r:id="rId2"/>
    <p:sldLayoutId id="2147483967" r:id="rId3"/>
    <p:sldLayoutId id="2147483968" r:id="rId4"/>
    <p:sldLayoutId id="2147483969" r:id="rId5"/>
    <p:sldLayoutId id="2147483970" r:id="rId6"/>
    <p:sldLayoutId id="2147483971" r:id="rId7"/>
    <p:sldLayoutId id="2147483972" r:id="rId8"/>
    <p:sldLayoutId id="2147483973" r:id="rId9"/>
    <p:sldLayoutId id="2147483974" r:id="rId10"/>
    <p:sldLayoutId id="214748397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21" r:id="rId1"/>
    <p:sldLayoutId id="2147484122"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33" r:id="rId1"/>
    <p:sldLayoutId id="2147484134" r:id="rId2"/>
    <p:sldLayoutId id="2147484135" r:id="rId3"/>
    <p:sldLayoutId id="2147484136" r:id="rId4"/>
    <p:sldLayoutId id="2147484137" r:id="rId5"/>
    <p:sldLayoutId id="2147484138" r:id="rId6"/>
    <p:sldLayoutId id="2147484139" r:id="rId7"/>
    <p:sldLayoutId id="2147484140" r:id="rId8"/>
    <p:sldLayoutId id="2147484141" r:id="rId9"/>
    <p:sldLayoutId id="2147484142" r:id="rId10"/>
    <p:sldLayoutId id="214748414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4169" r:id="rId1"/>
    <p:sldLayoutId id="2147484170" r:id="rId2"/>
    <p:sldLayoutId id="2147484171" r:id="rId3"/>
    <p:sldLayoutId id="2147484172" r:id="rId4"/>
    <p:sldLayoutId id="2147484173" r:id="rId5"/>
    <p:sldLayoutId id="2147484174" r:id="rId6"/>
    <p:sldLayoutId id="2147484175" r:id="rId7"/>
    <p:sldLayoutId id="2147484176" r:id="rId8"/>
    <p:sldLayoutId id="2147484177" r:id="rId9"/>
    <p:sldLayoutId id="2147484178" r:id="rId10"/>
    <p:sldLayoutId id="214748417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b="0">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b="0">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b="0">
                <a:latin typeface="Arial" charset="0"/>
              </a:rPr>
              <a:pPr>
                <a:defRPr/>
              </a:pPr>
              <a:t>‹#›</a:t>
            </a:fld>
            <a:endParaRPr lang="en-US" b="0">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57"/>
            <a:ext cx="8229600" cy="384175"/>
          </a:xfrm>
          <a:prstGeom prst="rect">
            <a:avLst/>
          </a:prstGeom>
          <a:noFill/>
          <a:ln w="9525">
            <a:noFill/>
            <a:miter lim="800000"/>
            <a:headEnd/>
            <a:tailEnd/>
          </a:ln>
        </p:spPr>
      </p:pic>
    </p:spTree>
    <p:extLst>
      <p:ext uri="{BB962C8B-B14F-4D97-AF65-F5344CB8AC3E}">
        <p14:creationId xmlns:p14="http://schemas.microsoft.com/office/powerpoint/2010/main" val="963778413"/>
      </p:ext>
    </p:extLst>
  </p:cSld>
  <p:clrMap bg1="lt1" tx1="dk1" bg2="lt2" tx2="dk2" accent1="accent1" accent2="accent2" accent3="accent3" accent4="accent4" accent5="accent5" accent6="accent6" hlink="hlink" folHlink="folHlink"/>
  <p:sldLayoutIdLst>
    <p:sldLayoutId id="2147484229" r:id="rId1"/>
    <p:sldLayoutId id="2147484230" r:id="rId2"/>
    <p:sldLayoutId id="2147484231" r:id="rId3"/>
    <p:sldLayoutId id="2147484232" r:id="rId4"/>
    <p:sldLayoutId id="2147484233" r:id="rId5"/>
    <p:sldLayoutId id="2147484234" r:id="rId6"/>
    <p:sldLayoutId id="2147484235" r:id="rId7"/>
    <p:sldLayoutId id="2147484236" r:id="rId8"/>
    <p:sldLayoutId id="2147484237" r:id="rId9"/>
    <p:sldLayoutId id="2147484238" r:id="rId10"/>
    <p:sldLayoutId id="2147484239"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79693632"/>
      </p:ext>
    </p:extLst>
  </p:cSld>
  <p:clrMap bg1="lt1" tx1="dk1" bg2="lt2" tx2="dk2" accent1="accent1" accent2="accent2" accent3="accent3" accent4="accent4" accent5="accent5" accent6="accent6" hlink="hlink" folHlink="folHlink"/>
  <p:sldLayoutIdLst>
    <p:sldLayoutId id="2147484253" r:id="rId1"/>
    <p:sldLayoutId id="2147484254" r:id="rId2"/>
    <p:sldLayoutId id="2147484255" r:id="rId3"/>
    <p:sldLayoutId id="2147484256" r:id="rId4"/>
    <p:sldLayoutId id="2147484257" r:id="rId5"/>
    <p:sldLayoutId id="2147484258" r:id="rId6"/>
    <p:sldLayoutId id="2147484259" r:id="rId7"/>
    <p:sldLayoutId id="2147484260" r:id="rId8"/>
    <p:sldLayoutId id="2147484261" r:id="rId9"/>
    <p:sldLayoutId id="2147484262" r:id="rId10"/>
    <p:sldLayoutId id="214748426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00824974"/>
      </p:ext>
    </p:extLst>
  </p:cSld>
  <p:clrMap bg1="lt1" tx1="dk1" bg2="lt2" tx2="dk2" accent1="accent1" accent2="accent2" accent3="accent3" accent4="accent4" accent5="accent5" accent6="accent6" hlink="hlink" folHlink="folHlink"/>
  <p:sldLayoutIdLst>
    <p:sldLayoutId id="2147484337" r:id="rId1"/>
    <p:sldLayoutId id="2147484338" r:id="rId2"/>
    <p:sldLayoutId id="2147484339" r:id="rId3"/>
    <p:sldLayoutId id="2147484340" r:id="rId4"/>
    <p:sldLayoutId id="2147484341" r:id="rId5"/>
    <p:sldLayoutId id="2147484342" r:id="rId6"/>
    <p:sldLayoutId id="2147484343" r:id="rId7"/>
    <p:sldLayoutId id="2147484344" r:id="rId8"/>
    <p:sldLayoutId id="2147484345" r:id="rId9"/>
    <p:sldLayoutId id="2147484346" r:id="rId10"/>
    <p:sldLayoutId id="214748434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7173798"/>
      </p:ext>
    </p:extLst>
  </p:cSld>
  <p:clrMap bg1="lt1" tx1="dk1" bg2="lt2" tx2="dk2" accent1="accent1" accent2="accent2" accent3="accent3" accent4="accent4" accent5="accent5" accent6="accent6" hlink="hlink" folHlink="folHlink"/>
  <p:sldLayoutIdLst>
    <p:sldLayoutId id="2147484349" r:id="rId1"/>
    <p:sldLayoutId id="2147484350" r:id="rId2"/>
    <p:sldLayoutId id="2147484351" r:id="rId3"/>
    <p:sldLayoutId id="2147484352" r:id="rId4"/>
    <p:sldLayoutId id="2147484353" r:id="rId5"/>
    <p:sldLayoutId id="2147484354" r:id="rId6"/>
    <p:sldLayoutId id="2147484355" r:id="rId7"/>
    <p:sldLayoutId id="2147484356" r:id="rId8"/>
    <p:sldLayoutId id="2147484357" r:id="rId9"/>
    <p:sldLayoutId id="2147484358" r:id="rId10"/>
    <p:sldLayoutId id="21474843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7173798"/>
      </p:ext>
    </p:extLst>
  </p:cSld>
  <p:clrMap bg1="lt1" tx1="dk1" bg2="lt2" tx2="dk2" accent1="accent1" accent2="accent2" accent3="accent3" accent4="accent4" accent5="accent5" accent6="accent6" hlink="hlink" folHlink="folHlink"/>
  <p:sldLayoutIdLst>
    <p:sldLayoutId id="2147484361" r:id="rId1"/>
    <p:sldLayoutId id="2147484362" r:id="rId2"/>
    <p:sldLayoutId id="2147484363" r:id="rId3"/>
    <p:sldLayoutId id="2147484364" r:id="rId4"/>
    <p:sldLayoutId id="2147484365" r:id="rId5"/>
    <p:sldLayoutId id="2147484366" r:id="rId6"/>
    <p:sldLayoutId id="2147484367" r:id="rId7"/>
    <p:sldLayoutId id="2147484368" r:id="rId8"/>
    <p:sldLayoutId id="2147484369" r:id="rId9"/>
    <p:sldLayoutId id="2147484370" r:id="rId10"/>
    <p:sldLayoutId id="21474843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798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solidFill>
                  <a:srgbClr val="000000"/>
                </a:solidFill>
                <a:latin typeface="+mn-lt"/>
              </a:defRPr>
            </a:lvl1pPr>
          </a:lstStyle>
          <a:p>
            <a:pPr>
              <a:defRPr/>
            </a:pPr>
            <a:endParaRPr lang="en-US" b="0" i="0"/>
          </a:p>
        </p:txBody>
      </p:sp>
      <p:sp>
        <p:nvSpPr>
          <p:cNvPr id="29798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solidFill>
                  <a:srgbClr val="000000"/>
                </a:solidFill>
                <a:latin typeface="+mn-lt"/>
              </a:defRPr>
            </a:lvl1pPr>
          </a:lstStyle>
          <a:p>
            <a:pPr algn="l">
              <a:defRPr/>
            </a:pPr>
            <a:endParaRPr lang="en-US" b="0" i="0"/>
          </a:p>
        </p:txBody>
      </p:sp>
      <p:sp>
        <p:nvSpPr>
          <p:cNvPr id="29799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solidFill>
                  <a:srgbClr val="000000"/>
                </a:solidFill>
                <a:latin typeface="+mn-lt"/>
              </a:defRPr>
            </a:lvl1pPr>
          </a:lstStyle>
          <a:p>
            <a:pPr>
              <a:defRPr/>
            </a:pPr>
            <a:fld id="{9AC0793B-2A51-42BA-975B-09B40FB2C8D5}" type="slidenum">
              <a:rPr lang="en-US" b="0" i="0"/>
              <a:pPr>
                <a:defRPr/>
              </a:pPr>
              <a:t>‹#›</a:t>
            </a:fld>
            <a:endParaRPr lang="en-US" b="0" i="0"/>
          </a:p>
        </p:txBody>
      </p:sp>
    </p:spTree>
    <p:extLst>
      <p:ext uri="{BB962C8B-B14F-4D97-AF65-F5344CB8AC3E}">
        <p14:creationId xmlns:p14="http://schemas.microsoft.com/office/powerpoint/2010/main" val="4085853847"/>
      </p:ext>
    </p:extLst>
  </p:cSld>
  <p:clrMap bg1="lt1" tx1="dk1" bg2="lt2" tx2="dk2" accent1="accent1" accent2="accent2" accent3="accent3" accent4="accent4" accent5="accent5" accent6="accent6" hlink="hlink" folHlink="folHlink"/>
  <p:sldLayoutIdLst>
    <p:sldLayoutId id="2147484385" r:id="rId1"/>
    <p:sldLayoutId id="2147484386" r:id="rId2"/>
    <p:sldLayoutId id="2147484387" r:id="rId3"/>
    <p:sldLayoutId id="2147484388" r:id="rId4"/>
    <p:sldLayoutId id="2147484389" r:id="rId5"/>
    <p:sldLayoutId id="2147484390" r:id="rId6"/>
    <p:sldLayoutId id="2147484391" r:id="rId7"/>
    <p:sldLayoutId id="2147484392" r:id="rId8"/>
    <p:sldLayoutId id="2147484393" r:id="rId9"/>
    <p:sldLayoutId id="2147484394" r:id="rId10"/>
    <p:sldLayoutId id="2147484395" r:id="rId11"/>
    <p:sldLayoutId id="214748439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847299"/>
      </p:ext>
    </p:extLst>
  </p:cSld>
  <p:clrMap bg1="lt1" tx1="dk1" bg2="lt2" tx2="dk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2181016"/>
      </p:ext>
    </p:extLst>
  </p:cSld>
  <p:clrMap bg1="lt1" tx1="dk1" bg2="lt2" tx2="dk2" accent1="accent1" accent2="accent2" accent3="accent3" accent4="accent4" accent5="accent5" accent6="accent6" hlink="hlink" folHlink="folHlink"/>
  <p:sldLayoutIdLst>
    <p:sldLayoutId id="2147484495" r:id="rId1"/>
    <p:sldLayoutId id="2147484496" r:id="rId2"/>
    <p:sldLayoutId id="2147484497" r:id="rId3"/>
    <p:sldLayoutId id="2147484498" r:id="rId4"/>
    <p:sldLayoutId id="2147484499" r:id="rId5"/>
    <p:sldLayoutId id="2147484500" r:id="rId6"/>
    <p:sldLayoutId id="2147484501" r:id="rId7"/>
    <p:sldLayoutId id="2147484502" r:id="rId8"/>
    <p:sldLayoutId id="2147484503" r:id="rId9"/>
    <p:sldLayoutId id="2147484504" r:id="rId10"/>
    <p:sldLayoutId id="214748450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7001165"/>
      </p:ext>
    </p:extLst>
  </p:cSld>
  <p:clrMap bg1="lt1" tx1="dk1" bg2="lt2" tx2="dk2" accent1="accent1" accent2="accent2" accent3="accent3" accent4="accent4" accent5="accent5" accent6="accent6" hlink="hlink" folHlink="folHlink"/>
  <p:sldLayoutIdLst>
    <p:sldLayoutId id="2147484519" r:id="rId1"/>
    <p:sldLayoutId id="2147484520" r:id="rId2"/>
    <p:sldLayoutId id="2147484521" r:id="rId3"/>
    <p:sldLayoutId id="2147484522" r:id="rId4"/>
    <p:sldLayoutId id="2147484523" r:id="rId5"/>
    <p:sldLayoutId id="2147484524" r:id="rId6"/>
    <p:sldLayoutId id="2147484525" r:id="rId7"/>
    <p:sldLayoutId id="2147484526" r:id="rId8"/>
    <p:sldLayoutId id="2147484527" r:id="rId9"/>
    <p:sldLayoutId id="2147484528" r:id="rId10"/>
    <p:sldLayoutId id="214748452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61956800"/>
      </p:ext>
    </p:extLst>
  </p:cSld>
  <p:clrMap bg1="lt1" tx1="dk1" bg2="lt2" tx2="dk2" accent1="accent1" accent2="accent2" accent3="accent3" accent4="accent4" accent5="accent5" accent6="accent6" hlink="hlink" folHlink="folHlink"/>
  <p:sldLayoutIdLst>
    <p:sldLayoutId id="2147484531" r:id="rId1"/>
    <p:sldLayoutId id="2147484532" r:id="rId2"/>
    <p:sldLayoutId id="2147484533" r:id="rId3"/>
    <p:sldLayoutId id="2147484534" r:id="rId4"/>
    <p:sldLayoutId id="2147484535" r:id="rId5"/>
    <p:sldLayoutId id="2147484536" r:id="rId6"/>
    <p:sldLayoutId id="2147484537" r:id="rId7"/>
    <p:sldLayoutId id="2147484538" r:id="rId8"/>
    <p:sldLayoutId id="2147484539" r:id="rId9"/>
    <p:sldLayoutId id="2147484540" r:id="rId10"/>
    <p:sldLayoutId id="214748454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2130618"/>
      </p:ext>
    </p:extLst>
  </p:cSld>
  <p:clrMap bg1="lt1" tx1="dk1" bg2="lt2" tx2="dk2" accent1="accent1" accent2="accent2" accent3="accent3" accent4="accent4" accent5="accent5" accent6="accent6" hlink="hlink" folHlink="folHlink"/>
  <p:sldLayoutIdLst>
    <p:sldLayoutId id="2147484543" r:id="rId1"/>
    <p:sldLayoutId id="2147484544" r:id="rId2"/>
    <p:sldLayoutId id="2147484545" r:id="rId3"/>
    <p:sldLayoutId id="2147484546" r:id="rId4"/>
    <p:sldLayoutId id="2147484547" r:id="rId5"/>
    <p:sldLayoutId id="2147484548" r:id="rId6"/>
    <p:sldLayoutId id="2147484549" r:id="rId7"/>
    <p:sldLayoutId id="2147484550" r:id="rId8"/>
    <p:sldLayoutId id="2147484551" r:id="rId9"/>
    <p:sldLayoutId id="2147484552" r:id="rId10"/>
    <p:sldLayoutId id="214748455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06825837"/>
      </p:ext>
    </p:extLst>
  </p:cSld>
  <p:clrMap bg1="lt1" tx1="dk1" bg2="lt2" tx2="dk2" accent1="accent1" accent2="accent2" accent3="accent3" accent4="accent4" accent5="accent5" accent6="accent6" hlink="hlink" folHlink="folHlink"/>
  <p:sldLayoutIdLst>
    <p:sldLayoutId id="2147484555" r:id="rId1"/>
    <p:sldLayoutId id="2147484556" r:id="rId2"/>
    <p:sldLayoutId id="2147484557" r:id="rId3"/>
    <p:sldLayoutId id="2147484558" r:id="rId4"/>
    <p:sldLayoutId id="2147484559" r:id="rId5"/>
    <p:sldLayoutId id="2147484560" r:id="rId6"/>
    <p:sldLayoutId id="2147484561" r:id="rId7"/>
    <p:sldLayoutId id="2147484562" r:id="rId8"/>
    <p:sldLayoutId id="2147484563" r:id="rId9"/>
    <p:sldLayoutId id="2147484564" r:id="rId10"/>
    <p:sldLayoutId id="21474845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901874"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CD3ADD1A-82B4-4C90-A520-D8F35D86CB3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1742296"/>
      </p:ext>
    </p:extLst>
  </p:cSld>
  <p:clrMap bg1="lt1" tx1="dk1" bg2="lt2" tx2="dk2" accent1="accent1" accent2="accent2" accent3="accent3" accent4="accent4" accent5="accent5" accent6="accent6" hlink="hlink" folHlink="folHlink"/>
  <p:sldLayoutIdLst>
    <p:sldLayoutId id="2147484567" r:id="rId1"/>
    <p:sldLayoutId id="2147484568" r:id="rId2"/>
    <p:sldLayoutId id="2147484569" r:id="rId3"/>
    <p:sldLayoutId id="2147484570" r:id="rId4"/>
    <p:sldLayoutId id="2147484571" r:id="rId5"/>
    <p:sldLayoutId id="2147484572" r:id="rId6"/>
    <p:sldLayoutId id="2147484573" r:id="rId7"/>
    <p:sldLayoutId id="2147484574" r:id="rId8"/>
    <p:sldLayoutId id="2147484575" r:id="rId9"/>
    <p:sldLayoutId id="2147484576" r:id="rId10"/>
    <p:sldLayoutId id="21474845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651316"/>
      </p:ext>
    </p:extLst>
  </p:cSld>
  <p:clrMap bg1="lt1" tx1="dk1" bg2="lt2" tx2="dk2" accent1="accent1" accent2="accent2" accent3="accent3" accent4="accent4" accent5="accent5" accent6="accent6" hlink="hlink" folHlink="folHlink"/>
  <p:sldLayoutIdLst>
    <p:sldLayoutId id="2147484579" r:id="rId1"/>
    <p:sldLayoutId id="2147484580" r:id="rId2"/>
    <p:sldLayoutId id="2147484581" r:id="rId3"/>
    <p:sldLayoutId id="2147484582" r:id="rId4"/>
    <p:sldLayoutId id="2147484583" r:id="rId5"/>
    <p:sldLayoutId id="2147484584" r:id="rId6"/>
    <p:sldLayoutId id="2147484585" r:id="rId7"/>
    <p:sldLayoutId id="2147484586" r:id="rId8"/>
    <p:sldLayoutId id="2147484587" r:id="rId9"/>
    <p:sldLayoutId id="2147484588" r:id="rId10"/>
    <p:sldLayoutId id="214748458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72556981"/>
      </p:ext>
    </p:extLst>
  </p:cSld>
  <p:clrMap bg1="lt1" tx1="dk1" bg2="lt2" tx2="dk2" accent1="accent1" accent2="accent2" accent3="accent3" accent4="accent4" accent5="accent5" accent6="accent6" hlink="hlink" folHlink="folHlink"/>
  <p:sldLayoutIdLst>
    <p:sldLayoutId id="2147484627" r:id="rId1"/>
    <p:sldLayoutId id="2147484628" r:id="rId2"/>
    <p:sldLayoutId id="2147484629" r:id="rId3"/>
    <p:sldLayoutId id="2147484630" r:id="rId4"/>
    <p:sldLayoutId id="2147484631" r:id="rId5"/>
    <p:sldLayoutId id="2147484632" r:id="rId6"/>
    <p:sldLayoutId id="2147484633" r:id="rId7"/>
    <p:sldLayoutId id="2147484634" r:id="rId8"/>
    <p:sldLayoutId id="2147484635" r:id="rId9"/>
    <p:sldLayoutId id="2147484636" r:id="rId10"/>
    <p:sldLayoutId id="214748463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477554"/>
      </p:ext>
    </p:extLst>
  </p:cSld>
  <p:clrMap bg1="lt1" tx1="dk1" bg2="lt2" tx2="dk2" accent1="accent1" accent2="accent2" accent3="accent3" accent4="accent4" accent5="accent5" accent6="accent6" hlink="hlink" folHlink="folHlink"/>
  <p:sldLayoutIdLst>
    <p:sldLayoutId id="2147484639" r:id="rId1"/>
    <p:sldLayoutId id="2147484640" r:id="rId2"/>
    <p:sldLayoutId id="2147484641" r:id="rId3"/>
    <p:sldLayoutId id="2147484642" r:id="rId4"/>
    <p:sldLayoutId id="2147484643" r:id="rId5"/>
    <p:sldLayoutId id="2147484644" r:id="rId6"/>
    <p:sldLayoutId id="2147484645" r:id="rId7"/>
    <p:sldLayoutId id="2147484646" r:id="rId8"/>
    <p:sldLayoutId id="2147484647" r:id="rId9"/>
    <p:sldLayoutId id="2147484648" r:id="rId10"/>
    <p:sldLayoutId id="2147484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5649248"/>
      </p:ext>
    </p:extLst>
  </p:cSld>
  <p:clrMap bg1="lt1" tx1="dk1" bg2="lt2" tx2="dk2" accent1="accent1" accent2="accent2" accent3="accent3" accent4="accent4" accent5="accent5" accent6="accent6" hlink="hlink" folHlink="folHlink"/>
  <p:sldLayoutIdLst>
    <p:sldLayoutId id="2147484651" r:id="rId1"/>
    <p:sldLayoutId id="2147484652" r:id="rId2"/>
    <p:sldLayoutId id="2147484653" r:id="rId3"/>
    <p:sldLayoutId id="2147484654" r:id="rId4"/>
    <p:sldLayoutId id="2147484655" r:id="rId5"/>
    <p:sldLayoutId id="2147484656" r:id="rId6"/>
    <p:sldLayoutId id="2147484657" r:id="rId7"/>
    <p:sldLayoutId id="2147484658" r:id="rId8"/>
    <p:sldLayoutId id="2147484659" r:id="rId9"/>
    <p:sldLayoutId id="2147484660" r:id="rId10"/>
    <p:sldLayoutId id="214748466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4988970"/>
      </p:ext>
    </p:extLst>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 id="2147484667" r:id="rId5"/>
    <p:sldLayoutId id="2147484668" r:id="rId6"/>
    <p:sldLayoutId id="2147484669" r:id="rId7"/>
    <p:sldLayoutId id="2147484670" r:id="rId8"/>
    <p:sldLayoutId id="2147484671" r:id="rId9"/>
    <p:sldLayoutId id="2147484672" r:id="rId10"/>
    <p:sldLayoutId id="214748467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24832740"/>
      </p:ext>
    </p:extLst>
  </p:cSld>
  <p:clrMap bg1="lt1" tx1="dk1" bg2="lt2" tx2="dk2" accent1="accent1" accent2="accent2" accent3="accent3" accent4="accent4" accent5="accent5" accent6="accent6" hlink="hlink" folHlink="folHlink"/>
  <p:sldLayoutIdLst>
    <p:sldLayoutId id="2147484687" r:id="rId1"/>
    <p:sldLayoutId id="2147484688" r:id="rId2"/>
    <p:sldLayoutId id="2147484689" r:id="rId3"/>
    <p:sldLayoutId id="2147484690" r:id="rId4"/>
    <p:sldLayoutId id="2147484691" r:id="rId5"/>
    <p:sldLayoutId id="2147484692" r:id="rId6"/>
    <p:sldLayoutId id="2147484693" r:id="rId7"/>
    <p:sldLayoutId id="2147484694" r:id="rId8"/>
    <p:sldLayoutId id="2147484695" r:id="rId9"/>
    <p:sldLayoutId id="2147484696" r:id="rId10"/>
    <p:sldLayoutId id="2147484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914400" y="1600200"/>
            <a:ext cx="7315200" cy="228370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8AD73DB6-6F1D-4CDE-91B4-C429B92FB2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72827204"/>
      </p:ext>
    </p:extLst>
  </p:cSld>
  <p:clrMap bg1="lt1" tx1="dk1" bg2="lt2" tx2="dk2" accent1="accent1" accent2="accent2" accent3="accent3" accent4="accent4" accent5="accent5" accent6="accent6" hlink="hlink" folHlink="folHlink"/>
  <p:sldLayoutIdLst>
    <p:sldLayoutId id="2147484711" r:id="rId1"/>
    <p:sldLayoutId id="2147484712" r:id="rId2"/>
    <p:sldLayoutId id="2147484713" r:id="rId3"/>
    <p:sldLayoutId id="2147484714" r:id="rId4"/>
    <p:sldLayoutId id="2147484715" r:id="rId5"/>
    <p:sldLayoutId id="2147484716" r:id="rId6"/>
    <p:sldLayoutId id="2147484717" r:id="rId7"/>
    <p:sldLayoutId id="2147484718" r:id="rId8"/>
    <p:sldLayoutId id="2147484719" r:id="rId9"/>
    <p:sldLayoutId id="2147484720" r:id="rId10"/>
    <p:sldLayoutId id="214748472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69597179"/>
      </p:ext>
    </p:extLst>
  </p:cSld>
  <p:clrMap bg1="lt1" tx1="dk1" bg2="lt2" tx2="dk2" accent1="accent1" accent2="accent2" accent3="accent3" accent4="accent4" accent5="accent5" accent6="accent6" hlink="hlink" folHlink="folHlink"/>
  <p:sldLayoutIdLst>
    <p:sldLayoutId id="2147484723" r:id="rId1"/>
    <p:sldLayoutId id="2147484724" r:id="rId2"/>
    <p:sldLayoutId id="2147484725" r:id="rId3"/>
    <p:sldLayoutId id="2147484726" r:id="rId4"/>
    <p:sldLayoutId id="2147484727" r:id="rId5"/>
    <p:sldLayoutId id="2147484728" r:id="rId6"/>
    <p:sldLayoutId id="2147484729" r:id="rId7"/>
    <p:sldLayoutId id="2147484730" r:id="rId8"/>
    <p:sldLayoutId id="2147484731" r:id="rId9"/>
    <p:sldLayoutId id="2147484732" r:id="rId10"/>
    <p:sldLayoutId id="214748473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80479535"/>
      </p:ext>
    </p:extLst>
  </p:cSld>
  <p:clrMap bg1="lt1" tx1="dk1" bg2="lt2" tx2="dk2" accent1="accent1" accent2="accent2" accent3="accent3" accent4="accent4" accent5="accent5" accent6="accent6" hlink="hlink" folHlink="folHlink"/>
  <p:sldLayoutIdLst>
    <p:sldLayoutId id="2147484735" r:id="rId1"/>
    <p:sldLayoutId id="2147484736" r:id="rId2"/>
    <p:sldLayoutId id="2147484737" r:id="rId3"/>
    <p:sldLayoutId id="2147484738" r:id="rId4"/>
    <p:sldLayoutId id="2147484739" r:id="rId5"/>
    <p:sldLayoutId id="2147484740" r:id="rId6"/>
    <p:sldLayoutId id="2147484741" r:id="rId7"/>
    <p:sldLayoutId id="2147484742" r:id="rId8"/>
    <p:sldLayoutId id="2147484743" r:id="rId9"/>
    <p:sldLayoutId id="2147484744" r:id="rId10"/>
    <p:sldLayoutId id="214748474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28561518"/>
      </p:ext>
    </p:extLst>
  </p:cSld>
  <p:clrMap bg1="lt1" tx1="dk1" bg2="lt2" tx2="dk2" accent1="accent1" accent2="accent2" accent3="accent3" accent4="accent4" accent5="accent5" accent6="accent6" hlink="hlink" folHlink="folHlink"/>
  <p:sldLayoutIdLst>
    <p:sldLayoutId id="2147484759" r:id="rId1"/>
    <p:sldLayoutId id="2147484760" r:id="rId2"/>
    <p:sldLayoutId id="2147484761" r:id="rId3"/>
    <p:sldLayoutId id="2147484762" r:id="rId4"/>
    <p:sldLayoutId id="2147484763" r:id="rId5"/>
    <p:sldLayoutId id="2147484764" r:id="rId6"/>
    <p:sldLayoutId id="2147484765" r:id="rId7"/>
    <p:sldLayoutId id="2147484766" r:id="rId8"/>
    <p:sldLayoutId id="2147484767" r:id="rId9"/>
    <p:sldLayoutId id="2147484768" r:id="rId10"/>
    <p:sldLayoutId id="214748476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914400" y="274638"/>
            <a:ext cx="73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914400" y="1600200"/>
            <a:ext cx="73152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90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b="0" i="0">
                <a:latin typeface="+mn-lt"/>
              </a:defRPr>
            </a:lvl1pPr>
          </a:lstStyle>
          <a:p>
            <a:pPr>
              <a:defRPr/>
            </a:pPr>
            <a:endParaRPr lang="en-US">
              <a:solidFill>
                <a:srgbClr val="000000"/>
              </a:solidFill>
            </a:endParaRPr>
          </a:p>
        </p:txBody>
      </p:sp>
      <p:sp>
        <p:nvSpPr>
          <p:cNvPr id="290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b="0" i="0">
                <a:latin typeface="+mn-lt"/>
              </a:defRPr>
            </a:lvl1pPr>
          </a:lstStyle>
          <a:p>
            <a:pPr>
              <a:defRPr/>
            </a:pPr>
            <a:endParaRPr lang="en-US">
              <a:solidFill>
                <a:srgbClr val="000000"/>
              </a:solidFill>
            </a:endParaRPr>
          </a:p>
        </p:txBody>
      </p:sp>
      <p:sp>
        <p:nvSpPr>
          <p:cNvPr id="290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b="0" i="0">
                <a:latin typeface="+mn-lt"/>
              </a:defRPr>
            </a:lvl1pPr>
          </a:lstStyle>
          <a:p>
            <a:pPr>
              <a:defRPr/>
            </a:pPr>
            <a:fld id="{DE66C4BD-4008-4B64-96F5-B40D9260EE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4668275"/>
      </p:ext>
    </p:extLst>
  </p:cSld>
  <p:clrMap bg1="lt1" tx1="dk1" bg2="lt2" tx2="dk2" accent1="accent1" accent2="accent2" accent3="accent3" accent4="accent4" accent5="accent5" accent6="accent6" hlink="hlink" folHlink="folHlink"/>
  <p:sldLayoutIdLst>
    <p:sldLayoutId id="2147484855" r:id="rId1"/>
    <p:sldLayoutId id="2147484856" r:id="rId2"/>
    <p:sldLayoutId id="2147484857" r:id="rId3"/>
    <p:sldLayoutId id="2147484858" r:id="rId4"/>
    <p:sldLayoutId id="2147484859" r:id="rId5"/>
    <p:sldLayoutId id="2147484860" r:id="rId6"/>
    <p:sldLayoutId id="2147484861" r:id="rId7"/>
    <p:sldLayoutId id="2147484862" r:id="rId8"/>
    <p:sldLayoutId id="2147484863" r:id="rId9"/>
    <p:sldLayoutId id="2147484864" r:id="rId10"/>
    <p:sldLayoutId id="21474848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03F1196D-6E90-4168-86F8-F84964D1395F}" type="slidenum">
              <a:rPr lang="en-US"/>
              <a:pPr>
                <a:defRPr/>
              </a:pPr>
              <a:t>‹#›</a:t>
            </a:fld>
            <a:endParaRPr lang="en-US"/>
          </a:p>
        </p:txBody>
      </p:sp>
    </p:spTree>
    <p:extLst>
      <p:ext uri="{BB962C8B-B14F-4D97-AF65-F5344CB8AC3E}">
        <p14:creationId xmlns:p14="http://schemas.microsoft.com/office/powerpoint/2010/main" val="3822850259"/>
      </p:ext>
    </p:extLst>
  </p:cSld>
  <p:clrMap bg1="lt1" tx1="dk1" bg2="lt2" tx2="dk2" accent1="accent1" accent2="accent2" accent3="accent3" accent4="accent4" accent5="accent5" accent6="accent6" hlink="hlink" folHlink="folHlink"/>
  <p:sldLayoutIdLst>
    <p:sldLayoutId id="2147484867" r:id="rId1"/>
    <p:sldLayoutId id="2147484868" r:id="rId2"/>
    <p:sldLayoutId id="2147484869" r:id="rId3"/>
    <p:sldLayoutId id="2147484870" r:id="rId4"/>
    <p:sldLayoutId id="2147484871" r:id="rId5"/>
    <p:sldLayoutId id="2147484872" r:id="rId6"/>
    <p:sldLayoutId id="2147484873" r:id="rId7"/>
    <p:sldLayoutId id="2147484874" r:id="rId8"/>
    <p:sldLayoutId id="2147484875" r:id="rId9"/>
    <p:sldLayoutId id="2147484876" r:id="rId10"/>
    <p:sldLayoutId id="214748487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lvl1pPr>
          </a:lstStyle>
          <a:p>
            <a:pPr>
              <a:defRPr/>
            </a:pPr>
            <a:endParaRPr lang="en-US">
              <a:solidFill>
                <a:srgbClr val="000000"/>
              </a:solidFill>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lvl1pPr>
          </a:lstStyle>
          <a:p>
            <a:pPr>
              <a:defRPr/>
            </a:pPr>
            <a:endParaRPr lang="en-US">
              <a:solidFill>
                <a:srgbClr val="000000"/>
              </a:solidFill>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lvl1pPr>
          </a:lstStyle>
          <a:p>
            <a:pPr>
              <a:defRPr/>
            </a:pPr>
            <a:fld id="{FCA67D1B-03A6-4505-974E-B65D80B5CDB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4963950"/>
      </p:ext>
    </p:extLst>
  </p:cSld>
  <p:clrMap bg1="lt1" tx1="dk1" bg2="lt2" tx2="dk2" accent1="accent1" accent2="accent2" accent3="accent3" accent4="accent4" accent5="accent5" accent6="accent6" hlink="hlink" folHlink="folHlink"/>
  <p:sldLayoutIdLst>
    <p:sldLayoutId id="2147484879" r:id="rId1"/>
    <p:sldLayoutId id="2147484880" r:id="rId2"/>
    <p:sldLayoutId id="2147484881" r:id="rId3"/>
    <p:sldLayoutId id="2147484882" r:id="rId4"/>
    <p:sldLayoutId id="2147484883" r:id="rId5"/>
    <p:sldLayoutId id="2147484884" r:id="rId6"/>
    <p:sldLayoutId id="2147484885" r:id="rId7"/>
    <p:sldLayoutId id="2147484886" r:id="rId8"/>
    <p:sldLayoutId id="2147484887" r:id="rId9"/>
    <p:sldLayoutId id="2147484888" r:id="rId10"/>
    <p:sldLayoutId id="2147484889"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7475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6180"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spcBef>
                <a:spcPct val="50000"/>
              </a:spcBef>
              <a:defRPr sz="1244">
                <a:solidFill>
                  <a:srgbClr val="5E574E"/>
                </a:solidFill>
              </a:defRPr>
            </a:lvl1pPr>
          </a:lstStyle>
          <a:p>
            <a:pPr>
              <a:defRPr/>
            </a:pPr>
            <a:endParaRPr lang="en-US"/>
          </a:p>
        </p:txBody>
      </p:sp>
      <p:sp>
        <p:nvSpPr>
          <p:cNvPr id="306181"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sz="1244">
                <a:solidFill>
                  <a:srgbClr val="5E574E"/>
                </a:solidFill>
              </a:defRPr>
            </a:lvl1pPr>
          </a:lstStyle>
          <a:p>
            <a:pPr>
              <a:defRPr/>
            </a:pPr>
            <a:endParaRPr lang="en-US"/>
          </a:p>
        </p:txBody>
      </p:sp>
      <p:sp>
        <p:nvSpPr>
          <p:cNvPr id="306182"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sz="1244">
                <a:solidFill>
                  <a:srgbClr val="5E574E"/>
                </a:solidFill>
              </a:defRPr>
            </a:lvl1pPr>
          </a:lstStyle>
          <a:p>
            <a:pPr>
              <a:defRPr/>
            </a:pPr>
            <a:fld id="{739002F9-774A-4E93-83AD-3AA3ED3DC8D6}" type="slidenum">
              <a:rPr lang="en-US"/>
              <a:pPr>
                <a:defRPr/>
              </a:pPr>
              <a:t>‹#›</a:t>
            </a:fld>
            <a:endParaRPr lang="en-US"/>
          </a:p>
        </p:txBody>
      </p:sp>
      <p:pic>
        <p:nvPicPr>
          <p:cNvPr id="7475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3"/>
            <a:ext cx="8229600" cy="384175"/>
          </a:xfrm>
          <a:prstGeom prst="rect">
            <a:avLst/>
          </a:prstGeom>
          <a:noFill/>
          <a:ln w="9525">
            <a:noFill/>
            <a:miter lim="800000"/>
            <a:headEnd/>
            <a:tailEnd/>
          </a:ln>
        </p:spPr>
      </p:pic>
    </p:spTree>
    <p:extLst>
      <p:ext uri="{BB962C8B-B14F-4D97-AF65-F5344CB8AC3E}">
        <p14:creationId xmlns:p14="http://schemas.microsoft.com/office/powerpoint/2010/main" val="2954094780"/>
      </p:ext>
    </p:extLst>
  </p:cSld>
  <p:clrMap bg1="lt1" tx1="dk1" bg2="lt2" tx2="dk2" accent1="accent1" accent2="accent2" accent3="accent3" accent4="accent4" accent5="accent5" accent6="accent6" hlink="hlink" folHlink="folHlink"/>
  <p:sldLayoutIdLst>
    <p:sldLayoutId id="2147484891" r:id="rId1"/>
    <p:sldLayoutId id="2147484892" r:id="rId2"/>
    <p:sldLayoutId id="2147484893" r:id="rId3"/>
    <p:sldLayoutId id="2147484894" r:id="rId4"/>
    <p:sldLayoutId id="2147484895" r:id="rId5"/>
    <p:sldLayoutId id="2147484896" r:id="rId6"/>
    <p:sldLayoutId id="2147484897" r:id="rId7"/>
    <p:sldLayoutId id="2147484898" r:id="rId8"/>
    <p:sldLayoutId id="2147484899" r:id="rId9"/>
    <p:sldLayoutId id="2147484900" r:id="rId10"/>
    <p:sldLayoutId id="2147484901" r:id="rId11"/>
  </p:sldLayoutIdLst>
  <p:transition/>
  <p:txStyles>
    <p:titleStyle>
      <a:lvl1pPr algn="l" rtl="0" eaLnBrk="0" fontAlgn="base" hangingPunct="0">
        <a:spcBef>
          <a:spcPct val="0"/>
        </a:spcBef>
        <a:spcAft>
          <a:spcPct val="0"/>
        </a:spcAft>
        <a:defRPr kumimoji="1" sz="3556">
          <a:solidFill>
            <a:schemeClr val="tx2"/>
          </a:solidFill>
          <a:latin typeface="+mj-lt"/>
          <a:ea typeface="+mj-ea"/>
          <a:cs typeface="+mj-cs"/>
        </a:defRPr>
      </a:lvl1pPr>
      <a:lvl2pPr algn="l" rtl="0" eaLnBrk="0" fontAlgn="base" hangingPunct="0">
        <a:spcBef>
          <a:spcPct val="0"/>
        </a:spcBef>
        <a:spcAft>
          <a:spcPct val="0"/>
        </a:spcAft>
        <a:defRPr kumimoji="1" sz="3556">
          <a:solidFill>
            <a:schemeClr val="tx2"/>
          </a:solidFill>
          <a:latin typeface="Arial Black" pitchFamily="34" charset="0"/>
        </a:defRPr>
      </a:lvl2pPr>
      <a:lvl3pPr algn="l" rtl="0" eaLnBrk="0" fontAlgn="base" hangingPunct="0">
        <a:spcBef>
          <a:spcPct val="0"/>
        </a:spcBef>
        <a:spcAft>
          <a:spcPct val="0"/>
        </a:spcAft>
        <a:defRPr kumimoji="1" sz="3556">
          <a:solidFill>
            <a:schemeClr val="tx2"/>
          </a:solidFill>
          <a:latin typeface="Arial Black" pitchFamily="34" charset="0"/>
        </a:defRPr>
      </a:lvl3pPr>
      <a:lvl4pPr algn="l" rtl="0" eaLnBrk="0" fontAlgn="base" hangingPunct="0">
        <a:spcBef>
          <a:spcPct val="0"/>
        </a:spcBef>
        <a:spcAft>
          <a:spcPct val="0"/>
        </a:spcAft>
        <a:defRPr kumimoji="1" sz="3556">
          <a:solidFill>
            <a:schemeClr val="tx2"/>
          </a:solidFill>
          <a:latin typeface="Arial Black" pitchFamily="34" charset="0"/>
        </a:defRPr>
      </a:lvl4pPr>
      <a:lvl5pPr algn="l" rtl="0" eaLnBrk="0" fontAlgn="base" hangingPunct="0">
        <a:spcBef>
          <a:spcPct val="0"/>
        </a:spcBef>
        <a:spcAft>
          <a:spcPct val="0"/>
        </a:spcAft>
        <a:defRPr kumimoji="1" sz="3556">
          <a:solidFill>
            <a:schemeClr val="tx2"/>
          </a:solidFill>
          <a:latin typeface="Arial Black" pitchFamily="34" charset="0"/>
        </a:defRPr>
      </a:lvl5pPr>
      <a:lvl6pPr marL="406405" algn="l" rtl="0" fontAlgn="base">
        <a:spcBef>
          <a:spcPct val="0"/>
        </a:spcBef>
        <a:spcAft>
          <a:spcPct val="0"/>
        </a:spcAft>
        <a:defRPr kumimoji="1" sz="3556">
          <a:solidFill>
            <a:schemeClr val="tx2"/>
          </a:solidFill>
          <a:latin typeface="Arial Black" pitchFamily="34" charset="0"/>
        </a:defRPr>
      </a:lvl6pPr>
      <a:lvl7pPr marL="812810" algn="l" rtl="0" fontAlgn="base">
        <a:spcBef>
          <a:spcPct val="0"/>
        </a:spcBef>
        <a:spcAft>
          <a:spcPct val="0"/>
        </a:spcAft>
        <a:defRPr kumimoji="1" sz="3556">
          <a:solidFill>
            <a:schemeClr val="tx2"/>
          </a:solidFill>
          <a:latin typeface="Arial Black" pitchFamily="34" charset="0"/>
        </a:defRPr>
      </a:lvl7pPr>
      <a:lvl8pPr marL="1219215" algn="l" rtl="0" fontAlgn="base">
        <a:spcBef>
          <a:spcPct val="0"/>
        </a:spcBef>
        <a:spcAft>
          <a:spcPct val="0"/>
        </a:spcAft>
        <a:defRPr kumimoji="1" sz="3556">
          <a:solidFill>
            <a:schemeClr val="tx2"/>
          </a:solidFill>
          <a:latin typeface="Arial Black" pitchFamily="34" charset="0"/>
        </a:defRPr>
      </a:lvl8pPr>
      <a:lvl9pPr marL="1625620" algn="l" rtl="0" fontAlgn="base">
        <a:spcBef>
          <a:spcPct val="0"/>
        </a:spcBef>
        <a:spcAft>
          <a:spcPct val="0"/>
        </a:spcAft>
        <a:defRPr kumimoji="1" sz="3556">
          <a:solidFill>
            <a:schemeClr val="tx2"/>
          </a:solidFill>
          <a:latin typeface="Arial Black" pitchFamily="34" charset="0"/>
        </a:defRPr>
      </a:lvl9pPr>
    </p:titleStyle>
    <p:bodyStyle>
      <a:lvl1pPr marL="304804" indent="-304804" algn="l" rtl="0" eaLnBrk="0" fontAlgn="base" hangingPunct="0">
        <a:spcBef>
          <a:spcPct val="20000"/>
        </a:spcBef>
        <a:spcAft>
          <a:spcPct val="0"/>
        </a:spcAft>
        <a:buClr>
          <a:schemeClr val="accent2"/>
        </a:buClr>
        <a:buFont typeface="Monotype Sorts"/>
        <a:buChar char="z"/>
        <a:defRPr kumimoji="1" sz="2844">
          <a:solidFill>
            <a:schemeClr val="tx1"/>
          </a:solidFill>
          <a:latin typeface="+mn-lt"/>
          <a:ea typeface="+mn-ea"/>
          <a:cs typeface="+mn-cs"/>
        </a:defRPr>
      </a:lvl1pPr>
      <a:lvl2pPr marL="660408" indent="-254003" algn="l" rtl="0" eaLnBrk="0" fontAlgn="base" hangingPunct="0">
        <a:spcBef>
          <a:spcPct val="20000"/>
        </a:spcBef>
        <a:spcAft>
          <a:spcPct val="0"/>
        </a:spcAft>
        <a:buClr>
          <a:schemeClr val="accent2"/>
        </a:buClr>
        <a:buFont typeface="Monotype Sorts"/>
        <a:buChar char="y"/>
        <a:defRPr kumimoji="1" sz="2489">
          <a:solidFill>
            <a:schemeClr val="tx1"/>
          </a:solidFill>
          <a:latin typeface="+mn-lt"/>
        </a:defRPr>
      </a:lvl2pPr>
      <a:lvl3pPr marL="1016013" indent="-203203" algn="l" rtl="0" eaLnBrk="0" fontAlgn="base" hangingPunct="0">
        <a:spcBef>
          <a:spcPct val="20000"/>
        </a:spcBef>
        <a:spcAft>
          <a:spcPct val="0"/>
        </a:spcAft>
        <a:buClr>
          <a:schemeClr val="accent2"/>
        </a:buClr>
        <a:buFont typeface="Monotype Sorts"/>
        <a:buChar char="x"/>
        <a:defRPr kumimoji="1" sz="2133">
          <a:solidFill>
            <a:schemeClr val="tx1"/>
          </a:solidFill>
          <a:latin typeface="+mn-lt"/>
        </a:defRPr>
      </a:lvl3pPr>
      <a:lvl4pPr marL="1422418" indent="-203203" algn="l" rtl="0" eaLnBrk="0" fontAlgn="base" hangingPunct="0">
        <a:spcBef>
          <a:spcPct val="20000"/>
        </a:spcBef>
        <a:spcAft>
          <a:spcPct val="0"/>
        </a:spcAft>
        <a:buClr>
          <a:schemeClr val="accent2"/>
        </a:buClr>
        <a:buChar char="•"/>
        <a:defRPr kumimoji="1" sz="1778">
          <a:solidFill>
            <a:schemeClr val="tx1"/>
          </a:solidFill>
          <a:latin typeface="+mn-lt"/>
        </a:defRPr>
      </a:lvl4pPr>
      <a:lvl5pPr marL="1828823" indent="-203203" algn="l" rtl="0" eaLnBrk="0" fontAlgn="base" hangingPunct="0">
        <a:spcBef>
          <a:spcPct val="20000"/>
        </a:spcBef>
        <a:spcAft>
          <a:spcPct val="0"/>
        </a:spcAft>
        <a:buClr>
          <a:schemeClr val="accent2"/>
        </a:buClr>
        <a:buChar char="–"/>
        <a:defRPr kumimoji="1" sz="1778">
          <a:solidFill>
            <a:schemeClr val="tx1"/>
          </a:solidFill>
          <a:latin typeface="+mn-lt"/>
        </a:defRPr>
      </a:lvl5pPr>
      <a:lvl6pPr marL="2235228" indent="-203203" algn="l" rtl="0" fontAlgn="base">
        <a:spcBef>
          <a:spcPct val="20000"/>
        </a:spcBef>
        <a:spcAft>
          <a:spcPct val="0"/>
        </a:spcAft>
        <a:buClr>
          <a:schemeClr val="accent2"/>
        </a:buClr>
        <a:buChar char="–"/>
        <a:defRPr kumimoji="1" sz="1778">
          <a:solidFill>
            <a:schemeClr val="tx1"/>
          </a:solidFill>
          <a:latin typeface="+mn-lt"/>
        </a:defRPr>
      </a:lvl6pPr>
      <a:lvl7pPr marL="2641633" indent="-203203" algn="l" rtl="0" fontAlgn="base">
        <a:spcBef>
          <a:spcPct val="20000"/>
        </a:spcBef>
        <a:spcAft>
          <a:spcPct val="0"/>
        </a:spcAft>
        <a:buClr>
          <a:schemeClr val="accent2"/>
        </a:buClr>
        <a:buChar char="–"/>
        <a:defRPr kumimoji="1" sz="1778">
          <a:solidFill>
            <a:schemeClr val="tx1"/>
          </a:solidFill>
          <a:latin typeface="+mn-lt"/>
        </a:defRPr>
      </a:lvl7pPr>
      <a:lvl8pPr marL="3048038" indent="-203203" algn="l" rtl="0" fontAlgn="base">
        <a:spcBef>
          <a:spcPct val="20000"/>
        </a:spcBef>
        <a:spcAft>
          <a:spcPct val="0"/>
        </a:spcAft>
        <a:buClr>
          <a:schemeClr val="accent2"/>
        </a:buClr>
        <a:buChar char="–"/>
        <a:defRPr kumimoji="1" sz="1778">
          <a:solidFill>
            <a:schemeClr val="tx1"/>
          </a:solidFill>
          <a:latin typeface="+mn-lt"/>
        </a:defRPr>
      </a:lvl8pPr>
      <a:lvl9pPr marL="3454443" indent="-203203" algn="l" rtl="0" fontAlgn="base">
        <a:spcBef>
          <a:spcPct val="20000"/>
        </a:spcBef>
        <a:spcAft>
          <a:spcPct val="0"/>
        </a:spcAft>
        <a:buClr>
          <a:schemeClr val="accent2"/>
        </a:buClr>
        <a:buChar char="–"/>
        <a:defRPr kumimoji="1"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7475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244" i="0">
                <a:solidFill>
                  <a:srgbClr val="5E574E"/>
                </a:solidFill>
              </a:defRPr>
            </a:lvl1pPr>
          </a:lstStyle>
          <a:p>
            <a:pPr>
              <a:defRPr/>
            </a:pPr>
            <a:endParaRPr lang="en-US"/>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244" i="0">
                <a:solidFill>
                  <a:srgbClr val="5E574E"/>
                </a:solidFill>
              </a:defRPr>
            </a:lvl1pPr>
          </a:lstStyle>
          <a:p>
            <a:pPr>
              <a:defRPr/>
            </a:pPr>
            <a:endParaRPr lang="en-US"/>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244" i="0">
                <a:solidFill>
                  <a:srgbClr val="5E574E"/>
                </a:solidFill>
              </a:defRPr>
            </a:lvl1pPr>
          </a:lstStyle>
          <a:p>
            <a:pPr>
              <a:defRPr/>
            </a:pPr>
            <a:fld id="{CCF87610-BFC6-4AAB-A42E-C1AF2231250C}" type="slidenum">
              <a:rPr lang="en-US"/>
              <a:pPr>
                <a:defRPr/>
              </a:pPr>
              <a:t>‹#›</a:t>
            </a:fld>
            <a:endParaRPr lang="en-US"/>
          </a:p>
        </p:txBody>
      </p:sp>
      <p:pic>
        <p:nvPicPr>
          <p:cNvPr id="7475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71"/>
            <a:ext cx="8229600" cy="384175"/>
          </a:xfrm>
          <a:prstGeom prst="rect">
            <a:avLst/>
          </a:prstGeom>
          <a:noFill/>
          <a:ln w="9525">
            <a:noFill/>
            <a:miter lim="800000"/>
            <a:headEnd/>
            <a:tailEnd/>
          </a:ln>
        </p:spPr>
      </p:pic>
    </p:spTree>
    <p:extLst>
      <p:ext uri="{BB962C8B-B14F-4D97-AF65-F5344CB8AC3E}">
        <p14:creationId xmlns:p14="http://schemas.microsoft.com/office/powerpoint/2010/main" val="1327306807"/>
      </p:ext>
    </p:extLst>
  </p:cSld>
  <p:clrMap bg1="lt1" tx1="dk1" bg2="lt2" tx2="dk2" accent1="accent1" accent2="accent2" accent3="accent3" accent4="accent4" accent5="accent5" accent6="accent6" hlink="hlink" folHlink="folHlink"/>
  <p:sldLayoutIdLst>
    <p:sldLayoutId id="2147484903" r:id="rId1"/>
    <p:sldLayoutId id="2147484904" r:id="rId2"/>
    <p:sldLayoutId id="2147484905" r:id="rId3"/>
    <p:sldLayoutId id="2147484906" r:id="rId4"/>
    <p:sldLayoutId id="2147484907" r:id="rId5"/>
    <p:sldLayoutId id="2147484908" r:id="rId6"/>
    <p:sldLayoutId id="2147484909" r:id="rId7"/>
    <p:sldLayoutId id="2147484910" r:id="rId8"/>
    <p:sldLayoutId id="2147484911" r:id="rId9"/>
    <p:sldLayoutId id="2147484912" r:id="rId10"/>
    <p:sldLayoutId id="2147484913" r:id="rId11"/>
  </p:sldLayoutIdLst>
  <p:transition/>
  <p:txStyles>
    <p:titleStyle>
      <a:lvl1pPr algn="l" rtl="0" eaLnBrk="0" fontAlgn="base" hangingPunct="0">
        <a:spcBef>
          <a:spcPct val="0"/>
        </a:spcBef>
        <a:spcAft>
          <a:spcPct val="0"/>
        </a:spcAft>
        <a:defRPr kumimoji="1" sz="3556">
          <a:solidFill>
            <a:schemeClr val="tx2"/>
          </a:solidFill>
          <a:latin typeface="+mj-lt"/>
          <a:ea typeface="+mj-ea"/>
          <a:cs typeface="+mj-cs"/>
        </a:defRPr>
      </a:lvl1pPr>
      <a:lvl2pPr algn="l" rtl="0" eaLnBrk="0" fontAlgn="base" hangingPunct="0">
        <a:spcBef>
          <a:spcPct val="0"/>
        </a:spcBef>
        <a:spcAft>
          <a:spcPct val="0"/>
        </a:spcAft>
        <a:defRPr kumimoji="1" sz="3556">
          <a:solidFill>
            <a:schemeClr val="tx2"/>
          </a:solidFill>
          <a:latin typeface="Arial Black" pitchFamily="34" charset="0"/>
        </a:defRPr>
      </a:lvl2pPr>
      <a:lvl3pPr algn="l" rtl="0" eaLnBrk="0" fontAlgn="base" hangingPunct="0">
        <a:spcBef>
          <a:spcPct val="0"/>
        </a:spcBef>
        <a:spcAft>
          <a:spcPct val="0"/>
        </a:spcAft>
        <a:defRPr kumimoji="1" sz="3556">
          <a:solidFill>
            <a:schemeClr val="tx2"/>
          </a:solidFill>
          <a:latin typeface="Arial Black" pitchFamily="34" charset="0"/>
        </a:defRPr>
      </a:lvl3pPr>
      <a:lvl4pPr algn="l" rtl="0" eaLnBrk="0" fontAlgn="base" hangingPunct="0">
        <a:spcBef>
          <a:spcPct val="0"/>
        </a:spcBef>
        <a:spcAft>
          <a:spcPct val="0"/>
        </a:spcAft>
        <a:defRPr kumimoji="1" sz="3556">
          <a:solidFill>
            <a:schemeClr val="tx2"/>
          </a:solidFill>
          <a:latin typeface="Arial Black" pitchFamily="34" charset="0"/>
        </a:defRPr>
      </a:lvl4pPr>
      <a:lvl5pPr algn="l" rtl="0" eaLnBrk="0" fontAlgn="base" hangingPunct="0">
        <a:spcBef>
          <a:spcPct val="0"/>
        </a:spcBef>
        <a:spcAft>
          <a:spcPct val="0"/>
        </a:spcAft>
        <a:defRPr kumimoji="1" sz="3556">
          <a:solidFill>
            <a:schemeClr val="tx2"/>
          </a:solidFill>
          <a:latin typeface="Arial Black" pitchFamily="34" charset="0"/>
        </a:defRPr>
      </a:lvl5pPr>
      <a:lvl6pPr marL="406405" algn="l" rtl="0" fontAlgn="base">
        <a:spcBef>
          <a:spcPct val="0"/>
        </a:spcBef>
        <a:spcAft>
          <a:spcPct val="0"/>
        </a:spcAft>
        <a:defRPr kumimoji="1" sz="3556">
          <a:solidFill>
            <a:schemeClr val="tx2"/>
          </a:solidFill>
          <a:latin typeface="Arial Black" pitchFamily="34" charset="0"/>
        </a:defRPr>
      </a:lvl6pPr>
      <a:lvl7pPr marL="812810" algn="l" rtl="0" fontAlgn="base">
        <a:spcBef>
          <a:spcPct val="0"/>
        </a:spcBef>
        <a:spcAft>
          <a:spcPct val="0"/>
        </a:spcAft>
        <a:defRPr kumimoji="1" sz="3556">
          <a:solidFill>
            <a:schemeClr val="tx2"/>
          </a:solidFill>
          <a:latin typeface="Arial Black" pitchFamily="34" charset="0"/>
        </a:defRPr>
      </a:lvl7pPr>
      <a:lvl8pPr marL="1219215" algn="l" rtl="0" fontAlgn="base">
        <a:spcBef>
          <a:spcPct val="0"/>
        </a:spcBef>
        <a:spcAft>
          <a:spcPct val="0"/>
        </a:spcAft>
        <a:defRPr kumimoji="1" sz="3556">
          <a:solidFill>
            <a:schemeClr val="tx2"/>
          </a:solidFill>
          <a:latin typeface="Arial Black" pitchFamily="34" charset="0"/>
        </a:defRPr>
      </a:lvl8pPr>
      <a:lvl9pPr marL="1625620" algn="l" rtl="0" fontAlgn="base">
        <a:spcBef>
          <a:spcPct val="0"/>
        </a:spcBef>
        <a:spcAft>
          <a:spcPct val="0"/>
        </a:spcAft>
        <a:defRPr kumimoji="1" sz="3556">
          <a:solidFill>
            <a:schemeClr val="tx2"/>
          </a:solidFill>
          <a:latin typeface="Arial Black" pitchFamily="34" charset="0"/>
        </a:defRPr>
      </a:lvl9pPr>
    </p:titleStyle>
    <p:bodyStyle>
      <a:lvl1pPr marL="304804" indent="-304804" algn="l" rtl="0" eaLnBrk="0" fontAlgn="base" hangingPunct="0">
        <a:spcBef>
          <a:spcPct val="20000"/>
        </a:spcBef>
        <a:spcAft>
          <a:spcPct val="0"/>
        </a:spcAft>
        <a:buClr>
          <a:schemeClr val="accent2"/>
        </a:buClr>
        <a:buFont typeface="Monotype Sorts"/>
        <a:buChar char="z"/>
        <a:defRPr kumimoji="1" sz="2844">
          <a:solidFill>
            <a:schemeClr val="tx1"/>
          </a:solidFill>
          <a:latin typeface="+mn-lt"/>
          <a:ea typeface="+mn-ea"/>
          <a:cs typeface="+mn-cs"/>
        </a:defRPr>
      </a:lvl1pPr>
      <a:lvl2pPr marL="660408" indent="-254003" algn="l" rtl="0" eaLnBrk="0" fontAlgn="base" hangingPunct="0">
        <a:spcBef>
          <a:spcPct val="20000"/>
        </a:spcBef>
        <a:spcAft>
          <a:spcPct val="0"/>
        </a:spcAft>
        <a:buClr>
          <a:schemeClr val="accent2"/>
        </a:buClr>
        <a:buFont typeface="Monotype Sorts"/>
        <a:buChar char="y"/>
        <a:defRPr kumimoji="1" sz="2489">
          <a:solidFill>
            <a:schemeClr val="tx1"/>
          </a:solidFill>
          <a:latin typeface="+mn-lt"/>
        </a:defRPr>
      </a:lvl2pPr>
      <a:lvl3pPr marL="1016013" indent="-203203" algn="l" rtl="0" eaLnBrk="0" fontAlgn="base" hangingPunct="0">
        <a:spcBef>
          <a:spcPct val="20000"/>
        </a:spcBef>
        <a:spcAft>
          <a:spcPct val="0"/>
        </a:spcAft>
        <a:buClr>
          <a:schemeClr val="accent2"/>
        </a:buClr>
        <a:buFont typeface="Monotype Sorts"/>
        <a:buChar char="x"/>
        <a:defRPr kumimoji="1" sz="2133">
          <a:solidFill>
            <a:schemeClr val="tx1"/>
          </a:solidFill>
          <a:latin typeface="+mn-lt"/>
        </a:defRPr>
      </a:lvl3pPr>
      <a:lvl4pPr marL="1422418" indent="-203203" algn="l" rtl="0" eaLnBrk="0" fontAlgn="base" hangingPunct="0">
        <a:spcBef>
          <a:spcPct val="20000"/>
        </a:spcBef>
        <a:spcAft>
          <a:spcPct val="0"/>
        </a:spcAft>
        <a:buClr>
          <a:schemeClr val="accent2"/>
        </a:buClr>
        <a:buChar char="•"/>
        <a:defRPr kumimoji="1" sz="1778">
          <a:solidFill>
            <a:schemeClr val="tx1"/>
          </a:solidFill>
          <a:latin typeface="+mn-lt"/>
        </a:defRPr>
      </a:lvl4pPr>
      <a:lvl5pPr marL="1828823" indent="-203203" algn="l" rtl="0" eaLnBrk="0" fontAlgn="base" hangingPunct="0">
        <a:spcBef>
          <a:spcPct val="20000"/>
        </a:spcBef>
        <a:spcAft>
          <a:spcPct val="0"/>
        </a:spcAft>
        <a:buClr>
          <a:schemeClr val="accent2"/>
        </a:buClr>
        <a:buChar char="–"/>
        <a:defRPr kumimoji="1" sz="1778">
          <a:solidFill>
            <a:schemeClr val="tx1"/>
          </a:solidFill>
          <a:latin typeface="+mn-lt"/>
        </a:defRPr>
      </a:lvl5pPr>
      <a:lvl6pPr marL="2235228" indent="-203203" algn="l" rtl="0" fontAlgn="base">
        <a:spcBef>
          <a:spcPct val="20000"/>
        </a:spcBef>
        <a:spcAft>
          <a:spcPct val="0"/>
        </a:spcAft>
        <a:buClr>
          <a:schemeClr val="accent2"/>
        </a:buClr>
        <a:buChar char="–"/>
        <a:defRPr kumimoji="1" sz="1778">
          <a:solidFill>
            <a:schemeClr val="tx1"/>
          </a:solidFill>
          <a:latin typeface="+mn-lt"/>
        </a:defRPr>
      </a:lvl6pPr>
      <a:lvl7pPr marL="2641633" indent="-203203" algn="l" rtl="0" fontAlgn="base">
        <a:spcBef>
          <a:spcPct val="20000"/>
        </a:spcBef>
        <a:spcAft>
          <a:spcPct val="0"/>
        </a:spcAft>
        <a:buClr>
          <a:schemeClr val="accent2"/>
        </a:buClr>
        <a:buChar char="–"/>
        <a:defRPr kumimoji="1" sz="1778">
          <a:solidFill>
            <a:schemeClr val="tx1"/>
          </a:solidFill>
          <a:latin typeface="+mn-lt"/>
        </a:defRPr>
      </a:lvl7pPr>
      <a:lvl8pPr marL="3048038" indent="-203203" algn="l" rtl="0" fontAlgn="base">
        <a:spcBef>
          <a:spcPct val="20000"/>
        </a:spcBef>
        <a:spcAft>
          <a:spcPct val="0"/>
        </a:spcAft>
        <a:buClr>
          <a:schemeClr val="accent2"/>
        </a:buClr>
        <a:buChar char="–"/>
        <a:defRPr kumimoji="1" sz="1778">
          <a:solidFill>
            <a:schemeClr val="tx1"/>
          </a:solidFill>
          <a:latin typeface="+mn-lt"/>
        </a:defRPr>
      </a:lvl8pPr>
      <a:lvl9pPr marL="3454443" indent="-203203" algn="l" rtl="0" fontAlgn="base">
        <a:spcBef>
          <a:spcPct val="20000"/>
        </a:spcBef>
        <a:spcAft>
          <a:spcPct val="0"/>
        </a:spcAft>
        <a:buClr>
          <a:schemeClr val="accent2"/>
        </a:buClr>
        <a:buChar char="–"/>
        <a:defRPr kumimoji="1"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0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3" Type="http://schemas.openxmlformats.org/officeDocument/2006/relationships/hyperlink" Target="http://www.timemaps.com/history/italy-500bc" TargetMode="External"/><Relationship Id="rId2" Type="http://schemas.openxmlformats.org/officeDocument/2006/relationships/notesSlide" Target="../notesSlides/notesSlide3.xml"/><Relationship Id="rId1" Type="http://schemas.openxmlformats.org/officeDocument/2006/relationships/slideLayout" Target="../slideLayouts/slideLayout41.xml"/><Relationship Id="rId5" Type="http://schemas.openxmlformats.org/officeDocument/2006/relationships/image" Target="../media/image7.pn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4.xml"/><Relationship Id="rId1" Type="http://schemas.openxmlformats.org/officeDocument/2006/relationships/slideLayout" Target="../slideLayouts/slideLayout41.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openxmlformats.org/officeDocument/2006/relationships/hyperlink" Target="http://en.wikipedia.org/wiki/Ital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8.xml"/><Relationship Id="rId1" Type="http://schemas.openxmlformats.org/officeDocument/2006/relationships/slideLayout" Target="../slideLayouts/slideLayout41.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1.xml"/><Relationship Id="rId5" Type="http://schemas.openxmlformats.org/officeDocument/2006/relationships/image" Target="../media/image12.png"/><Relationship Id="rId4" Type="http://schemas.openxmlformats.org/officeDocument/2006/relationships/hyperlink" Target="http://en.wikipedia.org/wiki/History_of_Italy_during_foreign_domination_and_the_unificatio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2.xml"/><Relationship Id="rId1" Type="http://schemas.openxmlformats.org/officeDocument/2006/relationships/slideLayout" Target="../slideLayouts/slideLayout19.xml"/><Relationship Id="rId5" Type="http://schemas.openxmlformats.org/officeDocument/2006/relationships/hyperlink" Target="https://www.worldometers.info/world-population/italy-population/" TargetMode="Externa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5.xml"/><Relationship Id="rId1" Type="http://schemas.openxmlformats.org/officeDocument/2006/relationships/slideLayout" Target="../slideLayouts/slideLayout19.xml"/><Relationship Id="rId5" Type="http://schemas.openxmlformats.org/officeDocument/2006/relationships/hyperlink" Target="https://en.wikipedia.org/wiki/Kingdom_of_Tavolara" TargetMode="Externa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6.xml"/><Relationship Id="rId1" Type="http://schemas.openxmlformats.org/officeDocument/2006/relationships/slideLayout" Target="../slideLayouts/slideLayout30.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7.xml"/><Relationship Id="rId1" Type="http://schemas.openxmlformats.org/officeDocument/2006/relationships/slideLayout" Target="../slideLayouts/slideLayout30.xml"/><Relationship Id="rId5" Type="http://schemas.openxmlformats.org/officeDocument/2006/relationships/hyperlink" Target="https://en.wikipedia.org/wiki/Seborga" TargetMode="Externa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8.xml"/><Relationship Id="rId1" Type="http://schemas.openxmlformats.org/officeDocument/2006/relationships/slideLayout" Target="../slideLayouts/slideLayout19.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0.xml"/><Relationship Id="rId1" Type="http://schemas.openxmlformats.org/officeDocument/2006/relationships/slideLayout" Target="../slideLayouts/slideLayout30.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1.xml"/><Relationship Id="rId1" Type="http://schemas.openxmlformats.org/officeDocument/2006/relationships/slideLayout" Target="../slideLayouts/slideLayout30.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34.xml.rels><?xml version="1.0" encoding="UTF-8" standalone="yes"?>
<Relationships xmlns="http://schemas.openxmlformats.org/package/2006/relationships"><Relationship Id="rId2" Type="http://schemas.openxmlformats.org/officeDocument/2006/relationships/hyperlink" Target="https://en.wiktionary.org/wiki/metaphor"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0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6.xml"/></Relationships>
</file>

<file path=ppt/slides/_rels/slide37.xml.rels><?xml version="1.0" encoding="UTF-8" standalone="yes"?>
<Relationships xmlns="http://schemas.openxmlformats.org/package/2006/relationships"><Relationship Id="rId2" Type="http://schemas.openxmlformats.org/officeDocument/2006/relationships/hyperlink" Target="https://en.wiktionary.org/wiki/metaphor"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hyperlink" Target="http://www.d.umn.edu/cla/faculty/troufs/anth1095/fscountrysites_food.html" TargetMode="External"/><Relationship Id="rId2" Type="http://schemas.openxmlformats.org/officeDocument/2006/relationships/image" Target="../media/image17.png"/><Relationship Id="rId1" Type="http://schemas.openxmlformats.org/officeDocument/2006/relationships/slideLayout" Target="../slideLayouts/slideLayout30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16.xml"/></Relationships>
</file>

<file path=ppt/slides/_rels/slide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27.xml"/></Relationships>
</file>

<file path=ppt/slides/_rels/slide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3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9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94.xml"/></Relationships>
</file>

<file path=ppt/slides/_rels/slide52.xml.rels><?xml version="1.0" encoding="UTF-8" standalone="yes"?>
<Relationships xmlns="http://schemas.openxmlformats.org/package/2006/relationships"><Relationship Id="rId3" Type="http://schemas.openxmlformats.org/officeDocument/2006/relationships/hyperlink" Target="http://www.d.umn.edu/cla/faculty/troufs/anth1095/index.html#text" TargetMode="External"/><Relationship Id="rId2" Type="http://schemas.openxmlformats.org/officeDocument/2006/relationships/image" Target="../media/image20.png"/><Relationship Id="rId1" Type="http://schemas.openxmlformats.org/officeDocument/2006/relationships/slideLayout" Target="../slideLayouts/slideLayout8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94.xml"/></Relationships>
</file>

<file path=ppt/slides/_rels/slide5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19.xml"/><Relationship Id="rId4" Type="http://schemas.openxmlformats.org/officeDocument/2006/relationships/image" Target="../media/image22.png"/></Relationships>
</file>

<file path=ppt/slides/_rels/slide55.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image" Target="../media/image220.png"/><Relationship Id="rId7" Type="http://schemas.openxmlformats.org/officeDocument/2006/relationships/image" Target="../media/image230.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4.xml"/><Relationship Id="rId5" Type="http://schemas.openxmlformats.org/officeDocument/2006/relationships/customXml" Target="../ink/ink3.xml"/><Relationship Id="rId10" Type="http://schemas.openxmlformats.org/officeDocument/2006/relationships/image" Target="../media/image240.png"/><Relationship Id="rId4" Type="http://schemas.openxmlformats.org/officeDocument/2006/relationships/customXml" Target="../ink/ink2.xml"/><Relationship Id="rId9" Type="http://schemas.openxmlformats.org/officeDocument/2006/relationships/customXml" Target="../ink/ink6.xml"/></Relationships>
</file>

<file path=ppt/slides/_rels/slide58.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3.png"/><Relationship Id="rId7" Type="http://schemas.openxmlformats.org/officeDocument/2006/relationships/customXml" Target="../ink/ink8.xml"/><Relationship Id="rId12" Type="http://schemas.openxmlformats.org/officeDocument/2006/relationships/image" Target="../media/image232.png"/><Relationship Id="rId2" Type="http://schemas.openxmlformats.org/officeDocument/2006/relationships/hyperlink" Target="http://www.d.umn.edu/cla/faculty/troufs/anth1095/index.html#text" TargetMode="External"/><Relationship Id="rId1" Type="http://schemas.openxmlformats.org/officeDocument/2006/relationships/slideLayout" Target="../slideLayouts/slideLayout19.xml"/><Relationship Id="rId6" Type="http://schemas.openxmlformats.org/officeDocument/2006/relationships/image" Target="../media/image2010.png"/><Relationship Id="rId11" Type="http://schemas.openxmlformats.org/officeDocument/2006/relationships/customXml" Target="../ink/ink10.xml"/><Relationship Id="rId5" Type="http://schemas.openxmlformats.org/officeDocument/2006/relationships/customXml" Target="../ink/ink7.xml"/><Relationship Id="rId10" Type="http://schemas.openxmlformats.org/officeDocument/2006/relationships/image" Target="../media/image2210.png"/><Relationship Id="rId4" Type="http://schemas.openxmlformats.org/officeDocument/2006/relationships/image" Target="../media/image24.jpg"/><Relationship Id="rId9" Type="http://schemas.openxmlformats.org/officeDocument/2006/relationships/customXml" Target="../ink/ink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3" Type="http://schemas.openxmlformats.org/officeDocument/2006/relationships/hyperlink" Target="http://www.reliefweb.int/rw/RWB.NSF/db900LargeMaps/SKAR-64GDTU?OpenDocument" TargetMode="External"/><Relationship Id="rId2" Type="http://schemas.openxmlformats.org/officeDocument/2006/relationships/notesSlide" Target="../notesSlides/notesSlide23.xml"/><Relationship Id="rId1" Type="http://schemas.openxmlformats.org/officeDocument/2006/relationships/slideLayout" Target="../slideLayouts/slideLayout19.xml"/><Relationship Id="rId4" Type="http://schemas.openxmlformats.org/officeDocument/2006/relationships/image" Target="../media/image25.png"/></Relationships>
</file>

<file path=ppt/slides/_rels/slide68.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9.xml"/><Relationship Id="rId4" Type="http://schemas.openxmlformats.org/officeDocument/2006/relationships/hyperlink" Target="https://en.wikipedia.org/wiki/Apennine_Mountains" TargetMode="External"/></Relationships>
</file>

<file path=ppt/slides/_rels/slide70.xml.rels><?xml version="1.0" encoding="UTF-8" standalone="yes"?>
<Relationships xmlns="http://schemas.openxmlformats.org/package/2006/relationships"><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7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s>
</file>

<file path=ppt/slides/_rels/slide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9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98.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en.wikipedia.org/wiki/Tosca" TargetMode="Externa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101.xml.rels><?xml version="1.0" encoding="UTF-8" standalone="yes"?>
<Relationships xmlns="http://schemas.openxmlformats.org/package/2006/relationships"><Relationship Id="rId3" Type="http://schemas.openxmlformats.org/officeDocument/2006/relationships/hyperlink" Target="http://en.wikipedia.org/wiki/Tosca" TargetMode="External"/><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1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1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hyperlink" Target="https://en.wikipedia.org/wiki/Padanian_nationalism" TargetMode="External"/><Relationship Id="rId1" Type="http://schemas.openxmlformats.org/officeDocument/2006/relationships/slideLayout" Target="../slideLayouts/slideLayout14.xml"/></Relationships>
</file>

<file path=ppt/slides/_rels/slide10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63.xml"/><Relationship Id="rId4" Type="http://schemas.openxmlformats.org/officeDocument/2006/relationships/hyperlink" Target="http://en.wikipedia.org/wiki/Regions_of_Italy" TargetMode="External"/></Relationships>
</file>

<file path=ppt/slides/_rels/slide10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63.xml"/><Relationship Id="rId5" Type="http://schemas.openxmlformats.org/officeDocument/2006/relationships/image" Target="../media/image34.png"/><Relationship Id="rId4" Type="http://schemas.openxmlformats.org/officeDocument/2006/relationships/hyperlink" Target="http://en.wikipedia.org/wiki/Regions_of_Italy" TargetMode="External"/></Relationships>
</file>

<file path=ppt/slides/_rels/slide1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63.xml"/><Relationship Id="rId4" Type="http://schemas.openxmlformats.org/officeDocument/2006/relationships/hyperlink" Target="http://en.wikipedia.org/wiki/Northern_League_(Italy)" TargetMode="External"/></Relationships>
</file>

<file path=ppt/slides/_rels/slide111.xml.rels><?xml version="1.0" encoding="UTF-8" standalone="yes"?>
<Relationships xmlns="http://schemas.openxmlformats.org/package/2006/relationships"><Relationship Id="rId3" Type="http://schemas.openxmlformats.org/officeDocument/2006/relationships/hyperlink" Target="https://en.wikipedia.org/wiki/Padanian_nationalism" TargetMode="External"/><Relationship Id="rId2" Type="http://schemas.openxmlformats.org/officeDocument/2006/relationships/notesSlide" Target="../notesSlides/notesSlide28.xml"/><Relationship Id="rId1" Type="http://schemas.openxmlformats.org/officeDocument/2006/relationships/slideLayout" Target="../slideLayouts/slideLayout63.xml"/><Relationship Id="rId4" Type="http://schemas.openxmlformats.org/officeDocument/2006/relationships/image" Target="../media/image36.png"/></Relationships>
</file>

<file path=ppt/slides/_rels/slide1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en.wikipedia.org/wiki/Padanian_nationalism" TargetMode="External"/><Relationship Id="rId1" Type="http://schemas.openxmlformats.org/officeDocument/2006/relationships/slideLayout" Target="../slideLayouts/slideLayout14.xml"/></Relationships>
</file>

<file path=ppt/slides/_rels/slide1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63.xml"/><Relationship Id="rId4" Type="http://schemas.openxmlformats.org/officeDocument/2006/relationships/hyperlink" Target="https://en.wikipedia.org/wiki/Padania" TargetMode="External"/></Relationships>
</file>

<file path=ppt/slides/_rels/slide114.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11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notesSlide" Target="../notesSlides/notesSlide31.xml"/><Relationship Id="rId1" Type="http://schemas.openxmlformats.org/officeDocument/2006/relationships/slideLayout" Target="../slideLayouts/slideLayout423.xml"/></Relationships>
</file>

<file path=ppt/slides/_rels/slide11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117.xml.rels><?xml version="1.0" encoding="UTF-8" standalone="yes"?>
<Relationships xmlns="http://schemas.openxmlformats.org/package/2006/relationships"><Relationship Id="rId3" Type="http://schemas.openxmlformats.org/officeDocument/2006/relationships/image" Target="../media/image220.png"/><Relationship Id="rId7" Type="http://schemas.openxmlformats.org/officeDocument/2006/relationships/image" Target="../media/image230.png"/><Relationship Id="rId2" Type="http://schemas.openxmlformats.org/officeDocument/2006/relationships/customXml" Target="../ink/ink11.xml"/><Relationship Id="rId1" Type="http://schemas.openxmlformats.org/officeDocument/2006/relationships/slideLayout" Target="../slideLayouts/slideLayout7.xml"/><Relationship Id="rId6" Type="http://schemas.openxmlformats.org/officeDocument/2006/relationships/customXml" Target="../ink/ink14.xml"/><Relationship Id="rId5" Type="http://schemas.openxmlformats.org/officeDocument/2006/relationships/customXml" Target="../ink/ink13.xml"/><Relationship Id="rId4" Type="http://schemas.openxmlformats.org/officeDocument/2006/relationships/customXml" Target="../ink/ink12.xml"/></Relationships>
</file>

<file path=ppt/slides/_rels/slide118.xml.rels><?xml version="1.0" encoding="UTF-8" standalone="yes"?>
<Relationships xmlns="http://schemas.openxmlformats.org/package/2006/relationships"><Relationship Id="rId3" Type="http://schemas.openxmlformats.org/officeDocument/2006/relationships/hyperlink" Target="http://www.d.umn.edu/cla/faculty/troufs/anth1095/Italy.html" TargetMode="External"/><Relationship Id="rId2" Type="http://schemas.openxmlformats.org/officeDocument/2006/relationships/notesSlide" Target="../notesSlides/notesSlide32.xml"/><Relationship Id="rId1" Type="http://schemas.openxmlformats.org/officeDocument/2006/relationships/slideLayout" Target="../slideLayouts/slideLayout85.xml"/><Relationship Id="rId6" Type="http://schemas.openxmlformats.org/officeDocument/2006/relationships/image" Target="../media/image41.gif"/><Relationship Id="rId5" Type="http://schemas.openxmlformats.org/officeDocument/2006/relationships/image" Target="../media/image40.png"/><Relationship Id="rId4" Type="http://schemas.openxmlformats.org/officeDocument/2006/relationships/image" Target="../media/image39.png"/></Relationships>
</file>

<file path=ppt/slides/_rels/slide1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3.xml"/><Relationship Id="rId1" Type="http://schemas.openxmlformats.org/officeDocument/2006/relationships/slideLayout" Target="../slideLayouts/slideLayout52.xml"/><Relationship Id="rId5" Type="http://schemas.openxmlformats.org/officeDocument/2006/relationships/image" Target="../media/image43.png"/><Relationship Id="rId4" Type="http://schemas.openxmlformats.org/officeDocument/2006/relationships/hyperlink" Target="http://www.d.umn.edu/cla/faculty/troufs/anth1095/Italy.html" TargetMode="Externa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1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1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450.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50.xml"/></Relationships>
</file>

<file path=ppt/slides/_rels/slide125.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1910.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1910.png"/></Relationships>
</file>

<file path=ppt/slides/_rels/slide12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customXml" Target="../ink/ink17.xml"/><Relationship Id="rId7" Type="http://schemas.openxmlformats.org/officeDocument/2006/relationships/customXml" Target="../ink/ink19.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211.png"/><Relationship Id="rId5" Type="http://schemas.openxmlformats.org/officeDocument/2006/relationships/customXml" Target="../ink/ink18.xml"/><Relationship Id="rId4" Type="http://schemas.openxmlformats.org/officeDocument/2006/relationships/image" Target="../media/image200.png"/></Relationships>
</file>

<file path=ppt/slides/_rels/slide1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cnn.com/2023/05/17/europe/italy-record-low-birth-rate-intl-cmd" TargetMode="External"/><Relationship Id="rId1" Type="http://schemas.openxmlformats.org/officeDocument/2006/relationships/slideLayout" Target="../slideLayouts/slideLayout19.xml"/><Relationship Id="rId4" Type="http://schemas.openxmlformats.org/officeDocument/2006/relationships/image" Target="../media/image47.png"/></Relationships>
</file>

<file path=ppt/slides/_rels/slide130.xml.rels><?xml version="1.0" encoding="UTF-8" standalone="yes"?>
<Relationships xmlns="http://schemas.openxmlformats.org/package/2006/relationships"><Relationship Id="rId3" Type="http://schemas.openxmlformats.org/officeDocument/2006/relationships/hyperlink" Target="https://www.thestreet.com/technology/elon-musk-is-very-worried-about-italy" TargetMode="External"/><Relationship Id="rId2" Type="http://schemas.openxmlformats.org/officeDocument/2006/relationships/image" Target="../media/image48.png"/><Relationship Id="rId1" Type="http://schemas.openxmlformats.org/officeDocument/2006/relationships/slideLayout" Target="../slideLayouts/slideLayout19.xml"/><Relationship Id="rId4" Type="http://schemas.openxmlformats.org/officeDocument/2006/relationships/image" Target="../media/image49.png"/></Relationships>
</file>

<file path=ppt/slides/_rels/slide1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19.xml"/><Relationship Id="rId5" Type="http://schemas.openxmlformats.org/officeDocument/2006/relationships/image" Target="../media/image51.JPG"/><Relationship Id="rId4" Type="http://schemas.openxmlformats.org/officeDocument/2006/relationships/hyperlink" Target="https://www.theguardian.com/world/2023/oct/07/italy-births-far-right-demographic-winter?CMP=Share_iOSApp_Other" TargetMode="External"/></Relationships>
</file>

<file path=ppt/slides/_rels/slide132.xml.rels><?xml version="1.0" encoding="UTF-8" standalone="yes"?>
<Relationships xmlns="http://schemas.openxmlformats.org/package/2006/relationships"><Relationship Id="rId3" Type="http://schemas.openxmlformats.org/officeDocument/2006/relationships/hyperlink" Target="https://www.nytimes.com/2023/01/30/world/europe/italy-birthrate.html?smid=em-share" TargetMode="External"/><Relationship Id="rId2" Type="http://schemas.openxmlformats.org/officeDocument/2006/relationships/image" Target="../media/image52.png"/><Relationship Id="rId1" Type="http://schemas.openxmlformats.org/officeDocument/2006/relationships/slideLayout" Target="../slideLayouts/slideLayout19.xml"/><Relationship Id="rId4" Type="http://schemas.openxmlformats.org/officeDocument/2006/relationships/image" Target="../media/image53.png"/></Relationships>
</file>

<file path=ppt/slides/_rels/slide133.xml.rels><?xml version="1.0" encoding="UTF-8" standalone="yes"?>
<Relationships xmlns="http://schemas.openxmlformats.org/package/2006/relationships"><Relationship Id="rId3" Type="http://schemas.openxmlformats.org/officeDocument/2006/relationships/customXml" Target="../ink/ink20.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54.png"/></Relationships>
</file>

<file path=ppt/slides/_rels/slide134.xml.rels><?xml version="1.0" encoding="UTF-8" standalone="yes"?>
<Relationships xmlns="http://schemas.openxmlformats.org/package/2006/relationships"><Relationship Id="rId3" Type="http://schemas.openxmlformats.org/officeDocument/2006/relationships/customXml" Target="../ink/ink21.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370.png"/><Relationship Id="rId5" Type="http://schemas.openxmlformats.org/officeDocument/2006/relationships/customXml" Target="../ink/ink22.xml"/><Relationship Id="rId4" Type="http://schemas.openxmlformats.org/officeDocument/2006/relationships/image" Target="../media/image55.png"/></Relationships>
</file>

<file path=ppt/slides/_rels/slide135.xml.rels><?xml version="1.0" encoding="UTF-8" standalone="yes"?>
<Relationships xmlns="http://schemas.openxmlformats.org/package/2006/relationships"><Relationship Id="rId3" Type="http://schemas.openxmlformats.org/officeDocument/2006/relationships/hyperlink" Target="https://www.theguardian.com/world/2020/jul/21/italian-village-morterone-celebrates-first-birth-in-eight-years?CMP=Share_iOSApp_Other" TargetMode="External"/><Relationship Id="rId2" Type="http://schemas.openxmlformats.org/officeDocument/2006/relationships/image" Target="../media/image56.png"/><Relationship Id="rId1" Type="http://schemas.openxmlformats.org/officeDocument/2006/relationships/slideLayout" Target="../slideLayouts/slideLayout19.xml"/><Relationship Id="rId4" Type="http://schemas.openxmlformats.org/officeDocument/2006/relationships/image" Target="../media/image51.JPG"/></Relationships>
</file>

<file path=ppt/slides/_rels/slide1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www.bbc.com/news/world-53424726" TargetMode="External"/><Relationship Id="rId1" Type="http://schemas.openxmlformats.org/officeDocument/2006/relationships/slideLayout" Target="../slideLayouts/slideLayout19.xml"/><Relationship Id="rId4" Type="http://schemas.openxmlformats.org/officeDocument/2006/relationships/image" Target="../media/image58.jpg"/></Relationships>
</file>

<file path=ppt/slides/_rels/slide137.xml.rels><?xml version="1.0" encoding="UTF-8" standalone="yes"?>
<Relationships xmlns="http://schemas.openxmlformats.org/package/2006/relationships"><Relationship Id="rId3" Type="http://schemas.openxmlformats.org/officeDocument/2006/relationships/customXml" Target="../ink/ink23.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4" Type="http://schemas.openxmlformats.org/officeDocument/2006/relationships/image" Target="../media/image1910.png"/></Relationships>
</file>

<file path=ppt/slides/_rels/slide138.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39.xml.rels><?xml version="1.0" encoding="UTF-8" standalone="yes"?>
<Relationships xmlns="http://schemas.openxmlformats.org/package/2006/relationships"><Relationship Id="rId8" Type="http://schemas.openxmlformats.org/officeDocument/2006/relationships/image" Target="../media/image2300.png"/><Relationship Id="rId3" Type="http://schemas.openxmlformats.org/officeDocument/2006/relationships/customXml" Target="../ink/ink24.xml"/><Relationship Id="rId7" Type="http://schemas.openxmlformats.org/officeDocument/2006/relationships/customXml" Target="../ink/ink26.xml"/><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xml"/><Relationship Id="rId6" Type="http://schemas.openxmlformats.org/officeDocument/2006/relationships/image" Target="../media/image2200.png"/><Relationship Id="rId5" Type="http://schemas.openxmlformats.org/officeDocument/2006/relationships/customXml" Target="../ink/ink25.xml"/><Relationship Id="rId4" Type="http://schemas.openxmlformats.org/officeDocument/2006/relationships/image" Target="../media/image210.png"/></Relationships>
</file>

<file path=ppt/slides/_rels/slide140.xml.rels><?xml version="1.0" encoding="UTF-8" standalone="yes"?>
<Relationships xmlns="http://schemas.openxmlformats.org/package/2006/relationships"><Relationship Id="rId3" Type="http://schemas.openxmlformats.org/officeDocument/2006/relationships/hyperlink" Target="https://www.theguardian.com/world/2019/sep/11/underpopulated-italian-region-molise?CMP=Share_iOSApp_Other" TargetMode="External"/><Relationship Id="rId2" Type="http://schemas.openxmlformats.org/officeDocument/2006/relationships/image" Target="../media/image59.png"/><Relationship Id="rId1" Type="http://schemas.openxmlformats.org/officeDocument/2006/relationships/slideLayout" Target="../slideLayouts/slideLayout63.xml"/><Relationship Id="rId4" Type="http://schemas.openxmlformats.org/officeDocument/2006/relationships/image" Target="../media/image51.JPG"/></Relationships>
</file>

<file path=ppt/slides/_rels/slide141.xml.rels><?xml version="1.0" encoding="UTF-8" standalone="yes"?>
<Relationships xmlns="http://schemas.openxmlformats.org/package/2006/relationships"><Relationship Id="rId8" Type="http://schemas.openxmlformats.org/officeDocument/2006/relationships/customXml" Target="../ink/ink29.xml"/><Relationship Id="rId13" Type="http://schemas.openxmlformats.org/officeDocument/2006/relationships/image" Target="../media/image431.png"/><Relationship Id="rId3" Type="http://schemas.openxmlformats.org/officeDocument/2006/relationships/image" Target="../media/image60.png"/><Relationship Id="rId7" Type="http://schemas.openxmlformats.org/officeDocument/2006/relationships/image" Target="../media/image415.png"/><Relationship Id="rId12" Type="http://schemas.openxmlformats.org/officeDocument/2006/relationships/customXml" Target="../ink/ink31.xml"/><Relationship Id="rId2" Type="http://schemas.openxmlformats.org/officeDocument/2006/relationships/hyperlink" Target="http://edition.cnn.com/travel/article/italy-one-euro-homes-maenza-rome/index.html" TargetMode="External"/><Relationship Id="rId1" Type="http://schemas.openxmlformats.org/officeDocument/2006/relationships/slideLayout" Target="../slideLayouts/slideLayout63.xml"/><Relationship Id="rId6" Type="http://schemas.openxmlformats.org/officeDocument/2006/relationships/customXml" Target="../ink/ink28.xml"/><Relationship Id="rId11" Type="http://schemas.openxmlformats.org/officeDocument/2006/relationships/image" Target="../media/image430.png"/><Relationship Id="rId5" Type="http://schemas.openxmlformats.org/officeDocument/2006/relationships/image" Target="../media/image400.png"/><Relationship Id="rId10" Type="http://schemas.openxmlformats.org/officeDocument/2006/relationships/customXml" Target="../ink/ink30.xml"/><Relationship Id="rId4" Type="http://schemas.openxmlformats.org/officeDocument/2006/relationships/customXml" Target="../ink/ink27.xml"/><Relationship Id="rId9" Type="http://schemas.openxmlformats.org/officeDocument/2006/relationships/image" Target="../media/image424.png"/></Relationships>
</file>

<file path=ppt/slides/_rels/slide14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theguardian.com/world/2023/oct/07/italy-births-far-right-demographic-winter?CMP=Share_iOSApp_Other" TargetMode="External"/><Relationship Id="rId1" Type="http://schemas.openxmlformats.org/officeDocument/2006/relationships/slideLayout" Target="../slideLayouts/slideLayout63.xml"/><Relationship Id="rId4" Type="http://schemas.openxmlformats.org/officeDocument/2006/relationships/image" Target="../media/image51.JPG"/></Relationships>
</file>

<file path=ppt/slides/_rels/slide143.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44.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14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9.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3" Type="http://schemas.openxmlformats.org/officeDocument/2006/relationships/hyperlink" Target="https://en.wikipedia.org/wiki/Population_pyramid" TargetMode="External"/><Relationship Id="rId2" Type="http://schemas.openxmlformats.org/officeDocument/2006/relationships/notesSlide" Target="../notesSlides/notesSlide38.xml"/><Relationship Id="rId1" Type="http://schemas.openxmlformats.org/officeDocument/2006/relationships/slideLayout" Target="../slideLayouts/slideLayout63.xml"/><Relationship Id="rId4" Type="http://schemas.openxmlformats.org/officeDocument/2006/relationships/image" Target="../media/image63.png"/></Relationships>
</file>

<file path=ppt/slides/_rels/slide150.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39.xml"/><Relationship Id="rId1" Type="http://schemas.openxmlformats.org/officeDocument/2006/relationships/slideLayout" Target="../slideLayouts/slideLayout63.xml"/><Relationship Id="rId4" Type="http://schemas.openxmlformats.org/officeDocument/2006/relationships/image" Target="../media/image44.png"/></Relationships>
</file>

<file path=ppt/slides/_rels/slide151.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40.xml"/><Relationship Id="rId1" Type="http://schemas.openxmlformats.org/officeDocument/2006/relationships/slideLayout" Target="../slideLayouts/slideLayout63.xml"/><Relationship Id="rId4" Type="http://schemas.openxmlformats.org/officeDocument/2006/relationships/image" Target="../media/image44.png"/></Relationships>
</file>

<file path=ppt/slides/_rels/slide152.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41.xml"/><Relationship Id="rId1" Type="http://schemas.openxmlformats.org/officeDocument/2006/relationships/slideLayout" Target="../slideLayouts/slideLayout63.xml"/><Relationship Id="rId4" Type="http://schemas.openxmlformats.org/officeDocument/2006/relationships/image" Target="../media/image44.png"/></Relationships>
</file>

<file path=ppt/slides/_rels/slide153.xml.rels><?xml version="1.0" encoding="UTF-8" standalone="yes"?>
<Relationships xmlns="http://schemas.openxmlformats.org/package/2006/relationships"><Relationship Id="rId3" Type="http://schemas.openxmlformats.org/officeDocument/2006/relationships/hyperlink" Target="https://en.wikipedia.org/wiki/Demographic_transitionhttps:/en.wikipedia.org/wiki/Population_pyramid" TargetMode="External"/><Relationship Id="rId2" Type="http://schemas.openxmlformats.org/officeDocument/2006/relationships/notesSlide" Target="../notesSlides/notesSlide42.xml"/><Relationship Id="rId1" Type="http://schemas.openxmlformats.org/officeDocument/2006/relationships/slideLayout" Target="../slideLayouts/slideLayout63.xml"/><Relationship Id="rId4" Type="http://schemas.openxmlformats.org/officeDocument/2006/relationships/image" Target="../media/image44.png"/></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57.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58.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59.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6.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60.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image" Target="../media/image560.png"/><Relationship Id="rId5" Type="http://schemas.openxmlformats.org/officeDocument/2006/relationships/customXml" Target="../ink/ink32.xml"/><Relationship Id="rId4" Type="http://schemas.openxmlformats.org/officeDocument/2006/relationships/image" Target="../media/image64.png"/></Relationships>
</file>

<file path=ppt/slides/_rels/slide161.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162.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164.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165.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167.xml.rels><?xml version="1.0" encoding="UTF-8" standalone="yes"?>
<Relationships xmlns="http://schemas.openxmlformats.org/package/2006/relationships"><Relationship Id="rId3" Type="http://schemas.openxmlformats.org/officeDocument/2006/relationships/hyperlink" Target="https://www.cia.gov/library/publications/the-world-factbook/geos/it.html" TargetMode="External"/><Relationship Id="rId2" Type="http://schemas.openxmlformats.org/officeDocument/2006/relationships/notesSlide" Target="../notesSlides/notesSlide54.xml"/><Relationship Id="rId1" Type="http://schemas.openxmlformats.org/officeDocument/2006/relationships/slideLayout" Target="../slideLayouts/slideLayout63.xml"/><Relationship Id="rId5" Type="http://schemas.openxmlformats.org/officeDocument/2006/relationships/image" Target="../media/image310.png"/><Relationship Id="rId4" Type="http://schemas.openxmlformats.org/officeDocument/2006/relationships/customXml" Target="../ink/ink33.xml"/></Relationships>
</file>

<file path=ppt/slides/_rels/slide168.xml.rels><?xml version="1.0" encoding="UTF-8" standalone="yes"?>
<Relationships xmlns="http://schemas.openxmlformats.org/package/2006/relationships"><Relationship Id="rId3" Type="http://schemas.openxmlformats.org/officeDocument/2006/relationships/image" Target="../media/image540.png"/><Relationship Id="rId7" Type="http://schemas.openxmlformats.org/officeDocument/2006/relationships/customXml" Target="../ink/ink38.xml"/><Relationship Id="rId2" Type="http://schemas.openxmlformats.org/officeDocument/2006/relationships/customXml" Target="../ink/ink34.xml"/><Relationship Id="rId1" Type="http://schemas.openxmlformats.org/officeDocument/2006/relationships/slideLayout" Target="../slideLayouts/slideLayout7.xml"/><Relationship Id="rId6" Type="http://schemas.openxmlformats.org/officeDocument/2006/relationships/customXml" Target="../ink/ink37.xml"/><Relationship Id="rId5" Type="http://schemas.openxmlformats.org/officeDocument/2006/relationships/customXml" Target="../ink/ink36.xml"/><Relationship Id="rId4" Type="http://schemas.openxmlformats.org/officeDocument/2006/relationships/customXml" Target="../ink/ink35.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3" Type="http://schemas.openxmlformats.org/officeDocument/2006/relationships/hyperlink" Target="https://www.nytimes.com/2022/07/13/world/europe/italy-sardinia-perdasdefogu-seulo-longevity.html?smid=em-share" TargetMode="External"/><Relationship Id="rId2" Type="http://schemas.openxmlformats.org/officeDocument/2006/relationships/image" Target="../media/image65.png"/><Relationship Id="rId1" Type="http://schemas.openxmlformats.org/officeDocument/2006/relationships/slideLayout" Target="../slideLayouts/slideLayout63.xml"/><Relationship Id="rId4" Type="http://schemas.openxmlformats.org/officeDocument/2006/relationships/image" Target="../media/image53.png"/></Relationships>
</file>

<file path=ppt/slides/_rels/slide177.xml.rels><?xml version="1.0" encoding="UTF-8" standalone="yes"?>
<Relationships xmlns="http://schemas.openxmlformats.org/package/2006/relationships"><Relationship Id="rId3" Type="http://schemas.openxmlformats.org/officeDocument/2006/relationships/hyperlink" Target="https://www.theguardian.com/world/2024/jan/01/italys-oldest-man-tripoli-giannini-dies-at-age-of-111?CMP=share_btn_link" TargetMode="External"/><Relationship Id="rId2" Type="http://schemas.openxmlformats.org/officeDocument/2006/relationships/image" Target="../media/image66.png"/><Relationship Id="rId1" Type="http://schemas.openxmlformats.org/officeDocument/2006/relationships/slideLayout" Target="../slideLayouts/slideLayout63.xml"/><Relationship Id="rId4" Type="http://schemas.openxmlformats.org/officeDocument/2006/relationships/image" Target="../media/image51.JPG"/></Relationships>
</file>

<file path=ppt/slides/_rels/slide17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5.xml"/><Relationship Id="rId1" Type="http://schemas.openxmlformats.org/officeDocument/2006/relationships/slideLayout" Target="../slideLayouts/slideLayout63.xml"/><Relationship Id="rId5" Type="http://schemas.openxmlformats.org/officeDocument/2006/relationships/image" Target="../media/image53.png"/><Relationship Id="rId4" Type="http://schemas.openxmlformats.org/officeDocument/2006/relationships/hyperlink" Target="http://www.nytimes.com/2016/10/20/world/what-in-the-world/rosemary-and-time-does-this-italian-hamlet-have-a-recipe-for-long-life.html?emc=edit_ne_20161019&amp;nl=evening-briefing&amp;nlid=60046204&amp;te=1"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www.telegraph.co.uk/news/2016/09/05/want-to-live-to-be-100-these-italian-villagers-may-hold-the-secr/" TargetMode="External"/><Relationship Id="rId2" Type="http://schemas.openxmlformats.org/officeDocument/2006/relationships/notesSlide" Target="../notesSlides/notesSlide56.xml"/><Relationship Id="rId1" Type="http://schemas.openxmlformats.org/officeDocument/2006/relationships/slideLayout" Target="../slideLayouts/slideLayout63.xml"/><Relationship Id="rId5" Type="http://schemas.openxmlformats.org/officeDocument/2006/relationships/image" Target="../media/image69.JPG"/><Relationship Id="rId4" Type="http://schemas.openxmlformats.org/officeDocument/2006/relationships/image" Target="../media/image68.png"/></Relationships>
</file>

<file path=ppt/slides/_rels/slide18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7.xml"/><Relationship Id="rId1" Type="http://schemas.openxmlformats.org/officeDocument/2006/relationships/slideLayout" Target="../slideLayouts/slideLayout63.xml"/><Relationship Id="rId5" Type="http://schemas.openxmlformats.org/officeDocument/2006/relationships/image" Target="../media/image71.jpg"/><Relationship Id="rId4" Type="http://schemas.openxmlformats.org/officeDocument/2006/relationships/hyperlink" Target="http://www.bbc.com/news/world-europe-39610937'" TargetMode="External"/></Relationships>
</file>

<file path=ppt/slides/_rels/slide181.xml.rels><?xml version="1.0" encoding="UTF-8" standalone="yes"?>
<Relationships xmlns="http://schemas.openxmlformats.org/package/2006/relationships"><Relationship Id="rId3" Type="http://schemas.openxmlformats.org/officeDocument/2006/relationships/hyperlink" Target="https://www.nytimes.com/2023/03/25/world/europe/who-will-take-care-of-italys-older-people-robots-maybe.html?smid=nytcore-ios-share&amp;referringSource=articleShare" TargetMode="External"/><Relationship Id="rId2" Type="http://schemas.openxmlformats.org/officeDocument/2006/relationships/notesSlide" Target="../notesSlides/notesSlide58.xml"/><Relationship Id="rId1" Type="http://schemas.openxmlformats.org/officeDocument/2006/relationships/slideLayout" Target="../slideLayouts/slideLayout63.xml"/><Relationship Id="rId5" Type="http://schemas.openxmlformats.org/officeDocument/2006/relationships/image" Target="../media/image53.png"/><Relationship Id="rId4" Type="http://schemas.openxmlformats.org/officeDocument/2006/relationships/image" Target="../media/image72.png"/></Relationships>
</file>

<file path=ppt/slides/_rels/slide182.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18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www.worldometers.info/coronavirus/country/italy/" TargetMode="External"/><Relationship Id="rId1" Type="http://schemas.openxmlformats.org/officeDocument/2006/relationships/slideLayout" Target="../slideLayouts/slideLayout19.xml"/></Relationships>
</file>

<file path=ppt/slides/_rels/slide18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60.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87.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188.xml.rels><?xml version="1.0" encoding="UTF-8" standalone="yes"?>
<Relationships xmlns="http://schemas.openxmlformats.org/package/2006/relationships"><Relationship Id="rId8" Type="http://schemas.openxmlformats.org/officeDocument/2006/relationships/image" Target="../media/image670.png"/><Relationship Id="rId13" Type="http://schemas.openxmlformats.org/officeDocument/2006/relationships/customXml" Target="../ink/ink43.xml"/><Relationship Id="rId18" Type="http://schemas.openxmlformats.org/officeDocument/2006/relationships/image" Target="../media/image710.png"/><Relationship Id="rId3" Type="http://schemas.openxmlformats.org/officeDocument/2006/relationships/hyperlink" Target="http://seekingalpha.com/article/1246651-italy-faces-ugly-future-without-reforms-eurozone-exit" TargetMode="External"/><Relationship Id="rId7" Type="http://schemas.openxmlformats.org/officeDocument/2006/relationships/customXml" Target="../ink/ink40.xml"/><Relationship Id="rId12" Type="http://schemas.openxmlformats.org/officeDocument/2006/relationships/image" Target="../media/image540.png"/><Relationship Id="rId17" Type="http://schemas.openxmlformats.org/officeDocument/2006/relationships/customXml" Target="../ink/ink45.xml"/><Relationship Id="rId2" Type="http://schemas.openxmlformats.org/officeDocument/2006/relationships/notesSlide" Target="../notesSlides/notesSlide62.xml"/><Relationship Id="rId16" Type="http://schemas.openxmlformats.org/officeDocument/2006/relationships/image" Target="../media/image700.png"/><Relationship Id="rId1" Type="http://schemas.openxmlformats.org/officeDocument/2006/relationships/slideLayout" Target="../slideLayouts/slideLayout63.xml"/><Relationship Id="rId6" Type="http://schemas.openxmlformats.org/officeDocument/2006/relationships/image" Target="../media/image660.png"/><Relationship Id="rId11" Type="http://schemas.openxmlformats.org/officeDocument/2006/relationships/customXml" Target="../ink/ink42.xml"/><Relationship Id="rId5" Type="http://schemas.openxmlformats.org/officeDocument/2006/relationships/customXml" Target="../ink/ink39.xml"/><Relationship Id="rId15" Type="http://schemas.openxmlformats.org/officeDocument/2006/relationships/customXml" Target="../ink/ink44.xml"/><Relationship Id="rId10" Type="http://schemas.openxmlformats.org/officeDocument/2006/relationships/image" Target="../media/image680.png"/><Relationship Id="rId4" Type="http://schemas.openxmlformats.org/officeDocument/2006/relationships/image" Target="../media/image75.png"/><Relationship Id="rId9" Type="http://schemas.openxmlformats.org/officeDocument/2006/relationships/customXml" Target="../ink/ink41.xml"/><Relationship Id="rId14" Type="http://schemas.openxmlformats.org/officeDocument/2006/relationships/image" Target="../media/image690.pn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63.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192.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193.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65.xml"/><Relationship Id="rId1" Type="http://schemas.openxmlformats.org/officeDocument/2006/relationships/slideLayout" Target="../slideLayouts/slideLayout63.xml"/></Relationships>
</file>

<file path=ppt/slides/_rels/slide19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www.nytimes.com/2019/12/05/business/italy-china-far-right.html?nl=todaysheadlines&amp;emc=edit_th_191208?campaign_id=2&amp;instance_id=14317&amp;segment_id=19407&amp;user_id=d5f6f8946476100eb7f26d6f1ebd24ab&amp;regi_id=600462041208" TargetMode="External"/><Relationship Id="rId1" Type="http://schemas.openxmlformats.org/officeDocument/2006/relationships/slideLayout" Target="../slideLayouts/slideLayout63.xml"/><Relationship Id="rId4" Type="http://schemas.openxmlformats.org/officeDocument/2006/relationships/image" Target="../media/image53.png"/></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3" Type="http://schemas.openxmlformats.org/officeDocument/2006/relationships/customXml" Target="../ink/ink46.xml"/><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 Id="rId6" Type="http://schemas.openxmlformats.org/officeDocument/2006/relationships/image" Target="../media/image580.png"/><Relationship Id="rId5" Type="http://schemas.openxmlformats.org/officeDocument/2006/relationships/customXml" Target="../ink/ink47.xml"/><Relationship Id="rId4" Type="http://schemas.openxmlformats.org/officeDocument/2006/relationships/image" Target="../media/image77.png"/></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6.xml"/><Relationship Id="rId1" Type="http://schemas.openxmlformats.org/officeDocument/2006/relationships/slideLayout" Target="../slideLayouts/slideLayout7.xml"/><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hyperlink" Target="https://apnews.com/article/italy-eu-africa-migration-strategy-energy-bfffac3ff93ad2a97aead324caa11130" TargetMode="External"/></Relationships>
</file>

<file path=ppt/slides/_rels/slide20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67.xml"/><Relationship Id="rId1" Type="http://schemas.openxmlformats.org/officeDocument/2006/relationships/slideLayout" Target="../slideLayouts/slideLayout19.xml"/><Relationship Id="rId5" Type="http://schemas.openxmlformats.org/officeDocument/2006/relationships/image" Target="../media/image53.png"/><Relationship Id="rId4" Type="http://schemas.openxmlformats.org/officeDocument/2006/relationships/hyperlink" Target="https://www.nytimes.com/2021/08/18/world/europe/afghanistan-refugees-europe-migration-asylum.html"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www.jhalak.com/global-news-Italy-pushing-for-special-G20-meeting-on-Afghanistan-83161" TargetMode="External"/><Relationship Id="rId2" Type="http://schemas.openxmlformats.org/officeDocument/2006/relationships/notesSlide" Target="../notesSlides/notesSlide68.xml"/><Relationship Id="rId1" Type="http://schemas.openxmlformats.org/officeDocument/2006/relationships/slideLayout" Target="../slideLayouts/slideLayout19.xml"/><Relationship Id="rId5" Type="http://schemas.openxmlformats.org/officeDocument/2006/relationships/image" Target="../media/image83.png"/><Relationship Id="rId4" Type="http://schemas.openxmlformats.org/officeDocument/2006/relationships/image" Target="../media/image82.png"/></Relationships>
</file>

<file path=ppt/slides/_rels/slide20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9.xml"/><Relationship Id="rId1" Type="http://schemas.openxmlformats.org/officeDocument/2006/relationships/slideLayout" Target="../slideLayouts/slideLayout63.xml"/></Relationships>
</file>

<file path=ppt/slides/_rels/slide203.xml.rels><?xml version="1.0" encoding="UTF-8" standalone="yes"?>
<Relationships xmlns="http://schemas.openxmlformats.org/package/2006/relationships"><Relationship Id="rId3" Type="http://schemas.openxmlformats.org/officeDocument/2006/relationships/hyperlink" Target="http://www.bbc.com/news/world-europe-34278886" TargetMode="External"/><Relationship Id="rId2" Type="http://schemas.openxmlformats.org/officeDocument/2006/relationships/notesSlide" Target="../notesSlides/notesSlide70.xml"/><Relationship Id="rId1" Type="http://schemas.openxmlformats.org/officeDocument/2006/relationships/slideLayout" Target="../slideLayouts/slideLayout41.xml"/><Relationship Id="rId5" Type="http://schemas.openxmlformats.org/officeDocument/2006/relationships/image" Target="../media/image86.jpeg"/><Relationship Id="rId4" Type="http://schemas.openxmlformats.org/officeDocument/2006/relationships/image" Target="../media/image85.png"/></Relationships>
</file>

<file path=ppt/slides/_rels/slide204.xml.rels><?xml version="1.0" encoding="UTF-8" standalone="yes"?>
<Relationships xmlns="http://schemas.openxmlformats.org/package/2006/relationships"><Relationship Id="rId3" Type="http://schemas.openxmlformats.org/officeDocument/2006/relationships/hyperlink" Target="http://www.bbc.com/news/in-pictures-37289713" TargetMode="External"/><Relationship Id="rId2" Type="http://schemas.openxmlformats.org/officeDocument/2006/relationships/notesSlide" Target="../notesSlides/notesSlide71.xml"/><Relationship Id="rId1" Type="http://schemas.openxmlformats.org/officeDocument/2006/relationships/slideLayout" Target="../slideLayouts/slideLayout74.xml"/><Relationship Id="rId6" Type="http://schemas.openxmlformats.org/officeDocument/2006/relationships/image" Target="../media/image88.png"/><Relationship Id="rId5" Type="http://schemas.openxmlformats.org/officeDocument/2006/relationships/image" Target="../media/image71.jpg"/><Relationship Id="rId4" Type="http://schemas.openxmlformats.org/officeDocument/2006/relationships/image" Target="../media/image87.png"/></Relationships>
</file>

<file path=ppt/slides/_rels/slide2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0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72.xml"/><Relationship Id="rId1" Type="http://schemas.openxmlformats.org/officeDocument/2006/relationships/slideLayout" Target="../slideLayouts/slideLayout19.xml"/></Relationships>
</file>

<file path=ppt/slides/_rels/slide207.xml.rels><?xml version="1.0" encoding="UTF-8" standalone="yes"?>
<Relationships xmlns="http://schemas.openxmlformats.org/package/2006/relationships"><Relationship Id="rId3" Type="http://schemas.openxmlformats.org/officeDocument/2006/relationships/hyperlink" Target="https://www.statista.com/statistics/624866/top-immigrant-nationalities-declared-upon-landing-italy/" TargetMode="External"/><Relationship Id="rId2" Type="http://schemas.openxmlformats.org/officeDocument/2006/relationships/notesSlide" Target="../notesSlides/notesSlide73.xml"/><Relationship Id="rId1" Type="http://schemas.openxmlformats.org/officeDocument/2006/relationships/slideLayout" Target="../slideLayouts/slideLayout74.xml"/><Relationship Id="rId5" Type="http://schemas.openxmlformats.org/officeDocument/2006/relationships/image" Target="../media/image91.png"/><Relationship Id="rId4" Type="http://schemas.openxmlformats.org/officeDocument/2006/relationships/image" Target="../media/image90.png"/></Relationships>
</file>

<file path=ppt/slides/_rels/slide208.xml.rels><?xml version="1.0" encoding="UTF-8" standalone="yes"?>
<Relationships xmlns="http://schemas.openxmlformats.org/package/2006/relationships"><Relationship Id="rId3" Type="http://schemas.openxmlformats.org/officeDocument/2006/relationships/hyperlink" Target="https://en.wikipedia.org/wiki/Immigration_to_Italy" TargetMode="External"/><Relationship Id="rId2" Type="http://schemas.openxmlformats.org/officeDocument/2006/relationships/notesSlide" Target="../notesSlides/notesSlide74.xml"/><Relationship Id="rId1" Type="http://schemas.openxmlformats.org/officeDocument/2006/relationships/slideLayout" Target="../slideLayouts/slideLayout74.xml"/><Relationship Id="rId5" Type="http://schemas.openxmlformats.org/officeDocument/2006/relationships/image" Target="../media/image93.png"/><Relationship Id="rId4" Type="http://schemas.openxmlformats.org/officeDocument/2006/relationships/image" Target="../media/image92.png"/></Relationships>
</file>

<file path=ppt/slides/_rels/slide209.xml.rels><?xml version="1.0" encoding="UTF-8" standalone="yes"?>
<Relationships xmlns="http://schemas.openxmlformats.org/package/2006/relationships"><Relationship Id="rId8" Type="http://schemas.openxmlformats.org/officeDocument/2006/relationships/customXml" Target="../ink/ink49.xml"/><Relationship Id="rId3" Type="http://schemas.openxmlformats.org/officeDocument/2006/relationships/hyperlink" Target="https://www.dailysabah.com/world/europe/number-of-migrants-arriving-in-italy-doubles-in-12-months" TargetMode="External"/><Relationship Id="rId7" Type="http://schemas.openxmlformats.org/officeDocument/2006/relationships/image" Target="../media/image180.png"/><Relationship Id="rId2" Type="http://schemas.openxmlformats.org/officeDocument/2006/relationships/notesSlide" Target="../notesSlides/notesSlide75.xml"/><Relationship Id="rId1" Type="http://schemas.openxmlformats.org/officeDocument/2006/relationships/slideLayout" Target="../slideLayouts/slideLayout74.xml"/><Relationship Id="rId6" Type="http://schemas.openxmlformats.org/officeDocument/2006/relationships/customXml" Target="../ink/ink48.xml"/><Relationship Id="rId5" Type="http://schemas.openxmlformats.org/officeDocument/2006/relationships/image" Target="../media/image95.png"/><Relationship Id="rId4" Type="http://schemas.openxmlformats.org/officeDocument/2006/relationships/image" Target="../media/image94.png"/><Relationship Id="rId9" Type="http://schemas.openxmlformats.org/officeDocument/2006/relationships/image" Target="../media/image181.png"/></Relationships>
</file>

<file path=ppt/slides/_rels/slide210.xml.rels><?xml version="1.0" encoding="UTF-8" standalone="yes"?>
<Relationships xmlns="http://schemas.openxmlformats.org/package/2006/relationships"><Relationship Id="rId3" Type="http://schemas.openxmlformats.org/officeDocument/2006/relationships/hyperlink" Target="https://thehill.com/policy/international/569879-italian-coast-guard-rescues-fishing-boat-with-over-500-migrants-on-board" TargetMode="External"/><Relationship Id="rId2" Type="http://schemas.openxmlformats.org/officeDocument/2006/relationships/notesSlide" Target="../notesSlides/notesSlide76.xml"/><Relationship Id="rId1" Type="http://schemas.openxmlformats.org/officeDocument/2006/relationships/slideLayout" Target="../slideLayouts/slideLayout19.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2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12.xml.rels><?xml version="1.0" encoding="UTF-8" standalone="yes"?>
<Relationships xmlns="http://schemas.openxmlformats.org/package/2006/relationships"><Relationship Id="rId3" Type="http://schemas.openxmlformats.org/officeDocument/2006/relationships/hyperlink" Target="http://www.bbc.com/news/world-europe-32371348" TargetMode="External"/><Relationship Id="rId2" Type="http://schemas.openxmlformats.org/officeDocument/2006/relationships/notesSlide" Target="../notesSlides/notesSlide77.xml"/><Relationship Id="rId1" Type="http://schemas.openxmlformats.org/officeDocument/2006/relationships/slideLayout" Target="../slideLayouts/slideLayout41.xml"/><Relationship Id="rId4" Type="http://schemas.openxmlformats.org/officeDocument/2006/relationships/image" Target="../media/image99.png"/></Relationships>
</file>

<file path=ppt/slides/_rels/slide21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8.xml"/><Relationship Id="rId1" Type="http://schemas.openxmlformats.org/officeDocument/2006/relationships/slideLayout" Target="../slideLayouts/slideLayout41.xml"/><Relationship Id="rId6" Type="http://schemas.openxmlformats.org/officeDocument/2006/relationships/image" Target="../media/image651.png"/><Relationship Id="rId5" Type="http://schemas.openxmlformats.org/officeDocument/2006/relationships/customXml" Target="../ink/ink50.xml"/><Relationship Id="rId4" Type="http://schemas.openxmlformats.org/officeDocument/2006/relationships/hyperlink" Target="http://www.bbc.com/news/world-africa-32311358" TargetMode="External"/></Relationships>
</file>

<file path=ppt/slides/_rels/slide21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79.xml"/><Relationship Id="rId1" Type="http://schemas.openxmlformats.org/officeDocument/2006/relationships/slideLayout" Target="../slideLayouts/slideLayout239.xml"/><Relationship Id="rId4" Type="http://schemas.openxmlformats.org/officeDocument/2006/relationships/hyperlink" Target="https://www.statista.com/statistics/1082077/deaths-of-migrants-in-the-mediterranean-sea/" TargetMode="External"/></Relationships>
</file>

<file path=ppt/slides/_rels/slide215.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80.xml"/><Relationship Id="rId1" Type="http://schemas.openxmlformats.org/officeDocument/2006/relationships/slideLayout" Target="../slideLayouts/slideLayout239.xml"/></Relationships>
</file>

<file path=ppt/slides/_rels/slide216.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81.xml"/><Relationship Id="rId1" Type="http://schemas.openxmlformats.org/officeDocument/2006/relationships/slideLayout" Target="../slideLayouts/slideLayout74.xml"/><Relationship Id="rId4" Type="http://schemas.openxmlformats.org/officeDocument/2006/relationships/image" Target="../media/image102.png"/></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19.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82.xml"/><Relationship Id="rId1" Type="http://schemas.openxmlformats.org/officeDocument/2006/relationships/slideLayout" Target="../slideLayouts/slideLayout7.xml"/><Relationship Id="rId5" Type="http://schemas.openxmlformats.org/officeDocument/2006/relationships/image" Target="../media/image104.png"/><Relationship Id="rId4" Type="http://schemas.openxmlformats.org/officeDocument/2006/relationships/hyperlink" Target="https://europeanconservative.com/articles/news/europes-open-back-door-italian-migration-up-50-in-2023/" TargetMode="External"/></Relationships>
</file>

<file path=ppt/slides/_rels/slide22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2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83.xml"/><Relationship Id="rId1" Type="http://schemas.openxmlformats.org/officeDocument/2006/relationships/slideLayout" Target="../slideLayouts/slideLayout41.xml"/><Relationship Id="rId5" Type="http://schemas.openxmlformats.org/officeDocument/2006/relationships/image" Target="../media/image106.png"/><Relationship Id="rId4" Type="http://schemas.openxmlformats.org/officeDocument/2006/relationships/hyperlink" Target="https://www.politico.eu/cdn-cgi/image/width=1920,quality=80,onerror=redirect,format=auto/wp-content/uploads/2023/10/06/GettyImages-1674680061-scaled.jpg" TargetMode="External"/></Relationships>
</file>

<file path=ppt/slides/_rels/slide222.xml.rels><?xml version="1.0" encoding="UTF-8" standalone="yes"?>
<Relationships xmlns="http://schemas.openxmlformats.org/package/2006/relationships"><Relationship Id="rId3" Type="http://schemas.openxmlformats.org/officeDocument/2006/relationships/hyperlink" Target="https://www.michigansthumb.com/news/article/Italy-presses-EU-nations-to-open-ports-to-rescued-16362678.php" TargetMode="External"/><Relationship Id="rId7" Type="http://schemas.openxmlformats.org/officeDocument/2006/relationships/image" Target="../media/image193.png"/><Relationship Id="rId2" Type="http://schemas.openxmlformats.org/officeDocument/2006/relationships/notesSlide" Target="../notesSlides/notesSlide84.xml"/><Relationship Id="rId1" Type="http://schemas.openxmlformats.org/officeDocument/2006/relationships/slideLayout" Target="../slideLayouts/slideLayout74.xml"/><Relationship Id="rId6" Type="http://schemas.openxmlformats.org/officeDocument/2006/relationships/customXml" Target="../ink/ink51.xml"/><Relationship Id="rId5" Type="http://schemas.openxmlformats.org/officeDocument/2006/relationships/image" Target="../media/image108.png"/><Relationship Id="rId4" Type="http://schemas.openxmlformats.org/officeDocument/2006/relationships/image" Target="../media/image107.png"/></Relationships>
</file>

<file path=ppt/slides/_rels/slide223.xml.rels><?xml version="1.0" encoding="UTF-8" standalone="yes"?>
<Relationships xmlns="http://schemas.openxmlformats.org/package/2006/relationships"><Relationship Id="rId3" Type="http://schemas.openxmlformats.org/officeDocument/2006/relationships/hyperlink" Target="http://www.bbc.com/news/world-africa-32332767" TargetMode="External"/><Relationship Id="rId2" Type="http://schemas.openxmlformats.org/officeDocument/2006/relationships/notesSlide" Target="../notesSlides/notesSlide85.xml"/><Relationship Id="rId1" Type="http://schemas.openxmlformats.org/officeDocument/2006/relationships/slideLayout" Target="../slideLayouts/slideLayout74.xml"/><Relationship Id="rId6" Type="http://schemas.openxmlformats.org/officeDocument/2006/relationships/image" Target="../media/image195.png"/><Relationship Id="rId5" Type="http://schemas.openxmlformats.org/officeDocument/2006/relationships/customXml" Target="../ink/ink52.xml"/><Relationship Id="rId4" Type="http://schemas.openxmlformats.org/officeDocument/2006/relationships/image" Target="../media/image109.png"/></Relationships>
</file>

<file path=ppt/slides/_rels/slide2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2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22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hyperlink" Target="https://www.nytimes.com/2019/05/22/world/europe/italy-palermo-immigrants-salvino.html" TargetMode="External"/><Relationship Id="rId1" Type="http://schemas.openxmlformats.org/officeDocument/2006/relationships/slideLayout" Target="../slideLayouts/slideLayout41.xml"/><Relationship Id="rId4" Type="http://schemas.openxmlformats.org/officeDocument/2006/relationships/image" Target="../media/image53.png"/></Relationships>
</file>

<file path=ppt/slides/_rels/slide2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11.png"/><Relationship Id="rId1" Type="http://schemas.openxmlformats.org/officeDocument/2006/relationships/slideLayout" Target="../slideLayouts/slideLayout41.xml"/><Relationship Id="rId4" Type="http://schemas.openxmlformats.org/officeDocument/2006/relationships/hyperlink" Target="https://www.nytimes.com/2019/08/09/business/italy-economy-debt.html" TargetMode="External"/></Relationships>
</file>

<file path=ppt/slides/_rels/slide23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hyperlink" Target="http://news.bbc.co.uk/2/hi/europe/8450083.stm" TargetMode="External"/><Relationship Id="rId1" Type="http://schemas.openxmlformats.org/officeDocument/2006/relationships/slideLayout" Target="../slideLayouts/slideLayout80.xml"/></Relationships>
</file>

<file path=ppt/slides/_rels/slide23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hyperlink" Target="http://news.bbc.co.uk/2/hi/europe/8504591.stm" TargetMode="External"/><Relationship Id="rId1" Type="http://schemas.openxmlformats.org/officeDocument/2006/relationships/slideLayout" Target="../slideLayouts/slideLayout80.xml"/></Relationships>
</file>

<file path=ppt/slides/_rels/slide233.xml.rels><?xml version="1.0" encoding="UTF-8" standalone="yes"?>
<Relationships xmlns="http://schemas.openxmlformats.org/package/2006/relationships"><Relationship Id="rId3" Type="http://schemas.openxmlformats.org/officeDocument/2006/relationships/customXml" Target="../ink/ink53.xml"/><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 Id="rId4" Type="http://schemas.openxmlformats.org/officeDocument/2006/relationships/image" Target="../media/image810.png"/></Relationships>
</file>

<file path=ppt/slides/_rels/slide234.xml.rels><?xml version="1.0" encoding="UTF-8" standalone="yes"?>
<Relationships xmlns="http://schemas.openxmlformats.org/package/2006/relationships"><Relationship Id="rId3" Type="http://schemas.openxmlformats.org/officeDocument/2006/relationships/hyperlink" Target="http://www.bbc.com/news/world-africa-32366035" TargetMode="External"/><Relationship Id="rId7" Type="http://schemas.openxmlformats.org/officeDocument/2006/relationships/image" Target="../media/image870.png"/><Relationship Id="rId2" Type="http://schemas.openxmlformats.org/officeDocument/2006/relationships/image" Target="../media/image114.png"/><Relationship Id="rId1" Type="http://schemas.openxmlformats.org/officeDocument/2006/relationships/slideLayout" Target="../slideLayouts/slideLayout80.xml"/><Relationship Id="rId6" Type="http://schemas.openxmlformats.org/officeDocument/2006/relationships/customXml" Target="../ink/ink55.xml"/><Relationship Id="rId5" Type="http://schemas.openxmlformats.org/officeDocument/2006/relationships/image" Target="../media/image860.png"/><Relationship Id="rId4" Type="http://schemas.openxmlformats.org/officeDocument/2006/relationships/customXml" Target="../ink/ink54.xml"/></Relationships>
</file>

<file path=ppt/slides/_rels/slide235.xml.rels><?xml version="1.0" encoding="UTF-8" standalone="yes"?>
<Relationships xmlns="http://schemas.openxmlformats.org/package/2006/relationships"><Relationship Id="rId3" Type="http://schemas.openxmlformats.org/officeDocument/2006/relationships/hyperlink" Target="http://www.bbc.com/news/world-europe-34162844" TargetMode="External"/><Relationship Id="rId7" Type="http://schemas.openxmlformats.org/officeDocument/2006/relationships/image" Target="../media/image900.png"/><Relationship Id="rId2" Type="http://schemas.openxmlformats.org/officeDocument/2006/relationships/image" Target="../media/image115.png"/><Relationship Id="rId1" Type="http://schemas.openxmlformats.org/officeDocument/2006/relationships/slideLayout" Target="../slideLayouts/slideLayout80.xml"/><Relationship Id="rId6" Type="http://schemas.openxmlformats.org/officeDocument/2006/relationships/customXml" Target="../ink/ink57.xml"/><Relationship Id="rId5" Type="http://schemas.openxmlformats.org/officeDocument/2006/relationships/image" Target="../media/image890.png"/><Relationship Id="rId4" Type="http://schemas.openxmlformats.org/officeDocument/2006/relationships/customXml" Target="../ink/ink56.xml"/></Relationships>
</file>

<file path=ppt/slides/_rels/slide236.xml.rels><?xml version="1.0" encoding="UTF-8" standalone="yes"?>
<Relationships xmlns="http://schemas.openxmlformats.org/package/2006/relationships"><Relationship Id="rId8" Type="http://schemas.openxmlformats.org/officeDocument/2006/relationships/customXml" Target="../ink/ink59.xml"/><Relationship Id="rId3" Type="http://schemas.openxmlformats.org/officeDocument/2006/relationships/image" Target="../media/image116.png"/><Relationship Id="rId7" Type="http://schemas.openxmlformats.org/officeDocument/2006/relationships/image" Target="../media/image980.png"/><Relationship Id="rId2" Type="http://schemas.openxmlformats.org/officeDocument/2006/relationships/hyperlink" Target="https://www.indiatoday.in/world/story/vatican-urges-world-welcome-afghan-refugees-taliban-takeover-1843600-2021-08-21" TargetMode="External"/><Relationship Id="rId1" Type="http://schemas.openxmlformats.org/officeDocument/2006/relationships/slideLayout" Target="../slideLayouts/slideLayout80.xml"/><Relationship Id="rId6" Type="http://schemas.openxmlformats.org/officeDocument/2006/relationships/customXml" Target="../ink/ink58.xml"/><Relationship Id="rId5" Type="http://schemas.openxmlformats.org/officeDocument/2006/relationships/image" Target="../media/image118.png"/><Relationship Id="rId4" Type="http://schemas.openxmlformats.org/officeDocument/2006/relationships/image" Target="../media/image117.png"/><Relationship Id="rId9" Type="http://schemas.openxmlformats.org/officeDocument/2006/relationships/image" Target="../media/image990.png"/></Relationships>
</file>

<file path=ppt/slides/_rels/slide2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8.xml.rels><?xml version="1.0" encoding="UTF-8" standalone="yes"?>
<Relationships xmlns="http://schemas.openxmlformats.org/package/2006/relationships"><Relationship Id="rId3" Type="http://schemas.openxmlformats.org/officeDocument/2006/relationships/customXml" Target="../ink/ink60.xml"/><Relationship Id="rId2" Type="http://schemas.openxmlformats.org/officeDocument/2006/relationships/notesSlide" Target="../notesSlides/notesSlide86.xml"/><Relationship Id="rId1" Type="http://schemas.openxmlformats.org/officeDocument/2006/relationships/slideLayout" Target="../slideLayouts/slideLayout239.xml"/><Relationship Id="rId4" Type="http://schemas.openxmlformats.org/officeDocument/2006/relationships/image" Target="../media/image1000.png"/></Relationships>
</file>

<file path=ppt/slides/_rels/slide239.xml.rels><?xml version="1.0" encoding="UTF-8" standalone="yes"?>
<Relationships xmlns="http://schemas.openxmlformats.org/package/2006/relationships"><Relationship Id="rId8" Type="http://schemas.openxmlformats.org/officeDocument/2006/relationships/image" Target="../media/image1030.png"/><Relationship Id="rId13" Type="http://schemas.openxmlformats.org/officeDocument/2006/relationships/customXml" Target="../ink/ink65.xml"/><Relationship Id="rId3" Type="http://schemas.openxmlformats.org/officeDocument/2006/relationships/hyperlink" Target="https://en.wikipedia.org/wiki/Schengen_Agreement" TargetMode="External"/><Relationship Id="rId7" Type="http://schemas.openxmlformats.org/officeDocument/2006/relationships/customXml" Target="../ink/ink62.xml"/><Relationship Id="rId12" Type="http://schemas.openxmlformats.org/officeDocument/2006/relationships/image" Target="../media/image1051.png"/><Relationship Id="rId2" Type="http://schemas.openxmlformats.org/officeDocument/2006/relationships/notesSlide" Target="../notesSlides/notesSlide87.xml"/><Relationship Id="rId16" Type="http://schemas.openxmlformats.org/officeDocument/2006/relationships/image" Target="../media/image1070.png"/><Relationship Id="rId1" Type="http://schemas.openxmlformats.org/officeDocument/2006/relationships/slideLayout" Target="../slideLayouts/slideLayout74.xml"/><Relationship Id="rId6" Type="http://schemas.openxmlformats.org/officeDocument/2006/relationships/image" Target="../media/image1020.png"/><Relationship Id="rId11" Type="http://schemas.openxmlformats.org/officeDocument/2006/relationships/customXml" Target="../ink/ink64.xml"/><Relationship Id="rId5" Type="http://schemas.openxmlformats.org/officeDocument/2006/relationships/customXml" Target="../ink/ink61.xml"/><Relationship Id="rId15" Type="http://schemas.openxmlformats.org/officeDocument/2006/relationships/customXml" Target="../ink/ink66.xml"/><Relationship Id="rId10" Type="http://schemas.openxmlformats.org/officeDocument/2006/relationships/image" Target="../media/image1041.png"/><Relationship Id="rId4" Type="http://schemas.openxmlformats.org/officeDocument/2006/relationships/image" Target="../media/image119.png"/><Relationship Id="rId9" Type="http://schemas.openxmlformats.org/officeDocument/2006/relationships/customXml" Target="../ink/ink63.xml"/><Relationship Id="rId14" Type="http://schemas.openxmlformats.org/officeDocument/2006/relationships/image" Target="../media/image1060.png"/></Relationships>
</file>

<file path=ppt/slides/_rels/slide240.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88.xml"/><Relationship Id="rId1" Type="http://schemas.openxmlformats.org/officeDocument/2006/relationships/slideLayout" Target="../slideLayouts/slideLayout74.xml"/><Relationship Id="rId4" Type="http://schemas.openxmlformats.org/officeDocument/2006/relationships/image" Target="../media/image120.png"/></Relationships>
</file>

<file path=ppt/slides/_rels/slide241.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89.xml"/><Relationship Id="rId1" Type="http://schemas.openxmlformats.org/officeDocument/2006/relationships/slideLayout" Target="../slideLayouts/slideLayout74.xml"/><Relationship Id="rId4" Type="http://schemas.openxmlformats.org/officeDocument/2006/relationships/image" Target="../media/image120.png"/></Relationships>
</file>

<file path=ppt/slides/_rels/slide242.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90.xml"/><Relationship Id="rId1" Type="http://schemas.openxmlformats.org/officeDocument/2006/relationships/slideLayout" Target="../slideLayouts/slideLayout74.xml"/><Relationship Id="rId4" Type="http://schemas.openxmlformats.org/officeDocument/2006/relationships/image" Target="../media/image120.png"/></Relationships>
</file>

<file path=ppt/slides/_rels/slide243.xml.rels><?xml version="1.0" encoding="UTF-8" standalone="yes"?>
<Relationships xmlns="http://schemas.openxmlformats.org/package/2006/relationships"><Relationship Id="rId3" Type="http://schemas.openxmlformats.org/officeDocument/2006/relationships/hyperlink" Target="http://www.bbc.com/news/world-europe-13194723" TargetMode="External"/><Relationship Id="rId2" Type="http://schemas.openxmlformats.org/officeDocument/2006/relationships/notesSlide" Target="../notesSlides/notesSlide91.xml"/><Relationship Id="rId1" Type="http://schemas.openxmlformats.org/officeDocument/2006/relationships/slideLayout" Target="../slideLayouts/slideLayout74.xml"/><Relationship Id="rId4" Type="http://schemas.openxmlformats.org/officeDocument/2006/relationships/image" Target="../media/image120.png"/></Relationships>
</file>

<file path=ppt/slides/_rels/slide244.xml.rels><?xml version="1.0" encoding="UTF-8" standalone="yes"?>
<Relationships xmlns="http://schemas.openxmlformats.org/package/2006/relationships"><Relationship Id="rId2" Type="http://schemas.openxmlformats.org/officeDocument/2006/relationships/hyperlink" Target="https://en.wikipedia.org/wiki/Dublin_Regulation" TargetMode="External"/><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2" Type="http://schemas.openxmlformats.org/officeDocument/2006/relationships/hyperlink" Target="https://en.wikipedia.org/wiki/Dublin_Regulation" TargetMode="External"/><Relationship Id="rId1" Type="http://schemas.openxmlformats.org/officeDocument/2006/relationships/slideLayout" Target="../slideLayouts/slideLayout7.xml"/></Relationships>
</file>

<file path=ppt/slides/_rels/slide246.xml.rels><?xml version="1.0" encoding="UTF-8" standalone="yes"?>
<Relationships xmlns="http://schemas.openxmlformats.org/package/2006/relationships"><Relationship Id="rId8" Type="http://schemas.openxmlformats.org/officeDocument/2006/relationships/customXml" Target="../ink/ink68.xml"/><Relationship Id="rId3" Type="http://schemas.openxmlformats.org/officeDocument/2006/relationships/hyperlink" Target="https://en.wikipedia.org/wiki/Dublin_Regulation" TargetMode="External"/><Relationship Id="rId7" Type="http://schemas.openxmlformats.org/officeDocument/2006/relationships/image" Target="../media/image1110.png"/><Relationship Id="rId2" Type="http://schemas.openxmlformats.org/officeDocument/2006/relationships/notesSlide" Target="../notesSlides/notesSlide92.xml"/><Relationship Id="rId1" Type="http://schemas.openxmlformats.org/officeDocument/2006/relationships/slideLayout" Target="../slideLayouts/slideLayout74.xml"/><Relationship Id="rId6" Type="http://schemas.openxmlformats.org/officeDocument/2006/relationships/customXml" Target="../ink/ink67.xml"/><Relationship Id="rId5" Type="http://schemas.openxmlformats.org/officeDocument/2006/relationships/image" Target="../media/image122.png"/><Relationship Id="rId4" Type="http://schemas.openxmlformats.org/officeDocument/2006/relationships/image" Target="../media/image121.png"/><Relationship Id="rId9" Type="http://schemas.openxmlformats.org/officeDocument/2006/relationships/image" Target="../media/image1120.png"/></Relationships>
</file>

<file path=ppt/slides/_rels/slide247.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239.xml"/></Relationships>
</file>

<file path=ppt/slides/_rels/slide248.xml.rels><?xml version="1.0" encoding="UTF-8" standalone="yes"?>
<Relationships xmlns="http://schemas.openxmlformats.org/package/2006/relationships"><Relationship Id="rId2" Type="http://schemas.openxmlformats.org/officeDocument/2006/relationships/hyperlink" Target="https://en.wikipedia.org/wiki/PIGS_(economics)" TargetMode="External"/><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hyperlink" Target="http://www.bbc.com/news/world-europe-24583286" TargetMode="External"/><Relationship Id="rId2" Type="http://schemas.openxmlformats.org/officeDocument/2006/relationships/notesSlide" Target="../notesSlides/notesSlide94.xml"/><Relationship Id="rId1" Type="http://schemas.openxmlformats.org/officeDocument/2006/relationships/slideLayout" Target="../slideLayouts/slideLayout74.xml"/><Relationship Id="rId4" Type="http://schemas.openxmlformats.org/officeDocument/2006/relationships/image" Target="../media/image123.png"/></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63.xml"/></Relationships>
</file>

<file path=ppt/slides/_rels/slide252.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96.xml"/><Relationship Id="rId1" Type="http://schemas.openxmlformats.org/officeDocument/2006/relationships/slideLayout" Target="../slideLayouts/slideLayout63.xml"/><Relationship Id="rId4" Type="http://schemas.openxmlformats.org/officeDocument/2006/relationships/image" Target="../media/image124.png"/></Relationships>
</file>

<file path=ppt/slides/_rels/slide253.xml.rels><?xml version="1.0" encoding="UTF-8" standalone="yes"?>
<Relationships xmlns="http://schemas.openxmlformats.org/package/2006/relationships"><Relationship Id="rId3" Type="http://schemas.openxmlformats.org/officeDocument/2006/relationships/hyperlink" Target="https://en.wikipedia.org/wiki/PIGS_(economics)" TargetMode="External"/><Relationship Id="rId2" Type="http://schemas.openxmlformats.org/officeDocument/2006/relationships/notesSlide" Target="../notesSlides/notesSlide97.xml"/><Relationship Id="rId1" Type="http://schemas.openxmlformats.org/officeDocument/2006/relationships/slideLayout" Target="../slideLayouts/slideLayout63.xml"/><Relationship Id="rId4" Type="http://schemas.openxmlformats.org/officeDocument/2006/relationships/image" Target="../media/image124.png"/></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3" Type="http://schemas.openxmlformats.org/officeDocument/2006/relationships/hyperlink" Target="https://www.cia.gov/the-world-factbook/countries/italy/" TargetMode="External"/><Relationship Id="rId2" Type="http://schemas.openxmlformats.org/officeDocument/2006/relationships/notesSlide" Target="../notesSlides/notesSlide98.xml"/><Relationship Id="rId1" Type="http://schemas.openxmlformats.org/officeDocument/2006/relationships/slideLayout" Target="../slideLayouts/slideLayout19.xml"/></Relationships>
</file>

<file path=ppt/slides/_rels/slide2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19.xml"/></Relationships>
</file>

<file path=ppt/slides/_rels/slide258.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59.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2" Type="http://schemas.openxmlformats.org/officeDocument/2006/relationships/hyperlink" Target="http://en.wikipedia.org/wiki/Italy#Demographics" TargetMode="External"/><Relationship Id="rId1" Type="http://schemas.openxmlformats.org/officeDocument/2006/relationships/slideLayout" Target="../slideLayouts/slideLayout19.xml"/></Relationships>
</file>

<file path=ppt/slides/_rels/slide26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99.xml"/><Relationship Id="rId1" Type="http://schemas.openxmlformats.org/officeDocument/2006/relationships/slideLayout" Target="../slideLayouts/slideLayout74.xml"/></Relationships>
</file>

<file path=ppt/slides/_rels/slide26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00.xml"/><Relationship Id="rId1" Type="http://schemas.openxmlformats.org/officeDocument/2006/relationships/slideLayout" Target="../slideLayouts/slideLayout74.xml"/></Relationships>
</file>

<file path=ppt/slides/_rels/slide267.xml.rels><?xml version="1.0" encoding="UTF-8" standalone="yes"?>
<Relationships xmlns="http://schemas.openxmlformats.org/package/2006/relationships"><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s>
</file>

<file path=ppt/slides/_rels/slide268.xml.rels><?xml version="1.0" encoding="UTF-8" standalone="yes"?>
<Relationships xmlns="http://schemas.openxmlformats.org/package/2006/relationships"><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s>
</file>

<file path=ppt/slides/_rels/slide269.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101.xml"/><Relationship Id="rId1" Type="http://schemas.openxmlformats.org/officeDocument/2006/relationships/slideLayout" Target="../slideLayouts/slideLayout63.xml"/><Relationship Id="rId4" Type="http://schemas.openxmlformats.org/officeDocument/2006/relationships/hyperlink" Target="https://commons.wikimedia.org/wiki/File:Earthlights_2002.jpg" TargetMode="External"/></Relationships>
</file>

<file path=ppt/slides/_rels/slide27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102.xml"/><Relationship Id="rId1" Type="http://schemas.openxmlformats.org/officeDocument/2006/relationships/slideLayout" Target="../slideLayouts/slideLayout63.xml"/><Relationship Id="rId4" Type="http://schemas.openxmlformats.org/officeDocument/2006/relationships/hyperlink" Target="https://commons.wikimedia.org/wiki/File:Earthlights_2002.jpg" TargetMode="External"/></Relationships>
</file>

<file path=ppt/slides/_rels/slide271.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103.xml"/><Relationship Id="rId1" Type="http://schemas.openxmlformats.org/officeDocument/2006/relationships/slideLayout" Target="../slideLayouts/slideLayout63.xml"/><Relationship Id="rId4" Type="http://schemas.openxmlformats.org/officeDocument/2006/relationships/hyperlink" Target="https://commons.wikimedia.org/wiki/File:Earthlights_2002.jpg" TargetMode="External"/></Relationships>
</file>

<file path=ppt/slides/_rels/slide272.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104.xml"/><Relationship Id="rId1" Type="http://schemas.openxmlformats.org/officeDocument/2006/relationships/slideLayout" Target="../slideLayouts/slideLayout63.xml"/><Relationship Id="rId4" Type="http://schemas.openxmlformats.org/officeDocument/2006/relationships/hyperlink" Target="https://commons.wikimedia.org/wiki/File:Earthlights_2002.jpg" TargetMode="External"/></Relationships>
</file>

<file path=ppt/slides/_rels/slide27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hyperlink" Target="http://en.wikipedia.org/wiki/Italy" TargetMode="External"/><Relationship Id="rId1" Type="http://schemas.openxmlformats.org/officeDocument/2006/relationships/slideLayout" Target="../slideLayouts/slideLayout19.xml"/><Relationship Id="rId4" Type="http://schemas.openxmlformats.org/officeDocument/2006/relationships/image" Target="../media/image129.png"/></Relationships>
</file>

<file path=ppt/slides/_rels/slide274.xml.rels><?xml version="1.0" encoding="UTF-8" standalone="yes"?>
<Relationships xmlns="http://schemas.openxmlformats.org/package/2006/relationships"><Relationship Id="rId3" Type="http://schemas.openxmlformats.org/officeDocument/2006/relationships/hyperlink" Target="https://en.wikipedia.org/wiki/Demographics_of_the_European_Union#Population_by_nation" TargetMode="External"/><Relationship Id="rId2" Type="http://schemas.openxmlformats.org/officeDocument/2006/relationships/notesSlide" Target="../notesSlides/notesSlide105.xml"/><Relationship Id="rId1" Type="http://schemas.openxmlformats.org/officeDocument/2006/relationships/slideLayout" Target="../slideLayouts/slideLayout63.xml"/><Relationship Id="rId4" Type="http://schemas.openxmlformats.org/officeDocument/2006/relationships/image" Target="../media/image130.png"/></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78.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06.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79.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80.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07.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81.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82.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08.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83.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0.xml"/></Relationships>
</file>

<file path=ppt/slides/_rels/slide284.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09.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85.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10.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86.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111.xml"/><Relationship Id="rId1" Type="http://schemas.openxmlformats.org/officeDocument/2006/relationships/slideLayout" Target="../slideLayouts/slideLayout261.xml"/><Relationship Id="rId6" Type="http://schemas.openxmlformats.org/officeDocument/2006/relationships/image" Target="../media/image11200.png"/><Relationship Id="rId5" Type="http://schemas.openxmlformats.org/officeDocument/2006/relationships/customXml" Target="../ink/ink69.xml"/><Relationship Id="rId4" Type="http://schemas.openxmlformats.org/officeDocument/2006/relationships/image" Target="../media/image131.png"/></Relationships>
</file>

<file path=ppt/slides/_rels/slide287.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306.xml"/></Relationships>
</file>

<file path=ppt/slides/_rels/slide28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hyperlink" Target="http://healthmap.files.wordpress.com/2009/12/tuscany-map.gif" TargetMode="External"/><Relationship Id="rId1" Type="http://schemas.openxmlformats.org/officeDocument/2006/relationships/slideLayout" Target="../slideLayouts/slideLayout306.xml"/><Relationship Id="rId4" Type="http://schemas.openxmlformats.org/officeDocument/2006/relationships/image" Target="../media/image133.png"/></Relationships>
</file>

<file path=ppt/slides/_rels/slide289.xml.rels><?xml version="1.0" encoding="UTF-8" standalone="yes"?>
<Relationships xmlns="http://schemas.openxmlformats.org/package/2006/relationships"><Relationship Id="rId13" Type="http://schemas.openxmlformats.org/officeDocument/2006/relationships/hyperlink" Target="http://en.wikipedia.org/w/index.php?title=Tabarchino&amp;action=edit&amp;redlink=1" TargetMode="External"/><Relationship Id="rId18" Type="http://schemas.openxmlformats.org/officeDocument/2006/relationships/hyperlink" Target="http://en.wikipedia.org/wiki/Mocheno_language" TargetMode="External"/><Relationship Id="rId26" Type="http://schemas.openxmlformats.org/officeDocument/2006/relationships/hyperlink" Target="http://en.wikipedia.org/wiki/Franco-Proven%C3%A7al_language" TargetMode="External"/><Relationship Id="rId3" Type="http://schemas.openxmlformats.org/officeDocument/2006/relationships/hyperlink" Target="http://en.wikipedia.org/wiki/List_of_languages_of_Italy" TargetMode="External"/><Relationship Id="rId21" Type="http://schemas.openxmlformats.org/officeDocument/2006/relationships/hyperlink" Target="http://en.wikipedia.org/wiki/Albanian_language" TargetMode="External"/><Relationship Id="rId34" Type="http://schemas.openxmlformats.org/officeDocument/2006/relationships/hyperlink" Target="http://en.wikipedia.org/wiki/Foreign_language" TargetMode="External"/><Relationship Id="rId7" Type="http://schemas.openxmlformats.org/officeDocument/2006/relationships/hyperlink" Target="http://en.wikipedia.org/wiki/Regional_language" TargetMode="External"/><Relationship Id="rId12" Type="http://schemas.openxmlformats.org/officeDocument/2006/relationships/hyperlink" Target="http://en.wikipedia.org/wiki/Sardinian_language" TargetMode="External"/><Relationship Id="rId17" Type="http://schemas.openxmlformats.org/officeDocument/2006/relationships/hyperlink" Target="http://en.wikipedia.org/wiki/Cimbrian_language" TargetMode="External"/><Relationship Id="rId25" Type="http://schemas.openxmlformats.org/officeDocument/2006/relationships/hyperlink" Target="http://en.wikipedia.org/wiki/French_language" TargetMode="External"/><Relationship Id="rId33" Type="http://schemas.openxmlformats.org/officeDocument/2006/relationships/hyperlink" Target="http://en.wikipedia.org/wiki/Maghrebi_Arabic" TargetMode="External"/><Relationship Id="rId2" Type="http://schemas.openxmlformats.org/officeDocument/2006/relationships/notesSlide" Target="../notesSlides/notesSlide112.xml"/><Relationship Id="rId16" Type="http://schemas.openxmlformats.org/officeDocument/2006/relationships/hyperlink" Target="http://en.wikipedia.org/wiki/Ladin_language" TargetMode="External"/><Relationship Id="rId20" Type="http://schemas.openxmlformats.org/officeDocument/2006/relationships/hyperlink" Target="http://en.wikipedia.org/wiki/Minority_language" TargetMode="External"/><Relationship Id="rId29" Type="http://schemas.openxmlformats.org/officeDocument/2006/relationships/hyperlink" Target="http://en.wikipedia.org/wiki/Occitan" TargetMode="External"/><Relationship Id="rId1" Type="http://schemas.openxmlformats.org/officeDocument/2006/relationships/slideLayout" Target="../slideLayouts/slideLayout30.xml"/><Relationship Id="rId6" Type="http://schemas.openxmlformats.org/officeDocument/2006/relationships/hyperlink" Target="http://en.wikipedia.org/wiki/Italian_language" TargetMode="External"/><Relationship Id="rId11" Type="http://schemas.openxmlformats.org/officeDocument/2006/relationships/hyperlink" Target="http://en.wikipedia.org/wiki/Piedmontese_language" TargetMode="External"/><Relationship Id="rId24" Type="http://schemas.openxmlformats.org/officeDocument/2006/relationships/hyperlink" Target="http://en.wikipedia.org/wiki/Croatian_language" TargetMode="External"/><Relationship Id="rId32" Type="http://schemas.openxmlformats.org/officeDocument/2006/relationships/hyperlink" Target="http://en.wikipedia.org/wiki/Berber_languages" TargetMode="External"/><Relationship Id="rId5" Type="http://schemas.openxmlformats.org/officeDocument/2006/relationships/hyperlink" Target="http://en.wikipedia.org/wiki/Official_language" TargetMode="External"/><Relationship Id="rId15" Type="http://schemas.openxmlformats.org/officeDocument/2006/relationships/hyperlink" Target="http://en.wikipedia.org/wiki/Gallurese" TargetMode="External"/><Relationship Id="rId23" Type="http://schemas.openxmlformats.org/officeDocument/2006/relationships/hyperlink" Target="http://en.wikipedia.org/wiki/Greek_language" TargetMode="External"/><Relationship Id="rId28" Type="http://schemas.openxmlformats.org/officeDocument/2006/relationships/hyperlink" Target="http://en.wikipedia.org/wiki/Ladin" TargetMode="External"/><Relationship Id="rId36" Type="http://schemas.openxmlformats.org/officeDocument/2006/relationships/hyperlink" Target="http://en.wikipedia.org/wiki/Spanish_language" TargetMode="External"/><Relationship Id="rId10" Type="http://schemas.openxmlformats.org/officeDocument/2006/relationships/hyperlink" Target="http://en.wikipedia.org/wiki/Slovene_language" TargetMode="External"/><Relationship Id="rId19" Type="http://schemas.openxmlformats.org/officeDocument/2006/relationships/hyperlink" Target="http://en.wikipedia.org/wiki/Venetian_language" TargetMode="External"/><Relationship Id="rId31" Type="http://schemas.openxmlformats.org/officeDocument/2006/relationships/hyperlink" Target="http://en.wikipedia.org/wiki/Romanian_language" TargetMode="External"/><Relationship Id="rId4" Type="http://schemas.openxmlformats.org/officeDocument/2006/relationships/image" Target="../media/image135.png"/><Relationship Id="rId9" Type="http://schemas.openxmlformats.org/officeDocument/2006/relationships/hyperlink" Target="http://en.wikipedia.org/wiki/Neapolitan_language" TargetMode="External"/><Relationship Id="rId14" Type="http://schemas.openxmlformats.org/officeDocument/2006/relationships/hyperlink" Target="http://en.wikipedia.org/wiki/Sassarese" TargetMode="External"/><Relationship Id="rId22" Type="http://schemas.openxmlformats.org/officeDocument/2006/relationships/hyperlink" Target="http://en.wikipedia.org/wiki/Catalan_language" TargetMode="External"/><Relationship Id="rId27" Type="http://schemas.openxmlformats.org/officeDocument/2006/relationships/hyperlink" Target="http://en.wikipedia.org/wiki/Friulian" TargetMode="External"/><Relationship Id="rId30" Type="http://schemas.openxmlformats.org/officeDocument/2006/relationships/hyperlink" Target="http://en.wikipedia.org/wiki/Immigrant_language" TargetMode="External"/><Relationship Id="rId35" Type="http://schemas.openxmlformats.org/officeDocument/2006/relationships/hyperlink" Target="http://en.wikipedia.org/wiki/English_language" TargetMode="External"/><Relationship Id="rId8" Type="http://schemas.openxmlformats.org/officeDocument/2006/relationships/hyperlink" Target="http://en.wikipedia.org/wiki/German_language" TargetMode="External"/></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1.xml.rels><?xml version="1.0" encoding="UTF-8" standalone="yes"?>
<Relationships xmlns="http://schemas.openxmlformats.org/package/2006/relationships"><Relationship Id="rId3" Type="http://schemas.openxmlformats.org/officeDocument/2006/relationships/hyperlink" Target="http://en.wikipedia.org/wiki/Regions_of_Italy" TargetMode="External"/><Relationship Id="rId2" Type="http://schemas.openxmlformats.org/officeDocument/2006/relationships/notesSlide" Target="../notesSlides/notesSlide113.xml"/><Relationship Id="rId1" Type="http://schemas.openxmlformats.org/officeDocument/2006/relationships/slideLayout" Target="../slideLayouts/slideLayout41.xml"/><Relationship Id="rId4" Type="http://schemas.openxmlformats.org/officeDocument/2006/relationships/image" Target="../media/image33.png"/></Relationships>
</file>

<file path=ppt/slides/_rels/slide2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80.xml"/></Relationships>
</file>

<file path=ppt/slides/_rels/slide294.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114.xml"/><Relationship Id="rId1" Type="http://schemas.openxmlformats.org/officeDocument/2006/relationships/slideLayout" Target="../slideLayouts/slideLayout30.xml"/><Relationship Id="rId4" Type="http://schemas.openxmlformats.org/officeDocument/2006/relationships/image" Target="../media/image135.png"/></Relationships>
</file>

<file path=ppt/slides/_rels/slide295.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115.xml"/><Relationship Id="rId1" Type="http://schemas.openxmlformats.org/officeDocument/2006/relationships/slideLayout" Target="../slideLayouts/slideLayout30.xml"/><Relationship Id="rId5" Type="http://schemas.openxmlformats.org/officeDocument/2006/relationships/image" Target="../media/image9.png"/><Relationship Id="rId4" Type="http://schemas.openxmlformats.org/officeDocument/2006/relationships/image" Target="../media/image135.png"/></Relationships>
</file>

<file path=ppt/slides/_rels/slide296.xml.rels><?xml version="1.0" encoding="UTF-8" standalone="yes"?>
<Relationships xmlns="http://schemas.openxmlformats.org/package/2006/relationships"><Relationship Id="rId3" Type="http://schemas.openxmlformats.org/officeDocument/2006/relationships/hyperlink" Target="http://en.wikipedia.org/wiki/List_of_languages_of_Italy" TargetMode="External"/><Relationship Id="rId2" Type="http://schemas.openxmlformats.org/officeDocument/2006/relationships/notesSlide" Target="../notesSlides/notesSlide116.xml"/><Relationship Id="rId1" Type="http://schemas.openxmlformats.org/officeDocument/2006/relationships/slideLayout" Target="../slideLayouts/slideLayout30.xml"/><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image" Target="../media/image135.png"/></Relationships>
</file>

<file path=ppt/slides/_rels/slide297.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117.xml"/><Relationship Id="rId1" Type="http://schemas.openxmlformats.org/officeDocument/2006/relationships/slideLayout" Target="../slideLayouts/slideLayout74.xml"/><Relationship Id="rId4" Type="http://schemas.openxmlformats.org/officeDocument/2006/relationships/image" Target="../media/image137.png"/></Relationships>
</file>

<file path=ppt/slides/_rels/slide298.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118.xml"/><Relationship Id="rId1" Type="http://schemas.openxmlformats.org/officeDocument/2006/relationships/slideLayout" Target="../slideLayouts/slideLayout74.xml"/><Relationship Id="rId4" Type="http://schemas.openxmlformats.org/officeDocument/2006/relationships/image" Target="../media/image137.png"/></Relationships>
</file>

<file path=ppt/slides/_rels/slide299.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119.xml"/><Relationship Id="rId1" Type="http://schemas.openxmlformats.org/officeDocument/2006/relationships/slideLayout" Target="../slideLayouts/slideLayout74.xml"/><Relationship Id="rId4" Type="http://schemas.openxmlformats.org/officeDocument/2006/relationships/image" Target="../media/image137.png"/></Relationships>
</file>

<file path=ppt/slides/_rels/slide300.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120.xml"/><Relationship Id="rId1" Type="http://schemas.openxmlformats.org/officeDocument/2006/relationships/slideLayout" Target="../slideLayouts/slideLayout30.xml"/><Relationship Id="rId4" Type="http://schemas.openxmlformats.org/officeDocument/2006/relationships/image" Target="../media/image138.png"/></Relationships>
</file>

<file path=ppt/slides/_rels/slide301.xml.rels><?xml version="1.0" encoding="UTF-8" standalone="yes"?>
<Relationships xmlns="http://schemas.openxmlformats.org/package/2006/relationships"><Relationship Id="rId3" Type="http://schemas.openxmlformats.org/officeDocument/2006/relationships/hyperlink" Target="http://www.jdbassc.com/maps/map_southern_italy.asp" TargetMode="External"/><Relationship Id="rId2" Type="http://schemas.openxmlformats.org/officeDocument/2006/relationships/notesSlide" Target="../notesSlides/notesSlide121.xml"/><Relationship Id="rId1" Type="http://schemas.openxmlformats.org/officeDocument/2006/relationships/slideLayout" Target="../slideLayouts/slideLayout30.xml"/><Relationship Id="rId4" Type="http://schemas.openxmlformats.org/officeDocument/2006/relationships/image" Target="../media/image138.png"/></Relationships>
</file>

<file path=ppt/slides/_rels/slide30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6.xml"/></Relationships>
</file>

<file path=ppt/slides/_rels/slide3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04.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hyperlink" Target="https://www.economist.com/the-economist-explains/2021/01/31/why-does-italy-go-through-so-many-governments" TargetMode="External"/><Relationship Id="rId1" Type="http://schemas.openxmlformats.org/officeDocument/2006/relationships/slideLayout" Target="../slideLayouts/slideLayout41.xml"/><Relationship Id="rId4" Type="http://schemas.openxmlformats.org/officeDocument/2006/relationships/image" Target="../media/image140.png"/></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06.xml.rels><?xml version="1.0" encoding="UTF-8" standalone="yes"?>
<Relationships xmlns="http://schemas.openxmlformats.org/package/2006/relationships"><Relationship Id="rId3" Type="http://schemas.openxmlformats.org/officeDocument/2006/relationships/hyperlink" Target="https://www.bbc.com/news/world-europe-63029909" TargetMode="External"/><Relationship Id="rId2" Type="http://schemas.openxmlformats.org/officeDocument/2006/relationships/notesSlide" Target="../notesSlides/notesSlide122.xml"/><Relationship Id="rId1" Type="http://schemas.openxmlformats.org/officeDocument/2006/relationships/slideLayout" Target="../slideLayouts/slideLayout41.xml"/><Relationship Id="rId5" Type="http://schemas.openxmlformats.org/officeDocument/2006/relationships/image" Target="../media/image58.jpg"/><Relationship Id="rId4" Type="http://schemas.openxmlformats.org/officeDocument/2006/relationships/image" Target="../media/image141.png"/></Relationships>
</file>

<file path=ppt/slides/_rels/slide30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23.xml"/><Relationship Id="rId1" Type="http://schemas.openxmlformats.org/officeDocument/2006/relationships/slideLayout" Target="../slideLayouts/slideLayout41.xml"/><Relationship Id="rId6" Type="http://schemas.openxmlformats.org/officeDocument/2006/relationships/hyperlink" Target="https://www.npr.org/2022/09/24/1124685476/giorgia-meloni-italy-election" TargetMode="External"/><Relationship Id="rId5" Type="http://schemas.openxmlformats.org/officeDocument/2006/relationships/image" Target="../media/image144.png"/><Relationship Id="rId4" Type="http://schemas.openxmlformats.org/officeDocument/2006/relationships/image" Target="../media/image143.png"/></Relationships>
</file>

<file path=ppt/slides/_rels/slide30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24.xml"/><Relationship Id="rId1" Type="http://schemas.openxmlformats.org/officeDocument/2006/relationships/slideLayout" Target="../slideLayouts/slideLayout41.xml"/><Relationship Id="rId6" Type="http://schemas.openxmlformats.org/officeDocument/2006/relationships/hyperlink" Target="https://www.npr.org/2022/09/24/1124685476/giorgia-meloni-italy-election" TargetMode="External"/><Relationship Id="rId5" Type="http://schemas.openxmlformats.org/officeDocument/2006/relationships/image" Target="../media/image144.png"/><Relationship Id="rId4" Type="http://schemas.openxmlformats.org/officeDocument/2006/relationships/image" Target="../media/image143.png"/></Relationships>
</file>

<file path=ppt/slides/_rels/slide309.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25.xml"/><Relationship Id="rId1" Type="http://schemas.openxmlformats.org/officeDocument/2006/relationships/slideLayout" Target="../slideLayouts/slideLayout41.xml"/><Relationship Id="rId6" Type="http://schemas.openxmlformats.org/officeDocument/2006/relationships/hyperlink" Target="https://www.npr.org/2022/09/24/1124685476/giorgia-meloni-italy-election" TargetMode="External"/><Relationship Id="rId5" Type="http://schemas.openxmlformats.org/officeDocument/2006/relationships/image" Target="../media/image144.png"/><Relationship Id="rId4" Type="http://schemas.openxmlformats.org/officeDocument/2006/relationships/image" Target="../media/image143.png"/></Relationships>
</file>

<file path=ppt/slides/_rels/slide310.xml.rels><?xml version="1.0" encoding="UTF-8" standalone="yes"?>
<Relationships xmlns="http://schemas.openxmlformats.org/package/2006/relationships"><Relationship Id="rId3" Type="http://schemas.openxmlformats.org/officeDocument/2006/relationships/hyperlink" Target="https://en.wikipedia.org/wiki/Brothers_of_Italy" TargetMode="External"/><Relationship Id="rId2" Type="http://schemas.openxmlformats.org/officeDocument/2006/relationships/notesSlide" Target="../notesSlides/notesSlide126.xml"/><Relationship Id="rId1" Type="http://schemas.openxmlformats.org/officeDocument/2006/relationships/slideLayout" Target="../slideLayouts/slideLayout41.xml"/><Relationship Id="rId4" Type="http://schemas.openxmlformats.org/officeDocument/2006/relationships/image" Target="../media/image145.png"/></Relationships>
</file>

<file path=ppt/slides/_rels/slide31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27.xml"/><Relationship Id="rId1" Type="http://schemas.openxmlformats.org/officeDocument/2006/relationships/slideLayout" Target="../slideLayouts/slideLayout41.xml"/><Relationship Id="rId6" Type="http://schemas.openxmlformats.org/officeDocument/2006/relationships/hyperlink" Target="https://www.npr.org/2022/09/24/1124685476/giorgia-meloni-italy-election" TargetMode="External"/><Relationship Id="rId5" Type="http://schemas.openxmlformats.org/officeDocument/2006/relationships/image" Target="../media/image144.png"/><Relationship Id="rId4" Type="http://schemas.openxmlformats.org/officeDocument/2006/relationships/image" Target="../media/image143.png"/></Relationships>
</file>

<file path=ppt/slides/_rels/slide312.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28.xml"/><Relationship Id="rId1" Type="http://schemas.openxmlformats.org/officeDocument/2006/relationships/slideLayout" Target="../slideLayouts/slideLayout41.xml"/><Relationship Id="rId6" Type="http://schemas.openxmlformats.org/officeDocument/2006/relationships/hyperlink" Target="https://www.npr.org/2022/09/24/1124685476/giorgia-meloni-italy-election" TargetMode="External"/><Relationship Id="rId5" Type="http://schemas.openxmlformats.org/officeDocument/2006/relationships/image" Target="../media/image144.png"/><Relationship Id="rId4" Type="http://schemas.openxmlformats.org/officeDocument/2006/relationships/image" Target="../media/image143.png"/></Relationships>
</file>

<file path=ppt/slides/_rels/slide313.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147.png"/></Relationships>
</file>

<file path=ppt/slides/_rels/slide314.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147.png"/></Relationships>
</file>

<file path=ppt/slides/_rels/slide315.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 Id="rId4" Type="http://schemas.openxmlformats.org/officeDocument/2006/relationships/image" Target="../media/image147.png"/></Relationships>
</file>

<file path=ppt/slides/_rels/slide316.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xml"/></Relationships>
</file>

<file path=ppt/slides/_rels/slide31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hyperlink" Target="https://italicsmag.com/2021/01/25/italy-is-ungovernable-thats-the-point-government-crisis/" TargetMode="External"/><Relationship Id="rId1" Type="http://schemas.openxmlformats.org/officeDocument/2006/relationships/slideLayout" Target="../slideLayouts/slideLayout41.xml"/><Relationship Id="rId6" Type="http://schemas.openxmlformats.org/officeDocument/2006/relationships/image" Target="../media/image581.png"/><Relationship Id="rId5" Type="http://schemas.openxmlformats.org/officeDocument/2006/relationships/customXml" Target="../ink/ink70.xml"/><Relationship Id="rId4" Type="http://schemas.openxmlformats.org/officeDocument/2006/relationships/image" Target="../media/image149.png"/></Relationships>
</file>

<file path=ppt/slides/_rels/slide318.xml.rels><?xml version="1.0" encoding="UTF-8" standalone="yes"?>
<Relationships xmlns="http://schemas.openxmlformats.org/package/2006/relationships"><Relationship Id="rId8" Type="http://schemas.openxmlformats.org/officeDocument/2006/relationships/image" Target="../media/image1040.png"/><Relationship Id="rId3" Type="http://schemas.openxmlformats.org/officeDocument/2006/relationships/image" Target="../media/image150.png"/><Relationship Id="rId7" Type="http://schemas.openxmlformats.org/officeDocument/2006/relationships/customXml" Target="../ink/ink72.xml"/><Relationship Id="rId2" Type="http://schemas.openxmlformats.org/officeDocument/2006/relationships/hyperlink" Target="http://www.bbc.com/news/world-europe-37289084" TargetMode="External"/><Relationship Id="rId1" Type="http://schemas.openxmlformats.org/officeDocument/2006/relationships/slideLayout" Target="../slideLayouts/slideLayout41.xml"/><Relationship Id="rId6" Type="http://schemas.openxmlformats.org/officeDocument/2006/relationships/image" Target="../media/image581.png"/><Relationship Id="rId5" Type="http://schemas.openxmlformats.org/officeDocument/2006/relationships/customXml" Target="../ink/ink71.xml"/><Relationship Id="rId10" Type="http://schemas.openxmlformats.org/officeDocument/2006/relationships/image" Target="../media/image1050.png"/><Relationship Id="rId4" Type="http://schemas.openxmlformats.org/officeDocument/2006/relationships/image" Target="../media/image151.jpg"/><Relationship Id="rId9" Type="http://schemas.openxmlformats.org/officeDocument/2006/relationships/customXml" Target="../ink/ink73.xml"/></Relationships>
</file>

<file path=ppt/slides/_rels/slide3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9.xml"/><Relationship Id="rId1" Type="http://schemas.openxmlformats.org/officeDocument/2006/relationships/slideLayout" Target="../slideLayouts/slideLayout362.xml"/><Relationship Id="rId5" Type="http://schemas.openxmlformats.org/officeDocument/2006/relationships/image" Target="../media/image12.png"/><Relationship Id="rId4" Type="http://schemas.openxmlformats.org/officeDocument/2006/relationships/hyperlink" Target="http://en.wikipedia.org/wiki/History_of_Italy_during_foreign_domination_and_the_unification" TargetMode="External"/></Relationships>
</file>

<file path=ppt/slides/_rels/slide320.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130.xml"/><Relationship Id="rId1" Type="http://schemas.openxmlformats.org/officeDocument/2006/relationships/slideLayout" Target="../slideLayouts/slideLayout362.xml"/><Relationship Id="rId4" Type="http://schemas.openxmlformats.org/officeDocument/2006/relationships/image" Target="../media/image10.png"/></Relationships>
</file>

<file path=ppt/slides/_rels/slide321.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131.xml"/><Relationship Id="rId1" Type="http://schemas.openxmlformats.org/officeDocument/2006/relationships/slideLayout" Target="../slideLayouts/slideLayout63.xml"/></Relationships>
</file>

<file path=ppt/slides/_rels/slide322.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132.xml"/><Relationship Id="rId1" Type="http://schemas.openxmlformats.org/officeDocument/2006/relationships/slideLayout" Target="../slideLayouts/slideLayout63.xml"/></Relationships>
</file>

<file path=ppt/slides/_rels/slide323.xml.rels><?xml version="1.0" encoding="UTF-8" standalone="yes"?>
<Relationships xmlns="http://schemas.openxmlformats.org/package/2006/relationships"><Relationship Id="rId3" Type="http://schemas.openxmlformats.org/officeDocument/2006/relationships/hyperlink" Target="http://en.wikipedia.org/wiki/Municipalities_of_Italy" TargetMode="External"/><Relationship Id="rId2" Type="http://schemas.openxmlformats.org/officeDocument/2006/relationships/notesSlide" Target="../notesSlides/notesSlide133.xml"/><Relationship Id="rId1" Type="http://schemas.openxmlformats.org/officeDocument/2006/relationships/slideLayout" Target="../slideLayouts/slideLayout63.xml"/><Relationship Id="rId4" Type="http://schemas.openxmlformats.org/officeDocument/2006/relationships/image" Target="../media/image153.png"/></Relationships>
</file>

<file path=ppt/slides/_rels/slide324.xml.rels><?xml version="1.0" encoding="UTF-8" standalone="yes"?>
<Relationships xmlns="http://schemas.openxmlformats.org/package/2006/relationships"><Relationship Id="rId3" Type="http://schemas.openxmlformats.org/officeDocument/2006/relationships/hyperlink" Target="http://en.wikipedia.org/wiki/Municipalities_of_Italy" TargetMode="External"/><Relationship Id="rId2" Type="http://schemas.openxmlformats.org/officeDocument/2006/relationships/notesSlide" Target="../notesSlides/notesSlide134.xml"/><Relationship Id="rId1" Type="http://schemas.openxmlformats.org/officeDocument/2006/relationships/slideLayout" Target="../slideLayouts/slideLayout63.xml"/><Relationship Id="rId5" Type="http://schemas.openxmlformats.org/officeDocument/2006/relationships/image" Target="../media/image154.png"/><Relationship Id="rId4" Type="http://schemas.openxmlformats.org/officeDocument/2006/relationships/image" Target="../media/image153.png"/></Relationships>
</file>

<file path=ppt/slides/_rels/slide3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6.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hyperlink" Target="https://italystart.com/new-mafia-in-italy/" TargetMode="External"/><Relationship Id="rId1" Type="http://schemas.openxmlformats.org/officeDocument/2006/relationships/slideLayout" Target="../slideLayouts/slideLayout14.xml"/><Relationship Id="rId4" Type="http://schemas.openxmlformats.org/officeDocument/2006/relationships/image" Target="../media/image156.png"/></Relationships>
</file>

<file path=ppt/slides/_rels/slide327.xml.rels><?xml version="1.0" encoding="UTF-8" standalone="yes"?>
<Relationships xmlns="http://schemas.openxmlformats.org/package/2006/relationships"><Relationship Id="rId3" Type="http://schemas.openxmlformats.org/officeDocument/2006/relationships/hyperlink" Target="https://www.theguardian.com/world/2019/oct/30/italy-mafia-networks-are-more-complex-and-powerful-says-minister?CMP=Share_iOSApp_Other" TargetMode="External"/><Relationship Id="rId2" Type="http://schemas.openxmlformats.org/officeDocument/2006/relationships/image" Target="../media/image157.png"/><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328.xml.rels><?xml version="1.0" encoding="UTF-8" standalone="yes"?>
<Relationships xmlns="http://schemas.openxmlformats.org/package/2006/relationships"><Relationship Id="rId3" Type="http://schemas.openxmlformats.org/officeDocument/2006/relationships/hyperlink" Target="https://www.theguardian.com/world/2019/dec/26/peace-goodwill-and-mafia-murders-mark-christmas-in-italy?CMP=Share_iOSApp_Other" TargetMode="External"/><Relationship Id="rId2" Type="http://schemas.openxmlformats.org/officeDocument/2006/relationships/image" Target="../media/image158.png"/><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329.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hyperlink" Target="https://www.theguardian.com/world/2020/jan/15/sicilian-police-launch-dawn-raids-in-eu-subsidies-sting?CMP=Share_iOSApp_Other" TargetMode="External"/><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330.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hyperlink" Target="https://www.theguardian.com/world/2019/jun/20/tomatoes-italy-mafia-migrant-labour-modern-slavery?CMP=Share_iOSApp_Other" TargetMode="External"/><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33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hyperlink" Target="https://www.theguardian.com/world/2019/mar/09/woman-hired-sicilian-mafia-hitmen-to-kill-ex-lover-say-police?CMP=Share_iOSApp_Other" TargetMode="External"/><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332.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162.png"/><Relationship Id="rId1" Type="http://schemas.openxmlformats.org/officeDocument/2006/relationships/slideLayout" Target="../slideLayouts/slideLayout14.xml"/><Relationship Id="rId4" Type="http://schemas.openxmlformats.org/officeDocument/2006/relationships/hyperlink" Target="https://www.theguardian.com/world/2020/apr/10/mafia-distributes-food-to-italys-struggling-residents?CMP=Share_iOSApp_Other" TargetMode="External"/></Relationships>
</file>

<file path=ppt/slides/_rels/slide333.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35.xml"/><Relationship Id="rId1" Type="http://schemas.openxmlformats.org/officeDocument/2006/relationships/slideLayout" Target="../slideLayouts/slideLayout63.xml"/><Relationship Id="rId4" Type="http://schemas.openxmlformats.org/officeDocument/2006/relationships/image" Target="../media/image71.jpg"/></Relationships>
</file>

<file path=ppt/slides/_rels/slide334.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36.xml"/><Relationship Id="rId1" Type="http://schemas.openxmlformats.org/officeDocument/2006/relationships/slideLayout" Target="../slideLayouts/slideLayout63.xml"/><Relationship Id="rId4" Type="http://schemas.openxmlformats.org/officeDocument/2006/relationships/image" Target="../media/image71.jpg"/></Relationships>
</file>

<file path=ppt/slides/_rels/slide33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137.xml"/><Relationship Id="rId1" Type="http://schemas.openxmlformats.org/officeDocument/2006/relationships/slideLayout" Target="../slideLayouts/slideLayout63.xml"/><Relationship Id="rId4" Type="http://schemas.openxmlformats.org/officeDocument/2006/relationships/image" Target="../media/image51.JPG"/></Relationships>
</file>

<file path=ppt/slides/_rels/slide33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38.xml"/><Relationship Id="rId1" Type="http://schemas.openxmlformats.org/officeDocument/2006/relationships/slideLayout" Target="../slideLayouts/slideLayout63.xml"/><Relationship Id="rId4" Type="http://schemas.openxmlformats.org/officeDocument/2006/relationships/image" Target="../media/image51.JPG"/></Relationships>
</file>

<file path=ppt/slides/_rels/slide3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3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3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39.xml"/><Relationship Id="rId1" Type="http://schemas.openxmlformats.org/officeDocument/2006/relationships/slideLayout" Target="../slideLayouts/slideLayout41.xml"/><Relationship Id="rId5" Type="http://schemas.openxmlformats.org/officeDocument/2006/relationships/image" Target="../media/image51.JPG"/><Relationship Id="rId4" Type="http://schemas.openxmlformats.org/officeDocument/2006/relationships/hyperlink" Target="https://www.theguardian.com/world/2023/oct/05/italy-supervolcano-campi-flegrei-naples-earthquakes-evacuation-plans?CMP=Share_iOSApp_Other" TargetMode="External"/></Relationships>
</file>

<file path=ppt/slides/_rels/slide340.xml.rels><?xml version="1.0" encoding="UTF-8" standalone="yes"?>
<Relationships xmlns="http://schemas.openxmlformats.org/package/2006/relationships"><Relationship Id="rId3" Type="http://schemas.openxmlformats.org/officeDocument/2006/relationships/hyperlink" Target="http://news.bbc.co.uk/2/hi/in_pictures/7984969.stm" TargetMode="External"/><Relationship Id="rId2" Type="http://schemas.openxmlformats.org/officeDocument/2006/relationships/notesSlide" Target="../notesSlides/notesSlide140.xml"/><Relationship Id="rId1" Type="http://schemas.openxmlformats.org/officeDocument/2006/relationships/slideLayout" Target="../slideLayouts/slideLayout41.xml"/><Relationship Id="rId4" Type="http://schemas.openxmlformats.org/officeDocument/2006/relationships/image" Target="../media/image168.png"/></Relationships>
</file>

<file path=ppt/slides/_rels/slide341.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41.xml"/><Relationship Id="rId1" Type="http://schemas.openxmlformats.org/officeDocument/2006/relationships/slideLayout" Target="../slideLayouts/slideLayout41.xml"/><Relationship Id="rId5" Type="http://schemas.openxmlformats.org/officeDocument/2006/relationships/image" Target="../media/image151.jpg"/><Relationship Id="rId4" Type="http://schemas.openxmlformats.org/officeDocument/2006/relationships/hyperlink" Target="http://www.bbc.com/news/world-europe-37814975#%22" TargetMode="External"/></Relationships>
</file>

<file path=ppt/slides/_rels/slide342.xml.rels><?xml version="1.0" encoding="UTF-8" standalone="yes"?>
<Relationships xmlns="http://schemas.openxmlformats.org/package/2006/relationships"><Relationship Id="rId3" Type="http://schemas.openxmlformats.org/officeDocument/2006/relationships/hyperlink" Target="http://www.bbc.com/news/world-europe-37522660" TargetMode="External"/><Relationship Id="rId2" Type="http://schemas.openxmlformats.org/officeDocument/2006/relationships/notesSlide" Target="../notesSlides/notesSlide142.xml"/><Relationship Id="rId1" Type="http://schemas.openxmlformats.org/officeDocument/2006/relationships/slideLayout" Target="../slideLayouts/slideLayout41.xml"/><Relationship Id="rId5" Type="http://schemas.openxmlformats.org/officeDocument/2006/relationships/image" Target="../media/image151.jpg"/><Relationship Id="rId4" Type="http://schemas.openxmlformats.org/officeDocument/2006/relationships/image" Target="../media/image170.png"/></Relationships>
</file>

<file path=ppt/slides/_rels/slide34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44.xml.rels><?xml version="1.0" encoding="UTF-8" standalone="yes"?>
<Relationships xmlns="http://schemas.openxmlformats.org/package/2006/relationships"><Relationship Id="rId3" Type="http://schemas.openxmlformats.org/officeDocument/2006/relationships/hyperlink" Target="http://www.nytimes.com/video/world/europe/100000004435414/sinkhole-swallows-cars-in-italy.html" TargetMode="External"/><Relationship Id="rId2" Type="http://schemas.openxmlformats.org/officeDocument/2006/relationships/notesSlide" Target="../notesSlides/notesSlide143.xml"/><Relationship Id="rId1" Type="http://schemas.openxmlformats.org/officeDocument/2006/relationships/slideLayout" Target="../slideLayouts/slideLayout41.xml"/><Relationship Id="rId5" Type="http://schemas.openxmlformats.org/officeDocument/2006/relationships/image" Target="../media/image53.png"/><Relationship Id="rId4" Type="http://schemas.openxmlformats.org/officeDocument/2006/relationships/image" Target="../media/image171.png"/></Relationships>
</file>

<file path=ppt/slides/_rels/slide34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78.xml"/></Relationships>
</file>

<file path=ppt/slides/_rels/slide346.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44.xml"/><Relationship Id="rId1" Type="http://schemas.openxmlformats.org/officeDocument/2006/relationships/slideLayout" Target="../slideLayouts/slideLayout41.xml"/><Relationship Id="rId5" Type="http://schemas.openxmlformats.org/officeDocument/2006/relationships/image" Target="../media/image151.jpg"/><Relationship Id="rId4" Type="http://schemas.openxmlformats.org/officeDocument/2006/relationships/hyperlink" Target="http://www.bbc.com/news/world-europe-38674788?ocid=global_bbccom_email_19012017_top+news+stories" TargetMode="External"/></Relationships>
</file>

<file path=ppt/slides/_rels/slide34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48.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45.xml"/><Relationship Id="rId1" Type="http://schemas.openxmlformats.org/officeDocument/2006/relationships/slideLayout" Target="../slideLayouts/slideLayout41.xml"/><Relationship Id="rId4" Type="http://schemas.openxmlformats.org/officeDocument/2006/relationships/hyperlink" Target="http://www.bbc.co.uk/programmes/b011792s" TargetMode="External"/></Relationships>
</file>

<file path=ppt/slides/_rels/slide349.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46.xml"/><Relationship Id="rId1" Type="http://schemas.openxmlformats.org/officeDocument/2006/relationships/slideLayout" Target="../slideLayouts/slideLayout41.xml"/><Relationship Id="rId4" Type="http://schemas.openxmlformats.org/officeDocument/2006/relationships/hyperlink" Target="http://en.wikipedia.org/wiki/Pompeii" TargetMode="External"/></Relationships>
</file>

<file path=ppt/slides/_rels/slide350.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147.xml"/><Relationship Id="rId1" Type="http://schemas.openxmlformats.org/officeDocument/2006/relationships/slideLayout" Target="../slideLayouts/slideLayout41.xml"/><Relationship Id="rId4" Type="http://schemas.openxmlformats.org/officeDocument/2006/relationships/hyperlink" Target="http://en.wikipedia.org/wiki/Mt._Etna" TargetMode="External"/></Relationships>
</file>

<file path=ppt/slides/_rels/slide35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48.xml"/><Relationship Id="rId1" Type="http://schemas.openxmlformats.org/officeDocument/2006/relationships/slideLayout" Target="../slideLayouts/slideLayout41.xml"/><Relationship Id="rId5" Type="http://schemas.openxmlformats.org/officeDocument/2006/relationships/hyperlink" Target="https://www.volcanodiscovery.com/etna/news/137785/Etna-volcano-Italy-lava-fountains-and-loud-explosions-wake-up-residents.html" TargetMode="External"/><Relationship Id="rId4" Type="http://schemas.openxmlformats.org/officeDocument/2006/relationships/image" Target="../media/image177.png"/></Relationships>
</file>

<file path=ppt/slides/_rels/slide35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67.xml"/></Relationships>
</file>

<file path=ppt/slides/_rels/slide353.xml.rels><?xml version="1.0" encoding="UTF-8" standalone="yes"?>
<Relationships xmlns="http://schemas.openxmlformats.org/package/2006/relationships"><Relationship Id="rId3" Type="http://schemas.openxmlformats.org/officeDocument/2006/relationships/hyperlink" Target="http://www.nytimes.com/2016/11/08/world/europe/50-years-after-a-devastating-flood-fears-that-florence-remains-vulnerable.html?mwrsm=Email&amp;_r=0" TargetMode="External"/><Relationship Id="rId2" Type="http://schemas.openxmlformats.org/officeDocument/2006/relationships/notesSlide" Target="../notesSlides/notesSlide149.xml"/><Relationship Id="rId1" Type="http://schemas.openxmlformats.org/officeDocument/2006/relationships/slideLayout" Target="../slideLayouts/slideLayout41.xml"/><Relationship Id="rId4" Type="http://schemas.openxmlformats.org/officeDocument/2006/relationships/image" Target="../media/image178.png"/></Relationships>
</file>

<file path=ppt/slides/_rels/slide354.xml.rels><?xml version="1.0" encoding="UTF-8" standalone="yes"?>
<Relationships xmlns="http://schemas.openxmlformats.org/package/2006/relationships"><Relationship Id="rId3" Type="http://schemas.openxmlformats.org/officeDocument/2006/relationships/hyperlink" Target="http://www.bbc.com/news/world-us-canada-25648773" TargetMode="External"/><Relationship Id="rId2" Type="http://schemas.openxmlformats.org/officeDocument/2006/relationships/notesSlide" Target="../notesSlides/notesSlide150.xml"/><Relationship Id="rId1" Type="http://schemas.openxmlformats.org/officeDocument/2006/relationships/slideLayout" Target="../slideLayouts/slideLayout41.xml"/><Relationship Id="rId4" Type="http://schemas.openxmlformats.org/officeDocument/2006/relationships/image" Target="../media/image179.png"/></Relationships>
</file>

<file path=ppt/slides/_rels/slide355.xml.rels><?xml version="1.0" encoding="UTF-8" standalone="yes"?>
<Relationships xmlns="http://schemas.openxmlformats.org/package/2006/relationships"><Relationship Id="rId3" Type="http://schemas.openxmlformats.org/officeDocument/2006/relationships/hyperlink" Target="http://www.ibtimes.co.uk/venice-carnival-2015-revellers-try-keep-their-costumes-dry-flooded-st-marks-square-1486241" TargetMode="External"/><Relationship Id="rId2" Type="http://schemas.openxmlformats.org/officeDocument/2006/relationships/notesSlide" Target="../notesSlides/notesSlide151.xml"/><Relationship Id="rId1" Type="http://schemas.openxmlformats.org/officeDocument/2006/relationships/slideLayout" Target="../slideLayouts/slideLayout41.xml"/><Relationship Id="rId4" Type="http://schemas.openxmlformats.org/officeDocument/2006/relationships/image" Target="../media/image182.png"/></Relationships>
</file>

<file path=ppt/slides/_rels/slide356.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52.xml"/><Relationship Id="rId1" Type="http://schemas.openxmlformats.org/officeDocument/2006/relationships/slideLayout" Target="../slideLayouts/slideLayout41.xml"/><Relationship Id="rId4" Type="http://schemas.openxmlformats.org/officeDocument/2006/relationships/hyperlink" Target="http://www.dailymail.co.uk/news/article-2231342/Tourists-swim-Venices-iconic-St-Marks-Square-Floating-City-flooded-high-tides.html" TargetMode="External"/></Relationships>
</file>

<file path=ppt/slides/_rels/slide357.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153.xml"/><Relationship Id="rId1" Type="http://schemas.openxmlformats.org/officeDocument/2006/relationships/slideLayout" Target="../slideLayouts/slideLayout41.xml"/><Relationship Id="rId4" Type="http://schemas.openxmlformats.org/officeDocument/2006/relationships/hyperlink" Target="https://www.walksofitaly.com/blog/venice/flooding-acqua-alta-tips" TargetMode="External"/></Relationships>
</file>

<file path=ppt/slides/_rels/slide358.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notesSlide" Target="../notesSlides/notesSlide154.xml"/><Relationship Id="rId1" Type="http://schemas.openxmlformats.org/officeDocument/2006/relationships/slideLayout" Target="../slideLayouts/slideLayout41.xml"/><Relationship Id="rId4" Type="http://schemas.openxmlformats.org/officeDocument/2006/relationships/hyperlink" Target="https://www.walksofitaly.com/blog/venice/flooding-acqua-alta-tips" TargetMode="External"/></Relationships>
</file>

<file path=ppt/slides/_rels/slide359.xml.rels><?xml version="1.0" encoding="UTF-8" standalone="yes"?>
<Relationships xmlns="http://schemas.openxmlformats.org/package/2006/relationships"><Relationship Id="rId3" Type="http://schemas.openxmlformats.org/officeDocument/2006/relationships/hyperlink" Target="http://geology.com/sea-level-rise/venice.shtml" TargetMode="External"/><Relationship Id="rId2" Type="http://schemas.openxmlformats.org/officeDocument/2006/relationships/notesSlide" Target="../notesSlides/notesSlide155.xml"/><Relationship Id="rId1" Type="http://schemas.openxmlformats.org/officeDocument/2006/relationships/slideLayout" Target="../slideLayouts/slideLayout239.xml"/></Relationships>
</file>

<file path=ppt/slides/_rels/slide360.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156.xml"/><Relationship Id="rId1" Type="http://schemas.openxmlformats.org/officeDocument/2006/relationships/slideLayout" Target="../slideLayouts/slideLayout41.xml"/><Relationship Id="rId4" Type="http://schemas.openxmlformats.org/officeDocument/2006/relationships/hyperlink" Target="http://geology.com/sea-level-rise/venice.shtml" TargetMode="External"/></Relationships>
</file>

<file path=ppt/slides/_rels/slide3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62.xml.rels><?xml version="1.0" encoding="UTF-8" standalone="yes"?>
<Relationships xmlns="http://schemas.openxmlformats.org/package/2006/relationships"><Relationship Id="rId3" Type="http://schemas.openxmlformats.org/officeDocument/2006/relationships/hyperlink" Target="https://en.wikipedia.org/wiki/Famine" TargetMode="External"/><Relationship Id="rId2" Type="http://schemas.openxmlformats.org/officeDocument/2006/relationships/notesSlide" Target="../notesSlides/notesSlide157.xml"/><Relationship Id="rId1" Type="http://schemas.openxmlformats.org/officeDocument/2006/relationships/slideLayout" Target="../slideLayouts/slideLayout239.xml"/><Relationship Id="rId4" Type="http://schemas.openxmlformats.org/officeDocument/2006/relationships/hyperlink" Target="https://en.wikipedia.org/wiki/Special:BookSources/0631181172" TargetMode="External"/></Relationships>
</file>

<file path=ppt/slides/_rels/slide363.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hyperlink" Target="http://histoiremesure.revues.org/4119?lang=en" TargetMode="External"/><Relationship Id="rId1" Type="http://schemas.openxmlformats.org/officeDocument/2006/relationships/slideLayout" Target="../slideLayouts/slideLayout14.xml"/></Relationships>
</file>

<file path=ppt/slides/_rels/slide3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78.xml"/></Relationships>
</file>

<file path=ppt/slides/_rels/slide3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66.xml.rels><?xml version="1.0" encoding="UTF-8" standalone="yes"?>
<Relationships xmlns="http://schemas.openxmlformats.org/package/2006/relationships"><Relationship Id="rId3" Type="http://schemas.openxmlformats.org/officeDocument/2006/relationships/hyperlink" Target="http://www.guardian.co.uk/world/2011/oct/26/flash-floods-hit-italy" TargetMode="External"/><Relationship Id="rId2" Type="http://schemas.openxmlformats.org/officeDocument/2006/relationships/notesSlide" Target="../notesSlides/notesSlide158.xml"/><Relationship Id="rId1" Type="http://schemas.openxmlformats.org/officeDocument/2006/relationships/slideLayout" Target="../slideLayouts/slideLayout41.xml"/><Relationship Id="rId4" Type="http://schemas.openxmlformats.org/officeDocument/2006/relationships/image" Target="../media/image188.png"/></Relationships>
</file>

<file path=ppt/slides/_rels/slide36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68.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159.xml"/><Relationship Id="rId1" Type="http://schemas.openxmlformats.org/officeDocument/2006/relationships/slideLayout" Target="../slideLayouts/slideLayout41.xml"/><Relationship Id="rId5" Type="http://schemas.openxmlformats.org/officeDocument/2006/relationships/image" Target="../media/image58.jpg"/><Relationship Id="rId4" Type="http://schemas.openxmlformats.org/officeDocument/2006/relationships/hyperlink" Target="https://www.bbc.com/news/world-europe-54402096" TargetMode="External"/></Relationships>
</file>

<file path=ppt/slides/_rels/slide369.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160.xml"/><Relationship Id="rId1" Type="http://schemas.openxmlformats.org/officeDocument/2006/relationships/slideLayout" Target="../slideLayouts/slideLayout41.xml"/><Relationship Id="rId5" Type="http://schemas.openxmlformats.org/officeDocument/2006/relationships/image" Target="../media/image51.JPG"/><Relationship Id="rId4" Type="http://schemas.openxmlformats.org/officeDocument/2006/relationships/hyperlink" Target="https://www.theguardian.com/world/2019/nov/25/storms-france-greece-italy-destruction-floods?CMP=Share_iOSApp_Other" TargetMode="External"/></Relationships>
</file>

<file path=ppt/slides/_rels/slide370.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161.xml"/><Relationship Id="rId1" Type="http://schemas.openxmlformats.org/officeDocument/2006/relationships/slideLayout" Target="../slideLayouts/slideLayout41.xml"/><Relationship Id="rId4" Type="http://schemas.openxmlformats.org/officeDocument/2006/relationships/image" Target="../media/image191.png"/></Relationships>
</file>

<file path=ppt/slides/_rels/slide371.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162.xml"/><Relationship Id="rId1" Type="http://schemas.openxmlformats.org/officeDocument/2006/relationships/slideLayout" Target="../slideLayouts/slideLayout41.xml"/><Relationship Id="rId4" Type="http://schemas.openxmlformats.org/officeDocument/2006/relationships/image" Target="../media/image191.png"/></Relationships>
</file>

<file path=ppt/slides/_rels/slide372.xml.rels><?xml version="1.0" encoding="UTF-8" standalone="yes"?>
<Relationships xmlns="http://schemas.openxmlformats.org/package/2006/relationships"><Relationship Id="rId3" Type="http://schemas.openxmlformats.org/officeDocument/2006/relationships/hyperlink" Target="http://www.eea.europa.eu/data-and-maps/figures/landslides-in-italy" TargetMode="External"/><Relationship Id="rId2" Type="http://schemas.openxmlformats.org/officeDocument/2006/relationships/notesSlide" Target="../notesSlides/notesSlide163.xml"/><Relationship Id="rId1" Type="http://schemas.openxmlformats.org/officeDocument/2006/relationships/slideLayout" Target="../slideLayouts/slideLayout41.xml"/><Relationship Id="rId4" Type="http://schemas.openxmlformats.org/officeDocument/2006/relationships/image" Target="../media/image192.png"/></Relationships>
</file>

<file path=ppt/slides/_rels/slide3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7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77.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hyperlink" Target="https://www.bbc.com/news/world-europe-66429342" TargetMode="External"/><Relationship Id="rId1" Type="http://schemas.openxmlformats.org/officeDocument/2006/relationships/slideLayout" Target="../slideLayouts/slideLayout14.xml"/><Relationship Id="rId4" Type="http://schemas.openxmlformats.org/officeDocument/2006/relationships/image" Target="../media/image195.jpg"/></Relationships>
</file>

<file path=ppt/slides/_rels/slide3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79.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8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4.xml"/><Relationship Id="rId1" Type="http://schemas.openxmlformats.org/officeDocument/2006/relationships/slideLayout" Target="../slideLayouts/slideLayout107.xml"/><Relationship Id="rId4" Type="http://schemas.openxmlformats.org/officeDocument/2006/relationships/hyperlink" Target="http://en.wikipedia.org/wiki/History_of_Italy_during_foreign_domination_and_the_unification" TargetMode="Externa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5.xml"/><Relationship Id="rId1" Type="http://schemas.openxmlformats.org/officeDocument/2006/relationships/slideLayout" Target="../slideLayouts/slideLayout107.xml"/><Relationship Id="rId5" Type="http://schemas.openxmlformats.org/officeDocument/2006/relationships/image" Target="../media/image197.png"/><Relationship Id="rId4" Type="http://schemas.openxmlformats.org/officeDocument/2006/relationships/hyperlink" Target="http://en.wikipedia.org/wiki/History_of_Italy_during_foreign_domination_and_the_unification" TargetMode="External"/></Relationships>
</file>

<file path=ppt/slides/_rels/slide385.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166.xml"/><Relationship Id="rId1" Type="http://schemas.openxmlformats.org/officeDocument/2006/relationships/slideLayout" Target="../slideLayouts/slideLayout107.xml"/></Relationships>
</file>

<file path=ppt/slides/_rels/slide38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7.xml"/><Relationship Id="rId1" Type="http://schemas.openxmlformats.org/officeDocument/2006/relationships/slideLayout" Target="../slideLayouts/slideLayout41.xml"/><Relationship Id="rId5" Type="http://schemas.openxmlformats.org/officeDocument/2006/relationships/image" Target="../media/image197.png"/><Relationship Id="rId4" Type="http://schemas.openxmlformats.org/officeDocument/2006/relationships/hyperlink" Target="http://en.wikipedia.org/wiki/History_of_Italy_during_foreign_domination_and_the_unification" TargetMode="External"/></Relationships>
</file>

<file path=ppt/slides/_rels/slide3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388.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168.xml"/><Relationship Id="rId1" Type="http://schemas.openxmlformats.org/officeDocument/2006/relationships/slideLayout" Target="../slideLayouts/slideLayout107.xml"/><Relationship Id="rId4" Type="http://schemas.openxmlformats.org/officeDocument/2006/relationships/hyperlink" Target="http://www.mapsofwar.com/images/EMPIRE17.swf" TargetMode="External"/></Relationships>
</file>

<file path=ppt/slides/_rels/slide389.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notesSlide" Target="../notesSlides/notesSlide169.xml"/><Relationship Id="rId1" Type="http://schemas.openxmlformats.org/officeDocument/2006/relationships/slideLayout" Target="../slideLayouts/slideLayout107.xml"/></Relationships>
</file>

<file path=ppt/slides/_rels/slide390.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170.xml"/><Relationship Id="rId1" Type="http://schemas.openxmlformats.org/officeDocument/2006/relationships/slideLayout" Target="../slideLayouts/slideLayout107.xml"/><Relationship Id="rId4" Type="http://schemas.openxmlformats.org/officeDocument/2006/relationships/hyperlink" Target="https://en.wikipedia.org/wiki/Italy_in_the_Middle_Ages" TargetMode="External"/></Relationships>
</file>

<file path=ppt/slides/_rels/slide391.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171.xml"/><Relationship Id="rId1" Type="http://schemas.openxmlformats.org/officeDocument/2006/relationships/slideLayout" Target="../slideLayouts/slideLayout340.xml"/><Relationship Id="rId4" Type="http://schemas.openxmlformats.org/officeDocument/2006/relationships/image" Target="../media/image8.png"/></Relationships>
</file>

<file path=ppt/slides/_rels/slide3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2.xml"/><Relationship Id="rId1" Type="http://schemas.openxmlformats.org/officeDocument/2006/relationships/slideLayout" Target="../slideLayouts/slideLayout329.xml"/><Relationship Id="rId5" Type="http://schemas.openxmlformats.org/officeDocument/2006/relationships/image" Target="../media/image203.png"/><Relationship Id="rId4" Type="http://schemas.openxmlformats.org/officeDocument/2006/relationships/hyperlink" Target="http://en.wikipedia.org/wiki/History_of_Italy_during_foreign_domination_and_the_unification" TargetMode="External"/></Relationships>
</file>

<file path=ppt/slides/_rels/slide393.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173.xml"/><Relationship Id="rId1" Type="http://schemas.openxmlformats.org/officeDocument/2006/relationships/slideLayout" Target="../slideLayouts/slideLayout41.xml"/><Relationship Id="rId4" Type="http://schemas.openxmlformats.org/officeDocument/2006/relationships/hyperlink" Target="http://www.mapsofwar.com/images/EMPIRE17.swf" TargetMode="External"/></Relationships>
</file>

<file path=ppt/slides/_rels/slide39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4.xml"/><Relationship Id="rId1" Type="http://schemas.openxmlformats.org/officeDocument/2006/relationships/slideLayout" Target="../slideLayouts/slideLayout329.xml"/><Relationship Id="rId5" Type="http://schemas.openxmlformats.org/officeDocument/2006/relationships/image" Target="../media/image203.png"/><Relationship Id="rId4" Type="http://schemas.openxmlformats.org/officeDocument/2006/relationships/hyperlink" Target="http://en.wikipedia.org/wiki/History_of_Italy_during_foreign_domination_and_the_unification" TargetMode="External"/></Relationships>
</file>

<file path=ppt/slides/_rels/slide395.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175.xml"/><Relationship Id="rId1" Type="http://schemas.openxmlformats.org/officeDocument/2006/relationships/slideLayout" Target="../slideLayouts/slideLayout107.xml"/><Relationship Id="rId4" Type="http://schemas.openxmlformats.org/officeDocument/2006/relationships/hyperlink" Target="https://en.wikipedia.org/wiki/Germanic_peoples" TargetMode="External"/></Relationships>
</file>

<file path=ppt/slides/_rels/slide396.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notesSlide" Target="../notesSlides/notesSlide176.xml"/><Relationship Id="rId1" Type="http://schemas.openxmlformats.org/officeDocument/2006/relationships/slideLayout" Target="../slideLayouts/slideLayout107.xml"/><Relationship Id="rId4" Type="http://schemas.openxmlformats.org/officeDocument/2006/relationships/hyperlink" Target="https://en.wikipedia.org/wiki/Lombards" TargetMode="External"/></Relationships>
</file>

<file path=ppt/slides/_rels/slide3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7.xml"/><Relationship Id="rId1" Type="http://schemas.openxmlformats.org/officeDocument/2006/relationships/slideLayout" Target="../slideLayouts/slideLayout41.xml"/><Relationship Id="rId5" Type="http://schemas.openxmlformats.org/officeDocument/2006/relationships/image" Target="../media/image203.png"/><Relationship Id="rId4" Type="http://schemas.openxmlformats.org/officeDocument/2006/relationships/hyperlink" Target="http://en.wikipedia.org/wiki/History_of_Italy_during_foreign_domination_and_the_unification" TargetMode="External"/></Relationships>
</file>

<file path=ppt/slides/_rels/slide398.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178.xml"/><Relationship Id="rId1" Type="http://schemas.openxmlformats.org/officeDocument/2006/relationships/slideLayout" Target="../slideLayouts/slideLayout107.xml"/><Relationship Id="rId4" Type="http://schemas.openxmlformats.org/officeDocument/2006/relationships/hyperlink" Target="https://en.wikipedia.org/wiki/Kingdom_of_Italy_(Holy_Roman_Empire)" TargetMode="External"/></Relationships>
</file>

<file path=ppt/slides/_rels/slide399.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179.xml"/><Relationship Id="rId1" Type="http://schemas.openxmlformats.org/officeDocument/2006/relationships/slideLayout" Target="../slideLayouts/slideLayout41.xml"/></Relationships>
</file>

<file path=ppt/slides/_rels/slide4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0.xml"/><Relationship Id="rId1" Type="http://schemas.openxmlformats.org/officeDocument/2006/relationships/slideLayout" Target="../slideLayouts/slideLayout351.xml"/><Relationship Id="rId5" Type="http://schemas.openxmlformats.org/officeDocument/2006/relationships/image" Target="../media/image209.png"/><Relationship Id="rId4" Type="http://schemas.openxmlformats.org/officeDocument/2006/relationships/hyperlink" Target="http://en.wikipedia.org/wiki/History_of_Italy_during_foreign_domination_and_the_unification" TargetMode="External"/></Relationships>
</file>

<file path=ppt/slides/_rels/slide40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02.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181.xml"/><Relationship Id="rId1" Type="http://schemas.openxmlformats.org/officeDocument/2006/relationships/slideLayout" Target="../slideLayouts/slideLayout107.xml"/></Relationships>
</file>

<file path=ppt/slides/_rels/slide403.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notesSlide" Target="../notesSlides/notesSlide182.xml"/><Relationship Id="rId1" Type="http://schemas.openxmlformats.org/officeDocument/2006/relationships/slideLayout" Target="../slideLayouts/slideLayout107.xml"/><Relationship Id="rId5" Type="http://schemas.openxmlformats.org/officeDocument/2006/relationships/hyperlink" Target="https://en.wikipedia.org/wiki/Filippo_Brunelleschi" TargetMode="External"/><Relationship Id="rId4" Type="http://schemas.openxmlformats.org/officeDocument/2006/relationships/hyperlink" Target="https://commons.wikimedia.org/wiki/File:Santa_Maria_del_Fiore_cupola_(1622842169).jpg" TargetMode="External"/></Relationships>
</file>

<file path=ppt/slides/_rels/slide404.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notesSlide" Target="../notesSlides/notesSlide183.xml"/><Relationship Id="rId1" Type="http://schemas.openxmlformats.org/officeDocument/2006/relationships/slideLayout" Target="../slideLayouts/slideLayout107.xml"/></Relationships>
</file>

<file path=ppt/slides/_rels/slide405.xml.rels><?xml version="1.0" encoding="UTF-8" standalone="yes"?>
<Relationships xmlns="http://schemas.openxmlformats.org/package/2006/relationships"><Relationship Id="rId3" Type="http://schemas.openxmlformats.org/officeDocument/2006/relationships/image" Target="../media/image215.jpeg"/><Relationship Id="rId2" Type="http://schemas.openxmlformats.org/officeDocument/2006/relationships/notesSlide" Target="../notesSlides/notesSlide184.xml"/><Relationship Id="rId1" Type="http://schemas.openxmlformats.org/officeDocument/2006/relationships/slideLayout" Target="../slideLayouts/slideLayout107.xml"/><Relationship Id="rId4" Type="http://schemas.openxmlformats.org/officeDocument/2006/relationships/hyperlink" Target="http://lolsnaps.com/funny/38709" TargetMode="External"/></Relationships>
</file>

<file path=ppt/slides/_rels/slide4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5.xml"/><Relationship Id="rId1" Type="http://schemas.openxmlformats.org/officeDocument/2006/relationships/slideLayout" Target="../slideLayouts/slideLayout351.xml"/><Relationship Id="rId5" Type="http://schemas.openxmlformats.org/officeDocument/2006/relationships/image" Target="../media/image12.png"/><Relationship Id="rId4" Type="http://schemas.openxmlformats.org/officeDocument/2006/relationships/hyperlink" Target="http://en.wikipedia.org/wiki/History_of_Italy_during_foreign_domination_and_the_unification" TargetMode="External"/></Relationships>
</file>

<file path=ppt/slides/_rels/slide407.xml.rels><?xml version="1.0" encoding="UTF-8" standalone="yes"?>
<Relationships xmlns="http://schemas.openxmlformats.org/package/2006/relationships"><Relationship Id="rId3" Type="http://schemas.openxmlformats.org/officeDocument/2006/relationships/hyperlink" Target="http://en.wikipedia.org/wiki/Italy" TargetMode="External"/><Relationship Id="rId2" Type="http://schemas.openxmlformats.org/officeDocument/2006/relationships/notesSlide" Target="../notesSlides/notesSlide186.xml"/><Relationship Id="rId1" Type="http://schemas.openxmlformats.org/officeDocument/2006/relationships/slideLayout" Target="../slideLayouts/slideLayout318.xml"/><Relationship Id="rId4" Type="http://schemas.openxmlformats.org/officeDocument/2006/relationships/image" Target="../media/image10.png"/></Relationships>
</file>

<file path=ppt/slides/_rels/slide4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0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7.xml"/><Relationship Id="rId1" Type="http://schemas.openxmlformats.org/officeDocument/2006/relationships/slideLayout" Target="../slideLayouts/slideLayout41.xml"/><Relationship Id="rId4" Type="http://schemas.openxmlformats.org/officeDocument/2006/relationships/hyperlink" Target="http://en.wikipedia.org/wiki/History_of_Italy_during_foreign_domination_and_the_unification" TargetMode="External"/></Relationships>
</file>

<file path=ppt/slides/_rels/slide4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216.png"/><Relationship Id="rId1" Type="http://schemas.openxmlformats.org/officeDocument/2006/relationships/slideLayout" Target="../slideLayouts/slideLayout14.xml"/><Relationship Id="rId4" Type="http://schemas.openxmlformats.org/officeDocument/2006/relationships/hyperlink" Target="https://www.nytimes.com/2020/03/08/world/europe/italy-coronavirus-quarantine.html?referringSource=articleShare" TargetMode="External"/></Relationships>
</file>

<file path=ppt/slides/_rels/slide41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4.xml.rels><?xml version="1.0" encoding="UTF-8" standalone="yes"?>
<Relationships xmlns="http://schemas.openxmlformats.org/package/2006/relationships"><Relationship Id="rId1" Type="http://schemas.openxmlformats.org/officeDocument/2006/relationships/slideLayout" Target="../slideLayouts/slideLayout294.xml"/></Relationships>
</file>

<file path=ppt/slides/_rels/slide4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1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19.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188.xml"/><Relationship Id="rId1" Type="http://schemas.openxmlformats.org/officeDocument/2006/relationships/slideLayout" Target="../slideLayouts/slideLayout250.xml"/><Relationship Id="rId4" Type="http://schemas.openxmlformats.org/officeDocument/2006/relationships/hyperlink" Target="http://alteagallery.com/stock_detail.php?ref=9355" TargetMode="External"/></Relationships>
</file>

<file path=ppt/slides/_rels/slide42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2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28.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39.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hyperlink" Target="http://www.d.umn.edu/cla/faculty/troufs/anth1095/Germany.html" TargetMode="External"/><Relationship Id="rId1" Type="http://schemas.openxmlformats.org/officeDocument/2006/relationships/slideLayout" Target="../slideLayouts/slideLayout14.xml"/><Relationship Id="rId4" Type="http://schemas.openxmlformats.org/officeDocument/2006/relationships/image" Target="../media/image219.png"/></Relationships>
</file>

<file path=ppt/slides/_rels/slide4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1.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14.xml"/></Relationships>
</file>

<file path=ppt/slides/_rels/slide44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4.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45.xml.rels><?xml version="1.0" encoding="UTF-8" standalone="yes"?>
<Relationships xmlns="http://schemas.openxmlformats.org/package/2006/relationships"><Relationship Id="rId3" Type="http://schemas.openxmlformats.org/officeDocument/2006/relationships/hyperlink" Target="http://www.d.umn.edu/cla/faculty/troufs/anth1095/index.html"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4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4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0.xml.rels><?xml version="1.0" encoding="UTF-8" standalone="yes"?>
<Relationships xmlns="http://schemas.openxmlformats.org/package/2006/relationships"><Relationship Id="rId3" Type="http://schemas.openxmlformats.org/officeDocument/2006/relationships/hyperlink" Target="http://en.wikipedia.org/wiki/Aida" TargetMode="External"/><Relationship Id="rId2" Type="http://schemas.openxmlformats.org/officeDocument/2006/relationships/image" Target="../media/image222.png"/><Relationship Id="rId1" Type="http://schemas.openxmlformats.org/officeDocument/2006/relationships/slideLayout" Target="../slideLayouts/slideLayout113.xml"/></Relationships>
</file>

<file path=ppt/slides/_rels/slide451.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hyperlink" Target="http://en.wikipedia.org/wiki/Aida" TargetMode="External"/><Relationship Id="rId1" Type="http://schemas.openxmlformats.org/officeDocument/2006/relationships/slideLayout" Target="../slideLayouts/slideLayout113.xml"/></Relationships>
</file>

<file path=ppt/slides/_rels/slide452.xml.rels><?xml version="1.0" encoding="UTF-8" standalone="yes"?>
<Relationships xmlns="http://schemas.openxmlformats.org/package/2006/relationships"><Relationship Id="rId3" Type="http://schemas.openxmlformats.org/officeDocument/2006/relationships/hyperlink" Target="http://www.nedgallagher.com/journal/images/aida.jpg" TargetMode="External"/><Relationship Id="rId2" Type="http://schemas.openxmlformats.org/officeDocument/2006/relationships/image" Target="../media/image224.png"/><Relationship Id="rId1" Type="http://schemas.openxmlformats.org/officeDocument/2006/relationships/slideLayout" Target="../slideLayouts/slideLayout113.xml"/></Relationships>
</file>

<file path=ppt/slides/_rels/slide4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5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6.xml.rels><?xml version="1.0" encoding="UTF-8" standalone="yes"?>
<Relationships xmlns="http://schemas.openxmlformats.org/package/2006/relationships"><Relationship Id="rId2" Type="http://schemas.openxmlformats.org/officeDocument/2006/relationships/hyperlink" Target="https://www.cia.gov/the-world-factbook/countries/italy/" TargetMode="External"/><Relationship Id="rId1" Type="http://schemas.openxmlformats.org/officeDocument/2006/relationships/slideLayout" Target="../slideLayouts/slideLayout373.xml"/></Relationships>
</file>

<file path=ppt/slides/_rels/slide47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7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4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49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08.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189.xml"/><Relationship Id="rId1" Type="http://schemas.openxmlformats.org/officeDocument/2006/relationships/slideLayout" Target="../slideLayouts/slideLayout19.xml"/><Relationship Id="rId4" Type="http://schemas.openxmlformats.org/officeDocument/2006/relationships/image" Target="../media/image51.JPG"/></Relationships>
</file>

<file path=ppt/slides/_rels/slide509.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notesSlide" Target="../notesSlides/notesSlide190.xml"/><Relationship Id="rId1" Type="http://schemas.openxmlformats.org/officeDocument/2006/relationships/slideLayout" Target="../slideLayouts/slideLayout19.xml"/><Relationship Id="rId5" Type="http://schemas.openxmlformats.org/officeDocument/2006/relationships/hyperlink" Target="https://www.bbc.com/news/world-europe-48132701" TargetMode="External"/><Relationship Id="rId4" Type="http://schemas.openxmlformats.org/officeDocument/2006/relationships/image" Target="../media/image71.jpg"/></Relationships>
</file>

<file path=ppt/slides/_rels/slide510.xml.rels><?xml version="1.0" encoding="UTF-8" standalone="yes"?>
<Relationships xmlns="http://schemas.openxmlformats.org/package/2006/relationships"><Relationship Id="rId3" Type="http://schemas.openxmlformats.org/officeDocument/2006/relationships/hyperlink" Target="https://www.bbc.com/news/world-europe-48132701" TargetMode="External"/><Relationship Id="rId2" Type="http://schemas.openxmlformats.org/officeDocument/2006/relationships/notesSlide" Target="../notesSlides/notesSlide191.xml"/><Relationship Id="rId1" Type="http://schemas.openxmlformats.org/officeDocument/2006/relationships/slideLayout" Target="../slideLayouts/slideLayout19.xml"/><Relationship Id="rId5" Type="http://schemas.openxmlformats.org/officeDocument/2006/relationships/image" Target="../media/image71.jpg"/><Relationship Id="rId4" Type="http://schemas.openxmlformats.org/officeDocument/2006/relationships/image" Target="../media/image227.png"/></Relationships>
</file>

<file path=ppt/slides/_rels/slide511.xml.rels><?xml version="1.0" encoding="UTF-8" standalone="yes"?>
<Relationships xmlns="http://schemas.openxmlformats.org/package/2006/relationships"><Relationship Id="rId3" Type="http://schemas.openxmlformats.org/officeDocument/2006/relationships/hyperlink" Target="https://www.bbc.com/news/world-europe-48132701" TargetMode="External"/><Relationship Id="rId2" Type="http://schemas.openxmlformats.org/officeDocument/2006/relationships/notesSlide" Target="../notesSlides/notesSlide192.xml"/><Relationship Id="rId1" Type="http://schemas.openxmlformats.org/officeDocument/2006/relationships/slideLayout" Target="../slideLayouts/slideLayout19.xml"/><Relationship Id="rId5" Type="http://schemas.openxmlformats.org/officeDocument/2006/relationships/image" Target="../media/image71.jpg"/><Relationship Id="rId4" Type="http://schemas.openxmlformats.org/officeDocument/2006/relationships/image" Target="../media/image228.png"/></Relationships>
</file>

<file path=ppt/slides/_rels/slide512.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hyperlink" Target="http://blog.kloppmagic.ca/palio-di-siena/" TargetMode="External"/><Relationship Id="rId1" Type="http://schemas.openxmlformats.org/officeDocument/2006/relationships/slideLayout" Target="../slideLayouts/slideLayout14.xml"/></Relationships>
</file>

<file path=ppt/slides/_rels/slide513.xml.rels><?xml version="1.0" encoding="UTF-8" standalone="yes"?>
<Relationships xmlns="http://schemas.openxmlformats.org/package/2006/relationships"><Relationship Id="rId3" Type="http://schemas.openxmlformats.org/officeDocument/2006/relationships/hyperlink" Target="http://blog.kloppmagic.ca/palio-di-siena/" TargetMode="External"/><Relationship Id="rId2" Type="http://schemas.openxmlformats.org/officeDocument/2006/relationships/image" Target="../media/image231.png"/><Relationship Id="rId1" Type="http://schemas.openxmlformats.org/officeDocument/2006/relationships/slideLayout" Target="../slideLayouts/slideLayout14.xml"/></Relationships>
</file>

<file path=ppt/slides/_rels/slide51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1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1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20.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521.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522.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523.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hyperlink" Target="http://en.wikipedia.org/wiki/Architecture_of_Italy" TargetMode="External"/><Relationship Id="rId1" Type="http://schemas.openxmlformats.org/officeDocument/2006/relationships/slideLayout" Target="../slideLayouts/slideLayout14.xml"/></Relationships>
</file>

<file path=ppt/slides/_rels/slide524.xml.rels><?xml version="1.0" encoding="UTF-8" standalone="yes"?>
<Relationships xmlns="http://schemas.openxmlformats.org/package/2006/relationships"><Relationship Id="rId3" Type="http://schemas.openxmlformats.org/officeDocument/2006/relationships/hyperlink" Target="http://en.wikipedia.org/wiki/Architecture_of_Italy" TargetMode="External"/><Relationship Id="rId2" Type="http://schemas.openxmlformats.org/officeDocument/2006/relationships/image" Target="../media/image237.png"/><Relationship Id="rId1" Type="http://schemas.openxmlformats.org/officeDocument/2006/relationships/slideLayout" Target="../slideLayouts/slideLayout14.xml"/></Relationships>
</file>

<file path=ppt/slides/_rels/slide525.xml.rels><?xml version="1.0" encoding="UTF-8" standalone="yes"?>
<Relationships xmlns="http://schemas.openxmlformats.org/package/2006/relationships"><Relationship Id="rId3" Type="http://schemas.openxmlformats.org/officeDocument/2006/relationships/hyperlink" Target="http://en.wikipedia.org/wiki/Bologna" TargetMode="External"/><Relationship Id="rId2" Type="http://schemas.openxmlformats.org/officeDocument/2006/relationships/image" Target="../media/image238.png"/><Relationship Id="rId1" Type="http://schemas.openxmlformats.org/officeDocument/2006/relationships/slideLayout" Target="../slideLayouts/slideLayout14.xml"/></Relationships>
</file>

<file path=ppt/slides/_rels/slide526.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hyperlink" Target="http://en.wikipedia.org/wiki/Bologna" TargetMode="External"/><Relationship Id="rId1" Type="http://schemas.openxmlformats.org/officeDocument/2006/relationships/slideLayout" Target="../slideLayouts/slideLayout14.xml"/></Relationships>
</file>

<file path=ppt/slides/_rels/slide527.xml.rels><?xml version="1.0" encoding="UTF-8" standalone="yes"?>
<Relationships xmlns="http://schemas.openxmlformats.org/package/2006/relationships"><Relationship Id="rId3" Type="http://schemas.openxmlformats.org/officeDocument/2006/relationships/hyperlink" Target="http://nyti.ms/1FFtb3D" TargetMode="External"/><Relationship Id="rId2" Type="http://schemas.openxmlformats.org/officeDocument/2006/relationships/hyperlink" Target="http://p.nytimes.com/email/re?location=InCMR7g4BCKC2wiZPkcVUnfbmVLgaHtP&amp;user_id=d5f6f8946476100eb7f26d6f1ebd24ab&amp;email_type=eta&amp;task_id=144371132435139&amp;regi_id=0" TargetMode="External"/><Relationship Id="rId1" Type="http://schemas.openxmlformats.org/officeDocument/2006/relationships/slideLayout" Target="../slideLayouts/slideLayout14.xml"/><Relationship Id="rId4" Type="http://schemas.openxmlformats.org/officeDocument/2006/relationships/image" Target="../media/image241.png"/></Relationships>
</file>

<file path=ppt/slides/_rels/slide528.xml.rels><?xml version="1.0" encoding="UTF-8" standalone="yes"?>
<Relationships xmlns="http://schemas.openxmlformats.org/package/2006/relationships"><Relationship Id="rId3" Type="http://schemas.openxmlformats.org/officeDocument/2006/relationships/hyperlink" Target="http://en.wikipedia.org/wiki/Architecture_of_Italy" TargetMode="External"/><Relationship Id="rId2" Type="http://schemas.openxmlformats.org/officeDocument/2006/relationships/image" Target="../media/image242.png"/><Relationship Id="rId1" Type="http://schemas.openxmlformats.org/officeDocument/2006/relationships/slideLayout" Target="../slideLayouts/slideLayout14.xml"/></Relationships>
</file>

<file path=ppt/slides/_rels/slide529.xml.rels><?xml version="1.0" encoding="UTF-8" standalone="yes"?>
<Relationships xmlns="http://schemas.openxmlformats.org/package/2006/relationships"><Relationship Id="rId2" Type="http://schemas.openxmlformats.org/officeDocument/2006/relationships/image" Target="../media/image243.png"/><Relationship Id="rId1" Type="http://schemas.openxmlformats.org/officeDocument/2006/relationships/slideLayout" Target="../slideLayouts/slideLayout124.xml"/></Relationships>
</file>

<file path=ppt/slides/_rels/slide53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31.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hyperlink" Target="http://en.wikipedia.org/wiki/Italian_design" TargetMode="External"/><Relationship Id="rId1" Type="http://schemas.openxmlformats.org/officeDocument/2006/relationships/slideLayout" Target="../slideLayouts/slideLayout14.xml"/><Relationship Id="rId4" Type="http://schemas.openxmlformats.org/officeDocument/2006/relationships/image" Target="../media/image245.png"/></Relationships>
</file>

<file path=ppt/slides/_rels/slide532.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hyperlink" Target="https://arstechnica.com/information-technology/2020/07/us-navys-next-warship-will-have-an-italian-accent/" TargetMode="External"/><Relationship Id="rId1" Type="http://schemas.openxmlformats.org/officeDocument/2006/relationships/slideLayout" Target="../slideLayouts/slideLayout212.xml"/><Relationship Id="rId4" Type="http://schemas.openxmlformats.org/officeDocument/2006/relationships/image" Target="../media/image247.png"/></Relationships>
</file>

<file path=ppt/slides/_rels/slide533.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14.xml"/></Relationships>
</file>

<file path=ppt/slides/_rels/slide534.xml.rels><?xml version="1.0" encoding="UTF-8" standalone="yes"?>
<Relationships xmlns="http://schemas.openxmlformats.org/package/2006/relationships"><Relationship Id="rId3" Type="http://schemas.openxmlformats.org/officeDocument/2006/relationships/hyperlink" Target="http://en.wikipedia.org/wiki/Gustave_Moreau" TargetMode="External"/><Relationship Id="rId2" Type="http://schemas.openxmlformats.org/officeDocument/2006/relationships/image" Target="../media/image249.png"/><Relationship Id="rId1" Type="http://schemas.openxmlformats.org/officeDocument/2006/relationships/slideLayout" Target="../slideLayouts/slideLayout14.xml"/></Relationships>
</file>

<file path=ppt/slides/_rels/slide535.xml.rels><?xml version="1.0" encoding="UTF-8" standalone="yes"?>
<Relationships xmlns="http://schemas.openxmlformats.org/package/2006/relationships"><Relationship Id="rId3" Type="http://schemas.openxmlformats.org/officeDocument/2006/relationships/hyperlink" Target="https://www.caranddriver.com/lamborghini/revuelto" TargetMode="External"/><Relationship Id="rId2" Type="http://schemas.openxmlformats.org/officeDocument/2006/relationships/notesSlide" Target="../notesSlides/notesSlide193.xml"/><Relationship Id="rId1" Type="http://schemas.openxmlformats.org/officeDocument/2006/relationships/slideLayout" Target="../slideLayouts/slideLayout3.xml"/><Relationship Id="rId4" Type="http://schemas.openxmlformats.org/officeDocument/2006/relationships/image" Target="../media/image250.jpeg"/></Relationships>
</file>

<file path=ppt/slides/_rels/slide536.xml.rels><?xml version="1.0" encoding="UTF-8" standalone="yes"?>
<Relationships xmlns="http://schemas.openxmlformats.org/package/2006/relationships"><Relationship Id="rId3" Type="http://schemas.openxmlformats.org/officeDocument/2006/relationships/hyperlink" Target="https://www.caranddriver.com/lamborghini/revuelto" TargetMode="External"/><Relationship Id="rId2" Type="http://schemas.openxmlformats.org/officeDocument/2006/relationships/notesSlide" Target="../notesSlides/notesSlide194.xml"/><Relationship Id="rId1" Type="http://schemas.openxmlformats.org/officeDocument/2006/relationships/slideLayout" Target="../slideLayouts/slideLayout3.xml"/><Relationship Id="rId4" Type="http://schemas.openxmlformats.org/officeDocument/2006/relationships/image" Target="../media/image251.jpg"/></Relationships>
</file>

<file path=ppt/slides/_rels/slide537.xml.rels><?xml version="1.0" encoding="UTF-8" standalone="yes"?>
<Relationships xmlns="http://schemas.openxmlformats.org/package/2006/relationships"><Relationship Id="rId3" Type="http://schemas.openxmlformats.org/officeDocument/2006/relationships/hyperlink" Target="https://blog.dupontregistry.com/lamborghini/new-2023-lamborghini-huracan-sterrato-is-revealed-602-hp-off-road-supercar/" TargetMode="External"/><Relationship Id="rId2" Type="http://schemas.openxmlformats.org/officeDocument/2006/relationships/notesSlide" Target="../notesSlides/notesSlide195.xml"/><Relationship Id="rId1" Type="http://schemas.openxmlformats.org/officeDocument/2006/relationships/slideLayout" Target="../slideLayouts/slideLayout3.xml"/><Relationship Id="rId4" Type="http://schemas.openxmlformats.org/officeDocument/2006/relationships/image" Target="../media/image252.jpg"/></Relationships>
</file>

<file path=ppt/slides/_rels/slide538.xml.rels><?xml version="1.0" encoding="UTF-8" standalone="yes"?>
<Relationships xmlns="http://schemas.openxmlformats.org/package/2006/relationships"><Relationship Id="rId3" Type="http://schemas.openxmlformats.org/officeDocument/2006/relationships/hyperlink" Target="https://www.roadandtrack.com/news/a37294264/2022-lamborghini-countach/" TargetMode="External"/><Relationship Id="rId2" Type="http://schemas.openxmlformats.org/officeDocument/2006/relationships/notesSlide" Target="../notesSlides/notesSlide196.xml"/><Relationship Id="rId1" Type="http://schemas.openxmlformats.org/officeDocument/2006/relationships/slideLayout" Target="../slideLayouts/slideLayout212.xml"/><Relationship Id="rId4" Type="http://schemas.openxmlformats.org/officeDocument/2006/relationships/image" Target="../media/image253.png"/></Relationships>
</file>

<file path=ppt/slides/_rels/slide539.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notesSlide" Target="../notesSlides/notesSlide197.xml"/><Relationship Id="rId1" Type="http://schemas.openxmlformats.org/officeDocument/2006/relationships/slideLayout" Target="../slideLayouts/slideLayout212.xml"/><Relationship Id="rId4" Type="http://schemas.openxmlformats.org/officeDocument/2006/relationships/hyperlink" Target="https://www.roadandtrack.com/news/a37294264/2022-lamborghini-countach/" TargetMode="External"/></Relationships>
</file>

<file path=ppt/slides/_rels/slide540.xml.rels><?xml version="1.0" encoding="UTF-8" standalone="yes"?>
<Relationships xmlns="http://schemas.openxmlformats.org/package/2006/relationships"><Relationship Id="rId2" Type="http://schemas.openxmlformats.org/officeDocument/2006/relationships/image" Target="../media/image255.png"/><Relationship Id="rId1" Type="http://schemas.openxmlformats.org/officeDocument/2006/relationships/slideLayout" Target="../slideLayouts/slideLayout14.xml"/></Relationships>
</file>

<file path=ppt/slides/_rels/slide541.xml.rels><?xml version="1.0" encoding="UTF-8" standalone="yes"?>
<Relationships xmlns="http://schemas.openxmlformats.org/package/2006/relationships"><Relationship Id="rId2" Type="http://schemas.openxmlformats.org/officeDocument/2006/relationships/image" Target="../media/image256.png"/><Relationship Id="rId1" Type="http://schemas.openxmlformats.org/officeDocument/2006/relationships/slideLayout" Target="../slideLayouts/slideLayout14.xml"/></Relationships>
</file>

<file path=ppt/slides/_rels/slide542.xml.rels><?xml version="1.0" encoding="UTF-8" standalone="yes"?>
<Relationships xmlns="http://schemas.openxmlformats.org/package/2006/relationships"><Relationship Id="rId3" Type="http://schemas.openxmlformats.org/officeDocument/2006/relationships/image" Target="../media/image257.png"/><Relationship Id="rId2" Type="http://schemas.openxmlformats.org/officeDocument/2006/relationships/hyperlink" Target="https://www.alfaromeousa.com/cars/giulia/quadrifoglio" TargetMode="External"/><Relationship Id="rId1" Type="http://schemas.openxmlformats.org/officeDocument/2006/relationships/slideLayout" Target="../slideLayouts/slideLayout14.xml"/></Relationships>
</file>

<file path=ppt/slides/_rels/slide543.xml.rels><?xml version="1.0" encoding="UTF-8" standalone="yes"?>
<Relationships xmlns="http://schemas.openxmlformats.org/package/2006/relationships"><Relationship Id="rId3" Type="http://schemas.openxmlformats.org/officeDocument/2006/relationships/hyperlink" Target="https://www.google.com/url?sa=i&amp;url=https%3A%2F%2Fwww.caranddriver.com%2Falfa-romeo%2Fstelvio-quadrifoglio%2Fspecs%2F2022%2Falfa-romeo_stelvio-quadrifoglio_alfa-romeo-stelvio-quadrifoglio_2022&amp;psig=AOvVaw0AiN7wBOJuE73iPXlMzccY&amp;ust=1630386131330000&amp;source=images&amp;cd=vfe&amp;ved=0CAsQjhxqFwoTCJj-lI781_ICFQAAAAAdAAAAABAD" TargetMode="External"/><Relationship Id="rId2" Type="http://schemas.openxmlformats.org/officeDocument/2006/relationships/image" Target="../media/image258.png"/><Relationship Id="rId1" Type="http://schemas.openxmlformats.org/officeDocument/2006/relationships/slideLayout" Target="../slideLayouts/slideLayout14.xml"/></Relationships>
</file>

<file path=ppt/slides/_rels/slide544.xml.rels><?xml version="1.0" encoding="UTF-8" standalone="yes"?>
<Relationships xmlns="http://schemas.openxmlformats.org/package/2006/relationships"><Relationship Id="rId2" Type="http://schemas.openxmlformats.org/officeDocument/2006/relationships/image" Target="../media/image259.png"/><Relationship Id="rId1" Type="http://schemas.openxmlformats.org/officeDocument/2006/relationships/slideLayout" Target="../slideLayouts/slideLayout14.xml"/></Relationships>
</file>

<file path=ppt/slides/_rels/slide545.xml.rels><?xml version="1.0" encoding="UTF-8" standalone="yes"?>
<Relationships xmlns="http://schemas.openxmlformats.org/package/2006/relationships"><Relationship Id="rId2" Type="http://schemas.openxmlformats.org/officeDocument/2006/relationships/image" Target="../media/image260.jpeg"/><Relationship Id="rId1" Type="http://schemas.openxmlformats.org/officeDocument/2006/relationships/slideLayout" Target="../slideLayouts/slideLayout14.xml"/></Relationships>
</file>

<file path=ppt/slides/_rels/slide546.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4.xml"/></Relationships>
</file>

<file path=ppt/slides/_rels/slide547.xml.rels><?xml version="1.0" encoding="UTF-8" standalone="yes"?>
<Relationships xmlns="http://schemas.openxmlformats.org/package/2006/relationships"><Relationship Id="rId2" Type="http://schemas.openxmlformats.org/officeDocument/2006/relationships/image" Target="../media/image262.png"/><Relationship Id="rId1" Type="http://schemas.openxmlformats.org/officeDocument/2006/relationships/slideLayout" Target="../slideLayouts/slideLayout14.xml"/></Relationships>
</file>

<file path=ppt/slides/_rels/slide548.xml.rels><?xml version="1.0" encoding="UTF-8" standalone="yes"?>
<Relationships xmlns="http://schemas.openxmlformats.org/package/2006/relationships"><Relationship Id="rId2" Type="http://schemas.openxmlformats.org/officeDocument/2006/relationships/image" Target="../media/image263.png"/><Relationship Id="rId1" Type="http://schemas.openxmlformats.org/officeDocument/2006/relationships/slideLayout" Target="../slideLayouts/slideLayout135.xml"/></Relationships>
</file>

<file path=ppt/slides/_rels/slide549.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hyperlink" Target="https://www.caranddriver.com/ferrari/purosangue" TargetMode="External"/><Relationship Id="rId1" Type="http://schemas.openxmlformats.org/officeDocument/2006/relationships/slideLayout" Target="../slideLayouts/slideLayout135.xml"/></Relationships>
</file>

<file path=ppt/slides/_rels/slide550.xml.rels><?xml version="1.0" encoding="UTF-8" standalone="yes"?>
<Relationships xmlns="http://schemas.openxmlformats.org/package/2006/relationships"><Relationship Id="rId3" Type="http://schemas.openxmlformats.org/officeDocument/2006/relationships/image" Target="../media/image265.jpg"/><Relationship Id="rId2" Type="http://schemas.openxmlformats.org/officeDocument/2006/relationships/hyperlink" Target="https://www.caranddriver.com/ferrari/purosangue" TargetMode="External"/><Relationship Id="rId1" Type="http://schemas.openxmlformats.org/officeDocument/2006/relationships/slideLayout" Target="../slideLayouts/slideLayout135.xml"/></Relationships>
</file>

<file path=ppt/slides/_rels/slide551.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hyperlink" Target="https://www.motor1.com/reviews/621685/2023-ferrari-296-gts-first-drive/" TargetMode="External"/><Relationship Id="rId1" Type="http://schemas.openxmlformats.org/officeDocument/2006/relationships/slideLayout" Target="../slideLayouts/slideLayout135.xml"/></Relationships>
</file>

<file path=ppt/slides/_rels/slide552.xml.rels><?xml version="1.0" encoding="UTF-8" standalone="yes"?>
<Relationships xmlns="http://schemas.openxmlformats.org/package/2006/relationships"><Relationship Id="rId3" Type="http://schemas.openxmlformats.org/officeDocument/2006/relationships/image" Target="../media/image267.jpg"/><Relationship Id="rId2" Type="http://schemas.openxmlformats.org/officeDocument/2006/relationships/hyperlink" Target="https://www.ferrarilakeforest.com/manufacturer-information/upcoming-ferrari-models/" TargetMode="External"/><Relationship Id="rId1" Type="http://schemas.openxmlformats.org/officeDocument/2006/relationships/slideLayout" Target="../slideLayouts/slideLayout135.xml"/></Relationships>
</file>

<file path=ppt/slides/_rels/slide553.xml.rels><?xml version="1.0" encoding="UTF-8" standalone="yes"?>
<Relationships xmlns="http://schemas.openxmlformats.org/package/2006/relationships"><Relationship Id="rId2" Type="http://schemas.openxmlformats.org/officeDocument/2006/relationships/image" Target="../media/image268.jpeg"/><Relationship Id="rId1" Type="http://schemas.openxmlformats.org/officeDocument/2006/relationships/slideLayout" Target="../slideLayouts/slideLayout135.xml"/></Relationships>
</file>

<file path=ppt/slides/_rels/slide554.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135.xml"/></Relationships>
</file>

<file path=ppt/slides/_rels/slide555.xml.rels><?xml version="1.0" encoding="UTF-8" standalone="yes"?>
<Relationships xmlns="http://schemas.openxmlformats.org/package/2006/relationships"><Relationship Id="rId2" Type="http://schemas.openxmlformats.org/officeDocument/2006/relationships/image" Target="../media/image263.png"/><Relationship Id="rId1" Type="http://schemas.openxmlformats.org/officeDocument/2006/relationships/slideLayout" Target="../slideLayouts/slideLayout135.xml"/></Relationships>
</file>

<file path=ppt/slides/_rels/slide556.xml.rels><?xml version="1.0" encoding="UTF-8" standalone="yes"?>
<Relationships xmlns="http://schemas.openxmlformats.org/package/2006/relationships"><Relationship Id="rId2" Type="http://schemas.openxmlformats.org/officeDocument/2006/relationships/image" Target="../media/image270.png"/><Relationship Id="rId1" Type="http://schemas.openxmlformats.org/officeDocument/2006/relationships/slideLayout" Target="../slideLayouts/slideLayout135.xml"/></Relationships>
</file>

<file path=ppt/slides/_rels/slide557.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14.xml"/></Relationships>
</file>

<file path=ppt/slides/_rels/slide558.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hyperlink" Target="https://www.wheelsinmotionmc.com/inventory/v1/Current/Ducati/Panigale/Panigale-V4/Red--Chatsworth-California---21336901?format=print" TargetMode="External"/><Relationship Id="rId1" Type="http://schemas.openxmlformats.org/officeDocument/2006/relationships/slideLayout" Target="../slideLayouts/slideLayout14.xml"/></Relationships>
</file>

<file path=ppt/slides/_rels/slide559.xml.rels><?xml version="1.0" encoding="UTF-8" standalone="yes"?>
<Relationships xmlns="http://schemas.openxmlformats.org/package/2006/relationships"><Relationship Id="rId3" Type="http://schemas.openxmlformats.org/officeDocument/2006/relationships/hyperlink" Target="https://www.wheelsinmotionmc.com/inventory/v1/Current/Ducati/Panigale/Panigale-V4/Red--Chatsworth-California---21336901?format=print" TargetMode="External"/><Relationship Id="rId2" Type="http://schemas.openxmlformats.org/officeDocument/2006/relationships/image" Target="../media/image273.jpg"/><Relationship Id="rId1" Type="http://schemas.openxmlformats.org/officeDocument/2006/relationships/slideLayout" Target="../slideLayouts/slideLayout14.xml"/></Relationships>
</file>

<file path=ppt/slides/_rels/slide560.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14.xml"/></Relationships>
</file>

<file path=ppt/slides/_rels/slide561.xml.rels><?xml version="1.0" encoding="UTF-8" standalone="yes"?>
<Relationships xmlns="http://schemas.openxmlformats.org/package/2006/relationships"><Relationship Id="rId2" Type="http://schemas.openxmlformats.org/officeDocument/2006/relationships/image" Target="../media/image275.png"/><Relationship Id="rId1" Type="http://schemas.openxmlformats.org/officeDocument/2006/relationships/slideLayout" Target="../slideLayouts/slideLayout14.xml"/></Relationships>
</file>

<file path=ppt/slides/_rels/slide562.xml.rels><?xml version="1.0" encoding="UTF-8" standalone="yes"?>
<Relationships xmlns="http://schemas.openxmlformats.org/package/2006/relationships"><Relationship Id="rId3" Type="http://schemas.openxmlformats.org/officeDocument/2006/relationships/image" Target="../media/image276.jpeg"/><Relationship Id="rId2" Type="http://schemas.openxmlformats.org/officeDocument/2006/relationships/notesSlide" Target="../notesSlides/notesSlide198.xml"/><Relationship Id="rId1" Type="http://schemas.openxmlformats.org/officeDocument/2006/relationships/slideLayout" Target="../slideLayouts/slideLayout14.xml"/><Relationship Id="rId4" Type="http://schemas.openxmlformats.org/officeDocument/2006/relationships/hyperlink" Target="https://auto.hindustantimes.com/auto/cars/2026-bugatti-tourbillon-hypercar-breaks-cover-with-1-775-bhp-445-kmph-top-speed-41718953938862.html" TargetMode="External"/></Relationships>
</file>

<file path=ppt/slides/_rels/slide563.xml.rels><?xml version="1.0" encoding="UTF-8" standalone="yes"?>
<Relationships xmlns="http://schemas.openxmlformats.org/package/2006/relationships"><Relationship Id="rId3" Type="http://schemas.openxmlformats.org/officeDocument/2006/relationships/image" Target="../media/image277.jpg"/><Relationship Id="rId2" Type="http://schemas.openxmlformats.org/officeDocument/2006/relationships/notesSlide" Target="../notesSlides/notesSlide199.xml"/><Relationship Id="rId1" Type="http://schemas.openxmlformats.org/officeDocument/2006/relationships/slideLayout" Target="../slideLayouts/slideLayout14.xml"/><Relationship Id="rId4" Type="http://schemas.openxmlformats.org/officeDocument/2006/relationships/hyperlink" Target="https://www.caranddriver.com/news/a40874138/2024-bugatti-mistral-5-cool-design-elements/" TargetMode="External"/></Relationships>
</file>

<file path=ppt/slides/_rels/slide564.xml.rels><?xml version="1.0" encoding="UTF-8" standalone="yes"?>
<Relationships xmlns="http://schemas.openxmlformats.org/package/2006/relationships"><Relationship Id="rId3" Type="http://schemas.openxmlformats.org/officeDocument/2006/relationships/image" Target="../media/image278.jpg"/><Relationship Id="rId2" Type="http://schemas.openxmlformats.org/officeDocument/2006/relationships/notesSlide" Target="../notesSlides/notesSlide200.xml"/><Relationship Id="rId1" Type="http://schemas.openxmlformats.org/officeDocument/2006/relationships/slideLayout" Target="../slideLayouts/slideLayout14.xml"/></Relationships>
</file>

<file path=ppt/slides/_rels/slide565.xml.rels><?xml version="1.0" encoding="UTF-8" standalone="yes"?>
<Relationships xmlns="http://schemas.openxmlformats.org/package/2006/relationships"><Relationship Id="rId3" Type="http://schemas.openxmlformats.org/officeDocument/2006/relationships/image" Target="../media/image279.jpg"/><Relationship Id="rId2" Type="http://schemas.openxmlformats.org/officeDocument/2006/relationships/notesSlide" Target="../notesSlides/notesSlide201.xml"/><Relationship Id="rId1" Type="http://schemas.openxmlformats.org/officeDocument/2006/relationships/slideLayout" Target="../slideLayouts/slideLayout14.xml"/></Relationships>
</file>

<file path=ppt/slides/_rels/slide566.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jpg"/><Relationship Id="rId1" Type="http://schemas.openxmlformats.org/officeDocument/2006/relationships/slideLayout" Target="../slideLayouts/slideLayout467.xml"/></Relationships>
</file>

<file path=ppt/slides/_rels/slide567.xml.rels><?xml version="1.0" encoding="UTF-8" standalone="yes"?>
<Relationships xmlns="http://schemas.openxmlformats.org/package/2006/relationships"><Relationship Id="rId2" Type="http://schemas.openxmlformats.org/officeDocument/2006/relationships/image" Target="../media/image282.png"/><Relationship Id="rId1" Type="http://schemas.openxmlformats.org/officeDocument/2006/relationships/slideLayout" Target="../slideLayouts/slideLayout14.xml"/></Relationships>
</file>

<file path=ppt/slides/_rels/slide5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89.xml"/></Relationships>
</file>

<file path=ppt/slides/_rels/slide569.xml.rels><?xml version="1.0" encoding="UTF-8" standalone="yes"?>
<Relationships xmlns="http://schemas.openxmlformats.org/package/2006/relationships"><Relationship Id="rId2" Type="http://schemas.openxmlformats.org/officeDocument/2006/relationships/image" Target="../media/image283.jpeg"/><Relationship Id="rId1" Type="http://schemas.openxmlformats.org/officeDocument/2006/relationships/slideLayout" Target="../slideLayouts/slideLayout456.xml"/></Relationships>
</file>

<file path=ppt/slides/_rels/slide570.xml.rels><?xml version="1.0" encoding="UTF-8" standalone="yes"?>
<Relationships xmlns="http://schemas.openxmlformats.org/package/2006/relationships"><Relationship Id="rId3" Type="http://schemas.openxmlformats.org/officeDocument/2006/relationships/image" Target="../media/image285.png"/><Relationship Id="rId2" Type="http://schemas.openxmlformats.org/officeDocument/2006/relationships/image" Target="../media/image284.png"/><Relationship Id="rId1" Type="http://schemas.openxmlformats.org/officeDocument/2006/relationships/slideLayout" Target="../slideLayouts/slideLayout456.xml"/><Relationship Id="rId5" Type="http://schemas.openxmlformats.org/officeDocument/2006/relationships/hyperlink" Target="https://gestione.aetitalia.it/download/sito/d27bded_sanitarisquarefoto23.jpg" TargetMode="External"/><Relationship Id="rId4" Type="http://schemas.openxmlformats.org/officeDocument/2006/relationships/image" Target="../media/image286.svg"/></Relationships>
</file>

<file path=ppt/slides/_rels/slide571.xml.rels><?xml version="1.0" encoding="UTF-8" standalone="yes"?>
<Relationships xmlns="http://schemas.openxmlformats.org/package/2006/relationships"><Relationship Id="rId3" Type="http://schemas.openxmlformats.org/officeDocument/2006/relationships/hyperlink" Target="https://gestione.aetitalia.it/download/sito/d27bded_sanitarisquarefoto23.jpg" TargetMode="External"/><Relationship Id="rId2" Type="http://schemas.openxmlformats.org/officeDocument/2006/relationships/image" Target="../media/image287.jpg"/><Relationship Id="rId1" Type="http://schemas.openxmlformats.org/officeDocument/2006/relationships/slideLayout" Target="../slideLayouts/slideLayout456.xml"/><Relationship Id="rId5" Type="http://schemas.openxmlformats.org/officeDocument/2006/relationships/image" Target="../media/image286.svg"/><Relationship Id="rId4" Type="http://schemas.openxmlformats.org/officeDocument/2006/relationships/image" Target="../media/image285.png"/></Relationships>
</file>

<file path=ppt/slides/_rels/slide572.xml.rels><?xml version="1.0" encoding="UTF-8" standalone="yes"?>
<Relationships xmlns="http://schemas.openxmlformats.org/package/2006/relationships"><Relationship Id="rId3" Type="http://schemas.openxmlformats.org/officeDocument/2006/relationships/hyperlink" Target="https://www.ceramicacielo.it/en/products/smile/floor+mounted+wc+%26+bidet/back+to+wall+one+hole+bidet/111" TargetMode="External"/><Relationship Id="rId2" Type="http://schemas.openxmlformats.org/officeDocument/2006/relationships/image" Target="../media/image288.png"/><Relationship Id="rId1" Type="http://schemas.openxmlformats.org/officeDocument/2006/relationships/slideLayout" Target="../slideLayouts/slideLayout456.xml"/></Relationships>
</file>

<file path=ppt/slides/_rels/slide573.xml.rels><?xml version="1.0" encoding="UTF-8" standalone="yes"?>
<Relationships xmlns="http://schemas.openxmlformats.org/package/2006/relationships"><Relationship Id="rId1" Type="http://schemas.openxmlformats.org/officeDocument/2006/relationships/slideLayout" Target="../slideLayouts/slideLayout461.xml"/></Relationships>
</file>

<file path=ppt/slides/_rels/slide574.xml.rels><?xml version="1.0" encoding="UTF-8" standalone="yes"?>
<Relationships xmlns="http://schemas.openxmlformats.org/package/2006/relationships"><Relationship Id="rId3" Type="http://schemas.openxmlformats.org/officeDocument/2006/relationships/image" Target="../media/image289.jpeg"/><Relationship Id="rId2" Type="http://schemas.openxmlformats.org/officeDocument/2006/relationships/hyperlink" Target="http://commons.wikimedia.org/wiki/File:Trenitalia-series-ETR500.jpg" TargetMode="External"/><Relationship Id="rId1" Type="http://schemas.openxmlformats.org/officeDocument/2006/relationships/slideLayout" Target="../slideLayouts/slideLayout14.xml"/></Relationships>
</file>

<file path=ppt/slides/_rels/slide575.xml.rels><?xml version="1.0" encoding="UTF-8" standalone="yes"?>
<Relationships xmlns="http://schemas.openxmlformats.org/package/2006/relationships"><Relationship Id="rId3" Type="http://schemas.openxmlformats.org/officeDocument/2006/relationships/image" Target="../media/image289.jpeg"/><Relationship Id="rId2" Type="http://schemas.openxmlformats.org/officeDocument/2006/relationships/hyperlink" Target="http://commons.wikimedia.org/wiki/File:Trenitalia-series-ETR500.jpg" TargetMode="External"/><Relationship Id="rId1" Type="http://schemas.openxmlformats.org/officeDocument/2006/relationships/slideLayout" Target="../slideLayouts/slideLayout14.xml"/><Relationship Id="rId4" Type="http://schemas.openxmlformats.org/officeDocument/2006/relationships/image" Target="../media/image290.png"/></Relationships>
</file>

<file path=ppt/slides/_rels/slide5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77.xml.rels><?xml version="1.0" encoding="UTF-8" standalone="yes"?>
<Relationships xmlns="http://schemas.openxmlformats.org/package/2006/relationships"><Relationship Id="rId3" Type="http://schemas.openxmlformats.org/officeDocument/2006/relationships/hyperlink" Target="http://www.architecturaldigest.com/decor/2014-05/ned-lambton-villa-cetinale-siena-italy-slideshow" TargetMode="External"/><Relationship Id="rId2" Type="http://schemas.openxmlformats.org/officeDocument/2006/relationships/image" Target="../media/image291.png"/><Relationship Id="rId1" Type="http://schemas.openxmlformats.org/officeDocument/2006/relationships/slideLayout" Target="../slideLayouts/slideLayout379.xml"/></Relationships>
</file>

<file path=ppt/slides/_rels/slide578.xml.rels><?xml version="1.0" encoding="UTF-8" standalone="yes"?>
<Relationships xmlns="http://schemas.openxmlformats.org/package/2006/relationships"><Relationship Id="rId3" Type="http://schemas.openxmlformats.org/officeDocument/2006/relationships/hyperlink" Target="http://www.suggestkeyword.com/aXRhbGlhbiBnYXJkZW5z/" TargetMode="External"/><Relationship Id="rId2" Type="http://schemas.openxmlformats.org/officeDocument/2006/relationships/image" Target="../media/image292.png"/><Relationship Id="rId1" Type="http://schemas.openxmlformats.org/officeDocument/2006/relationships/slideLayout" Target="../slideLayouts/slideLayout379.xml"/></Relationships>
</file>

<file path=ppt/slides/_rels/slide579.xml.rels><?xml version="1.0" encoding="UTF-8" standalone="yes"?>
<Relationships xmlns="http://schemas.openxmlformats.org/package/2006/relationships"><Relationship Id="rId3" Type="http://schemas.openxmlformats.org/officeDocument/2006/relationships/hyperlink" Target="http://www.architecturaldigest.com/celebrity-homes/2011/sting-trudie-styler-tuscan-garden-article" TargetMode="External"/><Relationship Id="rId2" Type="http://schemas.openxmlformats.org/officeDocument/2006/relationships/image" Target="../media/image293.png"/><Relationship Id="rId1" Type="http://schemas.openxmlformats.org/officeDocument/2006/relationships/slideLayout" Target="../slideLayouts/slideLayout379.xml"/></Relationships>
</file>

<file path=ppt/slides/_rels/slide5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81.xml.rels><?xml version="1.0" encoding="UTF-8" standalone="yes"?>
<Relationships xmlns="http://schemas.openxmlformats.org/package/2006/relationships"><Relationship Id="rId1" Type="http://schemas.openxmlformats.org/officeDocument/2006/relationships/slideLayout" Target="../slideLayouts/slideLayout146.xml"/></Relationships>
</file>

<file path=ppt/slides/_rels/slide582.xml.rels><?xml version="1.0" encoding="UTF-8" standalone="yes"?>
<Relationships xmlns="http://schemas.openxmlformats.org/package/2006/relationships"><Relationship Id="rId1" Type="http://schemas.openxmlformats.org/officeDocument/2006/relationships/slideLayout" Target="../slideLayouts/slideLayout146.xml"/></Relationships>
</file>

<file path=ppt/slides/_rels/slide583.xml.rels><?xml version="1.0" encoding="UTF-8" standalone="yes"?>
<Relationships xmlns="http://schemas.openxmlformats.org/package/2006/relationships"><Relationship Id="rId3" Type="http://schemas.openxmlformats.org/officeDocument/2006/relationships/hyperlink" Target="http://giornale.regione.marche.it/archivio/num0400/art09.htm" TargetMode="External"/><Relationship Id="rId2" Type="http://schemas.openxmlformats.org/officeDocument/2006/relationships/image" Target="../media/image294.png"/><Relationship Id="rId1" Type="http://schemas.openxmlformats.org/officeDocument/2006/relationships/slideLayout" Target="../slideLayouts/slideLayout146.xml"/></Relationships>
</file>

<file path=ppt/slides/_rels/slide584.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hyperlink" Target="http://news.bbc.co.uk/2/hi/europe/7925032.stm" TargetMode="External"/><Relationship Id="rId1" Type="http://schemas.openxmlformats.org/officeDocument/2006/relationships/slideLayout" Target="../slideLayouts/slideLayout80.xml"/></Relationships>
</file>

<file path=ppt/slides/_rels/slide585.xml.rels><?xml version="1.0" encoding="UTF-8" standalone="yes"?>
<Relationships xmlns="http://schemas.openxmlformats.org/package/2006/relationships"><Relationship Id="rId3" Type="http://schemas.openxmlformats.org/officeDocument/2006/relationships/hyperlink" Target="http://en.wikipedia.org/wiki/Academy_Award_for_Best_Foreign_Language_Film" TargetMode="External"/><Relationship Id="rId2" Type="http://schemas.openxmlformats.org/officeDocument/2006/relationships/notesSlide" Target="../notesSlides/notesSlide202.xml"/><Relationship Id="rId1" Type="http://schemas.openxmlformats.org/officeDocument/2006/relationships/slideLayout" Target="../slideLayouts/slideLayout146.xml"/><Relationship Id="rId5" Type="http://schemas.openxmlformats.org/officeDocument/2006/relationships/image" Target="../media/image297.png"/><Relationship Id="rId4" Type="http://schemas.openxmlformats.org/officeDocument/2006/relationships/image" Target="../media/image296.png"/></Relationships>
</file>

<file path=ppt/slides/_rels/slide586.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298.png"/><Relationship Id="rId1" Type="http://schemas.openxmlformats.org/officeDocument/2006/relationships/slideLayout" Target="../slideLayouts/slideLayout80.xml"/></Relationships>
</file>

<file path=ppt/slides/_rels/slide587.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hyperlink" Target="http://en.wikipedia.org/wiki/La_vita_%C3%A8_bella" TargetMode="External"/><Relationship Id="rId1" Type="http://schemas.openxmlformats.org/officeDocument/2006/relationships/slideLayout" Target="../slideLayouts/slideLayout146.xml"/></Relationships>
</file>

<file path=ppt/slides/_rels/slide588.xml.rels><?xml version="1.0" encoding="UTF-8" standalone="yes"?>
<Relationships xmlns="http://schemas.openxmlformats.org/package/2006/relationships"><Relationship Id="rId3" Type="http://schemas.openxmlformats.org/officeDocument/2006/relationships/hyperlink" Target="https://en.wikipedia.org/wiki/The_Grand_Budapest_Hotel" TargetMode="External"/><Relationship Id="rId2" Type="http://schemas.openxmlformats.org/officeDocument/2006/relationships/image" Target="../media/image300.jpeg"/><Relationship Id="rId1" Type="http://schemas.openxmlformats.org/officeDocument/2006/relationships/slideLayout" Target="../slideLayouts/slideLayout146.xml"/></Relationships>
</file>

<file path=ppt/slides/_rels/slide5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590.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hyperlink" Target="https://fashionista.com/2025/10/milan-fashion-week-spring-2026-trends" TargetMode="External"/><Relationship Id="rId1" Type="http://schemas.openxmlformats.org/officeDocument/2006/relationships/slideLayout" Target="../slideLayouts/slideLayout14.xml"/></Relationships>
</file>

<file path=ppt/slides/_rels/slide591.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hyperlink" Target="https://fashionista.com/2023/09/milan-fashion-week-spring-2024-trends" TargetMode="External"/><Relationship Id="rId1" Type="http://schemas.openxmlformats.org/officeDocument/2006/relationships/slideLayout" Target="../slideLayouts/slideLayout14.xml"/></Relationships>
</file>

<file path=ppt/slides/_rels/slide592.xml.rels><?xml version="1.0" encoding="UTF-8" standalone="yes"?>
<Relationships xmlns="http://schemas.openxmlformats.org/package/2006/relationships"><Relationship Id="rId3" Type="http://schemas.openxmlformats.org/officeDocument/2006/relationships/hyperlink" Target="https://media.cnn.com/api/v1/images/stellar/prod/gettyimages-2221371544.jpg?q=w_1480,c_fill/f_webp" TargetMode="External"/><Relationship Id="rId2" Type="http://schemas.openxmlformats.org/officeDocument/2006/relationships/notesSlide" Target="../notesSlides/notesSlide203.xml"/><Relationship Id="rId1" Type="http://schemas.openxmlformats.org/officeDocument/2006/relationships/slideLayout" Target="../slideLayouts/slideLayout14.xml"/><Relationship Id="rId4" Type="http://schemas.openxmlformats.org/officeDocument/2006/relationships/image" Target="../media/image303.png"/></Relationships>
</file>

<file path=ppt/slides/_rels/slide593.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www.theguardian.com/fashion/gallery/2023/jun/21/milan-mens-fashion-week-springsummer-2024-the-highlights-in-pictures" TargetMode="External"/><Relationship Id="rId1" Type="http://schemas.openxmlformats.org/officeDocument/2006/relationships/slideLayout" Target="../slideLayouts/slideLayout14.xml"/><Relationship Id="rId4" Type="http://schemas.openxmlformats.org/officeDocument/2006/relationships/image" Target="../media/image51.JPG"/></Relationships>
</file>

<file path=ppt/slides/_rels/slide594.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en.wikipedia.org/wiki/Italian_fashion" TargetMode="External"/><Relationship Id="rId1" Type="http://schemas.openxmlformats.org/officeDocument/2006/relationships/slideLayout" Target="../slideLayouts/slideLayout14.xml"/></Relationships>
</file>

<file path=ppt/slides/_rels/slide595.xml.rels><?xml version="1.0" encoding="UTF-8" standalone="yes"?>
<Relationships xmlns="http://schemas.openxmlformats.org/package/2006/relationships"><Relationship Id="rId3" Type="http://schemas.openxmlformats.org/officeDocument/2006/relationships/hyperlink" Target="http://en.wikipedia.org/wiki/Italian_fashion" TargetMode="External"/><Relationship Id="rId2" Type="http://schemas.openxmlformats.org/officeDocument/2006/relationships/image" Target="../media/image306.png"/><Relationship Id="rId1" Type="http://schemas.openxmlformats.org/officeDocument/2006/relationships/slideLayout" Target="../slideLayouts/slideLayout14.xml"/></Relationships>
</file>

<file path=ppt/slides/_rels/slide596.xml.rels><?xml version="1.0" encoding="UTF-8" standalone="yes"?>
<Relationships xmlns="http://schemas.openxmlformats.org/package/2006/relationships"><Relationship Id="rId3" Type="http://schemas.openxmlformats.org/officeDocument/2006/relationships/hyperlink" Target="https://en.wikipedia.org/wiki/Italian_fashion#Italian_fashion_houses_and_luxury_brands" TargetMode="External"/><Relationship Id="rId2" Type="http://schemas.openxmlformats.org/officeDocument/2006/relationships/image" Target="../media/image307.png"/><Relationship Id="rId1" Type="http://schemas.openxmlformats.org/officeDocument/2006/relationships/slideLayout" Target="../slideLayouts/slideLayout14.xml"/></Relationships>
</file>

<file path=ppt/slides/_rels/slide597.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14.xml"/></Relationships>
</file>

<file path=ppt/slides/_rels/slide598.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image" Target="../media/image308.png"/><Relationship Id="rId1" Type="http://schemas.openxmlformats.org/officeDocument/2006/relationships/slideLayout" Target="../slideLayouts/slideLayout14.xml"/></Relationships>
</file>

<file path=ppt/slides/_rels/slide599.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14.xml"/></Relationships>
</file>

<file path=ppt/slides/_rels/slide600.xml.rels><?xml version="1.0" encoding="UTF-8" standalone="yes"?>
<Relationships xmlns="http://schemas.openxmlformats.org/package/2006/relationships"><Relationship Id="rId3" Type="http://schemas.openxmlformats.org/officeDocument/2006/relationships/hyperlink" Target="http://www.fashionavecpassion.com/an-emporio-armani-brand-new-fashion-ss15-the-futuristic-classic/" TargetMode="External"/><Relationship Id="rId2" Type="http://schemas.openxmlformats.org/officeDocument/2006/relationships/image" Target="../media/image312.jpeg"/><Relationship Id="rId1" Type="http://schemas.openxmlformats.org/officeDocument/2006/relationships/slideLayout" Target="../slideLayouts/slideLayout14.xml"/></Relationships>
</file>

<file path=ppt/slides/_rels/slide601.xml.rels><?xml version="1.0" encoding="UTF-8" standalone="yes"?>
<Relationships xmlns="http://schemas.openxmlformats.org/package/2006/relationships"><Relationship Id="rId3" Type="http://schemas.openxmlformats.org/officeDocument/2006/relationships/image" Target="../media/image313.jpeg"/><Relationship Id="rId2" Type="http://schemas.openxmlformats.org/officeDocument/2006/relationships/notesSlide" Target="../notesSlides/notesSlide204.xml"/><Relationship Id="rId1" Type="http://schemas.openxmlformats.org/officeDocument/2006/relationships/slideLayout" Target="../slideLayouts/slideLayout14.xml"/><Relationship Id="rId4" Type="http://schemas.openxmlformats.org/officeDocument/2006/relationships/image" Target="../media/image314.png"/></Relationships>
</file>

<file path=ppt/slides/_rels/slide602.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03.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5.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hyperlink" Target="https://humanparts.medium.com/why-italians-use-dozens-of-words-for-simple-instructions-b3e499f2f0df" TargetMode="External"/><Relationship Id="rId1" Type="http://schemas.openxmlformats.org/officeDocument/2006/relationships/slideLayout" Target="../slideLayouts/slideLayout14.xml"/><Relationship Id="rId4" Type="http://schemas.openxmlformats.org/officeDocument/2006/relationships/image" Target="../media/image316.png"/></Relationships>
</file>

<file path=ppt/slides/_rels/slide6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07.xml.rels><?xml version="1.0" encoding="UTF-8" standalone="yes"?>
<Relationships xmlns="http://schemas.openxmlformats.org/package/2006/relationships"><Relationship Id="rId3" Type="http://schemas.openxmlformats.org/officeDocument/2006/relationships/image" Target="../media/image317.jpeg"/><Relationship Id="rId2" Type="http://schemas.openxmlformats.org/officeDocument/2006/relationships/hyperlink" Target="https://en.wikipedia.org/wiki/Charles_V,_Holy_Roman_Emperorhttp:/www.d.umn.edu/cla/faculty/troufs/anth1095/index.html#Gannon" TargetMode="External"/><Relationship Id="rId1" Type="http://schemas.openxmlformats.org/officeDocument/2006/relationships/slideLayout" Target="../slideLayouts/slideLayout14.xml"/></Relationships>
</file>

<file path=ppt/slides/_rels/slide608.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 Id="rId4" Type="http://schemas.openxmlformats.org/officeDocument/2006/relationships/image" Target="../media/image319.jpeg"/></Relationships>
</file>

<file path=ppt/slides/_rels/slide60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14.xml.rels><?xml version="1.0" encoding="UTF-8" standalone="yes"?>
<Relationships xmlns="http://schemas.openxmlformats.org/package/2006/relationships"><Relationship Id="rId3" Type="http://schemas.openxmlformats.org/officeDocument/2006/relationships/hyperlink" Target="http://www.bbc.com/culture/story/20171207-dai-the-italian-word-with-many-meanings" TargetMode="External"/><Relationship Id="rId2" Type="http://schemas.openxmlformats.org/officeDocument/2006/relationships/image" Target="../media/image320.png"/><Relationship Id="rId1" Type="http://schemas.openxmlformats.org/officeDocument/2006/relationships/slideLayout" Target="../slideLayouts/slideLayout14.xml"/><Relationship Id="rId4" Type="http://schemas.openxmlformats.org/officeDocument/2006/relationships/image" Target="../media/image151.jpg"/></Relationships>
</file>

<file path=ppt/slides/_rels/slide615.xml.rels><?xml version="1.0" encoding="UTF-8" standalone="yes"?>
<Relationships xmlns="http://schemas.openxmlformats.org/package/2006/relationships"><Relationship Id="rId3" Type="http://schemas.openxmlformats.org/officeDocument/2006/relationships/hyperlink" Target="https://www.nytimes.com/2024/01/06/opinion/tommy-devito-football-italian.html?smid=nytcore-ios-share&amp;referringSource=articleShare" TargetMode="External"/><Relationship Id="rId2" Type="http://schemas.openxmlformats.org/officeDocument/2006/relationships/image" Target="../media/image321.png"/><Relationship Id="rId1" Type="http://schemas.openxmlformats.org/officeDocument/2006/relationships/slideLayout" Target="../slideLayouts/slideLayout14.xml"/><Relationship Id="rId4" Type="http://schemas.openxmlformats.org/officeDocument/2006/relationships/image" Target="../media/image53.png"/></Relationships>
</file>

<file path=ppt/slides/_rels/slide616.xml.rels><?xml version="1.0" encoding="UTF-8" standalone="yes"?>
<Relationships xmlns="http://schemas.openxmlformats.org/package/2006/relationships"><Relationship Id="rId3" Type="http://schemas.openxmlformats.org/officeDocument/2006/relationships/hyperlink" Target="https://brobible.com/sports/article/giants-played-sopranos-theme-song-tommy-devito-entrance/" TargetMode="External"/><Relationship Id="rId7" Type="http://schemas.openxmlformats.org/officeDocument/2006/relationships/image" Target="../media/image325.png"/><Relationship Id="rId2" Type="http://schemas.openxmlformats.org/officeDocument/2006/relationships/image" Target="../media/image322.png"/><Relationship Id="rId1" Type="http://schemas.openxmlformats.org/officeDocument/2006/relationships/slideLayout" Target="../slideLayouts/slideLayout14.xml"/><Relationship Id="rId6" Type="http://schemas.openxmlformats.org/officeDocument/2006/relationships/image" Target="../media/image324.svg"/><Relationship Id="rId5" Type="http://schemas.openxmlformats.org/officeDocument/2006/relationships/image" Target="../media/image323.png"/><Relationship Id="rId4" Type="http://schemas.openxmlformats.org/officeDocument/2006/relationships/hyperlink" Target="https://www.cbssports.com/nfl/news/giants-tommy-devito-shares-the-origin-behind-his-pinched-fingers-touchdown-celebration/" TargetMode="External"/></Relationships>
</file>

<file path=ppt/slides/_rels/slide617.xml.rels><?xml version="1.0" encoding="UTF-8" standalone="yes"?>
<Relationships xmlns="http://schemas.openxmlformats.org/package/2006/relationships"><Relationship Id="rId3" Type="http://schemas.openxmlformats.org/officeDocument/2006/relationships/image" Target="../media/image326.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618.xml.rels><?xml version="1.0" encoding="UTF-8" standalone="yes"?>
<Relationships xmlns="http://schemas.openxmlformats.org/package/2006/relationships"><Relationship Id="rId3" Type="http://schemas.openxmlformats.org/officeDocument/2006/relationships/image" Target="../media/image327.png"/><Relationship Id="rId2" Type="http://schemas.openxmlformats.org/officeDocument/2006/relationships/image" Target="../media/image326.png"/><Relationship Id="rId1" Type="http://schemas.openxmlformats.org/officeDocument/2006/relationships/slideLayout" Target="../slideLayouts/slideLayout14.xml"/><Relationship Id="rId4" Type="http://schemas.openxmlformats.org/officeDocument/2006/relationships/hyperlink" Target="http://www.d.umn.edu/cla/faculty/troufs/anth1095/index.html#Gannon" TargetMode="External"/></Relationships>
</file>

<file path=ppt/slides/_rels/slide619.xml.rels><?xml version="1.0" encoding="UTF-8" standalone="yes"?>
<Relationships xmlns="http://schemas.openxmlformats.org/package/2006/relationships"><Relationship Id="rId3" Type="http://schemas.openxmlformats.org/officeDocument/2006/relationships/image" Target="../media/image328.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620.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hyperlink" Target="http://www.d.umn.edu/cla/faculty/troufs/anth1095/index.html" TargetMode="External"/><Relationship Id="rId1" Type="http://schemas.openxmlformats.org/officeDocument/2006/relationships/slideLayout" Target="../slideLayouts/slideLayout14.xml"/></Relationships>
</file>

<file path=ppt/slides/_rels/slide62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8.xml.rels><?xml version="1.0" encoding="UTF-8" standalone="yes"?>
<Relationships xmlns="http://schemas.openxmlformats.org/package/2006/relationships"><Relationship Id="rId3" Type="http://schemas.openxmlformats.org/officeDocument/2006/relationships/image" Target="../media/image330.jpeg"/><Relationship Id="rId2" Type="http://schemas.openxmlformats.org/officeDocument/2006/relationships/notesSlide" Target="../notesSlides/notesSlide205.xml"/><Relationship Id="rId1" Type="http://schemas.openxmlformats.org/officeDocument/2006/relationships/slideLayout" Target="../slideLayouts/slideLayout19.xml"/><Relationship Id="rId6" Type="http://schemas.openxmlformats.org/officeDocument/2006/relationships/hyperlink" Target="http://news.nationalgeographic.com/news/2002/01/0115_020115iceman.html" TargetMode="External"/><Relationship Id="rId5" Type="http://schemas.openxmlformats.org/officeDocument/2006/relationships/hyperlink" Target="http://discover.npr.org/rundowns/segment.jhtml?wfId=1486351" TargetMode="External"/><Relationship Id="rId4" Type="http://schemas.openxmlformats.org/officeDocument/2006/relationships/image" Target="../media/image331.png"/></Relationships>
</file>

<file path=ppt/slides/_rels/slide629.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notesSlide" Target="../notesSlides/notesSlide206.xml"/><Relationship Id="rId1" Type="http://schemas.openxmlformats.org/officeDocument/2006/relationships/slideLayout" Target="../slideLayouts/slideLayout19.xml"/><Relationship Id="rId5" Type="http://schemas.openxmlformats.org/officeDocument/2006/relationships/hyperlink" Target="https://javitour.com/catacumbas-de-roma/" TargetMode="External"/><Relationship Id="rId4" Type="http://schemas.openxmlformats.org/officeDocument/2006/relationships/hyperlink" Target="https://en.wikipedia.org/wiki/Catacombs_of_Rome" TargetMode="External"/></Relationships>
</file>

<file path=ppt/slides/_rels/slide63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31.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32.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33.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207.xml"/><Relationship Id="rId1" Type="http://schemas.openxmlformats.org/officeDocument/2006/relationships/slideLayout" Target="../slideLayouts/slideLayout19.xml"/><Relationship Id="rId4" Type="http://schemas.openxmlformats.org/officeDocument/2006/relationships/image" Target="../media/image151.jpg"/></Relationships>
</file>

<file path=ppt/slides/_rels/slide63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6.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3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39.xml.rels><?xml version="1.0" encoding="UTF-8" standalone="yes"?>
<Relationships xmlns="http://schemas.openxmlformats.org/package/2006/relationships"><Relationship Id="rId3" Type="http://schemas.openxmlformats.org/officeDocument/2006/relationships/hyperlink" Target="http://tintore.org/cgi-bin/article.cgi?article_id=110" TargetMode="External"/><Relationship Id="rId2" Type="http://schemas.openxmlformats.org/officeDocument/2006/relationships/image" Target="../media/image334.jpeg"/><Relationship Id="rId1" Type="http://schemas.openxmlformats.org/officeDocument/2006/relationships/slideLayout" Target="../slideLayouts/slideLayout14.xml"/></Relationships>
</file>

<file path=ppt/slides/_rels/slide640.xml.rels><?xml version="1.0" encoding="UTF-8" standalone="yes"?>
<Relationships xmlns="http://schemas.openxmlformats.org/package/2006/relationships"><Relationship Id="rId3" Type="http://schemas.openxmlformats.org/officeDocument/2006/relationships/hyperlink" Target="http://www.traveladventures.org/continents/europe/romefountains01.shtml" TargetMode="External"/><Relationship Id="rId2" Type="http://schemas.openxmlformats.org/officeDocument/2006/relationships/image" Target="../media/image335.png"/><Relationship Id="rId1" Type="http://schemas.openxmlformats.org/officeDocument/2006/relationships/slideLayout" Target="../slideLayouts/slideLayout14.xml"/></Relationships>
</file>

<file path=ppt/slides/_rels/slide641.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hyperlink" Target="https://en.wikipedia.org/wiki/Trevi_Fountain" TargetMode="External"/><Relationship Id="rId1" Type="http://schemas.openxmlformats.org/officeDocument/2006/relationships/slideLayout" Target="../slideLayouts/slideLayout14.xml"/></Relationships>
</file>

<file path=ppt/slides/_rels/slide642.xml.rels><?xml version="1.0" encoding="UTF-8" standalone="yes"?>
<Relationships xmlns="http://schemas.openxmlformats.org/package/2006/relationships"><Relationship Id="rId3" Type="http://schemas.openxmlformats.org/officeDocument/2006/relationships/hyperlink" Target="http://dl.lib.brown.edu:8080/exist/mjp/plookup.xq?id=BerniniGiovanni" TargetMode="External"/><Relationship Id="rId2" Type="http://schemas.openxmlformats.org/officeDocument/2006/relationships/image" Target="../media/image337.png"/><Relationship Id="rId1" Type="http://schemas.openxmlformats.org/officeDocument/2006/relationships/slideLayout" Target="../slideLayouts/slideLayout14.xml"/></Relationships>
</file>

<file path=ppt/slides/_rels/slide643.xml.rels><?xml version="1.0" encoding="UTF-8" standalone="yes"?>
<Relationships xmlns="http://schemas.openxmlformats.org/package/2006/relationships"><Relationship Id="rId3" Type="http://schemas.openxmlformats.org/officeDocument/2006/relationships/hyperlink" Target="http://dl.lib.brown.edu:8080/exist/mjp/plookup.xq?id=BerniniGiovanni" TargetMode="External"/><Relationship Id="rId2" Type="http://schemas.openxmlformats.org/officeDocument/2006/relationships/image" Target="../media/image338.png"/><Relationship Id="rId1" Type="http://schemas.openxmlformats.org/officeDocument/2006/relationships/slideLayout" Target="../slideLayouts/slideLayout14.xml"/></Relationships>
</file>

<file path=ppt/slides/_rels/slide644.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notesSlide" Target="../notesSlides/notesSlide208.xml"/><Relationship Id="rId1" Type="http://schemas.openxmlformats.org/officeDocument/2006/relationships/slideLayout" Target="../slideLayouts/slideLayout63.xml"/><Relationship Id="rId4" Type="http://schemas.openxmlformats.org/officeDocument/2006/relationships/hyperlink" Target="https://www.walksofitaly.com/blog/venice/flooding-acqua-alta-tips" TargetMode="External"/></Relationships>
</file>

<file path=ppt/slides/_rels/slide64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4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47.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hyperlink" Target="http://www.liveromelikearoman.com/piazzatoday.htm" TargetMode="External"/><Relationship Id="rId1" Type="http://schemas.openxmlformats.org/officeDocument/2006/relationships/slideLayout" Target="../slideLayouts/slideLayout14.xml"/></Relationships>
</file>

<file path=ppt/slides/_rels/slide64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49.xml.rels><?xml version="1.0" encoding="UTF-8" standalone="yes"?>
<Relationships xmlns="http://schemas.openxmlformats.org/package/2006/relationships"><Relationship Id="rId2" Type="http://schemas.openxmlformats.org/officeDocument/2006/relationships/image" Target="../media/image340.jpeg"/><Relationship Id="rId1" Type="http://schemas.openxmlformats.org/officeDocument/2006/relationships/slideLayout" Target="../slideLayouts/slideLayout14.xml"/></Relationships>
</file>

<file path=ppt/slides/_rels/slide650.xml.rels><?xml version="1.0" encoding="UTF-8" standalone="yes"?>
<Relationships xmlns="http://schemas.openxmlformats.org/package/2006/relationships"><Relationship Id="rId3" Type="http://schemas.openxmlformats.org/officeDocument/2006/relationships/image" Target="../media/image341.jpeg"/><Relationship Id="rId2" Type="http://schemas.openxmlformats.org/officeDocument/2006/relationships/hyperlink" Target="http://www.bed-breakfast-italy.com/bars.htm" TargetMode="External"/><Relationship Id="rId1" Type="http://schemas.openxmlformats.org/officeDocument/2006/relationships/slideLayout" Target="../slideLayouts/slideLayout14.xml"/></Relationships>
</file>

<file path=ppt/slides/_rels/slide65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2.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hyperlink" Target="http://www.bed-breakfast-italy.com/bars.htm" TargetMode="External"/><Relationship Id="rId1" Type="http://schemas.openxmlformats.org/officeDocument/2006/relationships/slideLayout" Target="../slideLayouts/slideLayout14.xml"/></Relationships>
</file>

<file path=ppt/slides/_rels/slide65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6.xml.rels><?xml version="1.0" encoding="UTF-8" standalone="yes"?>
<Relationships xmlns="http://schemas.openxmlformats.org/package/2006/relationships"><Relationship Id="rId3" Type="http://schemas.openxmlformats.org/officeDocument/2006/relationships/hyperlink" Target="http://www.nedgallagher.com/journal/images/aida.jpg" TargetMode="External"/><Relationship Id="rId2" Type="http://schemas.openxmlformats.org/officeDocument/2006/relationships/image" Target="../media/image224.png"/><Relationship Id="rId1" Type="http://schemas.openxmlformats.org/officeDocument/2006/relationships/slideLayout" Target="../slideLayouts/slideLayout14.xml"/></Relationships>
</file>

<file path=ppt/slides/_rels/slide65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5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0.xml.rels><?xml version="1.0" encoding="UTF-8" standalone="yes"?>
<Relationships xmlns="http://schemas.openxmlformats.org/package/2006/relationships"><Relationship Id="rId3" Type="http://schemas.openxmlformats.org/officeDocument/2006/relationships/hyperlink" Target="http://giornale.regione.marche.it/archivio/num0400/art09.htm" TargetMode="External"/><Relationship Id="rId2" Type="http://schemas.openxmlformats.org/officeDocument/2006/relationships/image" Target="../media/image294.png"/><Relationship Id="rId1" Type="http://schemas.openxmlformats.org/officeDocument/2006/relationships/slideLayout" Target="../slideLayouts/slideLayout14.xml"/></Relationships>
</file>

<file path=ppt/slides/_rels/slide66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6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63.xml.rels><?xml version="1.0" encoding="UTF-8" standalone="yes"?>
<Relationships xmlns="http://schemas.openxmlformats.org/package/2006/relationships"><Relationship Id="rId3" Type="http://schemas.openxmlformats.org/officeDocument/2006/relationships/customXml" Target="../ink/ink74.xml"/><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 Id="rId6" Type="http://schemas.openxmlformats.org/officeDocument/2006/relationships/image" Target="../media/image423.png"/><Relationship Id="rId5" Type="http://schemas.openxmlformats.org/officeDocument/2006/relationships/customXml" Target="../ink/ink75.xml"/><Relationship Id="rId4" Type="http://schemas.openxmlformats.org/officeDocument/2006/relationships/image" Target="../media/image422.png"/></Relationships>
</file>

<file path=ppt/slides/_rels/slide66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65.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6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67.xml.rels><?xml version="1.0" encoding="UTF-8" standalone="yes"?>
<Relationships xmlns="http://schemas.openxmlformats.org/package/2006/relationships"><Relationship Id="rId3" Type="http://schemas.openxmlformats.org/officeDocument/2006/relationships/image" Target="../media/image343.jpeg"/><Relationship Id="rId2" Type="http://schemas.openxmlformats.org/officeDocument/2006/relationships/notesSlide" Target="../notesSlides/notesSlide209.xml"/><Relationship Id="rId1" Type="http://schemas.openxmlformats.org/officeDocument/2006/relationships/slideLayout" Target="../slideLayouts/slideLayout439.xml"/><Relationship Id="rId4" Type="http://schemas.openxmlformats.org/officeDocument/2006/relationships/hyperlink" Target="http://tours.360wichita.com/234/newsletter/lucia_di_lammermoor02_360connect.jpg" TargetMode="External"/></Relationships>
</file>

<file path=ppt/slides/_rels/slide66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6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2.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67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412.xml"/></Relationships>
</file>

<file path=ppt/slides/_rels/slide67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7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7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8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44.png"/><Relationship Id="rId1" Type="http://schemas.openxmlformats.org/officeDocument/2006/relationships/slideLayout" Target="../slideLayouts/slideLayout14.xml"/></Relationships>
</file>

<file path=ppt/slides/_rels/slide69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4.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210.xml"/><Relationship Id="rId1" Type="http://schemas.openxmlformats.org/officeDocument/2006/relationships/slideLayout" Target="../slideLayouts/slideLayout162.xml"/></Relationships>
</file>

<file path=ppt/slides/_rels/slide695.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211.xml"/><Relationship Id="rId1" Type="http://schemas.openxmlformats.org/officeDocument/2006/relationships/slideLayout" Target="../slideLayouts/slideLayout162.xml"/></Relationships>
</file>

<file path=ppt/slides/_rels/slide69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699.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hyperlink" Target="http://en.wikipedia.org/wiki/Papparazzi" TargetMode="External"/><Relationship Id="rId1" Type="http://schemas.openxmlformats.org/officeDocument/2006/relationships/slideLayout" Target="../slideLayouts/slideLayout223.xml"/></Relationships>
</file>

<file path=ppt/slides/_rels/slide70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0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1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90.xml"/></Relationships>
</file>

<file path=ppt/slides/_rels/slide71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79.xml"/></Relationships>
</file>

<file path=ppt/slides/_rels/slide71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90.xml"/></Relationships>
</file>

<file path=ppt/slides/_rels/slide71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90.xml"/></Relationships>
</file>

<file path=ppt/slides/_rels/slide71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1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2.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3.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201.xml"/></Relationships>
</file>

<file path=ppt/slides/_rels/slide72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7.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2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0.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3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hyperlink" Target="https://www.nytimes.com/2019/05/22/world/europe/italy-palermo-immigrants-salvino.html" TargetMode="External"/><Relationship Id="rId1" Type="http://schemas.openxmlformats.org/officeDocument/2006/relationships/slideLayout" Target="../slideLayouts/slideLayout41.xml"/><Relationship Id="rId4" Type="http://schemas.openxmlformats.org/officeDocument/2006/relationships/image" Target="../media/image53.png"/></Relationships>
</file>

<file path=ppt/slides/_rels/slide7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11.png"/><Relationship Id="rId1" Type="http://schemas.openxmlformats.org/officeDocument/2006/relationships/slideLayout" Target="../slideLayouts/slideLayout41.xml"/><Relationship Id="rId4" Type="http://schemas.openxmlformats.org/officeDocument/2006/relationships/hyperlink" Target="https://www.nytimes.com/2019/08/09/business/italy-economy-debt.html" TargetMode="External"/></Relationships>
</file>

<file path=ppt/slides/_rels/slide73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hyperlink" Target="http://news.bbc.co.uk/2/hi/europe/8450083.stm" TargetMode="External"/><Relationship Id="rId1" Type="http://schemas.openxmlformats.org/officeDocument/2006/relationships/slideLayout" Target="../slideLayouts/slideLayout80.xml"/></Relationships>
</file>

<file path=ppt/slides/_rels/slide73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hyperlink" Target="http://news.bbc.co.uk/2/hi/europe/8504591.stm" TargetMode="External"/><Relationship Id="rId1" Type="http://schemas.openxmlformats.org/officeDocument/2006/relationships/slideLayout" Target="../slideLayouts/slideLayout80.xml"/></Relationships>
</file>

<file path=ppt/slides/_rels/slide736.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7.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38.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3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0.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1.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42.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hyperlink" Target="http://en.wikipedia.org/wiki/Leaning_Tower_of_Pisa" TargetMode="External"/><Relationship Id="rId1" Type="http://schemas.openxmlformats.org/officeDocument/2006/relationships/slideLayout" Target="../slideLayouts/slideLayout168.xml"/></Relationships>
</file>

<file path=ppt/slides/_rels/slide743.xml.rels><?xml version="1.0" encoding="UTF-8" standalone="yes"?>
<Relationships xmlns="http://schemas.openxmlformats.org/package/2006/relationships"><Relationship Id="rId3" Type="http://schemas.openxmlformats.org/officeDocument/2006/relationships/image" Target="../media/image348.png"/><Relationship Id="rId2" Type="http://schemas.openxmlformats.org/officeDocument/2006/relationships/hyperlink" Target="http://en.wikipedia.org/wiki/St_Mark's_Campanile" TargetMode="External"/><Relationship Id="rId1" Type="http://schemas.openxmlformats.org/officeDocument/2006/relationships/slideLayout" Target="../slideLayouts/slideLayout168.xml"/></Relationships>
</file>

<file path=ppt/slides/_rels/slide744.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hyperlink" Target="http://en.wikipedia.org/wiki/Bologna" TargetMode="External"/><Relationship Id="rId1" Type="http://schemas.openxmlformats.org/officeDocument/2006/relationships/slideLayout" Target="../slideLayouts/slideLayout14.xml"/></Relationships>
</file>

<file path=ppt/slides/_rels/slide745.xml.rels><?xml version="1.0" encoding="UTF-8" standalone="yes"?>
<Relationships xmlns="http://schemas.openxmlformats.org/package/2006/relationships"><Relationship Id="rId3" Type="http://schemas.openxmlformats.org/officeDocument/2006/relationships/image" Target="../media/image349.jpeg"/><Relationship Id="rId2" Type="http://schemas.openxmlformats.org/officeDocument/2006/relationships/hyperlink" Target="http://www.pictureninja.com/pages/italy/tuscany/image-bell-tower-florentine-cathedral.htm" TargetMode="External"/><Relationship Id="rId1" Type="http://schemas.openxmlformats.org/officeDocument/2006/relationships/slideLayout" Target="../slideLayouts/slideLayout14.xml"/><Relationship Id="rId4" Type="http://schemas.openxmlformats.org/officeDocument/2006/relationships/hyperlink" Target="http://www.obscure.org/~perky/uofr/fall2002/ISYS203U/Duomo_Site/" TargetMode="External"/></Relationships>
</file>

<file path=ppt/slides/_rels/slide746.xml.rels><?xml version="1.0" encoding="UTF-8" standalone="yes"?>
<Relationships xmlns="http://schemas.openxmlformats.org/package/2006/relationships"><Relationship Id="rId3" Type="http://schemas.openxmlformats.org/officeDocument/2006/relationships/image" Target="../media/image350.jpeg"/><Relationship Id="rId2" Type="http://schemas.openxmlformats.org/officeDocument/2006/relationships/hyperlink" Target="http://www.sights-and-culture.com/Italy/Florence-city-view.html" TargetMode="External"/><Relationship Id="rId1" Type="http://schemas.openxmlformats.org/officeDocument/2006/relationships/slideLayout" Target="../slideLayouts/slideLayout14.xml"/></Relationships>
</file>

<file path=ppt/slides/_rels/slide747.xml.rels><?xml version="1.0" encoding="UTF-8" standalone="yes"?>
<Relationships xmlns="http://schemas.openxmlformats.org/package/2006/relationships"><Relationship Id="rId3" Type="http://schemas.openxmlformats.org/officeDocument/2006/relationships/image" Target="../media/image351.jpeg"/><Relationship Id="rId2" Type="http://schemas.openxmlformats.org/officeDocument/2006/relationships/hyperlink" Target="http://collections.mnhs.org/visualresources/search.cfm?bhcp=1" TargetMode="External"/><Relationship Id="rId1" Type="http://schemas.openxmlformats.org/officeDocument/2006/relationships/slideLayout" Target="../slideLayouts/slideLayout14.xml"/><Relationship Id="rId4" Type="http://schemas.openxmlformats.org/officeDocument/2006/relationships/image" Target="../media/image352.jpeg"/></Relationships>
</file>

<file path=ppt/slides/_rels/slide748.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749.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0.xml.rels><?xml version="1.0" encoding="UTF-8" standalone="yes"?>
<Relationships xmlns="http://schemas.openxmlformats.org/package/2006/relationships"><Relationship Id="rId3" Type="http://schemas.openxmlformats.org/officeDocument/2006/relationships/hyperlink" Target="https://www.cia.gov/the-world-factbook/countries/italy/#introduction" TargetMode="External"/><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52.xml.rels><?xml version="1.0" encoding="UTF-8" standalone="yes"?>
<Relationships xmlns="http://schemas.openxmlformats.org/package/2006/relationships"><Relationship Id="rId3" Type="http://schemas.openxmlformats.org/officeDocument/2006/relationships/image" Target="../media/image353.png"/><Relationship Id="rId2" Type="http://schemas.openxmlformats.org/officeDocument/2006/relationships/hyperlink" Target="http://en.wikipedia.org/wiki/List_of_countries_by_public_debt" TargetMode="External"/><Relationship Id="rId1" Type="http://schemas.openxmlformats.org/officeDocument/2006/relationships/slideLayout" Target="../slideLayouts/slideLayout14.xml"/></Relationships>
</file>

<file path=ppt/slides/_rels/slide753.xml.rels><?xml version="1.0" encoding="UTF-8" standalone="yes"?>
<Relationships xmlns="http://schemas.openxmlformats.org/package/2006/relationships"><Relationship Id="rId8" Type="http://schemas.openxmlformats.org/officeDocument/2006/relationships/customXml" Target="../ink/ink78.xml"/><Relationship Id="rId13" Type="http://schemas.openxmlformats.org/officeDocument/2006/relationships/image" Target="../media/image3330.png"/><Relationship Id="rId3" Type="http://schemas.openxmlformats.org/officeDocument/2006/relationships/image" Target="../media/image355.png"/><Relationship Id="rId7" Type="http://schemas.openxmlformats.org/officeDocument/2006/relationships/image" Target="../media/image3300.png"/><Relationship Id="rId12" Type="http://schemas.openxmlformats.org/officeDocument/2006/relationships/customXml" Target="../ink/ink80.xml"/><Relationship Id="rId2" Type="http://schemas.openxmlformats.org/officeDocument/2006/relationships/image" Target="../media/image354.png"/><Relationship Id="rId16" Type="http://schemas.openxmlformats.org/officeDocument/2006/relationships/hyperlink" Target="https://en.wikipedia.org/wiki/List_of_countries_by_government_debt" TargetMode="External"/><Relationship Id="rId1" Type="http://schemas.openxmlformats.org/officeDocument/2006/relationships/slideLayout" Target="../slideLayouts/slideLayout14.xml"/><Relationship Id="rId6" Type="http://schemas.openxmlformats.org/officeDocument/2006/relationships/customXml" Target="../ink/ink77.xml"/><Relationship Id="rId11" Type="http://schemas.openxmlformats.org/officeDocument/2006/relationships/image" Target="../media/image3320.png"/><Relationship Id="rId5" Type="http://schemas.openxmlformats.org/officeDocument/2006/relationships/image" Target="../media/image3290.png"/><Relationship Id="rId15" Type="http://schemas.openxmlformats.org/officeDocument/2006/relationships/image" Target="../media/image3340.png"/><Relationship Id="rId10" Type="http://schemas.openxmlformats.org/officeDocument/2006/relationships/customXml" Target="../ink/ink79.xml"/><Relationship Id="rId4" Type="http://schemas.openxmlformats.org/officeDocument/2006/relationships/customXml" Target="../ink/ink76.xml"/><Relationship Id="rId9" Type="http://schemas.openxmlformats.org/officeDocument/2006/relationships/image" Target="../media/image3310.png"/><Relationship Id="rId14" Type="http://schemas.openxmlformats.org/officeDocument/2006/relationships/customXml" Target="../ink/ink81.xml"/></Relationships>
</file>

<file path=ppt/slides/_rels/slide754.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14.xml"/></Relationships>
</file>

<file path=ppt/slides/_rels/slide755.xml.rels><?xml version="1.0" encoding="UTF-8" standalone="yes"?>
<Relationships xmlns="http://schemas.openxmlformats.org/package/2006/relationships"><Relationship Id="rId3" Type="http://schemas.openxmlformats.org/officeDocument/2006/relationships/hyperlink" Target="http://www.lonelyplanet.com/destinations/europe/italy/" TargetMode="External"/><Relationship Id="rId2" Type="http://schemas.openxmlformats.org/officeDocument/2006/relationships/notesSlide" Target="../notesSlides/notesSlide212.xml"/><Relationship Id="rId1" Type="http://schemas.openxmlformats.org/officeDocument/2006/relationships/slideLayout" Target="../slideLayouts/slideLayout19.xml"/><Relationship Id="rId4" Type="http://schemas.openxmlformats.org/officeDocument/2006/relationships/image" Target="../media/image14.png"/></Relationships>
</file>

<file path=ppt/slides/_rels/slide756.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notesSlide" Target="../notesSlides/notesSlide213.xml"/><Relationship Id="rId1" Type="http://schemas.openxmlformats.org/officeDocument/2006/relationships/slideLayout" Target="../slideLayouts/slideLayout52.xml"/><Relationship Id="rId5" Type="http://schemas.openxmlformats.org/officeDocument/2006/relationships/image" Target="../media/image357.png"/><Relationship Id="rId4" Type="http://schemas.openxmlformats.org/officeDocument/2006/relationships/hyperlink" Target="http://www.cbsnews.com/stories/2008/06/27/ap/entertainment/main4215219.shtml" TargetMode="External"/></Relationships>
</file>

<file path=ppt/slides/_rels/slide757.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hyperlink" Target="https://static.independent.co.uk/2023/10/19/13/Italy_Naples_Trash_82494.jpg?quality=75&amp;width=990&amp;height=614&amp;fit=bounds&amp;format=pjpg&amp;crop=16%3A9%2Coffset-y0.5&amp;auto=webp" TargetMode="External"/><Relationship Id="rId1" Type="http://schemas.openxmlformats.org/officeDocument/2006/relationships/slideLayout" Target="../slideLayouts/slideLayout14.xml"/><Relationship Id="rId4" Type="http://schemas.openxmlformats.org/officeDocument/2006/relationships/image" Target="../media/image359.png"/></Relationships>
</file>

<file path=ppt/slides/_rels/slide7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9.xml.rels><?xml version="1.0" encoding="UTF-8" standalone="yes"?>
<Relationships xmlns="http://schemas.openxmlformats.org/package/2006/relationships"><Relationship Id="rId3" Type="http://schemas.openxmlformats.org/officeDocument/2006/relationships/hyperlink" Target="http://www.d.umn.edu/cla/faculty/troufs/anth1095/index.html#Gannon" TargetMode="External"/><Relationship Id="rId2" Type="http://schemas.openxmlformats.org/officeDocument/2006/relationships/image" Target="../media/image360.png"/><Relationship Id="rId1" Type="http://schemas.openxmlformats.org/officeDocument/2006/relationships/slideLayout" Target="../slideLayouts/slideLayout19.xml"/></Relationships>
</file>

<file path=ppt/slides/_rels/slide760.xml.rels><?xml version="1.0" encoding="UTF-8" standalone="yes"?>
<Relationships xmlns="http://schemas.openxmlformats.org/package/2006/relationships"><Relationship Id="rId2" Type="http://schemas.openxmlformats.org/officeDocument/2006/relationships/image" Target="../media/image361.png"/><Relationship Id="rId1" Type="http://schemas.openxmlformats.org/officeDocument/2006/relationships/slideLayout" Target="../slideLayouts/slideLayout12.xml"/></Relationships>
</file>

<file path=ppt/slides/_rels/slide761.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image" Target="../media/image362.png"/><Relationship Id="rId1" Type="http://schemas.openxmlformats.org/officeDocument/2006/relationships/slideLayout" Target="../slideLayouts/slideLayout12.xml"/></Relationships>
</file>

<file path=ppt/slides/_rels/slide762.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2.xml"/></Relationships>
</file>

<file path=ppt/slides/_rels/slide763.xml.rels><?xml version="1.0" encoding="UTF-8" standalone="yes"?>
<Relationships xmlns="http://schemas.openxmlformats.org/package/2006/relationships"><Relationship Id="rId2" Type="http://schemas.openxmlformats.org/officeDocument/2006/relationships/hyperlink" Target="http://www.d.umn.edu/cla/faculty/troufs/anth3635/cetexts.html" TargetMode="External"/><Relationship Id="rId1" Type="http://schemas.openxmlformats.org/officeDocument/2006/relationships/slideLayout" Target="../slideLayouts/slideLayout14.xml"/></Relationships>
</file>

<file path=ppt/slides/_rels/slide764.xml.rels><?xml version="1.0" encoding="UTF-8" standalone="yes"?>
<Relationships xmlns="http://schemas.openxmlformats.org/package/2006/relationships"><Relationship Id="rId2" Type="http://schemas.openxmlformats.org/officeDocument/2006/relationships/hyperlink" Target="http://www.d.umn.edu/cla/faculty/troufs/anth3635/cetexts.html#Parman" TargetMode="External"/><Relationship Id="rId1" Type="http://schemas.openxmlformats.org/officeDocument/2006/relationships/slideLayout" Target="../slideLayouts/slideLayout14.xml"/></Relationships>
</file>

<file path=ppt/slides/_rels/slide765.xml.rels><?xml version="1.0" encoding="UTF-8" standalone="yes"?>
<Relationships xmlns="http://schemas.openxmlformats.org/package/2006/relationships"><Relationship Id="rId2" Type="http://schemas.openxmlformats.org/officeDocument/2006/relationships/hyperlink" Target="http://www.d.umn.edu/cla/faculty/troufs/anth1095/index.html#Gannon" TargetMode="External"/><Relationship Id="rId1" Type="http://schemas.openxmlformats.org/officeDocument/2006/relationships/slideLayout" Target="../slideLayouts/slideLayout390.xml"/></Relationships>
</file>

<file path=ppt/slides/_rels/slide766.xml.rels><?xml version="1.0" encoding="UTF-8" standalone="yes"?>
<Relationships xmlns="http://schemas.openxmlformats.org/package/2006/relationships"><Relationship Id="rId3" Type="http://schemas.openxmlformats.org/officeDocument/2006/relationships/hyperlink" Target="http://www.d.umn.edu/~troufs/#title" TargetMode="External"/><Relationship Id="rId2" Type="http://schemas.openxmlformats.org/officeDocument/2006/relationships/image" Target="../media/image3.png"/><Relationship Id="rId1" Type="http://schemas.openxmlformats.org/officeDocument/2006/relationships/slideLayout" Target="../slideLayouts/slideLayout40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Text Box 3"/>
          <p:cNvSpPr txBox="1">
            <a:spLocks noChangeArrowheads="1"/>
          </p:cNvSpPr>
          <p:nvPr/>
        </p:nvSpPr>
        <p:spPr bwMode="auto">
          <a:xfrm>
            <a:off x="1512725" y="2380344"/>
            <a:ext cx="6125396" cy="9048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Some Background to the Country, </a:t>
            </a:r>
          </a:p>
        </p:txBody>
      </p:sp>
      <p:sp>
        <p:nvSpPr>
          <p:cNvPr id="6" name="Text Box 3"/>
          <p:cNvSpPr txBox="1">
            <a:spLocks noChangeArrowheads="1"/>
          </p:cNvSpPr>
          <p:nvPr/>
        </p:nvSpPr>
        <p:spPr bwMode="auto">
          <a:xfrm>
            <a:off x="4892116" y="3302663"/>
            <a:ext cx="3413684" cy="171739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to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2009-2026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Subtitle 2">
            <a:extLst>
              <a:ext uri="{FF2B5EF4-FFF2-40B4-BE49-F238E27FC236}">
                <a16:creationId xmlns:a16="http://schemas.microsoft.com/office/drawing/2014/main" id="{1FAFD234-02B9-4032-A2AC-212D24258010}"/>
              </a:ext>
            </a:extLst>
          </p:cNvPr>
          <p:cNvSpPr txBox="1">
            <a:spLocks/>
          </p:cNvSpPr>
          <p:nvPr/>
        </p:nvSpPr>
        <p:spPr>
          <a:xfrm>
            <a:off x="915361" y="1073011"/>
            <a:ext cx="7390439" cy="5022989"/>
          </a:xfrm>
          <a:prstGeom prst="rect">
            <a:avLst/>
          </a:prstGeom>
          <a:solidFill>
            <a:srgbClr val="FFFFFF">
              <a:alpha val="84706"/>
            </a:srgbClr>
          </a:solidFill>
        </p:spPr>
        <p:txBody>
          <a:bodyPr>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
        <p:nvSpPr>
          <p:cNvPr id="11" name="Rectangle 10">
            <a:extLst>
              <a:ext uri="{FF2B5EF4-FFF2-40B4-BE49-F238E27FC236}">
                <a16:creationId xmlns:a16="http://schemas.microsoft.com/office/drawing/2014/main" id="{2CE78FA6-17B6-421F-93AF-B6EAE9A28372}"/>
              </a:ext>
            </a:extLst>
          </p:cNvPr>
          <p:cNvSpPr>
            <a:spLocks noChangeArrowheads="1"/>
          </p:cNvSpPr>
          <p:nvPr/>
        </p:nvSpPr>
        <p:spPr bwMode="auto">
          <a:xfrm>
            <a:off x="609222" y="685800"/>
            <a:ext cx="7925568" cy="1569660"/>
          </a:xfrm>
          <a:prstGeom prst="rect">
            <a:avLst/>
          </a:prstGeom>
          <a:solidFill>
            <a:srgbClr val="FF0000"/>
          </a:solid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Run in “Slide Show” mode.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Use your up / down arrow keys and / or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your space bar to advance the slides</a:t>
            </a:r>
          </a:p>
        </p:txBody>
      </p:sp>
    </p:spTree>
    <p:extLst>
      <p:ext uri="{BB962C8B-B14F-4D97-AF65-F5344CB8AC3E}">
        <p14:creationId xmlns:p14="http://schemas.microsoft.com/office/powerpoint/2010/main" val="2517358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2009-2026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00493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Text Box 3"/>
          <p:cNvSpPr txBox="1">
            <a:spLocks noChangeArrowheads="1"/>
          </p:cNvSpPr>
          <p:nvPr/>
        </p:nvSpPr>
        <p:spPr bwMode="auto">
          <a:xfrm>
            <a:off x="1512725" y="2380344"/>
            <a:ext cx="6125396" cy="9048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Some Background to the Country, </a:t>
            </a:r>
          </a:p>
        </p:txBody>
      </p:sp>
      <p:sp>
        <p:nvSpPr>
          <p:cNvPr id="6" name="Text Box 3"/>
          <p:cNvSpPr txBox="1">
            <a:spLocks noChangeArrowheads="1"/>
          </p:cNvSpPr>
          <p:nvPr/>
        </p:nvSpPr>
        <p:spPr bwMode="auto">
          <a:xfrm>
            <a:off x="4892116" y="3302663"/>
            <a:ext cx="3413684" cy="171739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An Introduction to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2009-2026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13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EE4A6"/>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675535"/>
            <a:ext cx="184731" cy="694164"/>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pitchFamily="34" charset="0"/>
              <a:ea typeface="+mn-ea"/>
              <a:cs typeface="+mn-cs"/>
            </a:endParaRPr>
          </a:p>
        </p:txBody>
      </p:sp>
      <p:sp>
        <p:nvSpPr>
          <p:cNvPr id="8" name="Rectangle 3">
            <a:extLst>
              <a:ext uri="{FF2B5EF4-FFF2-40B4-BE49-F238E27FC236}">
                <a16:creationId xmlns:a16="http://schemas.microsoft.com/office/drawing/2014/main" id="{DF5FAA71-DD7C-4138-A5E7-492B4A321627}"/>
              </a:ext>
            </a:extLst>
          </p:cNvPr>
          <p:cNvSpPr txBox="1">
            <a:spLocks noChangeArrowheads="1"/>
          </p:cNvSpPr>
          <p:nvPr/>
        </p:nvSpPr>
        <p:spPr bwMode="auto">
          <a:xfrm>
            <a:off x="685800" y="1724324"/>
            <a:ext cx="7848600" cy="40811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0"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This is a </a:t>
            </a:r>
            <a:r>
              <a:rPr kumimoji="1" lang="en-US" sz="4800" b="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long</a:t>
            </a:r>
            <a:r>
              <a:rPr kumimoji="1" lang="en-US" sz="4800" b="1" i="0"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rPr>
              <a:t> set of slides.  You might want to review them in three or four sessions rather than at one sitting.</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a:ea typeface="+mn-ea"/>
              <a:cs typeface="+mn-cs"/>
            </a:endParaRPr>
          </a:p>
        </p:txBody>
      </p:sp>
    </p:spTree>
    <p:extLst>
      <p:ext uri="{BB962C8B-B14F-4D97-AF65-F5344CB8AC3E}">
        <p14:creationId xmlns:p14="http://schemas.microsoft.com/office/powerpoint/2010/main" val="97561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609600" y="1805595"/>
            <a:ext cx="8001000" cy="429040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Italy’s contemporary situation reflects a complex history, geography, ecology, demographic make up, world view, and so forth</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 . . .</a:t>
            </a:r>
          </a:p>
        </p:txBody>
      </p:sp>
    </p:spTree>
    <p:extLst>
      <p:ext uri="{BB962C8B-B14F-4D97-AF65-F5344CB8AC3E}">
        <p14:creationId xmlns:p14="http://schemas.microsoft.com/office/powerpoint/2010/main" val="326086046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81200" y="2568476"/>
            <a:ext cx="5181600" cy="230832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So first, a bit of history and background . . .</a:t>
            </a:r>
          </a:p>
        </p:txBody>
      </p:sp>
    </p:spTree>
    <p:extLst>
      <p:ext uri="{BB962C8B-B14F-4D97-AF65-F5344CB8AC3E}">
        <p14:creationId xmlns:p14="http://schemas.microsoft.com/office/powerpoint/2010/main" val="121561990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3559314"/>
            <a:ext cx="4572000" cy="707886"/>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 bit of history . . .</a:t>
            </a:r>
          </a:p>
        </p:txBody>
      </p:sp>
    </p:spTree>
    <p:extLst>
      <p:ext uri="{BB962C8B-B14F-4D97-AF65-F5344CB8AC3E}">
        <p14:creationId xmlns:p14="http://schemas.microsoft.com/office/powerpoint/2010/main" val="195616282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6613"/>
            <a:ext cx="8686800" cy="675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8200" y="5493603"/>
            <a:ext cx="7772400" cy="83099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w="12700">
                  <a:solidFill>
                    <a:srgbClr val="BBE0E3"/>
                  </a:solid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Of all European countries Italy, “the boot,” is probably the most recognizable . .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6613"/>
            <a:ext cx="8686800" cy="675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344948" y="5486400"/>
            <a:ext cx="6505307" cy="46166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w="12700">
                  <a:solidFill>
                    <a:srgbClr val="BBE0E3"/>
                  </a:solid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Italy, and her current neighbors . . . </a:t>
            </a:r>
            <a:endParaRPr kumimoji="0" lang="en-US" sz="2400" b="1" i="1"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196089973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628042"/>
            <a:ext cx="4572000" cy="215444"/>
          </a:xfrm>
          <a:prstGeom prst="rect">
            <a:avLst/>
          </a:prstGeom>
        </p:spPr>
        <p:txBody>
          <a:bodyPr>
            <a:spAutoFit/>
          </a:bodyPr>
          <a:lstStyle/>
          <a:p>
            <a:r>
              <a:rPr lang="en-US" sz="800" dirty="0">
                <a:solidFill>
                  <a:schemeClr val="bg1"/>
                </a:solidFill>
                <a:hlinkClick r:id="rId3"/>
              </a:rPr>
              <a:t>http://www.timemaps.com/history/italy-500bc</a:t>
            </a:r>
            <a:endParaRPr lang="en-US" sz="800" dirty="0">
              <a:solidFill>
                <a:schemeClr val="bg1"/>
              </a:solidFill>
            </a:endParaRPr>
          </a:p>
        </p:txBody>
      </p:sp>
      <p:pic>
        <p:nvPicPr>
          <p:cNvPr id="3074" name="Picture 2" descr="http://www.timemaps.com/store/timemaps/2011/2/italy500b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152400"/>
            <a:ext cx="680936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929" y="4994728"/>
            <a:ext cx="2043113" cy="90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Freeform 6"/>
          <p:cNvSpPr/>
          <p:nvPr/>
        </p:nvSpPr>
        <p:spPr>
          <a:xfrm>
            <a:off x="1499150" y="5010750"/>
            <a:ext cx="1472650" cy="965201"/>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594340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3"/>
              </a:rPr>
              <a:t>http://en.wikipedia.org/wiki/Italy</a:t>
            </a:r>
            <a:endParaRPr lang="en-US" sz="800" dirty="0">
              <a:solidFill>
                <a:schemeClr val="bg1"/>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chemeClr val="bg1"/>
                </a:solidFill>
              </a:rPr>
              <a:t>Italy was divided for centuries into small kingdoms and city-states</a:t>
            </a:r>
          </a:p>
        </p:txBody>
      </p:sp>
      <p:pic>
        <p:nvPicPr>
          <p:cNvPr id="20482" name="Picture 2" descr="File:Italy 1000 AD.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0" y="152400"/>
            <a:ext cx="3981450" cy="5715000"/>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5"/>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1043802"/>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chemeClr val="bg1"/>
                </a:solidFill>
              </a:rPr>
              <a:t>Italy was divided for centuries into small kingdoms and city-states</a:t>
            </a:r>
          </a:p>
        </p:txBody>
      </p:sp>
      <p:sp>
        <p:nvSpPr>
          <p:cNvPr id="8" name="Freeform 7"/>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50854" y="1295400"/>
            <a:ext cx="1935146" cy="830997"/>
          </a:xfrm>
          <a:prstGeom prst="rect">
            <a:avLst/>
          </a:prstGeom>
        </p:spPr>
        <p:txBody>
          <a:bodyPr wrap="none">
            <a:spAutoFit/>
          </a:bodyPr>
          <a:lstStyle/>
          <a:p>
            <a:r>
              <a:rPr lang="en-US" sz="4800" i="0" dirty="0">
                <a:solidFill>
                  <a:schemeClr val="bg1"/>
                </a:solidFill>
              </a:rPr>
              <a:t>1494</a:t>
            </a:r>
            <a:endParaRPr lang="en-US" sz="4800" dirty="0"/>
          </a:p>
        </p:txBody>
      </p:sp>
      <p:sp>
        <p:nvSpPr>
          <p:cNvPr id="9" name="Arrow: Up 8">
            <a:extLst>
              <a:ext uri="{FF2B5EF4-FFF2-40B4-BE49-F238E27FC236}">
                <a16:creationId xmlns:a16="http://schemas.microsoft.com/office/drawing/2014/main" id="{58F2DADA-713D-460A-85F8-7427B197892B}"/>
              </a:ext>
            </a:extLst>
          </p:cNvPr>
          <p:cNvSpPr/>
          <p:nvPr/>
        </p:nvSpPr>
        <p:spPr>
          <a:xfrm>
            <a:off x="1028700" y="2286000"/>
            <a:ext cx="723900" cy="2514600"/>
          </a:xfrm>
          <a:prstGeom prst="upArrow">
            <a:avLst/>
          </a:prstGeom>
          <a:solidFill>
            <a:srgbClr val="009246"/>
          </a:solidFill>
          <a:ln w="76200">
            <a:solidFill>
              <a:srgbClr val="CE2B3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381000" y="1447800"/>
            <a:ext cx="2043113" cy="2862322"/>
          </a:xfrm>
          <a:prstGeom prst="rect">
            <a:avLst/>
          </a:prstGeom>
        </p:spPr>
        <p:txBody>
          <a:bodyPr wrap="square">
            <a:spAutoFit/>
          </a:bodyPr>
          <a:lstStyle/>
          <a:p>
            <a:r>
              <a:rPr lang="en-US" sz="2000" i="0" dirty="0">
                <a:solidFill>
                  <a:schemeClr val="bg1"/>
                </a:solidFill>
              </a:rPr>
              <a:t>In 1494 Christopher Columbus from Genoa went on his second voyage to the New World</a:t>
            </a:r>
          </a:p>
        </p:txBody>
      </p:sp>
      <p:sp>
        <p:nvSpPr>
          <p:cNvPr id="2" name="Freeform 1"/>
          <p:cNvSpPr/>
          <p:nvPr/>
        </p:nvSpPr>
        <p:spPr>
          <a:xfrm>
            <a:off x="2739572" y="14986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533400" y="6063342"/>
            <a:ext cx="8077200" cy="338554"/>
          </a:xfrm>
          <a:prstGeom prst="rect">
            <a:avLst/>
          </a:prstGeom>
        </p:spPr>
        <p:txBody>
          <a:bodyPr wrap="square">
            <a:spAutoFit/>
          </a:bodyPr>
          <a:lstStyle/>
          <a:p>
            <a:r>
              <a:rPr lang="en-US" sz="1600" i="0" dirty="0">
                <a:solidFill>
                  <a:schemeClr val="accent1">
                    <a:lumMod val="90000"/>
                  </a:schemeClr>
                </a:solidFill>
              </a:rPr>
              <a:t>Italy was divided for centuries into small kingdoms and city-states</a:t>
            </a:r>
          </a:p>
        </p:txBody>
      </p:sp>
      <p:sp>
        <p:nvSpPr>
          <p:cNvPr id="10" name="Freeform 9"/>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907695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print"/>
          <a:srcRect/>
          <a:stretch>
            <a:fillRect/>
          </a:stretch>
        </p:blipFill>
        <p:spPr bwMode="auto">
          <a:xfrm>
            <a:off x="2576513" y="137886"/>
            <a:ext cx="3990975" cy="5715000"/>
          </a:xfrm>
          <a:prstGeom prst="rect">
            <a:avLst/>
          </a:prstGeom>
          <a:noFill/>
          <a:ln w="9525">
            <a:noFill/>
            <a:miter lim="800000"/>
            <a:headEnd/>
            <a:tailEnd/>
          </a:ln>
        </p:spPr>
      </p:pic>
      <p:sp>
        <p:nvSpPr>
          <p:cNvPr id="5" name="Rectangle 4"/>
          <p:cNvSpPr/>
          <p:nvPr/>
        </p:nvSpPr>
        <p:spPr>
          <a:xfrm>
            <a:off x="2271486" y="6551842"/>
            <a:ext cx="4572000" cy="215444"/>
          </a:xfrm>
          <a:prstGeom prst="rect">
            <a:avLst/>
          </a:prstGeom>
        </p:spPr>
        <p:txBody>
          <a:bodyPr>
            <a:spAutoFit/>
          </a:bodyPr>
          <a:lstStyle/>
          <a:p>
            <a:r>
              <a:rPr lang="en-US" sz="800" dirty="0">
                <a:solidFill>
                  <a:schemeClr val="bg1"/>
                </a:solidFill>
                <a:hlinkClick r:id="rId4"/>
              </a:rPr>
              <a:t>http://en.wikipedia.org/wiki/Italy</a:t>
            </a:r>
            <a:endParaRPr lang="en-US" sz="800" dirty="0">
              <a:solidFill>
                <a:schemeClr val="bg1"/>
              </a:solidFill>
            </a:endParaRPr>
          </a:p>
        </p:txBody>
      </p:sp>
      <p:sp>
        <p:nvSpPr>
          <p:cNvPr id="7" name="Rectangle 6"/>
          <p:cNvSpPr/>
          <p:nvPr/>
        </p:nvSpPr>
        <p:spPr>
          <a:xfrm>
            <a:off x="381000" y="1447800"/>
            <a:ext cx="2043113" cy="2862322"/>
          </a:xfrm>
          <a:prstGeom prst="rect">
            <a:avLst/>
          </a:prstGeom>
        </p:spPr>
        <p:txBody>
          <a:bodyPr wrap="square">
            <a:spAutoFit/>
          </a:bodyPr>
          <a:lstStyle/>
          <a:p>
            <a:r>
              <a:rPr lang="en-US" sz="2000" i="0" dirty="0">
                <a:solidFill>
                  <a:schemeClr val="bg1">
                    <a:lumMod val="65000"/>
                  </a:schemeClr>
                </a:solidFill>
              </a:rPr>
              <a:t>In 1494 Christopher Columbus from Genoa is on his second voyage to the New World</a:t>
            </a:r>
          </a:p>
        </p:txBody>
      </p:sp>
      <p:sp>
        <p:nvSpPr>
          <p:cNvPr id="2" name="Freeform 1"/>
          <p:cNvSpPr/>
          <p:nvPr/>
        </p:nvSpPr>
        <p:spPr>
          <a:xfrm>
            <a:off x="2739572" y="14986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533400" y="6063342"/>
            <a:ext cx="8077200" cy="338554"/>
          </a:xfrm>
          <a:prstGeom prst="rect">
            <a:avLst/>
          </a:prstGeom>
        </p:spPr>
        <p:txBody>
          <a:bodyPr wrap="square">
            <a:spAutoFit/>
          </a:bodyPr>
          <a:lstStyle/>
          <a:p>
            <a:r>
              <a:rPr lang="en-US" sz="1600" i="0" dirty="0">
                <a:solidFill>
                  <a:schemeClr val="accent1">
                    <a:lumMod val="90000"/>
                  </a:schemeClr>
                </a:solidFill>
              </a:rPr>
              <a:t>Italy was divided for centuries into small kingdoms and city-states</a:t>
            </a:r>
          </a:p>
        </p:txBody>
      </p:sp>
      <p:sp>
        <p:nvSpPr>
          <p:cNvPr id="10" name="Freeform 9"/>
          <p:cNvSpPr/>
          <p:nvPr/>
        </p:nvSpPr>
        <p:spPr>
          <a:xfrm>
            <a:off x="2759166" y="4837545"/>
            <a:ext cx="1005840" cy="877455"/>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576513" y="2438400"/>
            <a:ext cx="3990975" cy="3231654"/>
          </a:xfrm>
          <a:prstGeom prst="rect">
            <a:avLst/>
          </a:prstGeom>
          <a:solidFill>
            <a:srgbClr val="64CAFC"/>
          </a:solidFill>
        </p:spPr>
        <p:txBody>
          <a:bodyPr wrap="square">
            <a:spAutoFit/>
          </a:bodyPr>
          <a:lstStyle/>
          <a:p>
            <a:r>
              <a:rPr lang="en-US" sz="2000" i="0" dirty="0">
                <a:solidFill>
                  <a:schemeClr val="bg1"/>
                </a:solidFill>
              </a:rPr>
              <a:t>Christopher Columbus was a sugar merchant from Genoa, married to the daughter of a sugar merchant from Madeira, </a:t>
            </a:r>
            <a:r>
              <a:rPr lang="en-US" sz="2000" i="0" dirty="0" err="1">
                <a:solidFill>
                  <a:schemeClr val="bg1"/>
                </a:solidFill>
              </a:rPr>
              <a:t>Felipa</a:t>
            </a:r>
            <a:r>
              <a:rPr lang="en-US" sz="2000" i="0" dirty="0">
                <a:solidFill>
                  <a:schemeClr val="bg1"/>
                </a:solidFill>
              </a:rPr>
              <a:t> </a:t>
            </a:r>
            <a:r>
              <a:rPr lang="en-US" sz="2000" i="0" dirty="0" err="1">
                <a:solidFill>
                  <a:schemeClr val="bg1"/>
                </a:solidFill>
              </a:rPr>
              <a:t>Perestrello</a:t>
            </a:r>
            <a:r>
              <a:rPr lang="en-US" sz="2000" i="0" dirty="0">
                <a:solidFill>
                  <a:schemeClr val="bg1"/>
                </a:solidFill>
              </a:rPr>
              <a:t>.</a:t>
            </a:r>
          </a:p>
          <a:p>
            <a:r>
              <a:rPr lang="en-US" sz="2000" i="0" dirty="0">
                <a:solidFill>
                  <a:schemeClr val="bg1"/>
                </a:solidFill>
              </a:rPr>
              <a:t>Columbus was looking for a way around Venice’s monopoly on things like sugar. . . .  </a:t>
            </a:r>
          </a:p>
        </p:txBody>
      </p:sp>
      <p:sp>
        <p:nvSpPr>
          <p:cNvPr id="11" name="Freeform 10"/>
          <p:cNvSpPr/>
          <p:nvPr/>
        </p:nvSpPr>
        <p:spPr>
          <a:xfrm>
            <a:off x="4125686" y="889000"/>
            <a:ext cx="1055914" cy="711200"/>
          </a:xfrm>
          <a:custGeom>
            <a:avLst/>
            <a:gdLst>
              <a:gd name="connsiteX0" fmla="*/ 333828 w 1204685"/>
              <a:gd name="connsiteY0" fmla="*/ 783771 h 928914"/>
              <a:gd name="connsiteX1" fmla="*/ 464457 w 1204685"/>
              <a:gd name="connsiteY1" fmla="*/ 870857 h 928914"/>
              <a:gd name="connsiteX2" fmla="*/ 508000 w 1204685"/>
              <a:gd name="connsiteY2" fmla="*/ 899886 h 928914"/>
              <a:gd name="connsiteX3" fmla="*/ 609600 w 1204685"/>
              <a:gd name="connsiteY3" fmla="*/ 914400 h 928914"/>
              <a:gd name="connsiteX4" fmla="*/ 827314 w 1204685"/>
              <a:gd name="connsiteY4" fmla="*/ 928914 h 928914"/>
              <a:gd name="connsiteX5" fmla="*/ 1016000 w 1204685"/>
              <a:gd name="connsiteY5" fmla="*/ 914400 h 928914"/>
              <a:gd name="connsiteX6" fmla="*/ 1059542 w 1204685"/>
              <a:gd name="connsiteY6" fmla="*/ 899886 h 928914"/>
              <a:gd name="connsiteX7" fmla="*/ 1088571 w 1204685"/>
              <a:gd name="connsiteY7" fmla="*/ 856343 h 928914"/>
              <a:gd name="connsiteX8" fmla="*/ 1132114 w 1204685"/>
              <a:gd name="connsiteY8" fmla="*/ 827314 h 928914"/>
              <a:gd name="connsiteX9" fmla="*/ 1146628 w 1204685"/>
              <a:gd name="connsiteY9" fmla="*/ 783771 h 928914"/>
              <a:gd name="connsiteX10" fmla="*/ 1175657 w 1204685"/>
              <a:gd name="connsiteY10" fmla="*/ 740229 h 928914"/>
              <a:gd name="connsiteX11" fmla="*/ 1204685 w 1204685"/>
              <a:gd name="connsiteY11" fmla="*/ 653143 h 928914"/>
              <a:gd name="connsiteX12" fmla="*/ 1190171 w 1204685"/>
              <a:gd name="connsiteY12" fmla="*/ 478971 h 928914"/>
              <a:gd name="connsiteX13" fmla="*/ 1175657 w 1204685"/>
              <a:gd name="connsiteY13" fmla="*/ 435429 h 928914"/>
              <a:gd name="connsiteX14" fmla="*/ 1117600 w 1204685"/>
              <a:gd name="connsiteY14" fmla="*/ 333829 h 928914"/>
              <a:gd name="connsiteX15" fmla="*/ 1088571 w 1204685"/>
              <a:gd name="connsiteY15" fmla="*/ 232229 h 928914"/>
              <a:gd name="connsiteX16" fmla="*/ 1059542 w 1204685"/>
              <a:gd name="connsiteY16" fmla="*/ 188686 h 928914"/>
              <a:gd name="connsiteX17" fmla="*/ 986971 w 1204685"/>
              <a:gd name="connsiteY17" fmla="*/ 87086 h 928914"/>
              <a:gd name="connsiteX18" fmla="*/ 943428 w 1204685"/>
              <a:gd name="connsiteY18" fmla="*/ 72571 h 928914"/>
              <a:gd name="connsiteX19" fmla="*/ 899885 w 1204685"/>
              <a:gd name="connsiteY19" fmla="*/ 43543 h 928914"/>
              <a:gd name="connsiteX20" fmla="*/ 856342 w 1204685"/>
              <a:gd name="connsiteY20" fmla="*/ 29029 h 928914"/>
              <a:gd name="connsiteX21" fmla="*/ 798285 w 1204685"/>
              <a:gd name="connsiteY21" fmla="*/ 0 h 928914"/>
              <a:gd name="connsiteX22" fmla="*/ 362857 w 1204685"/>
              <a:gd name="connsiteY22" fmla="*/ 14514 h 928914"/>
              <a:gd name="connsiteX23" fmla="*/ 261257 w 1204685"/>
              <a:gd name="connsiteY23" fmla="*/ 58057 h 928914"/>
              <a:gd name="connsiteX24" fmla="*/ 203200 w 1204685"/>
              <a:gd name="connsiteY24" fmla="*/ 72571 h 928914"/>
              <a:gd name="connsiteX25" fmla="*/ 159657 w 1204685"/>
              <a:gd name="connsiteY25" fmla="*/ 101600 h 928914"/>
              <a:gd name="connsiteX26" fmla="*/ 101600 w 1204685"/>
              <a:gd name="connsiteY26" fmla="*/ 130629 h 928914"/>
              <a:gd name="connsiteX27" fmla="*/ 72571 w 1204685"/>
              <a:gd name="connsiteY27" fmla="*/ 174171 h 928914"/>
              <a:gd name="connsiteX28" fmla="*/ 29028 w 1204685"/>
              <a:gd name="connsiteY28" fmla="*/ 203200 h 928914"/>
              <a:gd name="connsiteX29" fmla="*/ 0 w 1204685"/>
              <a:gd name="connsiteY29" fmla="*/ 304800 h 928914"/>
              <a:gd name="connsiteX30" fmla="*/ 14514 w 1204685"/>
              <a:gd name="connsiteY30" fmla="*/ 464457 h 928914"/>
              <a:gd name="connsiteX31" fmla="*/ 29028 w 1204685"/>
              <a:gd name="connsiteY31" fmla="*/ 551543 h 928914"/>
              <a:gd name="connsiteX32" fmla="*/ 72571 w 1204685"/>
              <a:gd name="connsiteY32" fmla="*/ 653143 h 928914"/>
              <a:gd name="connsiteX33" fmla="*/ 101600 w 1204685"/>
              <a:gd name="connsiteY33" fmla="*/ 696686 h 928914"/>
              <a:gd name="connsiteX34" fmla="*/ 261257 w 1204685"/>
              <a:gd name="connsiteY34" fmla="*/ 754743 h 928914"/>
              <a:gd name="connsiteX35" fmla="*/ 304800 w 1204685"/>
              <a:gd name="connsiteY35" fmla="*/ 783771 h 928914"/>
              <a:gd name="connsiteX36" fmla="*/ 333828 w 1204685"/>
              <a:gd name="connsiteY36" fmla="*/ 783771 h 92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04685" h="928914">
                <a:moveTo>
                  <a:pt x="333828" y="783771"/>
                </a:moveTo>
                <a:cubicBezTo>
                  <a:pt x="360437" y="798285"/>
                  <a:pt x="420914" y="841828"/>
                  <a:pt x="464457" y="870857"/>
                </a:cubicBezTo>
                <a:cubicBezTo>
                  <a:pt x="478971" y="880533"/>
                  <a:pt x="490731" y="897419"/>
                  <a:pt x="508000" y="899886"/>
                </a:cubicBezTo>
                <a:cubicBezTo>
                  <a:pt x="541867" y="904724"/>
                  <a:pt x="575530" y="911303"/>
                  <a:pt x="609600" y="914400"/>
                </a:cubicBezTo>
                <a:cubicBezTo>
                  <a:pt x="682034" y="920985"/>
                  <a:pt x="754743" y="924076"/>
                  <a:pt x="827314" y="928914"/>
                </a:cubicBezTo>
                <a:cubicBezTo>
                  <a:pt x="890209" y="924076"/>
                  <a:pt x="953406" y="922224"/>
                  <a:pt x="1016000" y="914400"/>
                </a:cubicBezTo>
                <a:cubicBezTo>
                  <a:pt x="1031181" y="912502"/>
                  <a:pt x="1047595" y="909443"/>
                  <a:pt x="1059542" y="899886"/>
                </a:cubicBezTo>
                <a:cubicBezTo>
                  <a:pt x="1073164" y="888989"/>
                  <a:pt x="1076236" y="868678"/>
                  <a:pt x="1088571" y="856343"/>
                </a:cubicBezTo>
                <a:cubicBezTo>
                  <a:pt x="1100906" y="844008"/>
                  <a:pt x="1117600" y="836990"/>
                  <a:pt x="1132114" y="827314"/>
                </a:cubicBezTo>
                <a:cubicBezTo>
                  <a:pt x="1136952" y="812800"/>
                  <a:pt x="1139786" y="797455"/>
                  <a:pt x="1146628" y="783771"/>
                </a:cubicBezTo>
                <a:cubicBezTo>
                  <a:pt x="1154429" y="768169"/>
                  <a:pt x="1168572" y="756169"/>
                  <a:pt x="1175657" y="740229"/>
                </a:cubicBezTo>
                <a:cubicBezTo>
                  <a:pt x="1188084" y="712267"/>
                  <a:pt x="1204685" y="653143"/>
                  <a:pt x="1204685" y="653143"/>
                </a:cubicBezTo>
                <a:cubicBezTo>
                  <a:pt x="1199847" y="595086"/>
                  <a:pt x="1197871" y="536719"/>
                  <a:pt x="1190171" y="478971"/>
                </a:cubicBezTo>
                <a:cubicBezTo>
                  <a:pt x="1188149" y="463806"/>
                  <a:pt x="1181684" y="449491"/>
                  <a:pt x="1175657" y="435429"/>
                </a:cubicBezTo>
                <a:cubicBezTo>
                  <a:pt x="1153559" y="383867"/>
                  <a:pt x="1146753" y="377559"/>
                  <a:pt x="1117600" y="333829"/>
                </a:cubicBezTo>
                <a:cubicBezTo>
                  <a:pt x="1112950" y="315231"/>
                  <a:pt x="1098981" y="253049"/>
                  <a:pt x="1088571" y="232229"/>
                </a:cubicBezTo>
                <a:cubicBezTo>
                  <a:pt x="1080770" y="216627"/>
                  <a:pt x="1068197" y="203832"/>
                  <a:pt x="1059542" y="188686"/>
                </a:cubicBezTo>
                <a:cubicBezTo>
                  <a:pt x="1031600" y="139788"/>
                  <a:pt x="1036074" y="119822"/>
                  <a:pt x="986971" y="87086"/>
                </a:cubicBezTo>
                <a:cubicBezTo>
                  <a:pt x="974241" y="78599"/>
                  <a:pt x="957112" y="79413"/>
                  <a:pt x="943428" y="72571"/>
                </a:cubicBezTo>
                <a:cubicBezTo>
                  <a:pt x="927826" y="64770"/>
                  <a:pt x="915487" y="51344"/>
                  <a:pt x="899885" y="43543"/>
                </a:cubicBezTo>
                <a:cubicBezTo>
                  <a:pt x="886201" y="36701"/>
                  <a:pt x="870404" y="35056"/>
                  <a:pt x="856342" y="29029"/>
                </a:cubicBezTo>
                <a:cubicBezTo>
                  <a:pt x="836455" y="20506"/>
                  <a:pt x="817637" y="9676"/>
                  <a:pt x="798285" y="0"/>
                </a:cubicBezTo>
                <a:cubicBezTo>
                  <a:pt x="653142" y="4838"/>
                  <a:pt x="507814" y="5729"/>
                  <a:pt x="362857" y="14514"/>
                </a:cubicBezTo>
                <a:cubicBezTo>
                  <a:pt x="334200" y="16251"/>
                  <a:pt x="282918" y="49934"/>
                  <a:pt x="261257" y="58057"/>
                </a:cubicBezTo>
                <a:cubicBezTo>
                  <a:pt x="242579" y="65061"/>
                  <a:pt x="222552" y="67733"/>
                  <a:pt x="203200" y="72571"/>
                </a:cubicBezTo>
                <a:cubicBezTo>
                  <a:pt x="188686" y="82247"/>
                  <a:pt x="174803" y="92945"/>
                  <a:pt x="159657" y="101600"/>
                </a:cubicBezTo>
                <a:cubicBezTo>
                  <a:pt x="140871" y="112335"/>
                  <a:pt x="118222" y="116778"/>
                  <a:pt x="101600" y="130629"/>
                </a:cubicBezTo>
                <a:cubicBezTo>
                  <a:pt x="88199" y="141796"/>
                  <a:pt x="84906" y="161836"/>
                  <a:pt x="72571" y="174171"/>
                </a:cubicBezTo>
                <a:cubicBezTo>
                  <a:pt x="60236" y="186506"/>
                  <a:pt x="43542" y="193524"/>
                  <a:pt x="29028" y="203200"/>
                </a:cubicBezTo>
                <a:cubicBezTo>
                  <a:pt x="22184" y="223733"/>
                  <a:pt x="0" y="286575"/>
                  <a:pt x="0" y="304800"/>
                </a:cubicBezTo>
                <a:cubicBezTo>
                  <a:pt x="0" y="358238"/>
                  <a:pt x="8270" y="411385"/>
                  <a:pt x="14514" y="464457"/>
                </a:cubicBezTo>
                <a:cubicBezTo>
                  <a:pt x="17952" y="493684"/>
                  <a:pt x="22644" y="522815"/>
                  <a:pt x="29028" y="551543"/>
                </a:cubicBezTo>
                <a:cubicBezTo>
                  <a:pt x="36430" y="584852"/>
                  <a:pt x="56434" y="624904"/>
                  <a:pt x="72571" y="653143"/>
                </a:cubicBezTo>
                <a:cubicBezTo>
                  <a:pt x="81226" y="668289"/>
                  <a:pt x="89265" y="684351"/>
                  <a:pt x="101600" y="696686"/>
                </a:cubicBezTo>
                <a:cubicBezTo>
                  <a:pt x="142824" y="737910"/>
                  <a:pt x="208000" y="744092"/>
                  <a:pt x="261257" y="754743"/>
                </a:cubicBezTo>
                <a:cubicBezTo>
                  <a:pt x="275771" y="764419"/>
                  <a:pt x="289198" y="775970"/>
                  <a:pt x="304800" y="783771"/>
                </a:cubicBezTo>
                <a:cubicBezTo>
                  <a:pt x="318484" y="790613"/>
                  <a:pt x="307219" y="769257"/>
                  <a:pt x="333828" y="783771"/>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6317463"/>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chemeClr val="bg1"/>
                </a:solidFill>
                <a:hlinkClick r:id="rId3"/>
              </a:rPr>
              <a:t>http://en.wikipedia.org/wiki/Italy</a:t>
            </a:r>
            <a:endParaRPr lang="en-US" sz="800" i="0" dirty="0">
              <a:solidFill>
                <a:schemeClr val="bg1"/>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p>
          <a:p>
            <a:endParaRPr lang="en-US" i="0" dirty="0"/>
          </a:p>
          <a:p>
            <a:endParaRPr lang="en-US" i="0" dirty="0"/>
          </a:p>
          <a:p>
            <a:r>
              <a:rPr lang="en-US" i="0" dirty="0"/>
              <a:t>Formation of Italy</a:t>
            </a:r>
          </a:p>
          <a:p>
            <a:r>
              <a:rPr lang="en-US" i="0" dirty="0">
                <a:solidFill>
                  <a:srgbClr val="FF0000"/>
                </a:solidFill>
              </a:rPr>
              <a:t>Unification —17 March 1861 </a:t>
            </a:r>
          </a:p>
          <a:p>
            <a:r>
              <a:rPr lang="en-US" i="0" dirty="0"/>
              <a:t>Republic —2 June 1946</a:t>
            </a:r>
          </a:p>
          <a:p>
            <a:r>
              <a:rPr lang="en-US" i="0" dirty="0"/>
              <a:t> </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304812"/>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523692" y="2979057"/>
            <a:ext cx="3964194"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94473227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75842" name="Picture 2"/>
          <p:cNvPicPr>
            <a:picLocks noChangeAspect="1" noChangeArrowheads="1"/>
          </p:cNvPicPr>
          <p:nvPr/>
        </p:nvPicPr>
        <p:blipFill>
          <a:blip r:embed="rId3" cstate="print"/>
          <a:srcRect/>
          <a:stretch>
            <a:fillRect/>
          </a:stretch>
        </p:blipFill>
        <p:spPr bwMode="auto">
          <a:xfrm>
            <a:off x="685800" y="838200"/>
            <a:ext cx="7772400" cy="5181600"/>
          </a:xfrm>
          <a:prstGeom prst="rect">
            <a:avLst/>
          </a:prstGeom>
          <a:noFill/>
          <a:ln w="9525">
            <a:noFill/>
            <a:miter lim="800000"/>
            <a:headEnd/>
            <a:tailEnd/>
          </a:ln>
        </p:spPr>
      </p:pic>
      <p:sp>
        <p:nvSpPr>
          <p:cNvPr id="6" name="Rectangle 5"/>
          <p:cNvSpPr/>
          <p:nvPr/>
        </p:nvSpPr>
        <p:spPr>
          <a:xfrm>
            <a:off x="700314" y="5105400"/>
            <a:ext cx="7696200" cy="904863"/>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Italy was “unified” almost 20 years </a:t>
            </a:r>
            <a:r>
              <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later</a:t>
            </a: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1861</a:t>
            </a:r>
          </a:p>
        </p:txBody>
      </p:sp>
      <p:sp>
        <p:nvSpPr>
          <p:cNvPr id="7" name="Rectangle 6"/>
          <p:cNvSpPr/>
          <p:nvPr/>
        </p:nvSpPr>
        <p:spPr>
          <a:xfrm>
            <a:off x="1219200" y="3276600"/>
            <a:ext cx="6705600" cy="260379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by comparison,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the Roufs family left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Sittard</a:t>
            </a: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 </a:t>
            </a:r>
            <a:r>
              <a:rPr kumimoji="0" lang="en-US" sz="24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Nieuwstadt</a:t>
            </a: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Netherlands, in 1842</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101388964"/>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75842" name="Picture 2"/>
          <p:cNvPicPr>
            <a:picLocks noChangeAspect="1" noChangeArrowheads="1"/>
          </p:cNvPicPr>
          <p:nvPr/>
        </p:nvPicPr>
        <p:blipFill>
          <a:blip r:embed="rId3" cstate="print"/>
          <a:srcRect/>
          <a:stretch>
            <a:fillRect/>
          </a:stretch>
        </p:blipFill>
        <p:spPr bwMode="auto">
          <a:xfrm>
            <a:off x="685800" y="838200"/>
            <a:ext cx="7772400" cy="5181600"/>
          </a:xfrm>
          <a:prstGeom prst="rect">
            <a:avLst/>
          </a:prstGeom>
          <a:noFill/>
          <a:ln w="9525">
            <a:noFill/>
            <a:miter lim="800000"/>
            <a:headEnd/>
            <a:tailEnd/>
          </a:ln>
        </p:spPr>
      </p:pic>
      <p:sp>
        <p:nvSpPr>
          <p:cNvPr id="6" name="Rectangle 5"/>
          <p:cNvSpPr/>
          <p:nvPr/>
        </p:nvSpPr>
        <p:spPr>
          <a:xfrm>
            <a:off x="2286000" y="5181600"/>
            <a:ext cx="4572000" cy="769441"/>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Roufs Mill</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Sittard</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Netherlands </a:t>
            </a:r>
          </a:p>
        </p:txBody>
      </p:sp>
    </p:spTree>
    <p:extLst>
      <p:ext uri="{BB962C8B-B14F-4D97-AF65-F5344CB8AC3E}">
        <p14:creationId xmlns:p14="http://schemas.microsoft.com/office/powerpoint/2010/main" val="162143482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2" name="Rectangle 1"/>
          <p:cNvSpPr/>
          <p:nvPr/>
        </p:nvSpPr>
        <p:spPr>
          <a:xfrm>
            <a:off x="1752600" y="6440404"/>
            <a:ext cx="5638800" cy="230832"/>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hlinkClick r:id="rId5"/>
              </a:rPr>
              <a:t>https://www.worldometers.info/world-population/italy-population/</a:t>
            </a: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Rectangle 4">
            <a:extLst>
              <a:ext uri="{FF2B5EF4-FFF2-40B4-BE49-F238E27FC236}">
                <a16:creationId xmlns:a16="http://schemas.microsoft.com/office/drawing/2014/main" id="{E2055A2E-96AD-4929-AEA3-D006F9A9999E}"/>
              </a:ext>
            </a:extLst>
          </p:cNvPr>
          <p:cNvSpPr/>
          <p:nvPr/>
        </p:nvSpPr>
        <p:spPr>
          <a:xfrm>
            <a:off x="1592480" y="3538073"/>
            <a:ext cx="5722720" cy="1643527"/>
          </a:xfrm>
          <a:prstGeom prst="rect">
            <a:avLst/>
          </a:prstGeom>
          <a:solidFill>
            <a:srgbClr val="94D7E7"/>
          </a:solidFill>
        </p:spPr>
        <p:txBody>
          <a:bodyPr wrap="non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Verdana" pitchFamily="34" charset="0"/>
                <a:ea typeface="+mn-ea"/>
                <a:cs typeface="+mn-cs"/>
              </a:rPr>
              <a:t>population size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60,964,931 </a:t>
            </a:r>
            <a:r>
              <a:rPr kumimoji="0" lang="en-US" sz="1400" b="1" i="0" u="none" strike="noStrike" kern="1200" cap="none" spc="0" normalizeH="0" baseline="0" noProof="0" dirty="0">
                <a:ln>
                  <a:noFill/>
                </a:ln>
                <a:solidFill>
                  <a:srgbClr val="FF0000"/>
                </a:solidFill>
                <a:effectLst/>
                <a:uLnTx/>
                <a:uFillTx/>
                <a:latin typeface="Verdana" pitchFamily="34" charset="0"/>
                <a:ea typeface="+mn-ea"/>
                <a:cs typeface="+mn-cs"/>
              </a:rPr>
              <a:t>(2024 est.)</a:t>
            </a:r>
          </a:p>
        </p:txBody>
      </p:sp>
      <p:sp>
        <p:nvSpPr>
          <p:cNvPr id="6" name="TextBox 5">
            <a:extLst>
              <a:ext uri="{FF2B5EF4-FFF2-40B4-BE49-F238E27FC236}">
                <a16:creationId xmlns:a16="http://schemas.microsoft.com/office/drawing/2014/main" id="{765C761E-7F7C-4F3F-AFAC-FABAC12A61E4}"/>
              </a:ext>
            </a:extLst>
          </p:cNvPr>
          <p:cNvSpPr txBox="1"/>
          <p:nvPr/>
        </p:nvSpPr>
        <p:spPr>
          <a:xfrm>
            <a:off x="1961950" y="3429000"/>
            <a:ext cx="5257800" cy="369332"/>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note. . .</a:t>
            </a:r>
            <a:endParaRPr kumimoji="0" lang="en-US" sz="1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27459747"/>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39" name="Oval 3"/>
          <p:cNvSpPr>
            <a:spLocks noChangeArrowheads="1"/>
          </p:cNvSpPr>
          <p:nvPr/>
        </p:nvSpPr>
        <p:spPr bwMode="auto">
          <a:xfrm rot="-4238316">
            <a:off x="4391025" y="4219575"/>
            <a:ext cx="1066800" cy="1524000"/>
          </a:xfrm>
          <a:prstGeom prst="ellipse">
            <a:avLst/>
          </a:prstGeom>
          <a:noFill/>
          <a:ln w="76200">
            <a:solidFill>
              <a:srgbClr val="CE2B37"/>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 name="Right Arrow 1"/>
          <p:cNvSpPr/>
          <p:nvPr/>
        </p:nvSpPr>
        <p:spPr bwMode="auto">
          <a:xfrm>
            <a:off x="814583" y="4739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5" name="Text Box 7">
            <a:extLst>
              <a:ext uri="{FF2B5EF4-FFF2-40B4-BE49-F238E27FC236}">
                <a16:creationId xmlns:a16="http://schemas.microsoft.com/office/drawing/2014/main" id="{8D3DB598-ECF2-4E93-95AA-0BC3C19209DB}"/>
              </a:ext>
            </a:extLst>
          </p:cNvPr>
          <p:cNvSpPr txBox="1">
            <a:spLocks noChangeArrowheads="1"/>
          </p:cNvSpPr>
          <p:nvPr/>
        </p:nvSpPr>
        <p:spPr bwMode="auto">
          <a:xfrm>
            <a:off x="5807216" y="4767302"/>
            <a:ext cx="1101584"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Sicily</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TextBox 5">
            <a:extLst>
              <a:ext uri="{FF2B5EF4-FFF2-40B4-BE49-F238E27FC236}">
                <a16:creationId xmlns:a16="http://schemas.microsoft.com/office/drawing/2014/main" id="{D2B40632-8FC4-4B93-9F80-78DC34E55697}"/>
              </a:ext>
            </a:extLst>
          </p:cNvPr>
          <p:cNvSpPr txBox="1"/>
          <p:nvPr/>
        </p:nvSpPr>
        <p:spPr>
          <a:xfrm>
            <a:off x="1809550" y="3429000"/>
            <a:ext cx="4896050" cy="523220"/>
          </a:xfrm>
          <a:prstGeom prst="rect">
            <a:avLst/>
          </a:prstGeom>
          <a:solidFill>
            <a:srgbClr val="94D7E7"/>
          </a:solid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Important features . . .</a:t>
            </a:r>
            <a:endPar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40" name="Oval 4"/>
          <p:cNvSpPr>
            <a:spLocks noChangeArrowheads="1"/>
          </p:cNvSpPr>
          <p:nvPr/>
        </p:nvSpPr>
        <p:spPr bwMode="auto">
          <a:xfrm rot="232075">
            <a:off x="2667000" y="3200400"/>
            <a:ext cx="1066800" cy="1524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Right Arrow 4"/>
          <p:cNvSpPr/>
          <p:nvPr/>
        </p:nvSpPr>
        <p:spPr bwMode="auto">
          <a:xfrm>
            <a:off x="814583" y="35200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7" name="Text Box 7">
            <a:extLst>
              <a:ext uri="{FF2B5EF4-FFF2-40B4-BE49-F238E27FC236}">
                <a16:creationId xmlns:a16="http://schemas.microsoft.com/office/drawing/2014/main" id="{C13D4795-DA49-430F-ACE9-F1D2DE41FF36}"/>
              </a:ext>
            </a:extLst>
          </p:cNvPr>
          <p:cNvSpPr txBox="1">
            <a:spLocks noChangeArrowheads="1"/>
          </p:cNvSpPr>
          <p:nvPr/>
        </p:nvSpPr>
        <p:spPr bwMode="auto">
          <a:xfrm>
            <a:off x="3875061" y="3687802"/>
            <a:ext cx="1611339"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Sardinia</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88697015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5" name="Right Arrow 4"/>
          <p:cNvSpPr/>
          <p:nvPr/>
        </p:nvSpPr>
        <p:spPr bwMode="auto">
          <a:xfrm>
            <a:off x="814583" y="34438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6" name="Oval 6">
            <a:extLst>
              <a:ext uri="{FF2B5EF4-FFF2-40B4-BE49-F238E27FC236}">
                <a16:creationId xmlns:a16="http://schemas.microsoft.com/office/drawing/2014/main" id="{1CF881ED-E969-4346-A0E9-E41AFCB89A28}"/>
              </a:ext>
            </a:extLst>
          </p:cNvPr>
          <p:cNvSpPr>
            <a:spLocks noChangeArrowheads="1"/>
          </p:cNvSpPr>
          <p:nvPr/>
        </p:nvSpPr>
        <p:spPr bwMode="auto">
          <a:xfrm rot="232075">
            <a:off x="3315027" y="3729760"/>
            <a:ext cx="233219" cy="237744"/>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7" name="Text Box 7">
            <a:extLst>
              <a:ext uri="{FF2B5EF4-FFF2-40B4-BE49-F238E27FC236}">
                <a16:creationId xmlns:a16="http://schemas.microsoft.com/office/drawing/2014/main" id="{4E5289B1-0F34-4388-9610-AEB69B57CD5D}"/>
              </a:ext>
            </a:extLst>
          </p:cNvPr>
          <p:cNvSpPr txBox="1">
            <a:spLocks noChangeArrowheads="1"/>
          </p:cNvSpPr>
          <p:nvPr/>
        </p:nvSpPr>
        <p:spPr bwMode="auto">
          <a:xfrm>
            <a:off x="3657600" y="3651004"/>
            <a:ext cx="3762568" cy="886397"/>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Kingdom of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Tavolara</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(unrecognized micronation)</a:t>
            </a:r>
            <a:endPar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Box 7">
            <a:extLst>
              <a:ext uri="{FF2B5EF4-FFF2-40B4-BE49-F238E27FC236}">
                <a16:creationId xmlns:a16="http://schemas.microsoft.com/office/drawing/2014/main" id="{89C85D35-81F0-4756-B43D-A2412F6E2927}"/>
              </a:ext>
            </a:extLst>
          </p:cNvPr>
          <p:cNvSpPr txBox="1"/>
          <p:nvPr/>
        </p:nvSpPr>
        <p:spPr>
          <a:xfrm>
            <a:off x="2286000" y="64135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5"/>
              </a:rPr>
              <a:t>https://en.wikipedia.org/wiki/Kingdom_of_Tavolara</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99855199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2872018" y="2692541"/>
            <a:ext cx="782962" cy="762000"/>
          </a:xfrm>
          <a:prstGeom prst="ellipse">
            <a:avLst/>
          </a:prstGeom>
          <a:noFill/>
          <a:ln w="76200">
            <a:solidFill>
              <a:srgbClr val="002395"/>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3610275" y="3438625"/>
            <a:ext cx="1552028" cy="886397"/>
          </a:xfrm>
          <a:prstGeom prst="rect">
            <a:avLst/>
          </a:prstGeom>
          <a:solidFill>
            <a:schemeClr val="bg1"/>
          </a:solidFill>
          <a:ln w="76200">
            <a:solidFill>
              <a:srgbClr val="002395"/>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Corsica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(French)</a:t>
            </a:r>
          </a:p>
        </p:txBody>
      </p:sp>
      <p:sp>
        <p:nvSpPr>
          <p:cNvPr id="5" name="Right Arrow 4"/>
          <p:cNvSpPr/>
          <p:nvPr/>
        </p:nvSpPr>
        <p:spPr bwMode="auto">
          <a:xfrm>
            <a:off x="814583" y="2743200"/>
            <a:ext cx="1395217" cy="594741"/>
          </a:xfrm>
          <a:prstGeom prst="rightArrow">
            <a:avLst/>
          </a:prstGeom>
          <a:solidFill>
            <a:srgbClr val="ED2939"/>
          </a:solidFill>
          <a:ln w="38100" cap="flat" cmpd="sng" algn="ctr">
            <a:solidFill>
              <a:srgbClr val="002395"/>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Note</a:t>
            </a:r>
          </a:p>
        </p:txBody>
      </p:sp>
    </p:spTree>
    <p:extLst>
      <p:ext uri="{BB962C8B-B14F-4D97-AF65-F5344CB8AC3E}">
        <p14:creationId xmlns:p14="http://schemas.microsoft.com/office/powerpoint/2010/main" val="400476663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2757304" y="2097447"/>
            <a:ext cx="233219" cy="237744"/>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3124200" y="1778037"/>
            <a:ext cx="4121641" cy="886397"/>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Principality of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Seborga</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(unrecognized micronation)</a:t>
            </a:r>
          </a:p>
        </p:txBody>
      </p:sp>
      <p:sp>
        <p:nvSpPr>
          <p:cNvPr id="5" name="Right Arrow 4"/>
          <p:cNvSpPr/>
          <p:nvPr/>
        </p:nvSpPr>
        <p:spPr bwMode="auto">
          <a:xfrm>
            <a:off x="814583" y="1918063"/>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6" name="TextBox 5">
            <a:extLst>
              <a:ext uri="{FF2B5EF4-FFF2-40B4-BE49-F238E27FC236}">
                <a16:creationId xmlns:a16="http://schemas.microsoft.com/office/drawing/2014/main" id="{7D8C3A12-AAC3-45AE-9236-8CB84FEA1EE1}"/>
              </a:ext>
            </a:extLst>
          </p:cNvPr>
          <p:cNvSpPr txBox="1"/>
          <p:nvPr/>
        </p:nvSpPr>
        <p:spPr>
          <a:xfrm>
            <a:off x="2286000" y="64135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5"/>
              </a:rPr>
              <a:t>https://en.wikipedia.org/wiki/Seborga</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95407128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628741" name="Oval 5"/>
          <p:cNvSpPr>
            <a:spLocks noChangeArrowheads="1"/>
          </p:cNvSpPr>
          <p:nvPr/>
        </p:nvSpPr>
        <p:spPr bwMode="auto">
          <a:xfrm rot="232075">
            <a:off x="3733800" y="2895600"/>
            <a:ext cx="838200" cy="5334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Right Arrow 3"/>
          <p:cNvSpPr/>
          <p:nvPr/>
        </p:nvSpPr>
        <p:spPr bwMode="auto">
          <a:xfrm>
            <a:off x="814583" y="2834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
        <p:nvSpPr>
          <p:cNvPr id="8" name="Text Box 7">
            <a:extLst>
              <a:ext uri="{FF2B5EF4-FFF2-40B4-BE49-F238E27FC236}">
                <a16:creationId xmlns:a16="http://schemas.microsoft.com/office/drawing/2014/main" id="{D0021F5C-2952-4B90-BC03-47C69465829C}"/>
              </a:ext>
            </a:extLst>
          </p:cNvPr>
          <p:cNvSpPr txBox="1">
            <a:spLocks noChangeArrowheads="1"/>
          </p:cNvSpPr>
          <p:nvPr/>
        </p:nvSpPr>
        <p:spPr bwMode="auto">
          <a:xfrm>
            <a:off x="4700093" y="2900402"/>
            <a:ext cx="1167307" cy="55399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Rome</a:t>
            </a: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82637499"/>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6387" name="Text Box 7"/>
          <p:cNvSpPr txBox="1">
            <a:spLocks noChangeArrowheads="1"/>
          </p:cNvSpPr>
          <p:nvPr/>
        </p:nvSpPr>
        <p:spPr bwMode="auto">
          <a:xfrm>
            <a:off x="4754598" y="2673493"/>
            <a:ext cx="3182281" cy="1341906"/>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 Holy See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(The Vatican)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an independent country</a:t>
            </a:r>
          </a:p>
        </p:txBody>
      </p:sp>
      <p:sp>
        <p:nvSpPr>
          <p:cNvPr id="16388" name="Oval 5"/>
          <p:cNvSpPr>
            <a:spLocks noChangeArrowheads="1"/>
          </p:cNvSpPr>
          <p:nvPr/>
        </p:nvSpPr>
        <p:spPr bwMode="auto">
          <a:xfrm rot="232075">
            <a:off x="3733800" y="2895600"/>
            <a:ext cx="838200" cy="5334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Right Arrow 4"/>
          <p:cNvSpPr/>
          <p:nvPr/>
        </p:nvSpPr>
        <p:spPr bwMode="auto">
          <a:xfrm>
            <a:off x="814583" y="28342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4032250" y="1825625"/>
            <a:ext cx="1066800" cy="762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Right Arrow 3"/>
          <p:cNvSpPr/>
          <p:nvPr/>
        </p:nvSpPr>
        <p:spPr bwMode="auto">
          <a:xfrm>
            <a:off x="814583" y="18436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7410"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17411" name="Oval 6"/>
          <p:cNvSpPr>
            <a:spLocks noChangeArrowheads="1"/>
          </p:cNvSpPr>
          <p:nvPr/>
        </p:nvSpPr>
        <p:spPr bwMode="auto">
          <a:xfrm rot="232075">
            <a:off x="4032250" y="1825625"/>
            <a:ext cx="1066800" cy="762000"/>
          </a:xfrm>
          <a:prstGeom prst="ellipse">
            <a:avLst/>
          </a:prstGeom>
          <a:noFill/>
          <a:ln w="76200">
            <a:solidFill>
              <a:srgbClr val="C0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Text Box 7"/>
          <p:cNvSpPr txBox="1">
            <a:spLocks noChangeArrowheads="1"/>
          </p:cNvSpPr>
          <p:nvPr/>
        </p:nvSpPr>
        <p:spPr bwMode="auto">
          <a:xfrm>
            <a:off x="4097968" y="2792849"/>
            <a:ext cx="4761240" cy="1255728"/>
          </a:xfrm>
          <a:prstGeom prst="rect">
            <a:avLst/>
          </a:prstGeom>
          <a:solidFill>
            <a:schemeClr val="bg1"/>
          </a:solidFill>
          <a:ln w="76200">
            <a:solidFill>
              <a:srgbClr val="FF0000"/>
            </a:solidFill>
            <a:miter lim="800000"/>
            <a:headEnd/>
            <a:tailEnd/>
          </a:ln>
        </p:spPr>
        <p:txBody>
          <a:bodyPr wrap="none" t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The Most Serene Republic </a:t>
            </a:r>
            <a:b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b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of San Marino</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an independent country</a:t>
            </a:r>
          </a:p>
        </p:txBody>
      </p:sp>
      <p:sp>
        <p:nvSpPr>
          <p:cNvPr id="5" name="Right Arrow 4"/>
          <p:cNvSpPr/>
          <p:nvPr/>
        </p:nvSpPr>
        <p:spPr bwMode="auto">
          <a:xfrm>
            <a:off x="814583" y="1843659"/>
            <a:ext cx="1395217" cy="594741"/>
          </a:xfrm>
          <a:prstGeom prst="rightArrow">
            <a:avLst/>
          </a:prstGeom>
          <a:solidFill>
            <a:srgbClr val="94D7E7"/>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Note</a:t>
            </a:r>
          </a:p>
        </p:txBody>
      </p:sp>
    </p:spTree>
    <p:extLst>
      <p:ext uri="{BB962C8B-B14F-4D97-AF65-F5344CB8AC3E}">
        <p14:creationId xmlns:p14="http://schemas.microsoft.com/office/powerpoint/2010/main" val="3459428726"/>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22531" name="Text Box 3"/>
          <p:cNvSpPr txBox="1">
            <a:spLocks noChangeArrowheads="1"/>
          </p:cNvSpPr>
          <p:nvPr/>
        </p:nvSpPr>
        <p:spPr bwMode="auto">
          <a:xfrm>
            <a:off x="2030413" y="5073650"/>
            <a:ext cx="1398587" cy="641350"/>
          </a:xfrm>
          <a:prstGeom prst="rect">
            <a:avLst/>
          </a:prstGeom>
          <a:noFill/>
          <a:ln w="9525">
            <a:noFill/>
            <a:miter lim="800000"/>
            <a:headEnd/>
            <a:tailEnd/>
          </a:ln>
        </p:spPr>
        <p:txBody>
          <a:bodyPr wrap="none">
            <a:spAutoFit/>
          </a:bodyPr>
          <a:lstStyle/>
          <a:p>
            <a:r>
              <a:rPr lang="en-US" sz="3600" i="0"/>
              <a:t>Italy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38200"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latin typeface="Verdana" pitchFamily="34" charset="0"/>
              </a:rPr>
              <a:t>one person</a:t>
            </a:r>
            <a:endParaRPr lang="en-US" sz="1800" dirty="0">
              <a:latin typeface="Verdana" pitchFamily="34" charset="0"/>
            </a:endParaRPr>
          </a:p>
          <a:p>
            <a:pPr marL="1712913" lvl="1" indent="-333375" eaLnBrk="1" hangingPunct="1">
              <a:lnSpc>
                <a:spcPct val="90000"/>
              </a:lnSpc>
              <a:defRPr/>
            </a:pPr>
            <a:r>
              <a:rPr lang="en-US" b="1" dirty="0">
                <a:latin typeface="Verdana" pitchFamily="34" charset="0"/>
              </a:rPr>
              <a:t>the family</a:t>
            </a:r>
            <a:endParaRPr lang="en-US" sz="1600" dirty="0">
              <a:latin typeface="Verdana" pitchFamily="34" charset="0"/>
            </a:endParaRPr>
          </a:p>
          <a:p>
            <a:pPr marL="1712913" lvl="1" indent="-333375" eaLnBrk="1" hangingPunct="1">
              <a:lnSpc>
                <a:spcPct val="90000"/>
              </a:lnSpc>
              <a:defRPr/>
            </a:pPr>
            <a:r>
              <a:rPr lang="en-US" b="1" dirty="0">
                <a:latin typeface="Verdana" pitchFamily="34" charset="0"/>
              </a:rPr>
              <a:t>the community</a:t>
            </a:r>
          </a:p>
          <a:p>
            <a:pPr marL="1712913" lvl="1" indent="-333375" eaLnBrk="1" hangingPunct="1">
              <a:lnSpc>
                <a:spcPct val="90000"/>
              </a:lnSpc>
              <a:defRPr/>
            </a:pPr>
            <a:r>
              <a:rPr lang="en-US" b="1" dirty="0">
                <a:latin typeface="Verdana" pitchFamily="34" charset="0"/>
              </a:rPr>
              <a:t>a region</a:t>
            </a:r>
          </a:p>
          <a:p>
            <a:pPr marL="1712913" lvl="1" indent="-333375" eaLnBrk="1" hangingPunct="1">
              <a:lnSpc>
                <a:spcPct val="90000"/>
              </a:lnSpc>
              <a:defRPr/>
            </a:pPr>
            <a:r>
              <a:rPr lang="en-US" b="1" dirty="0">
                <a:latin typeface="Verdana" pitchFamily="34" charset="0"/>
              </a:rPr>
              <a:t>a “culture area”</a:t>
            </a:r>
          </a:p>
          <a:p>
            <a:pPr marL="1712913" lvl="1" indent="-333375" eaLnBrk="1" hangingPunct="1">
              <a:lnSpc>
                <a:spcPct val="90000"/>
              </a:lnSpc>
              <a:defRPr/>
            </a:pPr>
            <a:r>
              <a:rPr lang="en-US" b="1" dirty="0">
                <a:latin typeface="Verdana" pitchFamily="34" charset="0"/>
              </a:rPr>
              <a:t>a culture / “subculture”</a:t>
            </a:r>
          </a:p>
          <a:p>
            <a:pPr marL="1712913" lvl="1" indent="-333375" eaLnBrk="1" hangingPunct="1">
              <a:lnSpc>
                <a:spcPct val="90000"/>
              </a:lnSpc>
              <a:defRPr/>
            </a:pPr>
            <a:r>
              <a:rPr lang="en-US" sz="3200" b="1" dirty="0">
                <a:solidFill>
                  <a:srgbClr val="FF0000"/>
                </a:solidFill>
                <a:latin typeface="Verdana" pitchFamily="34" charset="0"/>
              </a:rPr>
              <a:t>a nation / region</a:t>
            </a:r>
          </a:p>
          <a:p>
            <a:pPr marL="1712913" lvl="1" indent="-333375" eaLnBrk="1" hangingPunct="1">
              <a:lnSpc>
                <a:spcPct val="90000"/>
              </a:lnSpc>
              <a:defRPr/>
            </a:pPr>
            <a:r>
              <a:rPr lang="en-US" b="1" dirty="0">
                <a:latin typeface="Verdana" pitchFamily="34" charset="0"/>
              </a:rPr>
              <a:t>the world</a:t>
            </a:r>
          </a:p>
          <a:p>
            <a:pPr marL="1712913" lvl="1" indent="-333375" eaLnBrk="1" hangingPunct="1">
              <a:lnSpc>
                <a:spcPct val="90000"/>
              </a:lnSpc>
              <a:defRPr/>
            </a:pPr>
            <a:r>
              <a:rPr lang="en-US" b="1" dirty="0">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Tree>
    <p:extLst>
      <p:ext uri="{BB962C8B-B14F-4D97-AF65-F5344CB8AC3E}">
        <p14:creationId xmlns:p14="http://schemas.microsoft.com/office/powerpoint/2010/main" val="151353205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b="1" dirty="0">
                <a:solidFill>
                  <a:schemeClr val="accent1">
                    <a:lumMod val="90000"/>
                  </a:schemeClr>
                </a:solidFill>
                <a:latin typeface="Verdana" pitchFamily="34" charset="0"/>
              </a:rPr>
              <a:t>a nation / region</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Tree>
    <p:extLst>
      <p:ext uri="{BB962C8B-B14F-4D97-AF65-F5344CB8AC3E}">
        <p14:creationId xmlns:p14="http://schemas.microsoft.com/office/powerpoint/2010/main" val="2630507585"/>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body" idx="4294967295"/>
          </p:nvPr>
        </p:nvSpPr>
        <p:spPr>
          <a:xfrm>
            <a:off x="460375" y="1598613"/>
            <a:ext cx="8226425" cy="4570412"/>
          </a:xfrm>
        </p:spPr>
        <p:txBody>
          <a:bodyPr/>
          <a:lstStyle/>
          <a:p>
            <a:pPr algn="ctr" eaLnBrk="1" hangingPunct="1">
              <a:buFontTx/>
              <a:buNone/>
            </a:pPr>
            <a:r>
              <a:rPr lang="en-US" sz="4400" b="1" dirty="0">
                <a:solidFill>
                  <a:srgbClr val="FF0000"/>
                </a:solidFill>
              </a:rPr>
              <a:t>a cultural metaphor</a:t>
            </a:r>
          </a:p>
          <a:p>
            <a:pPr algn="ctr" eaLnBrk="1" hangingPunct="1">
              <a:buFontTx/>
              <a:buNone/>
            </a:pPr>
            <a:r>
              <a:rPr lang="en-US" sz="2000" dirty="0">
                <a:solidFill>
                  <a:srgbClr val="FF3300"/>
                </a:solidFill>
              </a:rPr>
              <a:t>(analogy, by means of cultural metaphors)</a:t>
            </a:r>
            <a:endParaRPr lang="en-US" sz="1800" dirty="0">
              <a:solidFill>
                <a:srgbClr val="FF3300"/>
              </a:solidFill>
            </a:endParaRPr>
          </a:p>
          <a:p>
            <a:pPr algn="ctr" eaLnBrk="1" hangingPunct="1">
              <a:buFontTx/>
              <a:buNone/>
            </a:pPr>
            <a:r>
              <a:rPr lang="en-US" sz="4400" b="1" dirty="0">
                <a:solidFill>
                  <a:srgbClr val="FF0000"/>
                </a:solidFill>
              </a:rPr>
              <a:t>as a</a:t>
            </a:r>
          </a:p>
          <a:p>
            <a:pPr algn="ctr" eaLnBrk="1" hangingPunct="1">
              <a:buFontTx/>
              <a:buNone/>
            </a:pPr>
            <a:r>
              <a:rPr lang="en-US" sz="4400" b="1" dirty="0">
                <a:solidFill>
                  <a:srgbClr val="FF0000"/>
                </a:solidFill>
              </a:rPr>
              <a:t>Unit of Analysis</a:t>
            </a:r>
          </a:p>
        </p:txBody>
      </p:sp>
    </p:spTree>
    <p:extLst>
      <p:ext uri="{BB962C8B-B14F-4D97-AF65-F5344CB8AC3E}">
        <p14:creationId xmlns:p14="http://schemas.microsoft.com/office/powerpoint/2010/main" val="1098568208"/>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900566" y="859526"/>
            <a:ext cx="7315200" cy="4439677"/>
          </a:xfrm>
        </p:spPr>
        <p:txBody>
          <a:bodyPr>
            <a:spAutoFit/>
          </a:bodyPr>
          <a:lstStyle/>
          <a:p>
            <a:pPr algn="ctr" eaLnBrk="1" hangingPunct="1">
              <a:lnSpc>
                <a:spcPct val="90000"/>
              </a:lnSpc>
              <a:buFontTx/>
              <a:buNone/>
              <a:defRPr/>
            </a:pPr>
            <a:r>
              <a:rPr lang="en-US" sz="2400" dirty="0">
                <a:solidFill>
                  <a:schemeClr val="bg1">
                    <a:lumMod val="65000"/>
                  </a:schemeClr>
                </a:solidFill>
                <a:latin typeface="Verdana" pitchFamily="34" charset="0"/>
              </a:rPr>
              <a:t>as mentioned in the “Orientation” </a:t>
            </a:r>
          </a:p>
          <a:p>
            <a:pPr algn="ctr" eaLnBrk="1" hangingPunct="1">
              <a:lnSpc>
                <a:spcPct val="90000"/>
              </a:lnSpc>
              <a:buFontTx/>
              <a:buNone/>
              <a:defRPr/>
            </a:pPr>
            <a:r>
              <a:rPr lang="en-US" b="1" dirty="0">
                <a:solidFill>
                  <a:schemeClr val="bg1">
                    <a:lumMod val="65000"/>
                  </a:schemeClr>
                </a:solidFill>
                <a:latin typeface="Verdana" pitchFamily="34" charset="0"/>
              </a:rPr>
              <a:t>units of analysis may include:</a:t>
            </a:r>
          </a:p>
          <a:p>
            <a:pPr marL="1538288" indent="-158750" eaLnBrk="1" hangingPunct="1">
              <a:lnSpc>
                <a:spcPct val="60000"/>
              </a:lnSpc>
              <a:spcBef>
                <a:spcPts val="300"/>
              </a:spcBef>
              <a:buFontTx/>
              <a:buNone/>
              <a:tabLst>
                <a:tab pos="1030288" algn="l"/>
              </a:tabLst>
              <a:defRPr/>
            </a:pPr>
            <a:endParaRPr lang="en-US" sz="2000" b="1" dirty="0">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one person</a:t>
            </a:r>
            <a:endParaRPr lang="en-US" sz="1400" dirty="0">
              <a:solidFill>
                <a:schemeClr val="bg1">
                  <a:lumMod val="65000"/>
                </a:schemeClr>
              </a:solidFill>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the family</a:t>
            </a:r>
            <a:endParaRPr lang="en-US" sz="1200" dirty="0">
              <a:solidFill>
                <a:schemeClr val="bg1">
                  <a:lumMod val="65000"/>
                </a:schemeClr>
              </a:solidFill>
              <a:latin typeface="Verdana" pitchFamily="34" charset="0"/>
            </a:endParaRPr>
          </a:p>
          <a:p>
            <a:pPr marL="1712913" lvl="1" indent="-333375" eaLnBrk="1" hangingPunct="1">
              <a:lnSpc>
                <a:spcPct val="90000"/>
              </a:lnSpc>
              <a:defRPr/>
            </a:pPr>
            <a:r>
              <a:rPr lang="en-US" sz="2000" b="1" dirty="0">
                <a:solidFill>
                  <a:schemeClr val="bg1">
                    <a:lumMod val="65000"/>
                  </a:schemeClr>
                </a:solidFill>
                <a:latin typeface="Verdana" pitchFamily="34" charset="0"/>
              </a:rPr>
              <a:t>the community</a:t>
            </a:r>
          </a:p>
          <a:p>
            <a:pPr marL="1712913" lvl="1" indent="-333375" eaLnBrk="1" hangingPunct="1">
              <a:lnSpc>
                <a:spcPct val="90000"/>
              </a:lnSpc>
              <a:defRPr/>
            </a:pPr>
            <a:r>
              <a:rPr lang="en-US" sz="2000" b="1" dirty="0">
                <a:solidFill>
                  <a:schemeClr val="bg1">
                    <a:lumMod val="65000"/>
                  </a:schemeClr>
                </a:solidFill>
                <a:latin typeface="Verdana" pitchFamily="34" charset="0"/>
              </a:rPr>
              <a:t>a region</a:t>
            </a:r>
          </a:p>
          <a:p>
            <a:pPr marL="1712913" lvl="1" indent="-333375" eaLnBrk="1" hangingPunct="1">
              <a:lnSpc>
                <a:spcPct val="90000"/>
              </a:lnSpc>
              <a:defRPr/>
            </a:pPr>
            <a:r>
              <a:rPr lang="en-US" sz="2000" b="1" dirty="0">
                <a:solidFill>
                  <a:schemeClr val="bg1">
                    <a:lumMod val="65000"/>
                  </a:schemeClr>
                </a:solidFill>
                <a:latin typeface="Verdana" pitchFamily="34" charset="0"/>
              </a:rPr>
              <a:t>a “culture area”</a:t>
            </a:r>
          </a:p>
          <a:p>
            <a:pPr marL="1712913" lvl="1" indent="-333375" eaLnBrk="1" hangingPunct="1">
              <a:lnSpc>
                <a:spcPct val="90000"/>
              </a:lnSpc>
              <a:defRPr/>
            </a:pPr>
            <a:r>
              <a:rPr lang="en-US" sz="2000" b="1" dirty="0">
                <a:solidFill>
                  <a:schemeClr val="bg1">
                    <a:lumMod val="65000"/>
                  </a:schemeClr>
                </a:solidFill>
                <a:latin typeface="Verdana" pitchFamily="34" charset="0"/>
              </a:rPr>
              <a:t>a culture / “subculture”</a:t>
            </a:r>
          </a:p>
          <a:p>
            <a:pPr marL="1712913" lvl="1" indent="-333375" eaLnBrk="1" hangingPunct="1">
              <a:lnSpc>
                <a:spcPct val="90000"/>
              </a:lnSpc>
              <a:defRPr/>
            </a:pPr>
            <a:r>
              <a:rPr lang="en-US" sz="2000" b="1" dirty="0">
                <a:solidFill>
                  <a:schemeClr val="bg1">
                    <a:lumMod val="65000"/>
                  </a:schemeClr>
                </a:solidFill>
                <a:latin typeface="Verdana" pitchFamily="34" charset="0"/>
              </a:rPr>
              <a:t>a nation</a:t>
            </a:r>
          </a:p>
          <a:p>
            <a:pPr marL="1712913" lvl="1" indent="-333375" eaLnBrk="1" hangingPunct="1">
              <a:lnSpc>
                <a:spcPct val="90000"/>
              </a:lnSpc>
              <a:defRPr/>
            </a:pPr>
            <a:r>
              <a:rPr lang="en-US" sz="2000" b="1" dirty="0">
                <a:solidFill>
                  <a:schemeClr val="bg1">
                    <a:lumMod val="65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
        <p:nvSpPr>
          <p:cNvPr id="4" name="TextBox 3"/>
          <p:cNvSpPr txBox="1">
            <a:spLocks noChangeArrowheads="1"/>
          </p:cNvSpPr>
          <p:nvPr/>
        </p:nvSpPr>
        <p:spPr bwMode="auto">
          <a:xfrm>
            <a:off x="914644" y="2082602"/>
            <a:ext cx="7315200" cy="243143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cultural metaphors use an item or event representative of a culture and analyze the culture with reference to that item or event</a:t>
            </a:r>
          </a:p>
        </p:txBody>
      </p:sp>
    </p:spTree>
    <p:extLst>
      <p:ext uri="{BB962C8B-B14F-4D97-AF65-F5344CB8AC3E}">
        <p14:creationId xmlns:p14="http://schemas.microsoft.com/office/powerpoint/2010/main" val="1926236146"/>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1784997"/>
            <a:ext cx="7315200" cy="484440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0000"/>
                </a:solidFill>
                <a:effectLst/>
                <a:uLnTx/>
                <a:uFillTx/>
                <a:latin typeface="Arial" charset="0"/>
                <a:ea typeface="+mn-ea"/>
                <a:cs typeface="+mn-cs"/>
              </a:rPr>
              <a:t>metaphor</a:t>
            </a:r>
            <a:r>
              <a:rPr kumimoji="0" lang="en-US" sz="1800" b="1" i="0" u="none" strike="noStrike" kern="1200" cap="none" spc="0" normalizeH="0" baseline="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7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charset="0"/>
                <a:ea typeface="+mn-ea"/>
                <a:cs typeface="+mn-cs"/>
              </a:rPr>
              <a:t>“The use of a word or phrase to refer to something that it isn’t, invoking a direct similarity between the word or phrase used and the thing described . . . “</a:t>
            </a:r>
            <a:endParaRPr kumimoji="0" lang="en-US" sz="5400" b="1" i="0" u="none" strike="noStrike" kern="1200" cap="none" spc="0" normalizeH="0" baseline="0" noProof="0" dirty="0">
              <a:ln>
                <a:noFill/>
              </a:ln>
              <a:solidFill>
                <a:srgbClr val="FF0000"/>
              </a:solidFill>
              <a:effectLst/>
              <a:uLnTx/>
              <a:uFillTx/>
              <a:latin typeface="Arial" charset="0"/>
              <a:ea typeface="+mn-ea"/>
              <a:cs typeface="+mn-cs"/>
            </a:endParaRPr>
          </a:p>
        </p:txBody>
      </p:sp>
      <p:sp>
        <p:nvSpPr>
          <p:cNvPr id="2" name="Rectangle 1"/>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2"/>
              </a:rPr>
              <a:t>https://en.wiktionary.org/wiki/metaphor</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01716300"/>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80" y="132577"/>
            <a:ext cx="8226425" cy="5940088"/>
          </a:xfrm>
        </p:spPr>
        <p:txBody>
          <a:bodyPr wrap="square">
            <a:spAutoFit/>
          </a:bodyPr>
          <a:lstStyle/>
          <a:p>
            <a:pPr algn="ctr" eaLnBrk="1" hangingPunct="1">
              <a:buFontTx/>
              <a:buNone/>
            </a:pPr>
            <a:r>
              <a:rPr lang="en-US" sz="4000" b="1" dirty="0">
                <a:solidFill>
                  <a:srgbClr val="FF0000"/>
                </a:solidFill>
              </a:rPr>
              <a:t>a </a:t>
            </a:r>
          </a:p>
          <a:p>
            <a:pPr algn="ctr" eaLnBrk="1" hangingPunct="1">
              <a:buFontTx/>
              <a:buNone/>
            </a:pPr>
            <a:r>
              <a:rPr lang="en-US" sz="6000" b="1" dirty="0">
                <a:solidFill>
                  <a:srgbClr val="FF0000"/>
                </a:solidFill>
              </a:rPr>
              <a:t>cultural metaphor</a:t>
            </a:r>
            <a:r>
              <a:rPr lang="en-US" sz="4000" b="1" dirty="0">
                <a:solidFill>
                  <a:srgbClr val="FF0000"/>
                </a:solidFill>
              </a:rPr>
              <a:t> is a specialized use of an item or action or idea itself </a:t>
            </a:r>
          </a:p>
          <a:p>
            <a:pPr algn="ctr" eaLnBrk="1" hangingPunct="1">
              <a:buFontTx/>
              <a:buNone/>
            </a:pPr>
            <a:r>
              <a:rPr lang="en-US" sz="4000" b="1" dirty="0">
                <a:solidFill>
                  <a:srgbClr val="FF0000"/>
                </a:solidFill>
              </a:rPr>
              <a:t>as a Unit of Analysis . . .</a:t>
            </a:r>
            <a:endParaRPr lang="en-US" sz="4400" dirty="0">
              <a:solidFill>
                <a:srgbClr val="FF0000"/>
              </a:solidFill>
            </a:endParaRPr>
          </a:p>
        </p:txBody>
      </p:sp>
    </p:spTree>
    <p:extLst>
      <p:ext uri="{BB962C8B-B14F-4D97-AF65-F5344CB8AC3E}">
        <p14:creationId xmlns:p14="http://schemas.microsoft.com/office/powerpoint/2010/main" val="193762476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80" y="871240"/>
            <a:ext cx="8226425" cy="4462760"/>
          </a:xfrm>
        </p:spPr>
        <p:txBody>
          <a:bodyPr wrap="square">
            <a:spAutoFit/>
          </a:bodyPr>
          <a:lstStyle/>
          <a:p>
            <a:pPr algn="ctr" eaLnBrk="1" hangingPunct="1">
              <a:buFontTx/>
              <a:buNone/>
            </a:pPr>
            <a:r>
              <a:rPr lang="en-US" sz="4000" b="1" dirty="0">
                <a:solidFill>
                  <a:srgbClr val="FFC000"/>
                </a:solidFill>
              </a:rPr>
              <a:t>a cultural metaphor is a specialized use of an item or action or idea itself </a:t>
            </a:r>
          </a:p>
          <a:p>
            <a:pPr algn="ctr" eaLnBrk="1" hangingPunct="1">
              <a:buFontTx/>
              <a:buNone/>
            </a:pPr>
            <a:r>
              <a:rPr lang="en-US" sz="4000" b="1" dirty="0">
                <a:solidFill>
                  <a:srgbClr val="FFC000"/>
                </a:solidFill>
              </a:rPr>
              <a:t>as a Unit of Analysis . . .</a:t>
            </a:r>
            <a:endParaRPr lang="en-US" sz="4400" dirty="0">
              <a:solidFill>
                <a:srgbClr val="FFC000"/>
              </a:solidFill>
            </a:endParaRPr>
          </a:p>
        </p:txBody>
      </p:sp>
      <p:sp>
        <p:nvSpPr>
          <p:cNvPr id="3" name="Rectangle 2"/>
          <p:cNvSpPr/>
          <p:nvPr/>
        </p:nvSpPr>
        <p:spPr>
          <a:xfrm>
            <a:off x="2507022" y="4724400"/>
            <a:ext cx="4198585" cy="707886"/>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3300"/>
                </a:solidFill>
                <a:effectLst/>
                <a:uLnTx/>
                <a:uFillTx/>
                <a:latin typeface="Arial"/>
                <a:ea typeface="+mn-ea"/>
                <a:cs typeface="+mn-cs"/>
              </a:rPr>
              <a:t>through analogy</a:t>
            </a:r>
          </a:p>
        </p:txBody>
      </p:sp>
    </p:spTree>
    <p:extLst>
      <p:ext uri="{BB962C8B-B14F-4D97-AF65-F5344CB8AC3E}">
        <p14:creationId xmlns:p14="http://schemas.microsoft.com/office/powerpoint/2010/main" val="4000757316"/>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1708797"/>
            <a:ext cx="7315200" cy="484440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0000"/>
                </a:solidFill>
                <a:effectLst/>
                <a:uLnTx/>
                <a:uFillTx/>
                <a:latin typeface="Arial" charset="0"/>
                <a:ea typeface="+mn-ea"/>
                <a:cs typeface="+mn-cs"/>
              </a:rPr>
              <a:t>analogy</a:t>
            </a:r>
            <a:r>
              <a:rPr kumimoji="0" lang="en-US" sz="1800" b="1" i="0" u="none" strike="noStrike" kern="1200" cap="none" spc="0" normalizeH="0" baseline="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charset="0"/>
                <a:ea typeface="+mn-ea"/>
                <a:cs typeface="+mn-cs"/>
              </a:rPr>
              <a:t>“A relationship of resemblance or equivalence between two situations, people, or objects, especially when used as a basis for explanation or extrapolation.“</a:t>
            </a:r>
            <a:endParaRPr kumimoji="0" lang="en-US" sz="5400" b="1" i="0" u="none" strike="noStrike" kern="1200" cap="none" spc="0" normalizeH="0" baseline="0" noProof="0" dirty="0">
              <a:ln>
                <a:noFill/>
              </a:ln>
              <a:solidFill>
                <a:srgbClr val="FF0000"/>
              </a:solidFill>
              <a:effectLst/>
              <a:uLnTx/>
              <a:uFillTx/>
              <a:latin typeface="Arial" charset="0"/>
              <a:ea typeface="+mn-ea"/>
              <a:cs typeface="+mn-cs"/>
            </a:endParaRPr>
          </a:p>
        </p:txBody>
      </p:sp>
      <p:sp>
        <p:nvSpPr>
          <p:cNvPr id="2" name="Rectangle 1"/>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2"/>
              </a:rPr>
              <a:t>https://en.wiktionary.org/wiki/metaphor</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043437509"/>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atin typeface="Verdana" pitchFamily="34" charset="0"/>
              </a:rPr>
              <a:t> Cultural Metaphors</a:t>
            </a:r>
          </a:p>
        </p:txBody>
      </p:sp>
      <p:sp>
        <p:nvSpPr>
          <p:cNvPr id="40963" name="Rectangle 3"/>
          <p:cNvSpPr>
            <a:spLocks noGrp="1" noChangeArrowheads="1"/>
          </p:cNvSpPr>
          <p:nvPr>
            <p:ph type="body" idx="1"/>
          </p:nvPr>
        </p:nvSpPr>
        <p:spPr>
          <a:xfrm>
            <a:off x="914400" y="2286000"/>
            <a:ext cx="7315200" cy="3405869"/>
          </a:xfrm>
        </p:spPr>
        <p:txBody>
          <a:bodyPr>
            <a:spAutoFit/>
          </a:bodyPr>
          <a:lstStyle/>
          <a:p>
            <a:pPr eaLnBrk="1" hangingPunct="1">
              <a:buFontTx/>
              <a:buNone/>
            </a:pPr>
            <a:endParaRPr lang="en-US" sz="1200" b="1" dirty="0">
              <a:latin typeface="Verdana" pitchFamily="34" charset="0"/>
            </a:endParaRPr>
          </a:p>
          <a:p>
            <a:pPr marL="0" indent="0" algn="ctr" eaLnBrk="1" hangingPunct="1">
              <a:lnSpc>
                <a:spcPct val="130000"/>
              </a:lnSpc>
              <a:buNone/>
            </a:pPr>
            <a:r>
              <a:rPr lang="en-US" sz="3600" b="1" dirty="0">
                <a:latin typeface="Verdana" pitchFamily="34" charset="0"/>
              </a:rPr>
              <a:t>the metaphor applies </a:t>
            </a:r>
          </a:p>
          <a:p>
            <a:pPr marL="0" indent="0" algn="ctr" eaLnBrk="1" hangingPunct="1">
              <a:lnSpc>
                <a:spcPct val="130000"/>
              </a:lnSpc>
              <a:buNone/>
            </a:pPr>
            <a:r>
              <a:rPr lang="en-US" sz="3600" b="1" dirty="0">
                <a:latin typeface="Verdana" pitchFamily="34" charset="0"/>
              </a:rPr>
              <a:t>to </a:t>
            </a:r>
            <a:r>
              <a:rPr lang="en-US" sz="3600" b="1" i="1" dirty="0">
                <a:solidFill>
                  <a:srgbClr val="FF0000"/>
                </a:solidFill>
                <a:latin typeface="Verdana" pitchFamily="34" charset="0"/>
              </a:rPr>
              <a:t>a group</a:t>
            </a:r>
            <a:r>
              <a:rPr lang="en-US" sz="3600" b="1" dirty="0">
                <a:latin typeface="Verdana" pitchFamily="34" charset="0"/>
              </a:rPr>
              <a:t>, </a:t>
            </a:r>
          </a:p>
          <a:p>
            <a:pPr marL="0" indent="0" algn="ctr" eaLnBrk="1" hangingPunct="1">
              <a:lnSpc>
                <a:spcPct val="130000"/>
              </a:lnSpc>
              <a:buNone/>
            </a:pPr>
            <a:r>
              <a:rPr lang="en-US" sz="3600" b="1" dirty="0">
                <a:latin typeface="Verdana" pitchFamily="34" charset="0"/>
              </a:rPr>
              <a:t>but not to every individual within the group</a:t>
            </a:r>
          </a:p>
        </p:txBody>
      </p:sp>
    </p:spTree>
    <p:extLst>
      <p:ext uri="{BB962C8B-B14F-4D97-AF65-F5344CB8AC3E}">
        <p14:creationId xmlns:p14="http://schemas.microsoft.com/office/powerpoint/2010/main" val="2445396576"/>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a:latin typeface="Verdana" pitchFamily="34" charset="0"/>
              </a:rPr>
              <a:t> Cultural Metaphors</a:t>
            </a:r>
          </a:p>
        </p:txBody>
      </p:sp>
      <p:sp>
        <p:nvSpPr>
          <p:cNvPr id="41987" name="Rectangle 3"/>
          <p:cNvSpPr>
            <a:spLocks noGrp="1" noChangeArrowheads="1"/>
          </p:cNvSpPr>
          <p:nvPr>
            <p:ph type="body" idx="1"/>
          </p:nvPr>
        </p:nvSpPr>
        <p:spPr>
          <a:xfrm>
            <a:off x="609600" y="1905000"/>
            <a:ext cx="8001000" cy="4498604"/>
          </a:xfrm>
        </p:spPr>
        <p:txBody>
          <a:bodyPr wrap="square">
            <a:spAutoFit/>
          </a:bodyPr>
          <a:lstStyle/>
          <a:p>
            <a:pPr marL="465137" lvl="1" indent="0" algn="ctr" eaLnBrk="1" hangingPunct="1">
              <a:lnSpc>
                <a:spcPct val="130000"/>
              </a:lnSpc>
              <a:buNone/>
            </a:pPr>
            <a:r>
              <a:rPr lang="en-US" sz="3200" b="1" dirty="0">
                <a:latin typeface="Verdana" pitchFamily="34" charset="0"/>
              </a:rPr>
              <a:t>a good amount of evidence suggests that there are commonalities across regional, racial, and ethnic groups within each of the countries that can be captured effectively by cultural metaphors</a:t>
            </a:r>
          </a:p>
        </p:txBody>
      </p:sp>
    </p:spTree>
    <p:extLst>
      <p:ext uri="{BB962C8B-B14F-4D97-AF65-F5344CB8AC3E}">
        <p14:creationId xmlns:p14="http://schemas.microsoft.com/office/powerpoint/2010/main" val="10947609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sz="4000" b="1" dirty="0">
                <a:solidFill>
                  <a:srgbClr val="FF0000"/>
                </a:solidFill>
                <a:latin typeface="Verdana" pitchFamily="34" charset="0"/>
              </a:rPr>
              <a:t>a country / nation </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b="1" dirty="0">
                <a:solidFill>
                  <a:schemeClr val="accent1">
                    <a:lumMod val="90000"/>
                  </a:schemeClr>
                </a:solidFill>
                <a:latin typeface="Verdana" pitchFamily="34" charset="0"/>
              </a:rPr>
              <a:t>a “cultural metaphor”</a:t>
            </a:r>
          </a:p>
        </p:txBody>
      </p:sp>
    </p:spTree>
    <p:extLst>
      <p:ext uri="{BB962C8B-B14F-4D97-AF65-F5344CB8AC3E}">
        <p14:creationId xmlns:p14="http://schemas.microsoft.com/office/powerpoint/2010/main" val="67736230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 country / nation</a:t>
            </a:r>
            <a:endParaRPr kumimoji="0" lang="en-US" sz="12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Arial" charset="0"/>
                <a:ea typeface="+mn-ea"/>
                <a:cs typeface="+mn-cs"/>
              </a:rPr>
              <a:t>as a</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Unit of Analysis: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Italy</a:t>
            </a:r>
          </a:p>
        </p:txBody>
      </p:sp>
    </p:spTree>
    <p:extLst>
      <p:ext uri="{BB962C8B-B14F-4D97-AF65-F5344CB8AC3E}">
        <p14:creationId xmlns:p14="http://schemas.microsoft.com/office/powerpoint/2010/main" val="3689295920"/>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dirty="0">
                <a:latin typeface="Verdana" pitchFamily="34" charset="0"/>
              </a:rPr>
              <a:t> Cultural Metaphors</a:t>
            </a:r>
          </a:p>
        </p:txBody>
      </p:sp>
      <p:sp>
        <p:nvSpPr>
          <p:cNvPr id="24579" name="Rectangle 3"/>
          <p:cNvSpPr>
            <a:spLocks noGrp="1" noChangeArrowheads="1"/>
          </p:cNvSpPr>
          <p:nvPr>
            <p:ph type="body" idx="1"/>
          </p:nvPr>
        </p:nvSpPr>
        <p:spPr>
          <a:xfrm>
            <a:off x="914400" y="1821186"/>
            <a:ext cx="7315200" cy="4884414"/>
          </a:xfrm>
        </p:spPr>
        <p:txBody>
          <a:bodyPr>
            <a:spAutoFit/>
          </a:bodyPr>
          <a:lstStyle/>
          <a:p>
            <a:pPr eaLnBrk="1" hangingPunct="1">
              <a:lnSpc>
                <a:spcPct val="130000"/>
              </a:lnSpc>
            </a:pPr>
            <a:r>
              <a:rPr lang="en-US" sz="2800" b="1" dirty="0">
                <a:latin typeface="Verdana" pitchFamily="34" charset="0"/>
              </a:rPr>
              <a:t>unit of analysis is usually the </a:t>
            </a:r>
            <a:r>
              <a:rPr lang="en-US" sz="3600" b="1" dirty="0">
                <a:latin typeface="Verdana" pitchFamily="34" charset="0"/>
              </a:rPr>
              <a:t>nation or national culture</a:t>
            </a:r>
            <a:endParaRPr lang="en-US" sz="2800" b="1" dirty="0">
              <a:latin typeface="Verdana" pitchFamily="34" charset="0"/>
            </a:endParaRPr>
          </a:p>
          <a:p>
            <a:pPr marL="865188" lvl="1" indent="-407988" eaLnBrk="1" hangingPunct="1">
              <a:lnSpc>
                <a:spcPct val="130000"/>
              </a:lnSpc>
            </a:pPr>
            <a:r>
              <a:rPr lang="en-US" sz="2400" b="1" i="1" dirty="0">
                <a:latin typeface="Verdana" pitchFamily="34" charset="0"/>
              </a:rPr>
              <a:t>Understanding Global Cultures</a:t>
            </a:r>
            <a:r>
              <a:rPr lang="en-US" sz="2400" b="1" dirty="0">
                <a:latin typeface="Verdana" pitchFamily="34" charset="0"/>
              </a:rPr>
              <a:t> features 34 nations</a:t>
            </a:r>
          </a:p>
          <a:p>
            <a:pPr marL="865188" lvl="1" indent="-407988" eaLnBrk="1" hangingPunct="1">
              <a:lnSpc>
                <a:spcPct val="130000"/>
              </a:lnSpc>
              <a:buFontTx/>
              <a:buNone/>
            </a:pPr>
            <a:r>
              <a:rPr lang="en-US" sz="2400" b="1" dirty="0">
                <a:latin typeface="Verdana" pitchFamily="34" charset="0"/>
              </a:rPr>
              <a:t>		</a:t>
            </a:r>
            <a:r>
              <a:rPr lang="en-US" sz="1800" b="1" dirty="0">
                <a:latin typeface="Verdana" pitchFamily="34" charset="0"/>
              </a:rPr>
              <a:t>(14 or 15 of the 34 are from Europe)</a:t>
            </a:r>
          </a:p>
          <a:p>
            <a:pPr marL="865188" lvl="1" indent="-407988" eaLnBrk="1" hangingPunct="1">
              <a:lnSpc>
                <a:spcPct val="130000"/>
              </a:lnSpc>
              <a:buNone/>
              <a:tabLst>
                <a:tab pos="3773488" algn="l"/>
              </a:tabLst>
            </a:pPr>
            <a:r>
              <a:rPr lang="en-US" sz="1800" b="1" dirty="0">
                <a:latin typeface="Verdana" pitchFamily="34" charset="0"/>
              </a:rPr>
              <a:t>      (6 / 37 cultures relate to food and food events) </a:t>
            </a:r>
          </a:p>
          <a:p>
            <a:pPr marL="865188" lvl="1" indent="-407988" eaLnBrk="1" hangingPunct="1"/>
            <a:endParaRPr lang="en-US" sz="100" b="1" dirty="0">
              <a:latin typeface="Verdana" pitchFamily="34" charset="0"/>
            </a:endParaRPr>
          </a:p>
          <a:p>
            <a:pPr marL="865188" lvl="1" indent="-407988" eaLnBrk="1" hangingPunct="1"/>
            <a:r>
              <a:rPr lang="en-US" sz="2400" b="1" dirty="0">
                <a:solidFill>
                  <a:schemeClr val="accent1"/>
                </a:solidFill>
                <a:latin typeface="Verdana" pitchFamily="34" charset="0"/>
              </a:rPr>
              <a:t>there are approximately 200 nations in the world </a:t>
            </a:r>
          </a:p>
          <a:p>
            <a:pPr marL="1208088" lvl="2" eaLnBrk="1" hangingPunct="1"/>
            <a:r>
              <a:rPr lang="en-US" sz="2000" b="1" dirty="0">
                <a:solidFill>
                  <a:schemeClr val="accent1"/>
                </a:solidFill>
                <a:latin typeface="Verdana" pitchFamily="34" charset="0"/>
              </a:rPr>
              <a:t>193 according to </a:t>
            </a:r>
            <a:r>
              <a:rPr lang="en-US" sz="2000" b="1" i="1" dirty="0">
                <a:solidFill>
                  <a:schemeClr val="accent1"/>
                </a:solidFill>
                <a:latin typeface="Verdana" pitchFamily="34" charset="0"/>
              </a:rPr>
              <a:t>The Times World Atlas </a:t>
            </a:r>
            <a:r>
              <a:rPr lang="en-US" sz="2000" b="1" dirty="0">
                <a:solidFill>
                  <a:schemeClr val="accent1"/>
                </a:solidFill>
                <a:latin typeface="Verdana" pitchFamily="34" charset="0"/>
              </a:rPr>
              <a:t>(2004)</a:t>
            </a:r>
          </a:p>
        </p:txBody>
      </p:sp>
    </p:spTree>
    <p:extLst>
      <p:ext uri="{BB962C8B-B14F-4D97-AF65-F5344CB8AC3E}">
        <p14:creationId xmlns:p14="http://schemas.microsoft.com/office/powerpoint/2010/main" val="340071711"/>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Freeform 7"/>
          <p:cNvSpPr/>
          <p:nvPr/>
        </p:nvSpPr>
        <p:spPr bwMode="auto">
          <a:xfrm>
            <a:off x="6979408" y="2219681"/>
            <a:ext cx="1193781" cy="523519"/>
          </a:xfrm>
          <a:custGeom>
            <a:avLst/>
            <a:gdLst>
              <a:gd name="connsiteX0" fmla="*/ 822489 w 1193781"/>
              <a:gd name="connsiteY0" fmla="*/ 457458 h 523519"/>
              <a:gd name="connsiteX1" fmla="*/ 365289 w 1193781"/>
              <a:gd name="connsiteY1" fmla="*/ 516452 h 523519"/>
              <a:gd name="connsiteX2" fmla="*/ 11327 w 1193781"/>
              <a:gd name="connsiteY2" fmla="*/ 280477 h 523519"/>
              <a:gd name="connsiteX3" fmla="*/ 129315 w 1193781"/>
              <a:gd name="connsiteY3" fmla="*/ 59252 h 523519"/>
              <a:gd name="connsiteX4" fmla="*/ 542269 w 1193781"/>
              <a:gd name="connsiteY4" fmla="*/ 258 h 523519"/>
              <a:gd name="connsiteX5" fmla="*/ 851986 w 1193781"/>
              <a:gd name="connsiteY5" fmla="*/ 74000 h 523519"/>
              <a:gd name="connsiteX6" fmla="*/ 1176450 w 1193781"/>
              <a:gd name="connsiteY6" fmla="*/ 191987 h 523519"/>
              <a:gd name="connsiteX7" fmla="*/ 1132205 w 1193781"/>
              <a:gd name="connsiteY7" fmla="*/ 354219 h 523519"/>
              <a:gd name="connsiteX8" fmla="*/ 984721 w 1193781"/>
              <a:gd name="connsiteY8" fmla="*/ 413213 h 523519"/>
              <a:gd name="connsiteX9" fmla="*/ 822489 w 1193781"/>
              <a:gd name="connsiteY9" fmla="*/ 457458 h 52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93781" h="523519">
                <a:moveTo>
                  <a:pt x="822489" y="457458"/>
                </a:moveTo>
                <a:cubicBezTo>
                  <a:pt x="719251" y="474664"/>
                  <a:pt x="500483" y="545949"/>
                  <a:pt x="365289" y="516452"/>
                </a:cubicBezTo>
                <a:cubicBezTo>
                  <a:pt x="230095" y="486955"/>
                  <a:pt x="50656" y="356677"/>
                  <a:pt x="11327" y="280477"/>
                </a:cubicBezTo>
                <a:cubicBezTo>
                  <a:pt x="-28002" y="204277"/>
                  <a:pt x="40825" y="105955"/>
                  <a:pt x="129315" y="59252"/>
                </a:cubicBezTo>
                <a:cubicBezTo>
                  <a:pt x="217805" y="12549"/>
                  <a:pt x="421824" y="-2200"/>
                  <a:pt x="542269" y="258"/>
                </a:cubicBezTo>
                <a:cubicBezTo>
                  <a:pt x="662714" y="2716"/>
                  <a:pt x="746289" y="42045"/>
                  <a:pt x="851986" y="74000"/>
                </a:cubicBezTo>
                <a:cubicBezTo>
                  <a:pt x="957683" y="105955"/>
                  <a:pt x="1129747" y="145284"/>
                  <a:pt x="1176450" y="191987"/>
                </a:cubicBezTo>
                <a:cubicBezTo>
                  <a:pt x="1223153" y="238690"/>
                  <a:pt x="1164160" y="317348"/>
                  <a:pt x="1132205" y="354219"/>
                </a:cubicBezTo>
                <a:cubicBezTo>
                  <a:pt x="1100250" y="391090"/>
                  <a:pt x="1028966" y="396007"/>
                  <a:pt x="984721" y="413213"/>
                </a:cubicBezTo>
                <a:cubicBezTo>
                  <a:pt x="940476" y="430419"/>
                  <a:pt x="925727" y="440252"/>
                  <a:pt x="822489" y="457458"/>
                </a:cubicBezTo>
                <a:close/>
              </a:path>
            </a:pathLst>
          </a:cu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62127"/>
            <a:ext cx="9144000" cy="54910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Freeform 8"/>
          <p:cNvSpPr/>
          <p:nvPr/>
        </p:nvSpPr>
        <p:spPr bwMode="auto">
          <a:xfrm>
            <a:off x="6934200" y="4724400"/>
            <a:ext cx="2133600" cy="890007"/>
          </a:xfrm>
          <a:custGeom>
            <a:avLst/>
            <a:gdLst>
              <a:gd name="connsiteX0" fmla="*/ 701791 w 1267991"/>
              <a:gd name="connsiteY0" fmla="*/ 520870 h 552624"/>
              <a:gd name="connsiteX1" fmla="*/ 141352 w 1267991"/>
              <a:gd name="connsiteY1" fmla="*/ 461877 h 552624"/>
              <a:gd name="connsiteX2" fmla="*/ 8617 w 1267991"/>
              <a:gd name="connsiteY2" fmla="*/ 181658 h 552624"/>
              <a:gd name="connsiteX3" fmla="*/ 318333 w 1267991"/>
              <a:gd name="connsiteY3" fmla="*/ 4677 h 552624"/>
              <a:gd name="connsiteX4" fmla="*/ 834526 w 1267991"/>
              <a:gd name="connsiteY4" fmla="*/ 63670 h 552624"/>
              <a:gd name="connsiteX5" fmla="*/ 1247481 w 1267991"/>
              <a:gd name="connsiteY5" fmla="*/ 196406 h 552624"/>
              <a:gd name="connsiteX6" fmla="*/ 1188488 w 1267991"/>
              <a:gd name="connsiteY6" fmla="*/ 358638 h 552624"/>
              <a:gd name="connsiteX7" fmla="*/ 1041004 w 1267991"/>
              <a:gd name="connsiteY7" fmla="*/ 476625 h 552624"/>
              <a:gd name="connsiteX8" fmla="*/ 923017 w 1267991"/>
              <a:gd name="connsiteY8" fmla="*/ 550367 h 552624"/>
              <a:gd name="connsiteX9" fmla="*/ 701791 w 1267991"/>
              <a:gd name="connsiteY9" fmla="*/ 520870 h 55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7991" h="552624">
                <a:moveTo>
                  <a:pt x="701791" y="520870"/>
                </a:moveTo>
                <a:cubicBezTo>
                  <a:pt x="571514" y="506122"/>
                  <a:pt x="256881" y="518412"/>
                  <a:pt x="141352" y="461877"/>
                </a:cubicBezTo>
                <a:cubicBezTo>
                  <a:pt x="25823" y="405342"/>
                  <a:pt x="-20880" y="257858"/>
                  <a:pt x="8617" y="181658"/>
                </a:cubicBezTo>
                <a:cubicBezTo>
                  <a:pt x="38114" y="105458"/>
                  <a:pt x="180682" y="24342"/>
                  <a:pt x="318333" y="4677"/>
                </a:cubicBezTo>
                <a:cubicBezTo>
                  <a:pt x="455984" y="-14988"/>
                  <a:pt x="679668" y="31715"/>
                  <a:pt x="834526" y="63670"/>
                </a:cubicBezTo>
                <a:cubicBezTo>
                  <a:pt x="989384" y="95625"/>
                  <a:pt x="1188487" y="147245"/>
                  <a:pt x="1247481" y="196406"/>
                </a:cubicBezTo>
                <a:cubicBezTo>
                  <a:pt x="1306475" y="245567"/>
                  <a:pt x="1222901" y="311935"/>
                  <a:pt x="1188488" y="358638"/>
                </a:cubicBezTo>
                <a:cubicBezTo>
                  <a:pt x="1154075" y="405341"/>
                  <a:pt x="1085249" y="444670"/>
                  <a:pt x="1041004" y="476625"/>
                </a:cubicBezTo>
                <a:cubicBezTo>
                  <a:pt x="996759" y="508580"/>
                  <a:pt x="982011" y="540535"/>
                  <a:pt x="923017" y="550367"/>
                </a:cubicBezTo>
                <a:cubicBezTo>
                  <a:pt x="864023" y="560199"/>
                  <a:pt x="832068" y="535618"/>
                  <a:pt x="701791" y="520870"/>
                </a:cubicBezTo>
                <a:close/>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0428" y="1485863"/>
            <a:ext cx="1885950" cy="2690623"/>
          </a:xfrm>
          <a:prstGeom prst="rect">
            <a:avLst/>
          </a:prstGeom>
        </p:spPr>
      </p:pic>
    </p:spTree>
    <p:extLst>
      <p:ext uri="{BB962C8B-B14F-4D97-AF65-F5344CB8AC3E}">
        <p14:creationId xmlns:p14="http://schemas.microsoft.com/office/powerpoint/2010/main" val="848960240"/>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667661" y="1132116"/>
            <a:ext cx="7772400" cy="4857750"/>
          </a:xfrm>
          <a:prstGeom prst="rect">
            <a:avLst/>
          </a:prstGeom>
          <a:noFill/>
          <a:ln w="9525">
            <a:noFill/>
            <a:miter lim="800000"/>
            <a:headEnd/>
            <a:tailEnd/>
          </a:ln>
        </p:spPr>
      </p:pic>
      <p:sp>
        <p:nvSpPr>
          <p:cNvPr id="4" name="Text Box 2"/>
          <p:cNvSpPr txBox="1">
            <a:spLocks noChangeArrowheads="1"/>
          </p:cNvSpPr>
          <p:nvPr/>
        </p:nvSpPr>
        <p:spPr bwMode="auto">
          <a:xfrm>
            <a:off x="2669039" y="6395609"/>
            <a:ext cx="3778599"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http://www.d.umn.edu/cla/faculty/troufs/anth1095/fscountrysites_food.html#title</a:t>
            </a:r>
            <a:endParaRPr kumimoji="1"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Rectangle 1"/>
          <p:cNvSpPr/>
          <p:nvPr/>
        </p:nvSpPr>
        <p:spPr>
          <a:xfrm>
            <a:off x="2286000" y="2398455"/>
            <a:ext cx="4572000" cy="255454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Countries have class web sites with up-to-date sources of information</a:t>
            </a:r>
          </a:p>
        </p:txBody>
      </p:sp>
    </p:spTree>
    <p:extLst>
      <p:ext uri="{BB962C8B-B14F-4D97-AF65-F5344CB8AC3E}">
        <p14:creationId xmlns:p14="http://schemas.microsoft.com/office/powerpoint/2010/main" val="5390222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1066800" y="2921000"/>
            <a:ext cx="7772400" cy="1016000"/>
          </a:xfrm>
        </p:spPr>
        <p:txBody>
          <a:bodyPr/>
          <a:lstStyle/>
          <a:p>
            <a:pPr eaLnBrk="1" hangingPunct="1"/>
            <a:br>
              <a:rPr lang="en-US" i="1"/>
            </a:br>
            <a:endParaRPr lang="en-US" i="1"/>
          </a:p>
        </p:txBody>
      </p:sp>
      <p:sp>
        <p:nvSpPr>
          <p:cNvPr id="421891" name="Rectangle 3"/>
          <p:cNvSpPr>
            <a:spLocks noChangeArrowheads="1"/>
          </p:cNvSpPr>
          <p:nvPr/>
        </p:nvSpPr>
        <p:spPr bwMode="auto">
          <a:xfrm>
            <a:off x="1304672" y="1644876"/>
            <a:ext cx="6502400" cy="4166205"/>
          </a:xfrm>
          <a:prstGeom prst="rect">
            <a:avLst/>
          </a:prstGeom>
          <a:noFill/>
          <a:ln w="9525">
            <a:noFill/>
            <a:miter lim="800000"/>
            <a:headEnd/>
            <a:tailEnd/>
          </a:ln>
        </p:spPr>
        <p:txBody>
          <a:bodyPr anchor="ctr">
            <a:spAutoFit/>
          </a:bodyPr>
          <a:lstStyle/>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to get to that course </a:t>
            </a:r>
            <a:r>
              <a:rPr kumimoji="0" lang="en-US" sz="3200" b="1" i="0" u="none" strike="noStrike" kern="1200" cap="none" spc="0" normalizeH="0" baseline="0" noProof="0" dirty="0" err="1">
                <a:ln>
                  <a:noFill/>
                </a:ln>
                <a:solidFill>
                  <a:srgbClr val="000000"/>
                </a:solidFill>
                <a:effectLst/>
                <a:uLnTx/>
                <a:uFillTx/>
                <a:latin typeface="Verdana" pitchFamily="34" charset="0"/>
                <a:ea typeface="+mn-ea"/>
                <a:cs typeface="+mn-cs"/>
              </a:rPr>
              <a:t>WebPage</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just click on the </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“Countries / Cultures . . .” link in the middle section </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of your Canvas Home Page,</a:t>
            </a:r>
          </a:p>
          <a:p>
            <a:pPr marL="0" marR="0" lvl="0" indent="0" algn="ctr" defTabSz="812810" rtl="0" eaLnBrk="0" fontAlgn="base" latinLnBrk="0" hangingPunct="0">
              <a:lnSpc>
                <a:spcPct val="12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or the </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A-Z listing </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at the top . . .</a:t>
            </a:r>
          </a:p>
        </p:txBody>
      </p:sp>
    </p:spTree>
    <p:extLst>
      <p:ext uri="{BB962C8B-B14F-4D97-AF65-F5344CB8AC3E}">
        <p14:creationId xmlns:p14="http://schemas.microsoft.com/office/powerpoint/2010/main" val="791492599"/>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25986" name="Text Box 2"/>
          <p:cNvSpPr txBox="1">
            <a:spLocks noChangeArrowheads="1"/>
          </p:cNvSpPr>
          <p:nvPr/>
        </p:nvSpPr>
        <p:spPr bwMode="auto">
          <a:xfrm>
            <a:off x="4986931" y="4910728"/>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sp>
        <p:nvSpPr>
          <p:cNvPr id="425987" name="Text Box 4"/>
          <p:cNvSpPr txBox="1">
            <a:spLocks noChangeArrowheads="1"/>
          </p:cNvSpPr>
          <p:nvPr/>
        </p:nvSpPr>
        <p:spPr bwMode="auto">
          <a:xfrm>
            <a:off x="6207541" y="2675528"/>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pic>
        <p:nvPicPr>
          <p:cNvPr id="4" name="Picture 3"/>
          <p:cNvPicPr>
            <a:picLocks noChangeAspect="1"/>
          </p:cNvPicPr>
          <p:nvPr/>
        </p:nvPicPr>
        <p:blipFill>
          <a:blip r:embed="rId2"/>
          <a:stretch>
            <a:fillRect/>
          </a:stretch>
        </p:blipFill>
        <p:spPr>
          <a:xfrm>
            <a:off x="293511" y="990600"/>
            <a:ext cx="8534400" cy="4844360"/>
          </a:xfrm>
          <a:prstGeom prst="rect">
            <a:avLst/>
          </a:prstGeom>
        </p:spPr>
      </p:pic>
      <p:sp>
        <p:nvSpPr>
          <p:cNvPr id="11" name="Rectangle 10"/>
          <p:cNvSpPr/>
          <p:nvPr/>
        </p:nvSpPr>
        <p:spPr bwMode="auto">
          <a:xfrm>
            <a:off x="3665415" y="4741795"/>
            <a:ext cx="4564185" cy="719205"/>
          </a:xfrm>
          <a:prstGeom prst="rect">
            <a:avLst/>
          </a:prstGeom>
          <a:noFill/>
          <a:ln w="76200" cap="flat" cmpd="sng" algn="ctr">
            <a:solidFill>
              <a:srgbClr val="FFC000"/>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l" defTabSz="81281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2" name="Down Arrow 11"/>
          <p:cNvSpPr/>
          <p:nvPr/>
        </p:nvSpPr>
        <p:spPr>
          <a:xfrm rot="18309312">
            <a:off x="2317800" y="2830675"/>
            <a:ext cx="722953" cy="2298253"/>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812810" rtl="0" eaLnBrk="1" fontAlgn="base" latinLnBrk="0" hangingPunct="1">
              <a:lnSpc>
                <a:spcPct val="100000"/>
              </a:lnSpc>
              <a:spcBef>
                <a:spcPct val="0"/>
              </a:spcBef>
              <a:spcAft>
                <a:spcPct val="0"/>
              </a:spcAft>
              <a:buClrTx/>
              <a:buSzTx/>
              <a:buFontTx/>
              <a:buNone/>
              <a:tabLst/>
              <a:defRPr/>
            </a:pPr>
            <a:endParaRPr kumimoji="0" lang="en-US" sz="2844"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286020764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24642" name="Text Box 2"/>
          <p:cNvSpPr txBox="1">
            <a:spLocks noChangeArrowheads="1"/>
          </p:cNvSpPr>
          <p:nvPr/>
        </p:nvSpPr>
        <p:spPr bwMode="auto">
          <a:xfrm>
            <a:off x="4986931" y="4910719"/>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sp>
        <p:nvSpPr>
          <p:cNvPr id="624643" name="Text Box 3"/>
          <p:cNvSpPr txBox="1">
            <a:spLocks noChangeArrowheads="1"/>
          </p:cNvSpPr>
          <p:nvPr/>
        </p:nvSpPr>
        <p:spPr bwMode="auto">
          <a:xfrm>
            <a:off x="6207541" y="2675519"/>
            <a:ext cx="184731" cy="694164"/>
          </a:xfrm>
          <a:prstGeom prst="rect">
            <a:avLst/>
          </a:prstGeom>
          <a:noFill/>
          <a:ln w="9525">
            <a:noFill/>
            <a:miter lim="800000"/>
            <a:headEnd/>
            <a:tailEnd/>
          </a:ln>
        </p:spPr>
        <p:txBody>
          <a:bodyPr wrap="none" anchor="ctr">
            <a:spAutoFit/>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3911" b="0" i="1" u="none" strike="noStrike" kern="1200" cap="none" spc="0" normalizeH="0" baseline="0" noProof="0">
              <a:ln>
                <a:noFill/>
              </a:ln>
              <a:solidFill>
                <a:srgbClr val="FF0000"/>
              </a:solidFill>
              <a:effectLst/>
              <a:uLnTx/>
              <a:uFillTx/>
              <a:latin typeface="Arial" charset="0"/>
              <a:ea typeface="+mn-ea"/>
              <a:cs typeface="+mn-cs"/>
            </a:endParaRPr>
          </a:p>
        </p:txBody>
      </p:sp>
      <p:pic>
        <p:nvPicPr>
          <p:cNvPr id="5" name="Picture 4">
            <a:extLst>
              <a:ext uri="{FF2B5EF4-FFF2-40B4-BE49-F238E27FC236}">
                <a16:creationId xmlns:a16="http://schemas.microsoft.com/office/drawing/2014/main" id="{C20B3F03-1603-4B9D-B304-B7FA41762CA1}"/>
              </a:ext>
            </a:extLst>
          </p:cNvPr>
          <p:cNvPicPr>
            <a:picLocks noChangeAspect="1"/>
          </p:cNvPicPr>
          <p:nvPr/>
        </p:nvPicPr>
        <p:blipFill>
          <a:blip r:embed="rId2"/>
          <a:stretch>
            <a:fillRect/>
          </a:stretch>
        </p:blipFill>
        <p:spPr>
          <a:xfrm>
            <a:off x="338667" y="1532467"/>
            <a:ext cx="8534400" cy="4291515"/>
          </a:xfrm>
          <a:prstGeom prst="rect">
            <a:avLst/>
          </a:prstGeom>
          <a:ln>
            <a:solidFill>
              <a:schemeClr val="accent1">
                <a:lumMod val="50000"/>
              </a:schemeClr>
            </a:solidFill>
          </a:ln>
        </p:spPr>
      </p:pic>
      <p:sp>
        <p:nvSpPr>
          <p:cNvPr id="7" name="Freeform 2">
            <a:extLst>
              <a:ext uri="{FF2B5EF4-FFF2-40B4-BE49-F238E27FC236}">
                <a16:creationId xmlns:a16="http://schemas.microsoft.com/office/drawing/2014/main" id="{B9D5F187-AE24-4F61-A79A-ACED08033493}"/>
              </a:ext>
            </a:extLst>
          </p:cNvPr>
          <p:cNvSpPr/>
          <p:nvPr/>
        </p:nvSpPr>
        <p:spPr bwMode="auto">
          <a:xfrm>
            <a:off x="3014134" y="3186342"/>
            <a:ext cx="5466015" cy="948267"/>
          </a:xfrm>
          <a:custGeom>
            <a:avLst/>
            <a:gdLst>
              <a:gd name="connsiteX0" fmla="*/ 3376382 w 5867334"/>
              <a:gd name="connsiteY0" fmla="*/ 1051035 h 1166648"/>
              <a:gd name="connsiteX1" fmla="*/ 4522010 w 5867334"/>
              <a:gd name="connsiteY1" fmla="*/ 1040524 h 1166648"/>
              <a:gd name="connsiteX2" fmla="*/ 4721706 w 5867334"/>
              <a:gd name="connsiteY2" fmla="*/ 1051035 h 1166648"/>
              <a:gd name="connsiteX3" fmla="*/ 4816299 w 5867334"/>
              <a:gd name="connsiteY3" fmla="*/ 1072055 h 1166648"/>
              <a:gd name="connsiteX4" fmla="*/ 5100079 w 5867334"/>
              <a:gd name="connsiteY4" fmla="*/ 1082566 h 1166648"/>
              <a:gd name="connsiteX5" fmla="*/ 5310285 w 5867334"/>
              <a:gd name="connsiteY5" fmla="*/ 1093076 h 1166648"/>
              <a:gd name="connsiteX6" fmla="*/ 5394368 w 5867334"/>
              <a:gd name="connsiteY6" fmla="*/ 1103586 h 1166648"/>
              <a:gd name="connsiteX7" fmla="*/ 5509982 w 5867334"/>
              <a:gd name="connsiteY7" fmla="*/ 1114097 h 1166648"/>
              <a:gd name="connsiteX8" fmla="*/ 5562534 w 5867334"/>
              <a:gd name="connsiteY8" fmla="*/ 1124607 h 1166648"/>
              <a:gd name="connsiteX9" fmla="*/ 5678147 w 5867334"/>
              <a:gd name="connsiteY9" fmla="*/ 1114097 h 1166648"/>
              <a:gd name="connsiteX10" fmla="*/ 5751720 w 5867334"/>
              <a:gd name="connsiteY10" fmla="*/ 1072055 h 1166648"/>
              <a:gd name="connsiteX11" fmla="*/ 5793761 w 5867334"/>
              <a:gd name="connsiteY11" fmla="*/ 1008993 h 1166648"/>
              <a:gd name="connsiteX12" fmla="*/ 5814782 w 5867334"/>
              <a:gd name="connsiteY12" fmla="*/ 977462 h 1166648"/>
              <a:gd name="connsiteX13" fmla="*/ 5846313 w 5867334"/>
              <a:gd name="connsiteY13" fmla="*/ 882869 h 1166648"/>
              <a:gd name="connsiteX14" fmla="*/ 5856823 w 5867334"/>
              <a:gd name="connsiteY14" fmla="*/ 851338 h 1166648"/>
              <a:gd name="connsiteX15" fmla="*/ 5867334 w 5867334"/>
              <a:gd name="connsiteY15" fmla="*/ 819807 h 1166648"/>
              <a:gd name="connsiteX16" fmla="*/ 5856823 w 5867334"/>
              <a:gd name="connsiteY16" fmla="*/ 735724 h 1166648"/>
              <a:gd name="connsiteX17" fmla="*/ 5835803 w 5867334"/>
              <a:gd name="connsiteY17" fmla="*/ 651641 h 1166648"/>
              <a:gd name="connsiteX18" fmla="*/ 5814782 w 5867334"/>
              <a:gd name="connsiteY18" fmla="*/ 536028 h 1166648"/>
              <a:gd name="connsiteX19" fmla="*/ 5793761 w 5867334"/>
              <a:gd name="connsiteY19" fmla="*/ 472966 h 1166648"/>
              <a:gd name="connsiteX20" fmla="*/ 5783251 w 5867334"/>
              <a:gd name="connsiteY20" fmla="*/ 441435 h 1166648"/>
              <a:gd name="connsiteX21" fmla="*/ 5720189 w 5867334"/>
              <a:gd name="connsiteY21" fmla="*/ 388883 h 1166648"/>
              <a:gd name="connsiteX22" fmla="*/ 5636106 w 5867334"/>
              <a:gd name="connsiteY22" fmla="*/ 325821 h 1166648"/>
              <a:gd name="connsiteX23" fmla="*/ 5573044 w 5867334"/>
              <a:gd name="connsiteY23" fmla="*/ 283779 h 1166648"/>
              <a:gd name="connsiteX24" fmla="*/ 5499472 w 5867334"/>
              <a:gd name="connsiteY24" fmla="*/ 231228 h 1166648"/>
              <a:gd name="connsiteX25" fmla="*/ 5467941 w 5867334"/>
              <a:gd name="connsiteY25" fmla="*/ 220717 h 1166648"/>
              <a:gd name="connsiteX26" fmla="*/ 5383858 w 5867334"/>
              <a:gd name="connsiteY26" fmla="*/ 199697 h 1166648"/>
              <a:gd name="connsiteX27" fmla="*/ 5352327 w 5867334"/>
              <a:gd name="connsiteY27" fmla="*/ 189186 h 1166648"/>
              <a:gd name="connsiteX28" fmla="*/ 5247223 w 5867334"/>
              <a:gd name="connsiteY28" fmla="*/ 168166 h 1166648"/>
              <a:gd name="connsiteX29" fmla="*/ 5131610 w 5867334"/>
              <a:gd name="connsiteY29" fmla="*/ 147145 h 1166648"/>
              <a:gd name="connsiteX30" fmla="*/ 4942423 w 5867334"/>
              <a:gd name="connsiteY30" fmla="*/ 115614 h 1166648"/>
              <a:gd name="connsiteX31" fmla="*/ 4868851 w 5867334"/>
              <a:gd name="connsiteY31" fmla="*/ 105104 h 1166648"/>
              <a:gd name="connsiteX32" fmla="*/ 4585072 w 5867334"/>
              <a:gd name="connsiteY32" fmla="*/ 84083 h 1166648"/>
              <a:gd name="connsiteX33" fmla="*/ 4059554 w 5867334"/>
              <a:gd name="connsiteY33" fmla="*/ 84083 h 1166648"/>
              <a:gd name="connsiteX34" fmla="*/ 3901899 w 5867334"/>
              <a:gd name="connsiteY34" fmla="*/ 63062 h 1166648"/>
              <a:gd name="connsiteX35" fmla="*/ 3649651 w 5867334"/>
              <a:gd name="connsiteY35" fmla="*/ 42041 h 1166648"/>
              <a:gd name="connsiteX36" fmla="*/ 3239747 w 5867334"/>
              <a:gd name="connsiteY36" fmla="*/ 31531 h 1166648"/>
              <a:gd name="connsiteX37" fmla="*/ 3176685 w 5867334"/>
              <a:gd name="connsiteY37" fmla="*/ 21021 h 1166648"/>
              <a:gd name="connsiteX38" fmla="*/ 2966479 w 5867334"/>
              <a:gd name="connsiteY38" fmla="*/ 0 h 1166648"/>
              <a:gd name="connsiteX39" fmla="*/ 2567085 w 5867334"/>
              <a:gd name="connsiteY39" fmla="*/ 10510 h 1166648"/>
              <a:gd name="connsiteX40" fmla="*/ 2493513 w 5867334"/>
              <a:gd name="connsiteY40" fmla="*/ 21021 h 1166648"/>
              <a:gd name="connsiteX41" fmla="*/ 2409430 w 5867334"/>
              <a:gd name="connsiteY41" fmla="*/ 31531 h 1166648"/>
              <a:gd name="connsiteX42" fmla="*/ 2377899 w 5867334"/>
              <a:gd name="connsiteY42" fmla="*/ 42041 h 1166648"/>
              <a:gd name="connsiteX43" fmla="*/ 2283306 w 5867334"/>
              <a:gd name="connsiteY43" fmla="*/ 63062 h 1166648"/>
              <a:gd name="connsiteX44" fmla="*/ 2209734 w 5867334"/>
              <a:gd name="connsiteY44" fmla="*/ 73572 h 1166648"/>
              <a:gd name="connsiteX45" fmla="*/ 2167692 w 5867334"/>
              <a:gd name="connsiteY45" fmla="*/ 84083 h 1166648"/>
              <a:gd name="connsiteX46" fmla="*/ 1989016 w 5867334"/>
              <a:gd name="connsiteY46" fmla="*/ 105104 h 1166648"/>
              <a:gd name="connsiteX47" fmla="*/ 1768299 w 5867334"/>
              <a:gd name="connsiteY47" fmla="*/ 126124 h 1166648"/>
              <a:gd name="connsiteX48" fmla="*/ 1694727 w 5867334"/>
              <a:gd name="connsiteY48" fmla="*/ 136635 h 1166648"/>
              <a:gd name="connsiteX49" fmla="*/ 1589623 w 5867334"/>
              <a:gd name="connsiteY49" fmla="*/ 147145 h 1166648"/>
              <a:gd name="connsiteX50" fmla="*/ 1505541 w 5867334"/>
              <a:gd name="connsiteY50" fmla="*/ 157655 h 1166648"/>
              <a:gd name="connsiteX51" fmla="*/ 1431968 w 5867334"/>
              <a:gd name="connsiteY51" fmla="*/ 178676 h 1166648"/>
              <a:gd name="connsiteX52" fmla="*/ 1200741 w 5867334"/>
              <a:gd name="connsiteY52" fmla="*/ 199697 h 1166648"/>
              <a:gd name="connsiteX53" fmla="*/ 1053596 w 5867334"/>
              <a:gd name="connsiteY53" fmla="*/ 220717 h 1166648"/>
              <a:gd name="connsiteX54" fmla="*/ 959003 w 5867334"/>
              <a:gd name="connsiteY54" fmla="*/ 231228 h 1166648"/>
              <a:gd name="connsiteX55" fmla="*/ 727775 w 5867334"/>
              <a:gd name="connsiteY55" fmla="*/ 220717 h 1166648"/>
              <a:gd name="connsiteX56" fmla="*/ 643692 w 5867334"/>
              <a:gd name="connsiteY56" fmla="*/ 210207 h 1166648"/>
              <a:gd name="connsiteX57" fmla="*/ 517568 w 5867334"/>
              <a:gd name="connsiteY57" fmla="*/ 199697 h 1166648"/>
              <a:gd name="connsiteX58" fmla="*/ 380934 w 5867334"/>
              <a:gd name="connsiteY58" fmla="*/ 210207 h 1166648"/>
              <a:gd name="connsiteX59" fmla="*/ 317872 w 5867334"/>
              <a:gd name="connsiteY59" fmla="*/ 252248 h 1166648"/>
              <a:gd name="connsiteX60" fmla="*/ 286341 w 5867334"/>
              <a:gd name="connsiteY60" fmla="*/ 273269 h 1166648"/>
              <a:gd name="connsiteX61" fmla="*/ 212768 w 5867334"/>
              <a:gd name="connsiteY61" fmla="*/ 315310 h 1166648"/>
              <a:gd name="connsiteX62" fmla="*/ 202258 w 5867334"/>
              <a:gd name="connsiteY62" fmla="*/ 346841 h 1166648"/>
              <a:gd name="connsiteX63" fmla="*/ 160216 w 5867334"/>
              <a:gd name="connsiteY63" fmla="*/ 409904 h 1166648"/>
              <a:gd name="connsiteX64" fmla="*/ 128685 w 5867334"/>
              <a:gd name="connsiteY64" fmla="*/ 472966 h 1166648"/>
              <a:gd name="connsiteX65" fmla="*/ 118175 w 5867334"/>
              <a:gd name="connsiteY65" fmla="*/ 504497 h 1166648"/>
              <a:gd name="connsiteX66" fmla="*/ 76134 w 5867334"/>
              <a:gd name="connsiteY66" fmla="*/ 567559 h 1166648"/>
              <a:gd name="connsiteX67" fmla="*/ 55113 w 5867334"/>
              <a:gd name="connsiteY67" fmla="*/ 599090 h 1166648"/>
              <a:gd name="connsiteX68" fmla="*/ 23582 w 5867334"/>
              <a:gd name="connsiteY68" fmla="*/ 693683 h 1166648"/>
              <a:gd name="connsiteX69" fmla="*/ 13072 w 5867334"/>
              <a:gd name="connsiteY69" fmla="*/ 725214 h 1166648"/>
              <a:gd name="connsiteX70" fmla="*/ 13072 w 5867334"/>
              <a:gd name="connsiteY70" fmla="*/ 1019504 h 1166648"/>
              <a:gd name="connsiteX71" fmla="*/ 44603 w 5867334"/>
              <a:gd name="connsiteY71" fmla="*/ 1051035 h 1166648"/>
              <a:gd name="connsiteX72" fmla="*/ 97154 w 5867334"/>
              <a:gd name="connsiteY72" fmla="*/ 1072055 h 1166648"/>
              <a:gd name="connsiteX73" fmla="*/ 191747 w 5867334"/>
              <a:gd name="connsiteY73" fmla="*/ 1103586 h 1166648"/>
              <a:gd name="connsiteX74" fmla="*/ 317872 w 5867334"/>
              <a:gd name="connsiteY74" fmla="*/ 1135117 h 1166648"/>
              <a:gd name="connsiteX75" fmla="*/ 359913 w 5867334"/>
              <a:gd name="connsiteY75" fmla="*/ 1145628 h 1166648"/>
              <a:gd name="connsiteX76" fmla="*/ 486037 w 5867334"/>
              <a:gd name="connsiteY76" fmla="*/ 1166648 h 1166648"/>
              <a:gd name="connsiteX77" fmla="*/ 801347 w 5867334"/>
              <a:gd name="connsiteY77" fmla="*/ 1156138 h 1166648"/>
              <a:gd name="connsiteX78" fmla="*/ 1095637 w 5867334"/>
              <a:gd name="connsiteY78" fmla="*/ 1135117 h 1166648"/>
              <a:gd name="connsiteX79" fmla="*/ 1158699 w 5867334"/>
              <a:gd name="connsiteY79" fmla="*/ 1124607 h 1166648"/>
              <a:gd name="connsiteX80" fmla="*/ 1326865 w 5867334"/>
              <a:gd name="connsiteY80" fmla="*/ 1103586 h 1166648"/>
              <a:gd name="connsiteX81" fmla="*/ 1537072 w 5867334"/>
              <a:gd name="connsiteY81" fmla="*/ 1072055 h 1166648"/>
              <a:gd name="connsiteX82" fmla="*/ 1610644 w 5867334"/>
              <a:gd name="connsiteY82" fmla="*/ 1061545 h 1166648"/>
              <a:gd name="connsiteX83" fmla="*/ 1820851 w 5867334"/>
              <a:gd name="connsiteY83" fmla="*/ 1030014 h 1166648"/>
              <a:gd name="connsiteX84" fmla="*/ 1852382 w 5867334"/>
              <a:gd name="connsiteY84" fmla="*/ 1019504 h 1166648"/>
              <a:gd name="connsiteX85" fmla="*/ 2262285 w 5867334"/>
              <a:gd name="connsiteY85" fmla="*/ 1030014 h 1166648"/>
              <a:gd name="connsiteX86" fmla="*/ 2367389 w 5867334"/>
              <a:gd name="connsiteY86" fmla="*/ 1040524 h 1166648"/>
              <a:gd name="connsiteX87" fmla="*/ 2493513 w 5867334"/>
              <a:gd name="connsiteY87" fmla="*/ 1051035 h 1166648"/>
              <a:gd name="connsiteX88" fmla="*/ 3050561 w 5867334"/>
              <a:gd name="connsiteY88" fmla="*/ 1051035 h 1166648"/>
              <a:gd name="connsiteX89" fmla="*/ 3124134 w 5867334"/>
              <a:gd name="connsiteY89" fmla="*/ 1040524 h 1166648"/>
              <a:gd name="connsiteX90" fmla="*/ 3281789 w 5867334"/>
              <a:gd name="connsiteY90" fmla="*/ 1030014 h 1166648"/>
              <a:gd name="connsiteX91" fmla="*/ 3439444 w 5867334"/>
              <a:gd name="connsiteY91" fmla="*/ 1019504 h 116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5867334" h="1166648">
                <a:moveTo>
                  <a:pt x="3376382" y="1051035"/>
                </a:moveTo>
                <a:lnTo>
                  <a:pt x="4522010" y="1040524"/>
                </a:lnTo>
                <a:cubicBezTo>
                  <a:pt x="4588667" y="1040524"/>
                  <a:pt x="4655299" y="1045260"/>
                  <a:pt x="4721706" y="1051035"/>
                </a:cubicBezTo>
                <a:cubicBezTo>
                  <a:pt x="4873587" y="1064242"/>
                  <a:pt x="4635176" y="1060735"/>
                  <a:pt x="4816299" y="1072055"/>
                </a:cubicBezTo>
                <a:cubicBezTo>
                  <a:pt x="4910773" y="1077960"/>
                  <a:pt x="5005506" y="1078542"/>
                  <a:pt x="5100079" y="1082566"/>
                </a:cubicBezTo>
                <a:lnTo>
                  <a:pt x="5310285" y="1093076"/>
                </a:lnTo>
                <a:lnTo>
                  <a:pt x="5394368" y="1103586"/>
                </a:lnTo>
                <a:cubicBezTo>
                  <a:pt x="5432852" y="1107637"/>
                  <a:pt x="5471584" y="1109297"/>
                  <a:pt x="5509982" y="1114097"/>
                </a:cubicBezTo>
                <a:cubicBezTo>
                  <a:pt x="5527708" y="1116313"/>
                  <a:pt x="5545017" y="1121104"/>
                  <a:pt x="5562534" y="1124607"/>
                </a:cubicBezTo>
                <a:cubicBezTo>
                  <a:pt x="5601072" y="1121104"/>
                  <a:pt x="5640202" y="1121686"/>
                  <a:pt x="5678147" y="1114097"/>
                </a:cubicBezTo>
                <a:cubicBezTo>
                  <a:pt x="5697198" y="1110287"/>
                  <a:pt x="5734797" y="1083337"/>
                  <a:pt x="5751720" y="1072055"/>
                </a:cubicBezTo>
                <a:lnTo>
                  <a:pt x="5793761" y="1008993"/>
                </a:lnTo>
                <a:lnTo>
                  <a:pt x="5814782" y="977462"/>
                </a:lnTo>
                <a:lnTo>
                  <a:pt x="5846313" y="882869"/>
                </a:lnTo>
                <a:lnTo>
                  <a:pt x="5856823" y="851338"/>
                </a:lnTo>
                <a:lnTo>
                  <a:pt x="5867334" y="819807"/>
                </a:lnTo>
                <a:cubicBezTo>
                  <a:pt x="5863830" y="791779"/>
                  <a:pt x="5862028" y="763486"/>
                  <a:pt x="5856823" y="735724"/>
                </a:cubicBezTo>
                <a:cubicBezTo>
                  <a:pt x="5851499" y="707329"/>
                  <a:pt x="5840553" y="680138"/>
                  <a:pt x="5835803" y="651641"/>
                </a:cubicBezTo>
                <a:cubicBezTo>
                  <a:pt x="5832371" y="631050"/>
                  <a:pt x="5821075" y="559104"/>
                  <a:pt x="5814782" y="536028"/>
                </a:cubicBezTo>
                <a:cubicBezTo>
                  <a:pt x="5808952" y="514651"/>
                  <a:pt x="5800768" y="493987"/>
                  <a:pt x="5793761" y="472966"/>
                </a:cubicBezTo>
                <a:cubicBezTo>
                  <a:pt x="5790258" y="462456"/>
                  <a:pt x="5791085" y="449269"/>
                  <a:pt x="5783251" y="441435"/>
                </a:cubicBezTo>
                <a:cubicBezTo>
                  <a:pt x="5731311" y="389495"/>
                  <a:pt x="5773841" y="427903"/>
                  <a:pt x="5720189" y="388883"/>
                </a:cubicBezTo>
                <a:cubicBezTo>
                  <a:pt x="5691855" y="368277"/>
                  <a:pt x="5665256" y="345255"/>
                  <a:pt x="5636106" y="325821"/>
                </a:cubicBezTo>
                <a:cubicBezTo>
                  <a:pt x="5615085" y="311807"/>
                  <a:pt x="5593255" y="298937"/>
                  <a:pt x="5573044" y="283779"/>
                </a:cubicBezTo>
                <a:cubicBezTo>
                  <a:pt x="5563517" y="276633"/>
                  <a:pt x="5514845" y="238915"/>
                  <a:pt x="5499472" y="231228"/>
                </a:cubicBezTo>
                <a:cubicBezTo>
                  <a:pt x="5489563" y="226273"/>
                  <a:pt x="5478630" y="223632"/>
                  <a:pt x="5467941" y="220717"/>
                </a:cubicBezTo>
                <a:cubicBezTo>
                  <a:pt x="5440069" y="213116"/>
                  <a:pt x="5411265" y="208833"/>
                  <a:pt x="5383858" y="199697"/>
                </a:cubicBezTo>
                <a:cubicBezTo>
                  <a:pt x="5373348" y="196193"/>
                  <a:pt x="5363122" y="191677"/>
                  <a:pt x="5352327" y="189186"/>
                </a:cubicBezTo>
                <a:cubicBezTo>
                  <a:pt x="5317514" y="181152"/>
                  <a:pt x="5282465" y="174040"/>
                  <a:pt x="5247223" y="168166"/>
                </a:cubicBezTo>
                <a:cubicBezTo>
                  <a:pt x="5201594" y="160561"/>
                  <a:pt x="5175674" y="156937"/>
                  <a:pt x="5131610" y="147145"/>
                </a:cubicBezTo>
                <a:cubicBezTo>
                  <a:pt x="5009967" y="120114"/>
                  <a:pt x="5212029" y="154129"/>
                  <a:pt x="4942423" y="115614"/>
                </a:cubicBezTo>
                <a:cubicBezTo>
                  <a:pt x="4917899" y="112111"/>
                  <a:pt x="4893556" y="106934"/>
                  <a:pt x="4868851" y="105104"/>
                </a:cubicBezTo>
                <a:lnTo>
                  <a:pt x="4585072" y="84083"/>
                </a:lnTo>
                <a:cubicBezTo>
                  <a:pt x="4304457" y="94876"/>
                  <a:pt x="4332027" y="101113"/>
                  <a:pt x="4059554" y="84083"/>
                </a:cubicBezTo>
                <a:cubicBezTo>
                  <a:pt x="4015027" y="81300"/>
                  <a:pt x="3947181" y="68093"/>
                  <a:pt x="3901899" y="63062"/>
                </a:cubicBezTo>
                <a:cubicBezTo>
                  <a:pt x="3864191" y="58872"/>
                  <a:pt x="3679205" y="43178"/>
                  <a:pt x="3649651" y="42041"/>
                </a:cubicBezTo>
                <a:cubicBezTo>
                  <a:pt x="3513072" y="36788"/>
                  <a:pt x="3376382" y="35034"/>
                  <a:pt x="3239747" y="31531"/>
                </a:cubicBezTo>
                <a:cubicBezTo>
                  <a:pt x="3218726" y="28028"/>
                  <a:pt x="3197809" y="23838"/>
                  <a:pt x="3176685" y="21021"/>
                </a:cubicBezTo>
                <a:cubicBezTo>
                  <a:pt x="3113304" y="12570"/>
                  <a:pt x="3028705" y="5657"/>
                  <a:pt x="2966479" y="0"/>
                </a:cubicBezTo>
                <a:lnTo>
                  <a:pt x="2567085" y="10510"/>
                </a:lnTo>
                <a:cubicBezTo>
                  <a:pt x="2542336" y="11610"/>
                  <a:pt x="2518069" y="17747"/>
                  <a:pt x="2493513" y="21021"/>
                </a:cubicBezTo>
                <a:lnTo>
                  <a:pt x="2409430" y="31531"/>
                </a:lnTo>
                <a:cubicBezTo>
                  <a:pt x="2398920" y="35034"/>
                  <a:pt x="2388552" y="38997"/>
                  <a:pt x="2377899" y="42041"/>
                </a:cubicBezTo>
                <a:cubicBezTo>
                  <a:pt x="2351434" y="49603"/>
                  <a:pt x="2309327" y="58725"/>
                  <a:pt x="2283306" y="63062"/>
                </a:cubicBezTo>
                <a:cubicBezTo>
                  <a:pt x="2258870" y="67135"/>
                  <a:pt x="2234107" y="69140"/>
                  <a:pt x="2209734" y="73572"/>
                </a:cubicBezTo>
                <a:cubicBezTo>
                  <a:pt x="2195522" y="76156"/>
                  <a:pt x="2181941" y="81708"/>
                  <a:pt x="2167692" y="84083"/>
                </a:cubicBezTo>
                <a:cubicBezTo>
                  <a:pt x="2123807" y="91397"/>
                  <a:pt x="2031175" y="99483"/>
                  <a:pt x="1989016" y="105104"/>
                </a:cubicBezTo>
                <a:cubicBezTo>
                  <a:pt x="1816510" y="128105"/>
                  <a:pt x="2089308" y="104724"/>
                  <a:pt x="1768299" y="126124"/>
                </a:cubicBezTo>
                <a:cubicBezTo>
                  <a:pt x="1743775" y="129628"/>
                  <a:pt x="1719330" y="133740"/>
                  <a:pt x="1694727" y="136635"/>
                </a:cubicBezTo>
                <a:cubicBezTo>
                  <a:pt x="1659759" y="140749"/>
                  <a:pt x="1624617" y="143257"/>
                  <a:pt x="1589623" y="147145"/>
                </a:cubicBezTo>
                <a:cubicBezTo>
                  <a:pt x="1561550" y="150264"/>
                  <a:pt x="1533568" y="154152"/>
                  <a:pt x="1505541" y="157655"/>
                </a:cubicBezTo>
                <a:cubicBezTo>
                  <a:pt x="1481017" y="164662"/>
                  <a:pt x="1457086" y="174243"/>
                  <a:pt x="1431968" y="178676"/>
                </a:cubicBezTo>
                <a:cubicBezTo>
                  <a:pt x="1402658" y="183848"/>
                  <a:pt x="1220841" y="197687"/>
                  <a:pt x="1200741" y="199697"/>
                </a:cubicBezTo>
                <a:cubicBezTo>
                  <a:pt x="1053930" y="214378"/>
                  <a:pt x="1175892" y="204411"/>
                  <a:pt x="1053596" y="220717"/>
                </a:cubicBezTo>
                <a:cubicBezTo>
                  <a:pt x="1022149" y="224910"/>
                  <a:pt x="990534" y="227724"/>
                  <a:pt x="959003" y="231228"/>
                </a:cubicBezTo>
                <a:cubicBezTo>
                  <a:pt x="881927" y="227724"/>
                  <a:pt x="804760" y="225849"/>
                  <a:pt x="727775" y="220717"/>
                </a:cubicBezTo>
                <a:cubicBezTo>
                  <a:pt x="699592" y="218838"/>
                  <a:pt x="671798" y="213017"/>
                  <a:pt x="643692" y="210207"/>
                </a:cubicBezTo>
                <a:cubicBezTo>
                  <a:pt x="601714" y="206009"/>
                  <a:pt x="559609" y="203200"/>
                  <a:pt x="517568" y="199697"/>
                </a:cubicBezTo>
                <a:cubicBezTo>
                  <a:pt x="472023" y="203200"/>
                  <a:pt x="425109" y="198582"/>
                  <a:pt x="380934" y="210207"/>
                </a:cubicBezTo>
                <a:cubicBezTo>
                  <a:pt x="356502" y="216636"/>
                  <a:pt x="338893" y="238234"/>
                  <a:pt x="317872" y="252248"/>
                </a:cubicBezTo>
                <a:cubicBezTo>
                  <a:pt x="307362" y="259255"/>
                  <a:pt x="297639" y="267620"/>
                  <a:pt x="286341" y="273269"/>
                </a:cubicBezTo>
                <a:cubicBezTo>
                  <a:pt x="233001" y="299939"/>
                  <a:pt x="257336" y="285599"/>
                  <a:pt x="212768" y="315310"/>
                </a:cubicBezTo>
                <a:cubicBezTo>
                  <a:pt x="209265" y="325820"/>
                  <a:pt x="207638" y="337156"/>
                  <a:pt x="202258" y="346841"/>
                </a:cubicBezTo>
                <a:cubicBezTo>
                  <a:pt x="189989" y="368926"/>
                  <a:pt x="160216" y="409904"/>
                  <a:pt x="160216" y="409904"/>
                </a:cubicBezTo>
                <a:cubicBezTo>
                  <a:pt x="133799" y="489158"/>
                  <a:pt x="169434" y="391468"/>
                  <a:pt x="128685" y="472966"/>
                </a:cubicBezTo>
                <a:cubicBezTo>
                  <a:pt x="123730" y="482875"/>
                  <a:pt x="123555" y="494812"/>
                  <a:pt x="118175" y="504497"/>
                </a:cubicBezTo>
                <a:cubicBezTo>
                  <a:pt x="105906" y="526581"/>
                  <a:pt x="90148" y="546538"/>
                  <a:pt x="76134" y="567559"/>
                </a:cubicBezTo>
                <a:lnTo>
                  <a:pt x="55113" y="599090"/>
                </a:lnTo>
                <a:lnTo>
                  <a:pt x="23582" y="693683"/>
                </a:lnTo>
                <a:lnTo>
                  <a:pt x="13072" y="725214"/>
                </a:lnTo>
                <a:cubicBezTo>
                  <a:pt x="2085" y="835076"/>
                  <a:pt x="-9813" y="899361"/>
                  <a:pt x="13072" y="1019504"/>
                </a:cubicBezTo>
                <a:cubicBezTo>
                  <a:pt x="15853" y="1034105"/>
                  <a:pt x="31998" y="1043157"/>
                  <a:pt x="44603" y="1051035"/>
                </a:cubicBezTo>
                <a:cubicBezTo>
                  <a:pt x="60602" y="1061034"/>
                  <a:pt x="79914" y="1064393"/>
                  <a:pt x="97154" y="1072055"/>
                </a:cubicBezTo>
                <a:cubicBezTo>
                  <a:pt x="168361" y="1103702"/>
                  <a:pt x="108797" y="1086996"/>
                  <a:pt x="191747" y="1103586"/>
                </a:cubicBezTo>
                <a:cubicBezTo>
                  <a:pt x="265962" y="1140694"/>
                  <a:pt x="205786" y="1116436"/>
                  <a:pt x="317872" y="1135117"/>
                </a:cubicBezTo>
                <a:cubicBezTo>
                  <a:pt x="332120" y="1137492"/>
                  <a:pt x="345812" y="1142494"/>
                  <a:pt x="359913" y="1145628"/>
                </a:cubicBezTo>
                <a:cubicBezTo>
                  <a:pt x="415232" y="1157921"/>
                  <a:pt x="424630" y="1157876"/>
                  <a:pt x="486037" y="1166648"/>
                </a:cubicBezTo>
                <a:lnTo>
                  <a:pt x="801347" y="1156138"/>
                </a:lnTo>
                <a:cubicBezTo>
                  <a:pt x="865561" y="1153284"/>
                  <a:pt x="1027061" y="1140392"/>
                  <a:pt x="1095637" y="1135117"/>
                </a:cubicBezTo>
                <a:cubicBezTo>
                  <a:pt x="1116658" y="1131614"/>
                  <a:pt x="1137584" y="1127486"/>
                  <a:pt x="1158699" y="1124607"/>
                </a:cubicBezTo>
                <a:cubicBezTo>
                  <a:pt x="1214673" y="1116974"/>
                  <a:pt x="1271142" y="1112873"/>
                  <a:pt x="1326865" y="1103586"/>
                </a:cubicBezTo>
                <a:cubicBezTo>
                  <a:pt x="1438793" y="1084932"/>
                  <a:pt x="1368844" y="1096088"/>
                  <a:pt x="1537072" y="1072055"/>
                </a:cubicBezTo>
                <a:lnTo>
                  <a:pt x="1610644" y="1061545"/>
                </a:lnTo>
                <a:cubicBezTo>
                  <a:pt x="1655384" y="1055953"/>
                  <a:pt x="1790048" y="1040281"/>
                  <a:pt x="1820851" y="1030014"/>
                </a:cubicBezTo>
                <a:lnTo>
                  <a:pt x="1852382" y="1019504"/>
                </a:lnTo>
                <a:lnTo>
                  <a:pt x="2262285" y="1030014"/>
                </a:lnTo>
                <a:cubicBezTo>
                  <a:pt x="2297465" y="1031450"/>
                  <a:pt x="2332324" y="1037336"/>
                  <a:pt x="2367389" y="1040524"/>
                </a:cubicBezTo>
                <a:lnTo>
                  <a:pt x="2493513" y="1051035"/>
                </a:lnTo>
                <a:cubicBezTo>
                  <a:pt x="2707355" y="1093802"/>
                  <a:pt x="2562530" y="1068782"/>
                  <a:pt x="3050561" y="1051035"/>
                </a:cubicBezTo>
                <a:cubicBezTo>
                  <a:pt x="3075318" y="1050135"/>
                  <a:pt x="3099462" y="1042767"/>
                  <a:pt x="3124134" y="1040524"/>
                </a:cubicBezTo>
                <a:cubicBezTo>
                  <a:pt x="3176586" y="1035756"/>
                  <a:pt x="3229237" y="1033517"/>
                  <a:pt x="3281789" y="1030014"/>
                </a:cubicBezTo>
                <a:cubicBezTo>
                  <a:pt x="3368695" y="1012633"/>
                  <a:pt x="3316477" y="1019504"/>
                  <a:pt x="3439444" y="1019504"/>
                </a:cubicBezTo>
              </a:path>
            </a:pathLst>
          </a:custGeom>
          <a:noFill/>
          <a:ln w="76200" cap="flat" cmpd="sng" algn="ctr">
            <a:solidFill>
              <a:srgbClr val="FF0000"/>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ctr" defTabSz="812810" rtl="0" eaLnBrk="0" fontAlgn="base" latinLnBrk="0" hangingPunct="0">
              <a:lnSpc>
                <a:spcPct val="100000"/>
              </a:lnSpc>
              <a:spcBef>
                <a:spcPct val="0"/>
              </a:spcBef>
              <a:spcAft>
                <a:spcPct val="0"/>
              </a:spcAft>
              <a:buClrTx/>
              <a:buSzTx/>
              <a:buFontTx/>
              <a:buNone/>
              <a:tabLst/>
              <a:defRPr/>
            </a:pPr>
            <a:endParaRPr kumimoji="1" lang="en-US" sz="5867" b="0" i="1" u="none" strike="noStrike" kern="1200" cap="none" spc="0" normalizeH="0" baseline="0" noProof="0">
              <a:ln>
                <a:noFill/>
              </a:ln>
              <a:solidFill>
                <a:srgbClr val="FF0000"/>
              </a:solidFill>
              <a:effectLst/>
              <a:uLnTx/>
              <a:uFillTx/>
              <a:latin typeface="Arial" charset="0"/>
              <a:ea typeface="+mn-ea"/>
              <a:cs typeface="+mn-cs"/>
            </a:endParaRPr>
          </a:p>
        </p:txBody>
      </p:sp>
      <p:sp>
        <p:nvSpPr>
          <p:cNvPr id="10" name="Right Arrow 7">
            <a:extLst>
              <a:ext uri="{FF2B5EF4-FFF2-40B4-BE49-F238E27FC236}">
                <a16:creationId xmlns:a16="http://schemas.microsoft.com/office/drawing/2014/main" id="{2A089B3E-7195-424F-BD99-17A92E66AA84}"/>
              </a:ext>
            </a:extLst>
          </p:cNvPr>
          <p:cNvSpPr/>
          <p:nvPr/>
        </p:nvSpPr>
        <p:spPr bwMode="auto">
          <a:xfrm rot="19510465">
            <a:off x="-129474" y="4604970"/>
            <a:ext cx="3958672" cy="788106"/>
          </a:xfrm>
          <a:prstGeom prst="rightArrow">
            <a:avLst/>
          </a:prstGeom>
          <a:solidFill>
            <a:schemeClr val="accent2"/>
          </a:solidFill>
          <a:ln w="76200" cap="flat" cmpd="sng" algn="ctr">
            <a:solidFill>
              <a:schemeClr val="accent1">
                <a:lumMod val="50000"/>
              </a:schemeClr>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marL="0" marR="0" lvl="0" indent="0" algn="ctr" defTabSz="812810" rtl="0" eaLnBrk="1" fontAlgn="base" latinLnBrk="0" hangingPunct="1">
              <a:lnSpc>
                <a:spcPct val="100000"/>
              </a:lnSpc>
              <a:spcBef>
                <a:spcPct val="0"/>
              </a:spcBef>
              <a:spcAft>
                <a:spcPct val="0"/>
              </a:spcAft>
              <a:buClrTx/>
              <a:buSzTx/>
              <a:buFontTx/>
              <a:buNone/>
              <a:tabLst/>
              <a:defRPr/>
            </a:pPr>
            <a:r>
              <a:rPr kumimoji="0" lang="en-US" sz="1778"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rPr>
              <a:t>A-Z Subject Index Links</a:t>
            </a:r>
          </a:p>
        </p:txBody>
      </p:sp>
      <p:sp>
        <p:nvSpPr>
          <p:cNvPr id="2" name="Rectangle 1">
            <a:extLst>
              <a:ext uri="{FF2B5EF4-FFF2-40B4-BE49-F238E27FC236}">
                <a16:creationId xmlns:a16="http://schemas.microsoft.com/office/drawing/2014/main" id="{1CB50FCB-985E-CA08-5D61-489F74C355FA}"/>
              </a:ext>
            </a:extLst>
          </p:cNvPr>
          <p:cNvSpPr/>
          <p:nvPr/>
        </p:nvSpPr>
        <p:spPr bwMode="auto">
          <a:xfrm>
            <a:off x="3014134" y="2057400"/>
            <a:ext cx="4986866" cy="948267"/>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1" lang="en-US" sz="6600" b="0" i="1" u="none" strike="noStrike" cap="none" normalizeH="0" baseline="0">
              <a:ln>
                <a:noFill/>
              </a:ln>
              <a:solidFill>
                <a:srgbClr val="FF0000"/>
              </a:solidFill>
              <a:effectLst/>
              <a:latin typeface="Arial" charset="0"/>
            </a:endParaRPr>
          </a:p>
        </p:txBody>
      </p:sp>
    </p:spTree>
    <p:extLst>
      <p:ext uri="{BB962C8B-B14F-4D97-AF65-F5344CB8AC3E}">
        <p14:creationId xmlns:p14="http://schemas.microsoft.com/office/powerpoint/2010/main" val="21680416"/>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910324" y="2428397"/>
            <a:ext cx="7315200" cy="2985433"/>
          </a:xfrm>
        </p:spPr>
        <p:txBody>
          <a:bodyPr>
            <a:spAutoFit/>
          </a:bodyPr>
          <a:lstStyle/>
          <a:p>
            <a:pPr algn="ctr" eaLnBrk="1" hangingPunct="1">
              <a:buFontTx/>
              <a:buNone/>
            </a:pPr>
            <a:r>
              <a:rPr lang="en-US" sz="4400" b="1" dirty="0">
                <a:solidFill>
                  <a:srgbClr val="FF0000"/>
                </a:solidFill>
              </a:rPr>
              <a:t>and</a:t>
            </a:r>
            <a:r>
              <a:rPr lang="en-US" dirty="0">
                <a:solidFill>
                  <a:srgbClr val="FF0000"/>
                </a:solidFill>
              </a:rPr>
              <a:t>, of course, </a:t>
            </a:r>
            <a:r>
              <a:rPr lang="en-US" sz="4400" b="1" dirty="0">
                <a:solidFill>
                  <a:srgbClr val="FF0000"/>
                </a:solidFill>
              </a:rPr>
              <a:t>the </a:t>
            </a:r>
          </a:p>
          <a:p>
            <a:pPr algn="ctr" eaLnBrk="1" hangingPunct="1">
              <a:buFontTx/>
              <a:buNone/>
            </a:pPr>
            <a:r>
              <a:rPr lang="en-US" sz="4400" b="1" dirty="0">
                <a:solidFill>
                  <a:srgbClr val="FF0000"/>
                </a:solidFill>
              </a:rPr>
              <a:t>Units of Analysis</a:t>
            </a:r>
          </a:p>
          <a:p>
            <a:pPr algn="ctr" eaLnBrk="1" hangingPunct="1">
              <a:buFontTx/>
              <a:buNone/>
            </a:pPr>
            <a:r>
              <a:rPr lang="en-US" sz="4400" b="1" dirty="0">
                <a:solidFill>
                  <a:srgbClr val="FF0000"/>
                </a:solidFill>
              </a:rPr>
              <a:t>can be combined</a:t>
            </a:r>
          </a:p>
          <a:p>
            <a:pPr algn="ctr" eaLnBrk="1" hangingPunct="1">
              <a:buFontTx/>
              <a:buNone/>
            </a:pPr>
            <a:r>
              <a:rPr lang="en-US" dirty="0">
                <a:solidFill>
                  <a:srgbClr val="FF0000"/>
                </a:solidFill>
              </a:rPr>
              <a:t>(and quite often are)</a:t>
            </a:r>
          </a:p>
        </p:txBody>
      </p:sp>
    </p:spTree>
    <p:extLst>
      <p:ext uri="{BB962C8B-B14F-4D97-AF65-F5344CB8AC3E}">
        <p14:creationId xmlns:p14="http://schemas.microsoft.com/office/powerpoint/2010/main" val="32289730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body" idx="1"/>
          </p:nvPr>
        </p:nvSpPr>
        <p:spPr>
          <a:xfrm>
            <a:off x="871538" y="457200"/>
            <a:ext cx="7315200" cy="5867400"/>
          </a:xfrm>
        </p:spPr>
        <p:txBody>
          <a:bodyPr>
            <a:noAutofit/>
          </a:bodyPr>
          <a:lstStyle/>
          <a:p>
            <a:pPr eaLnBrk="1" hangingPunct="1">
              <a:lnSpc>
                <a:spcPct val="70000"/>
              </a:lnSpc>
              <a:buFontTx/>
              <a:buNone/>
              <a:defRPr/>
            </a:pPr>
            <a:endParaRPr lang="en-US" sz="4000" b="1" dirty="0">
              <a:latin typeface="Verdana" pitchFamily="34" charset="0"/>
            </a:endParaRPr>
          </a:p>
          <a:p>
            <a:pPr algn="ctr" eaLnBrk="1" hangingPunct="1">
              <a:lnSpc>
                <a:spcPct val="90000"/>
              </a:lnSpc>
              <a:buFontTx/>
              <a:buNone/>
              <a:defRPr/>
            </a:pPr>
            <a:r>
              <a:rPr lang="en-US" sz="2400" b="1" dirty="0">
                <a:latin typeface="Verdana" pitchFamily="34" charset="0"/>
              </a:rPr>
              <a:t>“units of analysis” may include:</a:t>
            </a:r>
          </a:p>
          <a:p>
            <a:pPr marL="1538288" indent="-158750" eaLnBrk="1" hangingPunct="1">
              <a:lnSpc>
                <a:spcPct val="60000"/>
              </a:lnSpc>
              <a:buFontTx/>
              <a:buNone/>
              <a:defRPr/>
            </a:pPr>
            <a:endParaRPr lang="en-US" sz="1000" b="1" dirty="0">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one person</a:t>
            </a:r>
            <a:endParaRPr lang="en-US" sz="18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family</a:t>
            </a:r>
            <a:endParaRPr lang="en-US" sz="1600" dirty="0">
              <a:solidFill>
                <a:schemeClr val="accent1">
                  <a:lumMod val="90000"/>
                </a:schemeClr>
              </a:solidFill>
              <a:latin typeface="Verdana" pitchFamily="34" charset="0"/>
            </a:endParaRPr>
          </a:p>
          <a:p>
            <a:pPr marL="1712913" lvl="1" indent="-333375" eaLnBrk="1" hangingPunct="1">
              <a:lnSpc>
                <a:spcPct val="90000"/>
              </a:lnSpc>
              <a:defRPr/>
            </a:pPr>
            <a:r>
              <a:rPr lang="en-US" b="1" dirty="0">
                <a:solidFill>
                  <a:schemeClr val="accent1">
                    <a:lumMod val="90000"/>
                  </a:schemeClr>
                </a:solidFill>
                <a:latin typeface="Verdana" pitchFamily="34" charset="0"/>
              </a:rPr>
              <a:t>the community</a:t>
            </a:r>
          </a:p>
          <a:p>
            <a:pPr marL="1712913" lvl="1" indent="-333375" eaLnBrk="1" hangingPunct="1">
              <a:lnSpc>
                <a:spcPct val="90000"/>
              </a:lnSpc>
              <a:defRPr/>
            </a:pPr>
            <a:r>
              <a:rPr lang="en-US" b="1" dirty="0">
                <a:solidFill>
                  <a:schemeClr val="accent1">
                    <a:lumMod val="90000"/>
                  </a:schemeClr>
                </a:solidFill>
                <a:latin typeface="Verdana" pitchFamily="34" charset="0"/>
              </a:rPr>
              <a:t>a region</a:t>
            </a:r>
          </a:p>
          <a:p>
            <a:pPr marL="1712913" lvl="1" indent="-333375" eaLnBrk="1" hangingPunct="1">
              <a:lnSpc>
                <a:spcPct val="90000"/>
              </a:lnSpc>
              <a:defRPr/>
            </a:pPr>
            <a:r>
              <a:rPr lang="en-US" b="1" dirty="0">
                <a:solidFill>
                  <a:schemeClr val="accent1">
                    <a:lumMod val="90000"/>
                  </a:schemeClr>
                </a:solidFill>
                <a:latin typeface="Verdana" pitchFamily="34" charset="0"/>
              </a:rPr>
              <a:t>a “culture area”</a:t>
            </a:r>
          </a:p>
          <a:p>
            <a:pPr marL="1712913" lvl="1" indent="-333375" eaLnBrk="1" hangingPunct="1">
              <a:lnSpc>
                <a:spcPct val="90000"/>
              </a:lnSpc>
              <a:defRPr/>
            </a:pPr>
            <a:r>
              <a:rPr lang="en-US" b="1" dirty="0">
                <a:solidFill>
                  <a:schemeClr val="accent1">
                    <a:lumMod val="90000"/>
                  </a:schemeClr>
                </a:solidFill>
                <a:latin typeface="Verdana" pitchFamily="34" charset="0"/>
              </a:rPr>
              <a:t>a culture / “subculture”</a:t>
            </a:r>
          </a:p>
          <a:p>
            <a:pPr marL="1712913" lvl="1" indent="-333375" eaLnBrk="1" hangingPunct="1">
              <a:lnSpc>
                <a:spcPct val="90000"/>
              </a:lnSpc>
              <a:defRPr/>
            </a:pPr>
            <a:r>
              <a:rPr lang="en-US" sz="3200" b="1" dirty="0">
                <a:solidFill>
                  <a:srgbClr val="FF0000"/>
                </a:solidFill>
                <a:latin typeface="Verdana" pitchFamily="34" charset="0"/>
              </a:rPr>
              <a:t>a country / nation </a:t>
            </a:r>
          </a:p>
          <a:p>
            <a:pPr marL="1712913" lvl="1" indent="-333375" eaLnBrk="1" hangingPunct="1">
              <a:lnSpc>
                <a:spcPct val="90000"/>
              </a:lnSpc>
              <a:defRPr/>
            </a:pPr>
            <a:r>
              <a:rPr lang="en-US" b="1" dirty="0">
                <a:solidFill>
                  <a:schemeClr val="accent1">
                    <a:lumMod val="90000"/>
                  </a:schemeClr>
                </a:solidFill>
                <a:latin typeface="Verdana" pitchFamily="34" charset="0"/>
              </a:rPr>
              <a:t>the world</a:t>
            </a:r>
          </a:p>
          <a:p>
            <a:pPr marL="1712913" lvl="1" indent="-333375" eaLnBrk="1" hangingPunct="1">
              <a:lnSpc>
                <a:spcPct val="90000"/>
              </a:lnSpc>
              <a:defRPr/>
            </a:pPr>
            <a:r>
              <a:rPr lang="en-US" b="1" dirty="0">
                <a:solidFill>
                  <a:schemeClr val="accent1">
                    <a:lumMod val="90000"/>
                  </a:schemeClr>
                </a:solidFill>
                <a:latin typeface="Verdana" pitchFamily="34" charset="0"/>
              </a:rPr>
              <a:t>an item or action itself</a:t>
            </a:r>
          </a:p>
          <a:p>
            <a:pPr marL="1712913" lvl="1" indent="-333375" eaLnBrk="1" hangingPunct="1">
              <a:lnSpc>
                <a:spcPct val="90000"/>
              </a:lnSpc>
              <a:defRPr/>
            </a:pPr>
            <a:r>
              <a:rPr lang="en-US" sz="3200" b="1" dirty="0">
                <a:solidFill>
                  <a:srgbClr val="FF0000"/>
                </a:solidFill>
                <a:latin typeface="Verdana" pitchFamily="34" charset="0"/>
              </a:rPr>
              <a:t>a “cultural metaphor”</a:t>
            </a:r>
          </a:p>
        </p:txBody>
      </p:sp>
    </p:spTree>
    <p:extLst>
      <p:ext uri="{BB962C8B-B14F-4D97-AF65-F5344CB8AC3E}">
        <p14:creationId xmlns:p14="http://schemas.microsoft.com/office/powerpoint/2010/main" val="1263582847"/>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body" idx="1"/>
          </p:nvPr>
        </p:nvSpPr>
        <p:spPr>
          <a:xfrm>
            <a:off x="914400" y="2286000"/>
            <a:ext cx="7315200" cy="4437112"/>
          </a:xfrm>
        </p:spPr>
        <p:txBody>
          <a:bodyPr>
            <a:spAutoFit/>
          </a:bodyPr>
          <a:lstStyle/>
          <a:p>
            <a:pPr marL="566738" indent="-566738" eaLnBrk="1" hangingPunct="1">
              <a:spcBef>
                <a:spcPts val="1000"/>
              </a:spcBef>
              <a:buNone/>
              <a:tabLst>
                <a:tab pos="1379538" algn="l"/>
              </a:tabLst>
            </a:pPr>
            <a:r>
              <a:rPr lang="en-US" sz="2800" b="1" dirty="0">
                <a:solidFill>
                  <a:srgbClr val="FF0000"/>
                </a:solidFill>
              </a:rPr>
              <a:t>Ch. 19	The Italian Opera</a:t>
            </a:r>
            <a:endParaRPr lang="en-US" sz="2800" dirty="0">
              <a:solidFill>
                <a:srgbClr val="FF0000"/>
              </a:solidFill>
            </a:endParaRPr>
          </a:p>
          <a:p>
            <a:pPr marL="566738" indent="-566738" eaLnBrk="1" hangingPunct="1">
              <a:spcBef>
                <a:spcPts val="1000"/>
              </a:spcBef>
              <a:buFontTx/>
              <a:buNone/>
              <a:tabLst>
                <a:tab pos="1379538" algn="l"/>
              </a:tabLst>
            </a:pPr>
            <a:r>
              <a:rPr lang="en-US" sz="2800" b="1" dirty="0"/>
              <a:t>Ch. 20 	Belgian Lace</a:t>
            </a:r>
          </a:p>
          <a:p>
            <a:pPr marL="566738" indent="-566738" eaLnBrk="1" hangingPunct="1">
              <a:spcBef>
                <a:spcPts val="1000"/>
              </a:spcBef>
              <a:buNone/>
              <a:tabLst>
                <a:tab pos="1379538" algn="l"/>
              </a:tabLst>
            </a:pPr>
            <a:r>
              <a:rPr lang="en-US" sz="2800" b="1" dirty="0"/>
              <a:t>Ch. 22	The Turkish </a:t>
            </a:r>
            <a:r>
              <a:rPr lang="en-US" sz="2800" b="1" dirty="0" err="1"/>
              <a:t>Coffehouse</a:t>
            </a:r>
            <a:r>
              <a:rPr lang="en-US" sz="2800" dirty="0"/>
              <a:t> </a:t>
            </a:r>
            <a:endParaRPr lang="en-US" sz="2800" b="1" dirty="0"/>
          </a:p>
          <a:p>
            <a:pPr marL="566738" indent="-566738" eaLnBrk="1" hangingPunct="1">
              <a:spcBef>
                <a:spcPts val="1000"/>
              </a:spcBef>
              <a:buFontTx/>
              <a:buNone/>
              <a:tabLst>
                <a:tab pos="1379538" algn="l"/>
              </a:tabLst>
            </a:pPr>
            <a:r>
              <a:rPr lang="en-US" sz="2800" b="1" dirty="0"/>
              <a:t>Ch. 31 	The Russian Ballet</a:t>
            </a:r>
          </a:p>
          <a:p>
            <a:pPr marL="566738" indent="-566738" eaLnBrk="1" hangingPunct="1">
              <a:spcBef>
                <a:spcPts val="1000"/>
              </a:spcBef>
              <a:buFontTx/>
              <a:buNone/>
              <a:tabLst>
                <a:tab pos="1379538" algn="l"/>
              </a:tabLst>
            </a:pPr>
            <a:r>
              <a:rPr lang="en-US" sz="2800" b="1" dirty="0"/>
              <a:t>Ch. 32	Estonian Singing</a:t>
            </a:r>
          </a:p>
          <a:p>
            <a:pPr marL="566738" indent="-566738" eaLnBrk="1" hangingPunct="1">
              <a:spcBef>
                <a:spcPts val="1000"/>
              </a:spcBef>
              <a:buNone/>
              <a:tabLst>
                <a:tab pos="1379538" algn="l"/>
              </a:tabLst>
            </a:pPr>
            <a:r>
              <a:rPr lang="en-US" sz="2800" b="1" dirty="0"/>
              <a:t>Ch. 33 	The Polish Village Church</a:t>
            </a:r>
          </a:p>
          <a:p>
            <a:pPr marL="566738" indent="-566738" eaLnBrk="1" hangingPunct="1">
              <a:spcBef>
                <a:spcPts val="1000"/>
              </a:spcBef>
              <a:buFontTx/>
              <a:buNone/>
              <a:tabLst>
                <a:tab pos="1379538" algn="l"/>
              </a:tabLst>
            </a:pPr>
            <a:r>
              <a:rPr lang="en-US" sz="2800" b="1" dirty="0"/>
              <a:t>Ch. 34 	The Spanish Bullfight</a:t>
            </a:r>
          </a:p>
          <a:p>
            <a:pPr marL="566738" indent="-566738" eaLnBrk="1" hangingPunct="1">
              <a:spcBef>
                <a:spcPts val="1000"/>
              </a:spcBef>
              <a:buFontTx/>
              <a:buNone/>
              <a:tabLst>
                <a:tab pos="1379538" algn="l"/>
              </a:tabLst>
            </a:pPr>
            <a:r>
              <a:rPr lang="en-US" sz="2800" b="1" dirty="0"/>
              <a:t>Ch. 35 	The Portuguese Bullfight </a:t>
            </a:r>
          </a:p>
        </p:txBody>
      </p:sp>
      <p:sp>
        <p:nvSpPr>
          <p:cNvPr id="6" name="AutoShape 8"/>
          <p:cNvSpPr>
            <a:spLocks noChangeArrowheads="1"/>
          </p:cNvSpPr>
          <p:nvPr/>
        </p:nvSpPr>
        <p:spPr bwMode="auto">
          <a:xfrm rot="16200000">
            <a:off x="163399" y="2333057"/>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1200" cap="none" spc="0" normalizeH="0" baseline="0" noProof="0">
              <a:ln>
                <a:noFill/>
              </a:ln>
              <a:solidFill>
                <a:srgbClr val="FF0000"/>
              </a:solidFill>
              <a:effectLst/>
              <a:uLnTx/>
              <a:uFillTx/>
              <a:latin typeface="Verdana" pitchFamily="34" charset="0"/>
              <a:ea typeface="+mn-ea"/>
              <a:cs typeface="+mn-cs"/>
            </a:endParaRPr>
          </a:p>
        </p:txBody>
      </p:sp>
      <p:sp>
        <p:nvSpPr>
          <p:cNvPr id="7" name="Rectangle 6"/>
          <p:cNvSpPr/>
          <p:nvPr/>
        </p:nvSpPr>
        <p:spPr>
          <a:xfrm>
            <a:off x="2934300" y="1763484"/>
            <a:ext cx="3985386" cy="52322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nation + metaphor</a:t>
            </a:r>
          </a:p>
        </p:txBody>
      </p:sp>
      <p:sp>
        <p:nvSpPr>
          <p:cNvPr id="8" name="Rectangle 7"/>
          <p:cNvSpPr/>
          <p:nvPr/>
        </p:nvSpPr>
        <p:spPr>
          <a:xfrm>
            <a:off x="1585686" y="924449"/>
            <a:ext cx="5867400" cy="46166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“units of analysis” may include:</a:t>
            </a:r>
          </a:p>
        </p:txBody>
      </p:sp>
    </p:spTree>
    <p:extLst>
      <p:ext uri="{BB962C8B-B14F-4D97-AF65-F5344CB8AC3E}">
        <p14:creationId xmlns:p14="http://schemas.microsoft.com/office/powerpoint/2010/main" val="3162350860"/>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910324" y="1554194"/>
            <a:ext cx="7315200" cy="4019562"/>
          </a:xfrm>
        </p:spPr>
        <p:txBody>
          <a:bodyPr>
            <a:spAutoFit/>
          </a:bodyPr>
          <a:lstStyle/>
          <a:p>
            <a:pPr algn="ctr" eaLnBrk="1" hangingPunct="1">
              <a:buFontTx/>
              <a:buNone/>
            </a:pPr>
            <a:r>
              <a:rPr lang="en-US" sz="4400" b="1" dirty="0">
                <a:solidFill>
                  <a:srgbClr val="FF0000"/>
                </a:solidFill>
              </a:rPr>
              <a:t>Units of Analysis</a:t>
            </a:r>
          </a:p>
          <a:p>
            <a:pPr algn="ctr" eaLnBrk="1" hangingPunct="1">
              <a:buFontTx/>
              <a:buNone/>
            </a:pPr>
            <a:r>
              <a:rPr lang="en-US" sz="4400" b="1" dirty="0">
                <a:solidFill>
                  <a:srgbClr val="FF0000"/>
                </a:solidFill>
              </a:rPr>
              <a:t>are often a combination of  </a:t>
            </a:r>
          </a:p>
          <a:p>
            <a:pPr algn="ctr" eaLnBrk="1" hangingPunct="1">
              <a:buFontTx/>
              <a:buNone/>
            </a:pPr>
            <a:r>
              <a:rPr lang="en-US" sz="4400" b="1" dirty="0">
                <a:solidFill>
                  <a:srgbClr val="FF0000"/>
                </a:solidFill>
              </a:rPr>
              <a:t>the nation </a:t>
            </a:r>
          </a:p>
          <a:p>
            <a:pPr algn="ctr" eaLnBrk="1" hangingPunct="1">
              <a:buFontTx/>
              <a:buNone/>
            </a:pPr>
            <a:r>
              <a:rPr lang="en-US" sz="4400" b="1" dirty="0">
                <a:solidFill>
                  <a:srgbClr val="FF0000"/>
                </a:solidFill>
              </a:rPr>
              <a:t>or national culture </a:t>
            </a:r>
          </a:p>
          <a:p>
            <a:pPr algn="ctr" eaLnBrk="1" hangingPunct="1">
              <a:buFontTx/>
              <a:buNone/>
            </a:pPr>
            <a:r>
              <a:rPr lang="en-US" sz="4400" b="1" dirty="0">
                <a:solidFill>
                  <a:srgbClr val="FF0000"/>
                </a:solidFill>
              </a:rPr>
              <a:t>and the metaphor itself . . .</a:t>
            </a:r>
          </a:p>
        </p:txBody>
      </p:sp>
    </p:spTree>
    <p:extLst>
      <p:ext uri="{BB962C8B-B14F-4D97-AF65-F5344CB8AC3E}">
        <p14:creationId xmlns:p14="http://schemas.microsoft.com/office/powerpoint/2010/main" val="16834948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4542"/>
            <a:ext cx="8686800" cy="6419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3"/>
              </a:rPr>
              <a:t>http://www.d.umn.edu/cla/faculty/troufs/anth1095/index.html#text</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Freeform 2"/>
          <p:cNvSpPr/>
          <p:nvPr/>
        </p:nvSpPr>
        <p:spPr bwMode="auto">
          <a:xfrm rot="21379882">
            <a:off x="4577286" y="5119480"/>
            <a:ext cx="2841319" cy="607386"/>
          </a:xfrm>
          <a:custGeom>
            <a:avLst/>
            <a:gdLst>
              <a:gd name="connsiteX0" fmla="*/ 638628 w 3004457"/>
              <a:gd name="connsiteY0" fmla="*/ 31712 h 568741"/>
              <a:gd name="connsiteX1" fmla="*/ 522514 w 3004457"/>
              <a:gd name="connsiteY1" fmla="*/ 31712 h 568741"/>
              <a:gd name="connsiteX2" fmla="*/ 290286 w 3004457"/>
              <a:gd name="connsiteY2" fmla="*/ 46227 h 568741"/>
              <a:gd name="connsiteX3" fmla="*/ 188686 w 3004457"/>
              <a:gd name="connsiteY3" fmla="*/ 75255 h 568741"/>
              <a:gd name="connsiteX4" fmla="*/ 101600 w 3004457"/>
              <a:gd name="connsiteY4" fmla="*/ 104284 h 568741"/>
              <a:gd name="connsiteX5" fmla="*/ 58057 w 3004457"/>
              <a:gd name="connsiteY5" fmla="*/ 133312 h 568741"/>
              <a:gd name="connsiteX6" fmla="*/ 29028 w 3004457"/>
              <a:gd name="connsiteY6" fmla="*/ 176855 h 568741"/>
              <a:gd name="connsiteX7" fmla="*/ 0 w 3004457"/>
              <a:gd name="connsiteY7" fmla="*/ 278455 h 568741"/>
              <a:gd name="connsiteX8" fmla="*/ 14514 w 3004457"/>
              <a:gd name="connsiteY8" fmla="*/ 365541 h 568741"/>
              <a:gd name="connsiteX9" fmla="*/ 101600 w 3004457"/>
              <a:gd name="connsiteY9" fmla="*/ 423598 h 568741"/>
              <a:gd name="connsiteX10" fmla="*/ 188686 w 3004457"/>
              <a:gd name="connsiteY10" fmla="*/ 467141 h 568741"/>
              <a:gd name="connsiteX11" fmla="*/ 246743 w 3004457"/>
              <a:gd name="connsiteY11" fmla="*/ 496169 h 568741"/>
              <a:gd name="connsiteX12" fmla="*/ 362857 w 3004457"/>
              <a:gd name="connsiteY12" fmla="*/ 525198 h 568741"/>
              <a:gd name="connsiteX13" fmla="*/ 595086 w 3004457"/>
              <a:gd name="connsiteY13" fmla="*/ 510684 h 568741"/>
              <a:gd name="connsiteX14" fmla="*/ 638628 w 3004457"/>
              <a:gd name="connsiteY14" fmla="*/ 496169 h 568741"/>
              <a:gd name="connsiteX15" fmla="*/ 986971 w 3004457"/>
              <a:gd name="connsiteY15" fmla="*/ 510684 h 568741"/>
              <a:gd name="connsiteX16" fmla="*/ 1161143 w 3004457"/>
              <a:gd name="connsiteY16" fmla="*/ 539712 h 568741"/>
              <a:gd name="connsiteX17" fmla="*/ 1494971 w 3004457"/>
              <a:gd name="connsiteY17" fmla="*/ 554227 h 568741"/>
              <a:gd name="connsiteX18" fmla="*/ 1872343 w 3004457"/>
              <a:gd name="connsiteY18" fmla="*/ 568741 h 568741"/>
              <a:gd name="connsiteX19" fmla="*/ 2133600 w 3004457"/>
              <a:gd name="connsiteY19" fmla="*/ 554227 h 568741"/>
              <a:gd name="connsiteX20" fmla="*/ 2206171 w 3004457"/>
              <a:gd name="connsiteY20" fmla="*/ 539712 h 568741"/>
              <a:gd name="connsiteX21" fmla="*/ 2322286 w 3004457"/>
              <a:gd name="connsiteY21" fmla="*/ 525198 h 568741"/>
              <a:gd name="connsiteX22" fmla="*/ 2380343 w 3004457"/>
              <a:gd name="connsiteY22" fmla="*/ 510684 h 568741"/>
              <a:gd name="connsiteX23" fmla="*/ 2844800 w 3004457"/>
              <a:gd name="connsiteY23" fmla="*/ 496169 h 568741"/>
              <a:gd name="connsiteX24" fmla="*/ 2917371 w 3004457"/>
              <a:gd name="connsiteY24" fmla="*/ 409084 h 568741"/>
              <a:gd name="connsiteX25" fmla="*/ 2960914 w 3004457"/>
              <a:gd name="connsiteY25" fmla="*/ 307484 h 568741"/>
              <a:gd name="connsiteX26" fmla="*/ 3004457 w 3004457"/>
              <a:gd name="connsiteY26" fmla="*/ 278455 h 568741"/>
              <a:gd name="connsiteX27" fmla="*/ 2960914 w 3004457"/>
              <a:gd name="connsiteY27" fmla="*/ 249427 h 568741"/>
              <a:gd name="connsiteX28" fmla="*/ 2873828 w 3004457"/>
              <a:gd name="connsiteY28" fmla="*/ 220398 h 568741"/>
              <a:gd name="connsiteX29" fmla="*/ 2714171 w 3004457"/>
              <a:gd name="connsiteY29" fmla="*/ 176855 h 568741"/>
              <a:gd name="connsiteX30" fmla="*/ 2641600 w 3004457"/>
              <a:gd name="connsiteY30" fmla="*/ 162341 h 568741"/>
              <a:gd name="connsiteX31" fmla="*/ 2510971 w 3004457"/>
              <a:gd name="connsiteY31" fmla="*/ 133312 h 568741"/>
              <a:gd name="connsiteX32" fmla="*/ 2409371 w 3004457"/>
              <a:gd name="connsiteY32" fmla="*/ 118798 h 568741"/>
              <a:gd name="connsiteX33" fmla="*/ 2336800 w 3004457"/>
              <a:gd name="connsiteY33" fmla="*/ 104284 h 568741"/>
              <a:gd name="connsiteX34" fmla="*/ 2249714 w 3004457"/>
              <a:gd name="connsiteY34" fmla="*/ 89769 h 568741"/>
              <a:gd name="connsiteX35" fmla="*/ 2032000 w 3004457"/>
              <a:gd name="connsiteY35" fmla="*/ 104284 h 568741"/>
              <a:gd name="connsiteX36" fmla="*/ 1756228 w 3004457"/>
              <a:gd name="connsiteY36" fmla="*/ 89769 h 568741"/>
              <a:gd name="connsiteX37" fmla="*/ 1422400 w 3004457"/>
              <a:gd name="connsiteY37" fmla="*/ 75255 h 568741"/>
              <a:gd name="connsiteX38" fmla="*/ 856343 w 3004457"/>
              <a:gd name="connsiteY38" fmla="*/ 31712 h 568741"/>
              <a:gd name="connsiteX39" fmla="*/ 769257 w 3004457"/>
              <a:gd name="connsiteY39" fmla="*/ 17198 h 568741"/>
              <a:gd name="connsiteX40" fmla="*/ 725714 w 3004457"/>
              <a:gd name="connsiteY40" fmla="*/ 2684 h 568741"/>
              <a:gd name="connsiteX41" fmla="*/ 478971 w 3004457"/>
              <a:gd name="connsiteY41" fmla="*/ 31712 h 568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004457" h="568741">
                <a:moveTo>
                  <a:pt x="638628" y="31712"/>
                </a:moveTo>
                <a:cubicBezTo>
                  <a:pt x="371145" y="85211"/>
                  <a:pt x="701037" y="31712"/>
                  <a:pt x="522514" y="31712"/>
                </a:cubicBezTo>
                <a:cubicBezTo>
                  <a:pt x="444954" y="31712"/>
                  <a:pt x="367695" y="41389"/>
                  <a:pt x="290286" y="46227"/>
                </a:cubicBezTo>
                <a:cubicBezTo>
                  <a:pt x="143922" y="95014"/>
                  <a:pt x="370973" y="20569"/>
                  <a:pt x="188686" y="75255"/>
                </a:cubicBezTo>
                <a:cubicBezTo>
                  <a:pt x="159378" y="84048"/>
                  <a:pt x="127060" y="87311"/>
                  <a:pt x="101600" y="104284"/>
                </a:cubicBezTo>
                <a:lnTo>
                  <a:pt x="58057" y="133312"/>
                </a:lnTo>
                <a:cubicBezTo>
                  <a:pt x="48381" y="147826"/>
                  <a:pt x="36829" y="161253"/>
                  <a:pt x="29028" y="176855"/>
                </a:cubicBezTo>
                <a:cubicBezTo>
                  <a:pt x="18617" y="197676"/>
                  <a:pt x="4650" y="259855"/>
                  <a:pt x="0" y="278455"/>
                </a:cubicBezTo>
                <a:cubicBezTo>
                  <a:pt x="4838" y="307484"/>
                  <a:pt x="-2362" y="341432"/>
                  <a:pt x="14514" y="365541"/>
                </a:cubicBezTo>
                <a:cubicBezTo>
                  <a:pt x="34521" y="394122"/>
                  <a:pt x="72571" y="404246"/>
                  <a:pt x="101600" y="423598"/>
                </a:cubicBezTo>
                <a:cubicBezTo>
                  <a:pt x="185280" y="479385"/>
                  <a:pt x="104557" y="431086"/>
                  <a:pt x="188686" y="467141"/>
                </a:cubicBezTo>
                <a:cubicBezTo>
                  <a:pt x="208573" y="475664"/>
                  <a:pt x="226217" y="489327"/>
                  <a:pt x="246743" y="496169"/>
                </a:cubicBezTo>
                <a:cubicBezTo>
                  <a:pt x="284592" y="508785"/>
                  <a:pt x="362857" y="525198"/>
                  <a:pt x="362857" y="525198"/>
                </a:cubicBezTo>
                <a:cubicBezTo>
                  <a:pt x="440267" y="520360"/>
                  <a:pt x="517951" y="518804"/>
                  <a:pt x="595086" y="510684"/>
                </a:cubicBezTo>
                <a:cubicBezTo>
                  <a:pt x="610301" y="509082"/>
                  <a:pt x="623329" y="496169"/>
                  <a:pt x="638628" y="496169"/>
                </a:cubicBezTo>
                <a:cubicBezTo>
                  <a:pt x="754843" y="496169"/>
                  <a:pt x="870857" y="505846"/>
                  <a:pt x="986971" y="510684"/>
                </a:cubicBezTo>
                <a:cubicBezTo>
                  <a:pt x="1041160" y="521521"/>
                  <a:pt x="1107134" y="536111"/>
                  <a:pt x="1161143" y="539712"/>
                </a:cubicBezTo>
                <a:cubicBezTo>
                  <a:pt x="1272277" y="547121"/>
                  <a:pt x="1383683" y="549685"/>
                  <a:pt x="1494971" y="554227"/>
                </a:cubicBezTo>
                <a:lnTo>
                  <a:pt x="1872343" y="568741"/>
                </a:lnTo>
                <a:cubicBezTo>
                  <a:pt x="1959429" y="563903"/>
                  <a:pt x="2046708" y="561783"/>
                  <a:pt x="2133600" y="554227"/>
                </a:cubicBezTo>
                <a:cubicBezTo>
                  <a:pt x="2158177" y="552090"/>
                  <a:pt x="2181788" y="543463"/>
                  <a:pt x="2206171" y="539712"/>
                </a:cubicBezTo>
                <a:cubicBezTo>
                  <a:pt x="2244724" y="533781"/>
                  <a:pt x="2283581" y="530036"/>
                  <a:pt x="2322286" y="525198"/>
                </a:cubicBezTo>
                <a:cubicBezTo>
                  <a:pt x="2341638" y="520360"/>
                  <a:pt x="2360426" y="511791"/>
                  <a:pt x="2380343" y="510684"/>
                </a:cubicBezTo>
                <a:cubicBezTo>
                  <a:pt x="2534999" y="502092"/>
                  <a:pt x="2690907" y="513757"/>
                  <a:pt x="2844800" y="496169"/>
                </a:cubicBezTo>
                <a:cubicBezTo>
                  <a:pt x="2864964" y="493865"/>
                  <a:pt x="2907308" y="424178"/>
                  <a:pt x="2917371" y="409084"/>
                </a:cubicBezTo>
                <a:cubicBezTo>
                  <a:pt x="2928475" y="364671"/>
                  <a:pt x="2927504" y="340895"/>
                  <a:pt x="2960914" y="307484"/>
                </a:cubicBezTo>
                <a:cubicBezTo>
                  <a:pt x="2973249" y="295149"/>
                  <a:pt x="2989943" y="288131"/>
                  <a:pt x="3004457" y="278455"/>
                </a:cubicBezTo>
                <a:cubicBezTo>
                  <a:pt x="2989943" y="268779"/>
                  <a:pt x="2976854" y="256512"/>
                  <a:pt x="2960914" y="249427"/>
                </a:cubicBezTo>
                <a:cubicBezTo>
                  <a:pt x="2932952" y="237000"/>
                  <a:pt x="2902857" y="230074"/>
                  <a:pt x="2873828" y="220398"/>
                </a:cubicBezTo>
                <a:cubicBezTo>
                  <a:pt x="2801856" y="196407"/>
                  <a:pt x="2820567" y="201408"/>
                  <a:pt x="2714171" y="176855"/>
                </a:cubicBezTo>
                <a:cubicBezTo>
                  <a:pt x="2690133" y="171308"/>
                  <a:pt x="2665682" y="167692"/>
                  <a:pt x="2641600" y="162341"/>
                </a:cubicBezTo>
                <a:cubicBezTo>
                  <a:pt x="2563324" y="144947"/>
                  <a:pt x="2598510" y="147902"/>
                  <a:pt x="2510971" y="133312"/>
                </a:cubicBezTo>
                <a:cubicBezTo>
                  <a:pt x="2477226" y="127688"/>
                  <a:pt x="2443116" y="124422"/>
                  <a:pt x="2409371" y="118798"/>
                </a:cubicBezTo>
                <a:cubicBezTo>
                  <a:pt x="2385037" y="114742"/>
                  <a:pt x="2361071" y="108697"/>
                  <a:pt x="2336800" y="104284"/>
                </a:cubicBezTo>
                <a:cubicBezTo>
                  <a:pt x="2307846" y="99019"/>
                  <a:pt x="2278743" y="94607"/>
                  <a:pt x="2249714" y="89769"/>
                </a:cubicBezTo>
                <a:cubicBezTo>
                  <a:pt x="2177143" y="94607"/>
                  <a:pt x="2104732" y="104284"/>
                  <a:pt x="2032000" y="104284"/>
                </a:cubicBezTo>
                <a:cubicBezTo>
                  <a:pt x="1939949" y="104284"/>
                  <a:pt x="1848175" y="94147"/>
                  <a:pt x="1756228" y="89769"/>
                </a:cubicBezTo>
                <a:lnTo>
                  <a:pt x="1422400" y="75255"/>
                </a:lnTo>
                <a:cubicBezTo>
                  <a:pt x="1021034" y="38768"/>
                  <a:pt x="1209778" y="52503"/>
                  <a:pt x="856343" y="31712"/>
                </a:cubicBezTo>
                <a:cubicBezTo>
                  <a:pt x="827314" y="26874"/>
                  <a:pt x="797985" y="23582"/>
                  <a:pt x="769257" y="17198"/>
                </a:cubicBezTo>
                <a:cubicBezTo>
                  <a:pt x="754322" y="13879"/>
                  <a:pt x="741013" y="2684"/>
                  <a:pt x="725714" y="2684"/>
                </a:cubicBezTo>
                <a:cubicBezTo>
                  <a:pt x="527674" y="2684"/>
                  <a:pt x="568522" y="-13062"/>
                  <a:pt x="478971" y="31712"/>
                </a:cubicBezTo>
              </a:path>
            </a:pathLst>
          </a:custGeom>
          <a:no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713522225"/>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910324" y="2895600"/>
            <a:ext cx="7315200" cy="2394502"/>
          </a:xfrm>
        </p:spPr>
        <p:txBody>
          <a:bodyPr>
            <a:spAutoFit/>
          </a:bodyPr>
          <a:lstStyle/>
          <a:p>
            <a:pPr algn="ctr" eaLnBrk="1" hangingPunct="1">
              <a:buFontTx/>
              <a:buNone/>
            </a:pPr>
            <a:r>
              <a:rPr lang="en-US" sz="4400" b="1" dirty="0">
                <a:solidFill>
                  <a:srgbClr val="FF0000"/>
                </a:solidFill>
              </a:rPr>
              <a:t>So lets have a look at</a:t>
            </a:r>
          </a:p>
          <a:p>
            <a:pPr algn="ctr" eaLnBrk="1" hangingPunct="1">
              <a:buFontTx/>
              <a:buNone/>
            </a:pPr>
            <a:r>
              <a:rPr lang="en-US" sz="4400" b="1" dirty="0">
                <a:solidFill>
                  <a:srgbClr val="FF0000"/>
                </a:solidFill>
              </a:rPr>
              <a:t>the Opera</a:t>
            </a:r>
          </a:p>
          <a:p>
            <a:pPr algn="ctr" eaLnBrk="1" hangingPunct="1">
              <a:buFontTx/>
              <a:buNone/>
            </a:pPr>
            <a:r>
              <a:rPr lang="en-US" sz="4400" b="1" dirty="0">
                <a:solidFill>
                  <a:srgbClr val="FF0000"/>
                </a:solidFill>
              </a:rPr>
              <a:t>as a metaphor of Italy . . .</a:t>
            </a:r>
          </a:p>
        </p:txBody>
      </p:sp>
    </p:spTree>
    <p:extLst>
      <p:ext uri="{BB962C8B-B14F-4D97-AF65-F5344CB8AC3E}">
        <p14:creationId xmlns:p14="http://schemas.microsoft.com/office/powerpoint/2010/main" val="28075430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descr="IMG_0351_ca.jpg"/>
          <p:cNvPicPr>
            <a:picLocks noChangeAspect="1"/>
          </p:cNvPicPr>
          <p:nvPr/>
        </p:nvPicPr>
        <p:blipFill>
          <a:blip r:embed="rId3" cstate="print"/>
          <a:stretch>
            <a:fillRect/>
          </a:stretch>
        </p:blipFill>
        <p:spPr>
          <a:xfrm>
            <a:off x="2346278" y="457200"/>
            <a:ext cx="4435522" cy="5943600"/>
          </a:xfrm>
          <a:prstGeom prst="rect">
            <a:avLst/>
          </a:prstGeom>
        </p:spPr>
      </p:pic>
      <p:sp>
        <p:nvSpPr>
          <p:cNvPr id="3" name="Rectangle 2"/>
          <p:cNvSpPr txBox="1">
            <a:spLocks noChangeArrowheads="1"/>
          </p:cNvSpPr>
          <p:nvPr/>
        </p:nvSpPr>
        <p:spPr>
          <a:xfrm>
            <a:off x="914400" y="5105400"/>
            <a:ext cx="73152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chemeClr val="bg1"/>
                </a:solidFill>
                <a:effectLst/>
                <a:uLnTx/>
                <a:uFillTx/>
                <a:latin typeface="Verdana" pitchFamily="34" charset="0"/>
                <a:ea typeface="+mj-ea"/>
                <a:cs typeface="+mj-cs"/>
              </a:rPr>
              <a:t> </a:t>
            </a:r>
            <a:r>
              <a:rPr kumimoji="0" lang="en-US" i="0" u="none" strike="noStrike" kern="0" cap="none" spc="0" normalizeH="0" baseline="0" noProof="0" dirty="0" err="1">
                <a:ln>
                  <a:noFill/>
                </a:ln>
                <a:solidFill>
                  <a:schemeClr val="bg1"/>
                </a:solidFill>
                <a:effectLst/>
                <a:uLnTx/>
                <a:uFillTx/>
                <a:latin typeface="Verdana" pitchFamily="34" charset="0"/>
                <a:ea typeface="+mj-ea"/>
                <a:cs typeface="+mj-cs"/>
              </a:rPr>
              <a:t>Rigoletto</a:t>
            </a:r>
            <a:br>
              <a:rPr kumimoji="0" lang="en-US" sz="3600" b="0" i="0" u="none" strike="noStrike" kern="0" cap="none" spc="0" normalizeH="0" baseline="0" noProof="0" dirty="0">
                <a:ln>
                  <a:noFill/>
                </a:ln>
                <a:solidFill>
                  <a:schemeClr val="bg1"/>
                </a:solidFill>
                <a:effectLst/>
                <a:uLnTx/>
                <a:uFillTx/>
                <a:latin typeface="Verdana" pitchFamily="34" charset="0"/>
                <a:ea typeface="+mj-ea"/>
                <a:cs typeface="+mj-cs"/>
              </a:rPr>
            </a:br>
            <a:r>
              <a:rPr kumimoji="0" lang="en-US" sz="1800" b="0" i="0" u="none" strike="noStrike" kern="0" cap="none" spc="0" normalizeH="0" baseline="0" noProof="0" dirty="0" err="1">
                <a:ln>
                  <a:noFill/>
                </a:ln>
                <a:solidFill>
                  <a:schemeClr val="bg1"/>
                </a:solidFill>
                <a:effectLst/>
                <a:uLnTx/>
                <a:uFillTx/>
                <a:latin typeface="Verdana" pitchFamily="34" charset="0"/>
                <a:ea typeface="+mj-ea"/>
                <a:cs typeface="+mj-cs"/>
              </a:rPr>
              <a:t>Mantova</a:t>
            </a:r>
            <a:r>
              <a:rPr kumimoji="0" lang="en-US" sz="1800" b="0" i="0" u="none" strike="noStrike" kern="0" cap="none" spc="0" normalizeH="0" baseline="0" noProof="0" dirty="0">
                <a:ln>
                  <a:noFill/>
                </a:ln>
                <a:solidFill>
                  <a:schemeClr val="bg1"/>
                </a:solidFill>
                <a:effectLst/>
                <a:uLnTx/>
                <a:uFillTx/>
                <a:latin typeface="Verdana" pitchFamily="34" charset="0"/>
                <a:ea typeface="+mj-ea"/>
                <a:cs typeface="+mj-cs"/>
              </a:rPr>
              <a:t>, Italy</a:t>
            </a:r>
            <a:endParaRPr kumimoji="0" lang="en-US" sz="3600" b="0" i="0" u="none" strike="noStrike" kern="0" cap="none" spc="0" normalizeH="0" baseline="0" noProof="0" dirty="0">
              <a:ln>
                <a:noFill/>
              </a:ln>
              <a:solidFill>
                <a:schemeClr val="bg1"/>
              </a:solidFill>
              <a:effectLst/>
              <a:uLnTx/>
              <a:uFillTx/>
              <a:latin typeface="Verdana" pitchFamily="34" charset="0"/>
              <a:ea typeface="+mj-ea"/>
              <a:cs typeface="+mj-cs"/>
            </a:endParaRPr>
          </a:p>
        </p:txBody>
      </p:sp>
      <p:pic>
        <p:nvPicPr>
          <p:cNvPr id="8194" name="Picture 2"/>
          <p:cNvPicPr>
            <a:picLocks noChangeAspect="1" noChangeArrowheads="1"/>
          </p:cNvPicPr>
          <p:nvPr/>
        </p:nvPicPr>
        <p:blipFill>
          <a:blip r:embed="rId4" cstate="print"/>
          <a:srcRect/>
          <a:stretch>
            <a:fillRect/>
          </a:stretch>
        </p:blipFill>
        <p:spPr bwMode="auto">
          <a:xfrm>
            <a:off x="5027595" y="609600"/>
            <a:ext cx="3430605" cy="4438650"/>
          </a:xfrm>
          <a:prstGeom prst="rect">
            <a:avLst/>
          </a:prstGeom>
          <a:noFill/>
          <a:ln w="9525">
            <a:noFill/>
            <a:miter lim="800000"/>
            <a:headEnd/>
            <a:tailEnd/>
          </a:ln>
        </p:spPr>
      </p:pic>
      <p:sp>
        <p:nvSpPr>
          <p:cNvPr id="6" name="Rectangle 5"/>
          <p:cNvSpPr/>
          <p:nvPr/>
        </p:nvSpPr>
        <p:spPr>
          <a:xfrm>
            <a:off x="5106853" y="4495800"/>
            <a:ext cx="3239990" cy="523220"/>
          </a:xfrm>
          <a:prstGeom prst="rect">
            <a:avLst/>
          </a:prstGeom>
        </p:spPr>
        <p:txBody>
          <a:bodyPr wrap="none">
            <a:spAutoFit/>
          </a:bodyPr>
          <a:lstStyle/>
          <a:p>
            <a:r>
              <a:rPr lang="en-US" sz="2800" i="0" dirty="0">
                <a:solidFill>
                  <a:schemeClr val="bg1"/>
                </a:solidFill>
              </a:rPr>
              <a:t>Giuseppe Verdi</a:t>
            </a:r>
          </a:p>
        </p:txBody>
      </p:sp>
      <p:sp>
        <p:nvSpPr>
          <p:cNvPr id="2" name="Rectangle 1"/>
          <p:cNvSpPr/>
          <p:nvPr/>
        </p:nvSpPr>
        <p:spPr>
          <a:xfrm>
            <a:off x="381000" y="1752600"/>
            <a:ext cx="1778051" cy="584775"/>
          </a:xfrm>
          <a:prstGeom prst="rect">
            <a:avLst/>
          </a:prstGeom>
        </p:spPr>
        <p:txBody>
          <a:bodyPr wrap="none">
            <a:spAutoFit/>
          </a:bodyPr>
          <a:lstStyle/>
          <a:p>
            <a:r>
              <a:rPr lang="en-US" b="0" i="0" kern="0" dirty="0">
                <a:solidFill>
                  <a:schemeClr val="bg1"/>
                </a:solidFill>
              </a:rPr>
              <a:t>like . . .</a:t>
            </a:r>
            <a:endParaRPr lang="en-US" dirty="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5" name="Text Box 3"/>
          <p:cNvSpPr txBox="1">
            <a:spLocks noChangeArrowheads="1"/>
          </p:cNvSpPr>
          <p:nvPr/>
        </p:nvSpPr>
        <p:spPr bwMode="auto">
          <a:xfrm>
            <a:off x="821059" y="2514600"/>
            <a:ext cx="7484741" cy="83099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Metaphor: The Opera</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2009-2026  </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hlinkClick r:id="rId3"/>
              </a:rPr>
              <a:t>Timothy G. Roufs</a:t>
            </a: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 University of Minnesota Duluth</a:t>
            </a:r>
            <a:endParaRPr kumimoji="1" lang="en-US" sz="8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TextBox 6">
            <a:extLst>
              <a:ext uri="{FF2B5EF4-FFF2-40B4-BE49-F238E27FC236}">
                <a16:creationId xmlns:a16="http://schemas.microsoft.com/office/drawing/2014/main" id="{4EF3D137-2776-4458-8B96-18D831EFDE29}"/>
              </a:ext>
            </a:extLst>
          </p:cNvPr>
          <p:cNvSpPr txBox="1"/>
          <p:nvPr/>
        </p:nvSpPr>
        <p:spPr>
          <a:xfrm>
            <a:off x="838200" y="1002268"/>
            <a:ext cx="7197082" cy="369332"/>
          </a:xfrm>
          <a:prstGeom prst="rect">
            <a:avLst/>
          </a:prstGeom>
          <a:solidFill>
            <a:schemeClr val="bg1"/>
          </a:solid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For Gannon and Pillai, a major feature is the . . .</a:t>
            </a:r>
            <a:endParaRPr kumimoji="0" lang="en-US" sz="1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744059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2895600"/>
            <a:ext cx="7315200" cy="1815882"/>
          </a:xfrm>
        </p:spPr>
        <p:txBody>
          <a:bodyPr/>
          <a:lstStyle/>
          <a:p>
            <a:pPr marL="0" indent="0" algn="ctr" eaLnBrk="1" hangingPunct="1">
              <a:spcBef>
                <a:spcPts val="0"/>
              </a:spcBef>
              <a:buNone/>
            </a:pPr>
            <a:r>
              <a:rPr lang="en-US" sz="4000" b="1" dirty="0"/>
              <a:t>“To understand Italy</a:t>
            </a:r>
            <a:endParaRPr lang="en-US" dirty="0"/>
          </a:p>
          <a:p>
            <a:pPr marL="0" indent="0" algn="ctr" eaLnBrk="1" hangingPunct="1">
              <a:spcBef>
                <a:spcPts val="0"/>
              </a:spcBef>
              <a:buNone/>
            </a:pPr>
            <a:r>
              <a:rPr lang="en-US" dirty="0">
                <a:solidFill>
                  <a:schemeClr val="accent1"/>
                </a:solidFill>
              </a:rPr>
              <a:t>it is a good idea to </a:t>
            </a:r>
          </a:p>
          <a:p>
            <a:pPr marL="0" indent="0" algn="ctr" eaLnBrk="1" hangingPunct="1">
              <a:spcBef>
                <a:spcPts val="0"/>
              </a:spcBef>
              <a:buNone/>
            </a:pPr>
            <a:r>
              <a:rPr lang="en-US" sz="4000" b="1" dirty="0"/>
              <a:t>look at the opera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a:extLst>
              <a:ext uri="{FF2B5EF4-FFF2-40B4-BE49-F238E27FC236}">
                <a16:creationId xmlns:a16="http://schemas.microsoft.com/office/drawing/2014/main" id="{7B94A8CD-AE93-4A4A-B93C-42713B80C54C}"/>
              </a:ext>
            </a:extLst>
          </p:cNvPr>
          <p:cNvSpPr/>
          <p:nvPr/>
        </p:nvSpPr>
        <p:spPr>
          <a:xfrm>
            <a:off x="1638700" y="1619071"/>
            <a:ext cx="5867400" cy="1200329"/>
          </a:xfrm>
          <a:prstGeom prst="rect">
            <a:avLst/>
          </a:prstGeom>
          <a:solidFill>
            <a:schemeClr val="bg1"/>
          </a:solidFill>
          <a:ln w="76200">
            <a:noFill/>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In other words, proponents of Cultural Metaphors suggest . . .</a:t>
            </a:r>
            <a:endPar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05000" y="2590800"/>
            <a:ext cx="5334000" cy="274825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major features of the opera metaphor include . . .</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DB103CA9-7D58-41D7-BBFB-351BDD9D66E0}"/>
                  </a:ext>
                </a:extLst>
              </p14:cNvPr>
              <p14:cNvContentPartPr/>
              <p14:nvPr/>
            </p14:nvContentPartPr>
            <p14:xfrm>
              <a:off x="3474549" y="3185432"/>
              <a:ext cx="360" cy="360"/>
            </p14:xfrm>
          </p:contentPart>
        </mc:Choice>
        <mc:Fallback xmlns="">
          <p:pic>
            <p:nvPicPr>
              <p:cNvPr id="2" name="Ink 1">
                <a:extLst>
                  <a:ext uri="{FF2B5EF4-FFF2-40B4-BE49-F238E27FC236}">
                    <a16:creationId xmlns:a16="http://schemas.microsoft.com/office/drawing/2014/main" id="{DB103CA9-7D58-41D7-BBFB-351BDD9D66E0}"/>
                  </a:ext>
                </a:extLst>
              </p:cNvPr>
              <p:cNvPicPr/>
              <p:nvPr/>
            </p:nvPicPr>
            <p:blipFill>
              <a:blip r:embed="rId3"/>
              <a:stretch>
                <a:fillRect/>
              </a:stretch>
            </p:blipFill>
            <p:spPr>
              <a:xfrm>
                <a:off x="342090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4EC1F2C0-2892-412E-9D5C-7490DEDB7E5F}"/>
                  </a:ext>
                </a:extLst>
              </p14:cNvPr>
              <p14:cNvContentPartPr/>
              <p14:nvPr/>
            </p14:nvContentPartPr>
            <p14:xfrm>
              <a:off x="3580389" y="3185432"/>
              <a:ext cx="360" cy="360"/>
            </p14:xfrm>
          </p:contentPart>
        </mc:Choice>
        <mc:Fallback xmlns="">
          <p:pic>
            <p:nvPicPr>
              <p:cNvPr id="3" name="Ink 2">
                <a:extLst>
                  <a:ext uri="{FF2B5EF4-FFF2-40B4-BE49-F238E27FC236}">
                    <a16:creationId xmlns:a16="http://schemas.microsoft.com/office/drawing/2014/main" id="{4EC1F2C0-2892-412E-9D5C-7490DEDB7E5F}"/>
                  </a:ext>
                </a:extLst>
              </p:cNvPr>
              <p:cNvPicPr/>
              <p:nvPr/>
            </p:nvPicPr>
            <p:blipFill>
              <a:blip r:embed="rId3"/>
              <a:stretch>
                <a:fillRect/>
              </a:stretch>
            </p:blipFill>
            <p:spPr>
              <a:xfrm>
                <a:off x="352674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40CBB67B-01DC-4BD6-8A19-FC3ADDF77000}"/>
                  </a:ext>
                </a:extLst>
              </p14:cNvPr>
              <p14:cNvContentPartPr/>
              <p14:nvPr/>
            </p14:nvContentPartPr>
            <p14:xfrm>
              <a:off x="3580389" y="3185432"/>
              <a:ext cx="360" cy="360"/>
            </p14:xfrm>
          </p:contentPart>
        </mc:Choice>
        <mc:Fallback xmlns="">
          <p:pic>
            <p:nvPicPr>
              <p:cNvPr id="4" name="Ink 3">
                <a:extLst>
                  <a:ext uri="{FF2B5EF4-FFF2-40B4-BE49-F238E27FC236}">
                    <a16:creationId xmlns:a16="http://schemas.microsoft.com/office/drawing/2014/main" id="{40CBB67B-01DC-4BD6-8A19-FC3ADDF77000}"/>
                  </a:ext>
                </a:extLst>
              </p:cNvPr>
              <p:cNvPicPr/>
              <p:nvPr/>
            </p:nvPicPr>
            <p:blipFill>
              <a:blip r:embed="rId3"/>
              <a:stretch>
                <a:fillRect/>
              </a:stretch>
            </p:blipFill>
            <p:spPr>
              <a:xfrm>
                <a:off x="352674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E580F027-9D38-4BDB-8FFA-3583C61F8B11}"/>
                  </a:ext>
                </a:extLst>
              </p14:cNvPr>
              <p14:cNvContentPartPr/>
              <p14:nvPr/>
            </p14:nvContentPartPr>
            <p14:xfrm>
              <a:off x="3451149" y="3281552"/>
              <a:ext cx="3960" cy="360"/>
            </p14:xfrm>
          </p:contentPart>
        </mc:Choice>
        <mc:Fallback xmlns="">
          <p:pic>
            <p:nvPicPr>
              <p:cNvPr id="6" name="Ink 5">
                <a:extLst>
                  <a:ext uri="{FF2B5EF4-FFF2-40B4-BE49-F238E27FC236}">
                    <a16:creationId xmlns:a16="http://schemas.microsoft.com/office/drawing/2014/main" id="{E580F027-9D38-4BDB-8FFA-3583C61F8B11}"/>
                  </a:ext>
                </a:extLst>
              </p:cNvPr>
              <p:cNvPicPr/>
              <p:nvPr/>
            </p:nvPicPr>
            <p:blipFill>
              <a:blip r:embed="rId7"/>
              <a:stretch>
                <a:fillRect/>
              </a:stretch>
            </p:blipFill>
            <p:spPr>
              <a:xfrm>
                <a:off x="3397509" y="3173552"/>
                <a:ext cx="1116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7D8D6A5F-6344-4DC1-8C52-21A54DE776B3}"/>
                  </a:ext>
                </a:extLst>
              </p14:cNvPr>
              <p14:cNvContentPartPr/>
              <p14:nvPr/>
            </p14:nvContentPartPr>
            <p14:xfrm>
              <a:off x="3445749" y="3281552"/>
              <a:ext cx="360" cy="360"/>
            </p14:xfrm>
          </p:contentPart>
        </mc:Choice>
        <mc:Fallback xmlns="">
          <p:pic>
            <p:nvPicPr>
              <p:cNvPr id="7" name="Ink 6">
                <a:extLst>
                  <a:ext uri="{FF2B5EF4-FFF2-40B4-BE49-F238E27FC236}">
                    <a16:creationId xmlns:a16="http://schemas.microsoft.com/office/drawing/2014/main" id="{7D8D6A5F-6344-4DC1-8C52-21A54DE776B3}"/>
                  </a:ext>
                </a:extLst>
              </p:cNvPr>
              <p:cNvPicPr/>
              <p:nvPr/>
            </p:nvPicPr>
            <p:blipFill>
              <a:blip r:embed="rId3"/>
              <a:stretch>
                <a:fillRect/>
              </a:stretch>
            </p:blipFill>
            <p:spPr>
              <a:xfrm>
                <a:off x="3391749" y="317355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0A6BB4F4-417C-4D6E-845A-9D607B799413}"/>
                  </a:ext>
                </a:extLst>
              </p14:cNvPr>
              <p14:cNvContentPartPr/>
              <p14:nvPr/>
            </p14:nvContentPartPr>
            <p14:xfrm>
              <a:off x="3609549" y="3326192"/>
              <a:ext cx="360" cy="4320"/>
            </p14:xfrm>
          </p:contentPart>
        </mc:Choice>
        <mc:Fallback xmlns="">
          <p:pic>
            <p:nvPicPr>
              <p:cNvPr id="8" name="Ink 7">
                <a:extLst>
                  <a:ext uri="{FF2B5EF4-FFF2-40B4-BE49-F238E27FC236}">
                    <a16:creationId xmlns:a16="http://schemas.microsoft.com/office/drawing/2014/main" id="{0A6BB4F4-417C-4D6E-845A-9D607B799413}"/>
                  </a:ext>
                </a:extLst>
              </p:cNvPr>
              <p:cNvPicPr/>
              <p:nvPr/>
            </p:nvPicPr>
            <p:blipFill>
              <a:blip r:embed="rId10"/>
              <a:stretch>
                <a:fillRect/>
              </a:stretch>
            </p:blipFill>
            <p:spPr>
              <a:xfrm>
                <a:off x="3555549" y="3218192"/>
                <a:ext cx="108000" cy="219960"/>
              </a:xfrm>
              <a:prstGeom prst="rect">
                <a:avLst/>
              </a:prstGeom>
            </p:spPr>
          </p:pic>
        </mc:Fallback>
      </mc:AlternateContent>
    </p:spTree>
    <p:extLst>
      <p:ext uri="{BB962C8B-B14F-4D97-AF65-F5344CB8AC3E}">
        <p14:creationId xmlns:p14="http://schemas.microsoft.com/office/powerpoint/2010/main" val="886801816"/>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AAFAF"/>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9" name="Rectangle 3"/>
          <p:cNvSpPr txBox="1">
            <a:spLocks noChangeArrowheads="1"/>
          </p:cNvSpPr>
          <p:nvPr/>
        </p:nvSpPr>
        <p:spPr>
          <a:xfrm>
            <a:off x="457200" y="1524000"/>
            <a:ext cx="8229600" cy="4906963"/>
          </a:xfrm>
          <a:prstGeom prst="rect">
            <a:avLst/>
          </a:prstGeom>
        </p:spPr>
        <p:txBody>
          <a:bodyPr/>
          <a:lstStyle/>
          <a:p>
            <a:pPr marL="990600" marR="0" lvl="1" indent="-533400" algn="l" defTabSz="914400" rtl="0" eaLnBrk="1" fontAlgn="base" latinLnBrk="0" hangingPunct="1">
              <a:lnSpc>
                <a:spcPct val="150000"/>
              </a:lnSpc>
              <a:spcBef>
                <a:spcPts val="0"/>
              </a:spcBef>
              <a:spcAft>
                <a:spcPct val="0"/>
              </a:spcAft>
              <a:buClrTx/>
              <a:buSzTx/>
              <a:buFontTx/>
              <a:buAutoNum type="arabicPeriod"/>
              <a:tabLst/>
              <a:defRPr/>
            </a:pPr>
            <a:r>
              <a:rPr kumimoji="0" lang="en-US" sz="40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The Overture</a:t>
            </a:r>
          </a:p>
          <a:p>
            <a:pPr marL="990600" marR="0" lvl="1" indent="-533400" algn="l" defTabSz="914400" rtl="0" eaLnBrk="1" fontAlgn="base" latinLnBrk="0" hangingPunct="1">
              <a:lnSpc>
                <a:spcPct val="150000"/>
              </a:lnSpc>
              <a:spcBef>
                <a:spcPts val="0"/>
              </a:spcBef>
              <a:spcAft>
                <a:spcPct val="0"/>
              </a:spcAft>
              <a:buClrTx/>
              <a:buSzTx/>
              <a:buFontTx/>
              <a:buAutoNum type="arabicPeriod" startAt="2"/>
              <a:tabLst/>
              <a:defRPr/>
            </a:pPr>
            <a:r>
              <a:rPr kumimoji="0" lang="en-US" sz="40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Pageantry and Spectacle</a:t>
            </a:r>
          </a:p>
          <a:p>
            <a:pPr marL="990600" marR="0" lvl="1" indent="-533400" algn="l" defTabSz="914400" rtl="0" eaLnBrk="1" fontAlgn="base" latinLnBrk="0" hangingPunct="1">
              <a:lnSpc>
                <a:spcPct val="150000"/>
              </a:lnSpc>
              <a:spcBef>
                <a:spcPts val="0"/>
              </a:spcBef>
              <a:spcAft>
                <a:spcPct val="0"/>
              </a:spcAft>
              <a:buClrTx/>
              <a:buSzTx/>
              <a:buFontTx/>
              <a:buAutoNum type="arabicPeriod" startAt="3"/>
              <a:tabLst/>
              <a:defRPr/>
            </a:pPr>
            <a:r>
              <a:rPr kumimoji="0" lang="en-US" sz="40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Voice</a:t>
            </a:r>
          </a:p>
          <a:p>
            <a:pPr marL="990600" marR="0" lvl="1" indent="-533400" algn="l" defTabSz="914400" rtl="0" eaLnBrk="1" fontAlgn="base" latinLnBrk="0" hangingPunct="1">
              <a:lnSpc>
                <a:spcPct val="150000"/>
              </a:lnSpc>
              <a:spcBef>
                <a:spcPts val="0"/>
              </a:spcBef>
              <a:spcAft>
                <a:spcPct val="0"/>
              </a:spcAft>
              <a:buClrTx/>
              <a:buSzTx/>
              <a:buFontTx/>
              <a:buAutoNum type="arabicPeriod" startAt="4"/>
              <a:tabLst/>
              <a:defRPr/>
            </a:pPr>
            <a:r>
              <a:rPr kumimoji="0" lang="en-US" sz="40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Externalization</a:t>
            </a:r>
          </a:p>
          <a:p>
            <a:pPr marL="990600" marR="0" lvl="1" indent="-533400" algn="l" defTabSz="914400" rtl="0" eaLnBrk="1" fontAlgn="base" latinLnBrk="0" hangingPunct="1">
              <a:lnSpc>
                <a:spcPct val="150000"/>
              </a:lnSpc>
              <a:spcBef>
                <a:spcPts val="0"/>
              </a:spcBef>
              <a:spcAft>
                <a:spcPct val="0"/>
              </a:spcAft>
              <a:buClrTx/>
              <a:buSzTx/>
              <a:buFontTx/>
              <a:buNone/>
              <a:tabLst/>
              <a:defRPr/>
            </a:pPr>
            <a:r>
              <a:rPr kumimoji="0" lang="en-US" sz="40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5.	Chorus and Soloists</a:t>
            </a:r>
            <a:endParaRPr kumimoji="0" lang="en-US" sz="4000" b="1" i="1" u="none" strike="noStrike" kern="0" cap="none" spc="0" normalizeH="0" baseline="0" noProof="0" dirty="0">
              <a:ln>
                <a:noFill/>
              </a:ln>
              <a:solidFill>
                <a:srgbClr val="000000"/>
              </a:solidFill>
              <a:effectLst/>
              <a:uLnTx/>
              <a:uFillTx/>
              <a:latin typeface="Arial"/>
              <a:ea typeface="+mn-ea"/>
              <a:cs typeface="+mn-cs"/>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3">
            <a:extLst>
              <a:ext uri="{FF2B5EF4-FFF2-40B4-BE49-F238E27FC236}">
                <a16:creationId xmlns:a16="http://schemas.microsoft.com/office/drawing/2014/main" id="{59286173-9C42-4126-ADB7-1F4EFCCF0D03}"/>
              </a:ext>
            </a:extLst>
          </p:cNvPr>
          <p:cNvSpPr txBox="1">
            <a:spLocks noChangeArrowheads="1"/>
          </p:cNvSpPr>
          <p:nvPr/>
        </p:nvSpPr>
        <p:spPr bwMode="auto">
          <a:xfrm>
            <a:off x="821059" y="540603"/>
            <a:ext cx="7484741" cy="830997"/>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1" u="none" strike="noStrike" kern="120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Metaphor: The Opera</a:t>
            </a:r>
          </a:p>
        </p:txBody>
      </p:sp>
    </p:spTree>
    <p:extLst>
      <p:ext uri="{BB962C8B-B14F-4D97-AF65-F5344CB8AC3E}">
        <p14:creationId xmlns:p14="http://schemas.microsoft.com/office/powerpoint/2010/main" val="39496566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4995" name="Rectangle 3"/>
          <p:cNvSpPr>
            <a:spLocks noGrp="1" noChangeArrowheads="1"/>
          </p:cNvSpPr>
          <p:nvPr>
            <p:ph type="body" idx="1"/>
          </p:nvPr>
        </p:nvSpPr>
        <p:spPr>
          <a:xfrm>
            <a:off x="914400" y="2193191"/>
            <a:ext cx="7315200" cy="3293209"/>
          </a:xfrm>
        </p:spPr>
        <p:txBody>
          <a:bodyPr/>
          <a:lstStyle/>
          <a:p>
            <a:pPr marL="0" indent="0" algn="ctr" eaLnBrk="1" hangingPunct="1">
              <a:lnSpc>
                <a:spcPct val="110000"/>
              </a:lnSpc>
              <a:buFontTx/>
              <a:buNone/>
            </a:pPr>
            <a:r>
              <a:rPr lang="en-US" dirty="0"/>
              <a:t>Gannon and Pillai focus on </a:t>
            </a:r>
          </a:p>
          <a:p>
            <a:pPr marL="0" indent="0" algn="ctr" eaLnBrk="1" hangingPunct="1">
              <a:lnSpc>
                <a:spcPct val="110000"/>
              </a:lnSpc>
              <a:buFontTx/>
              <a:buNone/>
            </a:pPr>
            <a:r>
              <a:rPr lang="en-US" sz="4000" b="1" dirty="0"/>
              <a:t>five distinctive characteristics of the opera </a:t>
            </a:r>
          </a:p>
          <a:p>
            <a:pPr marL="0" indent="0" algn="ctr" eaLnBrk="1" hangingPunct="1">
              <a:lnSpc>
                <a:spcPct val="110000"/>
              </a:lnSpc>
              <a:buFontTx/>
              <a:buNone/>
            </a:pPr>
            <a:r>
              <a:rPr lang="en-US" dirty="0"/>
              <a:t>and demonstrates how they illustrate Italian life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9499924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676400" y="2025503"/>
            <a:ext cx="5791200" cy="361329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A key feature of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Italy, one prominently represented in the Opera is that . . .</a:t>
            </a:r>
          </a:p>
        </p:txBody>
      </p:sp>
    </p:spTree>
    <p:extLst>
      <p:ext uri="{BB962C8B-B14F-4D97-AF65-F5344CB8AC3E}">
        <p14:creationId xmlns:p14="http://schemas.microsoft.com/office/powerpoint/2010/main" val="1798022063"/>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4" name="Rectangle 3"/>
          <p:cNvSpPr/>
          <p:nvPr/>
        </p:nvSpPr>
        <p:spPr>
          <a:xfrm>
            <a:off x="885372" y="2519232"/>
            <a:ext cx="7391400" cy="2357568"/>
          </a:xfrm>
          <a:prstGeom prst="rect">
            <a:avLst/>
          </a:prstGeom>
          <a:solidFill>
            <a:schemeClr val="bg1"/>
          </a:solidFill>
          <a:ln w="76200">
            <a:solidFill>
              <a:srgbClr val="FF0000"/>
            </a:solidFill>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t> </a:t>
            </a:r>
            <a:b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b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Gannon and Pillai classify Italy as one of the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“Cleft National Cultures”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that they discuss</a:t>
            </a:r>
            <a:b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b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9719196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2992165" y="6551842"/>
            <a:ext cx="3142207"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http://www.d.umn.edu/cla/faculty/troufs/anth1095/index.html#text</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631969"/>
            <a:ext cx="8686800" cy="2793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65621" y="304800"/>
            <a:ext cx="2191323" cy="3124200"/>
          </a:xfrm>
          <a:prstGeom prst="rect">
            <a:avLst/>
          </a:prstGeom>
          <a:ln>
            <a:solidFill>
              <a:srgbClr val="C00000"/>
            </a:solidFill>
          </a:ln>
        </p:spPr>
      </p:pic>
      <p:sp>
        <p:nvSpPr>
          <p:cNvPr id="8" name="AutoShape 8">
            <a:extLst>
              <a:ext uri="{FF2B5EF4-FFF2-40B4-BE49-F238E27FC236}">
                <a16:creationId xmlns:a16="http://schemas.microsoft.com/office/drawing/2014/main" id="{C11EE056-B0CB-4DD3-8760-161FE6BB1EA0}"/>
              </a:ext>
            </a:extLst>
          </p:cNvPr>
          <p:cNvSpPr>
            <a:spLocks noChangeArrowheads="1"/>
          </p:cNvSpPr>
          <p:nvPr/>
        </p:nvSpPr>
        <p:spPr bwMode="auto">
          <a:xfrm rot="16200000">
            <a:off x="832390" y="5232740"/>
            <a:ext cx="485775" cy="47874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1200" cap="none" spc="0" normalizeH="0" baseline="0" noProof="0">
              <a:ln>
                <a:noFill/>
              </a:ln>
              <a:solidFill>
                <a:srgbClr val="FF0000"/>
              </a:solidFill>
              <a:effectLst/>
              <a:uLnTx/>
              <a:uFillTx/>
              <a:latin typeface="Verdana" pitchFamily="34" charset="0"/>
              <a:ea typeface="+mn-ea"/>
              <a:cs typeface="+mn-cs"/>
            </a:endParaRPr>
          </a:p>
        </p:txBody>
      </p:sp>
      <p:sp>
        <p:nvSpPr>
          <p:cNvPr id="9" name="AutoShape 8">
            <a:extLst>
              <a:ext uri="{FF2B5EF4-FFF2-40B4-BE49-F238E27FC236}">
                <a16:creationId xmlns:a16="http://schemas.microsoft.com/office/drawing/2014/main" id="{D05DB6A6-5E8F-457E-89D5-A294C7345389}"/>
              </a:ext>
            </a:extLst>
          </p:cNvPr>
          <p:cNvSpPr>
            <a:spLocks noChangeArrowheads="1"/>
          </p:cNvSpPr>
          <p:nvPr/>
        </p:nvSpPr>
        <p:spPr bwMode="auto">
          <a:xfrm rot="3160109">
            <a:off x="7759086" y="2156601"/>
            <a:ext cx="485775" cy="1818035"/>
          </a:xfrm>
          <a:prstGeom prst="downArrow">
            <a:avLst>
              <a:gd name="adj1" fmla="val 50000"/>
              <a:gd name="adj2" fmla="val 50245"/>
            </a:avLst>
          </a:prstGeom>
          <a:solidFill>
            <a:srgbClr val="009246"/>
          </a:solidFill>
          <a:ln w="57150">
            <a:solidFill>
              <a:srgbClr val="CE2B37"/>
            </a:solidFill>
            <a:miter lim="800000"/>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1200" cap="none" spc="0" normalizeH="0" baseline="0" noProof="0">
              <a:ln>
                <a:noFill/>
              </a:ln>
              <a:solidFill>
                <a:srgbClr val="FF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5FF4089A-23DD-4DBB-BBE6-C0AA149BCB54}"/>
                  </a:ext>
                </a:extLst>
              </p14:cNvPr>
              <p14:cNvContentPartPr/>
              <p14:nvPr/>
            </p14:nvContentPartPr>
            <p14:xfrm>
              <a:off x="1452789" y="5273432"/>
              <a:ext cx="4194720" cy="97560"/>
            </p14:xfrm>
          </p:contentPart>
        </mc:Choice>
        <mc:Fallback xmlns="">
          <p:pic>
            <p:nvPicPr>
              <p:cNvPr id="3" name="Ink 2">
                <a:extLst>
                  <a:ext uri="{FF2B5EF4-FFF2-40B4-BE49-F238E27FC236}">
                    <a16:creationId xmlns:a16="http://schemas.microsoft.com/office/drawing/2014/main" id="{5FF4089A-23DD-4DBB-BBE6-C0AA149BCB54}"/>
                  </a:ext>
                </a:extLst>
              </p:cNvPr>
              <p:cNvPicPr/>
              <p:nvPr/>
            </p:nvPicPr>
            <p:blipFill>
              <a:blip r:embed="rId6"/>
              <a:stretch>
                <a:fillRect/>
              </a:stretch>
            </p:blipFill>
            <p:spPr>
              <a:xfrm>
                <a:off x="1399149" y="5165792"/>
                <a:ext cx="4302360" cy="313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41ADA81D-A4A8-4170-A3C4-F05E6F5477EC}"/>
                  </a:ext>
                </a:extLst>
              </p14:cNvPr>
              <p14:cNvContentPartPr/>
              <p14:nvPr/>
            </p14:nvContentPartPr>
            <p14:xfrm>
              <a:off x="1472589" y="5455952"/>
              <a:ext cx="4142880" cy="52920"/>
            </p14:xfrm>
          </p:contentPart>
        </mc:Choice>
        <mc:Fallback xmlns="">
          <p:pic>
            <p:nvPicPr>
              <p:cNvPr id="4" name="Ink 3">
                <a:extLst>
                  <a:ext uri="{FF2B5EF4-FFF2-40B4-BE49-F238E27FC236}">
                    <a16:creationId xmlns:a16="http://schemas.microsoft.com/office/drawing/2014/main" id="{41ADA81D-A4A8-4170-A3C4-F05E6F5477EC}"/>
                  </a:ext>
                </a:extLst>
              </p:cNvPr>
              <p:cNvPicPr/>
              <p:nvPr/>
            </p:nvPicPr>
            <p:blipFill>
              <a:blip r:embed="rId8"/>
              <a:stretch>
                <a:fillRect/>
              </a:stretch>
            </p:blipFill>
            <p:spPr>
              <a:xfrm>
                <a:off x="1418589" y="5348312"/>
                <a:ext cx="4250520" cy="2685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 name="Ink 5">
                <a:extLst>
                  <a:ext uri="{FF2B5EF4-FFF2-40B4-BE49-F238E27FC236}">
                    <a16:creationId xmlns:a16="http://schemas.microsoft.com/office/drawing/2014/main" id="{8EDBD967-17CE-4061-9A8D-11EF5A839EFA}"/>
                  </a:ext>
                </a:extLst>
              </p14:cNvPr>
              <p14:cNvContentPartPr/>
              <p14:nvPr/>
            </p14:nvContentPartPr>
            <p14:xfrm>
              <a:off x="2444211" y="3772232"/>
              <a:ext cx="2839680" cy="69840"/>
            </p14:xfrm>
          </p:contentPart>
        </mc:Choice>
        <mc:Fallback xmlns="">
          <p:pic>
            <p:nvPicPr>
              <p:cNvPr id="6" name="Ink 5">
                <a:extLst>
                  <a:ext uri="{FF2B5EF4-FFF2-40B4-BE49-F238E27FC236}">
                    <a16:creationId xmlns:a16="http://schemas.microsoft.com/office/drawing/2014/main" id="{8EDBD967-17CE-4061-9A8D-11EF5A839EFA}"/>
                  </a:ext>
                </a:extLst>
              </p:cNvPr>
              <p:cNvPicPr/>
              <p:nvPr/>
            </p:nvPicPr>
            <p:blipFill>
              <a:blip r:embed="rId10"/>
              <a:stretch>
                <a:fillRect/>
              </a:stretch>
            </p:blipFill>
            <p:spPr>
              <a:xfrm>
                <a:off x="2390571" y="3664232"/>
                <a:ext cx="2947320" cy="2854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7" name="Ink 6">
                <a:extLst>
                  <a:ext uri="{FF2B5EF4-FFF2-40B4-BE49-F238E27FC236}">
                    <a16:creationId xmlns:a16="http://schemas.microsoft.com/office/drawing/2014/main" id="{042B8AD0-BEC1-4858-8D6E-51055862E208}"/>
                  </a:ext>
                </a:extLst>
              </p14:cNvPr>
              <p14:cNvContentPartPr/>
              <p14:nvPr/>
            </p14:nvContentPartPr>
            <p14:xfrm>
              <a:off x="2386971" y="3896432"/>
              <a:ext cx="2925360" cy="69840"/>
            </p14:xfrm>
          </p:contentPart>
        </mc:Choice>
        <mc:Fallback xmlns="">
          <p:pic>
            <p:nvPicPr>
              <p:cNvPr id="7" name="Ink 6">
                <a:extLst>
                  <a:ext uri="{FF2B5EF4-FFF2-40B4-BE49-F238E27FC236}">
                    <a16:creationId xmlns:a16="http://schemas.microsoft.com/office/drawing/2014/main" id="{042B8AD0-BEC1-4858-8D6E-51055862E208}"/>
                  </a:ext>
                </a:extLst>
              </p:cNvPr>
              <p:cNvPicPr/>
              <p:nvPr/>
            </p:nvPicPr>
            <p:blipFill>
              <a:blip r:embed="rId12"/>
              <a:stretch>
                <a:fillRect/>
              </a:stretch>
            </p:blipFill>
            <p:spPr>
              <a:xfrm>
                <a:off x="2333331" y="3788432"/>
                <a:ext cx="3033000" cy="285480"/>
              </a:xfrm>
              <a:prstGeom prst="rect">
                <a:avLst/>
              </a:prstGeom>
            </p:spPr>
          </p:pic>
        </mc:Fallback>
      </mc:AlternateContent>
    </p:spTree>
    <p:extLst>
      <p:ext uri="{BB962C8B-B14F-4D97-AF65-F5344CB8AC3E}">
        <p14:creationId xmlns:p14="http://schemas.microsoft.com/office/powerpoint/2010/main" val="4062620615"/>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dirty="0">
                <a:solidFill>
                  <a:schemeClr val="accent1">
                    <a:lumMod val="90000"/>
                  </a:schemeClr>
                </a:solidFill>
                <a:latin typeface="Verdana" pitchFamily="34" charset="0"/>
              </a:rPr>
              <a:t> Cultural Metaphors</a:t>
            </a:r>
          </a:p>
        </p:txBody>
      </p:sp>
      <p:sp>
        <p:nvSpPr>
          <p:cNvPr id="28675" name="Rectangle 3"/>
          <p:cNvSpPr>
            <a:spLocks noGrp="1" noChangeArrowheads="1"/>
          </p:cNvSpPr>
          <p:nvPr>
            <p:ph type="body" idx="1"/>
          </p:nvPr>
        </p:nvSpPr>
        <p:spPr>
          <a:xfrm>
            <a:off x="914400" y="2667000"/>
            <a:ext cx="7315200" cy="2850011"/>
          </a:xfrm>
        </p:spPr>
        <p:txBody>
          <a:bodyPr>
            <a:spAutoFit/>
          </a:bodyPr>
          <a:lstStyle/>
          <a:p>
            <a:pPr algn="ctr" eaLnBrk="1" hangingPunct="1">
              <a:buFontTx/>
              <a:buNone/>
            </a:pPr>
            <a:r>
              <a:rPr lang="en-US" b="1" dirty="0">
                <a:latin typeface="Verdana" pitchFamily="34" charset="0"/>
              </a:rPr>
              <a:t> </a:t>
            </a:r>
            <a:r>
              <a:rPr lang="en-US" sz="4000" b="1" dirty="0">
                <a:solidFill>
                  <a:srgbClr val="FF0000"/>
                </a:solidFill>
                <a:latin typeface="Verdana" pitchFamily="34" charset="0"/>
              </a:rPr>
              <a:t>“Cleft National Culture”</a:t>
            </a:r>
          </a:p>
          <a:p>
            <a:pPr algn="ctr" eaLnBrk="1" hangingPunct="1">
              <a:buFontTx/>
              <a:buNone/>
            </a:pPr>
            <a:endParaRPr lang="en-US" sz="2000" b="1" dirty="0">
              <a:solidFill>
                <a:srgbClr val="FF0000"/>
              </a:solidFill>
              <a:latin typeface="Verdana" pitchFamily="34" charset="0"/>
            </a:endParaRPr>
          </a:p>
          <a:p>
            <a:pPr marL="6350" lvl="2" indent="0" algn="ctr" eaLnBrk="1" hangingPunct="1">
              <a:buNone/>
            </a:pPr>
            <a:r>
              <a:rPr lang="en-US" sz="3200" b="1" dirty="0">
                <a:solidFill>
                  <a:srgbClr val="FF0000"/>
                </a:solidFill>
                <a:latin typeface="Verdana" pitchFamily="34" charset="0"/>
              </a:rPr>
              <a:t>one in which the subcultures </a:t>
            </a:r>
          </a:p>
          <a:p>
            <a:pPr marL="6350" lvl="2" indent="0" algn="ctr" eaLnBrk="1" hangingPunct="1">
              <a:buNone/>
            </a:pPr>
            <a:r>
              <a:rPr lang="en-US" sz="3200" b="1" dirty="0">
                <a:solidFill>
                  <a:srgbClr val="FF0000"/>
                </a:solidFill>
                <a:latin typeface="Verdana" pitchFamily="34" charset="0"/>
              </a:rPr>
              <a:t>of the diverse ethnic groups </a:t>
            </a:r>
          </a:p>
          <a:p>
            <a:pPr marL="6350" lvl="2" indent="0" algn="ctr" eaLnBrk="1" hangingPunct="1">
              <a:buNone/>
            </a:pPr>
            <a:r>
              <a:rPr lang="en-US" sz="3200" b="1" dirty="0">
                <a:solidFill>
                  <a:srgbClr val="FF0000"/>
                </a:solidFill>
                <a:latin typeface="Verdana" pitchFamily="34" charset="0"/>
              </a:rPr>
              <a:t>are difficult to integrate</a:t>
            </a:r>
          </a:p>
        </p:txBody>
      </p:sp>
    </p:spTree>
    <p:extLst>
      <p:ext uri="{BB962C8B-B14F-4D97-AF65-F5344CB8AC3E}">
        <p14:creationId xmlns:p14="http://schemas.microsoft.com/office/powerpoint/2010/main" val="541899063"/>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914400" y="2253698"/>
            <a:ext cx="7315200" cy="707886"/>
          </a:xfrm>
        </p:spPr>
        <p:txBody>
          <a:bodyPr>
            <a:spAutoFit/>
          </a:bodyPr>
          <a:lstStyle/>
          <a:p>
            <a:pPr algn="ctr" eaLnBrk="1" hangingPunct="1">
              <a:buFontTx/>
              <a:buNone/>
            </a:pPr>
            <a:r>
              <a:rPr lang="en-US" b="1" dirty="0">
                <a:latin typeface="Verdana" pitchFamily="34" charset="0"/>
              </a:rPr>
              <a:t> </a:t>
            </a:r>
            <a:r>
              <a:rPr lang="en-US" sz="4000" b="1" dirty="0">
                <a:latin typeface="Verdana" pitchFamily="34" charset="0"/>
              </a:rPr>
              <a:t>in a nutshell . . .</a:t>
            </a:r>
            <a:endParaRPr lang="en-US" sz="3200" b="1" dirty="0">
              <a:latin typeface="Verdana" pitchFamily="34" charset="0"/>
            </a:endParaRPr>
          </a:p>
        </p:txBody>
      </p:sp>
    </p:spTree>
    <p:extLst>
      <p:ext uri="{BB962C8B-B14F-4D97-AF65-F5344CB8AC3E}">
        <p14:creationId xmlns:p14="http://schemas.microsoft.com/office/powerpoint/2010/main" val="1026905733"/>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609600"/>
            <a:ext cx="8229600" cy="1143000"/>
          </a:xfrm>
        </p:spPr>
        <p:txBody>
          <a:bodyPr/>
          <a:lstStyle/>
          <a:p>
            <a:pPr eaLnBrk="1" hangingPunct="1"/>
            <a:r>
              <a:rPr lang="en-US" sz="2400" b="1" dirty="0">
                <a:latin typeface="Verdana" pitchFamily="34" charset="0"/>
              </a:rPr>
              <a:t>Gannon and </a:t>
            </a:r>
            <a:r>
              <a:rPr lang="en-US" sz="2400" b="1" dirty="0" err="1">
                <a:latin typeface="Verdana" pitchFamily="34" charset="0"/>
              </a:rPr>
              <a:t>Pillai's</a:t>
            </a:r>
            <a:br>
              <a:rPr lang="en-US" sz="2400" b="1" dirty="0">
                <a:latin typeface="Verdana" pitchFamily="34" charset="0"/>
              </a:rPr>
            </a:br>
            <a:r>
              <a:rPr lang="en-US" sz="3200" b="1" dirty="0">
                <a:latin typeface="Verdana" pitchFamily="34" charset="0"/>
              </a:rPr>
              <a:t>European Cultural Metaphors</a:t>
            </a:r>
            <a:br>
              <a:rPr lang="en-US" sz="3200" b="1" dirty="0">
                <a:latin typeface="Verdana" pitchFamily="34" charset="0"/>
              </a:rPr>
            </a:br>
            <a:r>
              <a:rPr lang="en-US" sz="2000" b="1" dirty="0">
                <a:latin typeface="Verdana" pitchFamily="34" charset="0"/>
              </a:rPr>
              <a:t>include</a:t>
            </a:r>
          </a:p>
        </p:txBody>
      </p:sp>
      <p:sp>
        <p:nvSpPr>
          <p:cNvPr id="38915" name="Rectangle 3"/>
          <p:cNvSpPr>
            <a:spLocks noGrp="1" noChangeArrowheads="1"/>
          </p:cNvSpPr>
          <p:nvPr>
            <p:ph type="body" idx="1"/>
          </p:nvPr>
        </p:nvSpPr>
        <p:spPr>
          <a:xfrm>
            <a:off x="900752" y="2116088"/>
            <a:ext cx="7315200" cy="4560223"/>
          </a:xfrm>
        </p:spPr>
        <p:txBody>
          <a:bodyPr>
            <a:spAutoFit/>
          </a:bodyPr>
          <a:lstStyle/>
          <a:p>
            <a:pPr marL="566738" indent="-566738" eaLnBrk="1" hangingPunct="1">
              <a:spcBef>
                <a:spcPts val="1000"/>
              </a:spcBef>
              <a:buNone/>
              <a:tabLst>
                <a:tab pos="1379538" algn="l"/>
              </a:tabLst>
            </a:pPr>
            <a:r>
              <a:rPr lang="en-US" sz="3600" b="1" dirty="0">
                <a:solidFill>
                  <a:srgbClr val="FF0000"/>
                </a:solidFill>
              </a:rPr>
              <a:t>Ch. 19 	The Italian Opera</a:t>
            </a:r>
            <a:endParaRPr lang="en-US" sz="3600" dirty="0">
              <a:solidFill>
                <a:srgbClr val="FF0000"/>
              </a:solidFill>
            </a:endParaRPr>
          </a:p>
          <a:p>
            <a:pPr marL="566738" indent="-566738" eaLnBrk="1" hangingPunct="1">
              <a:spcBef>
                <a:spcPts val="1000"/>
              </a:spcBef>
              <a:buFontTx/>
              <a:buNone/>
              <a:tabLst>
                <a:tab pos="1379538" algn="l"/>
              </a:tabLst>
            </a:pPr>
            <a:r>
              <a:rPr lang="en-US" sz="2800" b="1" dirty="0">
                <a:solidFill>
                  <a:schemeClr val="accent1"/>
                </a:solidFill>
              </a:rPr>
              <a:t>Ch. 20 	Belgian Lace</a:t>
            </a:r>
          </a:p>
          <a:p>
            <a:pPr marL="566738" indent="-566738" eaLnBrk="1" hangingPunct="1">
              <a:spcBef>
                <a:spcPts val="1000"/>
              </a:spcBef>
              <a:buNone/>
              <a:tabLst>
                <a:tab pos="1379538" algn="l"/>
              </a:tabLst>
            </a:pPr>
            <a:r>
              <a:rPr lang="en-US" sz="2800" b="1" dirty="0">
                <a:solidFill>
                  <a:schemeClr val="accent1"/>
                </a:solidFill>
              </a:rPr>
              <a:t>Ch. 22	The Turkish </a:t>
            </a:r>
            <a:r>
              <a:rPr lang="en-US" sz="2800" b="1" dirty="0" err="1">
                <a:solidFill>
                  <a:schemeClr val="accent1"/>
                </a:solidFill>
              </a:rPr>
              <a:t>Coffehouse</a:t>
            </a:r>
            <a:r>
              <a:rPr lang="en-US" sz="2800" dirty="0">
                <a:solidFill>
                  <a:schemeClr val="accent1"/>
                </a:solidFill>
              </a:rPr>
              <a:t> </a:t>
            </a:r>
            <a:endParaRPr lang="en-US" sz="2800" b="1" dirty="0">
              <a:solidFill>
                <a:schemeClr val="accent1"/>
              </a:solidFill>
            </a:endParaRPr>
          </a:p>
          <a:p>
            <a:pPr marL="566738" indent="-566738" eaLnBrk="1" hangingPunct="1">
              <a:spcBef>
                <a:spcPts val="1000"/>
              </a:spcBef>
              <a:buFontTx/>
              <a:buNone/>
              <a:tabLst>
                <a:tab pos="1379538" algn="l"/>
              </a:tabLst>
            </a:pPr>
            <a:r>
              <a:rPr lang="en-US" sz="2800" b="1" dirty="0">
                <a:solidFill>
                  <a:schemeClr val="accent1"/>
                </a:solidFill>
              </a:rPr>
              <a:t>Ch. 31 	The Russian Ballet</a:t>
            </a:r>
          </a:p>
          <a:p>
            <a:pPr marL="566738" indent="-566738" eaLnBrk="1" hangingPunct="1">
              <a:spcBef>
                <a:spcPts val="1000"/>
              </a:spcBef>
              <a:buFontTx/>
              <a:buNone/>
              <a:tabLst>
                <a:tab pos="1379538" algn="l"/>
              </a:tabLst>
            </a:pPr>
            <a:r>
              <a:rPr lang="en-US" sz="2800" b="1" dirty="0">
                <a:solidFill>
                  <a:schemeClr val="accent1"/>
                </a:solidFill>
              </a:rPr>
              <a:t>Ch. 32    Estonian Singing</a:t>
            </a:r>
          </a:p>
          <a:p>
            <a:pPr marL="566738" indent="-566738" eaLnBrk="1" hangingPunct="1">
              <a:spcBef>
                <a:spcPts val="1000"/>
              </a:spcBef>
              <a:buNone/>
              <a:tabLst>
                <a:tab pos="1379538" algn="l"/>
              </a:tabLst>
            </a:pPr>
            <a:r>
              <a:rPr lang="en-US" sz="2800" b="1" dirty="0">
                <a:solidFill>
                  <a:schemeClr val="accent1"/>
                </a:solidFill>
              </a:rPr>
              <a:t>Ch. 33 	The Polish Village Church</a:t>
            </a:r>
          </a:p>
          <a:p>
            <a:pPr marL="566738" indent="-566738" eaLnBrk="1" hangingPunct="1">
              <a:spcBef>
                <a:spcPts val="1000"/>
              </a:spcBef>
              <a:buFontTx/>
              <a:buNone/>
              <a:tabLst>
                <a:tab pos="1379538" algn="l"/>
              </a:tabLst>
            </a:pPr>
            <a:r>
              <a:rPr lang="en-US" sz="2800" b="1" dirty="0">
                <a:solidFill>
                  <a:schemeClr val="accent1"/>
                </a:solidFill>
              </a:rPr>
              <a:t>Ch. 34 	The Spanish Bullfight</a:t>
            </a:r>
          </a:p>
          <a:p>
            <a:pPr marL="566738" indent="-566738" eaLnBrk="1" hangingPunct="1">
              <a:spcBef>
                <a:spcPts val="1000"/>
              </a:spcBef>
              <a:buFontTx/>
              <a:buNone/>
              <a:tabLst>
                <a:tab pos="1379538" algn="l"/>
              </a:tabLst>
            </a:pPr>
            <a:r>
              <a:rPr lang="en-US" sz="2800" b="1" dirty="0">
                <a:solidFill>
                  <a:schemeClr val="accent1"/>
                </a:solidFill>
              </a:rPr>
              <a:t>Ch. 35 	The Portuguese Bullfight </a:t>
            </a:r>
          </a:p>
        </p:txBody>
      </p:sp>
      <p:sp>
        <p:nvSpPr>
          <p:cNvPr id="4" name="Rectangle 3"/>
          <p:cNvSpPr/>
          <p:nvPr/>
        </p:nvSpPr>
        <p:spPr>
          <a:xfrm>
            <a:off x="885372" y="3276600"/>
            <a:ext cx="7391400" cy="1938992"/>
          </a:xfrm>
          <a:prstGeom prst="rect">
            <a:avLst/>
          </a:prstGeom>
          <a:solidFill>
            <a:schemeClr val="bg1"/>
          </a:solidFill>
          <a:ln w="76200">
            <a:solidFill>
              <a:srgbClr val="FF0000"/>
            </a:solidFill>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t> </a:t>
            </a:r>
            <a:b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b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Italy is primarily culturally divided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“North - South”</a:t>
            </a:r>
            <a:b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b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42934874"/>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0419" name="Rectangle 3"/>
          <p:cNvSpPr>
            <a:spLocks noGrp="1" noChangeArrowheads="1"/>
          </p:cNvSpPr>
          <p:nvPr>
            <p:ph type="body" idx="1"/>
          </p:nvPr>
        </p:nvSpPr>
        <p:spPr>
          <a:xfrm>
            <a:off x="914400" y="1401020"/>
            <a:ext cx="7315200" cy="4771180"/>
          </a:xfrm>
        </p:spPr>
        <p:txBody>
          <a:bodyPr/>
          <a:lstStyle/>
          <a:p>
            <a:pPr algn="ctr" eaLnBrk="1" hangingPunct="1">
              <a:buFontTx/>
              <a:buNone/>
            </a:pPr>
            <a:r>
              <a:rPr lang="en-US" sz="3600" b="1" dirty="0"/>
              <a:t>The country is divided into two main regions</a:t>
            </a:r>
          </a:p>
          <a:p>
            <a:pPr eaLnBrk="1" hangingPunct="1">
              <a:buFontTx/>
              <a:buNone/>
            </a:pPr>
            <a:endParaRPr lang="en-US" sz="1400" b="1" dirty="0"/>
          </a:p>
          <a:p>
            <a:pPr eaLnBrk="1" hangingPunct="1">
              <a:buFontTx/>
              <a:buNone/>
            </a:pPr>
            <a:r>
              <a:rPr lang="en-US" b="1" dirty="0"/>
              <a:t>	</a:t>
            </a:r>
            <a:r>
              <a:rPr lang="en-US" b="1" dirty="0">
                <a:solidFill>
                  <a:srgbClr val="FF0000"/>
                </a:solidFill>
              </a:rPr>
              <a:t>“Continental Italy” </a:t>
            </a:r>
            <a:r>
              <a:rPr lang="en-US" sz="2400" dirty="0"/>
              <a:t>(aka “The North”)</a:t>
            </a:r>
            <a:endParaRPr lang="en-US" sz="2800" dirty="0"/>
          </a:p>
          <a:p>
            <a:pPr lvl="1" eaLnBrk="1" hangingPunct="1"/>
            <a:r>
              <a:rPr lang="en-US" dirty="0"/>
              <a:t>The Alps</a:t>
            </a:r>
          </a:p>
          <a:p>
            <a:pPr lvl="1" eaLnBrk="1" hangingPunct="1"/>
            <a:r>
              <a:rPr lang="en-US" dirty="0"/>
              <a:t>The northern Italian plain</a:t>
            </a:r>
          </a:p>
          <a:p>
            <a:pPr eaLnBrk="1" hangingPunct="1">
              <a:buFontTx/>
              <a:buNone/>
            </a:pPr>
            <a:endParaRPr lang="en-US" sz="1200" dirty="0"/>
          </a:p>
          <a:p>
            <a:pPr eaLnBrk="1" hangingPunct="1">
              <a:buNone/>
            </a:pPr>
            <a:r>
              <a:rPr lang="en-US" b="1" dirty="0"/>
              <a:t>	</a:t>
            </a:r>
            <a:r>
              <a:rPr lang="en-US" b="1" dirty="0">
                <a:solidFill>
                  <a:srgbClr val="FF0000"/>
                </a:solidFill>
              </a:rPr>
              <a:t>“Mediterranean Italy” </a:t>
            </a:r>
            <a:r>
              <a:rPr lang="en-US" sz="2400" dirty="0"/>
              <a:t>(aka “The South”)</a:t>
            </a:r>
            <a:endParaRPr lang="en-US" sz="3600" dirty="0"/>
          </a:p>
          <a:p>
            <a:pPr eaLnBrk="1" hangingPunct="1">
              <a:buFontTx/>
              <a:buNone/>
            </a:pPr>
            <a:endParaRPr lang="en-US" sz="500" b="1" dirty="0"/>
          </a:p>
          <a:p>
            <a:pPr lvl="1" eaLnBrk="1" hangingPunct="1"/>
            <a:r>
              <a:rPr lang="en-US" dirty="0"/>
              <a:t>The Italian peninsula and the islands</a:t>
            </a:r>
          </a:p>
          <a:p>
            <a:pPr marL="0" indent="0" eaLnBrk="1" hangingPunct="1">
              <a:buNone/>
            </a:pPr>
            <a:endParaRPr lang="en-US" dirty="0"/>
          </a:p>
        </p:txBody>
      </p:sp>
      <p:sp>
        <p:nvSpPr>
          <p:cNvPr id="60420"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898995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3490" name="Rectangle 4"/>
          <p:cNvSpPr>
            <a:spLocks noChangeArrowheads="1"/>
          </p:cNvSpPr>
          <p:nvPr/>
        </p:nvSpPr>
        <p:spPr bwMode="auto">
          <a:xfrm>
            <a:off x="2194616" y="6551842"/>
            <a:ext cx="4748416"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http://www.reliefweb.int/rw/RWB.NSF/db900LargeMaps/SKAR-64GDTU?OpenDocument</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63491" name="Picture 5"/>
          <p:cNvPicPr>
            <a:picLocks noChangeAspect="1" noChangeArrowheads="1"/>
          </p:cNvPicPr>
          <p:nvPr/>
        </p:nvPicPr>
        <p:blipFill>
          <a:blip r:embed="rId4" cstate="print"/>
          <a:srcRect/>
          <a:stretch>
            <a:fillRect/>
          </a:stretch>
        </p:blipFill>
        <p:spPr bwMode="auto">
          <a:xfrm>
            <a:off x="2122488" y="304800"/>
            <a:ext cx="4964112" cy="6169025"/>
          </a:xfrm>
          <a:prstGeom prst="rect">
            <a:avLst/>
          </a:prstGeom>
          <a:noFill/>
          <a:ln w="9525">
            <a:noFill/>
            <a:miter lim="800000"/>
            <a:headEnd/>
            <a:tailEnd/>
          </a:ln>
        </p:spPr>
      </p:pic>
      <p:sp>
        <p:nvSpPr>
          <p:cNvPr id="4" name="Freeform 1">
            <a:extLst>
              <a:ext uri="{FF2B5EF4-FFF2-40B4-BE49-F238E27FC236}">
                <a16:creationId xmlns:a16="http://schemas.microsoft.com/office/drawing/2014/main" id="{BC14FEF0-814A-41DA-A748-F28D68A4D62C}"/>
              </a:ext>
            </a:extLst>
          </p:cNvPr>
          <p:cNvSpPr/>
          <p:nvPr/>
        </p:nvSpPr>
        <p:spPr>
          <a:xfrm rot="188672">
            <a:off x="2358776" y="1035753"/>
            <a:ext cx="2382748" cy="1166522"/>
          </a:xfrm>
          <a:custGeom>
            <a:avLst/>
            <a:gdLst>
              <a:gd name="connsiteX0" fmla="*/ 175063 w 1305995"/>
              <a:gd name="connsiteY0" fmla="*/ 493485 h 595085"/>
              <a:gd name="connsiteX1" fmla="*/ 334720 w 1305995"/>
              <a:gd name="connsiteY1" fmla="*/ 493485 h 595085"/>
              <a:gd name="connsiteX2" fmla="*/ 378263 w 1305995"/>
              <a:gd name="connsiteY2" fmla="*/ 464457 h 595085"/>
              <a:gd name="connsiteX3" fmla="*/ 450834 w 1305995"/>
              <a:gd name="connsiteY3" fmla="*/ 391885 h 595085"/>
              <a:gd name="connsiteX4" fmla="*/ 537920 w 1305995"/>
              <a:gd name="connsiteY4" fmla="*/ 362857 h 595085"/>
              <a:gd name="connsiteX5" fmla="*/ 625005 w 1305995"/>
              <a:gd name="connsiteY5" fmla="*/ 391885 h 595085"/>
              <a:gd name="connsiteX6" fmla="*/ 668548 w 1305995"/>
              <a:gd name="connsiteY6" fmla="*/ 406400 h 595085"/>
              <a:gd name="connsiteX7" fmla="*/ 828205 w 1305995"/>
              <a:gd name="connsiteY7" fmla="*/ 435428 h 595085"/>
              <a:gd name="connsiteX8" fmla="*/ 871748 w 1305995"/>
              <a:gd name="connsiteY8" fmla="*/ 449943 h 595085"/>
              <a:gd name="connsiteX9" fmla="*/ 915291 w 1305995"/>
              <a:gd name="connsiteY9" fmla="*/ 478971 h 595085"/>
              <a:gd name="connsiteX10" fmla="*/ 1060434 w 1305995"/>
              <a:gd name="connsiteY10" fmla="*/ 508000 h 595085"/>
              <a:gd name="connsiteX11" fmla="*/ 1118491 w 1305995"/>
              <a:gd name="connsiteY11" fmla="*/ 537028 h 595085"/>
              <a:gd name="connsiteX12" fmla="*/ 1191063 w 1305995"/>
              <a:gd name="connsiteY12" fmla="*/ 595085 h 595085"/>
              <a:gd name="connsiteX13" fmla="*/ 1278148 w 1305995"/>
              <a:gd name="connsiteY13" fmla="*/ 580571 h 595085"/>
              <a:gd name="connsiteX14" fmla="*/ 1191063 w 1305995"/>
              <a:gd name="connsiteY14" fmla="*/ 232228 h 595085"/>
              <a:gd name="connsiteX15" fmla="*/ 1133005 w 1305995"/>
              <a:gd name="connsiteY15" fmla="*/ 101600 h 595085"/>
              <a:gd name="connsiteX16" fmla="*/ 1103977 w 1305995"/>
              <a:gd name="connsiteY16" fmla="*/ 58057 h 595085"/>
              <a:gd name="connsiteX17" fmla="*/ 668548 w 1305995"/>
              <a:gd name="connsiteY17" fmla="*/ 43543 h 595085"/>
              <a:gd name="connsiteX18" fmla="*/ 421805 w 1305995"/>
              <a:gd name="connsiteY18" fmla="*/ 0 h 595085"/>
              <a:gd name="connsiteX19" fmla="*/ 247634 w 1305995"/>
              <a:gd name="connsiteY19" fmla="*/ 43543 h 595085"/>
              <a:gd name="connsiteX20" fmla="*/ 204091 w 1305995"/>
              <a:gd name="connsiteY20" fmla="*/ 58057 h 595085"/>
              <a:gd name="connsiteX21" fmla="*/ 160548 w 1305995"/>
              <a:gd name="connsiteY21" fmla="*/ 101600 h 595085"/>
              <a:gd name="connsiteX22" fmla="*/ 117005 w 1305995"/>
              <a:gd name="connsiteY22" fmla="*/ 130628 h 595085"/>
              <a:gd name="connsiteX23" fmla="*/ 44434 w 1305995"/>
              <a:gd name="connsiteY23" fmla="*/ 217714 h 595085"/>
              <a:gd name="connsiteX24" fmla="*/ 29920 w 1305995"/>
              <a:gd name="connsiteY24" fmla="*/ 261257 h 595085"/>
              <a:gd name="connsiteX25" fmla="*/ 891 w 1305995"/>
              <a:gd name="connsiteY25" fmla="*/ 304800 h 595085"/>
              <a:gd name="connsiteX26" fmla="*/ 15405 w 1305995"/>
              <a:gd name="connsiteY26" fmla="*/ 391885 h 595085"/>
              <a:gd name="connsiteX27" fmla="*/ 58948 w 1305995"/>
              <a:gd name="connsiteY27" fmla="*/ 435428 h 595085"/>
              <a:gd name="connsiteX28" fmla="*/ 160548 w 1305995"/>
              <a:gd name="connsiteY28" fmla="*/ 493485 h 595085"/>
              <a:gd name="connsiteX29" fmla="*/ 175063 w 1305995"/>
              <a:gd name="connsiteY29" fmla="*/ 493485 h 59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05995" h="595085">
                <a:moveTo>
                  <a:pt x="175063" y="493485"/>
                </a:moveTo>
                <a:cubicBezTo>
                  <a:pt x="247394" y="505541"/>
                  <a:pt x="266058" y="519233"/>
                  <a:pt x="334720" y="493485"/>
                </a:cubicBezTo>
                <a:cubicBezTo>
                  <a:pt x="351053" y="487360"/>
                  <a:pt x="363749" y="474133"/>
                  <a:pt x="378263" y="464457"/>
                </a:cubicBezTo>
                <a:cubicBezTo>
                  <a:pt x="404745" y="424734"/>
                  <a:pt x="405000" y="412256"/>
                  <a:pt x="450834" y="391885"/>
                </a:cubicBezTo>
                <a:cubicBezTo>
                  <a:pt x="478796" y="379458"/>
                  <a:pt x="537920" y="362857"/>
                  <a:pt x="537920" y="362857"/>
                </a:cubicBezTo>
                <a:lnTo>
                  <a:pt x="625005" y="391885"/>
                </a:lnTo>
                <a:cubicBezTo>
                  <a:pt x="639519" y="396723"/>
                  <a:pt x="653546" y="403400"/>
                  <a:pt x="668548" y="406400"/>
                </a:cubicBezTo>
                <a:cubicBezTo>
                  <a:pt x="769977" y="426685"/>
                  <a:pt x="716786" y="416858"/>
                  <a:pt x="828205" y="435428"/>
                </a:cubicBezTo>
                <a:cubicBezTo>
                  <a:pt x="842719" y="440266"/>
                  <a:pt x="858064" y="443101"/>
                  <a:pt x="871748" y="449943"/>
                </a:cubicBezTo>
                <a:cubicBezTo>
                  <a:pt x="887350" y="457744"/>
                  <a:pt x="899257" y="472100"/>
                  <a:pt x="915291" y="478971"/>
                </a:cubicBezTo>
                <a:cubicBezTo>
                  <a:pt x="942846" y="490780"/>
                  <a:pt x="1040792" y="504726"/>
                  <a:pt x="1060434" y="508000"/>
                </a:cubicBezTo>
                <a:cubicBezTo>
                  <a:pt x="1079786" y="517676"/>
                  <a:pt x="1101869" y="523177"/>
                  <a:pt x="1118491" y="537028"/>
                </a:cubicBezTo>
                <a:cubicBezTo>
                  <a:pt x="1206027" y="609974"/>
                  <a:pt x="1087101" y="560432"/>
                  <a:pt x="1191063" y="595085"/>
                </a:cubicBezTo>
                <a:lnTo>
                  <a:pt x="1278148" y="580571"/>
                </a:lnTo>
                <a:cubicBezTo>
                  <a:pt x="1355449" y="213391"/>
                  <a:pt x="1253853" y="420589"/>
                  <a:pt x="1191063" y="232228"/>
                </a:cubicBezTo>
                <a:cubicBezTo>
                  <a:pt x="1170243" y="169771"/>
                  <a:pt x="1174993" y="177178"/>
                  <a:pt x="1133005" y="101600"/>
                </a:cubicBezTo>
                <a:cubicBezTo>
                  <a:pt x="1124533" y="86351"/>
                  <a:pt x="1121286" y="60221"/>
                  <a:pt x="1103977" y="58057"/>
                </a:cubicBezTo>
                <a:cubicBezTo>
                  <a:pt x="959875" y="40044"/>
                  <a:pt x="813691" y="48381"/>
                  <a:pt x="668548" y="43543"/>
                </a:cubicBezTo>
                <a:cubicBezTo>
                  <a:pt x="509931" y="3888"/>
                  <a:pt x="592086" y="18920"/>
                  <a:pt x="421805" y="0"/>
                </a:cubicBezTo>
                <a:cubicBezTo>
                  <a:pt x="304535" y="19545"/>
                  <a:pt x="362641" y="5207"/>
                  <a:pt x="247634" y="43543"/>
                </a:cubicBezTo>
                <a:lnTo>
                  <a:pt x="204091" y="58057"/>
                </a:lnTo>
                <a:cubicBezTo>
                  <a:pt x="189577" y="72571"/>
                  <a:pt x="176317" y="88459"/>
                  <a:pt x="160548" y="101600"/>
                </a:cubicBezTo>
                <a:cubicBezTo>
                  <a:pt x="147147" y="112767"/>
                  <a:pt x="128172" y="117227"/>
                  <a:pt x="117005" y="130628"/>
                </a:cubicBezTo>
                <a:cubicBezTo>
                  <a:pt x="24929" y="241120"/>
                  <a:pt x="150522" y="146988"/>
                  <a:pt x="44434" y="217714"/>
                </a:cubicBezTo>
                <a:cubicBezTo>
                  <a:pt x="39596" y="232228"/>
                  <a:pt x="36762" y="247573"/>
                  <a:pt x="29920" y="261257"/>
                </a:cubicBezTo>
                <a:cubicBezTo>
                  <a:pt x="22119" y="276859"/>
                  <a:pt x="2817" y="287463"/>
                  <a:pt x="891" y="304800"/>
                </a:cubicBezTo>
                <a:cubicBezTo>
                  <a:pt x="-2359" y="334049"/>
                  <a:pt x="3453" y="364993"/>
                  <a:pt x="15405" y="391885"/>
                </a:cubicBezTo>
                <a:cubicBezTo>
                  <a:pt x="23742" y="410642"/>
                  <a:pt x="43179" y="422287"/>
                  <a:pt x="58948" y="435428"/>
                </a:cubicBezTo>
                <a:cubicBezTo>
                  <a:pt x="89723" y="461074"/>
                  <a:pt x="125054" y="475738"/>
                  <a:pt x="160548" y="493485"/>
                </a:cubicBezTo>
                <a:lnTo>
                  <a:pt x="175063" y="493485"/>
                </a:ln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2467" name="Rectangle 3"/>
          <p:cNvSpPr>
            <a:spLocks noGrp="1" noChangeArrowheads="1"/>
          </p:cNvSpPr>
          <p:nvPr>
            <p:ph type="body" idx="1"/>
          </p:nvPr>
        </p:nvSpPr>
        <p:spPr>
          <a:xfrm>
            <a:off x="914400" y="1335593"/>
            <a:ext cx="7315200" cy="4225324"/>
          </a:xfrm>
        </p:spPr>
        <p:txBody>
          <a:bodyPr/>
          <a:lstStyle/>
          <a:p>
            <a:pPr eaLnBrk="1" hangingPunct="1">
              <a:lnSpc>
                <a:spcPct val="90000"/>
              </a:lnSpc>
            </a:pPr>
            <a:r>
              <a:rPr lang="en-US" sz="4000" b="1" dirty="0"/>
              <a:t>The Apennine mountains </a:t>
            </a:r>
            <a:r>
              <a:rPr lang="en-US" dirty="0"/>
              <a:t>run directly down the peninsula’s center, and its northern range almost completely cuts off the north from the south</a:t>
            </a:r>
          </a:p>
          <a:p>
            <a:pPr eaLnBrk="1" hangingPunct="1">
              <a:lnSpc>
                <a:spcPct val="90000"/>
              </a:lnSpc>
            </a:pPr>
            <a:endParaRPr lang="en-US" sz="1800" dirty="0"/>
          </a:p>
          <a:p>
            <a:pPr eaLnBrk="1" hangingPunct="1">
              <a:lnSpc>
                <a:spcPct val="90000"/>
              </a:lnSpc>
            </a:pPr>
            <a:endParaRPr lang="en-US" sz="100" dirty="0"/>
          </a:p>
          <a:p>
            <a:pPr lvl="1" eaLnBrk="1" hangingPunct="1">
              <a:lnSpc>
                <a:spcPct val="150000"/>
              </a:lnSpc>
            </a:pPr>
            <a:r>
              <a:rPr lang="en-US" sz="3200" b="1" dirty="0"/>
              <a:t>This geographical division has led to extreme regionalism</a:t>
            </a:r>
          </a:p>
        </p:txBody>
      </p:sp>
      <p:sp>
        <p:nvSpPr>
          <p:cNvPr id="62468"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5778672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3DEAF70A-FBDE-41D8-98BB-2A9743947C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8035" y="9625"/>
            <a:ext cx="6127930" cy="6858000"/>
          </a:xfrm>
          <a:prstGeom prst="rect">
            <a:avLst/>
          </a:prstGeom>
        </p:spPr>
      </p:pic>
      <p:sp>
        <p:nvSpPr>
          <p:cNvPr id="7" name="Rectangle 4">
            <a:extLst>
              <a:ext uri="{FF2B5EF4-FFF2-40B4-BE49-F238E27FC236}">
                <a16:creationId xmlns:a16="http://schemas.microsoft.com/office/drawing/2014/main" id="{F269DCD0-18EB-4E42-A55F-1FBE351E432A}"/>
              </a:ext>
            </a:extLst>
          </p:cNvPr>
          <p:cNvSpPr>
            <a:spLocks noChangeArrowheads="1"/>
          </p:cNvSpPr>
          <p:nvPr/>
        </p:nvSpPr>
        <p:spPr bwMode="auto">
          <a:xfrm>
            <a:off x="3163632" y="6629400"/>
            <a:ext cx="281038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https://en.wikipedia.org/wiki/Apennine_Mountains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45796350"/>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427038"/>
            <a:ext cx="8229600" cy="563562"/>
          </a:xfrm>
        </p:spPr>
        <p:txBody>
          <a:bodyPr/>
          <a:lstStyle/>
          <a:p>
            <a:pPr eaLnBrk="1" hangingPunct="1"/>
            <a:r>
              <a:rPr lang="it-IT" sz="1400" dirty="0">
                <a:solidFill>
                  <a:schemeClr val="accent1">
                    <a:lumMod val="90000"/>
                  </a:schemeClr>
                </a:solidFill>
              </a:rPr>
              <a:t>Martin J. Gannon and Rajnandini Pillai</a:t>
            </a:r>
            <a:br>
              <a:rPr lang="en-US" sz="1400" dirty="0">
                <a:solidFill>
                  <a:schemeClr val="accent1">
                    <a:lumMod val="90000"/>
                  </a:schemeClr>
                </a:solidFill>
              </a:rPr>
            </a:br>
            <a:r>
              <a:rPr lang="en-US" sz="1400" i="1" dirty="0">
                <a:solidFill>
                  <a:schemeClr val="accent1">
                    <a:lumMod val="90000"/>
                  </a:schemeClr>
                </a:solidFill>
              </a:rPr>
              <a:t>Understanding Global Cultures</a:t>
            </a:r>
          </a:p>
        </p:txBody>
      </p:sp>
      <p:sp>
        <p:nvSpPr>
          <p:cNvPr id="62467" name="Rectangle 3"/>
          <p:cNvSpPr>
            <a:spLocks noGrp="1" noChangeArrowheads="1"/>
          </p:cNvSpPr>
          <p:nvPr>
            <p:ph type="body" idx="1"/>
          </p:nvPr>
        </p:nvSpPr>
        <p:spPr>
          <a:xfrm>
            <a:off x="914400" y="1335593"/>
            <a:ext cx="7315200" cy="5002139"/>
          </a:xfrm>
        </p:spPr>
        <p:txBody>
          <a:bodyPr/>
          <a:lstStyle/>
          <a:p>
            <a:pPr eaLnBrk="1" hangingPunct="1">
              <a:lnSpc>
                <a:spcPct val="90000"/>
              </a:lnSpc>
            </a:pPr>
            <a:r>
              <a:rPr lang="en-US" sz="4000" b="1" dirty="0">
                <a:solidFill>
                  <a:schemeClr val="accent1">
                    <a:lumMod val="90000"/>
                  </a:schemeClr>
                </a:solidFill>
              </a:rPr>
              <a:t>The Apennine mountains </a:t>
            </a:r>
            <a:r>
              <a:rPr lang="en-US" dirty="0">
                <a:solidFill>
                  <a:schemeClr val="accent1">
                    <a:lumMod val="90000"/>
                  </a:schemeClr>
                </a:solidFill>
              </a:rPr>
              <a:t>run directly down the peninsula’s center, and its northern range almost completely cuts off the north from the south</a:t>
            </a:r>
            <a:endParaRPr lang="en-US" sz="1800" dirty="0"/>
          </a:p>
          <a:p>
            <a:pPr eaLnBrk="1" hangingPunct="1">
              <a:lnSpc>
                <a:spcPct val="90000"/>
              </a:lnSpc>
            </a:pPr>
            <a:endParaRPr lang="en-US" sz="100" dirty="0"/>
          </a:p>
          <a:p>
            <a:pPr lvl="1" eaLnBrk="1" hangingPunct="1">
              <a:lnSpc>
                <a:spcPct val="150000"/>
              </a:lnSpc>
            </a:pPr>
            <a:r>
              <a:rPr lang="en-US" b="1" dirty="0">
                <a:solidFill>
                  <a:srgbClr val="FF0000"/>
                </a:solidFill>
              </a:rPr>
              <a:t>Many Italians view Italy as two separate nations</a:t>
            </a:r>
          </a:p>
          <a:p>
            <a:pPr lvl="2" eaLnBrk="1" hangingPunct="1">
              <a:lnSpc>
                <a:spcPct val="150000"/>
              </a:lnSpc>
            </a:pPr>
            <a:r>
              <a:rPr lang="en-US" b="1" dirty="0">
                <a:solidFill>
                  <a:srgbClr val="FF0000"/>
                </a:solidFill>
              </a:rPr>
              <a:t>The wealthier, industrial north</a:t>
            </a:r>
          </a:p>
          <a:p>
            <a:pPr lvl="2" eaLnBrk="1" hangingPunct="1">
              <a:lnSpc>
                <a:spcPct val="150000"/>
              </a:lnSpc>
            </a:pPr>
            <a:r>
              <a:rPr lang="en-US" b="1" dirty="0">
                <a:solidFill>
                  <a:srgbClr val="FF0000"/>
                </a:solidFill>
              </a:rPr>
              <a:t>The poorer, more agrarian south</a:t>
            </a:r>
          </a:p>
        </p:txBody>
      </p:sp>
      <p:sp>
        <p:nvSpPr>
          <p:cNvPr id="62468"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9109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7587" name="Rectangle 3"/>
          <p:cNvSpPr>
            <a:spLocks noGrp="1" noChangeArrowheads="1"/>
          </p:cNvSpPr>
          <p:nvPr>
            <p:ph type="body" idx="1"/>
          </p:nvPr>
        </p:nvSpPr>
        <p:spPr>
          <a:xfrm>
            <a:off x="914400" y="1825145"/>
            <a:ext cx="7315200" cy="3539430"/>
          </a:xfrm>
        </p:spPr>
        <p:txBody>
          <a:bodyPr/>
          <a:lstStyle/>
          <a:p>
            <a:pPr marL="0" indent="0" algn="ctr" eaLnBrk="1" hangingPunct="1"/>
            <a:endParaRPr lang="en-US" b="1" dirty="0"/>
          </a:p>
          <a:p>
            <a:pPr marL="0" indent="0" algn="ctr" eaLnBrk="1" hangingPunct="1"/>
            <a:endParaRPr lang="en-US" b="1" dirty="0"/>
          </a:p>
          <a:p>
            <a:pPr marL="0" indent="0" algn="ctr" eaLnBrk="1" hangingPunct="1">
              <a:lnSpc>
                <a:spcPct val="110000"/>
              </a:lnSpc>
              <a:buNone/>
            </a:pPr>
            <a:r>
              <a:rPr lang="en-US" b="1" dirty="0"/>
              <a:t>the north and south </a:t>
            </a:r>
          </a:p>
          <a:p>
            <a:pPr marL="0" indent="0" algn="ctr" eaLnBrk="1" hangingPunct="1">
              <a:lnSpc>
                <a:spcPct val="110000"/>
              </a:lnSpc>
              <a:buNone/>
            </a:pPr>
            <a:r>
              <a:rPr lang="en-US" b="1" dirty="0"/>
              <a:t>are closely linked to one another culturally, even though there are regional differences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589667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4515" name="Rectangle 3"/>
          <p:cNvSpPr>
            <a:spLocks noGrp="1" noChangeArrowheads="1"/>
          </p:cNvSpPr>
          <p:nvPr>
            <p:ph type="body" idx="1"/>
          </p:nvPr>
        </p:nvSpPr>
        <p:spPr>
          <a:xfrm>
            <a:off x="914400" y="1600200"/>
            <a:ext cx="7315200" cy="4376583"/>
          </a:xfrm>
        </p:spPr>
        <p:txBody>
          <a:bodyPr/>
          <a:lstStyle/>
          <a:p>
            <a:pPr marL="0" indent="0" algn="ctr" eaLnBrk="1" hangingPunct="1">
              <a:buNone/>
            </a:pPr>
            <a:r>
              <a:rPr lang="en-US" sz="4000" b="1" dirty="0"/>
              <a:t>The civic traditions of the north and south </a:t>
            </a:r>
            <a:endParaRPr lang="en-US" b="1" dirty="0"/>
          </a:p>
          <a:p>
            <a:pPr marL="0" indent="0" algn="ctr" eaLnBrk="1" hangingPunct="1">
              <a:buNone/>
            </a:pPr>
            <a:r>
              <a:rPr lang="en-US" b="1" dirty="0">
                <a:solidFill>
                  <a:schemeClr val="accent1"/>
                </a:solidFill>
              </a:rPr>
              <a:t>of Italy originated from </a:t>
            </a:r>
          </a:p>
          <a:p>
            <a:pPr marL="0" indent="0" algn="ctr" eaLnBrk="1" hangingPunct="1">
              <a:buNone/>
            </a:pPr>
            <a:r>
              <a:rPr lang="en-US" sz="4000" b="1" dirty="0"/>
              <a:t>	different sources </a:t>
            </a:r>
          </a:p>
          <a:p>
            <a:pPr marL="0" indent="0" algn="ctr" eaLnBrk="1" hangingPunct="1">
              <a:buNone/>
            </a:pPr>
            <a:r>
              <a:rPr lang="en-US" b="1" dirty="0"/>
              <a:t>and these traditions have persisted </a:t>
            </a:r>
            <a:r>
              <a:rPr lang="en-US" sz="4000" b="1" dirty="0"/>
              <a:t>for centuries</a:t>
            </a:r>
            <a:endParaRPr lang="en-US" b="1" dirty="0"/>
          </a:p>
          <a:p>
            <a:pPr algn="ctr" eaLnBrk="1" hangingPunct="1">
              <a:buFontTx/>
              <a:buNone/>
            </a:pPr>
            <a:r>
              <a:rPr lang="en-US" sz="1400" dirty="0"/>
              <a:t>(Robert Putnam 1991)</a:t>
            </a:r>
          </a:p>
          <a:p>
            <a:pPr eaLnBrk="1" hangingPunct="1">
              <a:buNone/>
            </a:pPr>
            <a:endParaRPr lang="en-US" sz="1400" dirty="0"/>
          </a:p>
        </p:txBody>
      </p:sp>
      <p:sp>
        <p:nvSpPr>
          <p:cNvPr id="6451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4479428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4515" name="Rectangle 3"/>
          <p:cNvSpPr>
            <a:spLocks noGrp="1" noChangeArrowheads="1"/>
          </p:cNvSpPr>
          <p:nvPr>
            <p:ph type="body" idx="1"/>
          </p:nvPr>
        </p:nvSpPr>
        <p:spPr>
          <a:xfrm>
            <a:off x="914400" y="2133600"/>
            <a:ext cx="7315200" cy="4154984"/>
          </a:xfrm>
        </p:spPr>
        <p:txBody>
          <a:bodyPr/>
          <a:lstStyle/>
          <a:p>
            <a:pPr lvl="1" eaLnBrk="1" hangingPunct="1"/>
            <a:r>
              <a:rPr lang="en-US" dirty="0"/>
              <a:t>In the </a:t>
            </a:r>
            <a:r>
              <a:rPr lang="en-US" sz="3600" b="1" dirty="0"/>
              <a:t>11</a:t>
            </a:r>
            <a:r>
              <a:rPr lang="en-US" sz="3600" b="1" baseline="30000" dirty="0"/>
              <a:t>th</a:t>
            </a:r>
            <a:r>
              <a:rPr lang="en-US" sz="3600" b="1" dirty="0"/>
              <a:t> century </a:t>
            </a:r>
            <a:r>
              <a:rPr lang="en-US" dirty="0"/>
              <a:t>King </a:t>
            </a:r>
            <a:r>
              <a:rPr lang="en-US" dirty="0" err="1"/>
              <a:t>Frederico</a:t>
            </a:r>
            <a:r>
              <a:rPr lang="en-US" dirty="0"/>
              <a:t> established an autocratic form of government in the south that was both politically and economically successful</a:t>
            </a:r>
          </a:p>
          <a:p>
            <a:pPr lvl="1" eaLnBrk="1" hangingPunct="1"/>
            <a:endParaRPr lang="en-US" sz="1200" dirty="0"/>
          </a:p>
          <a:p>
            <a:pPr lvl="2" eaLnBrk="1" hangingPunct="1"/>
            <a:r>
              <a:rPr lang="en-US" dirty="0"/>
              <a:t>But his successors corrupted it</a:t>
            </a:r>
            <a:br>
              <a:rPr lang="en-US" dirty="0"/>
            </a:br>
            <a:endParaRPr lang="en-US" dirty="0"/>
          </a:p>
          <a:p>
            <a:pPr lvl="2" eaLnBrk="1" hangingPunct="1"/>
            <a:r>
              <a:rPr lang="en-US" dirty="0"/>
              <a:t>The Mafia arose as the middlemen between the kings and the people, which tended to reinforce corruption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24538902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5539" name="Rectangle 3"/>
          <p:cNvSpPr>
            <a:spLocks noGrp="1" noChangeArrowheads="1"/>
          </p:cNvSpPr>
          <p:nvPr>
            <p:ph type="body" idx="1"/>
          </p:nvPr>
        </p:nvSpPr>
        <p:spPr>
          <a:xfrm>
            <a:off x="838200" y="1394764"/>
            <a:ext cx="7315200" cy="4853636"/>
          </a:xfrm>
        </p:spPr>
        <p:txBody>
          <a:bodyPr/>
          <a:lstStyle/>
          <a:p>
            <a:pPr marL="0" indent="0" algn="ctr" eaLnBrk="1" hangingPunct="1">
              <a:lnSpc>
                <a:spcPct val="90000"/>
              </a:lnSpc>
              <a:buNone/>
            </a:pPr>
            <a:r>
              <a:rPr lang="en-US" sz="2400" b="1" dirty="0"/>
              <a:t>In the </a:t>
            </a:r>
          </a:p>
          <a:p>
            <a:pPr marL="0" indent="0" algn="ctr" eaLnBrk="1" hangingPunct="1">
              <a:lnSpc>
                <a:spcPct val="90000"/>
              </a:lnSpc>
              <a:buNone/>
            </a:pPr>
            <a:r>
              <a:rPr lang="en-US" sz="4400" b="1" dirty="0"/>
              <a:t>north</a:t>
            </a:r>
            <a:r>
              <a:rPr lang="en-US" sz="4000" b="1" dirty="0"/>
              <a:t> </a:t>
            </a:r>
          </a:p>
          <a:p>
            <a:pPr marL="0" indent="0" algn="ctr" eaLnBrk="1" hangingPunct="1">
              <a:lnSpc>
                <a:spcPct val="90000"/>
              </a:lnSpc>
              <a:buNone/>
            </a:pPr>
            <a:r>
              <a:rPr lang="en-US" b="1" dirty="0">
                <a:solidFill>
                  <a:schemeClr val="accent1"/>
                </a:solidFill>
              </a:rPr>
              <a:t>there has been a centuries-long </a:t>
            </a:r>
            <a:r>
              <a:rPr lang="en-US" sz="4000" b="1" dirty="0"/>
              <a:t>legacy of </a:t>
            </a:r>
          </a:p>
          <a:p>
            <a:pPr marL="0" indent="0" algn="ctr" eaLnBrk="1" hangingPunct="1">
              <a:lnSpc>
                <a:spcPct val="90000"/>
              </a:lnSpc>
              <a:buNone/>
            </a:pPr>
            <a:r>
              <a:rPr lang="en-US" sz="4000" b="1" dirty="0"/>
              <a:t>civic involvement through guilds </a:t>
            </a:r>
          </a:p>
          <a:p>
            <a:pPr marL="0" indent="0" algn="ctr" eaLnBrk="1" hangingPunct="1">
              <a:lnSpc>
                <a:spcPct val="90000"/>
              </a:lnSpc>
              <a:buNone/>
            </a:pPr>
            <a:r>
              <a:rPr lang="en-US" sz="4000" b="1" dirty="0"/>
              <a:t>and</a:t>
            </a:r>
            <a:r>
              <a:rPr lang="en-US" b="1" dirty="0"/>
              <a:t> </a:t>
            </a:r>
            <a:r>
              <a:rPr lang="en-US" sz="4000" b="1" dirty="0"/>
              <a:t>democratic elections</a:t>
            </a:r>
            <a:r>
              <a:rPr lang="en-US" b="1" dirty="0"/>
              <a:t> </a:t>
            </a:r>
          </a:p>
          <a:p>
            <a:pPr marL="0" indent="0" algn="ctr" eaLnBrk="1" hangingPunct="1">
              <a:lnSpc>
                <a:spcPct val="90000"/>
              </a:lnSpc>
              <a:buNone/>
            </a:pPr>
            <a:r>
              <a:rPr lang="en-US" b="1" dirty="0"/>
              <a:t>that has held corruption in check</a:t>
            </a:r>
          </a:p>
          <a:p>
            <a:pPr eaLnBrk="1" hangingPunct="1">
              <a:lnSpc>
                <a:spcPct val="80000"/>
              </a:lnSpc>
            </a:pPr>
            <a:endParaRPr lang="en-US" sz="9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7134445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6723" name="Rectangle 3"/>
          <p:cNvSpPr>
            <a:spLocks noGrp="1" noChangeArrowheads="1"/>
          </p:cNvSpPr>
          <p:nvPr>
            <p:ph type="body" idx="1"/>
          </p:nvPr>
        </p:nvSpPr>
        <p:spPr>
          <a:xfrm>
            <a:off x="914400" y="2286000"/>
            <a:ext cx="7315200" cy="3416320"/>
          </a:xfrm>
        </p:spPr>
        <p:txBody>
          <a:bodyPr/>
          <a:lstStyle/>
          <a:p>
            <a:pPr marL="0" indent="0" algn="ctr" eaLnBrk="1" hangingPunct="1">
              <a:spcBef>
                <a:spcPts val="0"/>
              </a:spcBef>
              <a:buNone/>
            </a:pPr>
            <a:r>
              <a:rPr lang="en-US" sz="4000" b="1" dirty="0"/>
              <a:t>Because of industrialization, northern Italians have had the benefit of a thriving economy and a relatively prosperous existence</a:t>
            </a:r>
          </a:p>
          <a:p>
            <a:pPr marL="0" indent="0" eaLnBrk="1" hangingPunct="1">
              <a:spcBef>
                <a:spcPts val="0"/>
              </a:spcBef>
              <a:buNone/>
            </a:pPr>
            <a:endParaRPr lang="en-US" sz="16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51295144"/>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8771" name="Rectangle 3"/>
          <p:cNvSpPr>
            <a:spLocks noGrp="1" noChangeArrowheads="1"/>
          </p:cNvSpPr>
          <p:nvPr>
            <p:ph type="body" idx="1"/>
          </p:nvPr>
        </p:nvSpPr>
        <p:spPr>
          <a:xfrm>
            <a:off x="914400" y="1489531"/>
            <a:ext cx="7315200" cy="4893647"/>
          </a:xfrm>
          <a:solidFill>
            <a:schemeClr val="bg1"/>
          </a:solidFill>
        </p:spPr>
        <p:txBody>
          <a:bodyPr/>
          <a:lstStyle/>
          <a:p>
            <a:pPr marL="0" indent="0" algn="ctr" eaLnBrk="1" hangingPunct="1">
              <a:spcBef>
                <a:spcPts val="0"/>
              </a:spcBef>
              <a:buNone/>
            </a:pPr>
            <a:r>
              <a:rPr lang="en-US" sz="2800" dirty="0"/>
              <a:t>To most </a:t>
            </a:r>
          </a:p>
          <a:p>
            <a:pPr marL="0" indent="0" algn="ctr" eaLnBrk="1" hangingPunct="1">
              <a:spcBef>
                <a:spcPts val="0"/>
              </a:spcBef>
              <a:buNone/>
            </a:pPr>
            <a:r>
              <a:rPr lang="en-US" sz="3600" b="1" dirty="0"/>
              <a:t>northerners</a:t>
            </a:r>
            <a:r>
              <a:rPr lang="en-US" dirty="0"/>
              <a:t>, </a:t>
            </a:r>
          </a:p>
          <a:p>
            <a:pPr marL="0" indent="0" algn="ctr" eaLnBrk="1" hangingPunct="1">
              <a:spcBef>
                <a:spcPts val="0"/>
              </a:spcBef>
              <a:buNone/>
            </a:pPr>
            <a:r>
              <a:rPr lang="en-US" sz="3600" b="1" dirty="0"/>
              <a:t>wealth</a:t>
            </a:r>
            <a:endParaRPr lang="en-US" sz="3600" dirty="0"/>
          </a:p>
          <a:p>
            <a:pPr marL="0" indent="0" algn="ctr" eaLnBrk="1" hangingPunct="1">
              <a:spcBef>
                <a:spcPts val="0"/>
              </a:spcBef>
              <a:buNone/>
            </a:pPr>
            <a:r>
              <a:rPr lang="en-US" sz="2800" dirty="0"/>
              <a:t>is the way to ensure the lasting defense and prosperity of the family and close friends</a:t>
            </a:r>
          </a:p>
          <a:p>
            <a:pPr eaLnBrk="1" hangingPunct="1">
              <a:spcBef>
                <a:spcPts val="0"/>
              </a:spcBef>
            </a:pPr>
            <a:endParaRPr lang="en-US" sz="1200" dirty="0"/>
          </a:p>
          <a:p>
            <a:pPr lvl="1" eaLnBrk="1" hangingPunct="1">
              <a:spcBef>
                <a:spcPts val="0"/>
              </a:spcBef>
            </a:pPr>
            <a:r>
              <a:rPr lang="en-US" sz="2400" dirty="0"/>
              <a:t>“The northerner is perpetually trying to acquire wealth in its various forms”</a:t>
            </a:r>
          </a:p>
          <a:p>
            <a:pPr lvl="1" eaLnBrk="1" hangingPunct="1">
              <a:spcBef>
                <a:spcPts val="0"/>
              </a:spcBef>
            </a:pPr>
            <a:endParaRPr lang="en-US" sz="1600" dirty="0"/>
          </a:p>
          <a:p>
            <a:pPr lvl="2" eaLnBrk="1" hangingPunct="1">
              <a:spcBef>
                <a:spcPts val="0"/>
              </a:spcBef>
            </a:pPr>
            <a:r>
              <a:rPr lang="en-US" sz="2000" dirty="0"/>
              <a:t>S/he wants a job, a good job, and then a better job</a:t>
            </a:r>
          </a:p>
          <a:p>
            <a:pPr lvl="2" eaLnBrk="1" hangingPunct="1">
              <a:spcBef>
                <a:spcPts val="0"/>
              </a:spcBef>
            </a:pPr>
            <a:r>
              <a:rPr lang="en-US" sz="2000" dirty="0"/>
              <a:t>S/he also wants the scientific and technical knowledge that will ensure better paid employment and advancement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3555740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6723" name="Rectangle 3"/>
          <p:cNvSpPr>
            <a:spLocks noGrp="1" noChangeArrowheads="1"/>
          </p:cNvSpPr>
          <p:nvPr>
            <p:ph type="body" idx="1"/>
          </p:nvPr>
        </p:nvSpPr>
        <p:spPr>
          <a:xfrm>
            <a:off x="914400" y="2057400"/>
            <a:ext cx="7315200" cy="3416320"/>
          </a:xfrm>
        </p:spPr>
        <p:txBody>
          <a:bodyPr/>
          <a:lstStyle/>
          <a:p>
            <a:pPr eaLnBrk="1" hangingPunct="1">
              <a:spcBef>
                <a:spcPts val="0"/>
              </a:spcBef>
            </a:pPr>
            <a:endParaRPr lang="en-US" sz="1600" dirty="0"/>
          </a:p>
          <a:p>
            <a:pPr marL="0" indent="0" algn="ctr" eaLnBrk="1" hangingPunct="1">
              <a:spcBef>
                <a:spcPts val="0"/>
              </a:spcBef>
              <a:buNone/>
            </a:pPr>
            <a:r>
              <a:rPr lang="en-US" sz="4000" b="1" dirty="0"/>
              <a:t>In contrast, southern Italians, who have relied on farming for their livelihood, have tended to be poorer and less educated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49311454"/>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1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1539" name="Rectangle 3"/>
          <p:cNvSpPr>
            <a:spLocks noGrp="1" noChangeArrowheads="1"/>
          </p:cNvSpPr>
          <p:nvPr>
            <p:ph type="body" idx="1"/>
          </p:nvPr>
        </p:nvSpPr>
        <p:spPr>
          <a:xfrm>
            <a:off x="914400" y="1600200"/>
            <a:ext cx="7315200" cy="5386090"/>
          </a:xfrm>
        </p:spPr>
        <p:txBody>
          <a:bodyPr/>
          <a:lstStyle/>
          <a:p>
            <a:pPr marL="0" indent="0" algn="ctr" eaLnBrk="1" hangingPunct="1">
              <a:spcBef>
                <a:spcPts val="0"/>
              </a:spcBef>
              <a:buNone/>
            </a:pPr>
            <a:r>
              <a:rPr lang="en-US" sz="4000" b="1" dirty="0"/>
              <a:t>Today poverty still exists in some areas, particularly in the south</a:t>
            </a:r>
          </a:p>
          <a:p>
            <a:pPr algn="ctr" eaLnBrk="1" hangingPunct="1">
              <a:spcBef>
                <a:spcPts val="0"/>
              </a:spcBef>
            </a:pPr>
            <a:endParaRPr lang="en-US" sz="2400" b="1" dirty="0"/>
          </a:p>
          <a:p>
            <a:pPr marL="0" indent="0" algn="ctr" eaLnBrk="1" hangingPunct="1">
              <a:spcBef>
                <a:spcPts val="0"/>
              </a:spcBef>
              <a:buNone/>
            </a:pPr>
            <a:r>
              <a:rPr lang="en-US" sz="4000" b="1" dirty="0"/>
              <a:t>Italian industry has become increasingly successful, but success is not shared equally by everyone</a:t>
            </a:r>
          </a:p>
          <a:p>
            <a:pPr eaLnBrk="1" hangingPunct="1">
              <a:spcBef>
                <a:spcPts val="0"/>
              </a:spcBef>
            </a:pP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503330989"/>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1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1539" name="Rectangle 3"/>
          <p:cNvSpPr>
            <a:spLocks noGrp="1" noChangeArrowheads="1"/>
          </p:cNvSpPr>
          <p:nvPr>
            <p:ph type="body" idx="1"/>
          </p:nvPr>
        </p:nvSpPr>
        <p:spPr>
          <a:xfrm>
            <a:off x="914400" y="2057400"/>
            <a:ext cx="7315200" cy="3785652"/>
          </a:xfrm>
        </p:spPr>
        <p:txBody>
          <a:bodyPr/>
          <a:lstStyle/>
          <a:p>
            <a:pPr marL="457200" lvl="1" indent="0" algn="ctr" eaLnBrk="1" hangingPunct="1">
              <a:spcBef>
                <a:spcPts val="0"/>
              </a:spcBef>
              <a:buNone/>
            </a:pPr>
            <a:r>
              <a:rPr lang="en-US" sz="4000" b="1" dirty="0"/>
              <a:t>Because northern companies believe there is a difference in the northern and southern work ethic, they are reluctant to locate branches in the south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252986841"/>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5539" name="Rectangle 3"/>
          <p:cNvSpPr>
            <a:spLocks noGrp="1" noChangeArrowheads="1"/>
          </p:cNvSpPr>
          <p:nvPr>
            <p:ph type="body" idx="1"/>
          </p:nvPr>
        </p:nvSpPr>
        <p:spPr>
          <a:xfrm>
            <a:off x="914400" y="1905000"/>
            <a:ext cx="7315200" cy="4154984"/>
          </a:xfrm>
        </p:spPr>
        <p:txBody>
          <a:bodyPr/>
          <a:lstStyle/>
          <a:p>
            <a:pPr marL="0" indent="0" algn="ctr" eaLnBrk="1" hangingPunct="1">
              <a:buNone/>
            </a:pPr>
            <a:r>
              <a:rPr lang="en-US" b="1" dirty="0"/>
              <a:t>Today, </a:t>
            </a:r>
          </a:p>
          <a:p>
            <a:pPr marL="0" indent="0" algn="ctr" eaLnBrk="1" hangingPunct="1">
              <a:buNone/>
            </a:pPr>
            <a:r>
              <a:rPr lang="en-US" b="1" dirty="0"/>
              <a:t>the north of Italy is as successful as or more successful than Germany, </a:t>
            </a:r>
          </a:p>
          <a:p>
            <a:pPr marL="0" indent="0" algn="ctr" eaLnBrk="1" hangingPunct="1">
              <a:buNone/>
            </a:pPr>
            <a:endParaRPr lang="en-US" sz="1200" b="1" dirty="0"/>
          </a:p>
          <a:p>
            <a:pPr marL="0" indent="0" algn="ctr" eaLnBrk="1" hangingPunct="1">
              <a:buNone/>
            </a:pPr>
            <a:r>
              <a:rPr lang="en-US" b="1" dirty="0"/>
              <a:t>whereas the south </a:t>
            </a:r>
          </a:p>
          <a:p>
            <a:pPr marL="0" indent="0" algn="ctr" eaLnBrk="1" hangingPunct="1">
              <a:buNone/>
            </a:pPr>
            <a:r>
              <a:rPr lang="en-US" b="1" dirty="0"/>
              <a:t>languishes in poverty</a:t>
            </a:r>
          </a:p>
          <a:p>
            <a:pPr marL="0" indent="0" algn="ctr" eaLnBrk="1" hangingPunct="1">
              <a:buNone/>
            </a:pPr>
            <a:r>
              <a:rPr lang="en-US" b="1" dirty="0"/>
              <a:t>even though millions of dollars have been devoted to eradicating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81465254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6563" name="Rectangle 3"/>
          <p:cNvSpPr>
            <a:spLocks noGrp="1" noChangeArrowheads="1"/>
          </p:cNvSpPr>
          <p:nvPr>
            <p:ph type="body" idx="1"/>
          </p:nvPr>
        </p:nvSpPr>
        <p:spPr>
          <a:xfrm>
            <a:off x="914400" y="2743200"/>
            <a:ext cx="7315200" cy="2431435"/>
          </a:xfrm>
        </p:spPr>
        <p:txBody>
          <a:bodyPr/>
          <a:lstStyle/>
          <a:p>
            <a:pPr marL="0" indent="0" algn="ctr" eaLnBrk="1" hangingPunct="1">
              <a:buNone/>
            </a:pPr>
            <a:r>
              <a:rPr lang="en-US" sz="3600" dirty="0"/>
              <a:t>But the economically prosperous north </a:t>
            </a:r>
            <a:r>
              <a:rPr lang="en-US" sz="4000" b="1" dirty="0"/>
              <a:t>depends heavily on emigration from the south</a:t>
            </a:r>
            <a:r>
              <a:rPr lang="en-US" sz="3600" dirty="0"/>
              <a:t> for its workforce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06872096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2563" name="Rectangle 3"/>
          <p:cNvSpPr>
            <a:spLocks noGrp="1" noChangeArrowheads="1"/>
          </p:cNvSpPr>
          <p:nvPr>
            <p:ph type="body" idx="1"/>
          </p:nvPr>
        </p:nvSpPr>
        <p:spPr>
          <a:xfrm>
            <a:off x="914400" y="1460242"/>
            <a:ext cx="7315200" cy="5016758"/>
          </a:xfrm>
        </p:spPr>
        <p:txBody>
          <a:bodyPr/>
          <a:lstStyle/>
          <a:p>
            <a:pPr marL="0" indent="0" algn="ctr" eaLnBrk="1" hangingPunct="1">
              <a:spcBef>
                <a:spcPts val="0"/>
              </a:spcBef>
              <a:buNone/>
            </a:pPr>
            <a:r>
              <a:rPr lang="en-US" sz="4000" b="1" dirty="0"/>
              <a:t>The large migration of workers from the south to the north has left behind people who are not willing to give up customs and traditions that have been followed since early European civilization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135853126"/>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4131" name="Rectangle 3"/>
          <p:cNvSpPr>
            <a:spLocks noGrp="1" noChangeArrowheads="1"/>
          </p:cNvSpPr>
          <p:nvPr>
            <p:ph type="body" idx="1"/>
          </p:nvPr>
        </p:nvSpPr>
        <p:spPr>
          <a:xfrm>
            <a:off x="914400" y="1676400"/>
            <a:ext cx="7315200" cy="4832092"/>
          </a:xfrm>
        </p:spPr>
        <p:txBody>
          <a:bodyPr/>
          <a:lstStyle/>
          <a:p>
            <a:pPr marL="0" indent="0" algn="ctr" eaLnBrk="1" hangingPunct="1">
              <a:spcBef>
                <a:spcPts val="0"/>
              </a:spcBef>
              <a:buNone/>
            </a:pPr>
            <a:r>
              <a:rPr lang="en-US" sz="2400" dirty="0"/>
              <a:t>People whose families used to be </a:t>
            </a:r>
          </a:p>
          <a:p>
            <a:pPr marL="0" indent="0" algn="ctr" eaLnBrk="1" hangingPunct="1">
              <a:spcBef>
                <a:spcPts val="0"/>
              </a:spcBef>
              <a:buNone/>
            </a:pPr>
            <a:r>
              <a:rPr lang="en-US" b="1" dirty="0"/>
              <a:t>southern farmers brought their deep-rooted traditions to the north</a:t>
            </a:r>
          </a:p>
          <a:p>
            <a:pPr eaLnBrk="1" hangingPunct="1">
              <a:spcBef>
                <a:spcPts val="0"/>
              </a:spcBef>
            </a:pPr>
            <a:endParaRPr lang="en-US" sz="1600" dirty="0"/>
          </a:p>
          <a:p>
            <a:pPr marL="463550" lvl="1" indent="-231775" eaLnBrk="1" hangingPunct="1">
              <a:spcBef>
                <a:spcPts val="0"/>
              </a:spcBef>
            </a:pPr>
            <a:r>
              <a:rPr lang="en-US" sz="2000" dirty="0"/>
              <a:t>Some of these traditions and skills enabled many southerners to move their families from farming into the commercial market</a:t>
            </a:r>
          </a:p>
          <a:p>
            <a:pPr marL="463550" lvl="1" indent="-231775" eaLnBrk="1" hangingPunct="1">
              <a:spcBef>
                <a:spcPts val="0"/>
              </a:spcBef>
            </a:pPr>
            <a:endParaRPr lang="en-US" sz="1600" dirty="0"/>
          </a:p>
          <a:p>
            <a:pPr marL="463550" lvl="1" indent="-231775" eaLnBrk="1" hangingPunct="1">
              <a:spcBef>
                <a:spcPts val="0"/>
              </a:spcBef>
            </a:pPr>
            <a:r>
              <a:rPr lang="en-US" sz="2000" dirty="0">
                <a:solidFill>
                  <a:schemeClr val="accent1"/>
                </a:solidFill>
              </a:rPr>
              <a:t>The tradition of </a:t>
            </a:r>
            <a:r>
              <a:rPr lang="en-US" sz="2400" b="1" dirty="0"/>
              <a:t>keeping ownership within the family</a:t>
            </a:r>
            <a:r>
              <a:rPr lang="en-US" sz="2000" dirty="0"/>
              <a:t> </a:t>
            </a:r>
            <a:r>
              <a:rPr lang="en-US" sz="2000" dirty="0">
                <a:solidFill>
                  <a:schemeClr val="accent1"/>
                </a:solidFill>
              </a:rPr>
              <a:t>combined with the </a:t>
            </a:r>
            <a:r>
              <a:rPr lang="en-US" sz="2400" b="1" dirty="0"/>
              <a:t>skill of managing a diverse product mix</a:t>
            </a:r>
            <a:r>
              <a:rPr lang="en-US" sz="2000" dirty="0"/>
              <a:t> </a:t>
            </a:r>
            <a:r>
              <a:rPr lang="en-US" sz="2000" dirty="0">
                <a:solidFill>
                  <a:schemeClr val="accent1"/>
                </a:solidFill>
              </a:rPr>
              <a:t>and</a:t>
            </a:r>
            <a:r>
              <a:rPr lang="en-US" sz="2000" dirty="0"/>
              <a:t> </a:t>
            </a:r>
            <a:r>
              <a:rPr lang="en-US" sz="2400" b="1" dirty="0"/>
              <a:t>willingness to work long hours</a:t>
            </a:r>
            <a:r>
              <a:rPr lang="en-US" sz="2000" dirty="0">
                <a:solidFill>
                  <a:schemeClr val="accent1"/>
                </a:solidFill>
              </a:rPr>
              <a:t>, makes the new entrepreneurs able to compete effectively with their European neighbors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87892238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7747" name="Rectangle 3"/>
          <p:cNvSpPr>
            <a:spLocks noGrp="1" noChangeArrowheads="1"/>
          </p:cNvSpPr>
          <p:nvPr>
            <p:ph type="body" idx="1"/>
          </p:nvPr>
        </p:nvSpPr>
        <p:spPr>
          <a:xfrm>
            <a:off x="914400" y="1219200"/>
            <a:ext cx="7315200" cy="4955203"/>
          </a:xfrm>
        </p:spPr>
        <p:txBody>
          <a:bodyPr/>
          <a:lstStyle/>
          <a:p>
            <a:pPr marL="0" indent="0" algn="ctr" eaLnBrk="1" hangingPunct="1">
              <a:spcBef>
                <a:spcPts val="0"/>
              </a:spcBef>
              <a:buNone/>
            </a:pPr>
            <a:r>
              <a:rPr lang="en-US" sz="2400" dirty="0">
                <a:solidFill>
                  <a:schemeClr val="accent1">
                    <a:lumMod val="90000"/>
                  </a:schemeClr>
                </a:solidFill>
              </a:rPr>
              <a:t>“The people from the [northern and southern] regions are similar in that </a:t>
            </a:r>
          </a:p>
          <a:p>
            <a:pPr marL="0" indent="0" algn="ctr" eaLnBrk="1" hangingPunct="1">
              <a:spcBef>
                <a:spcPts val="0"/>
              </a:spcBef>
              <a:buNone/>
            </a:pPr>
            <a:r>
              <a:rPr lang="en-US" sz="2800" dirty="0"/>
              <a:t>they love life and enjoy </a:t>
            </a:r>
          </a:p>
          <a:p>
            <a:pPr marL="0" indent="0" algn="ctr" eaLnBrk="1" hangingPunct="1">
              <a:spcBef>
                <a:spcPts val="0"/>
              </a:spcBef>
              <a:buNone/>
            </a:pPr>
            <a:r>
              <a:rPr lang="en-US" sz="2800" dirty="0"/>
              <a:t>creating the illusion of a show.”</a:t>
            </a:r>
          </a:p>
          <a:p>
            <a:pPr marL="0" indent="0" algn="ctr" eaLnBrk="1" hangingPunct="1">
              <a:spcBef>
                <a:spcPts val="0"/>
              </a:spcBef>
              <a:buNone/>
            </a:pPr>
            <a:endParaRPr lang="en-US" sz="1800" dirty="0">
              <a:solidFill>
                <a:schemeClr val="accent1">
                  <a:lumMod val="90000"/>
                </a:schemeClr>
              </a:solidFill>
            </a:endParaRPr>
          </a:p>
          <a:p>
            <a:pPr marL="0" indent="0" algn="ctr" eaLnBrk="1" hangingPunct="1">
              <a:spcBef>
                <a:spcPts val="0"/>
              </a:spcBef>
              <a:buNone/>
            </a:pPr>
            <a:r>
              <a:rPr lang="en-US" sz="2400" dirty="0">
                <a:solidFill>
                  <a:schemeClr val="accent1">
                    <a:lumMod val="90000"/>
                  </a:schemeClr>
                </a:solidFill>
              </a:rPr>
              <a:t>“However, the difference between the people from these two regions is that </a:t>
            </a:r>
          </a:p>
          <a:p>
            <a:pPr marL="0" indent="0" algn="ctr" eaLnBrk="1" hangingPunct="1">
              <a:spcBef>
                <a:spcPts val="0"/>
              </a:spcBef>
              <a:buNone/>
            </a:pPr>
            <a:r>
              <a:rPr lang="en-US" b="1" dirty="0">
                <a:solidFill>
                  <a:srgbClr val="FF0000"/>
                </a:solidFill>
              </a:rPr>
              <a:t>southerners</a:t>
            </a:r>
            <a:r>
              <a:rPr lang="en-US" b="1" dirty="0"/>
              <a:t> tend </a:t>
            </a:r>
          </a:p>
          <a:p>
            <a:pPr marL="0" indent="0" algn="ctr" eaLnBrk="1" hangingPunct="1">
              <a:spcBef>
                <a:spcPts val="0"/>
              </a:spcBef>
              <a:buNone/>
            </a:pPr>
            <a:r>
              <a:rPr lang="en-US" b="1" dirty="0"/>
              <a:t>to </a:t>
            </a:r>
            <a:r>
              <a:rPr lang="en-US" b="1" dirty="0">
                <a:solidFill>
                  <a:srgbClr val="FF0000"/>
                </a:solidFill>
              </a:rPr>
              <a:t>cling to past ways </a:t>
            </a:r>
            <a:r>
              <a:rPr lang="en-US" b="1" dirty="0"/>
              <a:t>of living . . .</a:t>
            </a:r>
          </a:p>
          <a:p>
            <a:pPr marL="0" indent="0" algn="ctr" eaLnBrk="1" hangingPunct="1">
              <a:spcBef>
                <a:spcPts val="0"/>
              </a:spcBef>
              <a:buNone/>
            </a:pPr>
            <a:endParaRPr lang="en-US" sz="1800" b="1" dirty="0"/>
          </a:p>
          <a:p>
            <a:pPr marL="0" indent="0" algn="ctr" eaLnBrk="1" hangingPunct="1">
              <a:spcBef>
                <a:spcPts val="0"/>
              </a:spcBef>
              <a:buNone/>
            </a:pPr>
            <a:r>
              <a:rPr lang="en-US" b="1" dirty="0"/>
              <a:t>whereas many </a:t>
            </a:r>
            <a:r>
              <a:rPr lang="en-US" b="1" dirty="0">
                <a:solidFill>
                  <a:srgbClr val="FF0000"/>
                </a:solidFill>
              </a:rPr>
              <a:t>northerners </a:t>
            </a:r>
          </a:p>
          <a:p>
            <a:pPr marL="0" indent="0" algn="ctr" eaLnBrk="1" hangingPunct="1">
              <a:spcBef>
                <a:spcPts val="0"/>
              </a:spcBef>
              <a:buNone/>
            </a:pPr>
            <a:r>
              <a:rPr lang="en-US" b="1" dirty="0">
                <a:solidFill>
                  <a:srgbClr val="FF0000"/>
                </a:solidFill>
              </a:rPr>
              <a:t>look toward the future</a:t>
            </a:r>
            <a:r>
              <a:rPr lang="en-US" sz="2400" dirty="0">
                <a:solidFill>
                  <a:schemeClr val="accent1">
                    <a:lumMod val="90000"/>
                  </a:schemeClr>
                </a:solidFill>
              </a:rPr>
              <a:t>.”</a:t>
            </a:r>
            <a:endParaRPr lang="en-US" dirty="0">
              <a:solidFill>
                <a:schemeClr val="accent1">
                  <a:lumMod val="90000"/>
                </a:schemeClr>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84313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1843" name="Rectangle 3"/>
          <p:cNvSpPr>
            <a:spLocks noGrp="1" noChangeArrowheads="1"/>
          </p:cNvSpPr>
          <p:nvPr>
            <p:ph type="body" idx="1"/>
          </p:nvPr>
        </p:nvSpPr>
        <p:spPr>
          <a:xfrm>
            <a:off x="914400" y="1761018"/>
            <a:ext cx="7315200" cy="4949047"/>
          </a:xfrm>
        </p:spPr>
        <p:txBody>
          <a:bodyPr/>
          <a:lstStyle/>
          <a:p>
            <a:pPr marL="0" indent="0" algn="ctr" eaLnBrk="1" hangingPunct="1">
              <a:lnSpc>
                <a:spcPct val="80000"/>
              </a:lnSpc>
              <a:buNone/>
            </a:pPr>
            <a:r>
              <a:rPr lang="en-US" sz="2800" dirty="0"/>
              <a:t>i</a:t>
            </a:r>
            <a:r>
              <a:rPr lang="en-US" dirty="0"/>
              <a:t>n the </a:t>
            </a:r>
            <a:r>
              <a:rPr lang="en-US" b="1" dirty="0"/>
              <a:t>south</a:t>
            </a:r>
            <a:r>
              <a:rPr lang="en-US" dirty="0"/>
              <a:t> the culture centers around </a:t>
            </a:r>
          </a:p>
          <a:p>
            <a:pPr marL="0" indent="0" algn="ctr" eaLnBrk="1" hangingPunct="1">
              <a:lnSpc>
                <a:spcPct val="80000"/>
              </a:lnSpc>
              <a:buNone/>
            </a:pPr>
            <a:r>
              <a:rPr lang="en-US" sz="5400" b="1" dirty="0"/>
              <a:t>death</a:t>
            </a:r>
            <a:endParaRPr lang="en-US" sz="4400" b="1" dirty="0"/>
          </a:p>
          <a:p>
            <a:pPr marL="231775" indent="-231775" eaLnBrk="1" hangingPunct="1">
              <a:lnSpc>
                <a:spcPct val="80000"/>
              </a:lnSpc>
            </a:pPr>
            <a:endParaRPr lang="en-US" sz="1600" dirty="0"/>
          </a:p>
          <a:p>
            <a:pPr marL="231775" lvl="1" indent="-231775" eaLnBrk="1" hangingPunct="1">
              <a:lnSpc>
                <a:spcPct val="80000"/>
              </a:lnSpc>
            </a:pPr>
            <a:r>
              <a:rPr lang="en-US" sz="2000" dirty="0"/>
              <a:t>The Italians worry that the operatic drama of life will fall apart when a family member dies</a:t>
            </a:r>
          </a:p>
          <a:p>
            <a:pPr marL="231775" lvl="1" indent="-231775" eaLnBrk="1" hangingPunct="1">
              <a:lnSpc>
                <a:spcPct val="80000"/>
              </a:lnSpc>
            </a:pPr>
            <a:endParaRPr lang="en-US" sz="1400" dirty="0"/>
          </a:p>
          <a:p>
            <a:pPr marL="231775" lvl="1" indent="-231775" eaLnBrk="1" hangingPunct="1">
              <a:lnSpc>
                <a:spcPct val="80000"/>
              </a:lnSpc>
            </a:pPr>
            <a:r>
              <a:rPr lang="en-US" sz="2000" dirty="0"/>
              <a:t>The experience of dying  and the fear of not being able to react properly to such an event has forced southerners to create a complex strategy to enable them to face and conquer death</a:t>
            </a:r>
          </a:p>
          <a:p>
            <a:pPr marL="231775" lvl="1" indent="-231775" eaLnBrk="1" hangingPunct="1">
              <a:lnSpc>
                <a:spcPct val="80000"/>
              </a:lnSpc>
            </a:pPr>
            <a:endParaRPr lang="en-US" sz="1400" dirty="0"/>
          </a:p>
          <a:p>
            <a:pPr marL="231775" lvl="1" indent="-231775" eaLnBrk="1" hangingPunct="1">
              <a:lnSpc>
                <a:spcPct val="80000"/>
              </a:lnSpc>
            </a:pPr>
            <a:r>
              <a:rPr lang="en-US" sz="2000" dirty="0"/>
              <a:t>The purpose of these </a:t>
            </a:r>
            <a:r>
              <a:rPr lang="en-US" b="1" dirty="0"/>
              <a:t>rituals</a:t>
            </a:r>
            <a:r>
              <a:rPr lang="en-US" dirty="0"/>
              <a:t> </a:t>
            </a:r>
            <a:r>
              <a:rPr lang="en-US" sz="2000" dirty="0"/>
              <a:t>is to re-establish contact between the living and the dead, because according to southern beliefs, the family includes both the living and the dead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551091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2867" name="Rectangle 3"/>
          <p:cNvSpPr>
            <a:spLocks noGrp="1" noChangeArrowheads="1"/>
          </p:cNvSpPr>
          <p:nvPr>
            <p:ph type="body" idx="1"/>
          </p:nvPr>
        </p:nvSpPr>
        <p:spPr>
          <a:xfrm>
            <a:off x="914400" y="2098344"/>
            <a:ext cx="7315200" cy="3600986"/>
          </a:xfrm>
        </p:spPr>
        <p:txBody>
          <a:bodyPr/>
          <a:lstStyle/>
          <a:p>
            <a:pPr marL="0" indent="0" algn="ctr" eaLnBrk="1" hangingPunct="1">
              <a:spcBef>
                <a:spcPts val="0"/>
              </a:spcBef>
              <a:buNone/>
            </a:pPr>
            <a:r>
              <a:rPr lang="en-US" sz="2800" dirty="0"/>
              <a:t>Each family member has reciprocal rights and duties, and people tend to attach great value to these obligations</a:t>
            </a:r>
          </a:p>
          <a:p>
            <a:pPr eaLnBrk="1" hangingPunct="1">
              <a:spcBef>
                <a:spcPts val="0"/>
              </a:spcBef>
            </a:pPr>
            <a:endParaRPr lang="en-US" dirty="0"/>
          </a:p>
          <a:p>
            <a:pPr lvl="1" eaLnBrk="1" hangingPunct="1">
              <a:spcBef>
                <a:spcPts val="0"/>
              </a:spcBef>
            </a:pPr>
            <a:r>
              <a:rPr lang="en-US" b="1" dirty="0"/>
              <a:t>The dead </a:t>
            </a:r>
            <a:r>
              <a:rPr lang="en-US" dirty="0"/>
              <a:t>have to protect </a:t>
            </a:r>
            <a:r>
              <a:rPr lang="en-US" b="1" dirty="0"/>
              <a:t>the living</a:t>
            </a:r>
          </a:p>
          <a:p>
            <a:pPr lvl="1" eaLnBrk="1" hangingPunct="1">
              <a:spcBef>
                <a:spcPts val="0"/>
              </a:spcBef>
            </a:pPr>
            <a:endParaRPr lang="en-US" dirty="0"/>
          </a:p>
          <a:p>
            <a:pPr lvl="1" eaLnBrk="1" hangingPunct="1">
              <a:spcBef>
                <a:spcPts val="0"/>
              </a:spcBef>
            </a:pPr>
            <a:r>
              <a:rPr lang="en-US" b="1" dirty="0"/>
              <a:t>The living </a:t>
            </a:r>
            <a:r>
              <a:rPr lang="en-US" dirty="0"/>
              <a:t>have to keep alive the memory of </a:t>
            </a:r>
            <a:r>
              <a:rPr lang="en-US" b="1" dirty="0"/>
              <a:t>the dead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1599059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7987" name="Rectangle 3"/>
          <p:cNvSpPr>
            <a:spLocks noGrp="1" noChangeArrowheads="1"/>
          </p:cNvSpPr>
          <p:nvPr>
            <p:ph type="body" idx="1"/>
          </p:nvPr>
        </p:nvSpPr>
        <p:spPr>
          <a:xfrm>
            <a:off x="914400" y="2743200"/>
            <a:ext cx="7315200" cy="2308324"/>
          </a:xfrm>
        </p:spPr>
        <p:txBody>
          <a:bodyPr/>
          <a:lstStyle/>
          <a:p>
            <a:pPr marL="0" indent="0" algn="ctr" eaLnBrk="1" hangingPunct="1">
              <a:spcBef>
                <a:spcPts val="0"/>
              </a:spcBef>
              <a:buNone/>
            </a:pPr>
            <a:r>
              <a:rPr lang="en-US" sz="2400" dirty="0"/>
              <a:t>Although many of the differences </a:t>
            </a:r>
          </a:p>
          <a:p>
            <a:pPr marL="0" indent="0" algn="ctr" eaLnBrk="1" hangingPunct="1">
              <a:spcBef>
                <a:spcPts val="0"/>
              </a:spcBef>
              <a:buNone/>
            </a:pPr>
            <a:r>
              <a:rPr lang="en-US" sz="2400" dirty="0"/>
              <a:t>between “the Two </a:t>
            </a:r>
            <a:r>
              <a:rPr lang="en-US" sz="2400" dirty="0" err="1"/>
              <a:t>Italies</a:t>
            </a:r>
            <a:r>
              <a:rPr lang="en-US" sz="2400" dirty="0"/>
              <a:t>” </a:t>
            </a:r>
          </a:p>
          <a:p>
            <a:pPr marL="0" indent="0" algn="ctr" eaLnBrk="1" hangingPunct="1">
              <a:spcBef>
                <a:spcPts val="0"/>
              </a:spcBef>
              <a:buNone/>
            </a:pPr>
            <a:r>
              <a:rPr lang="en-US" sz="2400" dirty="0"/>
              <a:t>have been defused and minimized through time </a:t>
            </a:r>
          </a:p>
          <a:p>
            <a:pPr marL="0" indent="0" algn="ctr" eaLnBrk="1" hangingPunct="1">
              <a:spcBef>
                <a:spcPts val="0"/>
              </a:spcBef>
              <a:buNone/>
            </a:pPr>
            <a:r>
              <a:rPr lang="en-US" sz="3600" b="1" dirty="0"/>
              <a:t>business dealings differ in the two regions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424548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9011" name="Rectangle 3"/>
          <p:cNvSpPr>
            <a:spLocks noGrp="1" noChangeArrowheads="1"/>
          </p:cNvSpPr>
          <p:nvPr>
            <p:ph type="body" idx="1"/>
          </p:nvPr>
        </p:nvSpPr>
        <p:spPr>
          <a:xfrm>
            <a:off x="914400" y="1315018"/>
            <a:ext cx="7315200" cy="4862870"/>
          </a:xfrm>
          <a:solidFill>
            <a:schemeClr val="bg1"/>
          </a:solidFill>
        </p:spPr>
        <p:txBody>
          <a:bodyPr/>
          <a:lstStyle/>
          <a:p>
            <a:pPr marL="0" indent="0" algn="ctr" eaLnBrk="1" hangingPunct="1">
              <a:spcBef>
                <a:spcPts val="0"/>
              </a:spcBef>
              <a:buNone/>
            </a:pPr>
            <a:r>
              <a:rPr lang="en-US" sz="2400" dirty="0">
                <a:solidFill>
                  <a:schemeClr val="accent1">
                    <a:lumMod val="90000"/>
                  </a:schemeClr>
                </a:solidFill>
              </a:rPr>
              <a:t>Working with people from </a:t>
            </a:r>
          </a:p>
          <a:p>
            <a:pPr marL="0" indent="0" algn="ctr" eaLnBrk="1" hangingPunct="1">
              <a:spcBef>
                <a:spcPts val="0"/>
              </a:spcBef>
              <a:buNone/>
            </a:pPr>
            <a:r>
              <a:rPr lang="en-US" b="1" dirty="0"/>
              <a:t>northern Italy</a:t>
            </a:r>
            <a:endParaRPr lang="en-US" sz="2800" dirty="0">
              <a:solidFill>
                <a:schemeClr val="accent1">
                  <a:lumMod val="90000"/>
                </a:schemeClr>
              </a:solidFill>
            </a:endParaRPr>
          </a:p>
          <a:p>
            <a:pPr marL="0" indent="0" algn="ctr" eaLnBrk="1" hangingPunct="1">
              <a:spcBef>
                <a:spcPts val="0"/>
              </a:spcBef>
              <a:buNone/>
            </a:pPr>
            <a:r>
              <a:rPr lang="en-US" sz="2400" dirty="0">
                <a:solidFill>
                  <a:schemeClr val="accent1">
                    <a:lumMod val="90000"/>
                  </a:schemeClr>
                </a:solidFill>
              </a:rPr>
              <a:t>a low-context subculture that </a:t>
            </a:r>
          </a:p>
          <a:p>
            <a:pPr marL="0" indent="0" algn="ctr" eaLnBrk="1" hangingPunct="1">
              <a:spcBef>
                <a:spcPts val="0"/>
              </a:spcBef>
              <a:buNone/>
            </a:pPr>
            <a:r>
              <a:rPr lang="en-US" sz="2800" dirty="0"/>
              <a:t>emphasizes written rules and agreements, is </a:t>
            </a:r>
            <a:br>
              <a:rPr lang="en-US" sz="2800" dirty="0"/>
            </a:br>
            <a:r>
              <a:rPr lang="en-US" b="1" dirty="0"/>
              <a:t>much like dealing with the Americans or Germans</a:t>
            </a:r>
            <a:endParaRPr lang="en-US" sz="2800" b="1" dirty="0"/>
          </a:p>
          <a:p>
            <a:pPr eaLnBrk="1" hangingPunct="1">
              <a:spcBef>
                <a:spcPts val="0"/>
              </a:spcBef>
            </a:pPr>
            <a:endParaRPr lang="en-US" sz="1400" dirty="0"/>
          </a:p>
          <a:p>
            <a:pPr lvl="1" eaLnBrk="1" hangingPunct="1">
              <a:spcBef>
                <a:spcPts val="0"/>
              </a:spcBef>
            </a:pPr>
            <a:r>
              <a:rPr lang="en-US" sz="2000" dirty="0">
                <a:solidFill>
                  <a:schemeClr val="accent1">
                    <a:lumMod val="90000"/>
                  </a:schemeClr>
                </a:solidFill>
              </a:rPr>
              <a:t>Negotiating effectively with northern Italians essentially means communicating with them in A</a:t>
            </a:r>
            <a:br>
              <a:rPr lang="en-US" sz="2000" dirty="0"/>
            </a:br>
            <a:r>
              <a:rPr lang="en-US" sz="2400" b="1" dirty="0"/>
              <a:t>straightforward, sophisticated manner</a:t>
            </a:r>
            <a:endParaRPr lang="en-US" sz="2000" b="1" dirty="0"/>
          </a:p>
          <a:p>
            <a:pPr lvl="1" eaLnBrk="1" hangingPunct="1">
              <a:spcBef>
                <a:spcPts val="0"/>
              </a:spcBef>
            </a:pPr>
            <a:endParaRPr lang="en-US" sz="1600" dirty="0"/>
          </a:p>
          <a:p>
            <a:pPr lvl="1" eaLnBrk="1" hangingPunct="1">
              <a:spcBef>
                <a:spcPts val="0"/>
              </a:spcBef>
            </a:pPr>
            <a:r>
              <a:rPr lang="en-US" sz="2400" b="1" dirty="0"/>
              <a:t>social talk should be kept to a minimum </a:t>
            </a:r>
            <a:br>
              <a:rPr lang="en-US" sz="2400" b="1" dirty="0"/>
            </a:br>
            <a:r>
              <a:rPr lang="en-US" sz="2000" dirty="0">
                <a:solidFill>
                  <a:schemeClr val="accent1">
                    <a:lumMod val="90000"/>
                  </a:schemeClr>
                </a:solidFill>
              </a:rPr>
              <a:t>in order to get down to business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227824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0035" name="Rectangle 3"/>
          <p:cNvSpPr>
            <a:spLocks noGrp="1" noChangeArrowheads="1"/>
          </p:cNvSpPr>
          <p:nvPr>
            <p:ph type="body" idx="1"/>
          </p:nvPr>
        </p:nvSpPr>
        <p:spPr>
          <a:xfrm>
            <a:off x="914400" y="1314736"/>
            <a:ext cx="7315200" cy="5386090"/>
          </a:xfrm>
        </p:spPr>
        <p:txBody>
          <a:bodyPr/>
          <a:lstStyle/>
          <a:p>
            <a:pPr marL="0" indent="0" algn="ctr" eaLnBrk="1" hangingPunct="1">
              <a:spcBef>
                <a:spcPts val="0"/>
              </a:spcBef>
              <a:buNone/>
            </a:pPr>
            <a:r>
              <a:rPr lang="en-US" sz="2400" dirty="0">
                <a:solidFill>
                  <a:schemeClr val="accent1">
                    <a:lumMod val="90000"/>
                  </a:schemeClr>
                </a:solidFill>
              </a:rPr>
              <a:t>When negotiating with people from </a:t>
            </a:r>
          </a:p>
          <a:p>
            <a:pPr marL="0" indent="0" algn="ctr" eaLnBrk="1" hangingPunct="1">
              <a:spcBef>
                <a:spcPts val="0"/>
              </a:spcBef>
              <a:buNone/>
            </a:pPr>
            <a:r>
              <a:rPr lang="en-US" b="1" dirty="0"/>
              <a:t>southern Italy</a:t>
            </a:r>
            <a:endParaRPr lang="en-US" sz="2800" dirty="0"/>
          </a:p>
          <a:p>
            <a:pPr marL="0" indent="0" algn="ctr" eaLnBrk="1" hangingPunct="1">
              <a:spcBef>
                <a:spcPts val="0"/>
              </a:spcBef>
              <a:buNone/>
            </a:pPr>
            <a:r>
              <a:rPr lang="en-US" sz="2400" dirty="0">
                <a:solidFill>
                  <a:schemeClr val="accent1">
                    <a:lumMod val="90000"/>
                  </a:schemeClr>
                </a:solidFill>
              </a:rPr>
              <a:t>a high-context subculture in which </a:t>
            </a:r>
            <a:br>
              <a:rPr lang="en-US" sz="2800" dirty="0"/>
            </a:br>
            <a:r>
              <a:rPr lang="en-US" b="1" dirty="0"/>
              <a:t>oral communication and subtle nuances are stressed</a:t>
            </a:r>
            <a:r>
              <a:rPr lang="en-US" sz="2800" dirty="0"/>
              <a:t>,</a:t>
            </a:r>
          </a:p>
          <a:p>
            <a:pPr marL="0" indent="0" algn="ctr" eaLnBrk="1" hangingPunct="1">
              <a:spcBef>
                <a:spcPts val="0"/>
              </a:spcBef>
              <a:buNone/>
            </a:pPr>
            <a:r>
              <a:rPr lang="en-US" sz="2800" dirty="0"/>
              <a:t> a visitor must spend time </a:t>
            </a:r>
          </a:p>
          <a:p>
            <a:pPr marL="0" indent="0" algn="ctr" eaLnBrk="1" hangingPunct="1">
              <a:spcBef>
                <a:spcPts val="0"/>
              </a:spcBef>
              <a:buNone/>
            </a:pPr>
            <a:r>
              <a:rPr lang="en-US" b="1" dirty="0"/>
              <a:t>establishing rapport </a:t>
            </a:r>
          </a:p>
          <a:p>
            <a:pPr marL="0" indent="0" algn="ctr" eaLnBrk="1" hangingPunct="1">
              <a:spcBef>
                <a:spcPts val="0"/>
              </a:spcBef>
              <a:buNone/>
            </a:pPr>
            <a:r>
              <a:rPr lang="en-US" sz="2400" dirty="0">
                <a:solidFill>
                  <a:schemeClr val="accent1">
                    <a:lumMod val="90000"/>
                  </a:schemeClr>
                </a:solidFill>
              </a:rPr>
              <a:t>with his or her counterparts</a:t>
            </a:r>
          </a:p>
          <a:p>
            <a:pPr eaLnBrk="1" hangingPunct="1">
              <a:spcBef>
                <a:spcPts val="0"/>
              </a:spcBef>
            </a:pPr>
            <a:endParaRPr lang="en-US" sz="1600" dirty="0"/>
          </a:p>
          <a:p>
            <a:pPr marL="463550" lvl="1" indent="-231775" eaLnBrk="1" hangingPunct="1">
              <a:spcBef>
                <a:spcPts val="0"/>
              </a:spcBef>
            </a:pPr>
            <a:r>
              <a:rPr lang="en-US" sz="2400" b="1" dirty="0"/>
              <a:t>long-term relationship </a:t>
            </a:r>
            <a:r>
              <a:rPr lang="en-US" sz="2400" dirty="0">
                <a:solidFill>
                  <a:schemeClr val="accent1">
                    <a:lumMod val="90000"/>
                  </a:schemeClr>
                </a:solidFill>
              </a:rPr>
              <a:t>are important to southern Italians, and</a:t>
            </a:r>
            <a:r>
              <a:rPr lang="en-US" sz="2000" dirty="0">
                <a:solidFill>
                  <a:schemeClr val="accent1">
                    <a:lumMod val="90000"/>
                  </a:schemeClr>
                </a:solidFill>
              </a:rPr>
              <a:t> </a:t>
            </a:r>
            <a:r>
              <a:rPr lang="en-US" sz="2400" b="1" dirty="0"/>
              <a:t>trust</a:t>
            </a:r>
            <a:r>
              <a:rPr lang="en-US" dirty="0"/>
              <a:t> </a:t>
            </a:r>
            <a:r>
              <a:rPr lang="en-US" sz="2400" dirty="0">
                <a:solidFill>
                  <a:schemeClr val="accent1">
                    <a:lumMod val="90000"/>
                  </a:schemeClr>
                </a:solidFill>
              </a:rPr>
              <a:t>must be built up before business dealings can become truly effective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60334159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3107" name="Rectangle 3"/>
          <p:cNvSpPr>
            <a:spLocks noGrp="1" noChangeArrowheads="1"/>
          </p:cNvSpPr>
          <p:nvPr>
            <p:ph type="body" idx="1"/>
          </p:nvPr>
        </p:nvSpPr>
        <p:spPr>
          <a:xfrm>
            <a:off x="914400" y="1613848"/>
            <a:ext cx="7315200" cy="4693593"/>
          </a:xfrm>
        </p:spPr>
        <p:txBody>
          <a:bodyPr/>
          <a:lstStyle/>
          <a:p>
            <a:pPr marL="0" indent="0" algn="ctr" eaLnBrk="1" hangingPunct="1">
              <a:spcBef>
                <a:spcPts val="0"/>
              </a:spcBef>
              <a:buNone/>
            </a:pPr>
            <a:r>
              <a:rPr lang="en-US" sz="2800" dirty="0">
                <a:solidFill>
                  <a:schemeClr val="accent1"/>
                </a:solidFill>
              </a:rPr>
              <a:t>Similar to the operative importance of both </a:t>
            </a:r>
            <a:r>
              <a:rPr lang="en-US" sz="2800" dirty="0"/>
              <a:t>the </a:t>
            </a:r>
            <a:r>
              <a:rPr lang="en-US" b="1" dirty="0"/>
              <a:t>chorus and soloists</a:t>
            </a:r>
            <a:r>
              <a:rPr lang="en-US" sz="2800" dirty="0"/>
              <a:t>, </a:t>
            </a:r>
          </a:p>
          <a:p>
            <a:pPr marL="0" indent="0" algn="ctr" eaLnBrk="1" hangingPunct="1">
              <a:spcBef>
                <a:spcPts val="0"/>
              </a:spcBef>
              <a:buNone/>
            </a:pPr>
            <a:r>
              <a:rPr lang="en-US" sz="2800" dirty="0"/>
              <a:t>the </a:t>
            </a:r>
            <a:r>
              <a:rPr lang="en-US" b="1" dirty="0"/>
              <a:t>regional Italian differences</a:t>
            </a:r>
            <a:r>
              <a:rPr lang="en-US" sz="2800" dirty="0"/>
              <a:t>, </a:t>
            </a:r>
            <a:r>
              <a:rPr lang="en-US" sz="2800" dirty="0">
                <a:solidFill>
                  <a:schemeClr val="accent1"/>
                </a:solidFill>
              </a:rPr>
              <a:t>combined with the overall Italian culture, </a:t>
            </a:r>
          </a:p>
          <a:p>
            <a:pPr marL="0" indent="0" algn="ctr" eaLnBrk="1" hangingPunct="1">
              <a:spcBef>
                <a:spcPts val="0"/>
              </a:spcBef>
              <a:buNone/>
            </a:pPr>
            <a:r>
              <a:rPr lang="en-US" b="1" dirty="0"/>
              <a:t>helped Italy gain economic strength </a:t>
            </a:r>
          </a:p>
          <a:p>
            <a:pPr marL="0" indent="0" algn="ctr" eaLnBrk="1" hangingPunct="1">
              <a:spcBef>
                <a:spcPts val="0"/>
              </a:spcBef>
              <a:buNone/>
            </a:pPr>
            <a:r>
              <a:rPr lang="en-US" sz="2800" dirty="0"/>
              <a:t>during the 1970s and 1980s</a:t>
            </a:r>
          </a:p>
          <a:p>
            <a:pPr eaLnBrk="1" hangingPunct="1">
              <a:spcBef>
                <a:spcPts val="0"/>
              </a:spcBef>
            </a:pPr>
            <a:endParaRPr lang="en-US" sz="1100" dirty="0"/>
          </a:p>
          <a:p>
            <a:pPr lvl="1" eaLnBrk="1" hangingPunct="1">
              <a:spcBef>
                <a:spcPts val="0"/>
              </a:spcBef>
            </a:pPr>
            <a:r>
              <a:rPr lang="en-US" sz="2400" dirty="0"/>
              <a:t>As noted, this strength of Italy lies in the proliferation of </a:t>
            </a:r>
            <a:r>
              <a:rPr lang="en-US" b="1" dirty="0"/>
              <a:t>small-scale commercial and industrial enterprises, which are usually family run</a:t>
            </a:r>
            <a:endParaRPr lang="en-US" sz="2400" b="1" dirty="0"/>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8778726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1059" name="Rectangle 3"/>
          <p:cNvSpPr>
            <a:spLocks noGrp="1" noChangeArrowheads="1"/>
          </p:cNvSpPr>
          <p:nvPr>
            <p:ph type="body" idx="1"/>
          </p:nvPr>
        </p:nvSpPr>
        <p:spPr>
          <a:xfrm>
            <a:off x="914400" y="1509638"/>
            <a:ext cx="7315200" cy="4801314"/>
          </a:xfrm>
        </p:spPr>
        <p:txBody>
          <a:bodyPr/>
          <a:lstStyle/>
          <a:p>
            <a:pPr marL="0" indent="0" algn="ctr" eaLnBrk="1" hangingPunct="1">
              <a:spcBef>
                <a:spcPts val="0"/>
              </a:spcBef>
              <a:buNone/>
            </a:pPr>
            <a:r>
              <a:rPr lang="en-US" sz="2400" dirty="0"/>
              <a:t>In spite of these subtle differences, </a:t>
            </a:r>
          </a:p>
          <a:p>
            <a:pPr marL="0" indent="0" algn="ctr" eaLnBrk="1" hangingPunct="1">
              <a:spcBef>
                <a:spcPts val="0"/>
              </a:spcBef>
              <a:buNone/>
            </a:pPr>
            <a:r>
              <a:rPr lang="en-US" b="1" dirty="0"/>
              <a:t>most Italians use </a:t>
            </a:r>
          </a:p>
          <a:p>
            <a:pPr marL="0" indent="0" algn="ctr" eaLnBrk="1" hangingPunct="1">
              <a:spcBef>
                <a:spcPts val="0"/>
              </a:spcBef>
              <a:buNone/>
            </a:pPr>
            <a:r>
              <a:rPr lang="en-US" b="1" dirty="0"/>
              <a:t>a collaborative style of negotiating </a:t>
            </a:r>
          </a:p>
          <a:p>
            <a:pPr marL="0" indent="0" algn="ctr" eaLnBrk="1" hangingPunct="1">
              <a:spcBef>
                <a:spcPts val="0"/>
              </a:spcBef>
              <a:buNone/>
            </a:pPr>
            <a:r>
              <a:rPr lang="en-US" b="1" dirty="0"/>
              <a:t>in that they will continue a dialogue until everyone’s needs are met</a:t>
            </a:r>
          </a:p>
          <a:p>
            <a:pPr eaLnBrk="1" hangingPunct="1">
              <a:spcBef>
                <a:spcPts val="0"/>
              </a:spcBef>
            </a:pPr>
            <a:endParaRPr lang="en-US" sz="1200" dirty="0"/>
          </a:p>
          <a:p>
            <a:pPr lvl="1" eaLnBrk="1" hangingPunct="1">
              <a:spcBef>
                <a:spcPts val="0"/>
              </a:spcBef>
            </a:pPr>
            <a:r>
              <a:rPr lang="en-US" sz="2400" dirty="0"/>
              <a:t>Part of this style is due to the </a:t>
            </a:r>
            <a:br>
              <a:rPr lang="en-US" sz="2400" dirty="0"/>
            </a:br>
            <a:r>
              <a:rPr lang="en-US" b="1" dirty="0"/>
              <a:t>emotional nature</a:t>
            </a:r>
            <a:r>
              <a:rPr lang="en-US" sz="2400" b="1" dirty="0"/>
              <a:t> </a:t>
            </a:r>
            <a:r>
              <a:rPr lang="en-US" sz="2400" dirty="0"/>
              <a:t>of many Italians</a:t>
            </a:r>
            <a:endParaRPr lang="en-US" sz="2000" dirty="0"/>
          </a:p>
          <a:p>
            <a:pPr lvl="1" eaLnBrk="1" hangingPunct="1">
              <a:spcBef>
                <a:spcPts val="0"/>
              </a:spcBef>
              <a:buNone/>
            </a:pPr>
            <a:endParaRPr lang="en-US" sz="1200" dirty="0"/>
          </a:p>
          <a:p>
            <a:pPr lvl="1" eaLnBrk="1" hangingPunct="1">
              <a:spcBef>
                <a:spcPts val="0"/>
              </a:spcBef>
            </a:pPr>
            <a:r>
              <a:rPr lang="en-US" sz="2400" dirty="0"/>
              <a:t>The  emotional nature of such Italians enables them to </a:t>
            </a:r>
            <a:r>
              <a:rPr lang="en-US" b="1" dirty="0"/>
              <a:t>see past the words spoken to the emotions felt </a:t>
            </a:r>
            <a:endParaRPr lang="en-US" sz="20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38241618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6963" name="Rectangle 3"/>
          <p:cNvSpPr>
            <a:spLocks noGrp="1" noChangeArrowheads="1"/>
          </p:cNvSpPr>
          <p:nvPr>
            <p:ph type="body" idx="1"/>
          </p:nvPr>
        </p:nvSpPr>
        <p:spPr>
          <a:xfrm>
            <a:off x="914400" y="1738952"/>
            <a:ext cx="7315200" cy="4622804"/>
          </a:xfrm>
        </p:spPr>
        <p:txBody>
          <a:bodyPr/>
          <a:lstStyle/>
          <a:p>
            <a:pPr marL="0" indent="0" algn="ctr" eaLnBrk="1" hangingPunct="1">
              <a:lnSpc>
                <a:spcPct val="80000"/>
              </a:lnSpc>
              <a:spcBef>
                <a:spcPts val="0"/>
              </a:spcBef>
              <a:buNone/>
            </a:pPr>
            <a:r>
              <a:rPr lang="en-US" sz="4000" b="1" dirty="0"/>
              <a:t>Education </a:t>
            </a:r>
          </a:p>
          <a:p>
            <a:pPr marL="0" indent="0" algn="ctr" eaLnBrk="1" hangingPunct="1">
              <a:lnSpc>
                <a:spcPct val="80000"/>
              </a:lnSpc>
              <a:spcBef>
                <a:spcPts val="0"/>
              </a:spcBef>
              <a:buNone/>
            </a:pPr>
            <a:r>
              <a:rPr lang="en-US" sz="2400" dirty="0"/>
              <a:t>has been a major mechanism for bringing about </a:t>
            </a:r>
          </a:p>
          <a:p>
            <a:pPr marL="0" indent="0" algn="ctr" eaLnBrk="1" hangingPunct="1">
              <a:lnSpc>
                <a:spcPct val="80000"/>
              </a:lnSpc>
              <a:spcBef>
                <a:spcPts val="0"/>
              </a:spcBef>
              <a:buNone/>
            </a:pPr>
            <a:r>
              <a:rPr lang="en-US" sz="3600" b="1" dirty="0"/>
              <a:t>the modernization of Italy</a:t>
            </a:r>
          </a:p>
          <a:p>
            <a:pPr marL="0" indent="0" algn="ctr" eaLnBrk="1" hangingPunct="1">
              <a:lnSpc>
                <a:spcPct val="80000"/>
              </a:lnSpc>
              <a:spcBef>
                <a:spcPts val="0"/>
              </a:spcBef>
              <a:buNone/>
            </a:pPr>
            <a:r>
              <a:rPr lang="en-US" sz="2400" dirty="0"/>
              <a:t>and</a:t>
            </a:r>
          </a:p>
          <a:p>
            <a:pPr marL="0" indent="0" algn="ctr" eaLnBrk="1" hangingPunct="1">
              <a:lnSpc>
                <a:spcPct val="80000"/>
              </a:lnSpc>
              <a:spcBef>
                <a:spcPts val="0"/>
              </a:spcBef>
              <a:buNone/>
            </a:pPr>
            <a:r>
              <a:rPr lang="en-US" sz="3600" b="1" dirty="0"/>
              <a:t>minimizing the regional differences</a:t>
            </a:r>
            <a:endParaRPr lang="en-US" b="1" dirty="0"/>
          </a:p>
          <a:p>
            <a:pPr eaLnBrk="1" hangingPunct="1">
              <a:lnSpc>
                <a:spcPct val="80000"/>
              </a:lnSpc>
              <a:spcBef>
                <a:spcPts val="0"/>
              </a:spcBef>
            </a:pPr>
            <a:endParaRPr lang="en-US" sz="1600" dirty="0"/>
          </a:p>
          <a:p>
            <a:pPr lvl="1" eaLnBrk="1" hangingPunct="1">
              <a:lnSpc>
                <a:spcPct val="80000"/>
              </a:lnSpc>
              <a:spcBef>
                <a:spcPts val="0"/>
              </a:spcBef>
            </a:pPr>
            <a:r>
              <a:rPr lang="en-US" sz="2400" dirty="0">
                <a:solidFill>
                  <a:schemeClr val="accent1">
                    <a:lumMod val="90000"/>
                  </a:schemeClr>
                </a:solidFill>
              </a:rPr>
              <a:t>By </a:t>
            </a:r>
            <a:r>
              <a:rPr lang="en-US" sz="2400" dirty="0"/>
              <a:t>diffusing the national culture </a:t>
            </a:r>
            <a:r>
              <a:rPr lang="en-US" sz="2400" dirty="0">
                <a:solidFill>
                  <a:schemeClr val="accent1">
                    <a:lumMod val="90000"/>
                  </a:schemeClr>
                </a:solidFill>
              </a:rPr>
              <a:t>through the </a:t>
            </a:r>
            <a:r>
              <a:rPr lang="en-US" b="1" dirty="0"/>
              <a:t>teaching of one Italian language </a:t>
            </a:r>
            <a:r>
              <a:rPr lang="en-US" sz="2400" dirty="0"/>
              <a:t>and by raising literacy levels</a:t>
            </a:r>
            <a:r>
              <a:rPr lang="en-US" sz="2400" dirty="0">
                <a:solidFill>
                  <a:schemeClr val="accent1">
                    <a:lumMod val="90000"/>
                  </a:schemeClr>
                </a:solidFill>
              </a:rPr>
              <a:t>, Italians have stressed </a:t>
            </a:r>
            <a:r>
              <a:rPr lang="en-US" b="1" dirty="0"/>
              <a:t>cultural unity </a:t>
            </a:r>
            <a:r>
              <a:rPr lang="en-US" sz="2400" dirty="0"/>
              <a:t>and </a:t>
            </a:r>
            <a:r>
              <a:rPr lang="en-US" b="1" dirty="0"/>
              <a:t>deemphasized regionalism</a:t>
            </a:r>
            <a:r>
              <a:rPr lang="en-US" sz="2400" dirty="0"/>
              <a:t> </a:t>
            </a:r>
            <a:r>
              <a:rPr lang="en-US" sz="2400" dirty="0">
                <a:solidFill>
                  <a:schemeClr val="accent1">
                    <a:lumMod val="90000"/>
                  </a:schemeClr>
                </a:solidFill>
              </a:rPr>
              <a:t>to a greater degree than in the past</a:t>
            </a:r>
            <a:endParaRPr lang="en-US" sz="24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35953342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3891" name="Rectangle 3"/>
          <p:cNvSpPr>
            <a:spLocks noGrp="1" noChangeArrowheads="1"/>
          </p:cNvSpPr>
          <p:nvPr>
            <p:ph type="body" idx="1"/>
          </p:nvPr>
        </p:nvSpPr>
        <p:spPr>
          <a:xfrm>
            <a:off x="914400" y="1981200"/>
            <a:ext cx="7315200" cy="3785652"/>
          </a:xfrm>
          <a:solidFill>
            <a:schemeClr val="bg1"/>
          </a:solidFill>
        </p:spPr>
        <p:txBody>
          <a:bodyPr/>
          <a:lstStyle/>
          <a:p>
            <a:pPr marL="0" indent="0" algn="ctr" eaLnBrk="1" hangingPunct="1">
              <a:spcBef>
                <a:spcPts val="0"/>
              </a:spcBef>
              <a:buNone/>
            </a:pPr>
            <a:r>
              <a:rPr lang="en-US" sz="4000" b="1" dirty="0"/>
              <a:t>This distinction between north and south can be found easily in Italian operas that tend to depict the characteristics </a:t>
            </a:r>
          </a:p>
          <a:p>
            <a:pPr marL="0" indent="0" algn="ctr" eaLnBrk="1" hangingPunct="1">
              <a:spcBef>
                <a:spcPts val="0"/>
              </a:spcBef>
              <a:buNone/>
            </a:pPr>
            <a:r>
              <a:rPr lang="en-US" sz="4000" b="1" dirty="0"/>
              <a:t>of one region or the other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5188684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http://en.wikipedia.org/wiki/Tosca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195" name="Picture 3"/>
          <p:cNvPicPr>
            <a:picLocks noChangeAspect="1" noChangeArrowheads="1"/>
          </p:cNvPicPr>
          <p:nvPr/>
        </p:nvPicPr>
        <p:blipFill>
          <a:blip r:embed="rId3" cstate="print"/>
          <a:srcRect/>
          <a:stretch>
            <a:fillRect/>
          </a:stretch>
        </p:blipFill>
        <p:spPr bwMode="auto">
          <a:xfrm>
            <a:off x="4710752" y="609600"/>
            <a:ext cx="3260109" cy="5015552"/>
          </a:xfrm>
          <a:prstGeom prst="rect">
            <a:avLst/>
          </a:prstGeom>
          <a:noFill/>
          <a:ln w="9525">
            <a:noFill/>
            <a:miter lim="800000"/>
            <a:headEnd/>
            <a:tailEnd/>
          </a:ln>
        </p:spPr>
      </p:pic>
      <p:sp>
        <p:nvSpPr>
          <p:cNvPr id="6" name="Rectangle 5"/>
          <p:cNvSpPr/>
          <p:nvPr/>
        </p:nvSpPr>
        <p:spPr>
          <a:xfrm>
            <a:off x="5257800" y="4386894"/>
            <a:ext cx="2355132" cy="1175706"/>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0" i="1" u="none" strike="noStrike" kern="1200" cap="none" spc="0" normalizeH="0" baseline="0" noProof="0" dirty="0">
                <a:ln>
                  <a:noFill/>
                </a:ln>
                <a:solidFill>
                  <a:srgbClr val="FFFFFF"/>
                </a:solidFill>
                <a:effectLst/>
                <a:uLnTx/>
                <a:uFillTx/>
                <a:latin typeface="Verdana" pitchFamily="34" charset="0"/>
                <a:ea typeface="+mn-ea"/>
                <a:cs typeface="+mn-cs"/>
              </a:rPr>
              <a:t>Cavalleria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0" i="1" u="none" strike="noStrike" kern="1200" cap="none" spc="0" normalizeH="0" baseline="0" noProof="0" dirty="0">
                <a:ln>
                  <a:noFill/>
                </a:ln>
                <a:solidFill>
                  <a:srgbClr val="FFFFFF"/>
                </a:solidFill>
                <a:effectLst/>
                <a:uLnTx/>
                <a:uFillTx/>
                <a:latin typeface="Verdana" pitchFamily="34" charset="0"/>
                <a:ea typeface="+mn-ea"/>
                <a:cs typeface="+mn-cs"/>
              </a:rPr>
              <a:t>Rusticana</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Rectangle 6"/>
          <p:cNvSpPr/>
          <p:nvPr/>
        </p:nvSpPr>
        <p:spPr>
          <a:xfrm>
            <a:off x="5628459" y="5704768"/>
            <a:ext cx="1529586"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1" i="0" u="none" strike="noStrike" kern="1200" cap="none" spc="0" normalizeH="0" baseline="0" noProof="0" dirty="0">
                <a:ln>
                  <a:noFill/>
                </a:ln>
                <a:solidFill>
                  <a:srgbClr val="000000"/>
                </a:solidFill>
                <a:effectLst/>
                <a:uLnTx/>
                <a:uFillTx/>
                <a:latin typeface="Verdana" pitchFamily="34" charset="0"/>
                <a:ea typeface="+mn-ea"/>
                <a:cs typeface="+mn-cs"/>
              </a:rPr>
              <a:t>South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28167300"/>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4915" name="Rectangle 3"/>
          <p:cNvSpPr>
            <a:spLocks noGrp="1" noChangeArrowheads="1"/>
          </p:cNvSpPr>
          <p:nvPr>
            <p:ph type="body" idx="1"/>
          </p:nvPr>
        </p:nvSpPr>
        <p:spPr>
          <a:xfrm>
            <a:off x="762000" y="2020591"/>
            <a:ext cx="7620000" cy="3694409"/>
          </a:xfrm>
        </p:spPr>
        <p:txBody>
          <a:bodyPr/>
          <a:lstStyle/>
          <a:p>
            <a:pPr marL="0" indent="0" algn="ctr" eaLnBrk="1" hangingPunct="1">
              <a:lnSpc>
                <a:spcPct val="150000"/>
              </a:lnSpc>
              <a:spcBef>
                <a:spcPts val="0"/>
              </a:spcBef>
              <a:buNone/>
            </a:pPr>
            <a:r>
              <a:rPr lang="en-US" dirty="0"/>
              <a:t>for e.g. . . . </a:t>
            </a:r>
          </a:p>
          <a:p>
            <a:pPr marL="0" indent="0" algn="ctr" eaLnBrk="1" hangingPunct="1">
              <a:lnSpc>
                <a:spcPct val="150000"/>
              </a:lnSpc>
              <a:spcBef>
                <a:spcPts val="0"/>
              </a:spcBef>
              <a:buNone/>
            </a:pPr>
            <a:r>
              <a:rPr lang="en-US" b="1" i="1" dirty="0"/>
              <a:t>Cavalleria Rusticana</a:t>
            </a:r>
            <a:r>
              <a:rPr lang="en-US" dirty="0"/>
              <a:t>, by Pietro Mascagni, represents </a:t>
            </a:r>
            <a:r>
              <a:rPr lang="en-US" b="1" dirty="0"/>
              <a:t>a classic southern opera</a:t>
            </a:r>
            <a:r>
              <a:rPr lang="en-US" dirty="0"/>
              <a:t> with its emphasis on humble, folk, suspicion, and revenge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6769632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95939" name="Rectangle 3"/>
          <p:cNvSpPr>
            <a:spLocks noGrp="1" noChangeArrowheads="1"/>
          </p:cNvSpPr>
          <p:nvPr>
            <p:ph type="body" idx="1"/>
          </p:nvPr>
        </p:nvSpPr>
        <p:spPr>
          <a:xfrm>
            <a:off x="914400" y="2104032"/>
            <a:ext cx="7315200" cy="3970318"/>
          </a:xfrm>
        </p:spPr>
        <p:txBody>
          <a:bodyPr/>
          <a:lstStyle/>
          <a:p>
            <a:pPr marL="0" indent="0" algn="ctr" eaLnBrk="1" hangingPunct="1">
              <a:buNone/>
            </a:pPr>
            <a:r>
              <a:rPr lang="en-US" sz="2800" dirty="0"/>
              <a:t>In contrast, Giuseppe Verdi’s </a:t>
            </a:r>
          </a:p>
          <a:p>
            <a:pPr marL="0" indent="0" algn="ctr" eaLnBrk="1" hangingPunct="1">
              <a:buNone/>
            </a:pPr>
            <a:r>
              <a:rPr lang="en-US" sz="2800" b="1" i="1" dirty="0"/>
              <a:t>Tosca</a:t>
            </a:r>
            <a:r>
              <a:rPr lang="en-US" sz="2800" dirty="0"/>
              <a:t> emphasizes </a:t>
            </a:r>
            <a:r>
              <a:rPr lang="en-US" sz="2800" b="1" dirty="0"/>
              <a:t>the north</a:t>
            </a:r>
            <a:r>
              <a:rPr lang="en-US" sz="2800" dirty="0"/>
              <a:t>, </a:t>
            </a:r>
          </a:p>
          <a:p>
            <a:pPr marL="0" indent="0" algn="ctr" eaLnBrk="1" hangingPunct="1">
              <a:buNone/>
            </a:pPr>
            <a:r>
              <a:rPr lang="en-US" sz="2800" dirty="0"/>
              <a:t>as it takes place in </a:t>
            </a:r>
            <a:r>
              <a:rPr lang="en-US" sz="2800" b="1" dirty="0"/>
              <a:t>elegant urban settings </a:t>
            </a:r>
            <a:r>
              <a:rPr lang="en-US" sz="2800" dirty="0"/>
              <a:t>in which important personages display more subtle and complex feelings, </a:t>
            </a:r>
          </a:p>
          <a:p>
            <a:pPr marL="0" indent="0" algn="ctr" eaLnBrk="1" hangingPunct="1">
              <a:buNone/>
            </a:pPr>
            <a:r>
              <a:rPr lang="en-US" sz="2800" dirty="0"/>
              <a:t>although no less passionate </a:t>
            </a:r>
          </a:p>
          <a:p>
            <a:pPr marL="0" indent="0" algn="ctr" eaLnBrk="1" hangingPunct="1">
              <a:buNone/>
            </a:pPr>
            <a:r>
              <a:rPr lang="en-US" sz="2800" dirty="0"/>
              <a:t>(and perhaps even more so) </a:t>
            </a:r>
          </a:p>
          <a:p>
            <a:pPr marL="0" indent="0" algn="ctr" eaLnBrk="1" hangingPunct="1">
              <a:buNone/>
            </a:pPr>
            <a:r>
              <a:rPr lang="en-US" sz="2800" dirty="0"/>
              <a:t>than those found among the southerners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2009489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http://en.wikipedia.org/wiki/Tosca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194" name="Picture 2"/>
          <p:cNvPicPr>
            <a:picLocks noChangeAspect="1" noChangeArrowheads="1"/>
          </p:cNvPicPr>
          <p:nvPr/>
        </p:nvPicPr>
        <p:blipFill>
          <a:blip r:embed="rId3" cstate="print"/>
          <a:srcRect/>
          <a:stretch>
            <a:fillRect/>
          </a:stretch>
        </p:blipFill>
        <p:spPr bwMode="auto">
          <a:xfrm>
            <a:off x="734703" y="381000"/>
            <a:ext cx="3924895" cy="5519383"/>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srcRect/>
          <a:stretch>
            <a:fillRect/>
          </a:stretch>
        </p:blipFill>
        <p:spPr bwMode="auto">
          <a:xfrm>
            <a:off x="4710752" y="609600"/>
            <a:ext cx="3260109" cy="5015552"/>
          </a:xfrm>
          <a:prstGeom prst="rect">
            <a:avLst/>
          </a:prstGeom>
          <a:noFill/>
          <a:ln w="9525">
            <a:noFill/>
            <a:miter lim="800000"/>
            <a:headEnd/>
            <a:tailEnd/>
          </a:ln>
        </p:spPr>
      </p:pic>
      <p:sp>
        <p:nvSpPr>
          <p:cNvPr id="6" name="Rectangle 5"/>
          <p:cNvSpPr/>
          <p:nvPr/>
        </p:nvSpPr>
        <p:spPr>
          <a:xfrm>
            <a:off x="5257800" y="4386894"/>
            <a:ext cx="2355132" cy="1175706"/>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0" i="1" u="none" strike="noStrike" kern="1200" cap="none" spc="0" normalizeH="0" baseline="0" noProof="0" dirty="0">
                <a:ln>
                  <a:noFill/>
                </a:ln>
                <a:solidFill>
                  <a:srgbClr val="FFFFFF"/>
                </a:solidFill>
                <a:effectLst/>
                <a:uLnTx/>
                <a:uFillTx/>
                <a:latin typeface="Verdana" pitchFamily="34" charset="0"/>
                <a:ea typeface="+mn-ea"/>
                <a:cs typeface="+mn-cs"/>
              </a:rPr>
              <a:t>Cavalleria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0" i="1" u="none" strike="noStrike" kern="1200" cap="none" spc="0" normalizeH="0" baseline="0" noProof="0" dirty="0">
                <a:ln>
                  <a:noFill/>
                </a:ln>
                <a:solidFill>
                  <a:srgbClr val="FFFFFF"/>
                </a:solidFill>
                <a:effectLst/>
                <a:uLnTx/>
                <a:uFillTx/>
                <a:latin typeface="Verdana" pitchFamily="34" charset="0"/>
                <a:ea typeface="+mn-ea"/>
                <a:cs typeface="+mn-cs"/>
              </a:rPr>
              <a:t>Rusticana</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Rectangle 6"/>
          <p:cNvSpPr/>
          <p:nvPr/>
        </p:nvSpPr>
        <p:spPr>
          <a:xfrm>
            <a:off x="5628459" y="5704768"/>
            <a:ext cx="1529586"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1" i="0" u="none" strike="noStrike" kern="1200" cap="none" spc="0" normalizeH="0" baseline="0" noProof="0" dirty="0">
                <a:ln>
                  <a:noFill/>
                </a:ln>
                <a:solidFill>
                  <a:srgbClr val="000000"/>
                </a:solidFill>
                <a:effectLst/>
                <a:uLnTx/>
                <a:uFillTx/>
                <a:latin typeface="Verdana" pitchFamily="34" charset="0"/>
                <a:ea typeface="+mn-ea"/>
                <a:cs typeface="+mn-cs"/>
              </a:rPr>
              <a:t>South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p:cNvSpPr/>
          <p:nvPr/>
        </p:nvSpPr>
        <p:spPr>
          <a:xfrm>
            <a:off x="1994848" y="5701352"/>
            <a:ext cx="1497526"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3200" b="1" i="0" u="none" strike="noStrike" kern="1200" cap="none" spc="0" normalizeH="0" baseline="0" noProof="0" dirty="0">
                <a:ln>
                  <a:noFill/>
                </a:ln>
                <a:solidFill>
                  <a:srgbClr val="000000"/>
                </a:solidFill>
                <a:effectLst/>
                <a:uLnTx/>
                <a:uFillTx/>
                <a:latin typeface="Verdana" pitchFamily="34" charset="0"/>
                <a:ea typeface="+mn-ea"/>
                <a:cs typeface="+mn-cs"/>
              </a:rPr>
              <a:t>North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8055088"/>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4400" b="1" i="1" u="none" strike="noStrike" kern="1200" cap="none" spc="0" normalizeH="0" baseline="0" noProof="0" dirty="0">
                <a:ln w="12700">
                  <a:solidFill>
                    <a:srgbClr val="BBE0E3"/>
                  </a:solidFill>
                </a:ln>
                <a:solidFill>
                  <a:srgbClr val="FAAFAF"/>
                </a:solidFill>
                <a:effectLst>
                  <a:outerShdw blurRad="50800" dist="38100" algn="l" rotWithShape="0">
                    <a:prstClr val="black">
                      <a:alpha val="40000"/>
                    </a:prstClr>
                  </a:outerShdw>
                </a:effectLst>
                <a:uLnTx/>
                <a:uFillTx/>
                <a:latin typeface="Verdana" pitchFamily="34" charset="0"/>
                <a:ea typeface="+mn-ea"/>
                <a:cs typeface="+mn-cs"/>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9" name="Rectangle 3"/>
          <p:cNvSpPr txBox="1">
            <a:spLocks noChangeArrowheads="1"/>
          </p:cNvSpPr>
          <p:nvPr/>
        </p:nvSpPr>
        <p:spPr>
          <a:xfrm>
            <a:off x="457200" y="1524000"/>
            <a:ext cx="8229600" cy="4906963"/>
          </a:xfrm>
          <a:prstGeom prst="rect">
            <a:avLst/>
          </a:prstGeom>
        </p:spPr>
        <p:txBody>
          <a:bodyPr/>
          <a:lstStyle/>
          <a:p>
            <a:pPr marL="990600" marR="0" lvl="1" indent="-533400" algn="l" defTabSz="914400" rtl="0" eaLnBrk="1" fontAlgn="base" latinLnBrk="0" hangingPunct="1">
              <a:lnSpc>
                <a:spcPct val="100000"/>
              </a:lnSpc>
              <a:spcBef>
                <a:spcPct val="20000"/>
              </a:spcBef>
              <a:spcAft>
                <a:spcPct val="0"/>
              </a:spcAft>
              <a:buClrTx/>
              <a:buSzTx/>
              <a:buFontTx/>
              <a:buAutoNum type="arabicPeriod"/>
              <a:tabLst/>
              <a:defRPr/>
            </a:pPr>
            <a:r>
              <a:rPr kumimoji="0" lang="en-US" sz="2800" b="1" i="1" u="none" strike="noStrike" kern="120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rPr>
              <a:t>The Overture</a:t>
            </a:r>
          </a:p>
          <a:p>
            <a:pPr marL="990600" marR="0" lvl="1" indent="-533400" algn="l" defTabSz="914400" rtl="0" eaLnBrk="1" fontAlgn="base" latinLnBrk="0" hangingPunct="1">
              <a:lnSpc>
                <a:spcPct val="100000"/>
              </a:lnSpc>
              <a:spcBef>
                <a:spcPct val="20000"/>
              </a:spcBef>
              <a:spcAft>
                <a:spcPct val="0"/>
              </a:spcAft>
              <a:buClrTx/>
              <a:buSzTx/>
              <a:buFontTx/>
              <a:buAutoNum type="arabicPeriod"/>
              <a:tabLst/>
              <a:defRPr/>
            </a:pPr>
            <a:endPar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endParaRPr>
          </a:p>
          <a:p>
            <a:pPr marL="990600" marR="0" lvl="1" indent="-533400" algn="l" defTabSz="914400" rtl="0" eaLnBrk="1" fontAlgn="base" latinLnBrk="0" hangingPunct="1">
              <a:lnSpc>
                <a:spcPct val="100000"/>
              </a:lnSpc>
              <a:spcBef>
                <a:spcPct val="20000"/>
              </a:spcBef>
              <a:spcAft>
                <a:spcPct val="0"/>
              </a:spcAft>
              <a:buClrTx/>
              <a:buSzTx/>
              <a:buFontTx/>
              <a:buAutoNum type="arabicPeriod" startAt="2"/>
              <a:tabLst/>
              <a:defRPr/>
            </a:pPr>
            <a:r>
              <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rPr>
              <a:t>Pageantry and Spectacle</a:t>
            </a:r>
          </a:p>
          <a:p>
            <a:pPr marL="990600" marR="0" lvl="1" indent="-533400" algn="l" defTabSz="914400" rtl="0" eaLnBrk="1" fontAlgn="base" latinLnBrk="0" hangingPunct="1">
              <a:lnSpc>
                <a:spcPct val="100000"/>
              </a:lnSpc>
              <a:spcBef>
                <a:spcPct val="20000"/>
              </a:spcBef>
              <a:spcAft>
                <a:spcPct val="0"/>
              </a:spcAft>
              <a:buClrTx/>
              <a:buSzTx/>
              <a:buFontTx/>
              <a:buAutoNum type="arabicPeriod" startAt="2"/>
              <a:tabLst/>
              <a:defRPr/>
            </a:pPr>
            <a:endPar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endParaRPr>
          </a:p>
          <a:p>
            <a:pPr marL="990600" marR="0" lvl="1" indent="-533400" algn="l" defTabSz="914400" rtl="0" eaLnBrk="1" fontAlgn="base" latinLnBrk="0" hangingPunct="1">
              <a:lnSpc>
                <a:spcPct val="100000"/>
              </a:lnSpc>
              <a:spcBef>
                <a:spcPct val="20000"/>
              </a:spcBef>
              <a:spcAft>
                <a:spcPct val="0"/>
              </a:spcAft>
              <a:buClrTx/>
              <a:buSzTx/>
              <a:buFontTx/>
              <a:buAutoNum type="arabicPeriod" startAt="3"/>
              <a:tabLst/>
              <a:defRPr/>
            </a:pPr>
            <a:r>
              <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rPr>
              <a:t>Voice</a:t>
            </a:r>
          </a:p>
          <a:p>
            <a:pPr marL="990600" marR="0" lvl="1" indent="-533400" algn="l" defTabSz="914400" rtl="0" eaLnBrk="1" fontAlgn="base" latinLnBrk="0" hangingPunct="1">
              <a:lnSpc>
                <a:spcPct val="100000"/>
              </a:lnSpc>
              <a:spcBef>
                <a:spcPct val="20000"/>
              </a:spcBef>
              <a:spcAft>
                <a:spcPct val="0"/>
              </a:spcAft>
              <a:buClrTx/>
              <a:buSzTx/>
              <a:buFontTx/>
              <a:buAutoNum type="arabicPeriod" startAt="3"/>
              <a:tabLst/>
              <a:defRPr/>
            </a:pPr>
            <a:endPar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endParaRPr>
          </a:p>
          <a:p>
            <a:pPr marL="990600" marR="0" lvl="1" indent="-533400" algn="l" defTabSz="914400" rtl="0" eaLnBrk="1" fontAlgn="base" latinLnBrk="0" hangingPunct="1">
              <a:lnSpc>
                <a:spcPct val="100000"/>
              </a:lnSpc>
              <a:spcBef>
                <a:spcPct val="20000"/>
              </a:spcBef>
              <a:spcAft>
                <a:spcPct val="0"/>
              </a:spcAft>
              <a:buClrTx/>
              <a:buSzTx/>
              <a:buFontTx/>
              <a:buAutoNum type="arabicPeriod" startAt="4"/>
              <a:tabLst/>
              <a:defRPr/>
            </a:pPr>
            <a:r>
              <a:rPr kumimoji="0" lang="en-US" sz="2800" b="1" i="1" u="none" strike="noStrike" kern="0" cap="none" spc="0" normalizeH="0" baseline="0" noProof="0" dirty="0">
                <a:ln w="12700">
                  <a:solidFill>
                    <a:srgbClr val="BBE0E3"/>
                  </a:solidFill>
                </a:ln>
                <a:solidFill>
                  <a:srgbClr val="BBE0E3">
                    <a:lumMod val="90000"/>
                  </a:srgbClr>
                </a:solidFill>
                <a:effectLst>
                  <a:outerShdw blurRad="50800" dist="38100" algn="l" rotWithShape="0">
                    <a:prstClr val="black">
                      <a:alpha val="40000"/>
                    </a:prstClr>
                  </a:outerShdw>
                </a:effectLst>
                <a:uLnTx/>
                <a:uFillTx/>
                <a:latin typeface="Arial"/>
                <a:ea typeface="+mn-ea"/>
                <a:cs typeface="+mn-cs"/>
              </a:rPr>
              <a:t>Externalization</a:t>
            </a:r>
          </a:p>
          <a:p>
            <a:pPr marL="990600" marR="0" lvl="1" indent="-533400" algn="l" defTabSz="914400" rtl="0" eaLnBrk="1" fontAlgn="base" latinLnBrk="0" hangingPunct="1">
              <a:lnSpc>
                <a:spcPct val="100000"/>
              </a:lnSpc>
              <a:spcBef>
                <a:spcPct val="20000"/>
              </a:spcBef>
              <a:spcAft>
                <a:spcPct val="0"/>
              </a:spcAft>
              <a:buClrTx/>
              <a:buSzTx/>
              <a:buFontTx/>
              <a:buNone/>
              <a:tabLst/>
              <a:defRPr/>
            </a:pPr>
            <a:endParaRPr kumimoji="0" lang="en-US" sz="28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endParaRPr>
          </a:p>
          <a:p>
            <a:pPr marL="990600" marR="0" lvl="1" indent="-533400" algn="l" defTabSz="914400" rtl="0" eaLnBrk="1" fontAlgn="base" latinLnBrk="0" hangingPunct="1">
              <a:lnSpc>
                <a:spcPct val="100000"/>
              </a:lnSpc>
              <a:spcBef>
                <a:spcPct val="20000"/>
              </a:spcBef>
              <a:spcAft>
                <a:spcPct val="0"/>
              </a:spcAft>
              <a:buClrTx/>
              <a:buSzTx/>
              <a:buFontTx/>
              <a:buNone/>
              <a:tabLst/>
              <a:defRPr/>
            </a:pPr>
            <a:r>
              <a:rPr kumimoji="0" lang="en-US" sz="40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Arial"/>
                <a:ea typeface="+mn-ea"/>
                <a:cs typeface="+mn-cs"/>
              </a:rPr>
              <a:t>5.	Chorus and Soloists</a:t>
            </a:r>
            <a:endParaRPr kumimoji="0" lang="en-US" sz="4000" b="1" i="1" u="none" strike="noStrike" kern="0" cap="none" spc="0" normalizeH="0" baseline="0" noProof="0" dirty="0">
              <a:ln>
                <a:noFill/>
              </a:ln>
              <a:solidFill>
                <a:srgbClr val="000000"/>
              </a:solidFill>
              <a:effectLst/>
              <a:uLnTx/>
              <a:uFillTx/>
              <a:latin typeface="Arial"/>
              <a:ea typeface="+mn-ea"/>
              <a:cs typeface="+mn-cs"/>
            </a:endParaRPr>
          </a:p>
        </p:txBody>
      </p:sp>
      <p:sp>
        <p:nvSpPr>
          <p:cNvPr id="8" name="Text Box 5"/>
          <p:cNvSpPr txBox="1">
            <a:spLocks noChangeArrowheads="1"/>
          </p:cNvSpPr>
          <p:nvPr/>
        </p:nvSpPr>
        <p:spPr bwMode="auto">
          <a:xfrm>
            <a:off x="914400" y="3858291"/>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6000" b="1" i="0" u="none" strike="noStrike" kern="1200" cap="none" spc="0" normalizeH="0" baseline="0" noProof="0" dirty="0">
                <a:ln>
                  <a:noFill/>
                </a:ln>
                <a:solidFill>
                  <a:srgbClr val="000000"/>
                </a:solidFill>
                <a:effectLst/>
                <a:uLnTx/>
                <a:uFillTx/>
                <a:latin typeface="Verdana" pitchFamily="34" charset="0"/>
                <a:ea typeface="+mn-ea"/>
                <a:cs typeface="+mn-cs"/>
              </a:rPr>
              <a:t>Quiz . . .</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07418772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p:cNvSpPr/>
          <p:nvPr/>
        </p:nvSpPr>
        <p:spPr>
          <a:xfrm>
            <a:off x="2569191" y="5271448"/>
            <a:ext cx="4004622"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North or South?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68255141"/>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3581229" y="6553200"/>
            <a:ext cx="197201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http://en.wikipedia.org/wiki/Tosca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43" name="Picture 3"/>
          <p:cNvPicPr>
            <a:picLocks noChangeAspect="1" noChangeArrowheads="1"/>
          </p:cNvPicPr>
          <p:nvPr/>
        </p:nvPicPr>
        <p:blipFill>
          <a:blip r:embed="rId3" cstate="print"/>
          <a:srcRect/>
          <a:stretch>
            <a:fillRect/>
          </a:stretch>
        </p:blipFill>
        <p:spPr bwMode="auto">
          <a:xfrm>
            <a:off x="2971800" y="627797"/>
            <a:ext cx="2541254" cy="5571699"/>
          </a:xfrm>
          <a:prstGeom prst="rect">
            <a:avLst/>
          </a:prstGeom>
          <a:noFill/>
          <a:ln w="9525">
            <a:noFill/>
            <a:miter lim="800000"/>
            <a:headEnd/>
            <a:tailEnd/>
          </a:ln>
        </p:spPr>
      </p:pic>
      <p:pic>
        <p:nvPicPr>
          <p:cNvPr id="10244" name="Picture 4"/>
          <p:cNvPicPr>
            <a:picLocks noChangeAspect="1" noChangeArrowheads="1"/>
          </p:cNvPicPr>
          <p:nvPr/>
        </p:nvPicPr>
        <p:blipFill>
          <a:blip r:embed="rId4" cstate="print"/>
          <a:srcRect/>
          <a:stretch>
            <a:fillRect/>
          </a:stretch>
        </p:blipFill>
        <p:spPr bwMode="auto">
          <a:xfrm>
            <a:off x="5437496" y="664192"/>
            <a:ext cx="3557016" cy="5486400"/>
          </a:xfrm>
          <a:prstGeom prst="rect">
            <a:avLst/>
          </a:prstGeom>
          <a:noFill/>
          <a:ln w="9525">
            <a:noFill/>
            <a:miter lim="800000"/>
            <a:headEnd/>
            <a:tailEnd/>
          </a:ln>
        </p:spPr>
      </p:pic>
      <p:pic>
        <p:nvPicPr>
          <p:cNvPr id="7" name="Picture 2"/>
          <p:cNvPicPr>
            <a:picLocks noChangeAspect="1" noChangeArrowheads="1"/>
          </p:cNvPicPr>
          <p:nvPr/>
        </p:nvPicPr>
        <p:blipFill>
          <a:blip r:embed="rId5" cstate="print"/>
          <a:srcRect/>
          <a:stretch>
            <a:fillRect/>
          </a:stretch>
        </p:blipFill>
        <p:spPr bwMode="auto">
          <a:xfrm>
            <a:off x="138752" y="685800"/>
            <a:ext cx="2924385" cy="5486400"/>
          </a:xfrm>
          <a:prstGeom prst="rect">
            <a:avLst/>
          </a:prstGeom>
          <a:noFill/>
          <a:ln w="9525">
            <a:noFill/>
            <a:miter lim="800000"/>
            <a:headEnd/>
            <a:tailEnd/>
          </a:ln>
        </p:spPr>
      </p:pic>
      <p:sp>
        <p:nvSpPr>
          <p:cNvPr id="11" name="Rectangle 10"/>
          <p:cNvSpPr/>
          <p:nvPr/>
        </p:nvSpPr>
        <p:spPr>
          <a:xfrm>
            <a:off x="2569191" y="5271448"/>
            <a:ext cx="4004622"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North or South?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68288043"/>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95287" y="-21608"/>
            <a:ext cx="8945217" cy="6858000"/>
          </a:xfrm>
          <a:prstGeom prst="rect">
            <a:avLst/>
          </a:prstGeom>
          <a:noFill/>
          <a:ln w="9525">
            <a:noFill/>
            <a:miter lim="800000"/>
            <a:headEnd/>
            <a:tailEnd/>
          </a:ln>
        </p:spPr>
      </p:pic>
      <p:sp>
        <p:nvSpPr>
          <p:cNvPr id="6" name="Rectangle 2"/>
          <p:cNvSpPr>
            <a:spLocks noChangeArrowheads="1"/>
          </p:cNvSpPr>
          <p:nvPr/>
        </p:nvSpPr>
        <p:spPr bwMode="auto">
          <a:xfrm>
            <a:off x="3581229" y="6551842"/>
            <a:ext cx="197201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http://en.wikipedia.org/wiki/Tosca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Rectangle 4"/>
          <p:cNvSpPr/>
          <p:nvPr/>
        </p:nvSpPr>
        <p:spPr>
          <a:xfrm>
            <a:off x="2569191" y="5271448"/>
            <a:ext cx="4004622"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0" cap="none" spc="0" normalizeH="0" baseline="0" noProof="0" dirty="0">
                <a:ln w="12700">
                  <a:solidFill>
                    <a:srgbClr val="BBE0E3"/>
                  </a:solidFill>
                </a:ln>
                <a:solidFill>
                  <a:srgbClr val="000000"/>
                </a:solidFill>
                <a:effectLst>
                  <a:outerShdw blurRad="50800" dist="38100" algn="l" rotWithShape="0">
                    <a:prstClr val="black">
                      <a:alpha val="40000"/>
                    </a:prstClr>
                  </a:outerShdw>
                </a:effectLst>
                <a:uLnTx/>
                <a:uFillTx/>
                <a:latin typeface="Verdana" pitchFamily="34" charset="0"/>
                <a:ea typeface="+mn-ea"/>
                <a:cs typeface="+mn-cs"/>
              </a:rPr>
              <a:t>North or South?</a:t>
            </a:r>
            <a:endPar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058825320"/>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3587" name="Rectangle 3"/>
          <p:cNvSpPr>
            <a:spLocks noGrp="1" noChangeArrowheads="1"/>
          </p:cNvSpPr>
          <p:nvPr>
            <p:ph type="body" idx="1"/>
          </p:nvPr>
        </p:nvSpPr>
        <p:spPr>
          <a:xfrm>
            <a:off x="914400" y="2395478"/>
            <a:ext cx="7315200" cy="2862322"/>
          </a:xfrm>
        </p:spPr>
        <p:txBody>
          <a:bodyPr/>
          <a:lstStyle/>
          <a:p>
            <a:pPr marL="0" indent="0" algn="ctr" eaLnBrk="1" hangingPunct="1">
              <a:spcBef>
                <a:spcPts val="0"/>
              </a:spcBef>
              <a:buNone/>
            </a:pPr>
            <a:r>
              <a:rPr lang="en-US" sz="3600" b="1" dirty="0"/>
              <a:t>Although the Italian culture consists of many regional subcultures, the modernization of Italy has begun to unify these subcultures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31733772"/>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3587" name="Rectangle 3"/>
          <p:cNvSpPr>
            <a:spLocks noGrp="1" noChangeArrowheads="1"/>
          </p:cNvSpPr>
          <p:nvPr>
            <p:ph type="body" idx="1"/>
          </p:nvPr>
        </p:nvSpPr>
        <p:spPr>
          <a:xfrm>
            <a:off x="914400" y="2286000"/>
            <a:ext cx="7315200" cy="3416320"/>
          </a:xfrm>
        </p:spPr>
        <p:txBody>
          <a:bodyPr/>
          <a:lstStyle/>
          <a:p>
            <a:pPr marL="0" indent="0" algn="ctr" eaLnBrk="1" hangingPunct="1">
              <a:spcBef>
                <a:spcPts val="0"/>
              </a:spcBef>
              <a:buNone/>
            </a:pPr>
            <a:r>
              <a:rPr lang="en-US" sz="3600" b="1" dirty="0"/>
              <a:t>Italian culture is continuously changing to one where the melody of the regional soloists blends together into a harmonic chorus, “as political reforms confirm”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024740566"/>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577638"/>
            <a:ext cx="7010400" cy="390876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One of the political reforms promoted by the Northern League, the “</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Lega” Nord</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4000" dirty="0">
                <a:solidFill>
                  <a:srgbClr val="FF0000"/>
                </a:solidFill>
                <a:latin typeface="Arial" charset="0"/>
              </a:rPr>
              <a:t>is to have the North secede and form a separate country</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 .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a:t>
            </a:r>
          </a:p>
        </p:txBody>
      </p:sp>
      <p:sp>
        <p:nvSpPr>
          <p:cNvPr id="3" name="Rectangle 2"/>
          <p:cNvSpPr/>
          <p:nvPr/>
        </p:nvSpPr>
        <p:spPr>
          <a:xfrm>
            <a:off x="1104900" y="5830669"/>
            <a:ext cx="6934200" cy="646331"/>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1800" b="1" i="1" u="none" strike="noStrike" kern="1200" cap="none" spc="0" normalizeH="0" baseline="0" noProof="0" dirty="0">
                <a:ln>
                  <a:noFill/>
                </a:ln>
                <a:solidFill>
                  <a:srgbClr val="FFFFFF"/>
                </a:solidFill>
                <a:effectLst/>
                <a:uLnTx/>
                <a:uFillTx/>
                <a:latin typeface="Verdana" pitchFamily="34" charset="0"/>
                <a:ea typeface="+mn-ea"/>
                <a:cs typeface="+mn-cs"/>
              </a:rPr>
              <a:t>Lega Nord per l'Indipendenza della Padania </a:t>
            </a:r>
            <a:r>
              <a:rPr kumimoji="0" lang="it-IT" sz="1800" b="1" i="0" u="none" strike="noStrike" kern="1200" cap="none" spc="0" normalizeH="0" baseline="0" noProof="0" dirty="0">
                <a:ln>
                  <a:noFill/>
                </a:ln>
                <a:solidFill>
                  <a:srgbClr val="FFFFFF"/>
                </a:solidFill>
                <a:effectLst/>
                <a:uLnTx/>
                <a:uFillTx/>
                <a:latin typeface="Verdana" pitchFamily="34" charset="0"/>
                <a:ea typeface="+mn-ea"/>
                <a:cs typeface="+mn-cs"/>
              </a:rPr>
              <a:t>(Northern League for the Independence of </a:t>
            </a:r>
            <a:r>
              <a:rPr kumimoji="0" lang="it-IT" sz="1800" b="1" i="1" u="none" strike="noStrike" kern="1200" cap="none" spc="0" normalizeH="0" baseline="0" noProof="0" dirty="0">
                <a:ln>
                  <a:noFill/>
                </a:ln>
                <a:solidFill>
                  <a:srgbClr val="FFFFFF"/>
                </a:solidFill>
                <a:effectLst/>
                <a:uLnTx/>
                <a:uFillTx/>
                <a:latin typeface="Verdana" pitchFamily="34" charset="0"/>
                <a:ea typeface="+mn-ea"/>
                <a:cs typeface="+mn-cs"/>
              </a:rPr>
              <a:t>Padania</a:t>
            </a:r>
            <a:r>
              <a:rPr kumimoji="0" lang="it-IT" sz="1800" b="1" i="0" u="none" strike="noStrike" kern="1200" cap="none" spc="0" normalizeH="0" baseline="0" noProof="0" dirty="0">
                <a:ln>
                  <a:noFill/>
                </a:ln>
                <a:solidFill>
                  <a:srgbClr val="FFFFFF"/>
                </a:solidFill>
                <a:effectLst/>
                <a:uLnTx/>
                <a:uFillTx/>
                <a:latin typeface="Verdana" pitchFamily="34" charset="0"/>
                <a:ea typeface="+mn-ea"/>
                <a:cs typeface="+mn-cs"/>
              </a:rPr>
              <a:t>)</a:t>
            </a:r>
            <a:endPar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669010976"/>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6563" name="Rectangle 3"/>
          <p:cNvSpPr>
            <a:spLocks noGrp="1" noChangeArrowheads="1"/>
          </p:cNvSpPr>
          <p:nvPr>
            <p:ph type="body" idx="1"/>
          </p:nvPr>
        </p:nvSpPr>
        <p:spPr>
          <a:xfrm>
            <a:off x="533400" y="2753142"/>
            <a:ext cx="8153400" cy="2123658"/>
          </a:xfrm>
        </p:spPr>
        <p:txBody>
          <a:bodyPr/>
          <a:lstStyle/>
          <a:p>
            <a:pPr marL="0" indent="0" algn="ctr" eaLnBrk="1" hangingPunct="1">
              <a:buNone/>
            </a:pPr>
            <a:r>
              <a:rPr lang="en-US" sz="4400" b="1" dirty="0"/>
              <a:t>the Northern League</a:t>
            </a:r>
            <a:r>
              <a:rPr lang="en-US" sz="4400" dirty="0"/>
              <a:t> . . . periodically seeks to create </a:t>
            </a:r>
            <a:br>
              <a:rPr lang="en-US" sz="4400" dirty="0"/>
            </a:br>
            <a:r>
              <a:rPr lang="en-US" sz="4400" dirty="0"/>
              <a:t>two separate nations in Italy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5724068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600200" y="1135725"/>
            <a:ext cx="5943600" cy="344094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Northern League  is “</a:t>
            </a:r>
            <a:r>
              <a:rPr kumimoji="0" lang="en-US" sz="4000" b="1" i="1" u="none" strike="noStrike" kern="1200" cap="none" spc="0" normalizeH="0" baseline="0" noProof="0" dirty="0" err="1">
                <a:ln>
                  <a:noFill/>
                </a:ln>
                <a:solidFill>
                  <a:srgbClr val="FF0000"/>
                </a:solidFill>
                <a:effectLst/>
                <a:uLnTx/>
                <a:uFillTx/>
                <a:latin typeface="Arial" charset="0"/>
                <a:ea typeface="+mn-ea"/>
                <a:cs typeface="+mn-cs"/>
              </a:rPr>
              <a:t>Lega</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 Nord . .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p:txBody>
      </p:sp>
      <p:sp>
        <p:nvSpPr>
          <p:cNvPr id="3" name="Rectangle 2"/>
          <p:cNvSpPr/>
          <p:nvPr/>
        </p:nvSpPr>
        <p:spPr>
          <a:xfrm>
            <a:off x="1123122" y="5297269"/>
            <a:ext cx="6934200" cy="646331"/>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1800" b="1" i="1" u="none" strike="noStrike" kern="1200" cap="none" spc="0" normalizeH="0" baseline="0" noProof="0" dirty="0">
                <a:ln>
                  <a:noFill/>
                </a:ln>
                <a:solidFill>
                  <a:srgbClr val="FFFFFF"/>
                </a:solidFill>
                <a:effectLst/>
                <a:uLnTx/>
                <a:uFillTx/>
                <a:latin typeface="Verdana" pitchFamily="34" charset="0"/>
                <a:ea typeface="+mn-ea"/>
                <a:cs typeface="+mn-cs"/>
              </a:rPr>
              <a:t>Lega Nord per l'Indipendenza della Padania </a:t>
            </a:r>
            <a:r>
              <a:rPr kumimoji="0" lang="it-IT" sz="1800" b="1" i="0" u="none" strike="noStrike" kern="1200" cap="none" spc="0" normalizeH="0" baseline="0" noProof="0" dirty="0">
                <a:ln>
                  <a:noFill/>
                </a:ln>
                <a:solidFill>
                  <a:srgbClr val="FFFFFF"/>
                </a:solidFill>
                <a:effectLst/>
                <a:uLnTx/>
                <a:uFillTx/>
                <a:latin typeface="Verdana" pitchFamily="34" charset="0"/>
                <a:ea typeface="+mn-ea"/>
                <a:cs typeface="+mn-cs"/>
              </a:rPr>
              <a:t>(Northern League for the Independence of </a:t>
            </a:r>
            <a:r>
              <a:rPr kumimoji="0" lang="it-IT" sz="1800" b="1" i="1" u="none" strike="noStrike" kern="1200" cap="none" spc="0" normalizeH="0" baseline="0" noProof="0" dirty="0">
                <a:ln>
                  <a:noFill/>
                </a:ln>
                <a:solidFill>
                  <a:srgbClr val="FFFFFF"/>
                </a:solidFill>
                <a:effectLst/>
                <a:uLnTx/>
                <a:uFillTx/>
                <a:latin typeface="Verdana" pitchFamily="34" charset="0"/>
                <a:ea typeface="+mn-ea"/>
                <a:cs typeface="+mn-cs"/>
              </a:rPr>
              <a:t>Padania</a:t>
            </a:r>
            <a:r>
              <a:rPr kumimoji="0" lang="it-IT" sz="1800" b="1" i="0" u="none" strike="noStrike" kern="1200" cap="none" spc="0" normalizeH="0" baseline="0" noProof="0" dirty="0">
                <a:ln>
                  <a:noFill/>
                </a:ln>
                <a:solidFill>
                  <a:srgbClr val="FFFFFF"/>
                </a:solidFill>
                <a:effectLst/>
                <a:uLnTx/>
                <a:uFillTx/>
                <a:latin typeface="Verdana" pitchFamily="34" charset="0"/>
                <a:ea typeface="+mn-ea"/>
                <a:cs typeface="+mn-cs"/>
              </a:rPr>
              <a:t>)</a:t>
            </a:r>
            <a:endPar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92326840"/>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914400" y="1219200"/>
            <a:ext cx="7315200" cy="2062103"/>
          </a:xfrm>
        </p:spPr>
        <p:txBody>
          <a:bodyPr>
            <a:spAutoFit/>
          </a:bodyPr>
          <a:lstStyle/>
          <a:p>
            <a:pPr algn="ctr" eaLnBrk="1" hangingPunct="1">
              <a:buFontTx/>
              <a:buNone/>
            </a:pPr>
            <a:r>
              <a:rPr lang="en-US" b="1" dirty="0">
                <a:latin typeface="Verdana" pitchFamily="34" charset="0"/>
              </a:rPr>
              <a:t> </a:t>
            </a:r>
            <a:r>
              <a:rPr lang="en-US" sz="4000" b="1" dirty="0">
                <a:latin typeface="Verdana" pitchFamily="34" charset="0"/>
              </a:rPr>
              <a:t>Sometimes the northern region is called</a:t>
            </a:r>
          </a:p>
          <a:p>
            <a:pPr algn="ctr" eaLnBrk="1" hangingPunct="1">
              <a:buFontTx/>
              <a:buNone/>
            </a:pPr>
            <a:r>
              <a:rPr lang="en-US" sz="4000" b="1" dirty="0">
                <a:latin typeface="Verdana" pitchFamily="34" charset="0"/>
              </a:rPr>
              <a:t> </a:t>
            </a:r>
            <a:r>
              <a:rPr lang="en-US" sz="4000" b="1" i="1" dirty="0">
                <a:latin typeface="Verdana" pitchFamily="34" charset="0"/>
              </a:rPr>
              <a:t>Padania</a:t>
            </a:r>
            <a:r>
              <a:rPr lang="en-US" sz="4000" b="1" dirty="0">
                <a:latin typeface="Verdana" pitchFamily="34" charset="0"/>
              </a:rPr>
              <a:t> . . .</a:t>
            </a:r>
            <a:endParaRPr lang="en-US" sz="3200" b="1" dirty="0">
              <a:latin typeface="Verdana" pitchFamily="34" charset="0"/>
            </a:endParaRPr>
          </a:p>
        </p:txBody>
      </p:sp>
      <p:sp>
        <p:nvSpPr>
          <p:cNvPr id="5" name="TextBox 4">
            <a:extLst>
              <a:ext uri="{FF2B5EF4-FFF2-40B4-BE49-F238E27FC236}">
                <a16:creationId xmlns:a16="http://schemas.microsoft.com/office/drawing/2014/main" id="{112442E1-A63C-4506-B6ED-4D3DD4ABB48B}"/>
              </a:ext>
            </a:extLst>
          </p:cNvPr>
          <p:cNvSpPr txBox="1"/>
          <p:nvPr/>
        </p:nvSpPr>
        <p:spPr>
          <a:xfrm>
            <a:off x="2286000" y="6566356"/>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2"/>
              </a:rPr>
              <a:t>https://en.wikipedia.org/wiki/Padanian_nationalism</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sp>
        <p:nvSpPr>
          <p:cNvPr id="8" name="Rectangle 3">
            <a:extLst>
              <a:ext uri="{FF2B5EF4-FFF2-40B4-BE49-F238E27FC236}">
                <a16:creationId xmlns:a16="http://schemas.microsoft.com/office/drawing/2014/main" id="{D1185D12-F1B9-4558-BBB8-4725E70BD61E}"/>
              </a:ext>
            </a:extLst>
          </p:cNvPr>
          <p:cNvSpPr txBox="1">
            <a:spLocks noChangeArrowheads="1"/>
          </p:cNvSpPr>
          <p:nvPr/>
        </p:nvSpPr>
        <p:spPr bwMode="auto">
          <a:xfrm>
            <a:off x="762000" y="4080808"/>
            <a:ext cx="7620000" cy="19389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Verdana" pitchFamily="34" charset="0"/>
                <a:ea typeface="+mn-ea"/>
                <a:cs typeface="+mn-cs"/>
              </a:rPr>
              <a:t> </a:t>
            </a:r>
            <a:r>
              <a:rPr kumimoji="0" lang="en-US" sz="4000" b="1" i="0" u="none" strike="noStrike" kern="0" cap="none" spc="0" normalizeH="0" baseline="0" noProof="0" dirty="0">
                <a:ln>
                  <a:noFill/>
                </a:ln>
                <a:solidFill>
                  <a:srgbClr val="FFFFFF"/>
                </a:solidFill>
                <a:effectLst/>
                <a:uLnTx/>
                <a:uFillTx/>
                <a:latin typeface="Verdana" pitchFamily="34" charset="0"/>
                <a:ea typeface="+mn-ea"/>
                <a:cs typeface="+mn-cs"/>
              </a:rPr>
              <a:t>Some even arguing that it should be an independent country . . .</a:t>
            </a:r>
            <a:endParaRPr kumimoji="0" lang="en-US" sz="3200" b="1" i="0" u="none" strike="noStrike" kern="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0281848"/>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a:stretch>
            <a:fillRect/>
          </a:stretch>
        </p:blipFill>
        <p:spPr bwMode="auto">
          <a:xfrm>
            <a:off x="1910769" y="152400"/>
            <a:ext cx="5480631" cy="6399442"/>
          </a:xfrm>
          <a:prstGeom prst="rect">
            <a:avLst/>
          </a:prstGeom>
          <a:noFill/>
          <a:ln w="9525">
            <a:noFill/>
            <a:miter lim="800000"/>
            <a:headEnd/>
            <a:tailEnd/>
          </a:ln>
        </p:spPr>
      </p:pic>
      <p:sp>
        <p:nvSpPr>
          <p:cNvPr id="5"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Rectangle 1"/>
          <p:cNvSpPr/>
          <p:nvPr/>
        </p:nvSpPr>
        <p:spPr>
          <a:xfrm>
            <a:off x="1301525" y="2449955"/>
            <a:ext cx="1755609"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1D1259"/>
                </a:solidFill>
                <a:effectLst/>
                <a:uLnTx/>
                <a:uFillTx/>
                <a:latin typeface="Arial" charset="0"/>
                <a:ea typeface="+mn-ea"/>
                <a:cs typeface="+mn-cs"/>
              </a:rPr>
              <a:t>Padania</a:t>
            </a:r>
          </a:p>
        </p:txBody>
      </p:sp>
      <p:sp>
        <p:nvSpPr>
          <p:cNvPr id="9" name="Freeform 8"/>
          <p:cNvSpPr/>
          <p:nvPr/>
        </p:nvSpPr>
        <p:spPr>
          <a:xfrm rot="217542">
            <a:off x="1669447" y="174343"/>
            <a:ext cx="4052505" cy="2318314"/>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1D12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3494079507"/>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a:stretch>
            <a:fillRect/>
          </a:stretch>
        </p:blipFill>
        <p:spPr bwMode="auto">
          <a:xfrm>
            <a:off x="1910769" y="152400"/>
            <a:ext cx="5480631" cy="6399442"/>
          </a:xfrm>
          <a:prstGeom prst="rect">
            <a:avLst/>
          </a:prstGeom>
          <a:noFill/>
          <a:ln w="9525">
            <a:noFill/>
            <a:miter lim="800000"/>
            <a:headEnd/>
            <a:tailEnd/>
          </a:ln>
        </p:spPr>
      </p:pic>
      <p:sp>
        <p:nvSpPr>
          <p:cNvPr id="5"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Rectangle 1"/>
          <p:cNvSpPr/>
          <p:nvPr/>
        </p:nvSpPr>
        <p:spPr>
          <a:xfrm>
            <a:off x="877680" y="4711214"/>
            <a:ext cx="1755609"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1D1259"/>
                </a:solidFill>
                <a:effectLst/>
                <a:uLnTx/>
                <a:uFillTx/>
                <a:latin typeface="Arial" charset="0"/>
                <a:ea typeface="+mn-ea"/>
                <a:cs typeface="+mn-cs"/>
              </a:rPr>
              <a:t>Padania</a:t>
            </a:r>
          </a:p>
        </p:txBody>
      </p:sp>
      <p:sp>
        <p:nvSpPr>
          <p:cNvPr id="9" name="Freeform 8"/>
          <p:cNvSpPr/>
          <p:nvPr/>
        </p:nvSpPr>
        <p:spPr>
          <a:xfrm rot="217542">
            <a:off x="1669447" y="174343"/>
            <a:ext cx="4052505" cy="2318314"/>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1D12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2394" y="108982"/>
            <a:ext cx="5878708" cy="4476174"/>
          </a:xfrm>
          <a:prstGeom prst="rect">
            <a:avLst/>
          </a:prstGeom>
        </p:spPr>
      </p:pic>
    </p:spTree>
    <p:extLst>
      <p:ext uri="{BB962C8B-B14F-4D97-AF65-F5344CB8AC3E}">
        <p14:creationId xmlns:p14="http://schemas.microsoft.com/office/powerpoint/2010/main" val="717813025"/>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773151"/>
            <a:ext cx="8229600" cy="5703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2"/>
          <p:cNvSpPr>
            <a:spLocks noChangeArrowheads="1"/>
          </p:cNvSpPr>
          <p:nvPr/>
        </p:nvSpPr>
        <p:spPr bwMode="auto">
          <a:xfrm>
            <a:off x="2877458" y="6551842"/>
            <a:ext cx="335861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http://en.wikipedia.org/wiki/Northern_League_%28Italy%29</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3" name="Freeform 2"/>
          <p:cNvSpPr/>
          <p:nvPr/>
        </p:nvSpPr>
        <p:spPr>
          <a:xfrm>
            <a:off x="2133600" y="3505200"/>
            <a:ext cx="3382245" cy="1380744"/>
          </a:xfrm>
          <a:custGeom>
            <a:avLst/>
            <a:gdLst>
              <a:gd name="connsiteX0" fmla="*/ 523025 w 3658527"/>
              <a:gd name="connsiteY0" fmla="*/ 101600 h 1074058"/>
              <a:gd name="connsiteX1" fmla="*/ 290796 w 3658527"/>
              <a:gd name="connsiteY1" fmla="*/ 130629 h 1074058"/>
              <a:gd name="connsiteX2" fmla="*/ 247253 w 3658527"/>
              <a:gd name="connsiteY2" fmla="*/ 159658 h 1074058"/>
              <a:gd name="connsiteX3" fmla="*/ 160168 w 3658527"/>
              <a:gd name="connsiteY3" fmla="*/ 188686 h 1074058"/>
              <a:gd name="connsiteX4" fmla="*/ 116625 w 3658527"/>
              <a:gd name="connsiteY4" fmla="*/ 232229 h 1074058"/>
              <a:gd name="connsiteX5" fmla="*/ 73082 w 3658527"/>
              <a:gd name="connsiteY5" fmla="*/ 261258 h 1074058"/>
              <a:gd name="connsiteX6" fmla="*/ 44053 w 3658527"/>
              <a:gd name="connsiteY6" fmla="*/ 304800 h 1074058"/>
              <a:gd name="connsiteX7" fmla="*/ 15025 w 3658527"/>
              <a:gd name="connsiteY7" fmla="*/ 391886 h 1074058"/>
              <a:gd name="connsiteX8" fmla="*/ 511 w 3658527"/>
              <a:gd name="connsiteY8" fmla="*/ 435429 h 1074058"/>
              <a:gd name="connsiteX9" fmla="*/ 73082 w 3658527"/>
              <a:gd name="connsiteY9" fmla="*/ 725715 h 1074058"/>
              <a:gd name="connsiteX10" fmla="*/ 116625 w 3658527"/>
              <a:gd name="connsiteY10" fmla="*/ 740229 h 1074058"/>
              <a:gd name="connsiteX11" fmla="*/ 160168 w 3658527"/>
              <a:gd name="connsiteY11" fmla="*/ 783772 h 1074058"/>
              <a:gd name="connsiteX12" fmla="*/ 203711 w 3658527"/>
              <a:gd name="connsiteY12" fmla="*/ 798286 h 1074058"/>
              <a:gd name="connsiteX13" fmla="*/ 247253 w 3658527"/>
              <a:gd name="connsiteY13" fmla="*/ 827315 h 1074058"/>
              <a:gd name="connsiteX14" fmla="*/ 276282 w 3658527"/>
              <a:gd name="connsiteY14" fmla="*/ 870858 h 1074058"/>
              <a:gd name="connsiteX15" fmla="*/ 406911 w 3658527"/>
              <a:gd name="connsiteY15" fmla="*/ 957943 h 1074058"/>
              <a:gd name="connsiteX16" fmla="*/ 493996 w 3658527"/>
              <a:gd name="connsiteY16" fmla="*/ 1016000 h 1074058"/>
              <a:gd name="connsiteX17" fmla="*/ 537539 w 3658527"/>
              <a:gd name="connsiteY17" fmla="*/ 1045029 h 1074058"/>
              <a:gd name="connsiteX18" fmla="*/ 668168 w 3658527"/>
              <a:gd name="connsiteY18" fmla="*/ 1074058 h 1074058"/>
              <a:gd name="connsiteX19" fmla="*/ 958453 w 3658527"/>
              <a:gd name="connsiteY19" fmla="*/ 1059543 h 1074058"/>
              <a:gd name="connsiteX20" fmla="*/ 1161653 w 3658527"/>
              <a:gd name="connsiteY20" fmla="*/ 1030515 h 1074058"/>
              <a:gd name="connsiteX21" fmla="*/ 1234225 w 3658527"/>
              <a:gd name="connsiteY21" fmla="*/ 1016000 h 1074058"/>
              <a:gd name="connsiteX22" fmla="*/ 1379368 w 3658527"/>
              <a:gd name="connsiteY22" fmla="*/ 1001486 h 1074058"/>
              <a:gd name="connsiteX23" fmla="*/ 1437425 w 3658527"/>
              <a:gd name="connsiteY23" fmla="*/ 986972 h 1074058"/>
              <a:gd name="connsiteX24" fmla="*/ 1480968 w 3658527"/>
              <a:gd name="connsiteY24" fmla="*/ 972458 h 1074058"/>
              <a:gd name="connsiteX25" fmla="*/ 1640625 w 3658527"/>
              <a:gd name="connsiteY25" fmla="*/ 957943 h 1074058"/>
              <a:gd name="connsiteX26" fmla="*/ 1756739 w 3658527"/>
              <a:gd name="connsiteY26" fmla="*/ 943429 h 1074058"/>
              <a:gd name="connsiteX27" fmla="*/ 1800282 w 3658527"/>
              <a:gd name="connsiteY27" fmla="*/ 928915 h 1074058"/>
              <a:gd name="connsiteX28" fmla="*/ 1916396 w 3658527"/>
              <a:gd name="connsiteY28" fmla="*/ 914400 h 1074058"/>
              <a:gd name="connsiteX29" fmla="*/ 2017996 w 3658527"/>
              <a:gd name="connsiteY29" fmla="*/ 899886 h 1074058"/>
              <a:gd name="connsiteX30" fmla="*/ 2163139 w 3658527"/>
              <a:gd name="connsiteY30" fmla="*/ 870858 h 1074058"/>
              <a:gd name="connsiteX31" fmla="*/ 2380853 w 3658527"/>
              <a:gd name="connsiteY31" fmla="*/ 841829 h 1074058"/>
              <a:gd name="connsiteX32" fmla="*/ 2482453 w 3658527"/>
              <a:gd name="connsiteY32" fmla="*/ 827315 h 1074058"/>
              <a:gd name="connsiteX33" fmla="*/ 2888853 w 3658527"/>
              <a:gd name="connsiteY33" fmla="*/ 812800 h 1074058"/>
              <a:gd name="connsiteX34" fmla="*/ 3063025 w 3658527"/>
              <a:gd name="connsiteY34" fmla="*/ 783772 h 1074058"/>
              <a:gd name="connsiteX35" fmla="*/ 3150111 w 3658527"/>
              <a:gd name="connsiteY35" fmla="*/ 754743 h 1074058"/>
              <a:gd name="connsiteX36" fmla="*/ 3222682 w 3658527"/>
              <a:gd name="connsiteY36" fmla="*/ 740229 h 1074058"/>
              <a:gd name="connsiteX37" fmla="*/ 3309768 w 3658527"/>
              <a:gd name="connsiteY37" fmla="*/ 711200 h 1074058"/>
              <a:gd name="connsiteX38" fmla="*/ 3440396 w 3658527"/>
              <a:gd name="connsiteY38" fmla="*/ 667658 h 1074058"/>
              <a:gd name="connsiteX39" fmla="*/ 3483939 w 3658527"/>
              <a:gd name="connsiteY39" fmla="*/ 653143 h 1074058"/>
              <a:gd name="connsiteX40" fmla="*/ 3527482 w 3658527"/>
              <a:gd name="connsiteY40" fmla="*/ 624115 h 1074058"/>
              <a:gd name="connsiteX41" fmla="*/ 3585539 w 3658527"/>
              <a:gd name="connsiteY41" fmla="*/ 551543 h 1074058"/>
              <a:gd name="connsiteX42" fmla="*/ 3600053 w 3658527"/>
              <a:gd name="connsiteY42" fmla="*/ 508000 h 1074058"/>
              <a:gd name="connsiteX43" fmla="*/ 3629082 w 3658527"/>
              <a:gd name="connsiteY43" fmla="*/ 464458 h 1074058"/>
              <a:gd name="connsiteX44" fmla="*/ 3658111 w 3658527"/>
              <a:gd name="connsiteY44" fmla="*/ 377372 h 1074058"/>
              <a:gd name="connsiteX45" fmla="*/ 3629082 w 3658527"/>
              <a:gd name="connsiteY45" fmla="*/ 217715 h 1074058"/>
              <a:gd name="connsiteX46" fmla="*/ 3585539 w 3658527"/>
              <a:gd name="connsiteY46" fmla="*/ 174172 h 1074058"/>
              <a:gd name="connsiteX47" fmla="*/ 3483939 w 3658527"/>
              <a:gd name="connsiteY47" fmla="*/ 116115 h 1074058"/>
              <a:gd name="connsiteX48" fmla="*/ 3396853 w 3658527"/>
              <a:gd name="connsiteY48" fmla="*/ 87086 h 1074058"/>
              <a:gd name="connsiteX49" fmla="*/ 3353311 w 3658527"/>
              <a:gd name="connsiteY49" fmla="*/ 72572 h 1074058"/>
              <a:gd name="connsiteX50" fmla="*/ 3309768 w 3658527"/>
              <a:gd name="connsiteY50" fmla="*/ 58058 h 1074058"/>
              <a:gd name="connsiteX51" fmla="*/ 3266225 w 3658527"/>
              <a:gd name="connsiteY51" fmla="*/ 29029 h 1074058"/>
              <a:gd name="connsiteX52" fmla="*/ 3150111 w 3658527"/>
              <a:gd name="connsiteY52" fmla="*/ 0 h 1074058"/>
              <a:gd name="connsiteX53" fmla="*/ 2598568 w 3658527"/>
              <a:gd name="connsiteY53" fmla="*/ 14515 h 1074058"/>
              <a:gd name="connsiteX54" fmla="*/ 2395368 w 3658527"/>
              <a:gd name="connsiteY54" fmla="*/ 43543 h 1074058"/>
              <a:gd name="connsiteX55" fmla="*/ 1074568 w 3658527"/>
              <a:gd name="connsiteY55" fmla="*/ 58058 h 1074058"/>
              <a:gd name="connsiteX56" fmla="*/ 697196 w 3658527"/>
              <a:gd name="connsiteY56" fmla="*/ 72572 h 1074058"/>
              <a:gd name="connsiteX57" fmla="*/ 639139 w 3658527"/>
              <a:gd name="connsiteY57" fmla="*/ 87086 h 1074058"/>
              <a:gd name="connsiteX58" fmla="*/ 523025 w 3658527"/>
              <a:gd name="connsiteY58" fmla="*/ 101600 h 107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3658527" h="1074058">
                <a:moveTo>
                  <a:pt x="523025" y="101600"/>
                </a:moveTo>
                <a:cubicBezTo>
                  <a:pt x="464968" y="108857"/>
                  <a:pt x="353453" y="99301"/>
                  <a:pt x="290796" y="130629"/>
                </a:cubicBezTo>
                <a:cubicBezTo>
                  <a:pt x="275194" y="138430"/>
                  <a:pt x="263194" y="152573"/>
                  <a:pt x="247253" y="159658"/>
                </a:cubicBezTo>
                <a:cubicBezTo>
                  <a:pt x="219292" y="172085"/>
                  <a:pt x="160168" y="188686"/>
                  <a:pt x="160168" y="188686"/>
                </a:cubicBezTo>
                <a:cubicBezTo>
                  <a:pt x="145654" y="203200"/>
                  <a:pt x="132394" y="219088"/>
                  <a:pt x="116625" y="232229"/>
                </a:cubicBezTo>
                <a:cubicBezTo>
                  <a:pt x="103224" y="243396"/>
                  <a:pt x="85417" y="248923"/>
                  <a:pt x="73082" y="261258"/>
                </a:cubicBezTo>
                <a:cubicBezTo>
                  <a:pt x="60747" y="273593"/>
                  <a:pt x="53729" y="290286"/>
                  <a:pt x="44053" y="304800"/>
                </a:cubicBezTo>
                <a:lnTo>
                  <a:pt x="15025" y="391886"/>
                </a:lnTo>
                <a:lnTo>
                  <a:pt x="511" y="435429"/>
                </a:lnTo>
                <a:cubicBezTo>
                  <a:pt x="1606" y="450754"/>
                  <a:pt x="-14471" y="696531"/>
                  <a:pt x="73082" y="725715"/>
                </a:cubicBezTo>
                <a:lnTo>
                  <a:pt x="116625" y="740229"/>
                </a:lnTo>
                <a:cubicBezTo>
                  <a:pt x="131139" y="754743"/>
                  <a:pt x="143089" y="772386"/>
                  <a:pt x="160168" y="783772"/>
                </a:cubicBezTo>
                <a:cubicBezTo>
                  <a:pt x="172898" y="792259"/>
                  <a:pt x="190027" y="791444"/>
                  <a:pt x="203711" y="798286"/>
                </a:cubicBezTo>
                <a:cubicBezTo>
                  <a:pt x="219313" y="806087"/>
                  <a:pt x="232739" y="817639"/>
                  <a:pt x="247253" y="827315"/>
                </a:cubicBezTo>
                <a:cubicBezTo>
                  <a:pt x="256929" y="841829"/>
                  <a:pt x="263154" y="859371"/>
                  <a:pt x="276282" y="870858"/>
                </a:cubicBezTo>
                <a:cubicBezTo>
                  <a:pt x="276292" y="870866"/>
                  <a:pt x="385134" y="943425"/>
                  <a:pt x="406911" y="957943"/>
                </a:cubicBezTo>
                <a:lnTo>
                  <a:pt x="493996" y="1016000"/>
                </a:lnTo>
                <a:cubicBezTo>
                  <a:pt x="508510" y="1025676"/>
                  <a:pt x="520990" y="1039513"/>
                  <a:pt x="537539" y="1045029"/>
                </a:cubicBezTo>
                <a:cubicBezTo>
                  <a:pt x="609001" y="1068849"/>
                  <a:pt x="565991" y="1057028"/>
                  <a:pt x="668168" y="1074058"/>
                </a:cubicBezTo>
                <a:cubicBezTo>
                  <a:pt x="764930" y="1069220"/>
                  <a:pt x="861945" y="1068058"/>
                  <a:pt x="958453" y="1059543"/>
                </a:cubicBezTo>
                <a:cubicBezTo>
                  <a:pt x="1026609" y="1053529"/>
                  <a:pt x="1094561" y="1043934"/>
                  <a:pt x="1161653" y="1030515"/>
                </a:cubicBezTo>
                <a:cubicBezTo>
                  <a:pt x="1185844" y="1025677"/>
                  <a:pt x="1209772" y="1019260"/>
                  <a:pt x="1234225" y="1016000"/>
                </a:cubicBezTo>
                <a:cubicBezTo>
                  <a:pt x="1282421" y="1009574"/>
                  <a:pt x="1330987" y="1006324"/>
                  <a:pt x="1379368" y="1001486"/>
                </a:cubicBezTo>
                <a:cubicBezTo>
                  <a:pt x="1398720" y="996648"/>
                  <a:pt x="1418245" y="992452"/>
                  <a:pt x="1437425" y="986972"/>
                </a:cubicBezTo>
                <a:cubicBezTo>
                  <a:pt x="1452136" y="982769"/>
                  <a:pt x="1465822" y="974622"/>
                  <a:pt x="1480968" y="972458"/>
                </a:cubicBezTo>
                <a:cubicBezTo>
                  <a:pt x="1533869" y="964901"/>
                  <a:pt x="1587480" y="963537"/>
                  <a:pt x="1640625" y="957943"/>
                </a:cubicBezTo>
                <a:cubicBezTo>
                  <a:pt x="1679417" y="953860"/>
                  <a:pt x="1718034" y="948267"/>
                  <a:pt x="1756739" y="943429"/>
                </a:cubicBezTo>
                <a:cubicBezTo>
                  <a:pt x="1771253" y="938591"/>
                  <a:pt x="1785229" y="931652"/>
                  <a:pt x="1800282" y="928915"/>
                </a:cubicBezTo>
                <a:cubicBezTo>
                  <a:pt x="1838659" y="921937"/>
                  <a:pt x="1877732" y="919555"/>
                  <a:pt x="1916396" y="914400"/>
                </a:cubicBezTo>
                <a:lnTo>
                  <a:pt x="2017996" y="899886"/>
                </a:lnTo>
                <a:cubicBezTo>
                  <a:pt x="2387181" y="843090"/>
                  <a:pt x="1898654" y="918947"/>
                  <a:pt x="2163139" y="870858"/>
                </a:cubicBezTo>
                <a:cubicBezTo>
                  <a:pt x="2213323" y="861734"/>
                  <a:pt x="2333442" y="848150"/>
                  <a:pt x="2380853" y="841829"/>
                </a:cubicBezTo>
                <a:cubicBezTo>
                  <a:pt x="2414763" y="837308"/>
                  <a:pt x="2448298" y="829267"/>
                  <a:pt x="2482453" y="827315"/>
                </a:cubicBezTo>
                <a:cubicBezTo>
                  <a:pt x="2617785" y="819582"/>
                  <a:pt x="2753386" y="817638"/>
                  <a:pt x="2888853" y="812800"/>
                </a:cubicBezTo>
                <a:cubicBezTo>
                  <a:pt x="2946910" y="803124"/>
                  <a:pt x="3007187" y="802385"/>
                  <a:pt x="3063025" y="783772"/>
                </a:cubicBezTo>
                <a:cubicBezTo>
                  <a:pt x="3092054" y="774096"/>
                  <a:pt x="3120106" y="760744"/>
                  <a:pt x="3150111" y="754743"/>
                </a:cubicBezTo>
                <a:cubicBezTo>
                  <a:pt x="3174301" y="749905"/>
                  <a:pt x="3198882" y="746720"/>
                  <a:pt x="3222682" y="740229"/>
                </a:cubicBezTo>
                <a:cubicBezTo>
                  <a:pt x="3252203" y="732178"/>
                  <a:pt x="3280739" y="720876"/>
                  <a:pt x="3309768" y="711200"/>
                </a:cubicBezTo>
                <a:lnTo>
                  <a:pt x="3440396" y="667658"/>
                </a:lnTo>
                <a:cubicBezTo>
                  <a:pt x="3454910" y="662820"/>
                  <a:pt x="3471209" y="661630"/>
                  <a:pt x="3483939" y="653143"/>
                </a:cubicBezTo>
                <a:lnTo>
                  <a:pt x="3527482" y="624115"/>
                </a:lnTo>
                <a:cubicBezTo>
                  <a:pt x="3563963" y="514669"/>
                  <a:pt x="3510509" y="645331"/>
                  <a:pt x="3585539" y="551543"/>
                </a:cubicBezTo>
                <a:cubicBezTo>
                  <a:pt x="3595096" y="539596"/>
                  <a:pt x="3593211" y="521684"/>
                  <a:pt x="3600053" y="508000"/>
                </a:cubicBezTo>
                <a:cubicBezTo>
                  <a:pt x="3607854" y="492398"/>
                  <a:pt x="3619406" y="478972"/>
                  <a:pt x="3629082" y="464458"/>
                </a:cubicBezTo>
                <a:cubicBezTo>
                  <a:pt x="3638758" y="435429"/>
                  <a:pt x="3661907" y="407735"/>
                  <a:pt x="3658111" y="377372"/>
                </a:cubicBezTo>
                <a:cubicBezTo>
                  <a:pt x="3657496" y="372453"/>
                  <a:pt x="3649734" y="248693"/>
                  <a:pt x="3629082" y="217715"/>
                </a:cubicBezTo>
                <a:cubicBezTo>
                  <a:pt x="3617696" y="200636"/>
                  <a:pt x="3601308" y="187313"/>
                  <a:pt x="3585539" y="174172"/>
                </a:cubicBezTo>
                <a:cubicBezTo>
                  <a:pt x="3561367" y="154029"/>
                  <a:pt x="3511242" y="127036"/>
                  <a:pt x="3483939" y="116115"/>
                </a:cubicBezTo>
                <a:cubicBezTo>
                  <a:pt x="3455529" y="104751"/>
                  <a:pt x="3425882" y="96762"/>
                  <a:pt x="3396853" y="87086"/>
                </a:cubicBezTo>
                <a:lnTo>
                  <a:pt x="3353311" y="72572"/>
                </a:lnTo>
                <a:lnTo>
                  <a:pt x="3309768" y="58058"/>
                </a:lnTo>
                <a:cubicBezTo>
                  <a:pt x="3295254" y="48382"/>
                  <a:pt x="3281827" y="36830"/>
                  <a:pt x="3266225" y="29029"/>
                </a:cubicBezTo>
                <a:cubicBezTo>
                  <a:pt x="3236474" y="14154"/>
                  <a:pt x="3177708" y="5520"/>
                  <a:pt x="3150111" y="0"/>
                </a:cubicBezTo>
                <a:cubicBezTo>
                  <a:pt x="2966263" y="4838"/>
                  <a:pt x="2782174" y="3922"/>
                  <a:pt x="2598568" y="14515"/>
                </a:cubicBezTo>
                <a:cubicBezTo>
                  <a:pt x="2530261" y="18456"/>
                  <a:pt x="2463785" y="42791"/>
                  <a:pt x="2395368" y="43543"/>
                </a:cubicBezTo>
                <a:lnTo>
                  <a:pt x="1074568" y="58058"/>
                </a:lnTo>
                <a:cubicBezTo>
                  <a:pt x="948777" y="62896"/>
                  <a:pt x="822801" y="64199"/>
                  <a:pt x="697196" y="72572"/>
                </a:cubicBezTo>
                <a:cubicBezTo>
                  <a:pt x="677292" y="73899"/>
                  <a:pt x="658644" y="82906"/>
                  <a:pt x="639139" y="87086"/>
                </a:cubicBezTo>
                <a:cubicBezTo>
                  <a:pt x="499243" y="117064"/>
                  <a:pt x="581082" y="94343"/>
                  <a:pt x="523025" y="101600"/>
                </a:cubicBez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4" name="Freeform 3"/>
          <p:cNvSpPr/>
          <p:nvPr/>
        </p:nvSpPr>
        <p:spPr>
          <a:xfrm>
            <a:off x="6035040" y="5553456"/>
            <a:ext cx="1697736" cy="713087"/>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438822815"/>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8" name="Rectangle 2"/>
          <p:cNvSpPr>
            <a:spLocks noChangeArrowheads="1"/>
          </p:cNvSpPr>
          <p:nvPr/>
        </p:nvSpPr>
        <p:spPr bwMode="auto">
          <a:xfrm>
            <a:off x="3125122" y="6551842"/>
            <a:ext cx="286328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https://en.wikipedia.org/wiki/Padanian_nationalism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 name="Picture 4">
            <a:extLst>
              <a:ext uri="{FF2B5EF4-FFF2-40B4-BE49-F238E27FC236}">
                <a16:creationId xmlns:a16="http://schemas.microsoft.com/office/drawing/2014/main" id="{1BA108CD-2C05-45DB-BEA1-37A6D544335C}"/>
              </a:ext>
            </a:extLst>
          </p:cNvPr>
          <p:cNvPicPr>
            <a:picLocks noChangeAspect="1"/>
          </p:cNvPicPr>
          <p:nvPr/>
        </p:nvPicPr>
        <p:blipFill>
          <a:blip r:embed="rId4"/>
          <a:stretch>
            <a:fillRect/>
          </a:stretch>
        </p:blipFill>
        <p:spPr>
          <a:xfrm>
            <a:off x="457200" y="1314375"/>
            <a:ext cx="8229600" cy="4781625"/>
          </a:xfrm>
          <a:prstGeom prst="rect">
            <a:avLst/>
          </a:prstGeom>
        </p:spPr>
      </p:pic>
    </p:spTree>
    <p:extLst>
      <p:ext uri="{BB962C8B-B14F-4D97-AF65-F5344CB8AC3E}">
        <p14:creationId xmlns:p14="http://schemas.microsoft.com/office/powerpoint/2010/main" val="681976998"/>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914400" y="1219200"/>
            <a:ext cx="7315200" cy="2062103"/>
          </a:xfrm>
        </p:spPr>
        <p:txBody>
          <a:bodyPr>
            <a:spAutoFit/>
          </a:bodyPr>
          <a:lstStyle/>
          <a:p>
            <a:pPr algn="ctr" eaLnBrk="1" hangingPunct="1">
              <a:buFontTx/>
              <a:buNone/>
            </a:pPr>
            <a:r>
              <a:rPr lang="en-US" b="1" dirty="0">
                <a:solidFill>
                  <a:schemeClr val="accent1"/>
                </a:solidFill>
                <a:latin typeface="Verdana" pitchFamily="34" charset="0"/>
              </a:rPr>
              <a:t> </a:t>
            </a:r>
            <a:r>
              <a:rPr lang="en-US" sz="4000" b="1" dirty="0">
                <a:solidFill>
                  <a:schemeClr val="accent1"/>
                </a:solidFill>
                <a:latin typeface="Verdana" pitchFamily="34" charset="0"/>
              </a:rPr>
              <a:t>Sometimes the northern region is called</a:t>
            </a:r>
          </a:p>
          <a:p>
            <a:pPr algn="ctr" eaLnBrk="1" hangingPunct="1">
              <a:buFontTx/>
              <a:buNone/>
            </a:pPr>
            <a:r>
              <a:rPr lang="en-US" sz="4000" b="1" dirty="0">
                <a:solidFill>
                  <a:schemeClr val="accent1"/>
                </a:solidFill>
                <a:latin typeface="Verdana" pitchFamily="34" charset="0"/>
              </a:rPr>
              <a:t> </a:t>
            </a:r>
            <a:r>
              <a:rPr lang="en-US" sz="4000" b="1" i="1" dirty="0">
                <a:solidFill>
                  <a:schemeClr val="accent1"/>
                </a:solidFill>
                <a:latin typeface="Verdana" pitchFamily="34" charset="0"/>
              </a:rPr>
              <a:t>Padania</a:t>
            </a:r>
            <a:r>
              <a:rPr lang="en-US" sz="4000" b="1" dirty="0">
                <a:solidFill>
                  <a:schemeClr val="accent1"/>
                </a:solidFill>
                <a:latin typeface="Verdana" pitchFamily="34" charset="0"/>
              </a:rPr>
              <a:t> . . .</a:t>
            </a:r>
            <a:endParaRPr lang="en-US" sz="3200" b="1" dirty="0">
              <a:solidFill>
                <a:schemeClr val="accent1"/>
              </a:solidFill>
              <a:latin typeface="Verdana" pitchFamily="34" charset="0"/>
            </a:endParaRPr>
          </a:p>
        </p:txBody>
      </p:sp>
      <p:sp>
        <p:nvSpPr>
          <p:cNvPr id="3" name="Rectangle 3">
            <a:extLst>
              <a:ext uri="{FF2B5EF4-FFF2-40B4-BE49-F238E27FC236}">
                <a16:creationId xmlns:a16="http://schemas.microsoft.com/office/drawing/2014/main" id="{CBCE04F5-12C6-4ED1-A2C2-5A4B4097CA8C}"/>
              </a:ext>
            </a:extLst>
          </p:cNvPr>
          <p:cNvSpPr txBox="1">
            <a:spLocks noChangeArrowheads="1"/>
          </p:cNvSpPr>
          <p:nvPr/>
        </p:nvSpPr>
        <p:spPr bwMode="auto">
          <a:xfrm>
            <a:off x="762000" y="4080808"/>
            <a:ext cx="7620000" cy="19389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Verdana" pitchFamily="34" charset="0"/>
                <a:ea typeface="+mn-ea"/>
                <a:cs typeface="+mn-cs"/>
              </a:rPr>
              <a:t> </a:t>
            </a:r>
            <a:r>
              <a:rPr kumimoji="0" lang="en-US" sz="4000" b="1" i="0" u="none" strike="noStrike" kern="0" cap="none" spc="0" normalizeH="0" baseline="0" noProof="0" dirty="0">
                <a:ln>
                  <a:noFill/>
                </a:ln>
                <a:solidFill>
                  <a:srgbClr val="000000"/>
                </a:solidFill>
                <a:effectLst/>
                <a:uLnTx/>
                <a:uFillTx/>
                <a:latin typeface="Verdana" pitchFamily="34" charset="0"/>
                <a:ea typeface="+mn-ea"/>
                <a:cs typeface="+mn-cs"/>
              </a:rPr>
              <a:t>Some even arguing that it should be an independent country . . .</a:t>
            </a:r>
            <a:endParaRPr kumimoji="0" lang="en-US" sz="3200" b="1" i="0" u="none" strike="noStrike" kern="0" cap="none" spc="0" normalizeH="0" baseline="0" noProof="0" dirty="0">
              <a:ln>
                <a:noFill/>
              </a:ln>
              <a:solidFill>
                <a:srgbClr val="000000"/>
              </a:solidFill>
              <a:effectLst/>
              <a:uLnTx/>
              <a:uFillTx/>
              <a:latin typeface="Verdana" pitchFamily="34" charset="0"/>
              <a:ea typeface="+mn-ea"/>
              <a:cs typeface="+mn-cs"/>
            </a:endParaRPr>
          </a:p>
        </p:txBody>
      </p:sp>
      <p:sp>
        <p:nvSpPr>
          <p:cNvPr id="5" name="TextBox 4">
            <a:extLst>
              <a:ext uri="{FF2B5EF4-FFF2-40B4-BE49-F238E27FC236}">
                <a16:creationId xmlns:a16="http://schemas.microsoft.com/office/drawing/2014/main" id="{112442E1-A63C-4506-B6ED-4D3DD4ABB48B}"/>
              </a:ext>
            </a:extLst>
          </p:cNvPr>
          <p:cNvSpPr txBox="1"/>
          <p:nvPr/>
        </p:nvSpPr>
        <p:spPr>
          <a:xfrm>
            <a:off x="2286000" y="6566356"/>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Arial"/>
                <a:ea typeface="+mn-ea"/>
                <a:cs typeface="+mn-cs"/>
                <a:hlinkClick r:id="rId2"/>
              </a:rPr>
              <a:t>https://en.wikipedia.org/wiki/Padanian_nationalism</a:t>
            </a:r>
            <a:endParaRPr kumimoji="0" lang="en-US" sz="800" b="1" i="1" u="none" strike="noStrike" kern="1200" cap="none" spc="0" normalizeH="0" baseline="0" noProof="0" dirty="0">
              <a:ln>
                <a:noFill/>
              </a:ln>
              <a:solidFill>
                <a:srgbClr val="000000"/>
              </a:solidFill>
              <a:effectLst/>
              <a:uLnTx/>
              <a:uFillTx/>
              <a:latin typeface="Arial"/>
              <a:ea typeface="+mn-ea"/>
              <a:cs typeface="+mn-cs"/>
            </a:endParaRPr>
          </a:p>
        </p:txBody>
      </p:sp>
      <p:pic>
        <p:nvPicPr>
          <p:cNvPr id="6" name="Picture 5" descr="Icon&#10;&#10;Description automatically generated">
            <a:extLst>
              <a:ext uri="{FF2B5EF4-FFF2-40B4-BE49-F238E27FC236}">
                <a16:creationId xmlns:a16="http://schemas.microsoft.com/office/drawing/2014/main" id="{68639A42-269D-40B2-B185-5ADE4994D4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5600" y="3090208"/>
            <a:ext cx="1828800" cy="914400"/>
          </a:xfrm>
          <a:prstGeom prst="rect">
            <a:avLst/>
          </a:prstGeom>
          <a:ln>
            <a:solidFill>
              <a:srgbClr val="008000"/>
            </a:solidFill>
          </a:ln>
        </p:spPr>
      </p:pic>
    </p:spTree>
    <p:extLst>
      <p:ext uri="{BB962C8B-B14F-4D97-AF65-F5344CB8AC3E}">
        <p14:creationId xmlns:p14="http://schemas.microsoft.com/office/powerpoint/2010/main" val="399603860"/>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753878"/>
            <a:ext cx="8229600" cy="57231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3488202" y="6551842"/>
            <a:ext cx="213712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https://en.wikipedia.org/wiki/Padania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Freeform 7"/>
          <p:cNvSpPr/>
          <p:nvPr/>
        </p:nvSpPr>
        <p:spPr>
          <a:xfrm>
            <a:off x="1981200" y="3124200"/>
            <a:ext cx="3447629" cy="2133600"/>
          </a:xfrm>
          <a:custGeom>
            <a:avLst/>
            <a:gdLst>
              <a:gd name="connsiteX0" fmla="*/ 1219200 w 2104571"/>
              <a:gd name="connsiteY0" fmla="*/ 798285 h 856343"/>
              <a:gd name="connsiteX1" fmla="*/ 1146628 w 2104571"/>
              <a:gd name="connsiteY1" fmla="*/ 812800 h 856343"/>
              <a:gd name="connsiteX2" fmla="*/ 1059542 w 2104571"/>
              <a:gd name="connsiteY2" fmla="*/ 841828 h 856343"/>
              <a:gd name="connsiteX3" fmla="*/ 957942 w 2104571"/>
              <a:gd name="connsiteY3" fmla="*/ 856343 h 856343"/>
              <a:gd name="connsiteX4" fmla="*/ 696685 w 2104571"/>
              <a:gd name="connsiteY4" fmla="*/ 841828 h 856343"/>
              <a:gd name="connsiteX5" fmla="*/ 653142 w 2104571"/>
              <a:gd name="connsiteY5" fmla="*/ 827314 h 856343"/>
              <a:gd name="connsiteX6" fmla="*/ 566057 w 2104571"/>
              <a:gd name="connsiteY6" fmla="*/ 812800 h 856343"/>
              <a:gd name="connsiteX7" fmla="*/ 420914 w 2104571"/>
              <a:gd name="connsiteY7" fmla="*/ 769257 h 856343"/>
              <a:gd name="connsiteX8" fmla="*/ 377371 w 2104571"/>
              <a:gd name="connsiteY8" fmla="*/ 754743 h 856343"/>
              <a:gd name="connsiteX9" fmla="*/ 290285 w 2104571"/>
              <a:gd name="connsiteY9" fmla="*/ 711200 h 856343"/>
              <a:gd name="connsiteX10" fmla="*/ 203200 w 2104571"/>
              <a:gd name="connsiteY10" fmla="*/ 682171 h 856343"/>
              <a:gd name="connsiteX11" fmla="*/ 159657 w 2104571"/>
              <a:gd name="connsiteY11" fmla="*/ 667657 h 856343"/>
              <a:gd name="connsiteX12" fmla="*/ 116114 w 2104571"/>
              <a:gd name="connsiteY12" fmla="*/ 653143 h 856343"/>
              <a:gd name="connsiteX13" fmla="*/ 14514 w 2104571"/>
              <a:gd name="connsiteY13" fmla="*/ 522514 h 856343"/>
              <a:gd name="connsiteX14" fmla="*/ 0 w 2104571"/>
              <a:gd name="connsiteY14" fmla="*/ 478971 h 856343"/>
              <a:gd name="connsiteX15" fmla="*/ 43542 w 2104571"/>
              <a:gd name="connsiteY15" fmla="*/ 261257 h 856343"/>
              <a:gd name="connsiteX16" fmla="*/ 130628 w 2104571"/>
              <a:gd name="connsiteY16" fmla="*/ 203200 h 856343"/>
              <a:gd name="connsiteX17" fmla="*/ 174171 w 2104571"/>
              <a:gd name="connsiteY17" fmla="*/ 174171 h 856343"/>
              <a:gd name="connsiteX18" fmla="*/ 261257 w 2104571"/>
              <a:gd name="connsiteY18" fmla="*/ 145143 h 856343"/>
              <a:gd name="connsiteX19" fmla="*/ 304800 w 2104571"/>
              <a:gd name="connsiteY19" fmla="*/ 116114 h 856343"/>
              <a:gd name="connsiteX20" fmla="*/ 435428 w 2104571"/>
              <a:gd name="connsiteY20" fmla="*/ 72571 h 856343"/>
              <a:gd name="connsiteX21" fmla="*/ 478971 w 2104571"/>
              <a:gd name="connsiteY21" fmla="*/ 58057 h 856343"/>
              <a:gd name="connsiteX22" fmla="*/ 522514 w 2104571"/>
              <a:gd name="connsiteY22" fmla="*/ 43543 h 856343"/>
              <a:gd name="connsiteX23" fmla="*/ 595085 w 2104571"/>
              <a:gd name="connsiteY23" fmla="*/ 29028 h 856343"/>
              <a:gd name="connsiteX24" fmla="*/ 653142 w 2104571"/>
              <a:gd name="connsiteY24" fmla="*/ 14514 h 856343"/>
              <a:gd name="connsiteX25" fmla="*/ 769257 w 2104571"/>
              <a:gd name="connsiteY25" fmla="*/ 0 h 856343"/>
              <a:gd name="connsiteX26" fmla="*/ 1219200 w 2104571"/>
              <a:gd name="connsiteY26" fmla="*/ 14514 h 856343"/>
              <a:gd name="connsiteX27" fmla="*/ 1277257 w 2104571"/>
              <a:gd name="connsiteY27" fmla="*/ 29028 h 856343"/>
              <a:gd name="connsiteX28" fmla="*/ 1407885 w 2104571"/>
              <a:gd name="connsiteY28" fmla="*/ 43543 h 856343"/>
              <a:gd name="connsiteX29" fmla="*/ 1625600 w 2104571"/>
              <a:gd name="connsiteY29" fmla="*/ 72571 h 856343"/>
              <a:gd name="connsiteX30" fmla="*/ 1770742 w 2104571"/>
              <a:gd name="connsiteY30" fmla="*/ 101600 h 856343"/>
              <a:gd name="connsiteX31" fmla="*/ 1930400 w 2104571"/>
              <a:gd name="connsiteY31" fmla="*/ 145143 h 856343"/>
              <a:gd name="connsiteX32" fmla="*/ 1973942 w 2104571"/>
              <a:gd name="connsiteY32" fmla="*/ 159657 h 856343"/>
              <a:gd name="connsiteX33" fmla="*/ 2032000 w 2104571"/>
              <a:gd name="connsiteY33" fmla="*/ 217714 h 856343"/>
              <a:gd name="connsiteX34" fmla="*/ 2075542 w 2104571"/>
              <a:gd name="connsiteY34" fmla="*/ 304800 h 856343"/>
              <a:gd name="connsiteX35" fmla="*/ 2104571 w 2104571"/>
              <a:gd name="connsiteY35" fmla="*/ 348343 h 856343"/>
              <a:gd name="connsiteX36" fmla="*/ 2075542 w 2104571"/>
              <a:gd name="connsiteY36" fmla="*/ 493485 h 856343"/>
              <a:gd name="connsiteX37" fmla="*/ 2032000 w 2104571"/>
              <a:gd name="connsiteY37" fmla="*/ 537028 h 856343"/>
              <a:gd name="connsiteX38" fmla="*/ 1915885 w 2104571"/>
              <a:gd name="connsiteY38" fmla="*/ 638628 h 856343"/>
              <a:gd name="connsiteX39" fmla="*/ 1785257 w 2104571"/>
              <a:gd name="connsiteY39" fmla="*/ 682171 h 856343"/>
              <a:gd name="connsiteX40" fmla="*/ 1741714 w 2104571"/>
              <a:gd name="connsiteY40" fmla="*/ 696685 h 856343"/>
              <a:gd name="connsiteX41" fmla="*/ 1698171 w 2104571"/>
              <a:gd name="connsiteY41" fmla="*/ 725714 h 856343"/>
              <a:gd name="connsiteX42" fmla="*/ 1451428 w 2104571"/>
              <a:gd name="connsiteY42" fmla="*/ 754743 h 856343"/>
              <a:gd name="connsiteX43" fmla="*/ 1349828 w 2104571"/>
              <a:gd name="connsiteY43" fmla="*/ 769257 h 856343"/>
              <a:gd name="connsiteX44" fmla="*/ 1161142 w 2104571"/>
              <a:gd name="connsiteY44" fmla="*/ 798285 h 85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104571" h="856343">
                <a:moveTo>
                  <a:pt x="1219200" y="798285"/>
                </a:moveTo>
                <a:cubicBezTo>
                  <a:pt x="1195009" y="803123"/>
                  <a:pt x="1170429" y="806309"/>
                  <a:pt x="1146628" y="812800"/>
                </a:cubicBezTo>
                <a:cubicBezTo>
                  <a:pt x="1117107" y="820851"/>
                  <a:pt x="1089833" y="837500"/>
                  <a:pt x="1059542" y="841828"/>
                </a:cubicBezTo>
                <a:lnTo>
                  <a:pt x="957942" y="856343"/>
                </a:lnTo>
                <a:cubicBezTo>
                  <a:pt x="870856" y="851505"/>
                  <a:pt x="783512" y="850097"/>
                  <a:pt x="696685" y="841828"/>
                </a:cubicBezTo>
                <a:cubicBezTo>
                  <a:pt x="681455" y="840377"/>
                  <a:pt x="668077" y="830633"/>
                  <a:pt x="653142" y="827314"/>
                </a:cubicBezTo>
                <a:cubicBezTo>
                  <a:pt x="624414" y="820930"/>
                  <a:pt x="594914" y="818572"/>
                  <a:pt x="566057" y="812800"/>
                </a:cubicBezTo>
                <a:cubicBezTo>
                  <a:pt x="511227" y="801834"/>
                  <a:pt x="476440" y="787765"/>
                  <a:pt x="420914" y="769257"/>
                </a:cubicBezTo>
                <a:lnTo>
                  <a:pt x="377371" y="754743"/>
                </a:lnTo>
                <a:cubicBezTo>
                  <a:pt x="218579" y="701812"/>
                  <a:pt x="459092" y="786225"/>
                  <a:pt x="290285" y="711200"/>
                </a:cubicBezTo>
                <a:cubicBezTo>
                  <a:pt x="262324" y="698773"/>
                  <a:pt x="232228" y="691847"/>
                  <a:pt x="203200" y="682171"/>
                </a:cubicBezTo>
                <a:lnTo>
                  <a:pt x="159657" y="667657"/>
                </a:lnTo>
                <a:lnTo>
                  <a:pt x="116114" y="653143"/>
                </a:lnTo>
                <a:cubicBezTo>
                  <a:pt x="78544" y="615573"/>
                  <a:pt x="31874" y="574596"/>
                  <a:pt x="14514" y="522514"/>
                </a:cubicBezTo>
                <a:lnTo>
                  <a:pt x="0" y="478971"/>
                </a:lnTo>
                <a:cubicBezTo>
                  <a:pt x="4453" y="425539"/>
                  <a:pt x="-14355" y="311917"/>
                  <a:pt x="43542" y="261257"/>
                </a:cubicBezTo>
                <a:cubicBezTo>
                  <a:pt x="69798" y="238283"/>
                  <a:pt x="101599" y="222552"/>
                  <a:pt x="130628" y="203200"/>
                </a:cubicBezTo>
                <a:cubicBezTo>
                  <a:pt x="145142" y="193524"/>
                  <a:pt x="157622" y="179687"/>
                  <a:pt x="174171" y="174171"/>
                </a:cubicBezTo>
                <a:lnTo>
                  <a:pt x="261257" y="145143"/>
                </a:lnTo>
                <a:cubicBezTo>
                  <a:pt x="275771" y="135467"/>
                  <a:pt x="288859" y="123199"/>
                  <a:pt x="304800" y="116114"/>
                </a:cubicBezTo>
                <a:cubicBezTo>
                  <a:pt x="304814" y="116108"/>
                  <a:pt x="413650" y="79830"/>
                  <a:pt x="435428" y="72571"/>
                </a:cubicBezTo>
                <a:lnTo>
                  <a:pt x="478971" y="58057"/>
                </a:lnTo>
                <a:cubicBezTo>
                  <a:pt x="493485" y="53219"/>
                  <a:pt x="507512" y="46544"/>
                  <a:pt x="522514" y="43543"/>
                </a:cubicBezTo>
                <a:cubicBezTo>
                  <a:pt x="546704" y="38705"/>
                  <a:pt x="571003" y="34380"/>
                  <a:pt x="595085" y="29028"/>
                </a:cubicBezTo>
                <a:cubicBezTo>
                  <a:pt x="614558" y="24701"/>
                  <a:pt x="633465" y="17793"/>
                  <a:pt x="653142" y="14514"/>
                </a:cubicBezTo>
                <a:cubicBezTo>
                  <a:pt x="691617" y="8102"/>
                  <a:pt x="730552" y="4838"/>
                  <a:pt x="769257" y="0"/>
                </a:cubicBezTo>
                <a:cubicBezTo>
                  <a:pt x="919238" y="4838"/>
                  <a:pt x="1069385" y="5953"/>
                  <a:pt x="1219200" y="14514"/>
                </a:cubicBezTo>
                <a:cubicBezTo>
                  <a:pt x="1239115" y="15652"/>
                  <a:pt x="1257541" y="25995"/>
                  <a:pt x="1277257" y="29028"/>
                </a:cubicBezTo>
                <a:cubicBezTo>
                  <a:pt x="1320558" y="35690"/>
                  <a:pt x="1364342" y="38705"/>
                  <a:pt x="1407885" y="43543"/>
                </a:cubicBezTo>
                <a:cubicBezTo>
                  <a:pt x="1512915" y="78552"/>
                  <a:pt x="1412504" y="48894"/>
                  <a:pt x="1625600" y="72571"/>
                </a:cubicBezTo>
                <a:cubicBezTo>
                  <a:pt x="1710936" y="82053"/>
                  <a:pt x="1698658" y="85581"/>
                  <a:pt x="1770742" y="101600"/>
                </a:cubicBezTo>
                <a:cubicBezTo>
                  <a:pt x="1893843" y="128956"/>
                  <a:pt x="1794454" y="99827"/>
                  <a:pt x="1930400" y="145143"/>
                </a:cubicBezTo>
                <a:lnTo>
                  <a:pt x="1973942" y="159657"/>
                </a:lnTo>
                <a:cubicBezTo>
                  <a:pt x="2005612" y="254662"/>
                  <a:pt x="1961626" y="161415"/>
                  <a:pt x="2032000" y="217714"/>
                </a:cubicBezTo>
                <a:cubicBezTo>
                  <a:pt x="2066663" y="245444"/>
                  <a:pt x="2058013" y="269742"/>
                  <a:pt x="2075542" y="304800"/>
                </a:cubicBezTo>
                <a:cubicBezTo>
                  <a:pt x="2083343" y="320402"/>
                  <a:pt x="2094895" y="333829"/>
                  <a:pt x="2104571" y="348343"/>
                </a:cubicBezTo>
                <a:cubicBezTo>
                  <a:pt x="2103341" y="356955"/>
                  <a:pt x="2093968" y="465846"/>
                  <a:pt x="2075542" y="493485"/>
                </a:cubicBezTo>
                <a:cubicBezTo>
                  <a:pt x="2064156" y="510564"/>
                  <a:pt x="2045140" y="521259"/>
                  <a:pt x="2032000" y="537028"/>
                </a:cubicBezTo>
                <a:cubicBezTo>
                  <a:pt x="1986411" y="591736"/>
                  <a:pt x="2011901" y="606622"/>
                  <a:pt x="1915885" y="638628"/>
                </a:cubicBezTo>
                <a:lnTo>
                  <a:pt x="1785257" y="682171"/>
                </a:lnTo>
                <a:lnTo>
                  <a:pt x="1741714" y="696685"/>
                </a:lnTo>
                <a:cubicBezTo>
                  <a:pt x="1727200" y="706361"/>
                  <a:pt x="1713773" y="717913"/>
                  <a:pt x="1698171" y="725714"/>
                </a:cubicBezTo>
                <a:cubicBezTo>
                  <a:pt x="1631770" y="758915"/>
                  <a:pt x="1485412" y="751506"/>
                  <a:pt x="1451428" y="754743"/>
                </a:cubicBezTo>
                <a:cubicBezTo>
                  <a:pt x="1417372" y="757987"/>
                  <a:pt x="1383695" y="764419"/>
                  <a:pt x="1349828" y="769257"/>
                </a:cubicBezTo>
                <a:cubicBezTo>
                  <a:pt x="1230613" y="808994"/>
                  <a:pt x="1293341" y="798285"/>
                  <a:pt x="1161142" y="798285"/>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538257672"/>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43011" name="Rectangle 3"/>
          <p:cNvSpPr>
            <a:spLocks noGrp="1" noChangeArrowheads="1"/>
          </p:cNvSpPr>
          <p:nvPr>
            <p:ph type="body" idx="1"/>
          </p:nvPr>
        </p:nvSpPr>
        <p:spPr>
          <a:xfrm>
            <a:off x="914400" y="1600200"/>
            <a:ext cx="7315200" cy="4253472"/>
          </a:xfrm>
        </p:spPr>
        <p:txBody>
          <a:bodyPr/>
          <a:lstStyle/>
          <a:p>
            <a:pPr eaLnBrk="1" hangingPunct="1">
              <a:buFontTx/>
              <a:buNone/>
            </a:pPr>
            <a:endParaRPr lang="en-US" dirty="0"/>
          </a:p>
          <a:p>
            <a:pPr eaLnBrk="1" hangingPunct="1">
              <a:buFontTx/>
              <a:buNone/>
            </a:pPr>
            <a:endParaRPr lang="en-US" dirty="0"/>
          </a:p>
          <a:p>
            <a:pPr algn="ctr" eaLnBrk="1" hangingPunct="1">
              <a:buFontTx/>
              <a:buNone/>
            </a:pPr>
            <a:r>
              <a:rPr lang="en-US" sz="4000" b="1" dirty="0"/>
              <a:t>Why</a:t>
            </a:r>
          </a:p>
          <a:p>
            <a:pPr algn="ctr" eaLnBrk="1" hangingPunct="1">
              <a:lnSpc>
                <a:spcPct val="110000"/>
              </a:lnSpc>
              <a:buFontTx/>
              <a:buNone/>
            </a:pPr>
            <a:r>
              <a:rPr lang="en-US" sz="4000" b="1" dirty="0"/>
              <a:t>is the Opera</a:t>
            </a:r>
          </a:p>
          <a:p>
            <a:pPr algn="ctr" eaLnBrk="1" hangingPunct="1">
              <a:lnSpc>
                <a:spcPct val="110000"/>
              </a:lnSpc>
              <a:buFontTx/>
              <a:buNone/>
            </a:pPr>
            <a:r>
              <a:rPr lang="en-US" sz="4000" b="1" dirty="0"/>
              <a:t>a good metaphor for Italy?</a:t>
            </a:r>
          </a:p>
          <a:p>
            <a:pPr eaLnBrk="1" hangingPunct="1">
              <a:buFontTx/>
              <a:buNone/>
            </a:pPr>
            <a:endParaRPr lang="en-US" sz="4000" dirty="0"/>
          </a:p>
        </p:txBody>
      </p:sp>
      <p:sp>
        <p:nvSpPr>
          <p:cNvPr id="43012" name="Rectangle 4"/>
          <p:cNvSpPr>
            <a:spLocks noChangeArrowheads="1"/>
          </p:cNvSpPr>
          <p:nvPr/>
        </p:nvSpPr>
        <p:spPr bwMode="auto">
          <a:xfrm>
            <a:off x="2776507" y="6566356"/>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sp>
        <p:nvSpPr>
          <p:cNvPr id="331779" name="Rectangle 3"/>
          <p:cNvSpPr>
            <a:spLocks noGrp="1" noChangeArrowheads="1"/>
          </p:cNvSpPr>
          <p:nvPr>
            <p:ph type="body" idx="1"/>
          </p:nvPr>
        </p:nvSpPr>
        <p:spPr>
          <a:xfrm>
            <a:off x="914400" y="1353456"/>
            <a:ext cx="7315200" cy="5016758"/>
          </a:xfrm>
        </p:spPr>
        <p:txBody>
          <a:bodyPr/>
          <a:lstStyle/>
          <a:p>
            <a:pPr marL="0" indent="0" algn="ctr" eaLnBrk="1" hangingPunct="1">
              <a:buNone/>
            </a:pPr>
            <a:r>
              <a:rPr lang="en-US" sz="4000" b="1" dirty="0"/>
              <a:t>“</a:t>
            </a:r>
            <a:r>
              <a:rPr lang="en-US" sz="4000" b="1" dirty="0">
                <a:solidFill>
                  <a:srgbClr val="FF0000"/>
                </a:solidFill>
              </a:rPr>
              <a:t>In Italy life is the theater</a:t>
            </a:r>
            <a:r>
              <a:rPr lang="en-US" sz="4000" b="1" dirty="0"/>
              <a:t>, each act carefully played out for everyone to witness.  Form this perspective the opera is not only helpful but [also] possibly essential for understanding Italian behavior and culture.”</a:t>
            </a:r>
          </a:p>
        </p:txBody>
      </p:sp>
      <p:sp>
        <p:nvSpPr>
          <p:cNvPr id="6" name="Rectangle 5"/>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www.d.umn.edu/cla/faculty/troufs/anth1095/index.html#Gannon</a:t>
            </a:r>
            <a:endParaRPr lang="en-US" sz="800" b="0" i="0" dirty="0">
              <a:solidFill>
                <a:srgbClr val="000000"/>
              </a:solidFill>
            </a:endParaRPr>
          </a:p>
        </p:txBody>
      </p:sp>
      <p:sp>
        <p:nvSpPr>
          <p:cNvPr id="7" name="Rectangle 2"/>
          <p:cNvSpPr txBox="1">
            <a:spLocks noChangeArrowheads="1"/>
          </p:cNvSpPr>
          <p:nvPr/>
        </p:nvSpPr>
        <p:spPr bwMode="auto">
          <a:xfrm>
            <a:off x="457200" y="427038"/>
            <a:ext cx="8229600" cy="56356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it-IT" sz="1400" b="0" i="0" kern="0"/>
              <a:t>Martin J. Gannon and Rajnandini Pillai</a:t>
            </a:r>
            <a:br>
              <a:rPr lang="en-US" sz="1400" b="0" i="0" kern="0"/>
            </a:br>
            <a:r>
              <a:rPr lang="en-US" sz="1400" b="0" i="1" kern="0"/>
              <a:t>Understanding Global Cultures</a:t>
            </a:r>
            <a:endParaRPr lang="en-US" sz="1400" b="0" i="1" kern="0" dirty="0"/>
          </a:p>
        </p:txBody>
      </p:sp>
    </p:spTree>
    <p:extLst>
      <p:ext uri="{BB962C8B-B14F-4D97-AF65-F5344CB8AC3E}">
        <p14:creationId xmlns:p14="http://schemas.microsoft.com/office/powerpoint/2010/main" val="4044786951"/>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2895600"/>
            <a:ext cx="7315200" cy="1815882"/>
          </a:xfrm>
        </p:spPr>
        <p:txBody>
          <a:bodyPr/>
          <a:lstStyle/>
          <a:p>
            <a:pPr marL="0" indent="0" algn="ctr" eaLnBrk="1" hangingPunct="1">
              <a:spcBef>
                <a:spcPts val="0"/>
              </a:spcBef>
              <a:buNone/>
            </a:pPr>
            <a:r>
              <a:rPr lang="en-US" sz="4000" b="1" dirty="0"/>
              <a:t>“To understand Italy</a:t>
            </a:r>
            <a:endParaRPr lang="en-US" dirty="0"/>
          </a:p>
          <a:p>
            <a:pPr marL="0" indent="0" algn="ctr" eaLnBrk="1" hangingPunct="1">
              <a:spcBef>
                <a:spcPts val="0"/>
              </a:spcBef>
              <a:buNone/>
            </a:pPr>
            <a:r>
              <a:rPr lang="en-US" dirty="0">
                <a:solidFill>
                  <a:schemeClr val="accent1"/>
                </a:solidFill>
              </a:rPr>
              <a:t>it is a good idea to </a:t>
            </a:r>
          </a:p>
          <a:p>
            <a:pPr marL="0" indent="0" algn="ctr" eaLnBrk="1" hangingPunct="1">
              <a:spcBef>
                <a:spcPts val="0"/>
              </a:spcBef>
              <a:buNone/>
            </a:pPr>
            <a:r>
              <a:rPr lang="en-US" sz="4000" b="1" dirty="0"/>
              <a:t>look at the opera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a:extLst>
              <a:ext uri="{FF2B5EF4-FFF2-40B4-BE49-F238E27FC236}">
                <a16:creationId xmlns:a16="http://schemas.microsoft.com/office/drawing/2014/main" id="{7B94A8CD-AE93-4A4A-B93C-42713B80C54C}"/>
              </a:ext>
            </a:extLst>
          </p:cNvPr>
          <p:cNvSpPr/>
          <p:nvPr/>
        </p:nvSpPr>
        <p:spPr>
          <a:xfrm>
            <a:off x="1638700" y="1619071"/>
            <a:ext cx="5867400" cy="1200329"/>
          </a:xfrm>
          <a:prstGeom prst="rect">
            <a:avLst/>
          </a:prstGeom>
          <a:solidFill>
            <a:schemeClr val="bg1"/>
          </a:solidFill>
          <a:ln w="76200">
            <a:noFill/>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In other words, proponents of Cultural Metaphors suggest . . .</a:t>
            </a:r>
            <a:endPar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96633774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333500" y="1949596"/>
            <a:ext cx="6477000" cy="391780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most famous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opera house in the world is </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Teatro </a:t>
            </a:r>
            <a:r>
              <a:rPr kumimoji="0" lang="en-US" sz="4000" b="1" i="1" u="none" strike="noStrike" kern="1200" cap="none" spc="0" normalizeH="0" baseline="0" noProof="0" dirty="0" err="1">
                <a:ln>
                  <a:noFill/>
                </a:ln>
                <a:solidFill>
                  <a:srgbClr val="FF0000"/>
                </a:solidFill>
                <a:effectLst/>
                <a:uLnTx/>
                <a:uFillTx/>
                <a:latin typeface="Arial" charset="0"/>
                <a:ea typeface="+mn-ea"/>
                <a:cs typeface="+mn-cs"/>
              </a:rPr>
              <a:t>alla</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 Scala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in Milan, Italy</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DB103CA9-7D58-41D7-BBFB-351BDD9D66E0}"/>
                  </a:ext>
                </a:extLst>
              </p14:cNvPr>
              <p14:cNvContentPartPr/>
              <p14:nvPr/>
            </p14:nvContentPartPr>
            <p14:xfrm>
              <a:off x="3474549" y="3185432"/>
              <a:ext cx="360" cy="360"/>
            </p14:xfrm>
          </p:contentPart>
        </mc:Choice>
        <mc:Fallback xmlns="">
          <p:pic>
            <p:nvPicPr>
              <p:cNvPr id="2" name="Ink 1">
                <a:extLst>
                  <a:ext uri="{FF2B5EF4-FFF2-40B4-BE49-F238E27FC236}">
                    <a16:creationId xmlns:a16="http://schemas.microsoft.com/office/drawing/2014/main" id="{DB103CA9-7D58-41D7-BBFB-351BDD9D66E0}"/>
                  </a:ext>
                </a:extLst>
              </p:cNvPr>
              <p:cNvPicPr/>
              <p:nvPr/>
            </p:nvPicPr>
            <p:blipFill>
              <a:blip r:embed="rId3"/>
              <a:stretch>
                <a:fillRect/>
              </a:stretch>
            </p:blipFill>
            <p:spPr>
              <a:xfrm>
                <a:off x="342090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4EC1F2C0-2892-412E-9D5C-7490DEDB7E5F}"/>
                  </a:ext>
                </a:extLst>
              </p14:cNvPr>
              <p14:cNvContentPartPr/>
              <p14:nvPr/>
            </p14:nvContentPartPr>
            <p14:xfrm>
              <a:off x="3580389" y="3185432"/>
              <a:ext cx="360" cy="360"/>
            </p14:xfrm>
          </p:contentPart>
        </mc:Choice>
        <mc:Fallback xmlns="">
          <p:pic>
            <p:nvPicPr>
              <p:cNvPr id="3" name="Ink 2">
                <a:extLst>
                  <a:ext uri="{FF2B5EF4-FFF2-40B4-BE49-F238E27FC236}">
                    <a16:creationId xmlns:a16="http://schemas.microsoft.com/office/drawing/2014/main" id="{4EC1F2C0-2892-412E-9D5C-7490DEDB7E5F}"/>
                  </a:ext>
                </a:extLst>
              </p:cNvPr>
              <p:cNvPicPr/>
              <p:nvPr/>
            </p:nvPicPr>
            <p:blipFill>
              <a:blip r:embed="rId3"/>
              <a:stretch>
                <a:fillRect/>
              </a:stretch>
            </p:blipFill>
            <p:spPr>
              <a:xfrm>
                <a:off x="352674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40CBB67B-01DC-4BD6-8A19-FC3ADDF77000}"/>
                  </a:ext>
                </a:extLst>
              </p14:cNvPr>
              <p14:cNvContentPartPr/>
              <p14:nvPr/>
            </p14:nvContentPartPr>
            <p14:xfrm>
              <a:off x="3580389" y="3185432"/>
              <a:ext cx="360" cy="360"/>
            </p14:xfrm>
          </p:contentPart>
        </mc:Choice>
        <mc:Fallback xmlns="">
          <p:pic>
            <p:nvPicPr>
              <p:cNvPr id="4" name="Ink 3">
                <a:extLst>
                  <a:ext uri="{FF2B5EF4-FFF2-40B4-BE49-F238E27FC236}">
                    <a16:creationId xmlns:a16="http://schemas.microsoft.com/office/drawing/2014/main" id="{40CBB67B-01DC-4BD6-8A19-FC3ADDF77000}"/>
                  </a:ext>
                </a:extLst>
              </p:cNvPr>
              <p:cNvPicPr/>
              <p:nvPr/>
            </p:nvPicPr>
            <p:blipFill>
              <a:blip r:embed="rId3"/>
              <a:stretch>
                <a:fillRect/>
              </a:stretch>
            </p:blipFill>
            <p:spPr>
              <a:xfrm>
                <a:off x="3526749" y="307779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E580F027-9D38-4BDB-8FFA-3583C61F8B11}"/>
                  </a:ext>
                </a:extLst>
              </p14:cNvPr>
              <p14:cNvContentPartPr/>
              <p14:nvPr/>
            </p14:nvContentPartPr>
            <p14:xfrm>
              <a:off x="3451149" y="3281552"/>
              <a:ext cx="3960" cy="360"/>
            </p14:xfrm>
          </p:contentPart>
        </mc:Choice>
        <mc:Fallback xmlns="">
          <p:pic>
            <p:nvPicPr>
              <p:cNvPr id="6" name="Ink 5">
                <a:extLst>
                  <a:ext uri="{FF2B5EF4-FFF2-40B4-BE49-F238E27FC236}">
                    <a16:creationId xmlns:a16="http://schemas.microsoft.com/office/drawing/2014/main" id="{E580F027-9D38-4BDB-8FFA-3583C61F8B11}"/>
                  </a:ext>
                </a:extLst>
              </p:cNvPr>
              <p:cNvPicPr/>
              <p:nvPr/>
            </p:nvPicPr>
            <p:blipFill>
              <a:blip r:embed="rId7"/>
              <a:stretch>
                <a:fillRect/>
              </a:stretch>
            </p:blipFill>
            <p:spPr>
              <a:xfrm>
                <a:off x="3397509" y="3173552"/>
                <a:ext cx="111600" cy="216000"/>
              </a:xfrm>
              <a:prstGeom prst="rect">
                <a:avLst/>
              </a:prstGeom>
            </p:spPr>
          </p:pic>
        </mc:Fallback>
      </mc:AlternateContent>
    </p:spTree>
    <p:extLst>
      <p:ext uri="{BB962C8B-B14F-4D97-AF65-F5344CB8AC3E}">
        <p14:creationId xmlns:p14="http://schemas.microsoft.com/office/powerpoint/2010/main" val="3792601805"/>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4338" name="Picture 2">
            <a:hlinkClick r:id="rId3"/>
          </p:cNvPr>
          <p:cNvPicPr>
            <a:picLocks noChangeAspect="1" noChangeArrowheads="1"/>
          </p:cNvPicPr>
          <p:nvPr/>
        </p:nvPicPr>
        <p:blipFill>
          <a:blip r:embed="rId4" cstate="print"/>
          <a:srcRect/>
          <a:stretch>
            <a:fillRect/>
          </a:stretch>
        </p:blipFill>
        <p:spPr bwMode="auto">
          <a:xfrm>
            <a:off x="914400" y="838200"/>
            <a:ext cx="7315200" cy="5486400"/>
          </a:xfrm>
          <a:prstGeom prst="rect">
            <a:avLst/>
          </a:prstGeom>
          <a:noFill/>
          <a:ln w="9525">
            <a:noFill/>
            <a:miter lim="800000"/>
            <a:headEnd/>
            <a:tailEnd/>
          </a:ln>
        </p:spPr>
      </p:pic>
      <p:pic>
        <p:nvPicPr>
          <p:cNvPr id="641026" name="Picture 2"/>
          <p:cNvPicPr>
            <a:picLocks noChangeAspect="1" noChangeArrowheads="1"/>
          </p:cNvPicPr>
          <p:nvPr/>
        </p:nvPicPr>
        <p:blipFill>
          <a:blip r:embed="rId5" cstate="print"/>
          <a:srcRect/>
          <a:stretch>
            <a:fillRect/>
          </a:stretch>
        </p:blipFill>
        <p:spPr bwMode="auto">
          <a:xfrm>
            <a:off x="4410075" y="1511777"/>
            <a:ext cx="3819525" cy="4508023"/>
          </a:xfrm>
          <a:prstGeom prst="rect">
            <a:avLst/>
          </a:prstGeom>
          <a:noFill/>
          <a:ln w="9525">
            <a:noFill/>
            <a:miter lim="800000"/>
            <a:headEnd/>
            <a:tailEnd/>
          </a:ln>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1000" y="2695575"/>
            <a:ext cx="4572000" cy="1408176"/>
          </a:xfrm>
          <a:prstGeom prst="rect">
            <a:avLst/>
          </a:prstGeom>
        </p:spPr>
      </p:pic>
      <p:sp>
        <p:nvSpPr>
          <p:cNvPr id="3" name="Rectangle 2"/>
          <p:cNvSpPr/>
          <p:nvPr/>
        </p:nvSpPr>
        <p:spPr>
          <a:xfrm>
            <a:off x="856247" y="4309747"/>
            <a:ext cx="3621504" cy="461665"/>
          </a:xfrm>
          <a:prstGeom prst="rect">
            <a:avLst/>
          </a:prstGeom>
          <a:solidFill>
            <a:srgbClr val="F7E5CA"/>
          </a:solidFill>
          <a:ln w="38100">
            <a:solidFill>
              <a:srgbClr val="6A3D3B"/>
            </a:solidFill>
          </a:ln>
        </p:spPr>
        <p:txBody>
          <a:bodyPr wrap="none">
            <a:spAutoFit/>
          </a:bodyPr>
          <a:lstStyle/>
          <a:p>
            <a:r>
              <a:rPr lang="en-US" sz="2400" i="0" kern="0" dirty="0">
                <a:solidFill>
                  <a:srgbClr val="B29889"/>
                </a:solidFill>
              </a:rPr>
              <a:t>A National Treasure</a:t>
            </a:r>
            <a:endParaRPr lang="en-US" sz="2400" dirty="0">
              <a:solidFill>
                <a:srgbClr val="B29889"/>
              </a:solidFill>
            </a:endParaRPr>
          </a:p>
        </p:txBody>
      </p:sp>
    </p:spTree>
    <p:extLst>
      <p:ext uri="{BB962C8B-B14F-4D97-AF65-F5344CB8AC3E}">
        <p14:creationId xmlns:p14="http://schemas.microsoft.com/office/powerpoint/2010/main" val="4556631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992188" y="685800"/>
            <a:ext cx="7313612" cy="5484813"/>
          </a:xfrm>
          <a:prstGeom prst="rect">
            <a:avLst/>
          </a:prstGeom>
          <a:noFill/>
          <a:ln w="9525">
            <a:noFill/>
            <a:miter lim="800000"/>
            <a:headEnd/>
            <a:tailEnd/>
          </a:ln>
        </p:spPr>
      </p:pic>
      <p:sp>
        <p:nvSpPr>
          <p:cNvPr id="9219" name="Rectangle 3"/>
          <p:cNvSpPr>
            <a:spLocks noChangeArrowheads="1"/>
          </p:cNvSpPr>
          <p:nvPr/>
        </p:nvSpPr>
        <p:spPr bwMode="auto">
          <a:xfrm>
            <a:off x="2728824" y="6547159"/>
            <a:ext cx="368562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b="0" i="0" kern="1200" dirty="0">
                <a:solidFill>
                  <a:srgbClr val="000000"/>
                </a:solidFill>
                <a:latin typeface="Verdana" pitchFamily="34" charset="0"/>
                <a:ea typeface="+mn-ea"/>
                <a:cs typeface="+mn-cs"/>
                <a:hlinkClick r:id="rId4"/>
              </a:rPr>
              <a:t>http://www.d.umn.edu/cla/faculty/troufs/anth1095/Italy.html#title</a:t>
            </a:r>
            <a:endParaRPr lang="en-US" sz="800" b="0" i="0" kern="1200" dirty="0">
              <a:solidFill>
                <a:srgbClr val="000000"/>
              </a:solidFill>
              <a:latin typeface="Verdana" pitchFamily="34" charset="0"/>
              <a:ea typeface="+mn-ea"/>
              <a:cs typeface="+mn-cs"/>
            </a:endParaRPr>
          </a:p>
        </p:txBody>
      </p:sp>
      <p:pic>
        <p:nvPicPr>
          <p:cNvPr id="623621" name="Picture 5"/>
          <p:cNvPicPr>
            <a:picLocks noChangeAspect="1" noChangeArrowheads="1"/>
          </p:cNvPicPr>
          <p:nvPr/>
        </p:nvPicPr>
        <p:blipFill>
          <a:blip r:embed="rId5" cstate="print"/>
          <a:srcRect/>
          <a:stretch>
            <a:fillRect/>
          </a:stretch>
        </p:blipFill>
        <p:spPr bwMode="auto">
          <a:xfrm>
            <a:off x="992188" y="3051629"/>
            <a:ext cx="5037071" cy="3352800"/>
          </a:xfrm>
          <a:prstGeom prst="rect">
            <a:avLst/>
          </a:prstGeom>
          <a:noFill/>
          <a:ln w="9525">
            <a:noFill/>
            <a:miter lim="800000"/>
            <a:headEnd/>
            <a:tailEnd/>
          </a:ln>
        </p:spPr>
      </p:pic>
      <p:sp>
        <p:nvSpPr>
          <p:cNvPr id="5" name="Rectangle 4"/>
          <p:cNvSpPr/>
          <p:nvPr/>
        </p:nvSpPr>
        <p:spPr>
          <a:xfrm>
            <a:off x="3103042" y="5269164"/>
            <a:ext cx="2895600" cy="861774"/>
          </a:xfrm>
          <a:prstGeom prst="rect">
            <a:avLst/>
          </a:prstGeom>
        </p:spPr>
        <p:txBody>
          <a:bodyPr wrap="square">
            <a:spAutoFit/>
          </a:bodyPr>
          <a:lstStyle/>
          <a:p>
            <a:pPr>
              <a:spcBef>
                <a:spcPct val="0"/>
              </a:spcBef>
            </a:pPr>
            <a:r>
              <a:rPr lang="it-IT" sz="1800" b="0" i="0" dirty="0">
                <a:solidFill>
                  <a:srgbClr val="EAEAEA"/>
                </a:solidFill>
                <a:latin typeface="Times New Roman" pitchFamily="18" charset="0"/>
              </a:rPr>
              <a:t>Letizia Colajanni </a:t>
            </a:r>
          </a:p>
          <a:p>
            <a:pPr>
              <a:spcBef>
                <a:spcPct val="0"/>
              </a:spcBef>
            </a:pPr>
            <a:r>
              <a:rPr lang="it-IT" sz="1200" b="0" i="0" dirty="0">
                <a:solidFill>
                  <a:srgbClr val="EAEAEA"/>
                </a:solidFill>
                <a:latin typeface="Times New Roman" pitchFamily="18" charset="0"/>
              </a:rPr>
              <a:t>and </a:t>
            </a:r>
          </a:p>
          <a:p>
            <a:pPr>
              <a:spcBef>
                <a:spcPct val="0"/>
              </a:spcBef>
            </a:pPr>
            <a:r>
              <a:rPr lang="it-IT" sz="1800" b="0" i="0" dirty="0">
                <a:solidFill>
                  <a:srgbClr val="EAEAEA"/>
                </a:solidFill>
                <a:latin typeface="Times New Roman" pitchFamily="18" charset="0"/>
              </a:rPr>
              <a:t>Cosimo Vassallo</a:t>
            </a:r>
            <a:endParaRPr lang="en-US" sz="1800" b="0" i="0" dirty="0">
              <a:solidFill>
                <a:srgbClr val="EAEAEA"/>
              </a:solidFill>
              <a:latin typeface="Times New Roman" pitchFamily="18" charset="0"/>
            </a:endParaRPr>
          </a:p>
        </p:txBody>
      </p:sp>
      <p:sp>
        <p:nvSpPr>
          <p:cNvPr id="2" name="Rectangle 1"/>
          <p:cNvSpPr/>
          <p:nvPr/>
        </p:nvSpPr>
        <p:spPr>
          <a:xfrm>
            <a:off x="1393797" y="3228945"/>
            <a:ext cx="4233851" cy="400110"/>
          </a:xfrm>
          <a:prstGeom prst="rect">
            <a:avLst/>
          </a:prstGeom>
        </p:spPr>
        <p:txBody>
          <a:bodyPr wrap="none">
            <a:spAutoFit/>
          </a:bodyPr>
          <a:lstStyle/>
          <a:p>
            <a:r>
              <a:rPr lang="en-US" sz="2000" i="0" dirty="0">
                <a:solidFill>
                  <a:srgbClr val="FF0000"/>
                </a:solidFill>
              </a:rPr>
              <a:t>UMD Summer Italian Opera </a:t>
            </a:r>
            <a:endParaRPr lang="en-US" sz="2000" i="0" dirty="0"/>
          </a:p>
        </p:txBody>
      </p:sp>
    </p:spTree>
    <p:extLst>
      <p:ext uri="{BB962C8B-B14F-4D97-AF65-F5344CB8AC3E}">
        <p14:creationId xmlns:p14="http://schemas.microsoft.com/office/powerpoint/2010/main" val="1238478463"/>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2691237"/>
            <a:ext cx="7086600" cy="2871363"/>
          </a:xfrm>
          <a:prstGeom prst="rect">
            <a:avLst/>
          </a:prstGeom>
          <a:noFill/>
          <a:ln w="9525">
            <a:noFill/>
            <a:miter lim="800000"/>
            <a:headEnd/>
            <a:tailEnd/>
          </a:ln>
        </p:spPr>
        <p:txBody>
          <a:bodyPr wrap="square">
            <a:spAutoFit/>
          </a:bodyPr>
          <a:lstStyle/>
          <a:p>
            <a:pPr>
              <a:lnSpc>
                <a:spcPct val="150000"/>
              </a:lnSpc>
            </a:pPr>
            <a:r>
              <a:rPr lang="en-US" sz="4000" i="0" dirty="0">
                <a:solidFill>
                  <a:srgbClr val="FF0000"/>
                </a:solidFill>
                <a:latin typeface="Arial" charset="0"/>
              </a:rPr>
              <a:t>More on the metaphor later.</a:t>
            </a:r>
          </a:p>
          <a:p>
            <a:pPr>
              <a:lnSpc>
                <a:spcPct val="150000"/>
              </a:lnSpc>
            </a:pPr>
            <a:r>
              <a:rPr lang="en-US" sz="4000" i="0" dirty="0">
                <a:solidFill>
                  <a:srgbClr val="FF0000"/>
                </a:solidFill>
                <a:latin typeface="Arial" charset="0"/>
              </a:rPr>
              <a:t>First, some important demographics . . .</a:t>
            </a:r>
          </a:p>
        </p:txBody>
      </p:sp>
    </p:spTree>
    <p:extLst>
      <p:ext uri="{BB962C8B-B14F-4D97-AF65-F5344CB8AC3E}">
        <p14:creationId xmlns:p14="http://schemas.microsoft.com/office/powerpoint/2010/main" val="813296071"/>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Basic Demographics</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a:t>
            </a:r>
            <a:r>
              <a:rPr lang="en-US" sz="4000" dirty="0">
                <a:ln w="12700">
                  <a:solidFill>
                    <a:schemeClr val="accent1"/>
                  </a:solidFill>
                </a:ln>
                <a:solidFill>
                  <a:srgbClr val="FF0000"/>
                </a:solidFill>
                <a:effectLst>
                  <a:outerShdw blurRad="50800" dist="38100" algn="l" rotWithShape="0">
                    <a:prstClr val="black">
                      <a:alpha val="40000"/>
                    </a:prstClr>
                  </a:outerShdw>
                </a:effectLst>
              </a:rPr>
              <a:t>Basic Demographics</a:t>
            </a:r>
          </a:p>
        </p:txBody>
      </p:sp>
      <p:sp>
        <p:nvSpPr>
          <p:cNvPr id="7" name="Rectangle 6"/>
          <p:cNvSpPr/>
          <p:nvPr/>
        </p:nvSpPr>
        <p:spPr>
          <a:xfrm>
            <a:off x="1950774" y="3974812"/>
            <a:ext cx="4923143" cy="1471172"/>
          </a:xfrm>
          <a:prstGeom prst="rect">
            <a:avLst/>
          </a:prstGeom>
        </p:spPr>
        <p:txBody>
          <a:bodyPr wrap="none">
            <a:spAutoFit/>
          </a:bodyPr>
          <a:lstStyle/>
          <a:p>
            <a:pPr marL="342900" indent="-342900" eaLnBrk="0" hangingPunct="0">
              <a:defRPr/>
            </a:pPr>
            <a:r>
              <a:rPr lang="en-US" dirty="0">
                <a:ln w="12700">
                  <a:solidFill>
                    <a:srgbClr val="BBE0E3"/>
                  </a:solidFill>
                </a:ln>
                <a:solidFill>
                  <a:srgbClr val="FF0000"/>
                </a:solidFill>
                <a:effectLst>
                  <a:outerShdw blurRad="50800" dist="38100" algn="l" rotWithShape="0">
                    <a:prstClr val="black">
                      <a:alpha val="40000"/>
                    </a:prstClr>
                  </a:outerShdw>
                </a:effectLst>
              </a:rPr>
              <a:t>CAN BE BORING . . . </a:t>
            </a:r>
          </a:p>
          <a:p>
            <a:pPr marL="342900" indent="-342900" eaLnBrk="0" hangingPunct="0">
              <a:defRPr/>
            </a:pPr>
            <a:endParaRPr lang="en-US" sz="1600" dirty="0">
              <a:ln w="12700">
                <a:solidFill>
                  <a:srgbClr val="BBE0E3"/>
                </a:solidFill>
              </a:ln>
              <a:solidFill>
                <a:srgbClr val="FF0000"/>
              </a:solidFill>
              <a:effectLst>
                <a:outerShdw blurRad="50800" dist="38100" algn="l" rotWithShape="0">
                  <a:prstClr val="black">
                    <a:alpha val="40000"/>
                  </a:prstClr>
                </a:outerShdw>
              </a:effectLst>
            </a:endParaRPr>
          </a:p>
          <a:p>
            <a:pPr marL="342900" indent="-342900" eaLnBrk="0" hangingPunct="0">
              <a:defRPr/>
            </a:pPr>
            <a:r>
              <a:rPr lang="en-US" dirty="0">
                <a:ln w="12700">
                  <a:solidFill>
                    <a:srgbClr val="BBE0E3"/>
                  </a:solidFill>
                </a:ln>
                <a:solidFill>
                  <a:srgbClr val="FF0000"/>
                </a:solidFill>
                <a:effectLst>
                  <a:outerShdw blurRad="50800" dist="38100" algn="l" rotWithShape="0">
                    <a:prstClr val="black">
                      <a:alpha val="40000"/>
                    </a:prstClr>
                  </a:outerShdw>
                </a:effectLst>
              </a:rPr>
              <a:t>BUT . . .</a:t>
            </a:r>
          </a:p>
        </p:txBody>
      </p:sp>
    </p:spTree>
    <p:extLst>
      <p:ext uri="{BB962C8B-B14F-4D97-AF65-F5344CB8AC3E}">
        <p14:creationId xmlns:p14="http://schemas.microsoft.com/office/powerpoint/2010/main" val="200624420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152400" y="995232"/>
            <a:ext cx="8891292" cy="2357568"/>
          </a:xfrm>
          <a:prstGeom prst="rect">
            <a:avLst/>
          </a:prstGeom>
          <a:solidFill>
            <a:srgbClr val="FFFFFF"/>
          </a:solidFill>
        </p:spPr>
        <p:txBody>
          <a:bodyPr wrap="squar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demographics are necessary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to get some long-term idea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of where a country has been and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where it is headed . . .</a:t>
            </a:r>
          </a:p>
        </p:txBody>
      </p:sp>
      <p:pic>
        <p:nvPicPr>
          <p:cNvPr id="8" name="Picture 4" descr="File:DTM Pyramids.svg">
            <a:extLst>
              <a:ext uri="{FF2B5EF4-FFF2-40B4-BE49-F238E27FC236}">
                <a16:creationId xmlns:a16="http://schemas.microsoft.com/office/drawing/2014/main" id="{BF49B23C-5C34-4CD7-84D0-CEA06BAE8C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587305"/>
            <a:ext cx="8686800" cy="2356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8246156"/>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152400" y="995232"/>
            <a:ext cx="8891292" cy="2357568"/>
          </a:xfrm>
          <a:prstGeom prst="rect">
            <a:avLst/>
          </a:prstGeom>
          <a:solidFill>
            <a:srgbClr val="FFFFFF"/>
          </a:solidFill>
        </p:spPr>
        <p:txBody>
          <a:bodyPr wrap="squar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demographics are necessary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to get some long-term idea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of where a country has been and </a:t>
            </a:r>
          </a:p>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where it is headed . . .</a:t>
            </a:r>
          </a:p>
        </p:txBody>
      </p:sp>
      <p:sp>
        <p:nvSpPr>
          <p:cNvPr id="7" name="Rectangle 6">
            <a:extLst>
              <a:ext uri="{FF2B5EF4-FFF2-40B4-BE49-F238E27FC236}">
                <a16:creationId xmlns:a16="http://schemas.microsoft.com/office/drawing/2014/main" id="{6ED38915-4410-4B6A-82E0-39D54CD122F2}"/>
              </a:ext>
            </a:extLst>
          </p:cNvPr>
          <p:cNvSpPr/>
          <p:nvPr/>
        </p:nvSpPr>
        <p:spPr>
          <a:xfrm>
            <a:off x="2934219" y="3974812"/>
            <a:ext cx="2956259" cy="584775"/>
          </a:xfrm>
          <a:prstGeom prst="rect">
            <a:avLst/>
          </a:prstGeom>
        </p:spPr>
        <p:txBody>
          <a:bodyPr wrap="none">
            <a:spAutoFit/>
          </a:bodyPr>
          <a:lstStyle/>
          <a:p>
            <a:pPr marL="342900" indent="-342900" eaLnBrk="0" hangingPunct="0">
              <a:defRPr/>
            </a:pPr>
            <a:r>
              <a:rPr lang="en-US" i="0" dirty="0">
                <a:ln w="12700">
                  <a:solidFill>
                    <a:srgbClr val="BBE0E3"/>
                  </a:solidFill>
                </a:ln>
                <a:solidFill>
                  <a:srgbClr val="FF0000"/>
                </a:solidFill>
                <a:effectLst>
                  <a:outerShdw blurRad="50800" dist="38100" algn="l" rotWithShape="0">
                    <a:prstClr val="black">
                      <a:alpha val="40000"/>
                    </a:prstClr>
                  </a:outerShdw>
                </a:effectLst>
              </a:rPr>
              <a:t>for e.g., . . .</a:t>
            </a:r>
          </a:p>
        </p:txBody>
      </p:sp>
    </p:spTree>
    <p:extLst>
      <p:ext uri="{BB962C8B-B14F-4D97-AF65-F5344CB8AC3E}">
        <p14:creationId xmlns:p14="http://schemas.microsoft.com/office/powerpoint/2010/main" val="2046390584"/>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219</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27109" y="3124200"/>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573109" y="3016200"/>
                <a:ext cx="3903120" cy="274680"/>
              </a:xfrm>
              <a:prstGeom prst="rect">
                <a:avLst/>
              </a:prstGeom>
            </p:spPr>
          </p:pic>
        </mc:Fallback>
      </mc:AlternateContent>
    </p:spTree>
    <p:extLst>
      <p:ext uri="{BB962C8B-B14F-4D97-AF65-F5344CB8AC3E}">
        <p14:creationId xmlns:p14="http://schemas.microsoft.com/office/powerpoint/2010/main" val="1204144501"/>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81200" y="2943761"/>
            <a:ext cx="5181600" cy="101566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charset="0"/>
                <a:ea typeface="+mn-ea"/>
                <a:cs typeface="+mn-cs"/>
              </a:rPr>
              <a:t>So what?</a:t>
            </a:r>
          </a:p>
        </p:txBody>
      </p:sp>
    </p:spTree>
    <p:extLst>
      <p:ext uri="{BB962C8B-B14F-4D97-AF65-F5344CB8AC3E}">
        <p14:creationId xmlns:p14="http://schemas.microsoft.com/office/powerpoint/2010/main" val="2192403358"/>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2329291" y="3519404"/>
            <a:ext cx="447430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221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27109" y="3124200"/>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573109" y="3016200"/>
                <a:ext cx="3903120" cy="274680"/>
              </a:xfrm>
              <a:prstGeom prst="rect">
                <a:avLst/>
              </a:prstGeom>
            </p:spPr>
          </p:pic>
        </mc:Fallback>
      </mc:AlternateContent>
      <p:sp>
        <p:nvSpPr>
          <p:cNvPr id="3" name="Arrow: Up 2">
            <a:extLst>
              <a:ext uri="{FF2B5EF4-FFF2-40B4-BE49-F238E27FC236}">
                <a16:creationId xmlns:a16="http://schemas.microsoft.com/office/drawing/2014/main" id="{C8EEF8A0-8D68-D713-D977-1DF57847AAAB}"/>
              </a:ext>
            </a:extLst>
          </p:cNvPr>
          <p:cNvSpPr/>
          <p:nvPr/>
        </p:nvSpPr>
        <p:spPr bwMode="auto">
          <a:xfrm rot="2085787">
            <a:off x="5385948" y="3170457"/>
            <a:ext cx="568539" cy="1612169"/>
          </a:xfrm>
          <a:prstGeom prst="upArrow">
            <a:avLst/>
          </a:prstGeom>
          <a:solidFill>
            <a:srgbClr val="FFC0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4" name="Rectangle 11">
            <a:extLst>
              <a:ext uri="{FF2B5EF4-FFF2-40B4-BE49-F238E27FC236}">
                <a16:creationId xmlns:a16="http://schemas.microsoft.com/office/drawing/2014/main" id="{CEA70CB5-86B5-260C-58E3-C948811940F4}"/>
              </a:ext>
            </a:extLst>
          </p:cNvPr>
          <p:cNvSpPr>
            <a:spLocks noChangeArrowheads="1"/>
          </p:cNvSpPr>
          <p:nvPr/>
        </p:nvSpPr>
        <p:spPr bwMode="auto">
          <a:xfrm>
            <a:off x="652742" y="4888873"/>
            <a:ext cx="7805458" cy="1588127"/>
          </a:xfrm>
          <a:prstGeom prst="rect">
            <a:avLst/>
          </a:prstGeom>
          <a:solidFill>
            <a:srgbClr val="FFC000"/>
          </a:solidFill>
          <a:ln w="76200">
            <a:solidFill>
              <a:schemeClr val="tx1"/>
            </a:solidFill>
            <a:miter lim="800000"/>
            <a:headEnd/>
            <a:tailEnd/>
          </a:ln>
        </p:spPr>
        <p:txBody>
          <a:bodyPr wrap="square" lIns="182880" tIns="182880" rIns="182880" bIns="18288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0000"/>
                </a:solidFill>
                <a:effectLst/>
                <a:uLnTx/>
                <a:uFillTx/>
                <a:latin typeface="Verdana" pitchFamily="34" charset="0"/>
                <a:ea typeface="+mn-ea"/>
                <a:cs typeface="+mn-cs"/>
              </a:rPr>
              <a:t>this is one of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0000"/>
                </a:solidFill>
                <a:effectLst/>
                <a:uLnTx/>
                <a:uFillTx/>
                <a:latin typeface="Verdana" pitchFamily="34" charset="0"/>
                <a:ea typeface="+mn-ea"/>
                <a:cs typeface="+mn-cs"/>
              </a:rPr>
              <a:t>the lowest rates in the world</a:t>
            </a:r>
            <a:endParaRPr kumimoji="0" lang="en-US" sz="16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5" name="Arrow: Up 4">
            <a:extLst>
              <a:ext uri="{FF2B5EF4-FFF2-40B4-BE49-F238E27FC236}">
                <a16:creationId xmlns:a16="http://schemas.microsoft.com/office/drawing/2014/main" id="{B070A903-44DB-989C-7559-C92DD4A7FE4A}"/>
              </a:ext>
            </a:extLst>
          </p:cNvPr>
          <p:cNvSpPr/>
          <p:nvPr/>
        </p:nvSpPr>
        <p:spPr bwMode="auto">
          <a:xfrm rot="2085787">
            <a:off x="1094680" y="2609014"/>
            <a:ext cx="568539" cy="1612169"/>
          </a:xfrm>
          <a:prstGeom prst="upArrow">
            <a:avLst/>
          </a:prstGeom>
          <a:solidFill>
            <a:srgbClr val="FF0000"/>
          </a:solidFill>
          <a:ln w="7620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6" name="Arrow: Up 5">
            <a:extLst>
              <a:ext uri="{FF2B5EF4-FFF2-40B4-BE49-F238E27FC236}">
                <a16:creationId xmlns:a16="http://schemas.microsoft.com/office/drawing/2014/main" id="{2D87EF7B-8325-568D-15CA-12BB2C2D6B84}"/>
              </a:ext>
            </a:extLst>
          </p:cNvPr>
          <p:cNvSpPr/>
          <p:nvPr/>
        </p:nvSpPr>
        <p:spPr bwMode="auto">
          <a:xfrm rot="2085787">
            <a:off x="3594581" y="2865417"/>
            <a:ext cx="568539" cy="1612169"/>
          </a:xfrm>
          <a:prstGeom prst="upArrow">
            <a:avLst/>
          </a:prstGeom>
          <a:solidFill>
            <a:srgbClr val="FFC0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381926068"/>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58248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1.47</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219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hlinkClick r:id="rId2">
                  <a:extLst>
                    <a:ext uri="{A12FA001-AC4F-418D-AE19-62706E023703}">
                      <ahyp:hlinkClr xmlns:ahyp="http://schemas.microsoft.com/office/drawing/2018/hyperlinkcolor" val="tx"/>
                    </a:ext>
                  </a:extLst>
                </a:hlinkClick>
              </a:rPr>
              <a:t>https://www.cia.gov/the-world-factbook/countries/italy/</a:t>
            </a:r>
            <a:endParaRPr kumimoji="0" lang="en-US" sz="8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DCED3856-414B-4368-B18C-6D204FA3C913}"/>
                  </a:ext>
                </a:extLst>
              </p14:cNvPr>
              <p14:cNvContentPartPr/>
              <p14:nvPr/>
            </p14:nvContentPartPr>
            <p14:xfrm>
              <a:off x="1684251" y="2426880"/>
              <a:ext cx="663840" cy="11520"/>
            </p14:xfrm>
          </p:contentPart>
        </mc:Choice>
        <mc:Fallback xmlns="">
          <p:pic>
            <p:nvPicPr>
              <p:cNvPr id="3" name="Ink 2">
                <a:extLst>
                  <a:ext uri="{FF2B5EF4-FFF2-40B4-BE49-F238E27FC236}">
                    <a16:creationId xmlns:a16="http://schemas.microsoft.com/office/drawing/2014/main" id="{DCED3856-414B-4368-B18C-6D204FA3C913}"/>
                  </a:ext>
                </a:extLst>
              </p:cNvPr>
              <p:cNvPicPr/>
              <p:nvPr/>
            </p:nvPicPr>
            <p:blipFill>
              <a:blip r:embed="rId4"/>
              <a:stretch>
                <a:fillRect/>
              </a:stretch>
            </p:blipFill>
            <p:spPr>
              <a:xfrm>
                <a:off x="1630251" y="2318880"/>
                <a:ext cx="771480" cy="227160"/>
              </a:xfrm>
              <a:prstGeom prst="rect">
                <a:avLst/>
              </a:prstGeom>
            </p:spPr>
          </p:pic>
        </mc:Fallback>
      </mc:AlternateContent>
      <p:sp>
        <p:nvSpPr>
          <p:cNvPr id="5" name="Arrow: Up 4">
            <a:extLst>
              <a:ext uri="{FF2B5EF4-FFF2-40B4-BE49-F238E27FC236}">
                <a16:creationId xmlns:a16="http://schemas.microsoft.com/office/drawing/2014/main" id="{A5C325A4-1FEE-32D5-688D-E9533D4C8DA7}"/>
              </a:ext>
            </a:extLst>
          </p:cNvPr>
          <p:cNvSpPr/>
          <p:nvPr/>
        </p:nvSpPr>
        <p:spPr bwMode="auto">
          <a:xfrm rot="2085787">
            <a:off x="3456880" y="3017817"/>
            <a:ext cx="568539" cy="1612169"/>
          </a:xfrm>
          <a:prstGeom prst="upArrow">
            <a:avLst/>
          </a:prstGeom>
          <a:solidFill>
            <a:srgbClr val="FFC0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6" name="Arrow: Up 5">
            <a:extLst>
              <a:ext uri="{FF2B5EF4-FFF2-40B4-BE49-F238E27FC236}">
                <a16:creationId xmlns:a16="http://schemas.microsoft.com/office/drawing/2014/main" id="{E9EE56DC-8297-5DEF-21B1-1B67F80AE794}"/>
              </a:ext>
            </a:extLst>
          </p:cNvPr>
          <p:cNvSpPr/>
          <p:nvPr/>
        </p:nvSpPr>
        <p:spPr bwMode="auto">
          <a:xfrm rot="2085787">
            <a:off x="5499581" y="3322617"/>
            <a:ext cx="568539" cy="1612169"/>
          </a:xfrm>
          <a:prstGeom prst="upArrow">
            <a:avLst/>
          </a:prstGeom>
          <a:solidFill>
            <a:srgbClr val="FFC0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7" name="Rectangle 11">
            <a:extLst>
              <a:ext uri="{FF2B5EF4-FFF2-40B4-BE49-F238E27FC236}">
                <a16:creationId xmlns:a16="http://schemas.microsoft.com/office/drawing/2014/main" id="{E9A62B6D-6184-CCB2-B35D-F8FDCDF14746}"/>
              </a:ext>
            </a:extLst>
          </p:cNvPr>
          <p:cNvSpPr>
            <a:spLocks noChangeArrowheads="1"/>
          </p:cNvSpPr>
          <p:nvPr/>
        </p:nvSpPr>
        <p:spPr bwMode="auto">
          <a:xfrm>
            <a:off x="1556892" y="4828806"/>
            <a:ext cx="6011582" cy="149579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it was one of the lowest rates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in the world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even before COVID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and it is declining rapidly</a:t>
            </a:r>
            <a:endPar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TextBox 12">
            <a:extLst>
              <a:ext uri="{FF2B5EF4-FFF2-40B4-BE49-F238E27FC236}">
                <a16:creationId xmlns:a16="http://schemas.microsoft.com/office/drawing/2014/main" id="{2254B538-DDD8-9BB7-493C-95648EFB0B2D}"/>
              </a:ext>
            </a:extLst>
          </p:cNvPr>
          <p:cNvSpPr txBox="1"/>
          <p:nvPr/>
        </p:nvSpPr>
        <p:spPr>
          <a:xfrm>
            <a:off x="1219200" y="2971800"/>
            <a:ext cx="15240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1.26</a:t>
            </a:r>
            <a:endParaRPr kumimoji="0" lang="en-US" sz="32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4" name="Arrow: Up 13">
            <a:extLst>
              <a:ext uri="{FF2B5EF4-FFF2-40B4-BE49-F238E27FC236}">
                <a16:creationId xmlns:a16="http://schemas.microsoft.com/office/drawing/2014/main" id="{010F5539-C9D9-9ADB-A376-C64A27F1A74E}"/>
              </a:ext>
            </a:extLst>
          </p:cNvPr>
          <p:cNvSpPr/>
          <p:nvPr/>
        </p:nvSpPr>
        <p:spPr bwMode="auto">
          <a:xfrm rot="10800000">
            <a:off x="1904999" y="2691567"/>
            <a:ext cx="152399" cy="356432"/>
          </a:xfrm>
          <a:prstGeom prst="upArrow">
            <a:avLst/>
          </a:prstGeom>
          <a:solidFill>
            <a:srgbClr val="FFC000"/>
          </a:solidFill>
          <a:ln w="190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182DF816-CC38-DCE3-96F7-66DBE6D0EB59}"/>
                  </a:ext>
                </a:extLst>
              </p14:cNvPr>
              <p14:cNvContentPartPr/>
              <p14:nvPr/>
            </p14:nvContentPartPr>
            <p14:xfrm>
              <a:off x="1513974" y="3116253"/>
              <a:ext cx="910800" cy="40680"/>
            </p14:xfrm>
          </p:contentPart>
        </mc:Choice>
        <mc:Fallback xmlns="">
          <p:pic>
            <p:nvPicPr>
              <p:cNvPr id="17" name="Ink 16">
                <a:extLst>
                  <a:ext uri="{FF2B5EF4-FFF2-40B4-BE49-F238E27FC236}">
                    <a16:creationId xmlns:a16="http://schemas.microsoft.com/office/drawing/2014/main" id="{182DF816-CC38-DCE3-96F7-66DBE6D0EB59}"/>
                  </a:ext>
                </a:extLst>
              </p:cNvPr>
              <p:cNvPicPr/>
              <p:nvPr/>
            </p:nvPicPr>
            <p:blipFill>
              <a:blip r:embed="rId6"/>
              <a:stretch>
                <a:fillRect/>
              </a:stretch>
            </p:blipFill>
            <p:spPr>
              <a:xfrm>
                <a:off x="1459974" y="3008253"/>
                <a:ext cx="1018440" cy="2563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8" name="Ink 17">
                <a:extLst>
                  <a:ext uri="{FF2B5EF4-FFF2-40B4-BE49-F238E27FC236}">
                    <a16:creationId xmlns:a16="http://schemas.microsoft.com/office/drawing/2014/main" id="{E26BD7FE-549A-887D-4199-7F05BF464324}"/>
                  </a:ext>
                </a:extLst>
              </p14:cNvPr>
              <p14:cNvContentPartPr/>
              <p14:nvPr/>
            </p14:nvContentPartPr>
            <p14:xfrm>
              <a:off x="1476382" y="3346061"/>
              <a:ext cx="982800" cy="48240"/>
            </p14:xfrm>
          </p:contentPart>
        </mc:Choice>
        <mc:Fallback xmlns="">
          <p:pic>
            <p:nvPicPr>
              <p:cNvPr id="18" name="Ink 17">
                <a:extLst>
                  <a:ext uri="{FF2B5EF4-FFF2-40B4-BE49-F238E27FC236}">
                    <a16:creationId xmlns:a16="http://schemas.microsoft.com/office/drawing/2014/main" id="{E26BD7FE-549A-887D-4199-7F05BF464324}"/>
                  </a:ext>
                </a:extLst>
              </p:cNvPr>
              <p:cNvPicPr/>
              <p:nvPr/>
            </p:nvPicPr>
            <p:blipFill>
              <a:blip r:embed="rId8"/>
              <a:stretch>
                <a:fillRect/>
              </a:stretch>
            </p:blipFill>
            <p:spPr>
              <a:xfrm>
                <a:off x="1422382" y="3237249"/>
                <a:ext cx="1090440" cy="265501"/>
              </a:xfrm>
              <a:prstGeom prst="rect">
                <a:avLst/>
              </a:prstGeom>
            </p:spPr>
          </p:pic>
        </mc:Fallback>
      </mc:AlternateContent>
      <p:sp>
        <p:nvSpPr>
          <p:cNvPr id="19" name="Arrow: Up 18">
            <a:extLst>
              <a:ext uri="{FF2B5EF4-FFF2-40B4-BE49-F238E27FC236}">
                <a16:creationId xmlns:a16="http://schemas.microsoft.com/office/drawing/2014/main" id="{A954B0E0-F339-D977-8340-8BCDEB487ADA}"/>
              </a:ext>
            </a:extLst>
          </p:cNvPr>
          <p:cNvSpPr/>
          <p:nvPr/>
        </p:nvSpPr>
        <p:spPr bwMode="auto">
          <a:xfrm rot="2085787">
            <a:off x="1018480" y="3475017"/>
            <a:ext cx="568539" cy="1612169"/>
          </a:xfrm>
          <a:prstGeom prst="upArrow">
            <a:avLst/>
          </a:prstGeom>
          <a:solidFill>
            <a:srgbClr val="FF0000"/>
          </a:solidFill>
          <a:ln w="7620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0" name="TextBox 19">
            <a:extLst>
              <a:ext uri="{FF2B5EF4-FFF2-40B4-BE49-F238E27FC236}">
                <a16:creationId xmlns:a16="http://schemas.microsoft.com/office/drawing/2014/main" id="{936E94A1-FA92-4069-5778-E33FEFC89BD2}"/>
              </a:ext>
            </a:extLst>
          </p:cNvPr>
          <p:cNvSpPr txBox="1"/>
          <p:nvPr/>
        </p:nvSpPr>
        <p:spPr>
          <a:xfrm>
            <a:off x="533400" y="990600"/>
            <a:ext cx="8153400" cy="760592"/>
          </a:xfrm>
          <a:prstGeom prst="rect">
            <a:avLst/>
          </a:prstGeom>
          <a:solidFill>
            <a:schemeClr val="bg1"/>
          </a:solidFill>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Just two years earlier  . . .</a:t>
            </a:r>
            <a:r>
              <a:rPr kumimoji="0" lang="en-US" sz="3600" b="1" i="0" u="none" strike="noStrike" kern="1200" cap="none" spc="0" normalizeH="0" baseline="0" noProof="0" dirty="0">
                <a:ln>
                  <a:noFill/>
                </a:ln>
                <a:solidFill>
                  <a:srgbClr val="FF0000"/>
                </a:solidFill>
                <a:effectLst/>
                <a:uLnTx/>
                <a:uFillTx/>
                <a:latin typeface="Verdana" pitchFamily="34" charset="0"/>
                <a:ea typeface="+mn-ea"/>
                <a:cs typeface="+mn-cs"/>
              </a:rPr>
              <a:t> </a:t>
            </a:r>
          </a:p>
        </p:txBody>
      </p:sp>
    </p:spTree>
    <p:extLst>
      <p:ext uri="{BB962C8B-B14F-4D97-AF65-F5344CB8AC3E}">
        <p14:creationId xmlns:p14="http://schemas.microsoft.com/office/powerpoint/2010/main" val="2208469806"/>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 name="Rectangle 3">
            <a:extLst>
              <a:ext uri="{FF2B5EF4-FFF2-40B4-BE49-F238E27FC236}">
                <a16:creationId xmlns:a16="http://schemas.microsoft.com/office/drawing/2014/main" id="{548BCA70-EFE9-9CD8-9455-CDDEB4CD3D81}"/>
              </a:ext>
            </a:extLst>
          </p:cNvPr>
          <p:cNvSpPr>
            <a:spLocks noChangeArrowheads="1"/>
          </p:cNvSpPr>
          <p:nvPr/>
        </p:nvSpPr>
        <p:spPr bwMode="auto">
          <a:xfrm>
            <a:off x="2446249" y="6585606"/>
            <a:ext cx="4253087"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https://www.cnn.com/2023/05/17/europe/italy-record-low-birth-rate-intl-cmd</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 name="Picture 4">
            <a:extLst>
              <a:ext uri="{FF2B5EF4-FFF2-40B4-BE49-F238E27FC236}">
                <a16:creationId xmlns:a16="http://schemas.microsoft.com/office/drawing/2014/main" id="{2634BFCF-3AF0-4CB1-7DA4-A176CA5A76B5}"/>
              </a:ext>
            </a:extLst>
          </p:cNvPr>
          <p:cNvPicPr>
            <a:picLocks noChangeAspect="1"/>
          </p:cNvPicPr>
          <p:nvPr/>
        </p:nvPicPr>
        <p:blipFill>
          <a:blip r:embed="rId3"/>
          <a:stretch>
            <a:fillRect/>
          </a:stretch>
        </p:blipFill>
        <p:spPr>
          <a:xfrm>
            <a:off x="914400" y="1129145"/>
            <a:ext cx="7315200" cy="5424055"/>
          </a:xfrm>
          <a:prstGeom prst="rect">
            <a:avLst/>
          </a:prstGeom>
        </p:spPr>
      </p:pic>
      <p:pic>
        <p:nvPicPr>
          <p:cNvPr id="10" name="Picture 9" descr="CNN logo">
            <a:extLst>
              <a:ext uri="{FF2B5EF4-FFF2-40B4-BE49-F238E27FC236}">
                <a16:creationId xmlns:a16="http://schemas.microsoft.com/office/drawing/2014/main" id="{7585EC65-3D08-4170-DAA8-517962F3E9D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1104" y="457200"/>
            <a:ext cx="914400" cy="426720"/>
          </a:xfrm>
          <a:prstGeom prst="rect">
            <a:avLst/>
          </a:prstGeom>
        </p:spPr>
      </p:pic>
      <p:sp>
        <p:nvSpPr>
          <p:cNvPr id="14" name="Text Box 12">
            <a:extLst>
              <a:ext uri="{FF2B5EF4-FFF2-40B4-BE49-F238E27FC236}">
                <a16:creationId xmlns:a16="http://schemas.microsoft.com/office/drawing/2014/main" id="{A9D43E11-657D-AD17-27E7-1D58D3E56B77}"/>
              </a:ext>
            </a:extLst>
          </p:cNvPr>
          <p:cNvSpPr txBox="1">
            <a:spLocks noChangeArrowheads="1"/>
          </p:cNvSpPr>
          <p:nvPr/>
        </p:nvSpPr>
        <p:spPr bwMode="auto">
          <a:xfrm>
            <a:off x="877528" y="904568"/>
            <a:ext cx="1524777"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17 May 2023</a:t>
            </a:r>
          </a:p>
        </p:txBody>
      </p:sp>
    </p:spTree>
    <p:extLst>
      <p:ext uri="{BB962C8B-B14F-4D97-AF65-F5344CB8AC3E}">
        <p14:creationId xmlns:p14="http://schemas.microsoft.com/office/powerpoint/2010/main" val="224473098"/>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pic>
        <p:nvPicPr>
          <p:cNvPr id="3" name="Picture 2">
            <a:extLst>
              <a:ext uri="{FF2B5EF4-FFF2-40B4-BE49-F238E27FC236}">
                <a16:creationId xmlns:a16="http://schemas.microsoft.com/office/drawing/2014/main" id="{D0A9F25A-C768-0394-468E-F976817616C3}"/>
              </a:ext>
            </a:extLst>
          </p:cNvPr>
          <p:cNvPicPr>
            <a:picLocks noChangeAspect="1"/>
          </p:cNvPicPr>
          <p:nvPr/>
        </p:nvPicPr>
        <p:blipFill>
          <a:blip r:embed="rId2"/>
          <a:stretch>
            <a:fillRect/>
          </a:stretch>
        </p:blipFill>
        <p:spPr>
          <a:xfrm>
            <a:off x="1143000" y="533400"/>
            <a:ext cx="6858000" cy="6189908"/>
          </a:xfrm>
          <a:prstGeom prst="rect">
            <a:avLst/>
          </a:prstGeom>
        </p:spPr>
      </p:pic>
      <p:sp>
        <p:nvSpPr>
          <p:cNvPr id="4" name="Rectangle 3">
            <a:extLst>
              <a:ext uri="{FF2B5EF4-FFF2-40B4-BE49-F238E27FC236}">
                <a16:creationId xmlns:a16="http://schemas.microsoft.com/office/drawing/2014/main" id="{548BCA70-EFE9-9CD8-9455-CDDEB4CD3D81}"/>
              </a:ext>
            </a:extLst>
          </p:cNvPr>
          <p:cNvSpPr>
            <a:spLocks noChangeArrowheads="1"/>
          </p:cNvSpPr>
          <p:nvPr/>
        </p:nvSpPr>
        <p:spPr bwMode="auto">
          <a:xfrm>
            <a:off x="2457470" y="6585606"/>
            <a:ext cx="4230646"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https://www.thestreet.com/technology/elon-musk-is-very-worried-about-italy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Rectangle 6">
            <a:extLst>
              <a:ext uri="{FF2B5EF4-FFF2-40B4-BE49-F238E27FC236}">
                <a16:creationId xmlns:a16="http://schemas.microsoft.com/office/drawing/2014/main" id="{DA1BF73C-709C-84EE-8D76-FF381655DEAA}"/>
              </a:ext>
            </a:extLst>
          </p:cNvPr>
          <p:cNvSpPr/>
          <p:nvPr/>
        </p:nvSpPr>
        <p:spPr bwMode="auto">
          <a:xfrm>
            <a:off x="1522195" y="2133600"/>
            <a:ext cx="6402605" cy="3810000"/>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1" name="Picture 10">
            <a:extLst>
              <a:ext uri="{FF2B5EF4-FFF2-40B4-BE49-F238E27FC236}">
                <a16:creationId xmlns:a16="http://schemas.microsoft.com/office/drawing/2014/main" id="{C5C1B17A-BB89-6248-64A5-055D2E124E0E}"/>
              </a:ext>
            </a:extLst>
          </p:cNvPr>
          <p:cNvPicPr>
            <a:picLocks noChangeAspect="1"/>
          </p:cNvPicPr>
          <p:nvPr/>
        </p:nvPicPr>
        <p:blipFill>
          <a:blip r:embed="rId4"/>
          <a:stretch>
            <a:fillRect/>
          </a:stretch>
        </p:blipFill>
        <p:spPr>
          <a:xfrm>
            <a:off x="2305070" y="2133600"/>
            <a:ext cx="4476730" cy="3999515"/>
          </a:xfrm>
          <a:prstGeom prst="rect">
            <a:avLst/>
          </a:prstGeom>
        </p:spPr>
      </p:pic>
      <p:sp>
        <p:nvSpPr>
          <p:cNvPr id="12" name="Text Box 12">
            <a:extLst>
              <a:ext uri="{FF2B5EF4-FFF2-40B4-BE49-F238E27FC236}">
                <a16:creationId xmlns:a16="http://schemas.microsoft.com/office/drawing/2014/main" id="{173DDF93-D741-5519-B393-853B9D5D762D}"/>
              </a:ext>
            </a:extLst>
          </p:cNvPr>
          <p:cNvSpPr txBox="1">
            <a:spLocks noChangeArrowheads="1"/>
          </p:cNvSpPr>
          <p:nvPr/>
        </p:nvSpPr>
        <p:spPr bwMode="auto">
          <a:xfrm>
            <a:off x="5817159" y="1612943"/>
            <a:ext cx="187904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TheStreet</a:t>
            </a:r>
          </a:p>
        </p:txBody>
      </p:sp>
    </p:spTree>
    <p:extLst>
      <p:ext uri="{BB962C8B-B14F-4D97-AF65-F5344CB8AC3E}">
        <p14:creationId xmlns:p14="http://schemas.microsoft.com/office/powerpoint/2010/main" val="2684443529"/>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pic>
        <p:nvPicPr>
          <p:cNvPr id="5" name="Picture 4">
            <a:extLst>
              <a:ext uri="{FF2B5EF4-FFF2-40B4-BE49-F238E27FC236}">
                <a16:creationId xmlns:a16="http://schemas.microsoft.com/office/drawing/2014/main" id="{7D1E0B32-3ABD-A0AF-E537-7D23C0E886D5}"/>
              </a:ext>
            </a:extLst>
          </p:cNvPr>
          <p:cNvPicPr>
            <a:picLocks noChangeAspect="1"/>
          </p:cNvPicPr>
          <p:nvPr/>
        </p:nvPicPr>
        <p:blipFill>
          <a:blip r:embed="rId3"/>
          <a:stretch>
            <a:fillRect/>
          </a:stretch>
        </p:blipFill>
        <p:spPr>
          <a:xfrm>
            <a:off x="921545" y="457200"/>
            <a:ext cx="7315200" cy="6025486"/>
          </a:xfrm>
          <a:prstGeom prst="rect">
            <a:avLst/>
          </a:prstGeom>
        </p:spPr>
      </p:pic>
      <p:sp>
        <p:nvSpPr>
          <p:cNvPr id="6" name="Rectangle 5">
            <a:extLst>
              <a:ext uri="{FF2B5EF4-FFF2-40B4-BE49-F238E27FC236}">
                <a16:creationId xmlns:a16="http://schemas.microsoft.com/office/drawing/2014/main" id="{04799A95-F69D-C591-1A51-FB3688442EF4}"/>
              </a:ext>
            </a:extLst>
          </p:cNvPr>
          <p:cNvSpPr>
            <a:spLocks noChangeArrowheads="1"/>
          </p:cNvSpPr>
          <p:nvPr/>
        </p:nvSpPr>
        <p:spPr bwMode="auto">
          <a:xfrm>
            <a:off x="1377046" y="6585606"/>
            <a:ext cx="6391494"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https://www.theguardian.com/world/2023/oct/07/italy-births-far-right-demographic-winter?CMP=Share_iOSApp_Other</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 name="Picture 7">
            <a:extLst>
              <a:ext uri="{FF2B5EF4-FFF2-40B4-BE49-F238E27FC236}">
                <a16:creationId xmlns:a16="http://schemas.microsoft.com/office/drawing/2014/main" id="{6A02C830-DA95-12CA-FD16-2CC0F583DC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2200" y="838200"/>
            <a:ext cx="1828800" cy="402566"/>
          </a:xfrm>
          <a:prstGeom prst="rect">
            <a:avLst/>
          </a:prstGeom>
        </p:spPr>
      </p:pic>
      <p:sp>
        <p:nvSpPr>
          <p:cNvPr id="9" name="Rectangle 8">
            <a:extLst>
              <a:ext uri="{FF2B5EF4-FFF2-40B4-BE49-F238E27FC236}">
                <a16:creationId xmlns:a16="http://schemas.microsoft.com/office/drawing/2014/main" id="{60EC0F9F-4BC5-6803-3D72-56C5A5CC999F}"/>
              </a:ext>
            </a:extLst>
          </p:cNvPr>
          <p:cNvSpPr/>
          <p:nvPr/>
        </p:nvSpPr>
        <p:spPr>
          <a:xfrm>
            <a:off x="6324600" y="1320800"/>
            <a:ext cx="1651414"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chemeClr val="bg1"/>
                </a:solidFill>
                <a:effectLst/>
                <a:uLnTx/>
                <a:uFillTx/>
                <a:latin typeface="Verdana" pitchFamily="34" charset="0"/>
                <a:ea typeface="+mn-ea"/>
                <a:cs typeface="+mn-cs"/>
              </a:rPr>
              <a:t>7 October 2023 </a:t>
            </a:r>
          </a:p>
        </p:txBody>
      </p:sp>
    </p:spTree>
    <p:extLst>
      <p:ext uri="{BB962C8B-B14F-4D97-AF65-F5344CB8AC3E}">
        <p14:creationId xmlns:p14="http://schemas.microsoft.com/office/powerpoint/2010/main" val="428982068"/>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pic>
        <p:nvPicPr>
          <p:cNvPr id="3" name="Picture 2">
            <a:extLst>
              <a:ext uri="{FF2B5EF4-FFF2-40B4-BE49-F238E27FC236}">
                <a16:creationId xmlns:a16="http://schemas.microsoft.com/office/drawing/2014/main" id="{E497B913-FE3E-F88A-E0E6-F7CA648E1F8B}"/>
              </a:ext>
            </a:extLst>
          </p:cNvPr>
          <p:cNvPicPr>
            <a:picLocks noChangeAspect="1"/>
          </p:cNvPicPr>
          <p:nvPr/>
        </p:nvPicPr>
        <p:blipFill>
          <a:blip r:embed="rId2"/>
          <a:stretch>
            <a:fillRect/>
          </a:stretch>
        </p:blipFill>
        <p:spPr>
          <a:xfrm>
            <a:off x="1270962" y="387148"/>
            <a:ext cx="6634174" cy="6242252"/>
          </a:xfrm>
          <a:prstGeom prst="rect">
            <a:avLst/>
          </a:prstGeom>
        </p:spPr>
      </p:pic>
      <p:sp>
        <p:nvSpPr>
          <p:cNvPr id="4" name="Rectangle 3">
            <a:extLst>
              <a:ext uri="{FF2B5EF4-FFF2-40B4-BE49-F238E27FC236}">
                <a16:creationId xmlns:a16="http://schemas.microsoft.com/office/drawing/2014/main" id="{4A35436A-40F6-28E7-C9C2-AF8C71A12A67}"/>
              </a:ext>
            </a:extLst>
          </p:cNvPr>
          <p:cNvSpPr>
            <a:spLocks noChangeArrowheads="1"/>
          </p:cNvSpPr>
          <p:nvPr/>
        </p:nvSpPr>
        <p:spPr bwMode="auto">
          <a:xfrm>
            <a:off x="2153701" y="6585606"/>
            <a:ext cx="4838184"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https://www.nytimes.com/2023/01/30/world/europe/italy-birthrate.html?smid=em-share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Text Box 12">
            <a:extLst>
              <a:ext uri="{FF2B5EF4-FFF2-40B4-BE49-F238E27FC236}">
                <a16:creationId xmlns:a16="http://schemas.microsoft.com/office/drawing/2014/main" id="{DCDCE958-ED15-AD67-2B98-E39502300F5C}"/>
              </a:ext>
            </a:extLst>
          </p:cNvPr>
          <p:cNvSpPr txBox="1">
            <a:spLocks noChangeArrowheads="1"/>
          </p:cNvSpPr>
          <p:nvPr/>
        </p:nvSpPr>
        <p:spPr bwMode="auto">
          <a:xfrm>
            <a:off x="609600" y="735268"/>
            <a:ext cx="1699504"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rPr>
              <a:t>30 January 2023</a:t>
            </a:r>
          </a:p>
        </p:txBody>
      </p:sp>
      <p:pic>
        <p:nvPicPr>
          <p:cNvPr id="12" name="Picture 11">
            <a:extLst>
              <a:ext uri="{FF2B5EF4-FFF2-40B4-BE49-F238E27FC236}">
                <a16:creationId xmlns:a16="http://schemas.microsoft.com/office/drawing/2014/main" id="{E987170B-5F4A-4A34-03B5-DA60CE6048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00" y="381000"/>
            <a:ext cx="2122600" cy="307777"/>
          </a:xfrm>
          <a:prstGeom prst="rect">
            <a:avLst/>
          </a:prstGeom>
        </p:spPr>
      </p:pic>
    </p:spTree>
    <p:extLst>
      <p:ext uri="{BB962C8B-B14F-4D97-AF65-F5344CB8AC3E}">
        <p14:creationId xmlns:p14="http://schemas.microsoft.com/office/powerpoint/2010/main" val="519643783"/>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219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67000" y="3217560"/>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613000" y="3109560"/>
                <a:ext cx="3903120" cy="274680"/>
              </a:xfrm>
              <a:prstGeom prst="rect">
                <a:avLst/>
              </a:prstGeom>
            </p:spPr>
          </p:pic>
        </mc:Fallback>
      </mc:AlternateContent>
      <p:sp>
        <p:nvSpPr>
          <p:cNvPr id="5" name="Text Box 10">
            <a:extLst>
              <a:ext uri="{FF2B5EF4-FFF2-40B4-BE49-F238E27FC236}">
                <a16:creationId xmlns:a16="http://schemas.microsoft.com/office/drawing/2014/main" id="{12187A6B-ACD2-E35E-4590-02323AEDC6CC}"/>
              </a:ext>
            </a:extLst>
          </p:cNvPr>
          <p:cNvSpPr txBox="1">
            <a:spLocks noChangeArrowheads="1"/>
          </p:cNvSpPr>
          <p:nvPr/>
        </p:nvSpPr>
        <p:spPr bwMode="auto">
          <a:xfrm>
            <a:off x="404504" y="3810000"/>
            <a:ext cx="8349281" cy="1398332"/>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That means not enough children are being born to sustain the population . . .</a:t>
            </a:r>
            <a:endPar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273051105"/>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11"/>
          <p:cNvSpPr>
            <a:spLocks noChangeArrowheads="1"/>
          </p:cNvSpPr>
          <p:nvPr/>
        </p:nvSpPr>
        <p:spPr bwMode="auto">
          <a:xfrm>
            <a:off x="1699311" y="3429000"/>
            <a:ext cx="5734263"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growth rate</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-0.08%</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201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4" y="4957870"/>
            <a:ext cx="4556054"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65 years and over: </a:t>
            </a:r>
            <a:r>
              <a:rPr kumimoji="0" lang="en-US" sz="24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23.6%</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p:txBody>
      </p:sp>
      <p:sp>
        <p:nvSpPr>
          <p:cNvPr id="9" name="Text Box 10"/>
          <p:cNvSpPr txBox="1">
            <a:spLocks noChangeArrowheads="1"/>
          </p:cNvSpPr>
          <p:nvPr/>
        </p:nvSpPr>
        <p:spPr bwMode="auto">
          <a:xfrm>
            <a:off x="2369547" y="1995404"/>
            <a:ext cx="435728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60,964,931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24 </a:t>
            </a:r>
          </a:p>
        </p:txBody>
      </p:sp>
      <p:sp>
        <p:nvSpPr>
          <p:cNvPr id="10" name="Rectangle 3">
            <a:extLst>
              <a:ext uri="{FF2B5EF4-FFF2-40B4-BE49-F238E27FC236}">
                <a16:creationId xmlns:a16="http://schemas.microsoft.com/office/drawing/2014/main" id="{C55C4B9D-476A-4AAB-B46B-DEB8B547934F}"/>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4B0AA1F2-5235-4B95-A4CB-8813E18EB236}"/>
                  </a:ext>
                </a:extLst>
              </p14:cNvPr>
              <p14:cNvContentPartPr/>
              <p14:nvPr/>
            </p14:nvContentPartPr>
            <p14:xfrm>
              <a:off x="2659500" y="4343400"/>
              <a:ext cx="3825000" cy="68760"/>
            </p14:xfrm>
          </p:contentPart>
        </mc:Choice>
        <mc:Fallback xmlns="">
          <p:pic>
            <p:nvPicPr>
              <p:cNvPr id="4" name="Ink 3">
                <a:extLst>
                  <a:ext uri="{FF2B5EF4-FFF2-40B4-BE49-F238E27FC236}">
                    <a16:creationId xmlns:a16="http://schemas.microsoft.com/office/drawing/2014/main" id="{4B0AA1F2-5235-4B95-A4CB-8813E18EB236}"/>
                  </a:ext>
                </a:extLst>
              </p:cNvPr>
              <p:cNvPicPr/>
              <p:nvPr/>
            </p:nvPicPr>
            <p:blipFill>
              <a:blip r:embed="rId4"/>
              <a:stretch>
                <a:fillRect/>
              </a:stretch>
            </p:blipFill>
            <p:spPr>
              <a:xfrm>
                <a:off x="2605500" y="4235400"/>
                <a:ext cx="3932640" cy="284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595A7C01-5EFA-4895-A387-4CD5C31C691C}"/>
                  </a:ext>
                </a:extLst>
              </p14:cNvPr>
              <p14:cNvContentPartPr/>
              <p14:nvPr/>
            </p14:nvContentPartPr>
            <p14:xfrm>
              <a:off x="-587691" y="20672"/>
              <a:ext cx="360" cy="17640"/>
            </p14:xfrm>
          </p:contentPart>
        </mc:Choice>
        <mc:Fallback xmlns="">
          <p:pic>
            <p:nvPicPr>
              <p:cNvPr id="5" name="Ink 4">
                <a:extLst>
                  <a:ext uri="{FF2B5EF4-FFF2-40B4-BE49-F238E27FC236}">
                    <a16:creationId xmlns:a16="http://schemas.microsoft.com/office/drawing/2014/main" id="{595A7C01-5EFA-4895-A387-4CD5C31C691C}"/>
                  </a:ext>
                </a:extLst>
              </p:cNvPr>
              <p:cNvPicPr/>
              <p:nvPr/>
            </p:nvPicPr>
            <p:blipFill>
              <a:blip r:embed="rId6"/>
              <a:stretch>
                <a:fillRect/>
              </a:stretch>
            </p:blipFill>
            <p:spPr>
              <a:xfrm>
                <a:off x="-641331" y="-86968"/>
                <a:ext cx="108000" cy="233280"/>
              </a:xfrm>
              <a:prstGeom prst="rect">
                <a:avLst/>
              </a:prstGeom>
            </p:spPr>
          </p:pic>
        </mc:Fallback>
      </mc:AlternateContent>
    </p:spTree>
    <p:extLst>
      <p:ext uri="{BB962C8B-B14F-4D97-AF65-F5344CB8AC3E}">
        <p14:creationId xmlns:p14="http://schemas.microsoft.com/office/powerpoint/2010/main" val="3660340017"/>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3D9D3-E9AB-4F84-A0C3-72AFF8F159F8}"/>
              </a:ext>
            </a:extLst>
          </p:cNvPr>
          <p:cNvPicPr>
            <a:picLocks noChangeAspect="1"/>
          </p:cNvPicPr>
          <p:nvPr/>
        </p:nvPicPr>
        <p:blipFill>
          <a:blip r:embed="rId2"/>
          <a:stretch>
            <a:fillRect/>
          </a:stretch>
        </p:blipFill>
        <p:spPr>
          <a:xfrm>
            <a:off x="1600200" y="651642"/>
            <a:ext cx="5943600" cy="5825358"/>
          </a:xfrm>
          <a:prstGeom prst="rect">
            <a:avLst/>
          </a:prstGeom>
        </p:spPr>
      </p:pic>
      <p:sp>
        <p:nvSpPr>
          <p:cNvPr id="5" name="TextBox 4">
            <a:extLst>
              <a:ext uri="{FF2B5EF4-FFF2-40B4-BE49-F238E27FC236}">
                <a16:creationId xmlns:a16="http://schemas.microsoft.com/office/drawing/2014/main" id="{19711147-236C-4D21-8932-024046A90E49}"/>
              </a:ext>
            </a:extLst>
          </p:cNvPr>
          <p:cNvSpPr txBox="1"/>
          <p:nvPr/>
        </p:nvSpPr>
        <p:spPr>
          <a:xfrm>
            <a:off x="228600" y="6629400"/>
            <a:ext cx="86868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https://www.theguardian.com/world/2020/jul/21/italian-village-morterone-celebrates-first-birth-in-eight-years?CMP=Share_iOSApp_Other</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TextBox 6">
            <a:extLst>
              <a:ext uri="{FF2B5EF4-FFF2-40B4-BE49-F238E27FC236}">
                <a16:creationId xmlns:a16="http://schemas.microsoft.com/office/drawing/2014/main" id="{17240E28-1BC5-4D46-B833-DB93ABDB473A}"/>
              </a:ext>
            </a:extLst>
          </p:cNvPr>
          <p:cNvSpPr txBox="1"/>
          <p:nvPr/>
        </p:nvSpPr>
        <p:spPr>
          <a:xfrm>
            <a:off x="1561700" y="1352490"/>
            <a:ext cx="3200400" cy="400110"/>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21 Jul 2020</a:t>
            </a:r>
          </a:p>
        </p:txBody>
      </p:sp>
      <p:pic>
        <p:nvPicPr>
          <p:cNvPr id="9" name="Picture 8" descr="A blue sign with white text&#10;&#10;Description automatically generated with medium confidence">
            <a:extLst>
              <a:ext uri="{FF2B5EF4-FFF2-40B4-BE49-F238E27FC236}">
                <a16:creationId xmlns:a16="http://schemas.microsoft.com/office/drawing/2014/main" id="{AD98ACCB-E107-4E7B-A9B9-5712857E3B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77300" y="1121434"/>
            <a:ext cx="1828800" cy="402566"/>
          </a:xfrm>
          <a:prstGeom prst="rect">
            <a:avLst/>
          </a:prstGeom>
        </p:spPr>
      </p:pic>
    </p:spTree>
    <p:extLst>
      <p:ext uri="{BB962C8B-B14F-4D97-AF65-F5344CB8AC3E}">
        <p14:creationId xmlns:p14="http://schemas.microsoft.com/office/powerpoint/2010/main" val="86938728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711147-236C-4D21-8932-024046A90E49}"/>
              </a:ext>
            </a:extLst>
          </p:cNvPr>
          <p:cNvSpPr txBox="1"/>
          <p:nvPr/>
        </p:nvSpPr>
        <p:spPr>
          <a:xfrm>
            <a:off x="228600" y="6629400"/>
            <a:ext cx="86868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2">
                  <a:extLst>
                    <a:ext uri="{A12FA001-AC4F-418D-AE19-62706E023703}">
                      <ahyp:hlinkClr xmlns:ahyp="http://schemas.microsoft.com/office/drawing/2018/hyperlinkcolor" val="tx"/>
                    </a:ext>
                  </a:extLst>
                </a:hlinkClick>
              </a:rPr>
              <a:t>https://www.bbc.com/news/world-53424726</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24B64AC7-9083-4D98-8A6B-CC3EDF1E9D66}"/>
              </a:ext>
            </a:extLst>
          </p:cNvPr>
          <p:cNvPicPr>
            <a:picLocks noChangeAspect="1"/>
          </p:cNvPicPr>
          <p:nvPr/>
        </p:nvPicPr>
        <p:blipFill>
          <a:blip r:embed="rId3"/>
          <a:stretch>
            <a:fillRect/>
          </a:stretch>
        </p:blipFill>
        <p:spPr>
          <a:xfrm>
            <a:off x="1752600" y="593469"/>
            <a:ext cx="5669280" cy="5807331"/>
          </a:xfrm>
          <a:prstGeom prst="rect">
            <a:avLst/>
          </a:prstGeom>
        </p:spPr>
      </p:pic>
      <p:pic>
        <p:nvPicPr>
          <p:cNvPr id="11" name="Picture 10" descr="A picture containing text, clipart&#10;&#10;Description automatically generated">
            <a:extLst>
              <a:ext uri="{FF2B5EF4-FFF2-40B4-BE49-F238E27FC236}">
                <a16:creationId xmlns:a16="http://schemas.microsoft.com/office/drawing/2014/main" id="{0BC3B902-8D47-48B5-827A-236ACDF586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14475" y="1143000"/>
            <a:ext cx="1828800" cy="877824"/>
          </a:xfrm>
          <a:prstGeom prst="rect">
            <a:avLst/>
          </a:prstGeom>
        </p:spPr>
      </p:pic>
      <p:sp>
        <p:nvSpPr>
          <p:cNvPr id="12" name="TextBox 11">
            <a:extLst>
              <a:ext uri="{FF2B5EF4-FFF2-40B4-BE49-F238E27FC236}">
                <a16:creationId xmlns:a16="http://schemas.microsoft.com/office/drawing/2014/main" id="{B8ECA0CF-6E31-4CE4-AD54-41E4A922E1F3}"/>
              </a:ext>
            </a:extLst>
          </p:cNvPr>
          <p:cNvSpPr txBox="1"/>
          <p:nvPr/>
        </p:nvSpPr>
        <p:spPr>
          <a:xfrm>
            <a:off x="1732550" y="1439732"/>
            <a:ext cx="3200400" cy="541468"/>
          </a:xfrm>
          <a:prstGeom prst="rect">
            <a:avLst/>
          </a:prstGeom>
          <a:solidFill>
            <a:schemeClr val="bg1"/>
          </a:solidFill>
        </p:spPr>
        <p:txBody>
          <a:bodyPr wrap="square">
            <a:no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16 Jul 2020</a:t>
            </a:r>
          </a:p>
        </p:txBody>
      </p:sp>
      <p:sp>
        <p:nvSpPr>
          <p:cNvPr id="6" name="Text Box 5">
            <a:extLst>
              <a:ext uri="{FF2B5EF4-FFF2-40B4-BE49-F238E27FC236}">
                <a16:creationId xmlns:a16="http://schemas.microsoft.com/office/drawing/2014/main" id="{5B18C2CD-1167-46E4-9B9D-0E1F9B128CA5}"/>
              </a:ext>
            </a:extLst>
          </p:cNvPr>
          <p:cNvSpPr txBox="1">
            <a:spLocks noChangeArrowheads="1"/>
          </p:cNvSpPr>
          <p:nvPr/>
        </p:nvSpPr>
        <p:spPr bwMode="auto">
          <a:xfrm>
            <a:off x="2524225" y="4648200"/>
            <a:ext cx="4095550" cy="954107"/>
          </a:xfrm>
          <a:prstGeom prst="rect">
            <a:avLst/>
          </a:prstGeom>
          <a:solidFill>
            <a:schemeClr val="bg1"/>
          </a:solidFill>
          <a:ln w="76200">
            <a:solidFill>
              <a:srgbClr val="C00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Including Italy</a:t>
            </a:r>
          </a:p>
        </p:txBody>
      </p:sp>
    </p:spTree>
    <p:extLst>
      <p:ext uri="{BB962C8B-B14F-4D97-AF65-F5344CB8AC3E}">
        <p14:creationId xmlns:p14="http://schemas.microsoft.com/office/powerpoint/2010/main" val="345478704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219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B4D783B-BA9A-417E-BC32-E78A58BC8450}"/>
                  </a:ext>
                </a:extLst>
              </p14:cNvPr>
              <p14:cNvContentPartPr/>
              <p14:nvPr/>
            </p14:nvContentPartPr>
            <p14:xfrm>
              <a:off x="2627109" y="3124200"/>
              <a:ext cx="3795480" cy="59040"/>
            </p14:xfrm>
          </p:contentPart>
        </mc:Choice>
        <mc:Fallback xmlns="">
          <p:pic>
            <p:nvPicPr>
              <p:cNvPr id="2" name="Ink 1">
                <a:extLst>
                  <a:ext uri="{FF2B5EF4-FFF2-40B4-BE49-F238E27FC236}">
                    <a16:creationId xmlns:a16="http://schemas.microsoft.com/office/drawing/2014/main" id="{5B4D783B-BA9A-417E-BC32-E78A58BC8450}"/>
                  </a:ext>
                </a:extLst>
              </p:cNvPr>
              <p:cNvPicPr/>
              <p:nvPr/>
            </p:nvPicPr>
            <p:blipFill>
              <a:blip r:embed="rId4"/>
              <a:stretch>
                <a:fillRect/>
              </a:stretch>
            </p:blipFill>
            <p:spPr>
              <a:xfrm>
                <a:off x="2573109" y="3016200"/>
                <a:ext cx="3903120" cy="274680"/>
              </a:xfrm>
              <a:prstGeom prst="rect">
                <a:avLst/>
              </a:prstGeom>
            </p:spPr>
          </p:pic>
        </mc:Fallback>
      </mc:AlternateContent>
      <p:sp>
        <p:nvSpPr>
          <p:cNvPr id="4" name="Text Box 10">
            <a:extLst>
              <a:ext uri="{FF2B5EF4-FFF2-40B4-BE49-F238E27FC236}">
                <a16:creationId xmlns:a16="http://schemas.microsoft.com/office/drawing/2014/main" id="{56ED625B-0E1F-D106-EA4D-4F72E20D6523}"/>
              </a:ext>
            </a:extLst>
          </p:cNvPr>
          <p:cNvSpPr txBox="1">
            <a:spLocks noChangeArrowheads="1"/>
          </p:cNvSpPr>
          <p:nvPr/>
        </p:nvSpPr>
        <p:spPr bwMode="auto">
          <a:xfrm>
            <a:off x="404504" y="3378200"/>
            <a:ext cx="8349281" cy="2641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an overall total fertility rate of </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2.1</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is needed for the population in an area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to remain stable,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assuming no immigration or emigration occurs . . .</a:t>
            </a:r>
            <a:endPar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718009435"/>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048000"/>
            <a:ext cx="8349281" cy="30988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2" name="Text Box 10">
            <a:extLst>
              <a:ext uri="{FF2B5EF4-FFF2-40B4-BE49-F238E27FC236}">
                <a16:creationId xmlns:a16="http://schemas.microsoft.com/office/drawing/2014/main" id="{7098DFCF-3F26-4BDC-B56D-0190D6885435}"/>
              </a:ext>
            </a:extLst>
          </p:cNvPr>
          <p:cNvSpPr txBox="1">
            <a:spLocks noChangeArrowheads="1"/>
          </p:cNvSpPr>
          <p:nvPr/>
        </p:nvSpPr>
        <p:spPr bwMode="auto">
          <a:xfrm>
            <a:off x="404504" y="3276600"/>
            <a:ext cx="8349281" cy="2819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The low birth rate is a </a:t>
            </a:r>
            <a:r>
              <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rPr>
              <a:t>huge</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slow-moving crisis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and unless something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is eventually done,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Italy as we know it will disappear . . . </a:t>
            </a:r>
            <a:endParaRPr kumimoji="0" lang="en-US" sz="18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13322813"/>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8611" name="Rectangle 3"/>
          <p:cNvSpPr>
            <a:spLocks noGrp="1" noChangeArrowheads="1"/>
          </p:cNvSpPr>
          <p:nvPr>
            <p:ph type="body" idx="1"/>
          </p:nvPr>
        </p:nvSpPr>
        <p:spPr>
          <a:xfrm>
            <a:off x="914400" y="1343085"/>
            <a:ext cx="7315200" cy="4524315"/>
          </a:xfrm>
        </p:spPr>
        <p:txBody>
          <a:bodyPr/>
          <a:lstStyle/>
          <a:p>
            <a:pPr marL="0" indent="0" algn="ctr" eaLnBrk="1" hangingPunct="1">
              <a:buNone/>
            </a:pPr>
            <a:r>
              <a:rPr lang="en-US" sz="2800" dirty="0"/>
              <a:t>“Although Italian culture is justifiably renowned, it is in danger of extinction, as are the cultures of some other developed nations.  It has one of the lowest fertility rate among nations: 1.19  children per woman.  After Sweden, Italy has the oldest population among nations, with  16.1% of its population over 65.”</a:t>
            </a:r>
          </a:p>
        </p:txBody>
      </p:sp>
      <p:sp>
        <p:nvSpPr>
          <p:cNvPr id="5" name="Rectangle 4"/>
          <p:cNvSpPr/>
          <p:nvPr/>
        </p:nvSpPr>
        <p:spPr>
          <a:xfrm>
            <a:off x="3124200" y="3877130"/>
            <a:ext cx="894476"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1.26</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6" name="Rectangle 5"/>
          <p:cNvSpPr/>
          <p:nvPr/>
        </p:nvSpPr>
        <p:spPr>
          <a:xfrm>
            <a:off x="1829474" y="5415166"/>
            <a:ext cx="894476"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22.1</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7" name="Rectangle 6"/>
          <p:cNvSpPr/>
          <p:nvPr/>
        </p:nvSpPr>
        <p:spPr>
          <a:xfrm>
            <a:off x="3424104" y="5998192"/>
            <a:ext cx="2279471"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[2024 est.]</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23B8C10D-B7BB-4D90-B9DA-15B7BA32DEED}"/>
                  </a:ext>
                </a:extLst>
              </p14:cNvPr>
              <p14:cNvContentPartPr/>
              <p14:nvPr/>
            </p14:nvContentPartPr>
            <p14:xfrm>
              <a:off x="4215771" y="2049632"/>
              <a:ext cx="2448360" cy="67680"/>
            </p14:xfrm>
          </p:contentPart>
        </mc:Choice>
        <mc:Fallback xmlns="">
          <p:pic>
            <p:nvPicPr>
              <p:cNvPr id="2" name="Ink 1">
                <a:extLst>
                  <a:ext uri="{FF2B5EF4-FFF2-40B4-BE49-F238E27FC236}">
                    <a16:creationId xmlns:a16="http://schemas.microsoft.com/office/drawing/2014/main" id="{23B8C10D-B7BB-4D90-B9DA-15B7BA32DEED}"/>
                  </a:ext>
                </a:extLst>
              </p:cNvPr>
              <p:cNvPicPr/>
              <p:nvPr/>
            </p:nvPicPr>
            <p:blipFill>
              <a:blip r:embed="rId4"/>
              <a:stretch>
                <a:fillRect/>
              </a:stretch>
            </p:blipFill>
            <p:spPr>
              <a:xfrm>
                <a:off x="4161771" y="1941992"/>
                <a:ext cx="2556000" cy="2833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8CFF5946-9714-4B76-95FB-C0A2604547FE}"/>
                  </a:ext>
                </a:extLst>
              </p14:cNvPr>
              <p14:cNvContentPartPr/>
              <p14:nvPr/>
            </p14:nvContentPartPr>
            <p14:xfrm>
              <a:off x="2068731" y="2569472"/>
              <a:ext cx="1411200" cy="39240"/>
            </p14:xfrm>
          </p:contentPart>
        </mc:Choice>
        <mc:Fallback xmlns="">
          <p:pic>
            <p:nvPicPr>
              <p:cNvPr id="3" name="Ink 2">
                <a:extLst>
                  <a:ext uri="{FF2B5EF4-FFF2-40B4-BE49-F238E27FC236}">
                    <a16:creationId xmlns:a16="http://schemas.microsoft.com/office/drawing/2014/main" id="{8CFF5946-9714-4B76-95FB-C0A2604547FE}"/>
                  </a:ext>
                </a:extLst>
              </p:cNvPr>
              <p:cNvPicPr/>
              <p:nvPr/>
            </p:nvPicPr>
            <p:blipFill>
              <a:blip r:embed="rId6"/>
              <a:stretch>
                <a:fillRect/>
              </a:stretch>
            </p:blipFill>
            <p:spPr>
              <a:xfrm>
                <a:off x="2015091" y="2461472"/>
                <a:ext cx="1518840" cy="254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F574CA3D-9439-43ED-A825-CFDAC462303D}"/>
                  </a:ext>
                </a:extLst>
              </p14:cNvPr>
              <p14:cNvContentPartPr/>
              <p14:nvPr/>
            </p14:nvContentPartPr>
            <p14:xfrm>
              <a:off x="3406851" y="1529792"/>
              <a:ext cx="2011680" cy="49320"/>
            </p14:xfrm>
          </p:contentPart>
        </mc:Choice>
        <mc:Fallback xmlns="">
          <p:pic>
            <p:nvPicPr>
              <p:cNvPr id="4" name="Ink 3">
                <a:extLst>
                  <a:ext uri="{FF2B5EF4-FFF2-40B4-BE49-F238E27FC236}">
                    <a16:creationId xmlns:a16="http://schemas.microsoft.com/office/drawing/2014/main" id="{F574CA3D-9439-43ED-A825-CFDAC462303D}"/>
                  </a:ext>
                </a:extLst>
              </p:cNvPr>
              <p:cNvPicPr/>
              <p:nvPr/>
            </p:nvPicPr>
            <p:blipFill>
              <a:blip r:embed="rId8"/>
              <a:stretch>
                <a:fillRect/>
              </a:stretch>
            </p:blipFill>
            <p:spPr>
              <a:xfrm>
                <a:off x="3353211" y="1422152"/>
                <a:ext cx="2119320" cy="264960"/>
              </a:xfrm>
              <a:prstGeom prst="rect">
                <a:avLst/>
              </a:prstGeom>
            </p:spPr>
          </p:pic>
        </mc:Fallback>
      </mc:AlternateContent>
      <p:sp>
        <p:nvSpPr>
          <p:cNvPr id="9" name="Rectangle 8">
            <a:extLst>
              <a:ext uri="{FF2B5EF4-FFF2-40B4-BE49-F238E27FC236}">
                <a16:creationId xmlns:a16="http://schemas.microsoft.com/office/drawing/2014/main" id="{B937DFF3-DDB7-0BC9-71BA-AB82A4AC88B3}"/>
              </a:ext>
            </a:extLst>
          </p:cNvPr>
          <p:cNvSpPr/>
          <p:nvPr/>
        </p:nvSpPr>
        <p:spPr>
          <a:xfrm>
            <a:off x="1194239" y="5420380"/>
            <a:ext cx="1742464" cy="523220"/>
          </a:xfrm>
          <a:prstGeom prst="rect">
            <a:avLst/>
          </a:prstGeom>
          <a:solidFill>
            <a:schemeClr val="bg1"/>
          </a:solidFill>
        </p:spPr>
        <p:txBody>
          <a:bodyPr wrap="none" lIns="0" r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[23.6%]</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47074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8191" y="198783"/>
            <a:ext cx="6490531" cy="6400800"/>
          </a:xfrm>
          <a:prstGeom prst="rect">
            <a:avLst/>
          </a:prstGeom>
        </p:spPr>
      </p:pic>
      <p:sp>
        <p:nvSpPr>
          <p:cNvPr id="3" name="Rectangle 3"/>
          <p:cNvSpPr>
            <a:spLocks noChangeArrowheads="1"/>
          </p:cNvSpPr>
          <p:nvPr/>
        </p:nvSpPr>
        <p:spPr bwMode="auto">
          <a:xfrm>
            <a:off x="1463609" y="6552708"/>
            <a:ext cx="621837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https://www.theguardian.com/world/2019/sep/11/underpopulated-italian-region-molise?CMP=Share_iOSApp_Other</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4322" y="762000"/>
            <a:ext cx="1828800" cy="402566"/>
          </a:xfrm>
          <a:prstGeom prst="rect">
            <a:avLst/>
          </a:prstGeom>
        </p:spPr>
      </p:pic>
      <p:sp>
        <p:nvSpPr>
          <p:cNvPr id="5" name="Rectangle 4"/>
          <p:cNvSpPr/>
          <p:nvPr/>
        </p:nvSpPr>
        <p:spPr>
          <a:xfrm>
            <a:off x="6914322" y="1295400"/>
            <a:ext cx="1752403" cy="276999"/>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rPr>
              <a:t>Wed 11 Sep 2019 </a:t>
            </a:r>
          </a:p>
        </p:txBody>
      </p:sp>
    </p:spTree>
    <p:extLst>
      <p:ext uri="{BB962C8B-B14F-4D97-AF65-F5344CB8AC3E}">
        <p14:creationId xmlns:p14="http://schemas.microsoft.com/office/powerpoint/2010/main" val="225730886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2277935" y="6552708"/>
            <a:ext cx="458971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http://edition.cnn.com/travel/article/italy-one-euro-homes-maenza-rome/index.html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7" name="Picture 6" descr="A picture containing text, mountain, valley, canyon&#10;&#10;Description automatically generated">
            <a:extLst>
              <a:ext uri="{FF2B5EF4-FFF2-40B4-BE49-F238E27FC236}">
                <a16:creationId xmlns:a16="http://schemas.microsoft.com/office/drawing/2014/main" id="{EDE08179-36F9-4703-A232-456213EF30A6}"/>
              </a:ext>
            </a:extLst>
          </p:cNvPr>
          <p:cNvPicPr>
            <a:picLocks noChangeAspect="1"/>
          </p:cNvPicPr>
          <p:nvPr/>
        </p:nvPicPr>
        <p:blipFill>
          <a:blip r:embed="rId3"/>
          <a:stretch>
            <a:fillRect/>
          </a:stretch>
        </p:blipFill>
        <p:spPr>
          <a:xfrm>
            <a:off x="914400" y="533400"/>
            <a:ext cx="7315200" cy="6013095"/>
          </a:xfrm>
          <a:prstGeom prst="rect">
            <a:avLst/>
          </a:prstGeom>
        </p:spPr>
      </p:pic>
      <p:sp>
        <p:nvSpPr>
          <p:cNvPr id="8" name="Rectangle 7">
            <a:extLst>
              <a:ext uri="{FF2B5EF4-FFF2-40B4-BE49-F238E27FC236}">
                <a16:creationId xmlns:a16="http://schemas.microsoft.com/office/drawing/2014/main" id="{1C22329A-F548-41BB-8938-180519285266}"/>
              </a:ext>
            </a:extLst>
          </p:cNvPr>
          <p:cNvSpPr/>
          <p:nvPr/>
        </p:nvSpPr>
        <p:spPr>
          <a:xfrm>
            <a:off x="2295625" y="6266576"/>
            <a:ext cx="2179320" cy="276999"/>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rPr>
              <a:t>23 August 2021 </a:t>
            </a:r>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508EA5F0-7FE6-471C-BFBF-66D5DAD05134}"/>
                  </a:ext>
                </a:extLst>
              </p14:cNvPr>
              <p14:cNvContentPartPr/>
              <p14:nvPr/>
            </p14:nvContentPartPr>
            <p14:xfrm>
              <a:off x="5572971" y="5543792"/>
              <a:ext cx="1179720" cy="49320"/>
            </p14:xfrm>
          </p:contentPart>
        </mc:Choice>
        <mc:Fallback xmlns="">
          <p:pic>
            <p:nvPicPr>
              <p:cNvPr id="9" name="Ink 8">
                <a:extLst>
                  <a:ext uri="{FF2B5EF4-FFF2-40B4-BE49-F238E27FC236}">
                    <a16:creationId xmlns:a16="http://schemas.microsoft.com/office/drawing/2014/main" id="{508EA5F0-7FE6-471C-BFBF-66D5DAD05134}"/>
                  </a:ext>
                </a:extLst>
              </p:cNvPr>
              <p:cNvPicPr/>
              <p:nvPr/>
            </p:nvPicPr>
            <p:blipFill>
              <a:blip r:embed="rId5"/>
              <a:stretch>
                <a:fillRect/>
              </a:stretch>
            </p:blipFill>
            <p:spPr>
              <a:xfrm>
                <a:off x="5518971" y="5436152"/>
                <a:ext cx="128736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B6F6E821-86C8-4939-8A28-5619350D665F}"/>
                  </a:ext>
                </a:extLst>
              </p14:cNvPr>
              <p14:cNvContentPartPr/>
              <p14:nvPr/>
            </p14:nvContentPartPr>
            <p14:xfrm>
              <a:off x="5562891" y="5715872"/>
              <a:ext cx="1229760" cy="41400"/>
            </p14:xfrm>
          </p:contentPart>
        </mc:Choice>
        <mc:Fallback xmlns="">
          <p:pic>
            <p:nvPicPr>
              <p:cNvPr id="10" name="Ink 9">
                <a:extLst>
                  <a:ext uri="{FF2B5EF4-FFF2-40B4-BE49-F238E27FC236}">
                    <a16:creationId xmlns:a16="http://schemas.microsoft.com/office/drawing/2014/main" id="{B6F6E821-86C8-4939-8A28-5619350D665F}"/>
                  </a:ext>
                </a:extLst>
              </p:cNvPr>
              <p:cNvPicPr/>
              <p:nvPr/>
            </p:nvPicPr>
            <p:blipFill>
              <a:blip r:embed="rId7"/>
              <a:stretch>
                <a:fillRect/>
              </a:stretch>
            </p:blipFill>
            <p:spPr>
              <a:xfrm>
                <a:off x="5509251" y="5607872"/>
                <a:ext cx="1337400" cy="2570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3D294408-0B51-4DE2-A277-0772988F6437}"/>
                  </a:ext>
                </a:extLst>
              </p14:cNvPr>
              <p14:cNvContentPartPr/>
              <p14:nvPr/>
            </p14:nvContentPartPr>
            <p14:xfrm>
              <a:off x="2425131" y="5880032"/>
              <a:ext cx="1686960" cy="20520"/>
            </p14:xfrm>
          </p:contentPart>
        </mc:Choice>
        <mc:Fallback xmlns="">
          <p:pic>
            <p:nvPicPr>
              <p:cNvPr id="11" name="Ink 10">
                <a:extLst>
                  <a:ext uri="{FF2B5EF4-FFF2-40B4-BE49-F238E27FC236}">
                    <a16:creationId xmlns:a16="http://schemas.microsoft.com/office/drawing/2014/main" id="{3D294408-0B51-4DE2-A277-0772988F6437}"/>
                  </a:ext>
                </a:extLst>
              </p:cNvPr>
              <p:cNvPicPr/>
              <p:nvPr/>
            </p:nvPicPr>
            <p:blipFill>
              <a:blip r:embed="rId9"/>
              <a:stretch>
                <a:fillRect/>
              </a:stretch>
            </p:blipFill>
            <p:spPr>
              <a:xfrm>
                <a:off x="2371491" y="5772392"/>
                <a:ext cx="179460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073D1CFB-D88A-4ABE-A04C-090C884CE4E2}"/>
                  </a:ext>
                </a:extLst>
              </p14:cNvPr>
              <p14:cNvContentPartPr/>
              <p14:nvPr/>
            </p14:nvContentPartPr>
            <p14:xfrm>
              <a:off x="2415411" y="6015392"/>
              <a:ext cx="1671840" cy="58680"/>
            </p14:xfrm>
          </p:contentPart>
        </mc:Choice>
        <mc:Fallback xmlns="">
          <p:pic>
            <p:nvPicPr>
              <p:cNvPr id="12" name="Ink 11">
                <a:extLst>
                  <a:ext uri="{FF2B5EF4-FFF2-40B4-BE49-F238E27FC236}">
                    <a16:creationId xmlns:a16="http://schemas.microsoft.com/office/drawing/2014/main" id="{073D1CFB-D88A-4ABE-A04C-090C884CE4E2}"/>
                  </a:ext>
                </a:extLst>
              </p:cNvPr>
              <p:cNvPicPr/>
              <p:nvPr/>
            </p:nvPicPr>
            <p:blipFill>
              <a:blip r:embed="rId11"/>
              <a:stretch>
                <a:fillRect/>
              </a:stretch>
            </p:blipFill>
            <p:spPr>
              <a:xfrm>
                <a:off x="2361771" y="5907392"/>
                <a:ext cx="1779480" cy="274320"/>
              </a:xfrm>
              <a:prstGeom prst="rect">
                <a:avLst/>
              </a:prstGeom>
            </p:spPr>
          </p:pic>
        </mc:Fallback>
      </mc:AlternateContent>
      <p:sp>
        <p:nvSpPr>
          <p:cNvPr id="13" name="Rectangle 12">
            <a:extLst>
              <a:ext uri="{FF2B5EF4-FFF2-40B4-BE49-F238E27FC236}">
                <a16:creationId xmlns:a16="http://schemas.microsoft.com/office/drawing/2014/main" id="{D0D76155-EF06-4430-91EE-AACBA3289EE8}"/>
              </a:ext>
            </a:extLst>
          </p:cNvPr>
          <p:cNvSpPr/>
          <p:nvPr/>
        </p:nvSpPr>
        <p:spPr>
          <a:xfrm>
            <a:off x="5821680" y="5867400"/>
            <a:ext cx="2179320" cy="461665"/>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badi Extra Light" panose="020B0604020202020204" pitchFamily="34" charset="0"/>
                <a:ea typeface="+mn-ea"/>
                <a:cs typeface="+mn-cs"/>
              </a:rPr>
              <a:t>$1.18 USD</a:t>
            </a:r>
          </a:p>
        </p:txBody>
      </p:sp>
      <mc:AlternateContent xmlns:mc="http://schemas.openxmlformats.org/markup-compatibility/2006" xmlns:p14="http://schemas.microsoft.com/office/powerpoint/2010/main">
        <mc:Choice Requires="p14">
          <p:contentPart p14:bwMode="auto" r:id="rId12">
            <p14:nvContentPartPr>
              <p14:cNvPr id="4" name="Ink 3">
                <a:extLst>
                  <a:ext uri="{FF2B5EF4-FFF2-40B4-BE49-F238E27FC236}">
                    <a16:creationId xmlns:a16="http://schemas.microsoft.com/office/drawing/2014/main" id="{18FF0D88-EC34-4EED-A33F-B0D450A86692}"/>
                  </a:ext>
                </a:extLst>
              </p14:cNvPr>
              <p14:cNvContentPartPr/>
              <p14:nvPr/>
            </p14:nvContentPartPr>
            <p14:xfrm>
              <a:off x="5871429" y="6043832"/>
              <a:ext cx="1332360" cy="42120"/>
            </p14:xfrm>
          </p:contentPart>
        </mc:Choice>
        <mc:Fallback xmlns="">
          <p:pic>
            <p:nvPicPr>
              <p:cNvPr id="4" name="Ink 3">
                <a:extLst>
                  <a:ext uri="{FF2B5EF4-FFF2-40B4-BE49-F238E27FC236}">
                    <a16:creationId xmlns:a16="http://schemas.microsoft.com/office/drawing/2014/main" id="{18FF0D88-EC34-4EED-A33F-B0D450A86692}"/>
                  </a:ext>
                </a:extLst>
              </p:cNvPr>
              <p:cNvPicPr/>
              <p:nvPr/>
            </p:nvPicPr>
            <p:blipFill>
              <a:blip r:embed="rId13"/>
              <a:stretch>
                <a:fillRect/>
              </a:stretch>
            </p:blipFill>
            <p:spPr>
              <a:xfrm>
                <a:off x="5817429" y="5936192"/>
                <a:ext cx="1440000" cy="257760"/>
              </a:xfrm>
              <a:prstGeom prst="rect">
                <a:avLst/>
              </a:prstGeom>
            </p:spPr>
          </p:pic>
        </mc:Fallback>
      </mc:AlternateContent>
    </p:spTree>
    <p:extLst>
      <p:ext uri="{BB962C8B-B14F-4D97-AF65-F5344CB8AC3E}">
        <p14:creationId xmlns:p14="http://schemas.microsoft.com/office/powerpoint/2010/main" val="239370544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1377047" y="6552708"/>
            <a:ext cx="639149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https://www.theguardian.com/world/2023/oct/07/italy-births-far-right-demographic-winter?CMP=Share_iOSApp_Other</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a:extLst>
              <a:ext uri="{FF2B5EF4-FFF2-40B4-BE49-F238E27FC236}">
                <a16:creationId xmlns:a16="http://schemas.microsoft.com/office/drawing/2014/main" id="{87376E35-7CC2-0FCC-9399-F27844CB09DD}"/>
              </a:ext>
            </a:extLst>
          </p:cNvPr>
          <p:cNvPicPr>
            <a:picLocks noChangeAspect="1"/>
          </p:cNvPicPr>
          <p:nvPr/>
        </p:nvPicPr>
        <p:blipFill>
          <a:blip r:embed="rId3"/>
          <a:stretch>
            <a:fillRect/>
          </a:stretch>
        </p:blipFill>
        <p:spPr>
          <a:xfrm>
            <a:off x="358558" y="457047"/>
            <a:ext cx="8426883" cy="5943905"/>
          </a:xfrm>
          <a:prstGeom prst="rect">
            <a:avLst/>
          </a:prstGeom>
        </p:spPr>
      </p:pic>
      <p:sp>
        <p:nvSpPr>
          <p:cNvPr id="15" name="Rectangle 14">
            <a:extLst>
              <a:ext uri="{FF2B5EF4-FFF2-40B4-BE49-F238E27FC236}">
                <a16:creationId xmlns:a16="http://schemas.microsoft.com/office/drawing/2014/main" id="{B17ED238-B49D-331A-C273-DCFB25413BE1}"/>
              </a:ext>
            </a:extLst>
          </p:cNvPr>
          <p:cNvSpPr/>
          <p:nvPr/>
        </p:nvSpPr>
        <p:spPr>
          <a:xfrm>
            <a:off x="1325880" y="1600200"/>
            <a:ext cx="2179320" cy="276999"/>
          </a:xfrm>
          <a:prstGeom prst="rect">
            <a:avLst/>
          </a:prstGeom>
          <a:no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Verdana" pitchFamily="34" charset="0"/>
                <a:ea typeface="+mn-ea"/>
                <a:cs typeface="+mn-cs"/>
              </a:rPr>
              <a:t>23 August 2021 </a:t>
            </a:r>
          </a:p>
        </p:txBody>
      </p:sp>
      <p:pic>
        <p:nvPicPr>
          <p:cNvPr id="17" name="Picture 16" descr="A blue and white logo&#10;&#10;Description automatically generated">
            <a:extLst>
              <a:ext uri="{FF2B5EF4-FFF2-40B4-BE49-F238E27FC236}">
                <a16:creationId xmlns:a16="http://schemas.microsoft.com/office/drawing/2014/main" id="{84B1E5F5-680E-AA1E-4D8D-F65F9D3F75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838200"/>
            <a:ext cx="3028950" cy="666750"/>
          </a:xfrm>
          <a:prstGeom prst="rect">
            <a:avLst/>
          </a:prstGeom>
        </p:spPr>
      </p:pic>
    </p:spTree>
    <p:extLst>
      <p:ext uri="{BB962C8B-B14F-4D97-AF65-F5344CB8AC3E}">
        <p14:creationId xmlns:p14="http://schemas.microsoft.com/office/powerpoint/2010/main" val="676584816"/>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3.2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34</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10.7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(2021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24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in Italy: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1.26</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country comparison to the world: 209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Text Box 10">
            <a:extLst>
              <a:ext uri="{FF2B5EF4-FFF2-40B4-BE49-F238E27FC236}">
                <a16:creationId xmlns:a16="http://schemas.microsoft.com/office/drawing/2014/main" id="{DC147602-C76E-40D8-9D2E-A5EDCD6C1D03}"/>
              </a:ext>
            </a:extLst>
          </p:cNvPr>
          <p:cNvSpPr txBox="1">
            <a:spLocks noChangeArrowheads="1"/>
          </p:cNvSpPr>
          <p:nvPr/>
        </p:nvSpPr>
        <p:spPr bwMode="auto">
          <a:xfrm>
            <a:off x="404504" y="3505200"/>
            <a:ext cx="8349281" cy="2641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2" name="Text Box 10">
            <a:extLst>
              <a:ext uri="{FF2B5EF4-FFF2-40B4-BE49-F238E27FC236}">
                <a16:creationId xmlns:a16="http://schemas.microsoft.com/office/drawing/2014/main" id="{7098DFCF-3F26-4BDC-B56D-0190D6885435}"/>
              </a:ext>
            </a:extLst>
          </p:cNvPr>
          <p:cNvSpPr txBox="1">
            <a:spLocks noChangeArrowheads="1"/>
          </p:cNvSpPr>
          <p:nvPr/>
        </p:nvSpPr>
        <p:spPr bwMode="auto">
          <a:xfrm>
            <a:off x="404504" y="3352800"/>
            <a:ext cx="8349281" cy="2057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in the meantime, there will be big problems trying to support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 aging population . . . </a:t>
            </a:r>
            <a:endParaRPr kumimoji="0" lang="en-US" sz="18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91512245"/>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4" y="4957870"/>
            <a:ext cx="4556054"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65 years and over</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23.6%</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p:txBody>
      </p:sp>
      <p:sp>
        <p:nvSpPr>
          <p:cNvPr id="9" name="Text Box 10"/>
          <p:cNvSpPr txBox="1">
            <a:spLocks noChangeArrowheads="1"/>
          </p:cNvSpPr>
          <p:nvPr/>
        </p:nvSpPr>
        <p:spPr bwMode="auto">
          <a:xfrm>
            <a:off x="2369547" y="1995404"/>
            <a:ext cx="435728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60,964,931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24 </a:t>
            </a:r>
          </a:p>
        </p:txBody>
      </p:sp>
      <p:sp>
        <p:nvSpPr>
          <p:cNvPr id="10" name="Rectangle 11"/>
          <p:cNvSpPr>
            <a:spLocks noChangeArrowheads="1"/>
          </p:cNvSpPr>
          <p:nvPr/>
        </p:nvSpPr>
        <p:spPr bwMode="auto">
          <a:xfrm>
            <a:off x="1699311" y="3429000"/>
            <a:ext cx="5734263"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growth rate: -0.08%</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201 </a:t>
            </a:r>
          </a:p>
        </p:txBody>
      </p:sp>
      <p:sp>
        <p:nvSpPr>
          <p:cNvPr id="11" name="Rectangle 3">
            <a:extLst>
              <a:ext uri="{FF2B5EF4-FFF2-40B4-BE49-F238E27FC236}">
                <a16:creationId xmlns:a16="http://schemas.microsoft.com/office/drawing/2014/main" id="{55157765-E56B-471A-8354-5B568B7F0496}"/>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05014957"/>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2194" name="Text Box 2"/>
          <p:cNvSpPr txBox="1">
            <a:spLocks noChangeArrowheads="1"/>
          </p:cNvSpPr>
          <p:nvPr/>
        </p:nvSpPr>
        <p:spPr bwMode="auto">
          <a:xfrm>
            <a:off x="2732485" y="6642556"/>
            <a:ext cx="3659976"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http://www.d.umn.edu/cla/faculty/troufs/anth3635/cetexts.html#CrisisofBirths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392195" name="Picture 3"/>
          <p:cNvPicPr>
            <a:picLocks noChangeAspect="1" noChangeArrowheads="1"/>
          </p:cNvPicPr>
          <p:nvPr/>
        </p:nvPicPr>
        <p:blipFill>
          <a:blip r:embed="rId3" cstate="print"/>
          <a:srcRect/>
          <a:stretch>
            <a:fillRect/>
          </a:stretch>
        </p:blipFill>
        <p:spPr bwMode="auto">
          <a:xfrm>
            <a:off x="2743200" y="239713"/>
            <a:ext cx="3638550" cy="5260975"/>
          </a:xfrm>
          <a:prstGeom prst="rect">
            <a:avLst/>
          </a:prstGeom>
          <a:noFill/>
          <a:ln w="28575">
            <a:noFill/>
            <a:miter lim="800000"/>
            <a:headEnd/>
            <a:tailEnd/>
          </a:ln>
        </p:spPr>
      </p:pic>
      <p:sp>
        <p:nvSpPr>
          <p:cNvPr id="392196" name="Text Box 4"/>
          <p:cNvSpPr txBox="1">
            <a:spLocks noChangeArrowheads="1"/>
          </p:cNvSpPr>
          <p:nvPr/>
        </p:nvSpPr>
        <p:spPr bwMode="auto">
          <a:xfrm>
            <a:off x="2785471" y="5496782"/>
            <a:ext cx="3536546" cy="113261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mn-cs"/>
              </a:rPr>
              <a:t>Elizabeth L. Krause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000000"/>
                </a:solidFill>
                <a:effectLst/>
                <a:uLnTx/>
                <a:uFillTx/>
                <a:latin typeface="Arial" charset="0"/>
                <a:ea typeface="+mn-ea"/>
                <a:cs typeface="+mn-cs"/>
              </a:rPr>
              <a:t>A Crisis of Births: </a:t>
            </a:r>
          </a:p>
          <a:p>
            <a:pPr marL="0" marR="0" lvl="0" indent="0" algn="ctr" defTabSz="914400" rtl="0" eaLnBrk="1" fontAlgn="base" latinLnBrk="0" hangingPunct="1">
              <a:lnSpc>
                <a:spcPct val="90000"/>
              </a:lnSpc>
              <a:spcBef>
                <a:spcPct val="20000"/>
              </a:spcBef>
              <a:spcAft>
                <a:spcPct val="0"/>
              </a:spcAft>
              <a:buClrTx/>
              <a:buSzTx/>
              <a:buFontTx/>
              <a:buNone/>
              <a:tabLst/>
              <a:defRPr/>
            </a:pPr>
            <a:r>
              <a:rPr kumimoji="0" lang="en-US" sz="1200" b="1" i="1" u="none" strike="noStrike" kern="1200" cap="none" spc="0" normalizeH="0" baseline="0" noProof="0" dirty="0">
                <a:ln>
                  <a:noFill/>
                </a:ln>
                <a:solidFill>
                  <a:srgbClr val="000000"/>
                </a:solidFill>
                <a:effectLst/>
                <a:uLnTx/>
                <a:uFillTx/>
                <a:latin typeface="Arial" charset="0"/>
                <a:ea typeface="+mn-ea"/>
                <a:cs typeface="+mn-cs"/>
              </a:rPr>
              <a:t>Population Politics and Family-Making in Italy</a:t>
            </a:r>
          </a:p>
          <a:p>
            <a:pPr marL="0" marR="0" lvl="0" indent="0" algn="ctr" defTabSz="914400" rtl="0" eaLnBrk="1" fontAlgn="base" latinLnBrk="0" hangingPunct="1">
              <a:lnSpc>
                <a:spcPct val="9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charset="0"/>
                <a:ea typeface="+mn-ea"/>
                <a:cs typeface="+mn-cs"/>
              </a:rPr>
              <a:t>Belmont, CA: Thompson Wadsworth,  2005. </a:t>
            </a:r>
          </a:p>
        </p:txBody>
      </p:sp>
      <p:sp>
        <p:nvSpPr>
          <p:cNvPr id="6" name="TextBox 5">
            <a:extLst>
              <a:ext uri="{FF2B5EF4-FFF2-40B4-BE49-F238E27FC236}">
                <a16:creationId xmlns:a16="http://schemas.microsoft.com/office/drawing/2014/main" id="{B0233B6A-D8D8-4590-8CCB-D9A770697DB2}"/>
              </a:ext>
            </a:extLst>
          </p:cNvPr>
          <p:cNvSpPr txBox="1"/>
          <p:nvPr/>
        </p:nvSpPr>
        <p:spPr>
          <a:xfrm>
            <a:off x="266300" y="1305025"/>
            <a:ext cx="2362200" cy="3883179"/>
          </a:xfrm>
          <a:prstGeom prst="rect">
            <a:avLst/>
          </a:prstGeom>
          <a:noFill/>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E32237"/>
                </a:solidFill>
                <a:effectLst/>
                <a:uLnTx/>
                <a:uFillTx/>
                <a:latin typeface="Verdana" pitchFamily="34" charset="0"/>
                <a:ea typeface="+mn-ea"/>
                <a:cs typeface="+mn-cs"/>
              </a:rPr>
              <a:t>This is detailed in Betsy Krause’s excellent book</a:t>
            </a:r>
            <a:endParaRPr kumimoji="0" lang="en-US" sz="1800" b="0" i="0" u="none" strike="noStrike" kern="1200" cap="none" spc="0" normalizeH="0" baseline="0" noProof="0" dirty="0">
              <a:ln>
                <a:noFill/>
              </a:ln>
              <a:solidFill>
                <a:srgbClr val="E32237"/>
              </a:solidFill>
              <a:effectLst/>
              <a:uLnTx/>
              <a:uFillTx/>
              <a:latin typeface="Verdana" pitchFamily="34" charset="0"/>
              <a:ea typeface="+mn-ea"/>
              <a:cs typeface="+mn-cs"/>
            </a:endParaRPr>
          </a:p>
        </p:txBody>
      </p:sp>
    </p:spTree>
    <p:extLst>
      <p:ext uri="{BB962C8B-B14F-4D97-AF65-F5344CB8AC3E}">
        <p14:creationId xmlns:p14="http://schemas.microsoft.com/office/powerpoint/2010/main" val="1007525467"/>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286000" y="2661947"/>
            <a:ext cx="4572000" cy="182492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Here’s how that works . . .</a:t>
            </a:r>
          </a:p>
        </p:txBody>
      </p:sp>
    </p:spTree>
    <p:extLst>
      <p:ext uri="{BB962C8B-B14F-4D97-AF65-F5344CB8AC3E}">
        <p14:creationId xmlns:p14="http://schemas.microsoft.com/office/powerpoint/2010/main" val="405346377"/>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2140239"/>
            <a:ext cx="7048500" cy="35747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Population change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births minus deaths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Arial" charset="0"/>
                <a:ea typeface="+mn-ea"/>
                <a:cs typeface="+mn-cs"/>
              </a:rPr>
              <a:t>plus net migration</a:t>
            </a:r>
          </a:p>
          <a:p>
            <a:pPr marL="0" marR="0" lvl="0" indent="0" algn="ctr" defTabSz="914400" rtl="0" eaLnBrk="1" fontAlgn="base" latinLnBrk="0" hangingPunct="1">
              <a:lnSpc>
                <a:spcPct val="150000"/>
              </a:lnSpc>
              <a:spcBef>
                <a:spcPct val="20000"/>
              </a:spcBef>
              <a:spcAft>
                <a:spcPct val="0"/>
              </a:spcAft>
              <a:buClrTx/>
              <a:buSzTx/>
              <a:buFontTx/>
              <a:buNone/>
              <a:tabLst/>
              <a:defRPr/>
            </a:pPr>
            <a:r>
              <a:rPr lang="en-US" sz="2000" i="0" dirty="0">
                <a:solidFill>
                  <a:schemeClr val="bg1"/>
                </a:solidFill>
                <a:latin typeface="Arial" charset="0"/>
              </a:rPr>
              <a:t>(immigration minus emigration) </a:t>
            </a:r>
            <a:endParaRPr kumimoji="0" lang="en-US" sz="2000" b="1" i="0" u="none" strike="noStrike" kern="1200" cap="none" spc="0" normalizeH="0" baseline="0" noProof="0" dirty="0">
              <a:ln>
                <a:noFill/>
              </a:ln>
              <a:solidFill>
                <a:schemeClr val="bg1"/>
              </a:solidFill>
              <a:effectLst/>
              <a:uLnTx/>
              <a:uFillTx/>
              <a:latin typeface="Arial" charset="0"/>
              <a:ea typeface="+mn-ea"/>
              <a:cs typeface="+mn-cs"/>
            </a:endParaRPr>
          </a:p>
        </p:txBody>
      </p:sp>
    </p:spTree>
    <p:extLst>
      <p:ext uri="{BB962C8B-B14F-4D97-AF65-F5344CB8AC3E}">
        <p14:creationId xmlns:p14="http://schemas.microsoft.com/office/powerpoint/2010/main" val="1710449869"/>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905000"/>
            <a:ext cx="7048500" cy="389645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If you like formulas, here’s the formula:</a:t>
            </a:r>
          </a:p>
          <a:p>
            <a:pPr marL="0" marR="0" lvl="0" indent="0" algn="ctr" defTabSz="914400" rtl="0" eaLnBrk="1" fontAlgn="base" latinLnBrk="0" hangingPunct="1">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∆p = (b-d) + (</a:t>
            </a:r>
            <a:r>
              <a:rPr kumimoji="0" lang="en-US" sz="4800" b="1" i="0" u="none" strike="noStrike" kern="1200" cap="none" spc="0" normalizeH="0" baseline="0" noProof="0" dirty="0" err="1">
                <a:ln>
                  <a:noFill/>
                </a:ln>
                <a:solidFill>
                  <a:srgbClr val="FF0000"/>
                </a:solidFill>
                <a:effectLst/>
                <a:uLnTx/>
                <a:uFillTx/>
                <a:latin typeface="Arial" charset="0"/>
                <a:ea typeface="+mn-ea"/>
                <a:cs typeface="+mn-cs"/>
              </a:rPr>
              <a:t>i</a:t>
            </a:r>
            <a:r>
              <a:rPr kumimoji="0" lang="en-US" sz="4800" b="1" i="0" u="none" strike="noStrike" kern="1200" cap="none" spc="0" normalizeH="0" baseline="0" noProof="0" dirty="0">
                <a:ln>
                  <a:noFill/>
                </a:ln>
                <a:solidFill>
                  <a:srgbClr val="FF0000"/>
                </a:solidFill>
                <a:effectLst/>
                <a:uLnTx/>
                <a:uFillTx/>
                <a:latin typeface="Arial" charset="0"/>
                <a:ea typeface="+mn-ea"/>
                <a:cs typeface="+mn-cs"/>
              </a:rPr>
              <a:t>-e)</a:t>
            </a:r>
          </a:p>
          <a:p>
            <a:pPr marL="0" marR="0" lvl="0" indent="0" algn="ctr" defTabSz="914400" rtl="0" eaLnBrk="1" fontAlgn="base" latinLnBrk="0" hangingPunct="1">
              <a:spcBef>
                <a:spcPct val="20000"/>
              </a:spcBef>
              <a:spcAft>
                <a:spcPct val="0"/>
              </a:spcAft>
              <a:buClrTx/>
              <a:buSzTx/>
              <a:buFontTx/>
              <a:buNone/>
              <a:tabLst/>
              <a:defRPr/>
            </a:pPr>
            <a:endParaRPr kumimoji="0" lang="en-US" sz="1800" b="1" i="0" u="none" strike="noStrike" kern="1200" cap="none" spc="0" normalizeH="0" baseline="0" noProof="0" dirty="0">
              <a:ln>
                <a:noFill/>
              </a:ln>
              <a:solidFill>
                <a:schemeClr val="bg1"/>
              </a:solidFill>
              <a:effectLst/>
              <a:uLnTx/>
              <a:uFillTx/>
              <a:latin typeface="Arial" charset="0"/>
              <a:ea typeface="+mn-ea"/>
              <a:cs typeface="+mn-cs"/>
            </a:endParaRP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∆p = </a:t>
            </a:r>
            <a:r>
              <a:rPr lang="en-US" sz="2400" i="0" dirty="0">
                <a:solidFill>
                  <a:schemeClr val="bg1"/>
                </a:solidFill>
                <a:latin typeface="Arial" charset="0"/>
              </a:rPr>
              <a:t>population change</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b = births</a:t>
            </a:r>
          </a:p>
          <a:p>
            <a:pPr marL="0" marR="0" lvl="0" indent="0" algn="ctr" defTabSz="914400" rtl="0" eaLnBrk="1" fontAlgn="base" latinLnBrk="0" hangingPunct="1">
              <a:spcBef>
                <a:spcPct val="20000"/>
              </a:spcBef>
              <a:spcAft>
                <a:spcPct val="0"/>
              </a:spcAft>
              <a:buClrTx/>
              <a:buSzTx/>
              <a:buFontTx/>
              <a:buNone/>
              <a:tabLst/>
              <a:defRPr/>
            </a:pPr>
            <a:r>
              <a:rPr lang="en-US" sz="2400" i="0" dirty="0">
                <a:solidFill>
                  <a:schemeClr val="bg1"/>
                </a:solidFill>
                <a:latin typeface="Arial" charset="0"/>
              </a:rPr>
              <a:t>d = deaths</a:t>
            </a:r>
          </a:p>
          <a:p>
            <a:pPr marL="0" marR="0" lvl="0" indent="0" algn="ctr" defTabSz="914400" rtl="0" eaLnBrk="1" fontAlgn="base" latinLnBrk="0" hangingPunct="1">
              <a:spcBef>
                <a:spcPct val="2000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charset="0"/>
                <a:ea typeface="+mn-ea"/>
                <a:cs typeface="+mn-cs"/>
              </a:rPr>
              <a:t> I = </a:t>
            </a:r>
            <a:r>
              <a:rPr lang="en-US" sz="2400" i="0" dirty="0">
                <a:solidFill>
                  <a:schemeClr val="bg1"/>
                </a:solidFill>
                <a:latin typeface="Arial" charset="0"/>
              </a:rPr>
              <a:t>immigration </a:t>
            </a:r>
          </a:p>
          <a:p>
            <a:pPr marL="0" marR="0" lvl="0" indent="0" algn="ctr" defTabSz="914400" rtl="0" eaLnBrk="1" fontAlgn="base" latinLnBrk="0" hangingPunct="1">
              <a:spcBef>
                <a:spcPct val="20000"/>
              </a:spcBef>
              <a:spcAft>
                <a:spcPct val="0"/>
              </a:spcAft>
              <a:buClrTx/>
              <a:buSzTx/>
              <a:buFontTx/>
              <a:buNone/>
              <a:tabLst/>
              <a:defRPr/>
            </a:pPr>
            <a:r>
              <a:rPr lang="en-US" sz="2400" i="0" dirty="0">
                <a:solidFill>
                  <a:schemeClr val="bg1"/>
                </a:solidFill>
                <a:latin typeface="Arial" charset="0"/>
              </a:rPr>
              <a:t>e = emigration </a:t>
            </a:r>
            <a:endParaRPr kumimoji="0" lang="en-US" sz="2400" b="1" i="0" u="none" strike="noStrike" kern="1200" cap="none" spc="0" normalizeH="0" baseline="0" noProof="0" dirty="0">
              <a:ln>
                <a:noFill/>
              </a:ln>
              <a:solidFill>
                <a:schemeClr val="bg1"/>
              </a:solidFill>
              <a:effectLst/>
              <a:uLnTx/>
              <a:uFillTx/>
              <a:latin typeface="Arial" charset="0"/>
              <a:ea typeface="+mn-ea"/>
              <a:cs typeface="+mn-cs"/>
            </a:endParaRPr>
          </a:p>
        </p:txBody>
      </p:sp>
    </p:spTree>
    <p:extLst>
      <p:ext uri="{BB962C8B-B14F-4D97-AF65-F5344CB8AC3E}">
        <p14:creationId xmlns:p14="http://schemas.microsoft.com/office/powerpoint/2010/main" val="3998809898"/>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026" name="Picture 2" descr="File:Population pyramid example.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486" y="1905000"/>
            <a:ext cx="8229600" cy="4056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282205" y="914400"/>
            <a:ext cx="6580909" cy="95410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Verdana" pitchFamily="34" charset="0"/>
                <a:ea typeface="+mn-ea"/>
                <a:cs typeface="+mn-cs"/>
              </a:rPr>
              <a:t>Population Pyramids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reflect population composition and change </a:t>
            </a:r>
          </a:p>
        </p:txBody>
      </p:sp>
    </p:spTree>
    <p:extLst>
      <p:ext uri="{BB962C8B-B14F-4D97-AF65-F5344CB8AC3E}">
        <p14:creationId xmlns:p14="http://schemas.microsoft.com/office/powerpoint/2010/main" val="3643348314"/>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16002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19435F1B-EBEB-4770-9942-4F03FB460821}"/>
              </a:ext>
            </a:extLst>
          </p:cNvPr>
          <p:cNvSpPr txBox="1"/>
          <p:nvPr/>
        </p:nvSpPr>
        <p:spPr>
          <a:xfrm>
            <a:off x="1981200" y="5739825"/>
            <a:ext cx="4419600"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expanding</a:t>
            </a:r>
            <a:endParaRPr lang="en-US" sz="2800" dirty="0">
              <a:solidFill>
                <a:srgbClr val="C00000"/>
              </a:solidFill>
            </a:endParaRPr>
          </a:p>
        </p:txBody>
      </p:sp>
    </p:spTree>
    <p:extLst>
      <p:ext uri="{BB962C8B-B14F-4D97-AF65-F5344CB8AC3E}">
        <p14:creationId xmlns:p14="http://schemas.microsoft.com/office/powerpoint/2010/main" val="4235117105"/>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37338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E5227DA0-6276-4BE9-A773-00D9E58D4EFB}"/>
              </a:ext>
            </a:extLst>
          </p:cNvPr>
          <p:cNvSpPr txBox="1"/>
          <p:nvPr/>
        </p:nvSpPr>
        <p:spPr>
          <a:xfrm>
            <a:off x="4139665" y="5801380"/>
            <a:ext cx="43947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expanding</a:t>
            </a:r>
            <a:endParaRPr lang="en-US" sz="2800" dirty="0">
              <a:solidFill>
                <a:srgbClr val="C00000"/>
              </a:solidFill>
            </a:endParaRPr>
          </a:p>
        </p:txBody>
      </p:sp>
    </p:spTree>
    <p:extLst>
      <p:ext uri="{BB962C8B-B14F-4D97-AF65-F5344CB8AC3E}">
        <p14:creationId xmlns:p14="http://schemas.microsoft.com/office/powerpoint/2010/main" val="736475403"/>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579120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218AA316-5D14-41DB-A1E8-3EB55B16432C}"/>
              </a:ext>
            </a:extLst>
          </p:cNvPr>
          <p:cNvSpPr txBox="1"/>
          <p:nvPr/>
        </p:nvSpPr>
        <p:spPr>
          <a:xfrm>
            <a:off x="1548865" y="5801380"/>
            <a:ext cx="43947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stationary</a:t>
            </a:r>
            <a:endParaRPr lang="en-US" sz="2800" dirty="0">
              <a:solidFill>
                <a:srgbClr val="C00000"/>
              </a:solidFill>
            </a:endParaRPr>
          </a:p>
        </p:txBody>
      </p:sp>
    </p:spTree>
    <p:extLst>
      <p:ext uri="{BB962C8B-B14F-4D97-AF65-F5344CB8AC3E}">
        <p14:creationId xmlns:p14="http://schemas.microsoft.com/office/powerpoint/2010/main" val="3119442381"/>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2271486" y="6418624"/>
            <a:ext cx="4572000" cy="36317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https://en.wikipedia.org/wiki/Population_pyramid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https://en.wikipedia.org/wiki/Demographic_transition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descr="File:DTM Pyramid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130105"/>
            <a:ext cx="8686800" cy="2356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7200" y="712720"/>
            <a:ext cx="8229600" cy="2259080"/>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Population Pyramids for 4 Stages of the </a:t>
            </a:r>
            <a:r>
              <a:rPr kumimoji="0" lang="en-US" sz="3600" b="1" i="0" u="none" strike="noStrike" kern="1200" cap="none" spc="0" normalizeH="0" baseline="0" noProof="0" dirty="0">
                <a:ln>
                  <a:noFill/>
                </a:ln>
                <a:solidFill>
                  <a:srgbClr val="C00000"/>
                </a:solidFill>
                <a:effectLst/>
                <a:uLnTx/>
                <a:uFillTx/>
                <a:latin typeface="Verdana" pitchFamily="34" charset="0"/>
                <a:ea typeface="+mn-ea"/>
                <a:cs typeface="+mn-cs"/>
              </a:rPr>
              <a:t>Demographic Transition </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Model</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 . the transition from high birth and death rates to low birth and death rates as a country develops from a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pre-industrial to an industrialized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economic system”</a:t>
            </a:r>
            <a:endPar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Up Arrow 1"/>
          <p:cNvSpPr/>
          <p:nvPr/>
        </p:nvSpPr>
        <p:spPr>
          <a:xfrm>
            <a:off x="7829350" y="5410200"/>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6" name="TextBox 5">
            <a:extLst>
              <a:ext uri="{FF2B5EF4-FFF2-40B4-BE49-F238E27FC236}">
                <a16:creationId xmlns:a16="http://schemas.microsoft.com/office/drawing/2014/main" id="{3288E50F-29C0-4024-8EBC-02EFF3D25EE7}"/>
              </a:ext>
            </a:extLst>
          </p:cNvPr>
          <p:cNvSpPr txBox="1"/>
          <p:nvPr/>
        </p:nvSpPr>
        <p:spPr>
          <a:xfrm>
            <a:off x="3200400" y="5801380"/>
            <a:ext cx="4851935" cy="523220"/>
          </a:xfrm>
          <a:prstGeom prst="rect">
            <a:avLst/>
          </a:prstGeom>
          <a:noFill/>
        </p:spPr>
        <p:txBody>
          <a:bodyPr wrap="square">
            <a:spAutoFit/>
          </a:bodyPr>
          <a:lstStyle/>
          <a:p>
            <a:r>
              <a:rPr lang="en-US" sz="2800" i="0" dirty="0">
                <a:solidFill>
                  <a:srgbClr val="C00000"/>
                </a:solidFill>
                <a:latin typeface="Arial" charset="0"/>
              </a:rPr>
              <a:t>population is </a:t>
            </a:r>
            <a:r>
              <a:rPr lang="en-US" sz="2800" dirty="0">
                <a:solidFill>
                  <a:srgbClr val="C00000"/>
                </a:solidFill>
                <a:latin typeface="Arial" charset="0"/>
              </a:rPr>
              <a:t>contracting</a:t>
            </a:r>
            <a:endParaRPr lang="en-US" sz="2800" dirty="0">
              <a:solidFill>
                <a:srgbClr val="C00000"/>
              </a:solidFill>
            </a:endParaRPr>
          </a:p>
        </p:txBody>
      </p:sp>
    </p:spTree>
    <p:extLst>
      <p:ext uri="{BB962C8B-B14F-4D97-AF65-F5344CB8AC3E}">
        <p14:creationId xmlns:p14="http://schemas.microsoft.com/office/powerpoint/2010/main" val="4019664490"/>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 major problem occurs with the large and growing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charset="0"/>
                <a:ea typeface="+mn-ea"/>
                <a:cs typeface="+mn-cs"/>
              </a:rPr>
              <a:t>“dependent population”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charset="0"/>
                <a:ea typeface="+mn-ea"/>
                <a:cs typeface="+mn-cs"/>
              </a:rPr>
              <a:t>(those </a:t>
            </a:r>
            <a:r>
              <a:rPr kumimoji="0" lang="en-US" sz="3200" b="1" i="1" u="none" strike="noStrike" kern="1200" cap="none" spc="0" normalizeH="0" baseline="0" noProof="0" dirty="0">
                <a:ln>
                  <a:noFill/>
                </a:ln>
                <a:solidFill>
                  <a:srgbClr val="FF0000"/>
                </a:solidFill>
                <a:effectLst/>
                <a:uLnTx/>
                <a:uFillTx/>
                <a:latin typeface="Arial" charset="0"/>
                <a:ea typeface="+mn-ea"/>
                <a:cs typeface="+mn-cs"/>
              </a:rPr>
              <a:t>not in the work force </a:t>
            </a:r>
            <a:r>
              <a:rPr kumimoji="0" lang="en-US" sz="3200" b="1" i="0" u="none" strike="noStrike" kern="1200" cap="none" spc="0" normalizeH="0" baseline="0" noProof="0" dirty="0">
                <a:ln>
                  <a:noFill/>
                </a:ln>
                <a:solidFill>
                  <a:srgbClr val="FF0000"/>
                </a:solidFill>
                <a:effectLst/>
                <a:uLnTx/>
                <a:uFillTx/>
                <a:latin typeface="Arial" charset="0"/>
                <a:ea typeface="+mn-ea"/>
                <a:cs typeface="+mn-cs"/>
              </a:rPr>
              <a:t>who must be supported by those </a:t>
            </a:r>
            <a:r>
              <a:rPr kumimoji="0" lang="en-US" sz="3200" b="1" i="1" u="none" strike="noStrike" kern="1200" cap="none" spc="0" normalizeH="0" baseline="0" noProof="0" dirty="0">
                <a:ln>
                  <a:noFill/>
                </a:ln>
                <a:solidFill>
                  <a:srgbClr val="FF0000"/>
                </a:solidFill>
                <a:effectLst/>
                <a:uLnTx/>
                <a:uFillTx/>
                <a:latin typeface="Arial" charset="0"/>
                <a:ea typeface="+mn-ea"/>
                <a:cs typeface="+mn-cs"/>
              </a:rPr>
              <a:t>in</a:t>
            </a:r>
            <a:r>
              <a:rPr kumimoji="0" lang="en-US" sz="3200" b="1" i="0" u="none" strike="noStrike" kern="1200" cap="none" spc="0" normalizeH="0" baseline="0" noProof="0" dirty="0">
                <a:ln>
                  <a:noFill/>
                </a:ln>
                <a:solidFill>
                  <a:srgbClr val="FF0000"/>
                </a:solidFill>
                <a:effectLst/>
                <a:uLnTx/>
                <a:uFillTx/>
                <a:latin typeface="Arial" charset="0"/>
                <a:ea typeface="+mn-ea"/>
                <a:cs typeface="+mn-cs"/>
              </a:rPr>
              <a:t> the work force)</a:t>
            </a:r>
          </a:p>
        </p:txBody>
      </p:sp>
    </p:spTree>
    <p:extLst>
      <p:ext uri="{BB962C8B-B14F-4D97-AF65-F5344CB8AC3E}">
        <p14:creationId xmlns:p14="http://schemas.microsoft.com/office/powerpoint/2010/main" val="761492940"/>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066800" y="1867548"/>
            <a:ext cx="7048500" cy="355174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“dependent population” </a:t>
            </a:r>
            <a:r>
              <a:rPr kumimoji="0" lang="en-US" sz="4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number of people that have to be supported by those of working age</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charset="0"/>
                <a:ea typeface="+mn-ea"/>
                <a:cs typeface="+mn-cs"/>
              </a:rPr>
              <a:t>Usually, it’s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population aged 0-14 + those 65 and over)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divided by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charset="0"/>
                <a:ea typeface="+mn-ea"/>
                <a:cs typeface="+mn-cs"/>
              </a:rPr>
              <a:t>(the total population 15-64)</a:t>
            </a:r>
          </a:p>
        </p:txBody>
      </p:sp>
    </p:spTree>
    <p:extLst>
      <p:ext uri="{BB962C8B-B14F-4D97-AF65-F5344CB8AC3E}">
        <p14:creationId xmlns:p14="http://schemas.microsoft.com/office/powerpoint/2010/main" val="4270520852"/>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7704203D-B8A9-4B70-BCED-497EDDADCDEF}"/>
              </a:ext>
            </a:extLst>
          </p:cNvPr>
          <p:cNvSpPr/>
          <p:nvPr/>
        </p:nvSpPr>
        <p:spPr>
          <a:xfrm>
            <a:off x="162025" y="1676400"/>
            <a:ext cx="8229600" cy="13339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F2C09EC-2D4D-46EB-91A1-0B461199A3C1}"/>
              </a:ext>
            </a:extLst>
          </p:cNvPr>
          <p:cNvSpPr/>
          <p:nvPr/>
        </p:nvSpPr>
        <p:spPr>
          <a:xfrm>
            <a:off x="162025" y="4572000"/>
            <a:ext cx="8229600" cy="4572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32091E8C-65CC-43D4-B8E6-01EFFFC4162A}"/>
              </a:ext>
            </a:extLst>
          </p:cNvPr>
          <p:cNvSpPr txBox="1"/>
          <p:nvPr/>
        </p:nvSpPr>
        <p:spPr>
          <a:xfrm>
            <a:off x="1733350" y="2180925"/>
            <a:ext cx="5715000" cy="584775"/>
          </a:xfrm>
          <a:prstGeom prst="rect">
            <a:avLst/>
          </a:prstGeom>
          <a:noFill/>
        </p:spPr>
        <p:txBody>
          <a:bodyPr wrap="square">
            <a:spAutoFit/>
          </a:bodyPr>
          <a:lstStyle/>
          <a:p>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
        <p:nvSpPr>
          <p:cNvPr id="13" name="TextBox 12">
            <a:extLst>
              <a:ext uri="{FF2B5EF4-FFF2-40B4-BE49-F238E27FC236}">
                <a16:creationId xmlns:a16="http://schemas.microsoft.com/office/drawing/2014/main" id="{9F7C6D51-AA3F-415F-AE1C-C4ADFA2FDFF4}"/>
              </a:ext>
            </a:extLst>
          </p:cNvPr>
          <p:cNvSpPr txBox="1"/>
          <p:nvPr/>
        </p:nvSpPr>
        <p:spPr>
          <a:xfrm>
            <a:off x="1733350" y="4515050"/>
            <a:ext cx="5715000" cy="584775"/>
          </a:xfrm>
          <a:prstGeom prst="rect">
            <a:avLst/>
          </a:prstGeom>
          <a:noFill/>
        </p:spPr>
        <p:txBody>
          <a:bodyPr wrap="square">
            <a:spAutoFit/>
          </a:bodyPr>
          <a:lstStyle/>
          <a:p>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Tree>
    <p:extLst>
      <p:ext uri="{BB962C8B-B14F-4D97-AF65-F5344CB8AC3E}">
        <p14:creationId xmlns:p14="http://schemas.microsoft.com/office/powerpoint/2010/main" val="1192989052"/>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7" name="Text Box 12">
            <a:extLst>
              <a:ext uri="{FF2B5EF4-FFF2-40B4-BE49-F238E27FC236}">
                <a16:creationId xmlns:a16="http://schemas.microsoft.com/office/drawing/2014/main" id="{197404A6-71BC-44DB-B636-26F5A7950706}"/>
              </a:ext>
            </a:extLst>
          </p:cNvPr>
          <p:cNvSpPr txBox="1">
            <a:spLocks noChangeArrowheads="1"/>
          </p:cNvSpPr>
          <p:nvPr/>
        </p:nvSpPr>
        <p:spPr bwMode="auto">
          <a:xfrm>
            <a:off x="3200400" y="4110335"/>
            <a:ext cx="936475"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8" name="Text Box 12">
            <a:extLst>
              <a:ext uri="{FF2B5EF4-FFF2-40B4-BE49-F238E27FC236}">
                <a16:creationId xmlns:a16="http://schemas.microsoft.com/office/drawing/2014/main" id="{70446B88-A886-4C62-901B-11877E5F9A00}"/>
              </a:ext>
            </a:extLst>
          </p:cNvPr>
          <p:cNvSpPr txBox="1">
            <a:spLocks noChangeArrowheads="1"/>
          </p:cNvSpPr>
          <p:nvPr/>
        </p:nvSpPr>
        <p:spPr bwMode="auto">
          <a:xfrm>
            <a:off x="5020179" y="4105975"/>
            <a:ext cx="122822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Verdana" pitchFamily="34" charset="0"/>
                <a:ea typeface="+mn-ea"/>
                <a:cs typeface="+mn-cs"/>
              </a:rPr>
              <a:t>female</a:t>
            </a:r>
            <a:endParaRPr kumimoji="0" lang="en-US" sz="14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16" name="Rectangle 15">
            <a:extLst>
              <a:ext uri="{FF2B5EF4-FFF2-40B4-BE49-F238E27FC236}">
                <a16:creationId xmlns:a16="http://schemas.microsoft.com/office/drawing/2014/main" id="{39A7D0BB-598C-4BAB-AED5-2F260E3FDC87}"/>
              </a:ext>
            </a:extLst>
          </p:cNvPr>
          <p:cNvSpPr/>
          <p:nvPr/>
        </p:nvSpPr>
        <p:spPr>
          <a:xfrm>
            <a:off x="152400" y="2999875"/>
            <a:ext cx="8229600" cy="1562500"/>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D0B3DE15-4FB2-4D49-BDD0-F24BD90503A4}"/>
              </a:ext>
            </a:extLst>
          </p:cNvPr>
          <p:cNvSpPr txBox="1"/>
          <p:nvPr/>
        </p:nvSpPr>
        <p:spPr>
          <a:xfrm>
            <a:off x="1295400" y="3170732"/>
            <a:ext cx="6533950" cy="1077218"/>
          </a:xfrm>
          <a:prstGeom prst="rect">
            <a:avLst/>
          </a:prstGeom>
          <a:noFill/>
        </p:spPr>
        <p:txBody>
          <a:bodyPr wrap="square">
            <a:spAutoFit/>
          </a:bodyPr>
          <a:lstStyle/>
          <a:p>
            <a:r>
              <a:rPr lang="en-US" i="0" dirty="0">
                <a:latin typeface="Arial" charset="0"/>
              </a:rPr>
              <a:t>People who have to support the </a:t>
            </a:r>
            <a:r>
              <a:rPr kumimoji="0" lang="en-US" sz="3200" b="1" i="0" u="none" strike="noStrike" kern="1200" cap="none" spc="0" normalizeH="0" baseline="0" noProof="0" dirty="0">
                <a:ln>
                  <a:noFill/>
                </a:ln>
                <a:effectLst/>
                <a:uLnTx/>
                <a:uFillTx/>
                <a:latin typeface="Arial" charset="0"/>
                <a:ea typeface="+mn-ea"/>
                <a:cs typeface="+mn-cs"/>
              </a:rPr>
              <a:t>“dependent population” </a:t>
            </a:r>
            <a:endParaRPr lang="en-US" dirty="0"/>
          </a:p>
        </p:txBody>
      </p:sp>
    </p:spTree>
    <p:extLst>
      <p:ext uri="{BB962C8B-B14F-4D97-AF65-F5344CB8AC3E}">
        <p14:creationId xmlns:p14="http://schemas.microsoft.com/office/powerpoint/2010/main" val="3363054145"/>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51F268DF-DF04-4E83-A080-2D731876968E}"/>
              </a:ext>
            </a:extLst>
          </p:cNvPr>
          <p:cNvSpPr/>
          <p:nvPr/>
        </p:nvSpPr>
        <p:spPr>
          <a:xfrm>
            <a:off x="2286000" y="2590800"/>
            <a:ext cx="4572000" cy="1668149"/>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Every 5 years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 lines move up one level</a:t>
            </a:r>
          </a:p>
        </p:txBody>
      </p:sp>
    </p:spTree>
    <p:extLst>
      <p:ext uri="{BB962C8B-B14F-4D97-AF65-F5344CB8AC3E}">
        <p14:creationId xmlns:p14="http://schemas.microsoft.com/office/powerpoint/2010/main" val="1032483330"/>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52400" y="2999875"/>
            <a:ext cx="8229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181F87E-8BD6-4DDA-888A-5141F3689D53}"/>
              </a:ext>
            </a:extLst>
          </p:cNvPr>
          <p:cNvSpPr/>
          <p:nvPr/>
        </p:nvSpPr>
        <p:spPr>
          <a:xfrm>
            <a:off x="152400" y="4871948"/>
            <a:ext cx="8229600"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9" name="Rectangle 18">
            <a:extLst>
              <a:ext uri="{FF2B5EF4-FFF2-40B4-BE49-F238E27FC236}">
                <a16:creationId xmlns:a16="http://schemas.microsoft.com/office/drawing/2014/main" id="{CF1D8BF2-1D49-4988-9313-F5231A2FC998}"/>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lang="en-US" sz="2800" i="0" dirty="0"/>
              <a:t>combined with the shrinking base groups </a:t>
            </a:r>
            <a:r>
              <a:rPr kumimoji="0" lang="en-US" sz="2800" b="1" i="0" u="none" strike="noStrike" kern="1200" cap="none" spc="0" normalizeH="0" baseline="0" noProof="0" dirty="0">
                <a:ln>
                  <a:noFill/>
                </a:ln>
                <a:effectLst/>
                <a:uLnTx/>
                <a:uFillTx/>
                <a:latin typeface="Verdana" pitchFamily="34" charset="0"/>
                <a:ea typeface="+mn-ea"/>
                <a:cs typeface="+mn-cs"/>
              </a:rPr>
              <a:t>could be a </a:t>
            </a:r>
            <a:r>
              <a:rPr kumimoji="0" lang="en-US" sz="2800" b="1" i="1" u="none" strike="noStrike" kern="1200" cap="none" spc="0" normalizeH="0" baseline="0" noProof="0" dirty="0">
                <a:ln>
                  <a:noFill/>
                </a:ln>
                <a:effectLst/>
                <a:uLnTx/>
                <a:uFillTx/>
                <a:latin typeface="Verdana" pitchFamily="34" charset="0"/>
                <a:ea typeface="+mn-ea"/>
                <a:cs typeface="+mn-cs"/>
              </a:rPr>
              <a:t>big</a:t>
            </a:r>
            <a:r>
              <a:rPr kumimoji="0" lang="en-US" sz="2800" b="1" i="0" u="none" strike="noStrike" kern="1200" cap="none" spc="0" normalizeH="0" baseline="0" noProof="0" dirty="0">
                <a:ln>
                  <a:noFill/>
                </a:ln>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3503547221"/>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999875"/>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9" name="Rectangle 18">
            <a:extLst>
              <a:ext uri="{FF2B5EF4-FFF2-40B4-BE49-F238E27FC236}">
                <a16:creationId xmlns:a16="http://schemas.microsoft.com/office/drawing/2014/main" id="{CF1D8BF2-1D49-4988-9313-F5231A2FC998}"/>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2A54410-07C4-47A2-B6FD-BAB184AA97C4}"/>
                  </a:ext>
                </a:extLst>
              </p14:cNvPr>
              <p14:cNvContentPartPr/>
              <p14:nvPr/>
            </p14:nvContentPartPr>
            <p14:xfrm>
              <a:off x="3872880" y="1307240"/>
              <a:ext cx="2227680" cy="77400"/>
            </p14:xfrm>
          </p:contentPart>
        </mc:Choice>
        <mc:Fallback xmlns="">
          <p:pic>
            <p:nvPicPr>
              <p:cNvPr id="3" name="Ink 2">
                <a:extLst>
                  <a:ext uri="{FF2B5EF4-FFF2-40B4-BE49-F238E27FC236}">
                    <a16:creationId xmlns:a16="http://schemas.microsoft.com/office/drawing/2014/main" id="{B2A54410-07C4-47A2-B6FD-BAB184AA97C4}"/>
                  </a:ext>
                </a:extLst>
              </p:cNvPr>
              <p:cNvPicPr/>
              <p:nvPr/>
            </p:nvPicPr>
            <p:blipFill>
              <a:blip r:embed="rId6"/>
              <a:stretch>
                <a:fillRect/>
              </a:stretch>
            </p:blipFill>
            <p:spPr>
              <a:xfrm>
                <a:off x="3818871" y="1199240"/>
                <a:ext cx="2335337" cy="293040"/>
              </a:xfrm>
              <a:prstGeom prst="rect">
                <a:avLst/>
              </a:prstGeom>
            </p:spPr>
          </p:pic>
        </mc:Fallback>
      </mc:AlternateContent>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925833380"/>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999875"/>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44457165"/>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819400"/>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685543204"/>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447800" y="2590800"/>
            <a:ext cx="6324600"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1009740871"/>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735282" y="2362200"/>
            <a:ext cx="5749636"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2351716320"/>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1987004" y="2133600"/>
            <a:ext cx="5226942"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2702302034"/>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a:extLst>
              <a:ext uri="{FF2B5EF4-FFF2-40B4-BE49-F238E27FC236}">
                <a16:creationId xmlns:a16="http://schemas.microsoft.com/office/drawing/2014/main" id="{84AF2BEB-2789-4D97-9CBF-E90A722EC777}"/>
              </a:ext>
            </a:extLst>
          </p:cNvPr>
          <p:cNvSpPr/>
          <p:nvPr/>
        </p:nvSpPr>
        <p:spPr>
          <a:xfrm>
            <a:off x="2440582" y="1676400"/>
            <a:ext cx="4319786" cy="95767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2" name="Rectangle 1">
            <a:extLst>
              <a:ext uri="{FF2B5EF4-FFF2-40B4-BE49-F238E27FC236}">
                <a16:creationId xmlns:a16="http://schemas.microsoft.com/office/drawing/2014/main" id="{CFE5FE00-1E13-467F-A983-2A80E6D6C2A8}"/>
              </a:ext>
            </a:extLst>
          </p:cNvPr>
          <p:cNvSpPr/>
          <p:nvPr/>
        </p:nvSpPr>
        <p:spPr bwMode="auto">
          <a:xfrm>
            <a:off x="3505200" y="1203835"/>
            <a:ext cx="1203325" cy="352571"/>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1" name="Rectangle 10">
            <a:extLst>
              <a:ext uri="{FF2B5EF4-FFF2-40B4-BE49-F238E27FC236}">
                <a16:creationId xmlns:a16="http://schemas.microsoft.com/office/drawing/2014/main" id="{8DE5DEAC-BFF3-4C7C-81B7-DCC720BE5583}"/>
              </a:ext>
            </a:extLst>
          </p:cNvPr>
          <p:cNvSpPr/>
          <p:nvPr/>
        </p:nvSpPr>
        <p:spPr>
          <a:xfrm>
            <a:off x="2867525" y="4871948"/>
            <a:ext cx="3265959" cy="15725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dirty="0">
              <a:ln>
                <a:noFill/>
              </a:ln>
              <a:solidFill>
                <a:srgbClr val="FFFFFF"/>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05D31B3B-4B9B-4C72-A06F-4C17AF6705F2}"/>
              </a:ext>
            </a:extLst>
          </p:cNvPr>
          <p:cNvSpPr/>
          <p:nvPr/>
        </p:nvSpPr>
        <p:spPr>
          <a:xfrm>
            <a:off x="714675" y="1066800"/>
            <a:ext cx="7696200" cy="181588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And the “bulge”,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combined with the shrinking base groups, could be a </a:t>
            </a:r>
            <a:r>
              <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rPr>
              <a:t>big</a:t>
            </a:r>
            <a:r>
              <a:rPr kumimoji="0" lang="en-US" sz="28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 problem in the future as it moves up</a:t>
            </a:r>
            <a:endParaRPr kumimoji="0" lang="en-US" sz="2800" b="1" i="1"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4002334024"/>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8" name="Rectangle 3"/>
          <p:cNvSpPr>
            <a:spLocks noChangeArrowheads="1"/>
          </p:cNvSpPr>
          <p:nvPr/>
        </p:nvSpPr>
        <p:spPr bwMode="auto">
          <a:xfrm>
            <a:off x="2581704" y="6552708"/>
            <a:ext cx="398218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https://www.cia.gov/library/publications/the-world-factbook/geos/it.html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Text Box 12"/>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p:cNvSpPr/>
          <p:nvPr/>
        </p:nvSpPr>
        <p:spPr>
          <a:xfrm>
            <a:off x="304801" y="2590800"/>
            <a:ext cx="8534399" cy="3434786"/>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This bulge is a big problem</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because it means that there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will eventually be lots of old people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(not working)</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and fewer people who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are in the workforce to support them</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combined with children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not in the workforce</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for the workers to also support</a:t>
            </a:r>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4746DFEE-B12D-4852-983D-3469D0D3BEF7}"/>
                  </a:ext>
                </a:extLst>
              </p14:cNvPr>
              <p14:cNvContentPartPr/>
              <p14:nvPr/>
            </p14:nvContentPartPr>
            <p14:xfrm>
              <a:off x="2349360" y="2780360"/>
              <a:ext cx="4385160" cy="104400"/>
            </p14:xfrm>
          </p:contentPart>
        </mc:Choice>
        <mc:Fallback xmlns="">
          <p:pic>
            <p:nvPicPr>
              <p:cNvPr id="2" name="Ink 1">
                <a:extLst>
                  <a:ext uri="{FF2B5EF4-FFF2-40B4-BE49-F238E27FC236}">
                    <a16:creationId xmlns:a16="http://schemas.microsoft.com/office/drawing/2014/main" id="{4746DFEE-B12D-4852-983D-3469D0D3BEF7}"/>
                  </a:ext>
                </a:extLst>
              </p:cNvPr>
              <p:cNvPicPr/>
              <p:nvPr/>
            </p:nvPicPr>
            <p:blipFill>
              <a:blip r:embed="rId5"/>
              <a:stretch>
                <a:fillRect/>
              </a:stretch>
            </p:blipFill>
            <p:spPr>
              <a:xfrm>
                <a:off x="2295720" y="2672720"/>
                <a:ext cx="4492800" cy="320040"/>
              </a:xfrm>
              <a:prstGeom prst="rect">
                <a:avLst/>
              </a:prstGeom>
            </p:spPr>
          </p:pic>
        </mc:Fallback>
      </mc:AlternateContent>
    </p:spTree>
    <p:extLst>
      <p:ext uri="{BB962C8B-B14F-4D97-AF65-F5344CB8AC3E}">
        <p14:creationId xmlns:p14="http://schemas.microsoft.com/office/powerpoint/2010/main" val="923844524"/>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2895960"/>
            <a:ext cx="8229600" cy="190464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so Italy has lots of seniors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mn-cs"/>
              </a:rPr>
              <a:t>(not in the work force) </a:t>
            </a:r>
            <a:r>
              <a:rPr kumimoji="0" lang="en-US" sz="4000" b="1" i="0" u="none" strike="noStrike" kern="1200" cap="none" spc="0" normalizeH="0" baseline="0" noProof="0" dirty="0">
                <a:ln>
                  <a:noFill/>
                </a:ln>
                <a:solidFill>
                  <a:srgbClr val="FFFFFF"/>
                </a:solidFill>
                <a:effectLst/>
                <a:uLnTx/>
                <a:uFillTx/>
                <a:latin typeface="Arial" charset="0"/>
                <a:ea typeface="+mn-ea"/>
                <a:cs typeface="+mn-cs"/>
              </a:rPr>
              <a:t>. . .</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B86BC865-532F-4118-B39A-A066B08E50BB}"/>
                  </a:ext>
                </a:extLst>
              </p14:cNvPr>
              <p14:cNvContentPartPr/>
              <p14:nvPr/>
            </p14:nvContentPartPr>
            <p14:xfrm>
              <a:off x="3886200" y="2819400"/>
              <a:ext cx="360" cy="360"/>
            </p14:xfrm>
          </p:contentPart>
        </mc:Choice>
        <mc:Fallback xmlns="">
          <p:pic>
            <p:nvPicPr>
              <p:cNvPr id="2" name="Ink 1">
                <a:extLst>
                  <a:ext uri="{FF2B5EF4-FFF2-40B4-BE49-F238E27FC236}">
                    <a16:creationId xmlns:a16="http://schemas.microsoft.com/office/drawing/2014/main" id="{B86BC865-532F-4118-B39A-A066B08E50BB}"/>
                  </a:ext>
                </a:extLst>
              </p:cNvPr>
              <p:cNvPicPr/>
              <p:nvPr/>
            </p:nvPicPr>
            <p:blipFill>
              <a:blip r:embed="rId3"/>
              <a:stretch>
                <a:fillRect/>
              </a:stretch>
            </p:blipFill>
            <p:spPr>
              <a:xfrm>
                <a:off x="3832200" y="271176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4E4F9F07-45A2-454B-9CCF-3A05F15882A5}"/>
                  </a:ext>
                </a:extLst>
              </p14:cNvPr>
              <p14:cNvContentPartPr/>
              <p14:nvPr/>
            </p14:nvContentPartPr>
            <p14:xfrm>
              <a:off x="4107600" y="2059440"/>
              <a:ext cx="360" cy="360"/>
            </p14:xfrm>
          </p:contentPart>
        </mc:Choice>
        <mc:Fallback xmlns="">
          <p:pic>
            <p:nvPicPr>
              <p:cNvPr id="3" name="Ink 2">
                <a:extLst>
                  <a:ext uri="{FF2B5EF4-FFF2-40B4-BE49-F238E27FC236}">
                    <a16:creationId xmlns:a16="http://schemas.microsoft.com/office/drawing/2014/main" id="{4E4F9F07-45A2-454B-9CCF-3A05F15882A5}"/>
                  </a:ext>
                </a:extLst>
              </p:cNvPr>
              <p:cNvPicPr/>
              <p:nvPr/>
            </p:nvPicPr>
            <p:blipFill>
              <a:blip r:embed="rId3"/>
              <a:stretch>
                <a:fillRect/>
              </a:stretch>
            </p:blipFill>
            <p:spPr>
              <a:xfrm>
                <a:off x="4053960" y="195144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E7190080-6270-4F24-B608-91F4BC11830E}"/>
                  </a:ext>
                </a:extLst>
              </p14:cNvPr>
              <p14:cNvContentPartPr/>
              <p14:nvPr/>
            </p14:nvContentPartPr>
            <p14:xfrm>
              <a:off x="4328640" y="1539240"/>
              <a:ext cx="360" cy="360"/>
            </p14:xfrm>
          </p:contentPart>
        </mc:Choice>
        <mc:Fallback xmlns="">
          <p:pic>
            <p:nvPicPr>
              <p:cNvPr id="4" name="Ink 3">
                <a:extLst>
                  <a:ext uri="{FF2B5EF4-FFF2-40B4-BE49-F238E27FC236}">
                    <a16:creationId xmlns:a16="http://schemas.microsoft.com/office/drawing/2014/main" id="{E7190080-6270-4F24-B608-91F4BC11830E}"/>
                  </a:ext>
                </a:extLst>
              </p:cNvPr>
              <p:cNvPicPr/>
              <p:nvPr/>
            </p:nvPicPr>
            <p:blipFill>
              <a:blip r:embed="rId3"/>
              <a:stretch>
                <a:fillRect/>
              </a:stretch>
            </p:blipFill>
            <p:spPr>
              <a:xfrm>
                <a:off x="4274640" y="143160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5C2DCDB2-8EA0-4BC9-BD57-AD4293BDF1F1}"/>
                  </a:ext>
                </a:extLst>
              </p14:cNvPr>
              <p14:cNvContentPartPr/>
              <p14:nvPr/>
            </p14:nvContentPartPr>
            <p14:xfrm>
              <a:off x="4011120" y="904200"/>
              <a:ext cx="360" cy="360"/>
            </p14:xfrm>
          </p:contentPart>
        </mc:Choice>
        <mc:Fallback xmlns="">
          <p:pic>
            <p:nvPicPr>
              <p:cNvPr id="5" name="Ink 4">
                <a:extLst>
                  <a:ext uri="{FF2B5EF4-FFF2-40B4-BE49-F238E27FC236}">
                    <a16:creationId xmlns:a16="http://schemas.microsoft.com/office/drawing/2014/main" id="{5C2DCDB2-8EA0-4BC9-BD57-AD4293BDF1F1}"/>
                  </a:ext>
                </a:extLst>
              </p:cNvPr>
              <p:cNvPicPr/>
              <p:nvPr/>
            </p:nvPicPr>
            <p:blipFill>
              <a:blip r:embed="rId3"/>
              <a:stretch>
                <a:fillRect/>
              </a:stretch>
            </p:blipFill>
            <p:spPr>
              <a:xfrm>
                <a:off x="3957120" y="79620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9BF5AFE9-2520-4866-9684-671328C705FD}"/>
                  </a:ext>
                </a:extLst>
              </p14:cNvPr>
              <p14:cNvContentPartPr/>
              <p14:nvPr/>
            </p14:nvContentPartPr>
            <p14:xfrm>
              <a:off x="1287360" y="866040"/>
              <a:ext cx="360" cy="360"/>
            </p14:xfrm>
          </p:contentPart>
        </mc:Choice>
        <mc:Fallback xmlns="">
          <p:pic>
            <p:nvPicPr>
              <p:cNvPr id="6" name="Ink 5">
                <a:extLst>
                  <a:ext uri="{FF2B5EF4-FFF2-40B4-BE49-F238E27FC236}">
                    <a16:creationId xmlns:a16="http://schemas.microsoft.com/office/drawing/2014/main" id="{9BF5AFE9-2520-4866-9684-671328C705FD}"/>
                  </a:ext>
                </a:extLst>
              </p:cNvPr>
              <p:cNvPicPr/>
              <p:nvPr/>
            </p:nvPicPr>
            <p:blipFill>
              <a:blip r:embed="rId3"/>
              <a:stretch>
                <a:fillRect/>
              </a:stretch>
            </p:blipFill>
            <p:spPr>
              <a:xfrm>
                <a:off x="1233720" y="758040"/>
                <a:ext cx="108000" cy="216000"/>
              </a:xfrm>
              <a:prstGeom prst="rect">
                <a:avLst/>
              </a:prstGeom>
            </p:spPr>
          </p:pic>
        </mc:Fallback>
      </mc:AlternateContent>
    </p:spTree>
    <p:extLst>
      <p:ext uri="{BB962C8B-B14F-4D97-AF65-F5344CB8AC3E}">
        <p14:creationId xmlns:p14="http://schemas.microsoft.com/office/powerpoint/2010/main" val="2334922531"/>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75000"/>
                  </a:srgbClr>
                </a:solidFill>
                <a:effectLst/>
                <a:uLnTx/>
                <a:uFillTx/>
                <a:latin typeface="Arial" charset="0"/>
                <a:ea typeface="+mn-ea"/>
                <a:cs typeface="+mn-cs"/>
              </a:rPr>
              <a:t>so Italy has lots of seniors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75000"/>
                  </a:srgbClr>
                </a:solidFill>
                <a:effectLst/>
                <a:uLnTx/>
                <a:uFillTx/>
                <a:latin typeface="Arial" charset="0"/>
                <a:ea typeface="+mn-ea"/>
                <a:cs typeface="+mn-cs"/>
              </a:rPr>
              <a:t>(not in the work force)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their younger population is contracting (therefore eventually fewer in the work will be forced to support those who are not) . . . </a:t>
            </a:r>
          </a:p>
        </p:txBody>
      </p:sp>
    </p:spTree>
    <p:extLst>
      <p:ext uri="{BB962C8B-B14F-4D97-AF65-F5344CB8AC3E}">
        <p14:creationId xmlns:p14="http://schemas.microsoft.com/office/powerpoint/2010/main" val="3525073421"/>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that is to say Italy has a large and growing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charset="0"/>
                <a:ea typeface="+mn-ea"/>
                <a:cs typeface="+mn-cs"/>
              </a:rPr>
              <a:t>“dependent population”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charset="0"/>
                <a:ea typeface="+mn-ea"/>
                <a:cs typeface="+mn-cs"/>
              </a:rPr>
              <a:t>(those </a:t>
            </a:r>
            <a:r>
              <a:rPr kumimoji="0" lang="en-US" sz="3200" b="1" i="1" u="none" strike="noStrike" kern="1200" cap="none" spc="0" normalizeH="0" baseline="0" noProof="0" dirty="0">
                <a:ln>
                  <a:noFill/>
                </a:ln>
                <a:solidFill>
                  <a:srgbClr val="FF0000"/>
                </a:solidFill>
                <a:effectLst/>
                <a:uLnTx/>
                <a:uFillTx/>
                <a:latin typeface="Arial" charset="0"/>
                <a:ea typeface="+mn-ea"/>
                <a:cs typeface="+mn-cs"/>
              </a:rPr>
              <a:t>not in the work force </a:t>
            </a:r>
            <a:r>
              <a:rPr kumimoji="0" lang="en-US" sz="3200" b="1" i="0" u="none" strike="noStrike" kern="1200" cap="none" spc="0" normalizeH="0" baseline="0" noProof="0" dirty="0">
                <a:ln>
                  <a:noFill/>
                </a:ln>
                <a:solidFill>
                  <a:srgbClr val="FF0000"/>
                </a:solidFill>
                <a:effectLst/>
                <a:uLnTx/>
                <a:uFillTx/>
                <a:latin typeface="Arial" charset="0"/>
                <a:ea typeface="+mn-ea"/>
                <a:cs typeface="+mn-cs"/>
              </a:rPr>
              <a:t>who must be supported by </a:t>
            </a:r>
            <a:r>
              <a:rPr kumimoji="0" lang="en-US" sz="3200" b="1" i="1" u="none" strike="noStrike" kern="1200" cap="none" spc="0" normalizeH="0" baseline="0" noProof="0" dirty="0">
                <a:ln>
                  <a:noFill/>
                </a:ln>
                <a:solidFill>
                  <a:srgbClr val="FF0000"/>
                </a:solidFill>
                <a:effectLst/>
                <a:uLnTx/>
                <a:uFillTx/>
                <a:latin typeface="Arial" charset="0"/>
                <a:ea typeface="+mn-ea"/>
                <a:cs typeface="+mn-cs"/>
              </a:rPr>
              <a:t>those in the work force</a:t>
            </a:r>
            <a:r>
              <a:rPr kumimoji="0" lang="en-US" sz="3200" b="1" i="0" u="none" strike="noStrike" kern="1200" cap="none" spc="0" normalizeH="0" baseline="0" noProof="0" dirty="0">
                <a:ln>
                  <a:noFill/>
                </a:ln>
                <a:solidFill>
                  <a:srgbClr val="FF0000"/>
                </a:solidFill>
                <a:effectLst/>
                <a:uLnTx/>
                <a:uFillTx/>
                <a:latin typeface="Arial" charset="0"/>
                <a:ea typeface="+mn-ea"/>
                <a:cs typeface="+mn-cs"/>
              </a:rPr>
              <a:t>)</a:t>
            </a:r>
          </a:p>
        </p:txBody>
      </p:sp>
    </p:spTree>
    <p:extLst>
      <p:ext uri="{BB962C8B-B14F-4D97-AF65-F5344CB8AC3E}">
        <p14:creationId xmlns:p14="http://schemas.microsoft.com/office/powerpoint/2010/main" val="2963396440"/>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to further complicate things, looking at the problem regionally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that causes further problems for the southern region,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the poorer part . . .</a:t>
            </a:r>
          </a:p>
        </p:txBody>
      </p:sp>
    </p:spTree>
    <p:extLst>
      <p:ext uri="{BB962C8B-B14F-4D97-AF65-F5344CB8AC3E}">
        <p14:creationId xmlns:p14="http://schemas.microsoft.com/office/powerpoint/2010/main" val="2468350275"/>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young people entering into the workforce want to go north (to the richer areas, or to another country) to find work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that causes further problems for the southern region,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the poorer part . . .</a:t>
            </a:r>
          </a:p>
        </p:txBody>
      </p:sp>
    </p:spTree>
    <p:extLst>
      <p:ext uri="{BB962C8B-B14F-4D97-AF65-F5344CB8AC3E}">
        <p14:creationId xmlns:p14="http://schemas.microsoft.com/office/powerpoint/2010/main" val="2465017021"/>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65000"/>
                  </a:srgbClr>
                </a:solidFill>
                <a:effectLst/>
                <a:uLnTx/>
                <a:uFillTx/>
                <a:latin typeface="Arial" charset="0"/>
                <a:ea typeface="+mn-ea"/>
                <a:cs typeface="+mn-cs"/>
              </a:rPr>
              <a:t>young people entering into the workforce want to go north (to the richer areas, or to another country) to find work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that causes further problems for the southern region,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poorer part . . .</a:t>
            </a:r>
          </a:p>
        </p:txBody>
      </p:sp>
    </p:spTree>
    <p:extLst>
      <p:ext uri="{BB962C8B-B14F-4D97-AF65-F5344CB8AC3E}">
        <p14:creationId xmlns:p14="http://schemas.microsoft.com/office/powerpoint/2010/main" val="2190564400"/>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65000"/>
                  </a:srgbClr>
                </a:solidFill>
                <a:effectLst/>
                <a:uLnTx/>
                <a:uFillTx/>
                <a:latin typeface="Arial" charset="0"/>
                <a:ea typeface="+mn-ea"/>
                <a:cs typeface="+mn-cs"/>
              </a:rPr>
              <a:t>young people entering into the workforce want to go north (to the richer areas, or to another country) to find work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0000"/>
                </a:solidFill>
                <a:effectLst/>
                <a:uLnTx/>
                <a:uFillTx/>
                <a:latin typeface="Arial" charset="0"/>
                <a:ea typeface="+mn-ea"/>
                <a:cs typeface="+mn-cs"/>
              </a:rPr>
              <a:t>and it causes problems for families because Italian families generally do not like their young to leave the area of their family home . . .</a:t>
            </a:r>
          </a:p>
        </p:txBody>
      </p:sp>
    </p:spTree>
    <p:extLst>
      <p:ext uri="{BB962C8B-B14F-4D97-AF65-F5344CB8AC3E}">
        <p14:creationId xmlns:p14="http://schemas.microsoft.com/office/powerpoint/2010/main" val="334416802"/>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533400" y="2971800"/>
            <a:ext cx="7924800" cy="222234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charset="0"/>
                <a:ea typeface="+mn-ea"/>
                <a:cs typeface="+mn-cs"/>
              </a:rPr>
              <a:t>and Italians often live long lives . .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mn-cs"/>
              </a:rPr>
              <a:t>which makes the economics of the demographic situation worse . . .</a:t>
            </a:r>
            <a:endParaRPr kumimoji="0" lang="en-US" sz="1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93040902"/>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p:cSld>
    <p:bg>
      <p:bgPr>
        <a:solidFill>
          <a:srgbClr val="BFB6AB"/>
        </a:solidFill>
        <a:effectLst/>
      </p:bgPr>
    </p:bg>
    <p:spTree>
      <p:nvGrpSpPr>
        <p:cNvPr id="1" name=""/>
        <p:cNvGrpSpPr/>
        <p:nvPr/>
      </p:nvGrpSpPr>
      <p:grpSpPr>
        <a:xfrm>
          <a:off x="0" y="0"/>
          <a:ext cx="0" cy="0"/>
          <a:chOff x="0" y="0"/>
          <a:chExt cx="0" cy="0"/>
        </a:xfrm>
      </p:grpSpPr>
      <p:pic>
        <p:nvPicPr>
          <p:cNvPr id="5" name="Picture 4" descr="A person and person riding bikes">
            <a:extLst>
              <a:ext uri="{FF2B5EF4-FFF2-40B4-BE49-F238E27FC236}">
                <a16:creationId xmlns:a16="http://schemas.microsoft.com/office/drawing/2014/main" id="{8B3BA91B-625F-F54D-91F6-D0D5D9D9A8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8977"/>
          </a:xfrm>
          <a:prstGeom prst="rect">
            <a:avLst/>
          </a:prstGeom>
        </p:spPr>
      </p:pic>
      <p:sp>
        <p:nvSpPr>
          <p:cNvPr id="6" name="Rectangle 3">
            <a:extLst>
              <a:ext uri="{FF2B5EF4-FFF2-40B4-BE49-F238E27FC236}">
                <a16:creationId xmlns:a16="http://schemas.microsoft.com/office/drawing/2014/main" id="{FEE870CB-1656-44FC-494F-5D80388F7128}"/>
              </a:ext>
            </a:extLst>
          </p:cNvPr>
          <p:cNvSpPr>
            <a:spLocks noChangeArrowheads="1"/>
          </p:cNvSpPr>
          <p:nvPr/>
        </p:nvSpPr>
        <p:spPr bwMode="auto">
          <a:xfrm>
            <a:off x="1066800" y="6566356"/>
            <a:ext cx="7069000" cy="2154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https://www.nytimes.com/2022/07/13/world/europe/italy-sardinia-perdasdefogu-seulo-longevity.html?smid=em-share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4" name="TextBox 13">
            <a:extLst>
              <a:ext uri="{FF2B5EF4-FFF2-40B4-BE49-F238E27FC236}">
                <a16:creationId xmlns:a16="http://schemas.microsoft.com/office/drawing/2014/main" id="{A76D10E0-7172-1A63-FCF8-4558A54EA3FC}"/>
              </a:ext>
            </a:extLst>
          </p:cNvPr>
          <p:cNvSpPr txBox="1"/>
          <p:nvPr/>
        </p:nvSpPr>
        <p:spPr>
          <a:xfrm>
            <a:off x="152400" y="4031946"/>
            <a:ext cx="5867400" cy="2368854"/>
          </a:xfrm>
          <a:prstGeom prst="rect">
            <a:avLst/>
          </a:prstGeom>
          <a:noFill/>
        </p:spPr>
        <p:txBody>
          <a:bodyPr wrap="square">
            <a:spAutoFit/>
          </a:bodyPr>
          <a:lstStyle/>
          <a:p>
            <a:pPr>
              <a:spcBef>
                <a:spcPts val="0"/>
              </a:spcBef>
              <a:spcAft>
                <a:spcPts val="1000"/>
              </a:spcAft>
            </a:pPr>
            <a:r>
              <a:rPr lang="en-US" dirty="0">
                <a:solidFill>
                  <a:schemeClr val="bg1"/>
                </a:solidFill>
              </a:rPr>
              <a:t>Who’s the Oldest of Them All?</a:t>
            </a:r>
          </a:p>
          <a:p>
            <a:r>
              <a:rPr lang="en-US" sz="1800" dirty="0"/>
              <a:t>Two towns in Sardinia battle for the distinction of having the longest-living residents. One has the imprimatur of Guinness World Records.</a:t>
            </a:r>
          </a:p>
        </p:txBody>
      </p:sp>
      <p:pic>
        <p:nvPicPr>
          <p:cNvPr id="15" name="Picture 14">
            <a:extLst>
              <a:ext uri="{FF2B5EF4-FFF2-40B4-BE49-F238E27FC236}">
                <a16:creationId xmlns:a16="http://schemas.microsoft.com/office/drawing/2014/main" id="{9A4F1C74-8561-75CE-DAE9-8CC9676993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400" y="762000"/>
            <a:ext cx="2514600" cy="364617"/>
          </a:xfrm>
          <a:prstGeom prst="rect">
            <a:avLst/>
          </a:prstGeom>
          <a:solidFill>
            <a:schemeClr val="bg1"/>
          </a:solidFill>
        </p:spPr>
      </p:pic>
      <p:sp>
        <p:nvSpPr>
          <p:cNvPr id="16" name="Rectangle 15">
            <a:extLst>
              <a:ext uri="{FF2B5EF4-FFF2-40B4-BE49-F238E27FC236}">
                <a16:creationId xmlns:a16="http://schemas.microsoft.com/office/drawing/2014/main" id="{E935F280-8DD8-9B1C-F815-FD7527ACF236}"/>
              </a:ext>
            </a:extLst>
          </p:cNvPr>
          <p:cNvSpPr/>
          <p:nvPr/>
        </p:nvSpPr>
        <p:spPr>
          <a:xfrm>
            <a:off x="685800" y="1143000"/>
            <a:ext cx="1691489" cy="338554"/>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effectLst/>
                <a:uLnTx/>
                <a:uFillTx/>
                <a:latin typeface="Verdana" pitchFamily="34" charset="0"/>
                <a:ea typeface="+mn-ea"/>
                <a:cs typeface="+mn-cs"/>
              </a:rPr>
              <a:t>13 July  2022 </a:t>
            </a:r>
          </a:p>
        </p:txBody>
      </p:sp>
    </p:spTree>
    <p:extLst>
      <p:ext uri="{BB962C8B-B14F-4D97-AF65-F5344CB8AC3E}">
        <p14:creationId xmlns:p14="http://schemas.microsoft.com/office/powerpoint/2010/main" val="218392911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36FD770-6DC4-9C9F-CDE6-817C1D1F8868}"/>
              </a:ext>
            </a:extLst>
          </p:cNvPr>
          <p:cNvPicPr>
            <a:picLocks noChangeAspect="1"/>
          </p:cNvPicPr>
          <p:nvPr/>
        </p:nvPicPr>
        <p:blipFill>
          <a:blip r:embed="rId2"/>
          <a:stretch>
            <a:fillRect/>
          </a:stretch>
        </p:blipFill>
        <p:spPr>
          <a:xfrm>
            <a:off x="1143000" y="493323"/>
            <a:ext cx="6858000" cy="6288477"/>
          </a:xfrm>
          <a:prstGeom prst="rect">
            <a:avLst/>
          </a:prstGeom>
        </p:spPr>
      </p:pic>
      <p:sp>
        <p:nvSpPr>
          <p:cNvPr id="10" name="Rectangle 3">
            <a:extLst>
              <a:ext uri="{FF2B5EF4-FFF2-40B4-BE49-F238E27FC236}">
                <a16:creationId xmlns:a16="http://schemas.microsoft.com/office/drawing/2014/main" id="{CC313C50-2560-7C81-68FB-3764E4B3897A}"/>
              </a:ext>
            </a:extLst>
          </p:cNvPr>
          <p:cNvSpPr>
            <a:spLocks noChangeArrowheads="1"/>
          </p:cNvSpPr>
          <p:nvPr/>
        </p:nvSpPr>
        <p:spPr bwMode="auto">
          <a:xfrm>
            <a:off x="1066800" y="6566356"/>
            <a:ext cx="7069000" cy="215444"/>
          </a:xfrm>
          <a:prstGeom prst="rect">
            <a:avLst/>
          </a:prstGeom>
          <a:solidFill>
            <a:schemeClr val="bg1"/>
          </a:solid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https://www.theguardian.com/world/2024/jan/01/italys-oldest-man-tripoli-giannini-dies-at-age-of-111?CMP=share_btn_link</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 name="Picture 10">
            <a:extLst>
              <a:ext uri="{FF2B5EF4-FFF2-40B4-BE49-F238E27FC236}">
                <a16:creationId xmlns:a16="http://schemas.microsoft.com/office/drawing/2014/main" id="{96CD93AA-644C-67D4-F981-E75B3C4283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4322" y="1121434"/>
            <a:ext cx="1828800" cy="402566"/>
          </a:xfrm>
          <a:prstGeom prst="rect">
            <a:avLst/>
          </a:prstGeom>
        </p:spPr>
      </p:pic>
      <p:sp>
        <p:nvSpPr>
          <p:cNvPr id="12" name="Rectangle 11">
            <a:extLst>
              <a:ext uri="{FF2B5EF4-FFF2-40B4-BE49-F238E27FC236}">
                <a16:creationId xmlns:a16="http://schemas.microsoft.com/office/drawing/2014/main" id="{6CEE8A53-5D4F-5D1F-2108-F7F939A221D5}"/>
              </a:ext>
            </a:extLst>
          </p:cNvPr>
          <p:cNvSpPr/>
          <p:nvPr/>
        </p:nvSpPr>
        <p:spPr>
          <a:xfrm>
            <a:off x="7023100" y="1628001"/>
            <a:ext cx="1648208"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rPr>
              <a:t>1 January 2024 </a:t>
            </a:r>
          </a:p>
        </p:txBody>
      </p:sp>
    </p:spTree>
    <p:extLst>
      <p:ext uri="{BB962C8B-B14F-4D97-AF65-F5344CB8AC3E}">
        <p14:creationId xmlns:p14="http://schemas.microsoft.com/office/powerpoint/2010/main" val="400012740"/>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28600"/>
            <a:ext cx="7525092"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0" y="6550223"/>
            <a:ext cx="6048828" cy="30777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http://www.nytimes.com/2016/10/20/world/what-in-the-world/rosemary-and-time-does-this-italian-hamlet-have-a-recipe-for-long-life.html?emc=edit_ne_20161019&amp;nl=evening-briefing&amp;nlid=60046204&amp;te=1</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86400" y="914400"/>
            <a:ext cx="2514600" cy="364617"/>
          </a:xfrm>
          <a:prstGeom prst="rect">
            <a:avLst/>
          </a:prstGeom>
          <a:solidFill>
            <a:schemeClr val="bg1"/>
          </a:solidFill>
        </p:spPr>
      </p:pic>
    </p:spTree>
    <p:extLst>
      <p:ext uri="{BB962C8B-B14F-4D97-AF65-F5344CB8AC3E}">
        <p14:creationId xmlns:p14="http://schemas.microsoft.com/office/powerpoint/2010/main" val="3265972975"/>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66356"/>
            <a:ext cx="6048828" cy="2000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http://www.telegraph.co.uk/news/2016/09/05/want-to-live-to-be-100-these-italian-villagers-may-hold-the-secr/</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457200"/>
            <a:ext cx="541797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533400"/>
            <a:ext cx="1571625" cy="352425"/>
          </a:xfrm>
          <a:prstGeom prst="rect">
            <a:avLst/>
          </a:prstGeom>
        </p:spPr>
      </p:pic>
    </p:spTree>
    <p:extLst>
      <p:ext uri="{BB962C8B-B14F-4D97-AF65-F5344CB8AC3E}">
        <p14:creationId xmlns:p14="http://schemas.microsoft.com/office/powerpoint/2010/main" val="3729218593"/>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4098" name="Picture 2" descr="World's oldest person, Emma Morano, dies at age of 117&#10;16 April 2017&#10;&#10;From the section&#10;Europe&#10;Share this with Facebook&#10;&#10;Share this with Twitter&#10;&#10;Share this with Messenger&#10;&#10;Share this with Email&#10; Share&#10;Image copyright&#10;AFP&#10;Image caption&#10;Emma Morano was officially the last person born in the 1800s still living&#10;The world's oldest person has died in Italy at the age of 117, reports say.&#10;Emma Morano was born on 29 November 1899 in the Piedmont region of Italy. She was officially the last person born in the 1800s still liv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28600"/>
            <a:ext cx="6102457"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524000" y="6566356"/>
            <a:ext cx="6048828" cy="2000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http://www.bbc.com/news/world-europe-39610937</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00800" y="967594"/>
            <a:ext cx="1054431" cy="506127"/>
          </a:xfrm>
          <a:prstGeom prst="rect">
            <a:avLst/>
          </a:prstGeom>
        </p:spPr>
      </p:pic>
    </p:spTree>
    <p:extLst>
      <p:ext uri="{BB962C8B-B14F-4D97-AF65-F5344CB8AC3E}">
        <p14:creationId xmlns:p14="http://schemas.microsoft.com/office/powerpoint/2010/main" val="3299930027"/>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1524000" y="6566356"/>
            <a:ext cx="6048828" cy="30777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https://www.nytimes.com/2023/03/25/world/europe/who-will-take-care-of-italys-older-people-robots-maybe.html?smid=nytcore-ios-share&amp;referringSource=articleShare</a:t>
            </a:r>
            <a:endParaRPr kumimoji="0" lang="en-US" sz="7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8E13C03B-4983-4336-8979-329AD40ADFC0}"/>
              </a:ext>
            </a:extLst>
          </p:cNvPr>
          <p:cNvPicPr>
            <a:picLocks noChangeAspect="1"/>
          </p:cNvPicPr>
          <p:nvPr/>
        </p:nvPicPr>
        <p:blipFill>
          <a:blip r:embed="rId4"/>
          <a:stretch>
            <a:fillRect/>
          </a:stretch>
        </p:blipFill>
        <p:spPr>
          <a:xfrm>
            <a:off x="1199536" y="304800"/>
            <a:ext cx="6766560" cy="6156042"/>
          </a:xfrm>
          <a:prstGeom prst="rect">
            <a:avLst/>
          </a:prstGeom>
        </p:spPr>
      </p:pic>
      <p:pic>
        <p:nvPicPr>
          <p:cNvPr id="7" name="Picture 6">
            <a:extLst>
              <a:ext uri="{FF2B5EF4-FFF2-40B4-BE49-F238E27FC236}">
                <a16:creationId xmlns:a16="http://schemas.microsoft.com/office/drawing/2014/main" id="{5155050F-09B0-DEF0-C566-7C9866D33F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500" y="409575"/>
            <a:ext cx="1905000" cy="276225"/>
          </a:xfrm>
          <a:prstGeom prst="rect">
            <a:avLst/>
          </a:prstGeom>
        </p:spPr>
      </p:pic>
      <p:sp>
        <p:nvSpPr>
          <p:cNvPr id="9" name="Text Box 12">
            <a:extLst>
              <a:ext uri="{FF2B5EF4-FFF2-40B4-BE49-F238E27FC236}">
                <a16:creationId xmlns:a16="http://schemas.microsoft.com/office/drawing/2014/main" id="{EA8A5C30-194B-AF37-ED65-8CE2CF5E6CE0}"/>
              </a:ext>
            </a:extLst>
          </p:cNvPr>
          <p:cNvSpPr txBox="1">
            <a:spLocks noChangeArrowheads="1"/>
          </p:cNvSpPr>
          <p:nvPr/>
        </p:nvSpPr>
        <p:spPr bwMode="auto">
          <a:xfrm>
            <a:off x="467032" y="759023"/>
            <a:ext cx="1534395"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Verdana" pitchFamily="34" charset="0"/>
                <a:ea typeface="+mn-ea"/>
                <a:cs typeface="+mn-cs"/>
              </a:rPr>
              <a:t>27 March 2023</a:t>
            </a:r>
          </a:p>
        </p:txBody>
      </p:sp>
    </p:spTree>
    <p:extLst>
      <p:ext uri="{BB962C8B-B14F-4D97-AF65-F5344CB8AC3E}">
        <p14:creationId xmlns:p14="http://schemas.microsoft.com/office/powerpoint/2010/main" val="1457950373"/>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net migration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3.4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33</a:t>
            </a:r>
          </a:p>
        </p:txBody>
      </p:sp>
      <p:sp>
        <p:nvSpPr>
          <p:cNvPr id="46085" name="Rectangle 11"/>
          <p:cNvSpPr>
            <a:spLocks noChangeArrowheads="1"/>
          </p:cNvSpPr>
          <p:nvPr/>
        </p:nvSpPr>
        <p:spPr bwMode="auto">
          <a:xfrm>
            <a:off x="1769843" y="3519404"/>
            <a:ext cx="5593198"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11.2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deaths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22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total fertility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94D7E7"/>
                </a:solidFill>
                <a:effectLst/>
                <a:uLnTx/>
                <a:uFillTx/>
                <a:latin typeface="Verdana" pitchFamily="34" charset="0"/>
                <a:ea typeface="+mn-ea"/>
                <a:cs typeface="+mn-cs"/>
              </a:rPr>
              <a:t>1.26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219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86489743"/>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net migration</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4.1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(2015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29</a:t>
            </a:r>
          </a:p>
        </p:txBody>
      </p:sp>
      <p:sp>
        <p:nvSpPr>
          <p:cNvPr id="46083" name="Rectangle 3"/>
          <p:cNvSpPr>
            <a:spLocks noChangeArrowheads="1"/>
          </p:cNvSpPr>
          <p:nvPr/>
        </p:nvSpPr>
        <p:spPr bwMode="auto">
          <a:xfrm>
            <a:off x="2971233" y="6552708"/>
            <a:ext cx="3203121"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https://www.worldometers.info/coronavirus/country/italy/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10.7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deaths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48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fertility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1.47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204 </a:t>
            </a:r>
          </a:p>
        </p:txBody>
      </p:sp>
      <p:pic>
        <p:nvPicPr>
          <p:cNvPr id="2" name="Picture 1"/>
          <p:cNvPicPr>
            <a:picLocks noChangeAspect="1"/>
          </p:cNvPicPr>
          <p:nvPr/>
        </p:nvPicPr>
        <p:blipFill>
          <a:blip r:embed="rId3"/>
          <a:stretch>
            <a:fillRect/>
          </a:stretch>
        </p:blipFill>
        <p:spPr>
          <a:xfrm>
            <a:off x="457200" y="206785"/>
            <a:ext cx="8229600" cy="6346415"/>
          </a:xfrm>
          <a:prstGeom prst="rect">
            <a:avLst/>
          </a:prstGeom>
        </p:spPr>
      </p:pic>
      <p:sp>
        <p:nvSpPr>
          <p:cNvPr id="3" name="Rectangle 2"/>
          <p:cNvSpPr/>
          <p:nvPr/>
        </p:nvSpPr>
        <p:spPr>
          <a:xfrm>
            <a:off x="3314284" y="3136613"/>
            <a:ext cx="2515432" cy="58477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(2020 est.)</a:t>
            </a:r>
          </a:p>
        </p:txBody>
      </p:sp>
      <p:pic>
        <p:nvPicPr>
          <p:cNvPr id="10" name="Picture 9"/>
          <p:cNvPicPr>
            <a:picLocks noChangeAspect="1"/>
          </p:cNvPicPr>
          <p:nvPr/>
        </p:nvPicPr>
        <p:blipFill>
          <a:blip r:embed="rId3"/>
          <a:stretch>
            <a:fillRect/>
          </a:stretch>
        </p:blipFill>
        <p:spPr>
          <a:xfrm>
            <a:off x="457200" y="228600"/>
            <a:ext cx="8229600" cy="6346415"/>
          </a:xfrm>
          <a:prstGeom prst="rect">
            <a:avLst/>
          </a:prstGeom>
        </p:spPr>
      </p:pic>
      <p:sp>
        <p:nvSpPr>
          <p:cNvPr id="11" name="Rectangle 10"/>
          <p:cNvSpPr/>
          <p:nvPr/>
        </p:nvSpPr>
        <p:spPr>
          <a:xfrm>
            <a:off x="3625851" y="6096000"/>
            <a:ext cx="1936749" cy="369332"/>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03 April 2020</a:t>
            </a:r>
          </a:p>
        </p:txBody>
      </p:sp>
      <p:sp>
        <p:nvSpPr>
          <p:cNvPr id="12" name="Right Arrow 11"/>
          <p:cNvSpPr/>
          <p:nvPr/>
        </p:nvSpPr>
        <p:spPr bwMode="auto">
          <a:xfrm rot="16200000">
            <a:off x="7590933" y="5905645"/>
            <a:ext cx="1153072" cy="446838"/>
          </a:xfrm>
          <a:prstGeom prst="rightArrow">
            <a:avLst/>
          </a:prstGeom>
          <a:solidFill>
            <a:schemeClr val="bg1"/>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Up Arrow 12"/>
          <p:cNvSpPr/>
          <p:nvPr/>
        </p:nvSpPr>
        <p:spPr>
          <a:xfrm rot="19730661">
            <a:off x="2742633" y="731044"/>
            <a:ext cx="457200" cy="1219200"/>
          </a:xfrm>
          <a:prstGeom prst="upArrow">
            <a:avLst/>
          </a:prstGeom>
          <a:solidFill>
            <a:srgbClr val="FFC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14" name="Rectangle 13"/>
          <p:cNvSpPr/>
          <p:nvPr/>
        </p:nvSpPr>
        <p:spPr>
          <a:xfrm>
            <a:off x="2200753" y="2667000"/>
            <a:ext cx="4732386" cy="369332"/>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death rates changed with Covid-19</a:t>
            </a:r>
          </a:p>
        </p:txBody>
      </p:sp>
    </p:spTree>
    <p:extLst>
      <p:ext uri="{BB962C8B-B14F-4D97-AF65-F5344CB8AC3E}">
        <p14:creationId xmlns:p14="http://schemas.microsoft.com/office/powerpoint/2010/main" val="3699558244"/>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bg>
      <p:bgPr>
        <a:solidFill>
          <a:srgbClr val="0C5787"/>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5267BD-AFD8-B714-3064-66E4EC67AA7C}"/>
              </a:ext>
            </a:extLst>
          </p:cNvPr>
          <p:cNvPicPr>
            <a:picLocks noChangeAspect="1"/>
          </p:cNvPicPr>
          <p:nvPr/>
        </p:nvPicPr>
        <p:blipFill>
          <a:blip r:embed="rId3"/>
          <a:stretch>
            <a:fillRect/>
          </a:stretch>
        </p:blipFill>
        <p:spPr>
          <a:xfrm>
            <a:off x="0" y="685800"/>
            <a:ext cx="9144000" cy="5486400"/>
          </a:xfrm>
          <a:prstGeom prst="rect">
            <a:avLst/>
          </a:prstGeom>
        </p:spPr>
      </p:pic>
      <p:sp>
        <p:nvSpPr>
          <p:cNvPr id="4" name="TextBox 3">
            <a:extLst>
              <a:ext uri="{FF2B5EF4-FFF2-40B4-BE49-F238E27FC236}">
                <a16:creationId xmlns:a16="http://schemas.microsoft.com/office/drawing/2014/main" id="{2CC57A1B-3FF5-F7DA-870D-DF50C6412DC8}"/>
              </a:ext>
            </a:extLst>
          </p:cNvPr>
          <p:cNvSpPr txBox="1"/>
          <p:nvPr/>
        </p:nvSpPr>
        <p:spPr>
          <a:xfrm>
            <a:off x="685800" y="3657600"/>
            <a:ext cx="7772400" cy="2111347"/>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“The issue of the country’s demographic crisis is shooting up the political agenda because </a:t>
            </a:r>
            <a:r>
              <a:rPr kumimoji="0" lang="en-US" sz="20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Giorgia</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r>
              <a:rPr kumimoji="0" lang="en-US" sz="20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Meloni’s</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nationalistic government sees in the birthrate – as did Benito Mussolini – a symbol of patriotic </a:t>
            </a:r>
            <a:r>
              <a:rPr kumimoji="0" lang="en-US" sz="20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vigour</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Meloni</a:t>
            </a:r>
            <a:r>
              <a:rPr kumimoji="0" lang="en-US" sz="14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in Rome, 17 December 2023.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Photograph: Alessandro </a:t>
            </a:r>
            <a:r>
              <a:rPr kumimoji="0" lang="en-US" sz="1200" b="0"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Serran</a:t>
            </a:r>
            <a:r>
              <a:rPr kumimoji="0" lang="en-US" sz="12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/Shutterstock</a:t>
            </a:r>
          </a:p>
        </p:txBody>
      </p:sp>
    </p:spTree>
    <p:extLst>
      <p:ext uri="{BB962C8B-B14F-4D97-AF65-F5344CB8AC3E}">
        <p14:creationId xmlns:p14="http://schemas.microsoft.com/office/powerpoint/2010/main" val="2447824864"/>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81200" y="2943761"/>
            <a:ext cx="5181600" cy="101566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Arial" charset="0"/>
                <a:ea typeface="+mn-ea"/>
                <a:cs typeface="+mn-cs"/>
              </a:rPr>
              <a:t>What else?</a:t>
            </a:r>
          </a:p>
        </p:txBody>
      </p:sp>
    </p:spTree>
    <p:extLst>
      <p:ext uri="{BB962C8B-B14F-4D97-AF65-F5344CB8AC3E}">
        <p14:creationId xmlns:p14="http://schemas.microsoft.com/office/powerpoint/2010/main" val="4163794352"/>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014A7239-0D93-417B-B31E-284161B725B9}"/>
              </a:ext>
            </a:extLst>
          </p:cNvPr>
          <p:cNvSpPr/>
          <p:nvPr/>
        </p:nvSpPr>
        <p:spPr>
          <a:xfrm>
            <a:off x="1905000" y="1752600"/>
            <a:ext cx="5334000" cy="3323987"/>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And all of that also means both their labor force and markets are shrinking over time . . . unless the pattern changes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(which is might with Covid-19)</a:t>
            </a:r>
            <a:endParaRPr kumimoji="0" lang="en-US"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1617248847"/>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014A7239-0D93-417B-B31E-284161B725B9}"/>
              </a:ext>
            </a:extLst>
          </p:cNvPr>
          <p:cNvSpPr/>
          <p:nvPr/>
        </p:nvSpPr>
        <p:spPr>
          <a:xfrm>
            <a:off x="1905000" y="1752600"/>
            <a:ext cx="5334000" cy="3323987"/>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And all of that also means both their labor force and markets are shrinking over time . . . unless the pattern changes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(which is might with Covid-19)</a:t>
            </a:r>
            <a:endParaRPr kumimoji="0" lang="en-US"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886821739"/>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http://seekingalpha.com/article/1246651-italy-faces-ugly-future-without-reforms-eurozone-exit</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5250"/>
            <a:ext cx="8229600" cy="5830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6514" y="5907613"/>
            <a:ext cx="7543800" cy="569387"/>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hlinkClick r:id="rId3"/>
              </a:rPr>
              <a:t>Italy Faces Ugly Future Without Reforms, Eurozone Exit</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Jake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100" b="0" i="0" u="none" strike="noStrike" kern="1200" cap="none" spc="0" normalizeH="0" baseline="0" noProof="0" dirty="0" err="1">
                <a:ln>
                  <a:noFill/>
                </a:ln>
                <a:solidFill>
                  <a:srgbClr val="000000"/>
                </a:solidFill>
                <a:effectLst/>
                <a:uLnTx/>
                <a:uFillTx/>
                <a:latin typeface="Verdana" pitchFamily="34" charset="0"/>
                <a:ea typeface="+mn-ea"/>
                <a:cs typeface="+mn-cs"/>
              </a:rPr>
              <a:t>Huneycutt</a:t>
            </a:r>
            <a:r>
              <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rPr>
              <a:t> Capital + Research </a:t>
            </a:r>
          </a:p>
        </p:txBody>
      </p:sp>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BDF9421B-4D90-4B25-BCAD-A602445E289E}"/>
                  </a:ext>
                </a:extLst>
              </p14:cNvPr>
              <p14:cNvContentPartPr/>
              <p14:nvPr/>
            </p14:nvContentPartPr>
            <p14:xfrm>
              <a:off x="5380048" y="3666392"/>
              <a:ext cx="2713680" cy="106560"/>
            </p14:xfrm>
          </p:contentPart>
        </mc:Choice>
        <mc:Fallback xmlns="">
          <p:pic>
            <p:nvPicPr>
              <p:cNvPr id="7" name="Ink 6">
                <a:extLst>
                  <a:ext uri="{FF2B5EF4-FFF2-40B4-BE49-F238E27FC236}">
                    <a16:creationId xmlns:a16="http://schemas.microsoft.com/office/drawing/2014/main" id="{BDF9421B-4D90-4B25-BCAD-A602445E289E}"/>
                  </a:ext>
                </a:extLst>
              </p:cNvPr>
              <p:cNvPicPr/>
              <p:nvPr/>
            </p:nvPicPr>
            <p:blipFill>
              <a:blip r:embed="rId6"/>
              <a:stretch>
                <a:fillRect/>
              </a:stretch>
            </p:blipFill>
            <p:spPr>
              <a:xfrm>
                <a:off x="5326408" y="3558392"/>
                <a:ext cx="2821320" cy="322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82162747-A930-46A1-93EE-82E1FB43C109}"/>
                  </a:ext>
                </a:extLst>
              </p14:cNvPr>
              <p14:cNvContentPartPr/>
              <p14:nvPr/>
            </p14:nvContentPartPr>
            <p14:xfrm>
              <a:off x="5187448" y="3781592"/>
              <a:ext cx="2751120" cy="135720"/>
            </p14:xfrm>
          </p:contentPart>
        </mc:Choice>
        <mc:Fallback xmlns="">
          <p:pic>
            <p:nvPicPr>
              <p:cNvPr id="8" name="Ink 7">
                <a:extLst>
                  <a:ext uri="{FF2B5EF4-FFF2-40B4-BE49-F238E27FC236}">
                    <a16:creationId xmlns:a16="http://schemas.microsoft.com/office/drawing/2014/main" id="{82162747-A930-46A1-93EE-82E1FB43C109}"/>
                  </a:ext>
                </a:extLst>
              </p:cNvPr>
              <p:cNvPicPr/>
              <p:nvPr/>
            </p:nvPicPr>
            <p:blipFill>
              <a:blip r:embed="rId8"/>
              <a:stretch>
                <a:fillRect/>
              </a:stretch>
            </p:blipFill>
            <p:spPr>
              <a:xfrm>
                <a:off x="5133808" y="3673592"/>
                <a:ext cx="2858760" cy="3513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F0E842E2-A582-42C6-9026-6409B74F8501}"/>
                  </a:ext>
                </a:extLst>
              </p14:cNvPr>
              <p14:cNvContentPartPr/>
              <p14:nvPr/>
            </p14:nvContentPartPr>
            <p14:xfrm>
              <a:off x="5264488" y="3868712"/>
              <a:ext cx="2691000" cy="110160"/>
            </p14:xfrm>
          </p:contentPart>
        </mc:Choice>
        <mc:Fallback xmlns="">
          <p:pic>
            <p:nvPicPr>
              <p:cNvPr id="9" name="Ink 8">
                <a:extLst>
                  <a:ext uri="{FF2B5EF4-FFF2-40B4-BE49-F238E27FC236}">
                    <a16:creationId xmlns:a16="http://schemas.microsoft.com/office/drawing/2014/main" id="{F0E842E2-A582-42C6-9026-6409B74F8501}"/>
                  </a:ext>
                </a:extLst>
              </p:cNvPr>
              <p:cNvPicPr/>
              <p:nvPr/>
            </p:nvPicPr>
            <p:blipFill>
              <a:blip r:embed="rId10"/>
              <a:stretch>
                <a:fillRect/>
              </a:stretch>
            </p:blipFill>
            <p:spPr>
              <a:xfrm>
                <a:off x="5210848" y="3760712"/>
                <a:ext cx="2798640" cy="325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7F2D3E81-8973-4E0F-B9E3-1855E1B456EB}"/>
                  </a:ext>
                </a:extLst>
              </p14:cNvPr>
              <p14:cNvContentPartPr/>
              <p14:nvPr/>
            </p14:nvContentPartPr>
            <p14:xfrm>
              <a:off x="-587672" y="1548872"/>
              <a:ext cx="360" cy="360"/>
            </p14:xfrm>
          </p:contentPart>
        </mc:Choice>
        <mc:Fallback xmlns="">
          <p:pic>
            <p:nvPicPr>
              <p:cNvPr id="10" name="Ink 9">
                <a:extLst>
                  <a:ext uri="{FF2B5EF4-FFF2-40B4-BE49-F238E27FC236}">
                    <a16:creationId xmlns:a16="http://schemas.microsoft.com/office/drawing/2014/main" id="{7F2D3E81-8973-4E0F-B9E3-1855E1B456EB}"/>
                  </a:ext>
                </a:extLst>
              </p:cNvPr>
              <p:cNvPicPr/>
              <p:nvPr/>
            </p:nvPicPr>
            <p:blipFill>
              <a:blip r:embed="rId12"/>
              <a:stretch>
                <a:fillRect/>
              </a:stretch>
            </p:blipFill>
            <p:spPr>
              <a:xfrm>
                <a:off x="-641312" y="144123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E65D4B9F-F2FF-4961-9962-687B99F012FD}"/>
                  </a:ext>
                </a:extLst>
              </p14:cNvPr>
              <p14:cNvContentPartPr/>
              <p14:nvPr/>
            </p14:nvContentPartPr>
            <p14:xfrm>
              <a:off x="5601808" y="4888592"/>
              <a:ext cx="1913400" cy="43560"/>
            </p14:xfrm>
          </p:contentPart>
        </mc:Choice>
        <mc:Fallback xmlns="">
          <p:pic>
            <p:nvPicPr>
              <p:cNvPr id="11" name="Ink 10">
                <a:extLst>
                  <a:ext uri="{FF2B5EF4-FFF2-40B4-BE49-F238E27FC236}">
                    <a16:creationId xmlns:a16="http://schemas.microsoft.com/office/drawing/2014/main" id="{E65D4B9F-F2FF-4961-9962-687B99F012FD}"/>
                  </a:ext>
                </a:extLst>
              </p:cNvPr>
              <p:cNvPicPr/>
              <p:nvPr/>
            </p:nvPicPr>
            <p:blipFill>
              <a:blip r:embed="rId14"/>
              <a:stretch>
                <a:fillRect/>
              </a:stretch>
            </p:blipFill>
            <p:spPr>
              <a:xfrm>
                <a:off x="5547808" y="4780592"/>
                <a:ext cx="2021040" cy="259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60FEA8B6-5C3A-4506-BE01-C3323AD1FC08}"/>
                  </a:ext>
                </a:extLst>
              </p14:cNvPr>
              <p14:cNvContentPartPr/>
              <p14:nvPr/>
            </p14:nvContentPartPr>
            <p14:xfrm>
              <a:off x="5592088" y="5004152"/>
              <a:ext cx="1917000" cy="58680"/>
            </p14:xfrm>
          </p:contentPart>
        </mc:Choice>
        <mc:Fallback xmlns="">
          <p:pic>
            <p:nvPicPr>
              <p:cNvPr id="12" name="Ink 11">
                <a:extLst>
                  <a:ext uri="{FF2B5EF4-FFF2-40B4-BE49-F238E27FC236}">
                    <a16:creationId xmlns:a16="http://schemas.microsoft.com/office/drawing/2014/main" id="{60FEA8B6-5C3A-4506-BE01-C3323AD1FC08}"/>
                  </a:ext>
                </a:extLst>
              </p:cNvPr>
              <p:cNvPicPr/>
              <p:nvPr/>
            </p:nvPicPr>
            <p:blipFill>
              <a:blip r:embed="rId16"/>
              <a:stretch>
                <a:fillRect/>
              </a:stretch>
            </p:blipFill>
            <p:spPr>
              <a:xfrm>
                <a:off x="5538088" y="4896152"/>
                <a:ext cx="2024640" cy="274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A1F5E7CC-CA53-444D-ABD1-F3BBCF76B05A}"/>
                  </a:ext>
                </a:extLst>
              </p14:cNvPr>
              <p14:cNvContentPartPr/>
              <p14:nvPr/>
            </p14:nvContentPartPr>
            <p14:xfrm>
              <a:off x="5573008" y="5157872"/>
              <a:ext cx="1933920" cy="59400"/>
            </p14:xfrm>
          </p:contentPart>
        </mc:Choice>
        <mc:Fallback xmlns="">
          <p:pic>
            <p:nvPicPr>
              <p:cNvPr id="13" name="Ink 12">
                <a:extLst>
                  <a:ext uri="{FF2B5EF4-FFF2-40B4-BE49-F238E27FC236}">
                    <a16:creationId xmlns:a16="http://schemas.microsoft.com/office/drawing/2014/main" id="{A1F5E7CC-CA53-444D-ABD1-F3BBCF76B05A}"/>
                  </a:ext>
                </a:extLst>
              </p:cNvPr>
              <p:cNvPicPr/>
              <p:nvPr/>
            </p:nvPicPr>
            <p:blipFill>
              <a:blip r:embed="rId18"/>
              <a:stretch>
                <a:fillRect/>
              </a:stretch>
            </p:blipFill>
            <p:spPr>
              <a:xfrm>
                <a:off x="5519008" y="5049872"/>
                <a:ext cx="2041560" cy="275040"/>
              </a:xfrm>
              <a:prstGeom prst="rect">
                <a:avLst/>
              </a:prstGeom>
            </p:spPr>
          </p:pic>
        </mc:Fallback>
      </mc:AlternateContent>
    </p:spTree>
    <p:extLst>
      <p:ext uri="{BB962C8B-B14F-4D97-AF65-F5344CB8AC3E}">
        <p14:creationId xmlns:p14="http://schemas.microsoft.com/office/powerpoint/2010/main" val="2426476424"/>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One solution to the demographic problem is to bring in outsiders (immigration)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BUT . . .</a:t>
            </a:r>
          </a:p>
        </p:txBody>
      </p:sp>
    </p:spTree>
    <p:extLst>
      <p:ext uri="{BB962C8B-B14F-4D97-AF65-F5344CB8AC3E}">
        <p14:creationId xmlns:p14="http://schemas.microsoft.com/office/powerpoint/2010/main" val="1651059149"/>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75000"/>
                  </a:srgbClr>
                </a:solidFill>
                <a:effectLst/>
                <a:uLnTx/>
                <a:uFillTx/>
                <a:latin typeface="Arial" charset="0"/>
                <a:ea typeface="+mn-ea"/>
                <a:cs typeface="+mn-cs"/>
              </a:rPr>
              <a:t>One solution to the demographic problem is to bring in outsiders (immigration)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800" b="1" i="0" u="none" strike="noStrike" kern="1200" cap="none" spc="0" normalizeH="0" baseline="0" noProof="0" dirty="0">
                <a:ln>
                  <a:noFill/>
                </a:ln>
                <a:solidFill>
                  <a:srgbClr val="FF0000"/>
                </a:solidFill>
                <a:effectLst/>
                <a:uLnTx/>
                <a:uFillTx/>
                <a:latin typeface="Arial" charset="0"/>
                <a:ea typeface="+mn-ea"/>
                <a:cs typeface="+mn-cs"/>
              </a:rPr>
              <a:t>    BUT . . .</a:t>
            </a:r>
            <a:endParaRPr kumimoji="0" lang="en-US" sz="88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165636927"/>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 name="Picture 13" descr="Chart, bar chart&#10;&#10;Description automatically generated">
            <a:extLst>
              <a:ext uri="{FF2B5EF4-FFF2-40B4-BE49-F238E27FC236}">
                <a16:creationId xmlns:a16="http://schemas.microsoft.com/office/drawing/2014/main" id="{D454EC58-FB9F-4CE0-9E3B-FB0E1B3D7B14}"/>
              </a:ext>
            </a:extLst>
          </p:cNvPr>
          <p:cNvPicPr>
            <a:picLocks noChangeAspect="1"/>
          </p:cNvPicPr>
          <p:nvPr/>
        </p:nvPicPr>
        <p:blipFill>
          <a:blip r:embed="rId4"/>
          <a:stretch>
            <a:fillRect/>
          </a:stretch>
        </p:blipFill>
        <p:spPr>
          <a:xfrm>
            <a:off x="38500" y="1203835"/>
            <a:ext cx="8458200" cy="4739765"/>
          </a:xfrm>
          <a:prstGeom prst="rect">
            <a:avLst/>
          </a:prstGeom>
        </p:spPr>
      </p:pic>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A4E9BD23-521B-4707-818E-CBB27F267B6D}"/>
              </a:ext>
            </a:extLst>
          </p:cNvPr>
          <p:cNvSpPr/>
          <p:nvPr/>
        </p:nvSpPr>
        <p:spPr>
          <a:xfrm>
            <a:off x="1981200" y="2281059"/>
            <a:ext cx="5105400" cy="393954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they can import people for the work force, </a:t>
            </a:r>
            <a:r>
              <a:rPr kumimoji="0" lang="en-US" sz="32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but</a:t>
            </a: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 they only want </a:t>
            </a:r>
            <a:r>
              <a:rPr kumimoji="0" lang="en-US" sz="32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certain kinds of people</a:t>
            </a:r>
          </a:p>
          <a:p>
            <a:pPr marL="0" marR="0" lvl="0" indent="0" algn="ctr" defTabSz="914400" rtl="0" eaLnBrk="1" fontAlgn="base" latinLnBrk="0" hangingPunct="1">
              <a:lnSpc>
                <a:spcPct val="100000"/>
              </a:lnSpc>
              <a:spcBef>
                <a:spcPts val="0"/>
              </a:spcBef>
              <a:spcAft>
                <a:spcPct val="0"/>
              </a:spcAft>
              <a:buClrTx/>
              <a:buSzTx/>
              <a:buFontTx/>
              <a:buNone/>
              <a:tabLst/>
              <a:defRPr/>
            </a:pPr>
            <a:endPar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(basically skilled, who are not immigrants of the boats from Africa or the Near East, or from Afghanistan)</a:t>
            </a:r>
            <a:endParaRPr kumimoji="0" lang="en-US"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4282720636"/>
      </p:ext>
    </p:extLst>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21462" y="329625"/>
            <a:ext cx="4714752" cy="584775"/>
          </a:xfrm>
          <a:prstGeom prst="rect">
            <a:avLst/>
          </a:prstGeom>
          <a:solidFill>
            <a:srgbClr val="F0F0F0"/>
          </a:solidFill>
        </p:spPr>
        <p:txBody>
          <a:bodyPr wrap="non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3200" b="1" i="1"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Population Pyramid</a:t>
            </a:r>
          </a:p>
        </p:txBody>
      </p:sp>
      <p:sp>
        <p:nvSpPr>
          <p:cNvPr id="10" name="Rectangle 3">
            <a:extLst>
              <a:ext uri="{FF2B5EF4-FFF2-40B4-BE49-F238E27FC236}">
                <a16:creationId xmlns:a16="http://schemas.microsoft.com/office/drawing/2014/main" id="{6D9A62AB-FBE8-4376-9F85-531D478345D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Text Box 12">
            <a:extLst>
              <a:ext uri="{FF2B5EF4-FFF2-40B4-BE49-F238E27FC236}">
                <a16:creationId xmlns:a16="http://schemas.microsoft.com/office/drawing/2014/main" id="{6B70F714-0BC0-492B-ACCD-E3097E8D1463}"/>
              </a:ext>
            </a:extLst>
          </p:cNvPr>
          <p:cNvSpPr txBox="1">
            <a:spLocks noChangeArrowheads="1"/>
          </p:cNvSpPr>
          <p:nvPr/>
        </p:nvSpPr>
        <p:spPr bwMode="auto">
          <a:xfrm>
            <a:off x="3597275" y="6247908"/>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a:t>
            </a:r>
            <a:r>
              <a:rPr kumimoji="0" lang="en-US" sz="1400" b="0" i="1" u="none" strike="noStrike" kern="1200" cap="none" spc="0" normalizeH="0" baseline="0" noProof="0" dirty="0" err="1">
                <a:ln>
                  <a:noFill/>
                </a:ln>
                <a:solidFill>
                  <a:srgbClr val="000000"/>
                </a:solidFill>
                <a:effectLst/>
                <a:uLnTx/>
                <a:uFillTx/>
                <a:latin typeface="Verdana" pitchFamily="34" charset="0"/>
                <a:ea typeface="+mn-ea"/>
                <a:cs typeface="+mn-cs"/>
              </a:rPr>
              <a:t>Factbook</a:t>
            </a:r>
            <a:endPar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A4E9BD23-521B-4707-818E-CBB27F267B6D}"/>
              </a:ext>
            </a:extLst>
          </p:cNvPr>
          <p:cNvSpPr/>
          <p:nvPr/>
        </p:nvSpPr>
        <p:spPr>
          <a:xfrm>
            <a:off x="1981200" y="2281059"/>
            <a:ext cx="5105400" cy="393954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they can import people for the work force, </a:t>
            </a:r>
            <a:r>
              <a:rPr kumimoji="0" lang="en-US" sz="32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but</a:t>
            </a: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 they only want </a:t>
            </a:r>
            <a:r>
              <a:rPr kumimoji="0" lang="en-US" sz="32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certain kinds of people</a:t>
            </a:r>
          </a:p>
          <a:p>
            <a:pPr marL="0" marR="0" lvl="0" indent="0" algn="ctr" defTabSz="914400" rtl="0" eaLnBrk="1" fontAlgn="base" latinLnBrk="0" hangingPunct="1">
              <a:lnSpc>
                <a:spcPct val="100000"/>
              </a:lnSpc>
              <a:spcBef>
                <a:spcPts val="0"/>
              </a:spcBef>
              <a:spcAft>
                <a:spcPct val="0"/>
              </a:spcAft>
              <a:buClrTx/>
              <a:buSzTx/>
              <a:buFontTx/>
              <a:buNone/>
              <a:tabLst/>
              <a:defRPr/>
            </a:pPr>
            <a:endPar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(basically skilled, who are not immigrants of the boats from Africa or the Near East, or from Afghanistan)</a:t>
            </a:r>
            <a:endParaRPr kumimoji="0" lang="en-US"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1101549435"/>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http://en.wikipedia.org/wiki/Italy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7" name="Rectangle 6"/>
          <p:cNvSpPr/>
          <p:nvPr/>
        </p:nvSpPr>
        <p:spPr>
          <a:xfrm>
            <a:off x="889000" y="2362200"/>
            <a:ext cx="7391400" cy="2861104"/>
          </a:xfrm>
          <a:prstGeom prst="rect">
            <a:avLst/>
          </a:prstGeom>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Verdana" pitchFamily="34" charset="0"/>
                <a:ea typeface="+mn-ea"/>
                <a:cs typeface="+mn-cs"/>
              </a:rPr>
              <a:t>And the migration picture has been rapidly changing since 2015, with Italy, Greece, and Hungary under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rPr>
              <a:t>“unprecedented pressure”</a:t>
            </a:r>
          </a:p>
        </p:txBody>
      </p:sp>
    </p:spTree>
    <p:extLst>
      <p:ext uri="{BB962C8B-B14F-4D97-AF65-F5344CB8AC3E}">
        <p14:creationId xmlns:p14="http://schemas.microsoft.com/office/powerpoint/2010/main" val="1586486147"/>
      </p:ext>
    </p:extLst>
  </p:cSld>
  <p:clrMapOvr>
    <a:masterClrMapping/>
  </p:clrMapOvr>
  <p:transition/>
</p:sld>
</file>

<file path=ppt/slides/slide19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4302528" y="6642556"/>
            <a:ext cx="54053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Source</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6" name="Picture 5"/>
          <p:cNvPicPr>
            <a:picLocks noChangeAspect="1"/>
          </p:cNvPicPr>
          <p:nvPr/>
        </p:nvPicPr>
        <p:blipFill>
          <a:blip r:embed="rId3"/>
          <a:stretch>
            <a:fillRect/>
          </a:stretch>
        </p:blipFill>
        <p:spPr>
          <a:xfrm>
            <a:off x="38500" y="228600"/>
            <a:ext cx="9068404" cy="6400800"/>
          </a:xfrm>
          <a:prstGeom prst="rect">
            <a:avLst/>
          </a:prstGeom>
        </p:spPr>
      </p:pic>
      <p:sp>
        <p:nvSpPr>
          <p:cNvPr id="7" name="Rectangle 6"/>
          <p:cNvSpPr/>
          <p:nvPr/>
        </p:nvSpPr>
        <p:spPr>
          <a:xfrm>
            <a:off x="7186032" y="1295400"/>
            <a:ext cx="1208985" cy="276999"/>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Verdana" pitchFamily="34" charset="0"/>
                <a:ea typeface="+mn-ea"/>
                <a:cs typeface="+mn-cs"/>
              </a:rPr>
              <a:t>5 Dec 2019 </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9479" y="876354"/>
            <a:ext cx="1905000" cy="276225"/>
          </a:xfrm>
          <a:prstGeom prst="rect">
            <a:avLst/>
          </a:prstGeom>
        </p:spPr>
      </p:pic>
      <p:sp>
        <p:nvSpPr>
          <p:cNvPr id="9" name="TextBox 8">
            <a:extLst>
              <a:ext uri="{FF2B5EF4-FFF2-40B4-BE49-F238E27FC236}">
                <a16:creationId xmlns:a16="http://schemas.microsoft.com/office/drawing/2014/main" id="{F3F50C22-2E1E-4126-83F5-C09FB825F2C4}"/>
              </a:ext>
            </a:extLst>
          </p:cNvPr>
          <p:cNvSpPr txBox="1"/>
          <p:nvPr/>
        </p:nvSpPr>
        <p:spPr>
          <a:xfrm>
            <a:off x="1066800" y="1577876"/>
            <a:ext cx="7010400" cy="2677656"/>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And issues related to immigration have already severely affected Italian politics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This is discussed in Betsey Krause’s book . . . </a:t>
            </a:r>
            <a:endParaRPr kumimoji="0" lang="en-US" sz="20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endParaRPr>
          </a:p>
        </p:txBody>
      </p:sp>
    </p:spTree>
    <p:extLst>
      <p:ext uri="{BB962C8B-B14F-4D97-AF65-F5344CB8AC3E}">
        <p14:creationId xmlns:p14="http://schemas.microsoft.com/office/powerpoint/2010/main" val="1405196023"/>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2057400"/>
            <a:ext cx="8229600" cy="353943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as immigration to Italy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is high .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immigration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is a hot political issue . . .</a:t>
            </a:r>
          </a:p>
        </p:txBody>
      </p:sp>
    </p:spTree>
    <p:extLst>
      <p:ext uri="{BB962C8B-B14F-4D97-AF65-F5344CB8AC3E}">
        <p14:creationId xmlns:p14="http://schemas.microsoft.com/office/powerpoint/2010/main" val="1318871844"/>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so although Italy really </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needs</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immigrants for its labor force,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it wants to have only certain kinds of immigrants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also limit the </a:t>
            </a:r>
            <a:r>
              <a:rPr kumimoji="0" lang="en-US" sz="4000" b="1" i="1" u="none" strike="noStrike" kern="1200" cap="none" spc="0" normalizeH="0" baseline="0" noProof="0" dirty="0">
                <a:ln>
                  <a:noFill/>
                </a:ln>
                <a:solidFill>
                  <a:srgbClr val="FF0000"/>
                </a:solidFill>
                <a:effectLst/>
                <a:uLnTx/>
                <a:uFillTx/>
                <a:latin typeface="Arial" charset="0"/>
                <a:ea typeface="+mn-ea"/>
                <a:cs typeface="+mn-cs"/>
              </a:rPr>
              <a:t>numbers</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of immigrants . . .</a:t>
            </a:r>
          </a:p>
        </p:txBody>
      </p:sp>
    </p:spTree>
    <p:extLst>
      <p:ext uri="{BB962C8B-B14F-4D97-AF65-F5344CB8AC3E}">
        <p14:creationId xmlns:p14="http://schemas.microsoft.com/office/powerpoint/2010/main" val="4063892336"/>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1536485" y="4724400"/>
            <a:ext cx="6085320" cy="1398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net migration</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3.4</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migrant(s) / 1,000 population</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country comparison to the world: 33</a:t>
            </a:r>
          </a:p>
        </p:txBody>
      </p:sp>
      <p:sp>
        <p:nvSpPr>
          <p:cNvPr id="46085" name="Rectangle 11"/>
          <p:cNvSpPr>
            <a:spLocks noChangeArrowheads="1"/>
          </p:cNvSpPr>
          <p:nvPr/>
        </p:nvSpPr>
        <p:spPr bwMode="auto">
          <a:xfrm>
            <a:off x="1660037" y="3519404"/>
            <a:ext cx="5812810"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11.2 deaths / 1,000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country comparison to the world: 22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2"/>
          <p:cNvSpPr txBox="1">
            <a:spLocks noChangeArrowheads="1"/>
          </p:cNvSpPr>
          <p:nvPr/>
        </p:nvSpPr>
        <p:spPr bwMode="auto">
          <a:xfrm>
            <a:off x="1504426" y="1841848"/>
            <a:ext cx="6149440" cy="143475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total fertility rate: </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1.26 children born / 1,000 woman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country comparison to the world: 219 </a:t>
            </a:r>
          </a:p>
        </p:txBody>
      </p:sp>
      <p:sp>
        <p:nvSpPr>
          <p:cNvPr id="9" name="Rectangle 3">
            <a:extLst>
              <a:ext uri="{FF2B5EF4-FFF2-40B4-BE49-F238E27FC236}">
                <a16:creationId xmlns:a16="http://schemas.microsoft.com/office/drawing/2014/main" id="{38853215-9F20-4474-9233-097121D22559}"/>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479D2D95-687F-41CA-8B45-92D106856C5E}"/>
                  </a:ext>
                </a:extLst>
              </p14:cNvPr>
              <p14:cNvContentPartPr/>
              <p14:nvPr/>
            </p14:nvContentPartPr>
            <p14:xfrm>
              <a:off x="2819400" y="5426255"/>
              <a:ext cx="3709080" cy="77760"/>
            </p14:xfrm>
          </p:contentPart>
        </mc:Choice>
        <mc:Fallback xmlns="">
          <p:pic>
            <p:nvPicPr>
              <p:cNvPr id="2" name="Ink 1">
                <a:extLst>
                  <a:ext uri="{FF2B5EF4-FFF2-40B4-BE49-F238E27FC236}">
                    <a16:creationId xmlns:a16="http://schemas.microsoft.com/office/drawing/2014/main" id="{479D2D95-687F-41CA-8B45-92D106856C5E}"/>
                  </a:ext>
                </a:extLst>
              </p:cNvPr>
              <p:cNvPicPr/>
              <p:nvPr/>
            </p:nvPicPr>
            <p:blipFill>
              <a:blip r:embed="rId4"/>
              <a:stretch>
                <a:fillRect/>
              </a:stretch>
            </p:blipFill>
            <p:spPr>
              <a:xfrm>
                <a:off x="2765400" y="5318255"/>
                <a:ext cx="3816720" cy="293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0F0705E-7FB8-4BE1-8517-0AE3AEFEE9E8}"/>
                  </a:ext>
                </a:extLst>
              </p14:cNvPr>
              <p14:cNvContentPartPr/>
              <p14:nvPr/>
            </p14:nvContentPartPr>
            <p14:xfrm>
              <a:off x="-1434429" y="3493952"/>
              <a:ext cx="360" cy="360"/>
            </p14:xfrm>
          </p:contentPart>
        </mc:Choice>
        <mc:Fallback xmlns="">
          <p:pic>
            <p:nvPicPr>
              <p:cNvPr id="3" name="Ink 2">
                <a:extLst>
                  <a:ext uri="{FF2B5EF4-FFF2-40B4-BE49-F238E27FC236}">
                    <a16:creationId xmlns:a16="http://schemas.microsoft.com/office/drawing/2014/main" id="{B0F0705E-7FB8-4BE1-8517-0AE3AEFEE9E8}"/>
                  </a:ext>
                </a:extLst>
              </p:cNvPr>
              <p:cNvPicPr/>
              <p:nvPr/>
            </p:nvPicPr>
            <p:blipFill>
              <a:blip r:embed="rId6"/>
              <a:stretch>
                <a:fillRect/>
              </a:stretch>
            </p:blipFill>
            <p:spPr>
              <a:xfrm>
                <a:off x="-1488429" y="3385952"/>
                <a:ext cx="108000" cy="216000"/>
              </a:xfrm>
              <a:prstGeom prst="rect">
                <a:avLst/>
              </a:prstGeom>
            </p:spPr>
          </p:pic>
        </mc:Fallback>
      </mc:AlternateContent>
    </p:spTree>
    <p:extLst>
      <p:ext uri="{BB962C8B-B14F-4D97-AF65-F5344CB8AC3E}">
        <p14:creationId xmlns:p14="http://schemas.microsoft.com/office/powerpoint/2010/main" val="1114683505"/>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2023170"/>
            <a:ext cx="8229600" cy="353943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75000"/>
                  </a:srgbClr>
                </a:solidFill>
                <a:effectLst/>
                <a:uLnTx/>
                <a:uFillTx/>
                <a:latin typeface="Arial" charset="0"/>
                <a:ea typeface="+mn-ea"/>
                <a:cs typeface="+mn-cs"/>
              </a:rPr>
              <a:t>as immigration to Italy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75000"/>
                  </a:srgbClr>
                </a:solidFill>
                <a:effectLst/>
                <a:uLnTx/>
                <a:uFillTx/>
                <a:latin typeface="Arial" charset="0"/>
                <a:ea typeface="+mn-ea"/>
                <a:cs typeface="+mn-cs"/>
              </a:rPr>
              <a:t>is high .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and immigration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is a hot political issue . . .</a:t>
            </a:r>
          </a:p>
        </p:txBody>
      </p:sp>
    </p:spTree>
    <p:extLst>
      <p:ext uri="{BB962C8B-B14F-4D97-AF65-F5344CB8AC3E}">
        <p14:creationId xmlns:p14="http://schemas.microsoft.com/office/powerpoint/2010/main" val="1184023134"/>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p:cSld>
    <p:bg>
      <p:bgPr>
        <a:solidFill>
          <a:srgbClr val="2C2C2C"/>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FA3451-7453-29D0-1151-153C434A9B88}"/>
              </a:ext>
            </a:extLst>
          </p:cNvPr>
          <p:cNvPicPr>
            <a:picLocks noChangeAspect="1"/>
          </p:cNvPicPr>
          <p:nvPr/>
        </p:nvPicPr>
        <p:blipFill>
          <a:blip r:embed="rId3"/>
          <a:stretch>
            <a:fillRect/>
          </a:stretch>
        </p:blipFill>
        <p:spPr>
          <a:xfrm>
            <a:off x="0" y="381000"/>
            <a:ext cx="9144000" cy="6096000"/>
          </a:xfrm>
          <a:prstGeom prst="rect">
            <a:avLst/>
          </a:prstGeom>
        </p:spPr>
      </p:pic>
      <p:sp>
        <p:nvSpPr>
          <p:cNvPr id="8" name="TextBox 7">
            <a:extLst>
              <a:ext uri="{FF2B5EF4-FFF2-40B4-BE49-F238E27FC236}">
                <a16:creationId xmlns:a16="http://schemas.microsoft.com/office/drawing/2014/main" id="{E108CF38-CE2F-D7B7-976C-55E97B9E3922}"/>
              </a:ext>
            </a:extLst>
          </p:cNvPr>
          <p:cNvSpPr txBox="1"/>
          <p:nvPr/>
        </p:nvSpPr>
        <p:spPr>
          <a:xfrm>
            <a:off x="914400" y="1981200"/>
            <a:ext cx="7315200" cy="1447800"/>
          </a:xfrm>
          <a:prstGeom prst="rect">
            <a:avLst/>
          </a:prstGeom>
          <a:noFill/>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Italian Premier </a:t>
            </a:r>
            <a:r>
              <a:rPr kumimoji="0" lang="en-US" sz="28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Meloni</a:t>
            </a:r>
            <a:r>
              <a:rPr kumimoji="0" lang="en-US" sz="2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says curbing migrant arrivals from Africa is about investment, not charity</a:t>
            </a:r>
          </a:p>
        </p:txBody>
      </p:sp>
      <p:sp>
        <p:nvSpPr>
          <p:cNvPr id="10" name="TextBox 9">
            <a:extLst>
              <a:ext uri="{FF2B5EF4-FFF2-40B4-BE49-F238E27FC236}">
                <a16:creationId xmlns:a16="http://schemas.microsoft.com/office/drawing/2014/main" id="{9C9D3C68-94B9-7187-E01E-855095512BB4}"/>
              </a:ext>
            </a:extLst>
          </p:cNvPr>
          <p:cNvSpPr txBox="1"/>
          <p:nvPr/>
        </p:nvSpPr>
        <p:spPr>
          <a:xfrm>
            <a:off x="279400" y="6502400"/>
            <a:ext cx="8610600" cy="253916"/>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Verdana" pitchFamily="34" charset="0"/>
                <a:ea typeface="+mn-ea"/>
                <a:cs typeface="+mn-cs"/>
                <a:hlinkClick r:id="rId4">
                  <a:extLst>
                    <a:ext uri="{A12FA001-AC4F-418D-AE19-62706E023703}">
                      <ahyp:hlinkClr xmlns:ahyp="http://schemas.microsoft.com/office/drawing/2018/hyperlinkcolor" val="tx"/>
                    </a:ext>
                  </a:extLst>
                </a:hlinkClick>
              </a:rPr>
              <a:t>https://apnews.com/article/italy-eu-africa-migration-strategy-energy-bfffac3ff93ad2a97aead324caa11130</a:t>
            </a:r>
            <a:endParaRPr kumimoji="0" lang="en-US" sz="105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 name="Graphic 11">
            <a:extLst>
              <a:ext uri="{FF2B5EF4-FFF2-40B4-BE49-F238E27FC236}">
                <a16:creationId xmlns:a16="http://schemas.microsoft.com/office/drawing/2014/main" id="{23659808-054A-F1ED-8225-27EEDAA1AD9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14400" y="355600"/>
            <a:ext cx="657225" cy="762000"/>
          </a:xfrm>
          <a:prstGeom prst="rect">
            <a:avLst/>
          </a:prstGeom>
        </p:spPr>
      </p:pic>
      <p:sp>
        <p:nvSpPr>
          <p:cNvPr id="13" name="TextBox 12">
            <a:extLst>
              <a:ext uri="{FF2B5EF4-FFF2-40B4-BE49-F238E27FC236}">
                <a16:creationId xmlns:a16="http://schemas.microsoft.com/office/drawing/2014/main" id="{49E2530E-9B17-AC5D-C705-2E916E10042E}"/>
              </a:ext>
            </a:extLst>
          </p:cNvPr>
          <p:cNvSpPr txBox="1"/>
          <p:nvPr/>
        </p:nvSpPr>
        <p:spPr>
          <a:xfrm>
            <a:off x="850900" y="1155700"/>
            <a:ext cx="1895856" cy="347698"/>
          </a:xfrm>
          <a:prstGeom prst="rect">
            <a:avLst/>
          </a:prstGeom>
          <a:no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4 January 2024</a:t>
            </a:r>
          </a:p>
        </p:txBody>
      </p:sp>
    </p:spTree>
    <p:extLst>
      <p:ext uri="{BB962C8B-B14F-4D97-AF65-F5344CB8AC3E}">
        <p14:creationId xmlns:p14="http://schemas.microsoft.com/office/powerpoint/2010/main" val="3743360225"/>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83B1DA-2FF5-4E7B-BBBB-E7248B8B94B8}"/>
              </a:ext>
            </a:extLst>
          </p:cNvPr>
          <p:cNvPicPr>
            <a:picLocks noChangeAspect="1"/>
          </p:cNvPicPr>
          <p:nvPr/>
        </p:nvPicPr>
        <p:blipFill>
          <a:blip r:embed="rId3"/>
          <a:stretch>
            <a:fillRect/>
          </a:stretch>
        </p:blipFill>
        <p:spPr>
          <a:xfrm>
            <a:off x="1600200" y="172859"/>
            <a:ext cx="5943600" cy="6456541"/>
          </a:xfrm>
          <a:prstGeom prst="rect">
            <a:avLst/>
          </a:prstGeom>
        </p:spPr>
      </p:pic>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https://www.nytimes.com/2021/08/18/world/europe/afghanistan-refugees-europe-migration-asylum.html</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Box 7">
            <a:extLst>
              <a:ext uri="{FF2B5EF4-FFF2-40B4-BE49-F238E27FC236}">
                <a16:creationId xmlns:a16="http://schemas.microsoft.com/office/drawing/2014/main" id="{E088C19B-B12E-4CB5-A86C-2C8B9ADB03D7}"/>
              </a:ext>
            </a:extLst>
          </p:cNvPr>
          <p:cNvSpPr txBox="1"/>
          <p:nvPr/>
        </p:nvSpPr>
        <p:spPr>
          <a:xfrm>
            <a:off x="2599944" y="1938302"/>
            <a:ext cx="4572000" cy="338554"/>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18 August 2021</a:t>
            </a:r>
          </a:p>
        </p:txBody>
      </p:sp>
      <p:pic>
        <p:nvPicPr>
          <p:cNvPr id="10" name="Picture 9">
            <a:extLst>
              <a:ext uri="{FF2B5EF4-FFF2-40B4-BE49-F238E27FC236}">
                <a16:creationId xmlns:a16="http://schemas.microsoft.com/office/drawing/2014/main" id="{9A907CA2-D781-4B54-986D-3372C8CC26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544" y="342519"/>
            <a:ext cx="1905000" cy="276225"/>
          </a:xfrm>
          <a:prstGeom prst="rect">
            <a:avLst/>
          </a:prstGeom>
        </p:spPr>
      </p:pic>
    </p:spTree>
    <p:extLst>
      <p:ext uri="{BB962C8B-B14F-4D97-AF65-F5344CB8AC3E}">
        <p14:creationId xmlns:p14="http://schemas.microsoft.com/office/powerpoint/2010/main" val="2210968798"/>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https://www.jhalak.com/global-news-Italy-pushing-for-special-G20-meeting-on-Afghanistan-83161</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CE8866FC-A56B-4C21-9BEC-98AC4888E2AC}"/>
              </a:ext>
            </a:extLst>
          </p:cNvPr>
          <p:cNvPicPr>
            <a:picLocks noChangeAspect="1"/>
          </p:cNvPicPr>
          <p:nvPr/>
        </p:nvPicPr>
        <p:blipFill>
          <a:blip r:embed="rId4"/>
          <a:stretch>
            <a:fillRect/>
          </a:stretch>
        </p:blipFill>
        <p:spPr>
          <a:xfrm>
            <a:off x="1600200" y="269370"/>
            <a:ext cx="5943600" cy="6360030"/>
          </a:xfrm>
          <a:prstGeom prst="rect">
            <a:avLst/>
          </a:prstGeom>
        </p:spPr>
      </p:pic>
      <p:sp>
        <p:nvSpPr>
          <p:cNvPr id="9" name="TextBox 8">
            <a:extLst>
              <a:ext uri="{FF2B5EF4-FFF2-40B4-BE49-F238E27FC236}">
                <a16:creationId xmlns:a16="http://schemas.microsoft.com/office/drawing/2014/main" id="{4C19E6CA-2F3D-415A-9F13-D98DFB999C23}"/>
              </a:ext>
            </a:extLst>
          </p:cNvPr>
          <p:cNvSpPr txBox="1"/>
          <p:nvPr/>
        </p:nvSpPr>
        <p:spPr>
          <a:xfrm>
            <a:off x="1639824" y="737390"/>
            <a:ext cx="4572000" cy="338554"/>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28 August 2021</a:t>
            </a:r>
          </a:p>
        </p:txBody>
      </p:sp>
      <p:pic>
        <p:nvPicPr>
          <p:cNvPr id="7" name="Picture 6">
            <a:extLst>
              <a:ext uri="{FF2B5EF4-FFF2-40B4-BE49-F238E27FC236}">
                <a16:creationId xmlns:a16="http://schemas.microsoft.com/office/drawing/2014/main" id="{F96F95C5-8A95-40DE-8E0D-2DADD41A9DEF}"/>
              </a:ext>
            </a:extLst>
          </p:cNvPr>
          <p:cNvPicPr>
            <a:picLocks noChangeAspect="1"/>
          </p:cNvPicPr>
          <p:nvPr/>
        </p:nvPicPr>
        <p:blipFill>
          <a:blip r:embed="rId5"/>
          <a:stretch>
            <a:fillRect/>
          </a:stretch>
        </p:blipFill>
        <p:spPr>
          <a:xfrm>
            <a:off x="542544" y="393661"/>
            <a:ext cx="971600" cy="749339"/>
          </a:xfrm>
          <a:prstGeom prst="rect">
            <a:avLst/>
          </a:prstGeom>
        </p:spPr>
      </p:pic>
    </p:spTree>
    <p:extLst>
      <p:ext uri="{BB962C8B-B14F-4D97-AF65-F5344CB8AC3E}">
        <p14:creationId xmlns:p14="http://schemas.microsoft.com/office/powerpoint/2010/main" val="3985310848"/>
      </p:ext>
    </p:extLst>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4034" y="381000"/>
            <a:ext cx="626216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83660"/>
      </p:ext>
    </p:extLst>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36363" y="6551842"/>
            <a:ext cx="286809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http://www.bbc.com/news/world-europe-34278886</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4434" y="76200"/>
            <a:ext cx="595936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01228" y="838200"/>
            <a:ext cx="1143000" cy="549519"/>
          </a:xfrm>
          <a:prstGeom prst="rect">
            <a:avLst/>
          </a:prstGeom>
        </p:spPr>
      </p:pic>
    </p:spTree>
    <p:extLst>
      <p:ext uri="{BB962C8B-B14F-4D97-AF65-F5344CB8AC3E}">
        <p14:creationId xmlns:p14="http://schemas.microsoft.com/office/powerpoint/2010/main" val="979954043"/>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EAEAEA"/>
                </a:solidFill>
                <a:effectLst/>
                <a:uLnTx/>
                <a:uFillTx/>
                <a:latin typeface="Verdana" pitchFamily="34" charset="0"/>
                <a:ea typeface="+mn-ea"/>
                <a:cs typeface="+mn-cs"/>
                <a:hlinkClick r:id="rId3"/>
              </a:rPr>
              <a:t>http://www.bbc.com/news/in-pictures-37289713</a:t>
            </a:r>
            <a:endParaRPr kumimoji="0" lang="en-US" sz="800" b="0" i="0" u="none" strike="noStrike" kern="1200" cap="none" spc="0" normalizeH="0" baseline="0" noProof="0" dirty="0">
              <a:ln>
                <a:noFill/>
              </a:ln>
              <a:solidFill>
                <a:srgbClr val="EAEAEA"/>
              </a:solidFill>
              <a:effectLst/>
              <a:uLnTx/>
              <a:uFillTx/>
              <a:latin typeface="Verdana" pitchFamily="34" charset="0"/>
              <a:ea typeface="+mn-ea"/>
              <a:cs typeface="+mn-cs"/>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834" y="457200"/>
            <a:ext cx="764016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60498" y="1066800"/>
            <a:ext cx="635000" cy="304800"/>
          </a:xfrm>
          <a:prstGeom prst="rect">
            <a:avLst/>
          </a:prstGeom>
        </p:spPr>
      </p:pic>
      <p:pic>
        <p:nvPicPr>
          <p:cNvPr id="6"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4724400"/>
            <a:ext cx="1463040" cy="1445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9865029"/>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932296"/>
            <a:ext cx="7315200" cy="4339650"/>
          </a:xfrm>
        </p:spPr>
        <p:txBody>
          <a:bodyPr/>
          <a:lstStyle/>
          <a:p>
            <a:pPr eaLnBrk="1" hangingPunct="1"/>
            <a:r>
              <a:rPr lang="en-US" sz="2800" dirty="0">
                <a:solidFill>
                  <a:schemeClr val="accent1"/>
                </a:solidFill>
              </a:rPr>
              <a:t>“Still, the population is large, and these trends are likely to reverse.  </a:t>
            </a:r>
            <a:r>
              <a:rPr lang="en-US" sz="3600" b="1" dirty="0"/>
              <a:t>Also, there are </a:t>
            </a:r>
            <a:r>
              <a:rPr lang="en-US" sz="3600" b="1" i="1" dirty="0"/>
              <a:t>many</a:t>
            </a:r>
            <a:r>
              <a:rPr lang="en-US" sz="3600" b="1" dirty="0"/>
              <a:t> people who want to immigrate to Italy</a:t>
            </a:r>
            <a:r>
              <a:rPr lang="en-US" sz="2800" dirty="0">
                <a:solidFill>
                  <a:schemeClr val="accent1"/>
                </a:solidFill>
              </a:rPr>
              <a:t>, and in fact, there are countless numbers of illegal aliens crossing its borders daily.  Thus, although Italy will probably change, its cultural base should be relatively secure, at least for the foreseeable future.”</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373594556"/>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 name="Picture 3" descr="IMG_0430.JPG"/>
          <p:cNvPicPr>
            <a:picLocks noChangeAspect="1"/>
          </p:cNvPicPr>
          <p:nvPr/>
        </p:nvPicPr>
        <p:blipFill>
          <a:blip r:embed="rId3" cstate="print">
            <a:lum bright="10000"/>
          </a:blip>
          <a:stretch>
            <a:fillRect/>
          </a:stretch>
        </p:blipFill>
        <p:spPr>
          <a:xfrm>
            <a:off x="672152" y="405452"/>
            <a:ext cx="7772400" cy="5829300"/>
          </a:xfrm>
          <a:prstGeom prst="rect">
            <a:avLst/>
          </a:prstGeom>
        </p:spPr>
      </p:pic>
    </p:spTree>
    <p:extLst>
      <p:ext uri="{BB962C8B-B14F-4D97-AF65-F5344CB8AC3E}">
        <p14:creationId xmlns:p14="http://schemas.microsoft.com/office/powerpoint/2010/main" val="3901216148"/>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902502" y="6589776"/>
            <a:ext cx="541269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https://www.statista.com/statistics/624866/top-immigrant-nationalities-declared-upon-landing-italy/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7" name="Picture 6">
            <a:extLst>
              <a:ext uri="{FF2B5EF4-FFF2-40B4-BE49-F238E27FC236}">
                <a16:creationId xmlns:a16="http://schemas.microsoft.com/office/drawing/2014/main" id="{F5A7B939-DFF6-4945-826F-38892227B0CE}"/>
              </a:ext>
            </a:extLst>
          </p:cNvPr>
          <p:cNvPicPr>
            <a:picLocks noChangeAspect="1"/>
          </p:cNvPicPr>
          <p:nvPr/>
        </p:nvPicPr>
        <p:blipFill>
          <a:blip r:embed="rId4"/>
          <a:stretch>
            <a:fillRect/>
          </a:stretch>
        </p:blipFill>
        <p:spPr>
          <a:xfrm>
            <a:off x="2057400" y="612668"/>
            <a:ext cx="5029200" cy="5940532"/>
          </a:xfrm>
          <a:prstGeom prst="rect">
            <a:avLst/>
          </a:prstGeom>
        </p:spPr>
      </p:pic>
      <p:pic>
        <p:nvPicPr>
          <p:cNvPr id="9" name="Picture 8">
            <a:extLst>
              <a:ext uri="{FF2B5EF4-FFF2-40B4-BE49-F238E27FC236}">
                <a16:creationId xmlns:a16="http://schemas.microsoft.com/office/drawing/2014/main" id="{EC7203B5-7931-4294-A277-30BEA7F652DA}"/>
              </a:ext>
            </a:extLst>
          </p:cNvPr>
          <p:cNvPicPr>
            <a:picLocks noChangeAspect="1"/>
          </p:cNvPicPr>
          <p:nvPr/>
        </p:nvPicPr>
        <p:blipFill>
          <a:blip r:embed="rId5"/>
          <a:stretch>
            <a:fillRect/>
          </a:stretch>
        </p:blipFill>
        <p:spPr>
          <a:xfrm>
            <a:off x="381000" y="724639"/>
            <a:ext cx="1600200" cy="406830"/>
          </a:xfrm>
          <a:prstGeom prst="rect">
            <a:avLst/>
          </a:prstGeom>
        </p:spPr>
      </p:pic>
      <p:sp>
        <p:nvSpPr>
          <p:cNvPr id="11" name="AutoShape 8">
            <a:extLst>
              <a:ext uri="{FF2B5EF4-FFF2-40B4-BE49-F238E27FC236}">
                <a16:creationId xmlns:a16="http://schemas.microsoft.com/office/drawing/2014/main" id="{91880A5F-B5A7-4333-9C13-1072D699B34E}"/>
              </a:ext>
            </a:extLst>
          </p:cNvPr>
          <p:cNvSpPr>
            <a:spLocks noChangeArrowheads="1"/>
          </p:cNvSpPr>
          <p:nvPr/>
        </p:nvSpPr>
        <p:spPr bwMode="auto">
          <a:xfrm rot="16200000">
            <a:off x="1596685" y="1622003"/>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4800" b="1" i="1" u="none" strike="noStrike" kern="1200" cap="none" spc="0" normalizeH="0" baseline="0" noProof="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9204721"/>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486075" y="6162575"/>
            <a:ext cx="8153400" cy="40011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https://en.wikipedia.org/wiki/Immigration_to_Italy</a:t>
            </a:r>
            <a:endPar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12E17AEA-50A5-4BF7-A555-7F56867198FF}"/>
              </a:ext>
            </a:extLst>
          </p:cNvPr>
          <p:cNvPicPr>
            <a:picLocks noChangeAspect="1"/>
          </p:cNvPicPr>
          <p:nvPr/>
        </p:nvPicPr>
        <p:blipFill>
          <a:blip r:embed="rId4"/>
          <a:stretch>
            <a:fillRect/>
          </a:stretch>
        </p:blipFill>
        <p:spPr>
          <a:xfrm>
            <a:off x="228600" y="1676400"/>
            <a:ext cx="8686800" cy="4304817"/>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9E0C971B-60A3-438A-BA17-8832A62505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425" y="257175"/>
            <a:ext cx="1476375" cy="1343025"/>
          </a:xfrm>
          <a:prstGeom prst="rect">
            <a:avLst/>
          </a:prstGeom>
        </p:spPr>
      </p:pic>
      <p:sp>
        <p:nvSpPr>
          <p:cNvPr id="8" name="TextBox 7">
            <a:extLst>
              <a:ext uri="{FF2B5EF4-FFF2-40B4-BE49-F238E27FC236}">
                <a16:creationId xmlns:a16="http://schemas.microsoft.com/office/drawing/2014/main" id="{FFB65345-CDD9-4B62-90DF-814B9CA1BFCE}"/>
              </a:ext>
            </a:extLst>
          </p:cNvPr>
          <p:cNvSpPr txBox="1"/>
          <p:nvPr/>
        </p:nvSpPr>
        <p:spPr>
          <a:xfrm>
            <a:off x="2133600" y="710625"/>
            <a:ext cx="6019800" cy="58477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Immigration to Italy</a:t>
            </a:r>
          </a:p>
        </p:txBody>
      </p:sp>
      <p:sp>
        <p:nvSpPr>
          <p:cNvPr id="7" name="Rectangle 2">
            <a:extLst>
              <a:ext uri="{FF2B5EF4-FFF2-40B4-BE49-F238E27FC236}">
                <a16:creationId xmlns:a16="http://schemas.microsoft.com/office/drawing/2014/main" id="{449B4344-7D8E-47F2-AC7C-61314AC15426}"/>
              </a:ext>
            </a:extLst>
          </p:cNvPr>
          <p:cNvSpPr>
            <a:spLocks noChangeArrowheads="1"/>
          </p:cNvSpPr>
          <p:nvPr/>
        </p:nvSpPr>
        <p:spPr bwMode="auto">
          <a:xfrm>
            <a:off x="457200" y="2829025"/>
            <a:ext cx="8229600" cy="15240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mn-cs"/>
              </a:rPr>
              <a:t>If you are interested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mn-cs"/>
              </a:rPr>
              <a:t>in this situation,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mn-cs"/>
              </a:rPr>
              <a:t>check link below for details . . .</a:t>
            </a:r>
          </a:p>
        </p:txBody>
      </p:sp>
    </p:spTree>
    <p:extLst>
      <p:ext uri="{BB962C8B-B14F-4D97-AF65-F5344CB8AC3E}">
        <p14:creationId xmlns:p14="http://schemas.microsoft.com/office/powerpoint/2010/main" val="166156612"/>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636776" y="6589776"/>
            <a:ext cx="58674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https://www.dailysabah.com/world/europe/number-of-migrants-arriving-in-italy-doubles-in-12-months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2" name="Picture 11">
            <a:extLst>
              <a:ext uri="{FF2B5EF4-FFF2-40B4-BE49-F238E27FC236}">
                <a16:creationId xmlns:a16="http://schemas.microsoft.com/office/drawing/2014/main" id="{B3C829ED-C225-45E2-AD12-4817411631A1}"/>
              </a:ext>
            </a:extLst>
          </p:cNvPr>
          <p:cNvPicPr>
            <a:picLocks noChangeAspect="1"/>
          </p:cNvPicPr>
          <p:nvPr/>
        </p:nvPicPr>
        <p:blipFill>
          <a:blip r:embed="rId4"/>
          <a:stretch>
            <a:fillRect/>
          </a:stretch>
        </p:blipFill>
        <p:spPr>
          <a:xfrm>
            <a:off x="1828800" y="201611"/>
            <a:ext cx="5486400" cy="6275389"/>
          </a:xfrm>
          <a:prstGeom prst="rect">
            <a:avLst/>
          </a:prstGeom>
        </p:spPr>
      </p:pic>
      <p:sp>
        <p:nvSpPr>
          <p:cNvPr id="16" name="TextBox 15">
            <a:extLst>
              <a:ext uri="{FF2B5EF4-FFF2-40B4-BE49-F238E27FC236}">
                <a16:creationId xmlns:a16="http://schemas.microsoft.com/office/drawing/2014/main" id="{701C0333-CEDD-42AD-85F6-15E7872AEE9F}"/>
              </a:ext>
            </a:extLst>
          </p:cNvPr>
          <p:cNvSpPr txBox="1"/>
          <p:nvPr/>
        </p:nvSpPr>
        <p:spPr>
          <a:xfrm>
            <a:off x="3599688" y="4751832"/>
            <a:ext cx="4572000" cy="338554"/>
          </a:xfrm>
          <a:prstGeom prst="rect">
            <a:avLst/>
          </a:prstGeom>
          <a:solidFill>
            <a:srgbClr val="FFFFFF"/>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16 August 2021</a:t>
            </a:r>
          </a:p>
        </p:txBody>
      </p:sp>
      <p:pic>
        <p:nvPicPr>
          <p:cNvPr id="17" name="Picture 16">
            <a:extLst>
              <a:ext uri="{FF2B5EF4-FFF2-40B4-BE49-F238E27FC236}">
                <a16:creationId xmlns:a16="http://schemas.microsoft.com/office/drawing/2014/main" id="{3821B58A-15AC-4426-93D4-EFAC9653CF0C}"/>
              </a:ext>
            </a:extLst>
          </p:cNvPr>
          <p:cNvPicPr>
            <a:picLocks noChangeAspect="1"/>
          </p:cNvPicPr>
          <p:nvPr/>
        </p:nvPicPr>
        <p:blipFill>
          <a:blip r:embed="rId5"/>
          <a:stretch>
            <a:fillRect/>
          </a:stretch>
        </p:blipFill>
        <p:spPr>
          <a:xfrm>
            <a:off x="914400" y="5448243"/>
            <a:ext cx="7302875" cy="1104957"/>
          </a:xfrm>
          <a:prstGeom prst="rect">
            <a:avLst/>
          </a:prstGeom>
          <a:ln w="50800">
            <a:solidFill>
              <a:srgbClr val="C00000"/>
            </a:solidFill>
          </a:ln>
        </p:spPr>
      </p:pic>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AE5D2476-F03F-47B3-90F1-12113B389E95}"/>
                  </a:ext>
                </a:extLst>
              </p14:cNvPr>
              <p14:cNvContentPartPr/>
              <p14:nvPr/>
            </p14:nvContentPartPr>
            <p14:xfrm>
              <a:off x="1380168" y="6171768"/>
              <a:ext cx="840960" cy="37080"/>
            </p14:xfrm>
          </p:contentPart>
        </mc:Choice>
        <mc:Fallback xmlns="">
          <p:pic>
            <p:nvPicPr>
              <p:cNvPr id="18" name="Ink 17">
                <a:extLst>
                  <a:ext uri="{FF2B5EF4-FFF2-40B4-BE49-F238E27FC236}">
                    <a16:creationId xmlns:a16="http://schemas.microsoft.com/office/drawing/2014/main" id="{AE5D2476-F03F-47B3-90F1-12113B389E95}"/>
                  </a:ext>
                </a:extLst>
              </p:cNvPr>
              <p:cNvPicPr/>
              <p:nvPr/>
            </p:nvPicPr>
            <p:blipFill>
              <a:blip r:embed="rId7"/>
              <a:stretch>
                <a:fillRect/>
              </a:stretch>
            </p:blipFill>
            <p:spPr>
              <a:xfrm>
                <a:off x="1326168" y="6064128"/>
                <a:ext cx="948600" cy="2527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D589105C-6F3F-4689-B805-F50BF359DC99}"/>
                  </a:ext>
                </a:extLst>
              </p14:cNvPr>
              <p14:cNvContentPartPr/>
              <p14:nvPr/>
            </p14:nvContentPartPr>
            <p14:xfrm>
              <a:off x="1362168" y="6317928"/>
              <a:ext cx="862920" cy="56160"/>
            </p14:xfrm>
          </p:contentPart>
        </mc:Choice>
        <mc:Fallback xmlns="">
          <p:pic>
            <p:nvPicPr>
              <p:cNvPr id="19" name="Ink 18">
                <a:extLst>
                  <a:ext uri="{FF2B5EF4-FFF2-40B4-BE49-F238E27FC236}">
                    <a16:creationId xmlns:a16="http://schemas.microsoft.com/office/drawing/2014/main" id="{D589105C-6F3F-4689-B805-F50BF359DC99}"/>
                  </a:ext>
                </a:extLst>
              </p:cNvPr>
              <p:cNvPicPr/>
              <p:nvPr/>
            </p:nvPicPr>
            <p:blipFill>
              <a:blip r:embed="rId9"/>
              <a:stretch>
                <a:fillRect/>
              </a:stretch>
            </p:blipFill>
            <p:spPr>
              <a:xfrm>
                <a:off x="1308168" y="6210288"/>
                <a:ext cx="970560" cy="271800"/>
              </a:xfrm>
              <a:prstGeom prst="rect">
                <a:avLst/>
              </a:prstGeom>
            </p:spPr>
          </p:pic>
        </mc:Fallback>
      </mc:AlternateContent>
    </p:spTree>
    <p:extLst>
      <p:ext uri="{BB962C8B-B14F-4D97-AF65-F5344CB8AC3E}">
        <p14:creationId xmlns:p14="http://schemas.microsoft.com/office/powerpoint/2010/main" val="1589042707"/>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634E99-F462-49FA-83B2-B8CF3C712436}"/>
              </a:ext>
            </a:extLst>
          </p:cNvPr>
          <p:cNvSpPr txBox="1"/>
          <p:nvPr/>
        </p:nvSpPr>
        <p:spPr>
          <a:xfrm>
            <a:off x="838200" y="6629400"/>
            <a:ext cx="74676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hlinkClick r:id="rId3"/>
              </a:rPr>
              <a:t>https://thehill.com/policy/international/569879-italian-coast-guard-rescues-fishing-boat-with-over-500-migrants-on-board</a:t>
            </a:r>
            <a:endParaRPr kumimoji="0" lang="en-US" sz="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5F1FD610-A7A9-48B5-ABC6-5A56DB8BB128}"/>
              </a:ext>
            </a:extLst>
          </p:cNvPr>
          <p:cNvPicPr>
            <a:picLocks noChangeAspect="1"/>
          </p:cNvPicPr>
          <p:nvPr/>
        </p:nvPicPr>
        <p:blipFill>
          <a:blip r:embed="rId4"/>
          <a:stretch>
            <a:fillRect/>
          </a:stretch>
        </p:blipFill>
        <p:spPr>
          <a:xfrm>
            <a:off x="1371600" y="1828800"/>
            <a:ext cx="6400800" cy="4701822"/>
          </a:xfrm>
          <a:prstGeom prst="rect">
            <a:avLst/>
          </a:prstGeom>
        </p:spPr>
      </p:pic>
      <p:pic>
        <p:nvPicPr>
          <p:cNvPr id="12" name="Picture 11">
            <a:extLst>
              <a:ext uri="{FF2B5EF4-FFF2-40B4-BE49-F238E27FC236}">
                <a16:creationId xmlns:a16="http://schemas.microsoft.com/office/drawing/2014/main" id="{BD79640C-E779-44E3-BFA2-8147D8415055}"/>
              </a:ext>
            </a:extLst>
          </p:cNvPr>
          <p:cNvPicPr>
            <a:picLocks noChangeAspect="1"/>
          </p:cNvPicPr>
          <p:nvPr/>
        </p:nvPicPr>
        <p:blipFill>
          <a:blip r:embed="rId5"/>
          <a:stretch>
            <a:fillRect/>
          </a:stretch>
        </p:blipFill>
        <p:spPr>
          <a:xfrm>
            <a:off x="1429512" y="398973"/>
            <a:ext cx="6400800" cy="1452405"/>
          </a:xfrm>
          <a:prstGeom prst="rect">
            <a:avLst/>
          </a:prstGeom>
        </p:spPr>
      </p:pic>
      <p:sp>
        <p:nvSpPr>
          <p:cNvPr id="14" name="TextBox 13">
            <a:extLst>
              <a:ext uri="{FF2B5EF4-FFF2-40B4-BE49-F238E27FC236}">
                <a16:creationId xmlns:a16="http://schemas.microsoft.com/office/drawing/2014/main" id="{A9ED0C55-B9FB-41C4-8259-02C3B1991FA1}"/>
              </a:ext>
            </a:extLst>
          </p:cNvPr>
          <p:cNvSpPr txBox="1"/>
          <p:nvPr/>
        </p:nvSpPr>
        <p:spPr>
          <a:xfrm>
            <a:off x="1380744" y="1783166"/>
            <a:ext cx="6422136" cy="338554"/>
          </a:xfrm>
          <a:prstGeom prst="rect">
            <a:avLst/>
          </a:prstGeom>
          <a:solidFill>
            <a:schemeClr val="bg1"/>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28 August 2021</a:t>
            </a:r>
          </a:p>
        </p:txBody>
      </p:sp>
      <p:pic>
        <p:nvPicPr>
          <p:cNvPr id="15" name="Picture 14">
            <a:extLst>
              <a:ext uri="{FF2B5EF4-FFF2-40B4-BE49-F238E27FC236}">
                <a16:creationId xmlns:a16="http://schemas.microsoft.com/office/drawing/2014/main" id="{0CF38979-74B3-4129-9B45-6CB8B11F3EDE}"/>
              </a:ext>
            </a:extLst>
          </p:cNvPr>
          <p:cNvPicPr>
            <a:picLocks noChangeAspect="1"/>
          </p:cNvPicPr>
          <p:nvPr/>
        </p:nvPicPr>
        <p:blipFill>
          <a:blip r:embed="rId6"/>
          <a:stretch>
            <a:fillRect/>
          </a:stretch>
        </p:blipFill>
        <p:spPr>
          <a:xfrm>
            <a:off x="304800" y="457200"/>
            <a:ext cx="914400" cy="921380"/>
          </a:xfrm>
          <a:prstGeom prst="rect">
            <a:avLst/>
          </a:prstGeom>
        </p:spPr>
      </p:pic>
    </p:spTree>
    <p:extLst>
      <p:ext uri="{BB962C8B-B14F-4D97-AF65-F5344CB8AC3E}">
        <p14:creationId xmlns:p14="http://schemas.microsoft.com/office/powerpoint/2010/main" val="2618685757"/>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932296"/>
            <a:ext cx="7315200" cy="4339650"/>
          </a:xfrm>
        </p:spPr>
        <p:txBody>
          <a:bodyPr/>
          <a:lstStyle/>
          <a:p>
            <a:pPr eaLnBrk="1" hangingPunct="1"/>
            <a:r>
              <a:rPr lang="en-US" sz="2800" dirty="0">
                <a:solidFill>
                  <a:schemeClr val="accent1"/>
                </a:solidFill>
              </a:rPr>
              <a:t>“Still, the population is large, and these trends are likely to reverse.  </a:t>
            </a:r>
            <a:r>
              <a:rPr lang="en-US" sz="3600" b="1" dirty="0">
                <a:solidFill>
                  <a:schemeClr val="bg1">
                    <a:lumMod val="75000"/>
                  </a:schemeClr>
                </a:solidFill>
              </a:rPr>
              <a:t>Also, there are </a:t>
            </a:r>
            <a:r>
              <a:rPr lang="en-US" sz="3600" b="1" i="1" dirty="0">
                <a:solidFill>
                  <a:schemeClr val="bg1">
                    <a:lumMod val="75000"/>
                  </a:schemeClr>
                </a:solidFill>
              </a:rPr>
              <a:t>many</a:t>
            </a:r>
            <a:r>
              <a:rPr lang="en-US" sz="3600" b="1" dirty="0">
                <a:solidFill>
                  <a:schemeClr val="bg1">
                    <a:lumMod val="75000"/>
                  </a:schemeClr>
                </a:solidFill>
              </a:rPr>
              <a:t> people who want to immigrate to Italy</a:t>
            </a:r>
            <a:r>
              <a:rPr lang="en-US" sz="2800" dirty="0">
                <a:solidFill>
                  <a:schemeClr val="accent1"/>
                </a:solidFill>
              </a:rPr>
              <a:t>, and in fact, there are countless numbers of illegal aliens crossing its borders daily.  Thus, although Italy will probably change, its cultural base should be relatively secure, at least for the foreseeable future.”</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Text Box 5">
            <a:extLst>
              <a:ext uri="{FF2B5EF4-FFF2-40B4-BE49-F238E27FC236}">
                <a16:creationId xmlns:a16="http://schemas.microsoft.com/office/drawing/2014/main" id="{44B196DF-E228-4B46-B31D-FF54D1E2D55A}"/>
              </a:ext>
            </a:extLst>
          </p:cNvPr>
          <p:cNvSpPr txBox="1">
            <a:spLocks noChangeArrowheads="1"/>
          </p:cNvSpPr>
          <p:nvPr/>
        </p:nvSpPr>
        <p:spPr bwMode="auto">
          <a:xfrm>
            <a:off x="1276150" y="4497050"/>
            <a:ext cx="6629400" cy="1446550"/>
          </a:xfrm>
          <a:prstGeom prst="rect">
            <a:avLst/>
          </a:prstGeom>
          <a:solidFill>
            <a:schemeClr val="bg1"/>
          </a:solidFill>
          <a:ln w="76200">
            <a:solidFill>
              <a:schemeClr val="tx1"/>
            </a:solidFill>
            <a:miter lim="800000"/>
            <a:headEnd/>
            <a:tailEnd/>
          </a:ln>
        </p:spPr>
        <p:txBody>
          <a:bodyPr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And they’re willing to risk dying to get there . . .</a:t>
            </a:r>
          </a:p>
        </p:txBody>
      </p:sp>
    </p:spTree>
    <p:extLst>
      <p:ext uri="{BB962C8B-B14F-4D97-AF65-F5344CB8AC3E}">
        <p14:creationId xmlns:p14="http://schemas.microsoft.com/office/powerpoint/2010/main" val="2051156838"/>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 name="Rectangle 2"/>
          <p:cNvSpPr>
            <a:spLocks noChangeArrowheads="1"/>
          </p:cNvSpPr>
          <p:nvPr/>
        </p:nvSpPr>
        <p:spPr bwMode="auto">
          <a:xfrm>
            <a:off x="3136363" y="6551842"/>
            <a:ext cx="286809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http://www.bbc.com/news/world-europe-32371348</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286" y="316214"/>
            <a:ext cx="7772400" cy="5993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6708249"/>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799" y="97398"/>
            <a:ext cx="6858000" cy="6455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173233" y="6553200"/>
            <a:ext cx="2794356"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http://www.bbc.com/news/world-africa-32311358</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2" name="Ink 1">
                <a:extLst>
                  <a:ext uri="{FF2B5EF4-FFF2-40B4-BE49-F238E27FC236}">
                    <a16:creationId xmlns:a16="http://schemas.microsoft.com/office/drawing/2014/main" id="{356AF440-21DA-4E6D-800D-762A331B5207}"/>
                  </a:ext>
                </a:extLst>
              </p14:cNvPr>
              <p14:cNvContentPartPr/>
              <p14:nvPr/>
            </p14:nvContentPartPr>
            <p14:xfrm>
              <a:off x="1739660" y="4735880"/>
              <a:ext cx="2921040" cy="78480"/>
            </p14:xfrm>
          </p:contentPart>
        </mc:Choice>
        <mc:Fallback xmlns="">
          <p:pic>
            <p:nvPicPr>
              <p:cNvPr id="2" name="Ink 1">
                <a:extLst>
                  <a:ext uri="{FF2B5EF4-FFF2-40B4-BE49-F238E27FC236}">
                    <a16:creationId xmlns:a16="http://schemas.microsoft.com/office/drawing/2014/main" id="{356AF440-21DA-4E6D-800D-762A331B5207}"/>
                  </a:ext>
                </a:extLst>
              </p:cNvPr>
              <p:cNvPicPr/>
              <p:nvPr/>
            </p:nvPicPr>
            <p:blipFill>
              <a:blip r:embed="rId6"/>
              <a:stretch>
                <a:fillRect/>
              </a:stretch>
            </p:blipFill>
            <p:spPr>
              <a:xfrm>
                <a:off x="1685660" y="4628240"/>
                <a:ext cx="3028680" cy="294120"/>
              </a:xfrm>
              <a:prstGeom prst="rect">
                <a:avLst/>
              </a:prstGeom>
            </p:spPr>
          </p:pic>
        </mc:Fallback>
      </mc:AlternateContent>
    </p:spTree>
    <p:extLst>
      <p:ext uri="{BB962C8B-B14F-4D97-AF65-F5344CB8AC3E}">
        <p14:creationId xmlns:p14="http://schemas.microsoft.com/office/powerpoint/2010/main" val="3795097328"/>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7B36F3-5E1C-3233-61E2-6B5D4FCDE2C0}"/>
              </a:ext>
            </a:extLst>
          </p:cNvPr>
          <p:cNvPicPr>
            <a:picLocks noChangeAspect="1"/>
          </p:cNvPicPr>
          <p:nvPr/>
        </p:nvPicPr>
        <p:blipFill>
          <a:blip r:embed="rId3"/>
          <a:stretch>
            <a:fillRect/>
          </a:stretch>
        </p:blipFill>
        <p:spPr>
          <a:xfrm>
            <a:off x="547486" y="762000"/>
            <a:ext cx="8072123" cy="5862351"/>
          </a:xfrm>
          <a:prstGeom prst="rect">
            <a:avLst/>
          </a:prstGeom>
        </p:spPr>
      </p:pic>
      <p:sp>
        <p:nvSpPr>
          <p:cNvPr id="5" name="Rectangle 4">
            <a:extLst>
              <a:ext uri="{FF2B5EF4-FFF2-40B4-BE49-F238E27FC236}">
                <a16:creationId xmlns:a16="http://schemas.microsoft.com/office/drawing/2014/main" id="{E62E5B48-F60A-B74D-455B-4C237A758F85}"/>
              </a:ext>
            </a:extLst>
          </p:cNvPr>
          <p:cNvSpPr>
            <a:spLocks noChangeArrowheads="1"/>
          </p:cNvSpPr>
          <p:nvPr/>
        </p:nvSpPr>
        <p:spPr bwMode="auto">
          <a:xfrm>
            <a:off x="1905000" y="6574686"/>
            <a:ext cx="5317073" cy="2154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https://www.statista.com/statistics/1082077/deaths-of-migrants-in-the-mediterranean-sea/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3">
            <a:extLst>
              <a:ext uri="{FF2B5EF4-FFF2-40B4-BE49-F238E27FC236}">
                <a16:creationId xmlns:a16="http://schemas.microsoft.com/office/drawing/2014/main" id="{F14DCDA2-0F56-F0A8-ED7B-7EE528D3944F}"/>
              </a:ext>
            </a:extLst>
          </p:cNvPr>
          <p:cNvSpPr>
            <a:spLocks noChangeArrowheads="1"/>
          </p:cNvSpPr>
          <p:nvPr/>
        </p:nvSpPr>
        <p:spPr bwMode="auto">
          <a:xfrm>
            <a:off x="762000" y="457200"/>
            <a:ext cx="7645400" cy="95410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000000"/>
                </a:solidFill>
                <a:effectLst/>
                <a:uLnTx/>
                <a:uFillTx/>
                <a:latin typeface="Arial" charset="0"/>
                <a:ea typeface="+mn-ea"/>
                <a:cs typeface="+mn-cs"/>
              </a:rPr>
              <a:t>Number of recorded deaths of migrants in the Mediterranean Sea from 2014 to 2021 </a:t>
            </a:r>
          </a:p>
        </p:txBody>
      </p:sp>
    </p:spTree>
    <p:extLst>
      <p:ext uri="{BB962C8B-B14F-4D97-AF65-F5344CB8AC3E}">
        <p14:creationId xmlns:p14="http://schemas.microsoft.com/office/powerpoint/2010/main" val="3113427206"/>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762000" y="2514600"/>
            <a:ext cx="7645400" cy="3671583"/>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Thousands of migrants </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drown each year </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trying to reach Greece or Italy . . .</a:t>
            </a:r>
          </a:p>
        </p:txBody>
      </p:sp>
      <p:sp>
        <p:nvSpPr>
          <p:cNvPr id="3" name="Rectangle 4"/>
          <p:cNvSpPr>
            <a:spLocks noChangeArrowheads="1"/>
          </p:cNvSpPr>
          <p:nvPr/>
        </p:nvSpPr>
        <p:spPr bwMode="auto">
          <a:xfrm>
            <a:off x="3134778" y="6541635"/>
            <a:ext cx="286809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http://www.bbc.com/news/world-europe-24583286</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512181869"/>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http://www.bbc.com/news/world-europe-24583286</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173BFE79-36E5-4294-863F-0A7E2A19DA0B}"/>
              </a:ext>
            </a:extLst>
          </p:cNvPr>
          <p:cNvPicPr>
            <a:picLocks noChangeAspect="1"/>
          </p:cNvPicPr>
          <p:nvPr/>
        </p:nvPicPr>
        <p:blipFill>
          <a:blip r:embed="rId4"/>
          <a:stretch>
            <a:fillRect/>
          </a:stretch>
        </p:blipFill>
        <p:spPr>
          <a:xfrm>
            <a:off x="457200" y="1219200"/>
            <a:ext cx="8229600" cy="4758922"/>
          </a:xfrm>
          <a:prstGeom prst="rect">
            <a:avLst/>
          </a:prstGeom>
        </p:spPr>
      </p:pic>
      <p:sp>
        <p:nvSpPr>
          <p:cNvPr id="6" name="Rectangle 5">
            <a:extLst>
              <a:ext uri="{FF2B5EF4-FFF2-40B4-BE49-F238E27FC236}">
                <a16:creationId xmlns:a16="http://schemas.microsoft.com/office/drawing/2014/main" id="{4E9CEC70-D173-48E6-A2E3-3F3BE2AD768D}"/>
              </a:ext>
            </a:extLst>
          </p:cNvPr>
          <p:cNvSpPr/>
          <p:nvPr/>
        </p:nvSpPr>
        <p:spPr bwMode="auto">
          <a:xfrm>
            <a:off x="5821680" y="990600"/>
            <a:ext cx="1600200" cy="609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69368207"/>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2829025"/>
            <a:ext cx="8229600" cy="15240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to complicate the situation still further . . .</a:t>
            </a:r>
          </a:p>
        </p:txBody>
      </p:sp>
    </p:spTree>
    <p:extLst>
      <p:ext uri="{BB962C8B-B14F-4D97-AF65-F5344CB8AC3E}">
        <p14:creationId xmlns:p14="http://schemas.microsoft.com/office/powerpoint/2010/main" val="2676144378"/>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295400"/>
            <a:ext cx="7315200" cy="4893647"/>
          </a:xfrm>
        </p:spPr>
        <p:txBody>
          <a:bodyPr/>
          <a:lstStyle/>
          <a:p>
            <a:pPr eaLnBrk="1" hangingPunct="1"/>
            <a:r>
              <a:rPr lang="en-US" sz="2800" dirty="0">
                <a:solidFill>
                  <a:schemeClr val="accent1"/>
                </a:solidFill>
              </a:rPr>
              <a:t>“Still, the population is large, and these trends are likely to reverse.  Also, there are many people who want to immigrate to Italy, and in fac</a:t>
            </a:r>
            <a:r>
              <a:rPr lang="en-US" sz="2400" dirty="0">
                <a:solidFill>
                  <a:schemeClr val="accent1"/>
                </a:solidFill>
              </a:rPr>
              <a:t>t</a:t>
            </a:r>
            <a:r>
              <a:rPr lang="en-US" sz="2800" dirty="0">
                <a:solidFill>
                  <a:schemeClr val="accent1"/>
                </a:solidFill>
              </a:rPr>
              <a:t>, </a:t>
            </a:r>
            <a:r>
              <a:rPr lang="en-US" sz="3600" b="1" dirty="0"/>
              <a:t>there are countless numbers of illegal aliens crossing its borders daily</a:t>
            </a:r>
            <a:r>
              <a:rPr lang="en-US" sz="2800" dirty="0">
                <a:solidFill>
                  <a:schemeClr val="accent1"/>
                </a:solidFill>
              </a:rPr>
              <a:t>. </a:t>
            </a:r>
            <a:r>
              <a:rPr lang="en-US" dirty="0"/>
              <a:t> </a:t>
            </a:r>
            <a:r>
              <a:rPr lang="en-US" sz="2800" dirty="0">
                <a:solidFill>
                  <a:schemeClr val="accent1"/>
                </a:solidFill>
              </a:rPr>
              <a:t>Thus, although Italy will probably change, its cultural base should be relatively secure, at least for the foreseeable future.”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126687324"/>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bg>
      <p:bgPr>
        <a:solidFill>
          <a:srgbClr val="291709"/>
        </a:solidFill>
        <a:effectLst/>
      </p:bgPr>
    </p:bg>
    <p:spTree>
      <p:nvGrpSpPr>
        <p:cNvPr id="1" name=""/>
        <p:cNvGrpSpPr/>
        <p:nvPr/>
      </p:nvGrpSpPr>
      <p:grpSpPr>
        <a:xfrm>
          <a:off x="0" y="0"/>
          <a:ext cx="0" cy="0"/>
          <a:chOff x="0" y="0"/>
          <a:chExt cx="0" cy="0"/>
        </a:xfrm>
      </p:grpSpPr>
      <p:pic>
        <p:nvPicPr>
          <p:cNvPr id="3" name="Picture 2" descr="A person speaking into microphones&#10;&#10;Description automatically generated">
            <a:extLst>
              <a:ext uri="{FF2B5EF4-FFF2-40B4-BE49-F238E27FC236}">
                <a16:creationId xmlns:a16="http://schemas.microsoft.com/office/drawing/2014/main" id="{F483EF71-5754-0DEA-6E29-E14F14F23A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4964"/>
            <a:ext cx="9144000" cy="5148072"/>
          </a:xfrm>
          <a:prstGeom prst="rect">
            <a:avLst/>
          </a:prstGeom>
        </p:spPr>
      </p:pic>
      <p:sp>
        <p:nvSpPr>
          <p:cNvPr id="5" name="TextBox 4">
            <a:extLst>
              <a:ext uri="{FF2B5EF4-FFF2-40B4-BE49-F238E27FC236}">
                <a16:creationId xmlns:a16="http://schemas.microsoft.com/office/drawing/2014/main" id="{191C23D1-2EAD-6551-7D06-2DC9A9EA6E5F}"/>
              </a:ext>
            </a:extLst>
          </p:cNvPr>
          <p:cNvSpPr txBox="1"/>
          <p:nvPr/>
        </p:nvSpPr>
        <p:spPr>
          <a:xfrm>
            <a:off x="685800" y="4532293"/>
            <a:ext cx="7772400" cy="954107"/>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Europe’s Open Back Door: Italian Migration Up 50% in 2023</a:t>
            </a:r>
          </a:p>
        </p:txBody>
      </p:sp>
      <p:sp>
        <p:nvSpPr>
          <p:cNvPr id="7" name="TextBox 6">
            <a:extLst>
              <a:ext uri="{FF2B5EF4-FFF2-40B4-BE49-F238E27FC236}">
                <a16:creationId xmlns:a16="http://schemas.microsoft.com/office/drawing/2014/main" id="{8420E228-2096-3056-3779-EECBA1DA4B44}"/>
              </a:ext>
            </a:extLst>
          </p:cNvPr>
          <p:cNvSpPr txBox="1"/>
          <p:nvPr/>
        </p:nvSpPr>
        <p:spPr>
          <a:xfrm>
            <a:off x="447675" y="6400800"/>
            <a:ext cx="8229600" cy="400110"/>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https://europeanconservative.com/articles/news/europes-open-back-door-italian-migration-up-50-in-2023/</a:t>
            </a:r>
            <a:endParaRPr kumimoji="0" lang="en-US" sz="10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9" name="TextBox 8">
            <a:extLst>
              <a:ext uri="{FF2B5EF4-FFF2-40B4-BE49-F238E27FC236}">
                <a16:creationId xmlns:a16="http://schemas.microsoft.com/office/drawing/2014/main" id="{5C9A0817-63EC-0324-ABB1-2B56434C866C}"/>
              </a:ext>
            </a:extLst>
          </p:cNvPr>
          <p:cNvSpPr txBox="1"/>
          <p:nvPr/>
        </p:nvSpPr>
        <p:spPr>
          <a:xfrm>
            <a:off x="2286000" y="5410200"/>
            <a:ext cx="4572000"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Giorgia</a:t>
            </a:r>
            <a:r>
              <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r>
              <a:rPr kumimoji="0" lang="en-US" sz="24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Meloni</a:t>
            </a:r>
            <a:endPar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endParaRPr>
          </a:p>
        </p:txBody>
      </p:sp>
      <p:sp>
        <p:nvSpPr>
          <p:cNvPr id="13" name="TextBox 12">
            <a:extLst>
              <a:ext uri="{FF2B5EF4-FFF2-40B4-BE49-F238E27FC236}">
                <a16:creationId xmlns:a16="http://schemas.microsoft.com/office/drawing/2014/main" id="{FF0ED093-8918-6AFB-CE18-A6ADCC9311F8}"/>
              </a:ext>
            </a:extLst>
          </p:cNvPr>
          <p:cNvSpPr txBox="1"/>
          <p:nvPr/>
        </p:nvSpPr>
        <p:spPr>
          <a:xfrm>
            <a:off x="3609975" y="6016823"/>
            <a:ext cx="1905000" cy="307777"/>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Verdana" pitchFamily="34" charset="0"/>
                <a:ea typeface="+mn-ea"/>
                <a:cs typeface="+mn-cs"/>
              </a:rPr>
              <a:t>4 January 2024 </a:t>
            </a:r>
          </a:p>
        </p:txBody>
      </p:sp>
      <p:pic>
        <p:nvPicPr>
          <p:cNvPr id="15" name="Picture 14" descr="A black and white logo&#10;&#10;Description automatically generated">
            <a:extLst>
              <a:ext uri="{FF2B5EF4-FFF2-40B4-BE49-F238E27FC236}">
                <a16:creationId xmlns:a16="http://schemas.microsoft.com/office/drawing/2014/main" id="{15AB43BE-3A32-3B26-FE6B-02C70E478ED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1000" y="1393295"/>
            <a:ext cx="3200400" cy="511705"/>
          </a:xfrm>
          <a:prstGeom prst="rect">
            <a:avLst/>
          </a:prstGeom>
        </p:spPr>
      </p:pic>
    </p:spTree>
    <p:extLst>
      <p:ext uri="{BB962C8B-B14F-4D97-AF65-F5344CB8AC3E}">
        <p14:creationId xmlns:p14="http://schemas.microsoft.com/office/powerpoint/2010/main" val="1599977409"/>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9635" name="Rectangle 3"/>
          <p:cNvSpPr>
            <a:spLocks noGrp="1" noChangeArrowheads="1"/>
          </p:cNvSpPr>
          <p:nvPr>
            <p:ph type="body" idx="1"/>
          </p:nvPr>
        </p:nvSpPr>
        <p:spPr>
          <a:xfrm>
            <a:off x="914400" y="1647885"/>
            <a:ext cx="7315200" cy="4524315"/>
          </a:xfrm>
        </p:spPr>
        <p:txBody>
          <a:bodyPr/>
          <a:lstStyle/>
          <a:p>
            <a:pPr eaLnBrk="1" hangingPunct="1"/>
            <a:r>
              <a:rPr lang="en-US" sz="2400" dirty="0">
                <a:solidFill>
                  <a:schemeClr val="accent1"/>
                </a:solidFill>
              </a:rPr>
              <a:t>“Still, the population is large, and these trends are likely to reverse.  Also, there are many people who want to </a:t>
            </a:r>
            <a:r>
              <a:rPr lang="en-US" sz="3600" b="1" dirty="0"/>
              <a:t>immigrate to Italy</a:t>
            </a:r>
            <a:r>
              <a:rPr lang="en-US" sz="2400" dirty="0">
                <a:solidFill>
                  <a:schemeClr val="accent1"/>
                </a:solidFill>
              </a:rPr>
              <a:t>, and in fact, there are countless numbers of </a:t>
            </a:r>
          </a:p>
          <a:p>
            <a:pPr eaLnBrk="1" hangingPunct="1">
              <a:buNone/>
            </a:pPr>
            <a:r>
              <a:rPr lang="en-US" sz="2400" b="1" dirty="0">
                <a:solidFill>
                  <a:schemeClr val="accent1"/>
                </a:solidFill>
              </a:rPr>
              <a:t>	</a:t>
            </a:r>
            <a:r>
              <a:rPr lang="en-US" sz="3600" b="1" dirty="0"/>
              <a:t>illegal aliens crossing its borders daily</a:t>
            </a:r>
            <a:r>
              <a:rPr lang="en-US" sz="2400" dirty="0">
                <a:solidFill>
                  <a:schemeClr val="accent1"/>
                </a:solidFill>
              </a:rPr>
              <a:t>.</a:t>
            </a:r>
            <a:r>
              <a:rPr lang="en-US" dirty="0"/>
              <a:t>  </a:t>
            </a:r>
            <a:r>
              <a:rPr lang="en-US" sz="2400" dirty="0">
                <a:solidFill>
                  <a:schemeClr val="accent1"/>
                </a:solidFill>
              </a:rPr>
              <a:t>Thus, although</a:t>
            </a:r>
            <a:r>
              <a:rPr lang="en-US" dirty="0"/>
              <a:t> </a:t>
            </a:r>
            <a:r>
              <a:rPr lang="en-US" sz="3600" b="1" dirty="0"/>
              <a:t>Italy will probably change, its cultural base </a:t>
            </a:r>
            <a:r>
              <a:rPr lang="en-US" sz="2400" dirty="0">
                <a:solidFill>
                  <a:schemeClr val="accent1"/>
                </a:solidFill>
              </a:rPr>
              <a:t>should be relatively secure, at least for the foreseeable future.”</a:t>
            </a:r>
            <a:endParaRPr lang="en-US" dirty="0">
              <a:solidFill>
                <a:schemeClr val="accent1"/>
              </a:solidFill>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16223461"/>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showMasterSp="0">
  <p:cSld>
    <p:bg>
      <p:bgPr>
        <a:solidFill>
          <a:srgbClr val="8B7A66"/>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8090C6-F47E-5483-91FD-CAAAFE6ECE4A}"/>
              </a:ext>
            </a:extLst>
          </p:cNvPr>
          <p:cNvPicPr>
            <a:picLocks noChangeAspect="1"/>
          </p:cNvPicPr>
          <p:nvPr/>
        </p:nvPicPr>
        <p:blipFill>
          <a:blip r:embed="rId3"/>
          <a:stretch>
            <a:fillRect/>
          </a:stretch>
        </p:blipFill>
        <p:spPr>
          <a:xfrm>
            <a:off x="0" y="381000"/>
            <a:ext cx="9144000" cy="6096000"/>
          </a:xfrm>
          <a:prstGeom prst="rect">
            <a:avLst/>
          </a:prstGeom>
        </p:spPr>
      </p:pic>
      <p:sp>
        <p:nvSpPr>
          <p:cNvPr id="3" name="Rectangle 2"/>
          <p:cNvSpPr>
            <a:spLocks noChangeArrowheads="1"/>
          </p:cNvSpPr>
          <p:nvPr/>
        </p:nvSpPr>
        <p:spPr bwMode="auto">
          <a:xfrm>
            <a:off x="183632" y="6551842"/>
            <a:ext cx="8773556"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https://www.politico.eu/cdn-cgi/image/width=1920,quality=80,onerror=redirect,format=auto/wp-content/uploads/2023/10/06/GettyImages-1674680061-scaled.jpg</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TextBox 4">
            <a:extLst>
              <a:ext uri="{FF2B5EF4-FFF2-40B4-BE49-F238E27FC236}">
                <a16:creationId xmlns:a16="http://schemas.microsoft.com/office/drawing/2014/main" id="{0C654CAB-D838-64A0-6D62-A3F0F0FDF5E4}"/>
              </a:ext>
            </a:extLst>
          </p:cNvPr>
          <p:cNvSpPr txBox="1"/>
          <p:nvPr/>
        </p:nvSpPr>
        <p:spPr>
          <a:xfrm>
            <a:off x="684210" y="1219200"/>
            <a:ext cx="7772400" cy="1128653"/>
          </a:xfrm>
          <a:prstGeom prst="rect">
            <a:avLst/>
          </a:prstGeom>
          <a:noFill/>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Sunak, </a:t>
            </a:r>
            <a:r>
              <a:rPr kumimoji="0" lang="en-US" sz="32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Meloni</a:t>
            </a:r>
            <a:r>
              <a:rPr kumimoji="0" lang="en-US" sz="32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demand more urgency to combat migration</a:t>
            </a:r>
          </a:p>
        </p:txBody>
      </p:sp>
      <p:sp>
        <p:nvSpPr>
          <p:cNvPr id="7" name="TextBox 6">
            <a:extLst>
              <a:ext uri="{FF2B5EF4-FFF2-40B4-BE49-F238E27FC236}">
                <a16:creationId xmlns:a16="http://schemas.microsoft.com/office/drawing/2014/main" id="{3F72E130-20D8-B992-78BF-6578903D4D6C}"/>
              </a:ext>
            </a:extLst>
          </p:cNvPr>
          <p:cNvSpPr txBox="1"/>
          <p:nvPr/>
        </p:nvSpPr>
        <p:spPr>
          <a:xfrm>
            <a:off x="685800" y="5181600"/>
            <a:ext cx="7772400" cy="820072"/>
          </a:xfrm>
          <a:prstGeom prst="rect">
            <a:avLst/>
          </a:prstGeom>
          <a:noFill/>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‘We are two of the closest friends in Europe today,’ British and Italian leaders write. </a:t>
            </a:r>
          </a:p>
        </p:txBody>
      </p:sp>
      <p:sp>
        <p:nvSpPr>
          <p:cNvPr id="10" name="TextBox 9">
            <a:extLst>
              <a:ext uri="{FF2B5EF4-FFF2-40B4-BE49-F238E27FC236}">
                <a16:creationId xmlns:a16="http://schemas.microsoft.com/office/drawing/2014/main" id="{2E4B56B9-B8A0-A34E-5B87-56E8B049347B}"/>
              </a:ext>
            </a:extLst>
          </p:cNvPr>
          <p:cNvSpPr txBox="1"/>
          <p:nvPr/>
        </p:nvSpPr>
        <p:spPr>
          <a:xfrm>
            <a:off x="1123950" y="1044773"/>
            <a:ext cx="1688484" cy="307777"/>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6 October 2023 </a:t>
            </a:r>
          </a:p>
        </p:txBody>
      </p:sp>
      <p:pic>
        <p:nvPicPr>
          <p:cNvPr id="12" name="Picture 11">
            <a:extLst>
              <a:ext uri="{FF2B5EF4-FFF2-40B4-BE49-F238E27FC236}">
                <a16:creationId xmlns:a16="http://schemas.microsoft.com/office/drawing/2014/main" id="{F069C580-C856-DE43-09CD-5973AE0C0406}"/>
              </a:ext>
            </a:extLst>
          </p:cNvPr>
          <p:cNvPicPr>
            <a:picLocks noChangeAspect="1"/>
          </p:cNvPicPr>
          <p:nvPr/>
        </p:nvPicPr>
        <p:blipFill>
          <a:blip r:embed="rId5"/>
          <a:stretch>
            <a:fillRect/>
          </a:stretch>
        </p:blipFill>
        <p:spPr>
          <a:xfrm>
            <a:off x="1447800" y="703920"/>
            <a:ext cx="1130358" cy="304816"/>
          </a:xfrm>
          <a:prstGeom prst="rect">
            <a:avLst/>
          </a:prstGeom>
        </p:spPr>
      </p:pic>
    </p:spTree>
    <p:extLst>
      <p:ext uri="{BB962C8B-B14F-4D97-AF65-F5344CB8AC3E}">
        <p14:creationId xmlns:p14="http://schemas.microsoft.com/office/powerpoint/2010/main" val="1086528334"/>
      </p:ext>
    </p:extLst>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1447800" y="6551842"/>
            <a:ext cx="62484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https://www.michigansthumb.com/news/article/Italy-presses-EU-nations-to-open-ports-to-rescued-16362678.php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3F5CF555-FC96-40F1-92F8-E9FD6DC23A4A}"/>
              </a:ext>
            </a:extLst>
          </p:cNvPr>
          <p:cNvPicPr>
            <a:picLocks noChangeAspect="1"/>
          </p:cNvPicPr>
          <p:nvPr/>
        </p:nvPicPr>
        <p:blipFill>
          <a:blip r:embed="rId4"/>
          <a:stretch>
            <a:fillRect/>
          </a:stretch>
        </p:blipFill>
        <p:spPr>
          <a:xfrm>
            <a:off x="1600200" y="311615"/>
            <a:ext cx="5943600" cy="6241585"/>
          </a:xfrm>
          <a:prstGeom prst="rect">
            <a:avLst/>
          </a:prstGeom>
        </p:spPr>
      </p:pic>
      <p:sp>
        <p:nvSpPr>
          <p:cNvPr id="7" name="TextBox 6">
            <a:extLst>
              <a:ext uri="{FF2B5EF4-FFF2-40B4-BE49-F238E27FC236}">
                <a16:creationId xmlns:a16="http://schemas.microsoft.com/office/drawing/2014/main" id="{13CBA029-ECAC-4FA0-AC87-8647E7B96E29}"/>
              </a:ext>
            </a:extLst>
          </p:cNvPr>
          <p:cNvSpPr txBox="1"/>
          <p:nvPr/>
        </p:nvSpPr>
        <p:spPr>
          <a:xfrm>
            <a:off x="1551432" y="1389888"/>
            <a:ext cx="4105656" cy="338554"/>
          </a:xfrm>
          <a:prstGeom prst="rect">
            <a:avLst/>
          </a:prstGeom>
          <a:solidFill>
            <a:srgbClr val="FFFFFF"/>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04 August 2021</a:t>
            </a:r>
          </a:p>
        </p:txBody>
      </p:sp>
      <p:sp>
        <p:nvSpPr>
          <p:cNvPr id="11" name="Rectangle 10">
            <a:extLst>
              <a:ext uri="{FF2B5EF4-FFF2-40B4-BE49-F238E27FC236}">
                <a16:creationId xmlns:a16="http://schemas.microsoft.com/office/drawing/2014/main" id="{8659672B-F4E6-443C-844D-F993D8CEE78A}"/>
              </a:ext>
            </a:extLst>
          </p:cNvPr>
          <p:cNvSpPr/>
          <p:nvPr/>
        </p:nvSpPr>
        <p:spPr bwMode="auto">
          <a:xfrm>
            <a:off x="5715000" y="1066800"/>
            <a:ext cx="1143000" cy="66164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pic>
        <p:nvPicPr>
          <p:cNvPr id="17" name="Picture 16" descr="A picture containing text, clipart&#10;&#10;Description automatically generated">
            <a:extLst>
              <a:ext uri="{FF2B5EF4-FFF2-40B4-BE49-F238E27FC236}">
                <a16:creationId xmlns:a16="http://schemas.microsoft.com/office/drawing/2014/main" id="{69628E29-E123-4B6A-AFA1-062AA943BA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8565" y="838200"/>
            <a:ext cx="761123" cy="890242"/>
          </a:xfrm>
          <a:prstGeom prst="rect">
            <a:avLst/>
          </a:prstGeom>
        </p:spPr>
      </p:pic>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37E6B1AA-7C22-46BD-84F6-349A9FCD4ED7}"/>
                  </a:ext>
                </a:extLst>
              </p14:cNvPr>
              <p14:cNvContentPartPr/>
              <p14:nvPr/>
            </p14:nvContentPartPr>
            <p14:xfrm>
              <a:off x="1636128" y="1535328"/>
              <a:ext cx="1563480" cy="19800"/>
            </p14:xfrm>
          </p:contentPart>
        </mc:Choice>
        <mc:Fallback xmlns="">
          <p:pic>
            <p:nvPicPr>
              <p:cNvPr id="12" name="Ink 11">
                <a:extLst>
                  <a:ext uri="{FF2B5EF4-FFF2-40B4-BE49-F238E27FC236}">
                    <a16:creationId xmlns:a16="http://schemas.microsoft.com/office/drawing/2014/main" id="{37E6B1AA-7C22-46BD-84F6-349A9FCD4ED7}"/>
                  </a:ext>
                </a:extLst>
              </p:cNvPr>
              <p:cNvPicPr/>
              <p:nvPr/>
            </p:nvPicPr>
            <p:blipFill>
              <a:blip r:embed="rId7"/>
              <a:stretch>
                <a:fillRect/>
              </a:stretch>
            </p:blipFill>
            <p:spPr>
              <a:xfrm>
                <a:off x="1582488" y="1427328"/>
                <a:ext cx="1671120" cy="235440"/>
              </a:xfrm>
              <a:prstGeom prst="rect">
                <a:avLst/>
              </a:prstGeom>
            </p:spPr>
          </p:pic>
        </mc:Fallback>
      </mc:AlternateContent>
    </p:spTree>
    <p:extLst>
      <p:ext uri="{BB962C8B-B14F-4D97-AF65-F5344CB8AC3E}">
        <p14:creationId xmlns:p14="http://schemas.microsoft.com/office/powerpoint/2010/main" val="113770227"/>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hlinkClick r:id="rId3"/>
              </a:rPr>
              <a:t>http://www.bbc.com/news/world-africa-32332767</a:t>
            </a:r>
            <a:endPar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208" y="381000"/>
            <a:ext cx="7921584"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EC4CD6EB-556E-4389-B579-DE93E8B51388}"/>
              </a:ext>
            </a:extLst>
          </p:cNvPr>
          <p:cNvSpPr txBox="1"/>
          <p:nvPr/>
        </p:nvSpPr>
        <p:spPr>
          <a:xfrm>
            <a:off x="734568" y="847344"/>
            <a:ext cx="4105656" cy="338554"/>
          </a:xfrm>
          <a:prstGeom prst="rect">
            <a:avLst/>
          </a:prstGeom>
          <a:solidFill>
            <a:srgbClr val="FFFFFF"/>
          </a:solid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16 April 2018</a:t>
            </a: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C09EF522-3B07-4348-B963-2F84C7050144}"/>
                  </a:ext>
                </a:extLst>
              </p14:cNvPr>
              <p14:cNvContentPartPr/>
              <p14:nvPr/>
            </p14:nvContentPartPr>
            <p14:xfrm>
              <a:off x="849888" y="1014048"/>
              <a:ext cx="1322280" cy="19800"/>
            </p14:xfrm>
          </p:contentPart>
        </mc:Choice>
        <mc:Fallback xmlns="">
          <p:pic>
            <p:nvPicPr>
              <p:cNvPr id="3" name="Ink 2">
                <a:extLst>
                  <a:ext uri="{FF2B5EF4-FFF2-40B4-BE49-F238E27FC236}">
                    <a16:creationId xmlns:a16="http://schemas.microsoft.com/office/drawing/2014/main" id="{C09EF522-3B07-4348-B963-2F84C7050144}"/>
                  </a:ext>
                </a:extLst>
              </p:cNvPr>
              <p:cNvPicPr/>
              <p:nvPr/>
            </p:nvPicPr>
            <p:blipFill>
              <a:blip r:embed="rId6"/>
              <a:stretch>
                <a:fillRect/>
              </a:stretch>
            </p:blipFill>
            <p:spPr>
              <a:xfrm>
                <a:off x="795888" y="906408"/>
                <a:ext cx="1429920" cy="235440"/>
              </a:xfrm>
              <a:prstGeom prst="rect">
                <a:avLst/>
              </a:prstGeom>
            </p:spPr>
          </p:pic>
        </mc:Fallback>
      </mc:AlternateContent>
    </p:spTree>
    <p:extLst>
      <p:ext uri="{BB962C8B-B14F-4D97-AF65-F5344CB8AC3E}">
        <p14:creationId xmlns:p14="http://schemas.microsoft.com/office/powerpoint/2010/main" val="357743632"/>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9315" name="Rectangle 3"/>
          <p:cNvSpPr>
            <a:spLocks noGrp="1" noChangeArrowheads="1"/>
          </p:cNvSpPr>
          <p:nvPr>
            <p:ph type="body" idx="1"/>
          </p:nvPr>
        </p:nvSpPr>
        <p:spPr>
          <a:xfrm>
            <a:off x="914400" y="2129656"/>
            <a:ext cx="7315200" cy="3908762"/>
          </a:xfrm>
        </p:spPr>
        <p:txBody>
          <a:bodyPr/>
          <a:lstStyle/>
          <a:p>
            <a:pPr marL="0" indent="0" algn="ctr" eaLnBrk="1" hangingPunct="1">
              <a:spcBef>
                <a:spcPts val="0"/>
              </a:spcBef>
              <a:buNone/>
            </a:pPr>
            <a:r>
              <a:rPr lang="en-US" sz="2800" dirty="0"/>
              <a:t>“One final example of externalization is somewhat disturbing, in that </a:t>
            </a:r>
          </a:p>
          <a:p>
            <a:pPr marL="0" indent="0" algn="ctr" eaLnBrk="1" hangingPunct="1">
              <a:spcBef>
                <a:spcPts val="0"/>
              </a:spcBef>
              <a:buNone/>
            </a:pPr>
            <a:r>
              <a:rPr lang="en-US" sz="3600" b="1" dirty="0"/>
              <a:t>Italy is experiencing difficulty integrating the large number of legal and illegal immigrants </a:t>
            </a:r>
          </a:p>
          <a:p>
            <a:pPr marL="0" indent="0" algn="ctr" eaLnBrk="1" hangingPunct="1">
              <a:spcBef>
                <a:spcPts val="0"/>
              </a:spcBef>
              <a:buNone/>
            </a:pPr>
            <a:r>
              <a:rPr lang="en-US" sz="2800" dirty="0"/>
              <a:t>flooding into their country, </a:t>
            </a:r>
          </a:p>
          <a:p>
            <a:pPr marL="0" indent="0" algn="ctr" eaLnBrk="1" hangingPunct="1">
              <a:spcBef>
                <a:spcPts val="0"/>
              </a:spcBef>
              <a:buNone/>
            </a:pPr>
            <a:r>
              <a:rPr lang="en-US" sz="2800" dirty="0"/>
              <a:t>particularly those from the African nations of Morocco, Nigeria, Senegal, and Tunisia.”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36789492"/>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0339" name="Rectangle 3"/>
          <p:cNvSpPr>
            <a:spLocks noGrp="1" noChangeArrowheads="1"/>
          </p:cNvSpPr>
          <p:nvPr>
            <p:ph type="body" idx="1"/>
          </p:nvPr>
        </p:nvSpPr>
        <p:spPr>
          <a:xfrm>
            <a:off x="914400" y="2416792"/>
            <a:ext cx="7315200" cy="3736407"/>
          </a:xfrm>
        </p:spPr>
        <p:txBody>
          <a:bodyPr/>
          <a:lstStyle/>
          <a:p>
            <a:pPr eaLnBrk="1" hangingPunct="1">
              <a:lnSpc>
                <a:spcPct val="80000"/>
              </a:lnSpc>
              <a:spcBef>
                <a:spcPts val="0"/>
              </a:spcBef>
            </a:pPr>
            <a:r>
              <a:rPr lang="en-US" sz="2800" dirty="0"/>
              <a:t>The </a:t>
            </a:r>
            <a:r>
              <a:rPr lang="en-US" sz="2800" b="1" dirty="0"/>
              <a:t>poorest Italians </a:t>
            </a:r>
            <a:r>
              <a:rPr lang="en-US" sz="2800" dirty="0"/>
              <a:t>are most affected in that they </a:t>
            </a:r>
            <a:r>
              <a:rPr lang="en-US" sz="2800" b="1" dirty="0"/>
              <a:t>feel that these immigrants are taking jobs away </a:t>
            </a:r>
            <a:r>
              <a:rPr lang="en-US" sz="2400" dirty="0"/>
              <a:t>from them.</a:t>
            </a:r>
            <a:endParaRPr lang="en-US" sz="2800" dirty="0"/>
          </a:p>
          <a:p>
            <a:pPr eaLnBrk="1" hangingPunct="1">
              <a:lnSpc>
                <a:spcPct val="80000"/>
              </a:lnSpc>
              <a:spcBef>
                <a:spcPts val="0"/>
              </a:spcBef>
            </a:pPr>
            <a:endParaRPr lang="en-US" sz="2800" dirty="0"/>
          </a:p>
          <a:p>
            <a:pPr eaLnBrk="1" hangingPunct="1">
              <a:lnSpc>
                <a:spcPct val="80000"/>
              </a:lnSpc>
              <a:spcBef>
                <a:spcPts val="0"/>
              </a:spcBef>
            </a:pPr>
            <a:r>
              <a:rPr lang="en-US" sz="2400" dirty="0">
                <a:solidFill>
                  <a:schemeClr val="bg1"/>
                </a:solidFill>
              </a:rPr>
              <a:t>Many Italians are upset by a trend of </a:t>
            </a:r>
            <a:r>
              <a:rPr lang="en-US" sz="2800" b="1" dirty="0">
                <a:solidFill>
                  <a:schemeClr val="bg1"/>
                </a:solidFill>
              </a:rPr>
              <a:t>increasing “disturbing incidents” of violence against the immigrants</a:t>
            </a:r>
          </a:p>
          <a:p>
            <a:pPr eaLnBrk="1" hangingPunct="1">
              <a:lnSpc>
                <a:spcPct val="80000"/>
              </a:lnSpc>
              <a:spcBef>
                <a:spcPts val="0"/>
              </a:spcBef>
            </a:pPr>
            <a:endParaRPr lang="en-US" sz="2800" dirty="0">
              <a:solidFill>
                <a:schemeClr val="bg1"/>
              </a:solidFill>
            </a:endParaRPr>
          </a:p>
          <a:p>
            <a:pPr lvl="1" eaLnBrk="1" hangingPunct="1">
              <a:lnSpc>
                <a:spcPct val="80000"/>
              </a:lnSpc>
              <a:spcBef>
                <a:spcPts val="0"/>
              </a:spcBef>
            </a:pPr>
            <a:r>
              <a:rPr lang="en-US" sz="2400" dirty="0">
                <a:solidFill>
                  <a:schemeClr val="bg1"/>
                </a:solidFill>
              </a:rPr>
              <a:t>They have </a:t>
            </a:r>
            <a:r>
              <a:rPr lang="en-US" sz="2400" b="1" dirty="0">
                <a:solidFill>
                  <a:schemeClr val="bg1"/>
                </a:solidFill>
              </a:rPr>
              <a:t>“externalized” the problem </a:t>
            </a:r>
            <a:r>
              <a:rPr lang="en-US" sz="2400" dirty="0">
                <a:solidFill>
                  <a:schemeClr val="bg1"/>
                </a:solidFill>
              </a:rPr>
              <a:t>dramatically in newspapers, on television, and in the traditional piazza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374337811"/>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in the end, as in other countries, many “take it out” on and blame the immigrants and migrants for their problems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p:txBody>
      </p:sp>
    </p:spTree>
    <p:extLst>
      <p:ext uri="{BB962C8B-B14F-4D97-AF65-F5344CB8AC3E}">
        <p14:creationId xmlns:p14="http://schemas.microsoft.com/office/powerpoint/2010/main" val="4236227892"/>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lumMod val="65000"/>
                  </a:srgbClr>
                </a:solidFill>
                <a:effectLst/>
                <a:uLnTx/>
                <a:uFillTx/>
                <a:latin typeface="Arial" charset="0"/>
                <a:ea typeface="+mn-ea"/>
                <a:cs typeface="+mn-cs"/>
              </a:rPr>
              <a:t>and, in the end, as in other countries, many “take it out” on and blame the immigrants and migrants for their problems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that becomes a huge political problem in Italy and throughout Europe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p:txBody>
      </p:sp>
    </p:spTree>
    <p:extLst>
      <p:ext uri="{BB962C8B-B14F-4D97-AF65-F5344CB8AC3E}">
        <p14:creationId xmlns:p14="http://schemas.microsoft.com/office/powerpoint/2010/main" val="3936799608"/>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0339" name="Rectangle 3"/>
          <p:cNvSpPr>
            <a:spLocks noGrp="1" noChangeArrowheads="1"/>
          </p:cNvSpPr>
          <p:nvPr>
            <p:ph type="body" idx="1"/>
          </p:nvPr>
        </p:nvSpPr>
        <p:spPr>
          <a:xfrm>
            <a:off x="914400" y="2416792"/>
            <a:ext cx="7315200" cy="3736407"/>
          </a:xfrm>
        </p:spPr>
        <p:txBody>
          <a:bodyPr/>
          <a:lstStyle/>
          <a:p>
            <a:pPr eaLnBrk="1" hangingPunct="1">
              <a:lnSpc>
                <a:spcPct val="80000"/>
              </a:lnSpc>
              <a:spcBef>
                <a:spcPts val="0"/>
              </a:spcBef>
            </a:pPr>
            <a:r>
              <a:rPr lang="en-US" sz="2800" dirty="0">
                <a:solidFill>
                  <a:schemeClr val="bg1">
                    <a:lumMod val="75000"/>
                  </a:schemeClr>
                </a:solidFill>
              </a:rPr>
              <a:t>The </a:t>
            </a:r>
            <a:r>
              <a:rPr lang="en-US" sz="2800" b="1" dirty="0">
                <a:solidFill>
                  <a:schemeClr val="bg1">
                    <a:lumMod val="75000"/>
                  </a:schemeClr>
                </a:solidFill>
              </a:rPr>
              <a:t>poorest Italians </a:t>
            </a:r>
            <a:r>
              <a:rPr lang="en-US" sz="2800" dirty="0">
                <a:solidFill>
                  <a:schemeClr val="bg1">
                    <a:lumMod val="75000"/>
                  </a:schemeClr>
                </a:solidFill>
              </a:rPr>
              <a:t>are most affected in that they </a:t>
            </a:r>
            <a:r>
              <a:rPr lang="en-US" sz="2800" b="1" dirty="0">
                <a:solidFill>
                  <a:schemeClr val="bg1">
                    <a:lumMod val="75000"/>
                  </a:schemeClr>
                </a:solidFill>
              </a:rPr>
              <a:t>feel that these immigrants are taking jobs away </a:t>
            </a:r>
            <a:r>
              <a:rPr lang="en-US" sz="2400" dirty="0">
                <a:solidFill>
                  <a:schemeClr val="bg1">
                    <a:lumMod val="75000"/>
                  </a:schemeClr>
                </a:solidFill>
              </a:rPr>
              <a:t>from them.</a:t>
            </a:r>
            <a:endParaRPr lang="en-US" sz="2800" dirty="0">
              <a:solidFill>
                <a:schemeClr val="bg1">
                  <a:lumMod val="75000"/>
                </a:schemeClr>
              </a:solidFill>
            </a:endParaRPr>
          </a:p>
          <a:p>
            <a:pPr eaLnBrk="1" hangingPunct="1">
              <a:lnSpc>
                <a:spcPct val="80000"/>
              </a:lnSpc>
              <a:spcBef>
                <a:spcPts val="0"/>
              </a:spcBef>
            </a:pPr>
            <a:endParaRPr lang="en-US" sz="2800" dirty="0"/>
          </a:p>
          <a:p>
            <a:pPr eaLnBrk="1" hangingPunct="1">
              <a:lnSpc>
                <a:spcPct val="80000"/>
              </a:lnSpc>
              <a:spcBef>
                <a:spcPts val="0"/>
              </a:spcBef>
            </a:pPr>
            <a:r>
              <a:rPr lang="en-US" sz="2400" dirty="0"/>
              <a:t>Many Italians are upset by a trend of </a:t>
            </a:r>
            <a:r>
              <a:rPr lang="en-US" sz="2800" b="1" dirty="0"/>
              <a:t>increasing “disturbing incidents” of violence against the immigrants</a:t>
            </a:r>
          </a:p>
          <a:p>
            <a:pPr eaLnBrk="1" hangingPunct="1">
              <a:lnSpc>
                <a:spcPct val="80000"/>
              </a:lnSpc>
              <a:spcBef>
                <a:spcPts val="0"/>
              </a:spcBef>
            </a:pPr>
            <a:endParaRPr lang="en-US" sz="2800" dirty="0"/>
          </a:p>
          <a:p>
            <a:pPr lvl="1" eaLnBrk="1" hangingPunct="1">
              <a:lnSpc>
                <a:spcPct val="80000"/>
              </a:lnSpc>
              <a:spcBef>
                <a:spcPts val="0"/>
              </a:spcBef>
            </a:pPr>
            <a:r>
              <a:rPr lang="en-US" sz="2400" dirty="0"/>
              <a:t>They have </a:t>
            </a:r>
            <a:r>
              <a:rPr lang="en-US" sz="2400" b="1" dirty="0"/>
              <a:t>“externalized” the problem </a:t>
            </a:r>
            <a:r>
              <a:rPr lang="en-US" sz="2400" dirty="0"/>
              <a:t>dramatically in newspapers, on television, and in the traditional </a:t>
            </a:r>
            <a:r>
              <a:rPr lang="en-US" sz="2400" i="1" dirty="0"/>
              <a:t>piazza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58277714"/>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https://www.nytimes.com/2019/05/22/world/europe/italy-palermo-immigrants-salvino.html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 name="Picture 10"/>
          <p:cNvPicPr>
            <a:picLocks noChangeAspect="1"/>
          </p:cNvPicPr>
          <p:nvPr/>
        </p:nvPicPr>
        <p:blipFill>
          <a:blip r:embed="rId3"/>
          <a:stretch>
            <a:fillRect/>
          </a:stretch>
        </p:blipFill>
        <p:spPr>
          <a:xfrm>
            <a:off x="834144" y="228600"/>
            <a:ext cx="7471656" cy="6400800"/>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3" name="Rectangle 12"/>
          <p:cNvSpPr/>
          <p:nvPr/>
        </p:nvSpPr>
        <p:spPr>
          <a:xfrm>
            <a:off x="7455009" y="983255"/>
            <a:ext cx="1069524"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22 May 2019 </a:t>
            </a:r>
          </a:p>
        </p:txBody>
      </p:sp>
    </p:spTree>
    <p:extLst>
      <p:ext uri="{BB962C8B-B14F-4D97-AF65-F5344CB8AC3E}">
        <p14:creationId xmlns:p14="http://schemas.microsoft.com/office/powerpoint/2010/main" val="129846992"/>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234285"/>
            <a:ext cx="7641449" cy="6400800"/>
          </a:xfrm>
          <a:prstGeom prst="rect">
            <a:avLst/>
          </a:prstGeom>
        </p:spPr>
      </p:pic>
      <p:sp>
        <p:nvSpPr>
          <p:cNvPr id="7" name="Rectangle 6"/>
          <p:cNvSpPr/>
          <p:nvPr/>
        </p:nvSpPr>
        <p:spPr>
          <a:xfrm>
            <a:off x="7500695" y="983255"/>
            <a:ext cx="978153"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9 Aug 2019 </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0" name="Rectangle 9"/>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https://www.nytimes.com/2019/08/09/business/italy-economy-debt.html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10524765"/>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551842"/>
            <a:ext cx="272382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http://news.bbc.co.uk/2/hi/europe/8450083.stm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100" name="Picture 4"/>
          <p:cNvPicPr>
            <a:picLocks noChangeAspect="1" noChangeArrowheads="1"/>
          </p:cNvPicPr>
          <p:nvPr/>
        </p:nvPicPr>
        <p:blipFill>
          <a:blip r:embed="rId3" cstate="print"/>
          <a:srcRect/>
          <a:stretch>
            <a:fillRect/>
          </a:stretch>
        </p:blipFill>
        <p:spPr bwMode="auto">
          <a:xfrm>
            <a:off x="685800" y="1137312"/>
            <a:ext cx="7772400" cy="4857750"/>
          </a:xfrm>
          <a:prstGeom prst="rect">
            <a:avLst/>
          </a:prstGeom>
          <a:noFill/>
          <a:ln w="9525">
            <a:noFill/>
            <a:miter lim="800000"/>
            <a:headEnd/>
            <a:tailEnd/>
          </a:ln>
        </p:spPr>
      </p:pic>
    </p:spTree>
    <p:extLst>
      <p:ext uri="{BB962C8B-B14F-4D97-AF65-F5344CB8AC3E}">
        <p14:creationId xmlns:p14="http://schemas.microsoft.com/office/powerpoint/2010/main" val="3078443661"/>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613528"/>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http://news.bbc.co.uk/2/hi/europe/8504591.stm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074" name="Picture 2"/>
          <p:cNvPicPr>
            <a:picLocks noChangeAspect="1" noChangeArrowheads="1"/>
          </p:cNvPicPr>
          <p:nvPr/>
        </p:nvPicPr>
        <p:blipFill>
          <a:blip r:embed="rId3" cstate="print"/>
          <a:srcRect/>
          <a:stretch>
            <a:fillRect/>
          </a:stretch>
        </p:blipFill>
        <p:spPr bwMode="auto">
          <a:xfrm>
            <a:off x="672152" y="1148402"/>
            <a:ext cx="7772400" cy="4857750"/>
          </a:xfrm>
          <a:prstGeom prst="rect">
            <a:avLst/>
          </a:prstGeom>
          <a:noFill/>
          <a:ln w="9525">
            <a:noFill/>
            <a:miter lim="800000"/>
            <a:headEnd/>
            <a:tailEnd/>
          </a:ln>
        </p:spPr>
      </p:pic>
    </p:spTree>
    <p:extLst>
      <p:ext uri="{BB962C8B-B14F-4D97-AF65-F5344CB8AC3E}">
        <p14:creationId xmlns:p14="http://schemas.microsoft.com/office/powerpoint/2010/main" val="1287285278"/>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1363" name="Rectangle 3"/>
          <p:cNvSpPr>
            <a:spLocks noGrp="1" noChangeArrowheads="1"/>
          </p:cNvSpPr>
          <p:nvPr>
            <p:ph type="body" idx="1"/>
          </p:nvPr>
        </p:nvSpPr>
        <p:spPr>
          <a:xfrm>
            <a:off x="914400" y="2119952"/>
            <a:ext cx="7315200" cy="4154984"/>
          </a:xfrm>
        </p:spPr>
        <p:txBody>
          <a:bodyPr/>
          <a:lstStyle/>
          <a:p>
            <a:pPr marL="0" indent="0" algn="ctr" eaLnBrk="1" hangingPunct="1">
              <a:spcBef>
                <a:spcPts val="0"/>
              </a:spcBef>
              <a:buNone/>
            </a:pPr>
            <a:r>
              <a:rPr lang="en-US" sz="2800" dirty="0"/>
              <a:t>“Although such outbreaks of violence are common in many societies, these </a:t>
            </a:r>
          </a:p>
          <a:p>
            <a:pPr marL="0" indent="0" algn="ctr" eaLnBrk="1" hangingPunct="1">
              <a:spcBef>
                <a:spcPts val="0"/>
              </a:spcBef>
              <a:buNone/>
            </a:pPr>
            <a:r>
              <a:rPr lang="en-US" sz="3600" b="1" dirty="0"/>
              <a:t>Italians are confronting the problem in an open manner involving everyone in the society</a:t>
            </a:r>
            <a:r>
              <a:rPr lang="en-US" dirty="0"/>
              <a:t>, </a:t>
            </a:r>
          </a:p>
          <a:p>
            <a:pPr marL="0" indent="0" algn="ctr" eaLnBrk="1" hangingPunct="1">
              <a:spcBef>
                <a:spcPts val="0"/>
              </a:spcBef>
              <a:buNone/>
            </a:pPr>
            <a:r>
              <a:rPr lang="en-US" dirty="0"/>
              <a:t>and solutions are gradually being implemented.”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EFFCB47C-F595-4009-A833-F8ACBCD3C15D}"/>
                  </a:ext>
                </a:extLst>
              </p14:cNvPr>
              <p14:cNvContentPartPr/>
              <p14:nvPr/>
            </p14:nvContentPartPr>
            <p14:xfrm>
              <a:off x="3869091" y="2269592"/>
              <a:ext cx="3186360" cy="117720"/>
            </p14:xfrm>
          </p:contentPart>
        </mc:Choice>
        <mc:Fallback xmlns="">
          <p:pic>
            <p:nvPicPr>
              <p:cNvPr id="2" name="Ink 1">
                <a:extLst>
                  <a:ext uri="{FF2B5EF4-FFF2-40B4-BE49-F238E27FC236}">
                    <a16:creationId xmlns:a16="http://schemas.microsoft.com/office/drawing/2014/main" id="{EFFCB47C-F595-4009-A833-F8ACBCD3C15D}"/>
                  </a:ext>
                </a:extLst>
              </p:cNvPr>
              <p:cNvPicPr/>
              <p:nvPr/>
            </p:nvPicPr>
            <p:blipFill>
              <a:blip r:embed="rId4"/>
              <a:stretch>
                <a:fillRect/>
              </a:stretch>
            </p:blipFill>
            <p:spPr>
              <a:xfrm>
                <a:off x="3815451" y="2161952"/>
                <a:ext cx="3294000" cy="333360"/>
              </a:xfrm>
              <a:prstGeom prst="rect">
                <a:avLst/>
              </a:prstGeom>
            </p:spPr>
          </p:pic>
        </mc:Fallback>
      </mc:AlternateContent>
    </p:spTree>
    <p:extLst>
      <p:ext uri="{BB962C8B-B14F-4D97-AF65-F5344CB8AC3E}">
        <p14:creationId xmlns:p14="http://schemas.microsoft.com/office/powerpoint/2010/main" val="2224956024"/>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0949" y="333828"/>
            <a:ext cx="716793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3171648" y="6551842"/>
            <a:ext cx="2794356"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http://www.bbc.com/news/world-africa-32366035</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p:cNvSpPr/>
          <p:nvPr/>
        </p:nvSpPr>
        <p:spPr>
          <a:xfrm>
            <a:off x="2775870" y="5257800"/>
            <a:ext cx="3585918" cy="954107"/>
          </a:xfrm>
          <a:prstGeom prst="rect">
            <a:avLst/>
          </a:prstGeom>
          <a:solidFill>
            <a:srgbClr val="FFFFFF"/>
          </a:solidFill>
          <a:ln w="76200">
            <a:solidFill>
              <a:srgbClr val="C00000"/>
            </a:solidFill>
          </a:ln>
        </p:spPr>
        <p:txBody>
          <a:bodyPr wrap="non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Verdana" pitchFamily="34" charset="0"/>
                <a:ea typeface="+mn-ea"/>
                <a:cs typeface="+mn-cs"/>
              </a:rPr>
              <a:t>19 April 2015</a:t>
            </a:r>
          </a:p>
        </p:txBody>
      </p:sp>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A2D39DD3-948B-471E-96BA-C243194DFBA5}"/>
                  </a:ext>
                </a:extLst>
              </p14:cNvPr>
              <p14:cNvContentPartPr/>
              <p14:nvPr/>
            </p14:nvContentPartPr>
            <p14:xfrm>
              <a:off x="5024331" y="5609312"/>
              <a:ext cx="1006560" cy="21240"/>
            </p14:xfrm>
          </p:contentPart>
        </mc:Choice>
        <mc:Fallback xmlns="">
          <p:pic>
            <p:nvPicPr>
              <p:cNvPr id="3" name="Ink 2">
                <a:extLst>
                  <a:ext uri="{FF2B5EF4-FFF2-40B4-BE49-F238E27FC236}">
                    <a16:creationId xmlns:a16="http://schemas.microsoft.com/office/drawing/2014/main" id="{A2D39DD3-948B-471E-96BA-C243194DFBA5}"/>
                  </a:ext>
                </a:extLst>
              </p:cNvPr>
              <p:cNvPicPr/>
              <p:nvPr/>
            </p:nvPicPr>
            <p:blipFill>
              <a:blip r:embed="rId5"/>
              <a:stretch>
                <a:fillRect/>
              </a:stretch>
            </p:blipFill>
            <p:spPr>
              <a:xfrm>
                <a:off x="4970691" y="5501672"/>
                <a:ext cx="111420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C819BB30-F3F4-4C58-A5BB-7335AC14A269}"/>
                  </a:ext>
                </a:extLst>
              </p14:cNvPr>
              <p14:cNvContentPartPr/>
              <p14:nvPr/>
            </p14:nvContentPartPr>
            <p14:xfrm>
              <a:off x="4995531" y="5764832"/>
              <a:ext cx="1033200" cy="37440"/>
            </p14:xfrm>
          </p:contentPart>
        </mc:Choice>
        <mc:Fallback xmlns="">
          <p:pic>
            <p:nvPicPr>
              <p:cNvPr id="4" name="Ink 3">
                <a:extLst>
                  <a:ext uri="{FF2B5EF4-FFF2-40B4-BE49-F238E27FC236}">
                    <a16:creationId xmlns:a16="http://schemas.microsoft.com/office/drawing/2014/main" id="{C819BB30-F3F4-4C58-A5BB-7335AC14A269}"/>
                  </a:ext>
                </a:extLst>
              </p:cNvPr>
              <p:cNvPicPr/>
              <p:nvPr/>
            </p:nvPicPr>
            <p:blipFill>
              <a:blip r:embed="rId7"/>
              <a:stretch>
                <a:fillRect/>
              </a:stretch>
            </p:blipFill>
            <p:spPr>
              <a:xfrm>
                <a:off x="4941531" y="5656832"/>
                <a:ext cx="1140840" cy="253080"/>
              </a:xfrm>
              <a:prstGeom prst="rect">
                <a:avLst/>
              </a:prstGeom>
            </p:spPr>
          </p:pic>
        </mc:Fallback>
      </mc:AlternateContent>
    </p:spTree>
    <p:extLst>
      <p:ext uri="{BB962C8B-B14F-4D97-AF65-F5344CB8AC3E}">
        <p14:creationId xmlns:p14="http://schemas.microsoft.com/office/powerpoint/2010/main" val="235090922"/>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8642" y="76200"/>
            <a:ext cx="644375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3134780" y="6551842"/>
            <a:ext cx="286809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http://www.bbc.com/news/world-europe-34162844</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Rectangle 5"/>
          <p:cNvSpPr/>
          <p:nvPr/>
        </p:nvSpPr>
        <p:spPr>
          <a:xfrm>
            <a:off x="2213214" y="5257800"/>
            <a:ext cx="4711226" cy="954107"/>
          </a:xfrm>
          <a:prstGeom prst="rect">
            <a:avLst/>
          </a:prstGeom>
          <a:solidFill>
            <a:srgbClr val="FFFFFF"/>
          </a:solidFill>
          <a:ln w="76200">
            <a:solidFill>
              <a:srgbClr val="C00000"/>
            </a:solidFill>
          </a:ln>
        </p:spPr>
        <p:txBody>
          <a:bodyPr wrap="non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Verdana" pitchFamily="34" charset="0"/>
                <a:ea typeface="+mn-ea"/>
                <a:cs typeface="+mn-cs"/>
              </a:rPr>
              <a:t>6 September 2015</a:t>
            </a:r>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E0CA3462-8390-4AEB-A642-C7BD4EA70B6B}"/>
                  </a:ext>
                </a:extLst>
              </p14:cNvPr>
              <p14:cNvContentPartPr/>
              <p14:nvPr/>
            </p14:nvContentPartPr>
            <p14:xfrm>
              <a:off x="5582691" y="5611112"/>
              <a:ext cx="990000" cy="68400"/>
            </p14:xfrm>
          </p:contentPart>
        </mc:Choice>
        <mc:Fallback xmlns="">
          <p:pic>
            <p:nvPicPr>
              <p:cNvPr id="2" name="Ink 1">
                <a:extLst>
                  <a:ext uri="{FF2B5EF4-FFF2-40B4-BE49-F238E27FC236}">
                    <a16:creationId xmlns:a16="http://schemas.microsoft.com/office/drawing/2014/main" id="{E0CA3462-8390-4AEB-A642-C7BD4EA70B6B}"/>
                  </a:ext>
                </a:extLst>
              </p:cNvPr>
              <p:cNvPicPr/>
              <p:nvPr/>
            </p:nvPicPr>
            <p:blipFill>
              <a:blip r:embed="rId5"/>
              <a:stretch>
                <a:fillRect/>
              </a:stretch>
            </p:blipFill>
            <p:spPr>
              <a:xfrm>
                <a:off x="5528691" y="5503112"/>
                <a:ext cx="1097640" cy="2840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A5B511B0-54EA-4787-9435-EC20D7E11501}"/>
                  </a:ext>
                </a:extLst>
              </p14:cNvPr>
              <p14:cNvContentPartPr/>
              <p14:nvPr/>
            </p14:nvContentPartPr>
            <p14:xfrm>
              <a:off x="5572971" y="5784632"/>
              <a:ext cx="1039320" cy="48600"/>
            </p14:xfrm>
          </p:contentPart>
        </mc:Choice>
        <mc:Fallback xmlns="">
          <p:pic>
            <p:nvPicPr>
              <p:cNvPr id="3" name="Ink 2">
                <a:extLst>
                  <a:ext uri="{FF2B5EF4-FFF2-40B4-BE49-F238E27FC236}">
                    <a16:creationId xmlns:a16="http://schemas.microsoft.com/office/drawing/2014/main" id="{A5B511B0-54EA-4787-9435-EC20D7E11501}"/>
                  </a:ext>
                </a:extLst>
              </p:cNvPr>
              <p:cNvPicPr/>
              <p:nvPr/>
            </p:nvPicPr>
            <p:blipFill>
              <a:blip r:embed="rId7"/>
              <a:stretch>
                <a:fillRect/>
              </a:stretch>
            </p:blipFill>
            <p:spPr>
              <a:xfrm>
                <a:off x="5518971" y="5676632"/>
                <a:ext cx="1146960" cy="264240"/>
              </a:xfrm>
              <a:prstGeom prst="rect">
                <a:avLst/>
              </a:prstGeom>
            </p:spPr>
          </p:pic>
        </mc:Fallback>
      </mc:AlternateContent>
    </p:spTree>
    <p:extLst>
      <p:ext uri="{BB962C8B-B14F-4D97-AF65-F5344CB8AC3E}">
        <p14:creationId xmlns:p14="http://schemas.microsoft.com/office/powerpoint/2010/main" val="1705677361"/>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921796-167E-4903-B7F1-7FE67AE244FF}"/>
              </a:ext>
            </a:extLst>
          </p:cNvPr>
          <p:cNvSpPr>
            <a:spLocks noChangeArrowheads="1"/>
          </p:cNvSpPr>
          <p:nvPr/>
        </p:nvSpPr>
        <p:spPr bwMode="auto">
          <a:xfrm>
            <a:off x="914400" y="6629400"/>
            <a:ext cx="7339886" cy="2154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https://www.indiatoday.in/world/story/vatican-urges-world-welcome-afghan-refugees-taliban-takeover-1843600-2021-08-21</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8826FC7B-295A-4E8A-A61B-75B63318B4D2}"/>
              </a:ext>
            </a:extLst>
          </p:cNvPr>
          <p:cNvPicPr>
            <a:picLocks noChangeAspect="1"/>
          </p:cNvPicPr>
          <p:nvPr/>
        </p:nvPicPr>
        <p:blipFill>
          <a:blip r:embed="rId3"/>
          <a:stretch>
            <a:fillRect/>
          </a:stretch>
        </p:blipFill>
        <p:spPr>
          <a:xfrm>
            <a:off x="914400" y="609600"/>
            <a:ext cx="7315200" cy="1565989"/>
          </a:xfrm>
          <a:prstGeom prst="rect">
            <a:avLst/>
          </a:prstGeom>
        </p:spPr>
      </p:pic>
      <p:pic>
        <p:nvPicPr>
          <p:cNvPr id="6" name="Picture 5">
            <a:extLst>
              <a:ext uri="{FF2B5EF4-FFF2-40B4-BE49-F238E27FC236}">
                <a16:creationId xmlns:a16="http://schemas.microsoft.com/office/drawing/2014/main" id="{73624954-14BD-447C-8601-660A99A3FEBE}"/>
              </a:ext>
            </a:extLst>
          </p:cNvPr>
          <p:cNvPicPr>
            <a:picLocks noChangeAspect="1"/>
          </p:cNvPicPr>
          <p:nvPr/>
        </p:nvPicPr>
        <p:blipFill>
          <a:blip r:embed="rId4"/>
          <a:stretch>
            <a:fillRect/>
          </a:stretch>
        </p:blipFill>
        <p:spPr>
          <a:xfrm>
            <a:off x="926743" y="2209800"/>
            <a:ext cx="7315200" cy="4389119"/>
          </a:xfrm>
          <a:prstGeom prst="rect">
            <a:avLst/>
          </a:prstGeom>
        </p:spPr>
      </p:pic>
      <p:sp>
        <p:nvSpPr>
          <p:cNvPr id="11" name="Rectangle 10">
            <a:extLst>
              <a:ext uri="{FF2B5EF4-FFF2-40B4-BE49-F238E27FC236}">
                <a16:creationId xmlns:a16="http://schemas.microsoft.com/office/drawing/2014/main" id="{7C5DDA75-0960-4435-97E1-AFE0D16817B8}"/>
              </a:ext>
            </a:extLst>
          </p:cNvPr>
          <p:cNvSpPr/>
          <p:nvPr/>
        </p:nvSpPr>
        <p:spPr>
          <a:xfrm>
            <a:off x="2511374" y="5257800"/>
            <a:ext cx="4114909" cy="954107"/>
          </a:xfrm>
          <a:prstGeom prst="rect">
            <a:avLst/>
          </a:prstGeom>
          <a:solidFill>
            <a:srgbClr val="FFFFFF"/>
          </a:solidFill>
          <a:ln w="76200">
            <a:solidFill>
              <a:srgbClr val="C00000"/>
            </a:solidFill>
          </a:ln>
        </p:spPr>
        <p:txBody>
          <a:bodyPr wrap="non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Verdana" pitchFamily="34" charset="0"/>
                <a:ea typeface="+mn-ea"/>
                <a:cs typeface="+mn-cs"/>
              </a:rPr>
              <a:t>21 August 2021</a:t>
            </a:r>
          </a:p>
        </p:txBody>
      </p:sp>
      <p:pic>
        <p:nvPicPr>
          <p:cNvPr id="12" name="Picture 11">
            <a:extLst>
              <a:ext uri="{FF2B5EF4-FFF2-40B4-BE49-F238E27FC236}">
                <a16:creationId xmlns:a16="http://schemas.microsoft.com/office/drawing/2014/main" id="{A6824698-F4AF-4DE2-8DF4-4A9B712637FB}"/>
              </a:ext>
            </a:extLst>
          </p:cNvPr>
          <p:cNvPicPr>
            <a:picLocks noChangeAspect="1"/>
          </p:cNvPicPr>
          <p:nvPr/>
        </p:nvPicPr>
        <p:blipFill>
          <a:blip r:embed="rId5"/>
          <a:stretch>
            <a:fillRect/>
          </a:stretch>
        </p:blipFill>
        <p:spPr>
          <a:xfrm>
            <a:off x="7620000" y="914400"/>
            <a:ext cx="1435174" cy="685835"/>
          </a:xfrm>
          <a:prstGeom prst="rect">
            <a:avLst/>
          </a:prstGeom>
        </p:spPr>
      </p:pic>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2A58F611-D793-4B63-A2D1-AB96112A6F36}"/>
                  </a:ext>
                </a:extLst>
              </p14:cNvPr>
              <p14:cNvContentPartPr/>
              <p14:nvPr/>
            </p14:nvContentPartPr>
            <p14:xfrm>
              <a:off x="5265171" y="5590952"/>
              <a:ext cx="999000" cy="40680"/>
            </p14:xfrm>
          </p:contentPart>
        </mc:Choice>
        <mc:Fallback xmlns="">
          <p:pic>
            <p:nvPicPr>
              <p:cNvPr id="2" name="Ink 1">
                <a:extLst>
                  <a:ext uri="{FF2B5EF4-FFF2-40B4-BE49-F238E27FC236}">
                    <a16:creationId xmlns:a16="http://schemas.microsoft.com/office/drawing/2014/main" id="{2A58F611-D793-4B63-A2D1-AB96112A6F36}"/>
                  </a:ext>
                </a:extLst>
              </p:cNvPr>
              <p:cNvPicPr/>
              <p:nvPr/>
            </p:nvPicPr>
            <p:blipFill>
              <a:blip r:embed="rId7"/>
              <a:stretch>
                <a:fillRect/>
              </a:stretch>
            </p:blipFill>
            <p:spPr>
              <a:xfrm>
                <a:off x="5211171" y="5483312"/>
                <a:ext cx="1106640" cy="2563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 name="Ink 2">
                <a:extLst>
                  <a:ext uri="{FF2B5EF4-FFF2-40B4-BE49-F238E27FC236}">
                    <a16:creationId xmlns:a16="http://schemas.microsoft.com/office/drawing/2014/main" id="{7B993D94-AB16-4715-9973-1148393765A4}"/>
                  </a:ext>
                </a:extLst>
              </p14:cNvPr>
              <p14:cNvContentPartPr/>
              <p14:nvPr/>
            </p14:nvContentPartPr>
            <p14:xfrm>
              <a:off x="5293251" y="5755472"/>
              <a:ext cx="1000080" cy="20160"/>
            </p14:xfrm>
          </p:contentPart>
        </mc:Choice>
        <mc:Fallback xmlns="">
          <p:pic>
            <p:nvPicPr>
              <p:cNvPr id="3" name="Ink 2">
                <a:extLst>
                  <a:ext uri="{FF2B5EF4-FFF2-40B4-BE49-F238E27FC236}">
                    <a16:creationId xmlns:a16="http://schemas.microsoft.com/office/drawing/2014/main" id="{7B993D94-AB16-4715-9973-1148393765A4}"/>
                  </a:ext>
                </a:extLst>
              </p:cNvPr>
              <p:cNvPicPr/>
              <p:nvPr/>
            </p:nvPicPr>
            <p:blipFill>
              <a:blip r:embed="rId9"/>
              <a:stretch>
                <a:fillRect/>
              </a:stretch>
            </p:blipFill>
            <p:spPr>
              <a:xfrm>
                <a:off x="5239611" y="5647832"/>
                <a:ext cx="1107720" cy="235800"/>
              </a:xfrm>
              <a:prstGeom prst="rect">
                <a:avLst/>
              </a:prstGeom>
            </p:spPr>
          </p:pic>
        </mc:Fallback>
      </mc:AlternateContent>
    </p:spTree>
    <p:extLst>
      <p:ext uri="{BB962C8B-B14F-4D97-AF65-F5344CB8AC3E}">
        <p14:creationId xmlns:p14="http://schemas.microsoft.com/office/powerpoint/2010/main" val="506834460"/>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3778289"/>
            <a:ext cx="7315200" cy="70788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“The Schengen Agreement” </a:t>
            </a:r>
          </a:p>
        </p:txBody>
      </p:sp>
    </p:spTree>
    <p:extLst>
      <p:ext uri="{BB962C8B-B14F-4D97-AF65-F5344CB8AC3E}">
        <p14:creationId xmlns:p14="http://schemas.microsoft.com/office/powerpoint/2010/main" val="782400150"/>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609600" y="1285884"/>
            <a:ext cx="7874000" cy="459491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It is important to note that people can move freely within the EU and certain other countries because of </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0000"/>
                </a:solidFill>
                <a:effectLst/>
                <a:uLnTx/>
                <a:uFillTx/>
                <a:latin typeface="Arial" charset="0"/>
                <a:ea typeface="+mn-ea"/>
                <a:cs typeface="+mn-cs"/>
              </a:rPr>
              <a:t>“The Schengen Agreement”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 . .</a:t>
            </a: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6BAF7B4B-81D6-4EF3-8699-2FCF14DC3085}"/>
                  </a:ext>
                </a:extLst>
              </p14:cNvPr>
              <p14:cNvContentPartPr/>
              <p14:nvPr/>
            </p14:nvContentPartPr>
            <p14:xfrm>
              <a:off x="1078011" y="5447312"/>
              <a:ext cx="360" cy="360"/>
            </p14:xfrm>
          </p:contentPart>
        </mc:Choice>
        <mc:Fallback xmlns="">
          <p:pic>
            <p:nvPicPr>
              <p:cNvPr id="2" name="Ink 1">
                <a:extLst>
                  <a:ext uri="{FF2B5EF4-FFF2-40B4-BE49-F238E27FC236}">
                    <a16:creationId xmlns:a16="http://schemas.microsoft.com/office/drawing/2014/main" id="{6BAF7B4B-81D6-4EF3-8699-2FCF14DC3085}"/>
                  </a:ext>
                </a:extLst>
              </p:cNvPr>
              <p:cNvPicPr/>
              <p:nvPr/>
            </p:nvPicPr>
            <p:blipFill>
              <a:blip r:embed="rId4"/>
              <a:stretch>
                <a:fillRect/>
              </a:stretch>
            </p:blipFill>
            <p:spPr>
              <a:xfrm>
                <a:off x="1024011" y="5339672"/>
                <a:ext cx="108000" cy="216000"/>
              </a:xfrm>
              <a:prstGeom prst="rect">
                <a:avLst/>
              </a:prstGeom>
            </p:spPr>
          </p:pic>
        </mc:Fallback>
      </mc:AlternateContent>
    </p:spTree>
    <p:extLst>
      <p:ext uri="{BB962C8B-B14F-4D97-AF65-F5344CB8AC3E}">
        <p14:creationId xmlns:p14="http://schemas.microsoft.com/office/powerpoint/2010/main" val="2143523599"/>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8080"/>
                </a:solidFill>
                <a:effectLst/>
                <a:uLnTx/>
                <a:uFillTx/>
                <a:latin typeface="Verdana" pitchFamily="34" charset="0"/>
                <a:ea typeface="+mn-ea"/>
                <a:cs typeface="+mn-cs"/>
                <a:hlinkClick r:id="rId3"/>
              </a:rPr>
              <a:t>https://en.wikipedia.org/wiki/Schengen_Agreement</a:t>
            </a:r>
            <a:endParaRPr kumimoji="0" lang="en-US" sz="800" b="0" i="0" u="none" strike="noStrike" kern="1200" cap="none" spc="0" normalizeH="0" baseline="0" noProof="0" dirty="0">
              <a:ln>
                <a:noFill/>
              </a:ln>
              <a:solidFill>
                <a:srgbClr val="008080"/>
              </a:solidFill>
              <a:effectLst/>
              <a:uLnTx/>
              <a:uFillTx/>
              <a:latin typeface="Verdana" pitchFamily="34" charset="0"/>
              <a:ea typeface="+mn-ea"/>
              <a:cs typeface="+mn-cs"/>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457200"/>
            <a:ext cx="8229600" cy="5956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CC9CBA9-B7D0-4EFB-BA8A-DEDAB5BB4842}"/>
                  </a:ext>
                </a:extLst>
              </p14:cNvPr>
              <p14:cNvContentPartPr/>
              <p14:nvPr/>
            </p14:nvContentPartPr>
            <p14:xfrm>
              <a:off x="1674531" y="3925952"/>
              <a:ext cx="2605680" cy="59040"/>
            </p14:xfrm>
          </p:contentPart>
        </mc:Choice>
        <mc:Fallback xmlns="">
          <p:pic>
            <p:nvPicPr>
              <p:cNvPr id="3" name="Ink 2">
                <a:extLst>
                  <a:ext uri="{FF2B5EF4-FFF2-40B4-BE49-F238E27FC236}">
                    <a16:creationId xmlns:a16="http://schemas.microsoft.com/office/drawing/2014/main" id="{2CC9CBA9-B7D0-4EFB-BA8A-DEDAB5BB4842}"/>
                  </a:ext>
                </a:extLst>
              </p:cNvPr>
              <p:cNvPicPr/>
              <p:nvPr/>
            </p:nvPicPr>
            <p:blipFill>
              <a:blip r:embed="rId6"/>
              <a:stretch>
                <a:fillRect/>
              </a:stretch>
            </p:blipFill>
            <p:spPr>
              <a:xfrm>
                <a:off x="1620531" y="3818312"/>
                <a:ext cx="2713320" cy="2746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01C6791F-532F-4D38-BF24-EA3775069AE7}"/>
                  </a:ext>
                </a:extLst>
              </p14:cNvPr>
              <p14:cNvContentPartPr/>
              <p14:nvPr/>
            </p14:nvContentPartPr>
            <p14:xfrm>
              <a:off x="673731" y="4292072"/>
              <a:ext cx="402480" cy="29160"/>
            </p14:xfrm>
          </p:contentPart>
        </mc:Choice>
        <mc:Fallback xmlns="">
          <p:pic>
            <p:nvPicPr>
              <p:cNvPr id="4" name="Ink 3">
                <a:extLst>
                  <a:ext uri="{FF2B5EF4-FFF2-40B4-BE49-F238E27FC236}">
                    <a16:creationId xmlns:a16="http://schemas.microsoft.com/office/drawing/2014/main" id="{01C6791F-532F-4D38-BF24-EA3775069AE7}"/>
                  </a:ext>
                </a:extLst>
              </p:cNvPr>
              <p:cNvPicPr/>
              <p:nvPr/>
            </p:nvPicPr>
            <p:blipFill>
              <a:blip r:embed="rId8"/>
              <a:stretch>
                <a:fillRect/>
              </a:stretch>
            </p:blipFill>
            <p:spPr>
              <a:xfrm>
                <a:off x="619731" y="4184432"/>
                <a:ext cx="510120"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 name="Ink 4">
                <a:extLst>
                  <a:ext uri="{FF2B5EF4-FFF2-40B4-BE49-F238E27FC236}">
                    <a16:creationId xmlns:a16="http://schemas.microsoft.com/office/drawing/2014/main" id="{5E664B89-77F8-4C7A-A9B2-B6B84EAD843C}"/>
                  </a:ext>
                </a:extLst>
              </p14:cNvPr>
              <p14:cNvContentPartPr/>
              <p14:nvPr/>
            </p14:nvContentPartPr>
            <p14:xfrm>
              <a:off x="711891" y="4599512"/>
              <a:ext cx="394200" cy="11160"/>
            </p14:xfrm>
          </p:contentPart>
        </mc:Choice>
        <mc:Fallback xmlns="">
          <p:pic>
            <p:nvPicPr>
              <p:cNvPr id="5" name="Ink 4">
                <a:extLst>
                  <a:ext uri="{FF2B5EF4-FFF2-40B4-BE49-F238E27FC236}">
                    <a16:creationId xmlns:a16="http://schemas.microsoft.com/office/drawing/2014/main" id="{5E664B89-77F8-4C7A-A9B2-B6B84EAD843C}"/>
                  </a:ext>
                </a:extLst>
              </p:cNvPr>
              <p:cNvPicPr/>
              <p:nvPr/>
            </p:nvPicPr>
            <p:blipFill>
              <a:blip r:embed="rId10"/>
              <a:stretch>
                <a:fillRect/>
              </a:stretch>
            </p:blipFill>
            <p:spPr>
              <a:xfrm>
                <a:off x="657891" y="4491872"/>
                <a:ext cx="50184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6" name="Ink 5">
                <a:extLst>
                  <a:ext uri="{FF2B5EF4-FFF2-40B4-BE49-F238E27FC236}">
                    <a16:creationId xmlns:a16="http://schemas.microsoft.com/office/drawing/2014/main" id="{D70E6492-07BC-426A-8ABF-10E1337BF7EA}"/>
                  </a:ext>
                </a:extLst>
              </p14:cNvPr>
              <p14:cNvContentPartPr/>
              <p14:nvPr/>
            </p14:nvContentPartPr>
            <p14:xfrm>
              <a:off x="3503691" y="5543432"/>
              <a:ext cx="350280" cy="19800"/>
            </p14:xfrm>
          </p:contentPart>
        </mc:Choice>
        <mc:Fallback xmlns="">
          <p:pic>
            <p:nvPicPr>
              <p:cNvPr id="6" name="Ink 5">
                <a:extLst>
                  <a:ext uri="{FF2B5EF4-FFF2-40B4-BE49-F238E27FC236}">
                    <a16:creationId xmlns:a16="http://schemas.microsoft.com/office/drawing/2014/main" id="{D70E6492-07BC-426A-8ABF-10E1337BF7EA}"/>
                  </a:ext>
                </a:extLst>
              </p:cNvPr>
              <p:cNvPicPr/>
              <p:nvPr/>
            </p:nvPicPr>
            <p:blipFill>
              <a:blip r:embed="rId12"/>
              <a:stretch>
                <a:fillRect/>
              </a:stretch>
            </p:blipFill>
            <p:spPr>
              <a:xfrm>
                <a:off x="3449691" y="5435432"/>
                <a:ext cx="45792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7" name="Ink 6">
                <a:extLst>
                  <a:ext uri="{FF2B5EF4-FFF2-40B4-BE49-F238E27FC236}">
                    <a16:creationId xmlns:a16="http://schemas.microsoft.com/office/drawing/2014/main" id="{49667BB4-90CF-42B4-A7BC-CB8A3C868C10}"/>
                  </a:ext>
                </a:extLst>
              </p14:cNvPr>
              <p14:cNvContentPartPr/>
              <p14:nvPr/>
            </p14:nvContentPartPr>
            <p14:xfrm>
              <a:off x="1539531" y="5832152"/>
              <a:ext cx="2525760" cy="39240"/>
            </p14:xfrm>
          </p:contentPart>
        </mc:Choice>
        <mc:Fallback xmlns="">
          <p:pic>
            <p:nvPicPr>
              <p:cNvPr id="7" name="Ink 6">
                <a:extLst>
                  <a:ext uri="{FF2B5EF4-FFF2-40B4-BE49-F238E27FC236}">
                    <a16:creationId xmlns:a16="http://schemas.microsoft.com/office/drawing/2014/main" id="{49667BB4-90CF-42B4-A7BC-CB8A3C868C10}"/>
                  </a:ext>
                </a:extLst>
              </p:cNvPr>
              <p:cNvPicPr/>
              <p:nvPr/>
            </p:nvPicPr>
            <p:blipFill>
              <a:blip r:embed="rId14"/>
              <a:stretch>
                <a:fillRect/>
              </a:stretch>
            </p:blipFill>
            <p:spPr>
              <a:xfrm>
                <a:off x="1485891" y="5724512"/>
                <a:ext cx="2633400" cy="2548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2BCF1F39-08CB-4495-87BD-51DA3ABDE9F7}"/>
                  </a:ext>
                </a:extLst>
              </p14:cNvPr>
              <p14:cNvContentPartPr/>
              <p14:nvPr/>
            </p14:nvContentPartPr>
            <p14:xfrm>
              <a:off x="654291" y="6179192"/>
              <a:ext cx="590040" cy="10080"/>
            </p14:xfrm>
          </p:contentPart>
        </mc:Choice>
        <mc:Fallback xmlns="">
          <p:pic>
            <p:nvPicPr>
              <p:cNvPr id="8" name="Ink 7">
                <a:extLst>
                  <a:ext uri="{FF2B5EF4-FFF2-40B4-BE49-F238E27FC236}">
                    <a16:creationId xmlns:a16="http://schemas.microsoft.com/office/drawing/2014/main" id="{2BCF1F39-08CB-4495-87BD-51DA3ABDE9F7}"/>
                  </a:ext>
                </a:extLst>
              </p:cNvPr>
              <p:cNvPicPr/>
              <p:nvPr/>
            </p:nvPicPr>
            <p:blipFill>
              <a:blip r:embed="rId16"/>
              <a:stretch>
                <a:fillRect/>
              </a:stretch>
            </p:blipFill>
            <p:spPr>
              <a:xfrm>
                <a:off x="600651" y="6071192"/>
                <a:ext cx="697680" cy="225720"/>
              </a:xfrm>
              <a:prstGeom prst="rect">
                <a:avLst/>
              </a:prstGeom>
            </p:spPr>
          </p:pic>
        </mc:Fallback>
      </mc:AlternateContent>
    </p:spTree>
    <p:extLst>
      <p:ext uri="{BB962C8B-B14F-4D97-AF65-F5344CB8AC3E}">
        <p14:creationId xmlns:p14="http://schemas.microsoft.com/office/powerpoint/2010/main" val="2706548529"/>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hlinkClick r:id="rId3"/>
              </a:rPr>
              <a:t>http://www.bbc.com/news/world-europe-13194723</a:t>
            </a:r>
            <a:endPar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8080"/>
                </a:solidFill>
                <a:effectLst/>
                <a:uLnTx/>
                <a:uFillTx/>
                <a:latin typeface="Verdana" pitchFamily="34" charset="0"/>
                <a:ea typeface="+mn-ea"/>
                <a:cs typeface="+mn-cs"/>
              </a:rPr>
              <a:t>Schengen Agreement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8080"/>
                </a:solidFill>
                <a:effectLst/>
                <a:uLnTx/>
                <a:uFillTx/>
                <a:latin typeface="Verdana" pitchFamily="34" charset="0"/>
                <a:ea typeface="+mn-ea"/>
                <a:cs typeface="+mn-cs"/>
              </a:rPr>
              <a:t>1995</a:t>
            </a:r>
          </a:p>
        </p:txBody>
      </p:sp>
      <p:sp>
        <p:nvSpPr>
          <p:cNvPr id="5" name="Rectangle 4"/>
          <p:cNvSpPr/>
          <p:nvPr/>
        </p:nvSpPr>
        <p:spPr>
          <a:xfrm>
            <a:off x="791028" y="1963507"/>
            <a:ext cx="7543800" cy="4665893"/>
          </a:xfrm>
          <a:prstGeom prst="rect">
            <a:avLst/>
          </a:prstGeom>
          <a:solidFill>
            <a:srgbClr val="FFFFFF"/>
          </a:solidFill>
          <a:ln w="76200">
            <a:solidFill>
              <a:srgbClr val="008080"/>
            </a:solidFill>
          </a:ln>
        </p:spPr>
        <p:txBody>
          <a:bodyPr wrap="square" lIns="457200" tIns="457200" rIns="457200" bIns="4572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“There are [</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27</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countries in Schengen – [</a:t>
            </a:r>
            <a:r>
              <a:rPr kumimoji="0" lang="en-US" sz="3200" b="1" i="0" u="none" strike="noStrike" kern="1200" cap="none" spc="0" normalizeH="0" baseline="0" noProof="0" dirty="0">
                <a:ln>
                  <a:noFill/>
                </a:ln>
                <a:solidFill>
                  <a:srgbClr val="FF0000"/>
                </a:solidFill>
                <a:effectLst/>
                <a:uLnTx/>
                <a:uFillTx/>
                <a:latin typeface="Verdana" pitchFamily="34" charset="0"/>
                <a:ea typeface="+mn-ea"/>
                <a:cs typeface="+mn-cs"/>
              </a:rPr>
              <a:t>22</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EU members and four non-EU.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Those four are: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Iceland and Norway </a:t>
            </a: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(since 2001)</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Switzerland </a:t>
            </a: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(since 2008)</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and Liechtenstein </a:t>
            </a: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(since 2011)</a:t>
            </a: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a:t>
            </a:r>
          </a:p>
        </p:txBody>
      </p:sp>
    </p:spTree>
    <p:extLst>
      <p:ext uri="{BB962C8B-B14F-4D97-AF65-F5344CB8AC3E}">
        <p14:creationId xmlns:p14="http://schemas.microsoft.com/office/powerpoint/2010/main" val="753311654"/>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hlinkClick r:id="rId3"/>
              </a:rPr>
              <a:t>http://www.bbc.com/news/world-europe-13194723</a:t>
            </a:r>
            <a:endPar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8080"/>
                </a:solidFill>
                <a:effectLst/>
                <a:uLnTx/>
                <a:uFillTx/>
                <a:latin typeface="Verdana" pitchFamily="34" charset="0"/>
                <a:ea typeface="+mn-ea"/>
                <a:cs typeface="+mn-cs"/>
              </a:rPr>
              <a:t>Schengen Agreement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8080"/>
                </a:solidFill>
                <a:effectLst/>
                <a:uLnTx/>
                <a:uFillTx/>
                <a:latin typeface="Verdana" pitchFamily="34" charset="0"/>
                <a:ea typeface="+mn-ea"/>
                <a:cs typeface="+mn-cs"/>
              </a:rPr>
              <a:t>1995</a:t>
            </a:r>
          </a:p>
        </p:txBody>
      </p:sp>
    </p:spTree>
    <p:extLst>
      <p:ext uri="{BB962C8B-B14F-4D97-AF65-F5344CB8AC3E}">
        <p14:creationId xmlns:p14="http://schemas.microsoft.com/office/powerpoint/2010/main" val="2517632581"/>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hlinkClick r:id="rId3"/>
              </a:rPr>
              <a:t>http://www.bbc.com/news/world-europe-13194723</a:t>
            </a:r>
            <a:endPar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8080"/>
                </a:solidFill>
                <a:effectLst/>
                <a:uLnTx/>
                <a:uFillTx/>
                <a:latin typeface="Verdana" pitchFamily="34" charset="0"/>
                <a:ea typeface="+mn-ea"/>
                <a:cs typeface="+mn-cs"/>
              </a:rPr>
              <a:t>Schengen Agreement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8080"/>
                </a:solidFill>
                <a:effectLst/>
                <a:uLnTx/>
                <a:uFillTx/>
                <a:latin typeface="Verdana" pitchFamily="34" charset="0"/>
                <a:ea typeface="+mn-ea"/>
                <a:cs typeface="+mn-cs"/>
              </a:rPr>
              <a:t>1995</a:t>
            </a:r>
          </a:p>
        </p:txBody>
      </p:sp>
      <p:sp>
        <p:nvSpPr>
          <p:cNvPr id="5" name="Rectangle 4"/>
          <p:cNvSpPr/>
          <p:nvPr/>
        </p:nvSpPr>
        <p:spPr>
          <a:xfrm>
            <a:off x="762000" y="685800"/>
            <a:ext cx="7543800" cy="3077766"/>
          </a:xfrm>
          <a:prstGeom prst="rect">
            <a:avLst/>
          </a:prstGeom>
          <a:solidFill>
            <a:srgbClr val="FFFFFF"/>
          </a:solidFill>
          <a:ln w="76200">
            <a:solidFill>
              <a:srgbClr val="008080"/>
            </a:solidFill>
          </a:ln>
        </p:spPr>
        <p:txBody>
          <a:bodyPr wrap="square" lIns="457200" tIns="457200" rIns="457200" bIns="4572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 surge of desperate migrants from the Middle East and Africa has put unprecedented pressure on EU countries, especially Italy, Greece, and Hungary.”</a:t>
            </a:r>
          </a:p>
        </p:txBody>
      </p:sp>
      <p:sp>
        <p:nvSpPr>
          <p:cNvPr id="3" name="Freeform 2"/>
          <p:cNvSpPr/>
          <p:nvPr/>
        </p:nvSpPr>
        <p:spPr bwMode="auto">
          <a:xfrm>
            <a:off x="3639457" y="3951074"/>
            <a:ext cx="3218543" cy="2449726"/>
          </a:xfrm>
          <a:custGeom>
            <a:avLst/>
            <a:gdLst>
              <a:gd name="connsiteX0" fmla="*/ 2075543 w 2989943"/>
              <a:gd name="connsiteY0" fmla="*/ 1114412 h 2449726"/>
              <a:gd name="connsiteX1" fmla="*/ 2148114 w 2989943"/>
              <a:gd name="connsiteY1" fmla="*/ 1099898 h 2449726"/>
              <a:gd name="connsiteX2" fmla="*/ 2235200 w 2989943"/>
              <a:gd name="connsiteY2" fmla="*/ 1085384 h 2449726"/>
              <a:gd name="connsiteX3" fmla="*/ 2293257 w 2989943"/>
              <a:gd name="connsiteY3" fmla="*/ 1070869 h 2449726"/>
              <a:gd name="connsiteX4" fmla="*/ 2409372 w 2989943"/>
              <a:gd name="connsiteY4" fmla="*/ 1056355 h 2449726"/>
              <a:gd name="connsiteX5" fmla="*/ 2496457 w 2989943"/>
              <a:gd name="connsiteY5" fmla="*/ 1070869 h 2449726"/>
              <a:gd name="connsiteX6" fmla="*/ 2525486 w 2989943"/>
              <a:gd name="connsiteY6" fmla="*/ 1114412 h 2449726"/>
              <a:gd name="connsiteX7" fmla="*/ 2540000 w 2989943"/>
              <a:gd name="connsiteY7" fmla="*/ 1157955 h 2449726"/>
              <a:gd name="connsiteX8" fmla="*/ 2569029 w 2989943"/>
              <a:gd name="connsiteY8" fmla="*/ 1216012 h 2449726"/>
              <a:gd name="connsiteX9" fmla="*/ 2554514 w 2989943"/>
              <a:gd name="connsiteY9" fmla="*/ 1506298 h 2449726"/>
              <a:gd name="connsiteX10" fmla="*/ 2540000 w 2989943"/>
              <a:gd name="connsiteY10" fmla="*/ 1593384 h 2449726"/>
              <a:gd name="connsiteX11" fmla="*/ 2583543 w 2989943"/>
              <a:gd name="connsiteY11" fmla="*/ 1709498 h 2449726"/>
              <a:gd name="connsiteX12" fmla="*/ 2627086 w 2989943"/>
              <a:gd name="connsiteY12" fmla="*/ 1738526 h 2449726"/>
              <a:gd name="connsiteX13" fmla="*/ 2728686 w 2989943"/>
              <a:gd name="connsiteY13" fmla="*/ 1782069 h 2449726"/>
              <a:gd name="connsiteX14" fmla="*/ 2772229 w 2989943"/>
              <a:gd name="connsiteY14" fmla="*/ 1811098 h 2449726"/>
              <a:gd name="connsiteX15" fmla="*/ 2830286 w 2989943"/>
              <a:gd name="connsiteY15" fmla="*/ 1898184 h 2449726"/>
              <a:gd name="connsiteX16" fmla="*/ 2873829 w 2989943"/>
              <a:gd name="connsiteY16" fmla="*/ 1912698 h 2449726"/>
              <a:gd name="connsiteX17" fmla="*/ 2902857 w 2989943"/>
              <a:gd name="connsiteY17" fmla="*/ 1956241 h 2449726"/>
              <a:gd name="connsiteX18" fmla="*/ 2989943 w 2989943"/>
              <a:gd name="connsiteY18" fmla="*/ 2014298 h 2449726"/>
              <a:gd name="connsiteX19" fmla="*/ 2975429 w 2989943"/>
              <a:gd name="connsiteY19" fmla="*/ 2202984 h 2449726"/>
              <a:gd name="connsiteX20" fmla="*/ 2931886 w 2989943"/>
              <a:gd name="connsiteY20" fmla="*/ 2246526 h 2449726"/>
              <a:gd name="connsiteX21" fmla="*/ 2801257 w 2989943"/>
              <a:gd name="connsiteY21" fmla="*/ 2304584 h 2449726"/>
              <a:gd name="connsiteX22" fmla="*/ 2757714 w 2989943"/>
              <a:gd name="connsiteY22" fmla="*/ 2333612 h 2449726"/>
              <a:gd name="connsiteX23" fmla="*/ 2714172 w 2989943"/>
              <a:gd name="connsiteY23" fmla="*/ 2377155 h 2449726"/>
              <a:gd name="connsiteX24" fmla="*/ 2670629 w 2989943"/>
              <a:gd name="connsiteY24" fmla="*/ 2391669 h 2449726"/>
              <a:gd name="connsiteX25" fmla="*/ 2627086 w 2989943"/>
              <a:gd name="connsiteY25" fmla="*/ 2420698 h 2449726"/>
              <a:gd name="connsiteX26" fmla="*/ 2525486 w 2989943"/>
              <a:gd name="connsiteY26" fmla="*/ 2449726 h 2449726"/>
              <a:gd name="connsiteX27" fmla="*/ 2148114 w 2989943"/>
              <a:gd name="connsiteY27" fmla="*/ 2420698 h 2449726"/>
              <a:gd name="connsiteX28" fmla="*/ 2061029 w 2989943"/>
              <a:gd name="connsiteY28" fmla="*/ 2406184 h 2449726"/>
              <a:gd name="connsiteX29" fmla="*/ 1799772 w 2989943"/>
              <a:gd name="connsiteY29" fmla="*/ 2391669 h 2449726"/>
              <a:gd name="connsiteX30" fmla="*/ 1582057 w 2989943"/>
              <a:gd name="connsiteY30" fmla="*/ 2362641 h 2449726"/>
              <a:gd name="connsiteX31" fmla="*/ 1509486 w 2989943"/>
              <a:gd name="connsiteY31" fmla="*/ 2348126 h 2449726"/>
              <a:gd name="connsiteX32" fmla="*/ 1407886 w 2989943"/>
              <a:gd name="connsiteY32" fmla="*/ 2333612 h 2449726"/>
              <a:gd name="connsiteX33" fmla="*/ 1262743 w 2989943"/>
              <a:gd name="connsiteY33" fmla="*/ 2304584 h 2449726"/>
              <a:gd name="connsiteX34" fmla="*/ 1204686 w 2989943"/>
              <a:gd name="connsiteY34" fmla="*/ 2290069 h 2449726"/>
              <a:gd name="connsiteX35" fmla="*/ 1103086 w 2989943"/>
              <a:gd name="connsiteY35" fmla="*/ 2275555 h 2449726"/>
              <a:gd name="connsiteX36" fmla="*/ 1001486 w 2989943"/>
              <a:gd name="connsiteY36" fmla="*/ 2246526 h 2449726"/>
              <a:gd name="connsiteX37" fmla="*/ 914400 w 2989943"/>
              <a:gd name="connsiteY37" fmla="*/ 2232012 h 2449726"/>
              <a:gd name="connsiteX38" fmla="*/ 870857 w 2989943"/>
              <a:gd name="connsiteY38" fmla="*/ 2217498 h 2449726"/>
              <a:gd name="connsiteX39" fmla="*/ 812800 w 2989943"/>
              <a:gd name="connsiteY39" fmla="*/ 2202984 h 2449726"/>
              <a:gd name="connsiteX40" fmla="*/ 725714 w 2989943"/>
              <a:gd name="connsiteY40" fmla="*/ 2144926 h 2449726"/>
              <a:gd name="connsiteX41" fmla="*/ 653143 w 2989943"/>
              <a:gd name="connsiteY41" fmla="*/ 2057841 h 2449726"/>
              <a:gd name="connsiteX42" fmla="*/ 638629 w 2989943"/>
              <a:gd name="connsiteY42" fmla="*/ 2014298 h 2449726"/>
              <a:gd name="connsiteX43" fmla="*/ 595086 w 2989943"/>
              <a:gd name="connsiteY43" fmla="*/ 1985269 h 2449726"/>
              <a:gd name="connsiteX44" fmla="*/ 566057 w 2989943"/>
              <a:gd name="connsiteY44" fmla="*/ 1941726 h 2449726"/>
              <a:gd name="connsiteX45" fmla="*/ 537029 w 2989943"/>
              <a:gd name="connsiteY45" fmla="*/ 1854641 h 2449726"/>
              <a:gd name="connsiteX46" fmla="*/ 522514 w 2989943"/>
              <a:gd name="connsiteY46" fmla="*/ 1811098 h 2449726"/>
              <a:gd name="connsiteX47" fmla="*/ 493486 w 2989943"/>
              <a:gd name="connsiteY47" fmla="*/ 1767555 h 2449726"/>
              <a:gd name="connsiteX48" fmla="*/ 493486 w 2989943"/>
              <a:gd name="connsiteY48" fmla="*/ 1419212 h 2449726"/>
              <a:gd name="connsiteX49" fmla="*/ 508000 w 2989943"/>
              <a:gd name="connsiteY49" fmla="*/ 1186984 h 2449726"/>
              <a:gd name="connsiteX50" fmla="*/ 449943 w 2989943"/>
              <a:gd name="connsiteY50" fmla="*/ 867669 h 2449726"/>
              <a:gd name="connsiteX51" fmla="*/ 406400 w 2989943"/>
              <a:gd name="connsiteY51" fmla="*/ 838641 h 2449726"/>
              <a:gd name="connsiteX52" fmla="*/ 362857 w 2989943"/>
              <a:gd name="connsiteY52" fmla="*/ 795098 h 2449726"/>
              <a:gd name="connsiteX53" fmla="*/ 275772 w 2989943"/>
              <a:gd name="connsiteY53" fmla="*/ 766069 h 2449726"/>
              <a:gd name="connsiteX54" fmla="*/ 145143 w 2989943"/>
              <a:gd name="connsiteY54" fmla="*/ 678984 h 2449726"/>
              <a:gd name="connsiteX55" fmla="*/ 101600 w 2989943"/>
              <a:gd name="connsiteY55" fmla="*/ 649955 h 2449726"/>
              <a:gd name="connsiteX56" fmla="*/ 58057 w 2989943"/>
              <a:gd name="connsiteY56" fmla="*/ 620926 h 2449726"/>
              <a:gd name="connsiteX57" fmla="*/ 43543 w 2989943"/>
              <a:gd name="connsiteY57" fmla="*/ 577384 h 2449726"/>
              <a:gd name="connsiteX58" fmla="*/ 0 w 2989943"/>
              <a:gd name="connsiteY58" fmla="*/ 475784 h 2449726"/>
              <a:gd name="connsiteX59" fmla="*/ 43543 w 2989943"/>
              <a:gd name="connsiteY59" fmla="*/ 316126 h 2449726"/>
              <a:gd name="connsiteX60" fmla="*/ 174172 w 2989943"/>
              <a:gd name="connsiteY60" fmla="*/ 272584 h 2449726"/>
              <a:gd name="connsiteX61" fmla="*/ 217714 w 2989943"/>
              <a:gd name="connsiteY61" fmla="*/ 258069 h 2449726"/>
              <a:gd name="connsiteX62" fmla="*/ 783772 w 2989943"/>
              <a:gd name="connsiteY62" fmla="*/ 272584 h 2449726"/>
              <a:gd name="connsiteX63" fmla="*/ 1016000 w 2989943"/>
              <a:gd name="connsiteY63" fmla="*/ 258069 h 2449726"/>
              <a:gd name="connsiteX64" fmla="*/ 1074057 w 2989943"/>
              <a:gd name="connsiteY64" fmla="*/ 243555 h 2449726"/>
              <a:gd name="connsiteX65" fmla="*/ 1161143 w 2989943"/>
              <a:gd name="connsiteY65" fmla="*/ 214526 h 2449726"/>
              <a:gd name="connsiteX66" fmla="*/ 1204686 w 2989943"/>
              <a:gd name="connsiteY66" fmla="*/ 170984 h 2449726"/>
              <a:gd name="connsiteX67" fmla="*/ 1306286 w 2989943"/>
              <a:gd name="connsiteY67" fmla="*/ 127441 h 2449726"/>
              <a:gd name="connsiteX68" fmla="*/ 1393372 w 2989943"/>
              <a:gd name="connsiteY68" fmla="*/ 83898 h 2449726"/>
              <a:gd name="connsiteX69" fmla="*/ 1436914 w 2989943"/>
              <a:gd name="connsiteY69" fmla="*/ 54869 h 2449726"/>
              <a:gd name="connsiteX70" fmla="*/ 1553029 w 2989943"/>
              <a:gd name="connsiteY70" fmla="*/ 25841 h 2449726"/>
              <a:gd name="connsiteX71" fmla="*/ 1596572 w 2989943"/>
              <a:gd name="connsiteY71" fmla="*/ 11326 h 2449726"/>
              <a:gd name="connsiteX72" fmla="*/ 1872343 w 2989943"/>
              <a:gd name="connsiteY72" fmla="*/ 69384 h 2449726"/>
              <a:gd name="connsiteX73" fmla="*/ 1901372 w 2989943"/>
              <a:gd name="connsiteY73" fmla="*/ 112926 h 2449726"/>
              <a:gd name="connsiteX74" fmla="*/ 1915886 w 2989943"/>
              <a:gd name="connsiteY74" fmla="*/ 156469 h 2449726"/>
              <a:gd name="connsiteX75" fmla="*/ 1843314 w 2989943"/>
              <a:gd name="connsiteY75" fmla="*/ 345155 h 2449726"/>
              <a:gd name="connsiteX76" fmla="*/ 1770743 w 2989943"/>
              <a:gd name="connsiteY76" fmla="*/ 446755 h 2449726"/>
              <a:gd name="connsiteX77" fmla="*/ 1727200 w 2989943"/>
              <a:gd name="connsiteY77" fmla="*/ 490298 h 2449726"/>
              <a:gd name="connsiteX78" fmla="*/ 1727200 w 2989943"/>
              <a:gd name="connsiteY78" fmla="*/ 737041 h 2449726"/>
              <a:gd name="connsiteX79" fmla="*/ 1828800 w 2989943"/>
              <a:gd name="connsiteY79" fmla="*/ 867669 h 2449726"/>
              <a:gd name="connsiteX80" fmla="*/ 1872343 w 2989943"/>
              <a:gd name="connsiteY80" fmla="*/ 925726 h 2449726"/>
              <a:gd name="connsiteX81" fmla="*/ 1915886 w 2989943"/>
              <a:gd name="connsiteY81" fmla="*/ 954755 h 2449726"/>
              <a:gd name="connsiteX82" fmla="*/ 2017486 w 2989943"/>
              <a:gd name="connsiteY82" fmla="*/ 1027326 h 2449726"/>
              <a:gd name="connsiteX83" fmla="*/ 2061029 w 2989943"/>
              <a:gd name="connsiteY83" fmla="*/ 1070869 h 2449726"/>
              <a:gd name="connsiteX84" fmla="*/ 2104572 w 2989943"/>
              <a:gd name="connsiteY84" fmla="*/ 1085384 h 2449726"/>
              <a:gd name="connsiteX85" fmla="*/ 2162629 w 2989943"/>
              <a:gd name="connsiteY85" fmla="*/ 1172469 h 2449726"/>
              <a:gd name="connsiteX86" fmla="*/ 2191657 w 2989943"/>
              <a:gd name="connsiteY86" fmla="*/ 1114412 h 244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2989943" h="2449726">
                <a:moveTo>
                  <a:pt x="2075543" y="1114412"/>
                </a:moveTo>
                <a:lnTo>
                  <a:pt x="2148114" y="1099898"/>
                </a:lnTo>
                <a:cubicBezTo>
                  <a:pt x="2177068" y="1094634"/>
                  <a:pt x="2206342" y="1091156"/>
                  <a:pt x="2235200" y="1085384"/>
                </a:cubicBezTo>
                <a:cubicBezTo>
                  <a:pt x="2254761" y="1081472"/>
                  <a:pt x="2273580" y="1074148"/>
                  <a:pt x="2293257" y="1070869"/>
                </a:cubicBezTo>
                <a:cubicBezTo>
                  <a:pt x="2331732" y="1064456"/>
                  <a:pt x="2370667" y="1061193"/>
                  <a:pt x="2409372" y="1056355"/>
                </a:cubicBezTo>
                <a:cubicBezTo>
                  <a:pt x="2438400" y="1061193"/>
                  <a:pt x="2470135" y="1057708"/>
                  <a:pt x="2496457" y="1070869"/>
                </a:cubicBezTo>
                <a:cubicBezTo>
                  <a:pt x="2512059" y="1078670"/>
                  <a:pt x="2517685" y="1098810"/>
                  <a:pt x="2525486" y="1114412"/>
                </a:cubicBezTo>
                <a:cubicBezTo>
                  <a:pt x="2532328" y="1128096"/>
                  <a:pt x="2533973" y="1143893"/>
                  <a:pt x="2540000" y="1157955"/>
                </a:cubicBezTo>
                <a:cubicBezTo>
                  <a:pt x="2548523" y="1177842"/>
                  <a:pt x="2559353" y="1196660"/>
                  <a:pt x="2569029" y="1216012"/>
                </a:cubicBezTo>
                <a:cubicBezTo>
                  <a:pt x="2564191" y="1312774"/>
                  <a:pt x="2561945" y="1409700"/>
                  <a:pt x="2554514" y="1506298"/>
                </a:cubicBezTo>
                <a:cubicBezTo>
                  <a:pt x="2552257" y="1535640"/>
                  <a:pt x="2540000" y="1563955"/>
                  <a:pt x="2540000" y="1593384"/>
                </a:cubicBezTo>
                <a:cubicBezTo>
                  <a:pt x="2540000" y="1634923"/>
                  <a:pt x="2553512" y="1679467"/>
                  <a:pt x="2583543" y="1709498"/>
                </a:cubicBezTo>
                <a:cubicBezTo>
                  <a:pt x="2595878" y="1721833"/>
                  <a:pt x="2611940" y="1729871"/>
                  <a:pt x="2627086" y="1738526"/>
                </a:cubicBezTo>
                <a:cubicBezTo>
                  <a:pt x="2677308" y="1767224"/>
                  <a:pt x="2679833" y="1765785"/>
                  <a:pt x="2728686" y="1782069"/>
                </a:cubicBezTo>
                <a:cubicBezTo>
                  <a:pt x="2743200" y="1791745"/>
                  <a:pt x="2760742" y="1797970"/>
                  <a:pt x="2772229" y="1811098"/>
                </a:cubicBezTo>
                <a:cubicBezTo>
                  <a:pt x="2795203" y="1837354"/>
                  <a:pt x="2797188" y="1887152"/>
                  <a:pt x="2830286" y="1898184"/>
                </a:cubicBezTo>
                <a:lnTo>
                  <a:pt x="2873829" y="1912698"/>
                </a:lnTo>
                <a:cubicBezTo>
                  <a:pt x="2883505" y="1927212"/>
                  <a:pt x="2889729" y="1944754"/>
                  <a:pt x="2902857" y="1956241"/>
                </a:cubicBezTo>
                <a:cubicBezTo>
                  <a:pt x="2929113" y="1979215"/>
                  <a:pt x="2989943" y="2014298"/>
                  <a:pt x="2989943" y="2014298"/>
                </a:cubicBezTo>
                <a:cubicBezTo>
                  <a:pt x="2985105" y="2077193"/>
                  <a:pt x="2990728" y="2141786"/>
                  <a:pt x="2975429" y="2202984"/>
                </a:cubicBezTo>
                <a:cubicBezTo>
                  <a:pt x="2970451" y="2222897"/>
                  <a:pt x="2947655" y="2233386"/>
                  <a:pt x="2931886" y="2246526"/>
                </a:cubicBezTo>
                <a:cubicBezTo>
                  <a:pt x="2813726" y="2344991"/>
                  <a:pt x="2991118" y="2178013"/>
                  <a:pt x="2801257" y="2304584"/>
                </a:cubicBezTo>
                <a:cubicBezTo>
                  <a:pt x="2786743" y="2314260"/>
                  <a:pt x="2771115" y="2322445"/>
                  <a:pt x="2757714" y="2333612"/>
                </a:cubicBezTo>
                <a:cubicBezTo>
                  <a:pt x="2741945" y="2346753"/>
                  <a:pt x="2731251" y="2365769"/>
                  <a:pt x="2714172" y="2377155"/>
                </a:cubicBezTo>
                <a:cubicBezTo>
                  <a:pt x="2701442" y="2385642"/>
                  <a:pt x="2685143" y="2386831"/>
                  <a:pt x="2670629" y="2391669"/>
                </a:cubicBezTo>
                <a:cubicBezTo>
                  <a:pt x="2656115" y="2401345"/>
                  <a:pt x="2642688" y="2412897"/>
                  <a:pt x="2627086" y="2420698"/>
                </a:cubicBezTo>
                <a:cubicBezTo>
                  <a:pt x="2606265" y="2431109"/>
                  <a:pt x="2544086" y="2445076"/>
                  <a:pt x="2525486" y="2449726"/>
                </a:cubicBezTo>
                <a:cubicBezTo>
                  <a:pt x="2386585" y="2441045"/>
                  <a:pt x="2281504" y="2437372"/>
                  <a:pt x="2148114" y="2420698"/>
                </a:cubicBezTo>
                <a:cubicBezTo>
                  <a:pt x="2118913" y="2417048"/>
                  <a:pt x="2090356" y="2408628"/>
                  <a:pt x="2061029" y="2406184"/>
                </a:cubicBezTo>
                <a:cubicBezTo>
                  <a:pt x="1974110" y="2398941"/>
                  <a:pt x="1886858" y="2396507"/>
                  <a:pt x="1799772" y="2391669"/>
                </a:cubicBezTo>
                <a:cubicBezTo>
                  <a:pt x="1636463" y="2359008"/>
                  <a:pt x="1836613" y="2396582"/>
                  <a:pt x="1582057" y="2362641"/>
                </a:cubicBezTo>
                <a:cubicBezTo>
                  <a:pt x="1557604" y="2359381"/>
                  <a:pt x="1533820" y="2352182"/>
                  <a:pt x="1509486" y="2348126"/>
                </a:cubicBezTo>
                <a:cubicBezTo>
                  <a:pt x="1475741" y="2342502"/>
                  <a:pt x="1441753" y="2338450"/>
                  <a:pt x="1407886" y="2333612"/>
                </a:cubicBezTo>
                <a:cubicBezTo>
                  <a:pt x="1318460" y="2303804"/>
                  <a:pt x="1409515" y="2331270"/>
                  <a:pt x="1262743" y="2304584"/>
                </a:cubicBezTo>
                <a:cubicBezTo>
                  <a:pt x="1243117" y="2301016"/>
                  <a:pt x="1224312" y="2293637"/>
                  <a:pt x="1204686" y="2290069"/>
                </a:cubicBezTo>
                <a:cubicBezTo>
                  <a:pt x="1171027" y="2283949"/>
                  <a:pt x="1136745" y="2281675"/>
                  <a:pt x="1103086" y="2275555"/>
                </a:cubicBezTo>
                <a:cubicBezTo>
                  <a:pt x="929215" y="2243943"/>
                  <a:pt x="1141396" y="2277617"/>
                  <a:pt x="1001486" y="2246526"/>
                </a:cubicBezTo>
                <a:cubicBezTo>
                  <a:pt x="972758" y="2240142"/>
                  <a:pt x="943128" y="2238396"/>
                  <a:pt x="914400" y="2232012"/>
                </a:cubicBezTo>
                <a:cubicBezTo>
                  <a:pt x="899465" y="2228693"/>
                  <a:pt x="885568" y="2221701"/>
                  <a:pt x="870857" y="2217498"/>
                </a:cubicBezTo>
                <a:cubicBezTo>
                  <a:pt x="851677" y="2212018"/>
                  <a:pt x="832152" y="2207822"/>
                  <a:pt x="812800" y="2202984"/>
                </a:cubicBezTo>
                <a:cubicBezTo>
                  <a:pt x="783771" y="2183631"/>
                  <a:pt x="745067" y="2173955"/>
                  <a:pt x="725714" y="2144926"/>
                </a:cubicBezTo>
                <a:cubicBezTo>
                  <a:pt x="685300" y="2084305"/>
                  <a:pt x="709021" y="2113719"/>
                  <a:pt x="653143" y="2057841"/>
                </a:cubicBezTo>
                <a:cubicBezTo>
                  <a:pt x="648305" y="2043327"/>
                  <a:pt x="648186" y="2026245"/>
                  <a:pt x="638629" y="2014298"/>
                </a:cubicBezTo>
                <a:cubicBezTo>
                  <a:pt x="627732" y="2000676"/>
                  <a:pt x="607421" y="1997604"/>
                  <a:pt x="595086" y="1985269"/>
                </a:cubicBezTo>
                <a:cubicBezTo>
                  <a:pt x="582751" y="1972934"/>
                  <a:pt x="575733" y="1956240"/>
                  <a:pt x="566057" y="1941726"/>
                </a:cubicBezTo>
                <a:lnTo>
                  <a:pt x="537029" y="1854641"/>
                </a:lnTo>
                <a:cubicBezTo>
                  <a:pt x="532191" y="1840127"/>
                  <a:pt x="531001" y="1823828"/>
                  <a:pt x="522514" y="1811098"/>
                </a:cubicBezTo>
                <a:lnTo>
                  <a:pt x="493486" y="1767555"/>
                </a:lnTo>
                <a:cubicBezTo>
                  <a:pt x="461202" y="1606133"/>
                  <a:pt x="476621" y="1714349"/>
                  <a:pt x="493486" y="1419212"/>
                </a:cubicBezTo>
                <a:cubicBezTo>
                  <a:pt x="497911" y="1341778"/>
                  <a:pt x="503162" y="1264393"/>
                  <a:pt x="508000" y="1186984"/>
                </a:cubicBezTo>
                <a:cubicBezTo>
                  <a:pt x="502174" y="1131638"/>
                  <a:pt x="525521" y="943246"/>
                  <a:pt x="449943" y="867669"/>
                </a:cubicBezTo>
                <a:cubicBezTo>
                  <a:pt x="437608" y="855334"/>
                  <a:pt x="419801" y="849808"/>
                  <a:pt x="406400" y="838641"/>
                </a:cubicBezTo>
                <a:cubicBezTo>
                  <a:pt x="390631" y="825500"/>
                  <a:pt x="380800" y="805067"/>
                  <a:pt x="362857" y="795098"/>
                </a:cubicBezTo>
                <a:cubicBezTo>
                  <a:pt x="336109" y="780238"/>
                  <a:pt x="301232" y="783042"/>
                  <a:pt x="275772" y="766069"/>
                </a:cubicBezTo>
                <a:lnTo>
                  <a:pt x="145143" y="678984"/>
                </a:lnTo>
                <a:lnTo>
                  <a:pt x="101600" y="649955"/>
                </a:lnTo>
                <a:lnTo>
                  <a:pt x="58057" y="620926"/>
                </a:lnTo>
                <a:cubicBezTo>
                  <a:pt x="53219" y="606412"/>
                  <a:pt x="49570" y="591446"/>
                  <a:pt x="43543" y="577384"/>
                </a:cubicBezTo>
                <a:cubicBezTo>
                  <a:pt x="-10263" y="451837"/>
                  <a:pt x="34038" y="577897"/>
                  <a:pt x="0" y="475784"/>
                </a:cubicBezTo>
                <a:cubicBezTo>
                  <a:pt x="3237" y="449890"/>
                  <a:pt x="-1112" y="344035"/>
                  <a:pt x="43543" y="316126"/>
                </a:cubicBezTo>
                <a:cubicBezTo>
                  <a:pt x="43545" y="316125"/>
                  <a:pt x="152399" y="279842"/>
                  <a:pt x="174172" y="272584"/>
                </a:cubicBezTo>
                <a:lnTo>
                  <a:pt x="217714" y="258069"/>
                </a:lnTo>
                <a:cubicBezTo>
                  <a:pt x="406400" y="262907"/>
                  <a:pt x="595024" y="272584"/>
                  <a:pt x="783772" y="272584"/>
                </a:cubicBezTo>
                <a:cubicBezTo>
                  <a:pt x="861332" y="272584"/>
                  <a:pt x="938825" y="265787"/>
                  <a:pt x="1016000" y="258069"/>
                </a:cubicBezTo>
                <a:cubicBezTo>
                  <a:pt x="1035849" y="256084"/>
                  <a:pt x="1054950" y="249287"/>
                  <a:pt x="1074057" y="243555"/>
                </a:cubicBezTo>
                <a:cubicBezTo>
                  <a:pt x="1103365" y="234762"/>
                  <a:pt x="1161143" y="214526"/>
                  <a:pt x="1161143" y="214526"/>
                </a:cubicBezTo>
                <a:cubicBezTo>
                  <a:pt x="1175657" y="200012"/>
                  <a:pt x="1187983" y="182915"/>
                  <a:pt x="1204686" y="170984"/>
                </a:cubicBezTo>
                <a:cubicBezTo>
                  <a:pt x="1236076" y="148563"/>
                  <a:pt x="1270750" y="139286"/>
                  <a:pt x="1306286" y="127441"/>
                </a:cubicBezTo>
                <a:cubicBezTo>
                  <a:pt x="1431079" y="44244"/>
                  <a:pt x="1273184" y="143993"/>
                  <a:pt x="1393372" y="83898"/>
                </a:cubicBezTo>
                <a:cubicBezTo>
                  <a:pt x="1408974" y="76097"/>
                  <a:pt x="1420520" y="60830"/>
                  <a:pt x="1436914" y="54869"/>
                </a:cubicBezTo>
                <a:cubicBezTo>
                  <a:pt x="1474408" y="41235"/>
                  <a:pt x="1515180" y="38458"/>
                  <a:pt x="1553029" y="25841"/>
                </a:cubicBezTo>
                <a:lnTo>
                  <a:pt x="1596572" y="11326"/>
                </a:lnTo>
                <a:cubicBezTo>
                  <a:pt x="1996535" y="33547"/>
                  <a:pt x="1808597" y="-58106"/>
                  <a:pt x="1872343" y="69384"/>
                </a:cubicBezTo>
                <a:cubicBezTo>
                  <a:pt x="1880144" y="84986"/>
                  <a:pt x="1891696" y="98412"/>
                  <a:pt x="1901372" y="112926"/>
                </a:cubicBezTo>
                <a:cubicBezTo>
                  <a:pt x="1906210" y="127440"/>
                  <a:pt x="1915886" y="141170"/>
                  <a:pt x="1915886" y="156469"/>
                </a:cubicBezTo>
                <a:cubicBezTo>
                  <a:pt x="1915886" y="263436"/>
                  <a:pt x="1900516" y="259353"/>
                  <a:pt x="1843314" y="345155"/>
                </a:cubicBezTo>
                <a:cubicBezTo>
                  <a:pt x="1820336" y="379622"/>
                  <a:pt x="1797755" y="415241"/>
                  <a:pt x="1770743" y="446755"/>
                </a:cubicBezTo>
                <a:cubicBezTo>
                  <a:pt x="1757385" y="462340"/>
                  <a:pt x="1741714" y="475784"/>
                  <a:pt x="1727200" y="490298"/>
                </a:cubicBezTo>
                <a:cubicBezTo>
                  <a:pt x="1716392" y="576760"/>
                  <a:pt x="1698112" y="649777"/>
                  <a:pt x="1727200" y="737041"/>
                </a:cubicBezTo>
                <a:cubicBezTo>
                  <a:pt x="1750365" y="806537"/>
                  <a:pt x="1787815" y="819854"/>
                  <a:pt x="1828800" y="867669"/>
                </a:cubicBezTo>
                <a:cubicBezTo>
                  <a:pt x="1844543" y="886036"/>
                  <a:pt x="1855238" y="908621"/>
                  <a:pt x="1872343" y="925726"/>
                </a:cubicBezTo>
                <a:cubicBezTo>
                  <a:pt x="1884678" y="938061"/>
                  <a:pt x="1902485" y="943588"/>
                  <a:pt x="1915886" y="954755"/>
                </a:cubicBezTo>
                <a:cubicBezTo>
                  <a:pt x="2004148" y="1028307"/>
                  <a:pt x="1910059" y="973613"/>
                  <a:pt x="2017486" y="1027326"/>
                </a:cubicBezTo>
                <a:cubicBezTo>
                  <a:pt x="2032000" y="1041840"/>
                  <a:pt x="2043950" y="1059483"/>
                  <a:pt x="2061029" y="1070869"/>
                </a:cubicBezTo>
                <a:cubicBezTo>
                  <a:pt x="2073759" y="1079356"/>
                  <a:pt x="2093754" y="1074566"/>
                  <a:pt x="2104572" y="1085384"/>
                </a:cubicBezTo>
                <a:cubicBezTo>
                  <a:pt x="2129241" y="1110053"/>
                  <a:pt x="2162629" y="1172469"/>
                  <a:pt x="2162629" y="1172469"/>
                </a:cubicBezTo>
                <a:lnTo>
                  <a:pt x="2191657" y="1114412"/>
                </a:lnTo>
              </a:path>
            </a:pathLst>
          </a:cu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851556099"/>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hlinkClick r:id="rId3"/>
              </a:rPr>
              <a:t>http://www.bbc.com/news/world-europe-13194723</a:t>
            </a:r>
            <a:endParaRPr kumimoji="0" lang="en-US" sz="800" b="0"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endParaRPr>
          </a:p>
        </p:txBody>
      </p:sp>
      <p:pic>
        <p:nvPicPr>
          <p:cNvPr id="2050" name="Picture 2" descr="Schengen z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52400"/>
            <a:ext cx="6526305" cy="640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448" y="990600"/>
            <a:ext cx="3594848" cy="1175706"/>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8080"/>
                </a:solidFill>
                <a:effectLst/>
                <a:uLnTx/>
                <a:uFillTx/>
                <a:latin typeface="Verdana" pitchFamily="34" charset="0"/>
                <a:ea typeface="+mn-ea"/>
                <a:cs typeface="+mn-cs"/>
              </a:rPr>
              <a:t>Schengen Agreement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008080"/>
                </a:solidFill>
                <a:effectLst/>
                <a:uLnTx/>
                <a:uFillTx/>
                <a:latin typeface="Verdana" pitchFamily="34" charset="0"/>
                <a:ea typeface="+mn-ea"/>
                <a:cs typeface="+mn-cs"/>
              </a:rPr>
              <a:t>1995</a:t>
            </a:r>
          </a:p>
        </p:txBody>
      </p:sp>
      <p:sp>
        <p:nvSpPr>
          <p:cNvPr id="5" name="Rectangle 4"/>
          <p:cNvSpPr/>
          <p:nvPr/>
        </p:nvSpPr>
        <p:spPr>
          <a:xfrm>
            <a:off x="762000" y="519970"/>
            <a:ext cx="7543800" cy="4973669"/>
          </a:xfrm>
          <a:prstGeom prst="rect">
            <a:avLst/>
          </a:prstGeom>
          <a:solidFill>
            <a:srgbClr val="FFFFFF"/>
          </a:solidFill>
          <a:ln w="76200">
            <a:solidFill>
              <a:srgbClr val="FFC000"/>
            </a:solidFill>
          </a:ln>
        </p:spPr>
        <p:txBody>
          <a:bodyPr wrap="square" lIns="457200" tIns="457200" rIns="457200" bIns="457200">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It is expected that those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asylum seekers who are admitted will compete with current residents at the bottom of the social scale for existing low-paying jobs.</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This quite likely will be a continuing source social unrest. </a:t>
            </a:r>
          </a:p>
        </p:txBody>
      </p:sp>
    </p:spTree>
    <p:extLst>
      <p:ext uri="{BB962C8B-B14F-4D97-AF65-F5344CB8AC3E}">
        <p14:creationId xmlns:p14="http://schemas.microsoft.com/office/powerpoint/2010/main" val="1874148090"/>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2880920"/>
            <a:ext cx="7315200" cy="214828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“The Dublin Regulation”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gives EU member states the right to transfer migrants to the first country of entry to the EU </a:t>
            </a:r>
          </a:p>
        </p:txBody>
      </p:sp>
      <p:sp>
        <p:nvSpPr>
          <p:cNvPr id="4" name="TextBox 3">
            <a:extLst>
              <a:ext uri="{FF2B5EF4-FFF2-40B4-BE49-F238E27FC236}">
                <a16:creationId xmlns:a16="http://schemas.microsoft.com/office/drawing/2014/main" id="{823A8969-6987-46D5-B621-8E540E5C34CD}"/>
              </a:ext>
            </a:extLst>
          </p:cNvPr>
          <p:cNvSpPr txBox="1"/>
          <p:nvPr/>
        </p:nvSpPr>
        <p:spPr>
          <a:xfrm>
            <a:off x="2286000" y="66294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FFFFFF"/>
                </a:solidFill>
                <a:effectLst/>
                <a:uLnTx/>
                <a:uFillTx/>
                <a:latin typeface="Verdana" pitchFamily="34" charset="0"/>
                <a:ea typeface="+mn-ea"/>
                <a:cs typeface="+mn-cs"/>
                <a:hlinkClick r:id="rId2">
                  <a:extLst>
                    <a:ext uri="{A12FA001-AC4F-418D-AE19-62706E023703}">
                      <ahyp:hlinkClr xmlns:ahyp="http://schemas.microsoft.com/office/drawing/2018/hyperlinkcolor" val="tx"/>
                    </a:ext>
                  </a:extLst>
                </a:hlinkClick>
              </a:rPr>
              <a:t>https://en.wikipedia.org/wiki/Dublin_Regulation</a:t>
            </a:r>
            <a:endParaRPr kumimoji="0" lang="en-US" sz="800" b="0"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477888313"/>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914400" y="2880920"/>
            <a:ext cx="7315200" cy="214828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“The Dublin Regulation”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mn-cs"/>
              </a:rPr>
              <a:t>essentially gives EU member states the right to transfer migrants to the first country of entry to the EU </a:t>
            </a:r>
          </a:p>
        </p:txBody>
      </p:sp>
      <p:sp>
        <p:nvSpPr>
          <p:cNvPr id="4" name="TextBox 3">
            <a:extLst>
              <a:ext uri="{FF2B5EF4-FFF2-40B4-BE49-F238E27FC236}">
                <a16:creationId xmlns:a16="http://schemas.microsoft.com/office/drawing/2014/main" id="{823A8969-6987-46D5-B621-8E540E5C34CD}"/>
              </a:ext>
            </a:extLst>
          </p:cNvPr>
          <p:cNvSpPr txBox="1"/>
          <p:nvPr/>
        </p:nvSpPr>
        <p:spPr>
          <a:xfrm>
            <a:off x="2286000" y="6629400"/>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FFFFFF"/>
                </a:solidFill>
                <a:effectLst/>
                <a:uLnTx/>
                <a:uFillTx/>
                <a:latin typeface="Verdana" pitchFamily="34" charset="0"/>
                <a:ea typeface="+mn-ea"/>
                <a:cs typeface="+mn-cs"/>
                <a:hlinkClick r:id="rId2">
                  <a:extLst>
                    <a:ext uri="{A12FA001-AC4F-418D-AE19-62706E023703}">
                      <ahyp:hlinkClr xmlns:ahyp="http://schemas.microsoft.com/office/drawing/2018/hyperlinkcolor" val="tx"/>
                    </a:ext>
                  </a:extLst>
                </a:hlinkClick>
              </a:rPr>
              <a:t>https://en.wikipedia.org/wiki/Dublin_Regulation</a:t>
            </a:r>
            <a:endParaRPr kumimoji="0" lang="en-US" sz="800" b="0"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411163619"/>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EF9F5"/>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https://en.wikipedia.org/wiki/Dublin_Regulation</a:t>
            </a:r>
            <a:endParaRPr kumimoji="0" lang="en-US" sz="800" b="0" i="0" u="none" strike="noStrike" kern="1200" cap="none" spc="0" normalizeH="0" baseline="0" noProof="0" dirty="0">
              <a:ln>
                <a:noFill/>
              </a:ln>
              <a:solidFill>
                <a:srgbClr val="FEF9F5"/>
              </a:solidFill>
              <a:effectLst/>
              <a:uLnTx/>
              <a:uFillTx/>
              <a:latin typeface="Verdana" pitchFamily="34" charset="0"/>
              <a:ea typeface="+mn-ea"/>
              <a:cs typeface="+mn-cs"/>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66841"/>
            <a:ext cx="8229600" cy="5205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3810000"/>
            <a:ext cx="5223867" cy="2209800"/>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BCEDB63E-02E6-4EFB-BD2D-6B078A82E900}"/>
                  </a:ext>
                </a:extLst>
              </p14:cNvPr>
              <p14:cNvContentPartPr/>
              <p14:nvPr/>
            </p14:nvContentPartPr>
            <p14:xfrm>
              <a:off x="663651" y="1124792"/>
              <a:ext cx="1796400" cy="78480"/>
            </p14:xfrm>
          </p:contentPart>
        </mc:Choice>
        <mc:Fallback xmlns="">
          <p:pic>
            <p:nvPicPr>
              <p:cNvPr id="3" name="Ink 2">
                <a:extLst>
                  <a:ext uri="{FF2B5EF4-FFF2-40B4-BE49-F238E27FC236}">
                    <a16:creationId xmlns:a16="http://schemas.microsoft.com/office/drawing/2014/main" id="{BCEDB63E-02E6-4EFB-BD2D-6B078A82E900}"/>
                  </a:ext>
                </a:extLst>
              </p:cNvPr>
              <p:cNvPicPr/>
              <p:nvPr/>
            </p:nvPicPr>
            <p:blipFill>
              <a:blip r:embed="rId7"/>
              <a:stretch>
                <a:fillRect/>
              </a:stretch>
            </p:blipFill>
            <p:spPr>
              <a:xfrm>
                <a:off x="610011" y="1017152"/>
                <a:ext cx="1904040" cy="2941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3ABC3B0A-F080-4CF2-B883-83D79030B6B6}"/>
                  </a:ext>
                </a:extLst>
              </p14:cNvPr>
              <p14:cNvContentPartPr/>
              <p14:nvPr/>
            </p14:nvContentPartPr>
            <p14:xfrm>
              <a:off x="663651" y="1269512"/>
              <a:ext cx="1898280" cy="59040"/>
            </p14:xfrm>
          </p:contentPart>
        </mc:Choice>
        <mc:Fallback xmlns="">
          <p:pic>
            <p:nvPicPr>
              <p:cNvPr id="4" name="Ink 3">
                <a:extLst>
                  <a:ext uri="{FF2B5EF4-FFF2-40B4-BE49-F238E27FC236}">
                    <a16:creationId xmlns:a16="http://schemas.microsoft.com/office/drawing/2014/main" id="{3ABC3B0A-F080-4CF2-B883-83D79030B6B6}"/>
                  </a:ext>
                </a:extLst>
              </p:cNvPr>
              <p:cNvPicPr/>
              <p:nvPr/>
            </p:nvPicPr>
            <p:blipFill>
              <a:blip r:embed="rId9"/>
              <a:stretch>
                <a:fillRect/>
              </a:stretch>
            </p:blipFill>
            <p:spPr>
              <a:xfrm>
                <a:off x="610011" y="1161872"/>
                <a:ext cx="2005920" cy="274680"/>
              </a:xfrm>
              <a:prstGeom prst="rect">
                <a:avLst/>
              </a:prstGeom>
            </p:spPr>
          </p:pic>
        </mc:Fallback>
      </mc:AlternateContent>
    </p:spTree>
    <p:extLst>
      <p:ext uri="{BB962C8B-B14F-4D97-AF65-F5344CB8AC3E}">
        <p14:creationId xmlns:p14="http://schemas.microsoft.com/office/powerpoint/2010/main" val="2672149798"/>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609600" y="1228850"/>
            <a:ext cx="7874000" cy="4708981"/>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And what are the mostly likely “ . . . responsible </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Member State[s] . . . through which the asylum seeker[s] first entered the EU”?</a:t>
            </a:r>
          </a:p>
        </p:txBody>
      </p:sp>
    </p:spTree>
    <p:extLst>
      <p:ext uri="{BB962C8B-B14F-4D97-AF65-F5344CB8AC3E}">
        <p14:creationId xmlns:p14="http://schemas.microsoft.com/office/powerpoint/2010/main" val="1421281607"/>
      </p:ext>
    </p:extLst>
  </p:cSld>
  <p:clrMapOvr>
    <a:masterClrMapping/>
  </p:clrMapOvr>
  <p:transition/>
</p:sld>
</file>

<file path=ppt/slides/slide24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752600"/>
            <a:ext cx="8229600" cy="4038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so-called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600" b="1" i="0" u="none" strike="noStrike" kern="1200" cap="none" spc="0" normalizeH="0" baseline="0" noProof="0" dirty="0">
                <a:ln>
                  <a:noFill/>
                </a:ln>
                <a:solidFill>
                  <a:srgbClr val="FF0000"/>
                </a:solidFill>
                <a:effectLst/>
                <a:uLnTx/>
                <a:uFillTx/>
                <a:latin typeface="Arial" charset="0"/>
                <a:ea typeface="+mn-ea"/>
                <a:cs typeface="+mn-cs"/>
              </a:rPr>
              <a:t>PIIGS</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of Europe . . .</a:t>
            </a:r>
          </a:p>
        </p:txBody>
      </p:sp>
      <p:sp>
        <p:nvSpPr>
          <p:cNvPr id="4" name="Rectangle 3">
            <a:extLst>
              <a:ext uri="{FF2B5EF4-FFF2-40B4-BE49-F238E27FC236}">
                <a16:creationId xmlns:a16="http://schemas.microsoft.com/office/drawing/2014/main" id="{E3DBEB20-62DD-43A9-99E2-0EA395BDA2BE}"/>
              </a:ext>
            </a:extLst>
          </p:cNvPr>
          <p:cNvSpPr/>
          <p:nvPr/>
        </p:nvSpPr>
        <p:spPr>
          <a:xfrm>
            <a:off x="533400" y="4932402"/>
            <a:ext cx="8153400" cy="553998"/>
          </a:xfrm>
          <a:prstGeom prst="rect">
            <a:avLst/>
          </a:prstGeom>
          <a:solidFill>
            <a:srgbClr val="FFFFFF"/>
          </a:solidFill>
          <a:ln w="76200">
            <a:solidFill>
              <a:srgbClr val="FF0000"/>
            </a:solidFill>
          </a:ln>
        </p:spPr>
        <p:txBody>
          <a:bodyPr wrap="square" lIns="91440" tIns="91440" r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ortugal</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taly</a:t>
            </a:r>
            <a:r>
              <a:rPr kumimoji="0" lang="en-US" sz="2400" b="1"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a:t>
            </a:r>
            <a:r>
              <a:rPr kumimoji="0" lang="en-US" sz="2400" b="1"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rPr>
              <a:t>reland</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G</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reece</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and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S</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pain</a:t>
            </a:r>
          </a:p>
        </p:txBody>
      </p:sp>
      <p:sp>
        <p:nvSpPr>
          <p:cNvPr id="6" name="TextBox 5">
            <a:extLst>
              <a:ext uri="{FF2B5EF4-FFF2-40B4-BE49-F238E27FC236}">
                <a16:creationId xmlns:a16="http://schemas.microsoft.com/office/drawing/2014/main" id="{346D6651-444C-4271-A9EF-9D4C55FACBD5}"/>
              </a:ext>
            </a:extLst>
          </p:cNvPr>
          <p:cNvSpPr txBox="1"/>
          <p:nvPr/>
        </p:nvSpPr>
        <p:spPr>
          <a:xfrm>
            <a:off x="2286000" y="6639025"/>
            <a:ext cx="45720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a:ea typeface="+mn-ea"/>
                <a:cs typeface="+mn-cs"/>
                <a:hlinkClick r:id="rId2">
                  <a:extLst>
                    <a:ext uri="{A12FA001-AC4F-418D-AE19-62706E023703}">
                      <ahyp:hlinkClr xmlns:ahyp="http://schemas.microsoft.com/office/drawing/2018/hyperlinkcolor" val="tx"/>
                    </a:ext>
                  </a:extLst>
                </a:hlinkClick>
              </a:rPr>
              <a:t>https://en.wikipedia.org/wiki/PIGS_(economics)</a:t>
            </a:r>
            <a:endParaRPr kumimoji="0" lang="en-US" sz="8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300384049"/>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8498" y="66280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EF9F5"/>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http://www.bbc.com/news/world-europe-24583286</a:t>
            </a:r>
            <a:endParaRPr kumimoji="0" lang="en-US" sz="800" b="0" i="0" u="none" strike="noStrike" kern="1200" cap="none" spc="0" normalizeH="0" baseline="0" noProof="0" dirty="0">
              <a:ln>
                <a:noFill/>
              </a:ln>
              <a:solidFill>
                <a:srgbClr val="FEF9F5"/>
              </a:solidFill>
              <a:effectLst/>
              <a:uLnTx/>
              <a:uFillTx/>
              <a:latin typeface="Verdana" pitchFamily="34" charset="0"/>
              <a:ea typeface="+mn-ea"/>
              <a:cs typeface="+mn-cs"/>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152400"/>
            <a:ext cx="544528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Freeform 4"/>
          <p:cNvSpPr/>
          <p:nvPr/>
        </p:nvSpPr>
        <p:spPr bwMode="auto">
          <a:xfrm>
            <a:off x="1482436" y="100776"/>
            <a:ext cx="5551715" cy="494310"/>
          </a:xfrm>
          <a:custGeom>
            <a:avLst/>
            <a:gdLst>
              <a:gd name="connsiteX0" fmla="*/ 1190172 w 2830286"/>
              <a:gd name="connsiteY0" fmla="*/ 555798 h 613855"/>
              <a:gd name="connsiteX1" fmla="*/ 1364343 w 2830286"/>
              <a:gd name="connsiteY1" fmla="*/ 584826 h 613855"/>
              <a:gd name="connsiteX2" fmla="*/ 1436914 w 2830286"/>
              <a:gd name="connsiteY2" fmla="*/ 599341 h 613855"/>
              <a:gd name="connsiteX3" fmla="*/ 1596572 w 2830286"/>
              <a:gd name="connsiteY3" fmla="*/ 613855 h 613855"/>
              <a:gd name="connsiteX4" fmla="*/ 1872343 w 2830286"/>
              <a:gd name="connsiteY4" fmla="*/ 599341 h 613855"/>
              <a:gd name="connsiteX5" fmla="*/ 1930400 w 2830286"/>
              <a:gd name="connsiteY5" fmla="*/ 584826 h 613855"/>
              <a:gd name="connsiteX6" fmla="*/ 2090057 w 2830286"/>
              <a:gd name="connsiteY6" fmla="*/ 555798 h 613855"/>
              <a:gd name="connsiteX7" fmla="*/ 2177143 w 2830286"/>
              <a:gd name="connsiteY7" fmla="*/ 526769 h 613855"/>
              <a:gd name="connsiteX8" fmla="*/ 2220686 w 2830286"/>
              <a:gd name="connsiteY8" fmla="*/ 512255 h 613855"/>
              <a:gd name="connsiteX9" fmla="*/ 2264229 w 2830286"/>
              <a:gd name="connsiteY9" fmla="*/ 497741 h 613855"/>
              <a:gd name="connsiteX10" fmla="*/ 2380343 w 2830286"/>
              <a:gd name="connsiteY10" fmla="*/ 483226 h 613855"/>
              <a:gd name="connsiteX11" fmla="*/ 2423886 w 2830286"/>
              <a:gd name="connsiteY11" fmla="*/ 468712 h 613855"/>
              <a:gd name="connsiteX12" fmla="*/ 2583543 w 2830286"/>
              <a:gd name="connsiteY12" fmla="*/ 425169 h 613855"/>
              <a:gd name="connsiteX13" fmla="*/ 2685143 w 2830286"/>
              <a:gd name="connsiteY13" fmla="*/ 367112 h 613855"/>
              <a:gd name="connsiteX14" fmla="*/ 2772229 w 2830286"/>
              <a:gd name="connsiteY14" fmla="*/ 309055 h 613855"/>
              <a:gd name="connsiteX15" fmla="*/ 2801257 w 2830286"/>
              <a:gd name="connsiteY15" fmla="*/ 265512 h 613855"/>
              <a:gd name="connsiteX16" fmla="*/ 2830286 w 2830286"/>
              <a:gd name="connsiteY16" fmla="*/ 178426 h 613855"/>
              <a:gd name="connsiteX17" fmla="*/ 2815772 w 2830286"/>
              <a:gd name="connsiteY17" fmla="*/ 105855 h 613855"/>
              <a:gd name="connsiteX18" fmla="*/ 2772229 w 2830286"/>
              <a:gd name="connsiteY18" fmla="*/ 91341 h 613855"/>
              <a:gd name="connsiteX19" fmla="*/ 2670629 w 2830286"/>
              <a:gd name="connsiteY19" fmla="*/ 47798 h 613855"/>
              <a:gd name="connsiteX20" fmla="*/ 2627086 w 2830286"/>
              <a:gd name="connsiteY20" fmla="*/ 33284 h 613855"/>
              <a:gd name="connsiteX21" fmla="*/ 2046514 w 2830286"/>
              <a:gd name="connsiteY21" fmla="*/ 18769 h 613855"/>
              <a:gd name="connsiteX22" fmla="*/ 1596572 w 2830286"/>
              <a:gd name="connsiteY22" fmla="*/ 18769 h 613855"/>
              <a:gd name="connsiteX23" fmla="*/ 1146629 w 2830286"/>
              <a:gd name="connsiteY23" fmla="*/ 4255 h 613855"/>
              <a:gd name="connsiteX24" fmla="*/ 478972 w 2830286"/>
              <a:gd name="connsiteY24" fmla="*/ 33284 h 613855"/>
              <a:gd name="connsiteX25" fmla="*/ 348343 w 2830286"/>
              <a:gd name="connsiteY25" fmla="*/ 47798 h 613855"/>
              <a:gd name="connsiteX26" fmla="*/ 290286 w 2830286"/>
              <a:gd name="connsiteY26" fmla="*/ 62312 h 613855"/>
              <a:gd name="connsiteX27" fmla="*/ 174172 w 2830286"/>
              <a:gd name="connsiteY27" fmla="*/ 91341 h 613855"/>
              <a:gd name="connsiteX28" fmla="*/ 43543 w 2830286"/>
              <a:gd name="connsiteY28" fmla="*/ 163912 h 613855"/>
              <a:gd name="connsiteX29" fmla="*/ 0 w 2830286"/>
              <a:gd name="connsiteY29" fmla="*/ 250998 h 613855"/>
              <a:gd name="connsiteX30" fmla="*/ 29029 w 2830286"/>
              <a:gd name="connsiteY30" fmla="*/ 381626 h 613855"/>
              <a:gd name="connsiteX31" fmla="*/ 43543 w 2830286"/>
              <a:gd name="connsiteY31" fmla="*/ 439684 h 613855"/>
              <a:gd name="connsiteX32" fmla="*/ 145143 w 2830286"/>
              <a:gd name="connsiteY32" fmla="*/ 555798 h 613855"/>
              <a:gd name="connsiteX33" fmla="*/ 188686 w 2830286"/>
              <a:gd name="connsiteY33" fmla="*/ 570312 h 613855"/>
              <a:gd name="connsiteX34" fmla="*/ 812800 w 2830286"/>
              <a:gd name="connsiteY34" fmla="*/ 555798 h 613855"/>
              <a:gd name="connsiteX35" fmla="*/ 1030514 w 2830286"/>
              <a:gd name="connsiteY35" fmla="*/ 570312 h 613855"/>
              <a:gd name="connsiteX36" fmla="*/ 1088572 w 2830286"/>
              <a:gd name="connsiteY36" fmla="*/ 584826 h 613855"/>
              <a:gd name="connsiteX37" fmla="*/ 1190172 w 2830286"/>
              <a:gd name="connsiteY37" fmla="*/ 599341 h 613855"/>
              <a:gd name="connsiteX38" fmla="*/ 1378857 w 2830286"/>
              <a:gd name="connsiteY38" fmla="*/ 613855 h 613855"/>
              <a:gd name="connsiteX39" fmla="*/ 1654629 w 2830286"/>
              <a:gd name="connsiteY39" fmla="*/ 599341 h 613855"/>
              <a:gd name="connsiteX40" fmla="*/ 1756229 w 2830286"/>
              <a:gd name="connsiteY40" fmla="*/ 584826 h 613855"/>
              <a:gd name="connsiteX41" fmla="*/ 1814286 w 2830286"/>
              <a:gd name="connsiteY41" fmla="*/ 570312 h 613855"/>
              <a:gd name="connsiteX42" fmla="*/ 2162629 w 2830286"/>
              <a:gd name="connsiteY42" fmla="*/ 555798 h 613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30286" h="613855">
                <a:moveTo>
                  <a:pt x="1190172" y="555798"/>
                </a:moveTo>
                <a:cubicBezTo>
                  <a:pt x="1361226" y="590008"/>
                  <a:pt x="1148270" y="548813"/>
                  <a:pt x="1364343" y="584826"/>
                </a:cubicBezTo>
                <a:cubicBezTo>
                  <a:pt x="1388677" y="588882"/>
                  <a:pt x="1412435" y="596281"/>
                  <a:pt x="1436914" y="599341"/>
                </a:cubicBezTo>
                <a:cubicBezTo>
                  <a:pt x="1489940" y="605969"/>
                  <a:pt x="1543353" y="609017"/>
                  <a:pt x="1596572" y="613855"/>
                </a:cubicBezTo>
                <a:cubicBezTo>
                  <a:pt x="1688496" y="609017"/>
                  <a:pt x="1780638" y="607315"/>
                  <a:pt x="1872343" y="599341"/>
                </a:cubicBezTo>
                <a:cubicBezTo>
                  <a:pt x="1892216" y="597613"/>
                  <a:pt x="1910839" y="588738"/>
                  <a:pt x="1930400" y="584826"/>
                </a:cubicBezTo>
                <a:cubicBezTo>
                  <a:pt x="1971891" y="576528"/>
                  <a:pt x="2047247" y="567473"/>
                  <a:pt x="2090057" y="555798"/>
                </a:cubicBezTo>
                <a:cubicBezTo>
                  <a:pt x="2119578" y="547747"/>
                  <a:pt x="2148114" y="536445"/>
                  <a:pt x="2177143" y="526769"/>
                </a:cubicBezTo>
                <a:lnTo>
                  <a:pt x="2220686" y="512255"/>
                </a:lnTo>
                <a:cubicBezTo>
                  <a:pt x="2235200" y="507417"/>
                  <a:pt x="2249048" y="499639"/>
                  <a:pt x="2264229" y="497741"/>
                </a:cubicBezTo>
                <a:lnTo>
                  <a:pt x="2380343" y="483226"/>
                </a:lnTo>
                <a:cubicBezTo>
                  <a:pt x="2394857" y="478388"/>
                  <a:pt x="2409043" y="472423"/>
                  <a:pt x="2423886" y="468712"/>
                </a:cubicBezTo>
                <a:cubicBezTo>
                  <a:pt x="2487594" y="452785"/>
                  <a:pt x="2521263" y="456308"/>
                  <a:pt x="2583543" y="425169"/>
                </a:cubicBezTo>
                <a:cubicBezTo>
                  <a:pt x="2619036" y="407423"/>
                  <a:pt x="2654368" y="392758"/>
                  <a:pt x="2685143" y="367112"/>
                </a:cubicBezTo>
                <a:cubicBezTo>
                  <a:pt x="2757624" y="306711"/>
                  <a:pt x="2695707" y="334562"/>
                  <a:pt x="2772229" y="309055"/>
                </a:cubicBezTo>
                <a:cubicBezTo>
                  <a:pt x="2781905" y="294541"/>
                  <a:pt x="2794172" y="281452"/>
                  <a:pt x="2801257" y="265512"/>
                </a:cubicBezTo>
                <a:cubicBezTo>
                  <a:pt x="2813684" y="237550"/>
                  <a:pt x="2830286" y="178426"/>
                  <a:pt x="2830286" y="178426"/>
                </a:cubicBezTo>
                <a:cubicBezTo>
                  <a:pt x="2825448" y="154236"/>
                  <a:pt x="2829456" y="126381"/>
                  <a:pt x="2815772" y="105855"/>
                </a:cubicBezTo>
                <a:cubicBezTo>
                  <a:pt x="2807285" y="93125"/>
                  <a:pt x="2785913" y="98183"/>
                  <a:pt x="2772229" y="91341"/>
                </a:cubicBezTo>
                <a:cubicBezTo>
                  <a:pt x="2654384" y="32418"/>
                  <a:pt x="2811596" y="88074"/>
                  <a:pt x="2670629" y="47798"/>
                </a:cubicBezTo>
                <a:cubicBezTo>
                  <a:pt x="2655918" y="43595"/>
                  <a:pt x="2642369" y="33995"/>
                  <a:pt x="2627086" y="33284"/>
                </a:cubicBezTo>
                <a:cubicBezTo>
                  <a:pt x="2433711" y="24290"/>
                  <a:pt x="2240038" y="23607"/>
                  <a:pt x="2046514" y="18769"/>
                </a:cubicBezTo>
                <a:cubicBezTo>
                  <a:pt x="1835353" y="-23463"/>
                  <a:pt x="2075906" y="18769"/>
                  <a:pt x="1596572" y="18769"/>
                </a:cubicBezTo>
                <a:cubicBezTo>
                  <a:pt x="1446513" y="18769"/>
                  <a:pt x="1296610" y="9093"/>
                  <a:pt x="1146629" y="4255"/>
                </a:cubicBezTo>
                <a:cubicBezTo>
                  <a:pt x="950585" y="11256"/>
                  <a:pt x="684137" y="18086"/>
                  <a:pt x="478972" y="33284"/>
                </a:cubicBezTo>
                <a:cubicBezTo>
                  <a:pt x="435281" y="36520"/>
                  <a:pt x="391886" y="42960"/>
                  <a:pt x="348343" y="47798"/>
                </a:cubicBezTo>
                <a:cubicBezTo>
                  <a:pt x="328991" y="52636"/>
                  <a:pt x="309759" y="57985"/>
                  <a:pt x="290286" y="62312"/>
                </a:cubicBezTo>
                <a:cubicBezTo>
                  <a:pt x="268832" y="67080"/>
                  <a:pt x="200113" y="76929"/>
                  <a:pt x="174172" y="91341"/>
                </a:cubicBezTo>
                <a:cubicBezTo>
                  <a:pt x="24456" y="174517"/>
                  <a:pt x="142066" y="131072"/>
                  <a:pt x="43543" y="163912"/>
                </a:cubicBezTo>
                <a:cubicBezTo>
                  <a:pt x="28865" y="185928"/>
                  <a:pt x="0" y="220951"/>
                  <a:pt x="0" y="250998"/>
                </a:cubicBezTo>
                <a:cubicBezTo>
                  <a:pt x="0" y="316493"/>
                  <a:pt x="14060" y="329235"/>
                  <a:pt x="29029" y="381626"/>
                </a:cubicBezTo>
                <a:cubicBezTo>
                  <a:pt x="34509" y="400807"/>
                  <a:pt x="35441" y="421455"/>
                  <a:pt x="43543" y="439684"/>
                </a:cubicBezTo>
                <a:cubicBezTo>
                  <a:pt x="70071" y="499373"/>
                  <a:pt x="89780" y="524162"/>
                  <a:pt x="145143" y="555798"/>
                </a:cubicBezTo>
                <a:cubicBezTo>
                  <a:pt x="158427" y="563389"/>
                  <a:pt x="174172" y="565474"/>
                  <a:pt x="188686" y="570312"/>
                </a:cubicBezTo>
                <a:cubicBezTo>
                  <a:pt x="396724" y="565474"/>
                  <a:pt x="604706" y="555798"/>
                  <a:pt x="812800" y="555798"/>
                </a:cubicBezTo>
                <a:cubicBezTo>
                  <a:pt x="885532" y="555798"/>
                  <a:pt x="958181" y="562698"/>
                  <a:pt x="1030514" y="570312"/>
                </a:cubicBezTo>
                <a:cubicBezTo>
                  <a:pt x="1050353" y="572400"/>
                  <a:pt x="1068946" y="581258"/>
                  <a:pt x="1088572" y="584826"/>
                </a:cubicBezTo>
                <a:cubicBezTo>
                  <a:pt x="1122231" y="590946"/>
                  <a:pt x="1156131" y="595937"/>
                  <a:pt x="1190172" y="599341"/>
                </a:cubicBezTo>
                <a:cubicBezTo>
                  <a:pt x="1252940" y="605618"/>
                  <a:pt x="1315962" y="609017"/>
                  <a:pt x="1378857" y="613855"/>
                </a:cubicBezTo>
                <a:cubicBezTo>
                  <a:pt x="1470781" y="609017"/>
                  <a:pt x="1562849" y="606401"/>
                  <a:pt x="1654629" y="599341"/>
                </a:cubicBezTo>
                <a:cubicBezTo>
                  <a:pt x="1688739" y="596717"/>
                  <a:pt x="1722570" y="590946"/>
                  <a:pt x="1756229" y="584826"/>
                </a:cubicBezTo>
                <a:cubicBezTo>
                  <a:pt x="1775855" y="581258"/>
                  <a:pt x="1794402" y="571903"/>
                  <a:pt x="1814286" y="570312"/>
                </a:cubicBezTo>
                <a:cubicBezTo>
                  <a:pt x="2004344" y="555108"/>
                  <a:pt x="2035813" y="555798"/>
                  <a:pt x="2162629" y="555798"/>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7" name="Rectangle 6"/>
          <p:cNvSpPr/>
          <p:nvPr/>
        </p:nvSpPr>
        <p:spPr>
          <a:xfrm>
            <a:off x="1371600" y="6019800"/>
            <a:ext cx="6400800" cy="461665"/>
          </a:xfrm>
          <a:prstGeom prst="rect">
            <a:avLst/>
          </a:prstGeom>
          <a:solidFill>
            <a:srgbClr val="FFFFFF"/>
          </a:solidFill>
          <a:ln w="76200">
            <a:solidFill>
              <a:srgbClr val="FF0000"/>
            </a:solidFill>
          </a:ln>
        </p:spPr>
        <p:txBody>
          <a:bodyPr wrap="square" lIns="91440" tIns="91440" rIns="91440" bIns="9144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P</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ortugal</a:t>
            </a:r>
            <a:r>
              <a:rPr kumimoji="0" lang="en-US" sz="18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I</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taly</a:t>
            </a:r>
            <a:r>
              <a:rPr kumimoji="0" lang="en-US" sz="1800" b="1" i="0" u="none" strike="noStrike" kern="1200" cap="none" spc="0" normalizeH="0" baseline="0" noProof="0" dirty="0">
                <a:ln>
                  <a:noFill/>
                </a:ln>
                <a:solidFill>
                  <a:srgbClr val="3366FF">
                    <a:lumMod val="20000"/>
                    <a:lumOff val="80000"/>
                  </a:srgbClr>
                </a:solidFill>
                <a:effectLst/>
                <a:uLnTx/>
                <a:uFillTx/>
                <a:latin typeface="Verdana" pitchFamily="34" charset="0"/>
                <a:ea typeface="+mn-ea"/>
                <a:cs typeface="+mn-cs"/>
              </a:rPr>
              <a:t>, Ireland</a:t>
            </a:r>
            <a:r>
              <a:rPr kumimoji="0" lang="en-US" sz="18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G</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reece</a:t>
            </a:r>
            <a:r>
              <a:rPr kumimoji="0" lang="en-US" sz="1800" b="1" i="0" u="none" strike="noStrike" kern="1200" cap="none" spc="0" normalizeH="0" baseline="0" noProof="0" dirty="0">
                <a:ln>
                  <a:noFill/>
                </a:ln>
                <a:solidFill>
                  <a:srgbClr val="EAEAEA"/>
                </a:solidFill>
                <a:effectLst/>
                <a:uLnTx/>
                <a:uFillTx/>
                <a:latin typeface="Verdana" pitchFamily="34" charset="0"/>
                <a:ea typeface="+mn-ea"/>
                <a:cs typeface="+mn-cs"/>
              </a:rPr>
              <a:t>, and </a:t>
            </a:r>
            <a:r>
              <a:rPr kumimoji="0" lang="en-US" sz="1800" b="1" i="0" u="none" strike="noStrike" kern="1200" cap="none" spc="0" normalizeH="0" baseline="0" noProof="0" dirty="0">
                <a:ln>
                  <a:noFill/>
                </a:ln>
                <a:solidFill>
                  <a:srgbClr val="FF0000"/>
                </a:solidFill>
                <a:effectLst/>
                <a:uLnTx/>
                <a:uFillTx/>
                <a:latin typeface="Verdana" pitchFamily="34" charset="0"/>
                <a:ea typeface="+mn-ea"/>
                <a:cs typeface="+mn-cs"/>
              </a:rPr>
              <a:t>S</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pain</a:t>
            </a:r>
          </a:p>
        </p:txBody>
      </p:sp>
      <p:sp>
        <p:nvSpPr>
          <p:cNvPr id="8" name="Rectangle 7"/>
          <p:cNvSpPr/>
          <p:nvPr/>
        </p:nvSpPr>
        <p:spPr>
          <a:xfrm>
            <a:off x="2007330" y="2300514"/>
            <a:ext cx="1040670" cy="26161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rPr>
              <a:t>PORTUGAL</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p:cNvSpPr/>
          <p:nvPr/>
        </p:nvSpPr>
        <p:spPr>
          <a:xfrm>
            <a:off x="2963179" y="1905652"/>
            <a:ext cx="694421" cy="26161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rPr>
              <a:t>SPAIN</a:t>
            </a:r>
            <a:endParaRPr kumimoji="0" lang="en-US" sz="1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Rectangle 9"/>
          <p:cNvSpPr/>
          <p:nvPr/>
        </p:nvSpPr>
        <p:spPr>
          <a:xfrm>
            <a:off x="4782362" y="1676400"/>
            <a:ext cx="660757" cy="26161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rPr>
              <a:t>ITALY</a:t>
            </a:r>
            <a:endParaRPr kumimoji="0" lang="en-US" sz="18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868481265"/>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371600"/>
            <a:ext cx="8229600" cy="47244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demographic features combined with economic indices and policies led to the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derogatory classification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of Italy as one of the </a:t>
            </a:r>
          </a:p>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6600" b="1" i="0" u="none" strike="noStrike" kern="1200" cap="none" spc="0" normalizeH="0" baseline="0" noProof="0" dirty="0">
                <a:ln>
                  <a:noFill/>
                </a:ln>
                <a:solidFill>
                  <a:srgbClr val="FF0000"/>
                </a:solidFill>
                <a:effectLst/>
                <a:uLnTx/>
                <a:uFillTx/>
                <a:latin typeface="Arial" charset="0"/>
                <a:ea typeface="+mn-ea"/>
                <a:cs typeface="+mn-cs"/>
              </a:rPr>
              <a:t>PIIGS</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of Europe . . .</a:t>
            </a:r>
          </a:p>
        </p:txBody>
      </p:sp>
    </p:spTree>
    <p:extLst>
      <p:ext uri="{BB962C8B-B14F-4D97-AF65-F5344CB8AC3E}">
        <p14:creationId xmlns:p14="http://schemas.microsoft.com/office/powerpoint/2010/main" val="3626924867"/>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5"/>
          <p:cNvSpPr/>
          <p:nvPr/>
        </p:nvSpPr>
        <p:spPr>
          <a:xfrm>
            <a:off x="762000" y="5108138"/>
            <a:ext cx="7620000" cy="1292662"/>
          </a:xfrm>
          <a:prstGeom prst="rect">
            <a:avLst/>
          </a:prstGeom>
          <a:solidFill>
            <a:srgbClr val="FFFFFF"/>
          </a:solidFill>
          <a:ln w="76200">
            <a:solidFill>
              <a:srgbClr val="FF0000"/>
            </a:solidFill>
          </a:ln>
        </p:spPr>
        <p:txBody>
          <a:bodyPr wrap="square" lIns="45720" tIns="457200" rIns="45720" bIns="4572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ortugal,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taly,</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reland,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G</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reece, and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S</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pain</a:t>
            </a:r>
          </a:p>
        </p:txBody>
      </p:sp>
    </p:spTree>
    <p:extLst>
      <p:ext uri="{BB962C8B-B14F-4D97-AF65-F5344CB8AC3E}">
        <p14:creationId xmlns:p14="http://schemas.microsoft.com/office/powerpoint/2010/main" val="1704310100"/>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https://en.wikipedia.org/wiki/PIGS_%28economics%29</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356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62000" y="5108138"/>
            <a:ext cx="7620000" cy="1292662"/>
          </a:xfrm>
          <a:prstGeom prst="rect">
            <a:avLst/>
          </a:prstGeom>
          <a:solidFill>
            <a:srgbClr val="FFFFFF"/>
          </a:solidFill>
          <a:ln w="76200">
            <a:solidFill>
              <a:srgbClr val="FF0000"/>
            </a:solidFill>
          </a:ln>
        </p:spPr>
        <p:txBody>
          <a:bodyPr wrap="square" lIns="45720" tIns="457200" rIns="45720" bIns="4572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ortugal,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taly,</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reland,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G</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reece, and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S</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pain</a:t>
            </a:r>
          </a:p>
        </p:txBody>
      </p:sp>
    </p:spTree>
    <p:extLst>
      <p:ext uri="{BB962C8B-B14F-4D97-AF65-F5344CB8AC3E}">
        <p14:creationId xmlns:p14="http://schemas.microsoft.com/office/powerpoint/2010/main" val="1333930563"/>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 name="Rectangle 4"/>
          <p:cNvSpPr/>
          <p:nvPr/>
        </p:nvSpPr>
        <p:spPr>
          <a:xfrm>
            <a:off x="1524000" y="6551842"/>
            <a:ext cx="6048828"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https://en.wikipedia.org/wiki/PIGS_%28economics%29</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3568"/>
            <a:ext cx="8686800" cy="59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4746171" y="4325257"/>
            <a:ext cx="4267200" cy="1524000"/>
          </a:xfrm>
          <a:custGeom>
            <a:avLst/>
            <a:gdLst>
              <a:gd name="connsiteX0" fmla="*/ 2278743 w 4267200"/>
              <a:gd name="connsiteY0" fmla="*/ 1480457 h 1524000"/>
              <a:gd name="connsiteX1" fmla="*/ 2815772 w 4267200"/>
              <a:gd name="connsiteY1" fmla="*/ 1480457 h 1524000"/>
              <a:gd name="connsiteX2" fmla="*/ 2946400 w 4267200"/>
              <a:gd name="connsiteY2" fmla="*/ 1465943 h 1524000"/>
              <a:gd name="connsiteX3" fmla="*/ 3091543 w 4267200"/>
              <a:gd name="connsiteY3" fmla="*/ 1451429 h 1524000"/>
              <a:gd name="connsiteX4" fmla="*/ 3280229 w 4267200"/>
              <a:gd name="connsiteY4" fmla="*/ 1422400 h 1524000"/>
              <a:gd name="connsiteX5" fmla="*/ 3454400 w 4267200"/>
              <a:gd name="connsiteY5" fmla="*/ 1407886 h 1524000"/>
              <a:gd name="connsiteX6" fmla="*/ 3802743 w 4267200"/>
              <a:gd name="connsiteY6" fmla="*/ 1378857 h 1524000"/>
              <a:gd name="connsiteX7" fmla="*/ 3846286 w 4267200"/>
              <a:gd name="connsiteY7" fmla="*/ 1364343 h 1524000"/>
              <a:gd name="connsiteX8" fmla="*/ 3991429 w 4267200"/>
              <a:gd name="connsiteY8" fmla="*/ 1349829 h 1524000"/>
              <a:gd name="connsiteX9" fmla="*/ 4151086 w 4267200"/>
              <a:gd name="connsiteY9" fmla="*/ 1291772 h 1524000"/>
              <a:gd name="connsiteX10" fmla="*/ 4180115 w 4267200"/>
              <a:gd name="connsiteY10" fmla="*/ 1204686 h 1524000"/>
              <a:gd name="connsiteX11" fmla="*/ 4238172 w 4267200"/>
              <a:gd name="connsiteY11" fmla="*/ 1088572 h 1524000"/>
              <a:gd name="connsiteX12" fmla="*/ 4252686 w 4267200"/>
              <a:gd name="connsiteY12" fmla="*/ 972457 h 1524000"/>
              <a:gd name="connsiteX13" fmla="*/ 4267200 w 4267200"/>
              <a:gd name="connsiteY13" fmla="*/ 914400 h 1524000"/>
              <a:gd name="connsiteX14" fmla="*/ 4238172 w 4267200"/>
              <a:gd name="connsiteY14" fmla="*/ 638629 h 1524000"/>
              <a:gd name="connsiteX15" fmla="*/ 4223658 w 4267200"/>
              <a:gd name="connsiteY15" fmla="*/ 522514 h 1524000"/>
              <a:gd name="connsiteX16" fmla="*/ 4209143 w 4267200"/>
              <a:gd name="connsiteY16" fmla="*/ 478972 h 1524000"/>
              <a:gd name="connsiteX17" fmla="*/ 4180115 w 4267200"/>
              <a:gd name="connsiteY17" fmla="*/ 362857 h 1524000"/>
              <a:gd name="connsiteX18" fmla="*/ 4122058 w 4267200"/>
              <a:gd name="connsiteY18" fmla="*/ 348343 h 1524000"/>
              <a:gd name="connsiteX19" fmla="*/ 3991429 w 4267200"/>
              <a:gd name="connsiteY19" fmla="*/ 275772 h 1524000"/>
              <a:gd name="connsiteX20" fmla="*/ 3889829 w 4267200"/>
              <a:gd name="connsiteY20" fmla="*/ 217714 h 1524000"/>
              <a:gd name="connsiteX21" fmla="*/ 3831772 w 4267200"/>
              <a:gd name="connsiteY21" fmla="*/ 203200 h 1524000"/>
              <a:gd name="connsiteX22" fmla="*/ 3744686 w 4267200"/>
              <a:gd name="connsiteY22" fmla="*/ 159657 h 1524000"/>
              <a:gd name="connsiteX23" fmla="*/ 3701143 w 4267200"/>
              <a:gd name="connsiteY23" fmla="*/ 130629 h 1524000"/>
              <a:gd name="connsiteX24" fmla="*/ 3643086 w 4267200"/>
              <a:gd name="connsiteY24" fmla="*/ 116114 h 1524000"/>
              <a:gd name="connsiteX25" fmla="*/ 3556000 w 4267200"/>
              <a:gd name="connsiteY25" fmla="*/ 87086 h 1524000"/>
              <a:gd name="connsiteX26" fmla="*/ 3512458 w 4267200"/>
              <a:gd name="connsiteY26" fmla="*/ 72572 h 1524000"/>
              <a:gd name="connsiteX27" fmla="*/ 3222172 w 4267200"/>
              <a:gd name="connsiteY27" fmla="*/ 87086 h 1524000"/>
              <a:gd name="connsiteX28" fmla="*/ 3077029 w 4267200"/>
              <a:gd name="connsiteY28" fmla="*/ 72572 h 1524000"/>
              <a:gd name="connsiteX29" fmla="*/ 2365829 w 4267200"/>
              <a:gd name="connsiteY29" fmla="*/ 58057 h 1524000"/>
              <a:gd name="connsiteX30" fmla="*/ 1756229 w 4267200"/>
              <a:gd name="connsiteY30" fmla="*/ 58057 h 1524000"/>
              <a:gd name="connsiteX31" fmla="*/ 1233715 w 4267200"/>
              <a:gd name="connsiteY31" fmla="*/ 43543 h 1524000"/>
              <a:gd name="connsiteX32" fmla="*/ 1074058 w 4267200"/>
              <a:gd name="connsiteY32" fmla="*/ 29029 h 1524000"/>
              <a:gd name="connsiteX33" fmla="*/ 667658 w 4267200"/>
              <a:gd name="connsiteY33" fmla="*/ 0 h 1524000"/>
              <a:gd name="connsiteX34" fmla="*/ 508000 w 4267200"/>
              <a:gd name="connsiteY34" fmla="*/ 14514 h 1524000"/>
              <a:gd name="connsiteX35" fmla="*/ 406400 w 4267200"/>
              <a:gd name="connsiteY35" fmla="*/ 116114 h 1524000"/>
              <a:gd name="connsiteX36" fmla="*/ 362858 w 4267200"/>
              <a:gd name="connsiteY36" fmla="*/ 159657 h 1524000"/>
              <a:gd name="connsiteX37" fmla="*/ 319315 w 4267200"/>
              <a:gd name="connsiteY37" fmla="*/ 203200 h 1524000"/>
              <a:gd name="connsiteX38" fmla="*/ 232229 w 4267200"/>
              <a:gd name="connsiteY38" fmla="*/ 290286 h 1524000"/>
              <a:gd name="connsiteX39" fmla="*/ 159658 w 4267200"/>
              <a:gd name="connsiteY39" fmla="*/ 391886 h 1524000"/>
              <a:gd name="connsiteX40" fmla="*/ 101600 w 4267200"/>
              <a:gd name="connsiteY40" fmla="*/ 478972 h 1524000"/>
              <a:gd name="connsiteX41" fmla="*/ 72572 w 4267200"/>
              <a:gd name="connsiteY41" fmla="*/ 522514 h 1524000"/>
              <a:gd name="connsiteX42" fmla="*/ 43543 w 4267200"/>
              <a:gd name="connsiteY42" fmla="*/ 566057 h 1524000"/>
              <a:gd name="connsiteX43" fmla="*/ 14515 w 4267200"/>
              <a:gd name="connsiteY43" fmla="*/ 667657 h 1524000"/>
              <a:gd name="connsiteX44" fmla="*/ 0 w 4267200"/>
              <a:gd name="connsiteY44" fmla="*/ 798286 h 1524000"/>
              <a:gd name="connsiteX45" fmla="*/ 14515 w 4267200"/>
              <a:gd name="connsiteY45" fmla="*/ 1059543 h 1524000"/>
              <a:gd name="connsiteX46" fmla="*/ 29029 w 4267200"/>
              <a:gd name="connsiteY46" fmla="*/ 1117600 h 1524000"/>
              <a:gd name="connsiteX47" fmla="*/ 58058 w 4267200"/>
              <a:gd name="connsiteY47" fmla="*/ 1161143 h 1524000"/>
              <a:gd name="connsiteX48" fmla="*/ 101600 w 4267200"/>
              <a:gd name="connsiteY48" fmla="*/ 1190172 h 1524000"/>
              <a:gd name="connsiteX49" fmla="*/ 174172 w 4267200"/>
              <a:gd name="connsiteY49" fmla="*/ 1277257 h 1524000"/>
              <a:gd name="connsiteX50" fmla="*/ 304800 w 4267200"/>
              <a:gd name="connsiteY50" fmla="*/ 1320800 h 1524000"/>
              <a:gd name="connsiteX51" fmla="*/ 406400 w 4267200"/>
              <a:gd name="connsiteY51" fmla="*/ 1349829 h 1524000"/>
              <a:gd name="connsiteX52" fmla="*/ 493486 w 4267200"/>
              <a:gd name="connsiteY52" fmla="*/ 1378857 h 1524000"/>
              <a:gd name="connsiteX53" fmla="*/ 537029 w 4267200"/>
              <a:gd name="connsiteY53" fmla="*/ 1393372 h 1524000"/>
              <a:gd name="connsiteX54" fmla="*/ 740229 w 4267200"/>
              <a:gd name="connsiteY54" fmla="*/ 1378857 h 1524000"/>
              <a:gd name="connsiteX55" fmla="*/ 827315 w 4267200"/>
              <a:gd name="connsiteY55" fmla="*/ 1364343 h 1524000"/>
              <a:gd name="connsiteX56" fmla="*/ 1219200 w 4267200"/>
              <a:gd name="connsiteY56" fmla="*/ 1378857 h 1524000"/>
              <a:gd name="connsiteX57" fmla="*/ 1436915 w 4267200"/>
              <a:gd name="connsiteY57" fmla="*/ 1407886 h 1524000"/>
              <a:gd name="connsiteX58" fmla="*/ 1509486 w 4267200"/>
              <a:gd name="connsiteY58" fmla="*/ 1422400 h 1524000"/>
              <a:gd name="connsiteX59" fmla="*/ 1611086 w 4267200"/>
              <a:gd name="connsiteY59" fmla="*/ 1436914 h 1524000"/>
              <a:gd name="connsiteX60" fmla="*/ 1988458 w 4267200"/>
              <a:gd name="connsiteY60" fmla="*/ 1465943 h 1524000"/>
              <a:gd name="connsiteX61" fmla="*/ 2075543 w 4267200"/>
              <a:gd name="connsiteY61" fmla="*/ 1480457 h 1524000"/>
              <a:gd name="connsiteX62" fmla="*/ 2235200 w 4267200"/>
              <a:gd name="connsiteY62" fmla="*/ 1494972 h 1524000"/>
              <a:gd name="connsiteX63" fmla="*/ 2351315 w 4267200"/>
              <a:gd name="connsiteY63" fmla="*/ 1524000 h 1524000"/>
              <a:gd name="connsiteX64" fmla="*/ 2438400 w 4267200"/>
              <a:gd name="connsiteY64" fmla="*/ 1509486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267200" h="1524000">
                <a:moveTo>
                  <a:pt x="2278743" y="1480457"/>
                </a:moveTo>
                <a:cubicBezTo>
                  <a:pt x="2834580" y="1445718"/>
                  <a:pt x="2142243" y="1480457"/>
                  <a:pt x="2815772" y="1480457"/>
                </a:cubicBezTo>
                <a:cubicBezTo>
                  <a:pt x="2859583" y="1480457"/>
                  <a:pt x="2902830" y="1470529"/>
                  <a:pt x="2946400" y="1465943"/>
                </a:cubicBezTo>
                <a:cubicBezTo>
                  <a:pt x="2994755" y="1460853"/>
                  <a:pt x="3043296" y="1457460"/>
                  <a:pt x="3091543" y="1451429"/>
                </a:cubicBezTo>
                <a:cubicBezTo>
                  <a:pt x="3253284" y="1431211"/>
                  <a:pt x="3101939" y="1441167"/>
                  <a:pt x="3280229" y="1422400"/>
                </a:cubicBezTo>
                <a:cubicBezTo>
                  <a:pt x="3338167" y="1416301"/>
                  <a:pt x="3396343" y="1412724"/>
                  <a:pt x="3454400" y="1407886"/>
                </a:cubicBezTo>
                <a:cubicBezTo>
                  <a:pt x="3620926" y="1366256"/>
                  <a:pt x="3422219" y="1411947"/>
                  <a:pt x="3802743" y="1378857"/>
                </a:cubicBezTo>
                <a:cubicBezTo>
                  <a:pt x="3817985" y="1377532"/>
                  <a:pt x="3831164" y="1366669"/>
                  <a:pt x="3846286" y="1364343"/>
                </a:cubicBezTo>
                <a:cubicBezTo>
                  <a:pt x="3894343" y="1356950"/>
                  <a:pt x="3943048" y="1354667"/>
                  <a:pt x="3991429" y="1349829"/>
                </a:cubicBezTo>
                <a:cubicBezTo>
                  <a:pt x="4124466" y="1316569"/>
                  <a:pt x="4074347" y="1342930"/>
                  <a:pt x="4151086" y="1291772"/>
                </a:cubicBezTo>
                <a:cubicBezTo>
                  <a:pt x="4160762" y="1262743"/>
                  <a:pt x="4163142" y="1230146"/>
                  <a:pt x="4180115" y="1204686"/>
                </a:cubicBezTo>
                <a:cubicBezTo>
                  <a:pt x="4223595" y="1139465"/>
                  <a:pt x="4202664" y="1177339"/>
                  <a:pt x="4238172" y="1088572"/>
                </a:cubicBezTo>
                <a:cubicBezTo>
                  <a:pt x="4243010" y="1049867"/>
                  <a:pt x="4246274" y="1010932"/>
                  <a:pt x="4252686" y="972457"/>
                </a:cubicBezTo>
                <a:cubicBezTo>
                  <a:pt x="4255965" y="952780"/>
                  <a:pt x="4267200" y="934348"/>
                  <a:pt x="4267200" y="914400"/>
                </a:cubicBezTo>
                <a:cubicBezTo>
                  <a:pt x="4267200" y="677441"/>
                  <a:pt x="4260092" y="781112"/>
                  <a:pt x="4238172" y="638629"/>
                </a:cubicBezTo>
                <a:cubicBezTo>
                  <a:pt x="4232241" y="600076"/>
                  <a:pt x="4230636" y="560891"/>
                  <a:pt x="4223658" y="522514"/>
                </a:cubicBezTo>
                <a:cubicBezTo>
                  <a:pt x="4220921" y="507462"/>
                  <a:pt x="4213169" y="493732"/>
                  <a:pt x="4209143" y="478972"/>
                </a:cubicBezTo>
                <a:cubicBezTo>
                  <a:pt x="4198646" y="440482"/>
                  <a:pt x="4218820" y="372533"/>
                  <a:pt x="4180115" y="362857"/>
                </a:cubicBezTo>
                <a:lnTo>
                  <a:pt x="4122058" y="348343"/>
                </a:lnTo>
                <a:cubicBezTo>
                  <a:pt x="4022242" y="281799"/>
                  <a:pt x="4068070" y="301318"/>
                  <a:pt x="3991429" y="275772"/>
                </a:cubicBezTo>
                <a:cubicBezTo>
                  <a:pt x="3955335" y="251709"/>
                  <a:pt x="3931919" y="233498"/>
                  <a:pt x="3889829" y="217714"/>
                </a:cubicBezTo>
                <a:cubicBezTo>
                  <a:pt x="3871151" y="210710"/>
                  <a:pt x="3851124" y="208038"/>
                  <a:pt x="3831772" y="203200"/>
                </a:cubicBezTo>
                <a:cubicBezTo>
                  <a:pt x="3706985" y="120010"/>
                  <a:pt x="3864869" y="219749"/>
                  <a:pt x="3744686" y="159657"/>
                </a:cubicBezTo>
                <a:cubicBezTo>
                  <a:pt x="3729084" y="151856"/>
                  <a:pt x="3717176" y="137501"/>
                  <a:pt x="3701143" y="130629"/>
                </a:cubicBezTo>
                <a:cubicBezTo>
                  <a:pt x="3682808" y="122771"/>
                  <a:pt x="3662193" y="121846"/>
                  <a:pt x="3643086" y="116114"/>
                </a:cubicBezTo>
                <a:cubicBezTo>
                  <a:pt x="3613778" y="107321"/>
                  <a:pt x="3585029" y="96762"/>
                  <a:pt x="3556000" y="87086"/>
                </a:cubicBezTo>
                <a:lnTo>
                  <a:pt x="3512458" y="72572"/>
                </a:lnTo>
                <a:cubicBezTo>
                  <a:pt x="3415696" y="77410"/>
                  <a:pt x="3319055" y="87086"/>
                  <a:pt x="3222172" y="87086"/>
                </a:cubicBezTo>
                <a:cubicBezTo>
                  <a:pt x="3173550" y="87086"/>
                  <a:pt x="3125623" y="74219"/>
                  <a:pt x="3077029" y="72572"/>
                </a:cubicBezTo>
                <a:cubicBezTo>
                  <a:pt x="2840049" y="64539"/>
                  <a:pt x="2602896" y="62895"/>
                  <a:pt x="2365829" y="58057"/>
                </a:cubicBezTo>
                <a:cubicBezTo>
                  <a:pt x="2037342" y="21559"/>
                  <a:pt x="2421563" y="58057"/>
                  <a:pt x="1756229" y="58057"/>
                </a:cubicBezTo>
                <a:cubicBezTo>
                  <a:pt x="1581990" y="58057"/>
                  <a:pt x="1407886" y="48381"/>
                  <a:pt x="1233715" y="43543"/>
                </a:cubicBezTo>
                <a:lnTo>
                  <a:pt x="1074058" y="29029"/>
                </a:lnTo>
                <a:cubicBezTo>
                  <a:pt x="420680" y="-19370"/>
                  <a:pt x="1191785" y="43677"/>
                  <a:pt x="667658" y="0"/>
                </a:cubicBezTo>
                <a:cubicBezTo>
                  <a:pt x="614439" y="4838"/>
                  <a:pt x="556833" y="-7189"/>
                  <a:pt x="508000" y="14514"/>
                </a:cubicBezTo>
                <a:cubicBezTo>
                  <a:pt x="464233" y="33966"/>
                  <a:pt x="440267" y="82247"/>
                  <a:pt x="406400" y="116114"/>
                </a:cubicBezTo>
                <a:lnTo>
                  <a:pt x="362858" y="159657"/>
                </a:lnTo>
                <a:cubicBezTo>
                  <a:pt x="348344" y="174171"/>
                  <a:pt x="331631" y="186779"/>
                  <a:pt x="319315" y="203200"/>
                </a:cubicBezTo>
                <a:cubicBezTo>
                  <a:pt x="265305" y="275212"/>
                  <a:pt x="295900" y="247838"/>
                  <a:pt x="232229" y="290286"/>
                </a:cubicBezTo>
                <a:cubicBezTo>
                  <a:pt x="137851" y="431851"/>
                  <a:pt x="285680" y="211854"/>
                  <a:pt x="159658" y="391886"/>
                </a:cubicBezTo>
                <a:cubicBezTo>
                  <a:pt x="139651" y="420468"/>
                  <a:pt x="120953" y="449943"/>
                  <a:pt x="101600" y="478972"/>
                </a:cubicBezTo>
                <a:lnTo>
                  <a:pt x="72572" y="522514"/>
                </a:lnTo>
                <a:lnTo>
                  <a:pt x="43543" y="566057"/>
                </a:lnTo>
                <a:cubicBezTo>
                  <a:pt x="32705" y="598572"/>
                  <a:pt x="19722" y="633810"/>
                  <a:pt x="14515" y="667657"/>
                </a:cubicBezTo>
                <a:cubicBezTo>
                  <a:pt x="7853" y="710959"/>
                  <a:pt x="4838" y="754743"/>
                  <a:pt x="0" y="798286"/>
                </a:cubicBezTo>
                <a:cubicBezTo>
                  <a:pt x="4838" y="885372"/>
                  <a:pt x="6618" y="972681"/>
                  <a:pt x="14515" y="1059543"/>
                </a:cubicBezTo>
                <a:cubicBezTo>
                  <a:pt x="16321" y="1079409"/>
                  <a:pt x="21171" y="1099265"/>
                  <a:pt x="29029" y="1117600"/>
                </a:cubicBezTo>
                <a:cubicBezTo>
                  <a:pt x="35901" y="1133634"/>
                  <a:pt x="45723" y="1148808"/>
                  <a:pt x="58058" y="1161143"/>
                </a:cubicBezTo>
                <a:cubicBezTo>
                  <a:pt x="70393" y="1173478"/>
                  <a:pt x="87086" y="1180496"/>
                  <a:pt x="101600" y="1190172"/>
                </a:cubicBezTo>
                <a:cubicBezTo>
                  <a:pt x="118271" y="1215178"/>
                  <a:pt x="146235" y="1263288"/>
                  <a:pt x="174172" y="1277257"/>
                </a:cubicBezTo>
                <a:cubicBezTo>
                  <a:pt x="215224" y="1297783"/>
                  <a:pt x="261257" y="1306286"/>
                  <a:pt x="304800" y="1320800"/>
                </a:cubicBezTo>
                <a:cubicBezTo>
                  <a:pt x="451101" y="1369567"/>
                  <a:pt x="224194" y="1295167"/>
                  <a:pt x="406400" y="1349829"/>
                </a:cubicBezTo>
                <a:cubicBezTo>
                  <a:pt x="435708" y="1358622"/>
                  <a:pt x="464457" y="1369181"/>
                  <a:pt x="493486" y="1378857"/>
                </a:cubicBezTo>
                <a:lnTo>
                  <a:pt x="537029" y="1393372"/>
                </a:lnTo>
                <a:cubicBezTo>
                  <a:pt x="604762" y="1388534"/>
                  <a:pt x="672660" y="1385614"/>
                  <a:pt x="740229" y="1378857"/>
                </a:cubicBezTo>
                <a:cubicBezTo>
                  <a:pt x="769512" y="1375929"/>
                  <a:pt x="797886" y="1364343"/>
                  <a:pt x="827315" y="1364343"/>
                </a:cubicBezTo>
                <a:cubicBezTo>
                  <a:pt x="958033" y="1364343"/>
                  <a:pt x="1088572" y="1374019"/>
                  <a:pt x="1219200" y="1378857"/>
                </a:cubicBezTo>
                <a:cubicBezTo>
                  <a:pt x="1492630" y="1424431"/>
                  <a:pt x="1063961" y="1354608"/>
                  <a:pt x="1436915" y="1407886"/>
                </a:cubicBezTo>
                <a:cubicBezTo>
                  <a:pt x="1461336" y="1411375"/>
                  <a:pt x="1485152" y="1418344"/>
                  <a:pt x="1509486" y="1422400"/>
                </a:cubicBezTo>
                <a:cubicBezTo>
                  <a:pt x="1543231" y="1428024"/>
                  <a:pt x="1577219" y="1432076"/>
                  <a:pt x="1611086" y="1436914"/>
                </a:cubicBezTo>
                <a:cubicBezTo>
                  <a:pt x="1764917" y="1488193"/>
                  <a:pt x="1605689" y="1439546"/>
                  <a:pt x="1988458" y="1465943"/>
                </a:cubicBezTo>
                <a:cubicBezTo>
                  <a:pt x="2017817" y="1467968"/>
                  <a:pt x="2046316" y="1477018"/>
                  <a:pt x="2075543" y="1480457"/>
                </a:cubicBezTo>
                <a:cubicBezTo>
                  <a:pt x="2128615" y="1486701"/>
                  <a:pt x="2181981" y="1490134"/>
                  <a:pt x="2235200" y="1494972"/>
                </a:cubicBezTo>
                <a:cubicBezTo>
                  <a:pt x="2269560" y="1506425"/>
                  <a:pt x="2316285" y="1524000"/>
                  <a:pt x="2351315" y="1524000"/>
                </a:cubicBezTo>
                <a:cubicBezTo>
                  <a:pt x="2380744" y="1524000"/>
                  <a:pt x="2438400" y="1509486"/>
                  <a:pt x="2438400" y="150948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3" name="Rectangle 2"/>
          <p:cNvSpPr/>
          <p:nvPr/>
        </p:nvSpPr>
        <p:spPr>
          <a:xfrm>
            <a:off x="5257800" y="2057400"/>
            <a:ext cx="3429000" cy="25146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311367640"/>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143000" y="2895600"/>
            <a:ext cx="6858000" cy="217142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other important demographics . . .</a:t>
            </a:r>
          </a:p>
        </p:txBody>
      </p:sp>
    </p:spTree>
    <p:extLst>
      <p:ext uri="{BB962C8B-B14F-4D97-AF65-F5344CB8AC3E}">
        <p14:creationId xmlns:p14="http://schemas.microsoft.com/office/powerpoint/2010/main" val="3203570827"/>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2284674" y="4957870"/>
            <a:ext cx="4556054" cy="75713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9ED3D7"/>
                </a:solidFill>
                <a:effectLst/>
                <a:uLnTx/>
                <a:uFillTx/>
                <a:latin typeface="Verdana" pitchFamily="34" charset="0"/>
                <a:ea typeface="+mn-ea"/>
                <a:cs typeface="+mn-cs"/>
              </a:rPr>
              <a:t>65 years and over: </a:t>
            </a:r>
            <a:r>
              <a:rPr kumimoji="0" lang="en-US" sz="2400" b="0" i="0" u="none" strike="noStrike" kern="1200" cap="none" spc="0" normalizeH="0" baseline="0" noProof="0" dirty="0">
                <a:ln>
                  <a:noFill/>
                </a:ln>
                <a:solidFill>
                  <a:srgbClr val="9ED3D7"/>
                </a:solidFill>
                <a:effectLst/>
                <a:uLnTx/>
                <a:uFillTx/>
                <a:latin typeface="Verdana" pitchFamily="34" charset="0"/>
                <a:ea typeface="+mn-ea"/>
                <a:cs typeface="+mn-cs"/>
              </a:rPr>
              <a:t>23.6%</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ED3D7"/>
                </a:solidFill>
                <a:effectLst/>
                <a:uLnTx/>
                <a:uFillTx/>
                <a:latin typeface="Verdana" pitchFamily="34" charset="0"/>
                <a:ea typeface="+mn-ea"/>
                <a:cs typeface="+mn-cs"/>
              </a:rPr>
              <a:t>(2024 est.)</a:t>
            </a:r>
          </a:p>
        </p:txBody>
      </p:sp>
      <p:sp>
        <p:nvSpPr>
          <p:cNvPr id="9" name="Text Box 10"/>
          <p:cNvSpPr txBox="1">
            <a:spLocks noChangeArrowheads="1"/>
          </p:cNvSpPr>
          <p:nvPr/>
        </p:nvSpPr>
        <p:spPr bwMode="auto">
          <a:xfrm>
            <a:off x="2369547" y="1995404"/>
            <a:ext cx="4357282"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60,964,931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24 </a:t>
            </a:r>
          </a:p>
        </p:txBody>
      </p:sp>
      <p:sp>
        <p:nvSpPr>
          <p:cNvPr id="10" name="Rectangle 11"/>
          <p:cNvSpPr>
            <a:spLocks noChangeArrowheads="1"/>
          </p:cNvSpPr>
          <p:nvPr/>
        </p:nvSpPr>
        <p:spPr bwMode="auto">
          <a:xfrm>
            <a:off x="1699311" y="3429000"/>
            <a:ext cx="5734263" cy="10525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Population growth rate: -0.08%</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country comparison to the world: 201 </a:t>
            </a:r>
          </a:p>
        </p:txBody>
      </p:sp>
      <p:sp>
        <p:nvSpPr>
          <p:cNvPr id="11" name="Rectangle 3">
            <a:extLst>
              <a:ext uri="{FF2B5EF4-FFF2-40B4-BE49-F238E27FC236}">
                <a16:creationId xmlns:a16="http://schemas.microsoft.com/office/drawing/2014/main" id="{55157765-E56B-471A-8354-5B568B7F0496}"/>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135762586"/>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38200" y="2617720"/>
            <a:ext cx="7543800" cy="225908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throughout the country most people are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urban and Catholic . . .</a:t>
            </a:r>
          </a:p>
        </p:txBody>
      </p:sp>
    </p:spTree>
    <p:extLst>
      <p:ext uri="{BB962C8B-B14F-4D97-AF65-F5344CB8AC3E}">
        <p14:creationId xmlns:p14="http://schemas.microsoft.com/office/powerpoint/2010/main" val="4264215466"/>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2592062" y="4953000"/>
            <a:ext cx="3974165" cy="127522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Life expectancy at birth:</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total population: 83 years</a:t>
            </a:r>
          </a:p>
          <a:p>
            <a:pPr marL="0" marR="0" lvl="0" indent="0" algn="ctr" defTabSz="914400" rtl="0" eaLnBrk="1" fontAlgn="base" latinLnBrk="0" hangingPunct="1">
              <a:lnSpc>
                <a:spcPct val="100000"/>
              </a:lnSpc>
              <a:spcBef>
                <a:spcPts val="1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19</a:t>
            </a:r>
          </a:p>
        </p:txBody>
      </p:sp>
      <p:sp>
        <p:nvSpPr>
          <p:cNvPr id="46084" name="Text Box 10"/>
          <p:cNvSpPr txBox="1">
            <a:spLocks noChangeArrowheads="1"/>
          </p:cNvSpPr>
          <p:nvPr/>
        </p:nvSpPr>
        <p:spPr bwMode="auto">
          <a:xfrm>
            <a:off x="1815290" y="1828800"/>
            <a:ext cx="5465792" cy="16558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urban</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population: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72%</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of total 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(2023)</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rate of urbanization: 0.27% annual rate of change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rPr>
              <a:t>(2020-2025 est.)</a:t>
            </a:r>
          </a:p>
        </p:txBody>
      </p:sp>
      <p:sp>
        <p:nvSpPr>
          <p:cNvPr id="46085" name="Rectangle 11"/>
          <p:cNvSpPr>
            <a:spLocks noChangeArrowheads="1"/>
          </p:cNvSpPr>
          <p:nvPr/>
        </p:nvSpPr>
        <p:spPr bwMode="auto">
          <a:xfrm>
            <a:off x="2406236" y="3581400"/>
            <a:ext cx="4320413" cy="128650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94D7E7"/>
                </a:solidFill>
                <a:effectLst/>
                <a:uLnTx/>
                <a:uFillTx/>
                <a:latin typeface="Verdana" pitchFamily="34" charset="0"/>
                <a:ea typeface="+mn-ea"/>
                <a:cs typeface="+mn-cs"/>
              </a:rPr>
              <a:t>Infant mortality rate: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total: 3.1 deaths/1,000 live births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(2024 est.)</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94D7E7"/>
                </a:solidFill>
                <a:effectLst/>
                <a:uLnTx/>
                <a:uFillTx/>
                <a:latin typeface="Verdana" pitchFamily="34" charset="0"/>
                <a:ea typeface="+mn-ea"/>
                <a:cs typeface="+mn-cs"/>
              </a:rPr>
              <a:t>country comparison to the world: 207   </a:t>
            </a:r>
          </a:p>
        </p:txBody>
      </p:sp>
      <p:sp>
        <p:nvSpPr>
          <p:cNvPr id="46086"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3">
            <a:extLst>
              <a:ext uri="{FF2B5EF4-FFF2-40B4-BE49-F238E27FC236}">
                <a16:creationId xmlns:a16="http://schemas.microsoft.com/office/drawing/2014/main" id="{AA647D61-D2FD-49D4-A194-E3451B4F3CD3}"/>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445614173"/>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8133" name="Text Box 9"/>
          <p:cNvSpPr txBox="1">
            <a:spLocks noChangeArrowheads="1"/>
          </p:cNvSpPr>
          <p:nvPr/>
        </p:nvSpPr>
        <p:spPr bwMode="auto">
          <a:xfrm>
            <a:off x="1752600" y="1828800"/>
            <a:ext cx="5541963" cy="4401205"/>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Religions</a:t>
            </a:r>
          </a:p>
          <a:p>
            <a:pPr marL="0" marR="0" lvl="0" indent="285750" algn="ctr" defTabSz="914400" rtl="0" eaLnBrk="1" fontAlgn="base" latinLnBrk="0" hangingPunct="1">
              <a:lnSpc>
                <a:spcPct val="100000"/>
              </a:lnSpc>
              <a:spcBef>
                <a:spcPct val="2000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Roman Catholic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80%-90%</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approximately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about one-third regularly attend services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0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Other 10-20%%</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includes “mature Protestant” and Jewish communities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and a growing Muslim immigrant community</a:t>
            </a:r>
          </a:p>
        </p:txBody>
      </p:sp>
      <p:sp>
        <p:nvSpPr>
          <p:cNvPr id="7" name="Rectangle 3">
            <a:extLst>
              <a:ext uri="{FF2B5EF4-FFF2-40B4-BE49-F238E27FC236}">
                <a16:creationId xmlns:a16="http://schemas.microsoft.com/office/drawing/2014/main" id="{BBB18B85-9676-4C26-8AD4-ECC01B14D13C}"/>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Text Box 12">
            <a:extLst>
              <a:ext uri="{FF2B5EF4-FFF2-40B4-BE49-F238E27FC236}">
                <a16:creationId xmlns:a16="http://schemas.microsoft.com/office/drawing/2014/main" id="{1C3A8413-CAAE-4A8F-9DB0-93D0CFB8F68F}"/>
              </a:ext>
            </a:extLst>
          </p:cNvPr>
          <p:cNvSpPr txBox="1">
            <a:spLocks noChangeArrowheads="1"/>
          </p:cNvSpPr>
          <p:nvPr/>
        </p:nvSpPr>
        <p:spPr bwMode="auto">
          <a:xfrm>
            <a:off x="3581400" y="63246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Factbook</a:t>
            </a:r>
          </a:p>
        </p:txBody>
      </p:sp>
    </p:spTree>
    <p:extLst>
      <p:ext uri="{BB962C8B-B14F-4D97-AF65-F5344CB8AC3E}">
        <p14:creationId xmlns:p14="http://schemas.microsoft.com/office/powerpoint/2010/main" val="3288960300"/>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2"/>
          <p:cNvSpPr txBox="1">
            <a:spLocks noChangeArrowheads="1"/>
          </p:cNvSpPr>
          <p:nvPr/>
        </p:nvSpPr>
        <p:spPr bwMode="auto">
          <a:xfrm>
            <a:off x="3581400" y="63246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Factbook</a:t>
            </a:r>
          </a:p>
        </p:txBody>
      </p:sp>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8133" name="Text Box 9"/>
          <p:cNvSpPr txBox="1">
            <a:spLocks noChangeArrowheads="1"/>
          </p:cNvSpPr>
          <p:nvPr/>
        </p:nvSpPr>
        <p:spPr bwMode="auto">
          <a:xfrm>
            <a:off x="1752600" y="1828800"/>
            <a:ext cx="5541963" cy="4401205"/>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Religions</a:t>
            </a:r>
          </a:p>
          <a:p>
            <a:pPr marL="0" marR="0" lvl="0" indent="285750" algn="ctr" defTabSz="914400" rtl="0" eaLnBrk="1" fontAlgn="base" latinLnBrk="0" hangingPunct="1">
              <a:lnSpc>
                <a:spcPct val="100000"/>
              </a:lnSpc>
              <a:spcBef>
                <a:spcPct val="2000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Roman Catholic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80%-90%</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approximately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about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one-third</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regularly attend services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0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Other 10-20%%</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includes “mature Protestant” and Jewish communities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and a growing Muslim immigrant community</a:t>
            </a:r>
          </a:p>
        </p:txBody>
      </p:sp>
      <p:sp>
        <p:nvSpPr>
          <p:cNvPr id="7" name="Rectangle 3">
            <a:extLst>
              <a:ext uri="{FF2B5EF4-FFF2-40B4-BE49-F238E27FC236}">
                <a16:creationId xmlns:a16="http://schemas.microsoft.com/office/drawing/2014/main" id="{3DD61D49-C9A0-485F-8F7D-0962F84C9FA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44985564"/>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38200" y="2819400"/>
            <a:ext cx="7543800" cy="225908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And virtually everyone, male and female,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is literate . . .</a:t>
            </a:r>
          </a:p>
        </p:txBody>
      </p:sp>
    </p:spTree>
    <p:extLst>
      <p:ext uri="{BB962C8B-B14F-4D97-AF65-F5344CB8AC3E}">
        <p14:creationId xmlns:p14="http://schemas.microsoft.com/office/powerpoint/2010/main" val="1642726155"/>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381000" y="2896850"/>
            <a:ext cx="8382000" cy="144655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Italy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is a very literate country . . .</a:t>
            </a:r>
          </a:p>
        </p:txBody>
      </p:sp>
    </p:spTree>
    <p:extLst>
      <p:ext uri="{BB962C8B-B14F-4D97-AF65-F5344CB8AC3E}">
        <p14:creationId xmlns:p14="http://schemas.microsoft.com/office/powerpoint/2010/main" val="413084753"/>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Text Box 9"/>
          <p:cNvSpPr txBox="1">
            <a:spLocks noChangeArrowheads="1"/>
          </p:cNvSpPr>
          <p:nvPr/>
        </p:nvSpPr>
        <p:spPr bwMode="auto">
          <a:xfrm>
            <a:off x="762000" y="2247102"/>
            <a:ext cx="7696200" cy="3391698"/>
          </a:xfrm>
          <a:prstGeom prst="rect">
            <a:avLst/>
          </a:prstGeom>
          <a:noFill/>
          <a:ln w="9525">
            <a:noFill/>
            <a:miter lim="800000"/>
            <a:headEnd/>
            <a:tailEnd/>
          </a:ln>
        </p:spPr>
        <p:txBody>
          <a:bodyPr wrap="square">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Literacy</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Verdana" pitchFamily="34" charset="0"/>
                <a:ea typeface="+mn-ea"/>
                <a:cs typeface="+mn-cs"/>
              </a:rPr>
              <a:t>definition: age 15 and over can read and write</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914400" marR="0" lvl="2"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total population: </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99.2%</a:t>
            </a:r>
          </a:p>
          <a:p>
            <a:pPr marL="914400" marR="0" lvl="2"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male: 99.4%</a:t>
            </a:r>
          </a:p>
          <a:p>
            <a:pPr marL="914400" marR="0" lvl="2"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female: 99% </a:t>
            </a:r>
          </a:p>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(2018 est.)</a:t>
            </a:r>
          </a:p>
        </p:txBody>
      </p:sp>
      <p:sp>
        <p:nvSpPr>
          <p:cNvPr id="5" name="Rectangle 3">
            <a:extLst>
              <a:ext uri="{FF2B5EF4-FFF2-40B4-BE49-F238E27FC236}">
                <a16:creationId xmlns:a16="http://schemas.microsoft.com/office/drawing/2014/main" id="{90D2B23E-8584-490E-8A56-EEADBF6DED75}"/>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6" name="Text Box 10">
            <a:extLst>
              <a:ext uri="{FF2B5EF4-FFF2-40B4-BE49-F238E27FC236}">
                <a16:creationId xmlns:a16="http://schemas.microsoft.com/office/drawing/2014/main" id="{F070A652-DFEF-4510-B6E1-7DB37E30B379}"/>
              </a:ext>
            </a:extLst>
          </p:cNvPr>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7" name="Text Box 12">
            <a:extLst>
              <a:ext uri="{FF2B5EF4-FFF2-40B4-BE49-F238E27FC236}">
                <a16:creationId xmlns:a16="http://schemas.microsoft.com/office/drawing/2014/main" id="{C8E2E6FB-1C6C-4A86-B29E-B857E6D8D00C}"/>
              </a:ext>
            </a:extLst>
          </p:cNvPr>
          <p:cNvSpPr txBox="1">
            <a:spLocks noChangeArrowheads="1"/>
          </p:cNvSpPr>
          <p:nvPr/>
        </p:nvSpPr>
        <p:spPr bwMode="auto">
          <a:xfrm>
            <a:off x="3581400" y="63246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dirty="0">
                <a:ln>
                  <a:noFill/>
                </a:ln>
                <a:solidFill>
                  <a:srgbClr val="000000"/>
                </a:solidFill>
                <a:effectLst/>
                <a:uLnTx/>
                <a:uFillTx/>
                <a:latin typeface="Verdana" pitchFamily="34" charset="0"/>
                <a:ea typeface="+mn-ea"/>
                <a:cs typeface="+mn-cs"/>
              </a:rPr>
              <a:t>CIA World Factbook</a:t>
            </a:r>
          </a:p>
        </p:txBody>
      </p:sp>
    </p:spTree>
    <p:extLst>
      <p:ext uri="{BB962C8B-B14F-4D97-AF65-F5344CB8AC3E}">
        <p14:creationId xmlns:p14="http://schemas.microsoft.com/office/powerpoint/2010/main" val="1189207110"/>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38200" y="2470833"/>
            <a:ext cx="7543800" cy="263456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charset="0"/>
                <a:ea typeface="+mn-ea"/>
                <a:cs typeface="+mn-cs"/>
              </a:rPr>
              <a:t>population density . .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lang="en-US" sz="1200" i="0" dirty="0">
              <a:solidFill>
                <a:srgbClr val="FFFFFF"/>
              </a:solidFill>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 varies regionally, and is very high in the North . . .</a:t>
            </a:r>
          </a:p>
        </p:txBody>
      </p:sp>
    </p:spTree>
    <p:extLst>
      <p:ext uri="{BB962C8B-B14F-4D97-AF65-F5344CB8AC3E}">
        <p14:creationId xmlns:p14="http://schemas.microsoft.com/office/powerpoint/2010/main" val="1454743684"/>
      </p:ext>
    </p:extLst>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http://en.wikipedia.org/wiki/Italy#Demographics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Italy has the third-largest population in the European Union and about the 23</a:t>
            </a:r>
            <a:r>
              <a:rPr kumimoji="0" lang="en-US" sz="2400" b="1" i="0" u="none" strike="noStrike" kern="1200" cap="none" spc="0" normalizeH="0" baseline="30000" noProof="0" dirty="0">
                <a:ln>
                  <a:noFill/>
                </a:ln>
                <a:solidFill>
                  <a:srgbClr val="000000"/>
                </a:solidFill>
                <a:effectLst/>
                <a:uLnTx/>
                <a:uFillTx/>
                <a:latin typeface="Verdana" pitchFamily="34" charset="0"/>
                <a:ea typeface="+mn-ea"/>
                <a:cs typeface="+mn-cs"/>
              </a:rPr>
              <a:t>rd</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-largest population worldwide</a:t>
            </a:r>
            <a:endPar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914400" y="3383340"/>
            <a:ext cx="7315200" cy="201285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The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population density</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over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201.3 persons per km</a:t>
            </a:r>
            <a:r>
              <a:rPr kumimoji="0" lang="en-US" sz="2400" b="1" i="0" u="none" strike="noStrike" kern="1200" cap="none" spc="0" normalizeH="0" baseline="30000" noProof="0" dirty="0">
                <a:ln>
                  <a:noFill/>
                </a:ln>
                <a:solidFill>
                  <a:srgbClr val="000000"/>
                </a:solidFill>
                <a:effectLst/>
                <a:uLnTx/>
                <a:uFillTx/>
                <a:latin typeface="Verdana" pitchFamily="34" charset="0"/>
                <a:ea typeface="+mn-ea"/>
                <a:cs typeface="+mn-cs"/>
              </a:rPr>
              <a:t>2</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(over 521.4 / mi</a:t>
            </a:r>
            <a:r>
              <a:rPr kumimoji="0" lang="en-US" sz="1800" b="0" i="0" u="none" strike="noStrike" kern="1200" cap="none" spc="0" normalizeH="0" baseline="30000" noProof="0" dirty="0">
                <a:ln>
                  <a:noFill/>
                </a:ln>
                <a:solidFill>
                  <a:srgbClr val="000000"/>
                </a:solidFill>
                <a:effectLst/>
                <a:uLnTx/>
                <a:uFillTx/>
                <a:latin typeface="Verdana" pitchFamily="34" charset="0"/>
                <a:ea typeface="+mn-ea"/>
                <a:cs typeface="+mn-cs"/>
              </a:rPr>
              <a:t>2</a:t>
            </a: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1800" b="0" i="0" dirty="0">
                <a:solidFill>
                  <a:srgbClr val="000000"/>
                </a:solidFill>
              </a:rPr>
              <a:t>(2022 est.)</a:t>
            </a:r>
            <a:endPar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is the 6</a:t>
            </a:r>
            <a:r>
              <a:rPr kumimoji="0" lang="en-US" sz="2400" b="1" i="0" u="none" strike="noStrike" kern="1200" cap="none" spc="0" normalizeH="0" baseline="30000" noProof="0" dirty="0">
                <a:ln>
                  <a:noFill/>
                </a:ln>
                <a:solidFill>
                  <a:srgbClr val="000000"/>
                </a:solidFill>
                <a:effectLst/>
                <a:uLnTx/>
                <a:uFillTx/>
                <a:latin typeface="Verdana" pitchFamily="34" charset="0"/>
                <a:ea typeface="+mn-ea"/>
                <a:cs typeface="+mn-cs"/>
              </a:rPr>
              <a:t>th</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highest in the European Union</a:t>
            </a:r>
            <a:endPar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466725"/>
            <a:ext cx="7639050" cy="592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Box 10"/>
          <p:cNvSpPr txBox="1">
            <a:spLocks noChangeArrowheads="1"/>
          </p:cNvSpPr>
          <p:nvPr/>
        </p:nvSpPr>
        <p:spPr bwMode="auto">
          <a:xfrm>
            <a:off x="914400" y="3147739"/>
            <a:ext cx="7315200" cy="13480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Population:  </a:t>
            </a:r>
          </a:p>
          <a:p>
            <a:pPr lvl="0" algn="l">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Italy: 	</a:t>
            </a:r>
            <a:r>
              <a:rPr lang="en-US" sz="2000" i="0" dirty="0">
                <a:solidFill>
                  <a:srgbClr val="FFFFFF"/>
                </a:solidFill>
              </a:rPr>
              <a:t>60,964,931</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rPr>
              <a:t>(2024 est.)</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5,705,494</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rPr>
              <a:t>(2020 Census)</a:t>
            </a:r>
          </a:p>
        </p:txBody>
      </p:sp>
      <p:sp>
        <p:nvSpPr>
          <p:cNvPr id="7" name="Text Box 10"/>
          <p:cNvSpPr txBox="1">
            <a:spLocks noChangeArrowheads="1"/>
          </p:cNvSpPr>
          <p:nvPr/>
        </p:nvSpPr>
        <p:spPr bwMode="auto">
          <a:xfrm>
            <a:off x="914400" y="4876800"/>
            <a:ext cx="7315200" cy="13480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Population Density: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Italy: 	</a:t>
            </a:r>
            <a:r>
              <a:rPr kumimoji="0" lang="en-US" sz="2000" b="1" i="0" u="none" strike="noStrike" kern="1200" cap="none" spc="0" normalizeH="0" baseline="0" noProof="0" dirty="0">
                <a:ln>
                  <a:noFill/>
                </a:ln>
                <a:solidFill>
                  <a:srgbClr val="EAEAEA"/>
                </a:solidFill>
                <a:effectLst/>
                <a:uLnTx/>
                <a:uFillTx/>
                <a:latin typeface="Verdana" pitchFamily="34" charset="0"/>
                <a:ea typeface="+mn-ea"/>
                <a:cs typeface="+mn-cs"/>
              </a:rPr>
              <a:t>522.4+ / mi</a:t>
            </a:r>
            <a:r>
              <a:rPr kumimoji="0" lang="en-US" sz="2000" b="1" i="0" u="none" strike="noStrike" kern="1200" cap="none" spc="0" normalizeH="0" baseline="30000" noProof="0" dirty="0">
                <a:ln>
                  <a:noFill/>
                </a:ln>
                <a:solidFill>
                  <a:srgbClr val="FFFFFF"/>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(201.7+ / km</a:t>
            </a:r>
            <a:r>
              <a:rPr kumimoji="0" lang="en-US" sz="2000" b="1" i="0" u="none" strike="noStrike" kern="1200" cap="none" spc="0" normalizeH="0" baseline="30000" noProof="0" dirty="0">
                <a:ln>
                  <a:noFill/>
                </a:ln>
                <a:solidFill>
                  <a:srgbClr val="C00000"/>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71.0 /  mi</a:t>
            </a:r>
            <a:r>
              <a:rPr kumimoji="0" lang="en-US" sz="2000" b="1" i="0" u="none" strike="noStrike" kern="1200" cap="none" spc="0" normalizeH="0" baseline="30000" noProof="0" dirty="0">
                <a:ln>
                  <a:noFill/>
                </a:ln>
                <a:solidFill>
                  <a:srgbClr val="FFFFFF"/>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(27.4 / km</a:t>
            </a:r>
            <a:r>
              <a:rPr kumimoji="0" lang="en-US" sz="2000" b="1" i="0" u="none" strike="noStrike" kern="1200" cap="none" spc="0" normalizeH="0" baseline="30000" noProof="0" dirty="0">
                <a:ln>
                  <a:noFill/>
                </a:ln>
                <a:solidFill>
                  <a:srgbClr val="C00000"/>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a:t>
            </a:r>
            <a:endParaRPr kumimoji="0" lang="en-US" sz="2000" b="0" i="0" u="none" strike="noStrike" kern="1200" cap="none" spc="0" normalizeH="0" baseline="0" noProof="0" dirty="0">
              <a:ln>
                <a:noFill/>
              </a:ln>
              <a:solidFill>
                <a:srgbClr val="C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27436787"/>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3" y="471488"/>
            <a:ext cx="7610475" cy="5915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Box 10"/>
          <p:cNvSpPr txBox="1">
            <a:spLocks noChangeArrowheads="1"/>
          </p:cNvSpPr>
          <p:nvPr/>
        </p:nvSpPr>
        <p:spPr bwMode="auto">
          <a:xfrm>
            <a:off x="914400" y="4876800"/>
            <a:ext cx="7315200" cy="13480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Population Density: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Italy: 	</a:t>
            </a:r>
            <a:r>
              <a:rPr kumimoji="0" lang="en-US" sz="2000" b="1" i="0" u="none" strike="noStrike" kern="1200" cap="none" spc="0" normalizeH="0" baseline="0" noProof="0" dirty="0">
                <a:ln>
                  <a:noFill/>
                </a:ln>
                <a:solidFill>
                  <a:srgbClr val="EAEAEA"/>
                </a:solidFill>
                <a:effectLst/>
                <a:uLnTx/>
                <a:uFillTx/>
                <a:latin typeface="Verdana" pitchFamily="34" charset="0"/>
                <a:ea typeface="+mn-ea"/>
                <a:cs typeface="+mn-cs"/>
              </a:rPr>
              <a:t>532 / mi</a:t>
            </a:r>
            <a:r>
              <a:rPr kumimoji="0" lang="en-US" sz="2000" b="1" i="0" u="none" strike="noStrike" kern="1200" cap="none" spc="0" normalizeH="0" baseline="30000" noProof="0" dirty="0">
                <a:ln>
                  <a:noFill/>
                </a:ln>
                <a:solidFill>
                  <a:srgbClr val="FFFFFF"/>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(206 / km</a:t>
            </a:r>
            <a:r>
              <a:rPr kumimoji="0" lang="en-US" sz="2000" b="1" i="0" u="none" strike="noStrike" kern="1200" cap="none" spc="0" normalizeH="0" baseline="30000" noProof="0" dirty="0">
                <a:ln>
                  <a:noFill/>
                </a:ln>
                <a:solidFill>
                  <a:srgbClr val="C00000"/>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71.0 /  mi</a:t>
            </a:r>
            <a:r>
              <a:rPr kumimoji="0" lang="en-US" sz="2000" b="1" i="0" u="none" strike="noStrike" kern="1200" cap="none" spc="0" normalizeH="0" baseline="30000" noProof="0" dirty="0">
                <a:ln>
                  <a:noFill/>
                </a:ln>
                <a:solidFill>
                  <a:srgbClr val="FFFFFF"/>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(27.4 / km</a:t>
            </a:r>
            <a:r>
              <a:rPr kumimoji="0" lang="en-US" sz="2000" b="1" i="0" u="none" strike="noStrike" kern="1200" cap="none" spc="0" normalizeH="0" baseline="30000" noProof="0" dirty="0">
                <a:ln>
                  <a:noFill/>
                </a:ln>
                <a:solidFill>
                  <a:srgbClr val="C00000"/>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C00000"/>
                </a:solidFill>
                <a:effectLst/>
                <a:uLnTx/>
                <a:uFillTx/>
                <a:latin typeface="Verdana" pitchFamily="34" charset="0"/>
                <a:ea typeface="+mn-ea"/>
                <a:cs typeface="+mn-cs"/>
              </a:rPr>
              <a:t>)</a:t>
            </a:r>
            <a:endParaRPr kumimoji="0" lang="en-US" sz="2000" b="0" i="0" u="none" strike="noStrike" kern="1200" cap="none" spc="0" normalizeH="0" baseline="0" noProof="0" dirty="0">
              <a:ln>
                <a:noFill/>
              </a:ln>
              <a:solidFill>
                <a:srgbClr val="C00000"/>
              </a:solidFill>
              <a:effectLst/>
              <a:uLnTx/>
              <a:uFillTx/>
              <a:latin typeface="Verdana" pitchFamily="34" charset="0"/>
              <a:ea typeface="+mn-ea"/>
              <a:cs typeface="+mn-cs"/>
            </a:endParaRPr>
          </a:p>
        </p:txBody>
      </p:sp>
      <p:sp>
        <p:nvSpPr>
          <p:cNvPr id="7" name="Text Box 10"/>
          <p:cNvSpPr txBox="1">
            <a:spLocks noChangeArrowheads="1"/>
          </p:cNvSpPr>
          <p:nvPr/>
        </p:nvSpPr>
        <p:spPr bwMode="auto">
          <a:xfrm>
            <a:off x="914400" y="3147739"/>
            <a:ext cx="7315200" cy="13480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Population:  </a:t>
            </a:r>
          </a:p>
          <a:p>
            <a:pPr lvl="0" algn="l">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Italy: 	</a:t>
            </a:r>
            <a:r>
              <a:rPr lang="en-US" sz="2000" i="0" dirty="0">
                <a:solidFill>
                  <a:srgbClr val="FFFFFF"/>
                </a:solidFill>
              </a:rPr>
              <a:t>60,964,931</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rPr>
              <a:t>(2024 est.)</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5,705,494</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rPr>
              <a:t>(2020 Census)</a:t>
            </a:r>
          </a:p>
        </p:txBody>
      </p:sp>
      <p:sp>
        <p:nvSpPr>
          <p:cNvPr id="5" name="Text Box 10"/>
          <p:cNvSpPr txBox="1">
            <a:spLocks noChangeArrowheads="1"/>
          </p:cNvSpPr>
          <p:nvPr/>
        </p:nvSpPr>
        <p:spPr bwMode="auto">
          <a:xfrm>
            <a:off x="914400" y="1900535"/>
            <a:ext cx="73152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FFFFFF"/>
                </a:solidFill>
                <a:effectLst/>
                <a:uLnTx/>
                <a:uFillTx/>
                <a:latin typeface="Verdana" pitchFamily="34" charset="0"/>
                <a:ea typeface="+mn-ea"/>
                <a:cs typeface="+mn-cs"/>
              </a:rPr>
              <a:t>Coparisons</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with Minnesota</a:t>
            </a:r>
            <a:endPar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2411971252"/>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http://en.wikipedia.org/wiki/Italy#Demographics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Italy has the fourth-largest population in the European Union and the 23</a:t>
            </a:r>
            <a:r>
              <a:rPr kumimoji="0" lang="en-US" sz="2400" b="1" i="0" u="none" strike="noStrike" kern="1200" cap="none" spc="0" normalizeH="0" baseline="30000" noProof="0" dirty="0">
                <a:ln>
                  <a:noFill/>
                </a:ln>
                <a:solidFill>
                  <a:srgbClr val="BBE0E3">
                    <a:lumMod val="90000"/>
                  </a:srgbClr>
                </a:solidFill>
                <a:effectLst/>
                <a:uLnTx/>
                <a:uFillTx/>
                <a:latin typeface="Verdana" pitchFamily="34" charset="0"/>
                <a:ea typeface="+mn-ea"/>
                <a:cs typeface="+mn-cs"/>
              </a:rPr>
              <a:t>rd</a:t>
            </a: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-largest population worldwide</a:t>
            </a:r>
            <a:endParaRPr kumimoji="0" lang="en-US" sz="18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914400" y="3383340"/>
            <a:ext cx="7315200" cy="156966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The population density, at over 201.7 persons per square kilometer (over 522.4/</a:t>
            </a:r>
            <a:r>
              <a:rPr kumimoji="0" lang="en-US" sz="2400" b="1" i="0" u="none" strike="noStrike" kern="1200" cap="none" spc="0" normalizeH="0" baseline="0" noProof="0" dirty="0" err="1">
                <a:ln>
                  <a:noFill/>
                </a:ln>
                <a:solidFill>
                  <a:srgbClr val="BBE0E3">
                    <a:lumMod val="90000"/>
                  </a:srgbClr>
                </a:solidFill>
                <a:effectLst/>
                <a:uLnTx/>
                <a:uFillTx/>
                <a:latin typeface="Verdana" pitchFamily="34" charset="0"/>
                <a:ea typeface="+mn-ea"/>
                <a:cs typeface="+mn-cs"/>
              </a:rPr>
              <a:t>sq</a:t>
            </a:r>
            <a:r>
              <a:rPr kumimoji="0" lang="en-US" sz="2400" b="1" i="0" u="none" strike="noStrike" kern="1200" cap="none" spc="0" normalizeH="0" baseline="0" noProof="0" dirty="0">
                <a:ln>
                  <a:noFill/>
                </a:ln>
                <a:solidFill>
                  <a:srgbClr val="BBE0E3">
                    <a:lumMod val="90000"/>
                  </a:srgbClr>
                </a:solidFill>
                <a:effectLst/>
                <a:uLnTx/>
                <a:uFillTx/>
                <a:latin typeface="Verdana" pitchFamily="34" charset="0"/>
                <a:ea typeface="+mn-ea"/>
                <a:cs typeface="+mn-cs"/>
              </a:rPr>
              <a:t> mi), is the fifth highest in the European Union</a:t>
            </a:r>
            <a:endParaRPr kumimoji="0" lang="en-US" sz="1800" b="0" i="0" u="none" strike="noStrike" kern="1200" cap="none" spc="0" normalizeH="0" baseline="0" noProof="0" dirty="0">
              <a:ln>
                <a:noFill/>
              </a:ln>
              <a:solidFill>
                <a:srgbClr val="BBE0E3">
                  <a:lumMod val="90000"/>
                </a:srgbClr>
              </a:solidFill>
              <a:effectLst/>
              <a:uLnTx/>
              <a:uFillTx/>
              <a:latin typeface="Verdana" pitchFamily="34" charset="0"/>
              <a:ea typeface="+mn-ea"/>
              <a:cs typeface="+mn-cs"/>
            </a:endParaRPr>
          </a:p>
        </p:txBody>
      </p:sp>
      <p:sp>
        <p:nvSpPr>
          <p:cNvPr id="9" name="Text Box 10"/>
          <p:cNvSpPr txBox="1">
            <a:spLocks noChangeArrowheads="1"/>
          </p:cNvSpPr>
          <p:nvPr/>
        </p:nvSpPr>
        <p:spPr bwMode="auto">
          <a:xfrm>
            <a:off x="914400" y="5105400"/>
            <a:ext cx="7315200" cy="120032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The highest density is in </a:t>
            </a:r>
            <a:r>
              <a:rPr kumimoji="0" lang="en-US" sz="2400" b="1" i="1" u="none" strike="noStrike" kern="1200" cap="none" spc="0" normalizeH="0" baseline="0" noProof="0" dirty="0">
                <a:ln>
                  <a:noFill/>
                </a:ln>
                <a:solidFill>
                  <a:srgbClr val="009246"/>
                </a:solidFill>
                <a:effectLst/>
                <a:uLnTx/>
                <a:uFillTx/>
                <a:latin typeface="Verdana" pitchFamily="34" charset="0"/>
                <a:ea typeface="+mn-ea"/>
                <a:cs typeface="+mn-cs"/>
              </a:rPr>
              <a:t>Northern</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Italy, as that </a:t>
            </a: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one-third of the country contains almost half of the total population</a:t>
            </a:r>
            <a:endParaRPr kumimoji="0" lang="en-US" sz="1800" b="0" i="0" u="none" strike="noStrike" kern="1200" cap="none" spc="0" normalizeH="0" baseline="0" noProof="0" dirty="0">
              <a:ln>
                <a:noFill/>
              </a:ln>
              <a:solidFill>
                <a:srgbClr val="C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82715238"/>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http://en.wikipedia.org/wiki/Italy#Demographics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4" name="Text Box 10"/>
          <p:cNvSpPr txBox="1">
            <a:spLocks noChangeArrowheads="1"/>
          </p:cNvSpPr>
          <p:nvPr/>
        </p:nvSpPr>
        <p:spPr bwMode="auto">
          <a:xfrm>
            <a:off x="914400" y="2057400"/>
            <a:ext cx="7315200" cy="120032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Italy has the fourth-largest population in the European Union and the 23</a:t>
            </a:r>
            <a:r>
              <a:rPr kumimoji="0" lang="en-US" sz="2400" b="1" i="0" u="none" strike="noStrike" kern="1200" cap="none" spc="0" normalizeH="0" baseline="30000" noProof="0" dirty="0">
                <a:ln>
                  <a:noFill/>
                </a:ln>
                <a:solidFill>
                  <a:srgbClr val="FFFFFF"/>
                </a:solidFill>
                <a:effectLst/>
                <a:uLnTx/>
                <a:uFillTx/>
                <a:latin typeface="Verdana" pitchFamily="34" charset="0"/>
                <a:ea typeface="+mn-ea"/>
                <a:cs typeface="+mn-cs"/>
              </a:rPr>
              <a:t>rd</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-largest population worldwide</a:t>
            </a:r>
            <a:endParaRPr kumimoji="0" lang="en-US" sz="1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Wikipedia</a:t>
            </a:r>
          </a:p>
        </p:txBody>
      </p:sp>
      <p:sp>
        <p:nvSpPr>
          <p:cNvPr id="46087"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Verdana" pitchFamily="34" charset="0"/>
                <a:ea typeface="+mn-ea"/>
                <a:cs typeface="+mn-cs"/>
              </a:rPr>
              <a:t>Demographics</a:t>
            </a:r>
            <a:endParaRPr kumimoji="0" lang="en-US" sz="3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Text Box 10"/>
          <p:cNvSpPr txBox="1">
            <a:spLocks noChangeArrowheads="1"/>
          </p:cNvSpPr>
          <p:nvPr/>
        </p:nvSpPr>
        <p:spPr bwMode="auto">
          <a:xfrm>
            <a:off x="914400" y="3383340"/>
            <a:ext cx="7315200" cy="156966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The population density, at over 201.7 persons per square kilometer (over 522.4/</a:t>
            </a:r>
            <a:r>
              <a:rPr kumimoji="0" lang="en-US" sz="2400" b="1" i="0" u="none" strike="noStrike" kern="1200" cap="none" spc="0" normalizeH="0" baseline="0" noProof="0" dirty="0" err="1">
                <a:ln>
                  <a:noFill/>
                </a:ln>
                <a:solidFill>
                  <a:srgbClr val="FFFFFF"/>
                </a:solidFill>
                <a:effectLst/>
                <a:uLnTx/>
                <a:uFillTx/>
                <a:latin typeface="Verdana" pitchFamily="34" charset="0"/>
                <a:ea typeface="+mn-ea"/>
                <a:cs typeface="+mn-cs"/>
              </a:rPr>
              <a:t>sq</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 mi), is the fifth highest in the European Union</a:t>
            </a:r>
            <a:endParaRPr kumimoji="0" lang="en-US" sz="1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9" name="Text Box 10"/>
          <p:cNvSpPr txBox="1">
            <a:spLocks noChangeArrowheads="1"/>
          </p:cNvSpPr>
          <p:nvPr/>
        </p:nvSpPr>
        <p:spPr bwMode="auto">
          <a:xfrm>
            <a:off x="656772" y="4508718"/>
            <a:ext cx="7848600" cy="181588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The highest density is in </a:t>
            </a:r>
            <a:r>
              <a:rPr kumimoji="0" lang="en-US" sz="2800" b="1" i="1" u="none" strike="noStrike" kern="1200" cap="none" spc="0" normalizeH="0" baseline="0" noProof="0" dirty="0">
                <a:ln>
                  <a:noFill/>
                </a:ln>
                <a:solidFill>
                  <a:srgbClr val="009246"/>
                </a:solidFill>
                <a:effectLst/>
                <a:uLnTx/>
                <a:uFillTx/>
                <a:latin typeface="Verdana" pitchFamily="34" charset="0"/>
                <a:ea typeface="+mn-ea"/>
                <a:cs typeface="+mn-cs"/>
              </a:rPr>
              <a:t>Northern</a:t>
            </a:r>
            <a:r>
              <a:rPr kumimoji="0" lang="en-US" sz="2800" b="1" i="0" u="none" strike="noStrike" kern="1200" cap="none" spc="0" normalizeH="0" baseline="0" noProof="0" dirty="0">
                <a:ln>
                  <a:noFill/>
                </a:ln>
                <a:solidFill>
                  <a:srgbClr val="FF0000"/>
                </a:solidFill>
                <a:effectLst/>
                <a:uLnTx/>
                <a:uFillTx/>
                <a:latin typeface="Verdana" pitchFamily="34" charset="0"/>
                <a:ea typeface="+mn-ea"/>
                <a:cs typeface="+mn-cs"/>
              </a:rPr>
              <a:t> Italy, as that one-third of the country contains almost half of the total population</a:t>
            </a:r>
            <a:endParaRPr kumimoji="0" lang="en-US" sz="20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482423217"/>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https://commons.wikimedia.org/wiki/File:Earthlights_2002.jpg</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4" name="Rectangle 3"/>
          <p:cNvSpPr/>
          <p:nvPr/>
        </p:nvSpPr>
        <p:spPr>
          <a:xfrm>
            <a:off x="1600200" y="909697"/>
            <a:ext cx="5943600" cy="2062103"/>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rPr>
              <a:t>for Europe, at least, earthlight photos give you a sense of population density</a:t>
            </a:r>
            <a:endPar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872254786"/>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https://commons.wikimedia.org/wiki/File:Earthlights_2002.jpg</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418305633"/>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https://commons.wikimedia.org/wiki/File:Earthlights_2002.jpg</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 name="Freeform 1"/>
          <p:cNvSpPr/>
          <p:nvPr/>
        </p:nvSpPr>
        <p:spPr>
          <a:xfrm rot="188672">
            <a:off x="3692757" y="4585484"/>
            <a:ext cx="1436595" cy="792058"/>
          </a:xfrm>
          <a:custGeom>
            <a:avLst/>
            <a:gdLst>
              <a:gd name="connsiteX0" fmla="*/ 175063 w 1305995"/>
              <a:gd name="connsiteY0" fmla="*/ 493485 h 595085"/>
              <a:gd name="connsiteX1" fmla="*/ 334720 w 1305995"/>
              <a:gd name="connsiteY1" fmla="*/ 493485 h 595085"/>
              <a:gd name="connsiteX2" fmla="*/ 378263 w 1305995"/>
              <a:gd name="connsiteY2" fmla="*/ 464457 h 595085"/>
              <a:gd name="connsiteX3" fmla="*/ 450834 w 1305995"/>
              <a:gd name="connsiteY3" fmla="*/ 391885 h 595085"/>
              <a:gd name="connsiteX4" fmla="*/ 537920 w 1305995"/>
              <a:gd name="connsiteY4" fmla="*/ 362857 h 595085"/>
              <a:gd name="connsiteX5" fmla="*/ 625005 w 1305995"/>
              <a:gd name="connsiteY5" fmla="*/ 391885 h 595085"/>
              <a:gd name="connsiteX6" fmla="*/ 668548 w 1305995"/>
              <a:gd name="connsiteY6" fmla="*/ 406400 h 595085"/>
              <a:gd name="connsiteX7" fmla="*/ 828205 w 1305995"/>
              <a:gd name="connsiteY7" fmla="*/ 435428 h 595085"/>
              <a:gd name="connsiteX8" fmla="*/ 871748 w 1305995"/>
              <a:gd name="connsiteY8" fmla="*/ 449943 h 595085"/>
              <a:gd name="connsiteX9" fmla="*/ 915291 w 1305995"/>
              <a:gd name="connsiteY9" fmla="*/ 478971 h 595085"/>
              <a:gd name="connsiteX10" fmla="*/ 1060434 w 1305995"/>
              <a:gd name="connsiteY10" fmla="*/ 508000 h 595085"/>
              <a:gd name="connsiteX11" fmla="*/ 1118491 w 1305995"/>
              <a:gd name="connsiteY11" fmla="*/ 537028 h 595085"/>
              <a:gd name="connsiteX12" fmla="*/ 1191063 w 1305995"/>
              <a:gd name="connsiteY12" fmla="*/ 595085 h 595085"/>
              <a:gd name="connsiteX13" fmla="*/ 1278148 w 1305995"/>
              <a:gd name="connsiteY13" fmla="*/ 580571 h 595085"/>
              <a:gd name="connsiteX14" fmla="*/ 1191063 w 1305995"/>
              <a:gd name="connsiteY14" fmla="*/ 232228 h 595085"/>
              <a:gd name="connsiteX15" fmla="*/ 1133005 w 1305995"/>
              <a:gd name="connsiteY15" fmla="*/ 101600 h 595085"/>
              <a:gd name="connsiteX16" fmla="*/ 1103977 w 1305995"/>
              <a:gd name="connsiteY16" fmla="*/ 58057 h 595085"/>
              <a:gd name="connsiteX17" fmla="*/ 668548 w 1305995"/>
              <a:gd name="connsiteY17" fmla="*/ 43543 h 595085"/>
              <a:gd name="connsiteX18" fmla="*/ 421805 w 1305995"/>
              <a:gd name="connsiteY18" fmla="*/ 0 h 595085"/>
              <a:gd name="connsiteX19" fmla="*/ 247634 w 1305995"/>
              <a:gd name="connsiteY19" fmla="*/ 43543 h 595085"/>
              <a:gd name="connsiteX20" fmla="*/ 204091 w 1305995"/>
              <a:gd name="connsiteY20" fmla="*/ 58057 h 595085"/>
              <a:gd name="connsiteX21" fmla="*/ 160548 w 1305995"/>
              <a:gd name="connsiteY21" fmla="*/ 101600 h 595085"/>
              <a:gd name="connsiteX22" fmla="*/ 117005 w 1305995"/>
              <a:gd name="connsiteY22" fmla="*/ 130628 h 595085"/>
              <a:gd name="connsiteX23" fmla="*/ 44434 w 1305995"/>
              <a:gd name="connsiteY23" fmla="*/ 217714 h 595085"/>
              <a:gd name="connsiteX24" fmla="*/ 29920 w 1305995"/>
              <a:gd name="connsiteY24" fmla="*/ 261257 h 595085"/>
              <a:gd name="connsiteX25" fmla="*/ 891 w 1305995"/>
              <a:gd name="connsiteY25" fmla="*/ 304800 h 595085"/>
              <a:gd name="connsiteX26" fmla="*/ 15405 w 1305995"/>
              <a:gd name="connsiteY26" fmla="*/ 391885 h 595085"/>
              <a:gd name="connsiteX27" fmla="*/ 58948 w 1305995"/>
              <a:gd name="connsiteY27" fmla="*/ 435428 h 595085"/>
              <a:gd name="connsiteX28" fmla="*/ 160548 w 1305995"/>
              <a:gd name="connsiteY28" fmla="*/ 493485 h 595085"/>
              <a:gd name="connsiteX29" fmla="*/ 175063 w 1305995"/>
              <a:gd name="connsiteY29" fmla="*/ 493485 h 59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05995" h="595085">
                <a:moveTo>
                  <a:pt x="175063" y="493485"/>
                </a:moveTo>
                <a:cubicBezTo>
                  <a:pt x="247394" y="505541"/>
                  <a:pt x="266058" y="519233"/>
                  <a:pt x="334720" y="493485"/>
                </a:cubicBezTo>
                <a:cubicBezTo>
                  <a:pt x="351053" y="487360"/>
                  <a:pt x="363749" y="474133"/>
                  <a:pt x="378263" y="464457"/>
                </a:cubicBezTo>
                <a:cubicBezTo>
                  <a:pt x="404745" y="424734"/>
                  <a:pt x="405000" y="412256"/>
                  <a:pt x="450834" y="391885"/>
                </a:cubicBezTo>
                <a:cubicBezTo>
                  <a:pt x="478796" y="379458"/>
                  <a:pt x="537920" y="362857"/>
                  <a:pt x="537920" y="362857"/>
                </a:cubicBezTo>
                <a:lnTo>
                  <a:pt x="625005" y="391885"/>
                </a:lnTo>
                <a:cubicBezTo>
                  <a:pt x="639519" y="396723"/>
                  <a:pt x="653546" y="403400"/>
                  <a:pt x="668548" y="406400"/>
                </a:cubicBezTo>
                <a:cubicBezTo>
                  <a:pt x="769977" y="426685"/>
                  <a:pt x="716786" y="416858"/>
                  <a:pt x="828205" y="435428"/>
                </a:cubicBezTo>
                <a:cubicBezTo>
                  <a:pt x="842719" y="440266"/>
                  <a:pt x="858064" y="443101"/>
                  <a:pt x="871748" y="449943"/>
                </a:cubicBezTo>
                <a:cubicBezTo>
                  <a:pt x="887350" y="457744"/>
                  <a:pt x="899257" y="472100"/>
                  <a:pt x="915291" y="478971"/>
                </a:cubicBezTo>
                <a:cubicBezTo>
                  <a:pt x="942846" y="490780"/>
                  <a:pt x="1040792" y="504726"/>
                  <a:pt x="1060434" y="508000"/>
                </a:cubicBezTo>
                <a:cubicBezTo>
                  <a:pt x="1079786" y="517676"/>
                  <a:pt x="1101869" y="523177"/>
                  <a:pt x="1118491" y="537028"/>
                </a:cubicBezTo>
                <a:cubicBezTo>
                  <a:pt x="1206027" y="609974"/>
                  <a:pt x="1087101" y="560432"/>
                  <a:pt x="1191063" y="595085"/>
                </a:cubicBezTo>
                <a:lnTo>
                  <a:pt x="1278148" y="580571"/>
                </a:lnTo>
                <a:cubicBezTo>
                  <a:pt x="1355449" y="213391"/>
                  <a:pt x="1253853" y="420589"/>
                  <a:pt x="1191063" y="232228"/>
                </a:cubicBezTo>
                <a:cubicBezTo>
                  <a:pt x="1170243" y="169771"/>
                  <a:pt x="1174993" y="177178"/>
                  <a:pt x="1133005" y="101600"/>
                </a:cubicBezTo>
                <a:cubicBezTo>
                  <a:pt x="1124533" y="86351"/>
                  <a:pt x="1121286" y="60221"/>
                  <a:pt x="1103977" y="58057"/>
                </a:cubicBezTo>
                <a:cubicBezTo>
                  <a:pt x="959875" y="40044"/>
                  <a:pt x="813691" y="48381"/>
                  <a:pt x="668548" y="43543"/>
                </a:cubicBezTo>
                <a:cubicBezTo>
                  <a:pt x="509931" y="3888"/>
                  <a:pt x="592086" y="18920"/>
                  <a:pt x="421805" y="0"/>
                </a:cubicBezTo>
                <a:cubicBezTo>
                  <a:pt x="304535" y="19545"/>
                  <a:pt x="362641" y="5207"/>
                  <a:pt x="247634" y="43543"/>
                </a:cubicBezTo>
                <a:lnTo>
                  <a:pt x="204091" y="58057"/>
                </a:lnTo>
                <a:cubicBezTo>
                  <a:pt x="189577" y="72571"/>
                  <a:pt x="176317" y="88459"/>
                  <a:pt x="160548" y="101600"/>
                </a:cubicBezTo>
                <a:cubicBezTo>
                  <a:pt x="147147" y="112767"/>
                  <a:pt x="128172" y="117227"/>
                  <a:pt x="117005" y="130628"/>
                </a:cubicBezTo>
                <a:cubicBezTo>
                  <a:pt x="24929" y="241120"/>
                  <a:pt x="150522" y="146988"/>
                  <a:pt x="44434" y="217714"/>
                </a:cubicBezTo>
                <a:cubicBezTo>
                  <a:pt x="39596" y="232228"/>
                  <a:pt x="36762" y="247573"/>
                  <a:pt x="29920" y="261257"/>
                </a:cubicBezTo>
                <a:cubicBezTo>
                  <a:pt x="22119" y="276859"/>
                  <a:pt x="2817" y="287463"/>
                  <a:pt x="891" y="304800"/>
                </a:cubicBezTo>
                <a:cubicBezTo>
                  <a:pt x="-2359" y="334049"/>
                  <a:pt x="3453" y="364993"/>
                  <a:pt x="15405" y="391885"/>
                </a:cubicBezTo>
                <a:cubicBezTo>
                  <a:pt x="23742" y="410642"/>
                  <a:pt x="43179" y="422287"/>
                  <a:pt x="58948" y="435428"/>
                </a:cubicBezTo>
                <a:cubicBezTo>
                  <a:pt x="89723" y="461074"/>
                  <a:pt x="125054" y="475738"/>
                  <a:pt x="160548" y="493485"/>
                </a:cubicBezTo>
                <a:lnTo>
                  <a:pt x="175063" y="493485"/>
                </a:lnTo>
                <a:close/>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Rectangle 6">
            <a:extLst>
              <a:ext uri="{FF2B5EF4-FFF2-40B4-BE49-F238E27FC236}">
                <a16:creationId xmlns:a16="http://schemas.microsoft.com/office/drawing/2014/main" id="{EC21271D-740B-4388-8E82-49066E8D9751}"/>
              </a:ext>
            </a:extLst>
          </p:cNvPr>
          <p:cNvSpPr/>
          <p:nvPr/>
        </p:nvSpPr>
        <p:spPr>
          <a:xfrm>
            <a:off x="3733800" y="4286450"/>
            <a:ext cx="1401346"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“The North”</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67250578"/>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descr="File:Earthlights 2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69644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https://commons.wikimedia.org/wiki/File:Earthlights_2002.jpg</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 name="Rectangle 1"/>
          <p:cNvSpPr/>
          <p:nvPr/>
        </p:nvSpPr>
        <p:spPr>
          <a:xfrm>
            <a:off x="3276600" y="4419600"/>
            <a:ext cx="2895600" cy="2169886"/>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Rectangle 6"/>
          <p:cNvSpPr/>
          <p:nvPr/>
        </p:nvSpPr>
        <p:spPr>
          <a:xfrm>
            <a:off x="3326756" y="4862286"/>
            <a:ext cx="724878"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Milan</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Rectangle 7"/>
          <p:cNvSpPr/>
          <p:nvPr/>
        </p:nvSpPr>
        <p:spPr>
          <a:xfrm>
            <a:off x="4029863" y="5407223"/>
            <a:ext cx="75854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Rome</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9" name="Rectangle 8"/>
          <p:cNvSpPr/>
          <p:nvPr/>
        </p:nvSpPr>
        <p:spPr>
          <a:xfrm>
            <a:off x="4385389" y="5635823"/>
            <a:ext cx="867546"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Naples</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0" name="Rectangle 9"/>
          <p:cNvSpPr/>
          <p:nvPr/>
        </p:nvSpPr>
        <p:spPr>
          <a:xfrm>
            <a:off x="4591372" y="4783109"/>
            <a:ext cx="85472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Venice</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1" name="Rectangle 10"/>
          <p:cNvSpPr/>
          <p:nvPr/>
        </p:nvSpPr>
        <p:spPr>
          <a:xfrm>
            <a:off x="1372459" y="5730167"/>
            <a:ext cx="875561"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Madrid</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2" name="Rectangle 11"/>
          <p:cNvSpPr/>
          <p:nvPr/>
        </p:nvSpPr>
        <p:spPr>
          <a:xfrm>
            <a:off x="2543628" y="4234542"/>
            <a:ext cx="692818"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Paris</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3" name="Rectangle 12"/>
          <p:cNvSpPr/>
          <p:nvPr/>
        </p:nvSpPr>
        <p:spPr>
          <a:xfrm>
            <a:off x="2100942" y="3487709"/>
            <a:ext cx="926857"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London</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4" name="Rectangle 13"/>
          <p:cNvSpPr/>
          <p:nvPr/>
        </p:nvSpPr>
        <p:spPr>
          <a:xfrm>
            <a:off x="5097501" y="2362200"/>
            <a:ext cx="1247457"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Stockholm</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5" name="Rectangle 14"/>
          <p:cNvSpPr/>
          <p:nvPr/>
        </p:nvSpPr>
        <p:spPr>
          <a:xfrm>
            <a:off x="7010400" y="2268509"/>
            <a:ext cx="1633781"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St. Petersburg</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6" name="Rectangle 15"/>
          <p:cNvSpPr/>
          <p:nvPr/>
        </p:nvSpPr>
        <p:spPr>
          <a:xfrm>
            <a:off x="4346486" y="2971800"/>
            <a:ext cx="1430200"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Copenhagen</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7" name="Rectangle 16"/>
          <p:cNvSpPr/>
          <p:nvPr/>
        </p:nvSpPr>
        <p:spPr>
          <a:xfrm>
            <a:off x="4065079" y="2300514"/>
            <a:ext cx="627095"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Oslo</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9" name="Rectangle 18"/>
          <p:cNvSpPr/>
          <p:nvPr/>
        </p:nvSpPr>
        <p:spPr>
          <a:xfrm>
            <a:off x="786527" y="2895600"/>
            <a:ext cx="1042273"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Glasgow</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0" name="Rectangle 19"/>
          <p:cNvSpPr/>
          <p:nvPr/>
        </p:nvSpPr>
        <p:spPr>
          <a:xfrm>
            <a:off x="2864853" y="3839028"/>
            <a:ext cx="1035861"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Brussels</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1" name="Rectangle 20"/>
          <p:cNvSpPr/>
          <p:nvPr/>
        </p:nvSpPr>
        <p:spPr>
          <a:xfrm>
            <a:off x="1829398" y="2740223"/>
            <a:ext cx="121860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Edinburgh</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22" name="Rectangle 21"/>
          <p:cNvSpPr/>
          <p:nvPr/>
        </p:nvSpPr>
        <p:spPr>
          <a:xfrm>
            <a:off x="6361838" y="6169223"/>
            <a:ext cx="88678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Athens</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539716830"/>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3206875" y="6552708"/>
            <a:ext cx="273183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http://en.wikipedia.org/wiki/Italy#Demographics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46086" name="Text Box 12"/>
          <p:cNvSpPr txBox="1">
            <a:spLocks noChangeArrowheads="1"/>
          </p:cNvSpPr>
          <p:nvPr/>
        </p:nvSpPr>
        <p:spPr bwMode="auto">
          <a:xfrm>
            <a:off x="4256092" y="6337756"/>
            <a:ext cx="68319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1" u="none" strike="noStrike" kern="1200" cap="none" spc="0" normalizeH="0" baseline="0" noProof="0" dirty="0">
                <a:ln>
                  <a:noFill/>
                </a:ln>
                <a:solidFill>
                  <a:srgbClr val="000000"/>
                </a:solidFill>
                <a:effectLst/>
                <a:uLnTx/>
                <a:uFillTx/>
                <a:latin typeface="Verdana" pitchFamily="34" charset="0"/>
                <a:ea typeface="+mn-ea"/>
                <a:cs typeface="+mn-cs"/>
              </a:rPr>
              <a:t>Wikipedia</a:t>
            </a: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44373" y="304800"/>
            <a:ext cx="4646285"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546975" y="6106923"/>
            <a:ext cx="4006225" cy="461665"/>
          </a:xfrm>
          <a:prstGeom prst="rect">
            <a:avLst/>
          </a:prstGeom>
          <a:solidFill>
            <a:srgbClr val="FFFFFF"/>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Population Density </a:t>
            </a:r>
            <a:r>
              <a:rPr kumimoji="0" lang="en-US" sz="1000" b="0" i="0" u="none" strike="noStrike" kern="1200" cap="none" spc="0" normalizeH="0" baseline="0" noProof="0" dirty="0">
                <a:ln>
                  <a:noFill/>
                </a:ln>
                <a:solidFill>
                  <a:srgbClr val="C00000"/>
                </a:solidFill>
                <a:effectLst/>
                <a:uLnTx/>
                <a:uFillTx/>
                <a:latin typeface="Verdana" pitchFamily="34" charset="0"/>
                <a:ea typeface="+mn-ea"/>
                <a:cs typeface="+mn-cs"/>
              </a:rPr>
              <a:t>(2000)</a:t>
            </a:r>
            <a:endParaRPr kumimoji="0" lang="en-US" sz="1000" b="0" i="1" u="none" strike="noStrike" kern="1200" cap="none" spc="0" normalizeH="0" baseline="0" noProof="0" dirty="0">
              <a:ln>
                <a:noFill/>
              </a:ln>
              <a:solidFill>
                <a:srgbClr val="C00000"/>
              </a:solidFill>
              <a:effectLst/>
              <a:uLnTx/>
              <a:uFillTx/>
              <a:latin typeface="Verdana" pitchFamily="34" charset="0"/>
              <a:ea typeface="+mn-ea"/>
              <a:cs typeface="+mn-cs"/>
            </a:endParaRPr>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084" y="2133601"/>
            <a:ext cx="3017821" cy="2438400"/>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4266882" y="2740223"/>
            <a:ext cx="867546"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Naples</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3" name="Rectangle 12"/>
          <p:cNvSpPr/>
          <p:nvPr/>
        </p:nvSpPr>
        <p:spPr>
          <a:xfrm>
            <a:off x="3853542" y="2347686"/>
            <a:ext cx="758541"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Rome</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4" name="Rectangle 13"/>
          <p:cNvSpPr/>
          <p:nvPr/>
        </p:nvSpPr>
        <p:spPr>
          <a:xfrm>
            <a:off x="2710542" y="1172681"/>
            <a:ext cx="724878"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Milan</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5" name="Rectangle 14"/>
          <p:cNvSpPr/>
          <p:nvPr/>
        </p:nvSpPr>
        <p:spPr>
          <a:xfrm>
            <a:off x="265722" y="2587823"/>
            <a:ext cx="724878"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Milan</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6" name="Rectangle 15"/>
          <p:cNvSpPr/>
          <p:nvPr/>
        </p:nvSpPr>
        <p:spPr>
          <a:xfrm>
            <a:off x="1116119" y="3185886"/>
            <a:ext cx="75854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Rome</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7" name="Rectangle 16"/>
          <p:cNvSpPr/>
          <p:nvPr/>
        </p:nvSpPr>
        <p:spPr>
          <a:xfrm>
            <a:off x="1452667" y="3458681"/>
            <a:ext cx="867546"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Naples</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8" name="Rectangle 17"/>
          <p:cNvSpPr/>
          <p:nvPr/>
        </p:nvSpPr>
        <p:spPr>
          <a:xfrm>
            <a:off x="1756230" y="2580563"/>
            <a:ext cx="85472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Venice</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9" name="Rectangle 18"/>
          <p:cNvSpPr/>
          <p:nvPr/>
        </p:nvSpPr>
        <p:spPr>
          <a:xfrm>
            <a:off x="4495800" y="1201709"/>
            <a:ext cx="854722" cy="30777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Venice</a:t>
            </a:r>
            <a:endParaRPr kumimoji="0" lang="en-US" sz="2400" b="1" i="1" u="none" strike="noStrike" kern="1200" cap="none" spc="0" normalizeH="0" baseline="0" noProof="0" dirty="0">
              <a:ln>
                <a:noFill/>
              </a:ln>
              <a:solidFill>
                <a:srgbClr val="C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6221519"/>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 name="Rectangle 5"/>
          <p:cNvSpPr/>
          <p:nvPr/>
        </p:nvSpPr>
        <p:spPr>
          <a:xfrm>
            <a:off x="1600200" y="6551842"/>
            <a:ext cx="59436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https://en.wikipedia.org/wiki/Demographics_of_the_European_Union#Population_by_nation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945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250" y="228600"/>
            <a:ext cx="3619500" cy="621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a:xfrm>
            <a:off x="3950177" y="3236686"/>
            <a:ext cx="759709" cy="493485"/>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7" name="Freeform 6"/>
          <p:cNvSpPr/>
          <p:nvPr/>
        </p:nvSpPr>
        <p:spPr>
          <a:xfrm rot="759346">
            <a:off x="3884760" y="5266266"/>
            <a:ext cx="712005" cy="645885"/>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8" name="Freeform 7"/>
          <p:cNvSpPr/>
          <p:nvPr/>
        </p:nvSpPr>
        <p:spPr>
          <a:xfrm rot="193539">
            <a:off x="3889533" y="5836628"/>
            <a:ext cx="665490" cy="622141"/>
          </a:xfrm>
          <a:custGeom>
            <a:avLst/>
            <a:gdLst>
              <a:gd name="connsiteX0" fmla="*/ 600268 w 861525"/>
              <a:gd name="connsiteY0" fmla="*/ 435428 h 493485"/>
              <a:gd name="connsiteX1" fmla="*/ 455125 w 861525"/>
              <a:gd name="connsiteY1" fmla="*/ 449943 h 493485"/>
              <a:gd name="connsiteX2" fmla="*/ 368039 w 861525"/>
              <a:gd name="connsiteY2" fmla="*/ 478971 h 493485"/>
              <a:gd name="connsiteX3" fmla="*/ 324496 w 861525"/>
              <a:gd name="connsiteY3" fmla="*/ 493485 h 493485"/>
              <a:gd name="connsiteX4" fmla="*/ 121296 w 861525"/>
              <a:gd name="connsiteY4" fmla="*/ 478971 h 493485"/>
              <a:gd name="connsiteX5" fmla="*/ 77753 w 861525"/>
              <a:gd name="connsiteY5" fmla="*/ 449943 h 493485"/>
              <a:gd name="connsiteX6" fmla="*/ 19696 w 861525"/>
              <a:gd name="connsiteY6" fmla="*/ 362857 h 493485"/>
              <a:gd name="connsiteX7" fmla="*/ 19696 w 861525"/>
              <a:gd name="connsiteY7" fmla="*/ 159657 h 493485"/>
              <a:gd name="connsiteX8" fmla="*/ 106782 w 861525"/>
              <a:gd name="connsiteY8" fmla="*/ 87085 h 493485"/>
              <a:gd name="connsiteX9" fmla="*/ 193868 w 861525"/>
              <a:gd name="connsiteY9" fmla="*/ 58057 h 493485"/>
              <a:gd name="connsiteX10" fmla="*/ 237410 w 861525"/>
              <a:gd name="connsiteY10" fmla="*/ 43543 h 493485"/>
              <a:gd name="connsiteX11" fmla="*/ 295468 w 861525"/>
              <a:gd name="connsiteY11" fmla="*/ 14514 h 493485"/>
              <a:gd name="connsiteX12" fmla="*/ 426096 w 861525"/>
              <a:gd name="connsiteY12" fmla="*/ 0 h 493485"/>
              <a:gd name="connsiteX13" fmla="*/ 672839 w 861525"/>
              <a:gd name="connsiteY13" fmla="*/ 14514 h 493485"/>
              <a:gd name="connsiteX14" fmla="*/ 730896 w 861525"/>
              <a:gd name="connsiteY14" fmla="*/ 29028 h 493485"/>
              <a:gd name="connsiteX15" fmla="*/ 817982 w 861525"/>
              <a:gd name="connsiteY15" fmla="*/ 72571 h 493485"/>
              <a:gd name="connsiteX16" fmla="*/ 861525 w 861525"/>
              <a:gd name="connsiteY16" fmla="*/ 159657 h 493485"/>
              <a:gd name="connsiteX17" fmla="*/ 847010 w 861525"/>
              <a:gd name="connsiteY17" fmla="*/ 304800 h 493485"/>
              <a:gd name="connsiteX18" fmla="*/ 832496 w 861525"/>
              <a:gd name="connsiteY18" fmla="*/ 348343 h 493485"/>
              <a:gd name="connsiteX19" fmla="*/ 788953 w 861525"/>
              <a:gd name="connsiteY19" fmla="*/ 377371 h 493485"/>
              <a:gd name="connsiteX20" fmla="*/ 672839 w 861525"/>
              <a:gd name="connsiteY20" fmla="*/ 420914 h 493485"/>
              <a:gd name="connsiteX21" fmla="*/ 600268 w 861525"/>
              <a:gd name="connsiteY21" fmla="*/ 435428 h 493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1525" h="493485">
                <a:moveTo>
                  <a:pt x="600268" y="435428"/>
                </a:moveTo>
                <a:cubicBezTo>
                  <a:pt x="563982" y="440266"/>
                  <a:pt x="502915" y="440982"/>
                  <a:pt x="455125" y="449943"/>
                </a:cubicBezTo>
                <a:cubicBezTo>
                  <a:pt x="425050" y="455582"/>
                  <a:pt x="397068" y="469295"/>
                  <a:pt x="368039" y="478971"/>
                </a:cubicBezTo>
                <a:lnTo>
                  <a:pt x="324496" y="493485"/>
                </a:lnTo>
                <a:cubicBezTo>
                  <a:pt x="256763" y="488647"/>
                  <a:pt x="188169" y="490772"/>
                  <a:pt x="121296" y="478971"/>
                </a:cubicBezTo>
                <a:cubicBezTo>
                  <a:pt x="104117" y="475940"/>
                  <a:pt x="89240" y="463071"/>
                  <a:pt x="77753" y="449943"/>
                </a:cubicBezTo>
                <a:cubicBezTo>
                  <a:pt x="54779" y="423687"/>
                  <a:pt x="19696" y="362857"/>
                  <a:pt x="19696" y="362857"/>
                </a:cubicBezTo>
                <a:cubicBezTo>
                  <a:pt x="-308" y="282838"/>
                  <a:pt x="-12164" y="263203"/>
                  <a:pt x="19696" y="159657"/>
                </a:cubicBezTo>
                <a:cubicBezTo>
                  <a:pt x="25111" y="142060"/>
                  <a:pt x="89046" y="94968"/>
                  <a:pt x="106782" y="87085"/>
                </a:cubicBezTo>
                <a:cubicBezTo>
                  <a:pt x="134744" y="74658"/>
                  <a:pt x="164839" y="67733"/>
                  <a:pt x="193868" y="58057"/>
                </a:cubicBezTo>
                <a:cubicBezTo>
                  <a:pt x="208382" y="53219"/>
                  <a:pt x="223726" y="50385"/>
                  <a:pt x="237410" y="43543"/>
                </a:cubicBezTo>
                <a:cubicBezTo>
                  <a:pt x="256763" y="33867"/>
                  <a:pt x="274385" y="19379"/>
                  <a:pt x="295468" y="14514"/>
                </a:cubicBezTo>
                <a:cubicBezTo>
                  <a:pt x="338157" y="4663"/>
                  <a:pt x="382553" y="4838"/>
                  <a:pt x="426096" y="0"/>
                </a:cubicBezTo>
                <a:cubicBezTo>
                  <a:pt x="508344" y="4838"/>
                  <a:pt x="590820" y="6703"/>
                  <a:pt x="672839" y="14514"/>
                </a:cubicBezTo>
                <a:cubicBezTo>
                  <a:pt x="692697" y="16405"/>
                  <a:pt x="712561" y="21170"/>
                  <a:pt x="730896" y="29028"/>
                </a:cubicBezTo>
                <a:cubicBezTo>
                  <a:pt x="927841" y="113433"/>
                  <a:pt x="634513" y="11416"/>
                  <a:pt x="817982" y="72571"/>
                </a:cubicBezTo>
                <a:cubicBezTo>
                  <a:pt x="832657" y="94585"/>
                  <a:pt x="861525" y="129613"/>
                  <a:pt x="861525" y="159657"/>
                </a:cubicBezTo>
                <a:cubicBezTo>
                  <a:pt x="861525" y="208279"/>
                  <a:pt x="854403" y="256743"/>
                  <a:pt x="847010" y="304800"/>
                </a:cubicBezTo>
                <a:cubicBezTo>
                  <a:pt x="844684" y="319922"/>
                  <a:pt x="842053" y="336396"/>
                  <a:pt x="832496" y="348343"/>
                </a:cubicBezTo>
                <a:cubicBezTo>
                  <a:pt x="821599" y="361964"/>
                  <a:pt x="804099" y="368716"/>
                  <a:pt x="788953" y="377371"/>
                </a:cubicBezTo>
                <a:cubicBezTo>
                  <a:pt x="735397" y="407975"/>
                  <a:pt x="731288" y="407926"/>
                  <a:pt x="672839" y="420914"/>
                </a:cubicBezTo>
                <a:cubicBezTo>
                  <a:pt x="603255" y="436377"/>
                  <a:pt x="636554" y="430590"/>
                  <a:pt x="600268" y="435428"/>
                </a:cubicBezTo>
                <a:close/>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3" name="Rectangle 2"/>
          <p:cNvSpPr/>
          <p:nvPr/>
        </p:nvSpPr>
        <p:spPr>
          <a:xfrm>
            <a:off x="331104" y="3810000"/>
            <a:ext cx="2444901" cy="134806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European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Union Urban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Populations</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5126872"/>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457200" y="1981200"/>
            <a:ext cx="8229600" cy="3657600"/>
          </a:xfrm>
          <a:prstGeom prst="rect">
            <a:avLst/>
          </a:prstGeom>
          <a:noFill/>
          <a:ln w="9525">
            <a:noFill/>
            <a:miter lim="800000"/>
            <a:headEnd/>
            <a:tailEnd/>
          </a:ln>
        </p:spPr>
        <p:txBody>
          <a:bodyPr wrap="square">
            <a:no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main languages of Italy reflect the main ethnic groups,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at least in the north,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include . . .</a:t>
            </a:r>
            <a:endParaRPr kumimoji="0" lang="en-US" sz="40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358608019"/>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00100" y="2160925"/>
            <a:ext cx="7543800" cy="347787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Many languages are spoken throughout Italy  and in the very North, Italian is </a:t>
            </a:r>
            <a:r>
              <a:rPr kumimoji="0" lang="en-US" sz="4400" b="1" i="1" u="none" strike="noStrike" kern="1200" cap="none" spc="0" normalizeH="0" baseline="0" noProof="0" dirty="0">
                <a:ln>
                  <a:noFill/>
                </a:ln>
                <a:solidFill>
                  <a:srgbClr val="FFFFFF"/>
                </a:solidFill>
                <a:effectLst/>
                <a:uLnTx/>
                <a:uFillTx/>
                <a:latin typeface="Arial" charset="0"/>
                <a:ea typeface="+mn-ea"/>
                <a:cs typeface="+mn-cs"/>
              </a:rPr>
              <a:t>not </a:t>
            </a:r>
            <a:r>
              <a:rPr kumimoji="0" lang="en-US" sz="4400" b="1" i="0" u="none" strike="noStrike" kern="1200" cap="none" spc="0" normalizeH="0" baseline="0" noProof="0" dirty="0">
                <a:ln>
                  <a:noFill/>
                </a:ln>
                <a:solidFill>
                  <a:srgbClr val="FFFFFF"/>
                </a:solidFill>
                <a:effectLst/>
                <a:uLnTx/>
                <a:uFillTx/>
                <a:latin typeface="Arial" charset="0"/>
                <a:ea typeface="+mn-ea"/>
                <a:cs typeface="+mn-cs"/>
              </a:rPr>
              <a:t>the main language . . .</a:t>
            </a:r>
          </a:p>
        </p:txBody>
      </p:sp>
    </p:spTree>
    <p:extLst>
      <p:ext uri="{BB962C8B-B14F-4D97-AF65-F5344CB8AC3E}">
        <p14:creationId xmlns:p14="http://schemas.microsoft.com/office/powerpoint/2010/main" val="804739200"/>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9156" name="Text Box 9"/>
          <p:cNvSpPr txBox="1">
            <a:spLocks noChangeArrowheads="1"/>
          </p:cNvSpPr>
          <p:nvPr/>
        </p:nvSpPr>
        <p:spPr bwMode="auto">
          <a:xfrm>
            <a:off x="1752600" y="762000"/>
            <a:ext cx="5541963" cy="5201424"/>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Verdana" pitchFamily="34" charset="0"/>
                <a:ea typeface="+mn-ea"/>
                <a:cs typeface="+mn-cs"/>
              </a:rPr>
              <a:t>Main Languages</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Italian</a:t>
            </a: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 (official)</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German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parts of </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Trentino</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-Alto Adige region are predominantly German speaking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1" i="0" u="none" strike="noStrike" kern="1200" cap="none" spc="0" normalizeH="0" baseline="0" noProof="0" dirty="0">
              <a:ln>
                <a:noFill/>
              </a:ln>
              <a:solidFill>
                <a:srgbClr val="94D7E7"/>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French</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small French-speaking minority in Valle d'Aosta region (near France)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Slovene-speaking minority in the Trieste-</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Gorizia</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area (near Slovenia)</a:t>
            </a:r>
          </a:p>
        </p:txBody>
      </p:sp>
      <p:sp>
        <p:nvSpPr>
          <p:cNvPr id="6" name="Rectangle 3">
            <a:extLst>
              <a:ext uri="{FF2B5EF4-FFF2-40B4-BE49-F238E27FC236}">
                <a16:creationId xmlns:a16="http://schemas.microsoft.com/office/drawing/2014/main" id="{ECF399DE-8C3D-497C-BC01-02D45C192B14}"/>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06351335"/>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3" name="Rectangle 2"/>
          <p:cNvSpPr/>
          <p:nvPr/>
        </p:nvSpPr>
        <p:spPr>
          <a:xfrm>
            <a:off x="2434888" y="2844225"/>
            <a:ext cx="1718740"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Italian</a:t>
            </a:r>
          </a:p>
        </p:txBody>
      </p:sp>
    </p:spTree>
    <p:extLst>
      <p:ext uri="{BB962C8B-B14F-4D97-AF65-F5344CB8AC3E}">
        <p14:creationId xmlns:p14="http://schemas.microsoft.com/office/powerpoint/2010/main" val="2895028132"/>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9156" name="Text Box 9"/>
          <p:cNvSpPr txBox="1">
            <a:spLocks noChangeArrowheads="1"/>
          </p:cNvSpPr>
          <p:nvPr/>
        </p:nvSpPr>
        <p:spPr bwMode="auto">
          <a:xfrm>
            <a:off x="1752600" y="762000"/>
            <a:ext cx="5541963" cy="5201424"/>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Verdana" pitchFamily="34" charset="0"/>
                <a:ea typeface="+mn-ea"/>
                <a:cs typeface="+mn-cs"/>
              </a:rPr>
              <a:t>Main Languages</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Italian</a:t>
            </a:r>
            <a:r>
              <a:rPr kumimoji="0" lang="en-US" sz="1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(official)</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German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parts of </a:t>
            </a:r>
            <a:r>
              <a:rPr kumimoji="0" lang="en-US" sz="1600" b="1" i="0" u="none" strike="noStrike" kern="1200" cap="none" spc="0" normalizeH="0" baseline="0" noProof="0" dirty="0" err="1">
                <a:ln>
                  <a:noFill/>
                </a:ln>
                <a:solidFill>
                  <a:srgbClr val="000000"/>
                </a:solidFill>
                <a:effectLst/>
                <a:uLnTx/>
                <a:uFillTx/>
                <a:latin typeface="Verdana" pitchFamily="34" charset="0"/>
                <a:ea typeface="+mn-ea"/>
                <a:cs typeface="+mn-cs"/>
              </a:rPr>
              <a:t>Trentino</a:t>
            </a: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-Alto Adige region are predominantly German speaking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1" i="0" u="none" strike="noStrike" kern="1200" cap="none" spc="0" normalizeH="0" baseline="0" noProof="0" dirty="0">
              <a:ln>
                <a:noFill/>
              </a:ln>
              <a:solidFill>
                <a:srgbClr val="94D7E7"/>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French</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small French-speaking minority in Valle d'Aosta region (near France)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Slovene-speaking minority in the Trieste-</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Gorizia</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area (near Slovenia)</a:t>
            </a:r>
          </a:p>
        </p:txBody>
      </p:sp>
      <p:sp>
        <p:nvSpPr>
          <p:cNvPr id="6" name="Rectangle 3">
            <a:extLst>
              <a:ext uri="{FF2B5EF4-FFF2-40B4-BE49-F238E27FC236}">
                <a16:creationId xmlns:a16="http://schemas.microsoft.com/office/drawing/2014/main" id="{100F1080-8AB3-4795-ADC1-731A68FBAB75}"/>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326532509"/>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a:off x="3532472" y="221381"/>
            <a:ext cx="1212783" cy="1020278"/>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3" name="Rectangle 2"/>
          <p:cNvSpPr/>
          <p:nvPr/>
        </p:nvSpPr>
        <p:spPr>
          <a:xfrm>
            <a:off x="4711143" y="762000"/>
            <a:ext cx="1994457"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German</a:t>
            </a:r>
          </a:p>
        </p:txBody>
      </p:sp>
    </p:spTree>
    <p:extLst>
      <p:ext uri="{BB962C8B-B14F-4D97-AF65-F5344CB8AC3E}">
        <p14:creationId xmlns:p14="http://schemas.microsoft.com/office/powerpoint/2010/main" val="2734213106"/>
      </p:ext>
    </p:extLst>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9156" name="Text Box 9"/>
          <p:cNvSpPr txBox="1">
            <a:spLocks noChangeArrowheads="1"/>
          </p:cNvSpPr>
          <p:nvPr/>
        </p:nvSpPr>
        <p:spPr bwMode="auto">
          <a:xfrm>
            <a:off x="1752600" y="762000"/>
            <a:ext cx="5541963" cy="5201424"/>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Verdana" pitchFamily="34" charset="0"/>
                <a:ea typeface="+mn-ea"/>
                <a:cs typeface="+mn-cs"/>
              </a:rPr>
              <a:t>Main Languages</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Italian</a:t>
            </a:r>
            <a:r>
              <a:rPr kumimoji="0" lang="en-US" sz="1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(official)</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German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parts of </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Trentino</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-Alto Adige region are predominantly German speaking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French</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small French-speaking minority in Valle d'Aosta region (near France)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Slovene-speaking minority in the Trieste-</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Gorizia</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area (near Slovenia)</a:t>
            </a:r>
          </a:p>
        </p:txBody>
      </p:sp>
      <p:sp>
        <p:nvSpPr>
          <p:cNvPr id="6" name="Rectangle 3">
            <a:extLst>
              <a:ext uri="{FF2B5EF4-FFF2-40B4-BE49-F238E27FC236}">
                <a16:creationId xmlns:a16="http://schemas.microsoft.com/office/drawing/2014/main" id="{3E04607A-541E-43E7-8DFC-9C79E7034DCD}"/>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32179585"/>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a:off x="2065637" y="828575"/>
            <a:ext cx="820057" cy="533400"/>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5" name="Rectangle 4"/>
          <p:cNvSpPr/>
          <p:nvPr/>
        </p:nvSpPr>
        <p:spPr>
          <a:xfrm>
            <a:off x="2039689" y="1376413"/>
            <a:ext cx="1754006"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French</a:t>
            </a:r>
          </a:p>
        </p:txBody>
      </p:sp>
    </p:spTree>
    <p:extLst>
      <p:ext uri="{BB962C8B-B14F-4D97-AF65-F5344CB8AC3E}">
        <p14:creationId xmlns:p14="http://schemas.microsoft.com/office/powerpoint/2010/main" val="2987422350"/>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Verdana" pitchFamily="34" charset="0"/>
                <a:ea typeface="+mn-ea"/>
                <a:cs typeface="+mn-cs"/>
              </a:rPr>
              <a:t>CIA World Factbook</a:t>
            </a:r>
          </a:p>
        </p:txBody>
      </p:sp>
      <p:sp>
        <p:nvSpPr>
          <p:cNvPr id="49156" name="Text Box 9"/>
          <p:cNvSpPr txBox="1">
            <a:spLocks noChangeArrowheads="1"/>
          </p:cNvSpPr>
          <p:nvPr/>
        </p:nvSpPr>
        <p:spPr bwMode="auto">
          <a:xfrm>
            <a:off x="1752600" y="762000"/>
            <a:ext cx="5541963" cy="5201424"/>
          </a:xfrm>
          <a:prstGeom prst="rect">
            <a:avLst/>
          </a:prstGeom>
          <a:noFill/>
          <a:ln w="9525">
            <a:noFill/>
            <a:miter lim="800000"/>
            <a:headEnd/>
            <a:tailEnd/>
          </a:ln>
        </p:spPr>
        <p:txBody>
          <a:bodyPr>
            <a:spAutoFit/>
          </a:bodyPr>
          <a:lstStyle/>
          <a:p>
            <a:pPr marL="0" marR="0" lvl="0" indent="28575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Verdana" pitchFamily="34" charset="0"/>
                <a:ea typeface="+mn-ea"/>
                <a:cs typeface="+mn-cs"/>
              </a:rPr>
              <a:t>Main Languages</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Italian</a:t>
            </a:r>
            <a:r>
              <a:rPr kumimoji="0" lang="en-US" sz="1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(official)</a:t>
            </a:r>
          </a:p>
          <a:p>
            <a:pPr marL="0" marR="0" lvl="0"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German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parts of </a:t>
            </a:r>
            <a:r>
              <a:rPr kumimoji="0" lang="en-US" sz="16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Trentino</a:t>
            </a: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-Alto Adige region are predominantly German speaking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French</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small French-speaking minority in Valle d'Aosta region (near France)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2857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Slovene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Slovene-speaking minority in the Trieste-</a:t>
            </a:r>
            <a:r>
              <a:rPr kumimoji="0" lang="en-US" sz="1600" b="1" i="0" u="none" strike="noStrike" kern="1200" cap="none" spc="0" normalizeH="0" baseline="0" noProof="0" dirty="0" err="1">
                <a:ln>
                  <a:noFill/>
                </a:ln>
                <a:solidFill>
                  <a:srgbClr val="000000"/>
                </a:solidFill>
                <a:effectLst/>
                <a:uLnTx/>
                <a:uFillTx/>
                <a:latin typeface="Verdana" pitchFamily="34" charset="0"/>
                <a:ea typeface="+mn-ea"/>
                <a:cs typeface="+mn-cs"/>
              </a:rPr>
              <a:t>Gorizia</a:t>
            </a:r>
            <a:r>
              <a:rPr kumimoji="0" lang="en-US" sz="1600" b="1" i="0" u="none" strike="noStrike" kern="1200" cap="none" spc="0" normalizeH="0" baseline="0" noProof="0" dirty="0">
                <a:ln>
                  <a:noFill/>
                </a:ln>
                <a:solidFill>
                  <a:srgbClr val="000000"/>
                </a:solidFill>
                <a:effectLst/>
                <a:uLnTx/>
                <a:uFillTx/>
                <a:latin typeface="Verdana" pitchFamily="34" charset="0"/>
                <a:ea typeface="+mn-ea"/>
                <a:cs typeface="+mn-cs"/>
              </a:rPr>
              <a:t> area (near Slovenia)</a:t>
            </a:r>
          </a:p>
        </p:txBody>
      </p:sp>
      <p:sp>
        <p:nvSpPr>
          <p:cNvPr id="6" name="Rectangle 3">
            <a:extLst>
              <a:ext uri="{FF2B5EF4-FFF2-40B4-BE49-F238E27FC236}">
                <a16:creationId xmlns:a16="http://schemas.microsoft.com/office/drawing/2014/main" id="{8A74CAEE-B5ED-42F2-9033-61CC156AB647}"/>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https://www.cia.gov/the-world-factbook/countries/italy/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04484272"/>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2" name="Freeform 1"/>
          <p:cNvSpPr/>
          <p:nvPr/>
        </p:nvSpPr>
        <p:spPr>
          <a:xfrm rot="2185069">
            <a:off x="4404825" y="652800"/>
            <a:ext cx="902063" cy="586740"/>
          </a:xfrm>
          <a:custGeom>
            <a:avLst/>
            <a:gdLst>
              <a:gd name="connsiteX0" fmla="*/ 77002 w 1212783"/>
              <a:gd name="connsiteY0" fmla="*/ 433137 h 1020278"/>
              <a:gd name="connsiteX1" fmla="*/ 86627 w 1212783"/>
              <a:gd name="connsiteY1" fmla="*/ 519764 h 1020278"/>
              <a:gd name="connsiteX2" fmla="*/ 28875 w 1212783"/>
              <a:gd name="connsiteY2" fmla="*/ 577516 h 1020278"/>
              <a:gd name="connsiteX3" fmla="*/ 0 w 1212783"/>
              <a:gd name="connsiteY3" fmla="*/ 693019 h 1020278"/>
              <a:gd name="connsiteX4" fmla="*/ 19250 w 1212783"/>
              <a:gd name="connsiteY4" fmla="*/ 827773 h 1020278"/>
              <a:gd name="connsiteX5" fmla="*/ 28875 w 1212783"/>
              <a:gd name="connsiteY5" fmla="*/ 856648 h 1020278"/>
              <a:gd name="connsiteX6" fmla="*/ 57751 w 1212783"/>
              <a:gd name="connsiteY6" fmla="*/ 875899 h 1020278"/>
              <a:gd name="connsiteX7" fmla="*/ 96252 w 1212783"/>
              <a:gd name="connsiteY7" fmla="*/ 933651 h 1020278"/>
              <a:gd name="connsiteX8" fmla="*/ 115503 w 1212783"/>
              <a:gd name="connsiteY8" fmla="*/ 962526 h 1020278"/>
              <a:gd name="connsiteX9" fmla="*/ 144379 w 1212783"/>
              <a:gd name="connsiteY9" fmla="*/ 972152 h 1020278"/>
              <a:gd name="connsiteX10" fmla="*/ 163629 w 1212783"/>
              <a:gd name="connsiteY10" fmla="*/ 1001027 h 1020278"/>
              <a:gd name="connsiteX11" fmla="*/ 221381 w 1212783"/>
              <a:gd name="connsiteY11" fmla="*/ 1020278 h 1020278"/>
              <a:gd name="connsiteX12" fmla="*/ 442762 w 1212783"/>
              <a:gd name="connsiteY12" fmla="*/ 1010653 h 1020278"/>
              <a:gd name="connsiteX13" fmla="*/ 471637 w 1212783"/>
              <a:gd name="connsiteY13" fmla="*/ 991402 h 1020278"/>
              <a:gd name="connsiteX14" fmla="*/ 510139 w 1212783"/>
              <a:gd name="connsiteY14" fmla="*/ 981777 h 1020278"/>
              <a:gd name="connsiteX15" fmla="*/ 539014 w 1212783"/>
              <a:gd name="connsiteY15" fmla="*/ 972152 h 1020278"/>
              <a:gd name="connsiteX16" fmla="*/ 577515 w 1212783"/>
              <a:gd name="connsiteY16" fmla="*/ 962526 h 1020278"/>
              <a:gd name="connsiteX17" fmla="*/ 606391 w 1212783"/>
              <a:gd name="connsiteY17" fmla="*/ 952901 h 1020278"/>
              <a:gd name="connsiteX18" fmla="*/ 673768 w 1212783"/>
              <a:gd name="connsiteY18" fmla="*/ 933651 h 1020278"/>
              <a:gd name="connsiteX19" fmla="*/ 741145 w 1212783"/>
              <a:gd name="connsiteY19" fmla="*/ 885524 h 1020278"/>
              <a:gd name="connsiteX20" fmla="*/ 779646 w 1212783"/>
              <a:gd name="connsiteY20" fmla="*/ 866274 h 1020278"/>
              <a:gd name="connsiteX21" fmla="*/ 808522 w 1212783"/>
              <a:gd name="connsiteY21" fmla="*/ 847023 h 1020278"/>
              <a:gd name="connsiteX22" fmla="*/ 847023 w 1212783"/>
              <a:gd name="connsiteY22" fmla="*/ 827773 h 1020278"/>
              <a:gd name="connsiteX23" fmla="*/ 875899 w 1212783"/>
              <a:gd name="connsiteY23" fmla="*/ 808522 h 1020278"/>
              <a:gd name="connsiteX24" fmla="*/ 904774 w 1212783"/>
              <a:gd name="connsiteY24" fmla="*/ 798897 h 1020278"/>
              <a:gd name="connsiteX25" fmla="*/ 962526 w 1212783"/>
              <a:gd name="connsiteY25" fmla="*/ 760396 h 1020278"/>
              <a:gd name="connsiteX26" fmla="*/ 1020277 w 1212783"/>
              <a:gd name="connsiteY26" fmla="*/ 721895 h 1020278"/>
              <a:gd name="connsiteX27" fmla="*/ 1039528 w 1212783"/>
              <a:gd name="connsiteY27" fmla="*/ 693019 h 1020278"/>
              <a:gd name="connsiteX28" fmla="*/ 1097280 w 1212783"/>
              <a:gd name="connsiteY28" fmla="*/ 635267 h 1020278"/>
              <a:gd name="connsiteX29" fmla="*/ 1135781 w 1212783"/>
              <a:gd name="connsiteY29" fmla="*/ 577516 h 1020278"/>
              <a:gd name="connsiteX30" fmla="*/ 1155031 w 1212783"/>
              <a:gd name="connsiteY30" fmla="*/ 519764 h 1020278"/>
              <a:gd name="connsiteX31" fmla="*/ 1164656 w 1212783"/>
              <a:gd name="connsiteY31" fmla="*/ 481263 h 1020278"/>
              <a:gd name="connsiteX32" fmla="*/ 1183907 w 1212783"/>
              <a:gd name="connsiteY32" fmla="*/ 423512 h 1020278"/>
              <a:gd name="connsiteX33" fmla="*/ 1193532 w 1212783"/>
              <a:gd name="connsiteY33" fmla="*/ 394636 h 1020278"/>
              <a:gd name="connsiteX34" fmla="*/ 1203157 w 1212783"/>
              <a:gd name="connsiteY34" fmla="*/ 365760 h 1020278"/>
              <a:gd name="connsiteX35" fmla="*/ 1212783 w 1212783"/>
              <a:gd name="connsiteY35" fmla="*/ 317634 h 1020278"/>
              <a:gd name="connsiteX36" fmla="*/ 1203157 w 1212783"/>
              <a:gd name="connsiteY36" fmla="*/ 192505 h 1020278"/>
              <a:gd name="connsiteX37" fmla="*/ 1174282 w 1212783"/>
              <a:gd name="connsiteY37" fmla="*/ 173255 h 1020278"/>
              <a:gd name="connsiteX38" fmla="*/ 1155031 w 1212783"/>
              <a:gd name="connsiteY38" fmla="*/ 144379 h 1020278"/>
              <a:gd name="connsiteX39" fmla="*/ 1097280 w 1212783"/>
              <a:gd name="connsiteY39" fmla="*/ 105878 h 1020278"/>
              <a:gd name="connsiteX40" fmla="*/ 1039528 w 1212783"/>
              <a:gd name="connsiteY40" fmla="*/ 77002 h 1020278"/>
              <a:gd name="connsiteX41" fmla="*/ 1010652 w 1212783"/>
              <a:gd name="connsiteY41" fmla="*/ 57752 h 1020278"/>
              <a:gd name="connsiteX42" fmla="*/ 952901 w 1212783"/>
              <a:gd name="connsiteY42" fmla="*/ 38501 h 1020278"/>
              <a:gd name="connsiteX43" fmla="*/ 924025 w 1212783"/>
              <a:gd name="connsiteY43" fmla="*/ 19251 h 1020278"/>
              <a:gd name="connsiteX44" fmla="*/ 837397 w 1212783"/>
              <a:gd name="connsiteY44" fmla="*/ 0 h 1020278"/>
              <a:gd name="connsiteX45" fmla="*/ 625642 w 1212783"/>
              <a:gd name="connsiteY45" fmla="*/ 19251 h 1020278"/>
              <a:gd name="connsiteX46" fmla="*/ 567890 w 1212783"/>
              <a:gd name="connsiteY46" fmla="*/ 38501 h 1020278"/>
              <a:gd name="connsiteX47" fmla="*/ 539014 w 1212783"/>
              <a:gd name="connsiteY47" fmla="*/ 48126 h 1020278"/>
              <a:gd name="connsiteX48" fmla="*/ 471637 w 1212783"/>
              <a:gd name="connsiteY48" fmla="*/ 57752 h 1020278"/>
              <a:gd name="connsiteX49" fmla="*/ 394635 w 1212783"/>
              <a:gd name="connsiteY49" fmla="*/ 77002 h 1020278"/>
              <a:gd name="connsiteX50" fmla="*/ 336884 w 1212783"/>
              <a:gd name="connsiteY50" fmla="*/ 96253 h 1020278"/>
              <a:gd name="connsiteX51" fmla="*/ 308008 w 1212783"/>
              <a:gd name="connsiteY51" fmla="*/ 115503 h 1020278"/>
              <a:gd name="connsiteX52" fmla="*/ 240631 w 1212783"/>
              <a:gd name="connsiteY52" fmla="*/ 144379 h 1020278"/>
              <a:gd name="connsiteX53" fmla="*/ 211755 w 1212783"/>
              <a:gd name="connsiteY53" fmla="*/ 173255 h 1020278"/>
              <a:gd name="connsiteX54" fmla="*/ 154004 w 1212783"/>
              <a:gd name="connsiteY54" fmla="*/ 211756 h 1020278"/>
              <a:gd name="connsiteX55" fmla="*/ 96252 w 1212783"/>
              <a:gd name="connsiteY55" fmla="*/ 259882 h 1020278"/>
              <a:gd name="connsiteX56" fmla="*/ 67376 w 1212783"/>
              <a:gd name="connsiteY56" fmla="*/ 327259 h 1020278"/>
              <a:gd name="connsiteX57" fmla="*/ 48126 w 1212783"/>
              <a:gd name="connsiteY57" fmla="*/ 385011 h 1020278"/>
              <a:gd name="connsiteX58" fmla="*/ 57751 w 1212783"/>
              <a:gd name="connsiteY58" fmla="*/ 500514 h 102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2783" h="1020278">
                <a:moveTo>
                  <a:pt x="77002" y="433137"/>
                </a:moveTo>
                <a:cubicBezTo>
                  <a:pt x="89354" y="464018"/>
                  <a:pt x="109485" y="487109"/>
                  <a:pt x="86627" y="519764"/>
                </a:cubicBezTo>
                <a:cubicBezTo>
                  <a:pt x="71015" y="542067"/>
                  <a:pt x="28875" y="577516"/>
                  <a:pt x="28875" y="577516"/>
                </a:cubicBezTo>
                <a:cubicBezTo>
                  <a:pt x="3454" y="653782"/>
                  <a:pt x="12961" y="615251"/>
                  <a:pt x="0" y="693019"/>
                </a:cubicBezTo>
                <a:cubicBezTo>
                  <a:pt x="5989" y="746921"/>
                  <a:pt x="6992" y="778740"/>
                  <a:pt x="19250" y="827773"/>
                </a:cubicBezTo>
                <a:cubicBezTo>
                  <a:pt x="21711" y="837616"/>
                  <a:pt x="22537" y="848726"/>
                  <a:pt x="28875" y="856648"/>
                </a:cubicBezTo>
                <a:cubicBezTo>
                  <a:pt x="36102" y="865681"/>
                  <a:pt x="48126" y="869482"/>
                  <a:pt x="57751" y="875899"/>
                </a:cubicBezTo>
                <a:lnTo>
                  <a:pt x="96252" y="933651"/>
                </a:lnTo>
                <a:cubicBezTo>
                  <a:pt x="102669" y="943276"/>
                  <a:pt x="104529" y="958868"/>
                  <a:pt x="115503" y="962526"/>
                </a:cubicBezTo>
                <a:lnTo>
                  <a:pt x="144379" y="972152"/>
                </a:lnTo>
                <a:cubicBezTo>
                  <a:pt x="150796" y="981777"/>
                  <a:pt x="153820" y="994896"/>
                  <a:pt x="163629" y="1001027"/>
                </a:cubicBezTo>
                <a:cubicBezTo>
                  <a:pt x="180837" y="1011782"/>
                  <a:pt x="221381" y="1020278"/>
                  <a:pt x="221381" y="1020278"/>
                </a:cubicBezTo>
                <a:cubicBezTo>
                  <a:pt x="295175" y="1017070"/>
                  <a:pt x="369385" y="1019120"/>
                  <a:pt x="442762" y="1010653"/>
                </a:cubicBezTo>
                <a:cubicBezTo>
                  <a:pt x="454254" y="1009327"/>
                  <a:pt x="461004" y="995959"/>
                  <a:pt x="471637" y="991402"/>
                </a:cubicBezTo>
                <a:cubicBezTo>
                  <a:pt x="483796" y="986191"/>
                  <a:pt x="497419" y="985411"/>
                  <a:pt x="510139" y="981777"/>
                </a:cubicBezTo>
                <a:cubicBezTo>
                  <a:pt x="519894" y="978990"/>
                  <a:pt x="529259" y="974939"/>
                  <a:pt x="539014" y="972152"/>
                </a:cubicBezTo>
                <a:cubicBezTo>
                  <a:pt x="551734" y="968518"/>
                  <a:pt x="564795" y="966160"/>
                  <a:pt x="577515" y="962526"/>
                </a:cubicBezTo>
                <a:cubicBezTo>
                  <a:pt x="587271" y="959739"/>
                  <a:pt x="596635" y="955688"/>
                  <a:pt x="606391" y="952901"/>
                </a:cubicBezTo>
                <a:cubicBezTo>
                  <a:pt x="690993" y="928730"/>
                  <a:pt x="604533" y="956728"/>
                  <a:pt x="673768" y="933651"/>
                </a:cubicBezTo>
                <a:cubicBezTo>
                  <a:pt x="690292" y="921258"/>
                  <a:pt x="721443" y="896782"/>
                  <a:pt x="741145" y="885524"/>
                </a:cubicBezTo>
                <a:cubicBezTo>
                  <a:pt x="753603" y="878405"/>
                  <a:pt x="767188" y="873393"/>
                  <a:pt x="779646" y="866274"/>
                </a:cubicBezTo>
                <a:cubicBezTo>
                  <a:pt x="789690" y="860535"/>
                  <a:pt x="798478" y="852762"/>
                  <a:pt x="808522" y="847023"/>
                </a:cubicBezTo>
                <a:cubicBezTo>
                  <a:pt x="820980" y="839904"/>
                  <a:pt x="834565" y="834892"/>
                  <a:pt x="847023" y="827773"/>
                </a:cubicBezTo>
                <a:cubicBezTo>
                  <a:pt x="857067" y="822034"/>
                  <a:pt x="865552" y="813696"/>
                  <a:pt x="875899" y="808522"/>
                </a:cubicBezTo>
                <a:cubicBezTo>
                  <a:pt x="884974" y="803985"/>
                  <a:pt x="895149" y="802105"/>
                  <a:pt x="904774" y="798897"/>
                </a:cubicBezTo>
                <a:cubicBezTo>
                  <a:pt x="924025" y="786063"/>
                  <a:pt x="946166" y="776756"/>
                  <a:pt x="962526" y="760396"/>
                </a:cubicBezTo>
                <a:cubicBezTo>
                  <a:pt x="998576" y="724346"/>
                  <a:pt x="978488" y="735825"/>
                  <a:pt x="1020277" y="721895"/>
                </a:cubicBezTo>
                <a:cubicBezTo>
                  <a:pt x="1026694" y="712270"/>
                  <a:pt x="1031842" y="701665"/>
                  <a:pt x="1039528" y="693019"/>
                </a:cubicBezTo>
                <a:cubicBezTo>
                  <a:pt x="1057615" y="672671"/>
                  <a:pt x="1082178" y="657919"/>
                  <a:pt x="1097280" y="635267"/>
                </a:cubicBezTo>
                <a:lnTo>
                  <a:pt x="1135781" y="577516"/>
                </a:lnTo>
                <a:cubicBezTo>
                  <a:pt x="1142198" y="558265"/>
                  <a:pt x="1150110" y="539450"/>
                  <a:pt x="1155031" y="519764"/>
                </a:cubicBezTo>
                <a:cubicBezTo>
                  <a:pt x="1158239" y="506930"/>
                  <a:pt x="1160855" y="493934"/>
                  <a:pt x="1164656" y="481263"/>
                </a:cubicBezTo>
                <a:cubicBezTo>
                  <a:pt x="1170487" y="461827"/>
                  <a:pt x="1177490" y="442762"/>
                  <a:pt x="1183907" y="423512"/>
                </a:cubicBezTo>
                <a:lnTo>
                  <a:pt x="1193532" y="394636"/>
                </a:lnTo>
                <a:cubicBezTo>
                  <a:pt x="1196740" y="385011"/>
                  <a:pt x="1201167" y="375709"/>
                  <a:pt x="1203157" y="365760"/>
                </a:cubicBezTo>
                <a:lnTo>
                  <a:pt x="1212783" y="317634"/>
                </a:lnTo>
                <a:cubicBezTo>
                  <a:pt x="1209574" y="275924"/>
                  <a:pt x="1213936" y="232925"/>
                  <a:pt x="1203157" y="192505"/>
                </a:cubicBezTo>
                <a:cubicBezTo>
                  <a:pt x="1200176" y="181328"/>
                  <a:pt x="1182462" y="181435"/>
                  <a:pt x="1174282" y="173255"/>
                </a:cubicBezTo>
                <a:cubicBezTo>
                  <a:pt x="1166102" y="165075"/>
                  <a:pt x="1163737" y="151997"/>
                  <a:pt x="1155031" y="144379"/>
                </a:cubicBezTo>
                <a:cubicBezTo>
                  <a:pt x="1137619" y="129144"/>
                  <a:pt x="1116530" y="118712"/>
                  <a:pt x="1097280" y="105878"/>
                </a:cubicBezTo>
                <a:cubicBezTo>
                  <a:pt x="1014532" y="50712"/>
                  <a:pt x="1119223" y="116848"/>
                  <a:pt x="1039528" y="77002"/>
                </a:cubicBezTo>
                <a:cubicBezTo>
                  <a:pt x="1029181" y="71829"/>
                  <a:pt x="1021223" y="62450"/>
                  <a:pt x="1010652" y="57752"/>
                </a:cubicBezTo>
                <a:cubicBezTo>
                  <a:pt x="992109" y="49511"/>
                  <a:pt x="969785" y="49757"/>
                  <a:pt x="952901" y="38501"/>
                </a:cubicBezTo>
                <a:cubicBezTo>
                  <a:pt x="943276" y="32084"/>
                  <a:pt x="934658" y="23808"/>
                  <a:pt x="924025" y="19251"/>
                </a:cubicBezTo>
                <a:cubicBezTo>
                  <a:pt x="912125" y="14151"/>
                  <a:pt x="845970" y="1715"/>
                  <a:pt x="837397" y="0"/>
                </a:cubicBezTo>
                <a:cubicBezTo>
                  <a:pt x="790969" y="2902"/>
                  <a:pt x="685920" y="4181"/>
                  <a:pt x="625642" y="19251"/>
                </a:cubicBezTo>
                <a:cubicBezTo>
                  <a:pt x="605956" y="24173"/>
                  <a:pt x="587141" y="32084"/>
                  <a:pt x="567890" y="38501"/>
                </a:cubicBezTo>
                <a:cubicBezTo>
                  <a:pt x="558265" y="41709"/>
                  <a:pt x="549058" y="46691"/>
                  <a:pt x="539014" y="48126"/>
                </a:cubicBezTo>
                <a:lnTo>
                  <a:pt x="471637" y="57752"/>
                </a:lnTo>
                <a:cubicBezTo>
                  <a:pt x="384016" y="86959"/>
                  <a:pt x="522413" y="42153"/>
                  <a:pt x="394635" y="77002"/>
                </a:cubicBezTo>
                <a:cubicBezTo>
                  <a:pt x="375058" y="82341"/>
                  <a:pt x="353768" y="84997"/>
                  <a:pt x="336884" y="96253"/>
                </a:cubicBezTo>
                <a:cubicBezTo>
                  <a:pt x="327259" y="102670"/>
                  <a:pt x="318355" y="110330"/>
                  <a:pt x="308008" y="115503"/>
                </a:cubicBezTo>
                <a:cubicBezTo>
                  <a:pt x="266115" y="136449"/>
                  <a:pt x="287365" y="110997"/>
                  <a:pt x="240631" y="144379"/>
                </a:cubicBezTo>
                <a:cubicBezTo>
                  <a:pt x="229554" y="152291"/>
                  <a:pt x="222500" y="164898"/>
                  <a:pt x="211755" y="173255"/>
                </a:cubicBezTo>
                <a:cubicBezTo>
                  <a:pt x="193493" y="187459"/>
                  <a:pt x="170364" y="195396"/>
                  <a:pt x="154004" y="211756"/>
                </a:cubicBezTo>
                <a:cubicBezTo>
                  <a:pt x="116948" y="248812"/>
                  <a:pt x="136454" y="233081"/>
                  <a:pt x="96252" y="259882"/>
                </a:cubicBezTo>
                <a:cubicBezTo>
                  <a:pt x="65270" y="352832"/>
                  <a:pt x="114952" y="208319"/>
                  <a:pt x="67376" y="327259"/>
                </a:cubicBezTo>
                <a:cubicBezTo>
                  <a:pt x="59840" y="346100"/>
                  <a:pt x="48126" y="385011"/>
                  <a:pt x="48126" y="385011"/>
                </a:cubicBezTo>
                <a:cubicBezTo>
                  <a:pt x="59343" y="474748"/>
                  <a:pt x="57751" y="436146"/>
                  <a:pt x="57751" y="500514"/>
                </a:cubicBez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FFFFFF"/>
              </a:solidFill>
              <a:effectLst/>
              <a:uLnTx/>
              <a:uFillTx/>
              <a:latin typeface="Arial"/>
              <a:ea typeface="+mn-ea"/>
              <a:cs typeface="+mn-cs"/>
            </a:endParaRPr>
          </a:p>
        </p:txBody>
      </p:sp>
      <p:sp>
        <p:nvSpPr>
          <p:cNvPr id="5" name="Rectangle 4"/>
          <p:cNvSpPr/>
          <p:nvPr/>
        </p:nvSpPr>
        <p:spPr>
          <a:xfrm>
            <a:off x="4555129" y="1157624"/>
            <a:ext cx="2002471"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Slovene</a:t>
            </a:r>
          </a:p>
        </p:txBody>
      </p:sp>
    </p:spTree>
    <p:extLst>
      <p:ext uri="{BB962C8B-B14F-4D97-AF65-F5344CB8AC3E}">
        <p14:creationId xmlns:p14="http://schemas.microsoft.com/office/powerpoint/2010/main" val="2652564264"/>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Tree>
    <p:extLst>
      <p:ext uri="{BB962C8B-B14F-4D97-AF65-F5344CB8AC3E}">
        <p14:creationId xmlns:p14="http://schemas.microsoft.com/office/powerpoint/2010/main" val="1151007287"/>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www.jdbassc.com/maps/map_southern_italy.asp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03" name="Picture 4"/>
          <p:cNvPicPr>
            <a:picLocks noChangeAspect="1" noChangeArrowheads="1"/>
          </p:cNvPicPr>
          <p:nvPr/>
        </p:nvPicPr>
        <p:blipFill>
          <a:blip r:embed="rId4" cstate="print"/>
          <a:srcRect/>
          <a:stretch>
            <a:fillRect/>
          </a:stretch>
        </p:blipFill>
        <p:spPr bwMode="auto">
          <a:xfrm>
            <a:off x="914400" y="609600"/>
            <a:ext cx="7315200" cy="5700433"/>
          </a:xfrm>
          <a:prstGeom prst="rect">
            <a:avLst/>
          </a:prstGeom>
          <a:noFill/>
          <a:ln w="9525">
            <a:noFill/>
            <a:miter lim="800000"/>
            <a:headEnd/>
            <a:tailEnd/>
          </a:ln>
        </p:spPr>
      </p:pic>
      <p:sp>
        <p:nvSpPr>
          <p:cNvPr id="4" name="Rectangle 3"/>
          <p:cNvSpPr/>
          <p:nvPr/>
        </p:nvSpPr>
        <p:spPr>
          <a:xfrm>
            <a:off x="4495800" y="2425104"/>
            <a:ext cx="1994457"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Verdana" pitchFamily="34" charset="0"/>
                <a:ea typeface="+mn-ea"/>
                <a:cs typeface="+mn-cs"/>
              </a:rPr>
              <a:t>German</a:t>
            </a:r>
          </a:p>
        </p:txBody>
      </p:sp>
      <p:sp>
        <p:nvSpPr>
          <p:cNvPr id="5" name="Rectangle 4"/>
          <p:cNvSpPr/>
          <p:nvPr/>
        </p:nvSpPr>
        <p:spPr>
          <a:xfrm>
            <a:off x="1217794" y="2691825"/>
            <a:ext cx="1754006"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Verdana" pitchFamily="34" charset="0"/>
                <a:ea typeface="+mn-ea"/>
                <a:cs typeface="+mn-cs"/>
              </a:rPr>
              <a:t>French</a:t>
            </a:r>
          </a:p>
        </p:txBody>
      </p:sp>
      <p:sp>
        <p:nvSpPr>
          <p:cNvPr id="6" name="Rectangle 5"/>
          <p:cNvSpPr/>
          <p:nvPr/>
        </p:nvSpPr>
        <p:spPr>
          <a:xfrm>
            <a:off x="6730046" y="2441608"/>
            <a:ext cx="1321196" cy="400110"/>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Verdana" pitchFamily="34" charset="0"/>
                <a:ea typeface="+mn-ea"/>
                <a:cs typeface="+mn-cs"/>
              </a:rPr>
              <a:t>Slovene</a:t>
            </a:r>
          </a:p>
        </p:txBody>
      </p:sp>
      <p:sp>
        <p:nvSpPr>
          <p:cNvPr id="7" name="Rectangle 6"/>
          <p:cNvSpPr/>
          <p:nvPr/>
        </p:nvSpPr>
        <p:spPr>
          <a:xfrm>
            <a:off x="3703320" y="4038600"/>
            <a:ext cx="3058851" cy="1015663"/>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Verdana" pitchFamily="34" charset="0"/>
                <a:ea typeface="+mn-ea"/>
                <a:cs typeface="+mn-cs"/>
              </a:rPr>
              <a:t>Italian</a:t>
            </a:r>
          </a:p>
        </p:txBody>
      </p:sp>
      <p:sp>
        <p:nvSpPr>
          <p:cNvPr id="8" name="Rectangle 7">
            <a:extLst>
              <a:ext uri="{FF2B5EF4-FFF2-40B4-BE49-F238E27FC236}">
                <a16:creationId xmlns:a16="http://schemas.microsoft.com/office/drawing/2014/main" id="{C26D693B-5B0A-483A-8840-35BA46CB3CB1}"/>
              </a:ext>
            </a:extLst>
          </p:cNvPr>
          <p:cNvSpPr/>
          <p:nvPr/>
        </p:nvSpPr>
        <p:spPr>
          <a:xfrm>
            <a:off x="3749571" y="4953000"/>
            <a:ext cx="3260829" cy="338554"/>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err="1">
                <a:ln>
                  <a:noFill/>
                </a:ln>
                <a:solidFill>
                  <a:srgbClr val="C00000"/>
                </a:solidFill>
                <a:effectLst/>
                <a:uLnTx/>
                <a:uFillTx/>
                <a:latin typeface="Verdana" pitchFamily="34" charset="0"/>
                <a:ea typeface="+mn-ea"/>
                <a:cs typeface="+mn-cs"/>
              </a:rPr>
              <a:t>i</a:t>
            </a:r>
            <a:r>
              <a:rPr kumimoji="0" lang="en-US" sz="1600" b="1" i="0" u="none" strike="noStrike" kern="1200" cap="none" spc="0" normalizeH="0" baseline="0" noProof="0" dirty="0">
                <a:ln>
                  <a:noFill/>
                </a:ln>
                <a:solidFill>
                  <a:srgbClr val="C00000"/>
                </a:solidFill>
                <a:effectLst/>
                <a:uLnTx/>
                <a:uFillTx/>
                <a:latin typeface="Verdana" pitchFamily="34" charset="0"/>
                <a:ea typeface="+mn-ea"/>
                <a:cs typeface="+mn-cs"/>
              </a:rPr>
              <a:t>s </a:t>
            </a:r>
            <a:r>
              <a:rPr kumimoji="0" lang="en-US" sz="16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Verdana" pitchFamily="34" charset="0"/>
                <a:ea typeface="+mn-ea"/>
                <a:cs typeface="+mn-cs"/>
              </a:rPr>
              <a:t>spoken</a:t>
            </a:r>
            <a:r>
              <a:rPr kumimoji="0" lang="en-US" sz="1600" b="1" i="0" u="none" strike="noStrike" kern="1200" cap="none" spc="0" normalizeH="0" baseline="0" noProof="0" dirty="0">
                <a:ln>
                  <a:noFill/>
                </a:ln>
                <a:solidFill>
                  <a:srgbClr val="C00000"/>
                </a:solidFill>
                <a:effectLst/>
                <a:uLnTx/>
                <a:uFillTx/>
                <a:latin typeface="Verdana" pitchFamily="34" charset="0"/>
                <a:ea typeface="+mn-ea"/>
                <a:cs typeface="+mn-cs"/>
              </a:rPr>
              <a:t> throughout Italy</a:t>
            </a:r>
          </a:p>
        </p:txBody>
      </p:sp>
      <p:sp>
        <p:nvSpPr>
          <p:cNvPr id="3" name="TextBox 2">
            <a:extLst>
              <a:ext uri="{FF2B5EF4-FFF2-40B4-BE49-F238E27FC236}">
                <a16:creationId xmlns:a16="http://schemas.microsoft.com/office/drawing/2014/main" id="{E9C2C900-A0D9-E10E-9C6E-1C98C501E563}"/>
              </a:ext>
            </a:extLst>
          </p:cNvPr>
          <p:cNvSpPr txBox="1"/>
          <p:nvPr/>
        </p:nvSpPr>
        <p:spPr>
          <a:xfrm>
            <a:off x="1323670" y="876181"/>
            <a:ext cx="6501667" cy="1015663"/>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In northern Italy people in three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regions</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 speak a different primary language,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in addition to Italian . . . </a:t>
            </a:r>
            <a:endParaRPr kumimoji="0" 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353DD12D-7A7A-8EEC-6630-96A345E1EE2D}"/>
                  </a:ext>
                </a:extLst>
              </p14:cNvPr>
              <p14:cNvContentPartPr/>
              <p14:nvPr/>
            </p14:nvContentPartPr>
            <p14:xfrm>
              <a:off x="4715867" y="5630760"/>
              <a:ext cx="1173600" cy="240840"/>
            </p14:xfrm>
          </p:contentPart>
        </mc:Choice>
        <mc:Fallback xmlns="">
          <p:pic>
            <p:nvPicPr>
              <p:cNvPr id="10" name="Ink 9">
                <a:extLst>
                  <a:ext uri="{FF2B5EF4-FFF2-40B4-BE49-F238E27FC236}">
                    <a16:creationId xmlns:a16="http://schemas.microsoft.com/office/drawing/2014/main" id="{353DD12D-7A7A-8EEC-6630-96A345E1EE2D}"/>
                  </a:ext>
                </a:extLst>
              </p:cNvPr>
              <p:cNvPicPr/>
              <p:nvPr/>
            </p:nvPicPr>
            <p:blipFill>
              <a:blip r:embed="rId6"/>
              <a:stretch>
                <a:fillRect/>
              </a:stretch>
            </p:blipFill>
            <p:spPr>
              <a:xfrm>
                <a:off x="4662227" y="5522760"/>
                <a:ext cx="1281240" cy="456480"/>
              </a:xfrm>
              <a:prstGeom prst="rect">
                <a:avLst/>
              </a:prstGeom>
            </p:spPr>
          </p:pic>
        </mc:Fallback>
      </mc:AlternateContent>
      <p:sp>
        <p:nvSpPr>
          <p:cNvPr id="11" name="AutoShape 8">
            <a:extLst>
              <a:ext uri="{FF2B5EF4-FFF2-40B4-BE49-F238E27FC236}">
                <a16:creationId xmlns:a16="http://schemas.microsoft.com/office/drawing/2014/main" id="{F5AC1A05-E94D-1D3C-A9BC-74A389EAFD97}"/>
              </a:ext>
            </a:extLst>
          </p:cNvPr>
          <p:cNvSpPr>
            <a:spLocks noChangeArrowheads="1"/>
          </p:cNvSpPr>
          <p:nvPr/>
        </p:nvSpPr>
        <p:spPr bwMode="auto">
          <a:xfrm rot="14537735">
            <a:off x="4055145" y="5545112"/>
            <a:ext cx="480873" cy="915681"/>
          </a:xfrm>
          <a:prstGeom prst="downArrow">
            <a:avLst>
              <a:gd name="adj1" fmla="val 50000"/>
              <a:gd name="adj2" fmla="val 50245"/>
            </a:avLst>
          </a:prstGeom>
          <a:solidFill>
            <a:schemeClr val="bg1"/>
          </a:solidFill>
          <a:ln w="57150">
            <a:solidFill>
              <a:srgbClr val="009246"/>
            </a:solidFill>
            <a:miter lim="800000"/>
            <a:headEnd/>
            <a:tailEnd/>
          </a:ln>
        </p:spPr>
        <p:txBody>
          <a:bodyPr vert="vert" wrap="none" lIns="182880" tIns="45720" rIns="182880" bIns="4572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1000" b="1" i="0" u="none" strike="noStrike" kern="1200" cap="none" spc="0" normalizeH="0" baseline="0" noProof="0" dirty="0">
                <a:ln>
                  <a:noFill/>
                </a:ln>
                <a:solidFill>
                  <a:srgbClr val="CE2B37"/>
                </a:solidFill>
                <a:effectLst>
                  <a:outerShdw blurRad="38100" dist="38100" dir="2700000" algn="tl">
                    <a:srgbClr val="000000">
                      <a:alpha val="43137"/>
                    </a:srgbClr>
                  </a:outerShdw>
                </a:effectLst>
                <a:uLnTx/>
                <a:uFillTx/>
                <a:latin typeface="Arial" pitchFamily="34" charset="0"/>
                <a:ea typeface="+mn-ea"/>
                <a:cs typeface="+mn-cs"/>
              </a:rPr>
              <a:t>Tuscany</a:t>
            </a:r>
          </a:p>
        </p:txBody>
      </p:sp>
    </p:spTree>
    <p:extLst>
      <p:ext uri="{BB962C8B-B14F-4D97-AF65-F5344CB8AC3E}">
        <p14:creationId xmlns:p14="http://schemas.microsoft.com/office/powerpoint/2010/main" val="3022618633"/>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bg>
      <p:bgPr>
        <a:solidFill>
          <a:srgbClr val="7DCAD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0E86B8-A0E6-F6A7-D4B3-3A29BCD88BA8}"/>
              </a:ext>
            </a:extLst>
          </p:cNvPr>
          <p:cNvPicPr>
            <a:picLocks noChangeAspect="1"/>
          </p:cNvPicPr>
          <p:nvPr/>
        </p:nvPicPr>
        <p:blipFill>
          <a:blip r:embed="rId2"/>
          <a:stretch>
            <a:fillRect/>
          </a:stretch>
        </p:blipFill>
        <p:spPr>
          <a:xfrm>
            <a:off x="0" y="304199"/>
            <a:ext cx="9144000" cy="6249601"/>
          </a:xfrm>
          <a:prstGeom prst="rect">
            <a:avLst/>
          </a:prstGeom>
        </p:spPr>
      </p:pic>
      <p:sp>
        <p:nvSpPr>
          <p:cNvPr id="5" name="AutoShape 8">
            <a:extLst>
              <a:ext uri="{FF2B5EF4-FFF2-40B4-BE49-F238E27FC236}">
                <a16:creationId xmlns:a16="http://schemas.microsoft.com/office/drawing/2014/main" id="{34C1EFA2-84C0-EAB2-70B5-358DFE96FB46}"/>
              </a:ext>
            </a:extLst>
          </p:cNvPr>
          <p:cNvSpPr>
            <a:spLocks noChangeArrowheads="1"/>
          </p:cNvSpPr>
          <p:nvPr/>
        </p:nvSpPr>
        <p:spPr bwMode="auto">
          <a:xfrm rot="14537735">
            <a:off x="690573" y="1509179"/>
            <a:ext cx="940777" cy="2145039"/>
          </a:xfrm>
          <a:prstGeom prst="downArrow">
            <a:avLst>
              <a:gd name="adj1" fmla="val 50000"/>
              <a:gd name="adj2" fmla="val 50245"/>
            </a:avLst>
          </a:prstGeom>
          <a:solidFill>
            <a:schemeClr val="bg1"/>
          </a:solidFill>
          <a:ln w="57150">
            <a:solidFill>
              <a:srgbClr val="009246"/>
            </a:solidFill>
            <a:miter lim="800000"/>
            <a:headEnd/>
            <a:tailEnd/>
          </a:ln>
        </p:spPr>
        <p:txBody>
          <a:bodyPr vert="vert" wrap="none" lIns="182880" tIns="45720" rIns="182880" bIns="4572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2400" b="1" i="0" u="none" strike="noStrike" kern="1200" cap="none" spc="0" normalizeH="0" baseline="0" noProof="0" dirty="0">
                <a:ln>
                  <a:noFill/>
                </a:ln>
                <a:solidFill>
                  <a:srgbClr val="CE2B37"/>
                </a:solidFill>
                <a:effectLst>
                  <a:outerShdw blurRad="38100" dist="38100" dir="2700000" algn="tl">
                    <a:srgbClr val="000000">
                      <a:alpha val="43137"/>
                    </a:srgbClr>
                  </a:outerShdw>
                </a:effectLst>
                <a:uLnTx/>
                <a:uFillTx/>
                <a:latin typeface="Arial" pitchFamily="34" charset="0"/>
                <a:ea typeface="+mn-ea"/>
                <a:cs typeface="+mn-cs"/>
              </a:rPr>
              <a:t>Tuscany</a:t>
            </a:r>
          </a:p>
        </p:txBody>
      </p:sp>
      <p:pic>
        <p:nvPicPr>
          <p:cNvPr id="13" name="Picture 12" descr="A flag of italy with red white and green stripes&#10;&#10;Description automatically generated">
            <a:extLst>
              <a:ext uri="{FF2B5EF4-FFF2-40B4-BE49-F238E27FC236}">
                <a16:creationId xmlns:a16="http://schemas.microsoft.com/office/drawing/2014/main" id="{1464849E-D8BB-A6DE-EA5F-BC5FF3738E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10024" y="797133"/>
            <a:ext cx="914400" cy="609600"/>
          </a:xfrm>
          <a:prstGeom prst="rect">
            <a:avLst/>
          </a:prstGeom>
          <a:ln w="12700">
            <a:solidFill>
              <a:srgbClr val="009246"/>
            </a:solidFill>
          </a:ln>
        </p:spPr>
      </p:pic>
      <p:sp>
        <p:nvSpPr>
          <p:cNvPr id="2" name="TextBox 1">
            <a:extLst>
              <a:ext uri="{FF2B5EF4-FFF2-40B4-BE49-F238E27FC236}">
                <a16:creationId xmlns:a16="http://schemas.microsoft.com/office/drawing/2014/main" id="{31B0A051-49E3-636E-055D-199E57AC13DD}"/>
              </a:ext>
            </a:extLst>
          </p:cNvPr>
          <p:cNvSpPr txBox="1"/>
          <p:nvPr/>
        </p:nvSpPr>
        <p:spPr>
          <a:xfrm>
            <a:off x="824076" y="2655123"/>
            <a:ext cx="5249465" cy="2677656"/>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Verdana" pitchFamily="34" charset="0"/>
                <a:ea typeface="+mn-ea"/>
                <a:cs typeface="+mn-cs"/>
              </a:rPr>
              <a:t>In the neighboring Tuscany </a:t>
            </a:r>
            <a:r>
              <a:rPr kumimoji="0" lang="en-US" sz="2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Verdana" pitchFamily="34" charset="0"/>
                <a:ea typeface="+mn-ea"/>
                <a:cs typeface="+mn-cs"/>
              </a:rPr>
              <a:t>region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Verdana" pitchFamily="34" charset="0"/>
                <a:ea typeface="+mn-ea"/>
                <a:cs typeface="+mn-cs"/>
              </a:rPr>
              <a:t> they speak Italian, which historically was based on the Florentine dialect . . . </a:t>
            </a:r>
            <a:endParaRPr kumimoji="0" lang="en-US" sz="2800" b="0"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 name="Rectangle 3">
            <a:extLst>
              <a:ext uri="{FF2B5EF4-FFF2-40B4-BE49-F238E27FC236}">
                <a16:creationId xmlns:a16="http://schemas.microsoft.com/office/drawing/2014/main" id="{F181BB22-8744-F960-09F6-0106A861F01F}"/>
              </a:ext>
            </a:extLst>
          </p:cNvPr>
          <p:cNvSpPr/>
          <p:nvPr/>
        </p:nvSpPr>
        <p:spPr>
          <a:xfrm>
            <a:off x="187932" y="427801"/>
            <a:ext cx="968535" cy="338554"/>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C00000"/>
                </a:solidFill>
                <a:effectLst/>
                <a:uLnTx/>
                <a:uFillTx/>
                <a:latin typeface="Verdana" pitchFamily="34" charset="0"/>
                <a:ea typeface="+mn-ea"/>
                <a:cs typeface="+mn-cs"/>
              </a:rPr>
              <a:t>French</a:t>
            </a:r>
            <a:endParaRPr kumimoji="0" lang="en-US" sz="1800" b="1" i="0" u="none" strike="noStrike" kern="1200" cap="none" spc="0" normalizeH="0" baseline="0" noProof="0" dirty="0">
              <a:ln>
                <a:noFill/>
              </a:ln>
              <a:solidFill>
                <a:srgbClr val="C00000"/>
              </a:solidFill>
              <a:effectLst/>
              <a:uLnTx/>
              <a:uFillTx/>
              <a:latin typeface="Verdana" pitchFamily="34" charset="0"/>
              <a:ea typeface="+mn-ea"/>
              <a:cs typeface="+mn-cs"/>
            </a:endParaRPr>
          </a:p>
        </p:txBody>
      </p:sp>
      <p:sp>
        <p:nvSpPr>
          <p:cNvPr id="6" name="Rectangle 5">
            <a:extLst>
              <a:ext uri="{FF2B5EF4-FFF2-40B4-BE49-F238E27FC236}">
                <a16:creationId xmlns:a16="http://schemas.microsoft.com/office/drawing/2014/main" id="{F9E8A080-DC9C-1887-C762-91CC11490C50}"/>
              </a:ext>
            </a:extLst>
          </p:cNvPr>
          <p:cNvSpPr/>
          <p:nvPr/>
        </p:nvSpPr>
        <p:spPr>
          <a:xfrm>
            <a:off x="1834061" y="89247"/>
            <a:ext cx="1090363" cy="338554"/>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C00000"/>
                </a:solidFill>
                <a:effectLst/>
                <a:uLnTx/>
                <a:uFillTx/>
                <a:latin typeface="Verdana" pitchFamily="34" charset="0"/>
                <a:ea typeface="+mn-ea"/>
                <a:cs typeface="+mn-cs"/>
              </a:rPr>
              <a:t>German</a:t>
            </a:r>
          </a:p>
        </p:txBody>
      </p:sp>
      <p:sp>
        <p:nvSpPr>
          <p:cNvPr id="7" name="Rectangle 6">
            <a:extLst>
              <a:ext uri="{FF2B5EF4-FFF2-40B4-BE49-F238E27FC236}">
                <a16:creationId xmlns:a16="http://schemas.microsoft.com/office/drawing/2014/main" id="{29CED806-9A43-8503-C323-F0B69406B65E}"/>
              </a:ext>
            </a:extLst>
          </p:cNvPr>
          <p:cNvSpPr/>
          <p:nvPr/>
        </p:nvSpPr>
        <p:spPr>
          <a:xfrm>
            <a:off x="2796622" y="304689"/>
            <a:ext cx="979755" cy="307777"/>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C00000"/>
                </a:solidFill>
                <a:effectLst/>
                <a:uLnTx/>
                <a:uFillTx/>
                <a:latin typeface="Verdana" pitchFamily="34" charset="0"/>
                <a:ea typeface="+mn-ea"/>
                <a:cs typeface="+mn-cs"/>
              </a:rPr>
              <a:t>Slovene</a:t>
            </a:r>
          </a:p>
        </p:txBody>
      </p:sp>
      <p:sp>
        <p:nvSpPr>
          <p:cNvPr id="8" name="Rectangle 7">
            <a:extLst>
              <a:ext uri="{FF2B5EF4-FFF2-40B4-BE49-F238E27FC236}">
                <a16:creationId xmlns:a16="http://schemas.microsoft.com/office/drawing/2014/main" id="{90747ABF-EDB8-7FF0-039E-4D52B9186B21}"/>
              </a:ext>
            </a:extLst>
          </p:cNvPr>
          <p:cNvSpPr/>
          <p:nvPr/>
        </p:nvSpPr>
        <p:spPr>
          <a:xfrm>
            <a:off x="2121007" y="1841114"/>
            <a:ext cx="952505" cy="338554"/>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C00000"/>
                </a:solidFill>
                <a:effectLst/>
                <a:uLnTx/>
                <a:uFillTx/>
                <a:latin typeface="Verdana" pitchFamily="34" charset="0"/>
                <a:ea typeface="+mn-ea"/>
                <a:cs typeface="+mn-cs"/>
              </a:rPr>
              <a:t>Italian</a:t>
            </a:r>
            <a:endParaRPr kumimoji="0" lang="en-US" sz="1800" b="1" i="0" u="none" strike="noStrike" kern="1200" cap="none" spc="0" normalizeH="0" baseline="0" noProof="0" dirty="0">
              <a:ln>
                <a:noFill/>
              </a:ln>
              <a:solidFill>
                <a:srgbClr val="C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377415965"/>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3049515" y="6392319"/>
            <a:ext cx="3025187"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2"/>
              </a:rPr>
              <a:t>http://healthmap.files.wordpress.com/2009/12/tuscany-map.gif</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1268" name="Picture 4"/>
          <p:cNvPicPr>
            <a:picLocks noChangeAspect="1" noChangeArrowheads="1"/>
          </p:cNvPicPr>
          <p:nvPr/>
        </p:nvPicPr>
        <p:blipFill>
          <a:blip r:embed="rId3" cstate="print"/>
          <a:srcRect/>
          <a:stretch>
            <a:fillRect/>
          </a:stretch>
        </p:blipFill>
        <p:spPr bwMode="auto">
          <a:xfrm>
            <a:off x="2095497" y="188023"/>
            <a:ext cx="4929414" cy="5461183"/>
          </a:xfrm>
          <a:prstGeom prst="rect">
            <a:avLst/>
          </a:prstGeom>
          <a:noFill/>
          <a:ln w="9525">
            <a:noFill/>
            <a:miter lim="800000"/>
            <a:headEnd/>
            <a:tailEnd/>
          </a:ln>
        </p:spPr>
      </p:pic>
      <p:sp>
        <p:nvSpPr>
          <p:cNvPr id="9" name="Oval 8"/>
          <p:cNvSpPr/>
          <p:nvPr/>
        </p:nvSpPr>
        <p:spPr bwMode="auto">
          <a:xfrm rot="1563196">
            <a:off x="2382915" y="2823210"/>
            <a:ext cx="444795" cy="347999"/>
          </a:xfrm>
          <a:prstGeom prst="ellipse">
            <a:avLst/>
          </a:pr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2" name="Picture 1" descr="A flag of italy with red white and green stripes&#10;&#10;Description automatically generated">
            <a:extLst>
              <a:ext uri="{FF2B5EF4-FFF2-40B4-BE49-F238E27FC236}">
                <a16:creationId xmlns:a16="http://schemas.microsoft.com/office/drawing/2014/main" id="{CE3121B9-4946-E27F-45B7-D642535707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23169" y="1887859"/>
            <a:ext cx="914400" cy="609600"/>
          </a:xfrm>
          <a:prstGeom prst="rect">
            <a:avLst/>
          </a:prstGeom>
          <a:ln w="12700">
            <a:solidFill>
              <a:srgbClr val="009246"/>
            </a:solidFill>
          </a:ln>
        </p:spPr>
      </p:pic>
      <p:sp>
        <p:nvSpPr>
          <p:cNvPr id="3" name="AutoShape 8">
            <a:extLst>
              <a:ext uri="{FF2B5EF4-FFF2-40B4-BE49-F238E27FC236}">
                <a16:creationId xmlns:a16="http://schemas.microsoft.com/office/drawing/2014/main" id="{C3C777FA-7877-6374-E842-65F1B8D347A4}"/>
              </a:ext>
            </a:extLst>
          </p:cNvPr>
          <p:cNvSpPr>
            <a:spLocks noChangeArrowheads="1"/>
          </p:cNvSpPr>
          <p:nvPr/>
        </p:nvSpPr>
        <p:spPr bwMode="auto">
          <a:xfrm rot="15610377">
            <a:off x="1701225" y="1307047"/>
            <a:ext cx="940777" cy="2145039"/>
          </a:xfrm>
          <a:prstGeom prst="downArrow">
            <a:avLst>
              <a:gd name="adj1" fmla="val 50000"/>
              <a:gd name="adj2" fmla="val 50245"/>
            </a:avLst>
          </a:prstGeom>
          <a:solidFill>
            <a:schemeClr val="bg1"/>
          </a:solidFill>
          <a:ln w="57150">
            <a:solidFill>
              <a:srgbClr val="009246"/>
            </a:solidFill>
            <a:miter lim="800000"/>
            <a:headEnd/>
            <a:tailEnd/>
          </a:ln>
        </p:spPr>
        <p:txBody>
          <a:bodyPr vert="vert" wrap="none" lIns="182880" tIns="45720" rIns="182880" bIns="4572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2400" b="1" i="0" u="none" strike="noStrike" kern="1200" cap="none" spc="0" normalizeH="0" baseline="0" noProof="0" dirty="0">
                <a:ln>
                  <a:noFill/>
                </a:ln>
                <a:solidFill>
                  <a:srgbClr val="CE2B37"/>
                </a:solidFill>
                <a:effectLst/>
                <a:uLnTx/>
                <a:uFillTx/>
                <a:latin typeface="Arial" pitchFamily="34" charset="0"/>
                <a:ea typeface="+mn-ea"/>
                <a:cs typeface="+mn-cs"/>
              </a:rPr>
              <a:t>Pisa</a:t>
            </a:r>
          </a:p>
        </p:txBody>
      </p:sp>
      <p:sp>
        <p:nvSpPr>
          <p:cNvPr id="4" name="AutoShape 8">
            <a:extLst>
              <a:ext uri="{FF2B5EF4-FFF2-40B4-BE49-F238E27FC236}">
                <a16:creationId xmlns:a16="http://schemas.microsoft.com/office/drawing/2014/main" id="{576E0865-80BD-3D09-CDEE-FD9C44919B7E}"/>
              </a:ext>
            </a:extLst>
          </p:cNvPr>
          <p:cNvSpPr>
            <a:spLocks noChangeArrowheads="1"/>
          </p:cNvSpPr>
          <p:nvPr/>
        </p:nvSpPr>
        <p:spPr bwMode="auto">
          <a:xfrm rot="4368292">
            <a:off x="6025325" y="549476"/>
            <a:ext cx="940777" cy="2145039"/>
          </a:xfrm>
          <a:prstGeom prst="downArrow">
            <a:avLst>
              <a:gd name="adj1" fmla="val 50000"/>
              <a:gd name="adj2" fmla="val 50245"/>
            </a:avLst>
          </a:prstGeom>
          <a:solidFill>
            <a:schemeClr val="bg1"/>
          </a:solidFill>
          <a:ln w="57150">
            <a:solidFill>
              <a:srgbClr val="009246"/>
            </a:solidFill>
            <a:miter lim="800000"/>
            <a:headEnd/>
            <a:tailEnd/>
          </a:ln>
        </p:spPr>
        <p:txBody>
          <a:bodyPr vert="vert270" wrap="none" lIns="182880" tIns="45720" rIns="182880" bIns="4572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en-US" sz="2400" b="1" i="0" u="none" strike="noStrike" kern="1200" cap="none" spc="0" normalizeH="0" baseline="0" noProof="0" dirty="0">
                <a:ln>
                  <a:noFill/>
                </a:ln>
                <a:solidFill>
                  <a:srgbClr val="CE2B37"/>
                </a:solidFill>
                <a:effectLst/>
                <a:uLnTx/>
                <a:uFillTx/>
                <a:latin typeface="Arial" pitchFamily="34" charset="0"/>
                <a:ea typeface="+mn-ea"/>
                <a:cs typeface="+mn-cs"/>
              </a:rPr>
              <a:t>Florence</a:t>
            </a:r>
          </a:p>
        </p:txBody>
      </p:sp>
    </p:spTree>
    <p:extLst>
      <p:ext uri="{BB962C8B-B14F-4D97-AF65-F5344CB8AC3E}">
        <p14:creationId xmlns:p14="http://schemas.microsoft.com/office/powerpoint/2010/main" val="4090559522"/>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http://en.wikipedia.org/wiki/List_of_languages_of_Italy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Verdana" pitchFamily="34" charset="0"/>
                <a:ea typeface="+mn-ea"/>
                <a:cs typeface="+mn-cs"/>
              </a:rPr>
              <a:t>Dialects of Italy by Group</a:t>
            </a:r>
            <a:endParaRPr kumimoji="0" lang="en-US" sz="2400" b="0" i="1" u="none" strike="noStrike" kern="1200" cap="none" spc="0" normalizeH="0" baseline="0" noProof="0" dirty="0">
              <a:ln>
                <a:noFill/>
              </a:ln>
              <a:solidFill>
                <a:srgbClr val="000000"/>
              </a:solidFill>
              <a:effectLst/>
              <a:uLnTx/>
              <a:uFillTx/>
              <a:latin typeface="Verdana" pitchFamily="34" charset="0"/>
              <a:ea typeface="+mn-ea"/>
              <a:cs typeface="+mn-cs"/>
            </a:endParaRPr>
          </a:p>
        </p:txBody>
      </p:sp>
      <p:graphicFrame>
        <p:nvGraphicFramePr>
          <p:cNvPr id="5" name="Table 4"/>
          <p:cNvGraphicFramePr>
            <a:graphicFrameLocks noGrp="1"/>
          </p:cNvGraphicFramePr>
          <p:nvPr/>
        </p:nvGraphicFramePr>
        <p:xfrm>
          <a:off x="990600" y="608023"/>
          <a:ext cx="7010400" cy="5487977"/>
        </p:xfrm>
        <a:graphic>
          <a:graphicData uri="http://schemas.openxmlformats.org/drawingml/2006/table">
            <a:tbl>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540232">
                <a:tc>
                  <a:txBody>
                    <a:bodyPr/>
                    <a:lstStyle/>
                    <a:p>
                      <a:pPr algn="l"/>
                      <a:r>
                        <a:rPr lang="en-US" dirty="0">
                          <a:hlinkClick r:id="rId5" tooltip="Official &#10;language"/>
                        </a:rPr>
                        <a:t>Official language</a:t>
                      </a:r>
                      <a:r>
                        <a:rPr lang="en-US" dirty="0"/>
                        <a:t>(s)</a:t>
                      </a:r>
                    </a:p>
                  </a:txBody>
                  <a:tcPr anchor="ctr">
                    <a:lnL>
                      <a:noFill/>
                    </a:lnL>
                    <a:lnR>
                      <a:noFill/>
                    </a:lnR>
                    <a:lnT>
                      <a:noFill/>
                    </a:lnT>
                    <a:lnB>
                      <a:noFill/>
                    </a:lnB>
                    <a:solidFill>
                      <a:schemeClr val="bg1">
                        <a:alpha val="89000"/>
                      </a:schemeClr>
                    </a:solidFill>
                  </a:tcPr>
                </a:tc>
                <a:tc>
                  <a:txBody>
                    <a:bodyPr/>
                    <a:lstStyle/>
                    <a:p>
                      <a:r>
                        <a:rPr lang="en-US" b="1" dirty="0">
                          <a:solidFill>
                            <a:srgbClr val="C00000"/>
                          </a:solidFill>
                          <a:hlinkClick r:id="rId6" tooltip="Italian &#10;language">
                            <a:extLst>
                              <a:ext uri="{A12FA001-AC4F-418D-AE19-62706E023703}">
                                <ahyp:hlinkClr xmlns:ahyp="http://schemas.microsoft.com/office/drawing/2018/hyperlinkcolor" val="tx"/>
                              </a:ext>
                            </a:extLst>
                          </a:hlinkClick>
                        </a:rPr>
                        <a:t>Italian</a:t>
                      </a:r>
                      <a:endParaRPr lang="en-US" b="1" dirty="0">
                        <a:solidFill>
                          <a:srgbClr val="C00000"/>
                        </a:solidFill>
                      </a:endParaRPr>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0"/>
                  </a:ext>
                </a:extLst>
              </a:tr>
              <a:tr h="540232">
                <a:tc>
                  <a:txBody>
                    <a:bodyPr/>
                    <a:lstStyle/>
                    <a:p>
                      <a:pPr algn="l"/>
                      <a:r>
                        <a:rPr lang="en-US" dirty="0">
                          <a:hlinkClick r:id="rId7" tooltip="Regional &#10;language"/>
                        </a:rPr>
                        <a:t>Regional language</a:t>
                      </a:r>
                      <a:r>
                        <a:rPr lang="en-US" dirty="0"/>
                        <a:t>(s)</a:t>
                      </a:r>
                    </a:p>
                  </a:txBody>
                  <a:tcPr anchor="ctr">
                    <a:lnL>
                      <a:noFill/>
                    </a:lnL>
                    <a:lnR>
                      <a:noFill/>
                    </a:lnR>
                    <a:lnT>
                      <a:noFill/>
                    </a:lnT>
                    <a:lnB>
                      <a:noFill/>
                    </a:lnB>
                    <a:solidFill>
                      <a:schemeClr val="bg1">
                        <a:alpha val="89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C00000"/>
                          </a:solidFill>
                          <a:hlinkClick r:id="rId8" tooltip="German &#10;language">
                            <a:extLst>
                              <a:ext uri="{A12FA001-AC4F-418D-AE19-62706E023703}">
                                <ahyp:hlinkClr xmlns:ahyp="http://schemas.microsoft.com/office/drawing/2018/hyperlinkcolor" val="tx"/>
                              </a:ext>
                            </a:extLst>
                          </a:hlinkClick>
                        </a:rPr>
                        <a:t>German</a:t>
                      </a:r>
                      <a:r>
                        <a:rPr lang="en-US" dirty="0"/>
                        <a:t>, </a:t>
                      </a:r>
                      <a:r>
                        <a:rPr lang="en-US" dirty="0">
                          <a:hlinkClick r:id="rId9" tooltip="Neapolitan language"/>
                        </a:rPr>
                        <a:t>Neapolitan</a:t>
                      </a:r>
                      <a:r>
                        <a:rPr lang="en-US" dirty="0"/>
                        <a:t>, </a:t>
                      </a:r>
                      <a:r>
                        <a:rPr lang="en-US" b="1" dirty="0">
                          <a:solidFill>
                            <a:srgbClr val="C00000"/>
                          </a:solidFill>
                          <a:hlinkClick r:id="rId10" tooltip="Slovene &#10;language">
                            <a:extLst>
                              <a:ext uri="{A12FA001-AC4F-418D-AE19-62706E023703}">
                                <ahyp:hlinkClr xmlns:ahyp="http://schemas.microsoft.com/office/drawing/2018/hyperlinkcolor" val="tx"/>
                              </a:ext>
                            </a:extLst>
                          </a:hlinkClick>
                        </a:rPr>
                        <a:t>Slovene</a:t>
                      </a:r>
                      <a:r>
                        <a:rPr lang="en-US" dirty="0"/>
                        <a:t>, </a:t>
                      </a:r>
                      <a:r>
                        <a:rPr lang="en-US" dirty="0" err="1">
                          <a:hlinkClick r:id="rId11" tooltip="Piedmontese language"/>
                        </a:rPr>
                        <a:t>Piedmontese</a:t>
                      </a:r>
                      <a:r>
                        <a:rPr lang="en-US" dirty="0"/>
                        <a:t>, </a:t>
                      </a:r>
                      <a:r>
                        <a:rPr lang="en-US" dirty="0">
                          <a:hlinkClick r:id="rId12" tooltip="Sardinian language"/>
                        </a:rPr>
                        <a:t>Sardinian</a:t>
                      </a:r>
                      <a:r>
                        <a:rPr lang="en-US" dirty="0"/>
                        <a:t>, </a:t>
                      </a:r>
                      <a:r>
                        <a:rPr lang="en-US" dirty="0">
                          <a:hlinkClick r:id="rId12" tooltip="Sardinian language"/>
                        </a:rPr>
                        <a:t>Sardinian</a:t>
                      </a:r>
                      <a:r>
                        <a:rPr lang="en-US" dirty="0"/>
                        <a:t>, </a:t>
                      </a:r>
                      <a:r>
                        <a:rPr lang="en-US" dirty="0" err="1">
                          <a:hlinkClick r:id="rId13" tooltip="Tabarchino (page does not exist)"/>
                        </a:rPr>
                        <a:t>Tabarchino</a:t>
                      </a:r>
                      <a:r>
                        <a:rPr lang="en-US" dirty="0"/>
                        <a:t>, </a:t>
                      </a:r>
                      <a:r>
                        <a:rPr lang="en-US" dirty="0" err="1">
                          <a:hlinkClick r:id="rId14" tooltip="Sassarese"/>
                        </a:rPr>
                        <a:t>Sassarese</a:t>
                      </a:r>
                      <a:r>
                        <a:rPr lang="en-US" dirty="0"/>
                        <a:t>, </a:t>
                      </a:r>
                      <a:r>
                        <a:rPr lang="en-US" dirty="0" err="1">
                          <a:hlinkClick r:id="rId15" tooltip="Gallurese"/>
                        </a:rPr>
                        <a:t>Gallurese</a:t>
                      </a:r>
                      <a:r>
                        <a:rPr lang="en-US" dirty="0"/>
                        <a:t>, </a:t>
                      </a:r>
                      <a:r>
                        <a:rPr lang="en-US" dirty="0" err="1">
                          <a:hlinkClick r:id="rId16" tooltip="Ladin &#10;language"/>
                        </a:rPr>
                        <a:t>Ladin</a:t>
                      </a:r>
                      <a:r>
                        <a:rPr lang="en-US" dirty="0"/>
                        <a:t>, </a:t>
                      </a:r>
                      <a:r>
                        <a:rPr lang="en-US" dirty="0" err="1">
                          <a:hlinkClick r:id="rId17" tooltip="Cimbrian&#10; language"/>
                        </a:rPr>
                        <a:t>Cimbrian</a:t>
                      </a:r>
                      <a:r>
                        <a:rPr lang="en-US" dirty="0"/>
                        <a:t>, </a:t>
                      </a:r>
                      <a:r>
                        <a:rPr lang="en-US" dirty="0" err="1">
                          <a:hlinkClick r:id="rId18" tooltip="Mocheno &#10;language"/>
                        </a:rPr>
                        <a:t>Mocheno</a:t>
                      </a:r>
                      <a:r>
                        <a:rPr lang="en-US" dirty="0"/>
                        <a:t>, </a:t>
                      </a:r>
                      <a:r>
                        <a:rPr lang="en-US" dirty="0">
                          <a:hlinkClick r:id="rId19" tooltip="Venetian&#10; language"/>
                        </a:rPr>
                        <a:t>Venetian</a:t>
                      </a:r>
                      <a:endParaRPr lang="en-US"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1"/>
                  </a:ext>
                </a:extLst>
              </a:tr>
              <a:tr h="540232">
                <a:tc>
                  <a:txBody>
                    <a:bodyPr/>
                    <a:lstStyle/>
                    <a:p>
                      <a:pPr algn="l"/>
                      <a:r>
                        <a:rPr lang="en-US">
                          <a:hlinkClick r:id="rId20" tooltip="Minority &#10;language"/>
                        </a:rPr>
                        <a:t>Minority language</a:t>
                      </a:r>
                      <a:r>
                        <a:rPr lang="en-US"/>
                        <a:t>(s)</a:t>
                      </a:r>
                    </a:p>
                  </a:txBody>
                  <a:tcPr anchor="ctr">
                    <a:lnL>
                      <a:noFill/>
                    </a:lnL>
                    <a:lnR>
                      <a:noFill/>
                    </a:lnR>
                    <a:lnT>
                      <a:noFill/>
                    </a:lnT>
                    <a:lnB>
                      <a:noFill/>
                    </a:lnB>
                    <a:solidFill>
                      <a:schemeClr val="bg1">
                        <a:alpha val="89000"/>
                      </a:schemeClr>
                    </a:solidFill>
                  </a:tcPr>
                </a:tc>
                <a:tc>
                  <a:txBody>
                    <a:bodyPr/>
                    <a:lstStyle/>
                    <a:p>
                      <a:r>
                        <a:rPr lang="it-IT" dirty="0">
                          <a:hlinkClick r:id="rId21" tooltip="Albanian&#10; language"/>
                        </a:rPr>
                        <a:t>Albanian</a:t>
                      </a:r>
                      <a:r>
                        <a:rPr lang="it-IT" dirty="0"/>
                        <a:t>, </a:t>
                      </a:r>
                      <a:r>
                        <a:rPr lang="it-IT" dirty="0">
                          <a:hlinkClick r:id="rId22" tooltip="Catalan &#10;language"/>
                        </a:rPr>
                        <a:t>Catalan</a:t>
                      </a:r>
                      <a:r>
                        <a:rPr lang="it-IT" dirty="0"/>
                        <a:t>, </a:t>
                      </a:r>
                      <a:r>
                        <a:rPr lang="it-IT" dirty="0">
                          <a:hlinkClick r:id="rId8" tooltip="German &#10;language"/>
                        </a:rPr>
                        <a:t>German</a:t>
                      </a:r>
                      <a:r>
                        <a:rPr lang="it-IT" dirty="0"/>
                        <a:t>, </a:t>
                      </a:r>
                      <a:r>
                        <a:rPr lang="it-IT" dirty="0">
                          <a:hlinkClick r:id="rId23" tooltip="Greek &#10;language"/>
                        </a:rPr>
                        <a:t>Greek</a:t>
                      </a:r>
                      <a:r>
                        <a:rPr lang="it-IT" dirty="0"/>
                        <a:t>, </a:t>
                      </a:r>
                      <a:r>
                        <a:rPr lang="it-IT" b="1" dirty="0">
                          <a:solidFill>
                            <a:srgbClr val="C00000"/>
                          </a:solidFill>
                          <a:hlinkClick r:id="rId10" tooltip="Slovene &#10;language">
                            <a:extLst>
                              <a:ext uri="{A12FA001-AC4F-418D-AE19-62706E023703}">
                                <ahyp:hlinkClr xmlns:ahyp="http://schemas.microsoft.com/office/drawing/2018/hyperlinkcolor" val="tx"/>
                              </a:ext>
                            </a:extLst>
                          </a:hlinkClick>
                        </a:rPr>
                        <a:t>Slovene</a:t>
                      </a:r>
                      <a:r>
                        <a:rPr lang="it-IT" dirty="0"/>
                        <a:t>, </a:t>
                      </a:r>
                      <a:r>
                        <a:rPr lang="it-IT" dirty="0">
                          <a:hlinkClick r:id="rId24" tooltip="Croatian &#10;language"/>
                        </a:rPr>
                        <a:t>Croatian</a:t>
                      </a:r>
                      <a:r>
                        <a:rPr lang="it-IT" dirty="0"/>
                        <a:t>, </a:t>
                      </a:r>
                      <a:r>
                        <a:rPr lang="it-IT" b="1" dirty="0">
                          <a:solidFill>
                            <a:srgbClr val="C00000"/>
                          </a:solidFill>
                          <a:hlinkClick r:id="rId25" tooltip="French &#10;language">
                            <a:extLst>
                              <a:ext uri="{A12FA001-AC4F-418D-AE19-62706E023703}">
                                <ahyp:hlinkClr xmlns:ahyp="http://schemas.microsoft.com/office/drawing/2018/hyperlinkcolor" val="tx"/>
                              </a:ext>
                            </a:extLst>
                          </a:hlinkClick>
                        </a:rPr>
                        <a:t>French</a:t>
                      </a:r>
                      <a:r>
                        <a:rPr lang="it-IT" dirty="0"/>
                        <a:t>, </a:t>
                      </a:r>
                      <a:r>
                        <a:rPr lang="it-IT" dirty="0">
                          <a:hlinkClick r:id="rId26" tooltip="Franco-Provençal language"/>
                        </a:rPr>
                        <a:t>Franco-Provençal</a:t>
                      </a:r>
                      <a:r>
                        <a:rPr lang="it-IT" dirty="0"/>
                        <a:t>, </a:t>
                      </a:r>
                      <a:r>
                        <a:rPr lang="it-IT" dirty="0">
                          <a:hlinkClick r:id="rId27" tooltip="Friulian"/>
                        </a:rPr>
                        <a:t>Friulian</a:t>
                      </a:r>
                      <a:r>
                        <a:rPr lang="it-IT" dirty="0"/>
                        <a:t>, </a:t>
                      </a:r>
                      <a:r>
                        <a:rPr lang="it-IT" dirty="0">
                          <a:hlinkClick r:id="rId28" tooltip="Ladin"/>
                        </a:rPr>
                        <a:t>Ladin</a:t>
                      </a:r>
                      <a:r>
                        <a:rPr lang="it-IT" dirty="0"/>
                        <a:t>, </a:t>
                      </a:r>
                      <a:r>
                        <a:rPr lang="it-IT" dirty="0">
                          <a:hlinkClick r:id="rId29" tooltip="Occitan"/>
                        </a:rPr>
                        <a:t>Occitan</a:t>
                      </a:r>
                      <a:r>
                        <a:rPr lang="it-IT" dirty="0"/>
                        <a:t>, </a:t>
                      </a:r>
                      <a:r>
                        <a:rPr lang="it-IT" dirty="0">
                          <a:hlinkClick r:id="rId12" tooltip="Sardinian &#10;language"/>
                        </a:rPr>
                        <a:t>Sardinia</a:t>
                      </a:r>
                      <a:endParaRPr lang="en-US"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2"/>
                  </a:ext>
                </a:extLst>
              </a:tr>
              <a:tr h="945406">
                <a:tc>
                  <a:txBody>
                    <a:bodyPr/>
                    <a:lstStyle/>
                    <a:p>
                      <a:pPr algn="l"/>
                      <a:r>
                        <a:rPr lang="en-US"/>
                        <a:t>Main </a:t>
                      </a:r>
                      <a:r>
                        <a:rPr lang="en-US">
                          <a:hlinkClick r:id="rId30" tooltip="Immigrant &#10;language"/>
                        </a:rPr>
                        <a:t>immigrant language</a:t>
                      </a:r>
                      <a:r>
                        <a:rPr lang="en-US"/>
                        <a:t>(s)</a:t>
                      </a:r>
                    </a:p>
                  </a:txBody>
                  <a:tcPr anchor="ctr">
                    <a:lnL>
                      <a:noFill/>
                    </a:lnL>
                    <a:lnR>
                      <a:noFill/>
                    </a:lnR>
                    <a:lnT>
                      <a:noFill/>
                    </a:lnT>
                    <a:lnB>
                      <a:noFill/>
                    </a:lnB>
                    <a:solidFill>
                      <a:schemeClr val="bg1">
                        <a:alpha val="89000"/>
                      </a:schemeClr>
                    </a:solidFill>
                  </a:tcPr>
                </a:tc>
                <a:tc>
                  <a:txBody>
                    <a:bodyPr/>
                    <a:lstStyle/>
                    <a:p>
                      <a:r>
                        <a:rPr lang="it-IT" dirty="0">
                          <a:hlinkClick r:id="rId31" tooltip="Romanian &#10;language"/>
                        </a:rPr>
                        <a:t>Romanian</a:t>
                      </a:r>
                      <a:r>
                        <a:rPr lang="it-IT" dirty="0"/>
                        <a:t>, </a:t>
                      </a:r>
                      <a:r>
                        <a:rPr lang="it-IT" dirty="0">
                          <a:hlinkClick r:id="rId32" tooltip="Berber &#10;languages"/>
                        </a:rPr>
                        <a:t>Berber</a:t>
                      </a:r>
                      <a:r>
                        <a:rPr lang="it-IT" dirty="0"/>
                        <a:t>, </a:t>
                      </a:r>
                      <a:r>
                        <a:rPr lang="it-IT" dirty="0">
                          <a:hlinkClick r:id="rId33" tooltip="Maghrebi &#10;Arabic"/>
                        </a:rPr>
                        <a:t>Maghrebi Arabic</a:t>
                      </a:r>
                      <a:r>
                        <a:rPr lang="it-IT" dirty="0"/>
                        <a:t>, </a:t>
                      </a:r>
                      <a:r>
                        <a:rPr lang="it-IT" dirty="0">
                          <a:hlinkClick r:id="rId21" tooltip="Albanian &#10;language"/>
                        </a:rPr>
                        <a:t>Albanian</a:t>
                      </a:r>
                      <a:endParaRPr lang="it-IT" dirty="0"/>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3"/>
                  </a:ext>
                </a:extLst>
              </a:tr>
              <a:tr h="1350579">
                <a:tc>
                  <a:txBody>
                    <a:bodyPr/>
                    <a:lstStyle/>
                    <a:p>
                      <a:pPr algn="l"/>
                      <a:r>
                        <a:rPr lang="en-US"/>
                        <a:t>Main </a:t>
                      </a:r>
                      <a:r>
                        <a:rPr lang="en-US">
                          <a:hlinkClick r:id="rId34" tooltip="Foreign &#10;language"/>
                        </a:rPr>
                        <a:t>foreign language</a:t>
                      </a:r>
                      <a:r>
                        <a:rPr lang="en-US"/>
                        <a:t>(s)</a:t>
                      </a:r>
                    </a:p>
                  </a:txBody>
                  <a:tcPr anchor="ctr">
                    <a:lnL>
                      <a:noFill/>
                    </a:lnL>
                    <a:lnR>
                      <a:noFill/>
                    </a:lnR>
                    <a:lnT>
                      <a:noFill/>
                    </a:lnT>
                    <a:lnB>
                      <a:noFill/>
                    </a:lnB>
                    <a:solidFill>
                      <a:schemeClr val="bg1">
                        <a:alpha val="89000"/>
                      </a:schemeClr>
                    </a:solidFill>
                  </a:tcPr>
                </a:tc>
                <a:tc>
                  <a:txBody>
                    <a:bodyPr/>
                    <a:lstStyle/>
                    <a:p>
                      <a:r>
                        <a:rPr lang="en-US" dirty="0">
                          <a:hlinkClick r:id="rId35" tooltip="English &#10;language"/>
                        </a:rPr>
                        <a:t>English</a:t>
                      </a:r>
                      <a:r>
                        <a:rPr lang="en-US" dirty="0"/>
                        <a:t> (25%)</a:t>
                      </a:r>
                      <a:br>
                        <a:rPr lang="en-US" dirty="0"/>
                      </a:br>
                      <a:r>
                        <a:rPr lang="en-US" dirty="0">
                          <a:hlinkClick r:id="rId36" tooltip="Spanish &#10;language"/>
                        </a:rPr>
                        <a:t>Spanish</a:t>
                      </a:r>
                      <a:r>
                        <a:rPr lang="en-US" dirty="0"/>
                        <a:t> (17%)</a:t>
                      </a:r>
                      <a:br>
                        <a:rPr lang="en-US" dirty="0"/>
                      </a:br>
                      <a:r>
                        <a:rPr lang="en-US" dirty="0">
                          <a:hlinkClick r:id="rId25" tooltip="French &#10;language"/>
                        </a:rPr>
                        <a:t>French</a:t>
                      </a:r>
                      <a:r>
                        <a:rPr lang="en-US" dirty="0"/>
                        <a:t> (14%)</a:t>
                      </a:r>
                    </a:p>
                  </a:txBody>
                  <a:tcPr anchor="ctr">
                    <a:lnL>
                      <a:noFill/>
                    </a:lnL>
                    <a:lnR>
                      <a:noFill/>
                    </a:lnR>
                    <a:lnT>
                      <a:noFill/>
                    </a:lnT>
                    <a:lnB>
                      <a:noFill/>
                    </a:lnB>
                    <a:solidFill>
                      <a:schemeClr val="bg1">
                        <a:alpha val="89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569285599"/>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38200" y="2524542"/>
            <a:ext cx="7543800" cy="212365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But throughout Italy as a whole, Italian is spoken as a main language . . .</a:t>
            </a:r>
          </a:p>
        </p:txBody>
      </p:sp>
    </p:spTree>
    <p:extLst>
      <p:ext uri="{BB962C8B-B14F-4D97-AF65-F5344CB8AC3E}">
        <p14:creationId xmlns:p14="http://schemas.microsoft.com/office/powerpoint/2010/main" val="515539785"/>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294258" y="6551842"/>
            <a:ext cx="255230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http://en.wikipedia.org/wiki/Regions_of_Italy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4" cstate="print"/>
          <a:srcRect/>
          <a:stretch>
            <a:fillRect/>
          </a:stretch>
        </p:blipFill>
        <p:spPr bwMode="auto">
          <a:xfrm>
            <a:off x="2010011" y="214952"/>
            <a:ext cx="5090237" cy="5943600"/>
          </a:xfrm>
          <a:prstGeom prst="rect">
            <a:avLst/>
          </a:prstGeom>
          <a:noFill/>
          <a:ln w="9525">
            <a:noFill/>
            <a:miter lim="800000"/>
            <a:headEnd/>
            <a:tailEnd/>
          </a:ln>
        </p:spPr>
      </p:pic>
      <p:sp>
        <p:nvSpPr>
          <p:cNvPr id="3" name="Rectangle 2"/>
          <p:cNvSpPr/>
          <p:nvPr/>
        </p:nvSpPr>
        <p:spPr>
          <a:xfrm>
            <a:off x="2434888" y="2844225"/>
            <a:ext cx="1718740" cy="584775"/>
          </a:xfrm>
          <a:prstGeom prst="rect">
            <a:avLst/>
          </a:prstGeom>
        </p:spPr>
        <p:txBody>
          <a:bodyPr wrap="non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Italian</a:t>
            </a:r>
          </a:p>
        </p:txBody>
      </p:sp>
    </p:spTree>
    <p:extLst>
      <p:ext uri="{BB962C8B-B14F-4D97-AF65-F5344CB8AC3E}">
        <p14:creationId xmlns:p14="http://schemas.microsoft.com/office/powerpoint/2010/main" val="3390773288"/>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838200" y="2524542"/>
            <a:ext cx="7543800" cy="225908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although dialect differences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Arial" charset="0"/>
                <a:ea typeface="+mn-ea"/>
                <a:cs typeface="+mn-cs"/>
              </a:rPr>
              <a:t>are significant . . .</a:t>
            </a:r>
          </a:p>
        </p:txBody>
      </p:sp>
    </p:spTree>
    <p:extLst>
      <p:ext uri="{BB962C8B-B14F-4D97-AF65-F5344CB8AC3E}">
        <p14:creationId xmlns:p14="http://schemas.microsoft.com/office/powerpoint/2010/main" val="4265455948"/>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9491" name="Rectangle 3"/>
          <p:cNvSpPr>
            <a:spLocks noGrp="1" noChangeArrowheads="1"/>
          </p:cNvSpPr>
          <p:nvPr>
            <p:ph type="body" idx="1"/>
          </p:nvPr>
        </p:nvSpPr>
        <p:spPr>
          <a:xfrm>
            <a:off x="914400" y="1263908"/>
            <a:ext cx="7315200" cy="4955203"/>
          </a:xfrm>
        </p:spPr>
        <p:txBody>
          <a:bodyPr/>
          <a:lstStyle/>
          <a:p>
            <a:pPr marL="0" indent="0" algn="ctr" eaLnBrk="1" hangingPunct="1">
              <a:spcBef>
                <a:spcPts val="0"/>
              </a:spcBef>
              <a:buNone/>
            </a:pPr>
            <a:r>
              <a:rPr lang="en-US" sz="2800" dirty="0"/>
              <a:t>The Italian </a:t>
            </a:r>
            <a:r>
              <a:rPr lang="en-US" sz="2800" b="1" dirty="0"/>
              <a:t>history of invasions </a:t>
            </a:r>
            <a:r>
              <a:rPr lang="en-US" sz="2800" dirty="0"/>
              <a:t>has produced many dialects, each the product of the particular regional invader</a:t>
            </a:r>
          </a:p>
          <a:p>
            <a:pPr eaLnBrk="1" hangingPunct="1">
              <a:spcBef>
                <a:spcPts val="0"/>
              </a:spcBef>
            </a:pPr>
            <a:endParaRPr lang="en-US" sz="1600" dirty="0"/>
          </a:p>
          <a:p>
            <a:pPr marL="463550" lvl="1" indent="-231775" eaLnBrk="1" hangingPunct="1">
              <a:spcBef>
                <a:spcPts val="0"/>
              </a:spcBef>
            </a:pPr>
            <a:r>
              <a:rPr lang="en-US" sz="2400" dirty="0"/>
              <a:t>The language of Italy consists of </a:t>
            </a:r>
            <a:br>
              <a:rPr lang="en-US" sz="2400" dirty="0"/>
            </a:br>
            <a:r>
              <a:rPr lang="en-US" b="1" dirty="0"/>
              <a:t>both local dialects and Italian</a:t>
            </a:r>
            <a:r>
              <a:rPr lang="en-US" sz="2400" dirty="0"/>
              <a:t>, </a:t>
            </a:r>
            <a:br>
              <a:rPr lang="en-US" sz="2400" dirty="0"/>
            </a:br>
            <a:r>
              <a:rPr lang="en-US" sz="2400" dirty="0"/>
              <a:t>a derivative of the Tuscan language</a:t>
            </a:r>
          </a:p>
          <a:p>
            <a:pPr marL="463550" lvl="1" indent="-231775" eaLnBrk="1" hangingPunct="1">
              <a:spcBef>
                <a:spcPts val="0"/>
              </a:spcBef>
            </a:pPr>
            <a:endParaRPr lang="en-US" sz="1600" dirty="0"/>
          </a:p>
          <a:p>
            <a:pPr marL="463550" lvl="1" indent="-231775" eaLnBrk="1" hangingPunct="1">
              <a:spcBef>
                <a:spcPts val="0"/>
              </a:spcBef>
            </a:pPr>
            <a:r>
              <a:rPr lang="en-US" sz="2400" dirty="0"/>
              <a:t>Although linguistic variations are disappearing to some extent due to the homogenizing effects of television and telecommunications, </a:t>
            </a:r>
            <a:r>
              <a:rPr lang="en-US" sz="2400" b="1" dirty="0"/>
              <a:t>Italians still cling to the notion of having their own regional dialect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316881678"/>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spTree>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pic>
        <p:nvPicPr>
          <p:cNvPr id="5" name="Picture 1"/>
          <p:cNvPicPr>
            <a:picLocks noChangeAspect="1" noChangeArrowheads="1"/>
          </p:cNvPicPr>
          <p:nvPr/>
        </p:nvPicPr>
        <p:blipFill>
          <a:blip r:embed="rId5" cstate="print"/>
          <a:srcRect/>
          <a:stretch>
            <a:fillRect/>
          </a:stretch>
        </p:blipFill>
        <p:spPr bwMode="auto">
          <a:xfrm>
            <a:off x="304800" y="2448030"/>
            <a:ext cx="2278023" cy="3262086"/>
          </a:xfrm>
          <a:prstGeom prst="rect">
            <a:avLst/>
          </a:prstGeom>
          <a:noFill/>
          <a:ln w="9525">
            <a:noFill/>
            <a:miter lim="800000"/>
            <a:headEnd/>
            <a:tailEnd/>
          </a:ln>
        </p:spPr>
      </p:pic>
    </p:spTree>
    <p:extLst>
      <p:ext uri="{BB962C8B-B14F-4D97-AF65-F5344CB8AC3E}">
        <p14:creationId xmlns:p14="http://schemas.microsoft.com/office/powerpoint/2010/main" val="2799903270"/>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3028980" y="6551842"/>
            <a:ext cx="3079689" cy="215444"/>
          </a:xfrm>
          <a:prstGeom prst="rect">
            <a:avLst/>
          </a:prstGeom>
          <a:noFill/>
          <a:ln w="9525">
            <a:noFill/>
            <a:miter lim="800000"/>
            <a:headEnd/>
            <a:tailEnd/>
          </a:ln>
        </p:spPr>
        <p:txBody>
          <a:bodyPr wrap="none">
            <a:spAutoFit/>
          </a:bodyPr>
          <a:lstStyle/>
          <a:p>
            <a:r>
              <a:rPr lang="en-US" sz="800" b="0" i="0" dirty="0">
                <a:hlinkClick r:id="rId3"/>
              </a:rPr>
              <a:t>http://en.wikipedia.org/wiki/List_of_languages_of_Italy</a:t>
            </a:r>
            <a:endParaRPr lang="en-US" sz="800" b="0" i="0" dirty="0"/>
          </a:p>
        </p:txBody>
      </p:sp>
      <p:pic>
        <p:nvPicPr>
          <p:cNvPr id="14338" name="Picture 2"/>
          <p:cNvPicPr>
            <a:picLocks noChangeAspect="1" noChangeArrowheads="1"/>
          </p:cNvPicPr>
          <p:nvPr/>
        </p:nvPicPr>
        <p:blipFill>
          <a:blip r:embed="rId4" cstate="print"/>
          <a:srcRect/>
          <a:stretch>
            <a:fillRect/>
          </a:stretch>
        </p:blipFill>
        <p:spPr bwMode="auto">
          <a:xfrm>
            <a:off x="2109561" y="449940"/>
            <a:ext cx="4895850" cy="5715000"/>
          </a:xfrm>
          <a:prstGeom prst="rect">
            <a:avLst/>
          </a:prstGeom>
          <a:noFill/>
          <a:ln w="9525">
            <a:noFill/>
            <a:miter lim="800000"/>
            <a:headEnd/>
            <a:tailEnd/>
          </a:ln>
        </p:spPr>
      </p:pic>
      <p:sp>
        <p:nvSpPr>
          <p:cNvPr id="7" name="Rectangle 6"/>
          <p:cNvSpPr/>
          <p:nvPr/>
        </p:nvSpPr>
        <p:spPr>
          <a:xfrm>
            <a:off x="871459" y="5710535"/>
            <a:ext cx="4157741" cy="461665"/>
          </a:xfrm>
          <a:prstGeom prst="rect">
            <a:avLst/>
          </a:prstGeom>
        </p:spPr>
        <p:txBody>
          <a:bodyPr wrap="none">
            <a:spAutoFit/>
          </a:bodyPr>
          <a:lstStyle/>
          <a:p>
            <a:r>
              <a:rPr lang="en-US" sz="2400" b="0" i="0" dirty="0"/>
              <a:t>Dialects of Italy by Group</a:t>
            </a:r>
            <a:endParaRPr lang="en-US" sz="2400" b="0" dirty="0"/>
          </a:p>
        </p:txBody>
      </p:sp>
      <p:pic>
        <p:nvPicPr>
          <p:cNvPr id="5" name="Picture 1"/>
          <p:cNvPicPr>
            <a:picLocks noChangeAspect="1" noChangeArrowheads="1"/>
          </p:cNvPicPr>
          <p:nvPr/>
        </p:nvPicPr>
        <p:blipFill>
          <a:blip r:embed="rId5" cstate="print"/>
          <a:srcRect/>
          <a:stretch>
            <a:fillRect/>
          </a:stretch>
        </p:blipFill>
        <p:spPr bwMode="auto">
          <a:xfrm>
            <a:off x="304800" y="2448030"/>
            <a:ext cx="2278023" cy="3262086"/>
          </a:xfrm>
          <a:prstGeom prst="rect">
            <a:avLst/>
          </a:prstGeom>
          <a:noFill/>
          <a:ln w="9525">
            <a:noFill/>
            <a:miter lim="800000"/>
            <a:headEnd/>
            <a:tailEnd/>
          </a:ln>
        </p:spPr>
      </p:pic>
      <p:pic>
        <p:nvPicPr>
          <p:cNvPr id="6" name="Picture 2" descr="File:Italy 1000 AD.sv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4996" y="457200"/>
            <a:ext cx="2274204" cy="326440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5740504" y="5237918"/>
            <a:ext cx="3403496" cy="769441"/>
          </a:xfrm>
          <a:prstGeom prst="rect">
            <a:avLst/>
          </a:prstGeom>
        </p:spPr>
        <p:txBody>
          <a:bodyPr wrap="none">
            <a:spAutoFit/>
          </a:bodyPr>
          <a:lstStyle/>
          <a:p>
            <a:r>
              <a:rPr lang="en-US" sz="2000" i="0" dirty="0">
                <a:solidFill>
                  <a:srgbClr val="FF0000"/>
                </a:solidFill>
              </a:rPr>
              <a:t>compare these</a:t>
            </a:r>
          </a:p>
          <a:p>
            <a:r>
              <a:rPr lang="en-US" sz="2000" i="0" dirty="0">
                <a:solidFill>
                  <a:srgbClr val="FF0000"/>
                </a:solidFill>
              </a:rPr>
              <a:t>with the old kingdoms</a:t>
            </a:r>
            <a:endParaRPr lang="en-US" sz="2000" dirty="0">
              <a:solidFill>
                <a:srgbClr val="FF0000"/>
              </a:solidFill>
            </a:endParaRPr>
          </a:p>
        </p:txBody>
      </p:sp>
    </p:spTree>
    <p:extLst>
      <p:ext uri="{BB962C8B-B14F-4D97-AF65-F5344CB8AC3E}">
        <p14:creationId xmlns:p14="http://schemas.microsoft.com/office/powerpoint/2010/main" val="1601817327"/>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sp>
        <p:nvSpPr>
          <p:cNvPr id="3" name="Oval 2"/>
          <p:cNvSpPr/>
          <p:nvPr/>
        </p:nvSpPr>
        <p:spPr bwMode="auto">
          <a:xfrm>
            <a:off x="3933372" y="48768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7" name="Rectangle 6"/>
          <p:cNvSpPr/>
          <p:nvPr/>
        </p:nvSpPr>
        <p:spPr>
          <a:xfrm>
            <a:off x="4387352" y="4202769"/>
            <a:ext cx="2985113" cy="134806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Vassallo</a:t>
            </a:r>
            <a:endPar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is from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Palermo, Sicily </a:t>
            </a:r>
            <a:endParaRPr kumimoji="0" lang="en-US" sz="2400" b="1" i="1" u="none" strike="noStrike" kern="1200" cap="none" spc="0" normalizeH="0" baseline="0" noProof="0" dirty="0">
              <a:ln>
                <a:noFill/>
              </a:ln>
              <a:solidFill>
                <a:srgbClr val="EAEAEA"/>
              </a:solidFill>
              <a:effectLst/>
              <a:uLnTx/>
              <a:uFillTx/>
              <a:latin typeface="Verdana" pitchFamily="34" charset="0"/>
              <a:ea typeface="+mn-ea"/>
              <a:cs typeface="+mn-cs"/>
            </a:endParaRPr>
          </a:p>
        </p:txBody>
      </p:sp>
      <p:sp>
        <p:nvSpPr>
          <p:cNvPr id="2" name="Arrow: Up 1">
            <a:extLst>
              <a:ext uri="{FF2B5EF4-FFF2-40B4-BE49-F238E27FC236}">
                <a16:creationId xmlns:a16="http://schemas.microsoft.com/office/drawing/2014/main" id="{943396AB-4BB2-4A52-82CC-7EDD3A1D97C3}"/>
              </a:ext>
            </a:extLst>
          </p:cNvPr>
          <p:cNvSpPr/>
          <p:nvPr/>
        </p:nvSpPr>
        <p:spPr bwMode="auto">
          <a:xfrm>
            <a:off x="3965620" y="5132832"/>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4" name="Oval 3">
            <a:extLst>
              <a:ext uri="{FF2B5EF4-FFF2-40B4-BE49-F238E27FC236}">
                <a16:creationId xmlns:a16="http://schemas.microsoft.com/office/drawing/2014/main" id="{4BF93CF8-193D-4647-8228-F1724F872224}"/>
              </a:ext>
            </a:extLst>
          </p:cNvPr>
          <p:cNvSpPr/>
          <p:nvPr/>
        </p:nvSpPr>
        <p:spPr bwMode="auto">
          <a:xfrm>
            <a:off x="1905000" y="3276600"/>
            <a:ext cx="1295400" cy="1647824"/>
          </a:xfrm>
          <a:prstGeom prst="ellipse">
            <a:avLst/>
          </a:prstGeom>
          <a:solidFill>
            <a:srgbClr val="FEF9F5">
              <a:alpha val="3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249522139"/>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cxnSp>
        <p:nvCxnSpPr>
          <p:cNvPr id="8" name="Straight Connector 7"/>
          <p:cNvCxnSpPr/>
          <p:nvPr/>
        </p:nvCxnSpPr>
        <p:spPr bwMode="auto">
          <a:xfrm rot="16200000" flipH="1">
            <a:off x="2324100" y="3238500"/>
            <a:ext cx="2743200" cy="685800"/>
          </a:xfrm>
          <a:prstGeom prst="line">
            <a:avLst/>
          </a:prstGeom>
          <a:solidFill>
            <a:schemeClr val="accent1"/>
          </a:solidFill>
          <a:ln w="38100" cap="flat" cmpd="sng" algn="ctr">
            <a:solidFill>
              <a:srgbClr val="FF0000"/>
            </a:solidFill>
            <a:prstDash val="solid"/>
            <a:miter lim="800000"/>
            <a:headEnd type="none" w="med" len="med"/>
            <a:tailEnd type="none" w="med" len="med"/>
          </a:ln>
          <a:effectLst/>
        </p:spPr>
      </p:cxnSp>
      <p:sp>
        <p:nvSpPr>
          <p:cNvPr id="7" name="Oval 6"/>
          <p:cNvSpPr/>
          <p:nvPr/>
        </p:nvSpPr>
        <p:spPr bwMode="auto">
          <a:xfrm>
            <a:off x="3257350" y="21336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10" name="Rectangle 9"/>
          <p:cNvSpPr/>
          <p:nvPr/>
        </p:nvSpPr>
        <p:spPr>
          <a:xfrm>
            <a:off x="3316132" y="1565439"/>
            <a:ext cx="2964273" cy="1532727"/>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lives 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Mantova</a:t>
            </a:r>
            <a:endPar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EAEAEA"/>
                </a:solidFill>
                <a:effectLst/>
                <a:uLnTx/>
                <a:uFillTx/>
                <a:latin typeface="Verdana" pitchFamily="34" charset="0"/>
                <a:ea typeface="+mn-ea"/>
                <a:cs typeface="+mn-cs"/>
              </a:rPr>
              <a:t>503 miles away</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EAEAEA"/>
                </a:solidFill>
                <a:effectLst/>
                <a:uLnTx/>
                <a:uFillTx/>
                <a:latin typeface="Verdana" pitchFamily="34" charset="0"/>
                <a:ea typeface="+mn-ea"/>
                <a:cs typeface="+mn-cs"/>
              </a:rPr>
              <a:t>(by air)</a:t>
            </a:r>
          </a:p>
        </p:txBody>
      </p:sp>
      <p:sp>
        <p:nvSpPr>
          <p:cNvPr id="9" name="Arrow: Up 8">
            <a:extLst>
              <a:ext uri="{FF2B5EF4-FFF2-40B4-BE49-F238E27FC236}">
                <a16:creationId xmlns:a16="http://schemas.microsoft.com/office/drawing/2014/main" id="{DDB06D2F-8DBD-46FC-AE2B-718C4B4586E6}"/>
              </a:ext>
            </a:extLst>
          </p:cNvPr>
          <p:cNvSpPr/>
          <p:nvPr/>
        </p:nvSpPr>
        <p:spPr bwMode="auto">
          <a:xfrm rot="6359587">
            <a:off x="2777510" y="1714379"/>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255747264"/>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671286" y="1469362"/>
            <a:ext cx="7772400" cy="4535924"/>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838200" y="3276600"/>
            <a:ext cx="2477932" cy="1647825"/>
          </a:xfrm>
          <a:prstGeom prst="rect">
            <a:avLst/>
          </a:prstGeom>
          <a:noFill/>
          <a:ln w="9525">
            <a:noFill/>
            <a:miter lim="800000"/>
            <a:headEnd/>
            <a:tailEnd/>
          </a:ln>
        </p:spPr>
      </p:pic>
      <p:sp>
        <p:nvSpPr>
          <p:cNvPr id="6" name="Rectangle 5"/>
          <p:cNvSpPr/>
          <p:nvPr/>
        </p:nvSpPr>
        <p:spPr>
          <a:xfrm>
            <a:off x="685800" y="4953000"/>
            <a:ext cx="2895600" cy="86177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Letizia Colajanni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200" b="0" i="0" u="none" strike="noStrike" kern="1200" cap="none" spc="0" normalizeH="0" baseline="0" noProof="0" dirty="0">
                <a:ln>
                  <a:noFill/>
                </a:ln>
                <a:solidFill>
                  <a:srgbClr val="EAEAEA"/>
                </a:solidFill>
                <a:effectLst/>
                <a:uLnTx/>
                <a:uFillTx/>
                <a:latin typeface="Times New Roman" pitchFamily="18" charset="0"/>
                <a:ea typeface="+mn-ea"/>
                <a:cs typeface="+mn-cs"/>
              </a:rPr>
              <a:t>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it-IT" sz="1800" b="0" i="0" u="none" strike="noStrike" kern="1200" cap="none" spc="0" normalizeH="0" baseline="0" noProof="0" dirty="0">
                <a:ln>
                  <a:noFill/>
                </a:ln>
                <a:solidFill>
                  <a:srgbClr val="EAEAEA"/>
                </a:solidFill>
                <a:effectLst/>
                <a:uLnTx/>
                <a:uFillTx/>
                <a:latin typeface="Times New Roman" pitchFamily="18" charset="0"/>
                <a:ea typeface="+mn-ea"/>
                <a:cs typeface="+mn-cs"/>
              </a:rPr>
              <a:t>Cosimo Vassallo</a:t>
            </a:r>
            <a:endParaRPr kumimoji="0" lang="en-US" sz="1800" b="0" i="0" u="none" strike="noStrike" kern="1200" cap="none" spc="0" normalizeH="0" baseline="0" noProof="0" dirty="0">
              <a:ln>
                <a:noFill/>
              </a:ln>
              <a:solidFill>
                <a:srgbClr val="EAEAEA"/>
              </a:solidFill>
              <a:effectLst/>
              <a:uLnTx/>
              <a:uFillTx/>
              <a:latin typeface="Times New Roman" pitchFamily="18" charset="0"/>
              <a:ea typeface="+mn-ea"/>
              <a:cs typeface="+mn-cs"/>
            </a:endParaRPr>
          </a:p>
        </p:txBody>
      </p:sp>
      <p:cxnSp>
        <p:nvCxnSpPr>
          <p:cNvPr id="8" name="Straight Connector 7"/>
          <p:cNvCxnSpPr/>
          <p:nvPr/>
        </p:nvCxnSpPr>
        <p:spPr bwMode="auto">
          <a:xfrm rot="16200000" flipH="1">
            <a:off x="2324100" y="3238500"/>
            <a:ext cx="2743200" cy="685800"/>
          </a:xfrm>
          <a:prstGeom prst="line">
            <a:avLst/>
          </a:prstGeom>
          <a:solidFill>
            <a:schemeClr val="accent1"/>
          </a:solidFill>
          <a:ln w="38100" cap="flat" cmpd="sng" algn="ctr">
            <a:solidFill>
              <a:srgbClr val="FF0000"/>
            </a:solidFill>
            <a:prstDash val="solid"/>
            <a:miter lim="800000"/>
            <a:headEnd type="none" w="med" len="med"/>
            <a:tailEnd type="none" w="med" len="med"/>
          </a:ln>
          <a:effectLst/>
        </p:spPr>
      </p:cxnSp>
      <p:sp>
        <p:nvSpPr>
          <p:cNvPr id="7" name="Oval 6"/>
          <p:cNvSpPr/>
          <p:nvPr/>
        </p:nvSpPr>
        <p:spPr bwMode="auto">
          <a:xfrm>
            <a:off x="3257350" y="21336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9" name="Oval 8"/>
          <p:cNvSpPr/>
          <p:nvPr/>
        </p:nvSpPr>
        <p:spPr bwMode="auto">
          <a:xfrm>
            <a:off x="3933372" y="4904232"/>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EAEAEA"/>
                </a:solidFill>
                <a:effectLst/>
                <a:uLnTx/>
                <a:uFillTx/>
                <a:latin typeface="Times New Roman" pitchFamily="18" charset="0"/>
                <a:ea typeface="+mn-ea"/>
                <a:cs typeface="+mn-cs"/>
              </a:rPr>
              <a:t>/</a:t>
            </a:r>
          </a:p>
        </p:txBody>
      </p:sp>
      <p:sp>
        <p:nvSpPr>
          <p:cNvPr id="11" name="Rectangle 10"/>
          <p:cNvSpPr/>
          <p:nvPr/>
        </p:nvSpPr>
        <p:spPr>
          <a:xfrm>
            <a:off x="4387352" y="4202769"/>
            <a:ext cx="2985113" cy="134806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lumMod val="75000"/>
                  </a:srgbClr>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EAEAEA">
                    <a:lumMod val="75000"/>
                  </a:srgbClr>
                </a:solidFill>
                <a:effectLst/>
                <a:uLnTx/>
                <a:uFillTx/>
                <a:latin typeface="Verdana" pitchFamily="34" charset="0"/>
                <a:ea typeface="+mn-ea"/>
                <a:cs typeface="+mn-cs"/>
              </a:rPr>
              <a:t>Vassallo</a:t>
            </a:r>
            <a:endPar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is from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lumMod val="75000"/>
                  </a:srgbClr>
                </a:solidFill>
                <a:effectLst/>
                <a:uLnTx/>
                <a:uFillTx/>
                <a:latin typeface="Verdana" pitchFamily="34" charset="0"/>
                <a:ea typeface="+mn-ea"/>
                <a:cs typeface="+mn-cs"/>
              </a:rPr>
              <a:t>Palermo, Sicily </a:t>
            </a:r>
            <a:endParaRPr kumimoji="0" lang="en-US" sz="2400" b="1" i="1" u="none" strike="noStrike" kern="1200" cap="none" spc="0" normalizeH="0" baseline="0" noProof="0" dirty="0">
              <a:ln>
                <a:noFill/>
              </a:ln>
              <a:solidFill>
                <a:srgbClr val="EAEAEA">
                  <a:lumMod val="75000"/>
                </a:srgbClr>
              </a:solidFill>
              <a:effectLst/>
              <a:uLnTx/>
              <a:uFillTx/>
              <a:latin typeface="Verdana" pitchFamily="34" charset="0"/>
              <a:ea typeface="+mn-ea"/>
              <a:cs typeface="+mn-cs"/>
            </a:endParaRPr>
          </a:p>
        </p:txBody>
      </p:sp>
      <p:sp>
        <p:nvSpPr>
          <p:cNvPr id="12" name="Rectangle 11">
            <a:extLst>
              <a:ext uri="{FF2B5EF4-FFF2-40B4-BE49-F238E27FC236}">
                <a16:creationId xmlns:a16="http://schemas.microsoft.com/office/drawing/2014/main" id="{454637AC-D028-451F-8278-ACA63BE2C076}"/>
              </a:ext>
            </a:extLst>
          </p:cNvPr>
          <p:cNvSpPr/>
          <p:nvPr/>
        </p:nvSpPr>
        <p:spPr>
          <a:xfrm>
            <a:off x="2061809" y="1469362"/>
            <a:ext cx="6553397" cy="179126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If </a:t>
            </a: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Cosimo</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speaks Italian with</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his Palermo accent 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EAEAEA"/>
                </a:solidFill>
                <a:effectLst/>
                <a:uLnTx/>
                <a:uFillTx/>
                <a:latin typeface="Verdana" pitchFamily="34" charset="0"/>
                <a:ea typeface="+mn-ea"/>
                <a:cs typeface="+mn-cs"/>
              </a:rPr>
              <a:t>Montova</a:t>
            </a: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 some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EAEAEA"/>
                </a:solidFill>
                <a:effectLst/>
                <a:uLnTx/>
                <a:uFillTx/>
                <a:latin typeface="Verdana" pitchFamily="34" charset="0"/>
                <a:ea typeface="+mn-ea"/>
                <a:cs typeface="+mn-cs"/>
              </a:rPr>
              <a:t>will have difficult understanding him</a:t>
            </a:r>
            <a:endParaRPr kumimoji="0" lang="en-US" sz="2400" b="1" i="1" u="none" strike="noStrike" kern="1200" cap="none" spc="0" normalizeH="0" baseline="0" noProof="0" dirty="0">
              <a:ln>
                <a:noFill/>
              </a:ln>
              <a:solidFill>
                <a:srgbClr val="EAEAEA"/>
              </a:solidFill>
              <a:effectLst/>
              <a:uLnTx/>
              <a:uFillTx/>
              <a:latin typeface="Verdana" pitchFamily="34" charset="0"/>
              <a:ea typeface="+mn-ea"/>
              <a:cs typeface="+mn-cs"/>
            </a:endParaRPr>
          </a:p>
        </p:txBody>
      </p:sp>
      <p:sp>
        <p:nvSpPr>
          <p:cNvPr id="10" name="Arrow: Up 9">
            <a:extLst>
              <a:ext uri="{FF2B5EF4-FFF2-40B4-BE49-F238E27FC236}">
                <a16:creationId xmlns:a16="http://schemas.microsoft.com/office/drawing/2014/main" id="{8FE3B7B1-0503-4F42-A925-5B0ECC111D5A}"/>
              </a:ext>
            </a:extLst>
          </p:cNvPr>
          <p:cNvSpPr/>
          <p:nvPr/>
        </p:nvSpPr>
        <p:spPr bwMode="auto">
          <a:xfrm rot="6359587">
            <a:off x="2777510" y="1714379"/>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
        <p:nvSpPr>
          <p:cNvPr id="13" name="Arrow: Up 12">
            <a:extLst>
              <a:ext uri="{FF2B5EF4-FFF2-40B4-BE49-F238E27FC236}">
                <a16:creationId xmlns:a16="http://schemas.microsoft.com/office/drawing/2014/main" id="{CFAECE4D-7AE9-4FA0-8211-E3D0680844B2}"/>
              </a:ext>
            </a:extLst>
          </p:cNvPr>
          <p:cNvSpPr/>
          <p:nvPr/>
        </p:nvSpPr>
        <p:spPr bwMode="auto">
          <a:xfrm>
            <a:off x="3965620" y="5169830"/>
            <a:ext cx="149180" cy="621370"/>
          </a:xfrm>
          <a:prstGeom prst="upArrow">
            <a:avLst/>
          </a:prstGeom>
          <a:solidFill>
            <a:srgbClr val="F0F0F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EAEAEA"/>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674515852"/>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0178"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www.jdbassc.com/maps/map_southern_italy.asp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0179" name="Picture 4"/>
          <p:cNvPicPr>
            <a:picLocks noChangeAspect="1" noChangeArrowheads="1"/>
          </p:cNvPicPr>
          <p:nvPr/>
        </p:nvPicPr>
        <p:blipFill>
          <a:blip r:embed="rId4" cstate="print"/>
          <a:srcRect/>
          <a:stretch>
            <a:fillRect/>
          </a:stretch>
        </p:blipFill>
        <p:spPr bwMode="auto">
          <a:xfrm>
            <a:off x="1809750" y="266700"/>
            <a:ext cx="5524500" cy="6324600"/>
          </a:xfrm>
          <a:prstGeom prst="rect">
            <a:avLst/>
          </a:prstGeom>
          <a:noFill/>
          <a:ln w="9525">
            <a:noFill/>
            <a:miter lim="800000"/>
            <a:headEnd/>
            <a:tailEnd/>
          </a:ln>
        </p:spPr>
      </p:pic>
      <p:sp>
        <p:nvSpPr>
          <p:cNvPr id="4" name="Rectangle 3"/>
          <p:cNvSpPr/>
          <p:nvPr/>
        </p:nvSpPr>
        <p:spPr>
          <a:xfrm>
            <a:off x="3810000" y="1367945"/>
            <a:ext cx="5181705" cy="208672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My friend Martin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Aricochi</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who lives in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Brixen</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000000"/>
                </a:solidFill>
                <a:effectLst/>
                <a:uLnTx/>
                <a:uFillTx/>
                <a:latin typeface="Verdana" pitchFamily="34" charset="0"/>
                <a:ea typeface="+mn-ea"/>
                <a:cs typeface="+mn-cs"/>
              </a:rPr>
              <a:t>Bressanone</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 Italy, spoke German until he went to school</a:t>
            </a: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a:t>
            </a:r>
            <a:endParaRPr kumimoji="0" lang="en-US" sz="2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5" name="Oval 4"/>
          <p:cNvSpPr/>
          <p:nvPr/>
        </p:nvSpPr>
        <p:spPr bwMode="auto">
          <a:xfrm>
            <a:off x="4038600" y="457200"/>
            <a:ext cx="228600" cy="152400"/>
          </a:xfrm>
          <a:prstGeom prst="ellipse">
            <a:avLst/>
          </a:prstGeom>
          <a:no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a:t>
            </a:r>
          </a:p>
        </p:txBody>
      </p:sp>
      <p:sp>
        <p:nvSpPr>
          <p:cNvPr id="6" name="Arrow: Up 5">
            <a:extLst>
              <a:ext uri="{FF2B5EF4-FFF2-40B4-BE49-F238E27FC236}">
                <a16:creationId xmlns:a16="http://schemas.microsoft.com/office/drawing/2014/main" id="{3796A610-164F-4E71-83EE-37BDD5049336}"/>
              </a:ext>
            </a:extLst>
          </p:cNvPr>
          <p:cNvSpPr/>
          <p:nvPr/>
        </p:nvSpPr>
        <p:spPr bwMode="auto">
          <a:xfrm rot="15925586">
            <a:off x="5068122" y="-460033"/>
            <a:ext cx="427222" cy="1772843"/>
          </a:xfrm>
          <a:prstGeom prst="upArrow">
            <a:avLst/>
          </a:prstGeom>
          <a:solidFill>
            <a:srgbClr val="FF0000"/>
          </a:solidFill>
          <a:ln w="38100" cap="flat" cmpd="sng" algn="ctr">
            <a:solidFill>
              <a:srgbClr val="FEF9F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69229334"/>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0178" name="Rectangle 4"/>
          <p:cNvSpPr>
            <a:spLocks noChangeArrowheads="1"/>
          </p:cNvSpPr>
          <p:nvPr/>
        </p:nvSpPr>
        <p:spPr bwMode="auto">
          <a:xfrm>
            <a:off x="3206914" y="6551842"/>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www.jdbassc.com/maps/map_southern_italy.asp</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0179" name="Picture 4"/>
          <p:cNvPicPr>
            <a:picLocks noChangeAspect="1" noChangeArrowheads="1"/>
          </p:cNvPicPr>
          <p:nvPr/>
        </p:nvPicPr>
        <p:blipFill>
          <a:blip r:embed="rId4" cstate="print"/>
          <a:srcRect/>
          <a:stretch>
            <a:fillRect/>
          </a:stretch>
        </p:blipFill>
        <p:spPr bwMode="auto">
          <a:xfrm>
            <a:off x="1809750" y="266700"/>
            <a:ext cx="5524500" cy="6324600"/>
          </a:xfrm>
          <a:prstGeom prst="rect">
            <a:avLst/>
          </a:prstGeom>
          <a:noFill/>
          <a:ln w="9525">
            <a:noFill/>
            <a:miter lim="800000"/>
            <a:headEnd/>
            <a:tailEnd/>
          </a:ln>
        </p:spPr>
      </p:pic>
      <p:sp>
        <p:nvSpPr>
          <p:cNvPr id="4" name="Rectangle 3"/>
          <p:cNvSpPr/>
          <p:nvPr/>
        </p:nvSpPr>
        <p:spPr>
          <a:xfrm>
            <a:off x="3810000" y="1367945"/>
            <a:ext cx="5181705" cy="2899255"/>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My friend Martin </a:t>
            </a: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Aricochi</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who lives in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Brixen</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a:t>
            </a:r>
            <a:r>
              <a:rPr kumimoji="0" lang="en-US" sz="2400" b="1" i="0" u="none" strike="noStrike" kern="1200" cap="none" spc="0" normalizeH="0" baseline="0" noProof="0" dirty="0" err="1">
                <a:ln>
                  <a:noFill/>
                </a:ln>
                <a:solidFill>
                  <a:srgbClr val="FFFFFF">
                    <a:lumMod val="65000"/>
                  </a:srgbClr>
                </a:solidFill>
                <a:effectLst/>
                <a:uLnTx/>
                <a:uFillTx/>
                <a:latin typeface="Verdana" pitchFamily="34" charset="0"/>
                <a:ea typeface="+mn-ea"/>
                <a:cs typeface="+mn-cs"/>
              </a:rPr>
              <a:t>Bressanone</a:t>
            </a:r>
            <a:r>
              <a:rPr kumimoji="0" lang="en-US" sz="24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 Italy, spoke German until he went to school,</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and they still speak German at home</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5" name="Oval 4"/>
          <p:cNvSpPr/>
          <p:nvPr/>
        </p:nvSpPr>
        <p:spPr bwMode="auto">
          <a:xfrm>
            <a:off x="4038600" y="457200"/>
            <a:ext cx="228600" cy="152400"/>
          </a:xfrm>
          <a:prstGeom prst="ellipse">
            <a:avLst/>
          </a:prstGeom>
          <a:noFill/>
          <a:ln w="76200" cap="flat" cmpd="sng" algn="ctr">
            <a:solidFill>
              <a:srgbClr val="FFFFFF"/>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a:t>
            </a:r>
          </a:p>
        </p:txBody>
      </p:sp>
    </p:spTree>
    <p:extLst>
      <p:ext uri="{BB962C8B-B14F-4D97-AF65-F5344CB8AC3E}">
        <p14:creationId xmlns:p14="http://schemas.microsoft.com/office/powerpoint/2010/main" val="1335263802"/>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rgbClr val="BBE0E3"/>
                  </a:solidFill>
                </a:ln>
                <a:solidFill>
                  <a:srgbClr val="000000"/>
                </a:solidFill>
                <a:effectLst>
                  <a:outerShdw blurRad="50800" dist="38100" algn="l" rotWithShape="0">
                    <a:prstClr val="black">
                      <a:alpha val="40000"/>
                    </a:prstClr>
                  </a:outerShdw>
                </a:effectLst>
              </a:rPr>
              <a:t> Politics</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3"/>
          <p:cNvSpPr>
            <a:spLocks noGrp="1" noChangeArrowheads="1"/>
          </p:cNvSpPr>
          <p:nvPr>
            <p:ph type="body" idx="1"/>
          </p:nvPr>
        </p:nvSpPr>
        <p:spPr>
          <a:xfrm>
            <a:off x="914400" y="1837456"/>
            <a:ext cx="7315200" cy="2886944"/>
          </a:xfrm>
        </p:spPr>
        <p:txBody>
          <a:bodyPr/>
          <a:lstStyle/>
          <a:p>
            <a:pPr algn="ctr">
              <a:buFontTx/>
              <a:buNone/>
            </a:pPr>
            <a:r>
              <a:rPr lang="en-US" sz="4000" b="1" dirty="0"/>
              <a:t>“There is, in fact, no law or government at all [in Italy]; and it is wonderful how well things go on without them.” </a:t>
            </a:r>
          </a:p>
          <a:p>
            <a:pPr algn="ctr">
              <a:buFontTx/>
              <a:buNone/>
            </a:pPr>
            <a:r>
              <a:rPr lang="en-US" sz="1800" dirty="0"/>
              <a:t> </a:t>
            </a:r>
            <a:endParaRPr lang="en-US" sz="1600" dirty="0"/>
          </a:p>
        </p:txBody>
      </p:sp>
      <p:sp>
        <p:nvSpPr>
          <p:cNvPr id="4" name="Rectangle 3"/>
          <p:cNvSpPr txBox="1">
            <a:spLocks noChangeArrowheads="1"/>
          </p:cNvSpPr>
          <p:nvPr/>
        </p:nvSpPr>
        <p:spPr bwMode="auto">
          <a:xfrm>
            <a:off x="914400" y="4738914"/>
            <a:ext cx="7315200" cy="15573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 Lord Byron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 English Romantic poet and satirist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1788-1824</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2256017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42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6" grpId="0" uiExpand="1" build="p"/>
    </p:bld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692605" y="6522811"/>
            <a:ext cx="7752443" cy="246221"/>
          </a:xfrm>
          <a:prstGeom prst="rect">
            <a:avLst/>
          </a:prstGeom>
          <a:noFill/>
          <a:ln w="9525">
            <a:noFill/>
            <a:miter lim="800000"/>
            <a:headEnd/>
            <a:tailEnd/>
          </a:ln>
        </p:spPr>
        <p:txBody>
          <a:bodyPr wrap="none">
            <a:spAutoFit/>
          </a:bodyPr>
          <a:lstStyle/>
          <a:p>
            <a:r>
              <a:rPr lang="en-US" sz="1000" b="0" i="0" dirty="0">
                <a:hlinkClick r:id="rId2"/>
              </a:rPr>
              <a:t>https://www.economist.com/the-economist-explains/2021/01/31/why-does-italy-go-through-so-many-governments</a:t>
            </a:r>
            <a:endParaRPr lang="en-US" sz="1000" b="0" i="0" dirty="0"/>
          </a:p>
        </p:txBody>
      </p:sp>
      <p:pic>
        <p:nvPicPr>
          <p:cNvPr id="4" name="Picture 3">
            <a:extLst>
              <a:ext uri="{FF2B5EF4-FFF2-40B4-BE49-F238E27FC236}">
                <a16:creationId xmlns:a16="http://schemas.microsoft.com/office/drawing/2014/main" id="{07C1C018-D95C-4C76-8D41-1AB5C5893816}"/>
              </a:ext>
            </a:extLst>
          </p:cNvPr>
          <p:cNvPicPr>
            <a:picLocks noChangeAspect="1"/>
          </p:cNvPicPr>
          <p:nvPr/>
        </p:nvPicPr>
        <p:blipFill>
          <a:blip r:embed="rId3"/>
          <a:stretch>
            <a:fillRect/>
          </a:stretch>
        </p:blipFill>
        <p:spPr>
          <a:xfrm>
            <a:off x="1371600" y="685800"/>
            <a:ext cx="6400800" cy="5726623"/>
          </a:xfrm>
          <a:prstGeom prst="rect">
            <a:avLst/>
          </a:prstGeom>
        </p:spPr>
      </p:pic>
      <p:pic>
        <p:nvPicPr>
          <p:cNvPr id="6" name="Picture 5">
            <a:extLst>
              <a:ext uri="{FF2B5EF4-FFF2-40B4-BE49-F238E27FC236}">
                <a16:creationId xmlns:a16="http://schemas.microsoft.com/office/drawing/2014/main" id="{47B81477-CB95-4B7F-BB4E-8A32EA34763F}"/>
              </a:ext>
            </a:extLst>
          </p:cNvPr>
          <p:cNvPicPr>
            <a:picLocks noChangeAspect="1"/>
          </p:cNvPicPr>
          <p:nvPr/>
        </p:nvPicPr>
        <p:blipFill>
          <a:blip r:embed="rId4"/>
          <a:stretch>
            <a:fillRect/>
          </a:stretch>
        </p:blipFill>
        <p:spPr>
          <a:xfrm>
            <a:off x="1447800" y="1771850"/>
            <a:ext cx="1453932" cy="762000"/>
          </a:xfrm>
          <a:prstGeom prst="rect">
            <a:avLst/>
          </a:prstGeom>
        </p:spPr>
      </p:pic>
      <p:sp>
        <p:nvSpPr>
          <p:cNvPr id="10" name="TextBox 9">
            <a:extLst>
              <a:ext uri="{FF2B5EF4-FFF2-40B4-BE49-F238E27FC236}">
                <a16:creationId xmlns:a16="http://schemas.microsoft.com/office/drawing/2014/main" id="{04ADB561-82A3-4186-96A2-BE821D0E970E}"/>
              </a:ext>
            </a:extLst>
          </p:cNvPr>
          <p:cNvSpPr txBox="1"/>
          <p:nvPr/>
        </p:nvSpPr>
        <p:spPr>
          <a:xfrm>
            <a:off x="1045144" y="2495350"/>
            <a:ext cx="2564331" cy="338554"/>
          </a:xfrm>
          <a:prstGeom prst="rect">
            <a:avLst/>
          </a:prstGeom>
          <a:noFill/>
        </p:spPr>
        <p:txBody>
          <a:bodyPr wrap="square">
            <a:spAutoFit/>
          </a:bodyPr>
          <a:lstStyle/>
          <a:p>
            <a:r>
              <a:rPr lang="en-US" sz="1600" b="0" i="0" dirty="0"/>
              <a:t>31 January 2021</a:t>
            </a:r>
          </a:p>
        </p:txBody>
      </p:sp>
    </p:spTree>
    <p:extLst>
      <p:ext uri="{BB962C8B-B14F-4D97-AF65-F5344CB8AC3E}">
        <p14:creationId xmlns:p14="http://schemas.microsoft.com/office/powerpoint/2010/main" val="25344899"/>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371600" y="2973050"/>
            <a:ext cx="6400800" cy="144655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Arial" charset="0"/>
                <a:ea typeface="+mn-ea"/>
                <a:cs typeface="+mn-cs"/>
              </a:rPr>
              <a:t>The latest government in Italy . . .</a:t>
            </a:r>
          </a:p>
        </p:txBody>
      </p:sp>
    </p:spTree>
    <p:extLst>
      <p:ext uri="{BB962C8B-B14F-4D97-AF65-F5344CB8AC3E}">
        <p14:creationId xmlns:p14="http://schemas.microsoft.com/office/powerpoint/2010/main" val="3301701532"/>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https://www.bbc.com/news/world-europe-63029909</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8C5707ED-0D5B-AEC1-373A-14A21BA4693D}"/>
              </a:ext>
            </a:extLst>
          </p:cNvPr>
          <p:cNvPicPr>
            <a:picLocks noChangeAspect="1"/>
          </p:cNvPicPr>
          <p:nvPr/>
        </p:nvPicPr>
        <p:blipFill>
          <a:blip r:embed="rId4"/>
          <a:stretch>
            <a:fillRect/>
          </a:stretch>
        </p:blipFill>
        <p:spPr>
          <a:xfrm>
            <a:off x="914400" y="304800"/>
            <a:ext cx="7315200" cy="6301915"/>
          </a:xfrm>
          <a:prstGeom prst="rect">
            <a:avLst/>
          </a:prstGeom>
        </p:spPr>
      </p:pic>
      <p:sp>
        <p:nvSpPr>
          <p:cNvPr id="6" name="Rectangle 5">
            <a:extLst>
              <a:ext uri="{FF2B5EF4-FFF2-40B4-BE49-F238E27FC236}">
                <a16:creationId xmlns:a16="http://schemas.microsoft.com/office/drawing/2014/main" id="{6A1FFAFD-D75A-BFF8-9FE0-EF4C07FBBFBC}"/>
              </a:ext>
            </a:extLst>
          </p:cNvPr>
          <p:cNvSpPr/>
          <p:nvPr/>
        </p:nvSpPr>
        <p:spPr>
          <a:xfrm>
            <a:off x="903383" y="1197166"/>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26 September 2022</a:t>
            </a:r>
          </a:p>
        </p:txBody>
      </p:sp>
      <p:pic>
        <p:nvPicPr>
          <p:cNvPr id="7" name="Picture 6" descr="A picture containing text, clipart&#10;&#10;Description automatically generated">
            <a:extLst>
              <a:ext uri="{FF2B5EF4-FFF2-40B4-BE49-F238E27FC236}">
                <a16:creationId xmlns:a16="http://schemas.microsoft.com/office/drawing/2014/main" id="{A6CC899F-AA0F-2C61-0A43-91D482AC69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59417" y="1219200"/>
            <a:ext cx="1828800" cy="877824"/>
          </a:xfrm>
          <a:prstGeom prst="rect">
            <a:avLst/>
          </a:prstGeom>
        </p:spPr>
      </p:pic>
    </p:spTree>
    <p:extLst>
      <p:ext uri="{BB962C8B-B14F-4D97-AF65-F5344CB8AC3E}">
        <p14:creationId xmlns:p14="http://schemas.microsoft.com/office/powerpoint/2010/main" val="4152405883"/>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2CF721-00EC-6B8D-EF90-05DA21731917}"/>
              </a:ext>
            </a:extLst>
          </p:cNvPr>
          <p:cNvPicPr>
            <a:picLocks noChangeAspect="1"/>
          </p:cNvPicPr>
          <p:nvPr/>
        </p:nvPicPr>
        <p:blipFill>
          <a:blip r:embed="rId3"/>
          <a:stretch>
            <a:fillRect/>
          </a:stretch>
        </p:blipFill>
        <p:spPr>
          <a:xfrm>
            <a:off x="381000" y="518005"/>
            <a:ext cx="1349998" cy="517502"/>
          </a:xfrm>
          <a:prstGeom prst="rect">
            <a:avLst/>
          </a:prstGeom>
        </p:spPr>
      </p:pic>
      <p:sp>
        <p:nvSpPr>
          <p:cNvPr id="13" name="Rectangle 12">
            <a:extLst>
              <a:ext uri="{FF2B5EF4-FFF2-40B4-BE49-F238E27FC236}">
                <a16:creationId xmlns:a16="http://schemas.microsoft.com/office/drawing/2014/main" id="{CAB6F042-F891-F014-5EA5-CADEA0D09F9F}"/>
              </a:ext>
            </a:extLst>
          </p:cNvPr>
          <p:cNvSpPr/>
          <p:nvPr/>
        </p:nvSpPr>
        <p:spPr>
          <a:xfrm>
            <a:off x="289318" y="1078468"/>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25 September 2022</a:t>
            </a:r>
          </a:p>
        </p:txBody>
      </p:sp>
      <p:pic>
        <p:nvPicPr>
          <p:cNvPr id="14" name="Picture 13">
            <a:extLst>
              <a:ext uri="{FF2B5EF4-FFF2-40B4-BE49-F238E27FC236}">
                <a16:creationId xmlns:a16="http://schemas.microsoft.com/office/drawing/2014/main" id="{FD449950-84E9-8D04-F1A4-C7BBB48E01C3}"/>
              </a:ext>
            </a:extLst>
          </p:cNvPr>
          <p:cNvPicPr>
            <a:picLocks noChangeAspect="1"/>
          </p:cNvPicPr>
          <p:nvPr/>
        </p:nvPicPr>
        <p:blipFill>
          <a:blip r:embed="rId4"/>
          <a:stretch>
            <a:fillRect/>
          </a:stretch>
        </p:blipFill>
        <p:spPr>
          <a:xfrm>
            <a:off x="3167349" y="192027"/>
            <a:ext cx="4909851" cy="1484373"/>
          </a:xfrm>
          <a:prstGeom prst="rect">
            <a:avLst/>
          </a:prstGeom>
        </p:spPr>
      </p:pic>
      <p:pic>
        <p:nvPicPr>
          <p:cNvPr id="15" name="Picture 14">
            <a:extLst>
              <a:ext uri="{FF2B5EF4-FFF2-40B4-BE49-F238E27FC236}">
                <a16:creationId xmlns:a16="http://schemas.microsoft.com/office/drawing/2014/main" id="{F627ADD2-8AA7-399C-22C3-A07FF9D8C086}"/>
              </a:ext>
            </a:extLst>
          </p:cNvPr>
          <p:cNvPicPr>
            <a:picLocks noChangeAspect="1"/>
          </p:cNvPicPr>
          <p:nvPr/>
        </p:nvPicPr>
        <p:blipFill>
          <a:blip r:embed="rId5"/>
          <a:stretch>
            <a:fillRect/>
          </a:stretch>
        </p:blipFill>
        <p:spPr>
          <a:xfrm>
            <a:off x="903384" y="1466366"/>
            <a:ext cx="7299055" cy="5303520"/>
          </a:xfrm>
          <a:prstGeom prst="rect">
            <a:avLst/>
          </a:prstGeom>
        </p:spPr>
      </p:pic>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6"/>
              </a:rPr>
              <a:t>https://www.npr.org/2022/09/24/1124685476/giorgia-meloni-italy-election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09183842"/>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2CF721-00EC-6B8D-EF90-05DA21731917}"/>
              </a:ext>
            </a:extLst>
          </p:cNvPr>
          <p:cNvPicPr>
            <a:picLocks noChangeAspect="1"/>
          </p:cNvPicPr>
          <p:nvPr/>
        </p:nvPicPr>
        <p:blipFill>
          <a:blip r:embed="rId3"/>
          <a:stretch>
            <a:fillRect/>
          </a:stretch>
        </p:blipFill>
        <p:spPr>
          <a:xfrm>
            <a:off x="381000" y="518005"/>
            <a:ext cx="1349998" cy="517502"/>
          </a:xfrm>
          <a:prstGeom prst="rect">
            <a:avLst/>
          </a:prstGeom>
        </p:spPr>
      </p:pic>
      <p:sp>
        <p:nvSpPr>
          <p:cNvPr id="13" name="Rectangle 12">
            <a:extLst>
              <a:ext uri="{FF2B5EF4-FFF2-40B4-BE49-F238E27FC236}">
                <a16:creationId xmlns:a16="http://schemas.microsoft.com/office/drawing/2014/main" id="{CAB6F042-F891-F014-5EA5-CADEA0D09F9F}"/>
              </a:ext>
            </a:extLst>
          </p:cNvPr>
          <p:cNvSpPr/>
          <p:nvPr/>
        </p:nvSpPr>
        <p:spPr>
          <a:xfrm>
            <a:off x="289318" y="1078468"/>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25 September 2022</a:t>
            </a:r>
          </a:p>
        </p:txBody>
      </p:sp>
      <p:pic>
        <p:nvPicPr>
          <p:cNvPr id="14" name="Picture 13">
            <a:extLst>
              <a:ext uri="{FF2B5EF4-FFF2-40B4-BE49-F238E27FC236}">
                <a16:creationId xmlns:a16="http://schemas.microsoft.com/office/drawing/2014/main" id="{FD449950-84E9-8D04-F1A4-C7BBB48E01C3}"/>
              </a:ext>
            </a:extLst>
          </p:cNvPr>
          <p:cNvPicPr>
            <a:picLocks noChangeAspect="1"/>
          </p:cNvPicPr>
          <p:nvPr/>
        </p:nvPicPr>
        <p:blipFill>
          <a:blip r:embed="rId4"/>
          <a:stretch>
            <a:fillRect/>
          </a:stretch>
        </p:blipFill>
        <p:spPr>
          <a:xfrm>
            <a:off x="3167349" y="192027"/>
            <a:ext cx="4909851" cy="1484373"/>
          </a:xfrm>
          <a:prstGeom prst="rect">
            <a:avLst/>
          </a:prstGeom>
        </p:spPr>
      </p:pic>
      <p:pic>
        <p:nvPicPr>
          <p:cNvPr id="15" name="Picture 14">
            <a:extLst>
              <a:ext uri="{FF2B5EF4-FFF2-40B4-BE49-F238E27FC236}">
                <a16:creationId xmlns:a16="http://schemas.microsoft.com/office/drawing/2014/main" id="{F627ADD2-8AA7-399C-22C3-A07FF9D8C086}"/>
              </a:ext>
            </a:extLst>
          </p:cNvPr>
          <p:cNvPicPr>
            <a:picLocks noChangeAspect="1"/>
          </p:cNvPicPr>
          <p:nvPr/>
        </p:nvPicPr>
        <p:blipFill>
          <a:blip r:embed="rId5"/>
          <a:stretch>
            <a:fillRect/>
          </a:stretch>
        </p:blipFill>
        <p:spPr>
          <a:xfrm>
            <a:off x="903384" y="1466366"/>
            <a:ext cx="7299055" cy="5303520"/>
          </a:xfrm>
          <a:prstGeom prst="rect">
            <a:avLst/>
          </a:prstGeom>
        </p:spPr>
      </p:pic>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6"/>
              </a:rPr>
              <a:t>https://www.npr.org/2022/09/24/1124685476/giorgia-meloni-italy-election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Rectangle 1">
            <a:extLst>
              <a:ext uri="{FF2B5EF4-FFF2-40B4-BE49-F238E27FC236}">
                <a16:creationId xmlns:a16="http://schemas.microsoft.com/office/drawing/2014/main" id="{F4D08970-B5A3-EF83-519E-EE68680CE238}"/>
              </a:ext>
            </a:extLst>
          </p:cNvPr>
          <p:cNvSpPr/>
          <p:nvPr/>
        </p:nvSpPr>
        <p:spPr>
          <a:xfrm>
            <a:off x="990600" y="1524000"/>
            <a:ext cx="7119651" cy="4782944"/>
          </a:xfrm>
          <a:prstGeom prst="rect">
            <a:avLst/>
          </a:prstGeom>
          <a:solidFill>
            <a:schemeClr val="accent1">
              <a:alpha val="6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36B0024-4402-54EA-E000-D3940FDE82AD}"/>
              </a:ext>
            </a:extLst>
          </p:cNvPr>
          <p:cNvSpPr/>
          <p:nvPr/>
        </p:nvSpPr>
        <p:spPr>
          <a:xfrm>
            <a:off x="1252977" y="2057400"/>
            <a:ext cx="6149440" cy="461665"/>
          </a:xfrm>
          <a:prstGeom prst="rect">
            <a:avLst/>
          </a:prstGeom>
          <a:noFill/>
        </p:spPr>
        <p:txBody>
          <a:bodyPr wrap="none">
            <a:spAutoFit/>
          </a:bodyPr>
          <a:lstStyle/>
          <a:p>
            <a:pPr marL="231775" marR="0" lvl="0" indent="-231775" algn="ctr"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Most far-right leader since WWII</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5" name="Rectangle 4">
            <a:extLst>
              <a:ext uri="{FF2B5EF4-FFF2-40B4-BE49-F238E27FC236}">
                <a16:creationId xmlns:a16="http://schemas.microsoft.com/office/drawing/2014/main" id="{083089E1-2BB1-BBAA-6937-F638B9256896}"/>
              </a:ext>
            </a:extLst>
          </p:cNvPr>
          <p:cNvSpPr/>
          <p:nvPr/>
        </p:nvSpPr>
        <p:spPr>
          <a:xfrm>
            <a:off x="1252781" y="2667000"/>
            <a:ext cx="6672019" cy="461665"/>
          </a:xfrm>
          <a:prstGeom prst="rect">
            <a:avLst/>
          </a:prstGeom>
          <a:noFill/>
        </p:spPr>
        <p:txBody>
          <a:bodyPr wrap="none">
            <a:spAutoFit/>
          </a:bodyPr>
          <a:lstStyle/>
          <a:p>
            <a:pPr marL="231775" marR="0" lvl="0" indent="-231775" algn="ctr"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69</a:t>
            </a:r>
            <a:r>
              <a:rPr lang="en-US" sz="2400" i="0" baseline="30000" dirty="0"/>
              <a:t>th</a:t>
            </a:r>
            <a:r>
              <a:rPr lang="en-US" sz="2400" i="0" dirty="0"/>
              <a:t> Government in Italy since 1946</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6" name="Rectangle 5">
            <a:extLst>
              <a:ext uri="{FF2B5EF4-FFF2-40B4-BE49-F238E27FC236}">
                <a16:creationId xmlns:a16="http://schemas.microsoft.com/office/drawing/2014/main" id="{29C5934A-A0E4-D5B7-52E2-5E04DEE76104}"/>
              </a:ext>
            </a:extLst>
          </p:cNvPr>
          <p:cNvSpPr/>
          <p:nvPr/>
        </p:nvSpPr>
        <p:spPr>
          <a:xfrm>
            <a:off x="1288692" y="3200400"/>
            <a:ext cx="6026508" cy="1200329"/>
          </a:xfrm>
          <a:prstGeom prst="rect">
            <a:avLst/>
          </a:prstGeom>
          <a:noFill/>
        </p:spPr>
        <p:txBody>
          <a:bodyPr wrap="square">
            <a:spAutoFit/>
          </a:bodyPr>
          <a:lstStyle/>
          <a:p>
            <a:pPr marL="231775" marR="0" lvl="0" indent="-2317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leader of </a:t>
            </a:r>
            <a:r>
              <a:rPr lang="en-US" sz="2400" dirty="0"/>
              <a:t>Fratelli </a:t>
            </a:r>
            <a:r>
              <a:rPr lang="en-US" sz="2400" dirty="0" err="1"/>
              <a:t>d'Italia</a:t>
            </a:r>
            <a:r>
              <a:rPr lang="en-US" sz="2400" i="0" dirty="0"/>
              <a:t>, </a:t>
            </a:r>
            <a:br>
              <a:rPr lang="en-US" sz="2400" i="0" dirty="0"/>
            </a:br>
            <a:r>
              <a:rPr lang="en-US" sz="2400" i="0" dirty="0"/>
              <a:t>the Brothers of Italy party </a:t>
            </a:r>
            <a:br>
              <a:rPr lang="en-US" sz="2400" i="0" dirty="0"/>
            </a:br>
            <a:r>
              <a:rPr lang="en-US" sz="2400" i="0" dirty="0"/>
              <a:t>with Neo-Fascist roots</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7" name="Rectangle 6">
            <a:extLst>
              <a:ext uri="{FF2B5EF4-FFF2-40B4-BE49-F238E27FC236}">
                <a16:creationId xmlns:a16="http://schemas.microsoft.com/office/drawing/2014/main" id="{88BAE05B-8913-E7B6-C486-02BFC193E15A}"/>
              </a:ext>
            </a:extLst>
          </p:cNvPr>
          <p:cNvSpPr/>
          <p:nvPr/>
        </p:nvSpPr>
        <p:spPr>
          <a:xfrm>
            <a:off x="1252251" y="4419600"/>
            <a:ext cx="6272872" cy="461665"/>
          </a:xfrm>
          <a:prstGeom prst="rect">
            <a:avLst/>
          </a:prstGeom>
          <a:noFill/>
        </p:spPr>
        <p:txBody>
          <a:bodyPr wrap="none">
            <a:spAutoFit/>
          </a:bodyPr>
          <a:lstStyle/>
          <a:p>
            <a:pPr marL="231775" marR="0" lvl="0" indent="-231775" algn="ctr"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Italy's first female prime minister</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8" name="Rectangle 7">
            <a:extLst>
              <a:ext uri="{FF2B5EF4-FFF2-40B4-BE49-F238E27FC236}">
                <a16:creationId xmlns:a16="http://schemas.microsoft.com/office/drawing/2014/main" id="{19BD8072-7ED7-69AA-98A1-0CC291FA3FC3}"/>
              </a:ext>
            </a:extLst>
          </p:cNvPr>
          <p:cNvSpPr/>
          <p:nvPr/>
        </p:nvSpPr>
        <p:spPr>
          <a:xfrm>
            <a:off x="1276178" y="4876800"/>
            <a:ext cx="5951805" cy="830997"/>
          </a:xfrm>
          <a:prstGeom prst="rect">
            <a:avLst/>
          </a:prstGeom>
          <a:noFill/>
        </p:spPr>
        <p:txBody>
          <a:bodyPr wrap="none">
            <a:spAutoFit/>
          </a:bodyPr>
          <a:lstStyle/>
          <a:p>
            <a:pPr marL="231775" marR="0" lvl="0" indent="-2317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err="1"/>
              <a:t>Meloni's</a:t>
            </a:r>
            <a:r>
              <a:rPr lang="en-US" sz="2400" i="0" dirty="0"/>
              <a:t> opposition to immigration </a:t>
            </a:r>
            <a:br>
              <a:rPr lang="en-US" sz="2400" i="0" dirty="0"/>
            </a:br>
            <a:r>
              <a:rPr lang="en-US" sz="2400" i="0" dirty="0"/>
              <a:t>animated her and her base</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9" name="Rectangle 8">
            <a:extLst>
              <a:ext uri="{FF2B5EF4-FFF2-40B4-BE49-F238E27FC236}">
                <a16:creationId xmlns:a16="http://schemas.microsoft.com/office/drawing/2014/main" id="{A3CEDDCF-EC19-8918-0570-D2BC900428E1}"/>
              </a:ext>
            </a:extLst>
          </p:cNvPr>
          <p:cNvSpPr/>
          <p:nvPr/>
        </p:nvSpPr>
        <p:spPr>
          <a:xfrm>
            <a:off x="1251400" y="5715000"/>
            <a:ext cx="5663731" cy="461665"/>
          </a:xfrm>
          <a:prstGeom prst="rect">
            <a:avLst/>
          </a:prstGeom>
          <a:noFill/>
        </p:spPr>
        <p:txBody>
          <a:bodyPr wrap="none">
            <a:spAutoFit/>
          </a:bodyPr>
          <a:lstStyle/>
          <a:p>
            <a:pPr marL="231775" marR="0" lvl="0" indent="-231775" algn="ctr"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“An astute political operative”</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316268882"/>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2CF721-00EC-6B8D-EF90-05DA21731917}"/>
              </a:ext>
            </a:extLst>
          </p:cNvPr>
          <p:cNvPicPr>
            <a:picLocks noChangeAspect="1"/>
          </p:cNvPicPr>
          <p:nvPr/>
        </p:nvPicPr>
        <p:blipFill>
          <a:blip r:embed="rId3"/>
          <a:stretch>
            <a:fillRect/>
          </a:stretch>
        </p:blipFill>
        <p:spPr>
          <a:xfrm>
            <a:off x="381000" y="518005"/>
            <a:ext cx="1349998" cy="517502"/>
          </a:xfrm>
          <a:prstGeom prst="rect">
            <a:avLst/>
          </a:prstGeom>
        </p:spPr>
      </p:pic>
      <p:sp>
        <p:nvSpPr>
          <p:cNvPr id="13" name="Rectangle 12">
            <a:extLst>
              <a:ext uri="{FF2B5EF4-FFF2-40B4-BE49-F238E27FC236}">
                <a16:creationId xmlns:a16="http://schemas.microsoft.com/office/drawing/2014/main" id="{CAB6F042-F891-F014-5EA5-CADEA0D09F9F}"/>
              </a:ext>
            </a:extLst>
          </p:cNvPr>
          <p:cNvSpPr/>
          <p:nvPr/>
        </p:nvSpPr>
        <p:spPr>
          <a:xfrm>
            <a:off x="289318" y="1078468"/>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25 September 2022</a:t>
            </a:r>
          </a:p>
        </p:txBody>
      </p:sp>
      <p:pic>
        <p:nvPicPr>
          <p:cNvPr id="14" name="Picture 13">
            <a:extLst>
              <a:ext uri="{FF2B5EF4-FFF2-40B4-BE49-F238E27FC236}">
                <a16:creationId xmlns:a16="http://schemas.microsoft.com/office/drawing/2014/main" id="{FD449950-84E9-8D04-F1A4-C7BBB48E01C3}"/>
              </a:ext>
            </a:extLst>
          </p:cNvPr>
          <p:cNvPicPr>
            <a:picLocks noChangeAspect="1"/>
          </p:cNvPicPr>
          <p:nvPr/>
        </p:nvPicPr>
        <p:blipFill>
          <a:blip r:embed="rId4"/>
          <a:stretch>
            <a:fillRect/>
          </a:stretch>
        </p:blipFill>
        <p:spPr>
          <a:xfrm>
            <a:off x="3167349" y="192027"/>
            <a:ext cx="4909851" cy="1484373"/>
          </a:xfrm>
          <a:prstGeom prst="rect">
            <a:avLst/>
          </a:prstGeom>
        </p:spPr>
      </p:pic>
      <p:pic>
        <p:nvPicPr>
          <p:cNvPr id="15" name="Picture 14">
            <a:extLst>
              <a:ext uri="{FF2B5EF4-FFF2-40B4-BE49-F238E27FC236}">
                <a16:creationId xmlns:a16="http://schemas.microsoft.com/office/drawing/2014/main" id="{F627ADD2-8AA7-399C-22C3-A07FF9D8C086}"/>
              </a:ext>
            </a:extLst>
          </p:cNvPr>
          <p:cNvPicPr>
            <a:picLocks noChangeAspect="1"/>
          </p:cNvPicPr>
          <p:nvPr/>
        </p:nvPicPr>
        <p:blipFill>
          <a:blip r:embed="rId5"/>
          <a:stretch>
            <a:fillRect/>
          </a:stretch>
        </p:blipFill>
        <p:spPr>
          <a:xfrm>
            <a:off x="903384" y="1466366"/>
            <a:ext cx="7299055" cy="5303520"/>
          </a:xfrm>
          <a:prstGeom prst="rect">
            <a:avLst/>
          </a:prstGeom>
        </p:spPr>
      </p:pic>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6"/>
              </a:rPr>
              <a:t>https://www.npr.org/2022/09/24/1124685476/giorgia-meloni-italy-election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Rectangle 1">
            <a:extLst>
              <a:ext uri="{FF2B5EF4-FFF2-40B4-BE49-F238E27FC236}">
                <a16:creationId xmlns:a16="http://schemas.microsoft.com/office/drawing/2014/main" id="{F4D08970-B5A3-EF83-519E-EE68680CE238}"/>
              </a:ext>
            </a:extLst>
          </p:cNvPr>
          <p:cNvSpPr/>
          <p:nvPr/>
        </p:nvSpPr>
        <p:spPr>
          <a:xfrm>
            <a:off x="990600" y="1524000"/>
            <a:ext cx="7119651" cy="4782944"/>
          </a:xfrm>
          <a:prstGeom prst="rect">
            <a:avLst/>
          </a:prstGeom>
          <a:solidFill>
            <a:schemeClr val="accent1">
              <a:alpha val="6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36B0024-4402-54EA-E000-D3940FDE82AD}"/>
              </a:ext>
            </a:extLst>
          </p:cNvPr>
          <p:cNvSpPr/>
          <p:nvPr/>
        </p:nvSpPr>
        <p:spPr>
          <a:xfrm>
            <a:off x="1252977" y="2057400"/>
            <a:ext cx="6149440" cy="461665"/>
          </a:xfrm>
          <a:prstGeom prst="rect">
            <a:avLst/>
          </a:prstGeom>
          <a:noFill/>
        </p:spPr>
        <p:txBody>
          <a:bodyPr wrap="none">
            <a:spAutoFit/>
          </a:bodyPr>
          <a:lstStyle/>
          <a:p>
            <a:pPr marL="231775" marR="0" lvl="0" indent="-231775" algn="ctr"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Most far-right leader since WWII</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
        <p:nvSpPr>
          <p:cNvPr id="6" name="Rectangle 5">
            <a:extLst>
              <a:ext uri="{FF2B5EF4-FFF2-40B4-BE49-F238E27FC236}">
                <a16:creationId xmlns:a16="http://schemas.microsoft.com/office/drawing/2014/main" id="{29C5934A-A0E4-D5B7-52E2-5E04DEE76104}"/>
              </a:ext>
            </a:extLst>
          </p:cNvPr>
          <p:cNvSpPr/>
          <p:nvPr/>
        </p:nvSpPr>
        <p:spPr>
          <a:xfrm>
            <a:off x="1288692" y="3200400"/>
            <a:ext cx="6026508" cy="1200329"/>
          </a:xfrm>
          <a:prstGeom prst="rect">
            <a:avLst/>
          </a:prstGeom>
          <a:noFill/>
        </p:spPr>
        <p:txBody>
          <a:bodyPr wrap="square">
            <a:spAutoFit/>
          </a:bodyPr>
          <a:lstStyle/>
          <a:p>
            <a:pPr marL="231775" marR="0" lvl="0" indent="-2317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a:t>leader of </a:t>
            </a:r>
            <a:r>
              <a:rPr lang="en-US" sz="2400" dirty="0"/>
              <a:t>Fratelli </a:t>
            </a:r>
            <a:r>
              <a:rPr lang="en-US" sz="2400" dirty="0" err="1"/>
              <a:t>d'Italia</a:t>
            </a:r>
            <a:r>
              <a:rPr lang="en-US" sz="2400" i="0" dirty="0"/>
              <a:t>, </a:t>
            </a:r>
            <a:br>
              <a:rPr lang="en-US" sz="2400" i="0" dirty="0"/>
            </a:br>
            <a:r>
              <a:rPr lang="en-US" sz="2400" i="0" dirty="0"/>
              <a:t>the Brothers of Italy party </a:t>
            </a:r>
            <a:br>
              <a:rPr lang="en-US" sz="2400" i="0" dirty="0"/>
            </a:br>
            <a:r>
              <a:rPr lang="en-US" sz="2400" i="0" dirty="0"/>
              <a:t>with Neo-Fascist roots</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2022844126"/>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https://en.wikipedia.org/wiki/Brothers_of_Italy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9005CCBB-47A2-68E7-62CE-A27C2E08A415}"/>
              </a:ext>
            </a:extLst>
          </p:cNvPr>
          <p:cNvPicPr>
            <a:picLocks noChangeAspect="1"/>
          </p:cNvPicPr>
          <p:nvPr/>
        </p:nvPicPr>
        <p:blipFill>
          <a:blip r:embed="rId4"/>
          <a:stretch>
            <a:fillRect/>
          </a:stretch>
        </p:blipFill>
        <p:spPr>
          <a:xfrm>
            <a:off x="2503583" y="304800"/>
            <a:ext cx="4168966" cy="6197343"/>
          </a:xfrm>
          <a:prstGeom prst="rect">
            <a:avLst/>
          </a:prstGeom>
        </p:spPr>
      </p:pic>
    </p:spTree>
    <p:extLst>
      <p:ext uri="{BB962C8B-B14F-4D97-AF65-F5344CB8AC3E}">
        <p14:creationId xmlns:p14="http://schemas.microsoft.com/office/powerpoint/2010/main" val="98280999"/>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2CF721-00EC-6B8D-EF90-05DA21731917}"/>
              </a:ext>
            </a:extLst>
          </p:cNvPr>
          <p:cNvPicPr>
            <a:picLocks noChangeAspect="1"/>
          </p:cNvPicPr>
          <p:nvPr/>
        </p:nvPicPr>
        <p:blipFill>
          <a:blip r:embed="rId3"/>
          <a:stretch>
            <a:fillRect/>
          </a:stretch>
        </p:blipFill>
        <p:spPr>
          <a:xfrm>
            <a:off x="381000" y="518005"/>
            <a:ext cx="1349998" cy="517502"/>
          </a:xfrm>
          <a:prstGeom prst="rect">
            <a:avLst/>
          </a:prstGeom>
        </p:spPr>
      </p:pic>
      <p:sp>
        <p:nvSpPr>
          <p:cNvPr id="13" name="Rectangle 12">
            <a:extLst>
              <a:ext uri="{FF2B5EF4-FFF2-40B4-BE49-F238E27FC236}">
                <a16:creationId xmlns:a16="http://schemas.microsoft.com/office/drawing/2014/main" id="{CAB6F042-F891-F014-5EA5-CADEA0D09F9F}"/>
              </a:ext>
            </a:extLst>
          </p:cNvPr>
          <p:cNvSpPr/>
          <p:nvPr/>
        </p:nvSpPr>
        <p:spPr>
          <a:xfrm>
            <a:off x="289318" y="1078468"/>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25 September 2022</a:t>
            </a:r>
          </a:p>
        </p:txBody>
      </p:sp>
      <p:pic>
        <p:nvPicPr>
          <p:cNvPr id="14" name="Picture 13">
            <a:extLst>
              <a:ext uri="{FF2B5EF4-FFF2-40B4-BE49-F238E27FC236}">
                <a16:creationId xmlns:a16="http://schemas.microsoft.com/office/drawing/2014/main" id="{FD449950-84E9-8D04-F1A4-C7BBB48E01C3}"/>
              </a:ext>
            </a:extLst>
          </p:cNvPr>
          <p:cNvPicPr>
            <a:picLocks noChangeAspect="1"/>
          </p:cNvPicPr>
          <p:nvPr/>
        </p:nvPicPr>
        <p:blipFill>
          <a:blip r:embed="rId4"/>
          <a:stretch>
            <a:fillRect/>
          </a:stretch>
        </p:blipFill>
        <p:spPr>
          <a:xfrm>
            <a:off x="3167349" y="192027"/>
            <a:ext cx="4909851" cy="1484373"/>
          </a:xfrm>
          <a:prstGeom prst="rect">
            <a:avLst/>
          </a:prstGeom>
        </p:spPr>
      </p:pic>
      <p:pic>
        <p:nvPicPr>
          <p:cNvPr id="15" name="Picture 14">
            <a:extLst>
              <a:ext uri="{FF2B5EF4-FFF2-40B4-BE49-F238E27FC236}">
                <a16:creationId xmlns:a16="http://schemas.microsoft.com/office/drawing/2014/main" id="{F627ADD2-8AA7-399C-22C3-A07FF9D8C086}"/>
              </a:ext>
            </a:extLst>
          </p:cNvPr>
          <p:cNvPicPr>
            <a:picLocks noChangeAspect="1"/>
          </p:cNvPicPr>
          <p:nvPr/>
        </p:nvPicPr>
        <p:blipFill>
          <a:blip r:embed="rId5"/>
          <a:stretch>
            <a:fillRect/>
          </a:stretch>
        </p:blipFill>
        <p:spPr>
          <a:xfrm>
            <a:off x="903384" y="1466366"/>
            <a:ext cx="7299055" cy="5303520"/>
          </a:xfrm>
          <a:prstGeom prst="rect">
            <a:avLst/>
          </a:prstGeom>
        </p:spPr>
      </p:pic>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6"/>
              </a:rPr>
              <a:t>https://www.npr.org/2022/09/24/1124685476/giorgia-meloni-italy-election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 name="Rectangle 1">
            <a:extLst>
              <a:ext uri="{FF2B5EF4-FFF2-40B4-BE49-F238E27FC236}">
                <a16:creationId xmlns:a16="http://schemas.microsoft.com/office/drawing/2014/main" id="{F4D08970-B5A3-EF83-519E-EE68680CE238}"/>
              </a:ext>
            </a:extLst>
          </p:cNvPr>
          <p:cNvSpPr/>
          <p:nvPr/>
        </p:nvSpPr>
        <p:spPr>
          <a:xfrm>
            <a:off x="990600" y="1524000"/>
            <a:ext cx="7119651" cy="4782944"/>
          </a:xfrm>
          <a:prstGeom prst="rect">
            <a:avLst/>
          </a:prstGeom>
          <a:solidFill>
            <a:schemeClr val="accent1">
              <a:alpha val="6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9BD8072-7ED7-69AA-98A1-0CC291FA3FC3}"/>
              </a:ext>
            </a:extLst>
          </p:cNvPr>
          <p:cNvSpPr/>
          <p:nvPr/>
        </p:nvSpPr>
        <p:spPr>
          <a:xfrm>
            <a:off x="1276178" y="4876800"/>
            <a:ext cx="5951805" cy="830997"/>
          </a:xfrm>
          <a:prstGeom prst="rect">
            <a:avLst/>
          </a:prstGeom>
          <a:noFill/>
        </p:spPr>
        <p:txBody>
          <a:bodyPr wrap="none">
            <a:spAutoFit/>
          </a:bodyPr>
          <a:lstStyle/>
          <a:p>
            <a:pPr marL="231775" marR="0" lvl="0" indent="-2317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sz="2400" i="0" dirty="0" err="1"/>
              <a:t>Meloni's</a:t>
            </a:r>
            <a:r>
              <a:rPr lang="en-US" sz="2400" i="0" dirty="0"/>
              <a:t> opposition to immigration </a:t>
            </a:r>
            <a:br>
              <a:rPr lang="en-US" sz="2400" i="0" dirty="0"/>
            </a:br>
            <a:r>
              <a:rPr lang="en-US" sz="2400" i="0" dirty="0"/>
              <a:t>animated her and her base</a:t>
            </a:r>
            <a:endParaRPr kumimoji="0" lang="en-US" sz="2400" i="0" u="none" strike="noStrike" kern="1200" cap="none" spc="0" normalizeH="0" baseline="0" noProof="0" dirty="0">
              <a:ln>
                <a:noFill/>
              </a:ln>
              <a:effectLst/>
              <a:uLnTx/>
              <a:uFillTx/>
              <a:latin typeface="Verdana" pitchFamily="34" charset="0"/>
              <a:ea typeface="+mn-ea"/>
              <a:cs typeface="+mn-cs"/>
            </a:endParaRPr>
          </a:p>
        </p:txBody>
      </p:sp>
    </p:spTree>
    <p:extLst>
      <p:ext uri="{BB962C8B-B14F-4D97-AF65-F5344CB8AC3E}">
        <p14:creationId xmlns:p14="http://schemas.microsoft.com/office/powerpoint/2010/main" val="1920991561"/>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2CF721-00EC-6B8D-EF90-05DA21731917}"/>
              </a:ext>
            </a:extLst>
          </p:cNvPr>
          <p:cNvPicPr>
            <a:picLocks noChangeAspect="1"/>
          </p:cNvPicPr>
          <p:nvPr/>
        </p:nvPicPr>
        <p:blipFill>
          <a:blip r:embed="rId3"/>
          <a:stretch>
            <a:fillRect/>
          </a:stretch>
        </p:blipFill>
        <p:spPr>
          <a:xfrm>
            <a:off x="381000" y="518005"/>
            <a:ext cx="1349998" cy="517502"/>
          </a:xfrm>
          <a:prstGeom prst="rect">
            <a:avLst/>
          </a:prstGeom>
        </p:spPr>
      </p:pic>
      <p:sp>
        <p:nvSpPr>
          <p:cNvPr id="13" name="Rectangle 12">
            <a:extLst>
              <a:ext uri="{FF2B5EF4-FFF2-40B4-BE49-F238E27FC236}">
                <a16:creationId xmlns:a16="http://schemas.microsoft.com/office/drawing/2014/main" id="{CAB6F042-F891-F014-5EA5-CADEA0D09F9F}"/>
              </a:ext>
            </a:extLst>
          </p:cNvPr>
          <p:cNvSpPr/>
          <p:nvPr/>
        </p:nvSpPr>
        <p:spPr>
          <a:xfrm>
            <a:off x="289318" y="1078468"/>
            <a:ext cx="2736648" cy="369332"/>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i="0" u="none" strike="noStrike" kern="1200" cap="none" spc="0" normalizeH="0" baseline="0" noProof="0" dirty="0">
                <a:ln>
                  <a:noFill/>
                </a:ln>
                <a:solidFill>
                  <a:srgbClr val="000000"/>
                </a:solidFill>
                <a:effectLst/>
                <a:uLnTx/>
                <a:uFillTx/>
                <a:latin typeface="Verdana" pitchFamily="34" charset="0"/>
                <a:ea typeface="+mn-ea"/>
                <a:cs typeface="+mn-cs"/>
              </a:rPr>
              <a:t>25 September 2022</a:t>
            </a:r>
          </a:p>
        </p:txBody>
      </p:sp>
      <p:pic>
        <p:nvPicPr>
          <p:cNvPr id="14" name="Picture 13">
            <a:extLst>
              <a:ext uri="{FF2B5EF4-FFF2-40B4-BE49-F238E27FC236}">
                <a16:creationId xmlns:a16="http://schemas.microsoft.com/office/drawing/2014/main" id="{FD449950-84E9-8D04-F1A4-C7BBB48E01C3}"/>
              </a:ext>
            </a:extLst>
          </p:cNvPr>
          <p:cNvPicPr>
            <a:picLocks noChangeAspect="1"/>
          </p:cNvPicPr>
          <p:nvPr/>
        </p:nvPicPr>
        <p:blipFill>
          <a:blip r:embed="rId4"/>
          <a:stretch>
            <a:fillRect/>
          </a:stretch>
        </p:blipFill>
        <p:spPr>
          <a:xfrm>
            <a:off x="3167349" y="192027"/>
            <a:ext cx="4909851" cy="1484373"/>
          </a:xfrm>
          <a:prstGeom prst="rect">
            <a:avLst/>
          </a:prstGeom>
        </p:spPr>
      </p:pic>
      <p:pic>
        <p:nvPicPr>
          <p:cNvPr id="15" name="Picture 14">
            <a:extLst>
              <a:ext uri="{FF2B5EF4-FFF2-40B4-BE49-F238E27FC236}">
                <a16:creationId xmlns:a16="http://schemas.microsoft.com/office/drawing/2014/main" id="{F627ADD2-8AA7-399C-22C3-A07FF9D8C086}"/>
              </a:ext>
            </a:extLst>
          </p:cNvPr>
          <p:cNvPicPr>
            <a:picLocks noChangeAspect="1"/>
          </p:cNvPicPr>
          <p:nvPr/>
        </p:nvPicPr>
        <p:blipFill>
          <a:blip r:embed="rId5"/>
          <a:stretch>
            <a:fillRect/>
          </a:stretch>
        </p:blipFill>
        <p:spPr>
          <a:xfrm>
            <a:off x="903384" y="1466366"/>
            <a:ext cx="7299055" cy="5303520"/>
          </a:xfrm>
          <a:prstGeom prst="rect">
            <a:avLst/>
          </a:prstGeom>
        </p:spPr>
      </p:pic>
      <p:sp>
        <p:nvSpPr>
          <p:cNvPr id="16" name="Rectangle 15">
            <a:extLst>
              <a:ext uri="{FF2B5EF4-FFF2-40B4-BE49-F238E27FC236}">
                <a16:creationId xmlns:a16="http://schemas.microsoft.com/office/drawing/2014/main" id="{53263336-83F7-45B9-116E-462B1046563E}"/>
              </a:ext>
            </a:extLst>
          </p:cNvPr>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6"/>
              </a:rPr>
              <a:t>https://www.npr.org/2022/09/24/1124685476/giorgia-meloni-italy-election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903237624"/>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err="1"/>
              <a:t>Giorgia</a:t>
            </a:r>
            <a:r>
              <a:rPr lang="en-US" b="1" dirty="0"/>
              <a:t> </a:t>
            </a:r>
            <a:r>
              <a:rPr lang="en-US" b="1" dirty="0" err="1"/>
              <a:t>Meloni</a:t>
            </a:r>
            <a:endParaRPr lang="en-US" b="1" dirty="0"/>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22 October 2022)</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C7534E5-25D3-740F-5DB3-D14F2074AE58}"/>
              </a:ext>
            </a:extLst>
          </p:cNvPr>
          <p:cNvPicPr>
            <a:picLocks noChangeAspect="1"/>
          </p:cNvPicPr>
          <p:nvPr/>
        </p:nvPicPr>
        <p:blipFill>
          <a:blip r:embed="rId4"/>
          <a:stretch>
            <a:fillRect/>
          </a:stretch>
        </p:blipFill>
        <p:spPr>
          <a:xfrm>
            <a:off x="6962775" y="4147851"/>
            <a:ext cx="1572768" cy="2031350"/>
          </a:xfrm>
          <a:prstGeom prst="rect">
            <a:avLst/>
          </a:prstGeom>
        </p:spPr>
      </p:pic>
    </p:spTree>
    <p:extLst>
      <p:ext uri="{BB962C8B-B14F-4D97-AF65-F5344CB8AC3E}">
        <p14:creationId xmlns:p14="http://schemas.microsoft.com/office/powerpoint/2010/main" val="672455992"/>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t>Sergio </a:t>
            </a:r>
            <a:r>
              <a:rPr lang="en-US" b="1" dirty="0" err="1"/>
              <a:t>Mattarella</a:t>
            </a:r>
            <a:r>
              <a:rPr lang="en-US" b="1" dirty="0"/>
              <a:t> </a:t>
            </a:r>
          </a:p>
          <a:p>
            <a:pPr algn="ctr" eaLnBrk="1" hangingPunct="1">
              <a:buNone/>
            </a:pPr>
            <a:r>
              <a:rPr lang="en-US" sz="2400" dirty="0"/>
              <a:t>is the President of the Italian Republic</a:t>
            </a:r>
            <a:br>
              <a:rPr lang="en-US" dirty="0"/>
            </a:br>
            <a:r>
              <a:rPr lang="en-US" sz="1800" dirty="0"/>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err="1">
                <a:solidFill>
                  <a:srgbClr val="94D7E7"/>
                </a:solidFill>
              </a:rPr>
              <a:t>Giorgia</a:t>
            </a:r>
            <a:r>
              <a:rPr lang="en-US" b="1" dirty="0">
                <a:solidFill>
                  <a:srgbClr val="94D7E7"/>
                </a:solidFill>
              </a:rPr>
              <a:t> </a:t>
            </a:r>
            <a:r>
              <a:rPr lang="en-US" b="1" dirty="0" err="1">
                <a:solidFill>
                  <a:srgbClr val="94D7E7"/>
                </a:solidFill>
              </a:rPr>
              <a:t>Meloni</a:t>
            </a:r>
            <a:endParaRPr lang="en-US" b="1" dirty="0">
              <a:solidFill>
                <a:srgbClr val="94D7E7"/>
              </a:solidFill>
            </a:endParaRPr>
          </a:p>
          <a:p>
            <a:pPr algn="ctr" eaLnBrk="1" hangingPunct="1">
              <a:buNone/>
            </a:pPr>
            <a:r>
              <a:rPr lang="en-US" sz="2400" dirty="0">
                <a:solidFill>
                  <a:srgbClr val="94D7E7"/>
                </a:solidFill>
              </a:rPr>
              <a:t>is the nation's Prime Minister </a:t>
            </a:r>
          </a:p>
          <a:p>
            <a:pPr algn="ctr" eaLnBrk="1" hangingPunct="1">
              <a:buNone/>
            </a:pPr>
            <a:r>
              <a:rPr lang="en-US" sz="2400" dirty="0">
                <a:solidFill>
                  <a:srgbClr val="94D7E7"/>
                </a:solidFill>
              </a:rPr>
              <a:t>(President of the Council of Ministers)</a:t>
            </a:r>
          </a:p>
          <a:p>
            <a:pPr algn="ctr" eaLnBrk="1" hangingPunct="1">
              <a:buNone/>
            </a:pPr>
            <a:r>
              <a:rPr lang="en-US" sz="2400" dirty="0">
                <a:solidFill>
                  <a:srgbClr val="94D7E7"/>
                </a:solidFill>
              </a:rPr>
              <a:t>(Since 22 October 2022)</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C7534E5-25D3-740F-5DB3-D14F2074AE58}"/>
              </a:ext>
            </a:extLst>
          </p:cNvPr>
          <p:cNvPicPr>
            <a:picLocks noChangeAspect="1"/>
          </p:cNvPicPr>
          <p:nvPr/>
        </p:nvPicPr>
        <p:blipFill>
          <a:blip r:embed="rId4"/>
          <a:stretch>
            <a:fillRect/>
          </a:stretch>
        </p:blipFill>
        <p:spPr>
          <a:xfrm>
            <a:off x="6962775" y="4147851"/>
            <a:ext cx="1572768" cy="2031350"/>
          </a:xfrm>
          <a:prstGeom prst="rect">
            <a:avLst/>
          </a:prstGeom>
        </p:spPr>
      </p:pic>
      <p:sp>
        <p:nvSpPr>
          <p:cNvPr id="2" name="Text Box 6">
            <a:extLst>
              <a:ext uri="{FF2B5EF4-FFF2-40B4-BE49-F238E27FC236}">
                <a16:creationId xmlns:a16="http://schemas.microsoft.com/office/drawing/2014/main" id="{6FE3A383-E9F0-81F7-C767-B037A55D2265}"/>
              </a:ext>
            </a:extLst>
          </p:cNvPr>
          <p:cNvSpPr txBox="1">
            <a:spLocks noChangeArrowheads="1"/>
          </p:cNvSpPr>
          <p:nvPr/>
        </p:nvSpPr>
        <p:spPr bwMode="auto">
          <a:xfrm>
            <a:off x="609600" y="3424535"/>
            <a:ext cx="79248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The President is the “head of state” </a:t>
            </a:r>
          </a:p>
        </p:txBody>
      </p:sp>
    </p:spTree>
    <p:extLst>
      <p:ext uri="{BB962C8B-B14F-4D97-AF65-F5344CB8AC3E}">
        <p14:creationId xmlns:p14="http://schemas.microsoft.com/office/powerpoint/2010/main" val="2047560390"/>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609600" y="1981200"/>
            <a:ext cx="7315200" cy="4241161"/>
          </a:xfrm>
        </p:spPr>
        <p:txBody>
          <a:bodyPr/>
          <a:lstStyle/>
          <a:p>
            <a:pPr algn="ctr" eaLnBrk="1" hangingPunct="1">
              <a:buNone/>
            </a:pPr>
            <a:r>
              <a:rPr lang="en-US" b="1" dirty="0">
                <a:solidFill>
                  <a:srgbClr val="94D7E7"/>
                </a:solidFill>
              </a:rPr>
              <a:t>Sergio </a:t>
            </a:r>
            <a:r>
              <a:rPr lang="en-US" b="1" dirty="0" err="1">
                <a:solidFill>
                  <a:srgbClr val="94D7E7"/>
                </a:solidFill>
              </a:rPr>
              <a:t>Mattarella</a:t>
            </a:r>
            <a:r>
              <a:rPr lang="en-US" b="1" dirty="0">
                <a:solidFill>
                  <a:srgbClr val="94D7E7"/>
                </a:solidFill>
              </a:rPr>
              <a:t> </a:t>
            </a:r>
          </a:p>
          <a:p>
            <a:pPr algn="ctr" eaLnBrk="1" hangingPunct="1">
              <a:buNone/>
            </a:pPr>
            <a:r>
              <a:rPr lang="en-US" sz="2400" dirty="0">
                <a:solidFill>
                  <a:srgbClr val="94D7E7"/>
                </a:solidFill>
              </a:rPr>
              <a:t>is the President of the Italian Republic</a:t>
            </a:r>
            <a:br>
              <a:rPr lang="en-US" dirty="0">
                <a:solidFill>
                  <a:srgbClr val="94D7E7"/>
                </a:solidFill>
              </a:rPr>
            </a:br>
            <a:r>
              <a:rPr lang="en-US" sz="1800" dirty="0">
                <a:solidFill>
                  <a:srgbClr val="94D7E7"/>
                </a:solidFill>
              </a:rPr>
              <a:t>(since 3 February 2015)</a:t>
            </a:r>
          </a:p>
          <a:p>
            <a:pPr algn="ctr" eaLnBrk="1" hangingPunct="1">
              <a:buNone/>
            </a:pPr>
            <a:endParaRPr lang="en-US" sz="1100" dirty="0"/>
          </a:p>
          <a:p>
            <a:pPr algn="ctr" eaLnBrk="1" hangingPunct="1">
              <a:buNone/>
            </a:pPr>
            <a:endParaRPr lang="en-US" sz="4400" b="1" dirty="0"/>
          </a:p>
          <a:p>
            <a:pPr algn="ctr" eaLnBrk="1" hangingPunct="1">
              <a:buNone/>
            </a:pPr>
            <a:r>
              <a:rPr lang="en-US" b="1" dirty="0" err="1"/>
              <a:t>Giorgia</a:t>
            </a:r>
            <a:r>
              <a:rPr lang="en-US" b="1" dirty="0"/>
              <a:t> </a:t>
            </a:r>
            <a:r>
              <a:rPr lang="en-US" b="1" dirty="0" err="1"/>
              <a:t>Meloni</a:t>
            </a:r>
            <a:endParaRPr lang="en-US" b="1" dirty="0"/>
          </a:p>
          <a:p>
            <a:pPr algn="ctr" eaLnBrk="1" hangingPunct="1">
              <a:buNone/>
            </a:pPr>
            <a:r>
              <a:rPr lang="en-US" sz="2400" dirty="0"/>
              <a:t>is the nation's Prime Minister </a:t>
            </a:r>
          </a:p>
          <a:p>
            <a:pPr algn="ctr" eaLnBrk="1" hangingPunct="1">
              <a:buNone/>
            </a:pPr>
            <a:r>
              <a:rPr lang="en-US" sz="2400" dirty="0"/>
              <a:t>(President of the Council of Ministers)</a:t>
            </a:r>
          </a:p>
          <a:p>
            <a:pPr algn="ctr" eaLnBrk="1" hangingPunct="1">
              <a:buNone/>
            </a:pPr>
            <a:r>
              <a:rPr lang="en-US" sz="2400" dirty="0"/>
              <a:t>(Since 22 October 2022)</a:t>
            </a:r>
          </a:p>
        </p:txBody>
      </p:sp>
      <p:sp>
        <p:nvSpPr>
          <p:cNvPr id="56324"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050" name="Picture 2" descr="Presidente Sergio Mattare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775" y="1381124"/>
            <a:ext cx="1571625" cy="18192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C7534E5-25D3-740F-5DB3-D14F2074AE58}"/>
              </a:ext>
            </a:extLst>
          </p:cNvPr>
          <p:cNvPicPr>
            <a:picLocks noChangeAspect="1"/>
          </p:cNvPicPr>
          <p:nvPr/>
        </p:nvPicPr>
        <p:blipFill>
          <a:blip r:embed="rId4"/>
          <a:stretch>
            <a:fillRect/>
          </a:stretch>
        </p:blipFill>
        <p:spPr>
          <a:xfrm>
            <a:off x="6962775" y="4147851"/>
            <a:ext cx="1572768" cy="2031350"/>
          </a:xfrm>
          <a:prstGeom prst="rect">
            <a:avLst/>
          </a:prstGeom>
        </p:spPr>
      </p:pic>
      <p:sp>
        <p:nvSpPr>
          <p:cNvPr id="2" name="Text Box 6">
            <a:extLst>
              <a:ext uri="{FF2B5EF4-FFF2-40B4-BE49-F238E27FC236}">
                <a16:creationId xmlns:a16="http://schemas.microsoft.com/office/drawing/2014/main" id="{C7132442-C782-CC27-E5A3-3A4420211EEB}"/>
              </a:ext>
            </a:extLst>
          </p:cNvPr>
          <p:cNvSpPr txBox="1">
            <a:spLocks noChangeArrowheads="1"/>
          </p:cNvSpPr>
          <p:nvPr/>
        </p:nvSpPr>
        <p:spPr bwMode="auto">
          <a:xfrm>
            <a:off x="228600" y="3576935"/>
            <a:ext cx="86868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Verdana" pitchFamily="34" charset="0"/>
                <a:ea typeface="+mn-ea"/>
                <a:cs typeface="+mn-cs"/>
              </a:rPr>
              <a:t>The Prime Minister is the “head of government” </a:t>
            </a:r>
          </a:p>
        </p:txBody>
      </p:sp>
    </p:spTree>
    <p:extLst>
      <p:ext uri="{BB962C8B-B14F-4D97-AF65-F5344CB8AC3E}">
        <p14:creationId xmlns:p14="http://schemas.microsoft.com/office/powerpoint/2010/main" val="2795502428"/>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6323" name="Rectangle 3"/>
          <p:cNvSpPr>
            <a:spLocks noGrp="1" noChangeArrowheads="1"/>
          </p:cNvSpPr>
          <p:nvPr>
            <p:ph type="body" idx="4294967295"/>
          </p:nvPr>
        </p:nvSpPr>
        <p:spPr>
          <a:xfrm>
            <a:off x="914400" y="1516320"/>
            <a:ext cx="7315200" cy="2369880"/>
          </a:xfrm>
        </p:spPr>
        <p:txBody>
          <a:bodyPr/>
          <a:lstStyle/>
          <a:p>
            <a:pPr eaLnBrk="1" hangingPunct="1"/>
            <a:r>
              <a:rPr lang="en-US" dirty="0"/>
              <a:t>Italy has rapidly changing governments</a:t>
            </a:r>
          </a:p>
          <a:p>
            <a:pPr eaLnBrk="1" hangingPunct="1"/>
            <a:endParaRPr lang="en-US" sz="1400" dirty="0"/>
          </a:p>
          <a:p>
            <a:pPr lvl="1" eaLnBrk="1" hangingPunct="1"/>
            <a:r>
              <a:rPr lang="en-US" dirty="0"/>
              <a:t>69 since World War II</a:t>
            </a:r>
          </a:p>
          <a:p>
            <a:pPr marL="457200" lvl="1" indent="0" eaLnBrk="1" hangingPunct="1">
              <a:buNone/>
            </a:pPr>
            <a:r>
              <a:rPr lang="en-US" dirty="0"/>
              <a:t>(an average of one every 1.14 years.)</a:t>
            </a:r>
          </a:p>
        </p:txBody>
      </p:sp>
      <p:sp>
        <p:nvSpPr>
          <p:cNvPr id="444422" name="Text Box 6"/>
          <p:cNvSpPr txBox="1">
            <a:spLocks noChangeArrowheads="1"/>
          </p:cNvSpPr>
          <p:nvPr/>
        </p:nvSpPr>
        <p:spPr bwMode="auto">
          <a:xfrm>
            <a:off x="1295400" y="4691051"/>
            <a:ext cx="4953000" cy="148348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69</a:t>
            </a:r>
            <a:r>
              <a:rPr kumimoji="0" lang="en-US" sz="2800" b="1" i="0" u="none" strike="noStrike" kern="1200" cap="none" spc="0" normalizeH="0" baseline="30000" noProof="0" dirty="0">
                <a:ln>
                  <a:noFill/>
                </a:ln>
                <a:solidFill>
                  <a:srgbClr val="000000"/>
                </a:solidFill>
                <a:effectLst/>
                <a:uLnTx/>
                <a:uFillTx/>
                <a:latin typeface="Verdana" pitchFamily="34" charset="0"/>
                <a:ea typeface="+mn-ea"/>
                <a:cs typeface="+mn-cs"/>
              </a:rPr>
              <a:t>th </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government with </a:t>
            </a:r>
          </a:p>
          <a:p>
            <a:r>
              <a:rPr lang="en-US" sz="2800" dirty="0" err="1"/>
              <a:t>Giorgia</a:t>
            </a:r>
            <a:r>
              <a:rPr lang="en-US" sz="2800" dirty="0"/>
              <a:t> </a:t>
            </a:r>
            <a:r>
              <a:rPr lang="en-US" sz="2800" dirty="0" err="1"/>
              <a:t>Meloni</a:t>
            </a:r>
            <a:endParaRPr lang="en-US" sz="2800" dirty="0"/>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as of 22 October</a:t>
            </a:r>
            <a:r>
              <a:rPr kumimoji="0" lang="en-US" sz="2400" b="1" i="0" u="none" strike="noStrike" kern="1200" cap="none" spc="0" normalizeH="0" noProof="0" dirty="0">
                <a:ln>
                  <a:noFill/>
                </a:ln>
                <a:solidFill>
                  <a:srgbClr val="00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0000"/>
                </a:solidFill>
                <a:effectLst/>
                <a:uLnTx/>
                <a:uFillTx/>
                <a:latin typeface="Verdana" pitchFamily="34" charset="0"/>
                <a:ea typeface="+mn-ea"/>
                <a:cs typeface="+mn-cs"/>
              </a:rPr>
              <a:t>2022</a:t>
            </a:r>
          </a:p>
        </p:txBody>
      </p:sp>
      <p:sp>
        <p:nvSpPr>
          <p:cNvPr id="7" name="Rectangle 4"/>
          <p:cNvSpPr>
            <a:spLocks noChangeArrowheads="1"/>
          </p:cNvSpPr>
          <p:nvPr/>
        </p:nvSpPr>
        <p:spPr bwMode="auto">
          <a:xfrm>
            <a:off x="2371725" y="6522811"/>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 name="Picture 1">
            <a:extLst>
              <a:ext uri="{FF2B5EF4-FFF2-40B4-BE49-F238E27FC236}">
                <a16:creationId xmlns:a16="http://schemas.microsoft.com/office/drawing/2014/main" id="{B0AFD550-3873-4B6A-CB3A-9D558F22C608}"/>
              </a:ext>
            </a:extLst>
          </p:cNvPr>
          <p:cNvPicPr>
            <a:picLocks noChangeAspect="1"/>
          </p:cNvPicPr>
          <p:nvPr/>
        </p:nvPicPr>
        <p:blipFill>
          <a:blip r:embed="rId3"/>
          <a:stretch>
            <a:fillRect/>
          </a:stretch>
        </p:blipFill>
        <p:spPr>
          <a:xfrm>
            <a:off x="6962775" y="4147851"/>
            <a:ext cx="1572768" cy="2031350"/>
          </a:xfrm>
          <a:prstGeom prst="rect">
            <a:avLst/>
          </a:prstGeom>
        </p:spPr>
      </p:pic>
    </p:spTree>
    <p:extLst>
      <p:ext uri="{BB962C8B-B14F-4D97-AF65-F5344CB8AC3E}">
        <p14:creationId xmlns:p14="http://schemas.microsoft.com/office/powerpoint/2010/main" val="333737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44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22" grpId="0"/>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1450825" y="6522811"/>
            <a:ext cx="6236003" cy="246221"/>
          </a:xfrm>
          <a:prstGeom prst="rect">
            <a:avLst/>
          </a:prstGeom>
          <a:noFill/>
          <a:ln w="9525">
            <a:noFill/>
            <a:miter lim="800000"/>
            <a:headEnd/>
            <a:tailEnd/>
          </a:ln>
        </p:spPr>
        <p:txBody>
          <a:bodyPr wrap="none">
            <a:spAutoFit/>
          </a:bodyPr>
          <a:lstStyle/>
          <a:p>
            <a:r>
              <a:rPr lang="en-US" sz="1000" b="0" i="0" dirty="0">
                <a:hlinkClick r:id="rId2"/>
              </a:rPr>
              <a:t>https://italicsmag.com/2021/01/25/italy-is-ungovernable-thats-the-point-government-crisis/</a:t>
            </a:r>
            <a:endParaRPr lang="en-US" sz="1000" b="0" i="0" dirty="0"/>
          </a:p>
        </p:txBody>
      </p:sp>
      <p:pic>
        <p:nvPicPr>
          <p:cNvPr id="3" name="Picture 2">
            <a:extLst>
              <a:ext uri="{FF2B5EF4-FFF2-40B4-BE49-F238E27FC236}">
                <a16:creationId xmlns:a16="http://schemas.microsoft.com/office/drawing/2014/main" id="{7405F6FF-029A-4E84-9BB0-6902D4577A76}"/>
              </a:ext>
            </a:extLst>
          </p:cNvPr>
          <p:cNvPicPr>
            <a:picLocks noChangeAspect="1"/>
          </p:cNvPicPr>
          <p:nvPr/>
        </p:nvPicPr>
        <p:blipFill>
          <a:blip r:embed="rId3"/>
          <a:stretch>
            <a:fillRect/>
          </a:stretch>
        </p:blipFill>
        <p:spPr>
          <a:xfrm>
            <a:off x="1371600" y="549267"/>
            <a:ext cx="6400800" cy="5851533"/>
          </a:xfrm>
          <a:prstGeom prst="rect">
            <a:avLst/>
          </a:prstGeom>
        </p:spPr>
      </p:pic>
      <p:sp>
        <p:nvSpPr>
          <p:cNvPr id="8" name="TextBox 7">
            <a:extLst>
              <a:ext uri="{FF2B5EF4-FFF2-40B4-BE49-F238E27FC236}">
                <a16:creationId xmlns:a16="http://schemas.microsoft.com/office/drawing/2014/main" id="{5DE9FD75-6AC6-48A0-8916-FE752BD56C92}"/>
              </a:ext>
            </a:extLst>
          </p:cNvPr>
          <p:cNvSpPr txBox="1"/>
          <p:nvPr/>
        </p:nvSpPr>
        <p:spPr>
          <a:xfrm>
            <a:off x="2711919" y="2328446"/>
            <a:ext cx="2564331" cy="338554"/>
          </a:xfrm>
          <a:prstGeom prst="rect">
            <a:avLst/>
          </a:prstGeom>
          <a:solidFill>
            <a:schemeClr val="bg1"/>
          </a:solidFill>
        </p:spPr>
        <p:txBody>
          <a:bodyPr wrap="square">
            <a:spAutoFit/>
          </a:bodyPr>
          <a:lstStyle/>
          <a:p>
            <a:pPr algn="l"/>
            <a:r>
              <a:rPr lang="en-US" sz="1600" b="0" i="0" dirty="0"/>
              <a:t>31 January 2021</a:t>
            </a:r>
          </a:p>
        </p:txBody>
      </p:sp>
      <p:pic>
        <p:nvPicPr>
          <p:cNvPr id="9" name="Picture 8">
            <a:extLst>
              <a:ext uri="{FF2B5EF4-FFF2-40B4-BE49-F238E27FC236}">
                <a16:creationId xmlns:a16="http://schemas.microsoft.com/office/drawing/2014/main" id="{DBE2B8EA-8648-47F3-8B43-E48EC426400E}"/>
              </a:ext>
            </a:extLst>
          </p:cNvPr>
          <p:cNvPicPr>
            <a:picLocks noChangeAspect="1"/>
          </p:cNvPicPr>
          <p:nvPr/>
        </p:nvPicPr>
        <p:blipFill>
          <a:blip r:embed="rId4"/>
          <a:stretch>
            <a:fillRect/>
          </a:stretch>
        </p:blipFill>
        <p:spPr>
          <a:xfrm>
            <a:off x="6384754" y="1975605"/>
            <a:ext cx="1378021" cy="628682"/>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1ACF8CB8-7BD5-4B38-98DA-C16C6D263455}"/>
                  </a:ext>
                </a:extLst>
              </p14:cNvPr>
              <p14:cNvContentPartPr/>
              <p14:nvPr/>
            </p14:nvContentPartPr>
            <p14:xfrm>
              <a:off x="-356571" y="2627072"/>
              <a:ext cx="360" cy="360"/>
            </p14:xfrm>
          </p:contentPart>
        </mc:Choice>
        <mc:Fallback xmlns="">
          <p:pic>
            <p:nvPicPr>
              <p:cNvPr id="11" name="Ink 10">
                <a:extLst>
                  <a:ext uri="{FF2B5EF4-FFF2-40B4-BE49-F238E27FC236}">
                    <a16:creationId xmlns:a16="http://schemas.microsoft.com/office/drawing/2014/main" id="{1ACF8CB8-7BD5-4B38-98DA-C16C6D263455}"/>
                  </a:ext>
                </a:extLst>
              </p:cNvPr>
              <p:cNvPicPr/>
              <p:nvPr/>
            </p:nvPicPr>
            <p:blipFill>
              <a:blip r:embed="rId6"/>
              <a:stretch>
                <a:fillRect/>
              </a:stretch>
            </p:blipFill>
            <p:spPr>
              <a:xfrm>
                <a:off x="-410571" y="2519432"/>
                <a:ext cx="108000" cy="216000"/>
              </a:xfrm>
              <a:prstGeom prst="rect">
                <a:avLst/>
              </a:prstGeom>
            </p:spPr>
          </p:pic>
        </mc:Fallback>
      </mc:AlternateContent>
    </p:spTree>
    <p:extLst>
      <p:ext uri="{BB962C8B-B14F-4D97-AF65-F5344CB8AC3E}">
        <p14:creationId xmlns:p14="http://schemas.microsoft.com/office/powerpoint/2010/main" val="1184576014"/>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p:cNvSpPr>
            <a:spLocks noChangeArrowheads="1"/>
          </p:cNvSpPr>
          <p:nvPr/>
        </p:nvSpPr>
        <p:spPr bwMode="auto">
          <a:xfrm>
            <a:off x="2797347" y="6522811"/>
            <a:ext cx="3542958" cy="246221"/>
          </a:xfrm>
          <a:prstGeom prst="rect">
            <a:avLst/>
          </a:prstGeom>
          <a:noFill/>
          <a:ln w="9525">
            <a:noFill/>
            <a:miter lim="800000"/>
            <a:headEnd/>
            <a:tailEnd/>
          </a:ln>
        </p:spPr>
        <p:txBody>
          <a:bodyPr wrap="none">
            <a:spAutoFit/>
          </a:bodyPr>
          <a:lstStyle/>
          <a:p>
            <a:r>
              <a:rPr lang="en-US" sz="1000" b="0" i="0" dirty="0">
                <a:hlinkClick r:id="rId2"/>
              </a:rPr>
              <a:t>http://www.bbc.com/news/world-europe-37289084</a:t>
            </a:r>
            <a:endParaRPr lang="en-US" sz="1000" b="0" i="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5604" y="457200"/>
            <a:ext cx="608439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9800" y="1066800"/>
            <a:ext cx="1270000" cy="609600"/>
          </a:xfrm>
          <a:prstGeom prst="rect">
            <a:avLst/>
          </a:prstGeom>
        </p:spPr>
      </p:pic>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61701C8-1527-4D68-8E21-EEFBD7978B1F}"/>
                  </a:ext>
                </a:extLst>
              </p14:cNvPr>
              <p14:cNvContentPartPr/>
              <p14:nvPr/>
            </p14:nvContentPartPr>
            <p14:xfrm>
              <a:off x="-385731" y="4783112"/>
              <a:ext cx="360" cy="360"/>
            </p14:xfrm>
          </p:contentPart>
        </mc:Choice>
        <mc:Fallback xmlns="">
          <p:pic>
            <p:nvPicPr>
              <p:cNvPr id="3" name="Ink 2">
                <a:extLst>
                  <a:ext uri="{FF2B5EF4-FFF2-40B4-BE49-F238E27FC236}">
                    <a16:creationId xmlns:a16="http://schemas.microsoft.com/office/drawing/2014/main" id="{261701C8-1527-4D68-8E21-EEFBD7978B1F}"/>
                  </a:ext>
                </a:extLst>
              </p:cNvPr>
              <p:cNvPicPr/>
              <p:nvPr/>
            </p:nvPicPr>
            <p:blipFill>
              <a:blip r:embed="rId6"/>
              <a:stretch>
                <a:fillRect/>
              </a:stretch>
            </p:blipFill>
            <p:spPr>
              <a:xfrm>
                <a:off x="-439371" y="467547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4557DA7E-83AB-41D5-800D-25AC1C6CB88D}"/>
                  </a:ext>
                </a:extLst>
              </p14:cNvPr>
              <p14:cNvContentPartPr/>
              <p14:nvPr/>
            </p14:nvContentPartPr>
            <p14:xfrm>
              <a:off x="1645389" y="5946992"/>
              <a:ext cx="5079600" cy="78840"/>
            </p14:xfrm>
          </p:contentPart>
        </mc:Choice>
        <mc:Fallback xmlns="">
          <p:pic>
            <p:nvPicPr>
              <p:cNvPr id="4" name="Ink 3">
                <a:extLst>
                  <a:ext uri="{FF2B5EF4-FFF2-40B4-BE49-F238E27FC236}">
                    <a16:creationId xmlns:a16="http://schemas.microsoft.com/office/drawing/2014/main" id="{4557DA7E-83AB-41D5-800D-25AC1C6CB88D}"/>
                  </a:ext>
                </a:extLst>
              </p:cNvPr>
              <p:cNvPicPr/>
              <p:nvPr/>
            </p:nvPicPr>
            <p:blipFill>
              <a:blip r:embed="rId8"/>
              <a:stretch>
                <a:fillRect/>
              </a:stretch>
            </p:blipFill>
            <p:spPr>
              <a:xfrm>
                <a:off x="1591749" y="5839352"/>
                <a:ext cx="5187240" cy="2944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 name="Ink 4">
                <a:extLst>
                  <a:ext uri="{FF2B5EF4-FFF2-40B4-BE49-F238E27FC236}">
                    <a16:creationId xmlns:a16="http://schemas.microsoft.com/office/drawing/2014/main" id="{D6F1EB4D-34CB-4ADD-9F56-20E38C6F7F52}"/>
                  </a:ext>
                </a:extLst>
              </p14:cNvPr>
              <p14:cNvContentPartPr/>
              <p14:nvPr/>
            </p14:nvContentPartPr>
            <p14:xfrm>
              <a:off x="1636029" y="6139592"/>
              <a:ext cx="3259800" cy="59040"/>
            </p14:xfrm>
          </p:contentPart>
        </mc:Choice>
        <mc:Fallback xmlns="">
          <p:pic>
            <p:nvPicPr>
              <p:cNvPr id="5" name="Ink 4">
                <a:extLst>
                  <a:ext uri="{FF2B5EF4-FFF2-40B4-BE49-F238E27FC236}">
                    <a16:creationId xmlns:a16="http://schemas.microsoft.com/office/drawing/2014/main" id="{D6F1EB4D-34CB-4ADD-9F56-20E38C6F7F52}"/>
                  </a:ext>
                </a:extLst>
              </p:cNvPr>
              <p:cNvPicPr/>
              <p:nvPr/>
            </p:nvPicPr>
            <p:blipFill>
              <a:blip r:embed="rId10"/>
              <a:stretch>
                <a:fillRect/>
              </a:stretch>
            </p:blipFill>
            <p:spPr>
              <a:xfrm>
                <a:off x="1582389" y="6031592"/>
                <a:ext cx="3367440" cy="274680"/>
              </a:xfrm>
              <a:prstGeom prst="rect">
                <a:avLst/>
              </a:prstGeom>
            </p:spPr>
          </p:pic>
        </mc:Fallback>
      </mc:AlternateContent>
    </p:spTree>
    <p:extLst>
      <p:ext uri="{BB962C8B-B14F-4D97-AF65-F5344CB8AC3E}">
        <p14:creationId xmlns:p14="http://schemas.microsoft.com/office/powerpoint/2010/main" val="1379146786"/>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304812"/>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325483" y="4855029"/>
            <a:ext cx="4360613"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3703611594"/>
      </p:ext>
    </p:extLst>
  </p:cSld>
  <p:clrMapOvr>
    <a:masterClrMapping/>
  </p:clrMapOvr>
  <p:transition/>
</p:sld>
</file>

<file path=ppt/slides/slide3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rgbClr val="FFFFFF"/>
                </a:solidFill>
                <a:hlinkClick r:id="rId3"/>
              </a:rPr>
              <a:t>http://en.wikipedia.org/wiki/Italy</a:t>
            </a:r>
            <a:endParaRPr lang="en-US" sz="800" i="0" dirty="0">
              <a:solidFill>
                <a:srgbClr val="FFFFFF"/>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solidFill>
                <a:srgbClr val="000000"/>
              </a:solidFill>
            </a:endParaRPr>
          </a:p>
          <a:p>
            <a:endParaRPr lang="en-US" i="0" dirty="0">
              <a:solidFill>
                <a:srgbClr val="000000"/>
              </a:solidFill>
            </a:endParaRPr>
          </a:p>
          <a:p>
            <a:endParaRPr lang="en-US" i="0" dirty="0">
              <a:solidFill>
                <a:srgbClr val="000000"/>
              </a:solidFill>
            </a:endParaRPr>
          </a:p>
          <a:p>
            <a:r>
              <a:rPr lang="en-US" i="0" dirty="0">
                <a:solidFill>
                  <a:srgbClr val="000000"/>
                </a:solidFill>
              </a:rPr>
              <a:t>Formation of Italy</a:t>
            </a:r>
          </a:p>
          <a:p>
            <a:r>
              <a:rPr lang="en-US" i="0" dirty="0">
                <a:solidFill>
                  <a:schemeClr val="accent1">
                    <a:lumMod val="90000"/>
                  </a:schemeClr>
                </a:solidFill>
              </a:rPr>
              <a:t>Unification —17 March 1861 </a:t>
            </a:r>
          </a:p>
          <a:p>
            <a:r>
              <a:rPr lang="en-US" i="0" dirty="0">
                <a:solidFill>
                  <a:srgbClr val="000000"/>
                </a:solidFill>
              </a:rPr>
              <a:t>Republic —2 June 1946</a:t>
            </a:r>
          </a:p>
          <a:p>
            <a:r>
              <a:rPr lang="en-US" i="0" dirty="0">
                <a:solidFill>
                  <a:srgbClr val="000000"/>
                </a:solidFill>
              </a:rPr>
              <a:t> </a:t>
            </a:r>
          </a:p>
        </p:txBody>
      </p:sp>
    </p:spTree>
    <p:extLst>
      <p:ext uri="{BB962C8B-B14F-4D97-AF65-F5344CB8AC3E}">
        <p14:creationId xmlns:p14="http://schemas.microsoft.com/office/powerpoint/2010/main" val="2716482131"/>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205545" y="6545240"/>
            <a:ext cx="702436" cy="215444"/>
          </a:xfrm>
          <a:prstGeom prst="rect">
            <a:avLst/>
          </a:prstGeom>
          <a:noFill/>
          <a:ln w="9525">
            <a:noFill/>
            <a:miter lim="800000"/>
            <a:headEnd/>
            <a:tailEnd/>
          </a:ln>
        </p:spPr>
        <p:txBody>
          <a:bodyPr wrap="none">
            <a:spAutoFit/>
          </a:bodyPr>
          <a:lstStyle/>
          <a:p>
            <a:r>
              <a:rPr lang="en-US" sz="800" b="0" i="0" dirty="0">
                <a:solidFill>
                  <a:schemeClr val="bg1"/>
                </a:solidFill>
              </a:rPr>
              <a:t>Tim Roufs</a:t>
            </a:r>
          </a:p>
        </p:txBody>
      </p:sp>
      <p:pic>
        <p:nvPicPr>
          <p:cNvPr id="4" name="Picture 3" descr="IMG_0348_ac.jpg"/>
          <p:cNvPicPr>
            <a:picLocks noChangeAspect="1"/>
          </p:cNvPicPr>
          <p:nvPr/>
        </p:nvPicPr>
        <p:blipFill>
          <a:blip r:embed="rId3" cstate="print"/>
          <a:stretch>
            <a:fillRect/>
          </a:stretch>
        </p:blipFill>
        <p:spPr>
          <a:xfrm>
            <a:off x="1779896" y="206992"/>
            <a:ext cx="5566741" cy="5943600"/>
          </a:xfrm>
          <a:prstGeom prst="rect">
            <a:avLst/>
          </a:prstGeom>
        </p:spPr>
      </p:pic>
      <p:sp>
        <p:nvSpPr>
          <p:cNvPr id="5" name="Rectangle 4"/>
          <p:cNvSpPr/>
          <p:nvPr/>
        </p:nvSpPr>
        <p:spPr>
          <a:xfrm>
            <a:off x="990600" y="5257800"/>
            <a:ext cx="7162800" cy="904863"/>
          </a:xfrm>
          <a:prstGeom prst="rect">
            <a:avLst/>
          </a:prstGeom>
          <a:noFill/>
        </p:spPr>
        <p:txBody>
          <a:bodyPr wrap="square">
            <a:spAutoFit/>
          </a:bodyPr>
          <a:lstStyle/>
          <a:p>
            <a:r>
              <a:rPr lang="en-US" sz="2400" i="0" dirty="0">
                <a:solidFill>
                  <a:schemeClr val="bg1"/>
                </a:solidFill>
              </a:rPr>
              <a:t>A new district in Northern Italy </a:t>
            </a:r>
          </a:p>
          <a:p>
            <a:r>
              <a:rPr lang="en-US" sz="2400" i="0" dirty="0">
                <a:solidFill>
                  <a:schemeClr val="bg1"/>
                </a:solidFill>
              </a:rPr>
              <a:t>was just established in 2009</a:t>
            </a:r>
          </a:p>
        </p:txBody>
      </p:sp>
      <p:sp>
        <p:nvSpPr>
          <p:cNvPr id="6" name="Rectangle 5"/>
          <p:cNvSpPr/>
          <p:nvPr/>
        </p:nvSpPr>
        <p:spPr>
          <a:xfrm>
            <a:off x="1828800" y="4800600"/>
            <a:ext cx="2895600" cy="369332"/>
          </a:xfrm>
          <a:prstGeom prst="rect">
            <a:avLst/>
          </a:prstGeom>
        </p:spPr>
        <p:txBody>
          <a:bodyPr wrap="square">
            <a:spAutoFit/>
          </a:bodyPr>
          <a:lstStyle/>
          <a:p>
            <a:pPr>
              <a:spcBef>
                <a:spcPct val="0"/>
              </a:spcBef>
            </a:pPr>
            <a:r>
              <a:rPr lang="it-IT" sz="1800" b="0" i="0" dirty="0">
                <a:solidFill>
                  <a:srgbClr val="EAEAEA"/>
                </a:solidFill>
                <a:latin typeface="Times New Roman" pitchFamily="18" charset="0"/>
              </a:rPr>
              <a:t>Cosimo Vassallo</a:t>
            </a:r>
            <a:endParaRPr lang="en-US" sz="1800" b="0" i="0" dirty="0">
              <a:solidFill>
                <a:srgbClr val="EAEAEA"/>
              </a:solidFill>
              <a:latin typeface="Times New Roman" pitchFamily="18" charset="0"/>
            </a:endParaRPr>
          </a:p>
        </p:txBody>
      </p:sp>
    </p:spTree>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205545" y="6545240"/>
            <a:ext cx="702436" cy="215444"/>
          </a:xfrm>
          <a:prstGeom prst="rect">
            <a:avLst/>
          </a:prstGeom>
          <a:noFill/>
          <a:ln w="9525">
            <a:noFill/>
            <a:miter lim="800000"/>
            <a:headEnd/>
            <a:tailEnd/>
          </a:ln>
        </p:spPr>
        <p:txBody>
          <a:bodyPr wrap="none">
            <a:spAutoFit/>
          </a:bodyPr>
          <a:lstStyle/>
          <a:p>
            <a:r>
              <a:rPr lang="en-US" sz="800" b="0" i="0" dirty="0">
                <a:solidFill>
                  <a:schemeClr val="bg1"/>
                </a:solidFill>
              </a:rPr>
              <a:t>Tim Roufs</a:t>
            </a:r>
          </a:p>
        </p:txBody>
      </p:sp>
      <p:pic>
        <p:nvPicPr>
          <p:cNvPr id="4" name="Picture 3" descr="IMG_0348_ac.jpg"/>
          <p:cNvPicPr>
            <a:picLocks noChangeAspect="1"/>
          </p:cNvPicPr>
          <p:nvPr/>
        </p:nvPicPr>
        <p:blipFill>
          <a:blip r:embed="rId3" cstate="print"/>
          <a:stretch>
            <a:fillRect/>
          </a:stretch>
        </p:blipFill>
        <p:spPr>
          <a:xfrm>
            <a:off x="1779896" y="206992"/>
            <a:ext cx="5566741" cy="5943600"/>
          </a:xfrm>
          <a:prstGeom prst="rect">
            <a:avLst/>
          </a:prstGeom>
        </p:spPr>
      </p:pic>
      <p:sp>
        <p:nvSpPr>
          <p:cNvPr id="8" name="Rectangle 7"/>
          <p:cNvSpPr/>
          <p:nvPr/>
        </p:nvSpPr>
        <p:spPr>
          <a:xfrm>
            <a:off x="1767114" y="257628"/>
            <a:ext cx="5568696" cy="5943600"/>
          </a:xfrm>
          <a:prstGeom prst="rect">
            <a:avLst/>
          </a:prstGeom>
          <a:solidFill>
            <a:srgbClr val="FFFFFF">
              <a:alpha val="67000"/>
            </a:srgbClr>
          </a:solidFill>
        </p:spPr>
        <p:txBody>
          <a:bodyPr wrap="square" lIns="228600" tIns="228600" rIns="228600" bIns="228600">
            <a:noAutofit/>
          </a:bodyPr>
          <a:lstStyle/>
          <a:p>
            <a:br>
              <a:rPr lang="en-US" sz="2800" i="0" dirty="0"/>
            </a:br>
            <a:r>
              <a:rPr lang="en-US" sz="2800" i="0" dirty="0"/>
              <a:t>In Italy </a:t>
            </a:r>
          </a:p>
          <a:p>
            <a:r>
              <a:rPr lang="en-US" sz="4000" i="0" dirty="0"/>
              <a:t>the </a:t>
            </a:r>
            <a:r>
              <a:rPr lang="en-US" sz="4000" dirty="0" err="1"/>
              <a:t>comune</a:t>
            </a:r>
            <a:r>
              <a:rPr lang="en-US" sz="4000" i="0" dirty="0"/>
              <a:t> </a:t>
            </a:r>
          </a:p>
          <a:p>
            <a:r>
              <a:rPr lang="en-US" sz="2800" i="0" dirty="0"/>
              <a:t>(plural </a:t>
            </a:r>
            <a:r>
              <a:rPr lang="en-US" sz="2800" dirty="0" err="1"/>
              <a:t>comuni</a:t>
            </a:r>
            <a:r>
              <a:rPr lang="en-US" sz="2800" i="0" dirty="0"/>
              <a:t>) </a:t>
            </a:r>
          </a:p>
          <a:p>
            <a:r>
              <a:rPr lang="en-US" sz="2800" i="0" dirty="0"/>
              <a:t>is the basic administrative division of both provinces and regions, and may be properly approximated in casual speech by the English word </a:t>
            </a:r>
            <a:r>
              <a:rPr lang="en-US" sz="2800" dirty="0"/>
              <a:t>township</a:t>
            </a:r>
            <a:r>
              <a:rPr lang="en-US" sz="2800" i="0" dirty="0"/>
              <a:t> or </a:t>
            </a:r>
            <a:r>
              <a:rPr lang="en-US" sz="2800" dirty="0"/>
              <a:t>municipality</a:t>
            </a:r>
          </a:p>
          <a:p>
            <a:endParaRPr lang="en-US" sz="2800" i="0" dirty="0"/>
          </a:p>
        </p:txBody>
      </p:sp>
    </p:spTree>
    <p:extLst>
      <p:ext uri="{BB962C8B-B14F-4D97-AF65-F5344CB8AC3E}">
        <p14:creationId xmlns:p14="http://schemas.microsoft.com/office/powerpoint/2010/main" val="1953150324"/>
      </p:ext>
    </p:extLst>
  </p:cSld>
  <p:clrMapOvr>
    <a:masterClrMapping/>
  </p:clrMapOvr>
  <p:transition/>
</p:sld>
</file>

<file path=ppt/slides/slide3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7141" y="6545240"/>
            <a:ext cx="283924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http://en.wikipedia.org/wiki/Municipalities_of_Italy</a:t>
            </a:r>
            <a:endParaRPr lang="en-US" sz="800" b="0" i="0" dirty="0">
              <a:solidFill>
                <a:srgbClr val="000000"/>
              </a:solidFill>
            </a:endParaRPr>
          </a:p>
        </p:txBody>
      </p:sp>
      <p:pic>
        <p:nvPicPr>
          <p:cNvPr id="6147" name="Picture 3"/>
          <p:cNvPicPr>
            <a:picLocks noChangeAspect="1" noChangeArrowheads="1"/>
          </p:cNvPicPr>
          <p:nvPr/>
        </p:nvPicPr>
        <p:blipFill>
          <a:blip r:embed="rId4" cstate="print"/>
          <a:srcRect/>
          <a:stretch>
            <a:fillRect/>
          </a:stretch>
        </p:blipFill>
        <p:spPr bwMode="auto">
          <a:xfrm>
            <a:off x="685800" y="1148688"/>
            <a:ext cx="7772400" cy="4857750"/>
          </a:xfrm>
          <a:prstGeom prst="rect">
            <a:avLst/>
          </a:prstGeom>
          <a:noFill/>
          <a:ln w="9525">
            <a:noFill/>
            <a:miter lim="800000"/>
            <a:headEnd/>
            <a:tailEnd/>
          </a:ln>
        </p:spPr>
      </p:pic>
      <p:sp>
        <p:nvSpPr>
          <p:cNvPr id="2" name="Rectangle 1"/>
          <p:cNvSpPr/>
          <p:nvPr/>
        </p:nvSpPr>
        <p:spPr>
          <a:xfrm>
            <a:off x="2202540" y="1871507"/>
            <a:ext cx="5410200" cy="461665"/>
          </a:xfrm>
          <a:prstGeom prst="rect">
            <a:avLst/>
          </a:prstGeom>
          <a:solidFill>
            <a:srgbClr val="FFFFFF"/>
          </a:solidFill>
          <a:ln w="76200">
            <a:solidFill>
              <a:srgbClr val="C00000"/>
            </a:solidFill>
          </a:ln>
        </p:spPr>
        <p:txBody>
          <a:bodyPr wrap="square">
            <a:spAutoFit/>
          </a:bodyPr>
          <a:lstStyle/>
          <a:p>
            <a:r>
              <a:rPr lang="en-US" sz="2400" i="0" dirty="0"/>
              <a:t>township or municipality</a:t>
            </a:r>
          </a:p>
        </p:txBody>
      </p:sp>
    </p:spTree>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37141" y="6545240"/>
            <a:ext cx="283924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http://en.wikipedia.org/wiki/Municipalities_of_Italy</a:t>
            </a:r>
            <a:endParaRPr lang="en-US" sz="800" b="0" i="0" dirty="0">
              <a:solidFill>
                <a:srgbClr val="000000"/>
              </a:solidFill>
            </a:endParaRPr>
          </a:p>
        </p:txBody>
      </p:sp>
      <p:pic>
        <p:nvPicPr>
          <p:cNvPr id="6147" name="Picture 3"/>
          <p:cNvPicPr>
            <a:picLocks noChangeAspect="1" noChangeArrowheads="1"/>
          </p:cNvPicPr>
          <p:nvPr/>
        </p:nvPicPr>
        <p:blipFill>
          <a:blip r:embed="rId4" cstate="print"/>
          <a:srcRect/>
          <a:stretch>
            <a:fillRect/>
          </a:stretch>
        </p:blipFill>
        <p:spPr bwMode="auto">
          <a:xfrm>
            <a:off x="685800" y="1148688"/>
            <a:ext cx="7772400" cy="4857750"/>
          </a:xfrm>
          <a:prstGeom prst="rect">
            <a:avLst/>
          </a:prstGeom>
          <a:noFill/>
          <a:ln w="9525">
            <a:noFill/>
            <a:miter lim="800000"/>
            <a:headEnd/>
            <a:tailEnd/>
          </a:ln>
        </p:spPr>
      </p:pic>
      <p:pic>
        <p:nvPicPr>
          <p:cNvPr id="6" name="Picture 2"/>
          <p:cNvPicPr>
            <a:picLocks noChangeAspect="1" noChangeArrowheads="1"/>
          </p:cNvPicPr>
          <p:nvPr/>
        </p:nvPicPr>
        <p:blipFill>
          <a:blip r:embed="rId5" cstate="print"/>
          <a:srcRect/>
          <a:stretch>
            <a:fillRect/>
          </a:stretch>
        </p:blipFill>
        <p:spPr bwMode="auto">
          <a:xfrm>
            <a:off x="1381125" y="457200"/>
            <a:ext cx="4410075" cy="5705475"/>
          </a:xfrm>
          <a:prstGeom prst="rect">
            <a:avLst/>
          </a:prstGeom>
          <a:noFill/>
          <a:ln w="9525">
            <a:noFill/>
            <a:miter lim="800000"/>
            <a:headEnd/>
            <a:tailEnd/>
          </a:ln>
        </p:spPr>
      </p:pic>
      <p:sp>
        <p:nvSpPr>
          <p:cNvPr id="5" name="Rectangle 4"/>
          <p:cNvSpPr/>
          <p:nvPr/>
        </p:nvSpPr>
        <p:spPr>
          <a:xfrm>
            <a:off x="685800" y="4114800"/>
            <a:ext cx="7315200" cy="1815882"/>
          </a:xfrm>
          <a:prstGeom prst="rect">
            <a:avLst/>
          </a:prstGeom>
        </p:spPr>
        <p:txBody>
          <a:bodyPr wrap="square">
            <a:spAutoFit/>
          </a:bodyPr>
          <a:lstStyle/>
          <a:p>
            <a:r>
              <a:rPr lang="en-US" sz="2800" i="0" dirty="0"/>
              <a:t>Administrative divisions of Italy:</a:t>
            </a:r>
            <a:br>
              <a:rPr lang="en-US" sz="2800" i="0" dirty="0"/>
            </a:br>
            <a:r>
              <a:rPr lang="en-US" sz="2800" i="0" dirty="0"/>
              <a:t>Regions (black borders)</a:t>
            </a:r>
            <a:br>
              <a:rPr lang="en-US" sz="2800" i="0" dirty="0"/>
            </a:br>
            <a:r>
              <a:rPr lang="en-US" sz="2800" i="0" dirty="0"/>
              <a:t>Provinces (grey borders)</a:t>
            </a:r>
            <a:br>
              <a:rPr lang="en-US" sz="2800" i="0" dirty="0"/>
            </a:br>
            <a:r>
              <a:rPr lang="en-US" sz="2800" dirty="0" err="1"/>
              <a:t>Comuni</a:t>
            </a:r>
            <a:r>
              <a:rPr lang="en-US" sz="2800" i="0" dirty="0"/>
              <a:t> (white borders)</a:t>
            </a:r>
          </a:p>
        </p:txBody>
      </p:sp>
    </p:spTree>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219200" y="2210812"/>
            <a:ext cx="6705600" cy="30469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charset="0"/>
                <a:ea typeface="+mn-ea"/>
                <a:cs typeface="+mn-cs"/>
              </a:rPr>
              <a:t>and other factors sometimes need to be considered relative to political divisions . . .</a:t>
            </a:r>
          </a:p>
        </p:txBody>
      </p:sp>
    </p:spTree>
    <p:extLst>
      <p:ext uri="{BB962C8B-B14F-4D97-AF65-F5344CB8AC3E}">
        <p14:creationId xmlns:p14="http://schemas.microsoft.com/office/powerpoint/2010/main" val="3493906100"/>
      </p:ext>
    </p:extLst>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4BD005A-83CD-4369-8ED8-8D63E5A2F2C1}"/>
              </a:ext>
            </a:extLst>
          </p:cNvPr>
          <p:cNvSpPr>
            <a:spLocks noChangeArrowheads="1"/>
          </p:cNvSpPr>
          <p:nvPr/>
        </p:nvSpPr>
        <p:spPr bwMode="auto">
          <a:xfrm>
            <a:off x="3416949" y="6624115"/>
            <a:ext cx="233910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https://italystart.com/new-mafia-in-italy/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 name="Picture 3">
            <a:extLst>
              <a:ext uri="{FF2B5EF4-FFF2-40B4-BE49-F238E27FC236}">
                <a16:creationId xmlns:a16="http://schemas.microsoft.com/office/drawing/2014/main" id="{02850499-2DAB-102F-3AF0-825D0A3EA9A6}"/>
              </a:ext>
            </a:extLst>
          </p:cNvPr>
          <p:cNvPicPr>
            <a:picLocks noChangeAspect="1"/>
          </p:cNvPicPr>
          <p:nvPr/>
        </p:nvPicPr>
        <p:blipFill>
          <a:blip r:embed="rId3"/>
          <a:stretch>
            <a:fillRect/>
          </a:stretch>
        </p:blipFill>
        <p:spPr>
          <a:xfrm>
            <a:off x="560792" y="1905000"/>
            <a:ext cx="8027774" cy="3363245"/>
          </a:xfrm>
          <a:prstGeom prst="rect">
            <a:avLst/>
          </a:prstGeom>
        </p:spPr>
      </p:pic>
      <p:sp>
        <p:nvSpPr>
          <p:cNvPr id="5" name="Rectangle 1">
            <a:extLst>
              <a:ext uri="{FF2B5EF4-FFF2-40B4-BE49-F238E27FC236}">
                <a16:creationId xmlns:a16="http://schemas.microsoft.com/office/drawing/2014/main" id="{4DD37302-A61C-3A91-0A7B-8F9599283274}"/>
              </a:ext>
            </a:extLst>
          </p:cNvPr>
          <p:cNvSpPr>
            <a:spLocks noChangeArrowheads="1"/>
          </p:cNvSpPr>
          <p:nvPr/>
        </p:nvSpPr>
        <p:spPr bwMode="auto">
          <a:xfrm>
            <a:off x="795051" y="1307068"/>
            <a:ext cx="2210862" cy="369332"/>
          </a:xfrm>
          <a:prstGeom prst="rect">
            <a:avLst/>
          </a:prstGeom>
          <a:solidFill>
            <a:schemeClr val="tx1"/>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30 November 2022</a:t>
            </a:r>
            <a:endParaRPr kumimoji="0" lang="en-US" altLang="en-US" sz="105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pic>
        <p:nvPicPr>
          <p:cNvPr id="7" name="Picture 6">
            <a:extLst>
              <a:ext uri="{FF2B5EF4-FFF2-40B4-BE49-F238E27FC236}">
                <a16:creationId xmlns:a16="http://schemas.microsoft.com/office/drawing/2014/main" id="{D0E049DA-97FB-04E8-59C8-E1B390352053}"/>
              </a:ext>
            </a:extLst>
          </p:cNvPr>
          <p:cNvPicPr>
            <a:picLocks noChangeAspect="1"/>
          </p:cNvPicPr>
          <p:nvPr/>
        </p:nvPicPr>
        <p:blipFill>
          <a:blip r:embed="rId4"/>
          <a:stretch>
            <a:fillRect/>
          </a:stretch>
        </p:blipFill>
        <p:spPr>
          <a:xfrm>
            <a:off x="793654" y="609600"/>
            <a:ext cx="1873346" cy="635033"/>
          </a:xfrm>
          <a:prstGeom prst="rect">
            <a:avLst/>
          </a:prstGeom>
        </p:spPr>
      </p:pic>
    </p:spTree>
    <p:extLst>
      <p:ext uri="{BB962C8B-B14F-4D97-AF65-F5344CB8AC3E}">
        <p14:creationId xmlns:p14="http://schemas.microsoft.com/office/powerpoint/2010/main" val="2318980225"/>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1528532" y="228600"/>
            <a:ext cx="6091468" cy="6400800"/>
          </a:xfrm>
          <a:prstGeom prst="rect">
            <a:avLst/>
          </a:prstGeom>
        </p:spPr>
      </p:pic>
      <p:sp>
        <p:nvSpPr>
          <p:cNvPr id="13" name="Rectangle 12"/>
          <p:cNvSpPr>
            <a:spLocks noChangeArrowheads="1"/>
          </p:cNvSpPr>
          <p:nvPr/>
        </p:nvSpPr>
        <p:spPr bwMode="auto">
          <a:xfrm>
            <a:off x="626405" y="6566365"/>
            <a:ext cx="7811754" cy="215444"/>
          </a:xfrm>
          <a:prstGeom prst="rect">
            <a:avLst/>
          </a:prstGeom>
          <a:noFill/>
          <a:ln w="9525">
            <a:noFill/>
            <a:miter lim="800000"/>
            <a:headEnd/>
            <a:tailEnd/>
          </a:ln>
        </p:spPr>
        <p:txBody>
          <a:bodyPr wrap="none">
            <a:spAutoFit/>
          </a:bodyPr>
          <a:lstStyle/>
          <a:p>
            <a:r>
              <a:rPr lang="en-US" sz="800" b="0" i="0" dirty="0">
                <a:hlinkClick r:id="rId3"/>
              </a:rPr>
              <a:t>https://www.theguardian.com/world/2019/oct/30/italy-mafia-networks-are-more-complex-and-powerful-says-minister?CMP=Share_iOSApp_Other</a:t>
            </a:r>
            <a:endParaRPr lang="en-US" sz="800" b="0" i="0" dirty="0"/>
          </a:p>
        </p:txBody>
      </p:sp>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1800" y="723056"/>
            <a:ext cx="1828800" cy="402566"/>
          </a:xfrm>
          <a:prstGeom prst="rect">
            <a:avLst/>
          </a:prstGeom>
        </p:spPr>
      </p:pic>
      <p:sp>
        <p:nvSpPr>
          <p:cNvPr id="15" name="Rectangle 1"/>
          <p:cNvSpPr>
            <a:spLocks noChangeArrowheads="1"/>
          </p:cNvSpPr>
          <p:nvPr/>
        </p:nvSpPr>
        <p:spPr bwMode="auto">
          <a:xfrm>
            <a:off x="6797796" y="1219200"/>
            <a:ext cx="181280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Wed 30 Oct 2019</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3112420"/>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371600" y="579783"/>
            <a:ext cx="6400800" cy="5956765"/>
          </a:xfrm>
          <a:prstGeom prst="rect">
            <a:avLst/>
          </a:prstGeom>
        </p:spPr>
      </p:pic>
      <p:sp>
        <p:nvSpPr>
          <p:cNvPr id="9" name="Rectangle 8"/>
          <p:cNvSpPr>
            <a:spLocks noChangeArrowheads="1"/>
          </p:cNvSpPr>
          <p:nvPr/>
        </p:nvSpPr>
        <p:spPr bwMode="auto">
          <a:xfrm>
            <a:off x="846016" y="6566365"/>
            <a:ext cx="7372532" cy="215444"/>
          </a:xfrm>
          <a:prstGeom prst="rect">
            <a:avLst/>
          </a:prstGeom>
          <a:noFill/>
          <a:ln w="9525">
            <a:noFill/>
            <a:miter lim="800000"/>
            <a:headEnd/>
            <a:tailEnd/>
          </a:ln>
        </p:spPr>
        <p:txBody>
          <a:bodyPr wrap="none">
            <a:spAutoFit/>
          </a:bodyPr>
          <a:lstStyle/>
          <a:p>
            <a:r>
              <a:rPr lang="en-US" sz="800" b="0" i="0" dirty="0">
                <a:hlinkClick r:id="rId3"/>
              </a:rPr>
              <a:t>https://www.theguardian.com/world/2019/dec/26/peace-goodwill-and-mafia-murders-mark-christmas-in-italy?CMP=Share_iOSApp_Other</a:t>
            </a:r>
            <a:endParaRPr lang="en-US" sz="800" b="0" i="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1143000"/>
            <a:ext cx="1828800" cy="402566"/>
          </a:xfrm>
          <a:prstGeom prst="rect">
            <a:avLst/>
          </a:prstGeom>
        </p:spPr>
      </p:pic>
      <p:sp>
        <p:nvSpPr>
          <p:cNvPr id="8" name="Rectangle 1"/>
          <p:cNvSpPr>
            <a:spLocks noChangeArrowheads="1"/>
          </p:cNvSpPr>
          <p:nvPr/>
        </p:nvSpPr>
        <p:spPr bwMode="auto">
          <a:xfrm>
            <a:off x="6972125" y="1600200"/>
            <a:ext cx="17908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Thu 26 Dec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63249643"/>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ChangeArrowheads="1"/>
          </p:cNvSpPr>
          <p:nvPr/>
        </p:nvSpPr>
        <p:spPr bwMode="auto">
          <a:xfrm>
            <a:off x="979867" y="6566365"/>
            <a:ext cx="7104830" cy="215444"/>
          </a:xfrm>
          <a:prstGeom prst="rect">
            <a:avLst/>
          </a:prstGeom>
          <a:noFill/>
          <a:ln w="9525">
            <a:noFill/>
            <a:miter lim="800000"/>
            <a:headEnd/>
            <a:tailEnd/>
          </a:ln>
        </p:spPr>
        <p:txBody>
          <a:bodyPr wrap="none">
            <a:spAutoFit/>
          </a:bodyPr>
          <a:lstStyle/>
          <a:p>
            <a:r>
              <a:rPr lang="en-US" sz="800" b="0" i="0" dirty="0">
                <a:hlinkClick r:id="rId2"/>
              </a:rPr>
              <a:t>https://www.theguardian.com/world/2020/jan/15/sicilian-police-launch-dawn-raids-in-eu-subsidies-sting?CMP=Share_iOSApp_Other</a:t>
            </a:r>
            <a:endParaRPr lang="en-US" sz="800" b="0" i="0" dirty="0"/>
          </a:p>
        </p:txBody>
      </p:sp>
      <p:pic>
        <p:nvPicPr>
          <p:cNvPr id="2" name="Picture 1"/>
          <p:cNvPicPr>
            <a:picLocks noChangeAspect="1"/>
          </p:cNvPicPr>
          <p:nvPr/>
        </p:nvPicPr>
        <p:blipFill>
          <a:blip r:embed="rId3"/>
          <a:stretch>
            <a:fillRect/>
          </a:stretch>
        </p:blipFill>
        <p:spPr>
          <a:xfrm>
            <a:off x="1127059" y="228600"/>
            <a:ext cx="6873941" cy="6400800"/>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740434"/>
            <a:ext cx="1828800" cy="402566"/>
          </a:xfrm>
          <a:prstGeom prst="rect">
            <a:avLst/>
          </a:prstGeom>
        </p:spPr>
      </p:pic>
      <p:sp>
        <p:nvSpPr>
          <p:cNvPr id="11" name="Rectangle 1"/>
          <p:cNvSpPr>
            <a:spLocks noChangeArrowheads="1"/>
          </p:cNvSpPr>
          <p:nvPr/>
        </p:nvSpPr>
        <p:spPr bwMode="auto">
          <a:xfrm>
            <a:off x="6924261" y="1189383"/>
            <a:ext cx="182242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rial" panose="020B0604020202020204" pitchFamily="34" charset="0"/>
              </a:rPr>
              <a:t>Wed 15 Jan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8640839"/>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p:cNvSpPr>
            <a:spLocks noChangeArrowheads="1"/>
          </p:cNvSpPr>
          <p:nvPr/>
        </p:nvSpPr>
        <p:spPr bwMode="auto">
          <a:xfrm>
            <a:off x="1011927" y="6566365"/>
            <a:ext cx="7040710" cy="215444"/>
          </a:xfrm>
          <a:prstGeom prst="rect">
            <a:avLst/>
          </a:prstGeom>
          <a:noFill/>
          <a:ln w="9525">
            <a:noFill/>
            <a:miter lim="800000"/>
            <a:headEnd/>
            <a:tailEnd/>
          </a:ln>
        </p:spPr>
        <p:txBody>
          <a:bodyPr wrap="none">
            <a:spAutoFit/>
          </a:bodyPr>
          <a:lstStyle/>
          <a:p>
            <a:r>
              <a:rPr lang="en-US" sz="800" b="0" i="0" dirty="0">
                <a:solidFill>
                  <a:schemeClr val="bg1"/>
                </a:solidFill>
                <a:hlinkClick r:id="rId2"/>
              </a:rPr>
              <a:t>https://www.theguardian.com/world/2019/jun/20/tomatoes-italy-mafia-migrant-labour-modern-slavery?CMP=Share_iOSApp_Other</a:t>
            </a:r>
            <a:endParaRPr lang="en-US" sz="800" b="0" i="0" dirty="0">
              <a:solidFill>
                <a:schemeClr val="bg1"/>
              </a:solidFill>
            </a:endParaRPr>
          </a:p>
        </p:txBody>
      </p:sp>
      <p:pic>
        <p:nvPicPr>
          <p:cNvPr id="3" name="Picture 2"/>
          <p:cNvPicPr>
            <a:picLocks noChangeAspect="1"/>
          </p:cNvPicPr>
          <p:nvPr/>
        </p:nvPicPr>
        <p:blipFill>
          <a:blip r:embed="rId3"/>
          <a:stretch>
            <a:fillRect/>
          </a:stretch>
        </p:blipFill>
        <p:spPr>
          <a:xfrm>
            <a:off x="1255643" y="178817"/>
            <a:ext cx="6618134" cy="64008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0" y="740434"/>
            <a:ext cx="1828800" cy="402566"/>
          </a:xfrm>
          <a:prstGeom prst="rect">
            <a:avLst/>
          </a:prstGeom>
        </p:spPr>
      </p:pic>
      <p:sp>
        <p:nvSpPr>
          <p:cNvPr id="8" name="Rectangle 1"/>
          <p:cNvSpPr>
            <a:spLocks noChangeArrowheads="1"/>
          </p:cNvSpPr>
          <p:nvPr/>
        </p:nvSpPr>
        <p:spPr bwMode="auto">
          <a:xfrm>
            <a:off x="6781800" y="1189383"/>
            <a:ext cx="20874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bg1"/>
                </a:solidFill>
                <a:effectLst/>
                <a:latin typeface="Arial" panose="020B0604020202020204" pitchFamily="34" charset="0"/>
              </a:rPr>
              <a:t>Thurs 20 June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03080627"/>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ChangeArrowheads="1"/>
          </p:cNvSpPr>
          <p:nvPr/>
        </p:nvSpPr>
        <p:spPr bwMode="auto">
          <a:xfrm>
            <a:off x="825443" y="6566365"/>
            <a:ext cx="7516801" cy="215444"/>
          </a:xfrm>
          <a:prstGeom prst="rect">
            <a:avLst/>
          </a:prstGeom>
          <a:noFill/>
          <a:ln w="9525">
            <a:noFill/>
            <a:miter lim="800000"/>
            <a:headEnd/>
            <a:tailEnd/>
          </a:ln>
        </p:spPr>
        <p:txBody>
          <a:bodyPr wrap="none">
            <a:spAutoFit/>
          </a:bodyPr>
          <a:lstStyle/>
          <a:p>
            <a:r>
              <a:rPr lang="en-US" sz="800" b="0" i="0" dirty="0">
                <a:solidFill>
                  <a:schemeClr val="bg1"/>
                </a:solidFill>
                <a:hlinkClick r:id="rId2"/>
              </a:rPr>
              <a:t>https://www.theguardian.com/world/2019/mar/09/woman-hired-sicilian-mafia-hitmen-to-kill-ex-lover-say-police?CMP=Share_iOSApp_Other</a:t>
            </a:r>
            <a:endParaRPr lang="en-US" sz="800" b="0" i="0" dirty="0">
              <a:solidFill>
                <a:schemeClr val="bg1"/>
              </a:solidFill>
            </a:endParaRPr>
          </a:p>
        </p:txBody>
      </p:sp>
      <p:pic>
        <p:nvPicPr>
          <p:cNvPr id="2" name="Picture 1"/>
          <p:cNvPicPr>
            <a:picLocks noChangeAspect="1"/>
          </p:cNvPicPr>
          <p:nvPr/>
        </p:nvPicPr>
        <p:blipFill>
          <a:blip r:embed="rId3"/>
          <a:stretch>
            <a:fillRect/>
          </a:stretch>
        </p:blipFill>
        <p:spPr>
          <a:xfrm>
            <a:off x="1371600" y="188756"/>
            <a:ext cx="5969374" cy="6400800"/>
          </a:xfrm>
          <a:prstGeom prst="rect">
            <a:avLst/>
          </a:prstGeom>
          <a:ln>
            <a:solidFill>
              <a:schemeClr val="bg1"/>
            </a:solidFill>
          </a:ln>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2731" y="786817"/>
            <a:ext cx="1828800" cy="402566"/>
          </a:xfrm>
          <a:prstGeom prst="rect">
            <a:avLst/>
          </a:prstGeom>
        </p:spPr>
      </p:pic>
      <p:sp>
        <p:nvSpPr>
          <p:cNvPr id="11" name="Rectangle 1"/>
          <p:cNvSpPr>
            <a:spLocks noChangeArrowheads="1"/>
          </p:cNvSpPr>
          <p:nvPr/>
        </p:nvSpPr>
        <p:spPr bwMode="auto">
          <a:xfrm>
            <a:off x="7116417" y="1189383"/>
            <a:ext cx="161133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effectLst/>
                <a:latin typeface="Arial" panose="020B0604020202020204" pitchFamily="34" charset="0"/>
              </a:rPr>
              <a:t>Sat 9 Mar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123678400"/>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5EE972-69EF-4FE1-B570-63CC98DD6A45}"/>
              </a:ext>
            </a:extLst>
          </p:cNvPr>
          <p:cNvPicPr>
            <a:picLocks noChangeAspect="1"/>
          </p:cNvPicPr>
          <p:nvPr/>
        </p:nvPicPr>
        <p:blipFill>
          <a:blip r:embed="rId2"/>
          <a:stretch>
            <a:fillRect/>
          </a:stretch>
        </p:blipFill>
        <p:spPr>
          <a:xfrm>
            <a:off x="1524000" y="304800"/>
            <a:ext cx="6172200" cy="6272445"/>
          </a:xfrm>
          <a:prstGeom prst="rect">
            <a:avLst/>
          </a:prstGeom>
        </p:spPr>
      </p:pic>
      <p:pic>
        <p:nvPicPr>
          <p:cNvPr id="8" name="Picture 7">
            <a:extLst>
              <a:ext uri="{FF2B5EF4-FFF2-40B4-BE49-F238E27FC236}">
                <a16:creationId xmlns:a16="http://schemas.microsoft.com/office/drawing/2014/main" id="{D2E0AFC4-4999-4AD6-91DC-6E62C6ED0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0" y="762000"/>
            <a:ext cx="1828800" cy="402566"/>
          </a:xfrm>
          <a:prstGeom prst="rect">
            <a:avLst/>
          </a:prstGeom>
        </p:spPr>
      </p:pic>
      <p:sp>
        <p:nvSpPr>
          <p:cNvPr id="9" name="Rectangle 1">
            <a:extLst>
              <a:ext uri="{FF2B5EF4-FFF2-40B4-BE49-F238E27FC236}">
                <a16:creationId xmlns:a16="http://schemas.microsoft.com/office/drawing/2014/main" id="{B83B7FB3-32BD-430D-A3AE-A1C26976C582}"/>
              </a:ext>
            </a:extLst>
          </p:cNvPr>
          <p:cNvSpPr>
            <a:spLocks noChangeArrowheads="1"/>
          </p:cNvSpPr>
          <p:nvPr/>
        </p:nvSpPr>
        <p:spPr bwMode="auto">
          <a:xfrm>
            <a:off x="1476675" y="1106372"/>
            <a:ext cx="1380378" cy="338554"/>
          </a:xfrm>
          <a:prstGeom prst="rect">
            <a:avLst/>
          </a:prstGeom>
          <a:solidFill>
            <a:schemeClr val="bg1"/>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10 April 2020</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D4BD005A-83CD-4369-8ED8-8D63E5A2F2C1}"/>
              </a:ext>
            </a:extLst>
          </p:cNvPr>
          <p:cNvSpPr>
            <a:spLocks noChangeArrowheads="1"/>
          </p:cNvSpPr>
          <p:nvPr/>
        </p:nvSpPr>
        <p:spPr bwMode="auto">
          <a:xfrm>
            <a:off x="1095801" y="6624115"/>
            <a:ext cx="6981399" cy="215444"/>
          </a:xfrm>
          <a:prstGeom prst="rect">
            <a:avLst/>
          </a:prstGeom>
          <a:noFill/>
          <a:ln w="9525">
            <a:noFill/>
            <a:miter lim="800000"/>
            <a:headEnd/>
            <a:tailEnd/>
          </a:ln>
        </p:spPr>
        <p:txBody>
          <a:bodyPr wrap="none">
            <a:spAutoFit/>
          </a:bodyPr>
          <a:lstStyle/>
          <a:p>
            <a:r>
              <a:rPr lang="en-US" sz="800" b="0" i="0" dirty="0">
                <a:hlinkClick r:id="rId4"/>
              </a:rPr>
              <a:t>https://www.theguardian.com/world/2020/apr/10/mafia-distributes-food-to-italys-struggling-residents?CMP=Share_iOSApp_Other</a:t>
            </a:r>
            <a:endParaRPr lang="en-US" sz="800" b="0" i="0" dirty="0"/>
          </a:p>
        </p:txBody>
      </p:sp>
    </p:spTree>
    <p:extLst>
      <p:ext uri="{BB962C8B-B14F-4D97-AF65-F5344CB8AC3E}">
        <p14:creationId xmlns:p14="http://schemas.microsoft.com/office/powerpoint/2010/main" val="2660713536"/>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8280" y="306804"/>
            <a:ext cx="6217920" cy="63225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0369" y="1017873"/>
            <a:ext cx="1054431" cy="506127"/>
          </a:xfrm>
          <a:prstGeom prst="rect">
            <a:avLst/>
          </a:prstGeom>
        </p:spPr>
      </p:pic>
    </p:spTree>
    <p:extLst>
      <p:ext uri="{BB962C8B-B14F-4D97-AF65-F5344CB8AC3E}">
        <p14:creationId xmlns:p14="http://schemas.microsoft.com/office/powerpoint/2010/main" val="3062525896"/>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52400"/>
            <a:ext cx="5577840" cy="647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0369" y="1017873"/>
            <a:ext cx="1054431" cy="506127"/>
          </a:xfrm>
          <a:prstGeom prst="rect">
            <a:avLst/>
          </a:prstGeom>
        </p:spPr>
      </p:pic>
    </p:spTree>
    <p:extLst>
      <p:ext uri="{BB962C8B-B14F-4D97-AF65-F5344CB8AC3E}">
        <p14:creationId xmlns:p14="http://schemas.microsoft.com/office/powerpoint/2010/main" val="917439073"/>
      </p:ext>
    </p:extLst>
  </p:cSld>
  <p:clrMapOvr>
    <a:masterClrMapping/>
  </p:clrMapOvr>
  <p:transition/>
</p:sld>
</file>

<file path=ppt/slides/slide3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609600"/>
            <a:ext cx="6309360" cy="6032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3314" y="1219200"/>
            <a:ext cx="2011680" cy="442826"/>
          </a:xfrm>
          <a:prstGeom prst="rect">
            <a:avLst/>
          </a:prstGeom>
        </p:spPr>
      </p:pic>
    </p:spTree>
    <p:extLst>
      <p:ext uri="{BB962C8B-B14F-4D97-AF65-F5344CB8AC3E}">
        <p14:creationId xmlns:p14="http://schemas.microsoft.com/office/powerpoint/2010/main" val="2612400458"/>
      </p:ext>
    </p:extLst>
  </p:cSld>
  <p:clrMapOvr>
    <a:masterClrMapping/>
  </p:clrMapOvr>
  <p:transition/>
</p:sld>
</file>

<file path=ppt/slides/slide33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321891"/>
            <a:ext cx="6400800" cy="6231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6060" y="957601"/>
            <a:ext cx="1880740" cy="413999"/>
          </a:xfrm>
          <a:prstGeom prst="rect">
            <a:avLst/>
          </a:prstGeom>
        </p:spPr>
      </p:pic>
    </p:spTree>
    <p:extLst>
      <p:ext uri="{BB962C8B-B14F-4D97-AF65-F5344CB8AC3E}">
        <p14:creationId xmlns:p14="http://schemas.microsoft.com/office/powerpoint/2010/main" val="2767959567"/>
      </p:ext>
    </p:extLst>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797314"/>
            <a:ext cx="6705600" cy="707886"/>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Forces of Nature</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3397B7-555C-6425-75DE-420DA73A9178}"/>
              </a:ext>
            </a:extLst>
          </p:cNvPr>
          <p:cNvPicPr>
            <a:picLocks noChangeAspect="1"/>
          </p:cNvPicPr>
          <p:nvPr/>
        </p:nvPicPr>
        <p:blipFill>
          <a:blip r:embed="rId3"/>
          <a:stretch>
            <a:fillRect/>
          </a:stretch>
        </p:blipFill>
        <p:spPr>
          <a:xfrm>
            <a:off x="1020096" y="381000"/>
            <a:ext cx="7086600" cy="6230302"/>
          </a:xfrm>
          <a:prstGeom prst="rect">
            <a:avLst/>
          </a:prstGeom>
        </p:spPr>
      </p:pic>
      <p:sp>
        <p:nvSpPr>
          <p:cNvPr id="4" name="Rectangle 2">
            <a:extLst>
              <a:ext uri="{FF2B5EF4-FFF2-40B4-BE49-F238E27FC236}">
                <a16:creationId xmlns:a16="http://schemas.microsoft.com/office/drawing/2014/main" id="{8FBAFBEB-B277-FD49-A207-6460A6F5185B}"/>
              </a:ext>
            </a:extLst>
          </p:cNvPr>
          <p:cNvSpPr>
            <a:spLocks noChangeArrowheads="1"/>
          </p:cNvSpPr>
          <p:nvPr/>
        </p:nvSpPr>
        <p:spPr bwMode="auto">
          <a:xfrm>
            <a:off x="591577" y="6629400"/>
            <a:ext cx="731520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https://www.theguardian.com/world/2023/oct/05/italy-supervolcano-campi-flegrei-naples-earthquakes-evacuation-plans?CMP=Share_iOSApp_Other</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6" name="Picture 5" descr="A blue and white logo&#10;&#10;Description automatically generated">
            <a:extLst>
              <a:ext uri="{FF2B5EF4-FFF2-40B4-BE49-F238E27FC236}">
                <a16:creationId xmlns:a16="http://schemas.microsoft.com/office/drawing/2014/main" id="{3F140523-B231-2803-FD2F-230ADB0429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53200" y="914400"/>
            <a:ext cx="2419350" cy="532561"/>
          </a:xfrm>
          <a:prstGeom prst="rect">
            <a:avLst/>
          </a:prstGeom>
        </p:spPr>
      </p:pic>
      <p:sp>
        <p:nvSpPr>
          <p:cNvPr id="7" name="Rectangle 6">
            <a:extLst>
              <a:ext uri="{FF2B5EF4-FFF2-40B4-BE49-F238E27FC236}">
                <a16:creationId xmlns:a16="http://schemas.microsoft.com/office/drawing/2014/main" id="{D7B58038-6D59-5608-D045-8FD479FE460E}"/>
              </a:ext>
            </a:extLst>
          </p:cNvPr>
          <p:cNvSpPr/>
          <p:nvPr/>
        </p:nvSpPr>
        <p:spPr>
          <a:xfrm>
            <a:off x="2286000" y="5638800"/>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5 October 2023</a:t>
            </a:r>
          </a:p>
        </p:txBody>
      </p:sp>
    </p:spTree>
    <p:extLst>
      <p:ext uri="{BB962C8B-B14F-4D97-AF65-F5344CB8AC3E}">
        <p14:creationId xmlns:p14="http://schemas.microsoft.com/office/powerpoint/2010/main" val="2556915644"/>
      </p:ext>
    </p:extLst>
  </p:cSld>
  <p:clrMapOvr>
    <a:masterClrMapping/>
  </p:clrMapOvr>
  <p:transition/>
</p:sld>
</file>

<file path=ppt/slides/slide34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089054" y="6545240"/>
            <a:ext cx="293542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http://news.bbc.co.uk/2/hi/in_pictures/7984969.stm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7" name="Picture 3"/>
          <p:cNvPicPr>
            <a:picLocks noChangeAspect="1" noChangeArrowheads="1"/>
          </p:cNvPicPr>
          <p:nvPr/>
        </p:nvPicPr>
        <p:blipFill>
          <a:blip r:embed="rId4" cstate="print"/>
          <a:srcRect/>
          <a:stretch>
            <a:fillRect/>
          </a:stretch>
        </p:blipFill>
        <p:spPr bwMode="auto">
          <a:xfrm>
            <a:off x="685800" y="852714"/>
            <a:ext cx="7772400" cy="5003691"/>
          </a:xfrm>
          <a:prstGeom prst="rect">
            <a:avLst/>
          </a:prstGeom>
          <a:noFill/>
          <a:ln w="9525">
            <a:noFill/>
            <a:miter lim="800000"/>
            <a:headEnd/>
            <a:tailEnd/>
          </a:ln>
          <a:effectLst/>
        </p:spPr>
      </p:pic>
      <p:sp>
        <p:nvSpPr>
          <p:cNvPr id="10" name="Rectangle 9"/>
          <p:cNvSpPr/>
          <p:nvPr/>
        </p:nvSpPr>
        <p:spPr>
          <a:xfrm>
            <a:off x="3839028" y="5986046"/>
            <a:ext cx="1447832" cy="338554"/>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Verdana" pitchFamily="34" charset="0"/>
                <a:ea typeface="+mn-ea"/>
                <a:cs typeface="+mn-cs"/>
              </a:rPr>
              <a:t>6 April 2009</a:t>
            </a:r>
          </a:p>
        </p:txBody>
      </p:sp>
    </p:spTree>
    <p:extLst>
      <p:ext uri="{BB962C8B-B14F-4D97-AF65-F5344CB8AC3E}">
        <p14:creationId xmlns:p14="http://schemas.microsoft.com/office/powerpoint/2010/main" val="1944103749"/>
      </p:ext>
    </p:extLst>
  </p:cSld>
  <p:clrMapOvr>
    <a:masterClrMapping/>
  </p:clrMapOvr>
  <p:transition/>
</p:sld>
</file>

<file path=ppt/slides/slide34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9914" y="152400"/>
            <a:ext cx="6497619"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2"/>
          <p:cNvSpPr>
            <a:spLocks noChangeArrowheads="1"/>
          </p:cNvSpPr>
          <p:nvPr/>
        </p:nvSpPr>
        <p:spPr bwMode="auto">
          <a:xfrm>
            <a:off x="2960013" y="6545240"/>
            <a:ext cx="319350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http://www.bbc.com/news/world-europe-37814975#%22</a:t>
            </a:r>
            <a:endParaRPr lang="en-US" sz="800" b="0" i="0" dirty="0">
              <a:solidFill>
                <a:srgbClr val="000000"/>
              </a:solidFill>
            </a:endParaRPr>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05600" y="762000"/>
            <a:ext cx="1270000" cy="609600"/>
          </a:xfrm>
          <a:prstGeom prst="rect">
            <a:avLst/>
          </a:prstGeom>
        </p:spPr>
      </p:pic>
    </p:spTree>
    <p:extLst>
      <p:ext uri="{BB962C8B-B14F-4D97-AF65-F5344CB8AC3E}">
        <p14:creationId xmlns:p14="http://schemas.microsoft.com/office/powerpoint/2010/main" val="1071701937"/>
      </p:ext>
    </p:extLst>
  </p:cSld>
  <p:clrMapOvr>
    <a:masterClrMapping/>
  </p:clrMapOvr>
  <p:transition/>
</p:sld>
</file>

<file path=ppt/slides/slide3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3122718" y="6545240"/>
            <a:ext cx="2868093"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http://www.bbc.com/news/world-europe-37522660</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7800" y="457200"/>
            <a:ext cx="6206997"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97600" y="1600200"/>
            <a:ext cx="1270000" cy="609600"/>
          </a:xfrm>
          <a:prstGeom prst="rect">
            <a:avLst/>
          </a:prstGeom>
        </p:spPr>
      </p:pic>
    </p:spTree>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2" name="Rectangle 1"/>
          <p:cNvSpPr/>
          <p:nvPr/>
        </p:nvSpPr>
        <p:spPr>
          <a:xfrm>
            <a:off x="4953000" y="3886200"/>
            <a:ext cx="3406702" cy="584775"/>
          </a:xfrm>
          <a:prstGeom prst="rect">
            <a:avLst/>
          </a:prstGeom>
        </p:spPr>
        <p:txBody>
          <a:bodyPr wrap="none">
            <a:spAutoFit/>
          </a:bodyPr>
          <a:lstStyle/>
          <a:p>
            <a:r>
              <a:rPr lang="en-US" i="0" dirty="0"/>
              <a:t>and sinkholes</a:t>
            </a:r>
          </a:p>
        </p:txBody>
      </p:sp>
    </p:spTree>
    <p:extLst>
      <p:ext uri="{BB962C8B-B14F-4D97-AF65-F5344CB8AC3E}">
        <p14:creationId xmlns:p14="http://schemas.microsoft.com/office/powerpoint/2010/main" val="593523597"/>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1817874" y="6545240"/>
            <a:ext cx="547778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http://www.nytimes.com/video/world/europe/100000004435414/sinkhole-swallows-cars-in-italy.html</a:t>
            </a:r>
            <a:endParaRPr lang="en-US" sz="800" b="0" i="0" dirty="0">
              <a:solidFill>
                <a:srgbClr val="000000"/>
              </a:solidFill>
            </a:endParaRPr>
          </a:p>
        </p:txBody>
      </p:sp>
      <p:sp>
        <p:nvSpPr>
          <p:cNvPr id="7" name="Rectangle 6"/>
          <p:cNvSpPr/>
          <p:nvPr/>
        </p:nvSpPr>
        <p:spPr>
          <a:xfrm>
            <a:off x="6171424" y="5940924"/>
            <a:ext cx="1524776" cy="338554"/>
          </a:xfrm>
          <a:prstGeom prst="rect">
            <a:avLst/>
          </a:prstGeom>
        </p:spPr>
        <p:txBody>
          <a:bodyPr wrap="none">
            <a:spAutoFit/>
          </a:bodyPr>
          <a:lstStyle/>
          <a:p>
            <a:r>
              <a:rPr lang="en-US" sz="1600" b="0" i="0" dirty="0">
                <a:solidFill>
                  <a:srgbClr val="FFFFFF"/>
                </a:solidFill>
              </a:rPr>
              <a:t>20 May 2012</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93145"/>
            <a:ext cx="9144000" cy="4479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600" y="990600"/>
            <a:ext cx="1905000" cy="276225"/>
          </a:xfrm>
          <a:prstGeom prst="rect">
            <a:avLst/>
          </a:prstGeom>
        </p:spPr>
      </p:pic>
    </p:spTree>
    <p:extLst>
      <p:ext uri="{BB962C8B-B14F-4D97-AF65-F5344CB8AC3E}">
        <p14:creationId xmlns:p14="http://schemas.microsoft.com/office/powerpoint/2010/main" val="3284872856"/>
      </p:ext>
    </p:extLst>
  </p:cSld>
  <p:clrMapOvr>
    <a:masterClrMapping/>
  </p:clrMapOvr>
  <p:transition/>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
        <p:nvSpPr>
          <p:cNvPr id="2" name="Rectangle 1"/>
          <p:cNvSpPr/>
          <p:nvPr/>
        </p:nvSpPr>
        <p:spPr>
          <a:xfrm>
            <a:off x="4953000" y="3886200"/>
            <a:ext cx="3406702" cy="584775"/>
          </a:xfrm>
          <a:prstGeom prst="rect">
            <a:avLst/>
          </a:prstGeom>
        </p:spPr>
        <p:txBody>
          <a:bodyPr wrap="none">
            <a:spAutoFit/>
          </a:bodyPr>
          <a:lstStyle/>
          <a:p>
            <a:r>
              <a:rPr lang="en-US" i="0" dirty="0">
                <a:solidFill>
                  <a:schemeClr val="accent1">
                    <a:lumMod val="90000"/>
                  </a:schemeClr>
                </a:solidFill>
              </a:rPr>
              <a:t>and sinkholes</a:t>
            </a:r>
          </a:p>
        </p:txBody>
      </p:sp>
      <p:sp>
        <p:nvSpPr>
          <p:cNvPr id="6" name="Rectangle 5"/>
          <p:cNvSpPr/>
          <p:nvPr/>
        </p:nvSpPr>
        <p:spPr>
          <a:xfrm>
            <a:off x="4781480" y="4520625"/>
            <a:ext cx="3749745" cy="584775"/>
          </a:xfrm>
          <a:prstGeom prst="rect">
            <a:avLst/>
          </a:prstGeom>
        </p:spPr>
        <p:txBody>
          <a:bodyPr wrap="none">
            <a:spAutoFit/>
          </a:bodyPr>
          <a:lstStyle/>
          <a:p>
            <a:r>
              <a:rPr lang="en-US" i="0" dirty="0">
                <a:solidFill>
                  <a:srgbClr val="000000"/>
                </a:solidFill>
              </a:rPr>
              <a:t>and avalanches</a:t>
            </a:r>
          </a:p>
        </p:txBody>
      </p:sp>
    </p:spTree>
    <p:extLst>
      <p:ext uri="{BB962C8B-B14F-4D97-AF65-F5344CB8AC3E}">
        <p14:creationId xmlns:p14="http://schemas.microsoft.com/office/powerpoint/2010/main" val="4033003744"/>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209550"/>
            <a:ext cx="6286500" cy="643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1593453" y="6545240"/>
            <a:ext cx="59266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http://www.bbc.com/news/world-europe-38674788?ocid=global_bbccom_email_19012017_top+news+stories</a:t>
            </a:r>
            <a:endParaRPr lang="en-US" sz="800" b="0" i="0" dirty="0">
              <a:solidFill>
                <a:srgbClr val="000000"/>
              </a:solidFill>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86286" y="918030"/>
            <a:ext cx="1270000" cy="609600"/>
          </a:xfrm>
          <a:prstGeom prst="rect">
            <a:avLst/>
          </a:prstGeom>
        </p:spPr>
      </p:pic>
    </p:spTree>
  </p:cSld>
  <p:clrMapOvr>
    <a:masterClrMapping/>
  </p:clrMapOvr>
  <p:transition/>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3744" y="76200"/>
            <a:ext cx="7076114"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3270194" y="6545240"/>
            <a:ext cx="2573140"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http://www.bbc.co.uk/programmes/b011792s</a:t>
            </a:r>
            <a:endParaRPr lang="en-US" sz="800" b="0" i="0" dirty="0">
              <a:solidFill>
                <a:srgbClr val="000000"/>
              </a:solidFill>
            </a:endParaRPr>
          </a:p>
        </p:txBody>
      </p:sp>
    </p:spTree>
    <p:extLst>
      <p:ext uri="{BB962C8B-B14F-4D97-AF65-F5344CB8AC3E}">
        <p14:creationId xmlns:p14="http://schemas.microsoft.com/office/powerpoint/2010/main" val="1930091505"/>
      </p:ext>
    </p:extLst>
  </p:cSld>
  <p:clrMapOvr>
    <a:masterClrMapping/>
  </p:clrMapOvr>
  <p:transition/>
</p:sld>
</file>

<file path=ppt/slides/slide34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srcRect/>
          <a:stretch>
            <a:fillRect/>
          </a:stretch>
        </p:blipFill>
        <p:spPr bwMode="auto">
          <a:xfrm>
            <a:off x="1491342" y="0"/>
            <a:ext cx="6172200" cy="6858000"/>
          </a:xfrm>
          <a:prstGeom prst="rect">
            <a:avLst/>
          </a:prstGeom>
          <a:noFill/>
          <a:ln w="9525">
            <a:noFill/>
            <a:miter lim="800000"/>
            <a:headEnd/>
            <a:tailEnd/>
          </a:ln>
          <a:effectLst/>
        </p:spPr>
      </p:pic>
      <p:sp>
        <p:nvSpPr>
          <p:cNvPr id="8" name="Rectangle 2"/>
          <p:cNvSpPr>
            <a:spLocks noChangeArrowheads="1"/>
          </p:cNvSpPr>
          <p:nvPr/>
        </p:nvSpPr>
        <p:spPr bwMode="auto">
          <a:xfrm>
            <a:off x="3513048" y="6545240"/>
            <a:ext cx="208743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http://en.wikipedia.org/wiki/Pompeii</a:t>
            </a:r>
            <a:endParaRPr lang="en-US" sz="800" b="0" i="0" dirty="0">
              <a:solidFill>
                <a:srgbClr val="000000"/>
              </a:solidFill>
            </a:endParaRPr>
          </a:p>
        </p:txBody>
      </p:sp>
      <p:sp>
        <p:nvSpPr>
          <p:cNvPr id="9" name="Rectangle 8"/>
          <p:cNvSpPr/>
          <p:nvPr/>
        </p:nvSpPr>
        <p:spPr>
          <a:xfrm>
            <a:off x="3826205" y="5939135"/>
            <a:ext cx="1473480" cy="461665"/>
          </a:xfrm>
          <a:prstGeom prst="rect">
            <a:avLst/>
          </a:prstGeom>
        </p:spPr>
        <p:txBody>
          <a:bodyPr wrap="none">
            <a:spAutoFit/>
          </a:bodyPr>
          <a:lstStyle/>
          <a:p>
            <a:r>
              <a:rPr lang="en-US" sz="2400" i="0" dirty="0" err="1">
                <a:solidFill>
                  <a:srgbClr val="FFFFFF"/>
                </a:solidFill>
              </a:rPr>
              <a:t>Pompei</a:t>
            </a:r>
            <a:endParaRPr lang="en-US" sz="2400" i="0" dirty="0">
              <a:solidFill>
                <a:srgbClr val="FFFFFF"/>
              </a:solidFill>
            </a:endParaRPr>
          </a:p>
        </p:txBody>
      </p:sp>
    </p:spTree>
    <p:extLst>
      <p:ext uri="{BB962C8B-B14F-4D97-AF65-F5344CB8AC3E}">
        <p14:creationId xmlns:p14="http://schemas.microsoft.com/office/powerpoint/2010/main" val="481797386"/>
      </p:ext>
    </p:extLst>
  </p:cSld>
  <p:clrMapOvr>
    <a:masterClrMapping/>
  </p:clrMapOvr>
  <p:transition/>
</p:sld>
</file>

<file path=ppt/slides/slide35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0" y="-8583"/>
            <a:ext cx="9144000" cy="6866583"/>
          </a:xfrm>
          <a:prstGeom prst="rect">
            <a:avLst/>
          </a:prstGeom>
          <a:noFill/>
          <a:ln w="9525">
            <a:noFill/>
            <a:miter lim="800000"/>
            <a:headEnd/>
            <a:tailEnd/>
          </a:ln>
          <a:effectLst/>
        </p:spPr>
      </p:pic>
      <p:sp>
        <p:nvSpPr>
          <p:cNvPr id="6" name="Rectangle 5"/>
          <p:cNvSpPr/>
          <p:nvPr/>
        </p:nvSpPr>
        <p:spPr>
          <a:xfrm>
            <a:off x="3759680" y="5495937"/>
            <a:ext cx="1606530" cy="904863"/>
          </a:xfrm>
          <a:prstGeom prst="rect">
            <a:avLst/>
          </a:prstGeom>
        </p:spPr>
        <p:txBody>
          <a:bodyPr wrap="none">
            <a:spAutoFit/>
          </a:bodyPr>
          <a:lstStyle/>
          <a:p>
            <a:r>
              <a:rPr lang="en-US" sz="2400" i="0" dirty="0">
                <a:solidFill>
                  <a:srgbClr val="FFFFFF"/>
                </a:solidFill>
              </a:rPr>
              <a:t>Mt. Etna</a:t>
            </a:r>
          </a:p>
          <a:p>
            <a:r>
              <a:rPr lang="en-US" sz="2400" i="0" dirty="0">
                <a:solidFill>
                  <a:srgbClr val="FFFFFF"/>
                </a:solidFill>
              </a:rPr>
              <a:t>Sicily</a:t>
            </a:r>
          </a:p>
        </p:txBody>
      </p:sp>
      <p:sp>
        <p:nvSpPr>
          <p:cNvPr id="7" name="Rectangle 2"/>
          <p:cNvSpPr>
            <a:spLocks noChangeArrowheads="1"/>
          </p:cNvSpPr>
          <p:nvPr/>
        </p:nvSpPr>
        <p:spPr bwMode="auto">
          <a:xfrm>
            <a:off x="3486599" y="6545240"/>
            <a:ext cx="214033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http://en.wikipedia.org/wiki/Mt._Etna</a:t>
            </a:r>
            <a:endParaRPr lang="en-US" sz="800" b="0" i="0" dirty="0">
              <a:solidFill>
                <a:srgbClr val="000000"/>
              </a:solidFill>
            </a:endParaRPr>
          </a:p>
        </p:txBody>
      </p:sp>
    </p:spTree>
  </p:cSld>
  <p:clrMapOvr>
    <a:masterClrMapping/>
  </p:clrMapOvr>
  <p:transition/>
</p:sld>
</file>

<file path=ppt/slides/slide35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0D5698-033D-494D-A988-EB69DB788CE4}"/>
              </a:ext>
            </a:extLst>
          </p:cNvPr>
          <p:cNvPicPr>
            <a:picLocks noChangeAspect="1"/>
          </p:cNvPicPr>
          <p:nvPr/>
        </p:nvPicPr>
        <p:blipFill>
          <a:blip r:embed="rId3"/>
          <a:stretch>
            <a:fillRect/>
          </a:stretch>
        </p:blipFill>
        <p:spPr>
          <a:xfrm>
            <a:off x="2619675" y="478515"/>
            <a:ext cx="3886200" cy="6160510"/>
          </a:xfrm>
          <a:prstGeom prst="rect">
            <a:avLst/>
          </a:prstGeom>
        </p:spPr>
      </p:pic>
      <p:pic>
        <p:nvPicPr>
          <p:cNvPr id="5" name="Picture 4">
            <a:extLst>
              <a:ext uri="{FF2B5EF4-FFF2-40B4-BE49-F238E27FC236}">
                <a16:creationId xmlns:a16="http://schemas.microsoft.com/office/drawing/2014/main" id="{1C9EE612-4EFD-4324-9E71-52243FCDF9A8}"/>
              </a:ext>
            </a:extLst>
          </p:cNvPr>
          <p:cNvPicPr>
            <a:picLocks noChangeAspect="1"/>
          </p:cNvPicPr>
          <p:nvPr/>
        </p:nvPicPr>
        <p:blipFill>
          <a:blip r:embed="rId4"/>
          <a:stretch>
            <a:fillRect/>
          </a:stretch>
        </p:blipFill>
        <p:spPr>
          <a:xfrm>
            <a:off x="609600" y="567977"/>
            <a:ext cx="1828800" cy="475652"/>
          </a:xfrm>
          <a:prstGeom prst="rect">
            <a:avLst/>
          </a:prstGeom>
        </p:spPr>
      </p:pic>
      <p:sp>
        <p:nvSpPr>
          <p:cNvPr id="8" name="Rectangle 2">
            <a:extLst>
              <a:ext uri="{FF2B5EF4-FFF2-40B4-BE49-F238E27FC236}">
                <a16:creationId xmlns:a16="http://schemas.microsoft.com/office/drawing/2014/main" id="{0F0F79F7-E040-48D2-8DFB-5E45BF71319B}"/>
              </a:ext>
            </a:extLst>
          </p:cNvPr>
          <p:cNvSpPr>
            <a:spLocks noChangeArrowheads="1"/>
          </p:cNvSpPr>
          <p:nvPr/>
        </p:nvSpPr>
        <p:spPr bwMode="auto">
          <a:xfrm>
            <a:off x="990076" y="6619775"/>
            <a:ext cx="7181774" cy="215444"/>
          </a:xfrm>
          <a:prstGeom prst="rect">
            <a:avLst/>
          </a:prstGeom>
          <a:noFill/>
          <a:ln w="9525">
            <a:noFill/>
            <a:miter lim="800000"/>
            <a:headEnd/>
            <a:tailEnd/>
          </a:ln>
        </p:spPr>
        <p:txBody>
          <a:bodyPr wrap="none">
            <a:spAutoFit/>
          </a:bodyPr>
          <a:lstStyle/>
          <a:p>
            <a:r>
              <a:rPr lang="en-US" sz="800" b="0" i="0" dirty="0">
                <a:solidFill>
                  <a:srgbClr val="000000"/>
                </a:solidFill>
                <a:hlinkClick r:id="rId5"/>
              </a:rPr>
              <a:t>https://www.volcanodiscovery.com/etna/news/137785/Etna-volcano-Italy-lava-fountains-and-loud-explosions-wake-up-residents.html</a:t>
            </a:r>
            <a:endParaRPr lang="en-US" sz="800" b="0" i="0" dirty="0">
              <a:solidFill>
                <a:srgbClr val="000000"/>
              </a:solidFill>
            </a:endParaRPr>
          </a:p>
        </p:txBody>
      </p:sp>
      <p:sp>
        <p:nvSpPr>
          <p:cNvPr id="10" name="TextBox 9">
            <a:extLst>
              <a:ext uri="{FF2B5EF4-FFF2-40B4-BE49-F238E27FC236}">
                <a16:creationId xmlns:a16="http://schemas.microsoft.com/office/drawing/2014/main" id="{C9226AF6-E3E8-4795-94D4-5FC653921BEB}"/>
              </a:ext>
            </a:extLst>
          </p:cNvPr>
          <p:cNvSpPr txBox="1"/>
          <p:nvPr/>
        </p:nvSpPr>
        <p:spPr>
          <a:xfrm>
            <a:off x="2608446" y="1000225"/>
            <a:ext cx="2057400" cy="338554"/>
          </a:xfrm>
          <a:prstGeom prst="rect">
            <a:avLst/>
          </a:prstGeom>
          <a:solidFill>
            <a:schemeClr val="bg1"/>
          </a:solidFill>
        </p:spPr>
        <p:txBody>
          <a:bodyPr wrap="square">
            <a:spAutoFit/>
          </a:bodyPr>
          <a:lstStyle/>
          <a:p>
            <a:pPr algn="l"/>
            <a:r>
              <a:rPr lang="en-US" sz="1600" b="0" i="0" dirty="0">
                <a:latin typeface="+mn-lt"/>
              </a:rPr>
              <a:t>09 August 2021</a:t>
            </a:r>
          </a:p>
        </p:txBody>
      </p:sp>
    </p:spTree>
    <p:extLst>
      <p:ext uri="{BB962C8B-B14F-4D97-AF65-F5344CB8AC3E}">
        <p14:creationId xmlns:p14="http://schemas.microsoft.com/office/powerpoint/2010/main" val="3047896832"/>
      </p:ext>
    </p:extLst>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rgbClr val="000000"/>
                </a:solidFill>
              </a:rPr>
              <a:t>Floods</a:t>
            </a:r>
          </a:p>
          <a:p>
            <a:pPr lvl="5">
              <a:lnSpc>
                <a:spcPct val="130000"/>
              </a:lnSpc>
              <a:buNone/>
            </a:pPr>
            <a:r>
              <a:rPr lang="en-US" sz="3200" b="1" dirty="0">
                <a:solidFill>
                  <a:schemeClr val="accent1">
                    <a:lumMod val="90000"/>
                  </a:schemeClr>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4129546861"/>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462535" y="6545240"/>
            <a:ext cx="8188460"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http://www.nytimes.com/2016/11/08/world/europe/50-years-after-a-devastating-flood-fears-that-florence-remains-vulnerable.html?mwrsm=Email&amp;_r=0</a:t>
            </a:r>
            <a:endParaRPr lang="en-US" sz="800" b="0" i="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21835"/>
            <a:ext cx="8229600" cy="4935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3"/>
          <p:cNvSpPr txBox="1">
            <a:spLocks noChangeArrowheads="1"/>
          </p:cNvSpPr>
          <p:nvPr/>
        </p:nvSpPr>
        <p:spPr>
          <a:xfrm>
            <a:off x="2514600" y="6204789"/>
            <a:ext cx="4114800" cy="500811"/>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FFFFFF"/>
                </a:solidFill>
              </a:rPr>
              <a:t>7 November 2016</a:t>
            </a:r>
            <a:endParaRPr lang="en-US" sz="2000" b="1" i="0" dirty="0">
              <a:solidFill>
                <a:srgbClr val="FFFFFF"/>
              </a:solidFill>
            </a:endParaRPr>
          </a:p>
        </p:txBody>
      </p:sp>
    </p:spTree>
    <p:extLst>
      <p:ext uri="{BB962C8B-B14F-4D97-AF65-F5344CB8AC3E}">
        <p14:creationId xmlns:p14="http://schemas.microsoft.com/office/powerpoint/2010/main" val="3724197475"/>
      </p:ext>
    </p:extLst>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3036156" y="6545240"/>
            <a:ext cx="304121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http://www.bbc.com/news/world-us-canada-25648773</a:t>
            </a:r>
            <a:endParaRPr lang="en-US" sz="800" b="0" i="0" dirty="0">
              <a:solidFill>
                <a:srgbClr val="000000"/>
              </a:solidFill>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8514" y="457200"/>
            <a:ext cx="6027651"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txBox="1">
            <a:spLocks noChangeArrowheads="1"/>
          </p:cNvSpPr>
          <p:nvPr/>
        </p:nvSpPr>
        <p:spPr>
          <a:xfrm>
            <a:off x="3962400" y="5486934"/>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1 February 2014</a:t>
            </a:r>
            <a:endParaRPr lang="en-US" sz="2000" b="1" i="0" dirty="0">
              <a:solidFill>
                <a:srgbClr val="000000"/>
              </a:solidFill>
            </a:endParaRPr>
          </a:p>
        </p:txBody>
      </p:sp>
    </p:spTree>
    <p:extLst>
      <p:ext uri="{BB962C8B-B14F-4D97-AF65-F5344CB8AC3E}">
        <p14:creationId xmlns:p14="http://schemas.microsoft.com/office/powerpoint/2010/main" val="2330974758"/>
      </p:ext>
    </p:extLst>
  </p:cSld>
  <p:clrMapOvr>
    <a:masterClrMapping/>
  </p:clrMapOvr>
  <p:transition/>
</p:sld>
</file>

<file path=ppt/slides/slide35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6" name="Rectangle 2"/>
          <p:cNvSpPr>
            <a:spLocks noChangeArrowheads="1"/>
          </p:cNvSpPr>
          <p:nvPr/>
        </p:nvSpPr>
        <p:spPr bwMode="auto">
          <a:xfrm>
            <a:off x="1315333" y="6545240"/>
            <a:ext cx="6482865"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http://www.ibtimes.co.uk/venice-carnival-2015-revellers-try-keep-their-costumes-dry-flooded-st-marks-square-1486241</a:t>
            </a:r>
            <a:endParaRPr lang="en-US" sz="800" b="0" i="0" dirty="0">
              <a:solidFill>
                <a:srgbClr val="000000"/>
              </a:solidFill>
            </a:endParaRPr>
          </a:p>
        </p:txBody>
      </p:sp>
      <p:pic>
        <p:nvPicPr>
          <p:cNvPr id="133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4800"/>
            <a:ext cx="9144000" cy="6194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3"/>
          <p:cNvSpPr txBox="1">
            <a:spLocks noChangeArrowheads="1"/>
          </p:cNvSpPr>
          <p:nvPr/>
        </p:nvSpPr>
        <p:spPr>
          <a:xfrm>
            <a:off x="4876800" y="5334000"/>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St. Mark’s Square</a:t>
            </a:r>
          </a:p>
          <a:p>
            <a:pPr marL="0" indent="0" algn="ctr" eaLnBrk="1" hangingPunct="1">
              <a:buFontTx/>
              <a:buNone/>
            </a:pPr>
            <a:r>
              <a:rPr lang="en-US" sz="2000" i="0" dirty="0">
                <a:solidFill>
                  <a:srgbClr val="000000"/>
                </a:solidFill>
              </a:rPr>
              <a:t>2 February 2015</a:t>
            </a:r>
            <a:endParaRPr lang="en-US" sz="2000" b="1" i="0" dirty="0">
              <a:solidFill>
                <a:srgbClr val="000000"/>
              </a:solidFill>
            </a:endParaRPr>
          </a:p>
        </p:txBody>
      </p:sp>
    </p:spTree>
    <p:extLst>
      <p:ext uri="{BB962C8B-B14F-4D97-AF65-F5344CB8AC3E}">
        <p14:creationId xmlns:p14="http://schemas.microsoft.com/office/powerpoint/2010/main" val="1732795454"/>
      </p:ext>
    </p:extLst>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76200"/>
            <a:ext cx="851631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a:spLocks noChangeArrowheads="1"/>
          </p:cNvSpPr>
          <p:nvPr/>
        </p:nvSpPr>
        <p:spPr bwMode="auto">
          <a:xfrm>
            <a:off x="953055" y="6553200"/>
            <a:ext cx="72074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http://www.dailymail.co.uk/news/article-2231342/Tourists-swim-Venices-iconic-St-Marks-Square-Floating-City-flooded-high-tides.html</a:t>
            </a:r>
            <a:endParaRPr lang="en-US" sz="800" b="0" i="0" dirty="0">
              <a:solidFill>
                <a:srgbClr val="000000"/>
              </a:solidFill>
            </a:endParaRPr>
          </a:p>
        </p:txBody>
      </p:sp>
      <p:sp>
        <p:nvSpPr>
          <p:cNvPr id="8" name="Rectangle 3"/>
          <p:cNvSpPr txBox="1">
            <a:spLocks noChangeArrowheads="1"/>
          </p:cNvSpPr>
          <p:nvPr/>
        </p:nvSpPr>
        <p:spPr>
          <a:xfrm>
            <a:off x="4876800" y="5334000"/>
            <a:ext cx="4114800" cy="608533"/>
          </a:xfrm>
          <a:prstGeom prst="rect">
            <a:avLst/>
          </a:prstGeom>
          <a:noFill/>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FontTx/>
              <a:buNone/>
            </a:pPr>
            <a:r>
              <a:rPr lang="en-US" sz="2000" i="0" dirty="0">
                <a:solidFill>
                  <a:srgbClr val="000000"/>
                </a:solidFill>
              </a:rPr>
              <a:t>St. Mark’s Square</a:t>
            </a:r>
          </a:p>
          <a:p>
            <a:pPr marL="0" indent="0" algn="ctr" eaLnBrk="1" hangingPunct="1">
              <a:buFontTx/>
              <a:buNone/>
            </a:pPr>
            <a:r>
              <a:rPr lang="en-US" sz="2000" i="0" dirty="0">
                <a:solidFill>
                  <a:srgbClr val="000000"/>
                </a:solidFill>
              </a:rPr>
              <a:t>11 November  2012</a:t>
            </a:r>
            <a:endParaRPr lang="en-US" sz="2000" b="1" i="0" dirty="0">
              <a:solidFill>
                <a:srgbClr val="000000"/>
              </a:solidFill>
            </a:endParaRPr>
          </a:p>
        </p:txBody>
      </p:sp>
    </p:spTree>
    <p:extLst>
      <p:ext uri="{BB962C8B-B14F-4D97-AF65-F5344CB8AC3E}">
        <p14:creationId xmlns:p14="http://schemas.microsoft.com/office/powerpoint/2010/main" val="334631673"/>
      </p:ext>
    </p:extLst>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https://www.walksofitaly.com/blog/venice/flooding-acqua-alta-tips</a:t>
            </a:r>
            <a:endParaRPr lang="en-US" sz="800" b="0" i="0" dirty="0">
              <a:solidFill>
                <a:srgbClr val="000000"/>
              </a:solidFill>
            </a:endParaRPr>
          </a:p>
        </p:txBody>
      </p:sp>
    </p:spTree>
    <p:extLst>
      <p:ext uri="{BB962C8B-B14F-4D97-AF65-F5344CB8AC3E}">
        <p14:creationId xmlns:p14="http://schemas.microsoft.com/office/powerpoint/2010/main" val="3413622907"/>
      </p:ext>
    </p:extLst>
  </p:cSld>
  <p:clrMapOvr>
    <a:masterClrMapping/>
  </p:clrMapOvr>
  <p:transition/>
</p:sld>
</file>

<file path=ppt/slides/slide3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descr="https://www.walksofitaly.com/blog/wp-content/uploads/2012/11/2367910709_e6442a97cc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https://www.walksofitaly.com/blog/venice/flooding-acqua-alta-tips</a:t>
            </a:r>
            <a:endParaRPr lang="en-US" sz="800" b="0" i="0" dirty="0">
              <a:solidFill>
                <a:srgbClr val="000000"/>
              </a:solidFill>
            </a:endParaRPr>
          </a:p>
        </p:txBody>
      </p:sp>
      <p:sp>
        <p:nvSpPr>
          <p:cNvPr id="3" name="Rectangle 2"/>
          <p:cNvSpPr/>
          <p:nvPr/>
        </p:nvSpPr>
        <p:spPr>
          <a:xfrm>
            <a:off x="914400" y="5334000"/>
            <a:ext cx="7315200" cy="1015663"/>
          </a:xfrm>
          <a:prstGeom prst="rect">
            <a:avLst/>
          </a:prstGeom>
        </p:spPr>
        <p:txBody>
          <a:bodyPr>
            <a:spAutoFit/>
          </a:bodyPr>
          <a:lstStyle/>
          <a:p>
            <a:r>
              <a:rPr lang="en-US" sz="2000" i="0" dirty="0">
                <a:solidFill>
                  <a:srgbClr val="FFFFFF"/>
                </a:solidFill>
              </a:rPr>
              <a:t>“. . . </a:t>
            </a:r>
            <a:r>
              <a:rPr lang="en-US" sz="2000" dirty="0" err="1">
                <a:solidFill>
                  <a:srgbClr val="FFFFFF"/>
                </a:solidFill>
              </a:rPr>
              <a:t>acqua</a:t>
            </a:r>
            <a:r>
              <a:rPr lang="en-US" sz="2000" dirty="0">
                <a:solidFill>
                  <a:srgbClr val="FFFFFF"/>
                </a:solidFill>
              </a:rPr>
              <a:t> </a:t>
            </a:r>
            <a:r>
              <a:rPr lang="en-US" sz="2000" dirty="0" err="1">
                <a:solidFill>
                  <a:srgbClr val="FFFFFF"/>
                </a:solidFill>
              </a:rPr>
              <a:t>alta</a:t>
            </a:r>
            <a:r>
              <a:rPr lang="en-US" sz="2000" dirty="0">
                <a:solidFill>
                  <a:srgbClr val="FFFFFF"/>
                </a:solidFill>
              </a:rPr>
              <a:t> </a:t>
            </a:r>
            <a:r>
              <a:rPr lang="en-US" sz="2000" i="0" dirty="0">
                <a:solidFill>
                  <a:srgbClr val="FFFFFF"/>
                </a:solidFill>
              </a:rPr>
              <a:t>. . . water reaching 110 cm, at which point flooding covers 14 percent of Venice, happens about four times a year.”</a:t>
            </a:r>
          </a:p>
        </p:txBody>
      </p:sp>
    </p:spTree>
    <p:extLst>
      <p:ext uri="{BB962C8B-B14F-4D97-AF65-F5344CB8AC3E}">
        <p14:creationId xmlns:p14="http://schemas.microsoft.com/office/powerpoint/2010/main" val="1222586479"/>
      </p:ext>
    </p:extLst>
  </p:cSld>
  <p:clrMapOvr>
    <a:masterClrMapping/>
  </p:clrMapOvr>
  <p:transition/>
</p:sld>
</file>

<file path=ppt/slides/slide3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362556"/>
            <a:ext cx="7645400" cy="6441572"/>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you can go on-line and experiment with computer models that show you when Venice, and how much of the rest of Italy, will disappear with global warming . . .</a:t>
            </a:r>
          </a:p>
          <a:p>
            <a:pPr eaLnBrk="0" hangingPunct="0">
              <a:lnSpc>
                <a:spcPct val="150000"/>
              </a:lnSpc>
              <a:spcBef>
                <a:spcPct val="0"/>
              </a:spcBef>
            </a:pPr>
            <a:endParaRPr kumimoji="1" lang="en-US" sz="4000" i="0" dirty="0">
              <a:solidFill>
                <a:srgbClr val="FFFFFF"/>
              </a:solidFill>
              <a:latin typeface="Arial" charset="0"/>
            </a:endParaRPr>
          </a:p>
        </p:txBody>
      </p:sp>
      <p:sp>
        <p:nvSpPr>
          <p:cNvPr id="2" name="Rectangle 1"/>
          <p:cNvSpPr/>
          <p:nvPr/>
        </p:nvSpPr>
        <p:spPr>
          <a:xfrm>
            <a:off x="351972" y="6000821"/>
            <a:ext cx="8458200" cy="461665"/>
          </a:xfrm>
          <a:prstGeom prst="rect">
            <a:avLst/>
          </a:prstGeom>
        </p:spPr>
        <p:txBody>
          <a:bodyPr wrap="square">
            <a:spAutoFit/>
          </a:bodyPr>
          <a:lstStyle/>
          <a:p>
            <a:r>
              <a:rPr lang="en-US" sz="2400" b="0" i="0" dirty="0">
                <a:solidFill>
                  <a:srgbClr val="FFFFFF"/>
                </a:solidFill>
                <a:hlinkClick r:id="rId3"/>
              </a:rPr>
              <a:t>http://geology.com/sea-level-rise/venice.shtml</a:t>
            </a:r>
            <a:endParaRPr lang="en-US" sz="2400" b="0" i="0" dirty="0">
              <a:solidFill>
                <a:srgbClr val="FFFFFF"/>
              </a:solidFill>
            </a:endParaRPr>
          </a:p>
        </p:txBody>
      </p:sp>
    </p:spTree>
    <p:extLst>
      <p:ext uri="{BB962C8B-B14F-4D97-AF65-F5344CB8AC3E}">
        <p14:creationId xmlns:p14="http://schemas.microsoft.com/office/powerpoint/2010/main" val="2759086968"/>
      </p:ext>
    </p:extLst>
  </p:cSld>
  <p:clrMapOvr>
    <a:masterClrMapping/>
  </p:clrMapOvr>
  <p:transition/>
</p:sld>
</file>

<file path=ppt/slides/slide3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4516" y="228600"/>
            <a:ext cx="6055955" cy="6537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p:cNvSpPr>
            <a:spLocks noChangeArrowheads="1"/>
          </p:cNvSpPr>
          <p:nvPr/>
        </p:nvSpPr>
        <p:spPr bwMode="auto">
          <a:xfrm>
            <a:off x="3241342" y="6545240"/>
            <a:ext cx="2630848"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http://geology.com/sea-level-rise/venice.shtml</a:t>
            </a:r>
            <a:endParaRPr lang="en-US" sz="800" b="0" i="0" dirty="0">
              <a:solidFill>
                <a:srgbClr val="000000"/>
              </a:solidFill>
            </a:endParaRPr>
          </a:p>
        </p:txBody>
      </p:sp>
    </p:spTree>
    <p:extLst>
      <p:ext uri="{BB962C8B-B14F-4D97-AF65-F5344CB8AC3E}">
        <p14:creationId xmlns:p14="http://schemas.microsoft.com/office/powerpoint/2010/main" val="1822042865"/>
      </p:ext>
    </p:extLst>
  </p:cSld>
  <p:clrMapOvr>
    <a:masterClrMapping/>
  </p:clrMapOvr>
  <p:transition/>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solidFill>
                  <a:schemeClr val="accent1">
                    <a:lumMod val="90000"/>
                  </a:schemeClr>
                </a:solidFill>
              </a:rPr>
              <a:t>Earthquakes</a:t>
            </a:r>
            <a:endParaRPr lang="en-US" sz="2400" dirty="0">
              <a:solidFill>
                <a:schemeClr val="accent1">
                  <a:lumMod val="90000"/>
                </a:schemeClr>
              </a:solidFill>
            </a:endParaRPr>
          </a:p>
          <a:p>
            <a:pPr lvl="5">
              <a:lnSpc>
                <a:spcPct val="130000"/>
              </a:lnSpc>
              <a:buNone/>
            </a:pPr>
            <a:r>
              <a:rPr lang="en-US" sz="3200" b="1" dirty="0">
                <a:solidFill>
                  <a:schemeClr val="accent1">
                    <a:lumMod val="90000"/>
                  </a:schemeClr>
                </a:solidFill>
              </a:rPr>
              <a:t>Volcanoes</a:t>
            </a:r>
          </a:p>
          <a:p>
            <a:pPr lvl="5">
              <a:lnSpc>
                <a:spcPct val="130000"/>
              </a:lnSpc>
              <a:buNone/>
            </a:pPr>
            <a:r>
              <a:rPr lang="en-US" sz="3200" b="1" dirty="0">
                <a:solidFill>
                  <a:schemeClr val="accent1">
                    <a:lumMod val="90000"/>
                  </a:schemeClr>
                </a:solidFill>
              </a:rPr>
              <a:t>Floods</a:t>
            </a:r>
          </a:p>
          <a:p>
            <a:pPr lvl="5">
              <a:lnSpc>
                <a:spcPct val="130000"/>
              </a:lnSpc>
              <a:buNone/>
            </a:pPr>
            <a:r>
              <a:rPr lang="en-US" sz="3200" b="1" dirty="0"/>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extLst>
      <p:ext uri="{BB962C8B-B14F-4D97-AF65-F5344CB8AC3E}">
        <p14:creationId xmlns:p14="http://schemas.microsoft.com/office/powerpoint/2010/main" val="3586720746"/>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889000" y="1747550"/>
            <a:ext cx="7645400" cy="3671583"/>
          </a:xfrm>
          <a:prstGeom prst="rect">
            <a:avLst/>
          </a:prstGeom>
          <a:noFill/>
          <a:ln w="28575">
            <a:noFill/>
            <a:miter lim="800000"/>
            <a:headEnd/>
            <a:tailEnd/>
          </a:ln>
        </p:spPr>
        <p:txBody>
          <a:bodyPr wrap="square" anchor="ctr">
            <a:spAutoFit/>
          </a:bodyPr>
          <a:lstStyle/>
          <a:p>
            <a:pPr eaLnBrk="0" hangingPunct="0">
              <a:lnSpc>
                <a:spcPct val="150000"/>
              </a:lnSpc>
              <a:spcBef>
                <a:spcPct val="0"/>
              </a:spcBef>
            </a:pPr>
            <a:r>
              <a:rPr kumimoji="1" lang="en-US" sz="4000" i="0" dirty="0">
                <a:solidFill>
                  <a:srgbClr val="FFFFFF"/>
                </a:solidFill>
                <a:latin typeface="Arial" charset="0"/>
              </a:rPr>
              <a:t>“There were sixteen good harvests and 111 famine years in northern Italy from </a:t>
            </a:r>
          </a:p>
          <a:p>
            <a:pPr eaLnBrk="0" hangingPunct="0">
              <a:lnSpc>
                <a:spcPct val="150000"/>
              </a:lnSpc>
              <a:spcBef>
                <a:spcPct val="0"/>
              </a:spcBef>
            </a:pPr>
            <a:r>
              <a:rPr kumimoji="1" lang="en-US" sz="4000" i="0" dirty="0">
                <a:solidFill>
                  <a:srgbClr val="FFFFFF"/>
                </a:solidFill>
                <a:latin typeface="Arial" charset="0"/>
              </a:rPr>
              <a:t>1451 to 1767.” </a:t>
            </a:r>
          </a:p>
        </p:txBody>
      </p:sp>
      <p:sp>
        <p:nvSpPr>
          <p:cNvPr id="2" name="Rectangle 1"/>
          <p:cNvSpPr/>
          <p:nvPr/>
        </p:nvSpPr>
        <p:spPr>
          <a:xfrm>
            <a:off x="351972" y="6000821"/>
            <a:ext cx="8458200" cy="215444"/>
          </a:xfrm>
          <a:prstGeom prst="rect">
            <a:avLst/>
          </a:prstGeom>
        </p:spPr>
        <p:txBody>
          <a:bodyPr wrap="square">
            <a:spAutoFit/>
          </a:bodyPr>
          <a:lstStyle/>
          <a:p>
            <a:r>
              <a:rPr lang="en-US" sz="800" b="0" i="0" dirty="0">
                <a:solidFill>
                  <a:srgbClr val="FFFFFF"/>
                </a:solidFill>
                <a:hlinkClick r:id="rId3"/>
              </a:rPr>
              <a:t>https://en.wikipedia.org/wiki/Famine</a:t>
            </a:r>
            <a:endParaRPr lang="en-US" sz="800" b="0" i="0" dirty="0">
              <a:solidFill>
                <a:srgbClr val="FFFFFF"/>
              </a:solidFill>
            </a:endParaRPr>
          </a:p>
        </p:txBody>
      </p:sp>
      <p:sp>
        <p:nvSpPr>
          <p:cNvPr id="3" name="Rectangle 2"/>
          <p:cNvSpPr/>
          <p:nvPr/>
        </p:nvSpPr>
        <p:spPr>
          <a:xfrm>
            <a:off x="2286000" y="5638800"/>
            <a:ext cx="4572000" cy="215444"/>
          </a:xfrm>
          <a:prstGeom prst="rect">
            <a:avLst/>
          </a:prstGeom>
        </p:spPr>
        <p:txBody>
          <a:bodyPr>
            <a:spAutoFit/>
          </a:bodyPr>
          <a:lstStyle/>
          <a:p>
            <a:r>
              <a:rPr lang="en-US" sz="800" dirty="0">
                <a:solidFill>
                  <a:srgbClr val="FFFFFF"/>
                </a:solidFill>
              </a:rPr>
              <a:t>Alan Macfarlane (1997). p.64. </a:t>
            </a:r>
            <a:r>
              <a:rPr lang="en-US" sz="800" dirty="0">
                <a:solidFill>
                  <a:srgbClr val="FFFFFF"/>
                </a:solidFill>
                <a:hlinkClick r:id="rId4"/>
              </a:rPr>
              <a:t>ISBN 0-631-18117-2</a:t>
            </a:r>
            <a:endParaRPr lang="en-US" sz="800" dirty="0">
              <a:solidFill>
                <a:srgbClr val="FFFFFF"/>
              </a:solidFill>
            </a:endParaRPr>
          </a:p>
        </p:txBody>
      </p:sp>
    </p:spTree>
    <p:extLst>
      <p:ext uri="{BB962C8B-B14F-4D97-AF65-F5344CB8AC3E}">
        <p14:creationId xmlns:p14="http://schemas.microsoft.com/office/powerpoint/2010/main" val="2300726815"/>
      </p:ext>
    </p:extLst>
  </p:cSld>
  <p:clrMapOvr>
    <a:masterClrMapping/>
  </p:clrMapOvr>
  <p:transition/>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3229428" y="6551842"/>
            <a:ext cx="2683748"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http://histoiremesure.revues.org/4119?lang=en</a:t>
            </a:r>
            <a:endParaRPr lang="en-US" sz="800" b="0" i="0" dirty="0">
              <a:solidFill>
                <a:srgbClr val="000000"/>
              </a:solidFill>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3" y="619125"/>
            <a:ext cx="8601075" cy="561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531463"/>
      </p:ext>
    </p:extLst>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0659" name="Rectangle 3"/>
          <p:cNvSpPr>
            <a:spLocks noGrp="1" noChangeArrowheads="1"/>
          </p:cNvSpPr>
          <p:nvPr>
            <p:ph type="body" idx="1"/>
          </p:nvPr>
        </p:nvSpPr>
        <p:spPr>
          <a:xfrm>
            <a:off x="914400" y="2057400"/>
            <a:ext cx="7315200" cy="4278094"/>
          </a:xfrm>
        </p:spPr>
        <p:txBody>
          <a:bodyPr/>
          <a:lstStyle/>
          <a:p>
            <a:pPr marL="0" indent="0" algn="ctr" eaLnBrk="1" hangingPunct="1">
              <a:buNone/>
            </a:pPr>
            <a:r>
              <a:rPr lang="en-US" dirty="0"/>
              <a:t>Historically, Italy has been victimized by overwhelming natural disasters</a:t>
            </a:r>
          </a:p>
          <a:p>
            <a:pPr eaLnBrk="1" hangingPunct="1">
              <a:lnSpc>
                <a:spcPct val="30000"/>
              </a:lnSpc>
            </a:pPr>
            <a:endParaRPr lang="en-US" dirty="0"/>
          </a:p>
          <a:p>
            <a:pPr lvl="5">
              <a:lnSpc>
                <a:spcPct val="130000"/>
              </a:lnSpc>
              <a:buNone/>
            </a:pPr>
            <a:r>
              <a:rPr lang="en-US" sz="3200" b="1" dirty="0"/>
              <a:t>Earthquakes</a:t>
            </a:r>
            <a:endParaRPr lang="en-US" sz="2400" dirty="0"/>
          </a:p>
          <a:p>
            <a:pPr lvl="5">
              <a:lnSpc>
                <a:spcPct val="130000"/>
              </a:lnSpc>
              <a:buNone/>
            </a:pPr>
            <a:r>
              <a:rPr lang="en-US" sz="3200" b="1" dirty="0">
                <a:solidFill>
                  <a:srgbClr val="000000"/>
                </a:solidFill>
              </a:rPr>
              <a:t>Volcanoes</a:t>
            </a:r>
          </a:p>
          <a:p>
            <a:pPr lvl="5">
              <a:lnSpc>
                <a:spcPct val="130000"/>
              </a:lnSpc>
              <a:buNone/>
            </a:pPr>
            <a:r>
              <a:rPr lang="en-US" sz="3200" b="1" dirty="0">
                <a:solidFill>
                  <a:srgbClr val="000000"/>
                </a:solidFill>
              </a:rPr>
              <a:t>Floods</a:t>
            </a:r>
          </a:p>
          <a:p>
            <a:pPr lvl="5">
              <a:lnSpc>
                <a:spcPct val="130000"/>
              </a:lnSpc>
              <a:buNone/>
            </a:pPr>
            <a:r>
              <a:rPr lang="en-US" sz="3200" b="1" dirty="0">
                <a:solidFill>
                  <a:srgbClr val="000000"/>
                </a:solidFill>
              </a:rPr>
              <a:t>Famines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2" name="Rectangle 1"/>
          <p:cNvSpPr/>
          <p:nvPr/>
        </p:nvSpPr>
        <p:spPr>
          <a:xfrm>
            <a:off x="4929640" y="5649111"/>
            <a:ext cx="2778325" cy="584775"/>
          </a:xfrm>
          <a:prstGeom prst="rect">
            <a:avLst/>
          </a:prstGeom>
        </p:spPr>
        <p:txBody>
          <a:bodyPr wrap="none">
            <a:spAutoFit/>
          </a:bodyPr>
          <a:lstStyle/>
          <a:p>
            <a:r>
              <a:rPr lang="en-US" i="0" dirty="0"/>
              <a:t>. . . and . . .</a:t>
            </a:r>
          </a:p>
        </p:txBody>
      </p:sp>
    </p:spTree>
    <p:extLst>
      <p:ext uri="{BB962C8B-B14F-4D97-AF65-F5344CB8AC3E}">
        <p14:creationId xmlns:p14="http://schemas.microsoft.com/office/powerpoint/2010/main" val="4129546861"/>
      </p:ext>
    </p:extLst>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1683" name="Rectangle 3"/>
          <p:cNvSpPr>
            <a:spLocks noGrp="1" noChangeArrowheads="1"/>
          </p:cNvSpPr>
          <p:nvPr>
            <p:ph type="body" idx="1"/>
          </p:nvPr>
        </p:nvSpPr>
        <p:spPr>
          <a:xfrm>
            <a:off x="914400" y="2057400"/>
            <a:ext cx="7315200" cy="2523768"/>
          </a:xfrm>
        </p:spPr>
        <p:txBody>
          <a:bodyPr/>
          <a:lstStyle/>
          <a:p>
            <a:pPr marL="0" indent="0" algn="ctr" eaLnBrk="1" hangingPunct="1">
              <a:buNone/>
            </a:pPr>
            <a:r>
              <a:rPr lang="en-US" dirty="0">
                <a:solidFill>
                  <a:schemeClr val="accent1"/>
                </a:solidFill>
              </a:rPr>
              <a:t>Historically, Italy has been victimized by overwhelming natural disasters</a:t>
            </a:r>
          </a:p>
          <a:p>
            <a:pPr eaLnBrk="1" hangingPunct="1">
              <a:lnSpc>
                <a:spcPct val="30000"/>
              </a:lnSpc>
            </a:pPr>
            <a:endParaRPr lang="en-US" dirty="0"/>
          </a:p>
          <a:p>
            <a:pPr lvl="2" eaLnBrk="1" hangingPunct="1">
              <a:lnSpc>
                <a:spcPct val="130000"/>
              </a:lnSpc>
            </a:pPr>
            <a:r>
              <a:rPr lang="en-US" sz="3200" b="1" dirty="0"/>
              <a:t>and widespread fires</a:t>
            </a:r>
          </a:p>
          <a:p>
            <a:pPr lvl="3" eaLnBrk="1" hangingPunct="1">
              <a:lnSpc>
                <a:spcPct val="130000"/>
              </a:lnSpc>
            </a:pPr>
            <a:r>
              <a:rPr lang="en-US" dirty="0"/>
              <a:t>forest-fire type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705938" y="6545240"/>
            <a:ext cx="3701654"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http://www.guardian.co.uk/world/2011/oct/26/flash-floods-hit-italy</a:t>
            </a:r>
            <a:endParaRPr lang="en-US" sz="800" b="0" i="0" dirty="0">
              <a:solidFill>
                <a:srgbClr val="000000"/>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3167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2985183"/>
      </p:ext>
    </p:extLst>
  </p:cSld>
  <p:clrMapOvr>
    <a:masterClrMapping/>
  </p:clrMapOvr>
  <p:transition/>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2707" name="Rectangle 3"/>
          <p:cNvSpPr>
            <a:spLocks noGrp="1" noChangeArrowheads="1"/>
          </p:cNvSpPr>
          <p:nvPr>
            <p:ph type="body" idx="1"/>
          </p:nvPr>
        </p:nvSpPr>
        <p:spPr>
          <a:xfrm>
            <a:off x="914400" y="1764637"/>
            <a:ext cx="7315200" cy="3797963"/>
          </a:xfrm>
        </p:spPr>
        <p:txBody>
          <a:bodyPr/>
          <a:lstStyle/>
          <a:p>
            <a:pPr marL="0" indent="0" algn="ctr" eaLnBrk="1" hangingPunct="1">
              <a:buNone/>
            </a:pPr>
            <a:r>
              <a:rPr lang="en-US" sz="2800" dirty="0"/>
              <a:t>It is a geologically young country, most of which cannot be categorized as </a:t>
            </a:r>
            <a:r>
              <a:rPr lang="en-US" sz="2800" i="1" dirty="0"/>
              <a:t>terra firma</a:t>
            </a:r>
            <a:r>
              <a:rPr lang="en-US" sz="2800" dirty="0"/>
              <a:t>, and there have been so many </a:t>
            </a:r>
            <a:r>
              <a:rPr lang="en-US" sz="3600" b="1" dirty="0"/>
              <a:t>mudslides</a:t>
            </a:r>
            <a:r>
              <a:rPr lang="en-US" sz="3600" dirty="0"/>
              <a:t> </a:t>
            </a:r>
            <a:r>
              <a:rPr lang="en-US" sz="2800" dirty="0"/>
              <a:t>resulting in great loss of property and life both in the past and in recent years that the Italians nickname the nation </a:t>
            </a:r>
          </a:p>
          <a:p>
            <a:pPr marL="0" indent="0" algn="ctr" eaLnBrk="1" hangingPunct="1">
              <a:buNone/>
            </a:pPr>
            <a:endParaRPr lang="en-US" sz="1050" b="1" dirty="0"/>
          </a:p>
          <a:p>
            <a:pPr marL="0" indent="0" algn="ctr" eaLnBrk="1" hangingPunct="1">
              <a:buNone/>
            </a:pPr>
            <a:r>
              <a:rPr lang="en-US" sz="3600" b="1" dirty="0"/>
              <a:t>“landslide country”</a:t>
            </a:r>
            <a:endParaRPr lang="en-US" sz="28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0895135-8101-4F89-B628-604EA659F45E}"/>
              </a:ext>
            </a:extLst>
          </p:cNvPr>
          <p:cNvPicPr>
            <a:picLocks noChangeAspect="1"/>
          </p:cNvPicPr>
          <p:nvPr/>
        </p:nvPicPr>
        <p:blipFill>
          <a:blip r:embed="rId3"/>
          <a:stretch>
            <a:fillRect/>
          </a:stretch>
        </p:blipFill>
        <p:spPr>
          <a:xfrm>
            <a:off x="1848050" y="220667"/>
            <a:ext cx="5486400" cy="6396701"/>
          </a:xfrm>
          <a:prstGeom prst="rect">
            <a:avLst/>
          </a:prstGeom>
        </p:spPr>
      </p:pic>
      <p:sp>
        <p:nvSpPr>
          <p:cNvPr id="8" name="Rectangle 7">
            <a:extLst>
              <a:ext uri="{FF2B5EF4-FFF2-40B4-BE49-F238E27FC236}">
                <a16:creationId xmlns:a16="http://schemas.microsoft.com/office/drawing/2014/main" id="{F45C0F65-ED48-4AB0-B64D-DF2550B91D0F}"/>
              </a:ext>
            </a:extLst>
          </p:cNvPr>
          <p:cNvSpPr/>
          <p:nvPr/>
        </p:nvSpPr>
        <p:spPr>
          <a:xfrm>
            <a:off x="1848050" y="1676400"/>
            <a:ext cx="1981200" cy="685800"/>
          </a:xfrm>
          <a:prstGeom prst="rect">
            <a:avLst/>
          </a:prstGeom>
          <a:solidFill>
            <a:schemeClr val="bg1"/>
          </a:solidFill>
        </p:spPr>
        <p:txBody>
          <a:bodyPr wrap="square">
            <a:noAutofit/>
          </a:bodyPr>
          <a:lstStyle/>
          <a:p>
            <a:pPr algn="l"/>
            <a:endParaRPr lang="fr-FR" sz="1600" b="0" i="0" dirty="0"/>
          </a:p>
          <a:p>
            <a:pPr algn="l"/>
            <a:r>
              <a:rPr lang="fr-FR" sz="1600" b="0" i="0" dirty="0"/>
              <a:t>04 </a:t>
            </a:r>
            <a:r>
              <a:rPr lang="fr-FR" sz="1600" b="0" i="0" dirty="0" err="1"/>
              <a:t>October</a:t>
            </a:r>
            <a:r>
              <a:rPr lang="fr-FR" sz="1600" b="0" i="0" dirty="0"/>
              <a:t> 2020</a:t>
            </a:r>
            <a:endParaRPr lang="en-US" sz="1600" b="0" i="0" dirty="0"/>
          </a:p>
        </p:txBody>
      </p:sp>
      <p:sp>
        <p:nvSpPr>
          <p:cNvPr id="11" name="Rectangle 2">
            <a:extLst>
              <a:ext uri="{FF2B5EF4-FFF2-40B4-BE49-F238E27FC236}">
                <a16:creationId xmlns:a16="http://schemas.microsoft.com/office/drawing/2014/main" id="{8EBCE2C4-F7DC-471C-8C51-5A93EC65046E}"/>
              </a:ext>
            </a:extLst>
          </p:cNvPr>
          <p:cNvSpPr>
            <a:spLocks noChangeArrowheads="1"/>
          </p:cNvSpPr>
          <p:nvPr/>
        </p:nvSpPr>
        <p:spPr bwMode="auto">
          <a:xfrm>
            <a:off x="3111504" y="6629400"/>
            <a:ext cx="2920991"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https://www.bbc.com/news/world-europe-54402096</a:t>
            </a:r>
            <a:endParaRPr lang="en-US" sz="800" b="0" i="0" dirty="0">
              <a:solidFill>
                <a:srgbClr val="000000"/>
              </a:solidFill>
            </a:endParaRPr>
          </a:p>
        </p:txBody>
      </p:sp>
      <p:pic>
        <p:nvPicPr>
          <p:cNvPr id="12" name="Picture 11" descr="A picture containing text, clipart&#10;&#10;Description automatically generated">
            <a:extLst>
              <a:ext uri="{FF2B5EF4-FFF2-40B4-BE49-F238E27FC236}">
                <a16:creationId xmlns:a16="http://schemas.microsoft.com/office/drawing/2014/main" id="{5216AE75-023F-4908-A34C-0CA43FEB7E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24350" y="1295400"/>
            <a:ext cx="1371600" cy="658368"/>
          </a:xfrm>
          <a:prstGeom prst="rect">
            <a:avLst/>
          </a:prstGeom>
        </p:spPr>
      </p:pic>
    </p:spTree>
    <p:extLst>
      <p:ext uri="{BB962C8B-B14F-4D97-AF65-F5344CB8AC3E}">
        <p14:creationId xmlns:p14="http://schemas.microsoft.com/office/powerpoint/2010/main" val="2678236797"/>
      </p:ext>
    </p:extLst>
  </p:cSld>
  <p:clrMapOvr>
    <a:masterClrMapping/>
  </p:clrMapOvr>
  <p:transition/>
</p:sld>
</file>

<file path=ppt/slides/slide36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04530" y="152400"/>
            <a:ext cx="7362770" cy="6400800"/>
          </a:xfrm>
          <a:prstGeom prst="rect">
            <a:avLst/>
          </a:prstGeom>
        </p:spPr>
      </p:pic>
      <p:sp>
        <p:nvSpPr>
          <p:cNvPr id="5" name="Rectangle 2"/>
          <p:cNvSpPr>
            <a:spLocks noChangeArrowheads="1"/>
          </p:cNvSpPr>
          <p:nvPr/>
        </p:nvSpPr>
        <p:spPr bwMode="auto">
          <a:xfrm>
            <a:off x="1243204" y="6545240"/>
            <a:ext cx="665759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https://www.theguardian.com/world/2019/nov/25/storms-france-greece-italy-destruction-floods?CMP=Share_iOSApp_Other</a:t>
            </a:r>
            <a:endParaRPr lang="en-US" sz="800" b="0" i="0" dirty="0">
              <a:solidFill>
                <a:srgbClr val="000000"/>
              </a:solidFill>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8500" y="762000"/>
            <a:ext cx="1828800" cy="402566"/>
          </a:xfrm>
          <a:prstGeom prst="rect">
            <a:avLst/>
          </a:prstGeom>
        </p:spPr>
      </p:pic>
      <p:sp>
        <p:nvSpPr>
          <p:cNvPr id="4" name="Rectangle 3"/>
          <p:cNvSpPr/>
          <p:nvPr/>
        </p:nvSpPr>
        <p:spPr>
          <a:xfrm>
            <a:off x="6324600" y="1219200"/>
            <a:ext cx="1981200" cy="246221"/>
          </a:xfrm>
          <a:prstGeom prst="rect">
            <a:avLst/>
          </a:prstGeom>
        </p:spPr>
        <p:txBody>
          <a:bodyPr wrap="square">
            <a:spAutoFit/>
          </a:bodyPr>
          <a:lstStyle/>
          <a:p>
            <a:r>
              <a:rPr lang="fr-FR" sz="1000" b="0" i="0" dirty="0"/>
              <a:t>Mon 25 </a:t>
            </a:r>
            <a:r>
              <a:rPr lang="fr-FR" sz="1000" b="0" i="0" dirty="0" err="1"/>
              <a:t>Nov</a:t>
            </a:r>
            <a:r>
              <a:rPr lang="fr-FR" sz="1000" b="0" i="0" dirty="0"/>
              <a:t> 2019</a:t>
            </a:r>
            <a:endParaRPr lang="en-US" sz="1000" b="0" i="0" dirty="0"/>
          </a:p>
        </p:txBody>
      </p:sp>
    </p:spTree>
    <p:extLst>
      <p:ext uri="{BB962C8B-B14F-4D97-AF65-F5344CB8AC3E}">
        <p14:creationId xmlns:p14="http://schemas.microsoft.com/office/powerpoint/2010/main" val="3648145521"/>
      </p:ext>
    </p:extLst>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828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7914236"/>
      </p:ext>
    </p:extLst>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82810"/>
            <a:ext cx="8229600" cy="462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357086" y="2971800"/>
            <a:ext cx="3810000" cy="2362200"/>
          </a:xfrm>
          <a:prstGeom prst="rect">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590663"/>
      </p:ext>
    </p:extLst>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 name="Rectangle 2"/>
          <p:cNvSpPr>
            <a:spLocks noChangeArrowheads="1"/>
          </p:cNvSpPr>
          <p:nvPr/>
        </p:nvSpPr>
        <p:spPr bwMode="auto">
          <a:xfrm>
            <a:off x="2678686" y="6545240"/>
            <a:ext cx="3756157"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http://www.eea.europa.eu/data-and-maps/figures/landslides-in-italy</a:t>
            </a:r>
            <a:endParaRPr lang="en-US" sz="800" b="0" i="0" dirty="0">
              <a:solidFill>
                <a:srgbClr val="000000"/>
              </a:solidFill>
            </a:endParaRPr>
          </a:p>
        </p:txBody>
      </p:sp>
      <p:pic>
        <p:nvPicPr>
          <p:cNvPr id="15362" name="Picture 2" descr="http://www.eea.europa.eu/data-and-maps/figures/landslides-in-italy/so115-map2.10-soer2010-tiff-file/image_lar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304800"/>
            <a:ext cx="8229600" cy="51542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76086" y="5486400"/>
            <a:ext cx="7177314" cy="1077218"/>
          </a:xfrm>
          <a:prstGeom prst="rect">
            <a:avLst/>
          </a:prstGeom>
        </p:spPr>
        <p:txBody>
          <a:bodyPr wrap="square">
            <a:spAutoFit/>
          </a:bodyPr>
          <a:lstStyle/>
          <a:p>
            <a:r>
              <a:rPr lang="en-US" sz="1600" i="0" dirty="0">
                <a:solidFill>
                  <a:srgbClr val="000000"/>
                </a:solidFill>
              </a:rPr>
              <a:t>The map shows: LEFT: Distribution of landslides with human consequences from AD 1300 to 2002. The size of the triangle indicates the intensity of the event. RIGHT: Landslide susceptibility map of Italy. </a:t>
            </a:r>
          </a:p>
        </p:txBody>
      </p:sp>
    </p:spTree>
    <p:extLst>
      <p:ext uri="{BB962C8B-B14F-4D97-AF65-F5344CB8AC3E}">
        <p14:creationId xmlns:p14="http://schemas.microsoft.com/office/powerpoint/2010/main" val="3399198612"/>
      </p:ext>
    </p:extLst>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323439"/>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Forces of Nature and World View</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2707" name="Rectangle 3"/>
          <p:cNvSpPr>
            <a:spLocks noGrp="1" noChangeArrowheads="1"/>
          </p:cNvSpPr>
          <p:nvPr>
            <p:ph type="body" idx="1"/>
          </p:nvPr>
        </p:nvSpPr>
        <p:spPr>
          <a:xfrm>
            <a:off x="914400" y="3289638"/>
            <a:ext cx="7315200" cy="1335750"/>
          </a:xfrm>
        </p:spPr>
        <p:txBody>
          <a:bodyPr/>
          <a:lstStyle/>
          <a:p>
            <a:pPr marL="0" indent="0" algn="ctr" eaLnBrk="1" hangingPunct="1">
              <a:buNone/>
            </a:pPr>
            <a:r>
              <a:rPr lang="en-US" sz="2800" dirty="0"/>
              <a:t>As a result, Italy exudes an aura of</a:t>
            </a:r>
          </a:p>
          <a:p>
            <a:pPr marL="0" indent="0" algn="ctr" eaLnBrk="1" hangingPunct="1">
              <a:buNone/>
            </a:pPr>
            <a:r>
              <a:rPr lang="en-US" sz="2800" dirty="0"/>
              <a:t> </a:t>
            </a:r>
            <a:r>
              <a:rPr lang="en-US" sz="4400" b="1" dirty="0"/>
              <a:t>“precariousness”</a:t>
            </a:r>
            <a:endParaRPr lang="en-US" sz="3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3731" name="Rectangle 3"/>
          <p:cNvSpPr>
            <a:spLocks noGrp="1" noChangeArrowheads="1"/>
          </p:cNvSpPr>
          <p:nvPr>
            <p:ph type="body" idx="1"/>
          </p:nvPr>
        </p:nvSpPr>
        <p:spPr>
          <a:xfrm>
            <a:off x="914400" y="1828800"/>
            <a:ext cx="7315200" cy="4093428"/>
          </a:xfrm>
        </p:spPr>
        <p:txBody>
          <a:bodyPr/>
          <a:lstStyle/>
          <a:p>
            <a:pPr marL="0" indent="0" algn="ctr" eaLnBrk="1" hangingPunct="1">
              <a:lnSpc>
                <a:spcPct val="90000"/>
              </a:lnSpc>
              <a:buNone/>
            </a:pPr>
            <a:r>
              <a:rPr lang="en-US" dirty="0">
                <a:solidFill>
                  <a:schemeClr val="accent1"/>
                </a:solidFill>
              </a:rPr>
              <a:t>Italians tend to accept </a:t>
            </a:r>
          </a:p>
          <a:p>
            <a:pPr marL="0" indent="0" algn="ctr" eaLnBrk="1" hangingPunct="1">
              <a:lnSpc>
                <a:spcPct val="90000"/>
              </a:lnSpc>
              <a:buNone/>
            </a:pPr>
            <a:r>
              <a:rPr lang="en-US" sz="3600" b="1" dirty="0"/>
              <a:t>insecurity as a fact of life</a:t>
            </a:r>
            <a:r>
              <a:rPr lang="en-US" dirty="0"/>
              <a:t>.  </a:t>
            </a:r>
          </a:p>
          <a:p>
            <a:pPr marL="0" indent="0" algn="ctr" eaLnBrk="1" hangingPunct="1">
              <a:lnSpc>
                <a:spcPct val="90000"/>
              </a:lnSpc>
              <a:buNone/>
            </a:pPr>
            <a:endParaRPr lang="en-US" sz="300" dirty="0"/>
          </a:p>
          <a:p>
            <a:pPr marL="0" indent="0" algn="ctr" eaLnBrk="1" hangingPunct="1">
              <a:lnSpc>
                <a:spcPct val="90000"/>
              </a:lnSpc>
              <a:buNone/>
            </a:pPr>
            <a:r>
              <a:rPr lang="en-US" dirty="0">
                <a:solidFill>
                  <a:schemeClr val="accent1"/>
                </a:solidFill>
              </a:rPr>
              <a:t>This acceptance may explain why they seem to be able to </a:t>
            </a:r>
          </a:p>
          <a:p>
            <a:pPr marL="0" indent="0" algn="ctr" eaLnBrk="1" hangingPunct="1">
              <a:lnSpc>
                <a:spcPct val="90000"/>
              </a:lnSpc>
              <a:buNone/>
            </a:pPr>
            <a:r>
              <a:rPr lang="en-US" sz="3600" b="1" dirty="0"/>
              <a:t>enjoy life more for the moment </a:t>
            </a:r>
          </a:p>
          <a:p>
            <a:pPr marL="0" indent="0" algn="ctr" eaLnBrk="1" hangingPunct="1">
              <a:lnSpc>
                <a:spcPct val="90000"/>
              </a:lnSpc>
              <a:buNone/>
            </a:pPr>
            <a:r>
              <a:rPr lang="en-US" dirty="0">
                <a:solidFill>
                  <a:schemeClr val="accent1"/>
                </a:solidFill>
              </a:rPr>
              <a:t>and why the are willing </a:t>
            </a:r>
          </a:p>
          <a:p>
            <a:pPr marL="0" indent="0" algn="ctr" eaLnBrk="1" hangingPunct="1">
              <a:lnSpc>
                <a:spcPct val="90000"/>
              </a:lnSpc>
              <a:buNone/>
            </a:pPr>
            <a:r>
              <a:rPr lang="en-US" sz="3600" b="1" dirty="0"/>
              <a:t>to accept events as they happen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3731" name="Rectangle 3"/>
          <p:cNvSpPr>
            <a:spLocks noGrp="1" noChangeArrowheads="1"/>
          </p:cNvSpPr>
          <p:nvPr>
            <p:ph type="body" idx="1"/>
          </p:nvPr>
        </p:nvSpPr>
        <p:spPr>
          <a:xfrm>
            <a:off x="914400" y="1643742"/>
            <a:ext cx="7315200" cy="3877985"/>
          </a:xfrm>
        </p:spPr>
        <p:txBody>
          <a:bodyPr/>
          <a:lstStyle/>
          <a:p>
            <a:pPr marL="0" indent="0" algn="ctr" eaLnBrk="1" hangingPunct="1">
              <a:lnSpc>
                <a:spcPct val="90000"/>
              </a:lnSpc>
              <a:buNone/>
            </a:pPr>
            <a:r>
              <a:rPr lang="en-US" dirty="0"/>
              <a:t>Italians tend to feel that </a:t>
            </a:r>
          </a:p>
          <a:p>
            <a:pPr marL="0" indent="0" algn="ctr" eaLnBrk="1" hangingPunct="1">
              <a:lnSpc>
                <a:spcPct val="90000"/>
              </a:lnSpc>
              <a:buNone/>
            </a:pPr>
            <a:endParaRPr lang="en-US" sz="1200" dirty="0"/>
          </a:p>
          <a:p>
            <a:pPr marL="0" indent="0" algn="ctr" eaLnBrk="1" hangingPunct="1">
              <a:lnSpc>
                <a:spcPct val="90000"/>
              </a:lnSpc>
              <a:buNone/>
            </a:pPr>
            <a:r>
              <a:rPr lang="en-US" sz="4000" b="1" dirty="0"/>
              <a:t>if something is going to happen, </a:t>
            </a:r>
          </a:p>
          <a:p>
            <a:pPr marL="0" indent="0" algn="ctr" eaLnBrk="1" hangingPunct="1">
              <a:lnSpc>
                <a:spcPct val="90000"/>
              </a:lnSpc>
              <a:buNone/>
            </a:pPr>
            <a:r>
              <a:rPr lang="en-US" sz="4000" b="1" dirty="0"/>
              <a:t>it will, </a:t>
            </a:r>
          </a:p>
          <a:p>
            <a:pPr marL="0" indent="0" algn="ctr" eaLnBrk="1" hangingPunct="1">
              <a:lnSpc>
                <a:spcPct val="90000"/>
              </a:lnSpc>
              <a:buNone/>
            </a:pPr>
            <a:r>
              <a:rPr lang="en-US" sz="4000" b="1" dirty="0"/>
              <a:t>and that not much can be done about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3108328" y="6551842"/>
            <a:ext cx="292099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https://www.bbc.com/news/world-europe-66429342</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8" name="Picture 7">
            <a:extLst>
              <a:ext uri="{FF2B5EF4-FFF2-40B4-BE49-F238E27FC236}">
                <a16:creationId xmlns:a16="http://schemas.microsoft.com/office/drawing/2014/main" id="{4DD4B3F7-4CD7-3841-03E8-D7FB27EDD127}"/>
              </a:ext>
            </a:extLst>
          </p:cNvPr>
          <p:cNvPicPr>
            <a:picLocks noChangeAspect="1"/>
          </p:cNvPicPr>
          <p:nvPr/>
        </p:nvPicPr>
        <p:blipFill>
          <a:blip r:embed="rId3"/>
          <a:stretch>
            <a:fillRect/>
          </a:stretch>
        </p:blipFill>
        <p:spPr>
          <a:xfrm>
            <a:off x="1419063" y="447522"/>
            <a:ext cx="6305874" cy="5962956"/>
          </a:xfrm>
          <a:prstGeom prst="rect">
            <a:avLst/>
          </a:prstGeom>
        </p:spPr>
      </p:pic>
      <p:sp>
        <p:nvSpPr>
          <p:cNvPr id="9" name="Rectangle 2">
            <a:extLst>
              <a:ext uri="{FF2B5EF4-FFF2-40B4-BE49-F238E27FC236}">
                <a16:creationId xmlns:a16="http://schemas.microsoft.com/office/drawing/2014/main" id="{8107D30D-A274-2CE6-FBBD-0E931098555F}"/>
              </a:ext>
            </a:extLst>
          </p:cNvPr>
          <p:cNvSpPr>
            <a:spLocks noGrp="1" noChangeArrowheads="1"/>
          </p:cNvSpPr>
          <p:nvPr>
            <p:ph type="title"/>
          </p:nvPr>
        </p:nvSpPr>
        <p:spPr>
          <a:xfrm>
            <a:off x="1447800" y="1143000"/>
            <a:ext cx="2209800" cy="838200"/>
          </a:xfrm>
          <a:solidFill>
            <a:schemeClr val="bg1"/>
          </a:solidFill>
        </p:spPr>
        <p:txBody>
          <a:bodyPr/>
          <a:lstStyle/>
          <a:p>
            <a:pPr algn="l" eaLnBrk="1" hangingPunct="1"/>
            <a:r>
              <a:rPr lang="en-US" sz="1800" dirty="0"/>
              <a:t>7 August 2023</a:t>
            </a:r>
            <a:endParaRPr lang="en-US" sz="1800" i="1" dirty="0"/>
          </a:p>
        </p:txBody>
      </p:sp>
      <p:pic>
        <p:nvPicPr>
          <p:cNvPr id="11" name="Picture 10" descr="A red and white logo&#10;&#10;Description automatically generated">
            <a:extLst>
              <a:ext uri="{FF2B5EF4-FFF2-40B4-BE49-F238E27FC236}">
                <a16:creationId xmlns:a16="http://schemas.microsoft.com/office/drawing/2014/main" id="{49CF70D3-DA31-92BC-7787-09080DEA52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0696" y="1104900"/>
            <a:ext cx="1822704" cy="876300"/>
          </a:xfrm>
          <a:prstGeom prst="rect">
            <a:avLst/>
          </a:prstGeom>
        </p:spPr>
      </p:pic>
    </p:spTree>
    <p:extLst>
      <p:ext uri="{BB962C8B-B14F-4D97-AF65-F5344CB8AC3E}">
        <p14:creationId xmlns:p14="http://schemas.microsoft.com/office/powerpoint/2010/main" val="2345063758"/>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4755" name="Rectangle 3"/>
          <p:cNvSpPr>
            <a:spLocks noGrp="1" noChangeArrowheads="1"/>
          </p:cNvSpPr>
          <p:nvPr>
            <p:ph type="body" idx="1"/>
          </p:nvPr>
        </p:nvSpPr>
        <p:spPr>
          <a:xfrm>
            <a:off x="914400" y="1414082"/>
            <a:ext cx="7315200" cy="3170099"/>
          </a:xfrm>
        </p:spPr>
        <p:txBody>
          <a:bodyPr/>
          <a:lstStyle/>
          <a:p>
            <a:pPr eaLnBrk="1" hangingPunct="1"/>
            <a:endParaRPr lang="en-US" dirty="0"/>
          </a:p>
          <a:p>
            <a:pPr eaLnBrk="1" hangingPunct="1"/>
            <a:endParaRPr lang="en-US" dirty="0"/>
          </a:p>
          <a:p>
            <a:pPr eaLnBrk="1" hangingPunct="1"/>
            <a:endParaRPr lang="en-US" dirty="0"/>
          </a:p>
          <a:p>
            <a:pPr marL="0" indent="0" algn="ctr" eaLnBrk="1" hangingPunct="1">
              <a:buNone/>
            </a:pPr>
            <a:r>
              <a:rPr lang="en-US" dirty="0"/>
              <a:t>George Foster: </a:t>
            </a:r>
          </a:p>
          <a:p>
            <a:pPr marL="0" indent="0" algn="ctr" eaLnBrk="1" hangingPunct="1">
              <a:buNone/>
            </a:pPr>
            <a:r>
              <a:rPr lang="en-US" sz="4400" b="1" dirty="0"/>
              <a:t>“Peasant Fatalism”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9" name="Text Box 3"/>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
        <p:nvSpPr>
          <p:cNvPr id="75780" name="Rectangle 4"/>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pic>
        <p:nvPicPr>
          <p:cNvPr id="75781" name="Picture 5"/>
          <p:cNvPicPr>
            <a:picLocks noChangeAspect="1" noChangeArrowheads="1"/>
          </p:cNvPicPr>
          <p:nvPr/>
        </p:nvPicPr>
        <p:blipFill>
          <a:blip r:embed="rId3" cstate="print"/>
          <a:srcRect/>
          <a:stretch>
            <a:fillRect/>
          </a:stretch>
        </p:blipFill>
        <p:spPr bwMode="auto">
          <a:xfrm>
            <a:off x="5199744" y="3635826"/>
            <a:ext cx="2552700" cy="2552700"/>
          </a:xfrm>
          <a:prstGeom prst="rect">
            <a:avLst/>
          </a:prstGeom>
          <a:noFill/>
          <a:ln w="9525" algn="ctr">
            <a:noFill/>
            <a:miter lim="800000"/>
            <a:headEnd/>
            <a:tailEnd/>
          </a:ln>
        </p:spPr>
      </p:pic>
      <p:sp>
        <p:nvSpPr>
          <p:cNvPr id="7" name="Rectangle 2"/>
          <p:cNvSpPr txBox="1">
            <a:spLocks noChangeArrowheads="1"/>
          </p:cNvSpPr>
          <p:nvPr/>
        </p:nvSpPr>
        <p:spPr bwMode="auto">
          <a:xfrm>
            <a:off x="914400" y="1282474"/>
            <a:ext cx="7315200"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marL="0" marR="0" lvl="0" indent="0" defTabSz="914400" rtl="0" eaLnBrk="1" fontAlgn="base" latinLnBrk="0" hangingPunct="1">
              <a:lnSpc>
                <a:spcPct val="120000"/>
              </a:lnSpc>
              <a:spcBef>
                <a:spcPct val="20000"/>
              </a:spcBef>
              <a:spcAft>
                <a:spcPct val="0"/>
              </a:spcAft>
              <a:buClrTx/>
              <a:buSzTx/>
              <a:buFontTx/>
              <a:buNone/>
              <a:tabLst>
                <a:tab pos="0" algn="l"/>
              </a:tabLst>
              <a:defRPr/>
            </a:pPr>
            <a:r>
              <a:rPr kumimoji="0" lang="en-US" sz="3200" b="0" i="0" u="none" strike="noStrike" kern="0" cap="none" spc="0" normalizeH="0" baseline="0" noProof="0" dirty="0">
                <a:ln>
                  <a:noFill/>
                </a:ln>
                <a:solidFill>
                  <a:schemeClr val="tx1"/>
                </a:solidFill>
                <a:effectLst/>
                <a:uLnTx/>
                <a:uFillTx/>
                <a:latin typeface="+mn-lt"/>
                <a:ea typeface="+mn-ea"/>
                <a:cs typeface="+mn-cs"/>
              </a:rPr>
              <a:t>George Foster</a:t>
            </a:r>
          </a:p>
          <a:p>
            <a:pPr marL="514350" marR="0" lvl="0" indent="-514350" algn="l" defTabSz="914400" rtl="0" eaLnBrk="1" fontAlgn="base" latinLnBrk="0" hangingPunct="1">
              <a:lnSpc>
                <a:spcPct val="120000"/>
              </a:lnSpc>
              <a:spcBef>
                <a:spcPct val="20000"/>
              </a:spcBef>
              <a:spcAft>
                <a:spcPct val="0"/>
              </a:spcAft>
              <a:buClrTx/>
              <a:buSzTx/>
              <a:buFontTx/>
              <a:buAutoNum type="arabicPlain" startAt="1965"/>
              <a:tabLst>
                <a:tab pos="0" algn="l"/>
              </a:tabLst>
              <a:defRPr/>
            </a:pPr>
            <a:r>
              <a:rPr kumimoji="0" lang="en-US" sz="2800" b="0" i="0" u="none" strike="noStrike" kern="0" cap="none" spc="0" normalizeH="0" baseline="0" noProof="0" dirty="0">
                <a:ln>
                  <a:noFill/>
                </a:ln>
                <a:solidFill>
                  <a:schemeClr val="tx1"/>
                </a:solidFill>
                <a:effectLst/>
                <a:uLnTx/>
                <a:uFillTx/>
                <a:latin typeface="+mn-lt"/>
                <a:ea typeface="+mn-ea"/>
                <a:cs typeface="+mn-cs"/>
              </a:rPr>
              <a:t> “Peasant Society and the 	Image of Limited Good.” </a:t>
            </a:r>
          </a:p>
          <a:p>
            <a:pPr marL="514350" marR="0" lvl="0" indent="-514350" algn="l" defTabSz="914400" rtl="0" eaLnBrk="1" fontAlgn="base" latinLnBrk="0" hangingPunct="1">
              <a:lnSpc>
                <a:spcPct val="120000"/>
              </a:lnSpc>
              <a:spcBef>
                <a:spcPct val="20000"/>
              </a:spcBef>
              <a:spcAft>
                <a:spcPct val="0"/>
              </a:spcAft>
              <a:buClrTx/>
              <a:buSzTx/>
              <a:tabLst>
                <a:tab pos="0" algn="l"/>
              </a:tabLst>
              <a:defRPr/>
            </a:pPr>
            <a:r>
              <a:rPr kumimoji="0" lang="en-US" sz="2800" b="0" i="1" u="none" strike="noStrike" kern="0" cap="none" spc="0" normalizeH="0" baseline="0" noProof="0" dirty="0">
                <a:ln>
                  <a:noFill/>
                </a:ln>
                <a:solidFill>
                  <a:schemeClr val="tx1"/>
                </a:solidFill>
                <a:effectLst/>
                <a:uLnTx/>
                <a:uFillTx/>
                <a:latin typeface="+mn-lt"/>
                <a:ea typeface="+mn-ea"/>
                <a:cs typeface="+mn-cs"/>
              </a:rPr>
              <a:t>			American </a:t>
            </a:r>
          </a:p>
          <a:p>
            <a:pPr marL="514350" marR="0" lvl="0" indent="-514350" algn="l" defTabSz="914400" rtl="0" eaLnBrk="1" fontAlgn="base" latinLnBrk="0" hangingPunct="1">
              <a:lnSpc>
                <a:spcPct val="120000"/>
              </a:lnSpc>
              <a:spcBef>
                <a:spcPct val="20000"/>
              </a:spcBef>
              <a:spcAft>
                <a:spcPct val="0"/>
              </a:spcAft>
              <a:buClrTx/>
              <a:buSzTx/>
              <a:buFontTx/>
              <a:buNone/>
              <a:tabLst>
                <a:tab pos="0" algn="l"/>
              </a:tabLst>
              <a:defRPr/>
            </a:pPr>
            <a:r>
              <a:rPr kumimoji="0" lang="en-US" sz="2800" b="0" i="1" u="none" strike="noStrike" kern="0" cap="none" spc="0" normalizeH="0" baseline="0" noProof="0" dirty="0">
                <a:ln>
                  <a:noFill/>
                </a:ln>
                <a:solidFill>
                  <a:schemeClr val="tx1"/>
                </a:solidFill>
                <a:effectLst/>
                <a:uLnTx/>
                <a:uFillTx/>
                <a:latin typeface="+mn-lt"/>
                <a:ea typeface="+mn-ea"/>
                <a:cs typeface="+mn-cs"/>
              </a:rPr>
              <a:t>			Anthropologist</a:t>
            </a:r>
            <a:r>
              <a:rPr kumimoji="0" lang="en-US" sz="2800" b="0" i="0" u="none" strike="noStrike" kern="0" cap="none" spc="0" normalizeH="0" baseline="0" noProof="0" dirty="0">
                <a:ln>
                  <a:noFill/>
                </a:ln>
                <a:solidFill>
                  <a:schemeClr val="tx1"/>
                </a:solidFill>
                <a:effectLst/>
                <a:uLnTx/>
                <a:uFillTx/>
                <a:latin typeface="+mn-lt"/>
                <a:ea typeface="+mn-ea"/>
                <a:cs typeface="+mn-cs"/>
              </a:rPr>
              <a:t> </a:t>
            </a:r>
          </a:p>
          <a:p>
            <a:pPr marL="514350" marR="0" lvl="0" indent="-514350" algn="l" defTabSz="914400" rtl="0" eaLnBrk="1" fontAlgn="base" latinLnBrk="0" hangingPunct="1">
              <a:lnSpc>
                <a:spcPct val="120000"/>
              </a:lnSpc>
              <a:spcBef>
                <a:spcPct val="20000"/>
              </a:spcBef>
              <a:spcAft>
                <a:spcPct val="0"/>
              </a:spcAft>
              <a:buClrTx/>
              <a:buSzTx/>
              <a:buFontTx/>
              <a:buNone/>
              <a:tabLst>
                <a:tab pos="0" algn="l"/>
              </a:tabLst>
              <a:defRPr/>
            </a:pPr>
            <a:r>
              <a:rPr lang="en-US" sz="2800" b="0" i="0" kern="0" dirty="0">
                <a:latin typeface="+mn-lt"/>
              </a:rPr>
              <a:t>			</a:t>
            </a:r>
            <a:r>
              <a:rPr kumimoji="0" lang="en-US" sz="2800" b="0" i="0" u="none" strike="noStrike" kern="0" cap="none" spc="0" normalizeH="0" baseline="0" noProof="0" dirty="0">
                <a:ln>
                  <a:noFill/>
                </a:ln>
                <a:solidFill>
                  <a:schemeClr val="tx1"/>
                </a:solidFill>
                <a:effectLst/>
                <a:uLnTx/>
                <a:uFillTx/>
                <a:latin typeface="+mn-lt"/>
                <a:ea typeface="+mn-ea"/>
                <a:cs typeface="+mn-cs"/>
              </a:rPr>
              <a:t>67:293-315.</a:t>
            </a:r>
            <a:r>
              <a:rPr kumimoji="0" lang="en-US" sz="2400" b="0" i="0" u="none" strike="noStrike" kern="0" cap="none" spc="0" normalizeH="0" baseline="0" noProof="0" dirty="0">
                <a:ln>
                  <a:noFill/>
                </a:ln>
                <a:solidFill>
                  <a:schemeClr val="tx1"/>
                </a:solidFill>
                <a:effectLst/>
                <a:uLnTx/>
                <a:uFillTx/>
                <a:latin typeface="+mn-lt"/>
                <a:ea typeface="+mn-ea"/>
                <a:cs typeface="+mn-cs"/>
              </a:rPr>
              <a:t> </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446550"/>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History </a:t>
            </a:r>
          </a:p>
          <a:p>
            <a:r>
              <a:rPr lang="en-US" sz="4000" dirty="0">
                <a:ln w="12700">
                  <a:solidFill>
                    <a:schemeClr val="accent1"/>
                  </a:solidFill>
                </a:ln>
                <a:solidFill>
                  <a:srgbClr val="000000"/>
                </a:solidFill>
                <a:effectLst>
                  <a:outerShdw blurRad="50800" dist="38100" algn="l" rotWithShape="0">
                    <a:prstClr val="black">
                      <a:alpha val="40000"/>
                    </a:prstClr>
                  </a:outerShdw>
                </a:effectLst>
              </a:rPr>
              <a:t>and World View</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2362200"/>
            <a:ext cx="7315200" cy="2357568"/>
          </a:xfrm>
        </p:spPr>
        <p:txBody>
          <a:bodyPr/>
          <a:lstStyle/>
          <a:p>
            <a:pPr eaLnBrk="1" hangingPunct="1"/>
            <a:endParaRPr lang="en-US" dirty="0"/>
          </a:p>
          <a:p>
            <a:pPr marL="0" indent="0" algn="ctr" eaLnBrk="1" hangingPunct="1">
              <a:buNone/>
            </a:pPr>
            <a:r>
              <a:rPr lang="en-US" b="1" dirty="0"/>
              <a:t>Italy’s history is filled </a:t>
            </a:r>
          </a:p>
          <a:p>
            <a:pPr marL="0" indent="0" algn="ctr" eaLnBrk="1" hangingPunct="1">
              <a:buNone/>
            </a:pPr>
            <a:r>
              <a:rPr lang="en-US" b="1" dirty="0"/>
              <a:t>with many culturally rich </a:t>
            </a:r>
          </a:p>
          <a:p>
            <a:pPr marL="0" indent="0" algn="ctr" eaLnBrk="1" hangingPunct="1">
              <a:buNone/>
            </a:pPr>
            <a:r>
              <a:rPr lang="en-US" b="1" dirty="0"/>
              <a:t>and influential periods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hlinkClick r:id="rId4"/>
              </a:rPr>
              <a:t>http://en.wikipedia.org/wiki/History_of_Italy_during_foreign_domination_and_the_unification</a:t>
            </a:r>
            <a:endParaRPr lang="en-US" sz="800" b="0" i="0" dirty="0"/>
          </a:p>
        </p:txBody>
      </p:sp>
    </p:spTree>
    <p:extLst>
      <p:ext uri="{BB962C8B-B14F-4D97-AF65-F5344CB8AC3E}">
        <p14:creationId xmlns:p14="http://schemas.microsoft.com/office/powerpoint/2010/main" val="4037504358"/>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05000" y="3780491"/>
            <a:ext cx="5334000" cy="643533"/>
          </a:xfrm>
          <a:prstGeom prst="rect">
            <a:avLst/>
          </a:prstGeom>
          <a:noFill/>
          <a:ln w="9525">
            <a:noFill/>
            <a:miter lim="800000"/>
            <a:headEnd/>
            <a:tailEnd/>
          </a:ln>
        </p:spPr>
        <p:txBody>
          <a:bodyPr wrap="square">
            <a:spAutoFit/>
          </a:bodyPr>
          <a:lstStyle/>
          <a:p>
            <a:r>
              <a:rPr lang="en-US" sz="4000" i="0" dirty="0">
                <a:solidFill>
                  <a:srgbClr val="FF0000"/>
                </a:solidFill>
                <a:latin typeface="Arial" charset="0"/>
              </a:rPr>
              <a:t>some examples . . .</a:t>
            </a:r>
          </a:p>
        </p:txBody>
      </p:sp>
    </p:spTree>
    <p:extLst>
      <p:ext uri="{BB962C8B-B14F-4D97-AF65-F5344CB8AC3E}">
        <p14:creationId xmlns:p14="http://schemas.microsoft.com/office/powerpoint/2010/main" val="321653161"/>
      </p:ext>
    </p:extLst>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hlinkClick r:id="rId4"/>
              </a:rPr>
              <a:t>http://en.wikipedia.org/wiki/History_of_Italy_during_foreign_domination_and_the_unification</a:t>
            </a:r>
            <a:endParaRPr lang="en-US" sz="800" b="0" i="0" dirty="0"/>
          </a:p>
        </p:txBody>
      </p:sp>
      <p:pic>
        <p:nvPicPr>
          <p:cNvPr id="174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260458"/>
            <a:ext cx="7315200" cy="3378342"/>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2017147" y="3947886"/>
            <a:ext cx="4964224" cy="653143"/>
          </a:xfrm>
          <a:custGeom>
            <a:avLst/>
            <a:gdLst>
              <a:gd name="connsiteX0" fmla="*/ 1088910 w 4964224"/>
              <a:gd name="connsiteY0" fmla="*/ 609600 h 653143"/>
              <a:gd name="connsiteX1" fmla="*/ 1335653 w 4964224"/>
              <a:gd name="connsiteY1" fmla="*/ 624114 h 653143"/>
              <a:gd name="connsiteX2" fmla="*/ 1437253 w 4964224"/>
              <a:gd name="connsiteY2" fmla="*/ 638628 h 653143"/>
              <a:gd name="connsiteX3" fmla="*/ 1698510 w 4964224"/>
              <a:gd name="connsiteY3" fmla="*/ 624114 h 653143"/>
              <a:gd name="connsiteX4" fmla="*/ 2758053 w 4964224"/>
              <a:gd name="connsiteY4" fmla="*/ 609600 h 653143"/>
              <a:gd name="connsiteX5" fmla="*/ 3570853 w 4964224"/>
              <a:gd name="connsiteY5" fmla="*/ 624114 h 653143"/>
              <a:gd name="connsiteX6" fmla="*/ 4223996 w 4964224"/>
              <a:gd name="connsiteY6" fmla="*/ 638628 h 653143"/>
              <a:gd name="connsiteX7" fmla="*/ 4354624 w 4964224"/>
              <a:gd name="connsiteY7" fmla="*/ 653143 h 653143"/>
              <a:gd name="connsiteX8" fmla="*/ 4702967 w 4964224"/>
              <a:gd name="connsiteY8" fmla="*/ 624114 h 653143"/>
              <a:gd name="connsiteX9" fmla="*/ 4746510 w 4964224"/>
              <a:gd name="connsiteY9" fmla="*/ 609600 h 653143"/>
              <a:gd name="connsiteX10" fmla="*/ 4790053 w 4964224"/>
              <a:gd name="connsiteY10" fmla="*/ 580571 h 653143"/>
              <a:gd name="connsiteX11" fmla="*/ 4877139 w 4964224"/>
              <a:gd name="connsiteY11" fmla="*/ 551543 h 653143"/>
              <a:gd name="connsiteX12" fmla="*/ 4949710 w 4964224"/>
              <a:gd name="connsiteY12" fmla="*/ 420914 h 653143"/>
              <a:gd name="connsiteX13" fmla="*/ 4964224 w 4964224"/>
              <a:gd name="connsiteY13" fmla="*/ 362857 h 653143"/>
              <a:gd name="connsiteX14" fmla="*/ 4949710 w 4964224"/>
              <a:gd name="connsiteY14" fmla="*/ 275771 h 653143"/>
              <a:gd name="connsiteX15" fmla="*/ 4935196 w 4964224"/>
              <a:gd name="connsiteY15" fmla="*/ 232228 h 653143"/>
              <a:gd name="connsiteX16" fmla="*/ 4761024 w 4964224"/>
              <a:gd name="connsiteY16" fmla="*/ 145143 h 653143"/>
              <a:gd name="connsiteX17" fmla="*/ 4615882 w 4964224"/>
              <a:gd name="connsiteY17" fmla="*/ 87085 h 653143"/>
              <a:gd name="connsiteX18" fmla="*/ 4572339 w 4964224"/>
              <a:gd name="connsiteY18" fmla="*/ 72571 h 653143"/>
              <a:gd name="connsiteX19" fmla="*/ 4398167 w 4964224"/>
              <a:gd name="connsiteY19" fmla="*/ 58057 h 653143"/>
              <a:gd name="connsiteX20" fmla="*/ 4209482 w 4964224"/>
              <a:gd name="connsiteY20" fmla="*/ 72571 h 653143"/>
              <a:gd name="connsiteX21" fmla="*/ 3788567 w 4964224"/>
              <a:gd name="connsiteY21" fmla="*/ 101600 h 653143"/>
              <a:gd name="connsiteX22" fmla="*/ 3077367 w 4964224"/>
              <a:gd name="connsiteY22" fmla="*/ 87085 h 653143"/>
              <a:gd name="connsiteX23" fmla="*/ 3019310 w 4964224"/>
              <a:gd name="connsiteY23" fmla="*/ 72571 h 653143"/>
              <a:gd name="connsiteX24" fmla="*/ 2540339 w 4964224"/>
              <a:gd name="connsiteY24" fmla="*/ 87085 h 653143"/>
              <a:gd name="connsiteX25" fmla="*/ 2351653 w 4964224"/>
              <a:gd name="connsiteY25" fmla="*/ 101600 h 653143"/>
              <a:gd name="connsiteX26" fmla="*/ 2250053 w 4964224"/>
              <a:gd name="connsiteY26" fmla="*/ 116114 h 653143"/>
              <a:gd name="connsiteX27" fmla="*/ 1887196 w 4964224"/>
              <a:gd name="connsiteY27" fmla="*/ 87085 h 653143"/>
              <a:gd name="connsiteX28" fmla="*/ 1800110 w 4964224"/>
              <a:gd name="connsiteY28" fmla="*/ 72571 h 653143"/>
              <a:gd name="connsiteX29" fmla="*/ 1582396 w 4964224"/>
              <a:gd name="connsiteY29" fmla="*/ 58057 h 653143"/>
              <a:gd name="connsiteX30" fmla="*/ 1335653 w 4964224"/>
              <a:gd name="connsiteY30" fmla="*/ 29028 h 653143"/>
              <a:gd name="connsiteX31" fmla="*/ 1248567 w 4964224"/>
              <a:gd name="connsiteY31" fmla="*/ 14514 h 653143"/>
              <a:gd name="connsiteX32" fmla="*/ 769596 w 4964224"/>
              <a:gd name="connsiteY32" fmla="*/ 0 h 653143"/>
              <a:gd name="connsiteX33" fmla="*/ 334167 w 4964224"/>
              <a:gd name="connsiteY33" fmla="*/ 29028 h 653143"/>
              <a:gd name="connsiteX34" fmla="*/ 247082 w 4964224"/>
              <a:gd name="connsiteY34" fmla="*/ 58057 h 653143"/>
              <a:gd name="connsiteX35" fmla="*/ 159996 w 4964224"/>
              <a:gd name="connsiteY35" fmla="*/ 101600 h 653143"/>
              <a:gd name="connsiteX36" fmla="*/ 72910 w 4964224"/>
              <a:gd name="connsiteY36" fmla="*/ 159657 h 653143"/>
              <a:gd name="connsiteX37" fmla="*/ 29367 w 4964224"/>
              <a:gd name="connsiteY37" fmla="*/ 188685 h 653143"/>
              <a:gd name="connsiteX38" fmla="*/ 339 w 4964224"/>
              <a:gd name="connsiteY38" fmla="*/ 275771 h 653143"/>
              <a:gd name="connsiteX39" fmla="*/ 29367 w 4964224"/>
              <a:gd name="connsiteY39" fmla="*/ 449943 h 653143"/>
              <a:gd name="connsiteX40" fmla="*/ 145482 w 4964224"/>
              <a:gd name="connsiteY40" fmla="*/ 551543 h 653143"/>
              <a:gd name="connsiteX41" fmla="*/ 697024 w 4964224"/>
              <a:gd name="connsiteY41" fmla="*/ 595085 h 653143"/>
              <a:gd name="connsiteX42" fmla="*/ 958282 w 4964224"/>
              <a:gd name="connsiteY42" fmla="*/ 609600 h 653143"/>
              <a:gd name="connsiteX43" fmla="*/ 1074396 w 4964224"/>
              <a:gd name="connsiteY43" fmla="*/ 624114 h 653143"/>
              <a:gd name="connsiteX44" fmla="*/ 1146967 w 4964224"/>
              <a:gd name="connsiteY44" fmla="*/ 638628 h 653143"/>
              <a:gd name="connsiteX45" fmla="*/ 1306624 w 4964224"/>
              <a:gd name="connsiteY45" fmla="*/ 638628 h 65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964224" h="653143">
                <a:moveTo>
                  <a:pt x="1088910" y="609600"/>
                </a:moveTo>
                <a:cubicBezTo>
                  <a:pt x="1171158" y="614438"/>
                  <a:pt x="1253548" y="617272"/>
                  <a:pt x="1335653" y="624114"/>
                </a:cubicBezTo>
                <a:cubicBezTo>
                  <a:pt x="1369745" y="626955"/>
                  <a:pt x="1403043" y="638628"/>
                  <a:pt x="1437253" y="638628"/>
                </a:cubicBezTo>
                <a:cubicBezTo>
                  <a:pt x="1524473" y="638628"/>
                  <a:pt x="1611311" y="626030"/>
                  <a:pt x="1698510" y="624114"/>
                </a:cubicBezTo>
                <a:lnTo>
                  <a:pt x="2758053" y="609600"/>
                </a:lnTo>
                <a:cubicBezTo>
                  <a:pt x="3186514" y="573893"/>
                  <a:pt x="2720656" y="605221"/>
                  <a:pt x="3570853" y="624114"/>
                </a:cubicBezTo>
                <a:lnTo>
                  <a:pt x="4223996" y="638628"/>
                </a:lnTo>
                <a:cubicBezTo>
                  <a:pt x="4267539" y="643466"/>
                  <a:pt x="4310813" y="653143"/>
                  <a:pt x="4354624" y="653143"/>
                </a:cubicBezTo>
                <a:cubicBezTo>
                  <a:pt x="4444331" y="653143"/>
                  <a:pt x="4597645" y="647518"/>
                  <a:pt x="4702967" y="624114"/>
                </a:cubicBezTo>
                <a:cubicBezTo>
                  <a:pt x="4717902" y="620795"/>
                  <a:pt x="4731996" y="614438"/>
                  <a:pt x="4746510" y="609600"/>
                </a:cubicBezTo>
                <a:cubicBezTo>
                  <a:pt x="4761024" y="599924"/>
                  <a:pt x="4774112" y="587656"/>
                  <a:pt x="4790053" y="580571"/>
                </a:cubicBezTo>
                <a:cubicBezTo>
                  <a:pt x="4818015" y="568144"/>
                  <a:pt x="4877139" y="551543"/>
                  <a:pt x="4877139" y="551543"/>
                </a:cubicBezTo>
                <a:cubicBezTo>
                  <a:pt x="4929119" y="473572"/>
                  <a:pt x="4930550" y="487975"/>
                  <a:pt x="4949710" y="420914"/>
                </a:cubicBezTo>
                <a:cubicBezTo>
                  <a:pt x="4955190" y="401734"/>
                  <a:pt x="4959386" y="382209"/>
                  <a:pt x="4964224" y="362857"/>
                </a:cubicBezTo>
                <a:cubicBezTo>
                  <a:pt x="4959386" y="333828"/>
                  <a:pt x="4956094" y="304499"/>
                  <a:pt x="4949710" y="275771"/>
                </a:cubicBezTo>
                <a:cubicBezTo>
                  <a:pt x="4946391" y="260836"/>
                  <a:pt x="4946014" y="243046"/>
                  <a:pt x="4935196" y="232228"/>
                </a:cubicBezTo>
                <a:cubicBezTo>
                  <a:pt x="4852001" y="149033"/>
                  <a:pt x="4855466" y="192365"/>
                  <a:pt x="4761024" y="145143"/>
                </a:cubicBezTo>
                <a:cubicBezTo>
                  <a:pt x="4675601" y="102431"/>
                  <a:pt x="4723490" y="122955"/>
                  <a:pt x="4615882" y="87085"/>
                </a:cubicBezTo>
                <a:cubicBezTo>
                  <a:pt x="4601368" y="82247"/>
                  <a:pt x="4587586" y="73842"/>
                  <a:pt x="4572339" y="72571"/>
                </a:cubicBezTo>
                <a:lnTo>
                  <a:pt x="4398167" y="58057"/>
                </a:lnTo>
                <a:lnTo>
                  <a:pt x="4209482" y="72571"/>
                </a:lnTo>
                <a:lnTo>
                  <a:pt x="3788567" y="101600"/>
                </a:lnTo>
                <a:lnTo>
                  <a:pt x="3077367" y="87085"/>
                </a:lnTo>
                <a:cubicBezTo>
                  <a:pt x="3057433" y="86333"/>
                  <a:pt x="3039258" y="72571"/>
                  <a:pt x="3019310" y="72571"/>
                </a:cubicBezTo>
                <a:cubicBezTo>
                  <a:pt x="2859580" y="72571"/>
                  <a:pt x="2699996" y="82247"/>
                  <a:pt x="2540339" y="87085"/>
                </a:cubicBezTo>
                <a:cubicBezTo>
                  <a:pt x="2477444" y="91923"/>
                  <a:pt x="2414421" y="95323"/>
                  <a:pt x="2351653" y="101600"/>
                </a:cubicBezTo>
                <a:cubicBezTo>
                  <a:pt x="2317612" y="105004"/>
                  <a:pt x="2284263" y="116114"/>
                  <a:pt x="2250053" y="116114"/>
                </a:cubicBezTo>
                <a:cubicBezTo>
                  <a:pt x="2164724" y="116114"/>
                  <a:pt x="1987234" y="100424"/>
                  <a:pt x="1887196" y="87085"/>
                </a:cubicBezTo>
                <a:cubicBezTo>
                  <a:pt x="1858025" y="83195"/>
                  <a:pt x="1829407" y="75361"/>
                  <a:pt x="1800110" y="72571"/>
                </a:cubicBezTo>
                <a:cubicBezTo>
                  <a:pt x="1727705" y="65675"/>
                  <a:pt x="1654967" y="62895"/>
                  <a:pt x="1582396" y="58057"/>
                </a:cubicBezTo>
                <a:cubicBezTo>
                  <a:pt x="1450227" y="25015"/>
                  <a:pt x="1585066" y="55282"/>
                  <a:pt x="1335653" y="29028"/>
                </a:cubicBezTo>
                <a:cubicBezTo>
                  <a:pt x="1306386" y="25947"/>
                  <a:pt x="1277957" y="16021"/>
                  <a:pt x="1248567" y="14514"/>
                </a:cubicBezTo>
                <a:cubicBezTo>
                  <a:pt x="1089046" y="6334"/>
                  <a:pt x="929253" y="4838"/>
                  <a:pt x="769596" y="0"/>
                </a:cubicBezTo>
                <a:cubicBezTo>
                  <a:pt x="675402" y="3768"/>
                  <a:pt x="465660" y="-6834"/>
                  <a:pt x="334167" y="29028"/>
                </a:cubicBezTo>
                <a:cubicBezTo>
                  <a:pt x="304647" y="37079"/>
                  <a:pt x="272542" y="41084"/>
                  <a:pt x="247082" y="58057"/>
                </a:cubicBezTo>
                <a:cubicBezTo>
                  <a:pt x="53766" y="186931"/>
                  <a:pt x="340284" y="1440"/>
                  <a:pt x="159996" y="101600"/>
                </a:cubicBezTo>
                <a:cubicBezTo>
                  <a:pt x="129498" y="118543"/>
                  <a:pt x="101939" y="140305"/>
                  <a:pt x="72910" y="159657"/>
                </a:cubicBezTo>
                <a:lnTo>
                  <a:pt x="29367" y="188685"/>
                </a:lnTo>
                <a:cubicBezTo>
                  <a:pt x="19691" y="217714"/>
                  <a:pt x="-3040" y="245359"/>
                  <a:pt x="339" y="275771"/>
                </a:cubicBezTo>
                <a:cubicBezTo>
                  <a:pt x="4937" y="317154"/>
                  <a:pt x="5052" y="401313"/>
                  <a:pt x="29367" y="449943"/>
                </a:cubicBezTo>
                <a:cubicBezTo>
                  <a:pt x="53073" y="497355"/>
                  <a:pt x="93234" y="534127"/>
                  <a:pt x="145482" y="551543"/>
                </a:cubicBezTo>
                <a:cubicBezTo>
                  <a:pt x="382431" y="630525"/>
                  <a:pt x="187214" y="574692"/>
                  <a:pt x="697024" y="595085"/>
                </a:cubicBezTo>
                <a:cubicBezTo>
                  <a:pt x="784175" y="598571"/>
                  <a:pt x="871196" y="604762"/>
                  <a:pt x="958282" y="609600"/>
                </a:cubicBezTo>
                <a:cubicBezTo>
                  <a:pt x="996987" y="614438"/>
                  <a:pt x="1035844" y="618183"/>
                  <a:pt x="1074396" y="624114"/>
                </a:cubicBezTo>
                <a:cubicBezTo>
                  <a:pt x="1098779" y="627865"/>
                  <a:pt x="1122346" y="637089"/>
                  <a:pt x="1146967" y="638628"/>
                </a:cubicBezTo>
                <a:cubicBezTo>
                  <a:pt x="1200082" y="641948"/>
                  <a:pt x="1253405" y="638628"/>
                  <a:pt x="1306624" y="638628"/>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4121658"/>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3" cstate="print"/>
          <a:srcRect/>
          <a:stretch>
            <a:fillRect/>
          </a:stretch>
        </p:blipFill>
        <p:spPr bwMode="auto">
          <a:xfrm>
            <a:off x="685800" y="990600"/>
            <a:ext cx="7772400" cy="4857750"/>
          </a:xfrm>
          <a:prstGeom prst="rect">
            <a:avLst/>
          </a:prstGeom>
          <a:noFill/>
          <a:ln w="9525">
            <a:noFill/>
            <a:miter lim="800000"/>
            <a:headEnd/>
            <a:tailEnd/>
          </a:ln>
        </p:spPr>
      </p:pic>
    </p:spTree>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74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260458"/>
            <a:ext cx="7315200" cy="3378342"/>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1565468" y="4408715"/>
            <a:ext cx="6006711" cy="653143"/>
          </a:xfrm>
          <a:custGeom>
            <a:avLst/>
            <a:gdLst>
              <a:gd name="connsiteX0" fmla="*/ 1088910 w 4964224"/>
              <a:gd name="connsiteY0" fmla="*/ 609600 h 653143"/>
              <a:gd name="connsiteX1" fmla="*/ 1335653 w 4964224"/>
              <a:gd name="connsiteY1" fmla="*/ 624114 h 653143"/>
              <a:gd name="connsiteX2" fmla="*/ 1437253 w 4964224"/>
              <a:gd name="connsiteY2" fmla="*/ 638628 h 653143"/>
              <a:gd name="connsiteX3" fmla="*/ 1698510 w 4964224"/>
              <a:gd name="connsiteY3" fmla="*/ 624114 h 653143"/>
              <a:gd name="connsiteX4" fmla="*/ 2758053 w 4964224"/>
              <a:gd name="connsiteY4" fmla="*/ 609600 h 653143"/>
              <a:gd name="connsiteX5" fmla="*/ 3570853 w 4964224"/>
              <a:gd name="connsiteY5" fmla="*/ 624114 h 653143"/>
              <a:gd name="connsiteX6" fmla="*/ 4223996 w 4964224"/>
              <a:gd name="connsiteY6" fmla="*/ 638628 h 653143"/>
              <a:gd name="connsiteX7" fmla="*/ 4354624 w 4964224"/>
              <a:gd name="connsiteY7" fmla="*/ 653143 h 653143"/>
              <a:gd name="connsiteX8" fmla="*/ 4702967 w 4964224"/>
              <a:gd name="connsiteY8" fmla="*/ 624114 h 653143"/>
              <a:gd name="connsiteX9" fmla="*/ 4746510 w 4964224"/>
              <a:gd name="connsiteY9" fmla="*/ 609600 h 653143"/>
              <a:gd name="connsiteX10" fmla="*/ 4790053 w 4964224"/>
              <a:gd name="connsiteY10" fmla="*/ 580571 h 653143"/>
              <a:gd name="connsiteX11" fmla="*/ 4877139 w 4964224"/>
              <a:gd name="connsiteY11" fmla="*/ 551543 h 653143"/>
              <a:gd name="connsiteX12" fmla="*/ 4949710 w 4964224"/>
              <a:gd name="connsiteY12" fmla="*/ 420914 h 653143"/>
              <a:gd name="connsiteX13" fmla="*/ 4964224 w 4964224"/>
              <a:gd name="connsiteY13" fmla="*/ 362857 h 653143"/>
              <a:gd name="connsiteX14" fmla="*/ 4949710 w 4964224"/>
              <a:gd name="connsiteY14" fmla="*/ 275771 h 653143"/>
              <a:gd name="connsiteX15" fmla="*/ 4935196 w 4964224"/>
              <a:gd name="connsiteY15" fmla="*/ 232228 h 653143"/>
              <a:gd name="connsiteX16" fmla="*/ 4761024 w 4964224"/>
              <a:gd name="connsiteY16" fmla="*/ 145143 h 653143"/>
              <a:gd name="connsiteX17" fmla="*/ 4615882 w 4964224"/>
              <a:gd name="connsiteY17" fmla="*/ 87085 h 653143"/>
              <a:gd name="connsiteX18" fmla="*/ 4572339 w 4964224"/>
              <a:gd name="connsiteY18" fmla="*/ 72571 h 653143"/>
              <a:gd name="connsiteX19" fmla="*/ 4398167 w 4964224"/>
              <a:gd name="connsiteY19" fmla="*/ 58057 h 653143"/>
              <a:gd name="connsiteX20" fmla="*/ 4209482 w 4964224"/>
              <a:gd name="connsiteY20" fmla="*/ 72571 h 653143"/>
              <a:gd name="connsiteX21" fmla="*/ 3788567 w 4964224"/>
              <a:gd name="connsiteY21" fmla="*/ 101600 h 653143"/>
              <a:gd name="connsiteX22" fmla="*/ 3077367 w 4964224"/>
              <a:gd name="connsiteY22" fmla="*/ 87085 h 653143"/>
              <a:gd name="connsiteX23" fmla="*/ 3019310 w 4964224"/>
              <a:gd name="connsiteY23" fmla="*/ 72571 h 653143"/>
              <a:gd name="connsiteX24" fmla="*/ 2540339 w 4964224"/>
              <a:gd name="connsiteY24" fmla="*/ 87085 h 653143"/>
              <a:gd name="connsiteX25" fmla="*/ 2351653 w 4964224"/>
              <a:gd name="connsiteY25" fmla="*/ 101600 h 653143"/>
              <a:gd name="connsiteX26" fmla="*/ 2250053 w 4964224"/>
              <a:gd name="connsiteY26" fmla="*/ 116114 h 653143"/>
              <a:gd name="connsiteX27" fmla="*/ 1887196 w 4964224"/>
              <a:gd name="connsiteY27" fmla="*/ 87085 h 653143"/>
              <a:gd name="connsiteX28" fmla="*/ 1800110 w 4964224"/>
              <a:gd name="connsiteY28" fmla="*/ 72571 h 653143"/>
              <a:gd name="connsiteX29" fmla="*/ 1582396 w 4964224"/>
              <a:gd name="connsiteY29" fmla="*/ 58057 h 653143"/>
              <a:gd name="connsiteX30" fmla="*/ 1335653 w 4964224"/>
              <a:gd name="connsiteY30" fmla="*/ 29028 h 653143"/>
              <a:gd name="connsiteX31" fmla="*/ 1248567 w 4964224"/>
              <a:gd name="connsiteY31" fmla="*/ 14514 h 653143"/>
              <a:gd name="connsiteX32" fmla="*/ 769596 w 4964224"/>
              <a:gd name="connsiteY32" fmla="*/ 0 h 653143"/>
              <a:gd name="connsiteX33" fmla="*/ 334167 w 4964224"/>
              <a:gd name="connsiteY33" fmla="*/ 29028 h 653143"/>
              <a:gd name="connsiteX34" fmla="*/ 247082 w 4964224"/>
              <a:gd name="connsiteY34" fmla="*/ 58057 h 653143"/>
              <a:gd name="connsiteX35" fmla="*/ 159996 w 4964224"/>
              <a:gd name="connsiteY35" fmla="*/ 101600 h 653143"/>
              <a:gd name="connsiteX36" fmla="*/ 72910 w 4964224"/>
              <a:gd name="connsiteY36" fmla="*/ 159657 h 653143"/>
              <a:gd name="connsiteX37" fmla="*/ 29367 w 4964224"/>
              <a:gd name="connsiteY37" fmla="*/ 188685 h 653143"/>
              <a:gd name="connsiteX38" fmla="*/ 339 w 4964224"/>
              <a:gd name="connsiteY38" fmla="*/ 275771 h 653143"/>
              <a:gd name="connsiteX39" fmla="*/ 29367 w 4964224"/>
              <a:gd name="connsiteY39" fmla="*/ 449943 h 653143"/>
              <a:gd name="connsiteX40" fmla="*/ 145482 w 4964224"/>
              <a:gd name="connsiteY40" fmla="*/ 551543 h 653143"/>
              <a:gd name="connsiteX41" fmla="*/ 697024 w 4964224"/>
              <a:gd name="connsiteY41" fmla="*/ 595085 h 653143"/>
              <a:gd name="connsiteX42" fmla="*/ 958282 w 4964224"/>
              <a:gd name="connsiteY42" fmla="*/ 609600 h 653143"/>
              <a:gd name="connsiteX43" fmla="*/ 1074396 w 4964224"/>
              <a:gd name="connsiteY43" fmla="*/ 624114 h 653143"/>
              <a:gd name="connsiteX44" fmla="*/ 1146967 w 4964224"/>
              <a:gd name="connsiteY44" fmla="*/ 638628 h 653143"/>
              <a:gd name="connsiteX45" fmla="*/ 1306624 w 4964224"/>
              <a:gd name="connsiteY45" fmla="*/ 638628 h 65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964224" h="653143">
                <a:moveTo>
                  <a:pt x="1088910" y="609600"/>
                </a:moveTo>
                <a:cubicBezTo>
                  <a:pt x="1171158" y="614438"/>
                  <a:pt x="1253548" y="617272"/>
                  <a:pt x="1335653" y="624114"/>
                </a:cubicBezTo>
                <a:cubicBezTo>
                  <a:pt x="1369745" y="626955"/>
                  <a:pt x="1403043" y="638628"/>
                  <a:pt x="1437253" y="638628"/>
                </a:cubicBezTo>
                <a:cubicBezTo>
                  <a:pt x="1524473" y="638628"/>
                  <a:pt x="1611311" y="626030"/>
                  <a:pt x="1698510" y="624114"/>
                </a:cubicBezTo>
                <a:lnTo>
                  <a:pt x="2758053" y="609600"/>
                </a:lnTo>
                <a:cubicBezTo>
                  <a:pt x="3186514" y="573893"/>
                  <a:pt x="2720656" y="605221"/>
                  <a:pt x="3570853" y="624114"/>
                </a:cubicBezTo>
                <a:lnTo>
                  <a:pt x="4223996" y="638628"/>
                </a:lnTo>
                <a:cubicBezTo>
                  <a:pt x="4267539" y="643466"/>
                  <a:pt x="4310813" y="653143"/>
                  <a:pt x="4354624" y="653143"/>
                </a:cubicBezTo>
                <a:cubicBezTo>
                  <a:pt x="4444331" y="653143"/>
                  <a:pt x="4597645" y="647518"/>
                  <a:pt x="4702967" y="624114"/>
                </a:cubicBezTo>
                <a:cubicBezTo>
                  <a:pt x="4717902" y="620795"/>
                  <a:pt x="4731996" y="614438"/>
                  <a:pt x="4746510" y="609600"/>
                </a:cubicBezTo>
                <a:cubicBezTo>
                  <a:pt x="4761024" y="599924"/>
                  <a:pt x="4774112" y="587656"/>
                  <a:pt x="4790053" y="580571"/>
                </a:cubicBezTo>
                <a:cubicBezTo>
                  <a:pt x="4818015" y="568144"/>
                  <a:pt x="4877139" y="551543"/>
                  <a:pt x="4877139" y="551543"/>
                </a:cubicBezTo>
                <a:cubicBezTo>
                  <a:pt x="4929119" y="473572"/>
                  <a:pt x="4930550" y="487975"/>
                  <a:pt x="4949710" y="420914"/>
                </a:cubicBezTo>
                <a:cubicBezTo>
                  <a:pt x="4955190" y="401734"/>
                  <a:pt x="4959386" y="382209"/>
                  <a:pt x="4964224" y="362857"/>
                </a:cubicBezTo>
                <a:cubicBezTo>
                  <a:pt x="4959386" y="333828"/>
                  <a:pt x="4956094" y="304499"/>
                  <a:pt x="4949710" y="275771"/>
                </a:cubicBezTo>
                <a:cubicBezTo>
                  <a:pt x="4946391" y="260836"/>
                  <a:pt x="4946014" y="243046"/>
                  <a:pt x="4935196" y="232228"/>
                </a:cubicBezTo>
                <a:cubicBezTo>
                  <a:pt x="4852001" y="149033"/>
                  <a:pt x="4855466" y="192365"/>
                  <a:pt x="4761024" y="145143"/>
                </a:cubicBezTo>
                <a:cubicBezTo>
                  <a:pt x="4675601" y="102431"/>
                  <a:pt x="4723490" y="122955"/>
                  <a:pt x="4615882" y="87085"/>
                </a:cubicBezTo>
                <a:cubicBezTo>
                  <a:pt x="4601368" y="82247"/>
                  <a:pt x="4587586" y="73842"/>
                  <a:pt x="4572339" y="72571"/>
                </a:cubicBezTo>
                <a:lnTo>
                  <a:pt x="4398167" y="58057"/>
                </a:lnTo>
                <a:lnTo>
                  <a:pt x="4209482" y="72571"/>
                </a:lnTo>
                <a:lnTo>
                  <a:pt x="3788567" y="101600"/>
                </a:lnTo>
                <a:lnTo>
                  <a:pt x="3077367" y="87085"/>
                </a:lnTo>
                <a:cubicBezTo>
                  <a:pt x="3057433" y="86333"/>
                  <a:pt x="3039258" y="72571"/>
                  <a:pt x="3019310" y="72571"/>
                </a:cubicBezTo>
                <a:cubicBezTo>
                  <a:pt x="2859580" y="72571"/>
                  <a:pt x="2699996" y="82247"/>
                  <a:pt x="2540339" y="87085"/>
                </a:cubicBezTo>
                <a:cubicBezTo>
                  <a:pt x="2477444" y="91923"/>
                  <a:pt x="2414421" y="95323"/>
                  <a:pt x="2351653" y="101600"/>
                </a:cubicBezTo>
                <a:cubicBezTo>
                  <a:pt x="2317612" y="105004"/>
                  <a:pt x="2284263" y="116114"/>
                  <a:pt x="2250053" y="116114"/>
                </a:cubicBezTo>
                <a:cubicBezTo>
                  <a:pt x="2164724" y="116114"/>
                  <a:pt x="1987234" y="100424"/>
                  <a:pt x="1887196" y="87085"/>
                </a:cubicBezTo>
                <a:cubicBezTo>
                  <a:pt x="1858025" y="83195"/>
                  <a:pt x="1829407" y="75361"/>
                  <a:pt x="1800110" y="72571"/>
                </a:cubicBezTo>
                <a:cubicBezTo>
                  <a:pt x="1727705" y="65675"/>
                  <a:pt x="1654967" y="62895"/>
                  <a:pt x="1582396" y="58057"/>
                </a:cubicBezTo>
                <a:cubicBezTo>
                  <a:pt x="1450227" y="25015"/>
                  <a:pt x="1585066" y="55282"/>
                  <a:pt x="1335653" y="29028"/>
                </a:cubicBezTo>
                <a:cubicBezTo>
                  <a:pt x="1306386" y="25947"/>
                  <a:pt x="1277957" y="16021"/>
                  <a:pt x="1248567" y="14514"/>
                </a:cubicBezTo>
                <a:cubicBezTo>
                  <a:pt x="1089046" y="6334"/>
                  <a:pt x="929253" y="4838"/>
                  <a:pt x="769596" y="0"/>
                </a:cubicBezTo>
                <a:cubicBezTo>
                  <a:pt x="675402" y="3768"/>
                  <a:pt x="465660" y="-6834"/>
                  <a:pt x="334167" y="29028"/>
                </a:cubicBezTo>
                <a:cubicBezTo>
                  <a:pt x="304647" y="37079"/>
                  <a:pt x="272542" y="41084"/>
                  <a:pt x="247082" y="58057"/>
                </a:cubicBezTo>
                <a:cubicBezTo>
                  <a:pt x="53766" y="186931"/>
                  <a:pt x="340284" y="1440"/>
                  <a:pt x="159996" y="101600"/>
                </a:cubicBezTo>
                <a:cubicBezTo>
                  <a:pt x="129498" y="118543"/>
                  <a:pt x="101939" y="140305"/>
                  <a:pt x="72910" y="159657"/>
                </a:cubicBezTo>
                <a:lnTo>
                  <a:pt x="29367" y="188685"/>
                </a:lnTo>
                <a:cubicBezTo>
                  <a:pt x="19691" y="217714"/>
                  <a:pt x="-3040" y="245359"/>
                  <a:pt x="339" y="275771"/>
                </a:cubicBezTo>
                <a:cubicBezTo>
                  <a:pt x="4937" y="317154"/>
                  <a:pt x="5052" y="401313"/>
                  <a:pt x="29367" y="449943"/>
                </a:cubicBezTo>
                <a:cubicBezTo>
                  <a:pt x="53073" y="497355"/>
                  <a:pt x="93234" y="534127"/>
                  <a:pt x="145482" y="551543"/>
                </a:cubicBezTo>
                <a:cubicBezTo>
                  <a:pt x="382431" y="630525"/>
                  <a:pt x="187214" y="574692"/>
                  <a:pt x="697024" y="595085"/>
                </a:cubicBezTo>
                <a:cubicBezTo>
                  <a:pt x="784175" y="598571"/>
                  <a:pt x="871196" y="604762"/>
                  <a:pt x="958282" y="609600"/>
                </a:cubicBezTo>
                <a:cubicBezTo>
                  <a:pt x="996987" y="614438"/>
                  <a:pt x="1035844" y="618183"/>
                  <a:pt x="1074396" y="624114"/>
                </a:cubicBezTo>
                <a:cubicBezTo>
                  <a:pt x="1098779" y="627865"/>
                  <a:pt x="1122346" y="637089"/>
                  <a:pt x="1146967" y="638628"/>
                </a:cubicBezTo>
                <a:cubicBezTo>
                  <a:pt x="1200082" y="641948"/>
                  <a:pt x="1253405" y="638628"/>
                  <a:pt x="1306624" y="638628"/>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1218675562"/>
      </p:ext>
    </p:extLst>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1600200"/>
            <a:ext cx="7315200" cy="4376583"/>
          </a:xfrm>
        </p:spPr>
        <p:txBody>
          <a:bodyPr/>
          <a:lstStyle/>
          <a:p>
            <a:pPr eaLnBrk="1" hangingPunct="1"/>
            <a:endParaRPr lang="en-US" dirty="0"/>
          </a:p>
          <a:p>
            <a:pPr marL="0" indent="0" algn="ctr" eaLnBrk="1" hangingPunct="1">
              <a:buNone/>
            </a:pPr>
            <a:r>
              <a:rPr lang="en-US" dirty="0"/>
              <a:t>Italy’s history is filled with many culturally rich and influential periods, including . . .</a:t>
            </a:r>
          </a:p>
          <a:p>
            <a:pPr eaLnBrk="1" hangingPunct="1"/>
            <a:endParaRPr lang="en-US" sz="1200" dirty="0"/>
          </a:p>
          <a:p>
            <a:pPr lvl="2" eaLnBrk="1" hangingPunct="1"/>
            <a:r>
              <a:rPr lang="en-US" sz="4400" b="1" dirty="0"/>
              <a:t>The Roman Empire</a:t>
            </a:r>
          </a:p>
          <a:p>
            <a:pPr lvl="2" eaLnBrk="1" hangingPunct="1"/>
            <a:r>
              <a:rPr lang="en-US" sz="3600" b="1" dirty="0">
                <a:solidFill>
                  <a:schemeClr val="accent1">
                    <a:lumMod val="90000"/>
                  </a:schemeClr>
                </a:solidFill>
              </a:rPr>
              <a:t>The Renaissance</a:t>
            </a:r>
          </a:p>
          <a:p>
            <a:pPr lvl="1" eaLnBrk="1" hangingPunct="1"/>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7385"/>
            <a:ext cx="8229600" cy="6734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3153212" y="6553200"/>
            <a:ext cx="2831224" cy="215444"/>
          </a:xfrm>
          <a:prstGeom prst="rect">
            <a:avLst/>
          </a:prstGeom>
          <a:noFill/>
          <a:ln w="9525">
            <a:noFill/>
            <a:miter lim="800000"/>
            <a:headEnd/>
            <a:tailEnd/>
          </a:ln>
        </p:spPr>
        <p:txBody>
          <a:bodyPr wrap="none">
            <a:spAutoFit/>
          </a:bodyPr>
          <a:lstStyle/>
          <a:p>
            <a:r>
              <a:rPr lang="en-US" sz="800" b="0" i="0" dirty="0">
                <a:hlinkClick r:id="rId4"/>
              </a:rPr>
              <a:t>http://www.mapsofwar.com/images/EMPIRE17.swf</a:t>
            </a:r>
            <a:endParaRPr lang="en-US" sz="800" b="0" i="0" dirty="0"/>
          </a:p>
        </p:txBody>
      </p:sp>
      <p:sp>
        <p:nvSpPr>
          <p:cNvPr id="2" name="Rectangle 1"/>
          <p:cNvSpPr/>
          <p:nvPr/>
        </p:nvSpPr>
        <p:spPr>
          <a:xfrm>
            <a:off x="762000" y="4800600"/>
            <a:ext cx="7620000" cy="369332"/>
          </a:xfrm>
          <a:prstGeom prst="rect">
            <a:avLst/>
          </a:prstGeom>
        </p:spPr>
        <p:txBody>
          <a:bodyPr wrap="square">
            <a:spAutoFit/>
          </a:bodyPr>
          <a:lstStyle/>
          <a:p>
            <a:r>
              <a:rPr lang="en-US" sz="1800" i="0" dirty="0">
                <a:hlinkClick r:id="rId4"/>
              </a:rPr>
              <a:t>http://www.mapsofwar.com/images/EMPIRE17.swf</a:t>
            </a:r>
            <a:endParaRPr lang="en-US" sz="1800" i="0" dirty="0"/>
          </a:p>
        </p:txBody>
      </p:sp>
    </p:spTree>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a:off x="672152" y="990600"/>
            <a:ext cx="7772400" cy="4857750"/>
          </a:xfrm>
          <a:prstGeom prst="rect">
            <a:avLst/>
          </a:prstGeom>
          <a:noFill/>
          <a:ln w="9525">
            <a:noFill/>
            <a:miter lim="800000"/>
            <a:headEnd/>
            <a:tailEnd/>
          </a:ln>
        </p:spPr>
      </p:pic>
      <p:sp>
        <p:nvSpPr>
          <p:cNvPr id="6" name="Rectangle 5"/>
          <p:cNvSpPr/>
          <p:nvPr/>
        </p:nvSpPr>
        <p:spPr>
          <a:xfrm>
            <a:off x="1057028" y="5881048"/>
            <a:ext cx="7011856" cy="369332"/>
          </a:xfrm>
          <a:prstGeom prst="rect">
            <a:avLst/>
          </a:prstGeom>
        </p:spPr>
        <p:txBody>
          <a:bodyPr wrap="none">
            <a:spAutoFit/>
          </a:bodyPr>
          <a:lstStyle/>
          <a:p>
            <a:r>
              <a:rPr lang="en-US" sz="1800" i="0" dirty="0">
                <a:solidFill>
                  <a:srgbClr val="FFFFFF"/>
                </a:solidFill>
              </a:rPr>
              <a:t>8</a:t>
            </a:r>
            <a:r>
              <a:rPr lang="en-US" sz="1800" i="0" baseline="30000" dirty="0">
                <a:solidFill>
                  <a:srgbClr val="FFFFFF"/>
                </a:solidFill>
              </a:rPr>
              <a:t>th</a:t>
            </a:r>
            <a:r>
              <a:rPr lang="en-US" sz="1800" i="0" dirty="0">
                <a:solidFill>
                  <a:srgbClr val="FFFFFF"/>
                </a:solidFill>
              </a:rPr>
              <a:t> Century B.C. – Decline and Fall of Rome A.D. 476 </a:t>
            </a:r>
          </a:p>
        </p:txBody>
      </p:sp>
    </p:spTree>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 y="457200"/>
            <a:ext cx="7791450"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3032185" y="6551842"/>
            <a:ext cx="3073277"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https://en.wikipedia.org/wiki/Italy_in_the_Middle_Ages</a:t>
            </a:r>
            <a:endParaRPr lang="en-US" sz="800" b="0" i="0" dirty="0">
              <a:solidFill>
                <a:srgbClr val="000000"/>
              </a:solidFill>
            </a:endParaRPr>
          </a:p>
        </p:txBody>
      </p:sp>
    </p:spTree>
    <p:extLst>
      <p:ext uri="{BB962C8B-B14F-4D97-AF65-F5344CB8AC3E}">
        <p14:creationId xmlns:p14="http://schemas.microsoft.com/office/powerpoint/2010/main" val="2915914936"/>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dirty="0">
                <a:solidFill>
                  <a:srgbClr val="FFFFFF"/>
                </a:solidFill>
                <a:hlinkClick r:id="rId3"/>
              </a:rPr>
              <a:t>http://en.wikipedia.org/wiki/Italy</a:t>
            </a:r>
            <a:endParaRPr lang="en-US" sz="800" dirty="0">
              <a:solidFill>
                <a:srgbClr val="FFFFFF"/>
              </a:solidFill>
            </a:endParaRPr>
          </a:p>
        </p:txBody>
      </p:sp>
      <p:sp>
        <p:nvSpPr>
          <p:cNvPr id="7" name="Rectangle 6"/>
          <p:cNvSpPr/>
          <p:nvPr/>
        </p:nvSpPr>
        <p:spPr>
          <a:xfrm>
            <a:off x="533400" y="6063342"/>
            <a:ext cx="8077200" cy="338554"/>
          </a:xfrm>
          <a:prstGeom prst="rect">
            <a:avLst/>
          </a:prstGeom>
        </p:spPr>
        <p:txBody>
          <a:bodyPr wrap="square">
            <a:spAutoFit/>
          </a:bodyPr>
          <a:lstStyle/>
          <a:p>
            <a:r>
              <a:rPr lang="en-US" sz="1600" i="0" dirty="0">
                <a:solidFill>
                  <a:srgbClr val="FFFFFF"/>
                </a:solidFill>
              </a:rPr>
              <a:t>Italy was divided for centuries into small kingdoms and city-states</a:t>
            </a:r>
          </a:p>
        </p:txBody>
      </p:sp>
      <p:pic>
        <p:nvPicPr>
          <p:cNvPr id="20482" name="Picture 2" descr="File:Italy 1000 AD.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0" y="152400"/>
            <a:ext cx="398145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526369"/>
      </p:ext>
    </p:extLst>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324501" y="2924628"/>
            <a:ext cx="6480484"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799901"/>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9028"/>
            <a:ext cx="8229600" cy="6776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4"/>
          <p:cNvSpPr>
            <a:spLocks noChangeArrowheads="1"/>
          </p:cNvSpPr>
          <p:nvPr/>
        </p:nvSpPr>
        <p:spPr bwMode="auto">
          <a:xfrm>
            <a:off x="3153212" y="6553200"/>
            <a:ext cx="2831224"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http://www.mapsofwar.com/images/EMPIRE17.swf</a:t>
            </a:r>
            <a:endParaRPr lang="en-US" sz="800" b="0" i="0" dirty="0">
              <a:solidFill>
                <a:srgbClr val="000000"/>
              </a:solidFill>
            </a:endParaRPr>
          </a:p>
        </p:txBody>
      </p:sp>
      <p:sp>
        <p:nvSpPr>
          <p:cNvPr id="8" name="Rectangle 7"/>
          <p:cNvSpPr/>
          <p:nvPr/>
        </p:nvSpPr>
        <p:spPr>
          <a:xfrm>
            <a:off x="762000" y="4800600"/>
            <a:ext cx="7620000" cy="369332"/>
          </a:xfrm>
          <a:prstGeom prst="rect">
            <a:avLst/>
          </a:prstGeom>
        </p:spPr>
        <p:txBody>
          <a:bodyPr wrap="square">
            <a:spAutoFit/>
          </a:bodyPr>
          <a:lstStyle/>
          <a:p>
            <a:r>
              <a:rPr lang="en-US" sz="1800" i="0" dirty="0">
                <a:solidFill>
                  <a:srgbClr val="000000"/>
                </a:solidFill>
                <a:hlinkClick r:id="rId4"/>
              </a:rPr>
              <a:t>http://www.mapsofwar.com/images/EMPIRE17.swf</a:t>
            </a:r>
            <a:endParaRPr lang="en-US" sz="1800" i="0" dirty="0">
              <a:solidFill>
                <a:srgbClr val="000000"/>
              </a:solidFill>
            </a:endParaRPr>
          </a:p>
        </p:txBody>
      </p:sp>
    </p:spTree>
    <p:extLst>
      <p:ext uri="{BB962C8B-B14F-4D97-AF65-F5344CB8AC3E}">
        <p14:creationId xmlns:p14="http://schemas.microsoft.com/office/powerpoint/2010/main" val="2927771800"/>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886857" y="3380353"/>
            <a:ext cx="5355772"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9204187"/>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srcRect/>
          <a:stretch>
            <a:fillRect/>
          </a:stretch>
        </p:blipFill>
        <p:spPr bwMode="auto">
          <a:xfrm>
            <a:off x="672152" y="1219200"/>
            <a:ext cx="7772400" cy="4857750"/>
          </a:xfrm>
          <a:prstGeom prst="rect">
            <a:avLst/>
          </a:prstGeom>
          <a:noFill/>
          <a:ln w="9525">
            <a:noFill/>
            <a:miter lim="800000"/>
            <a:headEnd/>
            <a:tailEnd/>
          </a:ln>
        </p:spPr>
      </p:pic>
      <p:sp>
        <p:nvSpPr>
          <p:cNvPr id="3" name="Rectangle 2"/>
          <p:cNvSpPr>
            <a:spLocks noChangeArrowheads="1"/>
          </p:cNvSpPr>
          <p:nvPr/>
        </p:nvSpPr>
        <p:spPr bwMode="auto">
          <a:xfrm>
            <a:off x="3226147" y="6551842"/>
            <a:ext cx="268535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https://en.wikipedia.org/wiki/Germanic_peoples</a:t>
            </a:r>
            <a:endParaRPr lang="en-US" sz="800" b="0" i="0" dirty="0">
              <a:solidFill>
                <a:srgbClr val="000000"/>
              </a:solidFill>
            </a:endParaRPr>
          </a:p>
        </p:txBody>
      </p:sp>
    </p:spTree>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533400"/>
            <a:ext cx="7772400" cy="5785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3449767" y="6551842"/>
            <a:ext cx="2238113"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https://en.wikipedia.org/wiki/Lombards</a:t>
            </a:r>
            <a:endParaRPr lang="en-US" sz="800" b="0" i="0" dirty="0">
              <a:solidFill>
                <a:srgbClr val="000000"/>
              </a:solidFill>
            </a:endParaRPr>
          </a:p>
        </p:txBody>
      </p:sp>
    </p:spTree>
    <p:extLst>
      <p:ext uri="{BB962C8B-B14F-4D97-AF65-F5344CB8AC3E}">
        <p14:creationId xmlns:p14="http://schemas.microsoft.com/office/powerpoint/2010/main" val="1000245099"/>
      </p:ext>
    </p:extLst>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1843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96279"/>
            <a:ext cx="7315200" cy="41997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1324501" y="3870937"/>
            <a:ext cx="6480484" cy="734447"/>
          </a:xfrm>
          <a:custGeom>
            <a:avLst/>
            <a:gdLst>
              <a:gd name="connsiteX0" fmla="*/ 2191657 w 5355772"/>
              <a:gd name="connsiteY0" fmla="*/ 595086 h 667679"/>
              <a:gd name="connsiteX1" fmla="*/ 2278743 w 5355772"/>
              <a:gd name="connsiteY1" fmla="*/ 580572 h 667679"/>
              <a:gd name="connsiteX2" fmla="*/ 2336800 w 5355772"/>
              <a:gd name="connsiteY2" fmla="*/ 566057 h 667679"/>
              <a:gd name="connsiteX3" fmla="*/ 2525486 w 5355772"/>
              <a:gd name="connsiteY3" fmla="*/ 551543 h 667679"/>
              <a:gd name="connsiteX4" fmla="*/ 3280229 w 5355772"/>
              <a:gd name="connsiteY4" fmla="*/ 566057 h 667679"/>
              <a:gd name="connsiteX5" fmla="*/ 3367314 w 5355772"/>
              <a:gd name="connsiteY5" fmla="*/ 580572 h 667679"/>
              <a:gd name="connsiteX6" fmla="*/ 3483429 w 5355772"/>
              <a:gd name="connsiteY6" fmla="*/ 595086 h 667679"/>
              <a:gd name="connsiteX7" fmla="*/ 3657600 w 5355772"/>
              <a:gd name="connsiteY7" fmla="*/ 624115 h 667679"/>
              <a:gd name="connsiteX8" fmla="*/ 3962400 w 5355772"/>
              <a:gd name="connsiteY8" fmla="*/ 638629 h 667679"/>
              <a:gd name="connsiteX9" fmla="*/ 4049486 w 5355772"/>
              <a:gd name="connsiteY9" fmla="*/ 653143 h 667679"/>
              <a:gd name="connsiteX10" fmla="*/ 4789714 w 5355772"/>
              <a:gd name="connsiteY10" fmla="*/ 653143 h 667679"/>
              <a:gd name="connsiteX11" fmla="*/ 4920343 w 5355772"/>
              <a:gd name="connsiteY11" fmla="*/ 638629 h 667679"/>
              <a:gd name="connsiteX12" fmla="*/ 5007429 w 5355772"/>
              <a:gd name="connsiteY12" fmla="*/ 624115 h 667679"/>
              <a:gd name="connsiteX13" fmla="*/ 5138057 w 5355772"/>
              <a:gd name="connsiteY13" fmla="*/ 609600 h 667679"/>
              <a:gd name="connsiteX14" fmla="*/ 5268686 w 5355772"/>
              <a:gd name="connsiteY14" fmla="*/ 493486 h 667679"/>
              <a:gd name="connsiteX15" fmla="*/ 5326743 w 5355772"/>
              <a:gd name="connsiteY15" fmla="*/ 406400 h 667679"/>
              <a:gd name="connsiteX16" fmla="*/ 5355772 w 5355772"/>
              <a:gd name="connsiteY16" fmla="*/ 362857 h 667679"/>
              <a:gd name="connsiteX17" fmla="*/ 5341257 w 5355772"/>
              <a:gd name="connsiteY17" fmla="*/ 246743 h 667679"/>
              <a:gd name="connsiteX18" fmla="*/ 5254172 w 5355772"/>
              <a:gd name="connsiteY18" fmla="*/ 203200 h 667679"/>
              <a:gd name="connsiteX19" fmla="*/ 5210629 w 5355772"/>
              <a:gd name="connsiteY19" fmla="*/ 174172 h 667679"/>
              <a:gd name="connsiteX20" fmla="*/ 5080000 w 5355772"/>
              <a:gd name="connsiteY20" fmla="*/ 130629 h 667679"/>
              <a:gd name="connsiteX21" fmla="*/ 4992914 w 5355772"/>
              <a:gd name="connsiteY21" fmla="*/ 101600 h 667679"/>
              <a:gd name="connsiteX22" fmla="*/ 4949372 w 5355772"/>
              <a:gd name="connsiteY22" fmla="*/ 87086 h 667679"/>
              <a:gd name="connsiteX23" fmla="*/ 4862286 w 5355772"/>
              <a:gd name="connsiteY23" fmla="*/ 72572 h 667679"/>
              <a:gd name="connsiteX24" fmla="*/ 4673600 w 5355772"/>
              <a:gd name="connsiteY24" fmla="*/ 29029 h 667679"/>
              <a:gd name="connsiteX25" fmla="*/ 4542972 w 5355772"/>
              <a:gd name="connsiteY25" fmla="*/ 14515 h 667679"/>
              <a:gd name="connsiteX26" fmla="*/ 4441372 w 5355772"/>
              <a:gd name="connsiteY26" fmla="*/ 0 h 667679"/>
              <a:gd name="connsiteX27" fmla="*/ 3396343 w 5355772"/>
              <a:gd name="connsiteY27" fmla="*/ 14515 h 667679"/>
              <a:gd name="connsiteX28" fmla="*/ 3294743 w 5355772"/>
              <a:gd name="connsiteY28" fmla="*/ 29029 h 667679"/>
              <a:gd name="connsiteX29" fmla="*/ 2975429 w 5355772"/>
              <a:gd name="connsiteY29" fmla="*/ 58057 h 667679"/>
              <a:gd name="connsiteX30" fmla="*/ 2075543 w 5355772"/>
              <a:gd name="connsiteY30" fmla="*/ 43543 h 667679"/>
              <a:gd name="connsiteX31" fmla="*/ 1538514 w 5355772"/>
              <a:gd name="connsiteY31" fmla="*/ 72572 h 667679"/>
              <a:gd name="connsiteX32" fmla="*/ 1204686 w 5355772"/>
              <a:gd name="connsiteY32" fmla="*/ 101600 h 667679"/>
              <a:gd name="connsiteX33" fmla="*/ 362857 w 5355772"/>
              <a:gd name="connsiteY33" fmla="*/ 116115 h 667679"/>
              <a:gd name="connsiteX34" fmla="*/ 217714 w 5355772"/>
              <a:gd name="connsiteY34" fmla="*/ 130629 h 667679"/>
              <a:gd name="connsiteX35" fmla="*/ 130629 w 5355772"/>
              <a:gd name="connsiteY35" fmla="*/ 159657 h 667679"/>
              <a:gd name="connsiteX36" fmla="*/ 43543 w 5355772"/>
              <a:gd name="connsiteY36" fmla="*/ 203200 h 667679"/>
              <a:gd name="connsiteX37" fmla="*/ 14514 w 5355772"/>
              <a:gd name="connsiteY37" fmla="*/ 290286 h 667679"/>
              <a:gd name="connsiteX38" fmla="*/ 0 w 5355772"/>
              <a:gd name="connsiteY38" fmla="*/ 333829 h 667679"/>
              <a:gd name="connsiteX39" fmla="*/ 14514 w 5355772"/>
              <a:gd name="connsiteY39" fmla="*/ 493486 h 667679"/>
              <a:gd name="connsiteX40" fmla="*/ 58057 w 5355772"/>
              <a:gd name="connsiteY40" fmla="*/ 522515 h 667679"/>
              <a:gd name="connsiteX41" fmla="*/ 246743 w 5355772"/>
              <a:gd name="connsiteY41" fmla="*/ 566057 h 667679"/>
              <a:gd name="connsiteX42" fmla="*/ 841829 w 5355772"/>
              <a:gd name="connsiteY42" fmla="*/ 595086 h 667679"/>
              <a:gd name="connsiteX43" fmla="*/ 1219200 w 5355772"/>
              <a:gd name="connsiteY43" fmla="*/ 580572 h 667679"/>
              <a:gd name="connsiteX44" fmla="*/ 1407886 w 5355772"/>
              <a:gd name="connsiteY44" fmla="*/ 595086 h 667679"/>
              <a:gd name="connsiteX45" fmla="*/ 1640114 w 5355772"/>
              <a:gd name="connsiteY45" fmla="*/ 609600 h 667679"/>
              <a:gd name="connsiteX46" fmla="*/ 1857829 w 5355772"/>
              <a:gd name="connsiteY46" fmla="*/ 595086 h 667679"/>
              <a:gd name="connsiteX47" fmla="*/ 2206172 w 5355772"/>
              <a:gd name="connsiteY47" fmla="*/ 566057 h 667679"/>
              <a:gd name="connsiteX48" fmla="*/ 2394857 w 5355772"/>
              <a:gd name="connsiteY48" fmla="*/ 566057 h 66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355772" h="667679">
                <a:moveTo>
                  <a:pt x="2191657" y="595086"/>
                </a:moveTo>
                <a:cubicBezTo>
                  <a:pt x="2220686" y="590248"/>
                  <a:pt x="2249885" y="586344"/>
                  <a:pt x="2278743" y="580572"/>
                </a:cubicBezTo>
                <a:cubicBezTo>
                  <a:pt x="2298304" y="576660"/>
                  <a:pt x="2316989" y="568388"/>
                  <a:pt x="2336800" y="566057"/>
                </a:cubicBezTo>
                <a:cubicBezTo>
                  <a:pt x="2399449" y="558686"/>
                  <a:pt x="2462591" y="556381"/>
                  <a:pt x="2525486" y="551543"/>
                </a:cubicBezTo>
                <a:lnTo>
                  <a:pt x="3280229" y="566057"/>
                </a:lnTo>
                <a:cubicBezTo>
                  <a:pt x="3309640" y="567071"/>
                  <a:pt x="3338181" y="576410"/>
                  <a:pt x="3367314" y="580572"/>
                </a:cubicBezTo>
                <a:cubicBezTo>
                  <a:pt x="3405928" y="586088"/>
                  <a:pt x="3444854" y="589300"/>
                  <a:pt x="3483429" y="595086"/>
                </a:cubicBezTo>
                <a:cubicBezTo>
                  <a:pt x="3541636" y="603817"/>
                  <a:pt x="3598809" y="621315"/>
                  <a:pt x="3657600" y="624115"/>
                </a:cubicBezTo>
                <a:lnTo>
                  <a:pt x="3962400" y="638629"/>
                </a:lnTo>
                <a:cubicBezTo>
                  <a:pt x="3991429" y="643467"/>
                  <a:pt x="4020127" y="651118"/>
                  <a:pt x="4049486" y="653143"/>
                </a:cubicBezTo>
                <a:cubicBezTo>
                  <a:pt x="4404486" y="677625"/>
                  <a:pt x="4411052" y="666666"/>
                  <a:pt x="4789714" y="653143"/>
                </a:cubicBezTo>
                <a:cubicBezTo>
                  <a:pt x="4833257" y="648305"/>
                  <a:pt x="4876916" y="644419"/>
                  <a:pt x="4920343" y="638629"/>
                </a:cubicBezTo>
                <a:cubicBezTo>
                  <a:pt x="4949514" y="634740"/>
                  <a:pt x="4978258" y="628005"/>
                  <a:pt x="5007429" y="624115"/>
                </a:cubicBezTo>
                <a:cubicBezTo>
                  <a:pt x="5050855" y="618325"/>
                  <a:pt x="5094514" y="614438"/>
                  <a:pt x="5138057" y="609600"/>
                </a:cubicBezTo>
                <a:cubicBezTo>
                  <a:pt x="5190411" y="574698"/>
                  <a:pt x="5228917" y="553140"/>
                  <a:pt x="5268686" y="493486"/>
                </a:cubicBezTo>
                <a:lnTo>
                  <a:pt x="5326743" y="406400"/>
                </a:lnTo>
                <a:lnTo>
                  <a:pt x="5355772" y="362857"/>
                </a:lnTo>
                <a:cubicBezTo>
                  <a:pt x="5350934" y="324152"/>
                  <a:pt x="5355744" y="282959"/>
                  <a:pt x="5341257" y="246743"/>
                </a:cubicBezTo>
                <a:cubicBezTo>
                  <a:pt x="5330859" y="220748"/>
                  <a:pt x="5274028" y="213128"/>
                  <a:pt x="5254172" y="203200"/>
                </a:cubicBezTo>
                <a:cubicBezTo>
                  <a:pt x="5238570" y="195399"/>
                  <a:pt x="5226569" y="181257"/>
                  <a:pt x="5210629" y="174172"/>
                </a:cubicBezTo>
                <a:cubicBezTo>
                  <a:pt x="5210619" y="174167"/>
                  <a:pt x="5101777" y="137888"/>
                  <a:pt x="5080000" y="130629"/>
                </a:cubicBezTo>
                <a:lnTo>
                  <a:pt x="4992914" y="101600"/>
                </a:lnTo>
                <a:cubicBezTo>
                  <a:pt x="4978400" y="96762"/>
                  <a:pt x="4964463" y="89601"/>
                  <a:pt x="4949372" y="87086"/>
                </a:cubicBezTo>
                <a:lnTo>
                  <a:pt x="4862286" y="72572"/>
                </a:lnTo>
                <a:cubicBezTo>
                  <a:pt x="4791798" y="49075"/>
                  <a:pt x="4769694" y="39706"/>
                  <a:pt x="4673600" y="29029"/>
                </a:cubicBezTo>
                <a:lnTo>
                  <a:pt x="4542972" y="14515"/>
                </a:lnTo>
                <a:cubicBezTo>
                  <a:pt x="4509026" y="10272"/>
                  <a:pt x="4475239" y="4838"/>
                  <a:pt x="4441372" y="0"/>
                </a:cubicBezTo>
                <a:lnTo>
                  <a:pt x="3396343" y="14515"/>
                </a:lnTo>
                <a:cubicBezTo>
                  <a:pt x="3362143" y="15381"/>
                  <a:pt x="3328784" y="25625"/>
                  <a:pt x="3294743" y="29029"/>
                </a:cubicBezTo>
                <a:cubicBezTo>
                  <a:pt x="2579791" y="100523"/>
                  <a:pt x="3503913" y="-663"/>
                  <a:pt x="2975429" y="58057"/>
                </a:cubicBezTo>
                <a:lnTo>
                  <a:pt x="2075543" y="43543"/>
                </a:lnTo>
                <a:cubicBezTo>
                  <a:pt x="1984506" y="43543"/>
                  <a:pt x="1650184" y="65592"/>
                  <a:pt x="1538514" y="72572"/>
                </a:cubicBezTo>
                <a:cubicBezTo>
                  <a:pt x="1394029" y="101469"/>
                  <a:pt x="1442447" y="95343"/>
                  <a:pt x="1204686" y="101600"/>
                </a:cubicBezTo>
                <a:lnTo>
                  <a:pt x="362857" y="116115"/>
                </a:lnTo>
                <a:cubicBezTo>
                  <a:pt x="314476" y="120953"/>
                  <a:pt x="265504" y="121669"/>
                  <a:pt x="217714" y="130629"/>
                </a:cubicBezTo>
                <a:cubicBezTo>
                  <a:pt x="187640" y="136268"/>
                  <a:pt x="159657" y="149981"/>
                  <a:pt x="130629" y="159657"/>
                </a:cubicBezTo>
                <a:cubicBezTo>
                  <a:pt x="70540" y="179687"/>
                  <a:pt x="99813" y="165687"/>
                  <a:pt x="43543" y="203200"/>
                </a:cubicBezTo>
                <a:lnTo>
                  <a:pt x="14514" y="290286"/>
                </a:lnTo>
                <a:lnTo>
                  <a:pt x="0" y="333829"/>
                </a:lnTo>
                <a:cubicBezTo>
                  <a:pt x="4838" y="387048"/>
                  <a:pt x="-1201" y="442411"/>
                  <a:pt x="14514" y="493486"/>
                </a:cubicBezTo>
                <a:cubicBezTo>
                  <a:pt x="19644" y="510159"/>
                  <a:pt x="42116" y="515430"/>
                  <a:pt x="58057" y="522515"/>
                </a:cubicBezTo>
                <a:cubicBezTo>
                  <a:pt x="125362" y="552428"/>
                  <a:pt x="173253" y="558321"/>
                  <a:pt x="246743" y="566057"/>
                </a:cubicBezTo>
                <a:cubicBezTo>
                  <a:pt x="463523" y="588876"/>
                  <a:pt x="597147" y="586649"/>
                  <a:pt x="841829" y="595086"/>
                </a:cubicBezTo>
                <a:cubicBezTo>
                  <a:pt x="967619" y="590248"/>
                  <a:pt x="1093317" y="580572"/>
                  <a:pt x="1219200" y="580572"/>
                </a:cubicBezTo>
                <a:cubicBezTo>
                  <a:pt x="1282281" y="580572"/>
                  <a:pt x="1344954" y="590746"/>
                  <a:pt x="1407886" y="595086"/>
                </a:cubicBezTo>
                <a:lnTo>
                  <a:pt x="1640114" y="609600"/>
                </a:lnTo>
                <a:lnTo>
                  <a:pt x="1857829" y="595086"/>
                </a:lnTo>
                <a:cubicBezTo>
                  <a:pt x="1974003" y="586150"/>
                  <a:pt x="2089655" y="566057"/>
                  <a:pt x="2206172" y="566057"/>
                </a:cubicBezTo>
                <a:lnTo>
                  <a:pt x="2394857" y="566057"/>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rgbClr val="FFFFFF"/>
              </a:solidFill>
            </a:endParaRPr>
          </a:p>
        </p:txBody>
      </p:sp>
    </p:spTree>
    <p:extLst>
      <p:ext uri="{BB962C8B-B14F-4D97-AF65-F5344CB8AC3E}">
        <p14:creationId xmlns:p14="http://schemas.microsoft.com/office/powerpoint/2010/main" val="1726245938"/>
      </p:ext>
    </p:extLst>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38" y="652463"/>
            <a:ext cx="7772400" cy="55462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2426250" y="6551842"/>
            <a:ext cx="4285147"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https://en.wikipedia.org/wiki/Kingdom_of_Italy_%28Holy_Roman_Empire%29</a:t>
            </a:r>
            <a:endParaRPr lang="en-US" sz="800" b="0" i="0" dirty="0">
              <a:solidFill>
                <a:srgbClr val="000000"/>
              </a:solidFill>
            </a:endParaRPr>
          </a:p>
        </p:txBody>
      </p:sp>
    </p:spTree>
  </p:cSld>
  <p:clrMapOvr>
    <a:masterClrMapping/>
  </p:clrMapOvr>
  <p:transition/>
</p:sld>
</file>

<file path=ppt/slides/slide3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789506" name="Picture 2"/>
          <p:cNvPicPr>
            <a:picLocks noChangeAspect="1" noChangeArrowheads="1"/>
          </p:cNvPicPr>
          <p:nvPr/>
        </p:nvPicPr>
        <p:blipFill>
          <a:blip r:embed="rId3" cstate="print"/>
          <a:srcRect/>
          <a:stretch>
            <a:fillRect/>
          </a:stretch>
        </p:blipFill>
        <p:spPr bwMode="auto">
          <a:xfrm>
            <a:off x="672152" y="990600"/>
            <a:ext cx="7772400" cy="4857750"/>
          </a:xfrm>
          <a:prstGeom prst="rect">
            <a:avLst/>
          </a:prstGeom>
          <a:noFill/>
          <a:ln w="9525">
            <a:noFill/>
            <a:miter lim="800000"/>
            <a:headEnd/>
            <a:tailEnd/>
          </a:ln>
        </p:spPr>
      </p:pic>
    </p:spTree>
    <p:extLst>
      <p:ext uri="{BB962C8B-B14F-4D97-AF65-F5344CB8AC3E}">
        <p14:creationId xmlns:p14="http://schemas.microsoft.com/office/powerpoint/2010/main" val="145783548"/>
      </p:ext>
    </p:extLst>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76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514600"/>
            <a:ext cx="7315200" cy="294436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3" name="Freeform 2"/>
          <p:cNvSpPr/>
          <p:nvPr/>
        </p:nvSpPr>
        <p:spPr>
          <a:xfrm>
            <a:off x="1524000" y="3246847"/>
            <a:ext cx="5891348" cy="686525"/>
          </a:xfrm>
          <a:custGeom>
            <a:avLst/>
            <a:gdLst>
              <a:gd name="connsiteX0" fmla="*/ 2757714 w 5355771"/>
              <a:gd name="connsiteY0" fmla="*/ 566057 h 624114"/>
              <a:gd name="connsiteX1" fmla="*/ 3106057 w 5355771"/>
              <a:gd name="connsiteY1" fmla="*/ 595086 h 624114"/>
              <a:gd name="connsiteX2" fmla="*/ 3222171 w 5355771"/>
              <a:gd name="connsiteY2" fmla="*/ 609600 h 624114"/>
              <a:gd name="connsiteX3" fmla="*/ 3541485 w 5355771"/>
              <a:gd name="connsiteY3" fmla="*/ 595086 h 624114"/>
              <a:gd name="connsiteX4" fmla="*/ 3643085 w 5355771"/>
              <a:gd name="connsiteY4" fmla="*/ 580571 h 624114"/>
              <a:gd name="connsiteX5" fmla="*/ 3773714 w 5355771"/>
              <a:gd name="connsiteY5" fmla="*/ 566057 h 624114"/>
              <a:gd name="connsiteX6" fmla="*/ 4005942 w 5355771"/>
              <a:gd name="connsiteY6" fmla="*/ 537029 h 624114"/>
              <a:gd name="connsiteX7" fmla="*/ 4165600 w 5355771"/>
              <a:gd name="connsiteY7" fmla="*/ 551543 h 624114"/>
              <a:gd name="connsiteX8" fmla="*/ 4209142 w 5355771"/>
              <a:gd name="connsiteY8" fmla="*/ 566057 h 624114"/>
              <a:gd name="connsiteX9" fmla="*/ 4325257 w 5355771"/>
              <a:gd name="connsiteY9" fmla="*/ 580571 h 624114"/>
              <a:gd name="connsiteX10" fmla="*/ 4412342 w 5355771"/>
              <a:gd name="connsiteY10" fmla="*/ 595086 h 624114"/>
              <a:gd name="connsiteX11" fmla="*/ 4470400 w 5355771"/>
              <a:gd name="connsiteY11" fmla="*/ 609600 h 624114"/>
              <a:gd name="connsiteX12" fmla="*/ 4934857 w 5355771"/>
              <a:gd name="connsiteY12" fmla="*/ 624114 h 624114"/>
              <a:gd name="connsiteX13" fmla="*/ 5196114 w 5355771"/>
              <a:gd name="connsiteY13" fmla="*/ 609600 h 624114"/>
              <a:gd name="connsiteX14" fmla="*/ 5254171 w 5355771"/>
              <a:gd name="connsiteY14" fmla="*/ 595086 h 624114"/>
              <a:gd name="connsiteX15" fmla="*/ 5283200 w 5355771"/>
              <a:gd name="connsiteY15" fmla="*/ 551543 h 624114"/>
              <a:gd name="connsiteX16" fmla="*/ 5341257 w 5355771"/>
              <a:gd name="connsiteY16" fmla="*/ 406400 h 624114"/>
              <a:gd name="connsiteX17" fmla="*/ 5355771 w 5355771"/>
              <a:gd name="connsiteY17" fmla="*/ 348343 h 624114"/>
              <a:gd name="connsiteX18" fmla="*/ 5297714 w 5355771"/>
              <a:gd name="connsiteY18" fmla="*/ 232229 h 624114"/>
              <a:gd name="connsiteX19" fmla="*/ 5254171 w 5355771"/>
              <a:gd name="connsiteY19" fmla="*/ 217714 h 624114"/>
              <a:gd name="connsiteX20" fmla="*/ 5196114 w 5355771"/>
              <a:gd name="connsiteY20" fmla="*/ 188686 h 624114"/>
              <a:gd name="connsiteX21" fmla="*/ 5065485 w 5355771"/>
              <a:gd name="connsiteY21" fmla="*/ 145143 h 624114"/>
              <a:gd name="connsiteX22" fmla="*/ 5021942 w 5355771"/>
              <a:gd name="connsiteY22" fmla="*/ 130629 h 624114"/>
              <a:gd name="connsiteX23" fmla="*/ 4978400 w 5355771"/>
              <a:gd name="connsiteY23" fmla="*/ 101600 h 624114"/>
              <a:gd name="connsiteX24" fmla="*/ 4920342 w 5355771"/>
              <a:gd name="connsiteY24" fmla="*/ 87086 h 624114"/>
              <a:gd name="connsiteX25" fmla="*/ 4775200 w 5355771"/>
              <a:gd name="connsiteY25" fmla="*/ 58057 h 624114"/>
              <a:gd name="connsiteX26" fmla="*/ 4644571 w 5355771"/>
              <a:gd name="connsiteY26" fmla="*/ 29029 h 624114"/>
              <a:gd name="connsiteX27" fmla="*/ 4325257 w 5355771"/>
              <a:gd name="connsiteY27" fmla="*/ 14514 h 624114"/>
              <a:gd name="connsiteX28" fmla="*/ 4078514 w 5355771"/>
              <a:gd name="connsiteY28" fmla="*/ 0 h 624114"/>
              <a:gd name="connsiteX29" fmla="*/ 3410857 w 5355771"/>
              <a:gd name="connsiteY29" fmla="*/ 14514 h 624114"/>
              <a:gd name="connsiteX30" fmla="*/ 3323771 w 5355771"/>
              <a:gd name="connsiteY30" fmla="*/ 29029 h 624114"/>
              <a:gd name="connsiteX31" fmla="*/ 3077028 w 5355771"/>
              <a:gd name="connsiteY31" fmla="*/ 43543 h 624114"/>
              <a:gd name="connsiteX32" fmla="*/ 2902857 w 5355771"/>
              <a:gd name="connsiteY32" fmla="*/ 58057 h 624114"/>
              <a:gd name="connsiteX33" fmla="*/ 2656114 w 5355771"/>
              <a:gd name="connsiteY33" fmla="*/ 72571 h 624114"/>
              <a:gd name="connsiteX34" fmla="*/ 2452914 w 5355771"/>
              <a:gd name="connsiteY34" fmla="*/ 87086 h 624114"/>
              <a:gd name="connsiteX35" fmla="*/ 1465942 w 5355771"/>
              <a:gd name="connsiteY35" fmla="*/ 72571 h 624114"/>
              <a:gd name="connsiteX36" fmla="*/ 1320800 w 5355771"/>
              <a:gd name="connsiteY36" fmla="*/ 58057 h 624114"/>
              <a:gd name="connsiteX37" fmla="*/ 464457 w 5355771"/>
              <a:gd name="connsiteY37" fmla="*/ 72571 h 624114"/>
              <a:gd name="connsiteX38" fmla="*/ 391885 w 5355771"/>
              <a:gd name="connsiteY38" fmla="*/ 87086 h 624114"/>
              <a:gd name="connsiteX39" fmla="*/ 290285 w 5355771"/>
              <a:gd name="connsiteY39" fmla="*/ 101600 h 624114"/>
              <a:gd name="connsiteX40" fmla="*/ 203200 w 5355771"/>
              <a:gd name="connsiteY40" fmla="*/ 130629 h 624114"/>
              <a:gd name="connsiteX41" fmla="*/ 116114 w 5355771"/>
              <a:gd name="connsiteY41" fmla="*/ 174171 h 624114"/>
              <a:gd name="connsiteX42" fmla="*/ 72571 w 5355771"/>
              <a:gd name="connsiteY42" fmla="*/ 203200 h 624114"/>
              <a:gd name="connsiteX43" fmla="*/ 29028 w 5355771"/>
              <a:gd name="connsiteY43" fmla="*/ 217714 h 624114"/>
              <a:gd name="connsiteX44" fmla="*/ 0 w 5355771"/>
              <a:gd name="connsiteY44" fmla="*/ 261257 h 624114"/>
              <a:gd name="connsiteX45" fmla="*/ 14514 w 5355771"/>
              <a:gd name="connsiteY45" fmla="*/ 406400 h 624114"/>
              <a:gd name="connsiteX46" fmla="*/ 87085 w 5355771"/>
              <a:gd name="connsiteY46" fmla="*/ 478971 h 624114"/>
              <a:gd name="connsiteX47" fmla="*/ 130628 w 5355771"/>
              <a:gd name="connsiteY47" fmla="*/ 522514 h 624114"/>
              <a:gd name="connsiteX48" fmla="*/ 275771 w 5355771"/>
              <a:gd name="connsiteY48" fmla="*/ 566057 h 624114"/>
              <a:gd name="connsiteX49" fmla="*/ 508000 w 5355771"/>
              <a:gd name="connsiteY49" fmla="*/ 580571 h 624114"/>
              <a:gd name="connsiteX50" fmla="*/ 1204685 w 5355771"/>
              <a:gd name="connsiteY50" fmla="*/ 624114 h 624114"/>
              <a:gd name="connsiteX51" fmla="*/ 1553028 w 5355771"/>
              <a:gd name="connsiteY51" fmla="*/ 609600 h 624114"/>
              <a:gd name="connsiteX52" fmla="*/ 1625600 w 5355771"/>
              <a:gd name="connsiteY52" fmla="*/ 595086 h 624114"/>
              <a:gd name="connsiteX53" fmla="*/ 1872342 w 5355771"/>
              <a:gd name="connsiteY53" fmla="*/ 580571 h 624114"/>
              <a:gd name="connsiteX54" fmla="*/ 1915885 w 5355771"/>
              <a:gd name="connsiteY54" fmla="*/ 566057 h 624114"/>
              <a:gd name="connsiteX55" fmla="*/ 2365828 w 5355771"/>
              <a:gd name="connsiteY55" fmla="*/ 595086 h 624114"/>
              <a:gd name="connsiteX56" fmla="*/ 2902857 w 5355771"/>
              <a:gd name="connsiteY56" fmla="*/ 566057 h 62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355771" h="624114">
                <a:moveTo>
                  <a:pt x="2757714" y="566057"/>
                </a:moveTo>
                <a:cubicBezTo>
                  <a:pt x="2866706" y="574441"/>
                  <a:pt x="2996227" y="583525"/>
                  <a:pt x="3106057" y="595086"/>
                </a:cubicBezTo>
                <a:cubicBezTo>
                  <a:pt x="3144849" y="599169"/>
                  <a:pt x="3183466" y="604762"/>
                  <a:pt x="3222171" y="609600"/>
                </a:cubicBezTo>
                <a:cubicBezTo>
                  <a:pt x="3328609" y="604762"/>
                  <a:pt x="3435190" y="602417"/>
                  <a:pt x="3541485" y="595086"/>
                </a:cubicBezTo>
                <a:cubicBezTo>
                  <a:pt x="3575614" y="592732"/>
                  <a:pt x="3609139" y="584814"/>
                  <a:pt x="3643085" y="580571"/>
                </a:cubicBezTo>
                <a:cubicBezTo>
                  <a:pt x="3686558" y="575137"/>
                  <a:pt x="3730215" y="571277"/>
                  <a:pt x="3773714" y="566057"/>
                </a:cubicBezTo>
                <a:lnTo>
                  <a:pt x="4005942" y="537029"/>
                </a:lnTo>
                <a:cubicBezTo>
                  <a:pt x="4059161" y="541867"/>
                  <a:pt x="4112698" y="543986"/>
                  <a:pt x="4165600" y="551543"/>
                </a:cubicBezTo>
                <a:cubicBezTo>
                  <a:pt x="4180745" y="553707"/>
                  <a:pt x="4194090" y="563320"/>
                  <a:pt x="4209142" y="566057"/>
                </a:cubicBezTo>
                <a:cubicBezTo>
                  <a:pt x="4247519" y="573035"/>
                  <a:pt x="4286643" y="575055"/>
                  <a:pt x="4325257" y="580571"/>
                </a:cubicBezTo>
                <a:cubicBezTo>
                  <a:pt x="4354390" y="584733"/>
                  <a:pt x="4383485" y="589314"/>
                  <a:pt x="4412342" y="595086"/>
                </a:cubicBezTo>
                <a:cubicBezTo>
                  <a:pt x="4431903" y="598998"/>
                  <a:pt x="4450482" y="608493"/>
                  <a:pt x="4470400" y="609600"/>
                </a:cubicBezTo>
                <a:cubicBezTo>
                  <a:pt x="4625056" y="618192"/>
                  <a:pt x="4780038" y="619276"/>
                  <a:pt x="4934857" y="624114"/>
                </a:cubicBezTo>
                <a:cubicBezTo>
                  <a:pt x="5021943" y="619276"/>
                  <a:pt x="5109252" y="617496"/>
                  <a:pt x="5196114" y="609600"/>
                </a:cubicBezTo>
                <a:cubicBezTo>
                  <a:pt x="5215980" y="607794"/>
                  <a:pt x="5237573" y="606151"/>
                  <a:pt x="5254171" y="595086"/>
                </a:cubicBezTo>
                <a:cubicBezTo>
                  <a:pt x="5268685" y="585410"/>
                  <a:pt x="5273524" y="566057"/>
                  <a:pt x="5283200" y="551543"/>
                </a:cubicBezTo>
                <a:cubicBezTo>
                  <a:pt x="5319070" y="443931"/>
                  <a:pt x="5298544" y="491825"/>
                  <a:pt x="5341257" y="406400"/>
                </a:cubicBezTo>
                <a:cubicBezTo>
                  <a:pt x="5346095" y="387048"/>
                  <a:pt x="5355771" y="368291"/>
                  <a:pt x="5355771" y="348343"/>
                </a:cubicBezTo>
                <a:cubicBezTo>
                  <a:pt x="5355771" y="292434"/>
                  <a:pt x="5343276" y="262603"/>
                  <a:pt x="5297714" y="232229"/>
                </a:cubicBezTo>
                <a:cubicBezTo>
                  <a:pt x="5284984" y="223742"/>
                  <a:pt x="5268233" y="223741"/>
                  <a:pt x="5254171" y="217714"/>
                </a:cubicBezTo>
                <a:cubicBezTo>
                  <a:pt x="5234284" y="209191"/>
                  <a:pt x="5216203" y="196722"/>
                  <a:pt x="5196114" y="188686"/>
                </a:cubicBezTo>
                <a:cubicBezTo>
                  <a:pt x="5196097" y="188679"/>
                  <a:pt x="5087266" y="152403"/>
                  <a:pt x="5065485" y="145143"/>
                </a:cubicBezTo>
                <a:lnTo>
                  <a:pt x="5021942" y="130629"/>
                </a:lnTo>
                <a:cubicBezTo>
                  <a:pt x="5007428" y="120953"/>
                  <a:pt x="4994433" y="108471"/>
                  <a:pt x="4978400" y="101600"/>
                </a:cubicBezTo>
                <a:cubicBezTo>
                  <a:pt x="4960065" y="93742"/>
                  <a:pt x="4939523" y="92566"/>
                  <a:pt x="4920342" y="87086"/>
                </a:cubicBezTo>
                <a:cubicBezTo>
                  <a:pt x="4789927" y="49824"/>
                  <a:pt x="5013631" y="101407"/>
                  <a:pt x="4775200" y="58057"/>
                </a:cubicBezTo>
                <a:cubicBezTo>
                  <a:pt x="4728398" y="49548"/>
                  <a:pt x="4693185" y="32630"/>
                  <a:pt x="4644571" y="29029"/>
                </a:cubicBezTo>
                <a:cubicBezTo>
                  <a:pt x="4538314" y="21158"/>
                  <a:pt x="4431665" y="19971"/>
                  <a:pt x="4325257" y="14514"/>
                </a:cubicBezTo>
                <a:lnTo>
                  <a:pt x="4078514" y="0"/>
                </a:lnTo>
                <a:lnTo>
                  <a:pt x="3410857" y="14514"/>
                </a:lnTo>
                <a:cubicBezTo>
                  <a:pt x="3381450" y="15645"/>
                  <a:pt x="3353089" y="26480"/>
                  <a:pt x="3323771" y="29029"/>
                </a:cubicBezTo>
                <a:cubicBezTo>
                  <a:pt x="3241691" y="36166"/>
                  <a:pt x="3159223" y="37875"/>
                  <a:pt x="3077028" y="43543"/>
                </a:cubicBezTo>
                <a:cubicBezTo>
                  <a:pt x="3018908" y="47551"/>
                  <a:pt x="2960977" y="54049"/>
                  <a:pt x="2902857" y="58057"/>
                </a:cubicBezTo>
                <a:cubicBezTo>
                  <a:pt x="2820662" y="63725"/>
                  <a:pt x="2738333" y="67266"/>
                  <a:pt x="2656114" y="72571"/>
                </a:cubicBezTo>
                <a:lnTo>
                  <a:pt x="2452914" y="87086"/>
                </a:lnTo>
                <a:lnTo>
                  <a:pt x="1465942" y="72571"/>
                </a:lnTo>
                <a:cubicBezTo>
                  <a:pt x="1417336" y="71325"/>
                  <a:pt x="1369422" y="58057"/>
                  <a:pt x="1320800" y="58057"/>
                </a:cubicBezTo>
                <a:cubicBezTo>
                  <a:pt x="1035311" y="58057"/>
                  <a:pt x="749905" y="67733"/>
                  <a:pt x="464457" y="72571"/>
                </a:cubicBezTo>
                <a:cubicBezTo>
                  <a:pt x="440266" y="77409"/>
                  <a:pt x="416219" y="83030"/>
                  <a:pt x="391885" y="87086"/>
                </a:cubicBezTo>
                <a:cubicBezTo>
                  <a:pt x="358140" y="92710"/>
                  <a:pt x="323619" y="93907"/>
                  <a:pt x="290285" y="101600"/>
                </a:cubicBezTo>
                <a:cubicBezTo>
                  <a:pt x="260470" y="108480"/>
                  <a:pt x="228660" y="113656"/>
                  <a:pt x="203200" y="130629"/>
                </a:cubicBezTo>
                <a:cubicBezTo>
                  <a:pt x="146927" y="168143"/>
                  <a:pt x="176206" y="154141"/>
                  <a:pt x="116114" y="174171"/>
                </a:cubicBezTo>
                <a:cubicBezTo>
                  <a:pt x="101600" y="183847"/>
                  <a:pt x="88173" y="195399"/>
                  <a:pt x="72571" y="203200"/>
                </a:cubicBezTo>
                <a:cubicBezTo>
                  <a:pt x="58887" y="210042"/>
                  <a:pt x="40975" y="208157"/>
                  <a:pt x="29028" y="217714"/>
                </a:cubicBezTo>
                <a:cubicBezTo>
                  <a:pt x="15407" y="228611"/>
                  <a:pt x="9676" y="246743"/>
                  <a:pt x="0" y="261257"/>
                </a:cubicBezTo>
                <a:cubicBezTo>
                  <a:pt x="4838" y="309638"/>
                  <a:pt x="3581" y="359023"/>
                  <a:pt x="14514" y="406400"/>
                </a:cubicBezTo>
                <a:cubicBezTo>
                  <a:pt x="24651" y="450328"/>
                  <a:pt x="57595" y="454396"/>
                  <a:pt x="87085" y="478971"/>
                </a:cubicBezTo>
                <a:cubicBezTo>
                  <a:pt x="102854" y="492112"/>
                  <a:pt x="113925" y="510583"/>
                  <a:pt x="130628" y="522514"/>
                </a:cubicBezTo>
                <a:cubicBezTo>
                  <a:pt x="176315" y="555148"/>
                  <a:pt x="219970" y="560984"/>
                  <a:pt x="275771" y="566057"/>
                </a:cubicBezTo>
                <a:cubicBezTo>
                  <a:pt x="353013" y="573079"/>
                  <a:pt x="430668" y="574622"/>
                  <a:pt x="508000" y="580571"/>
                </a:cubicBezTo>
                <a:cubicBezTo>
                  <a:pt x="1085917" y="625026"/>
                  <a:pt x="596385" y="599782"/>
                  <a:pt x="1204685" y="624114"/>
                </a:cubicBezTo>
                <a:cubicBezTo>
                  <a:pt x="1320799" y="619276"/>
                  <a:pt x="1437088" y="617596"/>
                  <a:pt x="1553028" y="609600"/>
                </a:cubicBezTo>
                <a:cubicBezTo>
                  <a:pt x="1577639" y="607903"/>
                  <a:pt x="1601032" y="597320"/>
                  <a:pt x="1625600" y="595086"/>
                </a:cubicBezTo>
                <a:cubicBezTo>
                  <a:pt x="1707651" y="587627"/>
                  <a:pt x="1790095" y="585409"/>
                  <a:pt x="1872342" y="580571"/>
                </a:cubicBezTo>
                <a:cubicBezTo>
                  <a:pt x="1886856" y="575733"/>
                  <a:pt x="1900586" y="566057"/>
                  <a:pt x="1915885" y="566057"/>
                </a:cubicBezTo>
                <a:cubicBezTo>
                  <a:pt x="2240602" y="566057"/>
                  <a:pt x="2184968" y="558912"/>
                  <a:pt x="2365828" y="595086"/>
                </a:cubicBezTo>
                <a:cubicBezTo>
                  <a:pt x="2884642" y="580262"/>
                  <a:pt x="2722309" y="656328"/>
                  <a:pt x="2902857" y="5660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3821245"/>
      </p:ext>
    </p:extLst>
  </p:cSld>
  <p:clrMapOvr>
    <a:masterClrMapping/>
  </p:clrMapOvr>
  <p:transition/>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6803" name="Rectangle 3"/>
          <p:cNvSpPr>
            <a:spLocks noGrp="1" noChangeArrowheads="1"/>
          </p:cNvSpPr>
          <p:nvPr>
            <p:ph type="body" idx="1"/>
          </p:nvPr>
        </p:nvSpPr>
        <p:spPr>
          <a:xfrm>
            <a:off x="914400" y="1600200"/>
            <a:ext cx="7315200" cy="4376583"/>
          </a:xfrm>
        </p:spPr>
        <p:txBody>
          <a:bodyPr/>
          <a:lstStyle/>
          <a:p>
            <a:pPr eaLnBrk="1" hangingPunct="1"/>
            <a:endParaRPr lang="en-US" dirty="0"/>
          </a:p>
          <a:p>
            <a:pPr marL="0" indent="0" algn="ctr" eaLnBrk="1" hangingPunct="1">
              <a:buNone/>
            </a:pPr>
            <a:r>
              <a:rPr lang="en-US" dirty="0"/>
              <a:t>Italy’s history is filled with many culturally rich and influential periods, including . . .</a:t>
            </a:r>
          </a:p>
          <a:p>
            <a:pPr eaLnBrk="1" hangingPunct="1"/>
            <a:endParaRPr lang="en-US" sz="1200" dirty="0"/>
          </a:p>
          <a:p>
            <a:pPr lvl="2" eaLnBrk="1" hangingPunct="1"/>
            <a:r>
              <a:rPr lang="en-US" sz="3600" b="1" dirty="0">
                <a:solidFill>
                  <a:schemeClr val="accent1">
                    <a:lumMod val="90000"/>
                  </a:schemeClr>
                </a:solidFill>
              </a:rPr>
              <a:t>The Roman Empire</a:t>
            </a:r>
          </a:p>
          <a:p>
            <a:pPr lvl="2" eaLnBrk="1" hangingPunct="1"/>
            <a:r>
              <a:rPr lang="en-US" sz="4400" b="1" dirty="0"/>
              <a:t>The Renaissance</a:t>
            </a:r>
          </a:p>
          <a:p>
            <a:pPr lvl="1" eaLnBrk="1" hangingPunct="1"/>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666464" y="990600"/>
            <a:ext cx="7772400" cy="4857750"/>
          </a:xfrm>
          <a:prstGeom prst="rect">
            <a:avLst/>
          </a:prstGeom>
          <a:noFill/>
          <a:ln w="9525">
            <a:noFill/>
            <a:miter lim="800000"/>
            <a:headEnd/>
            <a:tailEnd/>
          </a:ln>
        </p:spPr>
      </p:pic>
    </p:spTree>
  </p:cSld>
  <p:clrMapOvr>
    <a:masterClrMapping/>
  </p:clrMapOvr>
  <p:transition/>
</p:sld>
</file>

<file path=ppt/slides/slide4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2" name="Picture 6" descr="File:Santa Maria del Fiore cupola (162284216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0"/>
            <a:ext cx="5114925" cy="68199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4"/>
          <p:cNvSpPr>
            <a:spLocks noChangeArrowheads="1"/>
          </p:cNvSpPr>
          <p:nvPr/>
        </p:nvSpPr>
        <p:spPr bwMode="auto">
          <a:xfrm>
            <a:off x="1245639" y="6521065"/>
            <a:ext cx="6646371" cy="246221"/>
          </a:xfrm>
          <a:prstGeom prst="rect">
            <a:avLst/>
          </a:prstGeom>
          <a:noFill/>
          <a:ln w="9525">
            <a:noFill/>
            <a:miter lim="800000"/>
            <a:headEnd/>
            <a:tailEnd/>
          </a:ln>
        </p:spPr>
        <p:txBody>
          <a:bodyPr wrap="none">
            <a:spAutoFit/>
          </a:bodyPr>
          <a:lstStyle/>
          <a:p>
            <a:r>
              <a:rPr lang="en-US" sz="1000" b="0" i="0" dirty="0">
                <a:hlinkClick r:id="rId4"/>
              </a:rPr>
              <a:t>https://commons.wikimedia.org/wiki/File:Santa_Maria_del_Fiore_cupola_%281622842169%29.jpg</a:t>
            </a:r>
            <a:endParaRPr lang="en-US" sz="1000" b="0" i="0" dirty="0"/>
          </a:p>
        </p:txBody>
      </p:sp>
      <p:sp>
        <p:nvSpPr>
          <p:cNvPr id="2" name="Rectangle 1"/>
          <p:cNvSpPr/>
          <p:nvPr/>
        </p:nvSpPr>
        <p:spPr>
          <a:xfrm>
            <a:off x="2667000" y="6261818"/>
            <a:ext cx="4572000" cy="338554"/>
          </a:xfrm>
          <a:prstGeom prst="rect">
            <a:avLst/>
          </a:prstGeom>
        </p:spPr>
        <p:txBody>
          <a:bodyPr>
            <a:spAutoFit/>
          </a:bodyPr>
          <a:lstStyle/>
          <a:p>
            <a:r>
              <a:rPr lang="en-US" sz="1600" i="0" dirty="0">
                <a:solidFill>
                  <a:srgbClr val="000000"/>
                </a:solidFill>
              </a:rPr>
              <a:t>Santa Maria del Fiore cupola</a:t>
            </a:r>
          </a:p>
        </p:txBody>
      </p:sp>
      <p:sp>
        <p:nvSpPr>
          <p:cNvPr id="3" name="Rectangle 2"/>
          <p:cNvSpPr/>
          <p:nvPr/>
        </p:nvSpPr>
        <p:spPr>
          <a:xfrm>
            <a:off x="2590800" y="5879068"/>
            <a:ext cx="4572000" cy="369332"/>
          </a:xfrm>
          <a:prstGeom prst="rect">
            <a:avLst/>
          </a:prstGeom>
        </p:spPr>
        <p:txBody>
          <a:bodyPr>
            <a:spAutoFit/>
          </a:bodyPr>
          <a:lstStyle/>
          <a:p>
            <a:r>
              <a:rPr lang="en-US" sz="1800" i="0" dirty="0">
                <a:hlinkClick r:id="rId5" tooltip="Filippo Brunelleschi"/>
              </a:rPr>
              <a:t>Filippo Brunelleschi</a:t>
            </a:r>
            <a:endParaRPr lang="en-US" sz="1800" i="0" dirty="0"/>
          </a:p>
        </p:txBody>
      </p:sp>
    </p:spTree>
    <p:extLst>
      <p:ext uri="{BB962C8B-B14F-4D97-AF65-F5344CB8AC3E}">
        <p14:creationId xmlns:p14="http://schemas.microsoft.com/office/powerpoint/2010/main" val="3001620792"/>
      </p:ext>
    </p:extLst>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6146" name="Picture 2" descr="https://upload.wikimedia.org/wikipedia/commons/thumb/b/b4/Michelangelo_-_Creation_of_Adam.jpg/800px-Michelangelo_-_Creation_of_Ada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0999"/>
            <a:ext cx="9144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5791200"/>
            <a:ext cx="4572000" cy="560153"/>
          </a:xfrm>
          <a:prstGeom prst="rect">
            <a:avLst/>
          </a:prstGeom>
        </p:spPr>
        <p:txBody>
          <a:bodyPr>
            <a:spAutoFit/>
          </a:bodyPr>
          <a:lstStyle/>
          <a:p>
            <a:r>
              <a:rPr lang="en-US" sz="1600" dirty="0">
                <a:solidFill>
                  <a:srgbClr val="FFFFFF"/>
                </a:solidFill>
              </a:rPr>
              <a:t>The Creation of Adam</a:t>
            </a:r>
          </a:p>
          <a:p>
            <a:r>
              <a:rPr lang="en-US" sz="1100" b="0" i="0" dirty="0">
                <a:solidFill>
                  <a:srgbClr val="FFFFFF"/>
                </a:solidFill>
              </a:rPr>
              <a:t>Sistine Chapel</a:t>
            </a:r>
          </a:p>
        </p:txBody>
      </p:sp>
    </p:spTree>
    <p:extLst>
      <p:ext uri="{BB962C8B-B14F-4D97-AF65-F5344CB8AC3E}">
        <p14:creationId xmlns:p14="http://schemas.microsoft.com/office/powerpoint/2010/main" val="557258337"/>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0" name="Picture 4" descr="http://lolsnaps.com/upload_pic/DonatelloRaphaelLeonardoandMichelangelo-369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0"/>
            <a:ext cx="479927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14400" y="6621891"/>
            <a:ext cx="4572000" cy="178053"/>
          </a:xfrm>
          <a:prstGeom prst="rect">
            <a:avLst/>
          </a:prstGeom>
        </p:spPr>
        <p:txBody>
          <a:bodyPr>
            <a:spAutoFit/>
          </a:bodyPr>
          <a:lstStyle/>
          <a:p>
            <a:r>
              <a:rPr lang="en-US" sz="800" i="0" dirty="0">
                <a:hlinkClick r:id="rId4"/>
              </a:rPr>
              <a:t>http://lolsnaps.com/funny/38709</a:t>
            </a:r>
            <a:endParaRPr lang="en-US" sz="800" i="0" dirty="0"/>
          </a:p>
        </p:txBody>
      </p:sp>
    </p:spTree>
    <p:extLst>
      <p:ext uri="{BB962C8B-B14F-4D97-AF65-F5344CB8AC3E}">
        <p14:creationId xmlns:p14="http://schemas.microsoft.com/office/powerpoint/2010/main" val="1067875561"/>
      </p:ext>
    </p:extLst>
  </p:cSld>
  <p:clrMapOvr>
    <a:masterClrMapping/>
  </p:clrMapOvr>
  <p:transition/>
</p:sld>
</file>

<file path=ppt/slides/slide4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pic>
        <p:nvPicPr>
          <p:cNvPr id="286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857828"/>
            <a:ext cx="7315200" cy="3867388"/>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a:xfrm>
            <a:off x="2523692" y="2514600"/>
            <a:ext cx="3964194" cy="754743"/>
          </a:xfrm>
          <a:custGeom>
            <a:avLst/>
            <a:gdLst>
              <a:gd name="connsiteX0" fmla="*/ 858137 w 3964194"/>
              <a:gd name="connsiteY0" fmla="*/ 682172 h 754743"/>
              <a:gd name="connsiteX1" fmla="*/ 1612879 w 3964194"/>
              <a:gd name="connsiteY1" fmla="*/ 682172 h 754743"/>
              <a:gd name="connsiteX2" fmla="*/ 1670937 w 3964194"/>
              <a:gd name="connsiteY2" fmla="*/ 696686 h 754743"/>
              <a:gd name="connsiteX3" fmla="*/ 1772537 w 3964194"/>
              <a:gd name="connsiteY3" fmla="*/ 711200 h 754743"/>
              <a:gd name="connsiteX4" fmla="*/ 1888651 w 3964194"/>
              <a:gd name="connsiteY4" fmla="*/ 740229 h 754743"/>
              <a:gd name="connsiteX5" fmla="*/ 2803051 w 3964194"/>
              <a:gd name="connsiteY5" fmla="*/ 754743 h 754743"/>
              <a:gd name="connsiteX6" fmla="*/ 3340079 w 3964194"/>
              <a:gd name="connsiteY6" fmla="*/ 725714 h 754743"/>
              <a:gd name="connsiteX7" fmla="*/ 3456194 w 3964194"/>
              <a:gd name="connsiteY7" fmla="*/ 711200 h 754743"/>
              <a:gd name="connsiteX8" fmla="*/ 3731965 w 3964194"/>
              <a:gd name="connsiteY8" fmla="*/ 696686 h 754743"/>
              <a:gd name="connsiteX9" fmla="*/ 3833565 w 3964194"/>
              <a:gd name="connsiteY9" fmla="*/ 667657 h 754743"/>
              <a:gd name="connsiteX10" fmla="*/ 3935165 w 3964194"/>
              <a:gd name="connsiteY10" fmla="*/ 624114 h 754743"/>
              <a:gd name="connsiteX11" fmla="*/ 3964194 w 3964194"/>
              <a:gd name="connsiteY11" fmla="*/ 522514 h 754743"/>
              <a:gd name="connsiteX12" fmla="*/ 3949679 w 3964194"/>
              <a:gd name="connsiteY12" fmla="*/ 348343 h 754743"/>
              <a:gd name="connsiteX13" fmla="*/ 3935165 w 3964194"/>
              <a:gd name="connsiteY13" fmla="*/ 290286 h 754743"/>
              <a:gd name="connsiteX14" fmla="*/ 3891622 w 3964194"/>
              <a:gd name="connsiteY14" fmla="*/ 246743 h 754743"/>
              <a:gd name="connsiteX15" fmla="*/ 3848079 w 3964194"/>
              <a:gd name="connsiteY15" fmla="*/ 217714 h 754743"/>
              <a:gd name="connsiteX16" fmla="*/ 3630365 w 3964194"/>
              <a:gd name="connsiteY16" fmla="*/ 174172 h 754743"/>
              <a:gd name="connsiteX17" fmla="*/ 3572308 w 3964194"/>
              <a:gd name="connsiteY17" fmla="*/ 159657 h 754743"/>
              <a:gd name="connsiteX18" fmla="*/ 3470708 w 3964194"/>
              <a:gd name="connsiteY18" fmla="*/ 145143 h 754743"/>
              <a:gd name="connsiteX19" fmla="*/ 3383622 w 3964194"/>
              <a:gd name="connsiteY19" fmla="*/ 116114 h 754743"/>
              <a:gd name="connsiteX20" fmla="*/ 3238479 w 3964194"/>
              <a:gd name="connsiteY20" fmla="*/ 87086 h 754743"/>
              <a:gd name="connsiteX21" fmla="*/ 3078822 w 3964194"/>
              <a:gd name="connsiteY21" fmla="*/ 58057 h 754743"/>
              <a:gd name="connsiteX22" fmla="*/ 2686937 w 3964194"/>
              <a:gd name="connsiteY22" fmla="*/ 29029 h 754743"/>
              <a:gd name="connsiteX23" fmla="*/ 2570822 w 3964194"/>
              <a:gd name="connsiteY23" fmla="*/ 14514 h 754743"/>
              <a:gd name="connsiteX24" fmla="*/ 2498251 w 3964194"/>
              <a:gd name="connsiteY24" fmla="*/ 0 h 754743"/>
              <a:gd name="connsiteX25" fmla="*/ 2164422 w 3964194"/>
              <a:gd name="connsiteY25" fmla="*/ 14514 h 754743"/>
              <a:gd name="connsiteX26" fmla="*/ 1816079 w 3964194"/>
              <a:gd name="connsiteY26" fmla="*/ 43543 h 754743"/>
              <a:gd name="connsiteX27" fmla="*/ 1482251 w 3964194"/>
              <a:gd name="connsiteY27" fmla="*/ 72572 h 754743"/>
              <a:gd name="connsiteX28" fmla="*/ 1250022 w 3964194"/>
              <a:gd name="connsiteY28" fmla="*/ 101600 h 754743"/>
              <a:gd name="connsiteX29" fmla="*/ 1206479 w 3964194"/>
              <a:gd name="connsiteY29" fmla="*/ 116114 h 754743"/>
              <a:gd name="connsiteX30" fmla="*/ 1017794 w 3964194"/>
              <a:gd name="connsiteY30" fmla="*/ 130629 h 754743"/>
              <a:gd name="connsiteX31" fmla="*/ 901679 w 3964194"/>
              <a:gd name="connsiteY31" fmla="*/ 145143 h 754743"/>
              <a:gd name="connsiteX32" fmla="*/ 814594 w 3964194"/>
              <a:gd name="connsiteY32" fmla="*/ 159657 h 754743"/>
              <a:gd name="connsiteX33" fmla="*/ 437222 w 3964194"/>
              <a:gd name="connsiteY33" fmla="*/ 174172 h 754743"/>
              <a:gd name="connsiteX34" fmla="*/ 263051 w 3964194"/>
              <a:gd name="connsiteY34" fmla="*/ 203200 h 754743"/>
              <a:gd name="connsiteX35" fmla="*/ 190479 w 3964194"/>
              <a:gd name="connsiteY35" fmla="*/ 217714 h 754743"/>
              <a:gd name="connsiteX36" fmla="*/ 45337 w 3964194"/>
              <a:gd name="connsiteY36" fmla="*/ 232229 h 754743"/>
              <a:gd name="connsiteX37" fmla="*/ 30822 w 3964194"/>
              <a:gd name="connsiteY37" fmla="*/ 275772 h 754743"/>
              <a:gd name="connsiteX38" fmla="*/ 1794 w 3964194"/>
              <a:gd name="connsiteY38" fmla="*/ 319314 h 754743"/>
              <a:gd name="connsiteX39" fmla="*/ 16308 w 3964194"/>
              <a:gd name="connsiteY39" fmla="*/ 580572 h 754743"/>
              <a:gd name="connsiteX40" fmla="*/ 59851 w 3964194"/>
              <a:gd name="connsiteY40" fmla="*/ 624114 h 754743"/>
              <a:gd name="connsiteX41" fmla="*/ 146937 w 3964194"/>
              <a:gd name="connsiteY41" fmla="*/ 667657 h 754743"/>
              <a:gd name="connsiteX42" fmla="*/ 393679 w 3964194"/>
              <a:gd name="connsiteY42" fmla="*/ 653143 h 754743"/>
              <a:gd name="connsiteX43" fmla="*/ 437222 w 3964194"/>
              <a:gd name="connsiteY43" fmla="*/ 638629 h 754743"/>
              <a:gd name="connsiteX44" fmla="*/ 669451 w 3964194"/>
              <a:gd name="connsiteY44" fmla="*/ 624114 h 754743"/>
              <a:gd name="connsiteX45" fmla="*/ 916194 w 3964194"/>
              <a:gd name="connsiteY45" fmla="*/ 653143 h 754743"/>
              <a:gd name="connsiteX46" fmla="*/ 1046822 w 3964194"/>
              <a:gd name="connsiteY46" fmla="*/ 682172 h 754743"/>
              <a:gd name="connsiteX47" fmla="*/ 1133908 w 3964194"/>
              <a:gd name="connsiteY47" fmla="*/ 696686 h 754743"/>
              <a:gd name="connsiteX48" fmla="*/ 1206479 w 3964194"/>
              <a:gd name="connsiteY48" fmla="*/ 667657 h 75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964194" h="754743">
                <a:moveTo>
                  <a:pt x="858137" y="682172"/>
                </a:moveTo>
                <a:cubicBezTo>
                  <a:pt x="1216262" y="670619"/>
                  <a:pt x="1289337" y="656288"/>
                  <a:pt x="1612879" y="682172"/>
                </a:cubicBezTo>
                <a:cubicBezTo>
                  <a:pt x="1632764" y="683763"/>
                  <a:pt x="1651311" y="693118"/>
                  <a:pt x="1670937" y="696686"/>
                </a:cubicBezTo>
                <a:cubicBezTo>
                  <a:pt x="1704596" y="702806"/>
                  <a:pt x="1738991" y="704491"/>
                  <a:pt x="1772537" y="711200"/>
                </a:cubicBezTo>
                <a:cubicBezTo>
                  <a:pt x="1811658" y="719024"/>
                  <a:pt x="1848760" y="739596"/>
                  <a:pt x="1888651" y="740229"/>
                </a:cubicBezTo>
                <a:lnTo>
                  <a:pt x="2803051" y="754743"/>
                </a:lnTo>
                <a:lnTo>
                  <a:pt x="3340079" y="725714"/>
                </a:lnTo>
                <a:cubicBezTo>
                  <a:pt x="3378961" y="722603"/>
                  <a:pt x="3417294" y="714081"/>
                  <a:pt x="3456194" y="711200"/>
                </a:cubicBezTo>
                <a:cubicBezTo>
                  <a:pt x="3547993" y="704400"/>
                  <a:pt x="3640041" y="701524"/>
                  <a:pt x="3731965" y="696686"/>
                </a:cubicBezTo>
                <a:cubicBezTo>
                  <a:pt x="3750573" y="692034"/>
                  <a:pt x="3812738" y="678070"/>
                  <a:pt x="3833565" y="667657"/>
                </a:cubicBezTo>
                <a:cubicBezTo>
                  <a:pt x="3933798" y="617540"/>
                  <a:pt x="3814337" y="654322"/>
                  <a:pt x="3935165" y="624114"/>
                </a:cubicBezTo>
                <a:cubicBezTo>
                  <a:pt x="3942009" y="603581"/>
                  <a:pt x="3964194" y="540737"/>
                  <a:pt x="3964194" y="522514"/>
                </a:cubicBezTo>
                <a:cubicBezTo>
                  <a:pt x="3964194" y="464256"/>
                  <a:pt x="3956905" y="406151"/>
                  <a:pt x="3949679" y="348343"/>
                </a:cubicBezTo>
                <a:cubicBezTo>
                  <a:pt x="3947205" y="328549"/>
                  <a:pt x="3945062" y="307606"/>
                  <a:pt x="3935165" y="290286"/>
                </a:cubicBezTo>
                <a:cubicBezTo>
                  <a:pt x="3924981" y="272464"/>
                  <a:pt x="3907391" y="259884"/>
                  <a:pt x="3891622" y="246743"/>
                </a:cubicBezTo>
                <a:cubicBezTo>
                  <a:pt x="3878221" y="235576"/>
                  <a:pt x="3864020" y="224799"/>
                  <a:pt x="3848079" y="217714"/>
                </a:cubicBezTo>
                <a:cubicBezTo>
                  <a:pt x="3762315" y="179597"/>
                  <a:pt x="3730004" y="185243"/>
                  <a:pt x="3630365" y="174172"/>
                </a:cubicBezTo>
                <a:cubicBezTo>
                  <a:pt x="3611013" y="169334"/>
                  <a:pt x="3591934" y="163225"/>
                  <a:pt x="3572308" y="159657"/>
                </a:cubicBezTo>
                <a:cubicBezTo>
                  <a:pt x="3538649" y="153537"/>
                  <a:pt x="3504042" y="152836"/>
                  <a:pt x="3470708" y="145143"/>
                </a:cubicBezTo>
                <a:cubicBezTo>
                  <a:pt x="3440893" y="138263"/>
                  <a:pt x="3413307" y="123535"/>
                  <a:pt x="3383622" y="116114"/>
                </a:cubicBezTo>
                <a:cubicBezTo>
                  <a:pt x="3280932" y="90442"/>
                  <a:pt x="3368967" y="110811"/>
                  <a:pt x="3238479" y="87086"/>
                </a:cubicBezTo>
                <a:cubicBezTo>
                  <a:pt x="3179670" y="76394"/>
                  <a:pt x="3139399" y="65184"/>
                  <a:pt x="3078822" y="58057"/>
                </a:cubicBezTo>
                <a:cubicBezTo>
                  <a:pt x="2956792" y="43700"/>
                  <a:pt x="2805779" y="36457"/>
                  <a:pt x="2686937" y="29029"/>
                </a:cubicBezTo>
                <a:cubicBezTo>
                  <a:pt x="2648232" y="24191"/>
                  <a:pt x="2609375" y="20445"/>
                  <a:pt x="2570822" y="14514"/>
                </a:cubicBezTo>
                <a:cubicBezTo>
                  <a:pt x="2546439" y="10763"/>
                  <a:pt x="2522920" y="0"/>
                  <a:pt x="2498251" y="0"/>
                </a:cubicBezTo>
                <a:cubicBezTo>
                  <a:pt x="2386870" y="0"/>
                  <a:pt x="2275698" y="9676"/>
                  <a:pt x="2164422" y="14514"/>
                </a:cubicBezTo>
                <a:cubicBezTo>
                  <a:pt x="1930437" y="43764"/>
                  <a:pt x="2168584" y="16427"/>
                  <a:pt x="1816079" y="43543"/>
                </a:cubicBezTo>
                <a:cubicBezTo>
                  <a:pt x="1704712" y="52110"/>
                  <a:pt x="1482251" y="72572"/>
                  <a:pt x="1482251" y="72572"/>
                </a:cubicBezTo>
                <a:cubicBezTo>
                  <a:pt x="1279961" y="113029"/>
                  <a:pt x="1601729" y="51357"/>
                  <a:pt x="1250022" y="101600"/>
                </a:cubicBezTo>
                <a:cubicBezTo>
                  <a:pt x="1234876" y="103764"/>
                  <a:pt x="1221660" y="114216"/>
                  <a:pt x="1206479" y="116114"/>
                </a:cubicBezTo>
                <a:cubicBezTo>
                  <a:pt x="1143885" y="123938"/>
                  <a:pt x="1080591" y="124648"/>
                  <a:pt x="1017794" y="130629"/>
                </a:cubicBezTo>
                <a:cubicBezTo>
                  <a:pt x="978964" y="134327"/>
                  <a:pt x="940293" y="139627"/>
                  <a:pt x="901679" y="145143"/>
                </a:cubicBezTo>
                <a:cubicBezTo>
                  <a:pt x="872546" y="149305"/>
                  <a:pt x="843965" y="157821"/>
                  <a:pt x="814594" y="159657"/>
                </a:cubicBezTo>
                <a:cubicBezTo>
                  <a:pt x="688955" y="167510"/>
                  <a:pt x="563013" y="169334"/>
                  <a:pt x="437222" y="174172"/>
                </a:cubicBezTo>
                <a:cubicBezTo>
                  <a:pt x="343629" y="205369"/>
                  <a:pt x="433190" y="178895"/>
                  <a:pt x="263051" y="203200"/>
                </a:cubicBezTo>
                <a:cubicBezTo>
                  <a:pt x="238629" y="206689"/>
                  <a:pt x="214932" y="214454"/>
                  <a:pt x="190479" y="217714"/>
                </a:cubicBezTo>
                <a:cubicBezTo>
                  <a:pt x="142284" y="224140"/>
                  <a:pt x="93718" y="227391"/>
                  <a:pt x="45337" y="232229"/>
                </a:cubicBezTo>
                <a:cubicBezTo>
                  <a:pt x="40499" y="246743"/>
                  <a:pt x="37664" y="262088"/>
                  <a:pt x="30822" y="275772"/>
                </a:cubicBezTo>
                <a:cubicBezTo>
                  <a:pt x="23021" y="291374"/>
                  <a:pt x="2624" y="301890"/>
                  <a:pt x="1794" y="319314"/>
                </a:cubicBezTo>
                <a:cubicBezTo>
                  <a:pt x="-2355" y="406436"/>
                  <a:pt x="-12" y="494892"/>
                  <a:pt x="16308" y="580572"/>
                </a:cubicBezTo>
                <a:cubicBezTo>
                  <a:pt x="20149" y="600736"/>
                  <a:pt x="44082" y="610974"/>
                  <a:pt x="59851" y="624114"/>
                </a:cubicBezTo>
                <a:cubicBezTo>
                  <a:pt x="97368" y="655378"/>
                  <a:pt x="103295" y="653110"/>
                  <a:pt x="146937" y="667657"/>
                </a:cubicBezTo>
                <a:cubicBezTo>
                  <a:pt x="229184" y="662819"/>
                  <a:pt x="311698" y="661341"/>
                  <a:pt x="393679" y="653143"/>
                </a:cubicBezTo>
                <a:cubicBezTo>
                  <a:pt x="408902" y="651621"/>
                  <a:pt x="422007" y="640231"/>
                  <a:pt x="437222" y="638629"/>
                </a:cubicBezTo>
                <a:cubicBezTo>
                  <a:pt x="514357" y="630509"/>
                  <a:pt x="592041" y="628952"/>
                  <a:pt x="669451" y="624114"/>
                </a:cubicBezTo>
                <a:cubicBezTo>
                  <a:pt x="772622" y="634432"/>
                  <a:pt x="819943" y="637101"/>
                  <a:pt x="916194" y="653143"/>
                </a:cubicBezTo>
                <a:cubicBezTo>
                  <a:pt x="1068308" y="678495"/>
                  <a:pt x="916330" y="656073"/>
                  <a:pt x="1046822" y="682172"/>
                </a:cubicBezTo>
                <a:cubicBezTo>
                  <a:pt x="1075680" y="687944"/>
                  <a:pt x="1104879" y="691848"/>
                  <a:pt x="1133908" y="696686"/>
                </a:cubicBezTo>
                <a:cubicBezTo>
                  <a:pt x="1198603" y="680513"/>
                  <a:pt x="1177860" y="696278"/>
                  <a:pt x="1206479" y="667657"/>
                </a:cubicBez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8490345"/>
      </p:ext>
    </p:extLst>
  </p:cSld>
  <p:clrMapOvr>
    <a:masterClrMapping/>
  </p:clrMapOvr>
  <p:transition/>
</p:sld>
</file>

<file path=ppt/slides/slide4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71486" y="6551842"/>
            <a:ext cx="4572000" cy="215444"/>
          </a:xfrm>
          <a:prstGeom prst="rect">
            <a:avLst/>
          </a:prstGeom>
        </p:spPr>
        <p:txBody>
          <a:bodyPr>
            <a:spAutoFit/>
          </a:bodyPr>
          <a:lstStyle/>
          <a:p>
            <a:r>
              <a:rPr lang="en-US" sz="800" i="0" dirty="0">
                <a:solidFill>
                  <a:srgbClr val="FFFFFF"/>
                </a:solidFill>
                <a:hlinkClick r:id="rId3"/>
              </a:rPr>
              <a:t>http://en.wikipedia.org/wiki/Italy</a:t>
            </a:r>
            <a:endParaRPr lang="en-US" sz="800" i="0" dirty="0">
              <a:solidFill>
                <a:srgbClr val="FFFFFF"/>
              </a:solidFill>
            </a:endParaRPr>
          </a:p>
        </p:txBody>
      </p:sp>
      <p:pic>
        <p:nvPicPr>
          <p:cNvPr id="64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sp>
        <p:nvSpPr>
          <p:cNvPr id="8" name="Rectangle 7"/>
          <p:cNvSpPr/>
          <p:nvPr/>
        </p:nvSpPr>
        <p:spPr>
          <a:xfrm>
            <a:off x="685800" y="990601"/>
            <a:ext cx="7772400" cy="4855464"/>
          </a:xfrm>
          <a:prstGeom prst="rect">
            <a:avLst/>
          </a:prstGeom>
          <a:solidFill>
            <a:srgbClr val="FFFFFF">
              <a:alpha val="84706"/>
            </a:srgbClr>
          </a:solidFill>
        </p:spPr>
        <p:txBody>
          <a:bodyPr wrap="none">
            <a:noAutofit/>
          </a:bodyPr>
          <a:lstStyle/>
          <a:p>
            <a:endParaRPr lang="en-US" i="0" dirty="0">
              <a:solidFill>
                <a:srgbClr val="000000"/>
              </a:solidFill>
            </a:endParaRPr>
          </a:p>
          <a:p>
            <a:endParaRPr lang="en-US" i="0" dirty="0">
              <a:solidFill>
                <a:srgbClr val="000000"/>
              </a:solidFill>
            </a:endParaRPr>
          </a:p>
          <a:p>
            <a:endParaRPr lang="en-US" i="0" dirty="0">
              <a:solidFill>
                <a:srgbClr val="000000"/>
              </a:solidFill>
            </a:endParaRPr>
          </a:p>
          <a:p>
            <a:r>
              <a:rPr lang="en-US" i="0" dirty="0">
                <a:solidFill>
                  <a:srgbClr val="000000"/>
                </a:solidFill>
              </a:rPr>
              <a:t>Formation of Italy</a:t>
            </a:r>
          </a:p>
          <a:p>
            <a:r>
              <a:rPr lang="en-US" i="0" dirty="0">
                <a:solidFill>
                  <a:srgbClr val="000000"/>
                </a:solidFill>
              </a:rPr>
              <a:t>Unification —17 March 1861 </a:t>
            </a:r>
          </a:p>
          <a:p>
            <a:r>
              <a:rPr lang="en-US" i="0" dirty="0">
                <a:solidFill>
                  <a:schemeClr val="accent1">
                    <a:lumMod val="90000"/>
                  </a:schemeClr>
                </a:solidFill>
              </a:rPr>
              <a:t>Republic —2 June 1946</a:t>
            </a:r>
          </a:p>
          <a:p>
            <a:r>
              <a:rPr lang="en-US" i="0" dirty="0">
                <a:solidFill>
                  <a:srgbClr val="000000"/>
                </a:solidFill>
              </a:rPr>
              <a:t> </a:t>
            </a:r>
          </a:p>
        </p:txBody>
      </p:sp>
    </p:spTree>
    <p:extLst>
      <p:ext uri="{BB962C8B-B14F-4D97-AF65-F5344CB8AC3E}">
        <p14:creationId xmlns:p14="http://schemas.microsoft.com/office/powerpoint/2010/main" val="2924745233"/>
      </p:ext>
    </p:extLst>
  </p:cSld>
  <p:clrMapOvr>
    <a:masterClrMapping/>
  </p:clrMapOvr>
  <p:transition/>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7827" name="Rectangle 3"/>
          <p:cNvSpPr>
            <a:spLocks noGrp="1" noChangeArrowheads="1"/>
          </p:cNvSpPr>
          <p:nvPr>
            <p:ph type="body" idx="1"/>
          </p:nvPr>
        </p:nvSpPr>
        <p:spPr>
          <a:xfrm>
            <a:off x="914400" y="2047149"/>
            <a:ext cx="7315200" cy="3896451"/>
          </a:xfrm>
        </p:spPr>
        <p:txBody>
          <a:bodyPr/>
          <a:lstStyle/>
          <a:p>
            <a:pPr marL="0" indent="0" algn="ctr" eaLnBrk="1" hangingPunct="1">
              <a:lnSpc>
                <a:spcPct val="110000"/>
              </a:lnSpc>
              <a:buNone/>
            </a:pPr>
            <a:r>
              <a:rPr lang="en-US" dirty="0"/>
              <a:t>Italy emerged as a nation-state </a:t>
            </a:r>
          </a:p>
          <a:p>
            <a:pPr marL="0" indent="0" algn="ctr" eaLnBrk="1" hangingPunct="1">
              <a:lnSpc>
                <a:spcPct val="110000"/>
              </a:lnSpc>
              <a:buNone/>
            </a:pPr>
            <a:r>
              <a:rPr lang="en-US" dirty="0"/>
              <a:t>in 1861</a:t>
            </a:r>
          </a:p>
          <a:p>
            <a:pPr marL="0" indent="0" algn="ctr" eaLnBrk="1" hangingPunct="1">
              <a:lnSpc>
                <a:spcPct val="110000"/>
              </a:lnSpc>
              <a:buNone/>
            </a:pPr>
            <a:r>
              <a:rPr lang="en-US" dirty="0"/>
              <a:t>as a result of national unification, known as the </a:t>
            </a:r>
          </a:p>
          <a:p>
            <a:pPr marL="0" indent="0" algn="ctr" eaLnBrk="1" hangingPunct="1">
              <a:lnSpc>
                <a:spcPct val="110000"/>
              </a:lnSpc>
              <a:buNone/>
            </a:pPr>
            <a:r>
              <a:rPr lang="en-US" sz="4000" b="1" i="1" dirty="0" err="1"/>
              <a:t>risorgimento</a:t>
            </a:r>
            <a:r>
              <a:rPr lang="en-US" dirty="0"/>
              <a:t>, </a:t>
            </a:r>
          </a:p>
          <a:p>
            <a:pPr marL="0" indent="0" algn="ctr" eaLnBrk="1" hangingPunct="1">
              <a:lnSpc>
                <a:spcPct val="110000"/>
              </a:lnSpc>
              <a:buNone/>
            </a:pPr>
            <a:r>
              <a:rPr lang="en-US" dirty="0"/>
              <a:t>or revival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2333172"/>
            <a:ext cx="7315200" cy="3022366"/>
          </a:xfrm>
        </p:spPr>
        <p:txBody>
          <a:bodyPr/>
          <a:lstStyle/>
          <a:p>
            <a:pPr marL="0" indent="0" algn="ctr" eaLnBrk="1" hangingPunct="1">
              <a:buNone/>
            </a:pPr>
            <a:r>
              <a:rPr lang="en-US" dirty="0"/>
              <a:t>Before unification, </a:t>
            </a:r>
          </a:p>
          <a:p>
            <a:pPr marL="0" indent="0" algn="ctr" eaLnBrk="1" hangingPunct="1">
              <a:buNone/>
            </a:pPr>
            <a:r>
              <a:rPr lang="en-US" sz="3600" b="1" dirty="0"/>
              <a:t>Italians never quite identified with the many foreign bodies that conquered and ruled them</a:t>
            </a:r>
          </a:p>
          <a:p>
            <a:pPr marL="0" indent="0" algn="ctr" eaLnBrk="1" hangingPunct="1">
              <a:buNone/>
            </a:pPr>
            <a:r>
              <a:rPr lang="en-US" sz="3600" b="1" dirty="0"/>
              <a:t>.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714" y="0"/>
            <a:ext cx="28218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2032713" y="6551842"/>
            <a:ext cx="507222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http://en.wikipedia.org/wiki/History_of_Italy_during_foreign_domination_and_the_unification</a:t>
            </a:r>
            <a:endParaRPr lang="en-US" sz="800" b="0" i="0" dirty="0">
              <a:solidFill>
                <a:srgbClr val="000000"/>
              </a:solidFill>
            </a:endParaRPr>
          </a:p>
        </p:txBody>
      </p:sp>
      <p:sp>
        <p:nvSpPr>
          <p:cNvPr id="2" name="Freeform 1"/>
          <p:cNvSpPr/>
          <p:nvPr/>
        </p:nvSpPr>
        <p:spPr>
          <a:xfrm>
            <a:off x="3054303" y="2057400"/>
            <a:ext cx="3026883" cy="4800600"/>
          </a:xfrm>
          <a:custGeom>
            <a:avLst/>
            <a:gdLst>
              <a:gd name="connsiteX0" fmla="*/ 1267842 w 2501556"/>
              <a:gd name="connsiteY0" fmla="*/ 5036457 h 5036457"/>
              <a:gd name="connsiteX1" fmla="*/ 1151728 w 2501556"/>
              <a:gd name="connsiteY1" fmla="*/ 4992915 h 5036457"/>
              <a:gd name="connsiteX2" fmla="*/ 1093671 w 2501556"/>
              <a:gd name="connsiteY2" fmla="*/ 4978400 h 5036457"/>
              <a:gd name="connsiteX3" fmla="*/ 1035614 w 2501556"/>
              <a:gd name="connsiteY3" fmla="*/ 4949372 h 5036457"/>
              <a:gd name="connsiteX4" fmla="*/ 992071 w 2501556"/>
              <a:gd name="connsiteY4" fmla="*/ 4920343 h 5036457"/>
              <a:gd name="connsiteX5" fmla="*/ 934014 w 2501556"/>
              <a:gd name="connsiteY5" fmla="*/ 4905829 h 5036457"/>
              <a:gd name="connsiteX6" fmla="*/ 890471 w 2501556"/>
              <a:gd name="connsiteY6" fmla="*/ 4891315 h 5036457"/>
              <a:gd name="connsiteX7" fmla="*/ 803385 w 2501556"/>
              <a:gd name="connsiteY7" fmla="*/ 4833257 h 5036457"/>
              <a:gd name="connsiteX8" fmla="*/ 759842 w 2501556"/>
              <a:gd name="connsiteY8" fmla="*/ 4804229 h 5036457"/>
              <a:gd name="connsiteX9" fmla="*/ 614699 w 2501556"/>
              <a:gd name="connsiteY9" fmla="*/ 4717143 h 5036457"/>
              <a:gd name="connsiteX10" fmla="*/ 527614 w 2501556"/>
              <a:gd name="connsiteY10" fmla="*/ 4659086 h 5036457"/>
              <a:gd name="connsiteX11" fmla="*/ 484071 w 2501556"/>
              <a:gd name="connsiteY11" fmla="*/ 4630057 h 5036457"/>
              <a:gd name="connsiteX12" fmla="*/ 440528 w 2501556"/>
              <a:gd name="connsiteY12" fmla="*/ 4586515 h 5036457"/>
              <a:gd name="connsiteX13" fmla="*/ 382471 w 2501556"/>
              <a:gd name="connsiteY13" fmla="*/ 4557486 h 5036457"/>
              <a:gd name="connsiteX14" fmla="*/ 338928 w 2501556"/>
              <a:gd name="connsiteY14" fmla="*/ 4513943 h 5036457"/>
              <a:gd name="connsiteX15" fmla="*/ 251842 w 2501556"/>
              <a:gd name="connsiteY15" fmla="*/ 4455886 h 5036457"/>
              <a:gd name="connsiteX16" fmla="*/ 208299 w 2501556"/>
              <a:gd name="connsiteY16" fmla="*/ 4426857 h 5036457"/>
              <a:gd name="connsiteX17" fmla="*/ 135728 w 2501556"/>
              <a:gd name="connsiteY17" fmla="*/ 4281715 h 5036457"/>
              <a:gd name="connsiteX18" fmla="*/ 121214 w 2501556"/>
              <a:gd name="connsiteY18" fmla="*/ 3831772 h 5036457"/>
              <a:gd name="connsiteX19" fmla="*/ 106699 w 2501556"/>
              <a:gd name="connsiteY19" fmla="*/ 3715657 h 5036457"/>
              <a:gd name="connsiteX20" fmla="*/ 77671 w 2501556"/>
              <a:gd name="connsiteY20" fmla="*/ 3512457 h 5036457"/>
              <a:gd name="connsiteX21" fmla="*/ 63156 w 2501556"/>
              <a:gd name="connsiteY21" fmla="*/ 3396343 h 5036457"/>
              <a:gd name="connsiteX22" fmla="*/ 48642 w 2501556"/>
              <a:gd name="connsiteY22" fmla="*/ 3323772 h 5036457"/>
              <a:gd name="connsiteX23" fmla="*/ 19614 w 2501556"/>
              <a:gd name="connsiteY23" fmla="*/ 3120572 h 5036457"/>
              <a:gd name="connsiteX24" fmla="*/ 19614 w 2501556"/>
              <a:gd name="connsiteY24" fmla="*/ 2365829 h 5036457"/>
              <a:gd name="connsiteX25" fmla="*/ 34128 w 2501556"/>
              <a:gd name="connsiteY25" fmla="*/ 2293257 h 5036457"/>
              <a:gd name="connsiteX26" fmla="*/ 48642 w 2501556"/>
              <a:gd name="connsiteY26" fmla="*/ 2206172 h 5036457"/>
              <a:gd name="connsiteX27" fmla="*/ 106699 w 2501556"/>
              <a:gd name="connsiteY27" fmla="*/ 1930400 h 5036457"/>
              <a:gd name="connsiteX28" fmla="*/ 121214 w 2501556"/>
              <a:gd name="connsiteY28" fmla="*/ 1799772 h 5036457"/>
              <a:gd name="connsiteX29" fmla="*/ 150242 w 2501556"/>
              <a:gd name="connsiteY29" fmla="*/ 1683657 h 5036457"/>
              <a:gd name="connsiteX30" fmla="*/ 164756 w 2501556"/>
              <a:gd name="connsiteY30" fmla="*/ 1524000 h 5036457"/>
              <a:gd name="connsiteX31" fmla="*/ 179271 w 2501556"/>
              <a:gd name="connsiteY31" fmla="*/ 1277257 h 5036457"/>
              <a:gd name="connsiteX32" fmla="*/ 222814 w 2501556"/>
              <a:gd name="connsiteY32" fmla="*/ 1088572 h 5036457"/>
              <a:gd name="connsiteX33" fmla="*/ 237328 w 2501556"/>
              <a:gd name="connsiteY33" fmla="*/ 551543 h 5036457"/>
              <a:gd name="connsiteX34" fmla="*/ 280871 w 2501556"/>
              <a:gd name="connsiteY34" fmla="*/ 348343 h 5036457"/>
              <a:gd name="connsiteX35" fmla="*/ 309899 w 2501556"/>
              <a:gd name="connsiteY35" fmla="*/ 290286 h 5036457"/>
              <a:gd name="connsiteX36" fmla="*/ 353442 w 2501556"/>
              <a:gd name="connsiteY36" fmla="*/ 203200 h 5036457"/>
              <a:gd name="connsiteX37" fmla="*/ 484071 w 2501556"/>
              <a:gd name="connsiteY37" fmla="*/ 101600 h 5036457"/>
              <a:gd name="connsiteX38" fmla="*/ 571156 w 2501556"/>
              <a:gd name="connsiteY38" fmla="*/ 72572 h 5036457"/>
              <a:gd name="connsiteX39" fmla="*/ 672756 w 2501556"/>
              <a:gd name="connsiteY39" fmla="*/ 43543 h 5036457"/>
              <a:gd name="connsiteX40" fmla="*/ 774356 w 2501556"/>
              <a:gd name="connsiteY40" fmla="*/ 29029 h 5036457"/>
              <a:gd name="connsiteX41" fmla="*/ 861442 w 2501556"/>
              <a:gd name="connsiteY41" fmla="*/ 14515 h 5036457"/>
              <a:gd name="connsiteX42" fmla="*/ 1064642 w 2501556"/>
              <a:gd name="connsiteY42" fmla="*/ 0 h 5036457"/>
              <a:gd name="connsiteX43" fmla="*/ 1325899 w 2501556"/>
              <a:gd name="connsiteY43" fmla="*/ 14515 h 5036457"/>
              <a:gd name="connsiteX44" fmla="*/ 1383956 w 2501556"/>
              <a:gd name="connsiteY44" fmla="*/ 29029 h 5036457"/>
              <a:gd name="connsiteX45" fmla="*/ 1514585 w 2501556"/>
              <a:gd name="connsiteY45" fmla="*/ 58057 h 5036457"/>
              <a:gd name="connsiteX46" fmla="*/ 1616185 w 2501556"/>
              <a:gd name="connsiteY46" fmla="*/ 87086 h 5036457"/>
              <a:gd name="connsiteX47" fmla="*/ 1717785 w 2501556"/>
              <a:gd name="connsiteY47" fmla="*/ 145143 h 5036457"/>
              <a:gd name="connsiteX48" fmla="*/ 1804871 w 2501556"/>
              <a:gd name="connsiteY48" fmla="*/ 203200 h 5036457"/>
              <a:gd name="connsiteX49" fmla="*/ 1891956 w 2501556"/>
              <a:gd name="connsiteY49" fmla="*/ 232229 h 5036457"/>
              <a:gd name="connsiteX50" fmla="*/ 1979042 w 2501556"/>
              <a:gd name="connsiteY50" fmla="*/ 275772 h 5036457"/>
              <a:gd name="connsiteX51" fmla="*/ 2051614 w 2501556"/>
              <a:gd name="connsiteY51" fmla="*/ 377372 h 5036457"/>
              <a:gd name="connsiteX52" fmla="*/ 2080642 w 2501556"/>
              <a:gd name="connsiteY52" fmla="*/ 464457 h 5036457"/>
              <a:gd name="connsiteX53" fmla="*/ 2167728 w 2501556"/>
              <a:gd name="connsiteY53" fmla="*/ 537029 h 5036457"/>
              <a:gd name="connsiteX54" fmla="*/ 2196756 w 2501556"/>
              <a:gd name="connsiteY54" fmla="*/ 580572 h 5036457"/>
              <a:gd name="connsiteX55" fmla="*/ 2283842 w 2501556"/>
              <a:gd name="connsiteY55" fmla="*/ 667657 h 5036457"/>
              <a:gd name="connsiteX56" fmla="*/ 2312871 w 2501556"/>
              <a:gd name="connsiteY56" fmla="*/ 711200 h 5036457"/>
              <a:gd name="connsiteX57" fmla="*/ 2356414 w 2501556"/>
              <a:gd name="connsiteY57" fmla="*/ 725715 h 5036457"/>
              <a:gd name="connsiteX58" fmla="*/ 2370928 w 2501556"/>
              <a:gd name="connsiteY58" fmla="*/ 769257 h 5036457"/>
              <a:gd name="connsiteX59" fmla="*/ 2399956 w 2501556"/>
              <a:gd name="connsiteY59" fmla="*/ 812800 h 5036457"/>
              <a:gd name="connsiteX60" fmla="*/ 2414471 w 2501556"/>
              <a:gd name="connsiteY60" fmla="*/ 870857 h 5036457"/>
              <a:gd name="connsiteX61" fmla="*/ 2428985 w 2501556"/>
              <a:gd name="connsiteY61" fmla="*/ 914400 h 5036457"/>
              <a:gd name="connsiteX62" fmla="*/ 2458014 w 2501556"/>
              <a:gd name="connsiteY62" fmla="*/ 1030515 h 5036457"/>
              <a:gd name="connsiteX63" fmla="*/ 2472528 w 2501556"/>
              <a:gd name="connsiteY63" fmla="*/ 1204686 h 5036457"/>
              <a:gd name="connsiteX64" fmla="*/ 2487042 w 2501556"/>
              <a:gd name="connsiteY64" fmla="*/ 1262743 h 5036457"/>
              <a:gd name="connsiteX65" fmla="*/ 2501556 w 2501556"/>
              <a:gd name="connsiteY65" fmla="*/ 1349829 h 5036457"/>
              <a:gd name="connsiteX66" fmla="*/ 2472528 w 2501556"/>
              <a:gd name="connsiteY66" fmla="*/ 2002972 h 5036457"/>
              <a:gd name="connsiteX67" fmla="*/ 2458014 w 2501556"/>
              <a:gd name="connsiteY67" fmla="*/ 2061029 h 5036457"/>
              <a:gd name="connsiteX68" fmla="*/ 2414471 w 2501556"/>
              <a:gd name="connsiteY68" fmla="*/ 2249715 h 5036457"/>
              <a:gd name="connsiteX69" fmla="*/ 2385442 w 2501556"/>
              <a:gd name="connsiteY69" fmla="*/ 2322286 h 5036457"/>
              <a:gd name="connsiteX70" fmla="*/ 2370928 w 2501556"/>
              <a:gd name="connsiteY70" fmla="*/ 2409372 h 5036457"/>
              <a:gd name="connsiteX71" fmla="*/ 2356414 w 2501556"/>
              <a:gd name="connsiteY71" fmla="*/ 2510972 h 5036457"/>
              <a:gd name="connsiteX72" fmla="*/ 2327385 w 2501556"/>
              <a:gd name="connsiteY72" fmla="*/ 2641600 h 5036457"/>
              <a:gd name="connsiteX73" fmla="*/ 2312871 w 2501556"/>
              <a:gd name="connsiteY73" fmla="*/ 2757715 h 5036457"/>
              <a:gd name="connsiteX74" fmla="*/ 2283842 w 2501556"/>
              <a:gd name="connsiteY74" fmla="*/ 2859315 h 5036457"/>
              <a:gd name="connsiteX75" fmla="*/ 2269328 w 2501556"/>
              <a:gd name="connsiteY75" fmla="*/ 2917372 h 5036457"/>
              <a:gd name="connsiteX76" fmla="*/ 2240299 w 2501556"/>
              <a:gd name="connsiteY76" fmla="*/ 3585029 h 5036457"/>
              <a:gd name="connsiteX77" fmla="*/ 2211271 w 2501556"/>
              <a:gd name="connsiteY77" fmla="*/ 3889829 h 5036457"/>
              <a:gd name="connsiteX78" fmla="*/ 2196756 w 2501556"/>
              <a:gd name="connsiteY78" fmla="*/ 4093029 h 5036457"/>
              <a:gd name="connsiteX79" fmla="*/ 2182242 w 2501556"/>
              <a:gd name="connsiteY79" fmla="*/ 4151086 h 5036457"/>
              <a:gd name="connsiteX80" fmla="*/ 2153214 w 2501556"/>
              <a:gd name="connsiteY80" fmla="*/ 4383315 h 5036457"/>
              <a:gd name="connsiteX81" fmla="*/ 2109671 w 2501556"/>
              <a:gd name="connsiteY81" fmla="*/ 4542972 h 5036457"/>
              <a:gd name="connsiteX82" fmla="*/ 2095156 w 2501556"/>
              <a:gd name="connsiteY82" fmla="*/ 4586515 h 5036457"/>
              <a:gd name="connsiteX83" fmla="*/ 2051614 w 2501556"/>
              <a:gd name="connsiteY83" fmla="*/ 4775200 h 5036457"/>
              <a:gd name="connsiteX84" fmla="*/ 2008071 w 2501556"/>
              <a:gd name="connsiteY84" fmla="*/ 4804229 h 5036457"/>
              <a:gd name="connsiteX85" fmla="*/ 1964528 w 2501556"/>
              <a:gd name="connsiteY85" fmla="*/ 4847772 h 5036457"/>
              <a:gd name="connsiteX86" fmla="*/ 1833899 w 2501556"/>
              <a:gd name="connsiteY86" fmla="*/ 4876800 h 5036457"/>
              <a:gd name="connsiteX87" fmla="*/ 1746814 w 2501556"/>
              <a:gd name="connsiteY87" fmla="*/ 4905829 h 5036457"/>
              <a:gd name="connsiteX88" fmla="*/ 1500071 w 2501556"/>
              <a:gd name="connsiteY88" fmla="*/ 4934857 h 5036457"/>
              <a:gd name="connsiteX89" fmla="*/ 1354928 w 2501556"/>
              <a:gd name="connsiteY89" fmla="*/ 4978400 h 5036457"/>
              <a:gd name="connsiteX90" fmla="*/ 1311385 w 2501556"/>
              <a:gd name="connsiteY90" fmla="*/ 4992915 h 5036457"/>
              <a:gd name="connsiteX91" fmla="*/ 1166242 w 2501556"/>
              <a:gd name="connsiteY91" fmla="*/ 5007429 h 5036457"/>
              <a:gd name="connsiteX92" fmla="*/ 992071 w 2501556"/>
              <a:gd name="connsiteY92" fmla="*/ 5021943 h 503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2501556" h="5036457">
                <a:moveTo>
                  <a:pt x="1267842" y="5036457"/>
                </a:moveTo>
                <a:cubicBezTo>
                  <a:pt x="1229492" y="5021117"/>
                  <a:pt x="1191551" y="5004293"/>
                  <a:pt x="1151728" y="4992915"/>
                </a:cubicBezTo>
                <a:cubicBezTo>
                  <a:pt x="1132548" y="4987435"/>
                  <a:pt x="1112349" y="4985404"/>
                  <a:pt x="1093671" y="4978400"/>
                </a:cubicBezTo>
                <a:cubicBezTo>
                  <a:pt x="1073412" y="4970803"/>
                  <a:pt x="1054400" y="4960107"/>
                  <a:pt x="1035614" y="4949372"/>
                </a:cubicBezTo>
                <a:cubicBezTo>
                  <a:pt x="1020468" y="4940717"/>
                  <a:pt x="1008105" y="4927215"/>
                  <a:pt x="992071" y="4920343"/>
                </a:cubicBezTo>
                <a:cubicBezTo>
                  <a:pt x="973736" y="4912485"/>
                  <a:pt x="953194" y="4911309"/>
                  <a:pt x="934014" y="4905829"/>
                </a:cubicBezTo>
                <a:cubicBezTo>
                  <a:pt x="919303" y="4901626"/>
                  <a:pt x="904985" y="4896153"/>
                  <a:pt x="890471" y="4891315"/>
                </a:cubicBezTo>
                <a:lnTo>
                  <a:pt x="803385" y="4833257"/>
                </a:lnTo>
                <a:cubicBezTo>
                  <a:pt x="788871" y="4823581"/>
                  <a:pt x="775444" y="4812030"/>
                  <a:pt x="759842" y="4804229"/>
                </a:cubicBezTo>
                <a:cubicBezTo>
                  <a:pt x="670579" y="4759597"/>
                  <a:pt x="719790" y="4787203"/>
                  <a:pt x="614699" y="4717143"/>
                </a:cubicBezTo>
                <a:lnTo>
                  <a:pt x="527614" y="4659086"/>
                </a:lnTo>
                <a:cubicBezTo>
                  <a:pt x="513100" y="4649410"/>
                  <a:pt x="496406" y="4642392"/>
                  <a:pt x="484071" y="4630057"/>
                </a:cubicBezTo>
                <a:cubicBezTo>
                  <a:pt x="469557" y="4615543"/>
                  <a:pt x="457231" y="4598446"/>
                  <a:pt x="440528" y="4586515"/>
                </a:cubicBezTo>
                <a:cubicBezTo>
                  <a:pt x="422922" y="4573939"/>
                  <a:pt x="400077" y="4570062"/>
                  <a:pt x="382471" y="4557486"/>
                </a:cubicBezTo>
                <a:cubicBezTo>
                  <a:pt x="365768" y="4545555"/>
                  <a:pt x="355131" y="4526545"/>
                  <a:pt x="338928" y="4513943"/>
                </a:cubicBezTo>
                <a:cubicBezTo>
                  <a:pt x="311389" y="4492524"/>
                  <a:pt x="280871" y="4475238"/>
                  <a:pt x="251842" y="4455886"/>
                </a:cubicBezTo>
                <a:lnTo>
                  <a:pt x="208299" y="4426857"/>
                </a:lnTo>
                <a:cubicBezTo>
                  <a:pt x="139177" y="4323174"/>
                  <a:pt x="158703" y="4373618"/>
                  <a:pt x="135728" y="4281715"/>
                </a:cubicBezTo>
                <a:cubicBezTo>
                  <a:pt x="130890" y="4131734"/>
                  <a:pt x="128899" y="3981634"/>
                  <a:pt x="121214" y="3831772"/>
                </a:cubicBezTo>
                <a:cubicBezTo>
                  <a:pt x="119216" y="3792817"/>
                  <a:pt x="111257" y="3754396"/>
                  <a:pt x="106699" y="3715657"/>
                </a:cubicBezTo>
                <a:cubicBezTo>
                  <a:pt x="54378" y="3270935"/>
                  <a:pt x="120532" y="3791048"/>
                  <a:pt x="77671" y="3512457"/>
                </a:cubicBezTo>
                <a:cubicBezTo>
                  <a:pt x="71740" y="3473905"/>
                  <a:pt x="69087" y="3434895"/>
                  <a:pt x="63156" y="3396343"/>
                </a:cubicBezTo>
                <a:cubicBezTo>
                  <a:pt x="59405" y="3371960"/>
                  <a:pt x="52131" y="3348193"/>
                  <a:pt x="48642" y="3323772"/>
                </a:cubicBezTo>
                <a:cubicBezTo>
                  <a:pt x="14166" y="3082432"/>
                  <a:pt x="52427" y="3284637"/>
                  <a:pt x="19614" y="3120572"/>
                </a:cubicBezTo>
                <a:cubicBezTo>
                  <a:pt x="-8540" y="2782738"/>
                  <a:pt x="-4458" y="2907436"/>
                  <a:pt x="19614" y="2365829"/>
                </a:cubicBezTo>
                <a:cubicBezTo>
                  <a:pt x="20709" y="2341184"/>
                  <a:pt x="29715" y="2317529"/>
                  <a:pt x="34128" y="2293257"/>
                </a:cubicBezTo>
                <a:cubicBezTo>
                  <a:pt x="39392" y="2264303"/>
                  <a:pt x="42871" y="2235029"/>
                  <a:pt x="48642" y="2206172"/>
                </a:cubicBezTo>
                <a:cubicBezTo>
                  <a:pt x="67065" y="2114057"/>
                  <a:pt x="96325" y="2023764"/>
                  <a:pt x="106699" y="1930400"/>
                </a:cubicBezTo>
                <a:cubicBezTo>
                  <a:pt x="111537" y="1886857"/>
                  <a:pt x="113600" y="1842916"/>
                  <a:pt x="121214" y="1799772"/>
                </a:cubicBezTo>
                <a:cubicBezTo>
                  <a:pt x="128147" y="1760483"/>
                  <a:pt x="150242" y="1683657"/>
                  <a:pt x="150242" y="1683657"/>
                </a:cubicBezTo>
                <a:cubicBezTo>
                  <a:pt x="155080" y="1630438"/>
                  <a:pt x="160949" y="1577303"/>
                  <a:pt x="164756" y="1524000"/>
                </a:cubicBezTo>
                <a:cubicBezTo>
                  <a:pt x="170626" y="1441820"/>
                  <a:pt x="172133" y="1359337"/>
                  <a:pt x="179271" y="1277257"/>
                </a:cubicBezTo>
                <a:cubicBezTo>
                  <a:pt x="185617" y="1204285"/>
                  <a:pt x="202407" y="1159996"/>
                  <a:pt x="222814" y="1088572"/>
                </a:cubicBezTo>
                <a:cubicBezTo>
                  <a:pt x="227652" y="909562"/>
                  <a:pt x="229377" y="730441"/>
                  <a:pt x="237328" y="551543"/>
                </a:cubicBezTo>
                <a:cubicBezTo>
                  <a:pt x="240115" y="488836"/>
                  <a:pt x="251684" y="406718"/>
                  <a:pt x="280871" y="348343"/>
                </a:cubicBezTo>
                <a:cubicBezTo>
                  <a:pt x="290547" y="328991"/>
                  <a:pt x="301376" y="310173"/>
                  <a:pt x="309899" y="290286"/>
                </a:cubicBezTo>
                <a:cubicBezTo>
                  <a:pt x="333001" y="236381"/>
                  <a:pt x="312426" y="252419"/>
                  <a:pt x="353442" y="203200"/>
                </a:cubicBezTo>
                <a:cubicBezTo>
                  <a:pt x="382342" y="168520"/>
                  <a:pt x="446725" y="114049"/>
                  <a:pt x="484071" y="101600"/>
                </a:cubicBezTo>
                <a:lnTo>
                  <a:pt x="571156" y="72572"/>
                </a:lnTo>
                <a:cubicBezTo>
                  <a:pt x="608469" y="60134"/>
                  <a:pt x="632653" y="50834"/>
                  <a:pt x="672756" y="43543"/>
                </a:cubicBezTo>
                <a:cubicBezTo>
                  <a:pt x="706415" y="37423"/>
                  <a:pt x="740543" y="34231"/>
                  <a:pt x="774356" y="29029"/>
                </a:cubicBezTo>
                <a:cubicBezTo>
                  <a:pt x="803443" y="24554"/>
                  <a:pt x="832159" y="17443"/>
                  <a:pt x="861442" y="14515"/>
                </a:cubicBezTo>
                <a:cubicBezTo>
                  <a:pt x="929011" y="7758"/>
                  <a:pt x="996909" y="4838"/>
                  <a:pt x="1064642" y="0"/>
                </a:cubicBezTo>
                <a:cubicBezTo>
                  <a:pt x="1151728" y="4838"/>
                  <a:pt x="1239037" y="6618"/>
                  <a:pt x="1325899" y="14515"/>
                </a:cubicBezTo>
                <a:cubicBezTo>
                  <a:pt x="1345765" y="16321"/>
                  <a:pt x="1364483" y="24702"/>
                  <a:pt x="1383956" y="29029"/>
                </a:cubicBezTo>
                <a:cubicBezTo>
                  <a:pt x="1451289" y="43992"/>
                  <a:pt x="1452647" y="40360"/>
                  <a:pt x="1514585" y="58057"/>
                </a:cubicBezTo>
                <a:cubicBezTo>
                  <a:pt x="1660341" y="99702"/>
                  <a:pt x="1434691" y="41713"/>
                  <a:pt x="1616185" y="87086"/>
                </a:cubicBezTo>
                <a:cubicBezTo>
                  <a:pt x="1713949" y="184850"/>
                  <a:pt x="1600829" y="86666"/>
                  <a:pt x="1717785" y="145143"/>
                </a:cubicBezTo>
                <a:cubicBezTo>
                  <a:pt x="1748990" y="160745"/>
                  <a:pt x="1771773" y="192167"/>
                  <a:pt x="1804871" y="203200"/>
                </a:cubicBezTo>
                <a:cubicBezTo>
                  <a:pt x="1833899" y="212876"/>
                  <a:pt x="1866496" y="215256"/>
                  <a:pt x="1891956" y="232229"/>
                </a:cubicBezTo>
                <a:cubicBezTo>
                  <a:pt x="1948229" y="269744"/>
                  <a:pt x="1918950" y="255741"/>
                  <a:pt x="1979042" y="275772"/>
                </a:cubicBezTo>
                <a:cubicBezTo>
                  <a:pt x="1984890" y="283569"/>
                  <a:pt x="2043897" y="360008"/>
                  <a:pt x="2051614" y="377372"/>
                </a:cubicBezTo>
                <a:cubicBezTo>
                  <a:pt x="2064041" y="405333"/>
                  <a:pt x="2055183" y="447484"/>
                  <a:pt x="2080642" y="464457"/>
                </a:cubicBezTo>
                <a:cubicBezTo>
                  <a:pt x="2123455" y="493000"/>
                  <a:pt x="2132805" y="495121"/>
                  <a:pt x="2167728" y="537029"/>
                </a:cubicBezTo>
                <a:cubicBezTo>
                  <a:pt x="2178895" y="550430"/>
                  <a:pt x="2185167" y="567534"/>
                  <a:pt x="2196756" y="580572"/>
                </a:cubicBezTo>
                <a:cubicBezTo>
                  <a:pt x="2224030" y="611255"/>
                  <a:pt x="2261070" y="633499"/>
                  <a:pt x="2283842" y="667657"/>
                </a:cubicBezTo>
                <a:cubicBezTo>
                  <a:pt x="2293518" y="682171"/>
                  <a:pt x="2299249" y="700303"/>
                  <a:pt x="2312871" y="711200"/>
                </a:cubicBezTo>
                <a:cubicBezTo>
                  <a:pt x="2324818" y="720758"/>
                  <a:pt x="2341900" y="720877"/>
                  <a:pt x="2356414" y="725715"/>
                </a:cubicBezTo>
                <a:cubicBezTo>
                  <a:pt x="2361252" y="740229"/>
                  <a:pt x="2364086" y="755573"/>
                  <a:pt x="2370928" y="769257"/>
                </a:cubicBezTo>
                <a:cubicBezTo>
                  <a:pt x="2378729" y="784859"/>
                  <a:pt x="2393084" y="796767"/>
                  <a:pt x="2399956" y="812800"/>
                </a:cubicBezTo>
                <a:cubicBezTo>
                  <a:pt x="2407814" y="831135"/>
                  <a:pt x="2408991" y="851677"/>
                  <a:pt x="2414471" y="870857"/>
                </a:cubicBezTo>
                <a:cubicBezTo>
                  <a:pt x="2418674" y="885568"/>
                  <a:pt x="2424959" y="899640"/>
                  <a:pt x="2428985" y="914400"/>
                </a:cubicBezTo>
                <a:cubicBezTo>
                  <a:pt x="2439482" y="952890"/>
                  <a:pt x="2458014" y="1030515"/>
                  <a:pt x="2458014" y="1030515"/>
                </a:cubicBezTo>
                <a:cubicBezTo>
                  <a:pt x="2462852" y="1088572"/>
                  <a:pt x="2465302" y="1146878"/>
                  <a:pt x="2472528" y="1204686"/>
                </a:cubicBezTo>
                <a:cubicBezTo>
                  <a:pt x="2475002" y="1224480"/>
                  <a:pt x="2483130" y="1243182"/>
                  <a:pt x="2487042" y="1262743"/>
                </a:cubicBezTo>
                <a:cubicBezTo>
                  <a:pt x="2492813" y="1291601"/>
                  <a:pt x="2496718" y="1320800"/>
                  <a:pt x="2501556" y="1349829"/>
                </a:cubicBezTo>
                <a:cubicBezTo>
                  <a:pt x="2497434" y="1489974"/>
                  <a:pt x="2498056" y="1811507"/>
                  <a:pt x="2472528" y="2002972"/>
                </a:cubicBezTo>
                <a:cubicBezTo>
                  <a:pt x="2469892" y="2022745"/>
                  <a:pt x="2462341" y="2041556"/>
                  <a:pt x="2458014" y="2061029"/>
                </a:cubicBezTo>
                <a:cubicBezTo>
                  <a:pt x="2446330" y="2113606"/>
                  <a:pt x="2432249" y="2205270"/>
                  <a:pt x="2414471" y="2249715"/>
                </a:cubicBezTo>
                <a:lnTo>
                  <a:pt x="2385442" y="2322286"/>
                </a:lnTo>
                <a:cubicBezTo>
                  <a:pt x="2380604" y="2351315"/>
                  <a:pt x="2375403" y="2380285"/>
                  <a:pt x="2370928" y="2409372"/>
                </a:cubicBezTo>
                <a:cubicBezTo>
                  <a:pt x="2365726" y="2443185"/>
                  <a:pt x="2362534" y="2477313"/>
                  <a:pt x="2356414" y="2510972"/>
                </a:cubicBezTo>
                <a:cubicBezTo>
                  <a:pt x="2327518" y="2669900"/>
                  <a:pt x="2356197" y="2454320"/>
                  <a:pt x="2327385" y="2641600"/>
                </a:cubicBezTo>
                <a:cubicBezTo>
                  <a:pt x="2321454" y="2680153"/>
                  <a:pt x="2319284" y="2719240"/>
                  <a:pt x="2312871" y="2757715"/>
                </a:cubicBezTo>
                <a:cubicBezTo>
                  <a:pt x="2303798" y="2812155"/>
                  <a:pt x="2297644" y="2811006"/>
                  <a:pt x="2283842" y="2859315"/>
                </a:cubicBezTo>
                <a:cubicBezTo>
                  <a:pt x="2278362" y="2878495"/>
                  <a:pt x="2274166" y="2898020"/>
                  <a:pt x="2269328" y="2917372"/>
                </a:cubicBezTo>
                <a:cubicBezTo>
                  <a:pt x="2237531" y="3298942"/>
                  <a:pt x="2266743" y="2910711"/>
                  <a:pt x="2240299" y="3585029"/>
                </a:cubicBezTo>
                <a:cubicBezTo>
                  <a:pt x="2230814" y="3826882"/>
                  <a:pt x="2244266" y="3757847"/>
                  <a:pt x="2211271" y="3889829"/>
                </a:cubicBezTo>
                <a:cubicBezTo>
                  <a:pt x="2206433" y="3957562"/>
                  <a:pt x="2204255" y="4025538"/>
                  <a:pt x="2196756" y="4093029"/>
                </a:cubicBezTo>
                <a:cubicBezTo>
                  <a:pt x="2194553" y="4112855"/>
                  <a:pt x="2184716" y="4131292"/>
                  <a:pt x="2182242" y="4151086"/>
                </a:cubicBezTo>
                <a:cubicBezTo>
                  <a:pt x="2135646" y="4523858"/>
                  <a:pt x="2192275" y="4207542"/>
                  <a:pt x="2153214" y="4383315"/>
                </a:cubicBezTo>
                <a:cubicBezTo>
                  <a:pt x="2125863" y="4506392"/>
                  <a:pt x="2154977" y="4407053"/>
                  <a:pt x="2109671" y="4542972"/>
                </a:cubicBezTo>
                <a:lnTo>
                  <a:pt x="2095156" y="4586515"/>
                </a:lnTo>
                <a:cubicBezTo>
                  <a:pt x="2092728" y="4603513"/>
                  <a:pt x="2076780" y="4758422"/>
                  <a:pt x="2051614" y="4775200"/>
                </a:cubicBezTo>
                <a:cubicBezTo>
                  <a:pt x="2037100" y="4784876"/>
                  <a:pt x="2021472" y="4793062"/>
                  <a:pt x="2008071" y="4804229"/>
                </a:cubicBezTo>
                <a:cubicBezTo>
                  <a:pt x="1992302" y="4817370"/>
                  <a:pt x="1982350" y="4837588"/>
                  <a:pt x="1964528" y="4847772"/>
                </a:cubicBezTo>
                <a:cubicBezTo>
                  <a:pt x="1952627" y="4854572"/>
                  <a:pt x="1839351" y="4875313"/>
                  <a:pt x="1833899" y="4876800"/>
                </a:cubicBezTo>
                <a:cubicBezTo>
                  <a:pt x="1804379" y="4884851"/>
                  <a:pt x="1777105" y="4901502"/>
                  <a:pt x="1746814" y="4905829"/>
                </a:cubicBezTo>
                <a:cubicBezTo>
                  <a:pt x="1597080" y="4927219"/>
                  <a:pt x="1679255" y="4916939"/>
                  <a:pt x="1500071" y="4934857"/>
                </a:cubicBezTo>
                <a:cubicBezTo>
                  <a:pt x="1293092" y="5003851"/>
                  <a:pt x="1508493" y="4934524"/>
                  <a:pt x="1354928" y="4978400"/>
                </a:cubicBezTo>
                <a:cubicBezTo>
                  <a:pt x="1340217" y="4982603"/>
                  <a:pt x="1326507" y="4990589"/>
                  <a:pt x="1311385" y="4992915"/>
                </a:cubicBezTo>
                <a:cubicBezTo>
                  <a:pt x="1263328" y="5000308"/>
                  <a:pt x="1214665" y="5003027"/>
                  <a:pt x="1166242" y="5007429"/>
                </a:cubicBezTo>
                <a:lnTo>
                  <a:pt x="992071" y="5021943"/>
                </a:lnTo>
              </a:path>
            </a:pathLst>
          </a:cu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7661236"/>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1357086"/>
            <a:ext cx="7315200" cy="4967514"/>
          </a:xfrm>
        </p:spPr>
        <p:txBody>
          <a:bodyPr/>
          <a:lstStyle/>
          <a:p>
            <a:pPr marL="0" indent="0" algn="ctr" eaLnBrk="1" hangingPunct="1">
              <a:buNone/>
            </a:pPr>
            <a:r>
              <a:rPr lang="en-US" sz="2800" dirty="0">
                <a:solidFill>
                  <a:schemeClr val="accent1"/>
                </a:solidFill>
              </a:rPr>
              <a:t>Before unification, Italians never quite identified with the many foreign bodies that conquered and ruled them.  </a:t>
            </a:r>
          </a:p>
          <a:p>
            <a:pPr marL="0" indent="0" algn="ctr" eaLnBrk="1" hangingPunct="1">
              <a:buNone/>
            </a:pPr>
            <a:r>
              <a:rPr lang="en-US" sz="3600" b="1" dirty="0"/>
              <a:t>This is a possible explanation for Italians’ historic contempt for the law and paying taxes</a:t>
            </a:r>
            <a:endParaRPr lang="en-US" dirty="0"/>
          </a:p>
          <a:p>
            <a:pPr marL="0" indent="0" algn="ctr" eaLnBrk="1" hangingPunct="1">
              <a:buNone/>
            </a:pPr>
            <a:r>
              <a:rPr lang="en-US" sz="2800" dirty="0">
                <a:solidFill>
                  <a:schemeClr val="accent1"/>
                </a:solidFill>
              </a:rPr>
              <a:t>and even though Italians have been influenced overwhelmingly by foreign rule, they have managed to create a culture that is distinctly their own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524000"/>
            <a:ext cx="9144000" cy="4849567"/>
          </a:xfrm>
          <a:prstGeom prst="rect">
            <a:avLst/>
          </a:prstGeom>
        </p:spPr>
      </p:pic>
      <p:sp>
        <p:nvSpPr>
          <p:cNvPr id="5" name="Rectangle 4"/>
          <p:cNvSpPr/>
          <p:nvPr/>
        </p:nvSpPr>
        <p:spPr>
          <a:xfrm>
            <a:off x="685800" y="457200"/>
            <a:ext cx="7848600" cy="830997"/>
          </a:xfrm>
          <a:prstGeom prst="rect">
            <a:avLst/>
          </a:prstGeom>
        </p:spPr>
        <p:txBody>
          <a:bodyPr wrap="square">
            <a:spAutoFit/>
          </a:bodyPr>
          <a:lstStyle/>
          <a:p>
            <a:r>
              <a:rPr lang="en-US" sz="2400" i="0" dirty="0">
                <a:solidFill>
                  <a:schemeClr val="bg1"/>
                </a:solidFill>
              </a:rPr>
              <a:t>“On Day 1 of Broad Lockdown, a Debate Arises: Can Italians Follow the Rules?”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0" y="2133600"/>
            <a:ext cx="1905000" cy="276225"/>
          </a:xfrm>
          <a:prstGeom prst="rect">
            <a:avLst/>
          </a:prstGeom>
        </p:spPr>
      </p:pic>
      <p:sp>
        <p:nvSpPr>
          <p:cNvPr id="7" name="Rectangle 6"/>
          <p:cNvSpPr/>
          <p:nvPr/>
        </p:nvSpPr>
        <p:spPr>
          <a:xfrm>
            <a:off x="7363216" y="2522517"/>
            <a:ext cx="1199367" cy="246221"/>
          </a:xfrm>
          <a:prstGeom prst="rect">
            <a:avLst/>
          </a:prstGeom>
        </p:spPr>
        <p:txBody>
          <a:bodyPr wrap="none">
            <a:spAutoFit/>
          </a:bodyPr>
          <a:lstStyle/>
          <a:p>
            <a:r>
              <a:rPr lang="en-US" sz="1000" b="0" i="0" dirty="0">
                <a:solidFill>
                  <a:schemeClr val="bg1"/>
                </a:solidFill>
              </a:rPr>
              <a:t>March 19, 2020</a:t>
            </a:r>
          </a:p>
        </p:txBody>
      </p:sp>
      <p:sp>
        <p:nvSpPr>
          <p:cNvPr id="8" name="Rectangle 7"/>
          <p:cNvSpPr/>
          <p:nvPr/>
        </p:nvSpPr>
        <p:spPr>
          <a:xfrm>
            <a:off x="1219200" y="6477000"/>
            <a:ext cx="6705600" cy="215444"/>
          </a:xfrm>
          <a:prstGeom prst="rect">
            <a:avLst/>
          </a:prstGeom>
        </p:spPr>
        <p:txBody>
          <a:bodyPr wrap="square">
            <a:spAutoFit/>
          </a:bodyPr>
          <a:lstStyle/>
          <a:p>
            <a:r>
              <a:rPr lang="en-US" sz="800" b="0" i="0" dirty="0">
                <a:hlinkClick r:id="rId4"/>
              </a:rPr>
              <a:t>https://www.nytimes.com/2020/03/08/world/europe/italy-coronavirus-quarantine.html?referringSource=articleShare</a:t>
            </a:r>
            <a:endParaRPr lang="en-US" sz="800" b="0" i="0" dirty="0"/>
          </a:p>
        </p:txBody>
      </p:sp>
    </p:spTree>
    <p:extLst>
      <p:ext uri="{BB962C8B-B14F-4D97-AF65-F5344CB8AC3E}">
        <p14:creationId xmlns:p14="http://schemas.microsoft.com/office/powerpoint/2010/main" val="365437977"/>
      </p:ext>
    </p:extLst>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8851" name="Rectangle 3"/>
          <p:cNvSpPr>
            <a:spLocks noGrp="1" noChangeArrowheads="1"/>
          </p:cNvSpPr>
          <p:nvPr>
            <p:ph type="body" idx="1"/>
          </p:nvPr>
        </p:nvSpPr>
        <p:spPr>
          <a:xfrm>
            <a:off x="914400" y="1326511"/>
            <a:ext cx="7315200" cy="4893647"/>
          </a:xfrm>
        </p:spPr>
        <p:txBody>
          <a:bodyPr/>
          <a:lstStyle/>
          <a:p>
            <a:pPr marL="0" indent="0" algn="ctr" eaLnBrk="1" hangingPunct="1">
              <a:buNone/>
            </a:pPr>
            <a:r>
              <a:rPr lang="en-US" sz="2400" dirty="0">
                <a:solidFill>
                  <a:schemeClr val="accent1"/>
                </a:solidFill>
              </a:rPr>
              <a:t>Before unification, Italians never quite identified with the many foreign bodies that conquered and ruled them.  </a:t>
            </a:r>
          </a:p>
          <a:p>
            <a:pPr marL="0" indent="0" algn="ctr" eaLnBrk="1" hangingPunct="1">
              <a:buNone/>
            </a:pPr>
            <a:r>
              <a:rPr lang="en-US" sz="2400" dirty="0">
                <a:solidFill>
                  <a:schemeClr val="accent1"/>
                </a:solidFill>
              </a:rPr>
              <a:t>This is a possible explanation for Italians’ historic contempt for the law and paying taxes; </a:t>
            </a:r>
          </a:p>
          <a:p>
            <a:pPr marL="0" indent="0" algn="ctr" eaLnBrk="1" hangingPunct="1">
              <a:buNone/>
            </a:pPr>
            <a:r>
              <a:rPr lang="en-US" sz="3600" b="1" dirty="0"/>
              <a:t>and even though Italians have been influenced overwhelmingly by foreign rule, they have managed to create a culture that is distinctly their own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394" name="Rectangle 2"/>
          <p:cNvSpPr>
            <a:spLocks noGrp="1" noChangeArrowheads="1"/>
          </p:cNvSpPr>
          <p:nvPr>
            <p:ph type="body" idx="4294967295"/>
          </p:nvPr>
        </p:nvSpPr>
        <p:spPr>
          <a:xfrm>
            <a:off x="810768" y="2143732"/>
            <a:ext cx="7543800" cy="2419124"/>
          </a:xfrm>
        </p:spPr>
        <p:txBody>
          <a:bodyPr wrap="square">
            <a:spAutoFit/>
          </a:bodyPr>
          <a:lstStyle/>
          <a:p>
            <a:pPr algn="ctr" eaLnBrk="1" hangingPunct="1">
              <a:buFontTx/>
              <a:buNone/>
            </a:pPr>
            <a:r>
              <a:rPr lang="en-US" sz="3600" b="1" dirty="0">
                <a:solidFill>
                  <a:srgbClr val="FF0000"/>
                </a:solidFill>
              </a:rPr>
              <a:t>Back to </a:t>
            </a:r>
          </a:p>
          <a:p>
            <a:pPr algn="ctr" eaLnBrk="1" hangingPunct="1">
              <a:buFontTx/>
              <a:buNone/>
            </a:pPr>
            <a:r>
              <a:rPr lang="en-US" sz="4800" b="1" dirty="0">
                <a:solidFill>
                  <a:srgbClr val="FF0000"/>
                </a:solidFill>
              </a:rPr>
              <a:t>the Opera</a:t>
            </a:r>
          </a:p>
          <a:p>
            <a:pPr algn="ctr" eaLnBrk="1" hangingPunct="1">
              <a:buFontTx/>
              <a:buNone/>
            </a:pPr>
            <a:r>
              <a:rPr lang="en-US" sz="4800" b="1" dirty="0">
                <a:solidFill>
                  <a:srgbClr val="FF0000"/>
                </a:solidFill>
              </a:rPr>
              <a:t>as a metaphor of Italy . . .</a:t>
            </a:r>
          </a:p>
        </p:txBody>
      </p:sp>
    </p:spTree>
    <p:extLst>
      <p:ext uri="{BB962C8B-B14F-4D97-AF65-F5344CB8AC3E}">
        <p14:creationId xmlns:p14="http://schemas.microsoft.com/office/powerpoint/2010/main" val="1423533433"/>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p>
        </p:txBody>
      </p:sp>
      <p:sp>
        <p:nvSpPr>
          <p:cNvPr id="5" name="Text Box 3"/>
          <p:cNvSpPr txBox="1">
            <a:spLocks noChangeArrowheads="1"/>
          </p:cNvSpPr>
          <p:nvPr/>
        </p:nvSpPr>
        <p:spPr bwMode="auto">
          <a:xfrm>
            <a:off x="1025210" y="2133600"/>
            <a:ext cx="5908990" cy="461665"/>
          </a:xfrm>
          <a:prstGeom prst="rect">
            <a:avLst/>
          </a:prstGeom>
          <a:noFill/>
          <a:ln w="9525">
            <a:noFill/>
            <a:miter lim="800000"/>
            <a:headEnd/>
            <a:tailEnd/>
          </a:ln>
        </p:spPr>
        <p:txBody>
          <a:bodyPr wrap="none">
            <a:spAutoFit/>
          </a:bodyPr>
          <a:lstStyle/>
          <a:p>
            <a:r>
              <a:rPr lang="en-US" sz="2400" dirty="0">
                <a:ln w="12700">
                  <a:solidFill>
                    <a:schemeClr val="accent1"/>
                  </a:solidFill>
                </a:ln>
                <a:solidFill>
                  <a:srgbClr val="000000"/>
                </a:solidFill>
                <a:effectLst>
                  <a:outerShdw blurRad="50800" dist="38100" algn="l" rotWithShape="0">
                    <a:prstClr val="black">
                      <a:alpha val="40000"/>
                    </a:prstClr>
                  </a:outerShdw>
                </a:effectLst>
              </a:rPr>
              <a:t>Some Background to the Country</a:t>
            </a:r>
          </a:p>
        </p:txBody>
      </p:sp>
      <p:sp>
        <p:nvSpPr>
          <p:cNvPr id="6" name="Text Box 3"/>
          <p:cNvSpPr txBox="1">
            <a:spLocks noChangeArrowheads="1"/>
          </p:cNvSpPr>
          <p:nvPr/>
        </p:nvSpPr>
        <p:spPr bwMode="auto">
          <a:xfrm>
            <a:off x="457200" y="2638961"/>
            <a:ext cx="6705600" cy="1446550"/>
          </a:xfrm>
          <a:prstGeom prst="rect">
            <a:avLst/>
          </a:prstGeom>
          <a:noFill/>
          <a:ln w="9525">
            <a:noFill/>
            <a:miter lim="800000"/>
            <a:headEnd/>
            <a:tailEnd/>
          </a:ln>
        </p:spPr>
        <p:txBody>
          <a:bodyPr wrap="square">
            <a:spAutoFit/>
          </a:bodyPr>
          <a:lstStyle/>
          <a:p>
            <a:r>
              <a:rPr lang="en-US" sz="4000" dirty="0">
                <a:ln w="12700">
                  <a:solidFill>
                    <a:schemeClr val="accent1"/>
                  </a:solidFill>
                </a:ln>
                <a:solidFill>
                  <a:srgbClr val="000000"/>
                </a:solidFill>
                <a:effectLst>
                  <a:outerShdw blurRad="50800" dist="38100" algn="l" rotWithShape="0">
                    <a:prstClr val="black">
                      <a:alpha val="40000"/>
                    </a:prstClr>
                  </a:outerShdw>
                </a:effectLst>
              </a:rPr>
              <a:t> The Opera </a:t>
            </a:r>
          </a:p>
          <a:p>
            <a:r>
              <a:rPr lang="en-US" sz="4000" dirty="0">
                <a:ln w="12700">
                  <a:solidFill>
                    <a:schemeClr val="accent1"/>
                  </a:solidFill>
                </a:ln>
                <a:solidFill>
                  <a:srgbClr val="000000"/>
                </a:solidFill>
                <a:effectLst>
                  <a:outerShdw blurRad="50800" dist="38100" algn="l" rotWithShape="0">
                    <a:prstClr val="black">
                      <a:alpha val="40000"/>
                    </a:prstClr>
                  </a:outerShdw>
                </a:effectLst>
              </a:rPr>
              <a:t>and World View</a:t>
            </a:r>
          </a:p>
        </p:txBody>
      </p:sp>
      <p:sp>
        <p:nvSpPr>
          <p:cNvPr id="7"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F0000"/>
                </a:solidFill>
                <a:effectLst>
                  <a:outerShdw blurRad="50800" dist="38100" algn="l" rotWithShape="0">
                    <a:prstClr val="black">
                      <a:alpha val="40000"/>
                    </a:prstClr>
                  </a:outerShdw>
                </a:effectLst>
              </a:rPr>
              <a:t>Italy</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3289518"/>
            <a:ext cx="7315200" cy="1815882"/>
          </a:xfrm>
        </p:spPr>
        <p:txBody>
          <a:bodyPr/>
          <a:lstStyle/>
          <a:p>
            <a:pPr marL="0" indent="0" algn="ctr" eaLnBrk="1" hangingPunct="1">
              <a:spcBef>
                <a:spcPts val="0"/>
              </a:spcBef>
              <a:buNone/>
            </a:pPr>
            <a:r>
              <a:rPr lang="en-US" sz="4000" b="1" dirty="0"/>
              <a:t>“To understand Italy</a:t>
            </a:r>
            <a:endParaRPr lang="en-US" dirty="0"/>
          </a:p>
          <a:p>
            <a:pPr marL="0" indent="0" algn="ctr" eaLnBrk="1" hangingPunct="1">
              <a:spcBef>
                <a:spcPts val="0"/>
              </a:spcBef>
              <a:buNone/>
            </a:pPr>
            <a:r>
              <a:rPr lang="en-US" dirty="0">
                <a:solidFill>
                  <a:schemeClr val="accent1"/>
                </a:solidFill>
              </a:rPr>
              <a:t>it is a good idea to </a:t>
            </a:r>
          </a:p>
          <a:p>
            <a:pPr marL="0" indent="0" algn="ctr" eaLnBrk="1" hangingPunct="1">
              <a:spcBef>
                <a:spcPts val="0"/>
              </a:spcBef>
              <a:buNone/>
            </a:pPr>
            <a:r>
              <a:rPr lang="en-US" sz="4000" b="1" dirty="0"/>
              <a:t>look at the opera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1662529"/>
            <a:ext cx="7315200" cy="4585871"/>
          </a:xfrm>
        </p:spPr>
        <p:txBody>
          <a:bodyPr/>
          <a:lstStyle/>
          <a:p>
            <a:pPr marL="0" indent="0" algn="ctr" eaLnBrk="1" hangingPunct="1">
              <a:spcBef>
                <a:spcPts val="0"/>
              </a:spcBef>
              <a:buNone/>
            </a:pPr>
            <a:r>
              <a:rPr lang="en-US" sz="2800" dirty="0"/>
              <a:t>. . . that art form </a:t>
            </a:r>
          </a:p>
          <a:p>
            <a:pPr marL="0" indent="0" algn="ctr" eaLnBrk="1" hangingPunct="1">
              <a:spcBef>
                <a:spcPts val="0"/>
              </a:spcBef>
              <a:buNone/>
            </a:pPr>
            <a:r>
              <a:rPr lang="en-US" sz="3600" b="1" dirty="0"/>
              <a:t>that Italians invented</a:t>
            </a:r>
          </a:p>
          <a:p>
            <a:pPr marL="0" indent="0" algn="ctr" eaLnBrk="1" hangingPunct="1">
              <a:spcBef>
                <a:spcPts val="0"/>
              </a:spcBef>
              <a:buNone/>
            </a:pPr>
            <a:endParaRPr lang="en-US" sz="2000" b="1" dirty="0"/>
          </a:p>
          <a:p>
            <a:pPr marL="0" indent="0" algn="ctr" eaLnBrk="1" hangingPunct="1">
              <a:spcBef>
                <a:spcPts val="0"/>
              </a:spcBef>
              <a:buNone/>
            </a:pPr>
            <a:r>
              <a:rPr lang="en-US" sz="3600" b="1" dirty="0"/>
              <a:t> </a:t>
            </a:r>
            <a:r>
              <a:rPr lang="en-US" sz="2800" dirty="0"/>
              <a:t>and raised to its </a:t>
            </a:r>
            <a:endParaRPr lang="en-US" dirty="0"/>
          </a:p>
          <a:p>
            <a:pPr marL="0" indent="0" algn="ctr" eaLnBrk="1" hangingPunct="1">
              <a:spcBef>
                <a:spcPts val="0"/>
              </a:spcBef>
              <a:buNone/>
            </a:pPr>
            <a:r>
              <a:rPr lang="en-US" sz="3600" b="1" dirty="0"/>
              <a:t>highest level of achievement</a:t>
            </a:r>
            <a:endParaRPr lang="en-US" dirty="0"/>
          </a:p>
          <a:p>
            <a:pPr marL="0" indent="0" algn="ctr" eaLnBrk="1" hangingPunct="1">
              <a:spcBef>
                <a:spcPts val="0"/>
              </a:spcBef>
              <a:buNone/>
            </a:pPr>
            <a:r>
              <a:rPr lang="en-US" dirty="0"/>
              <a:t> </a:t>
            </a:r>
          </a:p>
          <a:p>
            <a:pPr marL="0" indent="0" algn="ctr" eaLnBrk="1" hangingPunct="1">
              <a:spcBef>
                <a:spcPts val="0"/>
              </a:spcBef>
              <a:buNone/>
            </a:pPr>
            <a:r>
              <a:rPr lang="en-US" sz="2400" dirty="0"/>
              <a:t>and that represents most, if not all, of </a:t>
            </a:r>
          </a:p>
          <a:p>
            <a:pPr marL="0" indent="0" algn="ctr" eaLnBrk="1" hangingPunct="1">
              <a:spcBef>
                <a:spcPts val="0"/>
              </a:spcBef>
              <a:buNone/>
            </a:pPr>
            <a:r>
              <a:rPr lang="en-US" sz="3600" b="1" dirty="0"/>
              <a:t>the major features of Italian culture</a:t>
            </a:r>
            <a:endParaRPr lang="en-US" sz="36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79875" name="Rectangle 3"/>
          <p:cNvSpPr>
            <a:spLocks noGrp="1" noChangeArrowheads="1"/>
          </p:cNvSpPr>
          <p:nvPr>
            <p:ph type="body" idx="1"/>
          </p:nvPr>
        </p:nvSpPr>
        <p:spPr>
          <a:xfrm>
            <a:off x="914400" y="1662529"/>
            <a:ext cx="7315200" cy="4585871"/>
          </a:xfrm>
        </p:spPr>
        <p:txBody>
          <a:bodyPr/>
          <a:lstStyle/>
          <a:p>
            <a:pPr marL="0" indent="0" algn="ctr" eaLnBrk="1" hangingPunct="1">
              <a:spcBef>
                <a:spcPts val="0"/>
              </a:spcBef>
              <a:buNone/>
            </a:pPr>
            <a:r>
              <a:rPr lang="en-US" sz="2800" dirty="0">
                <a:solidFill>
                  <a:schemeClr val="accent1">
                    <a:lumMod val="90000"/>
                  </a:schemeClr>
                </a:solidFill>
              </a:rPr>
              <a:t>. . . that art form </a:t>
            </a:r>
          </a:p>
          <a:p>
            <a:pPr marL="0" indent="0" algn="ctr" eaLnBrk="1" hangingPunct="1">
              <a:spcBef>
                <a:spcPts val="0"/>
              </a:spcBef>
              <a:buNone/>
            </a:pPr>
            <a:r>
              <a:rPr lang="en-US" sz="3600" b="1" dirty="0">
                <a:solidFill>
                  <a:schemeClr val="accent1">
                    <a:lumMod val="90000"/>
                  </a:schemeClr>
                </a:solidFill>
              </a:rPr>
              <a:t>that Italians invented</a:t>
            </a:r>
          </a:p>
          <a:p>
            <a:pPr marL="0" indent="0" algn="ctr" eaLnBrk="1" hangingPunct="1">
              <a:spcBef>
                <a:spcPts val="0"/>
              </a:spcBef>
              <a:buNone/>
            </a:pPr>
            <a:endParaRPr lang="en-US" sz="2000" b="1" dirty="0">
              <a:solidFill>
                <a:schemeClr val="accent1">
                  <a:lumMod val="90000"/>
                </a:schemeClr>
              </a:solidFill>
            </a:endParaRPr>
          </a:p>
          <a:p>
            <a:pPr marL="0" indent="0" algn="ctr" eaLnBrk="1" hangingPunct="1">
              <a:spcBef>
                <a:spcPts val="0"/>
              </a:spcBef>
              <a:buNone/>
            </a:pPr>
            <a:r>
              <a:rPr lang="en-US" sz="3600" b="1" dirty="0">
                <a:solidFill>
                  <a:schemeClr val="accent1">
                    <a:lumMod val="90000"/>
                  </a:schemeClr>
                </a:solidFill>
              </a:rPr>
              <a:t> </a:t>
            </a:r>
            <a:r>
              <a:rPr lang="en-US" sz="2800" dirty="0">
                <a:solidFill>
                  <a:schemeClr val="accent1">
                    <a:lumMod val="90000"/>
                  </a:schemeClr>
                </a:solidFill>
              </a:rPr>
              <a:t>and raised to its </a:t>
            </a:r>
            <a:endParaRPr lang="en-US" dirty="0">
              <a:solidFill>
                <a:schemeClr val="accent1">
                  <a:lumMod val="90000"/>
                </a:schemeClr>
              </a:solidFill>
            </a:endParaRPr>
          </a:p>
          <a:p>
            <a:pPr marL="0" indent="0" algn="ctr" eaLnBrk="1" hangingPunct="1">
              <a:spcBef>
                <a:spcPts val="0"/>
              </a:spcBef>
              <a:buNone/>
            </a:pPr>
            <a:r>
              <a:rPr lang="en-US" sz="3600" b="1" dirty="0">
                <a:solidFill>
                  <a:schemeClr val="accent1">
                    <a:lumMod val="90000"/>
                  </a:schemeClr>
                </a:solidFill>
              </a:rPr>
              <a:t>highest level of achievement</a:t>
            </a:r>
            <a:endParaRPr lang="en-US" dirty="0">
              <a:solidFill>
                <a:schemeClr val="accent1">
                  <a:lumMod val="90000"/>
                </a:schemeClr>
              </a:solidFill>
            </a:endParaRPr>
          </a:p>
          <a:p>
            <a:pPr marL="0" indent="0" algn="ctr" eaLnBrk="1" hangingPunct="1">
              <a:spcBef>
                <a:spcPts val="0"/>
              </a:spcBef>
              <a:buNone/>
            </a:pPr>
            <a:r>
              <a:rPr lang="en-US" dirty="0">
                <a:solidFill>
                  <a:schemeClr val="accent1">
                    <a:lumMod val="90000"/>
                  </a:schemeClr>
                </a:solidFill>
              </a:rPr>
              <a:t> </a:t>
            </a:r>
          </a:p>
          <a:p>
            <a:pPr marL="0" indent="0" algn="ctr" eaLnBrk="1" hangingPunct="1">
              <a:spcBef>
                <a:spcPts val="0"/>
              </a:spcBef>
              <a:buNone/>
            </a:pPr>
            <a:r>
              <a:rPr lang="en-US" sz="2400" dirty="0">
                <a:solidFill>
                  <a:schemeClr val="accent1">
                    <a:lumMod val="90000"/>
                  </a:schemeClr>
                </a:solidFill>
              </a:rPr>
              <a:t>and that represents most, if not all, of </a:t>
            </a:r>
          </a:p>
          <a:p>
            <a:pPr marL="0" indent="0" algn="ctr" eaLnBrk="1" hangingPunct="1">
              <a:spcBef>
                <a:spcPts val="0"/>
              </a:spcBef>
              <a:buNone/>
            </a:pPr>
            <a:r>
              <a:rPr lang="en-US" sz="3600" b="1" dirty="0">
                <a:solidFill>
                  <a:schemeClr val="accent1">
                    <a:lumMod val="90000"/>
                  </a:schemeClr>
                </a:solidFill>
              </a:rPr>
              <a:t>the major features of Italian culture</a:t>
            </a:r>
            <a:endParaRPr lang="en-US" sz="3600" dirty="0">
              <a:solidFill>
                <a:schemeClr val="accent1">
                  <a:lumMod val="90000"/>
                </a:schemeClr>
              </a:solidFill>
            </a:endParaRPr>
          </a:p>
        </p:txBody>
      </p:sp>
      <p:sp>
        <p:nvSpPr>
          <p:cNvPr id="6" name="Rectangle 5"/>
          <p:cNvSpPr/>
          <p:nvPr/>
        </p:nvSpPr>
        <p:spPr>
          <a:xfrm>
            <a:off x="914400" y="2101703"/>
            <a:ext cx="7315200" cy="3637919"/>
          </a:xfrm>
          <a:prstGeom prst="rect">
            <a:avLst/>
          </a:prstGeom>
          <a:solidFill>
            <a:schemeClr val="bg1"/>
          </a:solidFill>
          <a:ln w="76200">
            <a:solidFill>
              <a:srgbClr val="FFC000"/>
            </a:solidFill>
          </a:ln>
        </p:spPr>
        <p:txBody>
          <a:bodyPr wrap="square" lIns="228600" tIns="228600" rIns="228600" bIns="228600">
            <a:spAutoFit/>
          </a:bodyPr>
          <a:lstStyle/>
          <a:p>
            <a:r>
              <a:rPr lang="en-US" i="0" dirty="0"/>
              <a:t>Florence, Venice, and Rome were largely </a:t>
            </a:r>
          </a:p>
          <a:p>
            <a:r>
              <a:rPr lang="en-US" i="0" dirty="0"/>
              <a:t>the cradles of opera</a:t>
            </a:r>
          </a:p>
          <a:p>
            <a:r>
              <a:rPr lang="en-US" i="0" dirty="0"/>
              <a:t>starting towards the end of the 16</a:t>
            </a:r>
            <a:r>
              <a:rPr lang="en-US" i="0" baseline="30000" dirty="0"/>
              <a:t>th</a:t>
            </a:r>
            <a:r>
              <a:rPr lang="en-US" i="0" dirty="0"/>
              <a:t> century</a:t>
            </a:r>
          </a:p>
          <a:p>
            <a:r>
              <a:rPr lang="en-US" sz="2800" b="0" i="0" dirty="0"/>
              <a:t>(in Florence 1597)</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9144000" cy="6510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4"/>
          <p:cNvSpPr>
            <a:spLocks noChangeArrowheads="1"/>
          </p:cNvSpPr>
          <p:nvPr/>
        </p:nvSpPr>
        <p:spPr bwMode="auto">
          <a:xfrm>
            <a:off x="3156418" y="6629400"/>
            <a:ext cx="2824812" cy="215444"/>
          </a:xfrm>
          <a:prstGeom prst="rect">
            <a:avLst/>
          </a:prstGeom>
          <a:noFill/>
          <a:ln w="9525">
            <a:noFill/>
            <a:miter lim="800000"/>
            <a:headEnd/>
            <a:tailEnd/>
          </a:ln>
        </p:spPr>
        <p:txBody>
          <a:bodyPr wrap="none">
            <a:spAutoFit/>
          </a:bodyPr>
          <a:lstStyle/>
          <a:p>
            <a:r>
              <a:rPr lang="en-US" sz="800" b="0" i="0" dirty="0">
                <a:solidFill>
                  <a:srgbClr val="000000"/>
                </a:solidFill>
                <a:hlinkClick r:id="rId4"/>
              </a:rPr>
              <a:t>http://alteagallery.com/stock_detail.php?ref=9355</a:t>
            </a:r>
            <a:endParaRPr lang="en-US" sz="800" b="0" i="0" dirty="0">
              <a:solidFill>
                <a:srgbClr val="000000"/>
              </a:solidFill>
            </a:endParaRPr>
          </a:p>
        </p:txBody>
      </p:sp>
      <p:sp>
        <p:nvSpPr>
          <p:cNvPr id="2" name="Rectangle 1"/>
          <p:cNvSpPr/>
          <p:nvPr/>
        </p:nvSpPr>
        <p:spPr>
          <a:xfrm>
            <a:off x="342900" y="6169223"/>
            <a:ext cx="8458200" cy="307777"/>
          </a:xfrm>
          <a:prstGeom prst="rect">
            <a:avLst/>
          </a:prstGeom>
        </p:spPr>
        <p:txBody>
          <a:bodyPr wrap="square">
            <a:spAutoFit/>
          </a:bodyPr>
          <a:lstStyle/>
          <a:p>
            <a:r>
              <a:rPr lang="en-US" sz="1400" i="0" dirty="0">
                <a:solidFill>
                  <a:srgbClr val="FFFFFF"/>
                </a:solidFill>
              </a:rPr>
              <a:t>Classic 16</a:t>
            </a:r>
            <a:r>
              <a:rPr lang="en-US" sz="1400" i="0" baseline="30000" dirty="0">
                <a:solidFill>
                  <a:srgbClr val="FFFFFF"/>
                </a:solidFill>
              </a:rPr>
              <a:t>th</a:t>
            </a:r>
            <a:r>
              <a:rPr lang="en-US" sz="1400" i="0" dirty="0">
                <a:solidFill>
                  <a:srgbClr val="FFFFFF"/>
                </a:solidFill>
              </a:rPr>
              <a:t> Century Atlas Map of Italy</a:t>
            </a:r>
          </a:p>
        </p:txBody>
      </p:sp>
      <p:sp>
        <p:nvSpPr>
          <p:cNvPr id="3" name="Rectangle 2"/>
          <p:cNvSpPr/>
          <p:nvPr/>
        </p:nvSpPr>
        <p:spPr>
          <a:xfrm>
            <a:off x="2091632" y="2376714"/>
            <a:ext cx="1047082" cy="307777"/>
          </a:xfrm>
          <a:prstGeom prst="rect">
            <a:avLst/>
          </a:prstGeom>
        </p:spPr>
        <p:txBody>
          <a:bodyPr wrap="none">
            <a:spAutoFit/>
          </a:bodyPr>
          <a:lstStyle/>
          <a:p>
            <a:r>
              <a:rPr lang="en-US" sz="1400" i="0" dirty="0">
                <a:solidFill>
                  <a:srgbClr val="FFFFFF"/>
                </a:solidFill>
              </a:rPr>
              <a:t>Florence</a:t>
            </a:r>
            <a:endParaRPr lang="en-US" sz="1400" dirty="0">
              <a:solidFill>
                <a:srgbClr val="FFFFFF"/>
              </a:solidFill>
            </a:endParaRPr>
          </a:p>
        </p:txBody>
      </p:sp>
      <p:sp>
        <p:nvSpPr>
          <p:cNvPr id="9" name="Rectangle 8"/>
          <p:cNvSpPr/>
          <p:nvPr/>
        </p:nvSpPr>
        <p:spPr>
          <a:xfrm>
            <a:off x="2971800" y="911423"/>
            <a:ext cx="854722" cy="307777"/>
          </a:xfrm>
          <a:prstGeom prst="rect">
            <a:avLst/>
          </a:prstGeom>
        </p:spPr>
        <p:txBody>
          <a:bodyPr wrap="none">
            <a:spAutoFit/>
          </a:bodyPr>
          <a:lstStyle/>
          <a:p>
            <a:r>
              <a:rPr lang="en-US" sz="1400" i="0" dirty="0">
                <a:solidFill>
                  <a:srgbClr val="FFFFFF"/>
                </a:solidFill>
              </a:rPr>
              <a:t>Venice</a:t>
            </a:r>
            <a:endParaRPr lang="en-US" sz="1400" dirty="0">
              <a:solidFill>
                <a:srgbClr val="FFFFFF"/>
              </a:solidFill>
            </a:endParaRPr>
          </a:p>
        </p:txBody>
      </p:sp>
      <p:sp>
        <p:nvSpPr>
          <p:cNvPr id="10" name="Rectangle 9"/>
          <p:cNvSpPr/>
          <p:nvPr/>
        </p:nvSpPr>
        <p:spPr>
          <a:xfrm>
            <a:off x="3647490" y="3352800"/>
            <a:ext cx="848310" cy="307777"/>
          </a:xfrm>
          <a:prstGeom prst="rect">
            <a:avLst/>
          </a:prstGeom>
        </p:spPr>
        <p:txBody>
          <a:bodyPr wrap="none">
            <a:spAutoFit/>
          </a:bodyPr>
          <a:lstStyle/>
          <a:p>
            <a:r>
              <a:rPr lang="en-US" sz="1400" i="0" dirty="0">
                <a:solidFill>
                  <a:srgbClr val="FFFFFF"/>
                </a:solidFill>
              </a:rPr>
              <a:t>Rome </a:t>
            </a:r>
            <a:endParaRPr lang="en-US" sz="1400" dirty="0">
              <a:solidFill>
                <a:srgbClr val="FFFFFF"/>
              </a:solidFill>
            </a:endParaRPr>
          </a:p>
        </p:txBody>
      </p:sp>
      <p:sp>
        <p:nvSpPr>
          <p:cNvPr id="11" name="Rectangle 10"/>
          <p:cNvSpPr/>
          <p:nvPr/>
        </p:nvSpPr>
        <p:spPr>
          <a:xfrm>
            <a:off x="1066800" y="2740223"/>
            <a:ext cx="881973" cy="307777"/>
          </a:xfrm>
          <a:prstGeom prst="rect">
            <a:avLst/>
          </a:prstGeom>
        </p:spPr>
        <p:txBody>
          <a:bodyPr wrap="none">
            <a:spAutoFit/>
          </a:bodyPr>
          <a:lstStyle/>
          <a:p>
            <a:r>
              <a:rPr lang="en-US" sz="1400" i="0" dirty="0">
                <a:solidFill>
                  <a:schemeClr val="bg1">
                    <a:lumMod val="75000"/>
                  </a:schemeClr>
                </a:solidFill>
              </a:rPr>
              <a:t>Genoa </a:t>
            </a:r>
            <a:endParaRPr lang="en-US" sz="1400" dirty="0">
              <a:solidFill>
                <a:schemeClr val="bg1">
                  <a:lumMod val="75000"/>
                </a:schemeClr>
              </a:solidFill>
            </a:endParaRPr>
          </a:p>
        </p:txBody>
      </p:sp>
    </p:spTree>
    <p:extLst>
      <p:ext uri="{BB962C8B-B14F-4D97-AF65-F5344CB8AC3E}">
        <p14:creationId xmlns:p14="http://schemas.microsoft.com/office/powerpoint/2010/main" val="2847004280"/>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0899" name="Rectangle 3"/>
          <p:cNvSpPr>
            <a:spLocks noGrp="1" noChangeArrowheads="1"/>
          </p:cNvSpPr>
          <p:nvPr>
            <p:ph type="body" idx="1"/>
          </p:nvPr>
        </p:nvSpPr>
        <p:spPr>
          <a:xfrm>
            <a:off x="914400" y="1556658"/>
            <a:ext cx="7315200" cy="4161139"/>
          </a:xfrm>
        </p:spPr>
        <p:txBody>
          <a:bodyPr/>
          <a:lstStyle/>
          <a:p>
            <a:pPr marL="0" indent="0" algn="ctr" eaLnBrk="1" hangingPunct="1">
              <a:lnSpc>
                <a:spcPct val="90000"/>
              </a:lnSpc>
              <a:buNone/>
            </a:pPr>
            <a:endParaRPr lang="en-US" dirty="0"/>
          </a:p>
          <a:p>
            <a:pPr marL="0" indent="0" algn="ctr" eaLnBrk="1" hangingPunct="1">
              <a:lnSpc>
                <a:spcPct val="90000"/>
              </a:lnSpc>
              <a:buNone/>
            </a:pPr>
            <a:r>
              <a:rPr lang="en-US" dirty="0"/>
              <a:t>The opera is a metaphor for Italy itself, because it encompasses . . .</a:t>
            </a:r>
          </a:p>
          <a:p>
            <a:pPr marL="0" indent="0" algn="ctr" eaLnBrk="1" hangingPunct="1">
              <a:lnSpc>
                <a:spcPct val="90000"/>
              </a:lnSpc>
              <a:buNone/>
            </a:pPr>
            <a:endParaRPr lang="en-US" sz="1200" dirty="0"/>
          </a:p>
          <a:p>
            <a:pPr marL="0" lvl="2" indent="0" algn="ctr" eaLnBrk="1" hangingPunct="1">
              <a:lnSpc>
                <a:spcPct val="90000"/>
              </a:lnSpc>
              <a:buNone/>
            </a:pPr>
            <a:r>
              <a:rPr lang="en-US" sz="3600" b="1" dirty="0"/>
              <a:t>music</a:t>
            </a:r>
          </a:p>
          <a:p>
            <a:pPr marL="0" lvl="2" indent="0" algn="ctr" eaLnBrk="1" hangingPunct="1">
              <a:lnSpc>
                <a:spcPct val="90000"/>
              </a:lnSpc>
              <a:buNone/>
            </a:pPr>
            <a:r>
              <a:rPr lang="en-US" sz="3600" b="1" dirty="0"/>
              <a:t>dramatic action</a:t>
            </a:r>
          </a:p>
          <a:p>
            <a:pPr marL="0" lvl="2" indent="0" algn="ctr" eaLnBrk="1" hangingPunct="1">
              <a:lnSpc>
                <a:spcPct val="90000"/>
              </a:lnSpc>
              <a:buNone/>
            </a:pPr>
            <a:r>
              <a:rPr lang="en-US" sz="3600" b="1" dirty="0"/>
              <a:t>public spectacle and pageantry</a:t>
            </a:r>
          </a:p>
          <a:p>
            <a:pPr marL="0" lvl="2" indent="0" algn="ctr" eaLnBrk="1" hangingPunct="1">
              <a:lnSpc>
                <a:spcPct val="90000"/>
              </a:lnSpc>
              <a:buNone/>
            </a:pPr>
            <a:r>
              <a:rPr lang="en-US" sz="3600" b="1" dirty="0"/>
              <a:t>a sense of fate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1923" name="Rectangle 3"/>
          <p:cNvSpPr>
            <a:spLocks noGrp="1" noChangeArrowheads="1"/>
          </p:cNvSpPr>
          <p:nvPr>
            <p:ph type="body" idx="1"/>
          </p:nvPr>
        </p:nvSpPr>
        <p:spPr>
          <a:xfrm>
            <a:off x="914400" y="2201680"/>
            <a:ext cx="7315200" cy="3360920"/>
          </a:xfrm>
        </p:spPr>
        <p:txBody>
          <a:bodyPr/>
          <a:lstStyle/>
          <a:p>
            <a:pPr marL="0" indent="0" algn="ctr" eaLnBrk="1" hangingPunct="1">
              <a:buNone/>
            </a:pPr>
            <a:r>
              <a:rPr lang="en-US" b="1" dirty="0"/>
              <a:t>It may be . . .</a:t>
            </a:r>
          </a:p>
          <a:p>
            <a:pPr marL="914400" indent="-457200" eaLnBrk="1" hangingPunct="1">
              <a:spcBef>
                <a:spcPts val="0"/>
              </a:spcBef>
              <a:buNone/>
            </a:pPr>
            <a:endParaRPr lang="en-US" sz="1400" dirty="0"/>
          </a:p>
          <a:p>
            <a:pPr marL="914400" lvl="1" indent="-457200" eaLnBrk="1" hangingPunct="1"/>
            <a:r>
              <a:rPr lang="en-US" sz="3200" b="1" dirty="0"/>
              <a:t>tragic or comic</a:t>
            </a:r>
            <a:br>
              <a:rPr lang="en-US" sz="3200" b="1" dirty="0"/>
            </a:br>
            <a:endParaRPr lang="en-US" sz="3200" b="1" dirty="0"/>
          </a:p>
          <a:p>
            <a:pPr marL="914400" lvl="1" indent="-457200" eaLnBrk="1" hangingPunct="1">
              <a:spcBef>
                <a:spcPts val="0"/>
              </a:spcBef>
            </a:pPr>
            <a:r>
              <a:rPr lang="en-US" sz="3200" b="1" dirty="0"/>
              <a:t>intensely personal </a:t>
            </a:r>
          </a:p>
          <a:p>
            <a:pPr marL="914400" lvl="1" indent="-457200" eaLnBrk="1" hangingPunct="1">
              <a:spcBef>
                <a:spcPts val="0"/>
              </a:spcBef>
              <a:buNone/>
            </a:pPr>
            <a:r>
              <a:rPr lang="en-US" sz="3200" b="1" dirty="0"/>
              <a:t>	or flamboyantly public</a:t>
            </a:r>
            <a:br>
              <a:rPr lang="en-US" b="1" dirty="0"/>
            </a:b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1923" name="Rectangle 3"/>
          <p:cNvSpPr>
            <a:spLocks noGrp="1" noChangeArrowheads="1"/>
          </p:cNvSpPr>
          <p:nvPr>
            <p:ph type="body" idx="1"/>
          </p:nvPr>
        </p:nvSpPr>
        <p:spPr>
          <a:xfrm>
            <a:off x="899886" y="2086416"/>
            <a:ext cx="7315200" cy="3933384"/>
          </a:xfrm>
        </p:spPr>
        <p:txBody>
          <a:bodyPr/>
          <a:lstStyle/>
          <a:p>
            <a:pPr lvl="1" eaLnBrk="1" hangingPunct="1"/>
            <a:r>
              <a:rPr lang="en-US" sz="3200" b="1" dirty="0"/>
              <a:t>with the soloists and chorus expressing themselves through</a:t>
            </a:r>
            <a:endParaRPr lang="en-US" sz="3200" dirty="0"/>
          </a:p>
          <a:p>
            <a:pPr marL="1379538" lvl="2" indent="-233363" eaLnBrk="1" hangingPunct="1"/>
            <a:r>
              <a:rPr lang="en-US" sz="3200" b="1" dirty="0"/>
              <a:t>language</a:t>
            </a:r>
          </a:p>
          <a:p>
            <a:pPr marL="1379538" lvl="2" indent="-233363" eaLnBrk="1" hangingPunct="1"/>
            <a:r>
              <a:rPr lang="en-US" sz="3200" b="1" dirty="0"/>
              <a:t>gesture</a:t>
            </a:r>
          </a:p>
          <a:p>
            <a:pPr marL="1379538" lvl="2" indent="-233363" eaLnBrk="1" hangingPunct="1"/>
            <a:r>
              <a:rPr lang="en-US" sz="3200" b="1" dirty="0"/>
              <a:t>music</a:t>
            </a:r>
          </a:p>
          <a:p>
            <a:pPr marL="1379538" lvl="2" indent="-233363" eaLnBrk="1" hangingPunct="1"/>
            <a:r>
              <a:rPr lang="en-US" sz="3200" b="1" dirty="0"/>
              <a:t>and </a:t>
            </a:r>
            <a:r>
              <a:rPr lang="en-US" sz="3200" b="1" i="1" dirty="0"/>
              <a:t>always</a:t>
            </a:r>
            <a:r>
              <a:rPr lang="en-US" sz="3200" b="1" dirty="0"/>
              <a:t> through highly skilled acting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 nd Rajnandini Pillai</a:t>
            </a:r>
            <a:br>
              <a:rPr lang="en-US" sz="1400" dirty="0"/>
            </a:br>
            <a:r>
              <a:rPr lang="en-US" sz="1400" i="1" dirty="0"/>
              <a:t>Understanding Global Cultures</a:t>
            </a:r>
          </a:p>
        </p:txBody>
      </p:sp>
      <p:sp>
        <p:nvSpPr>
          <p:cNvPr id="82947" name="Rectangle 3"/>
          <p:cNvSpPr>
            <a:spLocks noGrp="1" noChangeArrowheads="1"/>
          </p:cNvSpPr>
          <p:nvPr>
            <p:ph type="body" idx="1"/>
          </p:nvPr>
        </p:nvSpPr>
        <p:spPr>
          <a:xfrm>
            <a:off x="914400" y="1005114"/>
            <a:ext cx="7315200" cy="5343001"/>
          </a:xfrm>
        </p:spPr>
        <p:txBody>
          <a:bodyPr/>
          <a:lstStyle/>
          <a:p>
            <a:pPr marL="0" indent="0" algn="ctr" eaLnBrk="1" hangingPunct="1">
              <a:lnSpc>
                <a:spcPct val="90000"/>
              </a:lnSpc>
              <a:buNone/>
            </a:pPr>
            <a:r>
              <a:rPr lang="en-US" sz="2800" dirty="0">
                <a:solidFill>
                  <a:schemeClr val="accent1"/>
                </a:solidFill>
              </a:rPr>
              <a:t>There is a </a:t>
            </a:r>
          </a:p>
          <a:p>
            <a:pPr marL="0" indent="0" algn="ctr" eaLnBrk="1" hangingPunct="1">
              <a:lnSpc>
                <a:spcPct val="90000"/>
              </a:lnSpc>
              <a:buNone/>
            </a:pPr>
            <a:r>
              <a:rPr lang="en-US" sz="4000" b="1" dirty="0"/>
              <a:t>larger-than-life aura </a:t>
            </a:r>
          </a:p>
          <a:p>
            <a:pPr marL="0" indent="0" algn="ctr" eaLnBrk="1" hangingPunct="1">
              <a:lnSpc>
                <a:spcPct val="90000"/>
              </a:lnSpc>
              <a:buNone/>
            </a:pPr>
            <a:r>
              <a:rPr lang="en-US" dirty="0"/>
              <a:t>surrounding operas, </a:t>
            </a:r>
          </a:p>
          <a:p>
            <a:pPr marL="0" indent="0" algn="ctr" eaLnBrk="1" hangingPunct="1">
              <a:lnSpc>
                <a:spcPct val="90000"/>
              </a:lnSpc>
              <a:buNone/>
            </a:pPr>
            <a:r>
              <a:rPr lang="en-US" dirty="0"/>
              <a:t>and </a:t>
            </a:r>
            <a:r>
              <a:rPr lang="en-US" sz="4000" b="1" dirty="0"/>
              <a:t>the audience is vitally engaged </a:t>
            </a:r>
          </a:p>
          <a:p>
            <a:pPr marL="0" indent="0" algn="ctr" eaLnBrk="1" hangingPunct="1">
              <a:lnSpc>
                <a:spcPct val="90000"/>
              </a:lnSpc>
              <a:buNone/>
            </a:pPr>
            <a:r>
              <a:rPr lang="en-US" dirty="0"/>
              <a:t>in the opera itself, </a:t>
            </a:r>
          </a:p>
          <a:p>
            <a:pPr marL="0" indent="0" algn="ctr" eaLnBrk="1" hangingPunct="1">
              <a:lnSpc>
                <a:spcPct val="90000"/>
              </a:lnSpc>
              <a:buNone/>
            </a:pPr>
            <a:r>
              <a:rPr lang="en-US" dirty="0"/>
              <a:t>showing great emotion and love toward a singer whose talents are able to express the common feelings that Italians tend to share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3971" name="Rectangle 3"/>
          <p:cNvSpPr>
            <a:spLocks noGrp="1" noChangeArrowheads="1"/>
          </p:cNvSpPr>
          <p:nvPr>
            <p:ph type="body" idx="1"/>
          </p:nvPr>
        </p:nvSpPr>
        <p:spPr>
          <a:xfrm>
            <a:off x="914400" y="1611594"/>
            <a:ext cx="7315200" cy="4745915"/>
          </a:xfrm>
        </p:spPr>
        <p:txBody>
          <a:bodyPr/>
          <a:lstStyle/>
          <a:p>
            <a:pPr marL="0" indent="0" algn="ctr" eaLnBrk="1" hangingPunct="1">
              <a:lnSpc>
                <a:spcPct val="90000"/>
              </a:lnSpc>
              <a:buNone/>
            </a:pPr>
            <a:r>
              <a:rPr lang="en-US" dirty="0"/>
              <a:t>“Operas and operatic songs </a:t>
            </a:r>
          </a:p>
          <a:p>
            <a:pPr marL="0" indent="0" algn="ctr" eaLnBrk="1" hangingPunct="1">
              <a:lnSpc>
                <a:spcPct val="90000"/>
              </a:lnSpc>
              <a:buNone/>
            </a:pPr>
            <a:r>
              <a:rPr lang="en-US" sz="4000" b="1" dirty="0"/>
              <a:t>reflect the essence of Italian culture</a:t>
            </a:r>
            <a:r>
              <a:rPr lang="en-US" dirty="0"/>
              <a:t>, </a:t>
            </a:r>
          </a:p>
          <a:p>
            <a:pPr marL="0" indent="0" algn="ctr" eaLnBrk="1" hangingPunct="1">
              <a:lnSpc>
                <a:spcPct val="90000"/>
              </a:lnSpc>
              <a:buNone/>
            </a:pPr>
            <a:r>
              <a:rPr lang="en-US" sz="2800" dirty="0"/>
              <a:t>and they are </a:t>
            </a:r>
          </a:p>
          <a:p>
            <a:pPr marL="0" indent="0" algn="ctr" eaLnBrk="1" hangingPunct="1">
              <a:buNone/>
            </a:pPr>
            <a:r>
              <a:rPr lang="en-US" sz="3600" b="1" dirty="0"/>
              <a:t>embraced by Italians </a:t>
            </a:r>
          </a:p>
          <a:p>
            <a:pPr marL="0" indent="0" algn="ctr" eaLnBrk="1" hangingPunct="1">
              <a:buNone/>
            </a:pPr>
            <a:r>
              <a:rPr lang="en-US" sz="3600" b="1" dirty="0"/>
              <a:t>with an emotional attachment that less dramatic peoples might find difficult to understand</a:t>
            </a:r>
            <a:r>
              <a:rPr lang="en-US" dirty="0"/>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4995" name="Rectangle 3"/>
          <p:cNvSpPr>
            <a:spLocks noGrp="1" noChangeArrowheads="1"/>
          </p:cNvSpPr>
          <p:nvPr>
            <p:ph type="body" idx="1"/>
          </p:nvPr>
        </p:nvSpPr>
        <p:spPr>
          <a:xfrm>
            <a:off x="914400" y="2193191"/>
            <a:ext cx="7315200" cy="3293209"/>
          </a:xfrm>
        </p:spPr>
        <p:txBody>
          <a:bodyPr/>
          <a:lstStyle/>
          <a:p>
            <a:pPr marL="0" indent="0" algn="ctr" eaLnBrk="1" hangingPunct="1">
              <a:lnSpc>
                <a:spcPct val="110000"/>
              </a:lnSpc>
              <a:buFontTx/>
              <a:buNone/>
            </a:pPr>
            <a:r>
              <a:rPr lang="en-US" dirty="0"/>
              <a:t>Gannon and Pillai focus on </a:t>
            </a:r>
          </a:p>
          <a:p>
            <a:pPr marL="0" indent="0" algn="ctr" eaLnBrk="1" hangingPunct="1">
              <a:lnSpc>
                <a:spcPct val="110000"/>
              </a:lnSpc>
              <a:buFontTx/>
              <a:buNone/>
            </a:pPr>
            <a:r>
              <a:rPr lang="en-US" sz="4000" b="1" dirty="0"/>
              <a:t>five distinctive characteristics of the opera </a:t>
            </a:r>
          </a:p>
          <a:p>
            <a:pPr marL="0" indent="0" algn="ctr" eaLnBrk="1" hangingPunct="1">
              <a:lnSpc>
                <a:spcPct val="110000"/>
              </a:lnSpc>
              <a:buFontTx/>
              <a:buNone/>
            </a:pPr>
            <a:r>
              <a:rPr lang="en-US" dirty="0"/>
              <a:t>and demonstrates how they illustrate Italian life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403459" name="Rectangle 3"/>
          <p:cNvSpPr>
            <a:spLocks noGrp="1" noChangeArrowheads="1"/>
          </p:cNvSpPr>
          <p:nvPr>
            <p:ph type="body" idx="1"/>
          </p:nvPr>
        </p:nvSpPr>
        <p:spPr>
          <a:xfrm>
            <a:off x="914400" y="1447800"/>
            <a:ext cx="7315200" cy="4819781"/>
          </a:xfrm>
        </p:spPr>
        <p:txBody>
          <a:bodyPr/>
          <a:lstStyle/>
          <a:p>
            <a:pPr marL="609600" indent="-609600" eaLnBrk="1" hangingPunct="1">
              <a:lnSpc>
                <a:spcPct val="80000"/>
              </a:lnSpc>
              <a:buFontTx/>
              <a:buAutoNum type="arabicPeriod"/>
            </a:pPr>
            <a:r>
              <a:rPr lang="en-US" sz="2400" b="1" dirty="0">
                <a:solidFill>
                  <a:srgbClr val="FF0000"/>
                </a:solidFill>
              </a:rPr>
              <a:t>The overture </a:t>
            </a:r>
          </a:p>
          <a:p>
            <a:pPr marL="609600" indent="-609600" eaLnBrk="1" hangingPunct="1">
              <a:lnSpc>
                <a:spcPct val="80000"/>
              </a:lnSpc>
              <a:buFontTx/>
              <a:buAutoNum type="arabicPeriod"/>
            </a:pPr>
            <a:r>
              <a:rPr lang="en-US" sz="2400" b="1" dirty="0">
                <a:solidFill>
                  <a:srgbClr val="FF0000"/>
                </a:solidFill>
              </a:rPr>
              <a:t>The pageantry and spectacle </a:t>
            </a:r>
            <a:r>
              <a:rPr lang="en-US" sz="2400" dirty="0"/>
              <a:t>itself and the manner in which the opera-like activities are performed in the daily life of the Italians</a:t>
            </a:r>
          </a:p>
          <a:p>
            <a:pPr marL="609600" indent="-609600" eaLnBrk="1" hangingPunct="1">
              <a:lnSpc>
                <a:spcPct val="80000"/>
              </a:lnSpc>
              <a:buFontTx/>
              <a:buAutoNum type="arabicPeriod"/>
            </a:pPr>
            <a:r>
              <a:rPr lang="en-US" sz="2400" dirty="0">
                <a:solidFill>
                  <a:srgbClr val="FF0000"/>
                </a:solidFill>
              </a:rPr>
              <a:t>The use and </a:t>
            </a:r>
            <a:r>
              <a:rPr lang="en-US" sz="2400" b="1" dirty="0">
                <a:solidFill>
                  <a:srgbClr val="FF0000"/>
                </a:solidFill>
              </a:rPr>
              <a:t>importance of voice </a:t>
            </a:r>
            <a:r>
              <a:rPr lang="en-US" sz="2400" dirty="0"/>
              <a:t>to express words in a musical fashion</a:t>
            </a:r>
          </a:p>
          <a:p>
            <a:pPr marL="609600" indent="-609600" eaLnBrk="1" hangingPunct="1">
              <a:lnSpc>
                <a:spcPct val="80000"/>
              </a:lnSpc>
              <a:buFontTx/>
              <a:buAutoNum type="arabicPeriod"/>
            </a:pPr>
            <a:r>
              <a:rPr lang="en-US" sz="2400" b="1" dirty="0">
                <a:solidFill>
                  <a:srgbClr val="FF0000"/>
                </a:solidFill>
              </a:rPr>
              <a:t>Externalization</a:t>
            </a:r>
            <a:r>
              <a:rPr lang="en-US" sz="2400" dirty="0"/>
              <a:t>, which refers specifically to the belief that emotions and thoughts are so powerful that an individual cannot keep them within himself or herself and must express them to others</a:t>
            </a:r>
          </a:p>
          <a:p>
            <a:pPr marL="609600" indent="-609600" eaLnBrk="1" hangingPunct="1">
              <a:lnSpc>
                <a:spcPct val="80000"/>
              </a:lnSpc>
              <a:buFontTx/>
              <a:buAutoNum type="arabicPeriod"/>
            </a:pPr>
            <a:r>
              <a:rPr lang="en-US" sz="2400" dirty="0">
                <a:solidFill>
                  <a:srgbClr val="FF0000"/>
                </a:solidFill>
              </a:rPr>
              <a:t>The </a:t>
            </a:r>
            <a:r>
              <a:rPr lang="en-US" sz="2400" b="1" dirty="0">
                <a:solidFill>
                  <a:srgbClr val="FF0000"/>
                </a:solidFill>
              </a:rPr>
              <a:t>importance of both the chorus and the soloists</a:t>
            </a:r>
            <a:r>
              <a:rPr lang="en-US" sz="2400" dirty="0"/>
              <a:t>, which reflects the unity of Italian culture (chorus) but also regional variations, particularly between the north and south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345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345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345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345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03459">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3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lnSpc>
                <a:spcPct val="150000"/>
              </a:lnSpc>
              <a:spcBef>
                <a:spcPts val="0"/>
              </a:spcBef>
              <a:buAutoNum type="arabicPeriod"/>
            </a:pPr>
            <a:r>
              <a:rPr lang="en-US" sz="4000" dirty="0">
                <a:ln w="12700">
                  <a:solidFill>
                    <a:schemeClr val="accent1"/>
                  </a:solidFill>
                </a:ln>
                <a:solidFill>
                  <a:srgbClr val="000000"/>
                </a:solidFill>
                <a:effectLst>
                  <a:outerShdw blurRad="50800" dist="38100" algn="l" rotWithShape="0">
                    <a:prstClr val="black">
                      <a:alpha val="40000"/>
                    </a:prstClr>
                  </a:outerShdw>
                </a:effectLst>
                <a:latin typeface="+mn-lt"/>
              </a:rPr>
              <a:t>The Overture</a:t>
            </a:r>
          </a:p>
          <a:p>
            <a:pPr marL="990600" lvl="1" indent="-533400" algn="l">
              <a:lnSpc>
                <a:spcPct val="150000"/>
              </a:lnSpc>
              <a:spcBef>
                <a:spcPts val="0"/>
              </a:spcBef>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endParaRPr kumimoji="0" lang="en-US" sz="40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lnSpc>
                <a:spcPct val="150000"/>
              </a:lnSpc>
              <a:spcBef>
                <a:spcPts val="0"/>
              </a:spcBef>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endParaRPr kumimoji="0" lang="en-US" sz="40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lnSpc>
                <a:spcPct val="150000"/>
              </a:lnSpc>
              <a:spcBef>
                <a:spcPts val="0"/>
              </a:spcBef>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lnSpc>
                <a:spcPct val="150000"/>
              </a:lnSpc>
              <a:spcBef>
                <a:spcPts val="0"/>
              </a:spcBef>
            </a:pPr>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4000" dirty="0">
                <a:ln w="12700">
                  <a:solidFill>
                    <a:schemeClr val="accent1"/>
                  </a:solidFill>
                </a:ln>
                <a:solidFill>
                  <a:srgbClr val="000000"/>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2590800"/>
            <a:ext cx="7315200" cy="1840504"/>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r>
              <a:rPr lang="en-US" sz="2800" i="0" dirty="0"/>
              <a:t>sets the mood </a:t>
            </a:r>
          </a:p>
          <a:p>
            <a:r>
              <a:rPr lang="en-US" sz="2800" i="0" dirty="0"/>
              <a:t>and gives some idea as to what one can expect</a:t>
            </a:r>
            <a:endParaRPr lang="en-US" sz="1100" i="0" dirty="0"/>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9091" name="Rectangle 3"/>
          <p:cNvSpPr>
            <a:spLocks noGrp="1" noChangeArrowheads="1"/>
          </p:cNvSpPr>
          <p:nvPr>
            <p:ph type="body" idx="1"/>
          </p:nvPr>
        </p:nvSpPr>
        <p:spPr>
          <a:xfrm>
            <a:off x="914400" y="2503683"/>
            <a:ext cx="7315200" cy="2751522"/>
          </a:xfrm>
        </p:spPr>
        <p:txBody>
          <a:bodyPr/>
          <a:lstStyle/>
          <a:p>
            <a:pPr marL="0" indent="0" algn="ctr" eaLnBrk="1" hangingPunct="1">
              <a:buNone/>
            </a:pPr>
            <a:r>
              <a:rPr lang="en-US" b="1" dirty="0"/>
              <a:t>Essentially, the orchestra sets the mood for the opera </a:t>
            </a:r>
          </a:p>
          <a:p>
            <a:pPr marL="0" indent="0" algn="ctr" eaLnBrk="1" hangingPunct="1">
              <a:buNone/>
            </a:pPr>
            <a:r>
              <a:rPr lang="en-US" b="1" dirty="0">
                <a:solidFill>
                  <a:schemeClr val="accent1"/>
                </a:solidFill>
              </a:rPr>
              <a:t>during the overture </a:t>
            </a:r>
          </a:p>
          <a:p>
            <a:pPr marL="0" indent="0" algn="ctr" eaLnBrk="1" hangingPunct="1">
              <a:buNone/>
            </a:pPr>
            <a:r>
              <a:rPr lang="en-US" b="1" dirty="0"/>
              <a:t>and gives some idea as to what the audience can expect to occur</a:t>
            </a: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9091" name="Rectangle 3"/>
          <p:cNvSpPr>
            <a:spLocks noGrp="1" noChangeArrowheads="1"/>
          </p:cNvSpPr>
          <p:nvPr>
            <p:ph type="body" idx="1"/>
          </p:nvPr>
        </p:nvSpPr>
        <p:spPr>
          <a:xfrm>
            <a:off x="914400" y="1701796"/>
            <a:ext cx="7315200" cy="4622804"/>
          </a:xfrm>
        </p:spPr>
        <p:txBody>
          <a:bodyPr/>
          <a:lstStyle/>
          <a:p>
            <a:pPr marL="0" lvl="1" indent="0" algn="ctr" eaLnBrk="1" hangingPunct="1">
              <a:buNone/>
            </a:pPr>
            <a:r>
              <a:rPr lang="en-US" sz="3200" b="1" dirty="0"/>
              <a:t>typically, the overture is about </a:t>
            </a:r>
          </a:p>
          <a:p>
            <a:pPr marL="0" lvl="1" indent="0" algn="ctr" eaLnBrk="1" hangingPunct="1">
              <a:buNone/>
            </a:pPr>
            <a:r>
              <a:rPr lang="en-US" sz="3200" b="1" dirty="0"/>
              <a:t>5 minutes in length </a:t>
            </a:r>
          </a:p>
          <a:p>
            <a:pPr marL="0" lvl="1" indent="0" algn="ctr" eaLnBrk="1" hangingPunct="1">
              <a:buNone/>
            </a:pPr>
            <a:r>
              <a:rPr lang="en-US" sz="3200" b="1" dirty="0"/>
              <a:t>and it frequently includes passages that are emotionally </a:t>
            </a:r>
          </a:p>
          <a:p>
            <a:pPr marL="0" lvl="1" indent="0" algn="ctr" eaLnBrk="1" hangingPunct="1">
              <a:buNone/>
            </a:pPr>
            <a:r>
              <a:rPr lang="en-US" sz="3200" b="1" dirty="0"/>
              <a:t>somber </a:t>
            </a:r>
          </a:p>
          <a:p>
            <a:pPr marL="0" lvl="1" indent="0" algn="ctr" eaLnBrk="1" hangingPunct="1">
              <a:buNone/>
            </a:pPr>
            <a:r>
              <a:rPr lang="en-US" sz="3200" b="1" dirty="0"/>
              <a:t>cheerful</a:t>
            </a:r>
          </a:p>
          <a:p>
            <a:pPr marL="0" lvl="1" indent="0" algn="ctr" eaLnBrk="1" hangingPunct="1">
              <a:buNone/>
            </a:pPr>
            <a:r>
              <a:rPr lang="en-US" sz="3200" b="1" dirty="0"/>
              <a:t>reflective </a:t>
            </a:r>
          </a:p>
          <a:p>
            <a:pPr marL="0" lvl="1" indent="0" algn="ctr" eaLnBrk="1" hangingPunct="1">
              <a:buNone/>
            </a:pPr>
            <a:r>
              <a:rPr lang="en-US" sz="3200" b="1" dirty="0"/>
              <a:t>and so forth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0115" name="Rectangle 3"/>
          <p:cNvSpPr>
            <a:spLocks noGrp="1" noChangeArrowheads="1"/>
          </p:cNvSpPr>
          <p:nvPr>
            <p:ph type="body" idx="1"/>
          </p:nvPr>
        </p:nvSpPr>
        <p:spPr>
          <a:xfrm>
            <a:off x="914400" y="1833588"/>
            <a:ext cx="7315200" cy="4487382"/>
          </a:xfrm>
        </p:spPr>
        <p:txBody>
          <a:bodyPr/>
          <a:lstStyle/>
          <a:p>
            <a:pPr marL="0" lvl="1" indent="0" algn="ctr" eaLnBrk="1" hangingPunct="1">
              <a:buNone/>
            </a:pPr>
            <a:r>
              <a:rPr lang="en-US" b="1" dirty="0"/>
              <a:t>at various points, the overture is </a:t>
            </a:r>
          </a:p>
          <a:p>
            <a:pPr marL="0" lvl="1" indent="0" algn="ctr" eaLnBrk="1" hangingPunct="1">
              <a:buNone/>
            </a:pPr>
            <a:r>
              <a:rPr lang="en-US" b="1" dirty="0"/>
              <a:t>quick</a:t>
            </a:r>
          </a:p>
          <a:p>
            <a:pPr marL="0" lvl="1" indent="0" algn="ctr" eaLnBrk="1" hangingPunct="1">
              <a:buNone/>
            </a:pPr>
            <a:r>
              <a:rPr lang="en-US" b="1" dirty="0"/>
              <a:t>moderate </a:t>
            </a:r>
          </a:p>
          <a:p>
            <a:pPr marL="0" lvl="1" indent="0" algn="ctr" eaLnBrk="1" hangingPunct="1">
              <a:buNone/>
            </a:pPr>
            <a:r>
              <a:rPr lang="en-US" b="1" dirty="0"/>
              <a:t>or slow in tempo</a:t>
            </a:r>
          </a:p>
          <a:p>
            <a:pPr marL="0" lvl="1" indent="0" algn="ctr" eaLnBrk="1" hangingPunct="1">
              <a:buNone/>
            </a:pPr>
            <a:r>
              <a:rPr lang="en-US" b="1" dirty="0"/>
              <a:t>and it employs different instruments to convey the sense of what will happen in the various acts</a:t>
            </a:r>
          </a:p>
          <a:p>
            <a:pPr marL="0" lvl="1" indent="0" algn="ctr" eaLnBrk="1" hangingPunct="1">
              <a:buNone/>
            </a:pPr>
            <a:r>
              <a:rPr lang="en-US" b="1" dirty="0"/>
              <a:t>—usually three—</a:t>
            </a:r>
          </a:p>
          <a:p>
            <a:pPr marL="0" lvl="1" indent="0" algn="ctr" eaLnBrk="1" hangingPunct="1">
              <a:buNone/>
            </a:pPr>
            <a:r>
              <a:rPr lang="en-US" b="1" dirty="0"/>
              <a:t>into which the opera is divided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4211" name="Rectangle 3"/>
          <p:cNvSpPr>
            <a:spLocks noGrp="1" noChangeArrowheads="1"/>
          </p:cNvSpPr>
          <p:nvPr>
            <p:ph type="body" idx="1"/>
          </p:nvPr>
        </p:nvSpPr>
        <p:spPr>
          <a:xfrm>
            <a:off x="914400" y="1371600"/>
            <a:ext cx="7315200" cy="4967514"/>
          </a:xfrm>
        </p:spPr>
        <p:txBody>
          <a:bodyPr/>
          <a:lstStyle/>
          <a:p>
            <a:pPr marL="0" indent="0" algn="just" eaLnBrk="1" hangingPunct="1">
              <a:lnSpc>
                <a:spcPct val="90000"/>
              </a:lnSpc>
              <a:buNone/>
            </a:pPr>
            <a:r>
              <a:rPr lang="en-US" dirty="0"/>
              <a:t>“Italian culture emphasizes overtures.  Italy stands somewhere in the middle of the continuum between American </a:t>
            </a:r>
            <a:r>
              <a:rPr lang="en-US" b="1" dirty="0">
                <a:solidFill>
                  <a:srgbClr val="FF0000"/>
                </a:solidFill>
              </a:rPr>
              <a:t>low-context culture</a:t>
            </a:r>
            <a:r>
              <a:rPr lang="en-US" dirty="0"/>
              <a:t> and Asian </a:t>
            </a:r>
            <a:r>
              <a:rPr lang="en-US" b="1" dirty="0">
                <a:solidFill>
                  <a:srgbClr val="FF0000"/>
                </a:solidFill>
              </a:rPr>
              <a:t>high-context culture</a:t>
            </a:r>
            <a:r>
              <a:rPr lang="en-US" dirty="0"/>
              <a:t>.  American tend to ignore the overture and get down to business rather quickly.  On the other hand, many Asians devote a significant amount of time getting to know their negotiating counterparts before doing business with them. . . .”</a:t>
            </a:r>
          </a:p>
        </p:txBody>
      </p:sp>
      <p:sp>
        <p:nvSpPr>
          <p:cNvPr id="9"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4211" name="Rectangle 3"/>
          <p:cNvSpPr>
            <a:spLocks noGrp="1" noChangeArrowheads="1"/>
          </p:cNvSpPr>
          <p:nvPr>
            <p:ph type="body" idx="1"/>
          </p:nvPr>
        </p:nvSpPr>
        <p:spPr>
          <a:xfrm>
            <a:off x="914400" y="1371600"/>
            <a:ext cx="7315200" cy="4967514"/>
          </a:xfrm>
        </p:spPr>
        <p:txBody>
          <a:bodyPr/>
          <a:lstStyle/>
          <a:p>
            <a:pPr marL="0" indent="0" algn="just" eaLnBrk="1" hangingPunct="1">
              <a:lnSpc>
                <a:spcPct val="90000"/>
              </a:lnSpc>
              <a:buNone/>
            </a:pPr>
            <a:r>
              <a:rPr lang="en-US" dirty="0"/>
              <a:t>“Italian culture emphasizes overtures.  Italy stands somewhere in the middle of the continuum between American </a:t>
            </a:r>
            <a:r>
              <a:rPr lang="en-US" b="1" dirty="0">
                <a:solidFill>
                  <a:srgbClr val="FF0000"/>
                </a:solidFill>
              </a:rPr>
              <a:t>low-context culture</a:t>
            </a:r>
            <a:r>
              <a:rPr lang="en-US" dirty="0"/>
              <a:t> and Asian </a:t>
            </a:r>
            <a:r>
              <a:rPr lang="en-US" b="1" dirty="0">
                <a:solidFill>
                  <a:srgbClr val="FF0000"/>
                </a:solidFill>
              </a:rPr>
              <a:t>high-context culture</a:t>
            </a:r>
            <a:r>
              <a:rPr lang="en-US" dirty="0"/>
              <a:t>.  American tend to ignore the overture and get down to business rather quickly.  On the other hand, many Asians devote a significant amount of time getting to know their negotiating counterparts before doing business with them. . . .”</a:t>
            </a:r>
          </a:p>
        </p:txBody>
      </p:sp>
      <p:sp>
        <p:nvSpPr>
          <p:cNvPr id="9"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5" name="Text Box 5"/>
          <p:cNvSpPr txBox="1">
            <a:spLocks noChangeArrowheads="1"/>
          </p:cNvSpPr>
          <p:nvPr/>
        </p:nvSpPr>
        <p:spPr bwMode="auto">
          <a:xfrm>
            <a:off x="914400" y="2362200"/>
            <a:ext cx="7315200" cy="3761030"/>
          </a:xfrm>
          <a:prstGeom prst="rect">
            <a:avLst/>
          </a:prstGeom>
          <a:solidFill>
            <a:schemeClr val="bg1"/>
          </a:solidFill>
          <a:ln w="76200">
            <a:solidFill>
              <a:srgbClr val="FFC000"/>
            </a:solidFill>
            <a:miter lim="800000"/>
            <a:headEnd/>
            <a:tailEnd/>
          </a:ln>
        </p:spPr>
        <p:txBody>
          <a:bodyPr wrap="square">
            <a:spAutoFit/>
          </a:bodyPr>
          <a:lstStyle/>
          <a:p>
            <a:pPr eaLnBrk="1" hangingPunct="1">
              <a:lnSpc>
                <a:spcPct val="80000"/>
              </a:lnSpc>
            </a:pPr>
            <a:endParaRPr lang="en-US" sz="2800" i="0" dirty="0"/>
          </a:p>
          <a:p>
            <a:pPr eaLnBrk="1" hangingPunct="1">
              <a:lnSpc>
                <a:spcPct val="80000"/>
              </a:lnSpc>
            </a:pPr>
            <a:r>
              <a:rPr lang="en-US" sz="2800" i="0" dirty="0"/>
              <a:t>American</a:t>
            </a:r>
          </a:p>
          <a:p>
            <a:pPr eaLnBrk="1" hangingPunct="1">
              <a:lnSpc>
                <a:spcPct val="80000"/>
              </a:lnSpc>
            </a:pPr>
            <a:r>
              <a:rPr lang="en-US" sz="2000" b="0" i="0" dirty="0"/>
              <a:t>(low context)</a:t>
            </a:r>
          </a:p>
          <a:p>
            <a:pPr eaLnBrk="1" hangingPunct="1">
              <a:lnSpc>
                <a:spcPct val="80000"/>
              </a:lnSpc>
            </a:pPr>
            <a:endParaRPr lang="en-US" sz="2800" i="0" dirty="0"/>
          </a:p>
          <a:p>
            <a:pPr eaLnBrk="1" hangingPunct="1">
              <a:lnSpc>
                <a:spcPct val="80000"/>
              </a:lnSpc>
            </a:pPr>
            <a:r>
              <a:rPr lang="en-US" sz="2800" i="0" dirty="0"/>
              <a:t>Italian</a:t>
            </a:r>
          </a:p>
          <a:p>
            <a:pPr eaLnBrk="1" hangingPunct="1">
              <a:lnSpc>
                <a:spcPct val="80000"/>
              </a:lnSpc>
            </a:pPr>
            <a:endParaRPr lang="en-US" sz="2800" i="0" dirty="0"/>
          </a:p>
          <a:p>
            <a:pPr eaLnBrk="1" hangingPunct="1">
              <a:lnSpc>
                <a:spcPct val="80000"/>
              </a:lnSpc>
            </a:pPr>
            <a:r>
              <a:rPr lang="en-US" sz="2800" i="0" dirty="0"/>
              <a:t>“Asians”</a:t>
            </a:r>
          </a:p>
          <a:p>
            <a:pPr eaLnBrk="1" hangingPunct="1">
              <a:lnSpc>
                <a:spcPct val="80000"/>
              </a:lnSpc>
            </a:pPr>
            <a:r>
              <a:rPr lang="en-US" sz="2000" b="0" i="0" dirty="0"/>
              <a:t>(high context)</a:t>
            </a:r>
          </a:p>
          <a:p>
            <a:pPr eaLnBrk="1" hangingPunct="1">
              <a:lnSpc>
                <a:spcPct val="80000"/>
              </a:lnSpc>
            </a:pPr>
            <a:endParaRPr lang="en-US" sz="2800" i="0" dirty="0"/>
          </a:p>
        </p:txBody>
      </p:sp>
      <p:sp>
        <p:nvSpPr>
          <p:cNvPr id="6" name="Up Arrow 5"/>
          <p:cNvSpPr/>
          <p:nvPr/>
        </p:nvSpPr>
        <p:spPr bwMode="auto">
          <a:xfrm>
            <a:off x="3915228" y="3505200"/>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7" name="Up Arrow 6"/>
          <p:cNvSpPr/>
          <p:nvPr/>
        </p:nvSpPr>
        <p:spPr bwMode="auto">
          <a:xfrm>
            <a:off x="3918858" y="4361544"/>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2054462390"/>
      </p:ext>
    </p:extLst>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5016758"/>
          </a:xfrm>
        </p:spPr>
        <p:txBody>
          <a:bodyPr/>
          <a:lstStyle/>
          <a:p>
            <a:pPr marL="0" indent="0" algn="just" eaLnBrk="1" hangingPunct="1">
              <a:buNone/>
            </a:pPr>
            <a:r>
              <a:rPr lang="en-US" dirty="0"/>
              <a:t>“. . . Italians take a midway position on the issue of </a:t>
            </a:r>
            <a:r>
              <a:rPr lang="en-US" b="1" dirty="0">
                <a:solidFill>
                  <a:srgbClr val="FF0000"/>
                </a:solidFill>
              </a:rPr>
              <a:t>personal trust</a:t>
            </a:r>
            <a:r>
              <a:rPr lang="en-US" dirty="0"/>
              <a:t> </a:t>
            </a:r>
            <a:r>
              <a:rPr lang="en-US" b="1" dirty="0">
                <a:solidFill>
                  <a:srgbClr val="FF0000"/>
                </a:solidFill>
              </a:rPr>
              <a:t>and knowledge</a:t>
            </a:r>
            <a:r>
              <a:rPr lang="en-US" dirty="0"/>
              <a:t>, but they do tend to convey their feelings and thoughts at least partially at the beginning of a relationship.  The other party has some understanding of what will unfold, but it is only a preview that is imperfect, because the unexpected frequently occurs.”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5016758"/>
          </a:xfrm>
        </p:spPr>
        <p:txBody>
          <a:bodyPr/>
          <a:lstStyle/>
          <a:p>
            <a:pPr marL="0" indent="0" algn="just" eaLnBrk="1" hangingPunct="1">
              <a:buNone/>
            </a:pPr>
            <a:r>
              <a:rPr lang="en-US" dirty="0"/>
              <a:t>“. . . Italians take a midway position on the issue of </a:t>
            </a:r>
            <a:r>
              <a:rPr lang="en-US" b="1" dirty="0">
                <a:solidFill>
                  <a:srgbClr val="FF0000"/>
                </a:solidFill>
              </a:rPr>
              <a:t>personal trust</a:t>
            </a:r>
            <a:r>
              <a:rPr lang="en-US" dirty="0"/>
              <a:t> </a:t>
            </a:r>
            <a:r>
              <a:rPr lang="en-US" b="1" dirty="0">
                <a:solidFill>
                  <a:srgbClr val="FF0000"/>
                </a:solidFill>
              </a:rPr>
              <a:t>and knowledge</a:t>
            </a:r>
            <a:r>
              <a:rPr lang="en-US" dirty="0"/>
              <a:t>, but they do tend to convey their feelings and thoughts at least partially at the beginning of a relationship.  The other party has some understanding of what will unfold, but it is only a preview that is imperfect, because the unexpected frequently occurs.”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
        <p:nvSpPr>
          <p:cNvPr id="5" name="Text Box 5"/>
          <p:cNvSpPr txBox="1">
            <a:spLocks noChangeArrowheads="1"/>
          </p:cNvSpPr>
          <p:nvPr/>
        </p:nvSpPr>
        <p:spPr bwMode="auto">
          <a:xfrm>
            <a:off x="914400" y="2362200"/>
            <a:ext cx="7315200" cy="3761030"/>
          </a:xfrm>
          <a:prstGeom prst="rect">
            <a:avLst/>
          </a:prstGeom>
          <a:solidFill>
            <a:schemeClr val="bg1"/>
          </a:solidFill>
          <a:ln w="76200">
            <a:solidFill>
              <a:srgbClr val="FFC000"/>
            </a:solidFill>
            <a:miter lim="800000"/>
            <a:headEnd/>
            <a:tailEnd/>
          </a:ln>
        </p:spPr>
        <p:txBody>
          <a:bodyPr wrap="square">
            <a:spAutoFit/>
          </a:bodyPr>
          <a:lstStyle/>
          <a:p>
            <a:pPr eaLnBrk="1" hangingPunct="1">
              <a:lnSpc>
                <a:spcPct val="80000"/>
              </a:lnSpc>
            </a:pPr>
            <a:endParaRPr lang="en-US" sz="2800" i="0" dirty="0"/>
          </a:p>
          <a:p>
            <a:pPr eaLnBrk="1" hangingPunct="1">
              <a:lnSpc>
                <a:spcPct val="80000"/>
              </a:lnSpc>
            </a:pPr>
            <a:r>
              <a:rPr lang="en-US" sz="2800" i="0" dirty="0"/>
              <a:t>X</a:t>
            </a:r>
          </a:p>
          <a:p>
            <a:pPr eaLnBrk="1" hangingPunct="1">
              <a:lnSpc>
                <a:spcPct val="80000"/>
              </a:lnSpc>
            </a:pPr>
            <a:r>
              <a:rPr lang="en-US" sz="2000" b="0" i="0" dirty="0"/>
              <a:t>(low personal trust)</a:t>
            </a:r>
          </a:p>
          <a:p>
            <a:pPr eaLnBrk="1" hangingPunct="1">
              <a:lnSpc>
                <a:spcPct val="80000"/>
              </a:lnSpc>
            </a:pPr>
            <a:endParaRPr lang="en-US" sz="2800" i="0" dirty="0"/>
          </a:p>
          <a:p>
            <a:pPr eaLnBrk="1" hangingPunct="1">
              <a:lnSpc>
                <a:spcPct val="80000"/>
              </a:lnSpc>
            </a:pPr>
            <a:r>
              <a:rPr lang="en-US" sz="2800" i="0" dirty="0"/>
              <a:t>Italian</a:t>
            </a:r>
          </a:p>
          <a:p>
            <a:pPr eaLnBrk="1" hangingPunct="1">
              <a:lnSpc>
                <a:spcPct val="80000"/>
              </a:lnSpc>
            </a:pPr>
            <a:endParaRPr lang="en-US" sz="2800" i="0" dirty="0"/>
          </a:p>
          <a:p>
            <a:pPr eaLnBrk="1" hangingPunct="1">
              <a:lnSpc>
                <a:spcPct val="80000"/>
              </a:lnSpc>
            </a:pPr>
            <a:r>
              <a:rPr lang="en-US" sz="2800" i="0" dirty="0"/>
              <a:t>Y</a:t>
            </a:r>
          </a:p>
          <a:p>
            <a:pPr eaLnBrk="1" hangingPunct="1">
              <a:lnSpc>
                <a:spcPct val="80000"/>
              </a:lnSpc>
            </a:pPr>
            <a:r>
              <a:rPr lang="en-US" sz="2000" b="0" i="0" dirty="0"/>
              <a:t>(high personal trust)</a:t>
            </a:r>
          </a:p>
          <a:p>
            <a:pPr eaLnBrk="1" hangingPunct="1">
              <a:lnSpc>
                <a:spcPct val="80000"/>
              </a:lnSpc>
            </a:pPr>
            <a:endParaRPr lang="en-US" sz="2800" i="0" dirty="0"/>
          </a:p>
        </p:txBody>
      </p:sp>
      <p:sp>
        <p:nvSpPr>
          <p:cNvPr id="6" name="Up Arrow 5"/>
          <p:cNvSpPr/>
          <p:nvPr/>
        </p:nvSpPr>
        <p:spPr bwMode="auto">
          <a:xfrm>
            <a:off x="3915228" y="3505200"/>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7" name="Up Arrow 6"/>
          <p:cNvSpPr/>
          <p:nvPr/>
        </p:nvSpPr>
        <p:spPr bwMode="auto">
          <a:xfrm>
            <a:off x="3918858" y="4361544"/>
            <a:ext cx="1295400" cy="3810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1503260125"/>
      </p:ext>
    </p:extLst>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5235" name="Rectangle 3"/>
          <p:cNvSpPr>
            <a:spLocks noGrp="1" noChangeArrowheads="1"/>
          </p:cNvSpPr>
          <p:nvPr>
            <p:ph type="body" idx="1"/>
          </p:nvPr>
        </p:nvSpPr>
        <p:spPr>
          <a:xfrm>
            <a:off x="914400" y="1295400"/>
            <a:ext cx="7315200" cy="4684359"/>
          </a:xfrm>
        </p:spPr>
        <p:txBody>
          <a:bodyPr/>
          <a:lstStyle/>
          <a:p>
            <a:pPr marL="0" indent="0" algn="ctr" eaLnBrk="1" hangingPunct="1">
              <a:buNone/>
            </a:pPr>
            <a:r>
              <a:rPr lang="en-US" sz="2800" dirty="0">
                <a:solidFill>
                  <a:schemeClr val="accent1"/>
                </a:solidFill>
              </a:rPr>
              <a:t>“. . . Italians take a midway position on the issue of personal trust and knowledge, but </a:t>
            </a:r>
            <a:r>
              <a:rPr lang="en-US" sz="3600" b="1" dirty="0"/>
              <a:t>they do tend to convey their feelings and thoughts at least partially at the beginning of a relationship</a:t>
            </a:r>
            <a:r>
              <a:rPr lang="en-US" sz="2800" dirty="0">
                <a:solidFill>
                  <a:schemeClr val="accent1"/>
                </a:solidFill>
              </a:rPr>
              <a:t>.  The other party has some understanding of what will unfold, but it is </a:t>
            </a:r>
            <a:r>
              <a:rPr lang="en-US" b="1" dirty="0"/>
              <a:t>only a preview </a:t>
            </a:r>
            <a:r>
              <a:rPr lang="en-US" sz="2800" dirty="0">
                <a:solidFill>
                  <a:schemeClr val="accent1"/>
                </a:solidFill>
              </a:rPr>
              <a:t>that is imperfect, because </a:t>
            </a:r>
          </a:p>
          <a:p>
            <a:pPr marL="0" indent="0" algn="ctr" eaLnBrk="1" hangingPunct="1">
              <a:buNone/>
            </a:pPr>
            <a:r>
              <a:rPr lang="en-US" b="1" dirty="0"/>
              <a:t>the unexpected frequently occurs</a:t>
            </a:r>
            <a:r>
              <a:rPr lang="en-US" sz="2800" dirty="0">
                <a:solidFill>
                  <a:schemeClr val="accent1"/>
                </a:solidFill>
              </a:rPr>
              <a:t>.”</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6259" name="Rectangle 3"/>
          <p:cNvSpPr>
            <a:spLocks noGrp="1" noChangeArrowheads="1"/>
          </p:cNvSpPr>
          <p:nvPr>
            <p:ph type="body" idx="1"/>
          </p:nvPr>
        </p:nvSpPr>
        <p:spPr>
          <a:xfrm>
            <a:off x="914400" y="1676400"/>
            <a:ext cx="7315200" cy="4619726"/>
          </a:xfrm>
        </p:spPr>
        <p:txBody>
          <a:bodyPr/>
          <a:lstStyle/>
          <a:p>
            <a:pPr eaLnBrk="1" hangingPunct="1">
              <a:lnSpc>
                <a:spcPct val="80000"/>
              </a:lnSpc>
            </a:pPr>
            <a:endParaRPr lang="en-US" sz="2800" dirty="0"/>
          </a:p>
          <a:p>
            <a:pPr marL="0" indent="0" algn="ctr" eaLnBrk="1" hangingPunct="1">
              <a:lnSpc>
                <a:spcPct val="80000"/>
              </a:lnSpc>
              <a:buNone/>
            </a:pPr>
            <a:r>
              <a:rPr lang="en-US" b="1" dirty="0"/>
              <a:t>There are regional differences in the manner in which the overture is performed</a:t>
            </a:r>
          </a:p>
          <a:p>
            <a:pPr eaLnBrk="1" hangingPunct="1">
              <a:lnSpc>
                <a:spcPct val="80000"/>
              </a:lnSpc>
            </a:pPr>
            <a:endParaRPr lang="en-US" sz="200" dirty="0"/>
          </a:p>
          <a:p>
            <a:pPr lvl="1" eaLnBrk="1" hangingPunct="1">
              <a:lnSpc>
                <a:spcPct val="90000"/>
              </a:lnSpc>
            </a:pPr>
            <a:r>
              <a:rPr lang="en-US" sz="2400" dirty="0">
                <a:solidFill>
                  <a:schemeClr val="accent1"/>
                </a:solidFill>
              </a:rPr>
              <a:t>In</a:t>
            </a:r>
            <a:r>
              <a:rPr lang="en-US" sz="2400" dirty="0"/>
              <a:t> </a:t>
            </a:r>
            <a:r>
              <a:rPr lang="en-US" sz="3200" b="1" dirty="0"/>
              <a:t>Milan</a:t>
            </a:r>
            <a:r>
              <a:rPr lang="en-US" sz="2400" dirty="0">
                <a:solidFill>
                  <a:schemeClr val="accent1"/>
                </a:solidFill>
              </a:rPr>
              <a:t>, which has been influenced by its proximity to Switzerland and Germany, there is a tendency to </a:t>
            </a:r>
            <a:r>
              <a:rPr lang="en-US" sz="3200" b="1" dirty="0"/>
              <a:t>shorten</a:t>
            </a:r>
            <a:r>
              <a:rPr lang="en-US" sz="3200" dirty="0"/>
              <a:t> </a:t>
            </a:r>
            <a:r>
              <a:rPr lang="en-US" sz="2400" dirty="0">
                <a:solidFill>
                  <a:schemeClr val="accent1"/>
                </a:solidFill>
              </a:rPr>
              <a:t>the overture</a:t>
            </a:r>
          </a:p>
          <a:p>
            <a:pPr lvl="1" eaLnBrk="1" hangingPunct="1">
              <a:lnSpc>
                <a:spcPct val="80000"/>
              </a:lnSpc>
            </a:pPr>
            <a:endParaRPr lang="en-US" sz="100" dirty="0"/>
          </a:p>
          <a:p>
            <a:pPr lvl="1" eaLnBrk="1" hangingPunct="1">
              <a:lnSpc>
                <a:spcPct val="90000"/>
              </a:lnSpc>
            </a:pPr>
            <a:r>
              <a:rPr lang="en-US" sz="3200" b="1" dirty="0"/>
              <a:t>Still, it occurs</a:t>
            </a:r>
            <a:r>
              <a:rPr lang="en-US" sz="2400" dirty="0">
                <a:solidFill>
                  <a:schemeClr val="accent1"/>
                </a:solidFill>
              </a:rPr>
              <a:t>, even in the smallest caf</a:t>
            </a:r>
            <a:r>
              <a:rPr lang="en-US" sz="2400" dirty="0">
                <a:solidFill>
                  <a:schemeClr val="accent1"/>
                </a:solidFill>
                <a:cs typeface="Arial" charset="0"/>
              </a:rPr>
              <a:t>é that has only a few tables and a modest menu featuring sandwiches, in the form of a few minutes of conversation with the owner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97283" name="Rectangle 3"/>
          <p:cNvSpPr>
            <a:spLocks noGrp="1" noChangeArrowheads="1"/>
          </p:cNvSpPr>
          <p:nvPr>
            <p:ph type="body" idx="1"/>
          </p:nvPr>
        </p:nvSpPr>
        <p:spPr>
          <a:xfrm>
            <a:off x="914400" y="1217843"/>
            <a:ext cx="7315200" cy="5182957"/>
          </a:xfrm>
        </p:spPr>
        <p:txBody>
          <a:bodyPr/>
          <a:lstStyle/>
          <a:p>
            <a:pPr eaLnBrk="1" hangingPunct="1">
              <a:lnSpc>
                <a:spcPct val="80000"/>
              </a:lnSpc>
            </a:pPr>
            <a:endParaRPr lang="en-US" sz="2800" dirty="0"/>
          </a:p>
          <a:p>
            <a:pPr marL="0" indent="0" algn="ctr" eaLnBrk="1" hangingPunct="1">
              <a:lnSpc>
                <a:spcPct val="80000"/>
              </a:lnSpc>
              <a:buNone/>
            </a:pPr>
            <a:r>
              <a:rPr lang="en-US" sz="2800" dirty="0">
                <a:solidFill>
                  <a:schemeClr val="accent1"/>
                </a:solidFill>
              </a:rPr>
              <a:t>There are regional differences in the manner in which the overture is performed</a:t>
            </a:r>
          </a:p>
          <a:p>
            <a:pPr eaLnBrk="1" hangingPunct="1">
              <a:lnSpc>
                <a:spcPct val="80000"/>
              </a:lnSpc>
            </a:pPr>
            <a:endParaRPr lang="en-US" sz="1800" b="1" dirty="0">
              <a:solidFill>
                <a:schemeClr val="accent1"/>
              </a:solidFill>
            </a:endParaRPr>
          </a:p>
          <a:p>
            <a:pPr lvl="1" eaLnBrk="1" hangingPunct="1">
              <a:lnSpc>
                <a:spcPct val="80000"/>
              </a:lnSpc>
            </a:pPr>
            <a:r>
              <a:rPr lang="en-US" sz="3200" b="1" dirty="0"/>
              <a:t>In Milan, which has been influenced by its proximity to Switzerland and Germany, there is a tendency to shorten the overture</a:t>
            </a:r>
          </a:p>
          <a:p>
            <a:pPr lvl="1" eaLnBrk="1" hangingPunct="1">
              <a:lnSpc>
                <a:spcPct val="80000"/>
              </a:lnSpc>
            </a:pPr>
            <a:endParaRPr lang="en-US" sz="2400" dirty="0"/>
          </a:p>
          <a:p>
            <a:pPr lvl="1" eaLnBrk="1" hangingPunct="1">
              <a:lnSpc>
                <a:spcPct val="80000"/>
              </a:lnSpc>
            </a:pPr>
            <a:r>
              <a:rPr lang="en-US" sz="2400" dirty="0">
                <a:solidFill>
                  <a:schemeClr val="accent1"/>
                </a:solidFill>
              </a:rPr>
              <a:t>Still, it occurs, even in the smallest caf</a:t>
            </a:r>
            <a:r>
              <a:rPr lang="en-US" sz="2400" dirty="0">
                <a:solidFill>
                  <a:schemeClr val="accent1"/>
                </a:solidFill>
                <a:cs typeface="Arial" charset="0"/>
              </a:rPr>
              <a:t>é that has only a few tables and a modest menu featuring sandwiches, in the form of a few minutes of conversation with the owner</a:t>
            </a:r>
          </a:p>
        </p:txBody>
      </p:sp>
      <p:sp>
        <p:nvSpPr>
          <p:cNvPr id="97285" name="Text Box 5"/>
          <p:cNvSpPr txBox="1">
            <a:spLocks noChangeArrowheads="1"/>
          </p:cNvSpPr>
          <p:nvPr/>
        </p:nvSpPr>
        <p:spPr bwMode="auto">
          <a:xfrm>
            <a:off x="4632325" y="846138"/>
            <a:ext cx="184150" cy="579437"/>
          </a:xfrm>
          <a:prstGeom prst="rect">
            <a:avLst/>
          </a:prstGeom>
          <a:noFill/>
          <a:ln w="9525">
            <a:noFill/>
            <a:miter lim="800000"/>
            <a:headEnd/>
            <a:tailEnd/>
          </a:ln>
        </p:spPr>
        <p:txBody>
          <a:bodyPr wrap="none">
            <a:spAutoFit/>
          </a:bodyPr>
          <a:lstStyle/>
          <a:p>
            <a:endParaRPr lang="en-US" i="0"/>
          </a:p>
        </p:txBody>
      </p:sp>
      <p:sp>
        <p:nvSpPr>
          <p:cNvPr id="770054" name="Text Box 6"/>
          <p:cNvSpPr txBox="1">
            <a:spLocks noChangeArrowheads="1"/>
          </p:cNvSpPr>
          <p:nvPr/>
        </p:nvSpPr>
        <p:spPr bwMode="auto">
          <a:xfrm>
            <a:off x="3976914" y="4390572"/>
            <a:ext cx="4257897" cy="584775"/>
          </a:xfrm>
          <a:prstGeom prst="rect">
            <a:avLst/>
          </a:prstGeom>
          <a:noFill/>
          <a:ln w="9525">
            <a:noFill/>
            <a:miter lim="800000"/>
            <a:headEnd/>
            <a:tailEnd/>
          </a:ln>
        </p:spPr>
        <p:txBody>
          <a:bodyPr wrap="none">
            <a:spAutoFit/>
          </a:bodyPr>
          <a:lstStyle/>
          <a:p>
            <a:r>
              <a:rPr lang="en-US" i="0" dirty="0">
                <a:latin typeface="Arial" charset="0"/>
              </a:rPr>
              <a:t>. . . but it is still there</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0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0054" grpId="0"/>
    </p:bldLst>
  </p:timing>
</p:sld>
</file>

<file path=ppt/slides/slide4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8306" name="Rectangle 2"/>
          <p:cNvSpPr>
            <a:spLocks noChangeArrowheads="1"/>
          </p:cNvSpPr>
          <p:nvPr/>
        </p:nvSpPr>
        <p:spPr bwMode="auto">
          <a:xfrm>
            <a:off x="2592876" y="6551842"/>
            <a:ext cx="3922869" cy="215444"/>
          </a:xfrm>
          <a:prstGeom prst="rect">
            <a:avLst/>
          </a:prstGeom>
          <a:noFill/>
          <a:ln w="9525">
            <a:noFill/>
            <a:miter lim="800000"/>
            <a:headEnd/>
            <a:tailEnd/>
          </a:ln>
        </p:spPr>
        <p:txBody>
          <a:bodyPr wrap="none">
            <a:spAutoFit/>
          </a:bodyPr>
          <a:lstStyle/>
          <a:p>
            <a:r>
              <a:rPr lang="en-US" sz="800" b="0" i="0" dirty="0">
                <a:hlinkClick r:id="rId2"/>
              </a:rPr>
              <a:t>http://www.d.umn.edu/cla/faculty/troufs/anth1095/Germany.html#title</a:t>
            </a:r>
            <a:endParaRPr lang="en-US" sz="800" b="0" i="0" dirty="0"/>
          </a:p>
        </p:txBody>
      </p:sp>
      <p:pic>
        <p:nvPicPr>
          <p:cNvPr id="98307" name="Picture 6"/>
          <p:cNvPicPr>
            <a:picLocks noChangeAspect="1" noChangeArrowheads="1"/>
          </p:cNvPicPr>
          <p:nvPr/>
        </p:nvPicPr>
        <p:blipFill>
          <a:blip r:embed="rId3" cstate="print"/>
          <a:srcRect/>
          <a:stretch>
            <a:fillRect/>
          </a:stretch>
        </p:blipFill>
        <p:spPr bwMode="auto">
          <a:xfrm>
            <a:off x="3714750" y="2324100"/>
            <a:ext cx="1714500" cy="2209800"/>
          </a:xfrm>
          <a:prstGeom prst="rect">
            <a:avLst/>
          </a:prstGeom>
          <a:noFill/>
          <a:ln w="9525">
            <a:noFill/>
            <a:miter lim="800000"/>
            <a:headEnd/>
            <a:tailEnd/>
          </a:ln>
        </p:spPr>
      </p:pic>
      <p:pic>
        <p:nvPicPr>
          <p:cNvPr id="98308" name="Picture 7"/>
          <p:cNvPicPr>
            <a:picLocks noChangeAspect="1" noChangeArrowheads="1"/>
          </p:cNvPicPr>
          <p:nvPr/>
        </p:nvPicPr>
        <p:blipFill>
          <a:blip r:embed="rId4" cstate="print"/>
          <a:srcRect/>
          <a:stretch>
            <a:fillRect/>
          </a:stretch>
        </p:blipFill>
        <p:spPr bwMode="auto">
          <a:xfrm>
            <a:off x="685800" y="1147536"/>
            <a:ext cx="7772400" cy="4857750"/>
          </a:xfrm>
          <a:prstGeom prst="rect">
            <a:avLst/>
          </a:prstGeom>
          <a:noFill/>
          <a:ln w="9525">
            <a:noFill/>
            <a:miter lim="800000"/>
            <a:headEnd/>
            <a:tailEnd/>
          </a:ln>
        </p:spPr>
      </p:pic>
      <p:sp>
        <p:nvSpPr>
          <p:cNvPr id="5" name="Freeform 4"/>
          <p:cNvSpPr/>
          <p:nvPr/>
        </p:nvSpPr>
        <p:spPr bwMode="auto">
          <a:xfrm>
            <a:off x="3481010" y="3035905"/>
            <a:ext cx="1628019" cy="1180495"/>
          </a:xfrm>
          <a:custGeom>
            <a:avLst/>
            <a:gdLst>
              <a:gd name="connsiteX0" fmla="*/ 2419 w 1628019"/>
              <a:gd name="connsiteY0" fmla="*/ 824895 h 1180495"/>
              <a:gd name="connsiteX1" fmla="*/ 16933 w 1628019"/>
              <a:gd name="connsiteY1" fmla="*/ 331409 h 1180495"/>
              <a:gd name="connsiteX2" fmla="*/ 45961 w 1628019"/>
              <a:gd name="connsiteY2" fmla="*/ 84666 h 1180495"/>
              <a:gd name="connsiteX3" fmla="*/ 234647 w 1628019"/>
              <a:gd name="connsiteY3" fmla="*/ 12095 h 1180495"/>
              <a:gd name="connsiteX4" fmla="*/ 612019 w 1628019"/>
              <a:gd name="connsiteY4" fmla="*/ 12095 h 1180495"/>
              <a:gd name="connsiteX5" fmla="*/ 1003904 w 1628019"/>
              <a:gd name="connsiteY5" fmla="*/ 41124 h 1180495"/>
              <a:gd name="connsiteX6" fmla="*/ 1352247 w 1628019"/>
              <a:gd name="connsiteY6" fmla="*/ 55638 h 1180495"/>
              <a:gd name="connsiteX7" fmla="*/ 1584476 w 1628019"/>
              <a:gd name="connsiteY7" fmla="*/ 84666 h 1180495"/>
              <a:gd name="connsiteX8" fmla="*/ 1613504 w 1628019"/>
              <a:gd name="connsiteY8" fmla="*/ 229809 h 1180495"/>
              <a:gd name="connsiteX9" fmla="*/ 1584476 w 1628019"/>
              <a:gd name="connsiteY9" fmla="*/ 418495 h 1180495"/>
              <a:gd name="connsiteX10" fmla="*/ 1584476 w 1628019"/>
              <a:gd name="connsiteY10" fmla="*/ 665238 h 1180495"/>
              <a:gd name="connsiteX11" fmla="*/ 1584476 w 1628019"/>
              <a:gd name="connsiteY11" fmla="*/ 810381 h 1180495"/>
              <a:gd name="connsiteX12" fmla="*/ 1482876 w 1628019"/>
              <a:gd name="connsiteY12" fmla="*/ 955524 h 1180495"/>
              <a:gd name="connsiteX13" fmla="*/ 1395790 w 1628019"/>
              <a:gd name="connsiteY13" fmla="*/ 1086152 h 1180495"/>
              <a:gd name="connsiteX14" fmla="*/ 1221619 w 1628019"/>
              <a:gd name="connsiteY14" fmla="*/ 1115181 h 1180495"/>
              <a:gd name="connsiteX15" fmla="*/ 1032933 w 1628019"/>
              <a:gd name="connsiteY15" fmla="*/ 1129695 h 1180495"/>
              <a:gd name="connsiteX16" fmla="*/ 699104 w 1628019"/>
              <a:gd name="connsiteY16" fmla="*/ 1173238 h 1180495"/>
              <a:gd name="connsiteX17" fmla="*/ 466876 w 1628019"/>
              <a:gd name="connsiteY17" fmla="*/ 1173238 h 1180495"/>
              <a:gd name="connsiteX18" fmla="*/ 249161 w 1628019"/>
              <a:gd name="connsiteY18" fmla="*/ 1158724 h 1180495"/>
              <a:gd name="connsiteX19" fmla="*/ 104019 w 1628019"/>
              <a:gd name="connsiteY19" fmla="*/ 1144209 h 1180495"/>
              <a:gd name="connsiteX20" fmla="*/ 45961 w 1628019"/>
              <a:gd name="connsiteY20" fmla="*/ 1115181 h 1180495"/>
              <a:gd name="connsiteX21" fmla="*/ 16933 w 1628019"/>
              <a:gd name="connsiteY21" fmla="*/ 1013581 h 1180495"/>
              <a:gd name="connsiteX22" fmla="*/ 2419 w 1628019"/>
              <a:gd name="connsiteY22" fmla="*/ 897466 h 1180495"/>
              <a:gd name="connsiteX23" fmla="*/ 2419 w 1628019"/>
              <a:gd name="connsiteY23" fmla="*/ 824895 h 118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28019" h="1180495">
                <a:moveTo>
                  <a:pt x="2419" y="824895"/>
                </a:moveTo>
                <a:cubicBezTo>
                  <a:pt x="4838" y="730552"/>
                  <a:pt x="9676" y="454781"/>
                  <a:pt x="16933" y="331409"/>
                </a:cubicBezTo>
                <a:cubicBezTo>
                  <a:pt x="24190" y="208038"/>
                  <a:pt x="9675" y="137885"/>
                  <a:pt x="45961" y="84666"/>
                </a:cubicBezTo>
                <a:cubicBezTo>
                  <a:pt x="82247" y="31447"/>
                  <a:pt x="140304" y="24190"/>
                  <a:pt x="234647" y="12095"/>
                </a:cubicBezTo>
                <a:cubicBezTo>
                  <a:pt x="328990" y="0"/>
                  <a:pt x="483810" y="7257"/>
                  <a:pt x="612019" y="12095"/>
                </a:cubicBezTo>
                <a:cubicBezTo>
                  <a:pt x="740228" y="16933"/>
                  <a:pt x="880533" y="33867"/>
                  <a:pt x="1003904" y="41124"/>
                </a:cubicBezTo>
                <a:cubicBezTo>
                  <a:pt x="1127275" y="48381"/>
                  <a:pt x="1255485" y="48381"/>
                  <a:pt x="1352247" y="55638"/>
                </a:cubicBezTo>
                <a:cubicBezTo>
                  <a:pt x="1449009" y="62895"/>
                  <a:pt x="1540933" y="55638"/>
                  <a:pt x="1584476" y="84666"/>
                </a:cubicBezTo>
                <a:cubicBezTo>
                  <a:pt x="1628019" y="113694"/>
                  <a:pt x="1613504" y="174171"/>
                  <a:pt x="1613504" y="229809"/>
                </a:cubicBezTo>
                <a:cubicBezTo>
                  <a:pt x="1613504" y="285447"/>
                  <a:pt x="1589314" y="345924"/>
                  <a:pt x="1584476" y="418495"/>
                </a:cubicBezTo>
                <a:cubicBezTo>
                  <a:pt x="1579638" y="491066"/>
                  <a:pt x="1584476" y="665238"/>
                  <a:pt x="1584476" y="665238"/>
                </a:cubicBezTo>
                <a:cubicBezTo>
                  <a:pt x="1584476" y="730552"/>
                  <a:pt x="1601409" y="762000"/>
                  <a:pt x="1584476" y="810381"/>
                </a:cubicBezTo>
                <a:cubicBezTo>
                  <a:pt x="1567543" y="858762"/>
                  <a:pt x="1514324" y="909562"/>
                  <a:pt x="1482876" y="955524"/>
                </a:cubicBezTo>
                <a:cubicBezTo>
                  <a:pt x="1451428" y="1001486"/>
                  <a:pt x="1439333" y="1059543"/>
                  <a:pt x="1395790" y="1086152"/>
                </a:cubicBezTo>
                <a:cubicBezTo>
                  <a:pt x="1352247" y="1112762"/>
                  <a:pt x="1282095" y="1107924"/>
                  <a:pt x="1221619" y="1115181"/>
                </a:cubicBezTo>
                <a:cubicBezTo>
                  <a:pt x="1161143" y="1122438"/>
                  <a:pt x="1120019" y="1120019"/>
                  <a:pt x="1032933" y="1129695"/>
                </a:cubicBezTo>
                <a:cubicBezTo>
                  <a:pt x="945847" y="1139371"/>
                  <a:pt x="793447" y="1165981"/>
                  <a:pt x="699104" y="1173238"/>
                </a:cubicBezTo>
                <a:cubicBezTo>
                  <a:pt x="604761" y="1180495"/>
                  <a:pt x="541866" y="1175657"/>
                  <a:pt x="466876" y="1173238"/>
                </a:cubicBezTo>
                <a:cubicBezTo>
                  <a:pt x="391886" y="1170819"/>
                  <a:pt x="309637" y="1163562"/>
                  <a:pt x="249161" y="1158724"/>
                </a:cubicBezTo>
                <a:cubicBezTo>
                  <a:pt x="188685" y="1153886"/>
                  <a:pt x="137886" y="1151466"/>
                  <a:pt x="104019" y="1144209"/>
                </a:cubicBezTo>
                <a:cubicBezTo>
                  <a:pt x="70152" y="1136952"/>
                  <a:pt x="60475" y="1136952"/>
                  <a:pt x="45961" y="1115181"/>
                </a:cubicBezTo>
                <a:cubicBezTo>
                  <a:pt x="31447" y="1093410"/>
                  <a:pt x="24190" y="1049867"/>
                  <a:pt x="16933" y="1013581"/>
                </a:cubicBezTo>
                <a:cubicBezTo>
                  <a:pt x="9676" y="977295"/>
                  <a:pt x="4838" y="928914"/>
                  <a:pt x="2419" y="897466"/>
                </a:cubicBezTo>
                <a:cubicBezTo>
                  <a:pt x="0" y="866018"/>
                  <a:pt x="0" y="919238"/>
                  <a:pt x="2419" y="824895"/>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3" name="Rectangle 3"/>
          <p:cNvSpPr>
            <a:spLocks noGrp="1" noChangeArrowheads="1"/>
          </p:cNvSpPr>
          <p:nvPr>
            <p:ph type="body" idx="1"/>
          </p:nvPr>
        </p:nvSpPr>
        <p:spPr>
          <a:xfrm>
            <a:off x="914400" y="1734456"/>
            <a:ext cx="7315200" cy="4161139"/>
          </a:xfrm>
        </p:spPr>
        <p:txBody>
          <a:bodyPr/>
          <a:lstStyle/>
          <a:p>
            <a:pPr marL="0" indent="0" algn="ctr" eaLnBrk="1" hangingPunct="1">
              <a:spcBef>
                <a:spcPts val="0"/>
              </a:spcBef>
              <a:buNone/>
            </a:pPr>
            <a:r>
              <a:rPr lang="en-US" dirty="0"/>
              <a:t>What did Manuela </a:t>
            </a:r>
            <a:r>
              <a:rPr lang="en-US" dirty="0" err="1"/>
              <a:t>Fina</a:t>
            </a:r>
            <a:r>
              <a:rPr lang="en-US" dirty="0"/>
              <a:t> first discuss in the initial meeting </a:t>
            </a:r>
          </a:p>
          <a:p>
            <a:pPr marL="0" indent="0" algn="ctr" eaLnBrk="1" hangingPunct="1">
              <a:spcBef>
                <a:spcPts val="0"/>
              </a:spcBef>
              <a:buNone/>
            </a:pPr>
            <a:r>
              <a:rPr lang="en-US" dirty="0"/>
              <a:t>about a cochlear implant?</a:t>
            </a:r>
          </a:p>
          <a:p>
            <a:pPr marL="0" indent="0" algn="ctr" eaLnBrk="1" hangingPunct="1">
              <a:spcBef>
                <a:spcPts val="0"/>
              </a:spcBef>
              <a:buNone/>
            </a:pPr>
            <a:endParaRPr lang="en-US" sz="800" dirty="0"/>
          </a:p>
          <a:p>
            <a:pPr marL="0" indent="0" algn="ctr" eaLnBrk="1" hangingPunct="1">
              <a:spcBef>
                <a:spcPts val="0"/>
              </a:spcBef>
              <a:buNone/>
            </a:pPr>
            <a:r>
              <a:rPr lang="en-US" sz="1800" dirty="0"/>
              <a:t>(which eventually took a 7-hour operation,</a:t>
            </a:r>
          </a:p>
          <a:p>
            <a:pPr marL="0" indent="0" algn="ctr" eaLnBrk="1" hangingPunct="1">
              <a:spcBef>
                <a:spcPts val="0"/>
              </a:spcBef>
              <a:buNone/>
            </a:pPr>
            <a:r>
              <a:rPr lang="en-US" sz="1800" dirty="0"/>
              <a:t>with a surgical team of 10</a:t>
            </a:r>
          </a:p>
          <a:p>
            <a:pPr marL="0" indent="0" algn="ctr" eaLnBrk="1" hangingPunct="1">
              <a:spcBef>
                <a:spcPts val="0"/>
              </a:spcBef>
              <a:buNone/>
            </a:pPr>
            <a:r>
              <a:rPr lang="en-US" sz="1800" dirty="0"/>
              <a:t>and cost almost the price</a:t>
            </a:r>
          </a:p>
          <a:p>
            <a:pPr marL="0" indent="0" algn="ctr" eaLnBrk="1" hangingPunct="1">
              <a:spcBef>
                <a:spcPts val="0"/>
              </a:spcBef>
              <a:buNone/>
            </a:pPr>
            <a:r>
              <a:rPr lang="en-US" sz="1800" dirty="0"/>
              <a:t>of an average American house)</a:t>
            </a:r>
          </a:p>
          <a:p>
            <a:pPr marL="0" indent="0" algn="ctr" eaLnBrk="1" hangingPunct="1">
              <a:spcBef>
                <a:spcPts val="0"/>
              </a:spcBef>
              <a:buNone/>
            </a:pPr>
            <a:endParaRPr lang="en-US" sz="1800" dirty="0"/>
          </a:p>
          <a:p>
            <a:pPr marL="0" indent="0" algn="ctr" eaLnBrk="1" hangingPunct="1">
              <a:buNone/>
            </a:pPr>
            <a:endParaRPr lang="en-US" sz="1200" dirty="0"/>
          </a:p>
          <a:p>
            <a:pPr marL="0" indent="0" algn="ctr" eaLnBrk="1" hangingPunct="1">
              <a:spcBef>
                <a:spcPts val="0"/>
              </a:spcBef>
              <a:buNone/>
            </a:pPr>
            <a:r>
              <a:rPr lang="en-US" sz="2800" dirty="0"/>
              <a:t>Dr. Manuela </a:t>
            </a:r>
            <a:r>
              <a:rPr lang="en-US" sz="2800" dirty="0" err="1"/>
              <a:t>Fina</a:t>
            </a:r>
            <a:r>
              <a:rPr lang="en-US" sz="2800" dirty="0"/>
              <a:t> and Kim Smyth Roufs discussed . .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0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87107" name="Picture 3"/>
          <p:cNvPicPr>
            <a:picLocks noChangeAspect="1" noChangeArrowheads="1"/>
          </p:cNvPicPr>
          <p:nvPr/>
        </p:nvPicPr>
        <p:blipFill>
          <a:blip r:embed="rId2" cstate="print"/>
          <a:srcRect/>
          <a:stretch>
            <a:fillRect/>
          </a:stretch>
        </p:blipFill>
        <p:spPr bwMode="auto">
          <a:xfrm>
            <a:off x="0" y="-5080"/>
            <a:ext cx="9144000" cy="5872480"/>
          </a:xfrm>
          <a:prstGeom prst="rect">
            <a:avLst/>
          </a:prstGeom>
          <a:noFill/>
          <a:ln w="9525">
            <a:noFill/>
            <a:miter lim="800000"/>
            <a:headEnd/>
            <a:tailEnd/>
          </a:ln>
        </p:spPr>
      </p:pic>
      <p:sp>
        <p:nvSpPr>
          <p:cNvPr id="10" name="Rectangle 3"/>
          <p:cNvSpPr txBox="1">
            <a:spLocks noChangeArrowheads="1"/>
          </p:cNvSpPr>
          <p:nvPr/>
        </p:nvSpPr>
        <p:spPr bwMode="auto">
          <a:xfrm>
            <a:off x="914400" y="5845314"/>
            <a:ext cx="7315200" cy="707886"/>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spcBef>
                <a:spcPts val="0"/>
              </a:spcBef>
            </a:pPr>
            <a:r>
              <a:rPr lang="en-US" sz="4000" i="0" kern="0" dirty="0">
                <a:solidFill>
                  <a:srgbClr val="FFFFFF"/>
                </a:solidFill>
                <a:latin typeface="+mn-lt"/>
              </a:rPr>
              <a:t>ladies’ Italian </a:t>
            </a:r>
            <a:r>
              <a:rPr kumimoji="0" lang="en-US" sz="4000" b="1" i="0" u="none" strike="noStrike" kern="0" cap="none" spc="0" normalizeH="0" baseline="0" noProof="0" dirty="0">
                <a:ln>
                  <a:noFill/>
                </a:ln>
                <a:solidFill>
                  <a:srgbClr val="FFFFFF"/>
                </a:solidFill>
                <a:effectLst/>
                <a:uLnTx/>
                <a:uFillTx/>
                <a:latin typeface="+mn-lt"/>
                <a:ea typeface="+mn-ea"/>
                <a:cs typeface="+mn-cs"/>
              </a:rPr>
              <a:t>fine stockings</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0355" name="Rectangle 3"/>
          <p:cNvSpPr>
            <a:spLocks noGrp="1" noChangeArrowheads="1"/>
          </p:cNvSpPr>
          <p:nvPr>
            <p:ph type="body" idx="1"/>
          </p:nvPr>
        </p:nvSpPr>
        <p:spPr>
          <a:xfrm>
            <a:off x="914400" y="1400628"/>
            <a:ext cx="7315200" cy="5022914"/>
          </a:xfrm>
        </p:spPr>
        <p:txBody>
          <a:bodyPr/>
          <a:lstStyle/>
          <a:p>
            <a:pPr marL="0" indent="0" algn="ctr" eaLnBrk="1" hangingPunct="1">
              <a:lnSpc>
                <a:spcPct val="80000"/>
              </a:lnSpc>
              <a:buNone/>
            </a:pPr>
            <a:r>
              <a:rPr lang="en-US" b="1" dirty="0"/>
              <a:t>There are regional differences in the manner in which the overture is performed</a:t>
            </a:r>
          </a:p>
          <a:p>
            <a:pPr eaLnBrk="1" hangingPunct="1">
              <a:lnSpc>
                <a:spcPct val="80000"/>
              </a:lnSpc>
            </a:pPr>
            <a:endParaRPr lang="en-US" sz="500" dirty="0"/>
          </a:p>
          <a:p>
            <a:pPr lvl="1" eaLnBrk="1" hangingPunct="1">
              <a:lnSpc>
                <a:spcPct val="80000"/>
              </a:lnSpc>
            </a:pPr>
            <a:r>
              <a:rPr lang="en-US" b="1" dirty="0"/>
              <a:t>In the south, the overture can be much more involved</a:t>
            </a:r>
          </a:p>
          <a:p>
            <a:pPr lvl="1" eaLnBrk="1" hangingPunct="1">
              <a:lnSpc>
                <a:spcPct val="80000"/>
              </a:lnSpc>
            </a:pPr>
            <a:endParaRPr lang="en-US" sz="300" dirty="0"/>
          </a:p>
          <a:p>
            <a:pPr lvl="2" eaLnBrk="1" hangingPunct="1"/>
            <a:r>
              <a:rPr lang="en-US" sz="2000" dirty="0">
                <a:cs typeface="Arial" charset="0"/>
              </a:rPr>
              <a:t>A person may visit a store, and chat with the owner, two or three times before purchasing something</a:t>
            </a:r>
          </a:p>
          <a:p>
            <a:pPr lvl="2" eaLnBrk="1" hangingPunct="1">
              <a:lnSpc>
                <a:spcPct val="90000"/>
              </a:lnSpc>
            </a:pPr>
            <a:r>
              <a:rPr lang="en-US" sz="2000" dirty="0">
                <a:cs typeface="Arial" charset="0"/>
              </a:rPr>
              <a:t>Both parties have a good idea about the outcome, but there will be expressions of emotion, various uses of argument an persuasion, and different tones of vice that will help to facilitate the final outcome or sale</a:t>
            </a:r>
          </a:p>
          <a:p>
            <a:pPr lvl="2" eaLnBrk="1" hangingPunct="1">
              <a:lnSpc>
                <a:spcPct val="90000"/>
              </a:lnSpc>
            </a:pPr>
            <a:r>
              <a:rPr lang="en-US" sz="2000" dirty="0">
                <a:cs typeface="Arial" charset="0"/>
              </a:rPr>
              <a:t>Still, the unexpected can, and does, occur, because </a:t>
            </a:r>
            <a:r>
              <a:rPr lang="en-US" sz="2800" b="1" dirty="0">
                <a:cs typeface="Arial" charset="0"/>
              </a:rPr>
              <a:t>fate</a:t>
            </a:r>
            <a:r>
              <a:rPr lang="en-US" sz="2000" dirty="0">
                <a:cs typeface="Arial" charset="0"/>
              </a:rPr>
              <a:t> is a critical element in the mix</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427038"/>
            <a:ext cx="8229600" cy="563562"/>
          </a:xfrm>
        </p:spPr>
        <p:txBody>
          <a:bodyPr/>
          <a:lstStyle/>
          <a:p>
            <a:pPr eaLnBrk="1" hangingPunct="1"/>
            <a:r>
              <a:rPr lang="it-IT" sz="1400" dirty="0">
                <a:solidFill>
                  <a:schemeClr val="accent1"/>
                </a:solidFill>
              </a:rPr>
              <a:t>Martin J. Gannon and Rajnandini Pillai</a:t>
            </a:r>
            <a:br>
              <a:rPr lang="en-US" sz="1400" dirty="0">
                <a:solidFill>
                  <a:schemeClr val="accent1"/>
                </a:solidFill>
              </a:rPr>
            </a:br>
            <a:r>
              <a:rPr lang="en-US" sz="1400" i="1" dirty="0">
                <a:solidFill>
                  <a:schemeClr val="accent1"/>
                </a:solidFill>
              </a:rPr>
              <a:t>Understanding Global Cultures</a:t>
            </a:r>
          </a:p>
        </p:txBody>
      </p:sp>
      <p:sp>
        <p:nvSpPr>
          <p:cNvPr id="100355" name="Rectangle 3"/>
          <p:cNvSpPr>
            <a:spLocks noGrp="1" noChangeArrowheads="1"/>
          </p:cNvSpPr>
          <p:nvPr>
            <p:ph type="body" idx="1"/>
          </p:nvPr>
        </p:nvSpPr>
        <p:spPr>
          <a:xfrm>
            <a:off x="914400" y="1400628"/>
            <a:ext cx="7315200" cy="4635115"/>
          </a:xfrm>
        </p:spPr>
        <p:txBody>
          <a:bodyPr/>
          <a:lstStyle/>
          <a:p>
            <a:pPr marL="0" indent="0" algn="ctr" eaLnBrk="1" hangingPunct="1">
              <a:lnSpc>
                <a:spcPct val="80000"/>
              </a:lnSpc>
              <a:buNone/>
            </a:pPr>
            <a:r>
              <a:rPr lang="en-US" b="1" dirty="0">
                <a:solidFill>
                  <a:schemeClr val="accent1"/>
                </a:solidFill>
              </a:rPr>
              <a:t>There are regional differences in the manner in which the overture is performed</a:t>
            </a:r>
          </a:p>
          <a:p>
            <a:pPr eaLnBrk="1" hangingPunct="1">
              <a:lnSpc>
                <a:spcPct val="80000"/>
              </a:lnSpc>
            </a:pPr>
            <a:endParaRPr lang="en-US" sz="500" dirty="0"/>
          </a:p>
          <a:p>
            <a:pPr lvl="1" eaLnBrk="1" hangingPunct="1">
              <a:lnSpc>
                <a:spcPct val="80000"/>
              </a:lnSpc>
            </a:pPr>
            <a:r>
              <a:rPr lang="en-US" sz="3200" b="1" dirty="0"/>
              <a:t>In the south</a:t>
            </a:r>
            <a:r>
              <a:rPr lang="en-US" b="1" dirty="0">
                <a:solidFill>
                  <a:schemeClr val="accent1"/>
                </a:solidFill>
              </a:rPr>
              <a:t>, </a:t>
            </a:r>
            <a:r>
              <a:rPr lang="en-US" sz="2000" dirty="0">
                <a:solidFill>
                  <a:schemeClr val="accent1"/>
                </a:solidFill>
              </a:rPr>
              <a:t>the overture can be </a:t>
            </a:r>
            <a:r>
              <a:rPr lang="en-US" sz="2400" b="1" dirty="0">
                <a:solidFill>
                  <a:srgbClr val="000000"/>
                </a:solidFill>
              </a:rPr>
              <a:t>much more involved</a:t>
            </a:r>
            <a:endParaRPr lang="en-US" sz="2000" b="1" dirty="0">
              <a:solidFill>
                <a:srgbClr val="000000"/>
              </a:solidFill>
            </a:endParaRPr>
          </a:p>
          <a:p>
            <a:pPr lvl="1" eaLnBrk="1" hangingPunct="1">
              <a:lnSpc>
                <a:spcPct val="80000"/>
              </a:lnSpc>
            </a:pPr>
            <a:endParaRPr lang="en-US" sz="200" dirty="0">
              <a:solidFill>
                <a:schemeClr val="accent1"/>
              </a:solidFill>
            </a:endParaRPr>
          </a:p>
          <a:p>
            <a:pPr lvl="2" eaLnBrk="1" hangingPunct="1"/>
            <a:r>
              <a:rPr lang="en-US" sz="1800" dirty="0">
                <a:solidFill>
                  <a:schemeClr val="accent1"/>
                </a:solidFill>
                <a:cs typeface="Arial" charset="0"/>
              </a:rPr>
              <a:t>A person may visit a store, and chat with the owner, two or three times before purchasing something</a:t>
            </a:r>
          </a:p>
          <a:p>
            <a:pPr lvl="2" eaLnBrk="1" hangingPunct="1">
              <a:lnSpc>
                <a:spcPct val="90000"/>
              </a:lnSpc>
            </a:pPr>
            <a:r>
              <a:rPr lang="en-US" sz="1800" dirty="0">
                <a:solidFill>
                  <a:schemeClr val="accent1"/>
                </a:solidFill>
                <a:cs typeface="Arial" charset="0"/>
              </a:rPr>
              <a:t>Both parties have a good idea about the outcome, but there will be expressions of emotion, various uses of argument an persuasion, and different tones of vice that will help to facilitate the final outcome or sale</a:t>
            </a:r>
          </a:p>
          <a:p>
            <a:pPr lvl="2" eaLnBrk="1" hangingPunct="1">
              <a:lnSpc>
                <a:spcPct val="90000"/>
              </a:lnSpc>
            </a:pPr>
            <a:r>
              <a:rPr lang="en-US" sz="1800" dirty="0">
                <a:solidFill>
                  <a:schemeClr val="accent1"/>
                </a:solidFill>
                <a:cs typeface="Arial" charset="0"/>
              </a:rPr>
              <a:t>Still, the unexpected can, and does, occur, because </a:t>
            </a:r>
            <a:r>
              <a:rPr lang="en-US" sz="3600" b="1" dirty="0">
                <a:cs typeface="Arial" charset="0"/>
              </a:rPr>
              <a:t>fate</a:t>
            </a:r>
            <a:r>
              <a:rPr lang="en-US" sz="2800" b="1" dirty="0">
                <a:cs typeface="Arial" charset="0"/>
              </a:rPr>
              <a:t> is a critical element in the mix</a:t>
            </a:r>
            <a:endParaRPr lang="en-US" sz="2000" b="1" dirty="0">
              <a:cs typeface="Arial" charset="0"/>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
        <p:nvSpPr>
          <p:cNvPr id="8" name="Text Box 5"/>
          <p:cNvSpPr txBox="1">
            <a:spLocks noChangeArrowheads="1"/>
          </p:cNvSpPr>
          <p:nvPr/>
        </p:nvSpPr>
        <p:spPr bwMode="auto">
          <a:xfrm>
            <a:off x="914400" y="3605986"/>
            <a:ext cx="7315200" cy="2185214"/>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r>
              <a:rPr lang="en-US" sz="2800" i="0" dirty="0">
                <a:latin typeface="Arial" pitchFamily="34" charset="0"/>
                <a:cs typeface="Arial" pitchFamily="34" charset="0"/>
              </a:rPr>
              <a:t>The pageantry and spectacle itself and the manner in which the opera-like activities are performed in the daily life of the Italians</a:t>
            </a:r>
          </a:p>
        </p:txBody>
      </p:sp>
    </p:spTree>
    <p:extLst>
      <p:ext uri="{BB962C8B-B14F-4D97-AF65-F5344CB8AC3E}">
        <p14:creationId xmlns:p14="http://schemas.microsoft.com/office/powerpoint/2010/main" val="461197936"/>
      </p:ext>
    </p:extLst>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761661"/>
            <a:ext cx="7315200" cy="4351961"/>
          </a:xfrm>
        </p:spPr>
        <p:txBody>
          <a:bodyPr/>
          <a:lstStyle/>
          <a:p>
            <a:pPr marL="0" indent="0" algn="ctr" eaLnBrk="1" hangingPunct="1">
              <a:lnSpc>
                <a:spcPct val="80000"/>
              </a:lnSpc>
              <a:buNone/>
            </a:pPr>
            <a:r>
              <a:rPr lang="en-US" b="1" dirty="0"/>
              <a:t>“By and large, Italy is a land of spectacle and pageantry.  Italians tend to be more animated and expressive than most other nationalities.”</a:t>
            </a:r>
          </a:p>
          <a:p>
            <a:pPr eaLnBrk="1" hangingPunct="1">
              <a:lnSpc>
                <a:spcPct val="80000"/>
              </a:lnSpc>
            </a:pPr>
            <a:endParaRPr lang="en-US" sz="2800" dirty="0"/>
          </a:p>
          <a:p>
            <a:pPr lvl="1" eaLnBrk="1" hangingPunct="1">
              <a:lnSpc>
                <a:spcPct val="80000"/>
              </a:lnSpc>
            </a:pPr>
            <a:r>
              <a:rPr lang="en-US" sz="3200" b="1" dirty="0"/>
              <a:t>“Italians, particularly those in the south, revel when communicating in an expressive manner.”</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933373"/>
            <a:ext cx="7315200" cy="4404283"/>
          </a:xfrm>
        </p:spPr>
        <p:txBody>
          <a:bodyPr/>
          <a:lstStyle/>
          <a:p>
            <a:pPr marL="0" indent="0" algn="ctr" eaLnBrk="1" hangingPunct="1">
              <a:lnSpc>
                <a:spcPct val="80000"/>
              </a:lnSpc>
              <a:buNone/>
            </a:pPr>
            <a:r>
              <a:rPr lang="en-US" sz="2800" b="1" dirty="0">
                <a:solidFill>
                  <a:schemeClr val="accent1"/>
                </a:solidFill>
              </a:rPr>
              <a:t>“By and large, Italy is a land of spectacle and pageantry.  Italians tend to be more animated and expressive than most other nationalities.”</a:t>
            </a:r>
          </a:p>
          <a:p>
            <a:pPr eaLnBrk="1" hangingPunct="1">
              <a:lnSpc>
                <a:spcPct val="80000"/>
              </a:lnSpc>
            </a:pPr>
            <a:endParaRPr lang="en-US" sz="1200" dirty="0"/>
          </a:p>
          <a:p>
            <a:pPr lvl="1" eaLnBrk="1" hangingPunct="1">
              <a:lnSpc>
                <a:spcPct val="80000"/>
              </a:lnSpc>
            </a:pPr>
            <a:endParaRPr lang="en-US" sz="100" dirty="0"/>
          </a:p>
          <a:p>
            <a:pPr lvl="1" eaLnBrk="1" hangingPunct="1"/>
            <a:r>
              <a:rPr lang="en-US" sz="3200" b="1" dirty="0"/>
              <a:t>The level of noise in Italy tends to be high in public places</a:t>
            </a:r>
          </a:p>
          <a:p>
            <a:pPr lvl="1" eaLnBrk="1" hangingPunct="1"/>
            <a:endParaRPr lang="en-US" sz="400" b="1" dirty="0"/>
          </a:p>
          <a:p>
            <a:pPr lvl="1" eaLnBrk="1" hangingPunct="1"/>
            <a:r>
              <a:rPr lang="en-US" sz="3200" b="1" dirty="0"/>
              <a:t>And people tend to congregate rather than be isolated from one another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5475" name="Rectangle 3"/>
          <p:cNvSpPr>
            <a:spLocks noGrp="1" noChangeArrowheads="1"/>
          </p:cNvSpPr>
          <p:nvPr>
            <p:ph type="body" idx="1"/>
          </p:nvPr>
        </p:nvSpPr>
        <p:spPr>
          <a:xfrm>
            <a:off x="914400" y="1933373"/>
            <a:ext cx="7315200" cy="3662541"/>
          </a:xfrm>
        </p:spPr>
        <p:txBody>
          <a:bodyPr/>
          <a:lstStyle/>
          <a:p>
            <a:pPr marL="0" indent="0" algn="ctr" eaLnBrk="1" hangingPunct="1">
              <a:lnSpc>
                <a:spcPct val="80000"/>
              </a:lnSpc>
              <a:buNone/>
            </a:pPr>
            <a:r>
              <a:rPr lang="en-US" sz="2800" b="1" dirty="0">
                <a:solidFill>
                  <a:schemeClr val="accent1"/>
                </a:solidFill>
              </a:rPr>
              <a:t>“By and large, Italy is a land of spectacle and pageantry.  Italians tend to be more animated and expressive than most other nationalities.”</a:t>
            </a:r>
          </a:p>
          <a:p>
            <a:pPr eaLnBrk="1" hangingPunct="1">
              <a:lnSpc>
                <a:spcPct val="80000"/>
              </a:lnSpc>
            </a:pPr>
            <a:endParaRPr lang="en-US" sz="1200" dirty="0"/>
          </a:p>
          <a:p>
            <a:pPr lvl="1" eaLnBrk="1" hangingPunct="1">
              <a:lnSpc>
                <a:spcPct val="80000"/>
              </a:lnSpc>
            </a:pPr>
            <a:endParaRPr lang="en-US" sz="1200" dirty="0"/>
          </a:p>
          <a:p>
            <a:pPr lvl="1" eaLnBrk="1" hangingPunct="1">
              <a:lnSpc>
                <a:spcPct val="150000"/>
              </a:lnSpc>
            </a:pPr>
            <a:r>
              <a:rPr lang="en-US" sz="3200" b="1" dirty="0"/>
              <a:t>Some bystanders do not mind becoming part of the action</a:t>
            </a:r>
          </a:p>
          <a:p>
            <a:pPr lvl="1" eaLnBrk="1" hangingPunct="1">
              <a:lnSpc>
                <a:spcPct val="80000"/>
              </a:lnSpc>
            </a:pPr>
            <a:endParaRPr lang="en-US" sz="1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7523" name="Rectangle 3"/>
          <p:cNvSpPr>
            <a:spLocks noGrp="1" noChangeArrowheads="1"/>
          </p:cNvSpPr>
          <p:nvPr>
            <p:ph type="body" idx="1"/>
          </p:nvPr>
        </p:nvSpPr>
        <p:spPr>
          <a:xfrm>
            <a:off x="914400" y="1295400"/>
            <a:ext cx="7315200" cy="5139869"/>
          </a:xfrm>
        </p:spPr>
        <p:txBody>
          <a:bodyPr/>
          <a:lstStyle/>
          <a:p>
            <a:pPr marL="0" indent="0" algn="ctr" eaLnBrk="1" hangingPunct="1">
              <a:buNone/>
            </a:pPr>
            <a:r>
              <a:rPr lang="en-US" sz="2800" b="1" dirty="0">
                <a:solidFill>
                  <a:schemeClr val="accent1"/>
                </a:solidFill>
              </a:rPr>
              <a:t>“</a:t>
            </a:r>
            <a:r>
              <a:rPr lang="en-US" sz="3600" b="1" dirty="0"/>
              <a:t>Once the overture is over and the curtain goes up, the audience is greeted by a set so visually stunning that it elicits applause.  This is the beginning of the pageantry and spectacle.  </a:t>
            </a:r>
            <a:r>
              <a:rPr lang="en-US" sz="2800" dirty="0">
                <a:solidFill>
                  <a:schemeClr val="accent1"/>
                </a:solidFill>
              </a:rPr>
              <a:t>They play such an important role in Italian life that people and things frequently tend to be judged first and foremost on their appearances.” </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2578" name="Picture 2"/>
          <p:cNvPicPr>
            <a:picLocks noChangeAspect="1" noChangeArrowheads="1"/>
          </p:cNvPicPr>
          <p:nvPr/>
        </p:nvPicPr>
        <p:blipFill>
          <a:blip r:embed="rId2" cstate="print"/>
          <a:srcRect/>
          <a:stretch>
            <a:fillRect/>
          </a:stretch>
        </p:blipFill>
        <p:spPr bwMode="auto">
          <a:xfrm>
            <a:off x="672152" y="979510"/>
            <a:ext cx="7772400" cy="4857750"/>
          </a:xfrm>
          <a:prstGeom prst="rect">
            <a:avLst/>
          </a:prstGeom>
          <a:noFill/>
          <a:ln w="9525">
            <a:noFill/>
            <a:miter lim="800000"/>
            <a:headEnd/>
            <a:tailEnd/>
          </a:ln>
        </p:spPr>
      </p:pic>
      <p:sp>
        <p:nvSpPr>
          <p:cNvPr id="4"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http://en.wikipedia.org/wiki/Aida</a:t>
            </a:r>
            <a:endParaRPr lang="en-US" sz="800" b="0" i="0" dirty="0">
              <a:solidFill>
                <a:srgbClr val="000000"/>
              </a:solidFill>
            </a:endParaRP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3186" name="Rectangle 4"/>
          <p:cNvSpPr>
            <a:spLocks noChangeArrowheads="1"/>
          </p:cNvSpPr>
          <p:nvPr/>
        </p:nvSpPr>
        <p:spPr bwMode="auto">
          <a:xfrm>
            <a:off x="3616479" y="6551842"/>
            <a:ext cx="1904689"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http://en.wikipedia.org/wiki/Aida</a:t>
            </a:r>
            <a:endParaRPr lang="en-US" sz="800" b="0" i="0" dirty="0">
              <a:solidFill>
                <a:srgbClr val="000000"/>
              </a:solidFill>
            </a:endParaRPr>
          </a:p>
        </p:txBody>
      </p:sp>
      <p:pic>
        <p:nvPicPr>
          <p:cNvPr id="791554" name="Picture 2"/>
          <p:cNvPicPr>
            <a:picLocks noChangeAspect="1" noChangeArrowheads="1"/>
          </p:cNvPicPr>
          <p:nvPr/>
        </p:nvPicPr>
        <p:blipFill>
          <a:blip r:embed="rId3" cstate="print"/>
          <a:srcRect/>
          <a:stretch>
            <a:fillRect/>
          </a:stretch>
        </p:blipFill>
        <p:spPr bwMode="auto">
          <a:xfrm>
            <a:off x="0" y="1111054"/>
            <a:ext cx="9144000" cy="4880610"/>
          </a:xfrm>
          <a:prstGeom prst="rect">
            <a:avLst/>
          </a:prstGeom>
          <a:noFill/>
          <a:ln w="9525">
            <a:noFill/>
            <a:miter lim="800000"/>
            <a:headEnd/>
            <a:tailEnd/>
          </a:ln>
        </p:spPr>
      </p:pic>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3602" name="Picture 2"/>
          <p:cNvPicPr>
            <a:picLocks noChangeAspect="1" noChangeArrowheads="1"/>
          </p:cNvPicPr>
          <p:nvPr/>
        </p:nvPicPr>
        <p:blipFill>
          <a:blip r:embed="rId2" cstate="print"/>
          <a:srcRect/>
          <a:stretch>
            <a:fillRect/>
          </a:stretch>
        </p:blipFill>
        <p:spPr bwMode="auto">
          <a:xfrm>
            <a:off x="0" y="371622"/>
            <a:ext cx="9144000" cy="6105378"/>
          </a:xfrm>
          <a:prstGeom prst="rect">
            <a:avLst/>
          </a:prstGeom>
          <a:noFill/>
          <a:ln w="9525">
            <a:noFill/>
            <a:miter lim="800000"/>
            <a:headEnd/>
            <a:tailEnd/>
          </a:ln>
        </p:spPr>
      </p:pic>
      <p:sp>
        <p:nvSpPr>
          <p:cNvPr id="5" name="Rectangle 4"/>
          <p:cNvSpPr>
            <a:spLocks noChangeArrowheads="1"/>
          </p:cNvSpPr>
          <p:nvPr/>
        </p:nvSpPr>
        <p:spPr bwMode="auto">
          <a:xfrm>
            <a:off x="3056230" y="6552734"/>
            <a:ext cx="3025188"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http://www.nedgallagher.com/journal/images/aida.jpg</a:t>
            </a:r>
            <a:endParaRPr lang="en-US" sz="800" b="0" i="0" dirty="0">
              <a:solidFill>
                <a:srgbClr val="000000"/>
              </a:solidFill>
            </a:endParaRP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8547" name="Rectangle 3"/>
          <p:cNvSpPr>
            <a:spLocks noGrp="1" noChangeArrowheads="1"/>
          </p:cNvSpPr>
          <p:nvPr>
            <p:ph type="body" idx="1"/>
          </p:nvPr>
        </p:nvSpPr>
        <p:spPr>
          <a:xfrm>
            <a:off x="914400" y="1295400"/>
            <a:ext cx="7315200" cy="4770537"/>
          </a:xfrm>
        </p:spPr>
        <p:txBody>
          <a:bodyPr/>
          <a:lstStyle/>
          <a:p>
            <a:pPr marL="0" indent="0" algn="ctr" eaLnBrk="1" hangingPunct="1">
              <a:buNone/>
            </a:pPr>
            <a:r>
              <a:rPr lang="en-US" sz="2800" dirty="0">
                <a:solidFill>
                  <a:schemeClr val="accent1"/>
                </a:solidFill>
              </a:rPr>
              <a:t>“Once the overture is over and the curtain goes up, the audience is greeted by a set so visually stunning that it elicits applause.  This is the beginning of the pageantry and spectacle.  </a:t>
            </a:r>
            <a:br>
              <a:rPr lang="en-US" sz="2800" dirty="0">
                <a:solidFill>
                  <a:schemeClr val="accent1"/>
                </a:solidFill>
              </a:rPr>
            </a:br>
            <a:r>
              <a:rPr lang="en-US" sz="2400" b="1" dirty="0">
                <a:solidFill>
                  <a:srgbClr val="000000"/>
                </a:solidFill>
              </a:rPr>
              <a:t>They play such an important role in Italian life that </a:t>
            </a:r>
            <a:br>
              <a:rPr lang="en-US" sz="2800" b="1" dirty="0">
                <a:solidFill>
                  <a:srgbClr val="000000"/>
                </a:solidFill>
              </a:rPr>
            </a:br>
            <a:r>
              <a:rPr lang="en-US" sz="3600" b="1" dirty="0"/>
              <a:t>people and things frequently tend to be judged first and foremost on their appearances</a:t>
            </a:r>
            <a:r>
              <a:rPr lang="en-US" sz="2800" b="1" dirty="0">
                <a:solidFill>
                  <a:schemeClr val="accent1">
                    <a:lumMod val="90000"/>
                  </a:schemeClr>
                </a:solidFill>
              </a:rPr>
              <a:t>.”</a:t>
            </a:r>
            <a:r>
              <a:rPr lang="en-US" sz="3600" b="1" dirty="0"/>
              <a:t> </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4592026"/>
          </a:xfrm>
        </p:spPr>
        <p:txBody>
          <a:bodyPr/>
          <a:lstStyle/>
          <a:p>
            <a:pPr marL="0" indent="0" algn="ctr" eaLnBrk="1" hangingPunct="1">
              <a:buNone/>
            </a:pPr>
            <a:r>
              <a:rPr lang="en-US" b="1" dirty="0"/>
              <a:t>“The surface of Italian life, playful, yet bleak and tragic at times, has many of the characteristics of a show . . .</a:t>
            </a:r>
            <a:endParaRPr lang="en-US" sz="2800" b="1" dirty="0"/>
          </a:p>
          <a:p>
            <a:pPr eaLnBrk="1" hangingPunct="1">
              <a:lnSpc>
                <a:spcPct val="60000"/>
              </a:lnSpc>
            </a:pPr>
            <a:endParaRPr lang="en-US" sz="1050" dirty="0"/>
          </a:p>
          <a:p>
            <a:pPr marL="0" lvl="1" indent="0" algn="ctr" eaLnBrk="1" hangingPunct="1">
              <a:buNone/>
            </a:pPr>
            <a:r>
              <a:rPr lang="en-US" dirty="0"/>
              <a:t>It is, first of all, usually </a:t>
            </a:r>
            <a:br>
              <a:rPr lang="en-US" b="1" dirty="0"/>
            </a:br>
            <a:r>
              <a:rPr lang="en-US" sz="3600" b="1" dirty="0"/>
              <a:t>moving</a:t>
            </a:r>
          </a:p>
          <a:p>
            <a:pPr marL="0" lvl="1" indent="0" algn="ctr" eaLnBrk="1" hangingPunct="1">
              <a:buNone/>
            </a:pPr>
            <a:r>
              <a:rPr lang="en-US" sz="3600" b="1" dirty="0"/>
              <a:t>entertaining</a:t>
            </a:r>
          </a:p>
          <a:p>
            <a:pPr marL="0" lvl="1" indent="0" algn="ctr" eaLnBrk="1" hangingPunct="1">
              <a:buNone/>
            </a:pPr>
            <a:r>
              <a:rPr lang="en-US" sz="3600" b="1" dirty="0"/>
              <a:t>unreservedly picturesque</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957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9571">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95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4801314"/>
          </a:xfrm>
        </p:spPr>
        <p:txBody>
          <a:bodyPr/>
          <a:lstStyle/>
          <a:p>
            <a:pPr marL="0" indent="0" algn="ctr" eaLnBrk="1" hangingPunct="1">
              <a:buNone/>
            </a:pPr>
            <a:r>
              <a:rPr lang="en-US" b="1" dirty="0">
                <a:solidFill>
                  <a:schemeClr val="accent1"/>
                </a:solidFill>
              </a:rPr>
              <a:t>“The surface of Italian life, playful, yet bleak and tragic at times, has many of the characteristics of a show . . .</a:t>
            </a:r>
            <a:endParaRPr lang="en-US" sz="2800" b="1" dirty="0">
              <a:solidFill>
                <a:schemeClr val="accent1"/>
              </a:solidFill>
            </a:endParaRPr>
          </a:p>
          <a:p>
            <a:pPr eaLnBrk="1" hangingPunct="1">
              <a:lnSpc>
                <a:spcPct val="60000"/>
              </a:lnSpc>
            </a:pPr>
            <a:endParaRPr lang="en-US" sz="1050" dirty="0"/>
          </a:p>
          <a:p>
            <a:pPr marL="0" lvl="1" indent="0" algn="ctr" eaLnBrk="1" hangingPunct="1">
              <a:buNone/>
            </a:pPr>
            <a:r>
              <a:rPr lang="en-US" dirty="0"/>
              <a:t>Second, all of its effects are </a:t>
            </a:r>
            <a:br>
              <a:rPr lang="en-US" dirty="0"/>
            </a:br>
            <a:r>
              <a:rPr lang="en-US" dirty="0"/>
              <a:t>skillfully contrived and graduated </a:t>
            </a:r>
            <a:br>
              <a:rPr lang="en-US" b="1" dirty="0"/>
            </a:br>
            <a:r>
              <a:rPr lang="en-US" sz="3600" b="1" dirty="0"/>
              <a:t>to convey a certain message </a:t>
            </a:r>
            <a:r>
              <a:rPr lang="en-US" dirty="0"/>
              <a:t>to,</a:t>
            </a:r>
            <a:r>
              <a:rPr lang="en-US" sz="3600" dirty="0"/>
              <a:t> </a:t>
            </a:r>
            <a:r>
              <a:rPr lang="en-US" sz="3600" b="1" dirty="0"/>
              <a:t>and arouse particular emotions </a:t>
            </a:r>
            <a:r>
              <a:rPr lang="en-US" dirty="0"/>
              <a:t>in, the bystanders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09571" name="Rectangle 3"/>
          <p:cNvSpPr>
            <a:spLocks noGrp="1" noChangeArrowheads="1"/>
          </p:cNvSpPr>
          <p:nvPr>
            <p:ph type="body" idx="1"/>
          </p:nvPr>
        </p:nvSpPr>
        <p:spPr>
          <a:xfrm>
            <a:off x="914400" y="1566577"/>
            <a:ext cx="7315200" cy="3631763"/>
          </a:xfrm>
        </p:spPr>
        <p:txBody>
          <a:bodyPr/>
          <a:lstStyle/>
          <a:p>
            <a:pPr marL="0" indent="0" algn="ctr" eaLnBrk="1" hangingPunct="1">
              <a:buNone/>
            </a:pPr>
            <a:r>
              <a:rPr lang="en-US" b="1" dirty="0">
                <a:solidFill>
                  <a:schemeClr val="accent1"/>
                </a:solidFill>
              </a:rPr>
              <a:t>“The surface of Italian life, playful, yet bleak and tragic at times, has many of the characteristics of a show . . .</a:t>
            </a:r>
            <a:endParaRPr lang="en-US" sz="2800" b="1" dirty="0">
              <a:solidFill>
                <a:schemeClr val="accent1"/>
              </a:solidFill>
            </a:endParaRPr>
          </a:p>
          <a:p>
            <a:pPr eaLnBrk="1" hangingPunct="1">
              <a:lnSpc>
                <a:spcPct val="60000"/>
              </a:lnSpc>
            </a:pPr>
            <a:endParaRPr lang="en-US" sz="1050" dirty="0"/>
          </a:p>
          <a:p>
            <a:pPr marL="0" lvl="1" indent="0" algn="ctr" eaLnBrk="1" hangingPunct="1">
              <a:buNone/>
            </a:pPr>
            <a:r>
              <a:rPr lang="en-US" dirty="0"/>
              <a:t>Italians are frequently </a:t>
            </a:r>
            <a:br>
              <a:rPr lang="en-US" b="1" dirty="0"/>
            </a:br>
            <a:r>
              <a:rPr lang="en-US" sz="3600" b="1" dirty="0"/>
              <a:t>great dramatic actors</a:t>
            </a:r>
            <a:r>
              <a:rPr lang="en-US" b="1" dirty="0"/>
              <a:t> </a:t>
            </a:r>
            <a:br>
              <a:rPr lang="en-US" b="1" dirty="0"/>
            </a:br>
            <a:r>
              <a:rPr lang="en-US" sz="2400" dirty="0"/>
              <a:t>as we might expect of the creators of the opera</a:t>
            </a:r>
            <a:endParaRPr lang="en-US"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0595" name="Rectangle 3"/>
          <p:cNvSpPr>
            <a:spLocks noGrp="1" noChangeArrowheads="1"/>
          </p:cNvSpPr>
          <p:nvPr>
            <p:ph type="body" idx="1"/>
          </p:nvPr>
        </p:nvSpPr>
        <p:spPr>
          <a:xfrm>
            <a:off x="914400" y="1829523"/>
            <a:ext cx="7315200" cy="4058034"/>
          </a:xfrm>
        </p:spPr>
        <p:txBody>
          <a:bodyPr/>
          <a:lstStyle/>
          <a:p>
            <a:pPr marL="0" indent="0" algn="ctr" eaLnBrk="1" hangingPunct="1">
              <a:lnSpc>
                <a:spcPct val="90000"/>
              </a:lnSpc>
              <a:buNone/>
            </a:pPr>
            <a:r>
              <a:rPr lang="en-US" sz="3600" b="1" dirty="0"/>
              <a:t>The first purpose of the show is to make life acceptable and pleasant</a:t>
            </a:r>
          </a:p>
          <a:p>
            <a:pPr eaLnBrk="1" hangingPunct="1">
              <a:lnSpc>
                <a:spcPct val="90000"/>
              </a:lnSpc>
            </a:pPr>
            <a:endParaRPr lang="en-US" sz="300" dirty="0"/>
          </a:p>
          <a:p>
            <a:pPr marL="0" lvl="1" indent="0" algn="ctr" eaLnBrk="1" hangingPunct="1">
              <a:spcBef>
                <a:spcPts val="0"/>
              </a:spcBef>
              <a:buNone/>
            </a:pPr>
            <a:r>
              <a:rPr lang="en-US" sz="2400" dirty="0"/>
              <a:t>This attitude can be explained largely by the circumstances of history, both natural and </a:t>
            </a:r>
          </a:p>
          <a:p>
            <a:pPr marL="0" lvl="1" indent="0" algn="ctr" eaLnBrk="1" hangingPunct="1">
              <a:spcBef>
                <a:spcPts val="0"/>
              </a:spcBef>
              <a:buNone/>
            </a:pPr>
            <a:r>
              <a:rPr lang="en-US" sz="2400" dirty="0"/>
              <a:t>human-made, where four active volcanoes, floods, and earthquakes, as well as continuous invasions by outsiders, have created a </a:t>
            </a:r>
          </a:p>
          <a:p>
            <a:pPr marL="0" lvl="1" indent="0" algn="ctr" eaLnBrk="1" hangingPunct="1">
              <a:lnSpc>
                <a:spcPct val="90000"/>
              </a:lnSpc>
              <a:buNone/>
            </a:pPr>
            <a:r>
              <a:rPr lang="en-US" sz="3600" b="1" dirty="0"/>
              <a:t>sense of insecurity</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1619" name="Rectangle 3"/>
          <p:cNvSpPr>
            <a:spLocks noGrp="1" noChangeArrowheads="1"/>
          </p:cNvSpPr>
          <p:nvPr>
            <p:ph type="body" idx="1"/>
          </p:nvPr>
        </p:nvSpPr>
        <p:spPr>
          <a:xfrm>
            <a:off x="914400" y="1427976"/>
            <a:ext cx="7315200" cy="4882875"/>
          </a:xfrm>
        </p:spPr>
        <p:txBody>
          <a:bodyPr/>
          <a:lstStyle/>
          <a:p>
            <a:pPr marL="0" indent="0" algn="ctr" eaLnBrk="1" hangingPunct="1">
              <a:lnSpc>
                <a:spcPct val="90000"/>
              </a:lnSpc>
              <a:buNone/>
            </a:pPr>
            <a:r>
              <a:rPr lang="en-US" b="1" dirty="0"/>
              <a:t>“Italians tend to make life’s dull and insignificant moments exciting and significant by decorating and ritualizing them.”</a:t>
            </a:r>
          </a:p>
          <a:p>
            <a:pPr eaLnBrk="1" hangingPunct="1">
              <a:lnSpc>
                <a:spcPct val="90000"/>
              </a:lnSpc>
            </a:pPr>
            <a:endParaRPr lang="en-US" sz="1100" dirty="0"/>
          </a:p>
          <a:p>
            <a:pPr marL="0" lvl="1" indent="0" algn="ctr" eaLnBrk="1" hangingPunct="1">
              <a:spcBef>
                <a:spcPts val="0"/>
              </a:spcBef>
              <a:buNone/>
            </a:pPr>
            <a:r>
              <a:rPr lang="en-US" dirty="0"/>
              <a:t>“This practice of embellishing everyday events was developed by a realistic group of people that tends to react cautiously because it believes that </a:t>
            </a:r>
          </a:p>
          <a:p>
            <a:pPr marL="0" lvl="1" indent="0" algn="ctr" eaLnBrk="1" hangingPunct="1">
              <a:spcBef>
                <a:spcPts val="0"/>
              </a:spcBef>
              <a:buNone/>
            </a:pPr>
            <a:r>
              <a:rPr lang="en-US" sz="3600" b="1" dirty="0"/>
              <a:t>catastrophes cannot be averted, only mitigated</a:t>
            </a:r>
            <a:r>
              <a:rPr lang="en-US" dirty="0"/>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1619" name="Rectangle 3"/>
          <p:cNvSpPr>
            <a:spLocks noGrp="1" noChangeArrowheads="1"/>
          </p:cNvSpPr>
          <p:nvPr>
            <p:ph type="body" idx="1"/>
          </p:nvPr>
        </p:nvSpPr>
        <p:spPr>
          <a:xfrm>
            <a:off x="914400" y="1427976"/>
            <a:ext cx="7315200" cy="5141407"/>
          </a:xfrm>
        </p:spPr>
        <p:txBody>
          <a:bodyPr/>
          <a:lstStyle/>
          <a:p>
            <a:pPr marL="0" indent="0" algn="ctr" eaLnBrk="1" hangingPunct="1">
              <a:spcBef>
                <a:spcPts val="0"/>
              </a:spcBef>
              <a:buNone/>
            </a:pPr>
            <a:r>
              <a:rPr lang="en-US" b="1" dirty="0">
                <a:solidFill>
                  <a:schemeClr val="accent1"/>
                </a:solidFill>
              </a:rPr>
              <a:t>“Italians tend to make life’s dull and insignificant moments exciting and significant by </a:t>
            </a:r>
          </a:p>
          <a:p>
            <a:pPr marL="0" indent="0" algn="ctr" eaLnBrk="1" hangingPunct="1">
              <a:spcBef>
                <a:spcPts val="0"/>
              </a:spcBef>
              <a:buNone/>
            </a:pPr>
            <a:r>
              <a:rPr lang="en-US" sz="3600" b="1" dirty="0"/>
              <a:t>decorating and ritualizing </a:t>
            </a:r>
            <a:r>
              <a:rPr lang="en-US" b="1" dirty="0">
                <a:solidFill>
                  <a:schemeClr val="accent1"/>
                </a:solidFill>
              </a:rPr>
              <a:t>them.”</a:t>
            </a:r>
          </a:p>
          <a:p>
            <a:pPr eaLnBrk="1" hangingPunct="1">
              <a:lnSpc>
                <a:spcPct val="90000"/>
              </a:lnSpc>
            </a:pPr>
            <a:endParaRPr lang="en-US" sz="1100" dirty="0"/>
          </a:p>
          <a:p>
            <a:pPr marL="0" lvl="1" indent="0" algn="ctr" eaLnBrk="1" hangingPunct="1">
              <a:spcBef>
                <a:spcPts val="0"/>
              </a:spcBef>
              <a:buNone/>
            </a:pPr>
            <a:r>
              <a:rPr lang="en-US" dirty="0">
                <a:solidFill>
                  <a:schemeClr val="accent1"/>
                </a:solidFill>
              </a:rPr>
              <a:t>“This practice of </a:t>
            </a:r>
          </a:p>
          <a:p>
            <a:pPr marL="0" lvl="1" indent="0" algn="ctr" eaLnBrk="1" hangingPunct="1">
              <a:spcBef>
                <a:spcPts val="0"/>
              </a:spcBef>
              <a:buNone/>
            </a:pPr>
            <a:r>
              <a:rPr lang="en-US" sz="3600" b="1" dirty="0"/>
              <a:t>embellishing everyday events</a:t>
            </a:r>
            <a:r>
              <a:rPr lang="en-US" dirty="0"/>
              <a:t> </a:t>
            </a:r>
            <a:r>
              <a:rPr lang="en-US" dirty="0">
                <a:solidFill>
                  <a:schemeClr val="accent1"/>
                </a:solidFill>
              </a:rPr>
              <a:t>was developed by a realistic group of people that tends to react cautiously because it believes that catastrophes cannot be averted, only mitigated.”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3667" name="Rectangle 3"/>
          <p:cNvSpPr>
            <a:spLocks noGrp="1" noChangeArrowheads="1"/>
          </p:cNvSpPr>
          <p:nvPr>
            <p:ph type="body" idx="1"/>
          </p:nvPr>
        </p:nvSpPr>
        <p:spPr>
          <a:xfrm>
            <a:off x="914400" y="1600200"/>
            <a:ext cx="7315200" cy="3982629"/>
          </a:xfrm>
        </p:spPr>
        <p:txBody>
          <a:bodyPr/>
          <a:lstStyle/>
          <a:p>
            <a:pPr marL="0" indent="0" algn="ctr" eaLnBrk="1" hangingPunct="1">
              <a:buNone/>
            </a:pPr>
            <a:r>
              <a:rPr lang="en-US" dirty="0"/>
              <a:t>“. . . Many Italians wish to portray a certain image to those around them.  This is termed </a:t>
            </a:r>
            <a:r>
              <a:rPr lang="en-US" sz="4000" b="1" i="1" dirty="0">
                <a:solidFill>
                  <a:srgbClr val="FF0000"/>
                </a:solidFill>
              </a:rPr>
              <a:t>la </a:t>
            </a:r>
            <a:r>
              <a:rPr lang="en-US" sz="4000" b="1" i="1" dirty="0" err="1">
                <a:solidFill>
                  <a:srgbClr val="FF0000"/>
                </a:solidFill>
              </a:rPr>
              <a:t>bella</a:t>
            </a:r>
            <a:r>
              <a:rPr lang="en-US" sz="4000" b="1" i="1" dirty="0">
                <a:solidFill>
                  <a:srgbClr val="FF0000"/>
                </a:solidFill>
              </a:rPr>
              <a:t> </a:t>
            </a:r>
            <a:r>
              <a:rPr lang="en-US" sz="4000" b="1" i="1" dirty="0" err="1">
                <a:solidFill>
                  <a:srgbClr val="FF0000"/>
                </a:solidFill>
              </a:rPr>
              <a:t>figura</a:t>
            </a:r>
            <a:r>
              <a:rPr lang="en-US" dirty="0"/>
              <a:t>, or the projection of  ‘a confident, knowing, capable face to the world’” (</a:t>
            </a:r>
            <a:r>
              <a:rPr lang="en-US" dirty="0" err="1"/>
              <a:t>Brint</a:t>
            </a:r>
            <a:r>
              <a:rPr lang="en-US" dirty="0"/>
              <a:t> 1989)</a:t>
            </a:r>
          </a:p>
          <a:p>
            <a:pPr eaLnBrk="1" hangingPunct="1"/>
            <a:endParaRPr lang="en-US" sz="1200" dirty="0"/>
          </a:p>
          <a:p>
            <a:pPr eaLnBrk="1" hangingPunct="1"/>
            <a:r>
              <a:rPr lang="en-US" dirty="0"/>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4691" name="Rectangle 3"/>
          <p:cNvSpPr>
            <a:spLocks noGrp="1" noChangeArrowheads="1"/>
          </p:cNvSpPr>
          <p:nvPr>
            <p:ph type="body" idx="1"/>
          </p:nvPr>
        </p:nvSpPr>
        <p:spPr>
          <a:xfrm>
            <a:off x="914400" y="1600200"/>
            <a:ext cx="7315200" cy="3921073"/>
          </a:xfrm>
        </p:spPr>
        <p:txBody>
          <a:bodyPr/>
          <a:lstStyle/>
          <a:p>
            <a:pPr marL="0" indent="0" algn="ctr" eaLnBrk="1" hangingPunct="1">
              <a:buNone/>
            </a:pPr>
            <a:r>
              <a:rPr lang="en-US" dirty="0">
                <a:solidFill>
                  <a:schemeClr val="accent1"/>
                </a:solidFill>
              </a:rPr>
              <a:t>“. . . Many Italians wish to </a:t>
            </a:r>
            <a:r>
              <a:rPr lang="en-US" dirty="0">
                <a:solidFill>
                  <a:srgbClr val="000000"/>
                </a:solidFill>
              </a:rPr>
              <a:t>portray a certain image</a:t>
            </a:r>
            <a:r>
              <a:rPr lang="en-US" dirty="0">
                <a:solidFill>
                  <a:schemeClr val="accent1"/>
                </a:solidFill>
              </a:rPr>
              <a:t> to those around them.  This is termed</a:t>
            </a:r>
            <a:r>
              <a:rPr lang="en-US" dirty="0"/>
              <a:t> </a:t>
            </a:r>
            <a:r>
              <a:rPr lang="en-US" sz="3600" b="1" i="1" dirty="0">
                <a:solidFill>
                  <a:srgbClr val="FF0000"/>
                </a:solidFill>
              </a:rPr>
              <a:t>la </a:t>
            </a:r>
            <a:r>
              <a:rPr lang="en-US" sz="3600" b="1" i="1" dirty="0" err="1">
                <a:solidFill>
                  <a:srgbClr val="FF0000"/>
                </a:solidFill>
              </a:rPr>
              <a:t>bella</a:t>
            </a:r>
            <a:r>
              <a:rPr lang="en-US" sz="3600" b="1" i="1" dirty="0">
                <a:solidFill>
                  <a:srgbClr val="FF0000"/>
                </a:solidFill>
              </a:rPr>
              <a:t> </a:t>
            </a:r>
            <a:r>
              <a:rPr lang="en-US" sz="3600" b="1" i="1" dirty="0" err="1">
                <a:solidFill>
                  <a:srgbClr val="FF0000"/>
                </a:solidFill>
              </a:rPr>
              <a:t>figura</a:t>
            </a:r>
            <a:r>
              <a:rPr lang="en-US" dirty="0">
                <a:solidFill>
                  <a:schemeClr val="accent1"/>
                </a:solidFill>
              </a:rPr>
              <a:t>, or the projection of  ‘a confident, knowing, capable face to the world’” (</a:t>
            </a:r>
            <a:r>
              <a:rPr lang="en-US" dirty="0" err="1">
                <a:solidFill>
                  <a:schemeClr val="accent1"/>
                </a:solidFill>
              </a:rPr>
              <a:t>Brint</a:t>
            </a:r>
            <a:r>
              <a:rPr lang="en-US" dirty="0">
                <a:solidFill>
                  <a:schemeClr val="accent1"/>
                </a:solidFill>
              </a:rPr>
              <a:t> 1989)</a:t>
            </a:r>
          </a:p>
          <a:p>
            <a:pPr eaLnBrk="1" hangingPunct="1"/>
            <a:endParaRPr lang="en-US" sz="1200" dirty="0">
              <a:solidFill>
                <a:schemeClr val="accent1"/>
              </a:solidFill>
            </a:endParaRPr>
          </a:p>
          <a:p>
            <a:pPr eaLnBrk="1" hangingPunct="1"/>
            <a:r>
              <a:rPr lang="en-US" dirty="0">
                <a:solidFill>
                  <a:schemeClr val="accent1"/>
                </a:solidFill>
              </a:rPr>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4691" name="Rectangle 3"/>
          <p:cNvSpPr>
            <a:spLocks noGrp="1" noChangeArrowheads="1"/>
          </p:cNvSpPr>
          <p:nvPr>
            <p:ph type="body" idx="1"/>
          </p:nvPr>
        </p:nvSpPr>
        <p:spPr>
          <a:xfrm>
            <a:off x="914400" y="1600200"/>
            <a:ext cx="7315200" cy="4056495"/>
          </a:xfrm>
        </p:spPr>
        <p:txBody>
          <a:bodyPr/>
          <a:lstStyle/>
          <a:p>
            <a:pPr marL="0" indent="0" algn="ctr" eaLnBrk="1" hangingPunct="1">
              <a:buNone/>
            </a:pPr>
            <a:r>
              <a:rPr lang="en-US" dirty="0">
                <a:solidFill>
                  <a:schemeClr val="accent1"/>
                </a:solidFill>
              </a:rPr>
              <a:t>“. . . Many Italians wish to portray a certain image to those around them.  This is termed </a:t>
            </a:r>
            <a:r>
              <a:rPr lang="en-US" sz="3600" b="1" i="1" dirty="0">
                <a:solidFill>
                  <a:schemeClr val="accent1"/>
                </a:solidFill>
              </a:rPr>
              <a:t>la </a:t>
            </a:r>
            <a:r>
              <a:rPr lang="en-US" sz="3600" b="1" i="1" dirty="0" err="1">
                <a:solidFill>
                  <a:schemeClr val="accent1"/>
                </a:solidFill>
              </a:rPr>
              <a:t>bella</a:t>
            </a:r>
            <a:r>
              <a:rPr lang="en-US" sz="3600" b="1" i="1" dirty="0">
                <a:solidFill>
                  <a:schemeClr val="accent1"/>
                </a:solidFill>
              </a:rPr>
              <a:t> </a:t>
            </a:r>
            <a:r>
              <a:rPr lang="en-US" sz="3600" b="1" i="1" dirty="0" err="1">
                <a:solidFill>
                  <a:schemeClr val="accent1"/>
                </a:solidFill>
              </a:rPr>
              <a:t>figura</a:t>
            </a:r>
            <a:r>
              <a:rPr lang="en-US" dirty="0">
                <a:solidFill>
                  <a:schemeClr val="accent1"/>
                </a:solidFill>
              </a:rPr>
              <a:t>, or the projection of  ‘a confident, knowing, capable face to the world’” (</a:t>
            </a:r>
            <a:r>
              <a:rPr lang="en-US" dirty="0" err="1">
                <a:solidFill>
                  <a:schemeClr val="accent1"/>
                </a:solidFill>
              </a:rPr>
              <a:t>Brint</a:t>
            </a:r>
            <a:r>
              <a:rPr lang="en-US" dirty="0">
                <a:solidFill>
                  <a:schemeClr val="accent1"/>
                </a:solidFill>
              </a:rPr>
              <a:t> 1989)</a:t>
            </a:r>
          </a:p>
          <a:p>
            <a:pPr eaLnBrk="1" hangingPunct="1"/>
            <a:endParaRPr lang="en-US" sz="1200" dirty="0">
              <a:solidFill>
                <a:schemeClr val="accent1"/>
              </a:solidFill>
            </a:endParaRPr>
          </a:p>
          <a:p>
            <a:pPr marL="0" indent="0" algn="ctr" eaLnBrk="1" hangingPunct="1">
              <a:buNone/>
            </a:pPr>
            <a:r>
              <a:rPr lang="en-US" sz="3600" b="1" dirty="0">
                <a:solidFill>
                  <a:srgbClr val="000000"/>
                </a:solidFill>
              </a:rPr>
              <a:t>Importance is attached to impressions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600200"/>
            <a:ext cx="7315200" cy="4493538"/>
          </a:xfrm>
        </p:spPr>
        <p:txBody>
          <a:bodyPr/>
          <a:lstStyle/>
          <a:p>
            <a:pPr eaLnBrk="1" hangingPunct="1"/>
            <a:endParaRPr lang="en-US" sz="2400" dirty="0"/>
          </a:p>
          <a:p>
            <a:pPr marL="0" indent="0" algn="ctr" eaLnBrk="1" hangingPunct="1">
              <a:spcBef>
                <a:spcPts val="0"/>
              </a:spcBef>
              <a:buNone/>
            </a:pPr>
            <a:r>
              <a:rPr lang="en-US" dirty="0"/>
              <a:t>A large number of Italians pursue </a:t>
            </a:r>
            <a:r>
              <a:rPr lang="en-US" i="1" dirty="0"/>
              <a:t> </a:t>
            </a:r>
          </a:p>
          <a:p>
            <a:pPr marL="0" indent="0" algn="ctr" eaLnBrk="1" hangingPunct="1">
              <a:spcBef>
                <a:spcPts val="0"/>
              </a:spcBef>
              <a:buNone/>
            </a:pPr>
            <a:r>
              <a:rPr lang="en-US" sz="4000" b="1" i="1" dirty="0">
                <a:solidFill>
                  <a:srgbClr val="FF0000"/>
                </a:solidFill>
              </a:rPr>
              <a:t>la </a:t>
            </a:r>
            <a:r>
              <a:rPr lang="en-US" sz="4000" b="1" i="1" dirty="0" err="1">
                <a:solidFill>
                  <a:srgbClr val="FF0000"/>
                </a:solidFill>
              </a:rPr>
              <a:t>bella</a:t>
            </a:r>
            <a:r>
              <a:rPr lang="en-US" sz="4000" b="1" i="1" dirty="0">
                <a:solidFill>
                  <a:srgbClr val="FF0000"/>
                </a:solidFill>
              </a:rPr>
              <a:t> </a:t>
            </a:r>
            <a:r>
              <a:rPr lang="en-US" sz="4000" b="1" i="1" dirty="0" err="1">
                <a:solidFill>
                  <a:srgbClr val="FF0000"/>
                </a:solidFill>
              </a:rPr>
              <a:t>figura</a:t>
            </a:r>
            <a:r>
              <a:rPr lang="en-US" sz="4000" b="1" i="1" dirty="0">
                <a:solidFill>
                  <a:srgbClr val="FF0000"/>
                </a:solidFill>
              </a:rPr>
              <a:t> </a:t>
            </a:r>
          </a:p>
          <a:p>
            <a:pPr marL="0" indent="0" algn="ctr" eaLnBrk="1" hangingPunct="1">
              <a:spcBef>
                <a:spcPts val="0"/>
              </a:spcBef>
              <a:buNone/>
            </a:pPr>
            <a:r>
              <a:rPr lang="en-US" i="1" dirty="0"/>
              <a:t>through material possession</a:t>
            </a:r>
          </a:p>
          <a:p>
            <a:pPr marL="0" indent="0" algn="ctr" eaLnBrk="1" hangingPunct="1">
              <a:spcBef>
                <a:spcPts val="0"/>
              </a:spcBef>
              <a:buNone/>
            </a:pPr>
            <a:endParaRPr lang="en-US" sz="1600" i="1" dirty="0"/>
          </a:p>
          <a:p>
            <a:pPr eaLnBrk="1" hangingPunct="1">
              <a:spcBef>
                <a:spcPts val="0"/>
              </a:spcBef>
            </a:pPr>
            <a:endParaRPr lang="en-US" sz="1400" b="1" i="1" dirty="0"/>
          </a:p>
          <a:p>
            <a:pPr marL="0" lvl="1" indent="0" algn="ctr" eaLnBrk="1" hangingPunct="1">
              <a:spcBef>
                <a:spcPts val="0"/>
              </a:spcBef>
              <a:buNone/>
            </a:pPr>
            <a:r>
              <a:rPr lang="en-US" sz="3600" b="1" dirty="0"/>
              <a:t>Giving a good impression</a:t>
            </a:r>
            <a:r>
              <a:rPr lang="en-US" b="1" dirty="0"/>
              <a:t>, </a:t>
            </a:r>
            <a:br>
              <a:rPr lang="en-US" b="1" dirty="0"/>
            </a:br>
            <a:r>
              <a:rPr lang="en-US" dirty="0"/>
              <a:t>not only with demeanor but also </a:t>
            </a:r>
            <a:br>
              <a:rPr lang="en-US" b="1" dirty="0"/>
            </a:br>
            <a:r>
              <a:rPr lang="en-US" sz="3600" b="1" dirty="0"/>
              <a:t>with material wealth</a:t>
            </a:r>
            <a:r>
              <a:rPr lang="en-US" sz="3600" dirty="0"/>
              <a:t>,</a:t>
            </a:r>
            <a:r>
              <a:rPr lang="en-US" sz="3600" b="1" dirty="0"/>
              <a:t> </a:t>
            </a:r>
            <a:br>
              <a:rPr lang="en-US" sz="3600" b="1" dirty="0"/>
            </a:br>
            <a:r>
              <a:rPr lang="en-US" dirty="0"/>
              <a:t>is important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67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408521"/>
            <a:ext cx="7315200" cy="4936736"/>
          </a:xfrm>
        </p:spPr>
        <p:txBody>
          <a:bodyPr/>
          <a:lstStyle/>
          <a:p>
            <a:pPr marL="0" indent="0" algn="ctr" eaLnBrk="1" hangingPunct="1">
              <a:lnSpc>
                <a:spcPct val="80000"/>
              </a:lnSpc>
              <a:buNone/>
            </a:pPr>
            <a:endParaRPr lang="en-US" sz="2400" dirty="0"/>
          </a:p>
          <a:p>
            <a:pPr marL="0" indent="0" algn="ctr" eaLnBrk="1" hangingPunct="1">
              <a:lnSpc>
                <a:spcPct val="80000"/>
              </a:lnSpc>
              <a:buNone/>
            </a:pPr>
            <a:r>
              <a:rPr lang="en-US" sz="2800" dirty="0">
                <a:solidFill>
                  <a:schemeClr val="accent1"/>
                </a:solidFill>
              </a:rPr>
              <a:t>A large number of Italians pursue </a:t>
            </a:r>
            <a:r>
              <a:rPr lang="en-US" sz="2800" i="1" dirty="0">
                <a:solidFill>
                  <a:schemeClr val="accent1"/>
                </a:solidFill>
              </a:rPr>
              <a:t>la </a:t>
            </a:r>
          </a:p>
          <a:p>
            <a:pPr marL="0" indent="0" algn="ctr" eaLnBrk="1" hangingPunct="1">
              <a:lnSpc>
                <a:spcPct val="80000"/>
              </a:lnSpc>
              <a:buNone/>
            </a:pPr>
            <a:r>
              <a:rPr lang="en-US" sz="2800" i="1" dirty="0" err="1">
                <a:solidFill>
                  <a:schemeClr val="accent1"/>
                </a:solidFill>
              </a:rPr>
              <a:t>bella</a:t>
            </a:r>
            <a:r>
              <a:rPr lang="en-US" sz="2800" i="1" dirty="0">
                <a:solidFill>
                  <a:schemeClr val="accent1"/>
                </a:solidFill>
              </a:rPr>
              <a:t> </a:t>
            </a:r>
            <a:r>
              <a:rPr lang="en-US" sz="2800" i="1" dirty="0" err="1">
                <a:solidFill>
                  <a:schemeClr val="accent1"/>
                </a:solidFill>
              </a:rPr>
              <a:t>figura</a:t>
            </a:r>
            <a:r>
              <a:rPr lang="en-US" sz="2800" i="1" dirty="0">
                <a:solidFill>
                  <a:schemeClr val="accent1"/>
                </a:solidFill>
              </a:rPr>
              <a:t> through material possession</a:t>
            </a:r>
          </a:p>
          <a:p>
            <a:pPr eaLnBrk="1" hangingPunct="1">
              <a:lnSpc>
                <a:spcPct val="80000"/>
              </a:lnSpc>
              <a:buNone/>
            </a:pPr>
            <a:endParaRPr lang="en-US" sz="1200" i="1" dirty="0">
              <a:solidFill>
                <a:schemeClr val="accent1"/>
              </a:solidFill>
            </a:endParaRPr>
          </a:p>
          <a:p>
            <a:pPr eaLnBrk="1" hangingPunct="1">
              <a:lnSpc>
                <a:spcPct val="80000"/>
              </a:lnSpc>
              <a:buNone/>
            </a:pPr>
            <a:endParaRPr lang="en-US" sz="1200" i="1" dirty="0">
              <a:solidFill>
                <a:schemeClr val="accent1"/>
              </a:solidFill>
            </a:endParaRPr>
          </a:p>
          <a:p>
            <a:pPr marL="0" lvl="1" indent="0" algn="ctr" eaLnBrk="1" hangingPunct="1">
              <a:lnSpc>
                <a:spcPct val="150000"/>
              </a:lnSpc>
              <a:buNone/>
            </a:pPr>
            <a:r>
              <a:rPr lang="en-US" dirty="0"/>
              <a:t>Various explanations have been offered for this tendency, including</a:t>
            </a:r>
            <a:br>
              <a:rPr lang="en-US" sz="3200" dirty="0"/>
            </a:br>
            <a:r>
              <a:rPr lang="en-US" b="1" dirty="0"/>
              <a:t>years of domination by foreign nations </a:t>
            </a:r>
            <a:br>
              <a:rPr lang="en-US" b="1" dirty="0"/>
            </a:br>
            <a:r>
              <a:rPr lang="en-US" b="1" dirty="0"/>
              <a:t>overcrowding in various areas</a:t>
            </a:r>
            <a:br>
              <a:rPr lang="en-US" b="1" dirty="0"/>
            </a:br>
            <a:r>
              <a:rPr lang="en-US" b="1" dirty="0"/>
              <a:t>natural disasters</a:t>
            </a:r>
            <a:endParaRPr lang="en-US" sz="36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6739" name="Rectangle 3"/>
          <p:cNvSpPr>
            <a:spLocks noGrp="1" noChangeArrowheads="1"/>
          </p:cNvSpPr>
          <p:nvPr>
            <p:ph type="body" idx="1"/>
          </p:nvPr>
        </p:nvSpPr>
        <p:spPr>
          <a:xfrm>
            <a:off x="914400" y="1400628"/>
            <a:ext cx="7315200" cy="4628960"/>
          </a:xfrm>
        </p:spPr>
        <p:txBody>
          <a:bodyPr/>
          <a:lstStyle/>
          <a:p>
            <a:pPr marL="0" indent="0" algn="ctr" eaLnBrk="1" hangingPunct="1">
              <a:lnSpc>
                <a:spcPct val="80000"/>
              </a:lnSpc>
              <a:buNone/>
            </a:pPr>
            <a:endParaRPr lang="en-US" sz="2400" dirty="0"/>
          </a:p>
          <a:p>
            <a:pPr marL="0" indent="0" algn="ctr" eaLnBrk="1" hangingPunct="1">
              <a:lnSpc>
                <a:spcPct val="80000"/>
              </a:lnSpc>
              <a:buNone/>
            </a:pPr>
            <a:r>
              <a:rPr lang="en-US" sz="2800" dirty="0">
                <a:solidFill>
                  <a:schemeClr val="accent1"/>
                </a:solidFill>
              </a:rPr>
              <a:t>A large number of Italians pursue </a:t>
            </a:r>
            <a:r>
              <a:rPr lang="en-US" sz="2800" i="1" dirty="0">
                <a:solidFill>
                  <a:schemeClr val="accent1"/>
                </a:solidFill>
              </a:rPr>
              <a:t>la </a:t>
            </a:r>
          </a:p>
          <a:p>
            <a:pPr marL="0" indent="0" algn="ctr" eaLnBrk="1" hangingPunct="1">
              <a:lnSpc>
                <a:spcPct val="80000"/>
              </a:lnSpc>
              <a:buNone/>
            </a:pPr>
            <a:r>
              <a:rPr lang="en-US" sz="2800" i="1" dirty="0" err="1">
                <a:solidFill>
                  <a:schemeClr val="accent1"/>
                </a:solidFill>
              </a:rPr>
              <a:t>bella</a:t>
            </a:r>
            <a:r>
              <a:rPr lang="en-US" sz="2800" i="1" dirty="0">
                <a:solidFill>
                  <a:schemeClr val="accent1"/>
                </a:solidFill>
              </a:rPr>
              <a:t> </a:t>
            </a:r>
            <a:r>
              <a:rPr lang="en-US" sz="2800" i="1" dirty="0" err="1">
                <a:solidFill>
                  <a:schemeClr val="accent1"/>
                </a:solidFill>
              </a:rPr>
              <a:t>figura</a:t>
            </a:r>
            <a:r>
              <a:rPr lang="en-US" sz="2800" i="1" dirty="0">
                <a:solidFill>
                  <a:schemeClr val="accent1"/>
                </a:solidFill>
              </a:rPr>
              <a:t> through material possession</a:t>
            </a:r>
          </a:p>
          <a:p>
            <a:pPr eaLnBrk="1" hangingPunct="1">
              <a:lnSpc>
                <a:spcPct val="80000"/>
              </a:lnSpc>
            </a:pPr>
            <a:endParaRPr lang="en-US" sz="1400" i="1" dirty="0">
              <a:solidFill>
                <a:schemeClr val="accent1"/>
              </a:solidFill>
            </a:endParaRPr>
          </a:p>
          <a:p>
            <a:pPr marL="0" lvl="1" indent="0" algn="ctr" eaLnBrk="1" hangingPunct="1">
              <a:buNone/>
            </a:pPr>
            <a:endParaRPr lang="en-US" sz="1800" b="1" dirty="0"/>
          </a:p>
          <a:p>
            <a:pPr marL="0" lvl="1" indent="0" algn="ctr" eaLnBrk="1" hangingPunct="1">
              <a:spcBef>
                <a:spcPts val="0"/>
              </a:spcBef>
              <a:buNone/>
            </a:pPr>
            <a:r>
              <a:rPr lang="en-US" sz="2400" dirty="0"/>
              <a:t>Whatever the explanation, it seems that </a:t>
            </a:r>
            <a:br>
              <a:rPr lang="en-US" sz="3200" b="1" dirty="0"/>
            </a:br>
            <a:r>
              <a:rPr lang="en-US" sz="3200" b="1" dirty="0"/>
              <a:t>the creation of a show through an eternal search </a:t>
            </a:r>
          </a:p>
          <a:p>
            <a:pPr marL="0" lvl="1" indent="0" algn="ctr" eaLnBrk="1" hangingPunct="1">
              <a:spcBef>
                <a:spcPts val="0"/>
              </a:spcBef>
              <a:buNone/>
            </a:pPr>
            <a:r>
              <a:rPr lang="en-US" sz="3200" b="1" dirty="0"/>
              <a:t>for pleasures and distractions </a:t>
            </a:r>
          </a:p>
          <a:p>
            <a:pPr marL="0" lvl="1" indent="0" algn="ctr" eaLnBrk="1" hangingPunct="1">
              <a:spcBef>
                <a:spcPts val="0"/>
              </a:spcBef>
              <a:buNone/>
            </a:pPr>
            <a:r>
              <a:rPr lang="en-US" sz="3200" b="1" dirty="0"/>
              <a:t>is an attempt to deal with difficult realities of everyday life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708981"/>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a:ln>
                  <a:noFill/>
                </a:ln>
                <a:solidFill>
                  <a:schemeClr val="tx1"/>
                </a:solidFill>
                <a:effectLst/>
                <a:uLnTx/>
                <a:uFillTx/>
                <a:latin typeface="+mn-lt"/>
                <a:ea typeface="+mn-ea"/>
                <a:cs typeface="+mn-cs"/>
              </a:rPr>
              <a:t>“This eternal search for surface pleasures and distractions is accompanied by </a:t>
            </a:r>
            <a:r>
              <a:rPr kumimoji="0" lang="en-US" sz="3200" b="1" i="1" u="none" strike="noStrike" kern="0" cap="none" spc="0" normalizeH="0" baseline="0" noProof="0">
                <a:ln>
                  <a:noFill/>
                </a:ln>
                <a:solidFill>
                  <a:schemeClr val="tx1"/>
                </a:solidFill>
                <a:effectLst/>
                <a:uLnTx/>
                <a:uFillTx/>
                <a:latin typeface="+mn-lt"/>
                <a:ea typeface="+mn-ea"/>
                <a:cs typeface="+mn-cs"/>
              </a:rPr>
              <a:t>garbo</a:t>
            </a:r>
            <a:r>
              <a:rPr kumimoji="0" lang="en-US" sz="2800" b="0" i="0" u="none" strike="noStrike" kern="0" cap="none" spc="0" normalizeH="0" baseline="0" noProof="0">
                <a:ln>
                  <a:noFill/>
                </a:ln>
                <a:solidFill>
                  <a:schemeClr val="tx1"/>
                </a:solidFill>
                <a:effectLst/>
                <a:uLnTx/>
                <a:uFillTx/>
                <a:latin typeface="+mn-lt"/>
                <a:ea typeface="+mn-ea"/>
                <a:cs typeface="+mn-cs"/>
              </a:rPr>
              <a:t>.  Although this term cannot be translated exactly, it is </a:t>
            </a:r>
            <a:r>
              <a:rPr kumimoji="0" lang="en-US" sz="3200" b="1" i="0" u="none" strike="noStrike" kern="0" cap="none" spc="0" normalizeH="0" baseline="0" noProof="0">
                <a:ln>
                  <a:noFill/>
                </a:ln>
                <a:solidFill>
                  <a:schemeClr val="tx1"/>
                </a:solidFill>
                <a:effectLst/>
                <a:uLnTx/>
                <a:uFillTx/>
                <a:latin typeface="+mn-lt"/>
                <a:ea typeface="+mn-ea"/>
                <a:cs typeface="+mn-cs"/>
              </a:rPr>
              <a:t>the finesse that Italians use to deal with situations delicately and without offense</a:t>
            </a:r>
            <a:r>
              <a:rPr kumimoji="0" lang="en-US" sz="2800" b="0" i="0" u="none" strike="noStrike" kern="0" cap="none" spc="0" normalizeH="0" baseline="0" noProof="0">
                <a:ln>
                  <a:noFill/>
                </a:ln>
                <a:solidFill>
                  <a:schemeClr val="tx1"/>
                </a:solidFill>
                <a:effectLst/>
                <a:uLnTx/>
                <a:uFillTx/>
                <a:latin typeface="+mn-lt"/>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a:ln>
                  <a:noFill/>
                </a:ln>
                <a:solidFill>
                  <a:schemeClr val="tx1"/>
                </a:solidFill>
                <a:effectLst/>
                <a:uLnTx/>
                <a:uFillTx/>
                <a:latin typeface="+mn-lt"/>
                <a:ea typeface="+mn-ea"/>
                <a:cs typeface="+mn-cs"/>
              </a:rPr>
              <a:t>Garbo</a:t>
            </a:r>
            <a:r>
              <a:rPr kumimoji="0" lang="en-US" sz="2800" b="0" i="0" u="none" strike="noStrike" kern="0" cap="none" spc="0" normalizeH="0" baseline="0" noProof="0">
                <a:ln>
                  <a:noFill/>
                </a:ln>
                <a:solidFill>
                  <a:schemeClr val="tx1"/>
                </a:solidFill>
                <a:effectLst/>
                <a:uLnTx/>
                <a:uFillTx/>
                <a:latin typeface="+mn-lt"/>
                <a:ea typeface="+mn-ea"/>
                <a:cs typeface="+mn-cs"/>
              </a:rPr>
              <a:t> turns Italian life into a work of art.  Italians tend to have a very public orientation, are willing to share a lot, and are used to being on stage at all times.”</a:t>
            </a:r>
            <a:endParaRPr kumimoji="0" lang="en-US" sz="2800" b="0" i="0" u="none" strike="noStrike" kern="0" cap="none" spc="0" normalizeH="0" baseline="0" noProof="0" dirty="0">
              <a:ln>
                <a:noFill/>
              </a:ln>
              <a:solidFill>
                <a:schemeClr val="tx1"/>
              </a:solidFill>
              <a:effectLst/>
              <a:uLnTx/>
              <a:uFillTx/>
              <a:latin typeface="+mn-lt"/>
              <a:ea typeface="+mn-ea"/>
              <a:cs typeface="+mn-cs"/>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79515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rgbClr val="FF0000"/>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3200" b="1" i="0" u="none" strike="noStrike" kern="0" cap="none" spc="0" normalizeH="0" baseline="0" noProof="0" dirty="0">
                <a:ln>
                  <a:noFill/>
                </a:ln>
                <a:solidFill>
                  <a:schemeClr val="tx1"/>
                </a:solidFill>
                <a:effectLst/>
                <a:uLnTx/>
                <a:uFillTx/>
                <a:latin typeface="+mn-lt"/>
                <a:ea typeface="+mn-ea"/>
                <a:cs typeface="+mn-cs"/>
              </a:rPr>
              <a:t>the finesse that Italians use to deal with situations delicately and without offense</a:t>
            </a:r>
            <a:r>
              <a:rPr kumimoji="0" lang="en-US" sz="2800" b="0" i="0" u="none" strike="noStrike" kern="0" cap="none" spc="0" normalizeH="0" baseline="0" noProof="0" dirty="0">
                <a:ln>
                  <a:noFill/>
                </a:ln>
                <a:solidFill>
                  <a:schemeClr val="tx1"/>
                </a:solidFill>
                <a:effectLst/>
                <a:uLnTx/>
                <a:uFillTx/>
                <a:latin typeface="+mn-lt"/>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dirty="0" err="1">
                <a:ln>
                  <a:noFill/>
                </a:ln>
                <a:solidFill>
                  <a:schemeClr val="accent1"/>
                </a:solidFill>
                <a:effectLst/>
                <a:uLnTx/>
                <a:uFillTx/>
                <a:latin typeface="+mn-lt"/>
                <a:ea typeface="+mn-ea"/>
                <a:cs typeface="+mn-cs"/>
              </a:rPr>
              <a:t>Garbo</a:t>
            </a:r>
            <a:r>
              <a:rPr kumimoji="0" lang="en-US" sz="2800" b="0" i="0" u="none" strike="noStrike" kern="0" cap="none" spc="0" normalizeH="0" baseline="0" noProof="0" dirty="0">
                <a:ln>
                  <a:noFill/>
                </a:ln>
                <a:solidFill>
                  <a:schemeClr val="accent1"/>
                </a:solidFill>
                <a:effectLst/>
                <a:uLnTx/>
                <a:uFillTx/>
                <a:latin typeface="+mn-lt"/>
                <a:ea typeface="+mn-ea"/>
                <a:cs typeface="+mn-cs"/>
              </a:rPr>
              <a:t> turns Italian life into a work of art.  Italians tend to have a very public orientation, are willing to share a lot, and are used to being on stage at all times.”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61049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rgbClr val="FF0000"/>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the finesse that Italians use to deal with situations delicately and without offense.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i="1" u="none" strike="noStrike" kern="0" cap="none" spc="0" normalizeH="0" baseline="0" noProof="0" dirty="0" err="1">
                <a:ln>
                  <a:noFill/>
                </a:ln>
                <a:solidFill>
                  <a:srgbClr val="000000"/>
                </a:solidFill>
                <a:effectLst/>
                <a:uLnTx/>
                <a:uFillTx/>
                <a:latin typeface="+mn-lt"/>
                <a:ea typeface="+mn-ea"/>
                <a:cs typeface="+mn-cs"/>
              </a:rPr>
              <a:t>Garbo</a:t>
            </a:r>
            <a:r>
              <a:rPr kumimoji="0" lang="en-US" sz="2800" i="0" u="none" strike="noStrike" kern="0" cap="none" spc="0" normalizeH="0" baseline="0" noProof="0" dirty="0">
                <a:ln>
                  <a:noFill/>
                </a:ln>
                <a:solidFill>
                  <a:srgbClr val="000000"/>
                </a:solidFill>
                <a:effectLst/>
                <a:uLnTx/>
                <a:uFillTx/>
                <a:latin typeface="+mn-lt"/>
                <a:ea typeface="+mn-ea"/>
                <a:cs typeface="+mn-cs"/>
              </a:rPr>
              <a:t> turns Italian life into a work of art.  </a:t>
            </a: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have a very public orientation, are willing to share a lot, and are used to being on stage at all times.”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1524000"/>
            <a:ext cx="7315200" cy="461049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“This eternal search for surface pleasures and distractions is accompanied by </a:t>
            </a:r>
            <a:r>
              <a:rPr kumimoji="0" lang="en-US" sz="3600" b="1" i="1" u="none" strike="noStrike" kern="0" cap="none" spc="0" normalizeH="0" baseline="0" noProof="0" dirty="0" err="1">
                <a:ln>
                  <a:noFill/>
                </a:ln>
                <a:solidFill>
                  <a:srgbClr val="FF0000"/>
                </a:solidFill>
                <a:effectLst/>
                <a:uLnTx/>
                <a:uFillTx/>
                <a:latin typeface="+mn-lt"/>
                <a:ea typeface="+mn-ea"/>
                <a:cs typeface="+mn-cs"/>
              </a:rPr>
              <a:t>garbo</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2800" b="0" i="0" u="none" strike="noStrike" kern="0" cap="none" spc="0" normalizeH="0" baseline="0" noProof="0" dirty="0">
                <a:ln>
                  <a:noFill/>
                </a:ln>
                <a:solidFill>
                  <a:schemeClr val="accent1"/>
                </a:solidFill>
                <a:effectLst/>
                <a:uLnTx/>
                <a:uFillTx/>
                <a:latin typeface="+mn-lt"/>
                <a:ea typeface="+mn-ea"/>
                <a:cs typeface="+mn-cs"/>
              </a:rPr>
              <a:t>Although this term cannot be translated exactly, it is </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the finesse that Italians use to deal with situations delicately and without offense.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1" u="none" strike="noStrike" kern="0" cap="none" spc="0" normalizeH="0" baseline="0" noProof="0" dirty="0" err="1">
                <a:ln>
                  <a:noFill/>
                </a:ln>
                <a:solidFill>
                  <a:schemeClr val="accent1">
                    <a:lumMod val="90000"/>
                  </a:schemeClr>
                </a:solidFill>
                <a:effectLst/>
                <a:uLnTx/>
                <a:uFillTx/>
                <a:latin typeface="+mn-lt"/>
                <a:ea typeface="+mn-ea"/>
                <a:cs typeface="+mn-cs"/>
              </a:rPr>
              <a:t>Garbo</a:t>
            </a:r>
            <a: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t> turns Italian life into a work of art.  </a:t>
            </a:r>
            <a:r>
              <a:rPr kumimoji="0" lang="en-US" sz="2800" i="0" u="none" strike="noStrike" kern="0" cap="none" spc="0" normalizeH="0" baseline="0" noProof="0" dirty="0">
                <a:ln>
                  <a:noFill/>
                </a:ln>
                <a:solidFill>
                  <a:srgbClr val="000000"/>
                </a:solidFill>
                <a:effectLst/>
                <a:uLnTx/>
                <a:uFillTx/>
                <a:latin typeface="+mn-lt"/>
                <a:ea typeface="+mn-ea"/>
                <a:cs typeface="+mn-cs"/>
              </a:rPr>
              <a:t>Italians tend to have a very public orientation, are willing to share a lot, and are used to being on stage at all times</a:t>
            </a:r>
            <a:r>
              <a:rPr kumimoji="0" lang="en-US" sz="2800" b="0" i="0" u="none" strike="noStrike" kern="0" cap="none" spc="0" normalizeH="0" baseline="0" noProof="0" dirty="0">
                <a:ln>
                  <a:noFill/>
                </a:ln>
                <a:solidFill>
                  <a:schemeClr val="accent1"/>
                </a:solidFill>
                <a:effectLst/>
                <a:uLnTx/>
                <a:uFillTx/>
                <a:latin typeface="+mn-lt"/>
                <a:ea typeface="+mn-ea"/>
                <a:cs typeface="+mn-cs"/>
              </a:rPr>
              <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2982738"/>
            <a:ext cx="7315200" cy="2185214"/>
          </a:xfrm>
        </p:spPr>
        <p:txBody>
          <a:bodyPr/>
          <a:lstStyle/>
          <a:p>
            <a:pPr marL="0" indent="0" algn="ctr" eaLnBrk="1" hangingPunct="1">
              <a:spcBef>
                <a:spcPts val="0"/>
              </a:spcBef>
              <a:buNone/>
            </a:pPr>
            <a:r>
              <a:rPr lang="en-US" b="1" dirty="0"/>
              <a:t>the Italian reliance on spectacle and </a:t>
            </a:r>
            <a:r>
              <a:rPr lang="en-US" sz="4000" b="1" i="1" dirty="0" err="1">
                <a:solidFill>
                  <a:srgbClr val="FF0000"/>
                </a:solidFill>
              </a:rPr>
              <a:t>garbo</a:t>
            </a:r>
            <a:r>
              <a:rPr lang="en-US" sz="4000" b="1" i="1" dirty="0"/>
              <a:t> </a:t>
            </a:r>
          </a:p>
          <a:p>
            <a:pPr marL="0" indent="0" algn="ctr" eaLnBrk="1" hangingPunct="1">
              <a:spcBef>
                <a:spcPts val="0"/>
              </a:spcBef>
              <a:buNone/>
            </a:pPr>
            <a:r>
              <a:rPr lang="en-US" b="1" dirty="0"/>
              <a:t>helps people solve most of their problems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2733362"/>
            <a:ext cx="7315200" cy="1920526"/>
          </a:xfrm>
        </p:spPr>
        <p:txBody>
          <a:bodyPr/>
          <a:lstStyle/>
          <a:p>
            <a:pPr marL="0" indent="0" algn="ctr" eaLnBrk="1" hangingPunct="1">
              <a:lnSpc>
                <a:spcPct val="90000"/>
              </a:lnSpc>
              <a:buNone/>
            </a:pPr>
            <a:endParaRPr lang="en-US" sz="1200" b="1" dirty="0"/>
          </a:p>
          <a:p>
            <a:pPr marL="0" indent="0" algn="ctr" eaLnBrk="1" hangingPunct="1">
              <a:spcBef>
                <a:spcPts val="0"/>
              </a:spcBef>
              <a:buNone/>
            </a:pPr>
            <a:r>
              <a:rPr lang="en-US" b="1" dirty="0"/>
              <a:t>spectacle and</a:t>
            </a:r>
            <a:r>
              <a:rPr lang="en-US" b="1" i="1" dirty="0"/>
              <a:t> </a:t>
            </a:r>
            <a:r>
              <a:rPr lang="en-US" sz="4000" b="1" i="1" dirty="0" err="1">
                <a:solidFill>
                  <a:srgbClr val="FF0000"/>
                </a:solidFill>
              </a:rPr>
              <a:t>garbo</a:t>
            </a:r>
            <a:endParaRPr lang="en-US" sz="4000" b="1" i="1" dirty="0">
              <a:solidFill>
                <a:srgbClr val="FF0000"/>
              </a:solidFill>
            </a:endParaRPr>
          </a:p>
          <a:p>
            <a:pPr marL="0" indent="0" algn="ctr" eaLnBrk="1" hangingPunct="1">
              <a:spcBef>
                <a:spcPts val="0"/>
              </a:spcBef>
              <a:buNone/>
            </a:pPr>
            <a:r>
              <a:rPr lang="en-US" b="1" dirty="0"/>
              <a:t>govern public and private life and shape policy and political designs</a:t>
            </a:r>
            <a:endParaRPr lang="en-US" b="1" i="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19811" name="Rectangle 3"/>
          <p:cNvSpPr>
            <a:spLocks noGrp="1" noChangeArrowheads="1"/>
          </p:cNvSpPr>
          <p:nvPr>
            <p:ph type="body" idx="1"/>
          </p:nvPr>
        </p:nvSpPr>
        <p:spPr>
          <a:xfrm>
            <a:off x="914400" y="1600200"/>
            <a:ext cx="7315200" cy="4936736"/>
          </a:xfrm>
        </p:spPr>
        <p:txBody>
          <a:bodyPr/>
          <a:lstStyle/>
          <a:p>
            <a:pPr marL="0" indent="0" algn="ctr" eaLnBrk="1" hangingPunct="1">
              <a:lnSpc>
                <a:spcPct val="90000"/>
              </a:lnSpc>
              <a:buNone/>
            </a:pPr>
            <a:r>
              <a:rPr lang="en-US" sz="2800" dirty="0">
                <a:solidFill>
                  <a:schemeClr val="accent1"/>
                </a:solidFill>
              </a:rPr>
              <a:t>The Italian reliance on spectacle and </a:t>
            </a:r>
            <a:r>
              <a:rPr lang="en-US" sz="2800" i="1" dirty="0" err="1">
                <a:solidFill>
                  <a:schemeClr val="accent1"/>
                </a:solidFill>
              </a:rPr>
              <a:t>garbo</a:t>
            </a:r>
            <a:r>
              <a:rPr lang="en-US" sz="2800" i="1" dirty="0">
                <a:solidFill>
                  <a:schemeClr val="accent1"/>
                </a:solidFill>
              </a:rPr>
              <a:t> </a:t>
            </a:r>
            <a:r>
              <a:rPr lang="en-US" sz="2800" dirty="0">
                <a:solidFill>
                  <a:schemeClr val="accent1"/>
                </a:solidFill>
              </a:rPr>
              <a:t>helps people solve most of their problems</a:t>
            </a:r>
          </a:p>
          <a:p>
            <a:pPr marL="0" indent="0" algn="ctr" eaLnBrk="1" hangingPunct="1">
              <a:lnSpc>
                <a:spcPct val="90000"/>
              </a:lnSpc>
              <a:buNone/>
            </a:pPr>
            <a:endParaRPr lang="en-US" sz="1200" dirty="0">
              <a:solidFill>
                <a:schemeClr val="accent1"/>
              </a:solidFill>
            </a:endParaRPr>
          </a:p>
          <a:p>
            <a:pPr marL="0" indent="0" algn="ctr" eaLnBrk="1" hangingPunct="1">
              <a:lnSpc>
                <a:spcPct val="90000"/>
              </a:lnSpc>
              <a:buNone/>
            </a:pPr>
            <a:r>
              <a:rPr lang="en-US" sz="2800" dirty="0">
                <a:solidFill>
                  <a:schemeClr val="accent1"/>
                </a:solidFill>
              </a:rPr>
              <a:t>Spectacle and</a:t>
            </a:r>
            <a:r>
              <a:rPr lang="en-US" sz="2800" i="1" dirty="0">
                <a:solidFill>
                  <a:schemeClr val="accent1"/>
                </a:solidFill>
              </a:rPr>
              <a:t> </a:t>
            </a:r>
            <a:r>
              <a:rPr lang="en-US" sz="2800" i="1" dirty="0" err="1">
                <a:solidFill>
                  <a:schemeClr val="accent1"/>
                </a:solidFill>
              </a:rPr>
              <a:t>garbo</a:t>
            </a:r>
            <a:r>
              <a:rPr lang="en-US" sz="2800" i="1" dirty="0">
                <a:solidFill>
                  <a:schemeClr val="accent1"/>
                </a:solidFill>
              </a:rPr>
              <a:t> </a:t>
            </a:r>
            <a:r>
              <a:rPr lang="en-US" sz="2800" dirty="0">
                <a:solidFill>
                  <a:schemeClr val="accent1"/>
                </a:solidFill>
              </a:rPr>
              <a:t>govern public and private life and shape policy and political designs</a:t>
            </a:r>
          </a:p>
          <a:p>
            <a:pPr marL="0" indent="0" algn="ctr" eaLnBrk="1" hangingPunct="1">
              <a:lnSpc>
                <a:spcPct val="90000"/>
              </a:lnSpc>
              <a:buNone/>
            </a:pPr>
            <a:endParaRPr lang="en-US" sz="1200" b="1" dirty="0"/>
          </a:p>
          <a:p>
            <a:pPr marL="0" indent="0" algn="ctr" eaLnBrk="1" hangingPunct="1">
              <a:lnSpc>
                <a:spcPct val="90000"/>
              </a:lnSpc>
              <a:buNone/>
            </a:pPr>
            <a:r>
              <a:rPr lang="en-US" b="1" dirty="0"/>
              <a:t>They constitute one of the reasons that Italians have excelled in activities in which appearance is predominant</a:t>
            </a:r>
          </a:p>
          <a:p>
            <a:pPr marL="0" indent="0" algn="ctr" eaLnBrk="1" hangingPunct="1">
              <a:lnSpc>
                <a:spcPct val="90000"/>
              </a:lnSpc>
              <a:buNone/>
            </a:pPr>
            <a:r>
              <a:rPr lang="en-US" dirty="0"/>
              <a:t>(more on this later)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1859" name="Rectangle 3"/>
          <p:cNvSpPr>
            <a:spLocks noGrp="1" noChangeArrowheads="1"/>
          </p:cNvSpPr>
          <p:nvPr>
            <p:ph type="body" idx="1"/>
          </p:nvPr>
        </p:nvSpPr>
        <p:spPr>
          <a:xfrm>
            <a:off x="914400" y="1984950"/>
            <a:ext cx="7315200" cy="4339650"/>
          </a:xfrm>
        </p:spPr>
        <p:txBody>
          <a:bodyPr/>
          <a:lstStyle/>
          <a:p>
            <a:pPr marL="0" indent="0" algn="ctr" eaLnBrk="1" hangingPunct="1">
              <a:spcBef>
                <a:spcPts val="0"/>
              </a:spcBef>
              <a:buNone/>
            </a:pPr>
            <a:r>
              <a:rPr lang="en-US" b="1" dirty="0"/>
              <a:t>The operatic pageantry of Italian life also occurs in </a:t>
            </a:r>
          </a:p>
          <a:p>
            <a:pPr marL="0" indent="0" algn="ctr" eaLnBrk="1" hangingPunct="1">
              <a:spcBef>
                <a:spcPts val="0"/>
              </a:spcBef>
              <a:buNone/>
            </a:pPr>
            <a:r>
              <a:rPr lang="en-US" b="1" dirty="0"/>
              <a:t>the </a:t>
            </a:r>
            <a:r>
              <a:rPr lang="en-US" b="1" i="1" dirty="0"/>
              <a:t>rituals</a:t>
            </a:r>
            <a:r>
              <a:rPr lang="en-US" b="1" dirty="0"/>
              <a:t> of the Catholic Church</a:t>
            </a:r>
          </a:p>
          <a:p>
            <a:pPr marL="0" indent="0" algn="ctr" eaLnBrk="1" hangingPunct="1">
              <a:spcBef>
                <a:spcPts val="0"/>
              </a:spcBef>
              <a:buNone/>
            </a:pPr>
            <a:endParaRPr lang="en-US" sz="1600" b="1" dirty="0"/>
          </a:p>
          <a:p>
            <a:pPr marL="0" indent="0" algn="ctr" eaLnBrk="1" hangingPunct="1">
              <a:spcBef>
                <a:spcPts val="0"/>
              </a:spcBef>
              <a:buNone/>
            </a:pPr>
            <a:r>
              <a:rPr lang="en-US" b="1" dirty="0">
                <a:solidFill>
                  <a:schemeClr val="accent1"/>
                </a:solidFill>
              </a:rPr>
              <a:t>Italians often prize these rituals for their pageantry, spectacle, and value </a:t>
            </a:r>
            <a:r>
              <a:rPr lang="en-US" sz="3600" b="1" dirty="0"/>
              <a:t>in fostering family celebrations </a:t>
            </a:r>
            <a:r>
              <a:rPr lang="en-US" b="1" dirty="0"/>
              <a:t>rather than for their religious significance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4931" name="Rectangle 3"/>
          <p:cNvSpPr>
            <a:spLocks noGrp="1" noChangeArrowheads="1"/>
          </p:cNvSpPr>
          <p:nvPr>
            <p:ph type="body" idx="1"/>
          </p:nvPr>
        </p:nvSpPr>
        <p:spPr>
          <a:xfrm>
            <a:off x="914400" y="2971800"/>
            <a:ext cx="7315200" cy="1938992"/>
          </a:xfrm>
        </p:spPr>
        <p:txBody>
          <a:bodyPr/>
          <a:lstStyle/>
          <a:p>
            <a:pPr marL="0" indent="0" algn="ctr" eaLnBrk="1" hangingPunct="1">
              <a:spcBef>
                <a:spcPts val="0"/>
              </a:spcBef>
              <a:buNone/>
            </a:pPr>
            <a:r>
              <a:rPr lang="en-US" b="1" dirty="0"/>
              <a:t>many Italians view the Church, </a:t>
            </a:r>
          </a:p>
          <a:p>
            <a:pPr marL="0" indent="0" algn="ctr" eaLnBrk="1" hangingPunct="1">
              <a:spcBef>
                <a:spcPts val="0"/>
              </a:spcBef>
              <a:buNone/>
            </a:pPr>
            <a:r>
              <a:rPr lang="en-US" sz="2400" dirty="0"/>
              <a:t>much like the opera </a:t>
            </a:r>
          </a:p>
          <a:p>
            <a:pPr marL="0" indent="0" algn="ctr" eaLnBrk="1" hangingPunct="1">
              <a:spcBef>
                <a:spcPts val="0"/>
              </a:spcBef>
              <a:buNone/>
            </a:pPr>
            <a:r>
              <a:rPr lang="en-US" b="1" dirty="0"/>
              <a:t>as a source of drama and ritual, </a:t>
            </a:r>
          </a:p>
          <a:p>
            <a:pPr marL="0" indent="0" algn="ctr" eaLnBrk="1" hangingPunct="1">
              <a:spcBef>
                <a:spcPts val="0"/>
              </a:spcBef>
              <a:buNone/>
            </a:pPr>
            <a:r>
              <a:rPr lang="en-US" b="1" dirty="0"/>
              <a:t>but not authority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5955" name="Rectangle 3"/>
          <p:cNvSpPr>
            <a:spLocks noGrp="1" noChangeArrowheads="1"/>
          </p:cNvSpPr>
          <p:nvPr>
            <p:ph type="body" idx="1"/>
          </p:nvPr>
        </p:nvSpPr>
        <p:spPr>
          <a:xfrm>
            <a:off x="914400" y="2467428"/>
            <a:ext cx="7315200" cy="3046988"/>
          </a:xfrm>
        </p:spPr>
        <p:txBody>
          <a:bodyPr/>
          <a:lstStyle/>
          <a:p>
            <a:pPr marL="0" indent="0" algn="ctr" eaLnBrk="1" hangingPunct="1">
              <a:spcBef>
                <a:spcPts val="0"/>
              </a:spcBef>
              <a:buNone/>
            </a:pPr>
            <a:r>
              <a:rPr lang="en-US" sz="2400" b="1" dirty="0"/>
              <a:t>although many do not attend church regularly,</a:t>
            </a:r>
            <a:r>
              <a:rPr lang="en-US" b="1" dirty="0"/>
              <a:t> </a:t>
            </a:r>
          </a:p>
          <a:p>
            <a:pPr marL="0" indent="0" algn="ctr" eaLnBrk="1" hangingPunct="1">
              <a:spcBef>
                <a:spcPts val="0"/>
              </a:spcBef>
              <a:buNone/>
            </a:pPr>
            <a:r>
              <a:rPr lang="en-US" b="1" dirty="0"/>
              <a:t>the Church still exerts a strong cultural and social influence on behavior, </a:t>
            </a:r>
          </a:p>
          <a:p>
            <a:pPr marL="0" indent="0" algn="ctr" eaLnBrk="1" hangingPunct="1">
              <a:spcBef>
                <a:spcPts val="0"/>
              </a:spcBef>
              <a:buNone/>
            </a:pPr>
            <a:r>
              <a:rPr lang="en-US" b="1" dirty="0"/>
              <a:t>and almost all Italians identify themselves as Catholics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2"/>
          <p:cNvSpPr txBox="1">
            <a:spLocks noChangeArrowheads="1"/>
          </p:cNvSpPr>
          <p:nvPr/>
        </p:nvSpPr>
        <p:spPr bwMode="auto">
          <a:xfrm>
            <a:off x="3581400" y="6223000"/>
            <a:ext cx="1949450" cy="304800"/>
          </a:xfrm>
          <a:prstGeom prst="rect">
            <a:avLst/>
          </a:prstGeom>
          <a:noFill/>
          <a:ln w="9525">
            <a:noFill/>
            <a:miter lim="800000"/>
            <a:headEnd/>
            <a:tailEnd/>
          </a:ln>
        </p:spPr>
        <p:txBody>
          <a:bodyPr wrap="none">
            <a:spAutoFit/>
          </a:bodyPr>
          <a:lstStyle/>
          <a:p>
            <a:r>
              <a:rPr lang="en-US" sz="1400" b="0" dirty="0">
                <a:solidFill>
                  <a:schemeClr val="accent1">
                    <a:lumMod val="90000"/>
                  </a:schemeClr>
                </a:solidFill>
              </a:rPr>
              <a:t>CIA World </a:t>
            </a:r>
            <a:r>
              <a:rPr lang="en-US" sz="1400" b="0" dirty="0" err="1">
                <a:solidFill>
                  <a:schemeClr val="accent1">
                    <a:lumMod val="90000"/>
                  </a:schemeClr>
                </a:solidFill>
              </a:rPr>
              <a:t>Factbook</a:t>
            </a:r>
            <a:endParaRPr lang="en-US" sz="1400" b="0" dirty="0">
              <a:solidFill>
                <a:schemeClr val="accent1">
                  <a:lumMod val="90000"/>
                </a:schemeClr>
              </a:solidFill>
            </a:endParaRPr>
          </a:p>
        </p:txBody>
      </p:sp>
      <p:sp>
        <p:nvSpPr>
          <p:cNvPr id="48132" name="Text Box 10"/>
          <p:cNvSpPr txBox="1">
            <a:spLocks noChangeArrowheads="1"/>
          </p:cNvSpPr>
          <p:nvPr/>
        </p:nvSpPr>
        <p:spPr bwMode="auto">
          <a:xfrm>
            <a:off x="2019300" y="928688"/>
            <a:ext cx="5087938" cy="823912"/>
          </a:xfrm>
          <a:prstGeom prst="rect">
            <a:avLst/>
          </a:prstGeom>
          <a:noFill/>
          <a:ln w="9525">
            <a:noFill/>
            <a:miter lim="800000"/>
            <a:headEnd/>
            <a:tailEnd/>
          </a:ln>
        </p:spPr>
        <p:txBody>
          <a:bodyPr wrap="none">
            <a:spAutoFit/>
          </a:bodyPr>
          <a:lstStyle/>
          <a:p>
            <a:r>
              <a:rPr lang="en-US" sz="4800" i="0" dirty="0">
                <a:solidFill>
                  <a:schemeClr val="accent1">
                    <a:lumMod val="90000"/>
                  </a:schemeClr>
                </a:solidFill>
              </a:rPr>
              <a:t>Demographics</a:t>
            </a:r>
            <a:endParaRPr lang="en-US" sz="3600" b="0" i="0" dirty="0">
              <a:solidFill>
                <a:schemeClr val="accent1">
                  <a:lumMod val="90000"/>
                </a:schemeClr>
              </a:solidFill>
            </a:endParaRPr>
          </a:p>
        </p:txBody>
      </p:sp>
      <p:sp>
        <p:nvSpPr>
          <p:cNvPr id="48133" name="Text Box 9"/>
          <p:cNvSpPr txBox="1">
            <a:spLocks noChangeArrowheads="1"/>
          </p:cNvSpPr>
          <p:nvPr/>
        </p:nvSpPr>
        <p:spPr bwMode="auto">
          <a:xfrm>
            <a:off x="1752600" y="1828800"/>
            <a:ext cx="5541963" cy="4278094"/>
          </a:xfrm>
          <a:prstGeom prst="rect">
            <a:avLst/>
          </a:prstGeom>
          <a:noFill/>
          <a:ln w="9525">
            <a:noFill/>
            <a:miter lim="800000"/>
            <a:headEnd/>
            <a:tailEnd/>
          </a:ln>
        </p:spPr>
        <p:txBody>
          <a:bodyPr>
            <a:spAutoFit/>
          </a:bodyPr>
          <a:lstStyle/>
          <a:p>
            <a:pPr indent="285750"/>
            <a:r>
              <a:rPr lang="en-US" i="0" dirty="0">
                <a:solidFill>
                  <a:srgbClr val="000000"/>
                </a:solidFill>
              </a:rPr>
              <a:t>Religions</a:t>
            </a:r>
          </a:p>
          <a:p>
            <a:pPr indent="285750"/>
            <a:endParaRPr lang="en-US" sz="1200" i="0" dirty="0">
              <a:solidFill>
                <a:srgbClr val="000000"/>
              </a:solidFill>
            </a:endParaRPr>
          </a:p>
          <a:p>
            <a:pPr indent="285750" algn="l">
              <a:buFontTx/>
              <a:buChar char="•"/>
            </a:pPr>
            <a:r>
              <a:rPr lang="en-US" sz="2400" i="0" dirty="0">
                <a:solidFill>
                  <a:srgbClr val="000000"/>
                </a:solidFill>
              </a:rPr>
              <a:t>Roman Catholic </a:t>
            </a:r>
            <a:r>
              <a:rPr lang="en-US" sz="2400" i="0" dirty="0">
                <a:solidFill>
                  <a:srgbClr val="C00000"/>
                </a:solidFill>
              </a:rPr>
              <a:t>80%-90%</a:t>
            </a:r>
          </a:p>
          <a:p>
            <a:pPr marL="742950" lvl="1" indent="-285750" algn="l">
              <a:buFontTx/>
              <a:buChar char="•"/>
            </a:pPr>
            <a:r>
              <a:rPr lang="en-US" sz="2000" i="0" dirty="0">
                <a:solidFill>
                  <a:srgbClr val="000000"/>
                </a:solidFill>
              </a:rPr>
              <a:t>approximately</a:t>
            </a:r>
          </a:p>
          <a:p>
            <a:pPr marL="742950" lvl="1" indent="-285750" algn="l">
              <a:buFontTx/>
              <a:buChar char="•"/>
            </a:pPr>
            <a:r>
              <a:rPr lang="en-US" sz="2000" i="0" dirty="0">
                <a:solidFill>
                  <a:srgbClr val="000000"/>
                </a:solidFill>
              </a:rPr>
              <a:t>about </a:t>
            </a:r>
            <a:r>
              <a:rPr lang="en-US" sz="2000" i="0" dirty="0">
                <a:solidFill>
                  <a:srgbClr val="C00000"/>
                </a:solidFill>
              </a:rPr>
              <a:t>one-third</a:t>
            </a:r>
            <a:r>
              <a:rPr lang="en-US" sz="2000" i="0" dirty="0">
                <a:solidFill>
                  <a:srgbClr val="000000"/>
                </a:solidFill>
              </a:rPr>
              <a:t> regularly attend services</a:t>
            </a:r>
          </a:p>
          <a:p>
            <a:pPr marL="742950" lvl="1" indent="-285750" algn="l">
              <a:buFontTx/>
              <a:buChar char="•"/>
            </a:pPr>
            <a:endParaRPr lang="en-US" sz="1000" i="0" dirty="0">
              <a:solidFill>
                <a:srgbClr val="000000"/>
              </a:solidFill>
            </a:endParaRPr>
          </a:p>
          <a:p>
            <a:pPr indent="285750" algn="l">
              <a:buFontTx/>
              <a:buChar char="•"/>
            </a:pPr>
            <a:r>
              <a:rPr lang="en-US" sz="2400" i="0" dirty="0">
                <a:solidFill>
                  <a:schemeClr val="accent1">
                    <a:lumMod val="90000"/>
                  </a:schemeClr>
                </a:solidFill>
              </a:rPr>
              <a:t>Other 10-20%%</a:t>
            </a:r>
          </a:p>
          <a:p>
            <a:pPr marL="742950" lvl="1" indent="-285750" algn="l">
              <a:buFontTx/>
              <a:buChar char="•"/>
            </a:pPr>
            <a:r>
              <a:rPr lang="en-US" sz="2000" i="0" dirty="0">
                <a:solidFill>
                  <a:schemeClr val="accent1">
                    <a:lumMod val="90000"/>
                  </a:schemeClr>
                </a:solidFill>
              </a:rPr>
              <a:t>includes “mature Protestant” and Jewish communities</a:t>
            </a:r>
          </a:p>
          <a:p>
            <a:pPr marL="742950" lvl="1" indent="-285750" algn="l">
              <a:buFontTx/>
              <a:buChar char="•"/>
            </a:pPr>
            <a:r>
              <a:rPr lang="en-US" sz="2000" i="0" dirty="0">
                <a:solidFill>
                  <a:schemeClr val="accent1">
                    <a:lumMod val="90000"/>
                  </a:schemeClr>
                </a:solidFill>
              </a:rPr>
              <a:t>and a growing Muslim immigrant community</a:t>
            </a:r>
          </a:p>
        </p:txBody>
      </p:sp>
      <p:sp>
        <p:nvSpPr>
          <p:cNvPr id="7" name="Rectangle 3">
            <a:extLst>
              <a:ext uri="{FF2B5EF4-FFF2-40B4-BE49-F238E27FC236}">
                <a16:creationId xmlns:a16="http://schemas.microsoft.com/office/drawing/2014/main" id="{40D6570B-FDAA-4B84-BA73-4B596965F4A2}"/>
              </a:ext>
            </a:extLst>
          </p:cNvPr>
          <p:cNvSpPr>
            <a:spLocks noChangeArrowheads="1"/>
          </p:cNvSpPr>
          <p:nvPr/>
        </p:nvSpPr>
        <p:spPr bwMode="auto">
          <a:xfrm>
            <a:off x="3021728" y="6585606"/>
            <a:ext cx="3102131" cy="215444"/>
          </a:xfrm>
          <a:prstGeom prst="rect">
            <a:avLst/>
          </a:prstGeom>
          <a:solidFill>
            <a:schemeClr val="bg1"/>
          </a:solidFill>
          <a:ln w="9525">
            <a:noFill/>
            <a:miter lim="800000"/>
            <a:headEnd/>
            <a:tailEnd/>
          </a:ln>
        </p:spPr>
        <p:txBody>
          <a:bodyPr wrap="none">
            <a:spAutoFit/>
          </a:bodyPr>
          <a:lstStyle/>
          <a:p>
            <a:r>
              <a:rPr lang="en-US" sz="800" b="0" i="0" dirty="0">
                <a:solidFill>
                  <a:srgbClr val="000000"/>
                </a:solidFill>
                <a:hlinkClick r:id="rId2"/>
              </a:rPr>
              <a:t>https://www.cia.gov/the-world-factbook/countries/italy/</a:t>
            </a:r>
            <a:endParaRPr lang="en-US" sz="800" b="0" i="0" dirty="0">
              <a:solidFill>
                <a:srgbClr val="000000"/>
              </a:solidFill>
            </a:endParaRPr>
          </a:p>
        </p:txBody>
      </p:sp>
    </p:spTree>
    <p:extLst>
      <p:ext uri="{BB962C8B-B14F-4D97-AF65-F5344CB8AC3E}">
        <p14:creationId xmlns:p14="http://schemas.microsoft.com/office/powerpoint/2010/main" val="4057448069"/>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1569660"/>
          </a:xfrm>
        </p:spPr>
        <p:txBody>
          <a:bodyPr/>
          <a:lstStyle/>
          <a:p>
            <a:pPr marL="0" indent="0" algn="ctr" eaLnBrk="1" hangingPunct="1">
              <a:buNone/>
            </a:pPr>
            <a:r>
              <a:rPr lang="en-US" b="1" dirty="0"/>
              <a:t>The spectacle of Italian life is quite apparent in the area of communications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4752070"/>
          </a:xfrm>
        </p:spPr>
        <p:txBody>
          <a:bodyPr/>
          <a:lstStyle/>
          <a:p>
            <a:pPr marL="0" indent="0" algn="ctr" eaLnBrk="1" hangingPunct="1">
              <a:buNone/>
            </a:pPr>
            <a:r>
              <a:rPr lang="en-US" b="1" dirty="0">
                <a:solidFill>
                  <a:schemeClr val="accent1"/>
                </a:solidFill>
              </a:rPr>
              <a:t>The spectacle of Italian life is quite apparent in the area of </a:t>
            </a:r>
            <a:r>
              <a:rPr lang="en-US" sz="4400" b="1" dirty="0">
                <a:solidFill>
                  <a:srgbClr val="FF0000"/>
                </a:solidFill>
              </a:rPr>
              <a:t>communications</a:t>
            </a:r>
            <a:endParaRPr lang="en-US" b="1" dirty="0">
              <a:solidFill>
                <a:srgbClr val="FF0000"/>
              </a:solidFill>
            </a:endParaRPr>
          </a:p>
          <a:p>
            <a:pPr eaLnBrk="1" hangingPunct="1"/>
            <a:endParaRPr lang="en-US" sz="100" dirty="0"/>
          </a:p>
          <a:p>
            <a:pPr lvl="1" eaLnBrk="1" hangingPunct="1"/>
            <a:r>
              <a:rPr lang="en-US" sz="2400" dirty="0">
                <a:solidFill>
                  <a:schemeClr val="accent1"/>
                </a:solidFill>
              </a:rPr>
              <a:t>Italians tend to be skilled conversationalists</a:t>
            </a:r>
          </a:p>
          <a:p>
            <a:pPr lvl="1" eaLnBrk="1" hangingPunct="1"/>
            <a:r>
              <a:rPr lang="en-US" sz="2400" dirty="0">
                <a:solidFill>
                  <a:schemeClr val="accent1"/>
                </a:solidFill>
              </a:rPr>
              <a:t>Onlookers can frequently follow the conversation from a distance because of the gestures and facial expressions that area employed to convey different emotions</a:t>
            </a:r>
          </a:p>
          <a:p>
            <a:pPr lvl="2" eaLnBrk="1" hangingPunct="1"/>
            <a:r>
              <a:rPr lang="en-US" sz="2000" dirty="0">
                <a:solidFill>
                  <a:schemeClr val="accent1"/>
                </a:solidFill>
              </a:rPr>
              <a:t>Similarly, one can understand many of the actions that take place in an opera without fully understanding what the actors are singing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26979" name="Rectangle 3"/>
          <p:cNvSpPr>
            <a:spLocks noGrp="1" noChangeArrowheads="1"/>
          </p:cNvSpPr>
          <p:nvPr>
            <p:ph type="body" idx="1"/>
          </p:nvPr>
        </p:nvSpPr>
        <p:spPr>
          <a:xfrm>
            <a:off x="914400" y="1600200"/>
            <a:ext cx="7315200" cy="4770537"/>
          </a:xfrm>
        </p:spPr>
        <p:txBody>
          <a:bodyPr/>
          <a:lstStyle/>
          <a:p>
            <a:pPr marL="0" indent="0" algn="ctr" eaLnBrk="1" hangingPunct="1">
              <a:buNone/>
            </a:pPr>
            <a:r>
              <a:rPr lang="en-US" b="1" dirty="0">
                <a:solidFill>
                  <a:schemeClr val="accent1"/>
                </a:solidFill>
              </a:rPr>
              <a:t>The spectacle of Italian life is quite apparent in the area of </a:t>
            </a:r>
            <a:r>
              <a:rPr lang="en-US" b="1" dirty="0"/>
              <a:t>communications</a:t>
            </a:r>
          </a:p>
          <a:p>
            <a:pPr eaLnBrk="1" hangingPunct="1"/>
            <a:endParaRPr lang="en-US" sz="1200" dirty="0"/>
          </a:p>
          <a:p>
            <a:pPr lvl="1" eaLnBrk="1" hangingPunct="1"/>
            <a:r>
              <a:rPr lang="en-US" sz="2400" dirty="0">
                <a:solidFill>
                  <a:schemeClr val="accent1"/>
                </a:solidFill>
              </a:rPr>
              <a:t>Italians tend to be </a:t>
            </a:r>
            <a:r>
              <a:rPr lang="en-US" sz="2400" b="1" dirty="0"/>
              <a:t>skilled conversationalists</a:t>
            </a:r>
          </a:p>
          <a:p>
            <a:pPr lvl="1" eaLnBrk="1" hangingPunct="1"/>
            <a:r>
              <a:rPr lang="en-US" sz="2400" dirty="0">
                <a:solidFill>
                  <a:schemeClr val="accent1"/>
                </a:solidFill>
              </a:rPr>
              <a:t>Onlookers can frequently follow the conversation from a distance because of the gestures and facial expressions that area employed to convey different emotions</a:t>
            </a:r>
          </a:p>
          <a:p>
            <a:pPr lvl="2" eaLnBrk="1" hangingPunct="1"/>
            <a:r>
              <a:rPr lang="en-US" sz="2000" dirty="0">
                <a:solidFill>
                  <a:schemeClr val="accent1"/>
                </a:solidFill>
              </a:rPr>
              <a:t>Similarly, one can understand many of the actions that take place in an opera without fully understanding what the actors are singing</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4759765"/>
          </a:xfrm>
        </p:spPr>
        <p:txBody>
          <a:bodyPr/>
          <a:lstStyle/>
          <a:p>
            <a:pPr marL="0" indent="0" algn="ctr" eaLnBrk="1" hangingPunct="1">
              <a:lnSpc>
                <a:spcPct val="80000"/>
              </a:lnSpc>
              <a:buNone/>
            </a:pPr>
            <a:r>
              <a:rPr lang="en-US" b="1" dirty="0"/>
              <a:t>Pageantry and spectacle also apply to business presentations and negotiations</a:t>
            </a:r>
          </a:p>
          <a:p>
            <a:pPr lvl="1" eaLnBrk="1" hangingPunct="1">
              <a:lnSpc>
                <a:spcPct val="80000"/>
              </a:lnSpc>
            </a:pPr>
            <a:endParaRPr lang="en-US" sz="1400" dirty="0"/>
          </a:p>
          <a:p>
            <a:pPr lvl="1" eaLnBrk="1" hangingPunct="1">
              <a:lnSpc>
                <a:spcPct val="80000"/>
              </a:lnSpc>
            </a:pPr>
            <a:r>
              <a:rPr lang="en-US" sz="2400" dirty="0"/>
              <a:t>A manager should ensure that the </a:t>
            </a:r>
            <a:r>
              <a:rPr lang="en-US" b="1" dirty="0"/>
              <a:t>aesthetics of a presentation</a:t>
            </a:r>
            <a:r>
              <a:rPr lang="en-US" sz="2400" dirty="0"/>
              <a:t> should be clear and exact</a:t>
            </a:r>
          </a:p>
          <a:p>
            <a:pPr lvl="1" eaLnBrk="1" hangingPunct="1">
              <a:lnSpc>
                <a:spcPct val="80000"/>
              </a:lnSpc>
            </a:pPr>
            <a:endParaRPr lang="en-US" sz="1050" dirty="0"/>
          </a:p>
          <a:p>
            <a:pPr lvl="1" eaLnBrk="1" hangingPunct="1">
              <a:lnSpc>
                <a:spcPct val="80000"/>
              </a:lnSpc>
            </a:pPr>
            <a:r>
              <a:rPr lang="en-US" sz="2400" dirty="0"/>
              <a:t>S/he should demonstrate a </a:t>
            </a:r>
            <a:r>
              <a:rPr lang="en-US" b="1" dirty="0"/>
              <a:t>mastery of detail and language</a:t>
            </a:r>
            <a:endParaRPr lang="en-US" sz="2400" b="1" dirty="0"/>
          </a:p>
          <a:p>
            <a:pPr lvl="1" eaLnBrk="1" hangingPunct="1">
              <a:lnSpc>
                <a:spcPct val="80000"/>
              </a:lnSpc>
            </a:pPr>
            <a:endParaRPr lang="en-US" sz="1050" dirty="0"/>
          </a:p>
          <a:p>
            <a:pPr lvl="1" eaLnBrk="1" hangingPunct="1">
              <a:lnSpc>
                <a:spcPct val="80000"/>
              </a:lnSpc>
            </a:pPr>
            <a:r>
              <a:rPr lang="en-US" sz="2400" dirty="0"/>
              <a:t>S/he should be </a:t>
            </a:r>
            <a:r>
              <a:rPr lang="en-US" b="1" dirty="0"/>
              <a:t>well organized</a:t>
            </a:r>
            <a:endParaRPr lang="en-US" sz="2400" b="1" dirty="0"/>
          </a:p>
          <a:p>
            <a:pPr lvl="1" eaLnBrk="1" hangingPunct="1">
              <a:lnSpc>
                <a:spcPct val="80000"/>
              </a:lnSpc>
            </a:pPr>
            <a:endParaRPr lang="en-US" sz="1050" dirty="0"/>
          </a:p>
          <a:p>
            <a:pPr lvl="1" eaLnBrk="1" hangingPunct="1">
              <a:lnSpc>
                <a:spcPct val="80000"/>
              </a:lnSpc>
            </a:pPr>
            <a:r>
              <a:rPr lang="en-US" b="1" dirty="0"/>
              <a:t>Polish and elegance</a:t>
            </a:r>
            <a:r>
              <a:rPr lang="en-US" sz="2400" dirty="0"/>
              <a:t> count for a great deal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4759765"/>
          </a:xfrm>
        </p:spPr>
        <p:txBody>
          <a:bodyPr/>
          <a:lstStyle/>
          <a:p>
            <a:pPr marL="0" indent="0" algn="ctr" eaLnBrk="1" hangingPunct="1">
              <a:lnSpc>
                <a:spcPct val="80000"/>
              </a:lnSpc>
              <a:buNone/>
            </a:pPr>
            <a:r>
              <a:rPr lang="en-US" b="1" dirty="0"/>
              <a:t>Pageantry and spectacle also apply to business presentations and negotiations</a:t>
            </a:r>
          </a:p>
          <a:p>
            <a:pPr lvl="1" eaLnBrk="1" hangingPunct="1">
              <a:lnSpc>
                <a:spcPct val="80000"/>
              </a:lnSpc>
            </a:pPr>
            <a:endParaRPr lang="en-US" sz="1400" dirty="0"/>
          </a:p>
          <a:p>
            <a:pPr lvl="1" eaLnBrk="1" hangingPunct="1">
              <a:lnSpc>
                <a:spcPct val="80000"/>
              </a:lnSpc>
            </a:pPr>
            <a:r>
              <a:rPr lang="en-US" sz="2400" dirty="0">
                <a:solidFill>
                  <a:schemeClr val="accent1"/>
                </a:solidFill>
              </a:rPr>
              <a:t>A manager should ensure that the </a:t>
            </a:r>
            <a:r>
              <a:rPr lang="en-US" b="1" dirty="0"/>
              <a:t>aesthetics of a presentation</a:t>
            </a:r>
            <a:r>
              <a:rPr lang="en-US" sz="2400" dirty="0"/>
              <a:t> </a:t>
            </a:r>
            <a:r>
              <a:rPr lang="en-US" sz="2400" dirty="0">
                <a:solidFill>
                  <a:schemeClr val="accent1"/>
                </a:solidFill>
              </a:rPr>
              <a:t>should be clear and exact</a:t>
            </a:r>
          </a:p>
          <a:p>
            <a:pPr lvl="1" eaLnBrk="1" hangingPunct="1">
              <a:lnSpc>
                <a:spcPct val="80000"/>
              </a:lnSpc>
            </a:pPr>
            <a:endParaRPr lang="en-US" sz="1050" dirty="0"/>
          </a:p>
          <a:p>
            <a:pPr lvl="1" eaLnBrk="1" hangingPunct="1">
              <a:lnSpc>
                <a:spcPct val="80000"/>
              </a:lnSpc>
            </a:pPr>
            <a:r>
              <a:rPr lang="en-US" sz="2400" dirty="0">
                <a:solidFill>
                  <a:schemeClr val="accent1"/>
                </a:solidFill>
              </a:rPr>
              <a:t>S/he should demonstrate a </a:t>
            </a:r>
            <a:r>
              <a:rPr lang="en-US" b="1" dirty="0"/>
              <a:t>mastery of detail and language</a:t>
            </a:r>
            <a:endParaRPr lang="en-US" sz="2400" b="1" dirty="0"/>
          </a:p>
          <a:p>
            <a:pPr lvl="1" eaLnBrk="1" hangingPunct="1">
              <a:lnSpc>
                <a:spcPct val="80000"/>
              </a:lnSpc>
            </a:pPr>
            <a:endParaRPr lang="en-US" sz="1050" dirty="0"/>
          </a:p>
          <a:p>
            <a:pPr lvl="1" eaLnBrk="1" hangingPunct="1">
              <a:lnSpc>
                <a:spcPct val="80000"/>
              </a:lnSpc>
            </a:pPr>
            <a:r>
              <a:rPr lang="en-US" sz="2400" dirty="0">
                <a:solidFill>
                  <a:schemeClr val="accent1"/>
                </a:solidFill>
              </a:rPr>
              <a:t>S/he should be </a:t>
            </a:r>
            <a:r>
              <a:rPr lang="en-US" b="1" dirty="0"/>
              <a:t>well organized</a:t>
            </a:r>
            <a:endParaRPr lang="en-US" sz="2400" b="1" dirty="0"/>
          </a:p>
          <a:p>
            <a:pPr lvl="1" eaLnBrk="1" hangingPunct="1">
              <a:lnSpc>
                <a:spcPct val="80000"/>
              </a:lnSpc>
            </a:pPr>
            <a:endParaRPr lang="en-US" sz="1050" dirty="0"/>
          </a:p>
          <a:p>
            <a:pPr lvl="1" eaLnBrk="1" hangingPunct="1">
              <a:lnSpc>
                <a:spcPct val="80000"/>
              </a:lnSpc>
            </a:pPr>
            <a:r>
              <a:rPr lang="en-US" b="1" dirty="0"/>
              <a:t>Polish and elegance</a:t>
            </a:r>
            <a:r>
              <a:rPr lang="en-US" sz="2400" dirty="0"/>
              <a:t> </a:t>
            </a:r>
            <a:r>
              <a:rPr lang="en-US" sz="2400" dirty="0">
                <a:solidFill>
                  <a:schemeClr val="accent1"/>
                </a:solidFill>
              </a:rPr>
              <a:t>count for a great deal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5171" name="Rectangle 3"/>
          <p:cNvSpPr>
            <a:spLocks noGrp="1" noChangeArrowheads="1"/>
          </p:cNvSpPr>
          <p:nvPr>
            <p:ph type="body" idx="1"/>
          </p:nvPr>
        </p:nvSpPr>
        <p:spPr>
          <a:xfrm>
            <a:off x="914400" y="1600200"/>
            <a:ext cx="7315200" cy="3250121"/>
          </a:xfrm>
        </p:spPr>
        <p:txBody>
          <a:bodyPr/>
          <a:lstStyle/>
          <a:p>
            <a:pPr marL="0" indent="0" algn="ctr" eaLnBrk="1" hangingPunct="1">
              <a:lnSpc>
                <a:spcPct val="80000"/>
              </a:lnSpc>
              <a:buNone/>
            </a:pPr>
            <a:r>
              <a:rPr lang="en-US" b="1" dirty="0">
                <a:solidFill>
                  <a:schemeClr val="accent1"/>
                </a:solidFill>
              </a:rPr>
              <a:t>Pageantry and spectacle also apply to business presentations and negotiations</a:t>
            </a:r>
          </a:p>
          <a:p>
            <a:pPr lvl="1" eaLnBrk="1" hangingPunct="1">
              <a:lnSpc>
                <a:spcPct val="80000"/>
              </a:lnSpc>
            </a:pPr>
            <a:endParaRPr lang="en-US" sz="1400" dirty="0"/>
          </a:p>
          <a:p>
            <a:pPr lvl="1" eaLnBrk="1" hangingPunct="1">
              <a:lnSpc>
                <a:spcPct val="90000"/>
              </a:lnSpc>
            </a:pPr>
            <a:r>
              <a:rPr lang="en-US" sz="3200" b="1" dirty="0">
                <a:solidFill>
                  <a:srgbClr val="000000"/>
                </a:solidFill>
              </a:rPr>
              <a:t>However, </a:t>
            </a:r>
            <a:r>
              <a:rPr lang="en-US" b="1" dirty="0">
                <a:solidFill>
                  <a:schemeClr val="accent1"/>
                </a:solidFill>
              </a:rPr>
              <a:t>although pageantry is important in business presentations and negotiations, Italians also tend to </a:t>
            </a:r>
            <a:r>
              <a:rPr lang="en-US" sz="3200" b="1" dirty="0"/>
              <a:t>expect good-faith bargaining</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b="1" dirty="0"/>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sz="2400" dirty="0"/>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b="1" dirty="0">
                <a:solidFill>
                  <a:schemeClr val="accent1"/>
                </a:solidFill>
              </a:rPr>
              <a:t>Although Italians tend to be emotional and dramatic, few </a:t>
            </a:r>
            <a:r>
              <a:rPr lang="en-US" b="1" dirty="0"/>
              <a:t>decisions are influenced </a:t>
            </a:r>
            <a:r>
              <a:rPr lang="en-US" b="1" dirty="0">
                <a:solidFill>
                  <a:schemeClr val="accent1"/>
                </a:solidFill>
              </a:rPr>
              <a:t>by sentiments, tastes, hazards or hopes, but </a:t>
            </a:r>
            <a:r>
              <a:rPr lang="en-US" b="1" dirty="0"/>
              <a:t>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sz="2400" dirty="0">
                <a:solidFill>
                  <a:schemeClr val="accent1"/>
                </a:solidFill>
              </a:rPr>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327338"/>
          </a:xfrm>
        </p:spPr>
        <p:txBody>
          <a:bodyPr/>
          <a:lstStyle/>
          <a:p>
            <a:pPr marL="0" indent="0" algn="ctr" eaLnBrk="1" hangingPunct="1">
              <a:lnSpc>
                <a:spcPct val="80000"/>
              </a:lnSpc>
              <a:buNone/>
            </a:pPr>
            <a:r>
              <a:rPr lang="en-US" sz="2800" b="1" dirty="0">
                <a:solidFill>
                  <a:schemeClr val="accent1"/>
                </a:solidFill>
              </a:rPr>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b="1" dirty="0"/>
              <a:t>This is one of the reasons that, when negotiating even the smallest deal, Italians prefer to look each other in the face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0051" name="Rectangle 3"/>
          <p:cNvSpPr>
            <a:spLocks noGrp="1" noChangeArrowheads="1"/>
          </p:cNvSpPr>
          <p:nvPr>
            <p:ph type="body" idx="1"/>
          </p:nvPr>
        </p:nvSpPr>
        <p:spPr>
          <a:xfrm>
            <a:off x="914400" y="1600200"/>
            <a:ext cx="7315200" cy="4801314"/>
          </a:xfrm>
        </p:spPr>
        <p:txBody>
          <a:bodyPr/>
          <a:lstStyle/>
          <a:p>
            <a:pPr marL="0" indent="0" algn="ctr" eaLnBrk="1" hangingPunct="1">
              <a:lnSpc>
                <a:spcPct val="80000"/>
              </a:lnSpc>
              <a:buNone/>
            </a:pPr>
            <a:r>
              <a:rPr lang="en-US" sz="2800" b="1" dirty="0">
                <a:solidFill>
                  <a:schemeClr val="accent1"/>
                </a:solidFill>
              </a:rPr>
              <a:t>Although Italians tend to be emotional and dramatic, few decisions are influenced by sentiments, tastes, hazards or hopes, but usually by a careful evaluation of the relative strength of the contending parties</a:t>
            </a:r>
          </a:p>
          <a:p>
            <a:pPr eaLnBrk="1" hangingPunct="1">
              <a:lnSpc>
                <a:spcPct val="80000"/>
              </a:lnSpc>
            </a:pPr>
            <a:endParaRPr lang="en-US" sz="1200" dirty="0"/>
          </a:p>
          <a:p>
            <a:pPr lvl="1" eaLnBrk="1" hangingPunct="1">
              <a:lnSpc>
                <a:spcPct val="110000"/>
              </a:lnSpc>
            </a:pPr>
            <a:r>
              <a:rPr lang="en-US" b="1" dirty="0"/>
              <a:t>They read the opponent’s expressions to gauge his or her position and can thus decide when it is safe to increase demands, when to stand pat, and when to retreat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2099" name="Rectangle 3"/>
          <p:cNvSpPr>
            <a:spLocks noGrp="1" noChangeArrowheads="1"/>
          </p:cNvSpPr>
          <p:nvPr>
            <p:ph type="body" idx="1"/>
          </p:nvPr>
        </p:nvSpPr>
        <p:spPr>
          <a:xfrm>
            <a:off x="914400" y="2286000"/>
            <a:ext cx="7315200" cy="3694409"/>
          </a:xfrm>
        </p:spPr>
        <p:txBody>
          <a:bodyPr/>
          <a:lstStyle/>
          <a:p>
            <a:pPr marL="0" indent="0" algn="ctr" eaLnBrk="1" hangingPunct="1">
              <a:lnSpc>
                <a:spcPct val="150000"/>
              </a:lnSpc>
              <a:buNone/>
            </a:pPr>
            <a:r>
              <a:rPr lang="en-US" b="1" dirty="0"/>
              <a:t>Transparent deceptions are employed to give each person the feeling that s/he is a unique specimen of humanity, worthy of special consideration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3123" name="Rectangle 3"/>
          <p:cNvSpPr>
            <a:spLocks noGrp="1" noChangeArrowheads="1"/>
          </p:cNvSpPr>
          <p:nvPr>
            <p:ph type="body" idx="1"/>
          </p:nvPr>
        </p:nvSpPr>
        <p:spPr>
          <a:xfrm>
            <a:off x="914400" y="2513177"/>
            <a:ext cx="7315200" cy="2668423"/>
          </a:xfrm>
        </p:spPr>
        <p:txBody>
          <a:bodyPr/>
          <a:lstStyle/>
          <a:p>
            <a:pPr marL="0" indent="0" algn="ctr" eaLnBrk="1" hangingPunct="1">
              <a:lnSpc>
                <a:spcPct val="90000"/>
              </a:lnSpc>
              <a:buNone/>
            </a:pPr>
            <a:r>
              <a:rPr lang="en-US" sz="5400" b="1" dirty="0"/>
              <a:t>In Italy, </a:t>
            </a:r>
          </a:p>
          <a:p>
            <a:pPr marL="0" indent="0" algn="ctr" eaLnBrk="1" hangingPunct="1">
              <a:lnSpc>
                <a:spcPct val="90000"/>
              </a:lnSpc>
              <a:buNone/>
            </a:pPr>
            <a:r>
              <a:rPr lang="en-US" sz="5400" b="1" dirty="0"/>
              <a:t>few confess to being </a:t>
            </a:r>
          </a:p>
          <a:p>
            <a:pPr marL="0" indent="0" algn="ctr" eaLnBrk="1" hangingPunct="1">
              <a:lnSpc>
                <a:spcPct val="90000"/>
              </a:lnSpc>
              <a:buNone/>
            </a:pPr>
            <a:r>
              <a:rPr lang="en-US" sz="5400" b="1" dirty="0"/>
              <a:t>“an average man”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4147" name="Rectangle 3"/>
          <p:cNvSpPr>
            <a:spLocks noGrp="1" noChangeArrowheads="1"/>
          </p:cNvSpPr>
          <p:nvPr>
            <p:ph type="body" idx="1"/>
          </p:nvPr>
        </p:nvSpPr>
        <p:spPr>
          <a:xfrm>
            <a:off x="914400" y="1752600"/>
            <a:ext cx="7315200" cy="3354765"/>
          </a:xfrm>
        </p:spPr>
        <p:txBody>
          <a:bodyPr/>
          <a:lstStyle/>
          <a:p>
            <a:pPr marL="0" indent="0" algn="ctr" eaLnBrk="1" hangingPunct="1">
              <a:buNone/>
            </a:pPr>
            <a:r>
              <a:rPr lang="en-US" sz="3600" b="1" dirty="0"/>
              <a:t>“The operatic Italians must always project a capable face to the world”</a:t>
            </a:r>
          </a:p>
          <a:p>
            <a:pPr eaLnBrk="1" hangingPunct="1"/>
            <a:endParaRPr lang="en-US" sz="1200" dirty="0"/>
          </a:p>
          <a:p>
            <a:pPr lvl="1" eaLnBrk="1" hangingPunct="1"/>
            <a:r>
              <a:rPr lang="en-US" b="1" dirty="0"/>
              <a:t>Therefore, they prefer to engage only in work that will create the image of confidence and intelligence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4147" name="Rectangle 3"/>
          <p:cNvSpPr>
            <a:spLocks noGrp="1" noChangeArrowheads="1"/>
          </p:cNvSpPr>
          <p:nvPr>
            <p:ph type="body" idx="1"/>
          </p:nvPr>
        </p:nvSpPr>
        <p:spPr>
          <a:xfrm>
            <a:off x="914400" y="1600200"/>
            <a:ext cx="7315200" cy="5016758"/>
          </a:xfrm>
        </p:spPr>
        <p:txBody>
          <a:bodyPr/>
          <a:lstStyle/>
          <a:p>
            <a:pPr marL="0" indent="0" algn="ctr" eaLnBrk="1" hangingPunct="1">
              <a:lnSpc>
                <a:spcPct val="80000"/>
              </a:lnSpc>
              <a:buNone/>
            </a:pPr>
            <a:r>
              <a:rPr lang="en-US" b="1" dirty="0">
                <a:solidFill>
                  <a:schemeClr val="accent1"/>
                </a:solidFill>
              </a:rPr>
              <a:t>“The operatic Italians must always project a capable face to the world”</a:t>
            </a:r>
          </a:p>
          <a:p>
            <a:pPr eaLnBrk="1" hangingPunct="1">
              <a:lnSpc>
                <a:spcPct val="80000"/>
              </a:lnSpc>
            </a:pPr>
            <a:endParaRPr lang="en-US" sz="1200" dirty="0">
              <a:solidFill>
                <a:schemeClr val="accent1"/>
              </a:solidFill>
            </a:endParaRPr>
          </a:p>
          <a:p>
            <a:pPr lvl="1" eaLnBrk="1" hangingPunct="1">
              <a:lnSpc>
                <a:spcPct val="80000"/>
              </a:lnSpc>
            </a:pPr>
            <a:r>
              <a:rPr lang="en-US" sz="2000" dirty="0">
                <a:solidFill>
                  <a:schemeClr val="accent1"/>
                </a:solidFill>
              </a:rPr>
              <a:t>Therefore, they prefer to engage only in work that will create the image of confidence and intelligence</a:t>
            </a:r>
          </a:p>
          <a:p>
            <a:pPr lvl="1" eaLnBrk="1" hangingPunct="1">
              <a:lnSpc>
                <a:spcPct val="80000"/>
              </a:lnSpc>
            </a:pPr>
            <a:endParaRPr lang="en-US" sz="1200" dirty="0"/>
          </a:p>
          <a:p>
            <a:pPr lvl="1" eaLnBrk="1" hangingPunct="1">
              <a:lnSpc>
                <a:spcPct val="80000"/>
              </a:lnSpc>
            </a:pPr>
            <a:r>
              <a:rPr lang="en-US" b="1" dirty="0"/>
              <a:t>In Italy, a middle-class person tends to work only when s/he has a profession, and not while s/he is a high school or university student</a:t>
            </a:r>
          </a:p>
          <a:p>
            <a:pPr lvl="1" eaLnBrk="1" hangingPunct="1">
              <a:lnSpc>
                <a:spcPct val="80000"/>
              </a:lnSpc>
            </a:pPr>
            <a:endParaRPr lang="en-US" sz="1100" dirty="0"/>
          </a:p>
          <a:p>
            <a:pPr lvl="2" eaLnBrk="1" hangingPunct="1">
              <a:lnSpc>
                <a:spcPct val="80000"/>
              </a:lnSpc>
            </a:pPr>
            <a:r>
              <a:rPr lang="en-US" sz="1800" dirty="0"/>
              <a:t>students specialize immediately in their first year in the universities and “do not dabble, as is the custom in the United States”</a:t>
            </a:r>
          </a:p>
          <a:p>
            <a:pPr lvl="2" eaLnBrk="1" hangingPunct="1">
              <a:lnSpc>
                <a:spcPct val="80000"/>
              </a:lnSpc>
            </a:pPr>
            <a:r>
              <a:rPr lang="en-US" sz="1800" dirty="0"/>
              <a:t>However there is no set term for most university careers, and so many Italians spend more time in school than their American counterparts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7219" name="Rectangle 3"/>
          <p:cNvSpPr>
            <a:spLocks noGrp="1" noChangeArrowheads="1"/>
          </p:cNvSpPr>
          <p:nvPr>
            <p:ph type="body" idx="1"/>
          </p:nvPr>
        </p:nvSpPr>
        <p:spPr>
          <a:xfrm>
            <a:off x="914400" y="1600200"/>
            <a:ext cx="7315200" cy="5016758"/>
          </a:xfrm>
        </p:spPr>
        <p:txBody>
          <a:bodyPr/>
          <a:lstStyle/>
          <a:p>
            <a:pPr marL="0" indent="0" algn="ctr" eaLnBrk="1" hangingPunct="1">
              <a:buNone/>
            </a:pPr>
            <a:r>
              <a:rPr lang="en-US" b="1" dirty="0">
                <a:solidFill>
                  <a:schemeClr val="accent1"/>
                </a:solidFill>
              </a:rPr>
              <a:t>“</a:t>
            </a:r>
            <a:r>
              <a:rPr lang="en-US" b="1" dirty="0"/>
              <a:t>Most . . . Italians feel that it is infinitely better to </a:t>
            </a:r>
            <a:r>
              <a:rPr lang="en-US" b="1" i="1" dirty="0"/>
              <a:t>be</a:t>
            </a:r>
            <a:r>
              <a:rPr lang="en-US" b="1" dirty="0"/>
              <a:t> rich than to </a:t>
            </a:r>
            <a:r>
              <a:rPr lang="en-US" b="1" i="1" dirty="0"/>
              <a:t>seem</a:t>
            </a:r>
            <a:r>
              <a:rPr lang="en-US" b="1" dirty="0"/>
              <a:t> rich.  </a:t>
            </a:r>
            <a:r>
              <a:rPr lang="en-US" b="1" dirty="0">
                <a:solidFill>
                  <a:schemeClr val="accent1"/>
                </a:solidFill>
              </a:rPr>
              <a:t>[But] the art of appearing rich has been cultivated in Italy as nowhere else.”</a:t>
            </a:r>
          </a:p>
          <a:p>
            <a:pPr eaLnBrk="1" hangingPunct="1"/>
            <a:endParaRPr lang="en-US" sz="200" dirty="0"/>
          </a:p>
          <a:p>
            <a:pPr lvl="1" eaLnBrk="1" hangingPunct="1"/>
            <a:r>
              <a:rPr lang="en-US" dirty="0"/>
              <a:t>“Decoration and embellishment are important so that the realties of poverty, uncertainty, and a scantily endowed land can be changed into a spectacle of illusion.”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7219" name="Rectangle 3"/>
          <p:cNvSpPr>
            <a:spLocks noGrp="1" noChangeArrowheads="1"/>
          </p:cNvSpPr>
          <p:nvPr>
            <p:ph type="body" idx="1"/>
          </p:nvPr>
        </p:nvSpPr>
        <p:spPr>
          <a:xfrm>
            <a:off x="914400" y="1600200"/>
            <a:ext cx="7315200" cy="4881336"/>
          </a:xfrm>
        </p:spPr>
        <p:txBody>
          <a:bodyPr/>
          <a:lstStyle/>
          <a:p>
            <a:pPr marL="0" indent="0" algn="ctr" eaLnBrk="1" hangingPunct="1">
              <a:buNone/>
            </a:pPr>
            <a:r>
              <a:rPr lang="en-US" b="1" dirty="0">
                <a:solidFill>
                  <a:schemeClr val="accent1"/>
                </a:solidFill>
              </a:rPr>
              <a:t>“Most . . . Italians feel that it is infinitely better to </a:t>
            </a:r>
            <a:r>
              <a:rPr lang="en-US" b="1" i="1" dirty="0">
                <a:solidFill>
                  <a:schemeClr val="accent1"/>
                </a:solidFill>
              </a:rPr>
              <a:t>be</a:t>
            </a:r>
            <a:r>
              <a:rPr lang="en-US" b="1" dirty="0">
                <a:solidFill>
                  <a:schemeClr val="accent1"/>
                </a:solidFill>
              </a:rPr>
              <a:t> rich than to </a:t>
            </a:r>
            <a:r>
              <a:rPr lang="en-US" b="1" i="1" dirty="0">
                <a:solidFill>
                  <a:schemeClr val="accent1"/>
                </a:solidFill>
              </a:rPr>
              <a:t>seem</a:t>
            </a:r>
            <a:r>
              <a:rPr lang="en-US" b="1" dirty="0">
                <a:solidFill>
                  <a:schemeClr val="accent1"/>
                </a:solidFill>
              </a:rPr>
              <a:t> rich.  </a:t>
            </a:r>
            <a:r>
              <a:rPr lang="en-US" sz="3600" b="1" dirty="0"/>
              <a:t>[But] the art of appearing rich has been cultivated in Italy as nowhere else</a:t>
            </a:r>
            <a:r>
              <a:rPr lang="en-US" b="1" dirty="0">
                <a:solidFill>
                  <a:schemeClr val="accent1"/>
                </a:solidFill>
              </a:rPr>
              <a:t>.”</a:t>
            </a:r>
          </a:p>
          <a:p>
            <a:pPr eaLnBrk="1" hangingPunct="1"/>
            <a:endParaRPr lang="en-US" sz="200" dirty="0">
              <a:solidFill>
                <a:schemeClr val="accent1"/>
              </a:solidFill>
            </a:endParaRPr>
          </a:p>
          <a:p>
            <a:pPr lvl="1" eaLnBrk="1" hangingPunct="1"/>
            <a:r>
              <a:rPr lang="en-US" sz="2400" dirty="0">
                <a:solidFill>
                  <a:schemeClr val="accent1"/>
                </a:solidFill>
              </a:rPr>
              <a:t>“Decoration and embellishment are important so that the realties of poverty, uncertainty, and a scantily endowed land can be changed into a spectacle of illusion.”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8243" name="Rectangle 3"/>
          <p:cNvSpPr>
            <a:spLocks noGrp="1" noChangeArrowheads="1"/>
          </p:cNvSpPr>
          <p:nvPr>
            <p:ph type="body" idx="1"/>
          </p:nvPr>
        </p:nvSpPr>
        <p:spPr>
          <a:xfrm>
            <a:off x="914400" y="1600200"/>
            <a:ext cx="7315200" cy="4598182"/>
          </a:xfrm>
        </p:spPr>
        <p:txBody>
          <a:bodyPr/>
          <a:lstStyle/>
          <a:p>
            <a:pPr eaLnBrk="1" hangingPunct="1">
              <a:lnSpc>
                <a:spcPct val="90000"/>
              </a:lnSpc>
            </a:pPr>
            <a:endParaRPr lang="en-US" dirty="0"/>
          </a:p>
          <a:p>
            <a:pPr marL="0" indent="0" algn="ctr" eaLnBrk="1" hangingPunct="1">
              <a:lnSpc>
                <a:spcPct val="90000"/>
              </a:lnSpc>
              <a:buNone/>
            </a:pPr>
            <a:r>
              <a:rPr lang="en-US" sz="3600" b="1" dirty="0"/>
              <a:t>“The pageantry of Italian life is highlighted by its lack of a rigid social hierarchy”</a:t>
            </a:r>
          </a:p>
          <a:p>
            <a:pPr eaLnBrk="1" hangingPunct="1">
              <a:lnSpc>
                <a:spcPct val="90000"/>
              </a:lnSpc>
            </a:pPr>
            <a:endParaRPr lang="en-US" sz="1600" dirty="0"/>
          </a:p>
          <a:p>
            <a:pPr lvl="1" eaLnBrk="1" hangingPunct="1">
              <a:lnSpc>
                <a:spcPct val="90000"/>
              </a:lnSpc>
            </a:pPr>
            <a:r>
              <a:rPr lang="en-US" dirty="0">
                <a:solidFill>
                  <a:schemeClr val="accent1"/>
                </a:solidFill>
              </a:rPr>
              <a:t>There is </a:t>
            </a:r>
            <a:r>
              <a:rPr lang="en-US" sz="3200" b="1" dirty="0"/>
              <a:t>no permanent and rigid class structure </a:t>
            </a:r>
            <a:r>
              <a:rPr lang="en-US" dirty="0">
                <a:solidFill>
                  <a:schemeClr val="accent1"/>
                </a:solidFill>
              </a:rPr>
              <a:t>in Italy</a:t>
            </a:r>
          </a:p>
          <a:p>
            <a:pPr lvl="1" eaLnBrk="1" hangingPunct="1">
              <a:lnSpc>
                <a:spcPct val="90000"/>
              </a:lnSpc>
            </a:pPr>
            <a:endParaRPr lang="en-US" sz="1600" dirty="0"/>
          </a:p>
          <a:p>
            <a:pPr lvl="1" eaLnBrk="1" hangingPunct="1">
              <a:lnSpc>
                <a:spcPct val="90000"/>
              </a:lnSpc>
            </a:pPr>
            <a:r>
              <a:rPr lang="en-US" dirty="0">
                <a:solidFill>
                  <a:schemeClr val="accent1"/>
                </a:solidFill>
              </a:rPr>
              <a:t>Rather there are </a:t>
            </a:r>
            <a:r>
              <a:rPr lang="en-US" sz="3200" b="1" dirty="0"/>
              <a:t>conditions</a:t>
            </a:r>
            <a:r>
              <a:rPr lang="en-US" dirty="0"/>
              <a:t> </a:t>
            </a:r>
            <a:r>
              <a:rPr lang="en-US" dirty="0">
                <a:solidFill>
                  <a:schemeClr val="accent1"/>
                </a:solidFill>
              </a:rPr>
              <a:t>upon which a person is judged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8243" name="Rectangle 3"/>
          <p:cNvSpPr>
            <a:spLocks noGrp="1" noChangeArrowheads="1"/>
          </p:cNvSpPr>
          <p:nvPr>
            <p:ph type="body" idx="1"/>
          </p:nvPr>
        </p:nvSpPr>
        <p:spPr>
          <a:xfrm>
            <a:off x="914400" y="1600200"/>
            <a:ext cx="7315200" cy="4789003"/>
          </a:xfrm>
        </p:spPr>
        <p:txBody>
          <a:bodyPr/>
          <a:lstStyle/>
          <a:p>
            <a:pPr eaLnBrk="1" hangingPunct="1">
              <a:lnSpc>
                <a:spcPct val="90000"/>
              </a:lnSpc>
            </a:pPr>
            <a:endParaRPr lang="en-US" dirty="0">
              <a:solidFill>
                <a:schemeClr val="accent1"/>
              </a:solidFill>
            </a:endParaRPr>
          </a:p>
          <a:p>
            <a:pPr marL="0" indent="0" algn="ctr" eaLnBrk="1" hangingPunct="1">
              <a:lnSpc>
                <a:spcPct val="90000"/>
              </a:lnSpc>
              <a:buNone/>
            </a:pPr>
            <a:r>
              <a:rPr lang="en-US" sz="3600" b="1" dirty="0">
                <a:solidFill>
                  <a:schemeClr val="accent1"/>
                </a:solidFill>
              </a:rPr>
              <a:t>“The pageantry of Italian life is highlighted by its lack of a rigid social hierarchy”</a:t>
            </a:r>
          </a:p>
          <a:p>
            <a:pPr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There is </a:t>
            </a:r>
            <a:r>
              <a:rPr lang="en-US" sz="3200" b="1" dirty="0">
                <a:solidFill>
                  <a:schemeClr val="accent1"/>
                </a:solidFill>
              </a:rPr>
              <a:t>no permanent and rigid class structure </a:t>
            </a:r>
            <a:r>
              <a:rPr lang="en-US" dirty="0">
                <a:solidFill>
                  <a:schemeClr val="accent1"/>
                </a:solidFill>
              </a:rPr>
              <a:t>in Italy</a:t>
            </a:r>
          </a:p>
          <a:p>
            <a:pPr lvl="1"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Rather there are </a:t>
            </a:r>
            <a:r>
              <a:rPr lang="en-US" sz="4000" b="1" dirty="0"/>
              <a:t>conditions</a:t>
            </a:r>
            <a:r>
              <a:rPr lang="en-US" sz="3600" b="1" dirty="0"/>
              <a:t> </a:t>
            </a:r>
            <a:r>
              <a:rPr lang="en-US" sz="3200" b="1" dirty="0"/>
              <a:t>upon which a person is judged</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0291" name="Rectangle 3"/>
          <p:cNvSpPr>
            <a:spLocks noGrp="1" noChangeArrowheads="1"/>
          </p:cNvSpPr>
          <p:nvPr>
            <p:ph type="body" idx="1"/>
          </p:nvPr>
        </p:nvSpPr>
        <p:spPr>
          <a:xfrm>
            <a:off x="914400" y="1600200"/>
            <a:ext cx="7315200" cy="4308872"/>
          </a:xfrm>
        </p:spPr>
        <p:txBody>
          <a:bodyPr/>
          <a:lstStyle/>
          <a:p>
            <a:pPr marL="0" indent="0" algn="ctr" eaLnBrk="1" hangingPunct="1">
              <a:lnSpc>
                <a:spcPct val="90000"/>
              </a:lnSpc>
              <a:buNone/>
            </a:pPr>
            <a:r>
              <a:rPr lang="en-US" sz="2800" dirty="0">
                <a:solidFill>
                  <a:schemeClr val="accent1"/>
                </a:solidFill>
              </a:rPr>
              <a:t>Rather there are </a:t>
            </a:r>
            <a:r>
              <a:rPr lang="en-US" sz="3600" dirty="0">
                <a:solidFill>
                  <a:schemeClr val="accent1"/>
                </a:solidFill>
              </a:rPr>
              <a:t>conditions </a:t>
            </a:r>
            <a:r>
              <a:rPr lang="en-US" sz="2800" dirty="0">
                <a:solidFill>
                  <a:schemeClr val="accent1"/>
                </a:solidFill>
              </a:rPr>
              <a:t>upon which a person is judged</a:t>
            </a:r>
          </a:p>
          <a:p>
            <a:pPr marL="0" indent="0" algn="ctr" eaLnBrk="1" hangingPunct="1">
              <a:lnSpc>
                <a:spcPct val="90000"/>
              </a:lnSpc>
              <a:buNone/>
            </a:pPr>
            <a:r>
              <a:rPr lang="en-US" sz="2800" dirty="0"/>
              <a:t> </a:t>
            </a:r>
            <a:endParaRPr lang="en-US" dirty="0"/>
          </a:p>
          <a:p>
            <a:pPr marL="566738" lvl="2" indent="-219075" eaLnBrk="1" hangingPunct="1"/>
            <a:r>
              <a:rPr lang="en-US" sz="3200" b="1" dirty="0"/>
              <a:t>occupation and the amount of authority a person has in that role</a:t>
            </a:r>
          </a:p>
          <a:p>
            <a:pPr marL="566738" lvl="2" indent="-219075" eaLnBrk="1" hangingPunct="1"/>
            <a:r>
              <a:rPr lang="en-US" sz="3200" b="1" dirty="0"/>
              <a:t>education</a:t>
            </a:r>
          </a:p>
          <a:p>
            <a:pPr marL="566738" lvl="2" indent="-219075" eaLnBrk="1" hangingPunct="1"/>
            <a:r>
              <a:rPr lang="en-US" sz="3200" b="1" dirty="0"/>
              <a:t>ancestry</a:t>
            </a:r>
          </a:p>
          <a:p>
            <a:pPr marL="566738" lvl="2" indent="-219075" eaLnBrk="1" hangingPunct="1"/>
            <a:r>
              <a:rPr lang="en-US" sz="3200" b="1" dirty="0"/>
              <a:t>and, in most instances, wealth</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0291" name="Rectangle 3"/>
          <p:cNvSpPr>
            <a:spLocks noGrp="1" noChangeArrowheads="1"/>
          </p:cNvSpPr>
          <p:nvPr>
            <p:ph type="body" idx="1"/>
          </p:nvPr>
        </p:nvSpPr>
        <p:spPr>
          <a:xfrm>
            <a:off x="914400" y="1600200"/>
            <a:ext cx="7315200" cy="3145476"/>
          </a:xfrm>
        </p:spPr>
        <p:txBody>
          <a:bodyPr/>
          <a:lstStyle/>
          <a:p>
            <a:pPr marL="0" indent="0" algn="ctr" eaLnBrk="1" hangingPunct="1">
              <a:lnSpc>
                <a:spcPct val="90000"/>
              </a:lnSpc>
              <a:buNone/>
            </a:pPr>
            <a:r>
              <a:rPr lang="en-US" sz="2800" dirty="0">
                <a:solidFill>
                  <a:schemeClr val="accent1"/>
                </a:solidFill>
              </a:rPr>
              <a:t>Rather there are </a:t>
            </a:r>
            <a:r>
              <a:rPr lang="en-US" sz="3600" dirty="0">
                <a:solidFill>
                  <a:schemeClr val="accent1"/>
                </a:solidFill>
              </a:rPr>
              <a:t>conditions </a:t>
            </a:r>
            <a:r>
              <a:rPr lang="en-US" sz="2800" dirty="0">
                <a:solidFill>
                  <a:schemeClr val="accent1"/>
                </a:solidFill>
              </a:rPr>
              <a:t>upon which a person is judged</a:t>
            </a:r>
          </a:p>
          <a:p>
            <a:pPr marL="0" indent="0" algn="ctr" eaLnBrk="1" hangingPunct="1">
              <a:lnSpc>
                <a:spcPct val="90000"/>
              </a:lnSpc>
              <a:buNone/>
            </a:pPr>
            <a:endParaRPr lang="en-US" sz="2800" dirty="0"/>
          </a:p>
          <a:p>
            <a:pPr marL="0" indent="0" algn="ctr" eaLnBrk="1" hangingPunct="1">
              <a:lnSpc>
                <a:spcPct val="90000"/>
              </a:lnSpc>
              <a:buNone/>
            </a:pPr>
            <a:r>
              <a:rPr lang="en-US" sz="2800" dirty="0"/>
              <a:t> </a:t>
            </a:r>
            <a:endParaRPr lang="en-US" dirty="0"/>
          </a:p>
          <a:p>
            <a:pPr marL="0" lvl="2" indent="0" algn="ctr" eaLnBrk="1" hangingPunct="1">
              <a:buNone/>
            </a:pPr>
            <a:r>
              <a:rPr lang="en-US" sz="3600" b="1" dirty="0"/>
              <a:t>However, the major focus is placed on social behavior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err="1">
                <a:latin typeface="Arial" pitchFamily="34" charset="0"/>
                <a:cs typeface="Arial" pitchFamily="34" charset="0"/>
              </a:rPr>
              <a:t>Civilta</a:t>
            </a:r>
            <a:endParaRPr lang="en-US" sz="6000" dirty="0">
              <a:latin typeface="Arial" pitchFamily="34" charset="0"/>
              <a:cs typeface="Arial" pitchFamily="34" charset="0"/>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680016"/>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900" dirty="0">
              <a:solidFill>
                <a:schemeClr val="accent1"/>
              </a:solidFill>
            </a:endParaRPr>
          </a:p>
          <a:p>
            <a:pPr lvl="1" eaLnBrk="1" hangingPunct="1">
              <a:lnSpc>
                <a:spcPct val="90000"/>
              </a:lnSpc>
            </a:pPr>
            <a:r>
              <a:rPr lang="en-US" sz="3200" dirty="0"/>
              <a:t>The Italians term this focus</a:t>
            </a:r>
          </a:p>
          <a:p>
            <a:pPr marL="457200" lvl="1" indent="0" algn="ctr" eaLnBrk="1" hangingPunct="1">
              <a:lnSpc>
                <a:spcPct val="90000"/>
              </a:lnSpc>
              <a:buNone/>
            </a:pPr>
            <a:r>
              <a:rPr lang="en-US" sz="4800" b="1" i="1" dirty="0" err="1">
                <a:solidFill>
                  <a:srgbClr val="FF0000"/>
                </a:solidFill>
              </a:rPr>
              <a:t>civilta</a:t>
            </a:r>
            <a:r>
              <a:rPr lang="en-US" sz="3600" b="1" dirty="0"/>
              <a:t>,</a:t>
            </a:r>
            <a:r>
              <a:rPr lang="en-US" sz="3200" dirty="0"/>
              <a:t> </a:t>
            </a:r>
          </a:p>
          <a:p>
            <a:pPr lvl="1" eaLnBrk="1" hangingPunct="1">
              <a:lnSpc>
                <a:spcPct val="90000"/>
              </a:lnSpc>
            </a:pPr>
            <a:r>
              <a:rPr lang="en-US" dirty="0"/>
              <a:t>or the extent to which someone is acculturated to the norms of the area </a:t>
            </a:r>
            <a:r>
              <a:rPr lang="en-US" sz="1800" dirty="0"/>
              <a:t>(Keefe 1977)</a:t>
            </a:r>
          </a:p>
          <a:p>
            <a:pPr lvl="1" eaLnBrk="1" hangingPunct="1">
              <a:lnSpc>
                <a:spcPct val="90000"/>
              </a:lnSpc>
            </a:pPr>
            <a:endParaRPr lang="en-US" sz="1400" dirty="0"/>
          </a:p>
          <a:p>
            <a:pPr marL="914400" lvl="2" indent="-231775" eaLnBrk="1" hangingPunct="1">
              <a:lnSpc>
                <a:spcPct val="90000"/>
              </a:lnSpc>
            </a:pPr>
            <a:r>
              <a:rPr lang="en-US" dirty="0"/>
              <a:t>These norms include styles of dress, manners, and even participation in the local community </a:t>
            </a:r>
          </a:p>
          <a:p>
            <a:pPr lvl="1" eaLnBrk="1" hangingPunct="1">
              <a:lnSpc>
                <a:spcPct val="90000"/>
              </a:lnSpc>
            </a:pPr>
            <a:endParaRPr lang="en-US" sz="3200" dirty="0"/>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387629"/>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100" dirty="0">
              <a:solidFill>
                <a:schemeClr val="accent1"/>
              </a:solidFill>
            </a:endParaRPr>
          </a:p>
          <a:p>
            <a:pPr lvl="1" eaLnBrk="1" hangingPunct="1">
              <a:lnSpc>
                <a:spcPct val="90000"/>
              </a:lnSpc>
            </a:pPr>
            <a:r>
              <a:rPr lang="en-US" sz="2400" dirty="0">
                <a:solidFill>
                  <a:schemeClr val="accent1"/>
                </a:solidFill>
              </a:rPr>
              <a:t>The Italians term this focus </a:t>
            </a:r>
            <a:r>
              <a:rPr lang="en-US" sz="3600" b="1" i="1" dirty="0" err="1"/>
              <a:t>civilta</a:t>
            </a:r>
            <a:r>
              <a:rPr lang="en-US" sz="3600" dirty="0"/>
              <a:t>,</a:t>
            </a:r>
            <a:r>
              <a:rPr lang="en-US" sz="2400" dirty="0"/>
              <a:t> </a:t>
            </a:r>
            <a:r>
              <a:rPr lang="en-US" sz="2400" dirty="0">
                <a:solidFill>
                  <a:schemeClr val="accent1"/>
                </a:solidFill>
              </a:rPr>
              <a:t>or the extent to which someone is acculturated to the norms of the area </a:t>
            </a:r>
            <a:r>
              <a:rPr lang="en-US" sz="1400" dirty="0">
                <a:solidFill>
                  <a:schemeClr val="accent1"/>
                </a:solidFill>
              </a:rPr>
              <a:t>(Keefe 1977)</a:t>
            </a:r>
          </a:p>
          <a:p>
            <a:pPr lvl="1" eaLnBrk="1" hangingPunct="1">
              <a:lnSpc>
                <a:spcPct val="90000"/>
              </a:lnSpc>
            </a:pPr>
            <a:endParaRPr lang="en-US" sz="700" dirty="0"/>
          </a:p>
          <a:p>
            <a:pPr marL="914400" lvl="2" indent="-231775" eaLnBrk="1" hangingPunct="1">
              <a:lnSpc>
                <a:spcPct val="90000"/>
              </a:lnSpc>
            </a:pPr>
            <a:r>
              <a:rPr lang="en-US" sz="2800" dirty="0">
                <a:solidFill>
                  <a:schemeClr val="accent1"/>
                </a:solidFill>
              </a:rPr>
              <a:t>These norms include . . .</a:t>
            </a:r>
          </a:p>
          <a:p>
            <a:pPr marL="1371600" lvl="3" indent="-231775" eaLnBrk="1" hangingPunct="1">
              <a:lnSpc>
                <a:spcPct val="90000"/>
              </a:lnSpc>
            </a:pPr>
            <a:r>
              <a:rPr lang="en-US" sz="2800" b="1" dirty="0">
                <a:solidFill>
                  <a:schemeClr val="accent1"/>
                </a:solidFill>
              </a:rPr>
              <a:t>styles of dress, </a:t>
            </a:r>
          </a:p>
          <a:p>
            <a:pPr marL="1371600" lvl="3" indent="-231775" eaLnBrk="1" hangingPunct="1">
              <a:lnSpc>
                <a:spcPct val="90000"/>
              </a:lnSpc>
            </a:pPr>
            <a:r>
              <a:rPr lang="en-US" sz="2800" b="1" dirty="0">
                <a:solidFill>
                  <a:schemeClr val="accent1"/>
                </a:solidFill>
              </a:rPr>
              <a:t>manners, and </a:t>
            </a:r>
          </a:p>
          <a:p>
            <a:pPr marL="1371600" lvl="3" indent="-231775" eaLnBrk="1" hangingPunct="1">
              <a:lnSpc>
                <a:spcPct val="90000"/>
              </a:lnSpc>
            </a:pPr>
            <a:r>
              <a:rPr lang="en-US" sz="2800" b="1" dirty="0">
                <a:solidFill>
                  <a:schemeClr val="accent1"/>
                </a:solidFill>
              </a:rPr>
              <a:t>participation in the local community </a:t>
            </a:r>
            <a:endParaRPr lang="en-US" b="1" dirty="0">
              <a:solidFill>
                <a:schemeClr val="accent1"/>
              </a:solidFill>
            </a:endParaRPr>
          </a:p>
          <a:p>
            <a:pPr lvl="1" eaLnBrk="1" hangingPunct="1">
              <a:lnSpc>
                <a:spcPct val="90000"/>
              </a:lnSpc>
            </a:pPr>
            <a:endParaRPr lang="en-US" sz="3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2339" name="Rectangle 3"/>
          <p:cNvSpPr>
            <a:spLocks noGrp="1" noChangeArrowheads="1"/>
          </p:cNvSpPr>
          <p:nvPr>
            <p:ph type="body" idx="1"/>
          </p:nvPr>
        </p:nvSpPr>
        <p:spPr>
          <a:xfrm>
            <a:off x="914400" y="1600200"/>
            <a:ext cx="7315200" cy="5387629"/>
          </a:xfrm>
        </p:spPr>
        <p:txBody>
          <a:bodyPr/>
          <a:lstStyle/>
          <a:p>
            <a:pPr marL="0" indent="0" algn="ctr" eaLnBrk="1" hangingPunct="1">
              <a:lnSpc>
                <a:spcPct val="90000"/>
              </a:lnSpc>
              <a:buNone/>
            </a:pPr>
            <a:r>
              <a:rPr lang="en-US" dirty="0">
                <a:solidFill>
                  <a:schemeClr val="accent1"/>
                </a:solidFill>
              </a:rPr>
              <a:t>However, the major focus is placed on </a:t>
            </a:r>
            <a:r>
              <a:rPr lang="en-US" sz="3600" b="1" dirty="0"/>
              <a:t>social behavior</a:t>
            </a:r>
            <a:endParaRPr lang="en-US" b="1" dirty="0"/>
          </a:p>
          <a:p>
            <a:pPr lvl="1" eaLnBrk="1" hangingPunct="1">
              <a:lnSpc>
                <a:spcPct val="90000"/>
              </a:lnSpc>
            </a:pPr>
            <a:endParaRPr lang="en-US" sz="100" dirty="0">
              <a:solidFill>
                <a:schemeClr val="accent1"/>
              </a:solidFill>
            </a:endParaRPr>
          </a:p>
          <a:p>
            <a:pPr lvl="1" eaLnBrk="1" hangingPunct="1">
              <a:lnSpc>
                <a:spcPct val="90000"/>
              </a:lnSpc>
            </a:pPr>
            <a:r>
              <a:rPr lang="en-US" sz="2400" dirty="0">
                <a:solidFill>
                  <a:schemeClr val="accent1"/>
                </a:solidFill>
              </a:rPr>
              <a:t>The Italians term this focus </a:t>
            </a:r>
            <a:r>
              <a:rPr lang="en-US" sz="3600" b="1" i="1" dirty="0" err="1"/>
              <a:t>civilta</a:t>
            </a:r>
            <a:r>
              <a:rPr lang="en-US" sz="3600" dirty="0"/>
              <a:t>,</a:t>
            </a:r>
            <a:r>
              <a:rPr lang="en-US" sz="2400" dirty="0"/>
              <a:t> </a:t>
            </a:r>
            <a:r>
              <a:rPr lang="en-US" sz="2400" dirty="0">
                <a:solidFill>
                  <a:schemeClr val="accent1"/>
                </a:solidFill>
              </a:rPr>
              <a:t>or the extent to which someone is acculturated to the norms of the area </a:t>
            </a:r>
            <a:r>
              <a:rPr lang="en-US" sz="1400" dirty="0">
                <a:solidFill>
                  <a:schemeClr val="accent1"/>
                </a:solidFill>
              </a:rPr>
              <a:t>(Keefe 1977)</a:t>
            </a:r>
          </a:p>
          <a:p>
            <a:pPr lvl="1" eaLnBrk="1" hangingPunct="1">
              <a:lnSpc>
                <a:spcPct val="90000"/>
              </a:lnSpc>
            </a:pPr>
            <a:endParaRPr lang="en-US" sz="700" dirty="0"/>
          </a:p>
          <a:p>
            <a:pPr marL="914400" lvl="2" indent="-231775" eaLnBrk="1" hangingPunct="1">
              <a:lnSpc>
                <a:spcPct val="90000"/>
              </a:lnSpc>
            </a:pPr>
            <a:r>
              <a:rPr lang="en-US" sz="2800" dirty="0"/>
              <a:t>These norms include . . .</a:t>
            </a:r>
          </a:p>
          <a:p>
            <a:pPr marL="1371600" lvl="3" indent="-231775" eaLnBrk="1" hangingPunct="1">
              <a:lnSpc>
                <a:spcPct val="90000"/>
              </a:lnSpc>
            </a:pPr>
            <a:r>
              <a:rPr lang="en-US" sz="2800" b="1" dirty="0"/>
              <a:t>styles of dress, </a:t>
            </a:r>
          </a:p>
          <a:p>
            <a:pPr marL="1371600" lvl="3" indent="-231775" eaLnBrk="1" hangingPunct="1">
              <a:lnSpc>
                <a:spcPct val="90000"/>
              </a:lnSpc>
            </a:pPr>
            <a:r>
              <a:rPr lang="en-US" sz="2800" b="1" dirty="0"/>
              <a:t>manners, and </a:t>
            </a:r>
          </a:p>
          <a:p>
            <a:pPr marL="1371600" lvl="3" indent="-231775" eaLnBrk="1" hangingPunct="1">
              <a:lnSpc>
                <a:spcPct val="90000"/>
              </a:lnSpc>
            </a:pPr>
            <a:r>
              <a:rPr lang="en-US" sz="2800" b="1" dirty="0"/>
              <a:t>participation in the local community </a:t>
            </a:r>
            <a:endParaRPr lang="en-US" b="1" dirty="0"/>
          </a:p>
          <a:p>
            <a:pPr lvl="1" eaLnBrk="1" hangingPunct="1">
              <a:lnSpc>
                <a:spcPct val="90000"/>
              </a:lnSpc>
            </a:pPr>
            <a:endParaRPr lang="en-US" sz="3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4387" name="Rectangle 3"/>
          <p:cNvSpPr>
            <a:spLocks noGrp="1" noChangeArrowheads="1"/>
          </p:cNvSpPr>
          <p:nvPr>
            <p:ph type="body" idx="1"/>
          </p:nvPr>
        </p:nvSpPr>
        <p:spPr>
          <a:xfrm>
            <a:off x="914400" y="2054793"/>
            <a:ext cx="7315200" cy="3539430"/>
          </a:xfrm>
        </p:spPr>
        <p:txBody>
          <a:bodyPr/>
          <a:lstStyle/>
          <a:p>
            <a:pPr marL="0" indent="0" algn="ctr" eaLnBrk="1" hangingPunct="1">
              <a:spcBef>
                <a:spcPts val="0"/>
              </a:spcBef>
              <a:buNone/>
            </a:pPr>
            <a:r>
              <a:rPr lang="en-US" b="1" dirty="0"/>
              <a:t>position in the social hierarchy </a:t>
            </a:r>
          </a:p>
          <a:p>
            <a:pPr marL="0" indent="0" algn="ctr" eaLnBrk="1" hangingPunct="1">
              <a:spcBef>
                <a:spcPts val="0"/>
              </a:spcBef>
              <a:buNone/>
            </a:pPr>
            <a:r>
              <a:rPr lang="en-US" b="1" dirty="0"/>
              <a:t>can be clearly judged </a:t>
            </a:r>
          </a:p>
          <a:p>
            <a:pPr marL="0" indent="0" algn="ctr" eaLnBrk="1" hangingPunct="1">
              <a:spcBef>
                <a:spcPts val="0"/>
              </a:spcBef>
              <a:buNone/>
            </a:pPr>
            <a:r>
              <a:rPr lang="en-US" b="1" dirty="0"/>
              <a:t>by the amount of respect shown to a person and his or her family </a:t>
            </a:r>
          </a:p>
          <a:p>
            <a:pPr marL="0" indent="0" algn="ctr" eaLnBrk="1" hangingPunct="1">
              <a:spcBef>
                <a:spcPts val="0"/>
              </a:spcBef>
              <a:buNone/>
            </a:pPr>
            <a:r>
              <a:rPr lang="en-US" sz="2000" dirty="0"/>
              <a:t>by the members of the community</a:t>
            </a:r>
          </a:p>
          <a:p>
            <a:pPr eaLnBrk="1" hangingPunct="1">
              <a:spcBef>
                <a:spcPts val="0"/>
              </a:spcBef>
            </a:pPr>
            <a:endParaRPr lang="en-US" sz="1600" dirty="0"/>
          </a:p>
          <a:p>
            <a:pPr lvl="1" eaLnBrk="1" hangingPunct="1">
              <a:spcBef>
                <a:spcPts val="0"/>
              </a:spcBef>
            </a:pPr>
            <a:r>
              <a:rPr lang="en-US" dirty="0"/>
              <a:t>However, respect is also associated with age and family position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4387" name="Rectangle 3"/>
          <p:cNvSpPr>
            <a:spLocks noGrp="1" noChangeArrowheads="1"/>
          </p:cNvSpPr>
          <p:nvPr>
            <p:ph type="body" idx="1"/>
          </p:nvPr>
        </p:nvSpPr>
        <p:spPr>
          <a:xfrm>
            <a:off x="914400" y="2054793"/>
            <a:ext cx="7315200" cy="3539430"/>
          </a:xfrm>
        </p:spPr>
        <p:txBody>
          <a:bodyPr/>
          <a:lstStyle/>
          <a:p>
            <a:pPr marL="0" indent="0" algn="ctr" eaLnBrk="1" hangingPunct="1">
              <a:spcBef>
                <a:spcPts val="0"/>
              </a:spcBef>
              <a:buNone/>
            </a:pPr>
            <a:r>
              <a:rPr lang="en-US" b="1" dirty="0">
                <a:solidFill>
                  <a:schemeClr val="accent1"/>
                </a:solidFill>
              </a:rPr>
              <a:t>position in the social hierarchy </a:t>
            </a:r>
          </a:p>
          <a:p>
            <a:pPr marL="0" indent="0" algn="ctr" eaLnBrk="1" hangingPunct="1">
              <a:spcBef>
                <a:spcPts val="0"/>
              </a:spcBef>
              <a:buNone/>
            </a:pPr>
            <a:r>
              <a:rPr lang="en-US" b="1" dirty="0">
                <a:solidFill>
                  <a:schemeClr val="accent1"/>
                </a:solidFill>
              </a:rPr>
              <a:t>can be clearly judged </a:t>
            </a:r>
          </a:p>
          <a:p>
            <a:pPr marL="0" indent="0" algn="ctr" eaLnBrk="1" hangingPunct="1">
              <a:spcBef>
                <a:spcPts val="0"/>
              </a:spcBef>
              <a:buNone/>
            </a:pPr>
            <a:r>
              <a:rPr lang="en-US" b="1" dirty="0"/>
              <a:t>by the amount of respect shown to a person and his or her family </a:t>
            </a:r>
          </a:p>
          <a:p>
            <a:pPr marL="0" indent="0" algn="ctr" eaLnBrk="1" hangingPunct="1">
              <a:spcBef>
                <a:spcPts val="0"/>
              </a:spcBef>
              <a:buNone/>
            </a:pPr>
            <a:r>
              <a:rPr lang="en-US" sz="2000" dirty="0">
                <a:solidFill>
                  <a:schemeClr val="accent1"/>
                </a:solidFill>
              </a:rPr>
              <a:t>by the members of the community</a:t>
            </a:r>
          </a:p>
          <a:p>
            <a:pPr eaLnBrk="1" hangingPunct="1">
              <a:spcBef>
                <a:spcPts val="0"/>
              </a:spcBef>
            </a:pPr>
            <a:endParaRPr lang="en-US" sz="1600" dirty="0">
              <a:solidFill>
                <a:schemeClr val="accent1"/>
              </a:solidFill>
            </a:endParaRPr>
          </a:p>
          <a:p>
            <a:pPr lvl="1" eaLnBrk="1" hangingPunct="1">
              <a:spcBef>
                <a:spcPts val="0"/>
              </a:spcBef>
            </a:pPr>
            <a:r>
              <a:rPr lang="en-US" dirty="0">
                <a:solidFill>
                  <a:schemeClr val="accent1"/>
                </a:solidFill>
              </a:rPr>
              <a:t>However, respect is also associated with age and family position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6435" name="Rectangle 3"/>
          <p:cNvSpPr>
            <a:spLocks noGrp="1" noChangeArrowheads="1"/>
          </p:cNvSpPr>
          <p:nvPr>
            <p:ph type="body" idx="1"/>
          </p:nvPr>
        </p:nvSpPr>
        <p:spPr>
          <a:xfrm>
            <a:off x="914400" y="1371600"/>
            <a:ext cx="7315200" cy="4031873"/>
          </a:xfrm>
        </p:spPr>
        <p:txBody>
          <a:bodyPr/>
          <a:lstStyle/>
          <a:p>
            <a:pPr marL="0" indent="0" algn="ctr" eaLnBrk="1" hangingPunct="1">
              <a:buNone/>
            </a:pPr>
            <a:r>
              <a:rPr lang="en-US" sz="2400" dirty="0">
                <a:solidFill>
                  <a:schemeClr val="accent1"/>
                </a:solidFill>
              </a:rPr>
              <a:t>“</a:t>
            </a:r>
            <a:r>
              <a:rPr lang="en-US" b="1" dirty="0"/>
              <a:t>Inevitably, class consciousness and the social hierarchy will change </a:t>
            </a:r>
            <a:r>
              <a:rPr lang="en-US" sz="2400" dirty="0">
                <a:solidFill>
                  <a:schemeClr val="accent1"/>
                </a:solidFill>
              </a:rPr>
              <a:t>as a result of industrialization, massive migration to urban areas, low birth rates, and aging population, and the Americanization of Italian youth.  However, certain titles still command much respect, such as doctor, lawyer, and professor.  Many people feel honored to speak or have affiliations with someone holding such a title and will refer to him or her in a respectful, subordinate manner.”</a:t>
            </a:r>
            <a:endParaRPr lang="en-US" sz="2800"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6435" name="Rectangle 3"/>
          <p:cNvSpPr>
            <a:spLocks noGrp="1" noChangeArrowheads="1"/>
          </p:cNvSpPr>
          <p:nvPr>
            <p:ph type="body" idx="1"/>
          </p:nvPr>
        </p:nvSpPr>
        <p:spPr>
          <a:xfrm>
            <a:off x="914400" y="1371600"/>
            <a:ext cx="7315200" cy="4942892"/>
          </a:xfrm>
        </p:spPr>
        <p:txBody>
          <a:bodyPr/>
          <a:lstStyle/>
          <a:p>
            <a:pPr marL="0" indent="0" algn="ctr" eaLnBrk="1" hangingPunct="1">
              <a:buNone/>
            </a:pPr>
            <a:r>
              <a:rPr lang="en-US" sz="2400" dirty="0">
                <a:solidFill>
                  <a:schemeClr val="accent1"/>
                </a:solidFill>
              </a:rPr>
              <a:t>“Inevitably, class consciousness and </a:t>
            </a:r>
          </a:p>
          <a:p>
            <a:pPr marL="0" indent="0" algn="ctr" eaLnBrk="1" hangingPunct="1">
              <a:buNone/>
            </a:pPr>
            <a:r>
              <a:rPr lang="en-US" b="1" dirty="0"/>
              <a:t>the</a:t>
            </a:r>
            <a:r>
              <a:rPr lang="en-US" sz="2800" dirty="0">
                <a:solidFill>
                  <a:schemeClr val="accent1"/>
                </a:solidFill>
              </a:rPr>
              <a:t> </a:t>
            </a:r>
            <a:r>
              <a:rPr lang="en-US" b="1" dirty="0"/>
              <a:t>social hierarchy will change </a:t>
            </a:r>
            <a:r>
              <a:rPr lang="en-US" sz="2400" dirty="0">
                <a:solidFill>
                  <a:schemeClr val="accent1"/>
                </a:solidFill>
              </a:rPr>
              <a:t>as a </a:t>
            </a:r>
          </a:p>
          <a:p>
            <a:pPr marL="0" indent="0" algn="ctr" eaLnBrk="1" hangingPunct="1">
              <a:buNone/>
            </a:pPr>
            <a:r>
              <a:rPr lang="en-US" sz="2400" dirty="0">
                <a:solidFill>
                  <a:schemeClr val="accent1"/>
                </a:solidFill>
              </a:rPr>
              <a:t>result of industrialization, massive migration to urban areas, low birth rates, and aging population, and the Americanization of Italian youth.  </a:t>
            </a:r>
            <a:r>
              <a:rPr lang="en-US" b="1" dirty="0"/>
              <a:t>However, certain titles still command much respect, such as doctor, lawyer, and professor.</a:t>
            </a:r>
            <a:r>
              <a:rPr lang="en-US" sz="2800" dirty="0"/>
              <a:t>  </a:t>
            </a:r>
            <a:r>
              <a:rPr lang="en-US" sz="2400" dirty="0">
                <a:solidFill>
                  <a:schemeClr val="accent1"/>
                </a:solidFill>
              </a:rPr>
              <a:t>Many people feel honored to speak or have affiliations with someone holding such a title and will refer to him or her in a respectful, subordinate manner.”</a:t>
            </a:r>
            <a:endParaRPr lang="en-US" sz="2800"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a:latin typeface="Arial" pitchFamily="34" charset="0"/>
                <a:cs typeface="Arial" pitchFamily="34" charset="0"/>
              </a:rPr>
              <a:t>Santo </a:t>
            </a:r>
            <a:r>
              <a:rPr lang="en-US" sz="6000" dirty="0" err="1">
                <a:latin typeface="Arial" pitchFamily="34" charset="0"/>
                <a:cs typeface="Arial" pitchFamily="34" charset="0"/>
              </a:rPr>
              <a:t>Patrono</a:t>
            </a:r>
            <a:endParaRPr lang="en-US" sz="6000" dirty="0">
              <a:latin typeface="Arial" pitchFamily="34" charset="0"/>
              <a:cs typeface="Arial" pitchFamily="34" charset="0"/>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49507" name="Rectangle 3"/>
          <p:cNvSpPr>
            <a:spLocks noGrp="1" noChangeArrowheads="1"/>
          </p:cNvSpPr>
          <p:nvPr>
            <p:ph type="body" idx="1"/>
          </p:nvPr>
        </p:nvSpPr>
        <p:spPr>
          <a:xfrm>
            <a:off x="914400" y="2466368"/>
            <a:ext cx="7315200" cy="3096232"/>
          </a:xfrm>
        </p:spPr>
        <p:txBody>
          <a:bodyPr/>
          <a:lstStyle/>
          <a:p>
            <a:pPr marL="0" indent="0" algn="ctr" eaLnBrk="1" hangingPunct="1">
              <a:buNone/>
            </a:pPr>
            <a:r>
              <a:rPr lang="en-US" b="1" dirty="0"/>
              <a:t>One final example of pageantry is appropriate, especially because it shows how some other cultures are similar to that of Italy . . .</a:t>
            </a:r>
          </a:p>
          <a:p>
            <a:pPr eaLnBrk="1" hangingPunct="1"/>
            <a:endParaRPr lang="en-US" dirty="0"/>
          </a:p>
          <a:p>
            <a:pPr algn="ctr" eaLnBrk="1" hangingPunct="1">
              <a:buFontTx/>
              <a:buNone/>
            </a:pPr>
            <a:r>
              <a:rPr lang="en-US" sz="2400" dirty="0"/>
              <a:t>(</a:t>
            </a:r>
            <a:r>
              <a:rPr lang="en-US" sz="2400" i="1" dirty="0"/>
              <a:t>cf</a:t>
            </a:r>
            <a:r>
              <a:rPr lang="en-US" sz="2400" dirty="0"/>
              <a:t>., “The Spanish Bullfight”)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0531" name="Rectangle 3"/>
          <p:cNvSpPr>
            <a:spLocks noGrp="1" noChangeArrowheads="1"/>
          </p:cNvSpPr>
          <p:nvPr>
            <p:ph type="body" idx="1"/>
          </p:nvPr>
        </p:nvSpPr>
        <p:spPr>
          <a:xfrm>
            <a:off x="914400" y="1267087"/>
            <a:ext cx="7315200" cy="5299912"/>
          </a:xfrm>
        </p:spPr>
        <p:txBody>
          <a:bodyPr/>
          <a:lstStyle/>
          <a:p>
            <a:pPr marL="0" indent="0" algn="ctr" eaLnBrk="1" hangingPunct="1">
              <a:lnSpc>
                <a:spcPct val="90000"/>
              </a:lnSpc>
              <a:buNone/>
            </a:pPr>
            <a:r>
              <a:rPr lang="en-US" sz="2800" dirty="0">
                <a:solidFill>
                  <a:schemeClr val="accent1"/>
                </a:solidFill>
              </a:rPr>
              <a:t>Once a year, </a:t>
            </a:r>
            <a:r>
              <a:rPr lang="en-US" b="1" dirty="0"/>
              <a:t>in every village and city, there is a celebration in honor of its patron saint (</a:t>
            </a:r>
            <a:r>
              <a:rPr lang="en-US" b="1" i="1" dirty="0" err="1"/>
              <a:t>santo</a:t>
            </a:r>
            <a:r>
              <a:rPr lang="en-US" b="1" i="1" dirty="0"/>
              <a:t> </a:t>
            </a:r>
            <a:r>
              <a:rPr lang="en-US" b="1" i="1" dirty="0" err="1"/>
              <a:t>patrono</a:t>
            </a:r>
            <a:r>
              <a:rPr lang="en-US" b="1" dirty="0"/>
              <a:t>) </a:t>
            </a:r>
            <a:r>
              <a:rPr lang="en-US" sz="2800" dirty="0">
                <a:solidFill>
                  <a:schemeClr val="accent1"/>
                </a:solidFill>
              </a:rPr>
              <a:t>in which a parade is featured.  The statue of the saint is place in the lead position in the parade, followed by the clergy, members of the upper classes, and then all other citizens.  A celebration follows in the piazza, or town center.  This tradition al festival and parade help to strengthen the feeling of solidarity and permit people to escape from the regular routine in a dramatic, spectacular, and fun-filled manner.”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p:nvPr/>
        </p:nvSpPr>
        <p:spPr>
          <a:xfrm>
            <a:off x="7160394" y="1214322"/>
            <a:ext cx="1090362"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Verdana" pitchFamily="34" charset="0"/>
                <a:ea typeface="+mn-ea"/>
                <a:cs typeface="+mn-cs"/>
              </a:rPr>
              <a:t>14 Mar 2020</a:t>
            </a:r>
          </a:p>
        </p:txBody>
      </p:sp>
      <p:pic>
        <p:nvPicPr>
          <p:cNvPr id="10" name="Picture 9"/>
          <p:cNvPicPr>
            <a:picLocks noChangeAspect="1"/>
          </p:cNvPicPr>
          <p:nvPr/>
        </p:nvPicPr>
        <p:blipFill>
          <a:blip r:embed="rId3"/>
          <a:stretch>
            <a:fillRect/>
          </a:stretch>
        </p:blipFill>
        <p:spPr>
          <a:xfrm>
            <a:off x="13252" y="-33130"/>
            <a:ext cx="9144000" cy="6858000"/>
          </a:xfrm>
          <a:prstGeom prst="rect">
            <a:avLst/>
          </a:prstGeom>
        </p:spPr>
      </p:pic>
      <p:sp>
        <p:nvSpPr>
          <p:cNvPr id="12" name="Rectangle 11"/>
          <p:cNvSpPr/>
          <p:nvPr/>
        </p:nvSpPr>
        <p:spPr>
          <a:xfrm>
            <a:off x="152400" y="183270"/>
            <a:ext cx="4572000" cy="2062103"/>
          </a:xfrm>
          <a:prstGeom prst="rect">
            <a:avLst/>
          </a:prstGeom>
        </p:spPr>
        <p:txBody>
          <a:bodyPr>
            <a:spAutoFit/>
          </a:bodyPr>
          <a:lstStyle/>
          <a:p>
            <a:r>
              <a:rPr lang="en-US" dirty="0">
                <a:solidFill>
                  <a:srgbClr val="FF0000"/>
                </a:solidFill>
              </a:rPr>
              <a:t>Palermo pins hopes on patron saint to rid Italy of coronavirus </a:t>
            </a:r>
          </a:p>
        </p:txBody>
      </p:sp>
      <p:sp>
        <p:nvSpPr>
          <p:cNvPr id="14" name="Rectangle 13"/>
          <p:cNvSpPr/>
          <p:nvPr/>
        </p:nvSpPr>
        <p:spPr>
          <a:xfrm>
            <a:off x="993006" y="5791200"/>
            <a:ext cx="7160394" cy="923330"/>
          </a:xfrm>
          <a:prstGeom prst="rect">
            <a:avLst/>
          </a:prstGeom>
        </p:spPr>
        <p:txBody>
          <a:bodyPr wrap="square">
            <a:spAutoFit/>
          </a:bodyPr>
          <a:lstStyle/>
          <a:p>
            <a:r>
              <a:rPr lang="en-US" sz="1800" dirty="0">
                <a:solidFill>
                  <a:schemeClr val="bg1"/>
                </a:solidFill>
              </a:rPr>
              <a:t>Residents of Sicilian capital pray for another miracle from Saint </a:t>
            </a:r>
            <a:r>
              <a:rPr lang="en-US" sz="1800" dirty="0" err="1">
                <a:solidFill>
                  <a:schemeClr val="bg1"/>
                </a:solidFill>
              </a:rPr>
              <a:t>Rosalia</a:t>
            </a:r>
            <a:r>
              <a:rPr lang="en-US" sz="1800" dirty="0">
                <a:solidFill>
                  <a:schemeClr val="bg1"/>
                </a:solidFill>
              </a:rPr>
              <a:t>, who they say rescued the city from a deadly plague in 1625</a:t>
            </a:r>
          </a:p>
        </p:txBody>
      </p:sp>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2009" y="183270"/>
            <a:ext cx="1470991" cy="323803"/>
          </a:xfrm>
          <a:prstGeom prst="rect">
            <a:avLst/>
          </a:prstGeom>
        </p:spPr>
      </p:pic>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Tree>
    <p:extLst>
      <p:ext uri="{BB962C8B-B14F-4D97-AF65-F5344CB8AC3E}">
        <p14:creationId xmlns:p14="http://schemas.microsoft.com/office/powerpoint/2010/main" val="252815032"/>
      </p:ext>
    </p:extLst>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pic>
        <p:nvPicPr>
          <p:cNvPr id="2" name="Picture 1"/>
          <p:cNvPicPr>
            <a:picLocks noChangeAspect="1"/>
          </p:cNvPicPr>
          <p:nvPr/>
        </p:nvPicPr>
        <p:blipFill>
          <a:blip r:embed="rId3"/>
          <a:stretch>
            <a:fillRect/>
          </a:stretch>
        </p:blipFill>
        <p:spPr>
          <a:xfrm>
            <a:off x="997985" y="228600"/>
            <a:ext cx="7148030" cy="6400800"/>
          </a:xfrm>
          <a:prstGeom prst="rect">
            <a:avLst/>
          </a:prstGeom>
        </p:spPr>
      </p:pic>
      <p:sp>
        <p:nvSpPr>
          <p:cNvPr id="11" name="Rectangle 10"/>
          <p:cNvSpPr/>
          <p:nvPr/>
        </p:nvSpPr>
        <p:spPr>
          <a:xfrm>
            <a:off x="1062124" y="614476"/>
            <a:ext cx="942887" cy="246221"/>
          </a:xfrm>
          <a:prstGeom prst="rect">
            <a:avLst/>
          </a:prstGeom>
          <a:solidFill>
            <a:schemeClr val="bg1"/>
          </a:solid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effectLst/>
                <a:uLnTx/>
                <a:uFillTx/>
                <a:latin typeface="Verdana" pitchFamily="34" charset="0"/>
                <a:ea typeface="+mn-ea"/>
                <a:cs typeface="+mn-cs"/>
              </a:rPr>
              <a:t>2 May 2019</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5"/>
              </a:rPr>
              <a:t>https://www.bbc.com/news/world-europe-48132701</a:t>
            </a:r>
            <a:endParaRPr lang="en-US" sz="800" b="0" i="0" dirty="0"/>
          </a:p>
        </p:txBody>
      </p:sp>
    </p:spTree>
    <p:extLst>
      <p:ext uri="{BB962C8B-B14F-4D97-AF65-F5344CB8AC3E}">
        <p14:creationId xmlns:p14="http://schemas.microsoft.com/office/powerpoint/2010/main" val="543776239"/>
      </p:ext>
    </p:extLst>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3"/>
              </a:rPr>
              <a:t>https://www.bbc.com/news/world-europe-48132701</a:t>
            </a:r>
            <a:endParaRPr lang="en-US" sz="800" b="0" i="0" dirty="0"/>
          </a:p>
        </p:txBody>
      </p:sp>
      <p:pic>
        <p:nvPicPr>
          <p:cNvPr id="4" name="Picture 3"/>
          <p:cNvPicPr>
            <a:picLocks noChangeAspect="1"/>
          </p:cNvPicPr>
          <p:nvPr/>
        </p:nvPicPr>
        <p:blipFill>
          <a:blip r:embed="rId4"/>
          <a:stretch>
            <a:fillRect/>
          </a:stretch>
        </p:blipFill>
        <p:spPr>
          <a:xfrm>
            <a:off x="0" y="109537"/>
            <a:ext cx="9144000" cy="64312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9" name="Rectangle 8"/>
          <p:cNvSpPr/>
          <p:nvPr/>
        </p:nvSpPr>
        <p:spPr>
          <a:xfrm>
            <a:off x="7288256" y="860697"/>
            <a:ext cx="942887"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chemeClr val="bg1"/>
                </a:solidFill>
                <a:effectLst/>
                <a:uLnTx/>
                <a:uFillTx/>
                <a:latin typeface="Verdana" pitchFamily="34" charset="0"/>
                <a:ea typeface="+mn-ea"/>
                <a:cs typeface="+mn-cs"/>
              </a:rPr>
              <a:t>2 May 2019</a:t>
            </a:r>
          </a:p>
        </p:txBody>
      </p:sp>
    </p:spTree>
    <p:extLst>
      <p:ext uri="{BB962C8B-B14F-4D97-AF65-F5344CB8AC3E}">
        <p14:creationId xmlns:p14="http://schemas.microsoft.com/office/powerpoint/2010/main" val="1912664715"/>
      </p:ext>
    </p:extLst>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p:nvPr/>
        </p:nvSpPr>
        <p:spPr>
          <a:xfrm>
            <a:off x="7010401" y="614476"/>
            <a:ext cx="2133599" cy="246221"/>
          </a:xfrm>
          <a:prstGeom prst="rect">
            <a:avLst/>
          </a:prstGeom>
        </p:spPr>
        <p:txBody>
          <a:bodyPr wrap="square">
            <a:spAutoFit/>
          </a:bodyPr>
          <a:lstStyle/>
          <a:p>
            <a:r>
              <a:rPr lang="en-US" sz="1000" i="0" dirty="0">
                <a:solidFill>
                  <a:schemeClr val="bg1"/>
                </a:solidFill>
              </a:rPr>
              <a:t>Fri 13 Mar 2020 12.15 EDT</a:t>
            </a:r>
          </a:p>
        </p:txBody>
      </p:sp>
      <p:sp>
        <p:nvSpPr>
          <p:cNvPr id="13" name="Rectangle 12"/>
          <p:cNvSpPr>
            <a:spLocks noChangeArrowheads="1"/>
          </p:cNvSpPr>
          <p:nvPr/>
        </p:nvSpPr>
        <p:spPr bwMode="auto">
          <a:xfrm>
            <a:off x="3108328" y="6575981"/>
            <a:ext cx="2920992" cy="215444"/>
          </a:xfrm>
          <a:prstGeom prst="rect">
            <a:avLst/>
          </a:prstGeom>
          <a:noFill/>
          <a:ln w="9525">
            <a:noFill/>
            <a:miter lim="800000"/>
            <a:headEnd/>
            <a:tailEnd/>
          </a:ln>
        </p:spPr>
        <p:txBody>
          <a:bodyPr wrap="none">
            <a:spAutoFit/>
          </a:bodyPr>
          <a:lstStyle/>
          <a:p>
            <a:r>
              <a:rPr lang="en-US" sz="800" b="0" i="0" dirty="0">
                <a:hlinkClick r:id="rId3"/>
              </a:rPr>
              <a:t>https://www.bbc.com/news/world-europe-48132701</a:t>
            </a:r>
            <a:endParaRPr lang="en-US" sz="800" b="0" i="0" dirty="0"/>
          </a:p>
        </p:txBody>
      </p:sp>
      <p:pic>
        <p:nvPicPr>
          <p:cNvPr id="2" name="Picture 1"/>
          <p:cNvPicPr>
            <a:picLocks noChangeAspect="1"/>
          </p:cNvPicPr>
          <p:nvPr/>
        </p:nvPicPr>
        <p:blipFill>
          <a:blip r:embed="rId4"/>
          <a:stretch>
            <a:fillRect/>
          </a:stretch>
        </p:blipFill>
        <p:spPr>
          <a:xfrm>
            <a:off x="1902202" y="31282"/>
            <a:ext cx="5326481" cy="6674318"/>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2200" y="555897"/>
            <a:ext cx="635000" cy="304800"/>
          </a:xfrm>
          <a:prstGeom prst="rect">
            <a:avLst/>
          </a:prstGeom>
        </p:spPr>
      </p:pic>
      <p:sp>
        <p:nvSpPr>
          <p:cNvPr id="11" name="Rectangle 10"/>
          <p:cNvSpPr/>
          <p:nvPr/>
        </p:nvSpPr>
        <p:spPr>
          <a:xfrm>
            <a:off x="7288256" y="860697"/>
            <a:ext cx="942887" cy="246221"/>
          </a:xfrm>
          <a:prstGeom prst="rect">
            <a:avLst/>
          </a:prstGeom>
          <a:noFill/>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effectLst/>
                <a:uLnTx/>
                <a:uFillTx/>
                <a:latin typeface="Verdana" pitchFamily="34" charset="0"/>
                <a:ea typeface="+mn-ea"/>
                <a:cs typeface="+mn-cs"/>
              </a:rPr>
              <a:t>2 May 2019</a:t>
            </a:r>
          </a:p>
        </p:txBody>
      </p:sp>
    </p:spTree>
    <p:extLst>
      <p:ext uri="{BB962C8B-B14F-4D97-AF65-F5344CB8AC3E}">
        <p14:creationId xmlns:p14="http://schemas.microsoft.com/office/powerpoint/2010/main" val="270338405"/>
      </p:ext>
    </p:extLst>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3602" name="Rectangle 4"/>
          <p:cNvSpPr>
            <a:spLocks noChangeArrowheads="1"/>
          </p:cNvSpPr>
          <p:nvPr/>
        </p:nvSpPr>
        <p:spPr bwMode="auto">
          <a:xfrm>
            <a:off x="3403327" y="6553200"/>
            <a:ext cx="2321469" cy="215444"/>
          </a:xfrm>
          <a:prstGeom prst="rect">
            <a:avLst/>
          </a:prstGeom>
          <a:noFill/>
          <a:ln w="9525">
            <a:noFill/>
            <a:miter lim="800000"/>
            <a:headEnd/>
            <a:tailEnd/>
          </a:ln>
        </p:spPr>
        <p:txBody>
          <a:bodyPr wrap="none">
            <a:spAutoFit/>
          </a:bodyPr>
          <a:lstStyle/>
          <a:p>
            <a:r>
              <a:rPr lang="en-US" sz="800" b="0" i="0" dirty="0">
                <a:hlinkClick r:id="rId2"/>
              </a:rPr>
              <a:t>http://blog.kloppmagic.ca/palio-di-siena/</a:t>
            </a:r>
            <a:endParaRPr lang="en-US" sz="800" b="0" i="0" dirty="0"/>
          </a:p>
        </p:txBody>
      </p:sp>
      <p:sp>
        <p:nvSpPr>
          <p:cNvPr id="153604" name="Rectangle 10"/>
          <p:cNvSpPr>
            <a:spLocks noChangeArrowheads="1"/>
          </p:cNvSpPr>
          <p:nvPr/>
        </p:nvSpPr>
        <p:spPr bwMode="auto">
          <a:xfrm>
            <a:off x="410028" y="6214646"/>
            <a:ext cx="8305800" cy="338554"/>
          </a:xfrm>
          <a:prstGeom prst="rect">
            <a:avLst/>
          </a:prstGeom>
          <a:noFill/>
          <a:ln w="9525">
            <a:noFill/>
            <a:miter lim="800000"/>
            <a:headEnd/>
            <a:tailEnd/>
          </a:ln>
        </p:spPr>
        <p:txBody>
          <a:bodyPr wrap="square">
            <a:spAutoFit/>
          </a:bodyPr>
          <a:lstStyle/>
          <a:p>
            <a:r>
              <a:rPr lang="it-IT" sz="1600" dirty="0">
                <a:solidFill>
                  <a:srgbClr val="FFFFFF"/>
                </a:solidFill>
              </a:rPr>
              <a:t>Palio di Siena</a:t>
            </a:r>
            <a:r>
              <a:rPr lang="it-IT" sz="1600" i="0" dirty="0">
                <a:solidFill>
                  <a:srgbClr val="FFFFFF"/>
                </a:solidFill>
              </a:rPr>
              <a:t>,</a:t>
            </a:r>
            <a:r>
              <a:rPr lang="it-IT" sz="1600" dirty="0">
                <a:solidFill>
                  <a:srgbClr val="FFFFFF"/>
                </a:solidFill>
              </a:rPr>
              <a:t> </a:t>
            </a:r>
            <a:r>
              <a:rPr lang="it-IT" sz="1600" i="0" dirty="0">
                <a:solidFill>
                  <a:srgbClr val="FFFFFF"/>
                </a:solidFill>
              </a:rPr>
              <a:t>July 2, in honor of the Madonna of Provenzano</a:t>
            </a:r>
          </a:p>
        </p:txBody>
      </p:sp>
      <p:pic>
        <p:nvPicPr>
          <p:cNvPr id="296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5" y="743856"/>
            <a:ext cx="9081655" cy="541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7440922"/>
      </p:ext>
    </p:extLst>
  </p:cSld>
  <p:clrMapOvr>
    <a:masterClrMapping/>
  </p:clrMapOvr>
  <p:transition/>
</p:sld>
</file>

<file path=ppt/slides/slide5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463"/>
            <a:ext cx="9144000" cy="6122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4"/>
          <p:cNvSpPr>
            <a:spLocks noChangeArrowheads="1"/>
          </p:cNvSpPr>
          <p:nvPr/>
        </p:nvSpPr>
        <p:spPr bwMode="auto">
          <a:xfrm>
            <a:off x="3403327" y="6553200"/>
            <a:ext cx="2321469" cy="215444"/>
          </a:xfrm>
          <a:prstGeom prst="rect">
            <a:avLst/>
          </a:prstGeom>
          <a:noFill/>
          <a:ln w="9525">
            <a:noFill/>
            <a:miter lim="800000"/>
            <a:headEnd/>
            <a:tailEnd/>
          </a:ln>
        </p:spPr>
        <p:txBody>
          <a:bodyPr wrap="none">
            <a:spAutoFit/>
          </a:bodyPr>
          <a:lstStyle/>
          <a:p>
            <a:r>
              <a:rPr lang="en-US" sz="800" b="0" i="0" dirty="0">
                <a:hlinkClick r:id="rId3"/>
              </a:rPr>
              <a:t>http://blog.kloppmagic.ca/palio-di-siena/</a:t>
            </a:r>
            <a:endParaRPr lang="en-US" sz="800" b="0" i="0" dirty="0"/>
          </a:p>
        </p:txBody>
      </p:sp>
      <p:sp>
        <p:nvSpPr>
          <p:cNvPr id="11" name="Rectangle 10"/>
          <p:cNvSpPr>
            <a:spLocks noChangeArrowheads="1"/>
          </p:cNvSpPr>
          <p:nvPr/>
        </p:nvSpPr>
        <p:spPr bwMode="auto">
          <a:xfrm>
            <a:off x="410028" y="6214646"/>
            <a:ext cx="8305800" cy="338554"/>
          </a:xfrm>
          <a:prstGeom prst="rect">
            <a:avLst/>
          </a:prstGeom>
          <a:noFill/>
          <a:ln w="9525">
            <a:noFill/>
            <a:miter lim="800000"/>
            <a:headEnd/>
            <a:tailEnd/>
          </a:ln>
        </p:spPr>
        <p:txBody>
          <a:bodyPr wrap="square">
            <a:spAutoFit/>
          </a:bodyPr>
          <a:lstStyle/>
          <a:p>
            <a:r>
              <a:rPr lang="it-IT" sz="1600" dirty="0">
                <a:solidFill>
                  <a:srgbClr val="FFFFFF"/>
                </a:solidFill>
              </a:rPr>
              <a:t>Palio di Siena</a:t>
            </a:r>
            <a:r>
              <a:rPr lang="it-IT" sz="1600" i="0" dirty="0">
                <a:solidFill>
                  <a:srgbClr val="FFFFFF"/>
                </a:solidFill>
              </a:rPr>
              <a:t>,</a:t>
            </a:r>
            <a:r>
              <a:rPr lang="it-IT" sz="1600" dirty="0">
                <a:solidFill>
                  <a:srgbClr val="FFFFFF"/>
                </a:solidFill>
              </a:rPr>
              <a:t> </a:t>
            </a:r>
            <a:r>
              <a:rPr lang="it-IT" sz="1600" i="0" dirty="0">
                <a:solidFill>
                  <a:srgbClr val="FFFFFF"/>
                </a:solidFill>
              </a:rPr>
              <a:t>July 2, in honor of the Madonna of Provenzano</a:t>
            </a:r>
          </a:p>
        </p:txBody>
      </p:sp>
    </p:spTree>
    <p:extLst>
      <p:ext uri="{BB962C8B-B14F-4D97-AF65-F5344CB8AC3E}">
        <p14:creationId xmlns:p14="http://schemas.microsoft.com/office/powerpoint/2010/main" val="3736289091"/>
      </p:ext>
    </p:extLst>
  </p:cSld>
  <p:clrMapOvr>
    <a:masterClrMapping/>
  </p:clrMapOvr>
  <p:transition/>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371600"/>
            <a:ext cx="7315200" cy="4708981"/>
          </a:xfrm>
        </p:spPr>
        <p:txBody>
          <a:bodyPr/>
          <a:lstStyle/>
          <a:p>
            <a:pPr marL="0" indent="0" algn="ctr" eaLnBrk="1" hangingPunct="1">
              <a:spcBef>
                <a:spcPts val="0"/>
              </a:spcBef>
              <a:buNone/>
            </a:pPr>
            <a:r>
              <a:rPr lang="en-US" sz="2800" b="1" dirty="0">
                <a:solidFill>
                  <a:schemeClr val="accent1"/>
                </a:solidFill>
              </a:rPr>
              <a:t>“</a:t>
            </a:r>
            <a:r>
              <a:rPr lang="en-US" b="1" dirty="0"/>
              <a:t>The reliance on </a:t>
            </a:r>
            <a:r>
              <a:rPr lang="en-US" sz="4000" b="1" dirty="0"/>
              <a:t>spectacle </a:t>
            </a:r>
            <a:r>
              <a:rPr lang="en-US" b="1" dirty="0"/>
              <a:t>must be clearly grasped if one wants to understand the Italians</a:t>
            </a:r>
            <a:r>
              <a:rPr lang="en-US" dirty="0"/>
              <a:t>.  </a:t>
            </a:r>
          </a:p>
          <a:p>
            <a:pPr marL="0" indent="0" algn="ctr" eaLnBrk="1" hangingPunct="1">
              <a:spcBef>
                <a:spcPts val="0"/>
              </a:spcBef>
              <a:buNone/>
            </a:pPr>
            <a:r>
              <a:rPr lang="en-US" sz="2800" dirty="0">
                <a:solidFill>
                  <a:schemeClr val="accent1"/>
                </a:solidFill>
              </a:rPr>
              <a:t>Spectacle helps people solve most of their problems, and it governs public and private life.  It is one of the reasons that Italians have always excelled in activities in which impressions are important: architecture, decoration, landscape gardening, opera, fashions, and the cinema.”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371600"/>
            <a:ext cx="7315200" cy="4585871"/>
          </a:xfrm>
        </p:spPr>
        <p:txBody>
          <a:bodyPr/>
          <a:lstStyle/>
          <a:p>
            <a:pPr marL="0" indent="0" algn="ctr" eaLnBrk="1" hangingPunct="1">
              <a:spcBef>
                <a:spcPts val="0"/>
              </a:spcBef>
              <a:buNone/>
            </a:pPr>
            <a:r>
              <a:rPr lang="en-US" sz="2800" dirty="0">
                <a:solidFill>
                  <a:schemeClr val="accent1"/>
                </a:solidFill>
              </a:rPr>
              <a:t>“The reliance on spectacle must be clearly grasped if one wants to understand the Italians.  </a:t>
            </a:r>
          </a:p>
          <a:p>
            <a:pPr marL="0" indent="0" algn="ctr" eaLnBrk="1" hangingPunct="1">
              <a:spcBef>
                <a:spcPts val="0"/>
              </a:spcBef>
              <a:buNone/>
            </a:pPr>
            <a:r>
              <a:rPr lang="en-US" b="1" dirty="0"/>
              <a:t>Spectacle helps people solve most of their problems, and it governs public and private life.  </a:t>
            </a:r>
            <a:r>
              <a:rPr lang="en-US" sz="2800" dirty="0">
                <a:solidFill>
                  <a:schemeClr val="accent1"/>
                </a:solidFill>
              </a:rPr>
              <a:t>It is one of the reasons that Italians have always excelled in activities in which impressions are important: architecture, decoration, landscape gardening, opera, fashions, and the cinema.”</a:t>
            </a:r>
            <a:endParaRPr lang="en-US" dirty="0">
              <a:solidFill>
                <a:schemeClr val="accent1"/>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3605986"/>
            <a:ext cx="7315200" cy="249299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609600" indent="-609600" eaLnBrk="1" hangingPunct="1"/>
            <a:r>
              <a:rPr lang="en-US" sz="6000" dirty="0">
                <a:latin typeface="Arial" pitchFamily="34" charset="0"/>
                <a:cs typeface="Arial" pitchFamily="34" charset="0"/>
              </a:rPr>
              <a:t>Activities . . .</a:t>
            </a:r>
          </a:p>
          <a:p>
            <a:pPr marL="609600" indent="-609600" eaLnBrk="1" hangingPunct="1"/>
            <a:r>
              <a:rPr lang="en-US" sz="6000" dirty="0">
                <a:latin typeface="Arial" pitchFamily="34" charset="0"/>
                <a:cs typeface="Arial" pitchFamily="34" charset="0"/>
              </a:rPr>
              <a:t>with Impressions</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386090"/>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rgbClr val="000000"/>
                </a:solidFill>
              </a:rPr>
              <a:t>opera</a:t>
            </a:r>
          </a:p>
          <a:p>
            <a:pPr marL="0" indent="0" algn="ctr" eaLnBrk="1" hangingPunct="1">
              <a:spcBef>
                <a:spcPts val="0"/>
              </a:spcBef>
              <a:buNone/>
            </a:pPr>
            <a:r>
              <a:rPr lang="en-US" sz="2400" b="1" dirty="0">
                <a:solidFill>
                  <a:srgbClr val="000000"/>
                </a:solidFill>
              </a:rPr>
              <a:t>architecture</a:t>
            </a:r>
          </a:p>
          <a:p>
            <a:pPr marL="0" indent="0" algn="ctr" eaLnBrk="1" hangingPunct="1">
              <a:spcBef>
                <a:spcPts val="0"/>
              </a:spcBef>
              <a:buNone/>
            </a:pPr>
            <a:r>
              <a:rPr lang="en-US" sz="2400" b="1" dirty="0">
                <a:solidFill>
                  <a:srgbClr val="000000"/>
                </a:solidFill>
              </a:rPr>
              <a:t>industrial / technological design</a:t>
            </a:r>
          </a:p>
          <a:p>
            <a:pPr marL="0" indent="0" algn="ctr" eaLnBrk="1" hangingPunct="1">
              <a:spcBef>
                <a:spcPts val="0"/>
              </a:spcBef>
              <a:buNone/>
            </a:pPr>
            <a:r>
              <a:rPr lang="en-US" sz="2400" b="1" dirty="0">
                <a:solidFill>
                  <a:srgbClr val="000000"/>
                </a:solidFill>
              </a:rPr>
              <a:t>decoration</a:t>
            </a:r>
          </a:p>
          <a:p>
            <a:pPr marL="0" indent="0" algn="ctr" eaLnBrk="1" hangingPunct="1">
              <a:spcBef>
                <a:spcPts val="0"/>
              </a:spcBef>
              <a:buNone/>
            </a:pPr>
            <a:r>
              <a:rPr lang="en-US" sz="2400" b="1" dirty="0">
                <a:solidFill>
                  <a:srgbClr val="000000"/>
                </a:solidFill>
              </a:rPr>
              <a:t>landscape gardening</a:t>
            </a:r>
          </a:p>
          <a:p>
            <a:pPr marL="0" indent="0" algn="ctr" eaLnBrk="1" hangingPunct="1">
              <a:spcBef>
                <a:spcPts val="0"/>
              </a:spcBef>
              <a:buNone/>
            </a:pPr>
            <a:r>
              <a:rPr lang="en-US" sz="2400" b="1" dirty="0">
                <a:solidFill>
                  <a:srgbClr val="000000"/>
                </a:solidFill>
              </a:rPr>
              <a:t>cinema</a:t>
            </a:r>
            <a:endParaRPr lang="en-US" sz="2400" dirty="0">
              <a:solidFill>
                <a:schemeClr val="accent1"/>
              </a:solidFill>
            </a:endParaRPr>
          </a:p>
          <a:p>
            <a:pPr marL="0" indent="0" algn="ctr" eaLnBrk="1" hangingPunct="1">
              <a:spcBef>
                <a:spcPts val="0"/>
              </a:spcBef>
              <a:buNone/>
            </a:pPr>
            <a:r>
              <a:rPr lang="en-US" sz="2400" b="1" dirty="0">
                <a:solidFill>
                  <a:srgbClr val="000000"/>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3600" b="1" dirty="0">
                <a:solidFill>
                  <a:srgbClr val="000000"/>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3600" b="1" dirty="0">
                <a:solidFill>
                  <a:srgbClr val="000000"/>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5749802"/>
            <a:ext cx="4572000" cy="498598"/>
          </a:xfrm>
          <a:prstGeom prst="rect">
            <a:avLst/>
          </a:prstGeom>
          <a:noFill/>
          <a:ln w="9525">
            <a:noFill/>
            <a:miter lim="800000"/>
            <a:headEnd/>
            <a:tailEnd/>
          </a:ln>
        </p:spPr>
        <p:txBody>
          <a:bodyPr>
            <a:spAutoFit/>
          </a:bodyPr>
          <a:lstStyle/>
          <a:p>
            <a:r>
              <a:rPr lang="it-IT" sz="1200" i="0" dirty="0">
                <a:solidFill>
                  <a:srgbClr val="FFFFFF"/>
                </a:solidFill>
              </a:rPr>
              <a:t>El Duomo</a:t>
            </a:r>
          </a:p>
          <a:p>
            <a:r>
              <a:rPr lang="it-IT" sz="1200" i="0" dirty="0">
                <a:solidFill>
                  <a:srgbClr val="FFFFFF"/>
                </a:solidFill>
              </a:rPr>
              <a:t>Milan</a:t>
            </a:r>
          </a:p>
        </p:txBody>
      </p:sp>
      <p:pic>
        <p:nvPicPr>
          <p:cNvPr id="2050" name="Picture 2"/>
          <p:cNvPicPr>
            <a:picLocks noChangeAspect="1" noChangeArrowheads="1"/>
          </p:cNvPicPr>
          <p:nvPr/>
        </p:nvPicPr>
        <p:blipFill>
          <a:blip r:embed="rId3" cstate="print"/>
          <a:srcRect/>
          <a:stretch>
            <a:fillRect/>
          </a:stretch>
        </p:blipFill>
        <p:spPr bwMode="auto">
          <a:xfrm>
            <a:off x="0" y="3068502"/>
            <a:ext cx="9144000" cy="2160270"/>
          </a:xfrm>
          <a:prstGeom prst="rect">
            <a:avLst/>
          </a:prstGeom>
          <a:noFill/>
          <a:ln w="9525">
            <a:noFill/>
            <a:miter lim="800000"/>
            <a:headEnd/>
            <a:tailEnd/>
          </a:ln>
        </p:spPr>
      </p:pic>
    </p:spTree>
  </p:cSld>
  <p:clrMapOvr>
    <a:masterClrMapping/>
  </p:clrMapOvr>
  <p:transition/>
</p:sld>
</file>

<file path=ppt/slides/slide5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019800"/>
            <a:ext cx="4572000" cy="461665"/>
          </a:xfrm>
          <a:prstGeom prst="rect">
            <a:avLst/>
          </a:prstGeom>
          <a:noFill/>
          <a:ln w="9525">
            <a:noFill/>
            <a:miter lim="800000"/>
            <a:headEnd/>
            <a:tailEnd/>
          </a:ln>
        </p:spPr>
        <p:txBody>
          <a:bodyPr>
            <a:spAutoFit/>
          </a:bodyPr>
          <a:lstStyle/>
          <a:p>
            <a:r>
              <a:rPr lang="it-IT" sz="1200" i="0" dirty="0">
                <a:solidFill>
                  <a:srgbClr val="FFFFFF"/>
                </a:solidFill>
              </a:rPr>
              <a:t>Brunelleschi's dome for the Duomo of Florence, Santa Maria del Fiore</a:t>
            </a:r>
          </a:p>
        </p:txBody>
      </p:sp>
      <p:pic>
        <p:nvPicPr>
          <p:cNvPr id="3074" name="Picture 2"/>
          <p:cNvPicPr>
            <a:picLocks noChangeAspect="1" noChangeArrowheads="1"/>
          </p:cNvPicPr>
          <p:nvPr/>
        </p:nvPicPr>
        <p:blipFill>
          <a:blip r:embed="rId3" cstate="print"/>
          <a:srcRect/>
          <a:stretch>
            <a:fillRect/>
          </a:stretch>
        </p:blipFill>
        <p:spPr bwMode="auto">
          <a:xfrm>
            <a:off x="2601684" y="-14514"/>
            <a:ext cx="3962400" cy="5943600"/>
          </a:xfrm>
          <a:prstGeom prst="rect">
            <a:avLst/>
          </a:prstGeom>
          <a:noFill/>
          <a:ln w="9525">
            <a:noFill/>
            <a:miter lim="800000"/>
            <a:headEnd/>
            <a:tailEnd/>
          </a:ln>
        </p:spPr>
      </p:pic>
    </p:spTree>
  </p:cSld>
  <p:clrMapOvr>
    <a:masterClrMapping/>
  </p:clrMapOvr>
  <p:transition/>
</p:sld>
</file>

<file path=ppt/slides/slide5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130802"/>
            <a:ext cx="4572000" cy="498598"/>
          </a:xfrm>
          <a:prstGeom prst="rect">
            <a:avLst/>
          </a:prstGeom>
          <a:noFill/>
          <a:ln w="9525">
            <a:noFill/>
            <a:miter lim="800000"/>
            <a:headEnd/>
            <a:tailEnd/>
          </a:ln>
        </p:spPr>
        <p:txBody>
          <a:bodyPr>
            <a:spAutoFit/>
          </a:bodyPr>
          <a:lstStyle/>
          <a:p>
            <a:r>
              <a:rPr lang="it-IT" sz="1200" i="0" dirty="0">
                <a:solidFill>
                  <a:srgbClr val="FFFFFF"/>
                </a:solidFill>
              </a:rPr>
              <a:t>St. Peter’s Dome</a:t>
            </a:r>
          </a:p>
          <a:p>
            <a:r>
              <a:rPr lang="it-IT" sz="1200" i="0" dirty="0">
                <a:solidFill>
                  <a:srgbClr val="FFFFFF"/>
                </a:solidFill>
              </a:rPr>
              <a:t>Roma</a:t>
            </a:r>
          </a:p>
        </p:txBody>
      </p:sp>
      <p:pic>
        <p:nvPicPr>
          <p:cNvPr id="1026" name="Picture 2"/>
          <p:cNvPicPr>
            <a:picLocks noChangeAspect="1" noChangeArrowheads="1"/>
          </p:cNvPicPr>
          <p:nvPr/>
        </p:nvPicPr>
        <p:blipFill>
          <a:blip r:embed="rId3" cstate="print"/>
          <a:srcRect/>
          <a:stretch>
            <a:fillRect/>
          </a:stretch>
        </p:blipFill>
        <p:spPr bwMode="auto">
          <a:xfrm>
            <a:off x="2486478" y="76200"/>
            <a:ext cx="4171950" cy="6065529"/>
          </a:xfrm>
          <a:prstGeom prst="rect">
            <a:avLst/>
          </a:prstGeom>
          <a:noFill/>
          <a:ln w="9525">
            <a:noFill/>
            <a:miter lim="800000"/>
            <a:headEnd/>
            <a:tailEnd/>
          </a:ln>
        </p:spPr>
      </p:pic>
    </p:spTree>
  </p:cSld>
  <p:clrMapOvr>
    <a:masterClrMapping/>
  </p:clrMapOvr>
  <p:transition/>
</p:sld>
</file>

<file path=ppt/slides/slide5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2578"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2"/>
              </a:rPr>
              <a:t>http://en.wikipedia.org/wiki/Architecture_of_Italy</a:t>
            </a:r>
            <a:endParaRPr lang="en-US" sz="800" b="0" i="0" dirty="0"/>
          </a:p>
        </p:txBody>
      </p:sp>
      <p:sp>
        <p:nvSpPr>
          <p:cNvPr id="152579" name="Rectangle 10"/>
          <p:cNvSpPr>
            <a:spLocks noChangeArrowheads="1"/>
          </p:cNvSpPr>
          <p:nvPr/>
        </p:nvSpPr>
        <p:spPr bwMode="auto">
          <a:xfrm>
            <a:off x="2286000" y="6130802"/>
            <a:ext cx="4572000" cy="498598"/>
          </a:xfrm>
          <a:prstGeom prst="rect">
            <a:avLst/>
          </a:prstGeom>
          <a:noFill/>
          <a:ln w="9525">
            <a:noFill/>
            <a:miter lim="800000"/>
            <a:headEnd/>
            <a:tailEnd/>
          </a:ln>
        </p:spPr>
        <p:txBody>
          <a:bodyPr>
            <a:spAutoFit/>
          </a:bodyPr>
          <a:lstStyle/>
          <a:p>
            <a:r>
              <a:rPr lang="it-IT" sz="1200" i="0" dirty="0">
                <a:solidFill>
                  <a:srgbClr val="FFFFFF"/>
                </a:solidFill>
              </a:rPr>
              <a:t>Saint Mark's Basilica </a:t>
            </a:r>
          </a:p>
          <a:p>
            <a:r>
              <a:rPr lang="it-IT" sz="1200" i="0" dirty="0">
                <a:solidFill>
                  <a:srgbClr val="FFFFFF"/>
                </a:solidFill>
              </a:rPr>
              <a:t>Venice</a:t>
            </a:r>
          </a:p>
        </p:txBody>
      </p:sp>
      <p:pic>
        <p:nvPicPr>
          <p:cNvPr id="4098" name="Picture 2"/>
          <p:cNvPicPr>
            <a:picLocks noChangeAspect="1" noChangeArrowheads="1"/>
          </p:cNvPicPr>
          <p:nvPr/>
        </p:nvPicPr>
        <p:blipFill>
          <a:blip r:embed="rId3" cstate="print"/>
          <a:srcRect/>
          <a:stretch>
            <a:fillRect/>
          </a:stretch>
        </p:blipFill>
        <p:spPr bwMode="auto">
          <a:xfrm>
            <a:off x="0" y="76200"/>
            <a:ext cx="9144000" cy="5908431"/>
          </a:xfrm>
          <a:prstGeom prst="rect">
            <a:avLst/>
          </a:prstGeom>
          <a:noFill/>
          <a:ln w="9525">
            <a:noFill/>
            <a:miter lim="800000"/>
            <a:headEnd/>
            <a:tailEnd/>
          </a:ln>
        </p:spPr>
      </p:pic>
    </p:spTree>
  </p:cSld>
  <p:clrMapOvr>
    <a:masterClrMapping/>
  </p:clrMapOvr>
  <p:transition/>
</p:sld>
</file>

<file path=ppt/slides/slide5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6"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r>
              <a:rPr lang="en-US" sz="800" b="0" i="0" dirty="0">
                <a:hlinkClick r:id="rId3"/>
              </a:rPr>
              <a:t>http://en.wikipedia.org/wiki/Architecture_of_Italy</a:t>
            </a:r>
            <a:endParaRPr lang="en-US" sz="800" b="0" i="0" dirty="0"/>
          </a:p>
        </p:txBody>
      </p:sp>
      <p:sp>
        <p:nvSpPr>
          <p:cNvPr id="7" name="Rectangle 10"/>
          <p:cNvSpPr>
            <a:spLocks noChangeArrowheads="1"/>
          </p:cNvSpPr>
          <p:nvPr/>
        </p:nvSpPr>
        <p:spPr bwMode="auto">
          <a:xfrm>
            <a:off x="2271486" y="6324600"/>
            <a:ext cx="4572000" cy="276999"/>
          </a:xfrm>
          <a:prstGeom prst="rect">
            <a:avLst/>
          </a:prstGeom>
          <a:noFill/>
          <a:ln w="9525">
            <a:noFill/>
            <a:miter lim="800000"/>
            <a:headEnd/>
            <a:tailEnd/>
          </a:ln>
        </p:spPr>
        <p:txBody>
          <a:bodyPr>
            <a:spAutoFit/>
          </a:bodyPr>
          <a:lstStyle/>
          <a:p>
            <a:r>
              <a:rPr lang="it-IT" sz="1200" i="0" dirty="0">
                <a:solidFill>
                  <a:srgbClr val="FFFFFF"/>
                </a:solidFill>
              </a:rPr>
              <a:t>Venice and its Lagoon</a:t>
            </a:r>
          </a:p>
        </p:txBody>
      </p:sp>
    </p:spTree>
  </p:cSld>
  <p:clrMapOvr>
    <a:masterClrMapping/>
  </p:clrMapOvr>
  <p:transition/>
</p:sld>
</file>

<file path=ppt/slides/slide5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cstate="print"/>
          <a:srcRect/>
          <a:stretch>
            <a:fillRect/>
          </a:stretch>
        </p:blipFill>
        <p:spPr bwMode="auto">
          <a:xfrm>
            <a:off x="0" y="2205990"/>
            <a:ext cx="9144000" cy="3051810"/>
          </a:xfrm>
          <a:prstGeom prst="rect">
            <a:avLst/>
          </a:prstGeom>
          <a:noFill/>
          <a:ln w="9525">
            <a:noFill/>
            <a:miter lim="800000"/>
            <a:headEnd/>
            <a:tailEnd/>
          </a:ln>
        </p:spPr>
      </p:pic>
      <p:sp>
        <p:nvSpPr>
          <p:cNvPr id="7" name="Rectangle 6"/>
          <p:cNvSpPr/>
          <p:nvPr/>
        </p:nvSpPr>
        <p:spPr>
          <a:xfrm>
            <a:off x="2286000" y="5481935"/>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Bologna</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Rectangle 7"/>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http://en.wikipedia.org/wiki/Bologna</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2816000533"/>
      </p:ext>
    </p:extLst>
  </p:cSld>
  <p:clrMapOvr>
    <a:masterClrMapping/>
  </p:clrMapOvr>
  <p:transition/>
</p:sld>
</file>

<file path=ppt/slides/slide5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743200" y="5481935"/>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Bologna</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Rectangle 7"/>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hlinkClick r:id="rId2"/>
              </a:rPr>
              <a:t>http://en.wikipedia.org/wiki/Bologna</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290" name="Picture 2"/>
          <p:cNvPicPr>
            <a:picLocks noChangeAspect="1" noChangeArrowheads="1"/>
          </p:cNvPicPr>
          <p:nvPr/>
        </p:nvPicPr>
        <p:blipFill>
          <a:blip r:embed="rId3" cstate="print"/>
          <a:srcRect/>
          <a:stretch>
            <a:fillRect/>
          </a:stretch>
        </p:blipFill>
        <p:spPr bwMode="auto">
          <a:xfrm>
            <a:off x="870858" y="62509"/>
            <a:ext cx="2558142" cy="6080663"/>
          </a:xfrm>
          <a:prstGeom prst="rect">
            <a:avLst/>
          </a:prstGeom>
          <a:noFill/>
          <a:ln w="9525">
            <a:noFill/>
            <a:miter lim="800000"/>
            <a:headEnd/>
            <a:tailEnd/>
          </a:ln>
        </p:spPr>
      </p:pic>
      <p:sp>
        <p:nvSpPr>
          <p:cNvPr id="6" name="Rectangle 5"/>
          <p:cNvSpPr/>
          <p:nvPr/>
        </p:nvSpPr>
        <p:spPr>
          <a:xfrm>
            <a:off x="2743200" y="4800600"/>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Two Towers</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814551537"/>
      </p:ext>
    </p:extLst>
  </p:cSld>
  <p:clrMapOvr>
    <a:masterClrMapping/>
  </p:clrMapOvr>
  <p:transition/>
</p:sld>
</file>

<file path=ppt/slides/slide5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p:cNvSpPr/>
          <p:nvPr/>
        </p:nvSpPr>
        <p:spPr>
          <a:xfrm>
            <a:off x="2286000" y="6513370"/>
            <a:ext cx="4572000" cy="253916"/>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http://nyti.ms/1FFtb3D </a:t>
            </a:r>
            <a:endParaRPr kumimoji="0" lang="en-US" sz="105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2697"/>
            <a:ext cx="9144000" cy="6270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1299892"/>
      </p:ext>
    </p:extLst>
  </p:cSld>
  <p:clrMapOvr>
    <a:masterClrMapping/>
  </p:clrMapOvr>
  <p:transition/>
</p:sld>
</file>

<file path=ppt/slides/slide5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cstate="print"/>
          <a:srcRect/>
          <a:stretch>
            <a:fillRect/>
          </a:stretch>
        </p:blipFill>
        <p:spPr bwMode="auto">
          <a:xfrm>
            <a:off x="0" y="68580"/>
            <a:ext cx="9144000" cy="6789420"/>
          </a:xfrm>
          <a:prstGeom prst="rect">
            <a:avLst/>
          </a:prstGeom>
          <a:noFill/>
          <a:ln w="9525">
            <a:noFill/>
            <a:miter lim="800000"/>
            <a:headEnd/>
            <a:tailEnd/>
          </a:ln>
        </p:spPr>
      </p:pic>
      <p:sp>
        <p:nvSpPr>
          <p:cNvPr id="8" name="Rectangle 10"/>
          <p:cNvSpPr>
            <a:spLocks noChangeArrowheads="1"/>
          </p:cNvSpPr>
          <p:nvPr/>
        </p:nvSpPr>
        <p:spPr bwMode="auto">
          <a:xfrm>
            <a:off x="1123750" y="5267425"/>
            <a:ext cx="6934200" cy="63402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1600" b="1" i="0" u="none" strike="noStrike" kern="1200" cap="none" spc="0" normalizeH="0" baseline="0" noProof="0" dirty="0">
                <a:ln>
                  <a:noFill/>
                </a:ln>
                <a:solidFill>
                  <a:srgbClr val="FFFFFF"/>
                </a:solidFill>
                <a:effectLst/>
                <a:uLnTx/>
                <a:uFillTx/>
                <a:latin typeface="Verdana" pitchFamily="34" charset="0"/>
                <a:ea typeface="+mn-ea"/>
                <a:cs typeface="+mn-cs"/>
              </a:rPr>
              <a:t>The Teatro alla Scala in Milan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1600" b="1" i="0" u="none" strike="noStrike" kern="1200" cap="none" spc="0" normalizeH="0" baseline="0" noProof="0" dirty="0">
                <a:ln>
                  <a:noFill/>
                </a:ln>
                <a:solidFill>
                  <a:srgbClr val="FFFFFF"/>
                </a:solidFill>
                <a:effectLst/>
                <a:uLnTx/>
                <a:uFillTx/>
                <a:latin typeface="Verdana" pitchFamily="34" charset="0"/>
                <a:ea typeface="+mn-ea"/>
                <a:cs typeface="+mn-cs"/>
              </a:rPr>
              <a:t>Said to be the greatest opera house in the world</a:t>
            </a:r>
          </a:p>
        </p:txBody>
      </p:sp>
      <p:sp>
        <p:nvSpPr>
          <p:cNvPr id="9" name="Rectangle 4"/>
          <p:cNvSpPr>
            <a:spLocks noChangeArrowheads="1"/>
          </p:cNvSpPr>
          <p:nvPr/>
        </p:nvSpPr>
        <p:spPr bwMode="auto">
          <a:xfrm>
            <a:off x="3181289" y="6553200"/>
            <a:ext cx="27703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http://en.wikipedia.org/wiki/Architecture_of_Italy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220272480"/>
      </p:ext>
    </p:extLst>
  </p:cSld>
  <p:clrMapOvr>
    <a:masterClrMapping/>
  </p:clrMapOvr>
  <p:transition/>
</p:sld>
</file>

<file path=ppt/slides/slide5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srcRect/>
          <a:stretch>
            <a:fillRect/>
          </a:stretch>
        </p:blipFill>
        <p:spPr bwMode="auto">
          <a:xfrm>
            <a:off x="685800" y="704850"/>
            <a:ext cx="7772400" cy="4857750"/>
          </a:xfrm>
          <a:prstGeom prst="rect">
            <a:avLst/>
          </a:prstGeom>
          <a:noFill/>
          <a:ln w="9525">
            <a:solidFill>
              <a:srgbClr val="FFFFFF"/>
            </a:solidFill>
            <a:miter lim="800000"/>
            <a:headEnd/>
            <a:tailEnd/>
          </a:ln>
        </p:spPr>
      </p:pic>
      <p:sp>
        <p:nvSpPr>
          <p:cNvPr id="8" name="Rectangle 7"/>
          <p:cNvSpPr/>
          <p:nvPr/>
        </p:nvSpPr>
        <p:spPr>
          <a:xfrm>
            <a:off x="990600" y="5612118"/>
            <a:ext cx="7162800" cy="1107996"/>
          </a:xfrm>
          <a:prstGeom prst="rect">
            <a:avLst/>
          </a:prstGeom>
        </p:spPr>
        <p:txBody>
          <a:bodyPr wrap="square">
            <a:spAutoFit/>
          </a:bodyPr>
          <a:lstStyle/>
          <a:p>
            <a:pPr>
              <a:spcBef>
                <a:spcPts val="0"/>
              </a:spcBef>
            </a:pPr>
            <a:r>
              <a:rPr lang="en-US" sz="1800" i="0" dirty="0">
                <a:solidFill>
                  <a:srgbClr val="FFFFFF"/>
                </a:solidFill>
              </a:rPr>
              <a:t>The Italian Renaissance Cotton Mansion </a:t>
            </a:r>
          </a:p>
          <a:p>
            <a:pPr>
              <a:spcBef>
                <a:spcPts val="0"/>
              </a:spcBef>
            </a:pPr>
            <a:r>
              <a:rPr lang="en-US" sz="1600" b="0" i="0" dirty="0">
                <a:solidFill>
                  <a:srgbClr val="FFFFFF"/>
                </a:solidFill>
              </a:rPr>
              <a:t>2309 East First Street</a:t>
            </a:r>
          </a:p>
          <a:p>
            <a:pPr>
              <a:spcBef>
                <a:spcPts val="0"/>
              </a:spcBef>
            </a:pPr>
            <a:r>
              <a:rPr lang="en-US" sz="1600" b="0" i="0" dirty="0">
                <a:solidFill>
                  <a:srgbClr val="FFFFFF"/>
                </a:solidFill>
              </a:rPr>
              <a:t>Duluth, Minnesota</a:t>
            </a:r>
          </a:p>
          <a:p>
            <a:pPr>
              <a:spcBef>
                <a:spcPts val="0"/>
              </a:spcBef>
            </a:pPr>
            <a:r>
              <a:rPr lang="en-US" sz="1600" b="0" i="0" dirty="0">
                <a:solidFill>
                  <a:srgbClr val="FFFFFF"/>
                </a:solidFill>
              </a:rPr>
              <a:t>1908</a:t>
            </a:r>
            <a:endParaRPr lang="en-US" sz="1800" b="0" i="0" dirty="0">
              <a:solidFill>
                <a:srgbClr val="FFFFFF"/>
              </a:solidFill>
            </a:endParaRPr>
          </a:p>
        </p:txBody>
      </p:sp>
    </p:spTree>
  </p:cSld>
  <p:clrMapOvr>
    <a:masterClrMapping/>
  </p:clrMapOvr>
  <p:transition/>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3600" b="1" dirty="0">
                <a:solidFill>
                  <a:srgbClr val="000000"/>
                </a:solidFill>
              </a:rPr>
              <a:t>industrial / technological design</a:t>
            </a:r>
            <a:endParaRPr lang="en-US" sz="2400" b="1" dirty="0">
              <a:solidFill>
                <a:srgbClr val="000000"/>
              </a:solidFill>
            </a:endParaRP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4628" name="Rectangle 4"/>
          <p:cNvSpPr>
            <a:spLocks noChangeArrowheads="1"/>
          </p:cNvSpPr>
          <p:nvPr/>
        </p:nvSpPr>
        <p:spPr bwMode="auto">
          <a:xfrm>
            <a:off x="3363206" y="6550093"/>
            <a:ext cx="2411238" cy="215444"/>
          </a:xfrm>
          <a:prstGeom prst="rect">
            <a:avLst/>
          </a:prstGeom>
          <a:noFill/>
          <a:ln w="9525">
            <a:noFill/>
            <a:miter lim="800000"/>
            <a:headEnd/>
            <a:tailEnd/>
          </a:ln>
        </p:spPr>
        <p:txBody>
          <a:bodyPr wrap="none">
            <a:spAutoFit/>
          </a:bodyPr>
          <a:lstStyle/>
          <a:p>
            <a:r>
              <a:rPr lang="en-US" sz="800" b="0" i="0" dirty="0">
                <a:hlinkClick r:id="rId2"/>
              </a:rPr>
              <a:t>http://en.wikipedia.org/wiki/Italian_design</a:t>
            </a:r>
            <a:endParaRPr lang="en-US" sz="800" b="0" i="0" dirty="0"/>
          </a:p>
        </p:txBody>
      </p:sp>
      <p:pic>
        <p:nvPicPr>
          <p:cNvPr id="797698" name="Picture 2"/>
          <p:cNvPicPr>
            <a:picLocks noChangeAspect="1" noChangeArrowheads="1"/>
          </p:cNvPicPr>
          <p:nvPr/>
        </p:nvPicPr>
        <p:blipFill>
          <a:blip r:embed="rId3" cstate="print"/>
          <a:srcRect/>
          <a:stretch>
            <a:fillRect/>
          </a:stretch>
        </p:blipFill>
        <p:spPr bwMode="auto">
          <a:xfrm>
            <a:off x="685800" y="1143000"/>
            <a:ext cx="7772400" cy="4857750"/>
          </a:xfrm>
          <a:prstGeom prst="rect">
            <a:avLst/>
          </a:prstGeom>
          <a:noFill/>
          <a:ln w="9525">
            <a:noFill/>
            <a:miter lim="800000"/>
            <a:headEnd/>
            <a:tailEnd/>
          </a:ln>
        </p:spPr>
      </p:pic>
      <p:sp>
        <p:nvSpPr>
          <p:cNvPr id="13" name="Freeform 12"/>
          <p:cNvSpPr/>
          <p:nvPr/>
        </p:nvSpPr>
        <p:spPr bwMode="auto">
          <a:xfrm>
            <a:off x="3973513" y="2638425"/>
            <a:ext cx="4289424" cy="412750"/>
          </a:xfrm>
          <a:custGeom>
            <a:avLst/>
            <a:gdLst>
              <a:gd name="connsiteX0" fmla="*/ 7937 w 4289424"/>
              <a:gd name="connsiteY0" fmla="*/ 295275 h 412750"/>
              <a:gd name="connsiteX1" fmla="*/ 36512 w 4289424"/>
              <a:gd name="connsiteY1" fmla="*/ 76200 h 412750"/>
              <a:gd name="connsiteX2" fmla="*/ 227012 w 4289424"/>
              <a:gd name="connsiteY2" fmla="*/ 66675 h 412750"/>
              <a:gd name="connsiteX3" fmla="*/ 646112 w 4289424"/>
              <a:gd name="connsiteY3" fmla="*/ 66675 h 412750"/>
              <a:gd name="connsiteX4" fmla="*/ 1150937 w 4289424"/>
              <a:gd name="connsiteY4" fmla="*/ 76200 h 412750"/>
              <a:gd name="connsiteX5" fmla="*/ 1608137 w 4289424"/>
              <a:gd name="connsiteY5" fmla="*/ 76200 h 412750"/>
              <a:gd name="connsiteX6" fmla="*/ 2360612 w 4289424"/>
              <a:gd name="connsiteY6" fmla="*/ 76200 h 412750"/>
              <a:gd name="connsiteX7" fmla="*/ 2722562 w 4289424"/>
              <a:gd name="connsiteY7" fmla="*/ 66675 h 412750"/>
              <a:gd name="connsiteX8" fmla="*/ 3065462 w 4289424"/>
              <a:gd name="connsiteY8" fmla="*/ 9525 h 412750"/>
              <a:gd name="connsiteX9" fmla="*/ 3379787 w 4289424"/>
              <a:gd name="connsiteY9" fmla="*/ 9525 h 412750"/>
              <a:gd name="connsiteX10" fmla="*/ 3713162 w 4289424"/>
              <a:gd name="connsiteY10" fmla="*/ 9525 h 412750"/>
              <a:gd name="connsiteX11" fmla="*/ 3960812 w 4289424"/>
              <a:gd name="connsiteY11" fmla="*/ 19050 h 412750"/>
              <a:gd name="connsiteX12" fmla="*/ 4170362 w 4289424"/>
              <a:gd name="connsiteY12" fmla="*/ 38100 h 412750"/>
              <a:gd name="connsiteX13" fmla="*/ 4256087 w 4289424"/>
              <a:gd name="connsiteY13" fmla="*/ 161925 h 412750"/>
              <a:gd name="connsiteX14" fmla="*/ 4265612 w 4289424"/>
              <a:gd name="connsiteY14" fmla="*/ 276225 h 412750"/>
              <a:gd name="connsiteX15" fmla="*/ 4113212 w 4289424"/>
              <a:gd name="connsiteY15" fmla="*/ 342900 h 412750"/>
              <a:gd name="connsiteX16" fmla="*/ 3798887 w 4289424"/>
              <a:gd name="connsiteY16" fmla="*/ 381000 h 412750"/>
              <a:gd name="connsiteX17" fmla="*/ 3408362 w 4289424"/>
              <a:gd name="connsiteY17" fmla="*/ 409575 h 412750"/>
              <a:gd name="connsiteX18" fmla="*/ 3198812 w 4289424"/>
              <a:gd name="connsiteY18" fmla="*/ 400050 h 412750"/>
              <a:gd name="connsiteX19" fmla="*/ 2817812 w 4289424"/>
              <a:gd name="connsiteY19" fmla="*/ 352425 h 412750"/>
              <a:gd name="connsiteX20" fmla="*/ 2446337 w 4289424"/>
              <a:gd name="connsiteY20" fmla="*/ 390525 h 412750"/>
              <a:gd name="connsiteX21" fmla="*/ 2084387 w 4289424"/>
              <a:gd name="connsiteY21" fmla="*/ 371475 h 412750"/>
              <a:gd name="connsiteX22" fmla="*/ 1589087 w 4289424"/>
              <a:gd name="connsiteY22" fmla="*/ 342900 h 412750"/>
              <a:gd name="connsiteX23" fmla="*/ 1389062 w 4289424"/>
              <a:gd name="connsiteY23" fmla="*/ 333375 h 412750"/>
              <a:gd name="connsiteX24" fmla="*/ 1179512 w 4289424"/>
              <a:gd name="connsiteY24" fmla="*/ 352425 h 412750"/>
              <a:gd name="connsiteX25" fmla="*/ 912812 w 4289424"/>
              <a:gd name="connsiteY25" fmla="*/ 371475 h 412750"/>
              <a:gd name="connsiteX26" fmla="*/ 503237 w 4289424"/>
              <a:gd name="connsiteY26" fmla="*/ 381000 h 412750"/>
              <a:gd name="connsiteX27" fmla="*/ 179387 w 4289424"/>
              <a:gd name="connsiteY27" fmla="*/ 352425 h 412750"/>
              <a:gd name="connsiteX28" fmla="*/ 55562 w 4289424"/>
              <a:gd name="connsiteY28" fmla="*/ 352425 h 412750"/>
              <a:gd name="connsiteX29" fmla="*/ 7937 w 4289424"/>
              <a:gd name="connsiteY29" fmla="*/ 295275 h 41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89424" h="412750">
                <a:moveTo>
                  <a:pt x="7937" y="295275"/>
                </a:moveTo>
                <a:cubicBezTo>
                  <a:pt x="4762" y="249238"/>
                  <a:pt x="0" y="114300"/>
                  <a:pt x="36512" y="76200"/>
                </a:cubicBezTo>
                <a:cubicBezTo>
                  <a:pt x="73024" y="38100"/>
                  <a:pt x="125412" y="68263"/>
                  <a:pt x="227012" y="66675"/>
                </a:cubicBezTo>
                <a:cubicBezTo>
                  <a:pt x="328612" y="65088"/>
                  <a:pt x="646112" y="66675"/>
                  <a:pt x="646112" y="66675"/>
                </a:cubicBezTo>
                <a:lnTo>
                  <a:pt x="1150937" y="76200"/>
                </a:lnTo>
                <a:lnTo>
                  <a:pt x="1608137" y="76200"/>
                </a:lnTo>
                <a:lnTo>
                  <a:pt x="2360612" y="76200"/>
                </a:lnTo>
                <a:cubicBezTo>
                  <a:pt x="2546349" y="74613"/>
                  <a:pt x="2605087" y="77787"/>
                  <a:pt x="2722562" y="66675"/>
                </a:cubicBezTo>
                <a:cubicBezTo>
                  <a:pt x="2840037" y="55563"/>
                  <a:pt x="2955925" y="19050"/>
                  <a:pt x="3065462" y="9525"/>
                </a:cubicBezTo>
                <a:cubicBezTo>
                  <a:pt x="3174999" y="0"/>
                  <a:pt x="3379787" y="9525"/>
                  <a:pt x="3379787" y="9525"/>
                </a:cubicBezTo>
                <a:lnTo>
                  <a:pt x="3713162" y="9525"/>
                </a:lnTo>
                <a:cubicBezTo>
                  <a:pt x="3809999" y="11112"/>
                  <a:pt x="3884612" y="14288"/>
                  <a:pt x="3960812" y="19050"/>
                </a:cubicBezTo>
                <a:cubicBezTo>
                  <a:pt x="4037012" y="23812"/>
                  <a:pt x="4121150" y="14288"/>
                  <a:pt x="4170362" y="38100"/>
                </a:cubicBezTo>
                <a:cubicBezTo>
                  <a:pt x="4219575" y="61913"/>
                  <a:pt x="4240212" y="122238"/>
                  <a:pt x="4256087" y="161925"/>
                </a:cubicBezTo>
                <a:cubicBezTo>
                  <a:pt x="4271962" y="201612"/>
                  <a:pt x="4289424" y="246063"/>
                  <a:pt x="4265612" y="276225"/>
                </a:cubicBezTo>
                <a:cubicBezTo>
                  <a:pt x="4241800" y="306387"/>
                  <a:pt x="4190999" y="325438"/>
                  <a:pt x="4113212" y="342900"/>
                </a:cubicBezTo>
                <a:cubicBezTo>
                  <a:pt x="4035425" y="360362"/>
                  <a:pt x="3916362" y="369888"/>
                  <a:pt x="3798887" y="381000"/>
                </a:cubicBezTo>
                <a:cubicBezTo>
                  <a:pt x="3681412" y="392112"/>
                  <a:pt x="3508374" y="406400"/>
                  <a:pt x="3408362" y="409575"/>
                </a:cubicBezTo>
                <a:cubicBezTo>
                  <a:pt x="3308350" y="412750"/>
                  <a:pt x="3297237" y="409575"/>
                  <a:pt x="3198812" y="400050"/>
                </a:cubicBezTo>
                <a:cubicBezTo>
                  <a:pt x="3100387" y="390525"/>
                  <a:pt x="2943224" y="354012"/>
                  <a:pt x="2817812" y="352425"/>
                </a:cubicBezTo>
                <a:cubicBezTo>
                  <a:pt x="2692400" y="350838"/>
                  <a:pt x="2568574" y="387350"/>
                  <a:pt x="2446337" y="390525"/>
                </a:cubicBezTo>
                <a:cubicBezTo>
                  <a:pt x="2324100" y="393700"/>
                  <a:pt x="2084387" y="371475"/>
                  <a:pt x="2084387" y="371475"/>
                </a:cubicBezTo>
                <a:lnTo>
                  <a:pt x="1589087" y="342900"/>
                </a:lnTo>
                <a:cubicBezTo>
                  <a:pt x="1473199" y="336550"/>
                  <a:pt x="1457324" y="331788"/>
                  <a:pt x="1389062" y="333375"/>
                </a:cubicBezTo>
                <a:cubicBezTo>
                  <a:pt x="1320800" y="334962"/>
                  <a:pt x="1179512" y="352425"/>
                  <a:pt x="1179512" y="352425"/>
                </a:cubicBezTo>
                <a:cubicBezTo>
                  <a:pt x="1100137" y="358775"/>
                  <a:pt x="1025525" y="366713"/>
                  <a:pt x="912812" y="371475"/>
                </a:cubicBezTo>
                <a:cubicBezTo>
                  <a:pt x="800100" y="376238"/>
                  <a:pt x="625474" y="384175"/>
                  <a:pt x="503237" y="381000"/>
                </a:cubicBezTo>
                <a:cubicBezTo>
                  <a:pt x="381000" y="377825"/>
                  <a:pt x="254000" y="357188"/>
                  <a:pt x="179387" y="352425"/>
                </a:cubicBezTo>
                <a:cubicBezTo>
                  <a:pt x="104775" y="347663"/>
                  <a:pt x="85724" y="366712"/>
                  <a:pt x="55562" y="352425"/>
                </a:cubicBezTo>
                <a:cubicBezTo>
                  <a:pt x="25400" y="338138"/>
                  <a:pt x="11112" y="341312"/>
                  <a:pt x="7937" y="295275"/>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pic>
        <p:nvPicPr>
          <p:cNvPr id="797699" name="Picture 3"/>
          <p:cNvPicPr>
            <a:picLocks noChangeAspect="1" noChangeArrowheads="1"/>
          </p:cNvPicPr>
          <p:nvPr/>
        </p:nvPicPr>
        <p:blipFill>
          <a:blip r:embed="rId4" cstate="print"/>
          <a:srcRect/>
          <a:stretch>
            <a:fillRect/>
          </a:stretch>
        </p:blipFill>
        <p:spPr bwMode="auto">
          <a:xfrm>
            <a:off x="805542" y="2423886"/>
            <a:ext cx="7543800" cy="1928374"/>
          </a:xfrm>
          <a:prstGeom prst="rect">
            <a:avLst/>
          </a:prstGeom>
          <a:noFill/>
          <a:ln w="76200">
            <a:solidFill>
              <a:srgbClr val="FFC000"/>
            </a:solidFill>
            <a:miter lim="800000"/>
            <a:headEnd/>
            <a:tailEnd/>
          </a:ln>
        </p:spPr>
      </p:pic>
      <p:sp>
        <p:nvSpPr>
          <p:cNvPr id="6" name="Freeform 5"/>
          <p:cNvSpPr/>
          <p:nvPr/>
        </p:nvSpPr>
        <p:spPr bwMode="auto">
          <a:xfrm>
            <a:off x="787021" y="3048000"/>
            <a:ext cx="7485798" cy="1025857"/>
          </a:xfrm>
          <a:custGeom>
            <a:avLst/>
            <a:gdLst>
              <a:gd name="connsiteX0" fmla="*/ 632346 w 7485798"/>
              <a:gd name="connsiteY0" fmla="*/ 218364 h 889379"/>
              <a:gd name="connsiteX1" fmla="*/ 768824 w 7485798"/>
              <a:gd name="connsiteY1" fmla="*/ 27295 h 889379"/>
              <a:gd name="connsiteX2" fmla="*/ 1069075 w 7485798"/>
              <a:gd name="connsiteY2" fmla="*/ 54591 h 889379"/>
              <a:gd name="connsiteX3" fmla="*/ 1574042 w 7485798"/>
              <a:gd name="connsiteY3" fmla="*/ 109182 h 889379"/>
              <a:gd name="connsiteX4" fmla="*/ 1710519 w 7485798"/>
              <a:gd name="connsiteY4" fmla="*/ 95534 h 889379"/>
              <a:gd name="connsiteX5" fmla="*/ 2010770 w 7485798"/>
              <a:gd name="connsiteY5" fmla="*/ 136477 h 889379"/>
              <a:gd name="connsiteX6" fmla="*/ 2433851 w 7485798"/>
              <a:gd name="connsiteY6" fmla="*/ 122829 h 889379"/>
              <a:gd name="connsiteX7" fmla="*/ 2624919 w 7485798"/>
              <a:gd name="connsiteY7" fmla="*/ 136477 h 889379"/>
              <a:gd name="connsiteX8" fmla="*/ 3020704 w 7485798"/>
              <a:gd name="connsiteY8" fmla="*/ 109182 h 889379"/>
              <a:gd name="connsiteX9" fmla="*/ 3239069 w 7485798"/>
              <a:gd name="connsiteY9" fmla="*/ 109182 h 889379"/>
              <a:gd name="connsiteX10" fmla="*/ 3498376 w 7485798"/>
              <a:gd name="connsiteY10" fmla="*/ 109182 h 889379"/>
              <a:gd name="connsiteX11" fmla="*/ 3771331 w 7485798"/>
              <a:gd name="connsiteY11" fmla="*/ 95534 h 889379"/>
              <a:gd name="connsiteX12" fmla="*/ 4180764 w 7485798"/>
              <a:gd name="connsiteY12" fmla="*/ 150125 h 889379"/>
              <a:gd name="connsiteX13" fmla="*/ 4672083 w 7485798"/>
              <a:gd name="connsiteY13" fmla="*/ 177420 h 889379"/>
              <a:gd name="connsiteX14" fmla="*/ 4931391 w 7485798"/>
              <a:gd name="connsiteY14" fmla="*/ 177420 h 889379"/>
              <a:gd name="connsiteX15" fmla="*/ 5245289 w 7485798"/>
              <a:gd name="connsiteY15" fmla="*/ 150125 h 889379"/>
              <a:gd name="connsiteX16" fmla="*/ 5531892 w 7485798"/>
              <a:gd name="connsiteY16" fmla="*/ 150125 h 889379"/>
              <a:gd name="connsiteX17" fmla="*/ 6023212 w 7485798"/>
              <a:gd name="connsiteY17" fmla="*/ 122829 h 889379"/>
              <a:gd name="connsiteX18" fmla="*/ 6268872 w 7485798"/>
              <a:gd name="connsiteY18" fmla="*/ 81886 h 889379"/>
              <a:gd name="connsiteX19" fmla="*/ 6405349 w 7485798"/>
              <a:gd name="connsiteY19" fmla="*/ 68238 h 889379"/>
              <a:gd name="connsiteX20" fmla="*/ 6719248 w 7485798"/>
              <a:gd name="connsiteY20" fmla="*/ 95534 h 889379"/>
              <a:gd name="connsiteX21" fmla="*/ 6923964 w 7485798"/>
              <a:gd name="connsiteY21" fmla="*/ 95534 h 889379"/>
              <a:gd name="connsiteX22" fmla="*/ 7155976 w 7485798"/>
              <a:gd name="connsiteY22" fmla="*/ 95534 h 889379"/>
              <a:gd name="connsiteX23" fmla="*/ 7278806 w 7485798"/>
              <a:gd name="connsiteY23" fmla="*/ 109182 h 889379"/>
              <a:gd name="connsiteX24" fmla="*/ 7374340 w 7485798"/>
              <a:gd name="connsiteY24" fmla="*/ 122829 h 889379"/>
              <a:gd name="connsiteX25" fmla="*/ 7469875 w 7485798"/>
              <a:gd name="connsiteY25" fmla="*/ 245659 h 889379"/>
              <a:gd name="connsiteX26" fmla="*/ 7469875 w 7485798"/>
              <a:gd name="connsiteY26" fmla="*/ 504967 h 889379"/>
              <a:gd name="connsiteX27" fmla="*/ 7387988 w 7485798"/>
              <a:gd name="connsiteY27" fmla="*/ 627797 h 889379"/>
              <a:gd name="connsiteX28" fmla="*/ 7087737 w 7485798"/>
              <a:gd name="connsiteY28" fmla="*/ 614149 h 889379"/>
              <a:gd name="connsiteX29" fmla="*/ 6869373 w 7485798"/>
              <a:gd name="connsiteY29" fmla="*/ 655092 h 889379"/>
              <a:gd name="connsiteX30" fmla="*/ 6582770 w 7485798"/>
              <a:gd name="connsiteY30" fmla="*/ 655092 h 889379"/>
              <a:gd name="connsiteX31" fmla="*/ 6323463 w 7485798"/>
              <a:gd name="connsiteY31" fmla="*/ 655092 h 889379"/>
              <a:gd name="connsiteX32" fmla="*/ 5968621 w 7485798"/>
              <a:gd name="connsiteY32" fmla="*/ 655092 h 889379"/>
              <a:gd name="connsiteX33" fmla="*/ 5572836 w 7485798"/>
              <a:gd name="connsiteY33" fmla="*/ 655092 h 889379"/>
              <a:gd name="connsiteX34" fmla="*/ 4876800 w 7485798"/>
              <a:gd name="connsiteY34" fmla="*/ 655092 h 889379"/>
              <a:gd name="connsiteX35" fmla="*/ 4617492 w 7485798"/>
              <a:gd name="connsiteY35" fmla="*/ 655092 h 889379"/>
              <a:gd name="connsiteX36" fmla="*/ 4467367 w 7485798"/>
              <a:gd name="connsiteY36" fmla="*/ 655092 h 889379"/>
              <a:gd name="connsiteX37" fmla="*/ 4344537 w 7485798"/>
              <a:gd name="connsiteY37" fmla="*/ 655092 h 889379"/>
              <a:gd name="connsiteX38" fmla="*/ 3798627 w 7485798"/>
              <a:gd name="connsiteY38" fmla="*/ 682388 h 889379"/>
              <a:gd name="connsiteX39" fmla="*/ 3348251 w 7485798"/>
              <a:gd name="connsiteY39" fmla="*/ 682388 h 889379"/>
              <a:gd name="connsiteX40" fmla="*/ 3170830 w 7485798"/>
              <a:gd name="connsiteY40" fmla="*/ 682388 h 889379"/>
              <a:gd name="connsiteX41" fmla="*/ 2966113 w 7485798"/>
              <a:gd name="connsiteY41" fmla="*/ 682388 h 889379"/>
              <a:gd name="connsiteX42" fmla="*/ 2734101 w 7485798"/>
              <a:gd name="connsiteY42" fmla="*/ 696035 h 889379"/>
              <a:gd name="connsiteX43" fmla="*/ 2379260 w 7485798"/>
              <a:gd name="connsiteY43" fmla="*/ 696035 h 889379"/>
              <a:gd name="connsiteX44" fmla="*/ 2010770 w 7485798"/>
              <a:gd name="connsiteY44" fmla="*/ 641444 h 889379"/>
              <a:gd name="connsiteX45" fmla="*/ 1751463 w 7485798"/>
              <a:gd name="connsiteY45" fmla="*/ 641444 h 889379"/>
              <a:gd name="connsiteX46" fmla="*/ 1601337 w 7485798"/>
              <a:gd name="connsiteY46" fmla="*/ 668740 h 889379"/>
              <a:gd name="connsiteX47" fmla="*/ 1423916 w 7485798"/>
              <a:gd name="connsiteY47" fmla="*/ 818865 h 889379"/>
              <a:gd name="connsiteX48" fmla="*/ 1410269 w 7485798"/>
              <a:gd name="connsiteY48" fmla="*/ 832513 h 889379"/>
              <a:gd name="connsiteX49" fmla="*/ 1219200 w 7485798"/>
              <a:gd name="connsiteY49" fmla="*/ 873456 h 889379"/>
              <a:gd name="connsiteX50" fmla="*/ 987188 w 7485798"/>
              <a:gd name="connsiteY50" fmla="*/ 873456 h 889379"/>
              <a:gd name="connsiteX51" fmla="*/ 768824 w 7485798"/>
              <a:gd name="connsiteY51" fmla="*/ 887104 h 889379"/>
              <a:gd name="connsiteX52" fmla="*/ 577755 w 7485798"/>
              <a:gd name="connsiteY52" fmla="*/ 887104 h 889379"/>
              <a:gd name="connsiteX53" fmla="*/ 400334 w 7485798"/>
              <a:gd name="connsiteY53" fmla="*/ 887104 h 889379"/>
              <a:gd name="connsiteX54" fmla="*/ 222913 w 7485798"/>
              <a:gd name="connsiteY54" fmla="*/ 873456 h 889379"/>
              <a:gd name="connsiteX55" fmla="*/ 31845 w 7485798"/>
              <a:gd name="connsiteY55" fmla="*/ 859809 h 889379"/>
              <a:gd name="connsiteX56" fmla="*/ 31845 w 7485798"/>
              <a:gd name="connsiteY56" fmla="*/ 777922 h 889379"/>
              <a:gd name="connsiteX57" fmla="*/ 31845 w 7485798"/>
              <a:gd name="connsiteY57" fmla="*/ 586853 h 889379"/>
              <a:gd name="connsiteX58" fmla="*/ 45492 w 7485798"/>
              <a:gd name="connsiteY58" fmla="*/ 409432 h 889379"/>
              <a:gd name="connsiteX59" fmla="*/ 45492 w 7485798"/>
              <a:gd name="connsiteY59" fmla="*/ 300250 h 889379"/>
              <a:gd name="connsiteX60" fmla="*/ 72788 w 7485798"/>
              <a:gd name="connsiteY60" fmla="*/ 191068 h 889379"/>
              <a:gd name="connsiteX61" fmla="*/ 113731 w 7485798"/>
              <a:gd name="connsiteY61" fmla="*/ 150125 h 889379"/>
              <a:gd name="connsiteX62" fmla="*/ 236561 w 7485798"/>
              <a:gd name="connsiteY62" fmla="*/ 150125 h 8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7485798" h="889379">
                <a:moveTo>
                  <a:pt x="632346" y="218364"/>
                </a:moveTo>
                <a:cubicBezTo>
                  <a:pt x="664191" y="136477"/>
                  <a:pt x="696036" y="54590"/>
                  <a:pt x="768824" y="27295"/>
                </a:cubicBezTo>
                <a:cubicBezTo>
                  <a:pt x="841612" y="0"/>
                  <a:pt x="1069075" y="54591"/>
                  <a:pt x="1069075" y="54591"/>
                </a:cubicBezTo>
                <a:cubicBezTo>
                  <a:pt x="1203278" y="68239"/>
                  <a:pt x="1467135" y="102358"/>
                  <a:pt x="1574042" y="109182"/>
                </a:cubicBezTo>
                <a:cubicBezTo>
                  <a:pt x="1680949" y="116006"/>
                  <a:pt x="1637731" y="90985"/>
                  <a:pt x="1710519" y="95534"/>
                </a:cubicBezTo>
                <a:cubicBezTo>
                  <a:pt x="1783307" y="100083"/>
                  <a:pt x="1890215" y="131928"/>
                  <a:pt x="2010770" y="136477"/>
                </a:cubicBezTo>
                <a:cubicBezTo>
                  <a:pt x="2131325" y="141026"/>
                  <a:pt x="2331493" y="122829"/>
                  <a:pt x="2433851" y="122829"/>
                </a:cubicBezTo>
                <a:cubicBezTo>
                  <a:pt x="2536209" y="122829"/>
                  <a:pt x="2527110" y="138751"/>
                  <a:pt x="2624919" y="136477"/>
                </a:cubicBezTo>
                <a:cubicBezTo>
                  <a:pt x="2722728" y="134203"/>
                  <a:pt x="2918346" y="113731"/>
                  <a:pt x="3020704" y="109182"/>
                </a:cubicBezTo>
                <a:cubicBezTo>
                  <a:pt x="3123062" y="104633"/>
                  <a:pt x="3239069" y="109182"/>
                  <a:pt x="3239069" y="109182"/>
                </a:cubicBezTo>
                <a:cubicBezTo>
                  <a:pt x="3318681" y="109182"/>
                  <a:pt x="3409666" y="111457"/>
                  <a:pt x="3498376" y="109182"/>
                </a:cubicBezTo>
                <a:cubicBezTo>
                  <a:pt x="3587086" y="106907"/>
                  <a:pt x="3657600" y="88710"/>
                  <a:pt x="3771331" y="95534"/>
                </a:cubicBezTo>
                <a:cubicBezTo>
                  <a:pt x="3885062" y="102358"/>
                  <a:pt x="4030639" y="136477"/>
                  <a:pt x="4180764" y="150125"/>
                </a:cubicBezTo>
                <a:cubicBezTo>
                  <a:pt x="4330889" y="163773"/>
                  <a:pt x="4546979" y="172871"/>
                  <a:pt x="4672083" y="177420"/>
                </a:cubicBezTo>
                <a:cubicBezTo>
                  <a:pt x="4797187" y="181969"/>
                  <a:pt x="4835857" y="181969"/>
                  <a:pt x="4931391" y="177420"/>
                </a:cubicBezTo>
                <a:cubicBezTo>
                  <a:pt x="5026925" y="172871"/>
                  <a:pt x="5145206" y="154674"/>
                  <a:pt x="5245289" y="150125"/>
                </a:cubicBezTo>
                <a:cubicBezTo>
                  <a:pt x="5345372" y="145576"/>
                  <a:pt x="5402238" y="154674"/>
                  <a:pt x="5531892" y="150125"/>
                </a:cubicBezTo>
                <a:cubicBezTo>
                  <a:pt x="5661546" y="145576"/>
                  <a:pt x="5900382" y="134202"/>
                  <a:pt x="6023212" y="122829"/>
                </a:cubicBezTo>
                <a:cubicBezTo>
                  <a:pt x="6146042" y="111456"/>
                  <a:pt x="6205183" y="90984"/>
                  <a:pt x="6268872" y="81886"/>
                </a:cubicBezTo>
                <a:cubicBezTo>
                  <a:pt x="6332561" y="72788"/>
                  <a:pt x="6330286" y="65963"/>
                  <a:pt x="6405349" y="68238"/>
                </a:cubicBezTo>
                <a:cubicBezTo>
                  <a:pt x="6480412" y="70513"/>
                  <a:pt x="6632812" y="90985"/>
                  <a:pt x="6719248" y="95534"/>
                </a:cubicBezTo>
                <a:cubicBezTo>
                  <a:pt x="6805684" y="100083"/>
                  <a:pt x="6923964" y="95534"/>
                  <a:pt x="6923964" y="95534"/>
                </a:cubicBezTo>
                <a:cubicBezTo>
                  <a:pt x="6996752" y="95534"/>
                  <a:pt x="7096836" y="93259"/>
                  <a:pt x="7155976" y="95534"/>
                </a:cubicBezTo>
                <a:cubicBezTo>
                  <a:pt x="7215116" y="97809"/>
                  <a:pt x="7242412" y="104633"/>
                  <a:pt x="7278806" y="109182"/>
                </a:cubicBezTo>
                <a:cubicBezTo>
                  <a:pt x="7315200" y="113731"/>
                  <a:pt x="7342495" y="100083"/>
                  <a:pt x="7374340" y="122829"/>
                </a:cubicBezTo>
                <a:cubicBezTo>
                  <a:pt x="7406185" y="145575"/>
                  <a:pt x="7453953" y="181969"/>
                  <a:pt x="7469875" y="245659"/>
                </a:cubicBezTo>
                <a:cubicBezTo>
                  <a:pt x="7485798" y="309349"/>
                  <a:pt x="7483523" y="441277"/>
                  <a:pt x="7469875" y="504967"/>
                </a:cubicBezTo>
                <a:cubicBezTo>
                  <a:pt x="7456227" y="568657"/>
                  <a:pt x="7451678" y="609600"/>
                  <a:pt x="7387988" y="627797"/>
                </a:cubicBezTo>
                <a:cubicBezTo>
                  <a:pt x="7324298" y="645994"/>
                  <a:pt x="7174173" y="609600"/>
                  <a:pt x="7087737" y="614149"/>
                </a:cubicBezTo>
                <a:cubicBezTo>
                  <a:pt x="7001301" y="618698"/>
                  <a:pt x="6953534" y="648268"/>
                  <a:pt x="6869373" y="655092"/>
                </a:cubicBezTo>
                <a:cubicBezTo>
                  <a:pt x="6785212" y="661916"/>
                  <a:pt x="6582770" y="655092"/>
                  <a:pt x="6582770" y="655092"/>
                </a:cubicBezTo>
                <a:lnTo>
                  <a:pt x="6323463" y="655092"/>
                </a:lnTo>
                <a:lnTo>
                  <a:pt x="5968621" y="655092"/>
                </a:lnTo>
                <a:lnTo>
                  <a:pt x="5572836" y="655092"/>
                </a:lnTo>
                <a:lnTo>
                  <a:pt x="4876800" y="655092"/>
                </a:lnTo>
                <a:lnTo>
                  <a:pt x="4617492" y="655092"/>
                </a:lnTo>
                <a:lnTo>
                  <a:pt x="4467367" y="655092"/>
                </a:lnTo>
                <a:lnTo>
                  <a:pt x="4344537" y="655092"/>
                </a:lnTo>
                <a:lnTo>
                  <a:pt x="3798627" y="682388"/>
                </a:lnTo>
                <a:cubicBezTo>
                  <a:pt x="3632579" y="686937"/>
                  <a:pt x="3348251" y="682388"/>
                  <a:pt x="3348251" y="682388"/>
                </a:cubicBezTo>
                <a:lnTo>
                  <a:pt x="3170830" y="682388"/>
                </a:lnTo>
                <a:cubicBezTo>
                  <a:pt x="3107140" y="682388"/>
                  <a:pt x="3038901" y="680114"/>
                  <a:pt x="2966113" y="682388"/>
                </a:cubicBezTo>
                <a:cubicBezTo>
                  <a:pt x="2893325" y="684662"/>
                  <a:pt x="2831910" y="693761"/>
                  <a:pt x="2734101" y="696035"/>
                </a:cubicBezTo>
                <a:cubicBezTo>
                  <a:pt x="2636292" y="698309"/>
                  <a:pt x="2499815" y="705134"/>
                  <a:pt x="2379260" y="696035"/>
                </a:cubicBezTo>
                <a:cubicBezTo>
                  <a:pt x="2258705" y="686937"/>
                  <a:pt x="2115403" y="650542"/>
                  <a:pt x="2010770" y="641444"/>
                </a:cubicBezTo>
                <a:cubicBezTo>
                  <a:pt x="1906137" y="632346"/>
                  <a:pt x="1819702" y="636895"/>
                  <a:pt x="1751463" y="641444"/>
                </a:cubicBezTo>
                <a:cubicBezTo>
                  <a:pt x="1683224" y="645993"/>
                  <a:pt x="1655928" y="639170"/>
                  <a:pt x="1601337" y="668740"/>
                </a:cubicBezTo>
                <a:cubicBezTo>
                  <a:pt x="1546746" y="698310"/>
                  <a:pt x="1455761" y="791570"/>
                  <a:pt x="1423916" y="818865"/>
                </a:cubicBezTo>
                <a:cubicBezTo>
                  <a:pt x="1392071" y="846161"/>
                  <a:pt x="1444388" y="823415"/>
                  <a:pt x="1410269" y="832513"/>
                </a:cubicBezTo>
                <a:cubicBezTo>
                  <a:pt x="1376150" y="841611"/>
                  <a:pt x="1289714" y="866632"/>
                  <a:pt x="1219200" y="873456"/>
                </a:cubicBezTo>
                <a:cubicBezTo>
                  <a:pt x="1148687" y="880280"/>
                  <a:pt x="1062251" y="871181"/>
                  <a:pt x="987188" y="873456"/>
                </a:cubicBezTo>
                <a:cubicBezTo>
                  <a:pt x="912125" y="875731"/>
                  <a:pt x="837063" y="884829"/>
                  <a:pt x="768824" y="887104"/>
                </a:cubicBezTo>
                <a:cubicBezTo>
                  <a:pt x="700585" y="889379"/>
                  <a:pt x="577755" y="887104"/>
                  <a:pt x="577755" y="887104"/>
                </a:cubicBezTo>
                <a:cubicBezTo>
                  <a:pt x="516340" y="887104"/>
                  <a:pt x="459474" y="889379"/>
                  <a:pt x="400334" y="887104"/>
                </a:cubicBezTo>
                <a:cubicBezTo>
                  <a:pt x="341194" y="884829"/>
                  <a:pt x="222913" y="873456"/>
                  <a:pt x="222913" y="873456"/>
                </a:cubicBezTo>
                <a:cubicBezTo>
                  <a:pt x="161498" y="868907"/>
                  <a:pt x="63690" y="875731"/>
                  <a:pt x="31845" y="859809"/>
                </a:cubicBezTo>
                <a:cubicBezTo>
                  <a:pt x="0" y="843887"/>
                  <a:pt x="31845" y="777922"/>
                  <a:pt x="31845" y="777922"/>
                </a:cubicBezTo>
                <a:cubicBezTo>
                  <a:pt x="31845" y="732429"/>
                  <a:pt x="29571" y="648268"/>
                  <a:pt x="31845" y="586853"/>
                </a:cubicBezTo>
                <a:cubicBezTo>
                  <a:pt x="34120" y="525438"/>
                  <a:pt x="43218" y="457199"/>
                  <a:pt x="45492" y="409432"/>
                </a:cubicBezTo>
                <a:cubicBezTo>
                  <a:pt x="47766" y="361665"/>
                  <a:pt x="40943" y="336644"/>
                  <a:pt x="45492" y="300250"/>
                </a:cubicBezTo>
                <a:cubicBezTo>
                  <a:pt x="50041" y="263856"/>
                  <a:pt x="61415" y="216089"/>
                  <a:pt x="72788" y="191068"/>
                </a:cubicBezTo>
                <a:cubicBezTo>
                  <a:pt x="84161" y="166047"/>
                  <a:pt x="86435" y="156949"/>
                  <a:pt x="113731" y="150125"/>
                </a:cubicBezTo>
                <a:cubicBezTo>
                  <a:pt x="141027" y="143301"/>
                  <a:pt x="236561" y="150125"/>
                  <a:pt x="236561" y="150125"/>
                </a:cubicBezTo>
              </a:path>
            </a:pathLst>
          </a:custGeom>
          <a:noFill/>
          <a:ln w="76200" cap="flat" cmpd="sng" algn="ctr">
            <a:solidFill>
              <a:srgbClr val="FF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769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4"/>
          <p:cNvSpPr>
            <a:spLocks noChangeArrowheads="1"/>
          </p:cNvSpPr>
          <p:nvPr/>
        </p:nvSpPr>
        <p:spPr bwMode="auto">
          <a:xfrm>
            <a:off x="1624789" y="6551842"/>
            <a:ext cx="5867312"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https://arstechnica.com/information-technology/2020/07/us-navys-next-warship-will-have-an-italian-accent/</a:t>
            </a:r>
            <a:endParaRPr lang="en-US" sz="800" b="0" i="0" dirty="0">
              <a:solidFill>
                <a:srgbClr val="000000"/>
              </a:solidFill>
            </a:endParaRPr>
          </a:p>
        </p:txBody>
      </p:sp>
      <p:pic>
        <p:nvPicPr>
          <p:cNvPr id="3" name="Picture 2">
            <a:extLst>
              <a:ext uri="{FF2B5EF4-FFF2-40B4-BE49-F238E27FC236}">
                <a16:creationId xmlns:a16="http://schemas.microsoft.com/office/drawing/2014/main" id="{BDA6FA8F-890D-4D0D-BC8F-AB5CA6FBCBB6}"/>
              </a:ext>
            </a:extLst>
          </p:cNvPr>
          <p:cNvPicPr>
            <a:picLocks noChangeAspect="1"/>
          </p:cNvPicPr>
          <p:nvPr/>
        </p:nvPicPr>
        <p:blipFill>
          <a:blip r:embed="rId3"/>
          <a:stretch>
            <a:fillRect/>
          </a:stretch>
        </p:blipFill>
        <p:spPr>
          <a:xfrm>
            <a:off x="914400" y="762000"/>
            <a:ext cx="7315200" cy="5701014"/>
          </a:xfrm>
          <a:prstGeom prst="rect">
            <a:avLst/>
          </a:prstGeom>
        </p:spPr>
      </p:pic>
      <p:pic>
        <p:nvPicPr>
          <p:cNvPr id="5" name="Picture 4">
            <a:extLst>
              <a:ext uri="{FF2B5EF4-FFF2-40B4-BE49-F238E27FC236}">
                <a16:creationId xmlns:a16="http://schemas.microsoft.com/office/drawing/2014/main" id="{E1394E18-B17F-46F8-B9BA-37B2B144FA58}"/>
              </a:ext>
            </a:extLst>
          </p:cNvPr>
          <p:cNvPicPr>
            <a:picLocks noChangeAspect="1"/>
          </p:cNvPicPr>
          <p:nvPr/>
        </p:nvPicPr>
        <p:blipFill>
          <a:blip r:embed="rId4"/>
          <a:stretch>
            <a:fillRect/>
          </a:stretch>
        </p:blipFill>
        <p:spPr>
          <a:xfrm>
            <a:off x="6172200" y="1832043"/>
            <a:ext cx="1911448" cy="615982"/>
          </a:xfrm>
          <a:prstGeom prst="rect">
            <a:avLst/>
          </a:prstGeom>
        </p:spPr>
      </p:pic>
      <p:sp>
        <p:nvSpPr>
          <p:cNvPr id="10" name="TextBox 9">
            <a:extLst>
              <a:ext uri="{FF2B5EF4-FFF2-40B4-BE49-F238E27FC236}">
                <a16:creationId xmlns:a16="http://schemas.microsoft.com/office/drawing/2014/main" id="{F994DAD6-2116-4FB5-9FE4-EA76205257CB}"/>
              </a:ext>
            </a:extLst>
          </p:cNvPr>
          <p:cNvSpPr txBox="1"/>
          <p:nvPr/>
        </p:nvSpPr>
        <p:spPr>
          <a:xfrm>
            <a:off x="1961950" y="1861621"/>
            <a:ext cx="3124200" cy="338554"/>
          </a:xfrm>
          <a:prstGeom prst="rect">
            <a:avLst/>
          </a:prstGeom>
          <a:solidFill>
            <a:srgbClr val="F0F1F2"/>
          </a:solidFill>
          <a:ln>
            <a:noFill/>
          </a:ln>
        </p:spPr>
        <p:txBody>
          <a:bodyPr wrap="square">
            <a:spAutoFit/>
          </a:bodyPr>
          <a:lstStyle/>
          <a:p>
            <a:pPr algn="l"/>
            <a:r>
              <a:rPr lang="it-IT" sz="1600" b="0" i="0" dirty="0">
                <a:latin typeface="+mn-lt"/>
              </a:rPr>
              <a:t>20 July 2020</a:t>
            </a:r>
            <a:endParaRPr lang="en-US" sz="1600" b="0" i="0" dirty="0">
              <a:latin typeface="+mn-lt"/>
            </a:endParaRPr>
          </a:p>
        </p:txBody>
      </p:sp>
    </p:spTree>
  </p:cSld>
  <p:clrMapOvr>
    <a:masterClrMapping/>
  </p:clrMapOvr>
  <p:transition/>
</p:sld>
</file>

<file path=ppt/slides/slide5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1796142" y="656772"/>
            <a:ext cx="5486400" cy="5486400"/>
          </a:xfrm>
          <a:prstGeom prst="rect">
            <a:avLst/>
          </a:prstGeom>
          <a:noFill/>
          <a:ln w="9525">
            <a:noFill/>
            <a:miter lim="800000"/>
            <a:headEnd/>
            <a:tailEnd/>
          </a:ln>
        </p:spPr>
      </p:pic>
    </p:spTree>
    <p:extLst>
      <p:ext uri="{BB962C8B-B14F-4D97-AF65-F5344CB8AC3E}">
        <p14:creationId xmlns:p14="http://schemas.microsoft.com/office/powerpoint/2010/main" val="2626702082"/>
      </p:ext>
    </p:extLst>
  </p:cSld>
  <p:clrMapOvr>
    <a:masterClrMapping/>
  </p:clrMapOvr>
  <p:transition/>
</p:sld>
</file>

<file path=ppt/slides/slide5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2" cstate="print"/>
          <a:srcRect/>
          <a:stretch>
            <a:fillRect/>
          </a:stretch>
        </p:blipFill>
        <p:spPr bwMode="auto">
          <a:xfrm>
            <a:off x="2057400" y="0"/>
            <a:ext cx="4953000" cy="6831724"/>
          </a:xfrm>
          <a:prstGeom prst="rect">
            <a:avLst/>
          </a:prstGeom>
          <a:noFill/>
          <a:ln w="9525">
            <a:noFill/>
            <a:miter lim="800000"/>
            <a:headEnd/>
            <a:tailEnd/>
          </a:ln>
        </p:spPr>
      </p:pic>
      <p:sp>
        <p:nvSpPr>
          <p:cNvPr id="2" name="Rectangle 1"/>
          <p:cNvSpPr/>
          <p:nvPr/>
        </p:nvSpPr>
        <p:spPr>
          <a:xfrm>
            <a:off x="2286000" y="5948923"/>
            <a:ext cx="4572000" cy="800219"/>
          </a:xfrm>
          <a:prstGeom prst="rect">
            <a:avLst/>
          </a:prstGeom>
        </p:spPr>
        <p:txBody>
          <a:bodyPr>
            <a:spAutoFit/>
          </a:bodyPr>
          <a:lstStyle/>
          <a:p>
            <a:r>
              <a:rPr lang="en-US" sz="1400" dirty="0">
                <a:solidFill>
                  <a:srgbClr val="FFFFFF"/>
                </a:solidFill>
                <a:effectLst>
                  <a:outerShdw blurRad="38100" dist="38100" dir="2700000" algn="tl">
                    <a:srgbClr val="000000">
                      <a:alpha val="43137"/>
                    </a:srgbClr>
                  </a:outerShdw>
                </a:effectLst>
              </a:rPr>
              <a:t>Europa and the Bull</a:t>
            </a:r>
            <a:br>
              <a:rPr lang="en-US" sz="1400" dirty="0">
                <a:solidFill>
                  <a:srgbClr val="FFFFFF"/>
                </a:solidFill>
                <a:effectLst>
                  <a:outerShdw blurRad="38100" dist="38100" dir="2700000" algn="tl">
                    <a:srgbClr val="000000">
                      <a:alpha val="43137"/>
                    </a:srgbClr>
                  </a:outerShdw>
                </a:effectLst>
              </a:rPr>
            </a:br>
            <a:r>
              <a:rPr lang="en-US" sz="1400" dirty="0" err="1">
                <a:solidFill>
                  <a:srgbClr val="FFFFFF"/>
                </a:solidFill>
                <a:effectLst>
                  <a:outerShdw blurRad="38100" dist="38100" dir="2700000" algn="tl">
                    <a:srgbClr val="000000">
                      <a:alpha val="43137"/>
                    </a:srgbClr>
                  </a:outerShdw>
                </a:effectLst>
              </a:rPr>
              <a:t>Enlèvement</a:t>
            </a:r>
            <a:r>
              <a:rPr lang="en-US" sz="1400" dirty="0">
                <a:solidFill>
                  <a:srgbClr val="FFFFFF"/>
                </a:solidFill>
                <a:effectLst>
                  <a:outerShdw blurRad="38100" dist="38100" dir="2700000" algn="tl">
                    <a:srgbClr val="000000">
                      <a:alpha val="43137"/>
                    </a:srgbClr>
                  </a:outerShdw>
                </a:effectLst>
              </a:rPr>
              <a:t> </a:t>
            </a:r>
            <a:r>
              <a:rPr lang="en-US" sz="1400" dirty="0" err="1">
                <a:solidFill>
                  <a:srgbClr val="FFFFFF"/>
                </a:solidFill>
                <a:effectLst>
                  <a:outerShdw blurRad="38100" dist="38100" dir="2700000" algn="tl">
                    <a:srgbClr val="000000">
                      <a:alpha val="43137"/>
                    </a:srgbClr>
                  </a:outerShdw>
                </a:effectLst>
              </a:rPr>
              <a:t>d'Europe</a:t>
            </a:r>
            <a:br>
              <a:rPr lang="en-US" sz="1400" dirty="0">
                <a:solidFill>
                  <a:srgbClr val="FFFFFF"/>
                </a:solidFill>
                <a:effectLst>
                  <a:outerShdw blurRad="38100" dist="38100" dir="2700000" algn="tl">
                    <a:srgbClr val="000000">
                      <a:alpha val="43137"/>
                    </a:srgbClr>
                  </a:outerShdw>
                </a:effectLst>
                <a:hlinkClick r:id="rId3">
                  <a:extLst>
                    <a:ext uri="{A12FA001-AC4F-418D-AE19-62706E023703}">
                      <ahyp:hlinkClr xmlns:ahyp="http://schemas.microsoft.com/office/drawing/2018/hyperlinkcolor" val="tx"/>
                    </a:ext>
                  </a:extLst>
                </a:hlinkClick>
              </a:rPr>
            </a:br>
            <a:r>
              <a:rPr lang="en-US" sz="1800" dirty="0">
                <a:solidFill>
                  <a:srgbClr val="FFFFFF"/>
                </a:solidFill>
                <a:effectLst>
                  <a:outerShdw blurRad="38100" dist="38100" dir="2700000" algn="tl">
                    <a:srgbClr val="000000">
                      <a:alpha val="43137"/>
                    </a:srgbClr>
                  </a:outerShdw>
                </a:effectLst>
              </a:rPr>
              <a:t> </a:t>
            </a:r>
            <a:r>
              <a:rPr lang="en-US" sz="1200" i="0" dirty="0" err="1">
                <a:solidFill>
                  <a:srgbClr val="FFFFFF"/>
                </a:solidFill>
                <a:effectLst>
                  <a:outerShdw blurRad="38100" dist="38100" dir="2700000" algn="tl">
                    <a:srgbClr val="000000">
                      <a:alpha val="43137"/>
                    </a:srgbClr>
                  </a:outerShdw>
                </a:effectLst>
              </a:rPr>
              <a:t>Nöel</a:t>
            </a:r>
            <a:r>
              <a:rPr lang="en-US" sz="1200" i="0" dirty="0">
                <a:solidFill>
                  <a:srgbClr val="FFFFFF"/>
                </a:solidFill>
                <a:effectLst>
                  <a:outerShdw blurRad="38100" dist="38100" dir="2700000" algn="tl">
                    <a:srgbClr val="000000">
                      <a:alpha val="43137"/>
                    </a:srgbClr>
                  </a:outerShdw>
                </a:effectLst>
              </a:rPr>
              <a:t>-Nicolas </a:t>
            </a:r>
            <a:r>
              <a:rPr lang="en-US" sz="1200" i="0" dirty="0" err="1">
                <a:solidFill>
                  <a:srgbClr val="FFFFFF"/>
                </a:solidFill>
                <a:effectLst>
                  <a:outerShdw blurRad="38100" dist="38100" dir="2700000" algn="tl">
                    <a:srgbClr val="000000">
                      <a:alpha val="43137"/>
                    </a:srgbClr>
                  </a:outerShdw>
                </a:effectLst>
              </a:rPr>
              <a:t>Coypel</a:t>
            </a:r>
            <a:r>
              <a:rPr lang="en-US" sz="1200" dirty="0">
                <a:solidFill>
                  <a:srgbClr val="FFFFFF"/>
                </a:solidFill>
                <a:effectLst>
                  <a:outerShdw blurRad="38100" dist="38100" dir="2700000" algn="tl">
                    <a:srgbClr val="000000">
                      <a:alpha val="43137"/>
                    </a:srgbClr>
                  </a:outerShdw>
                </a:effectLst>
              </a:rPr>
              <a:t>, c. </a:t>
            </a:r>
            <a:r>
              <a:rPr lang="en-US" sz="1200" i="0" dirty="0">
                <a:solidFill>
                  <a:srgbClr val="FFFFFF"/>
                </a:solidFill>
                <a:effectLst>
                  <a:outerShdw blurRad="38100" dist="38100" dir="2700000" algn="tl">
                    <a:srgbClr val="000000">
                      <a:alpha val="43137"/>
                    </a:srgbClr>
                  </a:outerShdw>
                </a:effectLst>
              </a:rPr>
              <a:t>1726</a:t>
            </a:r>
            <a:endParaRPr lang="en-US" sz="1800" i="0"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96425874"/>
      </p:ext>
    </p:extLst>
  </p:cSld>
  <p:clrMapOvr>
    <a:masterClrMapping/>
  </p:clrMapOvr>
  <p:transition/>
</p:sld>
</file>

<file path=ppt/slides/slide535.xml><?xml version="1.0" encoding="utf-8"?>
<p:sld xmlns:a="http://schemas.openxmlformats.org/drawingml/2006/main" xmlns:r="http://schemas.openxmlformats.org/officeDocument/2006/relationships" xmlns:p="http://schemas.openxmlformats.org/presentationml/2006/main">
  <p:cSld>
    <p:bg>
      <p:bgPr>
        <a:solidFill>
          <a:srgbClr val="1E252D"/>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150D3B-3631-4CB0-92E6-D0099827FA18}"/>
              </a:ext>
            </a:extLst>
          </p:cNvPr>
          <p:cNvSpPr txBox="1"/>
          <p:nvPr/>
        </p:nvSpPr>
        <p:spPr>
          <a:xfrm>
            <a:off x="2286000" y="6248400"/>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rPr>
              <a:t>All yours for around $609,000.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447800" y="6566356"/>
            <a:ext cx="6172200" cy="215444"/>
          </a:xfrm>
          <a:prstGeom prst="rect">
            <a:avLst/>
          </a:prstGeom>
          <a:noFill/>
        </p:spPr>
        <p:txBody>
          <a:bodyPr wrap="square">
            <a:spAutoFit/>
          </a:bodyPr>
          <a:lstStyle/>
          <a:p>
            <a:r>
              <a:rPr lang="en-US" sz="800" dirty="0">
                <a:solidFill>
                  <a:schemeClr val="bg1"/>
                </a:solidFill>
                <a:latin typeface="+mn-lt"/>
                <a:hlinkClick r:id="rId3"/>
              </a:rPr>
              <a:t>https://www.caranddriver.com/lamborghini/revuelto</a:t>
            </a:r>
            <a:endParaRPr lang="en-US" sz="800" dirty="0">
              <a:solidFill>
                <a:schemeClr val="bg1"/>
              </a:solidFill>
              <a:latin typeface="+mn-lt"/>
            </a:endParaRPr>
          </a:p>
        </p:txBody>
      </p:sp>
      <p:pic>
        <p:nvPicPr>
          <p:cNvPr id="1026" name="Picture 2" descr="front three quarter view of green coupe driving on track at sunset with trees in background.">
            <a:extLst>
              <a:ext uri="{FF2B5EF4-FFF2-40B4-BE49-F238E27FC236}">
                <a16:creationId xmlns:a16="http://schemas.microsoft.com/office/drawing/2014/main" id="{4FB7559C-79F3-B2EF-EC35-674C47213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375" y="1219200"/>
            <a:ext cx="8429625" cy="47529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CDDB133-805E-3643-FAED-733040F78CD2}"/>
              </a:ext>
            </a:extLst>
          </p:cNvPr>
          <p:cNvSpPr txBox="1"/>
          <p:nvPr/>
        </p:nvSpPr>
        <p:spPr>
          <a:xfrm>
            <a:off x="609600" y="5334000"/>
            <a:ext cx="81534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2026 Lamborghini </a:t>
            </a:r>
            <a:r>
              <a:rPr lang="en-US" b="1" i="0" dirty="0" err="1">
                <a:solidFill>
                  <a:schemeClr val="bg1"/>
                </a:solidFill>
                <a:effectLst>
                  <a:outerShdw blurRad="38100" dist="38100" dir="2700000" algn="tl">
                    <a:srgbClr val="000000">
                      <a:alpha val="43137"/>
                    </a:srgbClr>
                  </a:outerShdw>
                </a:effectLst>
                <a:latin typeface="+mn-lt"/>
              </a:rPr>
              <a:t>Revuelto</a:t>
            </a:r>
            <a:endParaRPr lang="en-US" b="1" i="0" dirty="0">
              <a:solidFill>
                <a:schemeClr val="bg1"/>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437772202"/>
      </p:ext>
    </p:extLst>
  </p:cSld>
  <p:clrMapOvr>
    <a:masterClrMapping/>
  </p:clrMapOvr>
  <p:transition/>
</p:sld>
</file>

<file path=ppt/slides/slide536.xml><?xml version="1.0" encoding="utf-8"?>
<p:sld xmlns:a="http://schemas.openxmlformats.org/drawingml/2006/main" xmlns:r="http://schemas.openxmlformats.org/officeDocument/2006/relationships" xmlns:p="http://schemas.openxmlformats.org/presentationml/2006/main">
  <p:cSld>
    <p:bg>
      <p:bgPr>
        <a:solidFill>
          <a:srgbClr val="46210F"/>
        </a:solidFill>
        <a:effectLst/>
      </p:bgPr>
    </p:bg>
    <p:spTree>
      <p:nvGrpSpPr>
        <p:cNvPr id="1" name="">
          <a:extLst>
            <a:ext uri="{FF2B5EF4-FFF2-40B4-BE49-F238E27FC236}">
              <a16:creationId xmlns:a16="http://schemas.microsoft.com/office/drawing/2014/main" id="{96AF2F71-D874-F2D0-FCCA-0981A0B65ED2}"/>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71B1759B-5EF2-D6E4-45CC-8BDD976AB6AC}"/>
              </a:ext>
            </a:extLst>
          </p:cNvPr>
          <p:cNvSpPr txBox="1"/>
          <p:nvPr/>
        </p:nvSpPr>
        <p:spPr>
          <a:xfrm>
            <a:off x="2286000" y="6248400"/>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rPr>
              <a:t>All yours for around $608,358. </a:t>
            </a:r>
          </a:p>
        </p:txBody>
      </p:sp>
      <p:sp>
        <p:nvSpPr>
          <p:cNvPr id="11" name="TextBox 10">
            <a:extLst>
              <a:ext uri="{FF2B5EF4-FFF2-40B4-BE49-F238E27FC236}">
                <a16:creationId xmlns:a16="http://schemas.microsoft.com/office/drawing/2014/main" id="{9CAF8D56-EC08-3ADA-9DCF-8B3AB9DCBB07}"/>
              </a:ext>
            </a:extLst>
          </p:cNvPr>
          <p:cNvSpPr txBox="1"/>
          <p:nvPr/>
        </p:nvSpPr>
        <p:spPr>
          <a:xfrm>
            <a:off x="1447800" y="6566356"/>
            <a:ext cx="6172200" cy="215444"/>
          </a:xfrm>
          <a:prstGeom prst="rect">
            <a:avLst/>
          </a:prstGeom>
          <a:noFill/>
        </p:spPr>
        <p:txBody>
          <a:bodyPr wrap="square">
            <a:spAutoFit/>
          </a:bodyPr>
          <a:lstStyle/>
          <a:p>
            <a:r>
              <a:rPr lang="en-US" sz="800" dirty="0">
                <a:solidFill>
                  <a:schemeClr val="bg1"/>
                </a:solidFill>
                <a:latin typeface="+mn-lt"/>
                <a:hlinkClick r:id="rId3"/>
              </a:rPr>
              <a:t>https://www.caranddriver.com/lamborghini/revuelto</a:t>
            </a:r>
            <a:endParaRPr lang="en-US" sz="800" dirty="0">
              <a:solidFill>
                <a:schemeClr val="bg1"/>
              </a:solidFill>
              <a:latin typeface="+mn-lt"/>
            </a:endParaRPr>
          </a:p>
        </p:txBody>
      </p:sp>
      <p:pic>
        <p:nvPicPr>
          <p:cNvPr id="3" name="Picture 2" descr="A sports car parked on a road&#10;&#10;Description automatically generated">
            <a:extLst>
              <a:ext uri="{FF2B5EF4-FFF2-40B4-BE49-F238E27FC236}">
                <a16:creationId xmlns:a16="http://schemas.microsoft.com/office/drawing/2014/main" id="{73C3EC1C-1EDD-B94A-DE35-5C62CA407C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432" y="849630"/>
            <a:ext cx="9144000" cy="5158740"/>
          </a:xfrm>
          <a:prstGeom prst="rect">
            <a:avLst/>
          </a:prstGeom>
        </p:spPr>
      </p:pic>
      <p:sp>
        <p:nvSpPr>
          <p:cNvPr id="4" name="TextBox 3">
            <a:extLst>
              <a:ext uri="{FF2B5EF4-FFF2-40B4-BE49-F238E27FC236}">
                <a16:creationId xmlns:a16="http://schemas.microsoft.com/office/drawing/2014/main" id="{FF8BA143-1879-CC15-173C-B7848139C281}"/>
              </a:ext>
            </a:extLst>
          </p:cNvPr>
          <p:cNvSpPr txBox="1"/>
          <p:nvPr/>
        </p:nvSpPr>
        <p:spPr>
          <a:xfrm>
            <a:off x="609600" y="5334000"/>
            <a:ext cx="81534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2024 Lamborghini </a:t>
            </a:r>
            <a:r>
              <a:rPr lang="en-US" b="1" i="0" dirty="0" err="1">
                <a:solidFill>
                  <a:schemeClr val="bg1"/>
                </a:solidFill>
                <a:effectLst>
                  <a:outerShdw blurRad="38100" dist="38100" dir="2700000" algn="tl">
                    <a:srgbClr val="000000">
                      <a:alpha val="43137"/>
                    </a:srgbClr>
                  </a:outerShdw>
                </a:effectLst>
                <a:latin typeface="+mn-lt"/>
              </a:rPr>
              <a:t>Revuelto</a:t>
            </a:r>
            <a:endParaRPr lang="en-US" b="1" i="0" dirty="0">
              <a:solidFill>
                <a:schemeClr val="bg1"/>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548532999"/>
      </p:ext>
    </p:extLst>
  </p:cSld>
  <p:clrMapOvr>
    <a:masterClrMapping/>
  </p:clrMapOvr>
  <p:transition/>
</p:sld>
</file>

<file path=ppt/slides/slide537.xml><?xml version="1.0" encoding="utf-8"?>
<p:sld xmlns:a="http://schemas.openxmlformats.org/drawingml/2006/main" xmlns:r="http://schemas.openxmlformats.org/officeDocument/2006/relationships" xmlns:p="http://schemas.openxmlformats.org/presentationml/2006/main">
  <p:cSld>
    <p:bg>
      <p:bgPr>
        <a:solidFill>
          <a:srgbClr val="201F1A"/>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150D3B-3631-4CB0-92E6-D0099827FA18}"/>
              </a:ext>
            </a:extLst>
          </p:cNvPr>
          <p:cNvSpPr txBox="1"/>
          <p:nvPr/>
        </p:nvSpPr>
        <p:spPr>
          <a:xfrm>
            <a:off x="2286000" y="6248400"/>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rPr>
              <a:t>All yours for around $270,000.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447800" y="6566356"/>
            <a:ext cx="6172200" cy="215444"/>
          </a:xfrm>
          <a:prstGeom prst="rect">
            <a:avLst/>
          </a:prstGeom>
          <a:noFill/>
        </p:spPr>
        <p:txBody>
          <a:bodyPr wrap="square">
            <a:spAutoFit/>
          </a:bodyPr>
          <a:lstStyle/>
          <a:p>
            <a:r>
              <a:rPr lang="en-US" sz="800" dirty="0">
                <a:solidFill>
                  <a:schemeClr val="bg1"/>
                </a:solidFill>
                <a:latin typeface="+mn-lt"/>
                <a:hlinkClick r:id="rId3"/>
              </a:rPr>
              <a:t>https://blog.dupontregistry.com/lamborghini/new-2023-lamborghini-huracan-sterrato-is-revealed-602-hp-off-road-supercar/</a:t>
            </a:r>
            <a:endParaRPr lang="en-US" sz="800" dirty="0">
              <a:solidFill>
                <a:schemeClr val="bg1"/>
              </a:solidFill>
              <a:latin typeface="+mn-lt"/>
            </a:endParaRPr>
          </a:p>
        </p:txBody>
      </p:sp>
      <p:sp>
        <p:nvSpPr>
          <p:cNvPr id="15" name="TextBox 14">
            <a:extLst>
              <a:ext uri="{FF2B5EF4-FFF2-40B4-BE49-F238E27FC236}">
                <a16:creationId xmlns:a16="http://schemas.microsoft.com/office/drawing/2014/main" id="{193581BE-5BF3-DF04-08D1-EF33D4E6E59E}"/>
              </a:ext>
            </a:extLst>
          </p:cNvPr>
          <p:cNvSpPr txBox="1"/>
          <p:nvPr/>
        </p:nvSpPr>
        <p:spPr>
          <a:xfrm>
            <a:off x="609600" y="5638800"/>
            <a:ext cx="81534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2023 Lamborghini Huracan </a:t>
            </a:r>
            <a:r>
              <a:rPr lang="en-US" b="1" i="0" dirty="0" err="1">
                <a:solidFill>
                  <a:schemeClr val="bg1"/>
                </a:solidFill>
                <a:effectLst>
                  <a:outerShdw blurRad="38100" dist="38100" dir="2700000" algn="tl">
                    <a:srgbClr val="000000">
                      <a:alpha val="43137"/>
                    </a:srgbClr>
                  </a:outerShdw>
                </a:effectLst>
                <a:latin typeface="+mn-lt"/>
              </a:rPr>
              <a:t>Sterrato</a:t>
            </a:r>
            <a:endParaRPr lang="en-US" b="1" i="0" dirty="0">
              <a:solidFill>
                <a:schemeClr val="bg1"/>
              </a:solidFill>
              <a:effectLst>
                <a:outerShdw blurRad="38100" dist="38100" dir="2700000" algn="tl">
                  <a:srgbClr val="000000">
                    <a:alpha val="43137"/>
                  </a:srgbClr>
                </a:outerShdw>
              </a:effectLst>
              <a:latin typeface="+mn-lt"/>
            </a:endParaRPr>
          </a:p>
        </p:txBody>
      </p:sp>
      <p:pic>
        <p:nvPicPr>
          <p:cNvPr id="17" name="Picture 16" descr="A car driving on a road&#10;&#10;Description automatically generated with low confidence">
            <a:extLst>
              <a:ext uri="{FF2B5EF4-FFF2-40B4-BE49-F238E27FC236}">
                <a16:creationId xmlns:a16="http://schemas.microsoft.com/office/drawing/2014/main" id="{A722DAB8-3E59-EE21-3A94-36B3C5CE2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99529"/>
            <a:ext cx="9144000" cy="4572000"/>
          </a:xfrm>
          <a:prstGeom prst="rect">
            <a:avLst/>
          </a:prstGeom>
        </p:spPr>
      </p:pic>
    </p:spTree>
    <p:extLst>
      <p:ext uri="{BB962C8B-B14F-4D97-AF65-F5344CB8AC3E}">
        <p14:creationId xmlns:p14="http://schemas.microsoft.com/office/powerpoint/2010/main" val="2476216573"/>
      </p:ext>
    </p:extLst>
  </p:cSld>
  <p:clrMapOvr>
    <a:masterClrMapping/>
  </p:clrMapOvr>
  <p:transition/>
</p:sld>
</file>

<file path=ppt/slides/slide5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30F0D5-B477-4D08-B75E-65566B533DEB}"/>
              </a:ext>
            </a:extLst>
          </p:cNvPr>
          <p:cNvSpPr txBox="1"/>
          <p:nvPr/>
        </p:nvSpPr>
        <p:spPr>
          <a:xfrm>
            <a:off x="1552875" y="5739825"/>
            <a:ext cx="60198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2022 Lamborghini Sian</a:t>
            </a:r>
          </a:p>
        </p:txBody>
      </p:sp>
      <p:sp>
        <p:nvSpPr>
          <p:cNvPr id="7" name="TextBox 6">
            <a:extLst>
              <a:ext uri="{FF2B5EF4-FFF2-40B4-BE49-F238E27FC236}">
                <a16:creationId xmlns:a16="http://schemas.microsoft.com/office/drawing/2014/main" id="{F7150D3B-3631-4CB0-92E6-D0099827FA18}"/>
              </a:ext>
            </a:extLst>
          </p:cNvPr>
          <p:cNvSpPr txBox="1"/>
          <p:nvPr/>
        </p:nvSpPr>
        <p:spPr>
          <a:xfrm>
            <a:off x="2286000" y="6290846"/>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rPr>
              <a:t>All yours for $3.6 million.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981200" y="6642556"/>
            <a:ext cx="5181600" cy="215444"/>
          </a:xfrm>
          <a:prstGeom prst="rect">
            <a:avLst/>
          </a:prstGeom>
          <a:noFill/>
        </p:spPr>
        <p:txBody>
          <a:bodyPr wrap="square">
            <a:spAutoFit/>
          </a:bodyPr>
          <a:lstStyle/>
          <a:p>
            <a:r>
              <a:rPr lang="en-US" sz="800" dirty="0">
                <a:solidFill>
                  <a:schemeClr val="bg1"/>
                </a:solidFill>
                <a:latin typeface="+mn-lt"/>
                <a:hlinkClick r:id="rId3"/>
              </a:rPr>
              <a:t>https://www.roadandtrack.com/news/a37294264/2022-lamborghini-countach/</a:t>
            </a:r>
            <a:endParaRPr lang="en-US" sz="800" dirty="0">
              <a:solidFill>
                <a:schemeClr val="bg1"/>
              </a:solidFill>
              <a:latin typeface="+mn-lt"/>
            </a:endParaRPr>
          </a:p>
        </p:txBody>
      </p:sp>
      <p:pic>
        <p:nvPicPr>
          <p:cNvPr id="13" name="Picture 12" descr="A green sports car&#10;&#10;Description automatically generated with low confidence">
            <a:extLst>
              <a:ext uri="{FF2B5EF4-FFF2-40B4-BE49-F238E27FC236}">
                <a16:creationId xmlns:a16="http://schemas.microsoft.com/office/drawing/2014/main" id="{2454F765-DE1A-47C3-829C-F2A2725756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3400"/>
            <a:ext cx="9144000" cy="5143500"/>
          </a:xfrm>
          <a:prstGeom prst="rect">
            <a:avLst/>
          </a:prstGeom>
        </p:spPr>
      </p:pic>
    </p:spTree>
    <p:extLst>
      <p:ext uri="{BB962C8B-B14F-4D97-AF65-F5344CB8AC3E}">
        <p14:creationId xmlns:p14="http://schemas.microsoft.com/office/powerpoint/2010/main" val="3561495549"/>
      </p:ext>
    </p:extLst>
  </p:cSld>
  <p:clrMapOvr>
    <a:masterClrMapping/>
  </p:clrMapOvr>
  <p:transition/>
</p:sld>
</file>

<file path=ppt/slides/slide5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DD2A9E-1933-4F63-8787-34F274C1DF6B}"/>
              </a:ext>
            </a:extLst>
          </p:cNvPr>
          <p:cNvPicPr>
            <a:picLocks noChangeAspect="1"/>
          </p:cNvPicPr>
          <p:nvPr/>
        </p:nvPicPr>
        <p:blipFill>
          <a:blip r:embed="rId3"/>
          <a:stretch>
            <a:fillRect/>
          </a:stretch>
        </p:blipFill>
        <p:spPr>
          <a:xfrm>
            <a:off x="0" y="1066800"/>
            <a:ext cx="9144000" cy="4590661"/>
          </a:xfrm>
          <a:prstGeom prst="rect">
            <a:avLst/>
          </a:prstGeom>
        </p:spPr>
      </p:pic>
      <p:sp>
        <p:nvSpPr>
          <p:cNvPr id="5" name="TextBox 4">
            <a:extLst>
              <a:ext uri="{FF2B5EF4-FFF2-40B4-BE49-F238E27FC236}">
                <a16:creationId xmlns:a16="http://schemas.microsoft.com/office/drawing/2014/main" id="{1E30F0D5-B477-4D08-B75E-65566B533DEB}"/>
              </a:ext>
            </a:extLst>
          </p:cNvPr>
          <p:cNvSpPr txBox="1"/>
          <p:nvPr/>
        </p:nvSpPr>
        <p:spPr>
          <a:xfrm>
            <a:off x="1552875" y="5739825"/>
            <a:ext cx="60198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2022 Lamborghini </a:t>
            </a:r>
            <a:r>
              <a:rPr lang="en-US" b="1" i="0" dirty="0" err="1">
                <a:solidFill>
                  <a:schemeClr val="bg1"/>
                </a:solidFill>
                <a:effectLst>
                  <a:outerShdw blurRad="38100" dist="38100" dir="2700000" algn="tl">
                    <a:srgbClr val="000000">
                      <a:alpha val="43137"/>
                    </a:srgbClr>
                  </a:outerShdw>
                </a:effectLst>
                <a:latin typeface="+mn-lt"/>
              </a:rPr>
              <a:t>Countach</a:t>
            </a:r>
            <a:endParaRPr lang="en-US" b="1" i="0" dirty="0">
              <a:solidFill>
                <a:schemeClr val="bg1"/>
              </a:solidFill>
              <a:effectLst>
                <a:outerShdw blurRad="38100" dist="38100" dir="2700000" algn="tl">
                  <a:srgbClr val="000000">
                    <a:alpha val="43137"/>
                  </a:srgbClr>
                </a:outerShdw>
              </a:effectLst>
              <a:latin typeface="+mn-lt"/>
            </a:endParaRPr>
          </a:p>
        </p:txBody>
      </p:sp>
      <p:sp>
        <p:nvSpPr>
          <p:cNvPr id="7" name="TextBox 6">
            <a:extLst>
              <a:ext uri="{FF2B5EF4-FFF2-40B4-BE49-F238E27FC236}">
                <a16:creationId xmlns:a16="http://schemas.microsoft.com/office/drawing/2014/main" id="{F7150D3B-3631-4CB0-92E6-D0099827FA18}"/>
              </a:ext>
            </a:extLst>
          </p:cNvPr>
          <p:cNvSpPr txBox="1"/>
          <p:nvPr/>
        </p:nvSpPr>
        <p:spPr>
          <a:xfrm>
            <a:off x="2286000" y="6290846"/>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rPr>
              <a:t>All yours for $2.64 million. </a:t>
            </a:r>
          </a:p>
        </p:txBody>
      </p:sp>
      <p:sp>
        <p:nvSpPr>
          <p:cNvPr id="11" name="TextBox 10">
            <a:extLst>
              <a:ext uri="{FF2B5EF4-FFF2-40B4-BE49-F238E27FC236}">
                <a16:creationId xmlns:a16="http://schemas.microsoft.com/office/drawing/2014/main" id="{E1E300F9-078C-46C4-91CE-D249DAA3557C}"/>
              </a:ext>
            </a:extLst>
          </p:cNvPr>
          <p:cNvSpPr txBox="1"/>
          <p:nvPr/>
        </p:nvSpPr>
        <p:spPr>
          <a:xfrm>
            <a:off x="1981200" y="6642556"/>
            <a:ext cx="5181600" cy="215444"/>
          </a:xfrm>
          <a:prstGeom prst="rect">
            <a:avLst/>
          </a:prstGeom>
          <a:noFill/>
        </p:spPr>
        <p:txBody>
          <a:bodyPr wrap="square">
            <a:spAutoFit/>
          </a:bodyPr>
          <a:lstStyle/>
          <a:p>
            <a:r>
              <a:rPr lang="en-US" sz="800" dirty="0">
                <a:solidFill>
                  <a:schemeClr val="bg1"/>
                </a:solidFill>
                <a:latin typeface="+mn-lt"/>
                <a:hlinkClick r:id="rId4"/>
              </a:rPr>
              <a:t>https://www.roadandtrack.com/news/a37294264/2022-lamborghini-countach/</a:t>
            </a:r>
            <a:endParaRPr lang="en-US" sz="800" dirty="0">
              <a:solidFill>
                <a:schemeClr val="bg1"/>
              </a:solidFill>
              <a:latin typeface="+mn-lt"/>
            </a:endParaRPr>
          </a:p>
        </p:txBody>
      </p:sp>
    </p:spTree>
    <p:extLst>
      <p:ext uri="{BB962C8B-B14F-4D97-AF65-F5344CB8AC3E}">
        <p14:creationId xmlns:p14="http://schemas.microsoft.com/office/powerpoint/2010/main" val="1489716522"/>
      </p:ext>
    </p:extLst>
  </p:cSld>
  <p:clrMapOvr>
    <a:masterClrMapping/>
  </p:clrMapOvr>
  <p:transition/>
</p:sld>
</file>

<file path=ppt/slides/slide5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2945704"/>
            <a:ext cx="7162800" cy="1946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sld>
</file>

<file path=ppt/slides/slide5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BBA71CC-7EFB-429C-B374-D25DD43EF5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1429512"/>
            <a:ext cx="4572000" cy="4590288"/>
          </a:xfrm>
          <a:prstGeom prst="rect">
            <a:avLst/>
          </a:prstGeom>
          <a:solidFill>
            <a:schemeClr val="tx1"/>
          </a:solidFill>
        </p:spPr>
      </p:pic>
    </p:spTree>
    <p:extLst>
      <p:ext uri="{BB962C8B-B14F-4D97-AF65-F5344CB8AC3E}">
        <p14:creationId xmlns:p14="http://schemas.microsoft.com/office/powerpoint/2010/main" val="1945434504"/>
      </p:ext>
    </p:extLst>
  </p:cSld>
  <p:clrMapOvr>
    <a:masterClrMapping/>
  </p:clrMapOvr>
  <p:transition/>
</p:sld>
</file>

<file path=ppt/slides/slide542.xml><?xml version="1.0" encoding="utf-8"?>
<p:sld xmlns:a="http://schemas.openxmlformats.org/drawingml/2006/main" xmlns:r="http://schemas.openxmlformats.org/officeDocument/2006/relationships" xmlns:p="http://schemas.openxmlformats.org/presentationml/2006/main">
  <p:cSld>
    <p:bg>
      <p:bgPr>
        <a:solidFill>
          <a:srgbClr val="111619"/>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72CB7FA-FF94-49BD-8AB6-2B5C7150322D}"/>
              </a:ext>
            </a:extLst>
          </p:cNvPr>
          <p:cNvSpPr txBox="1"/>
          <p:nvPr/>
        </p:nvSpPr>
        <p:spPr>
          <a:xfrm>
            <a:off x="228600" y="5739825"/>
            <a:ext cx="8686800" cy="584775"/>
          </a:xfrm>
          <a:prstGeom prst="rect">
            <a:avLst/>
          </a:prstGeom>
          <a:noFill/>
        </p:spPr>
        <p:txBody>
          <a:bodyPr wrap="square">
            <a:spAutoFit/>
          </a:bodyPr>
          <a:lstStyle/>
          <a:p>
            <a:r>
              <a:rPr lang="it-IT" i="0" dirty="0">
                <a:solidFill>
                  <a:schemeClr val="bg1"/>
                </a:solidFill>
                <a:effectLst>
                  <a:outerShdw blurRad="38100" dist="38100" dir="2700000" algn="tl">
                    <a:srgbClr val="000000">
                      <a:alpha val="43137"/>
                    </a:srgbClr>
                  </a:outerShdw>
                </a:effectLst>
                <a:latin typeface="+mn-lt"/>
              </a:rPr>
              <a:t>2024 Alfa Romeo Stelvio Quadrifoglio</a:t>
            </a:r>
            <a:endParaRPr lang="en-US" i="0" dirty="0">
              <a:solidFill>
                <a:schemeClr val="bg1"/>
              </a:solidFill>
              <a:effectLst>
                <a:outerShdw blurRad="38100" dist="38100" dir="2700000" algn="tl">
                  <a:srgbClr val="000000">
                    <a:alpha val="43137"/>
                  </a:srgbClr>
                </a:outerShdw>
              </a:effectLst>
              <a:latin typeface="+mn-lt"/>
            </a:endParaRPr>
          </a:p>
        </p:txBody>
      </p:sp>
      <p:sp>
        <p:nvSpPr>
          <p:cNvPr id="8" name="TextBox 7">
            <a:extLst>
              <a:ext uri="{FF2B5EF4-FFF2-40B4-BE49-F238E27FC236}">
                <a16:creationId xmlns:a16="http://schemas.microsoft.com/office/drawing/2014/main" id="{29D1507F-C241-47FF-9B45-7DFFCF20286E}"/>
              </a:ext>
            </a:extLst>
          </p:cNvPr>
          <p:cNvSpPr txBox="1"/>
          <p:nvPr/>
        </p:nvSpPr>
        <p:spPr>
          <a:xfrm>
            <a:off x="2286000" y="6629400"/>
            <a:ext cx="4572000" cy="215444"/>
          </a:xfrm>
          <a:prstGeom prst="rect">
            <a:avLst/>
          </a:prstGeom>
          <a:noFill/>
        </p:spPr>
        <p:txBody>
          <a:bodyPr wrap="square">
            <a:spAutoFit/>
          </a:bodyPr>
          <a:lstStyle/>
          <a:p>
            <a:r>
              <a:rPr lang="en-US" sz="800" b="0" dirty="0">
                <a:latin typeface="+mn-lt"/>
                <a:hlinkClick r:id="rId2"/>
              </a:rPr>
              <a:t>https://www.alfaromeousa.com/cars/giulia/quadrifoglio</a:t>
            </a:r>
            <a:endParaRPr lang="en-US" sz="800" b="0" dirty="0">
              <a:latin typeface="+mn-lt"/>
            </a:endParaRPr>
          </a:p>
        </p:txBody>
      </p:sp>
      <p:pic>
        <p:nvPicPr>
          <p:cNvPr id="2" name="Picture 1">
            <a:extLst>
              <a:ext uri="{FF2B5EF4-FFF2-40B4-BE49-F238E27FC236}">
                <a16:creationId xmlns:a16="http://schemas.microsoft.com/office/drawing/2014/main" id="{DD410A65-38C6-CA32-6EDC-3BE39907B97F}"/>
              </a:ext>
            </a:extLst>
          </p:cNvPr>
          <p:cNvPicPr>
            <a:picLocks noChangeAspect="1"/>
          </p:cNvPicPr>
          <p:nvPr/>
        </p:nvPicPr>
        <p:blipFill>
          <a:blip r:embed="rId3"/>
          <a:stretch>
            <a:fillRect/>
          </a:stretch>
        </p:blipFill>
        <p:spPr>
          <a:xfrm>
            <a:off x="0" y="1714500"/>
            <a:ext cx="9144000" cy="3429000"/>
          </a:xfrm>
          <a:prstGeom prst="rect">
            <a:avLst/>
          </a:prstGeom>
        </p:spPr>
      </p:pic>
    </p:spTree>
    <p:extLst>
      <p:ext uri="{BB962C8B-B14F-4D97-AF65-F5344CB8AC3E}">
        <p14:creationId xmlns:p14="http://schemas.microsoft.com/office/powerpoint/2010/main" val="4034524672"/>
      </p:ext>
    </p:extLst>
  </p:cSld>
  <p:clrMapOvr>
    <a:masterClrMapping/>
  </p:clrMapOvr>
  <p:transition/>
</p:sld>
</file>

<file path=ppt/slides/slide5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390538-487A-431F-A067-360D91D6434A}"/>
              </a:ext>
            </a:extLst>
          </p:cNvPr>
          <p:cNvPicPr>
            <a:picLocks noChangeAspect="1"/>
          </p:cNvPicPr>
          <p:nvPr/>
        </p:nvPicPr>
        <p:blipFill>
          <a:blip r:embed="rId2"/>
          <a:stretch>
            <a:fillRect/>
          </a:stretch>
        </p:blipFill>
        <p:spPr>
          <a:xfrm>
            <a:off x="457200" y="1148715"/>
            <a:ext cx="8229600" cy="5023485"/>
          </a:xfrm>
          <a:prstGeom prst="rect">
            <a:avLst/>
          </a:prstGeom>
        </p:spPr>
      </p:pic>
      <p:sp>
        <p:nvSpPr>
          <p:cNvPr id="6" name="TextBox 5">
            <a:extLst>
              <a:ext uri="{FF2B5EF4-FFF2-40B4-BE49-F238E27FC236}">
                <a16:creationId xmlns:a16="http://schemas.microsoft.com/office/drawing/2014/main" id="{772CB7FA-FF94-49BD-8AB6-2B5C7150322D}"/>
              </a:ext>
            </a:extLst>
          </p:cNvPr>
          <p:cNvSpPr txBox="1"/>
          <p:nvPr/>
        </p:nvSpPr>
        <p:spPr>
          <a:xfrm>
            <a:off x="228600" y="5739825"/>
            <a:ext cx="8686800" cy="584775"/>
          </a:xfrm>
          <a:prstGeom prst="rect">
            <a:avLst/>
          </a:prstGeom>
          <a:noFill/>
        </p:spPr>
        <p:txBody>
          <a:bodyPr wrap="square">
            <a:spAutoFit/>
          </a:bodyPr>
          <a:lstStyle/>
          <a:p>
            <a:r>
              <a:rPr lang="it-IT" i="0" dirty="0">
                <a:effectLst>
                  <a:outerShdw blurRad="38100" dist="38100" dir="2700000" algn="tl">
                    <a:srgbClr val="000000">
                      <a:alpha val="43137"/>
                    </a:srgbClr>
                  </a:outerShdw>
                </a:effectLst>
                <a:latin typeface="+mn-lt"/>
              </a:rPr>
              <a:t>2022/2023 Alfa Romeo Stelvio Quadrifoglio</a:t>
            </a:r>
            <a:endParaRPr lang="en-US" i="0" dirty="0">
              <a:effectLst>
                <a:outerShdw blurRad="38100" dist="38100" dir="2700000" algn="tl">
                  <a:srgbClr val="000000">
                    <a:alpha val="43137"/>
                  </a:srgbClr>
                </a:outerShdw>
              </a:effectLst>
              <a:latin typeface="+mn-lt"/>
            </a:endParaRPr>
          </a:p>
        </p:txBody>
      </p:sp>
      <p:sp>
        <p:nvSpPr>
          <p:cNvPr id="8" name="TextBox 7">
            <a:extLst>
              <a:ext uri="{FF2B5EF4-FFF2-40B4-BE49-F238E27FC236}">
                <a16:creationId xmlns:a16="http://schemas.microsoft.com/office/drawing/2014/main" id="{29D1507F-C241-47FF-9B45-7DFFCF20286E}"/>
              </a:ext>
            </a:extLst>
          </p:cNvPr>
          <p:cNvSpPr txBox="1"/>
          <p:nvPr/>
        </p:nvSpPr>
        <p:spPr>
          <a:xfrm>
            <a:off x="2286000" y="6629400"/>
            <a:ext cx="4572000" cy="215444"/>
          </a:xfrm>
          <a:prstGeom prst="rect">
            <a:avLst/>
          </a:prstGeom>
          <a:noFill/>
        </p:spPr>
        <p:txBody>
          <a:bodyPr wrap="square">
            <a:spAutoFit/>
          </a:bodyPr>
          <a:lstStyle/>
          <a:p>
            <a:r>
              <a:rPr lang="en-US" sz="800" b="0" dirty="0">
                <a:latin typeface="+mn-lt"/>
                <a:hlinkClick r:id="rId3"/>
              </a:rPr>
              <a:t>Source</a:t>
            </a:r>
            <a:endParaRPr lang="en-US" sz="800" b="0" dirty="0">
              <a:latin typeface="+mn-lt"/>
            </a:endParaRPr>
          </a:p>
        </p:txBody>
      </p:sp>
    </p:spTree>
    <p:extLst>
      <p:ext uri="{BB962C8B-B14F-4D97-AF65-F5344CB8AC3E}">
        <p14:creationId xmlns:p14="http://schemas.microsoft.com/office/powerpoint/2010/main" val="3428918195"/>
      </p:ext>
    </p:extLst>
  </p:cSld>
  <p:clrMapOvr>
    <a:masterClrMapping/>
  </p:clrMapOvr>
  <p:transition/>
</p:sld>
</file>

<file path=ppt/slides/slide5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cstate="print"/>
          <a:srcRect/>
          <a:stretch>
            <a:fillRect/>
          </a:stretch>
        </p:blipFill>
        <p:spPr bwMode="auto">
          <a:xfrm>
            <a:off x="2714625" y="576263"/>
            <a:ext cx="3714750" cy="5705475"/>
          </a:xfrm>
          <a:prstGeom prst="rect">
            <a:avLst/>
          </a:prstGeom>
          <a:noFill/>
          <a:ln w="9525">
            <a:noFill/>
            <a:miter lim="800000"/>
            <a:headEnd/>
            <a:tailEnd/>
          </a:ln>
        </p:spPr>
      </p:pic>
    </p:spTree>
    <p:extLst>
      <p:ext uri="{BB962C8B-B14F-4D97-AF65-F5344CB8AC3E}">
        <p14:creationId xmlns:p14="http://schemas.microsoft.com/office/powerpoint/2010/main" val="3797094548"/>
      </p:ext>
    </p:extLst>
  </p:cSld>
  <p:clrMapOvr>
    <a:masterClrMapping/>
  </p:clrMapOvr>
  <p:transition/>
</p:sld>
</file>

<file path=ppt/slides/slide545.xml><?xml version="1.0" encoding="utf-8"?>
<p:sld xmlns:a="http://schemas.openxmlformats.org/drawingml/2006/main" xmlns:r="http://schemas.openxmlformats.org/officeDocument/2006/relationships" xmlns:p="http://schemas.openxmlformats.org/presentationml/2006/main">
  <p:cSld>
    <p:bg>
      <p:bgPr>
        <a:solidFill>
          <a:srgbClr val="3E261A"/>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C6D1854D-C5C0-FB53-E3F3-E1D4C6C8E4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09800"/>
            <a:ext cx="9144000" cy="26596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6B5FABE-E6CF-4A53-935F-B4BB6251DE59}"/>
              </a:ext>
            </a:extLst>
          </p:cNvPr>
          <p:cNvSpPr txBox="1"/>
          <p:nvPr/>
        </p:nvSpPr>
        <p:spPr>
          <a:xfrm>
            <a:off x="1383098" y="6173986"/>
            <a:ext cx="6363902" cy="584775"/>
          </a:xfrm>
          <a:prstGeom prst="rect">
            <a:avLst/>
          </a:prstGeom>
          <a:noFill/>
        </p:spPr>
        <p:txBody>
          <a:bodyPr wrap="square">
            <a:spAutoFit/>
          </a:bodyPr>
          <a:lstStyle/>
          <a:p>
            <a:r>
              <a:rPr lang="en-US" i="0" dirty="0">
                <a:solidFill>
                  <a:srgbClr val="DBCBCC"/>
                </a:solidFill>
                <a:effectLst>
                  <a:outerShdw blurRad="38100" dist="38100" dir="2700000" algn="tl">
                    <a:srgbClr val="000000">
                      <a:alpha val="43137"/>
                    </a:srgbClr>
                  </a:outerShdw>
                </a:effectLst>
                <a:latin typeface="+mn-lt"/>
              </a:rPr>
              <a:t>2026 Maserati </a:t>
            </a:r>
            <a:r>
              <a:rPr lang="en-US" b="1" dirty="0" err="1">
                <a:solidFill>
                  <a:srgbClr val="DBCBCC"/>
                </a:solidFill>
                <a:effectLst>
                  <a:outerShdw blurRad="38100" dist="38100" dir="2700000" algn="tl">
                    <a:srgbClr val="000000">
                      <a:alpha val="43137"/>
                    </a:srgbClr>
                  </a:outerShdw>
                </a:effectLst>
              </a:rPr>
              <a:t>GranTurismo</a:t>
            </a:r>
            <a:endParaRPr lang="en-US" b="1" dirty="0">
              <a:solidFill>
                <a:srgbClr val="DBCBC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04165333"/>
      </p:ext>
    </p:extLst>
  </p:cSld>
  <p:clrMapOvr>
    <a:masterClrMapping/>
  </p:clrMapOvr>
  <p:transition/>
</p:sld>
</file>

<file path=ppt/slides/slide546.xml><?xml version="1.0" encoding="utf-8"?>
<p:sld xmlns:a="http://schemas.openxmlformats.org/drawingml/2006/main" xmlns:r="http://schemas.openxmlformats.org/officeDocument/2006/relationships" xmlns:p="http://schemas.openxmlformats.org/presentationml/2006/main">
  <p:cSld>
    <p:bg>
      <p:bgPr>
        <a:solidFill>
          <a:srgbClr val="1A2B3F"/>
        </a:solidFill>
        <a:effectLst/>
      </p:bgPr>
    </p:bg>
    <p:spTree>
      <p:nvGrpSpPr>
        <p:cNvPr id="1" name="">
          <a:extLst>
            <a:ext uri="{FF2B5EF4-FFF2-40B4-BE49-F238E27FC236}">
              <a16:creationId xmlns:a16="http://schemas.microsoft.com/office/drawing/2014/main" id="{C84A07E1-63CA-9364-D871-5F52FE5DCBF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37A473F-5C2B-8B7C-4129-7651D9CF04E2}"/>
              </a:ext>
            </a:extLst>
          </p:cNvPr>
          <p:cNvSpPr txBox="1"/>
          <p:nvPr/>
        </p:nvSpPr>
        <p:spPr>
          <a:xfrm>
            <a:off x="1383098" y="6173986"/>
            <a:ext cx="6363902" cy="584775"/>
          </a:xfrm>
          <a:prstGeom prst="rect">
            <a:avLst/>
          </a:prstGeom>
          <a:noFill/>
        </p:spPr>
        <p:txBody>
          <a:bodyPr wrap="square">
            <a:spAutoFit/>
          </a:bodyPr>
          <a:lstStyle/>
          <a:p>
            <a:r>
              <a:rPr lang="en-US" i="0" dirty="0">
                <a:solidFill>
                  <a:srgbClr val="9D9C95"/>
                </a:solidFill>
                <a:effectLst>
                  <a:outerShdw blurRad="38100" dist="38100" dir="2700000" algn="tl">
                    <a:srgbClr val="000000">
                      <a:alpha val="43137"/>
                    </a:srgbClr>
                  </a:outerShdw>
                </a:effectLst>
                <a:latin typeface="+mn-lt"/>
              </a:rPr>
              <a:t>2024 Maserati </a:t>
            </a:r>
            <a:r>
              <a:rPr lang="en-US" b="1" dirty="0" err="1">
                <a:solidFill>
                  <a:srgbClr val="9D9C95"/>
                </a:solidFill>
                <a:effectLst>
                  <a:outerShdw blurRad="38100" dist="38100" dir="2700000" algn="tl">
                    <a:srgbClr val="000000">
                      <a:alpha val="43137"/>
                    </a:srgbClr>
                  </a:outerShdw>
                </a:effectLst>
              </a:rPr>
              <a:t>GranTurismo</a:t>
            </a:r>
            <a:endParaRPr lang="en-US" b="1" dirty="0">
              <a:solidFill>
                <a:srgbClr val="9D9C95"/>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3A03A65D-D11E-7FC5-7C4C-256803D19AA0}"/>
              </a:ext>
            </a:extLst>
          </p:cNvPr>
          <p:cNvPicPr>
            <a:picLocks noChangeAspect="1"/>
          </p:cNvPicPr>
          <p:nvPr/>
        </p:nvPicPr>
        <p:blipFill>
          <a:blip r:embed="rId2"/>
          <a:stretch>
            <a:fillRect/>
          </a:stretch>
        </p:blipFill>
        <p:spPr>
          <a:xfrm>
            <a:off x="5749" y="0"/>
            <a:ext cx="9144000" cy="6092191"/>
          </a:xfrm>
          <a:prstGeom prst="rect">
            <a:avLst/>
          </a:prstGeom>
          <a:solidFill>
            <a:srgbClr val="1A2F44"/>
          </a:solidFill>
        </p:spPr>
      </p:pic>
    </p:spTree>
    <p:extLst>
      <p:ext uri="{BB962C8B-B14F-4D97-AF65-F5344CB8AC3E}">
        <p14:creationId xmlns:p14="http://schemas.microsoft.com/office/powerpoint/2010/main" val="3168740719"/>
      </p:ext>
    </p:extLst>
  </p:cSld>
  <p:clrMapOvr>
    <a:masterClrMapping/>
  </p:clrMapOvr>
  <p:transition/>
</p:sld>
</file>

<file path=ppt/slides/slide547.xml><?xml version="1.0" encoding="utf-8"?>
<p:sld xmlns:a="http://schemas.openxmlformats.org/drawingml/2006/main" xmlns:r="http://schemas.openxmlformats.org/officeDocument/2006/relationships" xmlns:p="http://schemas.openxmlformats.org/presentationml/2006/main">
  <p:cSld>
    <p:bg>
      <p:bgPr>
        <a:solidFill>
          <a:srgbClr val="4E82BE"/>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E2A172-F759-46E6-9AC4-FFD0751307CB}"/>
              </a:ext>
            </a:extLst>
          </p:cNvPr>
          <p:cNvPicPr>
            <a:picLocks noChangeAspect="1"/>
          </p:cNvPicPr>
          <p:nvPr/>
        </p:nvPicPr>
        <p:blipFill>
          <a:blip r:embed="rId2"/>
          <a:stretch>
            <a:fillRect/>
          </a:stretch>
        </p:blipFill>
        <p:spPr>
          <a:xfrm>
            <a:off x="0" y="685800"/>
            <a:ext cx="9142572" cy="6096953"/>
          </a:xfrm>
          <a:prstGeom prst="rect">
            <a:avLst/>
          </a:prstGeom>
        </p:spPr>
      </p:pic>
      <p:sp>
        <p:nvSpPr>
          <p:cNvPr id="5" name="TextBox 4">
            <a:extLst>
              <a:ext uri="{FF2B5EF4-FFF2-40B4-BE49-F238E27FC236}">
                <a16:creationId xmlns:a16="http://schemas.microsoft.com/office/drawing/2014/main" id="{D6B5FABE-E6CF-4A53-935F-B4BB6251DE59}"/>
              </a:ext>
            </a:extLst>
          </p:cNvPr>
          <p:cNvSpPr txBox="1"/>
          <p:nvPr/>
        </p:nvSpPr>
        <p:spPr>
          <a:xfrm>
            <a:off x="2229050" y="5848150"/>
            <a:ext cx="4668252" cy="584775"/>
          </a:xfrm>
          <a:prstGeom prst="rect">
            <a:avLst/>
          </a:prstGeom>
          <a:noFill/>
        </p:spPr>
        <p:txBody>
          <a:bodyPr wrap="square">
            <a:spAutoFit/>
          </a:bodyPr>
          <a:lstStyle/>
          <a:p>
            <a:r>
              <a:rPr lang="en-US" i="0" dirty="0">
                <a:effectLst>
                  <a:outerShdw blurRad="38100" dist="38100" dir="2700000" algn="tl">
                    <a:srgbClr val="000000">
                      <a:alpha val="43137"/>
                    </a:srgbClr>
                  </a:outerShdw>
                </a:effectLst>
                <a:latin typeface="+mn-lt"/>
              </a:rPr>
              <a:t>2022 Maserati MC20</a:t>
            </a:r>
          </a:p>
        </p:txBody>
      </p:sp>
    </p:spTree>
    <p:extLst>
      <p:ext uri="{BB962C8B-B14F-4D97-AF65-F5344CB8AC3E}">
        <p14:creationId xmlns:p14="http://schemas.microsoft.com/office/powerpoint/2010/main" val="4030864737"/>
      </p:ext>
    </p:extLst>
  </p:cSld>
  <p:clrMapOvr>
    <a:masterClrMapping/>
  </p:clrMapOvr>
  <p:transition/>
</p:sld>
</file>

<file path=ppt/slides/slide5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94626" name="Picture 2"/>
          <p:cNvPicPr>
            <a:picLocks noChangeAspect="1" noChangeArrowheads="1"/>
          </p:cNvPicPr>
          <p:nvPr/>
        </p:nvPicPr>
        <p:blipFill>
          <a:blip r:embed="rId2" cstate="print"/>
          <a:srcRect/>
          <a:stretch>
            <a:fillRect/>
          </a:stretch>
        </p:blipFill>
        <p:spPr bwMode="auto">
          <a:xfrm>
            <a:off x="2933700" y="809625"/>
            <a:ext cx="3276600" cy="5238750"/>
          </a:xfrm>
          <a:prstGeom prst="rect">
            <a:avLst/>
          </a:prstGeom>
          <a:noFill/>
          <a:ln w="9525">
            <a:noFill/>
            <a:miter lim="800000"/>
            <a:headEnd/>
            <a:tailEnd/>
          </a:ln>
        </p:spPr>
      </p:pic>
    </p:spTree>
  </p:cSld>
  <p:clrMapOvr>
    <a:masterClrMapping/>
  </p:clrMapOvr>
  <p:transition/>
</p:sld>
</file>

<file path=ppt/slides/slide549.xml><?xml version="1.0" encoding="utf-8"?>
<p:sld xmlns:a="http://schemas.openxmlformats.org/drawingml/2006/main" xmlns:r="http://schemas.openxmlformats.org/officeDocument/2006/relationships" xmlns:p="http://schemas.openxmlformats.org/presentationml/2006/main">
  <p:cSld>
    <p:bg>
      <p:bgPr>
        <a:solidFill>
          <a:srgbClr val="0E0F11"/>
        </a:solidFill>
        <a:effectLst/>
      </p:bgPr>
    </p:bg>
    <p:spTree>
      <p:nvGrpSpPr>
        <p:cNvPr id="1" name=""/>
        <p:cNvGrpSpPr/>
        <p:nvPr/>
      </p:nvGrpSpPr>
      <p:grpSpPr>
        <a:xfrm>
          <a:off x="0" y="0"/>
          <a:ext cx="0" cy="0"/>
          <a:chOff x="0" y="0"/>
          <a:chExt cx="0" cy="0"/>
        </a:xfrm>
      </p:grpSpPr>
      <p:sp>
        <p:nvSpPr>
          <p:cNvPr id="2" name="Rectangle 1"/>
          <p:cNvSpPr/>
          <p:nvPr/>
        </p:nvSpPr>
        <p:spPr>
          <a:xfrm>
            <a:off x="0" y="6553200"/>
            <a:ext cx="9144000" cy="215444"/>
          </a:xfrm>
          <a:prstGeom prst="rect">
            <a:avLst/>
          </a:prstGeom>
        </p:spPr>
        <p:txBody>
          <a:bodyPr wrap="square">
            <a:spAutoFit/>
          </a:bodyPr>
          <a:lstStyle/>
          <a:p>
            <a:r>
              <a:rPr lang="en-US" sz="800" b="0" i="0" dirty="0">
                <a:hlinkClick r:id="rId2"/>
              </a:rPr>
              <a:t>https://www.caranddriver.com/ferrari/purosangue</a:t>
            </a:r>
            <a:endParaRPr lang="en-US" sz="800" b="0" i="0" dirty="0"/>
          </a:p>
        </p:txBody>
      </p:sp>
      <p:pic>
        <p:nvPicPr>
          <p:cNvPr id="3" name="Picture 2">
            <a:extLst>
              <a:ext uri="{FF2B5EF4-FFF2-40B4-BE49-F238E27FC236}">
                <a16:creationId xmlns:a16="http://schemas.microsoft.com/office/drawing/2014/main" id="{E96BC643-D1AC-4E17-455C-7A73D1BB768B}"/>
              </a:ext>
            </a:extLst>
          </p:cNvPr>
          <p:cNvPicPr>
            <a:picLocks noChangeAspect="1"/>
          </p:cNvPicPr>
          <p:nvPr/>
        </p:nvPicPr>
        <p:blipFill>
          <a:blip r:embed="rId3"/>
          <a:stretch>
            <a:fillRect/>
          </a:stretch>
        </p:blipFill>
        <p:spPr>
          <a:xfrm>
            <a:off x="0" y="228600"/>
            <a:ext cx="9144000" cy="6096000"/>
          </a:xfrm>
          <a:prstGeom prst="rect">
            <a:avLst/>
          </a:prstGeom>
        </p:spPr>
      </p:pic>
      <p:sp>
        <p:nvSpPr>
          <p:cNvPr id="4" name="TextBox 3">
            <a:extLst>
              <a:ext uri="{FF2B5EF4-FFF2-40B4-BE49-F238E27FC236}">
                <a16:creationId xmlns:a16="http://schemas.microsoft.com/office/drawing/2014/main" id="{352401A0-D1BF-44BB-0CCE-C6BCCFA44E01}"/>
              </a:ext>
            </a:extLst>
          </p:cNvPr>
          <p:cNvSpPr txBox="1"/>
          <p:nvPr/>
        </p:nvSpPr>
        <p:spPr>
          <a:xfrm>
            <a:off x="2286000" y="6096000"/>
            <a:ext cx="4572000" cy="369332"/>
          </a:xfrm>
          <a:prstGeom prst="rect">
            <a:avLst/>
          </a:prstGeom>
          <a:noFill/>
        </p:spPr>
        <p:txBody>
          <a:bodyPr wrap="square">
            <a:spAutoFit/>
          </a:bodyPr>
          <a:lstStyle/>
          <a:p>
            <a:r>
              <a:rPr lang="en-US" sz="1800" b="0" i="0" dirty="0">
                <a:solidFill>
                  <a:schemeClr val="bg1"/>
                </a:solidFill>
                <a:effectLst>
                  <a:outerShdw blurRad="38100" dist="38100" dir="2700000" algn="tl">
                    <a:srgbClr val="000000">
                      <a:alpha val="43137"/>
                    </a:srgbClr>
                  </a:outerShdw>
                </a:effectLst>
              </a:rPr>
              <a:t>starting at about $400,000</a:t>
            </a:r>
          </a:p>
        </p:txBody>
      </p:sp>
      <p:sp>
        <p:nvSpPr>
          <p:cNvPr id="6" name="TextBox 5">
            <a:extLst>
              <a:ext uri="{FF2B5EF4-FFF2-40B4-BE49-F238E27FC236}">
                <a16:creationId xmlns:a16="http://schemas.microsoft.com/office/drawing/2014/main" id="{3E846E80-3ECB-983D-437C-0025FA1608FA}"/>
              </a:ext>
            </a:extLst>
          </p:cNvPr>
          <p:cNvSpPr txBox="1"/>
          <p:nvPr/>
        </p:nvSpPr>
        <p:spPr>
          <a:xfrm>
            <a:off x="1752600" y="5358825"/>
            <a:ext cx="5562600" cy="584775"/>
          </a:xfrm>
          <a:prstGeom prst="rect">
            <a:avLst/>
          </a:prstGeom>
          <a:noFill/>
        </p:spPr>
        <p:txBody>
          <a:bodyPr wrap="square">
            <a:spAutoFit/>
          </a:bodyPr>
          <a:lstStyle/>
          <a:p>
            <a:r>
              <a:rPr lang="en-US" b="1" i="0" dirty="0">
                <a:solidFill>
                  <a:srgbClr val="3887C7"/>
                </a:solidFill>
                <a:latin typeface="+mn-lt"/>
              </a:rPr>
              <a:t>2026 Ferrari </a:t>
            </a:r>
            <a:r>
              <a:rPr lang="en-US" b="1" i="0" dirty="0" err="1">
                <a:solidFill>
                  <a:srgbClr val="3887C7"/>
                </a:solidFill>
                <a:latin typeface="+mn-lt"/>
              </a:rPr>
              <a:t>Purosangue</a:t>
            </a:r>
            <a:endParaRPr lang="en-US" b="1" i="0" dirty="0">
              <a:solidFill>
                <a:srgbClr val="3887C7"/>
              </a:solidFill>
              <a:latin typeface="+mn-lt"/>
            </a:endParaRPr>
          </a:p>
        </p:txBody>
      </p:sp>
    </p:spTree>
    <p:extLst>
      <p:ext uri="{BB962C8B-B14F-4D97-AF65-F5344CB8AC3E}">
        <p14:creationId xmlns:p14="http://schemas.microsoft.com/office/powerpoint/2010/main" val="3506636507"/>
      </p:ext>
    </p:extLst>
  </p:cSld>
  <p:clrMapOvr>
    <a:masterClrMapping/>
  </p:clrMapOvr>
  <p:transition/>
</p:sld>
</file>

<file path=ppt/slides/slide550.xml><?xml version="1.0" encoding="utf-8"?>
<p:sld xmlns:a="http://schemas.openxmlformats.org/drawingml/2006/main" xmlns:r="http://schemas.openxmlformats.org/officeDocument/2006/relationships" xmlns:p="http://schemas.openxmlformats.org/presentationml/2006/main">
  <p:cSld>
    <p:bg>
      <p:bgPr>
        <a:solidFill>
          <a:srgbClr val="50647A"/>
        </a:solidFill>
        <a:effectLst/>
      </p:bgPr>
    </p:bg>
    <p:spTree>
      <p:nvGrpSpPr>
        <p:cNvPr id="1" name="">
          <a:extLst>
            <a:ext uri="{FF2B5EF4-FFF2-40B4-BE49-F238E27FC236}">
              <a16:creationId xmlns:a16="http://schemas.microsoft.com/office/drawing/2014/main" id="{CC97C5F4-A519-6974-A263-4006213673E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23B2437-853A-7157-C457-CE905209A866}"/>
              </a:ext>
            </a:extLst>
          </p:cNvPr>
          <p:cNvSpPr/>
          <p:nvPr/>
        </p:nvSpPr>
        <p:spPr>
          <a:xfrm>
            <a:off x="0" y="6553200"/>
            <a:ext cx="9144000" cy="215444"/>
          </a:xfrm>
          <a:prstGeom prst="rect">
            <a:avLst/>
          </a:prstGeom>
        </p:spPr>
        <p:txBody>
          <a:bodyPr wrap="square">
            <a:spAutoFit/>
          </a:bodyPr>
          <a:lstStyle/>
          <a:p>
            <a:r>
              <a:rPr lang="en-US" sz="800" b="0" i="0" dirty="0">
                <a:hlinkClick r:id="rId2"/>
              </a:rPr>
              <a:t>https://www.caranddriver.com/ferrari/purosangue</a:t>
            </a:r>
            <a:endParaRPr lang="en-US" sz="800" b="0" i="0" dirty="0"/>
          </a:p>
        </p:txBody>
      </p:sp>
      <p:pic>
        <p:nvPicPr>
          <p:cNvPr id="5" name="Picture 4" descr="A Ferrari 2024 blue sports car driving through snow">
            <a:extLst>
              <a:ext uri="{FF2B5EF4-FFF2-40B4-BE49-F238E27FC236}">
                <a16:creationId xmlns:a16="http://schemas.microsoft.com/office/drawing/2014/main" id="{12B21B27-2E9A-8900-CEE0-207EA4F794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1060"/>
            <a:ext cx="9144000" cy="5135880"/>
          </a:xfrm>
          <a:prstGeom prst="rect">
            <a:avLst/>
          </a:prstGeom>
        </p:spPr>
      </p:pic>
      <p:sp>
        <p:nvSpPr>
          <p:cNvPr id="9" name="TextBox 8">
            <a:extLst>
              <a:ext uri="{FF2B5EF4-FFF2-40B4-BE49-F238E27FC236}">
                <a16:creationId xmlns:a16="http://schemas.microsoft.com/office/drawing/2014/main" id="{A4B8EE9B-34EE-D6D2-D821-208E8EC35532}"/>
              </a:ext>
            </a:extLst>
          </p:cNvPr>
          <p:cNvSpPr txBox="1"/>
          <p:nvPr/>
        </p:nvSpPr>
        <p:spPr>
          <a:xfrm>
            <a:off x="2286000" y="6096000"/>
            <a:ext cx="4572000" cy="369332"/>
          </a:xfrm>
          <a:prstGeom prst="rect">
            <a:avLst/>
          </a:prstGeom>
          <a:noFill/>
        </p:spPr>
        <p:txBody>
          <a:bodyPr wrap="square">
            <a:spAutoFit/>
          </a:bodyPr>
          <a:lstStyle/>
          <a:p>
            <a:r>
              <a:rPr lang="en-US" sz="1800" b="0" i="0" dirty="0">
                <a:solidFill>
                  <a:schemeClr val="bg1"/>
                </a:solidFill>
                <a:effectLst>
                  <a:outerShdw blurRad="38100" dist="38100" dir="2700000" algn="tl">
                    <a:srgbClr val="000000">
                      <a:alpha val="43137"/>
                    </a:srgbClr>
                  </a:outerShdw>
                </a:effectLst>
              </a:rPr>
              <a:t>starting at $402,050</a:t>
            </a:r>
          </a:p>
        </p:txBody>
      </p:sp>
      <p:sp>
        <p:nvSpPr>
          <p:cNvPr id="10" name="TextBox 9">
            <a:extLst>
              <a:ext uri="{FF2B5EF4-FFF2-40B4-BE49-F238E27FC236}">
                <a16:creationId xmlns:a16="http://schemas.microsoft.com/office/drawing/2014/main" id="{1F025A2C-3698-0BB4-9BBD-5B1BAE7D91D7}"/>
              </a:ext>
            </a:extLst>
          </p:cNvPr>
          <p:cNvSpPr txBox="1"/>
          <p:nvPr/>
        </p:nvSpPr>
        <p:spPr>
          <a:xfrm>
            <a:off x="1752600" y="5358825"/>
            <a:ext cx="5562600" cy="584775"/>
          </a:xfrm>
          <a:prstGeom prst="rect">
            <a:avLst/>
          </a:prstGeom>
          <a:noFill/>
        </p:spPr>
        <p:txBody>
          <a:bodyPr wrap="square">
            <a:spAutoFit/>
          </a:bodyPr>
          <a:lstStyle/>
          <a:p>
            <a:r>
              <a:rPr lang="en-US" b="1" i="0" dirty="0">
                <a:solidFill>
                  <a:srgbClr val="3887C7"/>
                </a:solidFill>
                <a:latin typeface="+mn-lt"/>
              </a:rPr>
              <a:t>2024 Ferrari </a:t>
            </a:r>
            <a:r>
              <a:rPr lang="en-US" b="1" i="0" dirty="0" err="1">
                <a:solidFill>
                  <a:srgbClr val="3887C7"/>
                </a:solidFill>
                <a:latin typeface="+mn-lt"/>
              </a:rPr>
              <a:t>Purosangue</a:t>
            </a:r>
            <a:endParaRPr lang="en-US" b="1" i="0" dirty="0">
              <a:solidFill>
                <a:srgbClr val="3887C7"/>
              </a:solidFill>
              <a:latin typeface="+mn-lt"/>
            </a:endParaRPr>
          </a:p>
        </p:txBody>
      </p:sp>
    </p:spTree>
    <p:extLst>
      <p:ext uri="{BB962C8B-B14F-4D97-AF65-F5344CB8AC3E}">
        <p14:creationId xmlns:p14="http://schemas.microsoft.com/office/powerpoint/2010/main" val="1588914926"/>
      </p:ext>
    </p:extLst>
  </p:cSld>
  <p:clrMapOvr>
    <a:masterClrMapping/>
  </p:clrMapOvr>
  <p:transition/>
</p:sld>
</file>

<file path=ppt/slides/slide551.xml><?xml version="1.0" encoding="utf-8"?>
<p:sld xmlns:a="http://schemas.openxmlformats.org/drawingml/2006/main" xmlns:r="http://schemas.openxmlformats.org/officeDocument/2006/relationships" xmlns:p="http://schemas.openxmlformats.org/presentationml/2006/main">
  <p:cSld>
    <p:bg>
      <p:bgPr>
        <a:solidFill>
          <a:srgbClr val="50647A"/>
        </a:solidFill>
        <a:effectLst/>
      </p:bgPr>
    </p:bg>
    <p:spTree>
      <p:nvGrpSpPr>
        <p:cNvPr id="1" name=""/>
        <p:cNvGrpSpPr/>
        <p:nvPr/>
      </p:nvGrpSpPr>
      <p:grpSpPr>
        <a:xfrm>
          <a:off x="0" y="0"/>
          <a:ext cx="0" cy="0"/>
          <a:chOff x="0" y="0"/>
          <a:chExt cx="0" cy="0"/>
        </a:xfrm>
      </p:grpSpPr>
      <p:sp>
        <p:nvSpPr>
          <p:cNvPr id="2" name="Rectangle 1"/>
          <p:cNvSpPr/>
          <p:nvPr/>
        </p:nvSpPr>
        <p:spPr>
          <a:xfrm>
            <a:off x="0" y="6553200"/>
            <a:ext cx="9144000" cy="215444"/>
          </a:xfrm>
          <a:prstGeom prst="rect">
            <a:avLst/>
          </a:prstGeom>
        </p:spPr>
        <p:txBody>
          <a:bodyPr wrap="square">
            <a:spAutoFit/>
          </a:bodyPr>
          <a:lstStyle/>
          <a:p>
            <a:r>
              <a:rPr lang="en-US" sz="800" b="0" i="0" dirty="0">
                <a:hlinkClick r:id="rId2"/>
              </a:rPr>
              <a:t>https://www.motor1.com/reviews/621685/2023-ferrari-296-gts-first-drive/</a:t>
            </a:r>
            <a:endParaRPr lang="en-US" sz="800" b="0" i="0" dirty="0"/>
          </a:p>
        </p:txBody>
      </p:sp>
      <p:sp>
        <p:nvSpPr>
          <p:cNvPr id="11" name="TextBox 10">
            <a:extLst>
              <a:ext uri="{FF2B5EF4-FFF2-40B4-BE49-F238E27FC236}">
                <a16:creationId xmlns:a16="http://schemas.microsoft.com/office/drawing/2014/main" id="{7294EE86-13EC-4A6E-ACE9-570824EA266F}"/>
              </a:ext>
            </a:extLst>
          </p:cNvPr>
          <p:cNvSpPr txBox="1"/>
          <p:nvPr/>
        </p:nvSpPr>
        <p:spPr>
          <a:xfrm>
            <a:off x="1790700" y="6019800"/>
            <a:ext cx="55626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2023 Ferrari 296 GTS</a:t>
            </a:r>
          </a:p>
        </p:txBody>
      </p:sp>
      <p:pic>
        <p:nvPicPr>
          <p:cNvPr id="3" name="Picture 2">
            <a:extLst>
              <a:ext uri="{FF2B5EF4-FFF2-40B4-BE49-F238E27FC236}">
                <a16:creationId xmlns:a16="http://schemas.microsoft.com/office/drawing/2014/main" id="{69187E7B-0F34-795B-A308-4A4A045E26A9}"/>
              </a:ext>
            </a:extLst>
          </p:cNvPr>
          <p:cNvPicPr>
            <a:picLocks noChangeAspect="1"/>
          </p:cNvPicPr>
          <p:nvPr/>
        </p:nvPicPr>
        <p:blipFill>
          <a:blip r:embed="rId3"/>
          <a:stretch>
            <a:fillRect/>
          </a:stretch>
        </p:blipFill>
        <p:spPr>
          <a:xfrm>
            <a:off x="12700" y="762000"/>
            <a:ext cx="9144000" cy="5143500"/>
          </a:xfrm>
          <a:prstGeom prst="rect">
            <a:avLst/>
          </a:prstGeom>
        </p:spPr>
      </p:pic>
    </p:spTree>
    <p:extLst>
      <p:ext uri="{BB962C8B-B14F-4D97-AF65-F5344CB8AC3E}">
        <p14:creationId xmlns:p14="http://schemas.microsoft.com/office/powerpoint/2010/main" val="2667312846"/>
      </p:ext>
    </p:extLst>
  </p:cSld>
  <p:clrMapOvr>
    <a:masterClrMapping/>
  </p:clrMapOvr>
  <p:transition/>
</p:sld>
</file>

<file path=ppt/slides/slide552.xml><?xml version="1.0" encoding="utf-8"?>
<p:sld xmlns:a="http://schemas.openxmlformats.org/drawingml/2006/main" xmlns:r="http://schemas.openxmlformats.org/officeDocument/2006/relationships" xmlns:p="http://schemas.openxmlformats.org/presentationml/2006/main">
  <p:cSld>
    <p:bg>
      <p:bgPr>
        <a:solidFill>
          <a:srgbClr val="656565"/>
        </a:solidFill>
        <a:effectLst/>
      </p:bgPr>
    </p:bg>
    <p:spTree>
      <p:nvGrpSpPr>
        <p:cNvPr id="1" name=""/>
        <p:cNvGrpSpPr/>
        <p:nvPr/>
      </p:nvGrpSpPr>
      <p:grpSpPr>
        <a:xfrm>
          <a:off x="0" y="0"/>
          <a:ext cx="0" cy="0"/>
          <a:chOff x="0" y="0"/>
          <a:chExt cx="0" cy="0"/>
        </a:xfrm>
      </p:grpSpPr>
      <p:sp>
        <p:nvSpPr>
          <p:cNvPr id="2" name="Rectangle 1"/>
          <p:cNvSpPr/>
          <p:nvPr/>
        </p:nvSpPr>
        <p:spPr>
          <a:xfrm>
            <a:off x="0" y="6553200"/>
            <a:ext cx="9144000" cy="215444"/>
          </a:xfrm>
          <a:prstGeom prst="rect">
            <a:avLst/>
          </a:prstGeom>
        </p:spPr>
        <p:txBody>
          <a:bodyPr wrap="square">
            <a:spAutoFit/>
          </a:bodyPr>
          <a:lstStyle/>
          <a:p>
            <a:r>
              <a:rPr lang="en-US" sz="800" b="0" i="0" dirty="0">
                <a:hlinkClick r:id="rId2"/>
              </a:rPr>
              <a:t>https://www.ferrarilakeforest.com/manufacturer-information/upcoming-ferrari-models/</a:t>
            </a:r>
            <a:endParaRPr lang="en-US" sz="800" b="0" i="0" dirty="0"/>
          </a:p>
        </p:txBody>
      </p:sp>
      <p:pic>
        <p:nvPicPr>
          <p:cNvPr id="4" name="Picture 3" descr="A picture containing car&#10;&#10;Description automatically generated">
            <a:extLst>
              <a:ext uri="{FF2B5EF4-FFF2-40B4-BE49-F238E27FC236}">
                <a16:creationId xmlns:a16="http://schemas.microsoft.com/office/drawing/2014/main" id="{8854F2FE-66CC-4E62-9ABF-53097F71B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66800"/>
            <a:ext cx="9144000" cy="4972050"/>
          </a:xfrm>
          <a:prstGeom prst="rect">
            <a:avLst/>
          </a:prstGeom>
        </p:spPr>
      </p:pic>
      <p:sp>
        <p:nvSpPr>
          <p:cNvPr id="11" name="TextBox 10">
            <a:extLst>
              <a:ext uri="{FF2B5EF4-FFF2-40B4-BE49-F238E27FC236}">
                <a16:creationId xmlns:a16="http://schemas.microsoft.com/office/drawing/2014/main" id="{7294EE86-13EC-4A6E-ACE9-570824EA266F}"/>
              </a:ext>
            </a:extLst>
          </p:cNvPr>
          <p:cNvSpPr txBox="1"/>
          <p:nvPr/>
        </p:nvSpPr>
        <p:spPr>
          <a:xfrm>
            <a:off x="1790700" y="6019800"/>
            <a:ext cx="5562600" cy="584775"/>
          </a:xfrm>
          <a:prstGeom prst="rect">
            <a:avLst/>
          </a:prstGeom>
          <a:noFill/>
        </p:spPr>
        <p:txBody>
          <a:bodyPr wrap="square">
            <a:spAutoFit/>
          </a:bodyPr>
          <a:lstStyle/>
          <a:p>
            <a:r>
              <a:rPr lang="en-US" b="1" i="0" dirty="0">
                <a:solidFill>
                  <a:schemeClr val="bg1"/>
                </a:solidFill>
                <a:effectLst>
                  <a:outerShdw blurRad="38100" dist="38100" dir="2700000" algn="tl">
                    <a:srgbClr val="000000">
                      <a:alpha val="43137"/>
                    </a:srgbClr>
                  </a:outerShdw>
                </a:effectLst>
                <a:latin typeface="+mn-lt"/>
              </a:rPr>
              <a:t>Ferrari </a:t>
            </a:r>
            <a:r>
              <a:rPr lang="en-US" b="1" i="0" dirty="0" err="1">
                <a:solidFill>
                  <a:schemeClr val="bg1"/>
                </a:solidFill>
                <a:effectLst>
                  <a:outerShdw blurRad="38100" dist="38100" dir="2700000" algn="tl">
                    <a:srgbClr val="000000">
                      <a:alpha val="43137"/>
                    </a:srgbClr>
                  </a:outerShdw>
                </a:effectLst>
                <a:latin typeface="+mn-lt"/>
              </a:rPr>
              <a:t>Icona</a:t>
            </a:r>
            <a:r>
              <a:rPr lang="en-US" b="1" i="0" dirty="0">
                <a:solidFill>
                  <a:schemeClr val="bg1"/>
                </a:solidFill>
                <a:effectLst>
                  <a:outerShdw blurRad="38100" dist="38100" dir="2700000" algn="tl">
                    <a:srgbClr val="000000">
                      <a:alpha val="43137"/>
                    </a:srgbClr>
                  </a:outerShdw>
                </a:effectLst>
                <a:latin typeface="+mn-lt"/>
              </a:rPr>
              <a:t>: Monza SP1</a:t>
            </a:r>
          </a:p>
        </p:txBody>
      </p:sp>
    </p:spTree>
    <p:extLst>
      <p:ext uri="{BB962C8B-B14F-4D97-AF65-F5344CB8AC3E}">
        <p14:creationId xmlns:p14="http://schemas.microsoft.com/office/powerpoint/2010/main" val="3344259393"/>
      </p:ext>
    </p:extLst>
  </p:cSld>
  <p:clrMapOvr>
    <a:masterClrMapping/>
  </p:clrMapOvr>
  <p:transition/>
</p:sld>
</file>

<file path=ppt/slides/slide55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18" name="Picture 2" descr="http://i.ytimg.com/vi/VVW5TBGztAY/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28" y="19956"/>
            <a:ext cx="9078685" cy="680901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2370" y="6153221"/>
            <a:ext cx="4572000" cy="461665"/>
          </a:xfrm>
          <a:prstGeom prst="rect">
            <a:avLst/>
          </a:prstGeom>
        </p:spPr>
        <p:txBody>
          <a:bodyPr>
            <a:spAutoFit/>
          </a:bodyPr>
          <a:lstStyle/>
          <a:p>
            <a:r>
              <a:rPr lang="en-US" sz="2400" i="0" dirty="0">
                <a:solidFill>
                  <a:srgbClr val="FFFFFF"/>
                </a:solidFill>
                <a:effectLst>
                  <a:outerShdw blurRad="38100" dist="38100" dir="2700000" algn="tl">
                    <a:srgbClr val="000000">
                      <a:alpha val="43137"/>
                    </a:srgbClr>
                  </a:outerShdw>
                </a:effectLst>
              </a:rPr>
              <a:t>2016 Ferrari F80 Concept</a:t>
            </a:r>
          </a:p>
        </p:txBody>
      </p:sp>
    </p:spTree>
    <p:extLst>
      <p:ext uri="{BB962C8B-B14F-4D97-AF65-F5344CB8AC3E}">
        <p14:creationId xmlns:p14="http://schemas.microsoft.com/office/powerpoint/2010/main" val="3436905937"/>
      </p:ext>
    </p:extLst>
  </p:cSld>
  <p:clrMapOvr>
    <a:masterClrMapping/>
  </p:clrMapOvr>
  <p:transition/>
</p:sld>
</file>

<file path=ppt/slides/slide5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7368"/>
            <a:ext cx="9178948" cy="556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67228" y="6172200"/>
            <a:ext cx="7391400" cy="461665"/>
          </a:xfrm>
          <a:prstGeom prst="rect">
            <a:avLst/>
          </a:prstGeom>
        </p:spPr>
        <p:txBody>
          <a:bodyPr wrap="square">
            <a:spAutoFit/>
          </a:bodyPr>
          <a:lstStyle/>
          <a:p>
            <a:r>
              <a:rPr lang="en-US" sz="2400" i="0" dirty="0">
                <a:solidFill>
                  <a:srgbClr val="FFFFFF"/>
                </a:solidFill>
                <a:effectLst>
                  <a:outerShdw blurRad="38100" dist="38100" dir="2700000" algn="tl">
                    <a:srgbClr val="000000">
                      <a:alpha val="43137"/>
                    </a:srgbClr>
                  </a:outerShdw>
                </a:effectLst>
              </a:rPr>
              <a:t>2015 Ferrari F80 Supercar Concept</a:t>
            </a:r>
          </a:p>
        </p:txBody>
      </p:sp>
    </p:spTree>
    <p:extLst>
      <p:ext uri="{BB962C8B-B14F-4D97-AF65-F5344CB8AC3E}">
        <p14:creationId xmlns:p14="http://schemas.microsoft.com/office/powerpoint/2010/main" val="1334762175"/>
      </p:ext>
    </p:extLst>
  </p:cSld>
  <p:clrMapOvr>
    <a:masterClrMapping/>
  </p:clrMapOvr>
  <p:transition/>
</p:sld>
</file>

<file path=ppt/slides/slide55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94626" name="Picture 2"/>
          <p:cNvPicPr>
            <a:picLocks noChangeAspect="1" noChangeArrowheads="1"/>
          </p:cNvPicPr>
          <p:nvPr/>
        </p:nvPicPr>
        <p:blipFill>
          <a:blip r:embed="rId2" cstate="print"/>
          <a:srcRect/>
          <a:stretch>
            <a:fillRect/>
          </a:stretch>
        </p:blipFill>
        <p:spPr bwMode="auto">
          <a:xfrm>
            <a:off x="3011285" y="990600"/>
            <a:ext cx="3031153" cy="4846320"/>
          </a:xfrm>
          <a:prstGeom prst="rect">
            <a:avLst/>
          </a:prstGeom>
          <a:noFill/>
          <a:ln w="9525">
            <a:noFill/>
            <a:miter lim="800000"/>
            <a:headEnd/>
            <a:tailEnd/>
          </a:ln>
        </p:spPr>
      </p:pic>
    </p:spTree>
  </p:cSld>
  <p:clrMapOvr>
    <a:masterClrMapping/>
  </p:clrMapOvr>
  <p:transition/>
</p:sld>
</file>

<file path=ppt/slides/slide5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0" y="955764"/>
            <a:ext cx="9144000" cy="4922520"/>
          </a:xfrm>
          <a:prstGeom prst="rect">
            <a:avLst/>
          </a:prstGeom>
          <a:noFill/>
          <a:ln w="9525">
            <a:noFill/>
            <a:miter lim="800000"/>
            <a:headEnd/>
            <a:tailEnd/>
          </a:ln>
        </p:spPr>
      </p:pic>
    </p:spTree>
    <p:extLst>
      <p:ext uri="{BB962C8B-B14F-4D97-AF65-F5344CB8AC3E}">
        <p14:creationId xmlns:p14="http://schemas.microsoft.com/office/powerpoint/2010/main" val="2631088316"/>
      </p:ext>
    </p:extLst>
  </p:cSld>
  <p:clrMapOvr>
    <a:masterClrMapping/>
  </p:clrMapOvr>
  <p:transition/>
</p:sld>
</file>

<file path=ppt/slides/slide5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2" cstate="print"/>
          <a:srcRect/>
          <a:stretch>
            <a:fillRect/>
          </a:stretch>
        </p:blipFill>
        <p:spPr bwMode="auto">
          <a:xfrm>
            <a:off x="2362200" y="1285875"/>
            <a:ext cx="4352925" cy="4352925"/>
          </a:xfrm>
          <a:prstGeom prst="rect">
            <a:avLst/>
          </a:prstGeom>
          <a:noFill/>
          <a:ln w="9525">
            <a:noFill/>
            <a:miter lim="800000"/>
            <a:headEnd/>
            <a:tailEnd/>
          </a:ln>
        </p:spPr>
      </p:pic>
    </p:spTree>
  </p:cSld>
  <p:clrMapOvr>
    <a:masterClrMapping/>
  </p:clrMapOvr>
  <p:transition/>
</p:sld>
</file>

<file path=ppt/slides/slide5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9BDF560-A2D0-FDD6-1134-E620BCF6314E}"/>
              </a:ext>
            </a:extLst>
          </p:cNvPr>
          <p:cNvSpPr txBox="1"/>
          <p:nvPr/>
        </p:nvSpPr>
        <p:spPr>
          <a:xfrm>
            <a:off x="680108" y="6581745"/>
            <a:ext cx="7783784" cy="200055"/>
          </a:xfrm>
          <a:prstGeom prst="rect">
            <a:avLst/>
          </a:prstGeom>
          <a:noFill/>
        </p:spPr>
        <p:txBody>
          <a:bodyPr wrap="square">
            <a:spAutoFit/>
          </a:bodyPr>
          <a:lstStyle/>
          <a:p>
            <a:r>
              <a:rPr lang="en-US" sz="700" dirty="0">
                <a:solidFill>
                  <a:srgbClr val="C20000"/>
                </a:solidFill>
                <a:hlinkClick r:id="rId2">
                  <a:extLst>
                    <a:ext uri="{A12FA001-AC4F-418D-AE19-62706E023703}">
                      <ahyp:hlinkClr xmlns:ahyp="http://schemas.microsoft.com/office/drawing/2018/hyperlinkcolor" val="tx"/>
                    </a:ext>
                  </a:extLst>
                </a:hlinkClick>
              </a:rPr>
              <a:t>https://www.wheelsinmotionmc.com/inventory/v1/Current/Ducati/Panigale/Panigale-V4/Red--Chatsworth-California---21336901?format=print</a:t>
            </a:r>
            <a:endParaRPr lang="en-US" sz="700" dirty="0">
              <a:solidFill>
                <a:srgbClr val="C20000"/>
              </a:solidFill>
            </a:endParaRPr>
          </a:p>
        </p:txBody>
      </p:sp>
      <p:pic>
        <p:nvPicPr>
          <p:cNvPr id="2" name="Picture 1">
            <a:extLst>
              <a:ext uri="{FF2B5EF4-FFF2-40B4-BE49-F238E27FC236}">
                <a16:creationId xmlns:a16="http://schemas.microsoft.com/office/drawing/2014/main" id="{CF79A1BA-AED9-F1D9-FC01-CD6681875AAD}"/>
              </a:ext>
            </a:extLst>
          </p:cNvPr>
          <p:cNvPicPr>
            <a:picLocks noChangeAspect="1"/>
          </p:cNvPicPr>
          <p:nvPr/>
        </p:nvPicPr>
        <p:blipFill>
          <a:blip r:embed="rId3"/>
          <a:stretch>
            <a:fillRect/>
          </a:stretch>
        </p:blipFill>
        <p:spPr>
          <a:xfrm>
            <a:off x="914400" y="1597152"/>
            <a:ext cx="7315200" cy="4270248"/>
          </a:xfrm>
          <a:prstGeom prst="rect">
            <a:avLst/>
          </a:prstGeom>
        </p:spPr>
      </p:pic>
      <p:sp>
        <p:nvSpPr>
          <p:cNvPr id="4" name="TextBox 3">
            <a:extLst>
              <a:ext uri="{FF2B5EF4-FFF2-40B4-BE49-F238E27FC236}">
                <a16:creationId xmlns:a16="http://schemas.microsoft.com/office/drawing/2014/main" id="{CA0E4F2C-9A03-3AD6-CAC3-67F1E7F6CBFA}"/>
              </a:ext>
            </a:extLst>
          </p:cNvPr>
          <p:cNvSpPr txBox="1"/>
          <p:nvPr/>
        </p:nvSpPr>
        <p:spPr>
          <a:xfrm>
            <a:off x="2286000" y="5816600"/>
            <a:ext cx="4572000" cy="720197"/>
          </a:xfrm>
          <a:prstGeom prst="rect">
            <a:avLst/>
          </a:prstGeom>
          <a:noFill/>
        </p:spPr>
        <p:txBody>
          <a:bodyPr wrap="square">
            <a:spAutoFit/>
          </a:bodyPr>
          <a:lstStyle/>
          <a:p>
            <a:r>
              <a:rPr lang="en-US" sz="2400" b="1" i="0" dirty="0">
                <a:effectLst>
                  <a:outerShdw blurRad="38100" dist="38100" dir="2700000" algn="tl">
                    <a:srgbClr val="000000">
                      <a:alpha val="43137"/>
                    </a:srgbClr>
                  </a:outerShdw>
                </a:effectLst>
              </a:rPr>
              <a:t>2026 Ducati </a:t>
            </a:r>
            <a:r>
              <a:rPr lang="en-US" sz="2400" b="1" i="0" dirty="0" err="1">
                <a:effectLst>
                  <a:outerShdw blurRad="38100" dist="38100" dir="2700000" algn="tl">
                    <a:srgbClr val="000000">
                      <a:alpha val="43137"/>
                    </a:srgbClr>
                  </a:outerShdw>
                </a:effectLst>
              </a:rPr>
              <a:t>Panigale</a:t>
            </a:r>
            <a:r>
              <a:rPr lang="en-US" sz="2400" b="1" i="0" dirty="0">
                <a:effectLst>
                  <a:outerShdw blurRad="38100" dist="38100" dir="2700000" algn="tl">
                    <a:srgbClr val="000000">
                      <a:alpha val="43137"/>
                    </a:srgbClr>
                  </a:outerShdw>
                </a:effectLst>
              </a:rPr>
              <a:t> V4</a:t>
            </a:r>
          </a:p>
          <a:p>
            <a:r>
              <a:rPr lang="en-US" sz="1400" b="1" i="0" dirty="0">
                <a:effectLst>
                  <a:outerShdw blurRad="38100" dist="38100" dir="2700000" algn="tl">
                    <a:srgbClr val="000000">
                      <a:alpha val="43137"/>
                    </a:srgbClr>
                  </a:outerShdw>
                </a:effectLst>
              </a:rPr>
              <a:t>$19,595.00</a:t>
            </a:r>
          </a:p>
        </p:txBody>
      </p:sp>
    </p:spTree>
    <p:extLst>
      <p:ext uri="{BB962C8B-B14F-4D97-AF65-F5344CB8AC3E}">
        <p14:creationId xmlns:p14="http://schemas.microsoft.com/office/powerpoint/2010/main" val="2791983173"/>
      </p:ext>
    </p:extLst>
  </p:cSld>
  <p:clrMapOvr>
    <a:masterClrMapping/>
  </p:clrMapOvr>
  <p:transition/>
</p:sld>
</file>

<file path=ppt/slides/slide5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011D22-6504-3A90-9A7D-58607B0BE7D3}"/>
            </a:ext>
          </a:extLst>
        </p:cNvPr>
        <p:cNvGrpSpPr/>
        <p:nvPr/>
      </p:nvGrpSpPr>
      <p:grpSpPr>
        <a:xfrm>
          <a:off x="0" y="0"/>
          <a:ext cx="0" cy="0"/>
          <a:chOff x="0" y="0"/>
          <a:chExt cx="0" cy="0"/>
        </a:xfrm>
      </p:grpSpPr>
      <p:pic>
        <p:nvPicPr>
          <p:cNvPr id="3" name="Picture 2" descr="A red Ducati motorcycle with black wheels">
            <a:extLst>
              <a:ext uri="{FF2B5EF4-FFF2-40B4-BE49-F238E27FC236}">
                <a16:creationId xmlns:a16="http://schemas.microsoft.com/office/drawing/2014/main" id="{030BF54C-5FB3-40FE-287F-27D4F07E15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108" y="510081"/>
            <a:ext cx="7783784" cy="5837838"/>
          </a:xfrm>
          <a:prstGeom prst="rect">
            <a:avLst/>
          </a:prstGeom>
        </p:spPr>
      </p:pic>
      <p:sp>
        <p:nvSpPr>
          <p:cNvPr id="6" name="TextBox 5">
            <a:extLst>
              <a:ext uri="{FF2B5EF4-FFF2-40B4-BE49-F238E27FC236}">
                <a16:creationId xmlns:a16="http://schemas.microsoft.com/office/drawing/2014/main" id="{38FFB5B8-2BB1-88AC-DD24-5198C0DFD037}"/>
              </a:ext>
            </a:extLst>
          </p:cNvPr>
          <p:cNvSpPr txBox="1"/>
          <p:nvPr/>
        </p:nvSpPr>
        <p:spPr>
          <a:xfrm>
            <a:off x="2286000" y="5816600"/>
            <a:ext cx="4572000" cy="720197"/>
          </a:xfrm>
          <a:prstGeom prst="rect">
            <a:avLst/>
          </a:prstGeom>
          <a:noFill/>
        </p:spPr>
        <p:txBody>
          <a:bodyPr wrap="square">
            <a:spAutoFit/>
          </a:bodyPr>
          <a:lstStyle/>
          <a:p>
            <a:r>
              <a:rPr lang="en-US" sz="2400" b="1" i="0" dirty="0">
                <a:effectLst>
                  <a:outerShdw blurRad="38100" dist="38100" dir="2700000" algn="tl">
                    <a:srgbClr val="000000">
                      <a:alpha val="43137"/>
                    </a:srgbClr>
                  </a:outerShdw>
                </a:effectLst>
              </a:rPr>
              <a:t>2024 Ducati </a:t>
            </a:r>
            <a:r>
              <a:rPr lang="en-US" sz="2400" b="1" i="0" dirty="0" err="1">
                <a:effectLst>
                  <a:outerShdw blurRad="38100" dist="38100" dir="2700000" algn="tl">
                    <a:srgbClr val="000000">
                      <a:alpha val="43137"/>
                    </a:srgbClr>
                  </a:outerShdw>
                </a:effectLst>
              </a:rPr>
              <a:t>Panigale</a:t>
            </a:r>
            <a:r>
              <a:rPr lang="en-US" sz="2400" b="1" i="0" dirty="0">
                <a:effectLst>
                  <a:outerShdw blurRad="38100" dist="38100" dir="2700000" algn="tl">
                    <a:srgbClr val="000000">
                      <a:alpha val="43137"/>
                    </a:srgbClr>
                  </a:outerShdw>
                </a:effectLst>
              </a:rPr>
              <a:t> V4</a:t>
            </a:r>
          </a:p>
          <a:p>
            <a:r>
              <a:rPr lang="en-US" sz="1400" b="1" i="0" dirty="0">
                <a:effectLst>
                  <a:outerShdw blurRad="38100" dist="38100" dir="2700000" algn="tl">
                    <a:srgbClr val="000000">
                      <a:alpha val="43137"/>
                    </a:srgbClr>
                  </a:outerShdw>
                </a:effectLst>
              </a:rPr>
              <a:t>$24,995.00</a:t>
            </a:r>
          </a:p>
        </p:txBody>
      </p:sp>
      <p:sp>
        <p:nvSpPr>
          <p:cNvPr id="8" name="TextBox 7">
            <a:extLst>
              <a:ext uri="{FF2B5EF4-FFF2-40B4-BE49-F238E27FC236}">
                <a16:creationId xmlns:a16="http://schemas.microsoft.com/office/drawing/2014/main" id="{70811C31-D07E-D82A-91F9-827F04654578}"/>
              </a:ext>
            </a:extLst>
          </p:cNvPr>
          <p:cNvSpPr txBox="1"/>
          <p:nvPr/>
        </p:nvSpPr>
        <p:spPr>
          <a:xfrm>
            <a:off x="680108" y="6581745"/>
            <a:ext cx="7783784" cy="200055"/>
          </a:xfrm>
          <a:prstGeom prst="rect">
            <a:avLst/>
          </a:prstGeom>
          <a:noFill/>
        </p:spPr>
        <p:txBody>
          <a:bodyPr wrap="square">
            <a:spAutoFit/>
          </a:bodyPr>
          <a:lstStyle/>
          <a:p>
            <a:r>
              <a:rPr lang="en-US" sz="700" dirty="0">
                <a:solidFill>
                  <a:srgbClr val="C20000"/>
                </a:solidFill>
                <a:hlinkClick r:id="rId3">
                  <a:extLst>
                    <a:ext uri="{A12FA001-AC4F-418D-AE19-62706E023703}">
                      <ahyp:hlinkClr xmlns:ahyp="http://schemas.microsoft.com/office/drawing/2018/hyperlinkcolor" val="tx"/>
                    </a:ext>
                  </a:extLst>
                </a:hlinkClick>
              </a:rPr>
              <a:t>https://www.wheelsinmotionmc.com/inventory/v1/Current/Ducati/Panigale/Panigale-V4/Red--Chatsworth-California---21336901?format=print</a:t>
            </a:r>
            <a:endParaRPr lang="en-US" sz="700" dirty="0">
              <a:solidFill>
                <a:srgbClr val="C20000"/>
              </a:solidFill>
            </a:endParaRPr>
          </a:p>
        </p:txBody>
      </p:sp>
    </p:spTree>
    <p:extLst>
      <p:ext uri="{BB962C8B-B14F-4D97-AF65-F5344CB8AC3E}">
        <p14:creationId xmlns:p14="http://schemas.microsoft.com/office/powerpoint/2010/main" val="1792866515"/>
      </p:ext>
    </p:extLst>
  </p:cSld>
  <p:clrMapOvr>
    <a:masterClrMapping/>
  </p:clrMapOvr>
  <p:transition/>
</p:sld>
</file>

<file path=ppt/slides/slide5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0" y="361950"/>
            <a:ext cx="9144000" cy="6115050"/>
          </a:xfrm>
          <a:prstGeom prst="rect">
            <a:avLst/>
          </a:prstGeom>
          <a:noFill/>
          <a:ln w="9525">
            <a:noFill/>
            <a:miter lim="800000"/>
            <a:headEnd/>
            <a:tailEnd/>
          </a:ln>
        </p:spPr>
      </p:pic>
    </p:spTree>
    <p:extLst>
      <p:ext uri="{BB962C8B-B14F-4D97-AF65-F5344CB8AC3E}">
        <p14:creationId xmlns:p14="http://schemas.microsoft.com/office/powerpoint/2010/main" val="2255392916"/>
      </p:ext>
    </p:extLst>
  </p:cSld>
  <p:clrMapOvr>
    <a:masterClrMapping/>
  </p:clrMapOvr>
  <p:transition/>
</p:sld>
</file>

<file path=ppt/slides/slide56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043113"/>
            <a:ext cx="6054024" cy="3214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7936511"/>
      </p:ext>
    </p:extLst>
  </p:cSld>
  <p:clrMapOvr>
    <a:masterClrMapping/>
  </p:clrMapOvr>
  <p:transition/>
</p:sld>
</file>

<file path=ppt/slides/slide562.xml><?xml version="1.0" encoding="utf-8"?>
<p:sld xmlns:a="http://schemas.openxmlformats.org/drawingml/2006/main" xmlns:r="http://schemas.openxmlformats.org/officeDocument/2006/relationships" xmlns:p="http://schemas.openxmlformats.org/presentationml/2006/main">
  <p:cSld>
    <p:bg>
      <p:bgPr>
        <a:solidFill>
          <a:srgbClr val="3F505A"/>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4" name="Picture 2" descr="2026 Bugatti Tourbillion ">
            <a:extLst>
              <a:ext uri="{FF2B5EF4-FFF2-40B4-BE49-F238E27FC236}">
                <a16:creationId xmlns:a16="http://schemas.microsoft.com/office/drawing/2014/main" id="{B1D3C015-E3BB-33CC-A4B3-4578C3354A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88" y="121920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D27FFE6-A5D6-BFF6-B60A-13805F6C9E89}"/>
              </a:ext>
            </a:extLst>
          </p:cNvPr>
          <p:cNvSpPr txBox="1"/>
          <p:nvPr/>
        </p:nvSpPr>
        <p:spPr>
          <a:xfrm>
            <a:off x="2286000" y="6118239"/>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latin typeface="+mn-lt"/>
              </a:rPr>
              <a:t>Price: About $3.9 Million</a:t>
            </a:r>
          </a:p>
        </p:txBody>
      </p:sp>
      <p:sp>
        <p:nvSpPr>
          <p:cNvPr id="6" name="TextBox 5">
            <a:extLst>
              <a:ext uri="{FF2B5EF4-FFF2-40B4-BE49-F238E27FC236}">
                <a16:creationId xmlns:a16="http://schemas.microsoft.com/office/drawing/2014/main" id="{04E59CC1-CD46-C5A8-541C-EEAB7A1C7B9E}"/>
              </a:ext>
            </a:extLst>
          </p:cNvPr>
          <p:cNvSpPr txBox="1"/>
          <p:nvPr/>
        </p:nvSpPr>
        <p:spPr>
          <a:xfrm>
            <a:off x="1003300" y="5486400"/>
            <a:ext cx="7108675" cy="584775"/>
          </a:xfrm>
          <a:prstGeom prst="rect">
            <a:avLst/>
          </a:prstGeom>
          <a:noFill/>
        </p:spPr>
        <p:txBody>
          <a:bodyPr wrap="square">
            <a:spAutoFit/>
          </a:bodyPr>
          <a:lstStyle/>
          <a:p>
            <a:r>
              <a:rPr lang="en-US" b="1" i="0" dirty="0">
                <a:solidFill>
                  <a:schemeClr val="bg1"/>
                </a:solidFill>
              </a:rPr>
              <a:t>2026 Bugatti Tourbillion</a:t>
            </a:r>
          </a:p>
        </p:txBody>
      </p:sp>
      <p:sp>
        <p:nvSpPr>
          <p:cNvPr id="7" name="TextBox 6">
            <a:extLst>
              <a:ext uri="{FF2B5EF4-FFF2-40B4-BE49-F238E27FC236}">
                <a16:creationId xmlns:a16="http://schemas.microsoft.com/office/drawing/2014/main" id="{CB6CAC1D-5283-CEE0-2CF5-48252EB1D564}"/>
              </a:ext>
            </a:extLst>
          </p:cNvPr>
          <p:cNvSpPr txBox="1"/>
          <p:nvPr/>
        </p:nvSpPr>
        <p:spPr>
          <a:xfrm>
            <a:off x="241300" y="6540500"/>
            <a:ext cx="8607425" cy="200055"/>
          </a:xfrm>
          <a:prstGeom prst="rect">
            <a:avLst/>
          </a:prstGeom>
          <a:noFill/>
        </p:spPr>
        <p:txBody>
          <a:bodyPr wrap="square">
            <a:spAutoFit/>
          </a:bodyPr>
          <a:lstStyle/>
          <a:p>
            <a:r>
              <a:rPr lang="en-US" sz="700" i="0" dirty="0">
                <a:solidFill>
                  <a:schemeClr val="bg1"/>
                </a:solidFill>
                <a:hlinkClick r:id="rId4"/>
              </a:rPr>
              <a:t>https://auto.hindustantimes.com/auto/cars/2026-bugatti-tourbillon-hypercar-breaks-cover-with-1-775-bhp-445-kmph-top-speed-41718953938862.html</a:t>
            </a:r>
            <a:endParaRPr lang="en-US" sz="700" i="0" dirty="0">
              <a:solidFill>
                <a:schemeClr val="bg1"/>
              </a:solidFill>
            </a:endParaRPr>
          </a:p>
        </p:txBody>
      </p:sp>
    </p:spTree>
    <p:extLst>
      <p:ext uri="{BB962C8B-B14F-4D97-AF65-F5344CB8AC3E}">
        <p14:creationId xmlns:p14="http://schemas.microsoft.com/office/powerpoint/2010/main" val="3630981919"/>
      </p:ext>
    </p:extLst>
  </p:cSld>
  <p:clrMapOvr>
    <a:masterClrMapping/>
  </p:clrMapOvr>
  <p:transition/>
</p:sld>
</file>

<file path=ppt/slides/slide563.xml><?xml version="1.0" encoding="utf-8"?>
<p:sld xmlns:a="http://schemas.openxmlformats.org/drawingml/2006/main" xmlns:r="http://schemas.openxmlformats.org/officeDocument/2006/relationships" xmlns:p="http://schemas.openxmlformats.org/presentationml/2006/main">
  <p:cSld>
    <p:bg>
      <p:bgPr>
        <a:solidFill>
          <a:srgbClr val="454A60"/>
        </a:solidFill>
        <a:effectLst/>
      </p:bgPr>
    </p:bg>
    <p:spTree>
      <p:nvGrpSpPr>
        <p:cNvPr id="1" name="">
          <a:extLst>
            <a:ext uri="{FF2B5EF4-FFF2-40B4-BE49-F238E27FC236}">
              <a16:creationId xmlns:a16="http://schemas.microsoft.com/office/drawing/2014/main" id="{C4EF26F5-355C-4B4B-51A4-310CB745A7E4}"/>
            </a:ext>
          </a:extLst>
        </p:cNvPr>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a:extLst>
              <a:ext uri="{FF2B5EF4-FFF2-40B4-BE49-F238E27FC236}">
                <a16:creationId xmlns:a16="http://schemas.microsoft.com/office/drawing/2014/main" id="{496868A3-DC30-F2F8-80A8-0FD5B7BDF955}"/>
              </a:ext>
            </a:extLst>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a:extLst>
              <a:ext uri="{FF2B5EF4-FFF2-40B4-BE49-F238E27FC236}">
                <a16:creationId xmlns:a16="http://schemas.microsoft.com/office/drawing/2014/main" id="{10D5A7A4-3D9F-3C94-3E18-FA4AFBD822D1}"/>
              </a:ext>
            </a:extLst>
          </p:cNvP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a:extLst>
              <a:ext uri="{FF2B5EF4-FFF2-40B4-BE49-F238E27FC236}">
                <a16:creationId xmlns:a16="http://schemas.microsoft.com/office/drawing/2014/main" id="{BE6A2E65-BED5-C483-3B30-49D8F8D2AA7A}"/>
              </a:ext>
            </a:extLst>
          </p:cNvPr>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 name="Picture 11" descr="A black Bugatti Mistral Roadster sports car parked on a road">
            <a:extLst>
              <a:ext uri="{FF2B5EF4-FFF2-40B4-BE49-F238E27FC236}">
                <a16:creationId xmlns:a16="http://schemas.microsoft.com/office/drawing/2014/main" id="{BC90FCEE-07FA-F619-C5EE-28C77CDC58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5" y="304800"/>
            <a:ext cx="8229600" cy="5483601"/>
          </a:xfrm>
          <a:prstGeom prst="rect">
            <a:avLst/>
          </a:prstGeom>
        </p:spPr>
      </p:pic>
      <p:sp>
        <p:nvSpPr>
          <p:cNvPr id="13" name="TextBox 12">
            <a:extLst>
              <a:ext uri="{FF2B5EF4-FFF2-40B4-BE49-F238E27FC236}">
                <a16:creationId xmlns:a16="http://schemas.microsoft.com/office/drawing/2014/main" id="{115BD4F7-39D3-DC68-A707-F1E4632EB39E}"/>
              </a:ext>
            </a:extLst>
          </p:cNvPr>
          <p:cNvSpPr txBox="1"/>
          <p:nvPr/>
        </p:nvSpPr>
        <p:spPr>
          <a:xfrm>
            <a:off x="1003300" y="5486400"/>
            <a:ext cx="7108675" cy="584775"/>
          </a:xfrm>
          <a:prstGeom prst="rect">
            <a:avLst/>
          </a:prstGeom>
          <a:noFill/>
        </p:spPr>
        <p:txBody>
          <a:bodyPr wrap="square">
            <a:spAutoFit/>
          </a:bodyPr>
          <a:lstStyle/>
          <a:p>
            <a:r>
              <a:rPr lang="en-US" b="1" i="0" dirty="0">
                <a:solidFill>
                  <a:schemeClr val="bg1"/>
                </a:solidFill>
              </a:rPr>
              <a:t>2024 Bugatti Mistral Roadster</a:t>
            </a:r>
          </a:p>
        </p:txBody>
      </p:sp>
      <p:sp>
        <p:nvSpPr>
          <p:cNvPr id="14" name="TextBox 13">
            <a:extLst>
              <a:ext uri="{FF2B5EF4-FFF2-40B4-BE49-F238E27FC236}">
                <a16:creationId xmlns:a16="http://schemas.microsoft.com/office/drawing/2014/main" id="{F41E4FFE-13C0-DFC7-ECCE-2BAF208E084C}"/>
              </a:ext>
            </a:extLst>
          </p:cNvPr>
          <p:cNvSpPr txBox="1"/>
          <p:nvPr/>
        </p:nvSpPr>
        <p:spPr>
          <a:xfrm>
            <a:off x="2286000" y="6172200"/>
            <a:ext cx="4572000" cy="338554"/>
          </a:xfrm>
          <a:prstGeom prst="rect">
            <a:avLst/>
          </a:prstGeom>
          <a:noFill/>
        </p:spPr>
        <p:txBody>
          <a:bodyPr wrap="square">
            <a:spAutoFit/>
          </a:bodyPr>
          <a:lstStyle/>
          <a:p>
            <a:r>
              <a:rPr lang="en-US" sz="1600" b="0" i="0" dirty="0">
                <a:solidFill>
                  <a:schemeClr val="bg1"/>
                </a:solidFill>
                <a:effectLst>
                  <a:outerShdw blurRad="38100" dist="38100" dir="2700000" algn="tl">
                    <a:srgbClr val="000000">
                      <a:alpha val="43137"/>
                    </a:srgbClr>
                  </a:outerShdw>
                </a:effectLst>
                <a:latin typeface="+mn-lt"/>
              </a:rPr>
              <a:t>Price: $5 Million</a:t>
            </a:r>
          </a:p>
        </p:txBody>
      </p:sp>
      <p:sp>
        <p:nvSpPr>
          <p:cNvPr id="16" name="TextBox 15">
            <a:extLst>
              <a:ext uri="{FF2B5EF4-FFF2-40B4-BE49-F238E27FC236}">
                <a16:creationId xmlns:a16="http://schemas.microsoft.com/office/drawing/2014/main" id="{E862EAE6-A564-D6EC-543B-9E652CC09A0D}"/>
              </a:ext>
            </a:extLst>
          </p:cNvPr>
          <p:cNvSpPr txBox="1"/>
          <p:nvPr/>
        </p:nvSpPr>
        <p:spPr>
          <a:xfrm>
            <a:off x="241300" y="6540500"/>
            <a:ext cx="8607425" cy="261610"/>
          </a:xfrm>
          <a:prstGeom prst="rect">
            <a:avLst/>
          </a:prstGeom>
          <a:noFill/>
        </p:spPr>
        <p:txBody>
          <a:bodyPr wrap="square">
            <a:spAutoFit/>
          </a:bodyPr>
          <a:lstStyle/>
          <a:p>
            <a:r>
              <a:rPr lang="en-US" sz="1100" i="0" dirty="0">
                <a:solidFill>
                  <a:schemeClr val="bg1"/>
                </a:solidFill>
                <a:hlinkClick r:id="rId4">
                  <a:extLst>
                    <a:ext uri="{A12FA001-AC4F-418D-AE19-62706E023703}">
                      <ahyp:hlinkClr xmlns:ahyp="http://schemas.microsoft.com/office/drawing/2018/hyperlinkcolor" val="tx"/>
                    </a:ext>
                  </a:extLst>
                </a:hlinkClick>
              </a:rPr>
              <a:t>https://www.caranddriver.com/news/a40874138/2024-bugatti-mistral-5-cool-design-elements/</a:t>
            </a:r>
            <a:endParaRPr lang="en-US" sz="1100" i="0" dirty="0">
              <a:solidFill>
                <a:schemeClr val="bg1"/>
              </a:solidFill>
            </a:endParaRPr>
          </a:p>
        </p:txBody>
      </p:sp>
    </p:spTree>
    <p:extLst>
      <p:ext uri="{BB962C8B-B14F-4D97-AF65-F5344CB8AC3E}">
        <p14:creationId xmlns:p14="http://schemas.microsoft.com/office/powerpoint/2010/main" val="2703445162"/>
      </p:ext>
    </p:extLst>
  </p:cSld>
  <p:clrMapOvr>
    <a:masterClrMapping/>
  </p:clrMapOvr>
  <p:transition/>
</p:sld>
</file>

<file path=ppt/slides/slide564.xml><?xml version="1.0" encoding="utf-8"?>
<p:sld xmlns:a="http://schemas.openxmlformats.org/drawingml/2006/main" xmlns:r="http://schemas.openxmlformats.org/officeDocument/2006/relationships" xmlns:p="http://schemas.openxmlformats.org/presentationml/2006/main">
  <p:cSld>
    <p:bg>
      <p:bgPr>
        <a:solidFill>
          <a:srgbClr val="DFB42A"/>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TextBox 8">
            <a:extLst>
              <a:ext uri="{FF2B5EF4-FFF2-40B4-BE49-F238E27FC236}">
                <a16:creationId xmlns:a16="http://schemas.microsoft.com/office/drawing/2014/main" id="{14EBD6C1-C541-452C-9CCC-F526A298A016}"/>
              </a:ext>
            </a:extLst>
          </p:cNvPr>
          <p:cNvSpPr txBox="1"/>
          <p:nvPr/>
        </p:nvSpPr>
        <p:spPr>
          <a:xfrm>
            <a:off x="1302050" y="6010975"/>
            <a:ext cx="6597350" cy="584775"/>
          </a:xfrm>
          <a:prstGeom prst="rect">
            <a:avLst/>
          </a:prstGeom>
          <a:noFill/>
        </p:spPr>
        <p:txBody>
          <a:bodyPr wrap="square">
            <a:spAutoFit/>
          </a:bodyPr>
          <a:lstStyle/>
          <a:p>
            <a:r>
              <a:rPr lang="en-US" b="1" i="0" dirty="0">
                <a:effectLst>
                  <a:outerShdw blurRad="38100" dist="38100" dir="2700000" algn="tl">
                    <a:srgbClr val="000000">
                      <a:alpha val="43137"/>
                    </a:srgbClr>
                  </a:outerShdw>
                </a:effectLst>
              </a:rPr>
              <a:t>2023 Bugatti W16 Mistral</a:t>
            </a:r>
          </a:p>
        </p:txBody>
      </p:sp>
      <p:sp>
        <p:nvSpPr>
          <p:cNvPr id="11" name="TextBox 10">
            <a:extLst>
              <a:ext uri="{FF2B5EF4-FFF2-40B4-BE49-F238E27FC236}">
                <a16:creationId xmlns:a16="http://schemas.microsoft.com/office/drawing/2014/main" id="{CA85DAEC-FB78-4132-84FE-744C5F29D4CD}"/>
              </a:ext>
            </a:extLst>
          </p:cNvPr>
          <p:cNvSpPr txBox="1"/>
          <p:nvPr/>
        </p:nvSpPr>
        <p:spPr>
          <a:xfrm>
            <a:off x="2286000" y="6519446"/>
            <a:ext cx="4572000" cy="338554"/>
          </a:xfrm>
          <a:prstGeom prst="rect">
            <a:avLst/>
          </a:prstGeom>
          <a:noFill/>
        </p:spPr>
        <p:txBody>
          <a:bodyPr wrap="square">
            <a:spAutoFit/>
          </a:bodyPr>
          <a:lstStyle/>
          <a:p>
            <a:r>
              <a:rPr lang="en-US" sz="1600" b="0" i="0" dirty="0">
                <a:effectLst>
                  <a:outerShdw blurRad="38100" dist="38100" dir="2700000" algn="tl">
                    <a:srgbClr val="000000">
                      <a:alpha val="43137"/>
                    </a:srgbClr>
                  </a:outerShdw>
                </a:effectLst>
                <a:latin typeface="+mn-lt"/>
              </a:rPr>
              <a:t>Price: $5 Million</a:t>
            </a:r>
          </a:p>
        </p:txBody>
      </p:sp>
      <p:pic>
        <p:nvPicPr>
          <p:cNvPr id="7" name="Picture 6" descr="A yellow sports car&#10;&#10;Description automatically generated with low confidence">
            <a:extLst>
              <a:ext uri="{FF2B5EF4-FFF2-40B4-BE49-F238E27FC236}">
                <a16:creationId xmlns:a16="http://schemas.microsoft.com/office/drawing/2014/main" id="{2FA224F9-07B8-4346-3663-F6BFB28BF5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5736"/>
            <a:ext cx="9144000" cy="5715000"/>
          </a:xfrm>
          <a:prstGeom prst="rect">
            <a:avLst/>
          </a:prstGeom>
        </p:spPr>
      </p:pic>
      <p:sp>
        <p:nvSpPr>
          <p:cNvPr id="8" name="TextBox 7">
            <a:extLst>
              <a:ext uri="{FF2B5EF4-FFF2-40B4-BE49-F238E27FC236}">
                <a16:creationId xmlns:a16="http://schemas.microsoft.com/office/drawing/2014/main" id="{634BAAA5-40FE-F93C-5116-EBC8973AA2FC}"/>
              </a:ext>
            </a:extLst>
          </p:cNvPr>
          <p:cNvSpPr txBox="1"/>
          <p:nvPr/>
        </p:nvSpPr>
        <p:spPr>
          <a:xfrm rot="19822753">
            <a:off x="3560914" y="4982780"/>
            <a:ext cx="2209800" cy="904863"/>
          </a:xfrm>
          <a:prstGeom prst="rect">
            <a:avLst/>
          </a:prstGeom>
          <a:noFill/>
        </p:spPr>
        <p:txBody>
          <a:bodyPr wrap="square">
            <a:spAutoFit/>
          </a:bodyPr>
          <a:lstStyle/>
          <a:p>
            <a:r>
              <a:rPr lang="en-US" sz="2400" i="0" dirty="0">
                <a:latin typeface="+mn-lt"/>
              </a:rPr>
              <a:t>Sorry</a:t>
            </a:r>
          </a:p>
          <a:p>
            <a:r>
              <a:rPr lang="en-US" sz="2400" i="0" dirty="0">
                <a:latin typeface="+mn-lt"/>
              </a:rPr>
              <a:t>Sold Out</a:t>
            </a:r>
          </a:p>
        </p:txBody>
      </p:sp>
    </p:spTree>
    <p:extLst>
      <p:ext uri="{BB962C8B-B14F-4D97-AF65-F5344CB8AC3E}">
        <p14:creationId xmlns:p14="http://schemas.microsoft.com/office/powerpoint/2010/main" val="1724357253"/>
      </p:ext>
    </p:extLst>
  </p:cSld>
  <p:clrMapOvr>
    <a:masterClrMapping/>
  </p:clrMapOvr>
  <p:transition/>
</p:sld>
</file>

<file path=ppt/slides/slide565.xml><?xml version="1.0" encoding="utf-8"?>
<p:sld xmlns:a="http://schemas.openxmlformats.org/drawingml/2006/main" xmlns:r="http://schemas.openxmlformats.org/officeDocument/2006/relationships" xmlns:p="http://schemas.openxmlformats.org/presentationml/2006/main">
  <p:cSld>
    <p:bg>
      <p:bgPr>
        <a:solidFill>
          <a:srgbClr val="928886"/>
        </a:solidFill>
        <a:effectLst/>
      </p:bgPr>
    </p:bg>
    <p:spTree>
      <p:nvGrpSpPr>
        <p:cNvPr id="1" name=""/>
        <p:cNvGrpSpPr/>
        <p:nvPr/>
      </p:nvGrpSpPr>
      <p:grpSpPr>
        <a:xfrm>
          <a:off x="0" y="0"/>
          <a:ext cx="0" cy="0"/>
          <a:chOff x="0" y="0"/>
          <a:chExt cx="0" cy="0"/>
        </a:xfrm>
      </p:grpSpPr>
      <p:sp>
        <p:nvSpPr>
          <p:cNvPr id="3" name="AutoShape 5"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7" descr="data:image/jpeg;base64,/9j/4AAQSkZJRgABAQAAAQABAAD/2wCEAAkGBw8QEA8QDxAPDw8PDQ8PDxAODxUPDw8PFRUXFxUVFRUYHSghGBolGxUVITEhJSkrLi4uFx8zODMtNygtLisBCgoKDQ0OFQ0PFSsZFRkrNy01Ky8tOC4rMCs3LSstLisrOC8rMistKzU3Nys3KysxOCsrKzcrKyssKy04LSsrK//AABEIAKgBLAMBIgACEQEDEQH/xAAbAAACAwEBAQAAAAAAAAAAAAABAgADBAUGB//EAEMQAAEEAAMEBgYIAwcFAQAAAAEAAgMRBBIhBTFBURMiYXGBkQYyobHB8BRCUmJyktHhFTNTI4KDk6LC8QcWRLLSNP/EABcBAQEBAQAAAAAAAAAAAAAAAAABAgP/xAAaEQEAAwADAAAAAAAAAAAAAAAAAQIRAxIx/9oADAMBAAIRAxEAPwD4coiogCKiNIAoijSBaRpFGkC0jSNI0gWkaTUjSBKRpOGo5UFeVHKrMqOVBXlUyqzKjkQVZVMquyqZUFOVTKrsqmVBTlUyq7KhlQVZUMqtyqZUFVIUrcqFIK6QpWZUKQV0gQrKQpAlIJqUpAqCZBAFFFEDKUoigCKNKIJSICICICAUjSICICAAI0mARpAoaiGpwEwagQNRDVYGpg1BXlRDVe2Fx3NJ7gVcMHJ9hw/EMvvQY8iORaTDW90Y75Yx/uRDG/1If81vwKDNkUyLZFhw68r43ZWlzsrs2Vg3uNDQBDoW/wBWD/OagyZFMq2DD3ufCe6eL/6TjASnc3N+FzX+4oOflQLVtkwkjd8cgHMsIHnSoc1BQWoFquLUpCCmkCFaQlIQVkJaVhCBCCukpCsISlAhCQqwpSECoJiEqKCiKCIZFQIoqIhEBGkECIUATAIiBEBEBMAgACICYBOyMmzwG8kgNHeTogQBOAiMvBzXUa0v4hMAgAC7eysFkHSynK1zeowNGd33rIto7t/kVTszCN1kkFtZwO5z+DfifAcUcbiy4kk2SqLukZmJOaTsle6Ro8HGlY3ERDdDhvHCwu97VyTKq+mRHoGbUc31eib+HDxt9wCf+NT8JWj/AAgvOdMh0xVV6VvpHimatnb1gWfygdHb9+49qP8AHsTxmaf8MFeZEo432Vz4I9MVB6b+OTcZGHvhafeqn7RDvXjwrzzdg4HHzLCvPCYphL8hB3vp7KoRQN7Y4GREeLAFfhZ2PY6N7z1gQ18gE+Q88r7teebJ3+ITxTUUwJtHBPheWPAveC31HNO4tPEfpW8ELIQvT4d7cQzoZKvUxOJrI/lfBpoX4HguBjMMY3EG95GujgQac09oOigyEJSFcxmZzW2Bmc1tuNNbZqyeAVxwV/y5IZzr1YnOEmn3JGtcfAFBhKBVhH6eKUhBWUpCsKBQVEJSFaQkIRVaBCchAhAiCYhBAwRCCYICEwQCYIIAmpAJggICICgRCIIW12Na5kcb8Ph3NjFAjpIpHcy4tdRPbS9x6N/9N8zGzY+R0LHNziFgqQtq7cT6vDgT2Lv7Q2PsyGJ8MMOV0jQ3pDK4uGZtgmjlPDgrg+QAQDLlD43AESBzg+zZIINCtKFV9XtW2DHQN0bG0uOgdJ1qPOjovbQy4PFsbhsdCM0LRCyWOo8RCGDKGh3ECvVdY7Fp2Z6G7PwYklkkbtB7hULJYQyOJvEubmIc/cL3DlroweOwkj8QzLFBiCIhUj2RSStMp1deRpok3oeAVc2xsTv+j4muZgkb/wCzQvVYCDDslxAjb0IxJjIyEtayRtjJl3ZXZtOIcK3OpcrGY6eFxDnOGujgTR/dEeaxGEez12PZX2xl96zUDus91FerZ6SzjdK/8x3p3ekshvNldevXa13vCo8j0f4/yokfi/KvVP2vC682GwjuRdhoiR/pWjB4nByPDTgsIQeAgaDQ5VWv6oPIw4d7rLWvIDS+w3gPekIo0Q4HkW6r6tg/RrZzDIYYi1z8PI2b+0c5paasNB3DksO0NkbLwrC6HCRvuienJmIrQgZjpvB8Cg+b5ex/5Ua7H/lpes/ieFFVg8FpzwsRvzCdnpJlrJFAyr9SCNvduaivJRanK2y7kCL8l04NjYp9FuGxD+1kTne4Luf934nhK5vGmnLr4Ko+kuIcdZZCfxEklEVYbYOLbqcLjLGoaMHiS4nkKjq/FYJ9uxue7PB1SGtkZM0FwnboXjS2nKACOxe22HintaZsQXkCgyJryx8jtabm3svid4AcdN6s9HdkbL6A4efCQyZs/SYjLlla539J+9gbwHZreqivmeJfC6y0Ft8Lse1I1+Hac7IOkFN608j6LwBmOVhbvOtZivdx+iGzsETJPM7HkG4o3M6GEAbjIA4l57LA5grZsvEwYnEDEYmJroYo/ocMTCYYxmOcgCMjRoG7d/aBB862ljnTv6RzImHK1pELSxpyirNkku5knWlkK+1430G2VimXEH4WQszAsdnaLNWQdd/Ek79xXzD0s9GZ9nSiOWnNeCY5GjqvaN9fN8wLUHBKWk5SlAtJSE6BRVZCBCcpSgrKBCYoINAgTjDldhmGCvZhAiOGMMU4wpXoGYMK9mBCDzQwhTDCFeobs8K5uzhyQeTGEPJdj0Q2aH47C56yMxEb3B2gJBtoN8LF+FcV2BswckZ9ksMUofo0ua0gGnOAF2D/AHvYg+l+k8v9s+MEf/jlDRY35WkfWvnw8OK+eelm0CJY3B1iXCwSA3e9lfady5rn4XamNhyjC44StbYbBjbsNIotD7uuwEBV7X2gJmQNxWGxGFdDH0QliP0qJzb00LgRW6gTotajz8u0S2Z7r9Z2fxdqfaSutB6QO0FrzG0GEO46EjUEd2h1CpilIUHrp9p2cw8RwIW5+K6aPpG6kaPG8+Pzr5rxbcSVp2ftJ0T7G46EHcRyKo6cpjO9g8Or7lS6GI7i5vcR8Qn2kGkCWI2x28cWO4tPwPEeIHMMyDd9EB3SEd7b+K3bMDYXF+YudloWKA1Bsdui4gxBTDFFB9B2BtAuM+u7CylcmXaeZrmnUOa5p7iK81i9FMX1sTr/AOJKuGMUUGx+BHCU12ts+9QYVnF7j3AD9ViOKKU4goOk1kQ4E97j8F0dnOBcAxrW8yAvPxPLiANSTWm9dHGY1sDOjYbe4f2jhwv6oPvPeN2pDr47awsMYdG6X7/OvYOSR+3C1tA7l5H6SeaR2IJQdjaO23PG9XbGx5axov675D3mm+5oXlnEk1zK7myehbZmM5twbHHBFnc8Aa9YkAcOZ7EH2DZeJIjALtW7NhJtw0fK80PX/TuKb/qnhBiMBhmjKZDK10ZsXeVwFVzGljmOxeRxW3cc8vdEyPZ8T2xNJnlMsuSMDKKPVG68uUi1zWFr8QyV+ImxU7XAmWVxygcmg/Cgmjy/0QoHCHkveO2OxxcRVF76rdWY17FU7Y7Asq8OcIUv0Qr2jtmMCqds9iDxxwpSOwxXrn4FqofgmoPKnDlIYCvSSYQLM7ChAGYlaGYpcZsitbIg7jMYtDMcuA2VWtmQegZjwtMe0RyXmmzqxs6D1TNqN5Lyu2dpSfSZsjiGuEdtOrTTAN3DvCsGIXI2o/rOcN+nwQLLNZ1tp7dR5rThdpYiP+W8kcg7MPLgsUEmYCwmdCbAYx0jzuYwFxPgEDYzFdJmzg5nGyeOZc7IV0JY8U31oXDsMbtPNZxiR9aP8uioz0VFsbJCfrFp+8NPP9lYMK13qua7udR8jqgGz8WW206tcKc07iEuOgLCCLMbvVPLsPb70/0RzTqCujh2W0hwtpGt8kHCLkA4k0LJ5DUq/FhjHEAZjegOgH4u3sVXSyHTMWjiGdUDvATRowzsQzMYxM3OxzHZWuGZjt7TzCocHj1mub+JpC7eC9DMRKxshLWiRuZtiR5I1Opa0gbjxNUbGhXM2hs2bCyZHOp1AtMbjlcOzcfMD2hZi0eOluHkrXtNchlD04cdALJOgA1JQMx+u0O+82mu/Q+K6mymM1c3rO1o1uH6rWuZWjoG2dZSNeTByHbzPyeVLIXGyuli4ySqW4I8dO12g9qDBqiGlbjHE31ntHYOsf09qU4iEeq17/YPnxQUYdoBtwut3eurhtqzMblizNZZOnPvWFkkrv5cX5W5j8SnMWIAzSRSiPjJkflHeTogslxD3G3v17XZimbinAdUkH7XHwCzkAa71U2Yl4bwKg976O7TDcLE1wJc3PZJsm3uPxWuTajeS8rgpcrAO9WHEIO5JtBvJZ344clyHTqp06DqvxoVD8auY6ZVOmQdCTFrOcSsLpVWZEGZrlYHrMCnDkGpr1YHrIHpg9EaxInEixB6YSINvSLHtB2nef1REiWUBwq9Ru10Bu9RvHHzRRh0aO5JLiHNFtcWudpbSQcvgrsRHQJFuY3KM4BoXoL5LI5tuu2ZQALL2+67QBjABmN2NbBo33qxmNlqi8u7HgSDycDSrneDQabA40RZ8VWg1/SWn14ozpqW5mH2Gh+VLWHPCaM/dyyj/bSzoEoNbQW/ypgewl7D3GxlvxW6Lab+gmzZbb0YZTW3ndetga0AT4LjX8n5+KtJ6p7C3f49oQVtHHnx5n57T3J77tPnXl7EQfdz4fPgmHDf93u8Pgg14fa+IjaGNf1QNA4A5R4i69nas+IxD5HZnnMSK8ByAHuBSADwvTQb/d5a9qJA1u94zbte+/jamQ1N7THWZnCH9vH57T3LTsjFGCdp+qTlcCNNd1j9gqSe+658Pf8ABI7Ut77379eH7Wqy1vxUspvOxg4mwzXuaL9iqMUF2+Z7yeETCQO8vLT7FkB3o/sg1iWAXlhLiNxlkseLWgV+ZE45w9VsbK+xGHHzdZB8VjUJQXiV0hqR733uDnkgHlW7/hK2V0ROVzmtdo4AkAjtAVIJu+PBaJcr22C0O4tcctHsJ0Pmgtby4cO5VPFSN8E0AJyNHWeerlZ1yeW7uWgwAmMk69awN4+z+vzoGvPQHcOFf8pTIs75rJ17NXZt3doO5VmREaDIkdIs5kSGRBeZFW56qMiQvRVpekLlWXJcyBQUQUiIKCwFHMq7RtBZmUDklogoLMy6mwNlPxkphZLBE/onvb9JkMbZC0i2MOU9aiTW6gdy5FpDIQQRYIIIINEEdoQeth2PicO4jEQPfh3tdFM6Gp29Gd5DmWLBAcLrVoXm8fs90Er4n0Sw6OHqvYRbXt+65pBHetsPpC/QSF1jdLGcsg7/ALXsKoxU0kzs5lM5r1nG30OYOvwQYujULCr21xJHhYVzcI53qZZNN0brf+Q04+SDCirntIOVwII3hwojwKQtQVlWNdTXDuPLsO7vS0rIwSa+01zfMae2kCN+e/58USP3+f1tVxnQJ7QNXu9nz4dilbvZ+37Uh8+1BBD87t/z4oMd1h5nw1+bUcUIfrn7ob5n9AUCtCdWFgA7SlpAvz7kEytiwsjhmaxxb9s9Vg73mgPNBRSlK58QG97SeTLfXju8iUGxE+qCRzO4d53BB19h7PkETpWRvklnDooGsYXlsW6STQaXqwf3+S6P/a+JbBPiJn4bDthic/LNO3pXmtGsY2+sToA7LquPFth0bQ100kob6sTXkRN8d3kFix+1pZqDjTQbaxthjO4cT2lASfn5A9yQuStcgUELkhKhSlASUtqFBBLUtBBAVEEUDBEJEQgZFKiqCgQiigTIlyK4I0gVs7hvpw++L9u9OMQzjED/AHzXl+6XKh0aDS/bExAbYyt0a1w6RoG6qdaX6c0+vDGe2MuiPkCR7Fn6JAxoNPSQH+qw9obIPMZT7Eoe1pBDw4Ag6hzTp4LP0ZQyFQXNY0lxDmAEmg41pwVhiH24vB+72LJlKFFBr6Ifbj/OiIh9uLxfv79FjoqZSg2GAH68X5wo1jWtIzx5s13mttAabhZO9Y8pRylBtb0I9aYu59HEXe1xamOJw7d0UknbJKGD8rBf+pYchREao2fxVw9SOCP8MVu/O4lw8Clm2iZCDM0yOAoEvdYHIXazCNERILDih9SNre13XPt09ipke53rEnvOg7gn6NHKgqDEQxWKIAFLUQKCWgSggoIUFEEEUQUQRFKigZRKiga0UtqWgcI2ktG0Dgo2ktG1Q9o2q7RtA9qWktG0DKJbUtAylJbUtA1KUltS0DKJbUtAylpbUtA1qWktS0DWhaW0LQNaFpbUtAbQJQtC1ASUEEEBQUQQFBRRBFFFEERUUQRFRRBLRtRRBLRtRRBLUtFRBLUtRRAbUzIKIJmRzIKIJmRzIKIDmUzIKIDmQtRRBLQtFRALQtRRBLQtRRBLQtRRBEFFEEUUUQBRRRB//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AutoShape 2" descr="data:image/jpeg;base64,/9j/4AAQSkZJRgABAQAAAQABAAD/2wCEAAkGBxAQEBAQDxAQDxAQFRAPDw8QDw8QDhUOFRUWFxUVFhUYHiggGBslHRUVITEhJS0uLjouFyAzODMsNyktLysBCgoKDg0OFQ8QFzcgFR0rKzctLS0rNysrLTcrLSsrNSsrKzc3Ky43LS0uLS8rLS0wLi0rKzctLTcuKys4Ky8tN//AABEIAKgBKwMBIgACEQEDEQH/xAAbAAEAAgMBAQAAAAAAAAAAAAAAAQIDBAUGB//EAEUQAAICAQIDBQQGBggEBwAAAAECAAMRBCEFEjETQVFhcQYigaEUMkJSkbEVI2KSwdEHFjNDU3KywkSC0vAkVHOT4fHy/8QAFwEBAQEBAAAAAAAAAAAAAAAAAAECBP/EACQRAQEAAQMCBgMAAAAAAAAAAAABAhESIWHRAwQUQZGhMWLB/9oADAMBAAIRAxEAPwD4fERNIREQEREBERAREQEREBERAREQESYgREmRAREQEREBERAREQEREBERASZEQEREBERAREQJkREBERAREQESYgREmICIiAiIgIiICIiAiIgIiICIkQJiRECYiICIiAiIgIiIERJkQEREBERAREQEREBERAREQERECYkRAmJEQJiRECZERAREQEREBERASZEQJiRECYkRAmJEQJiRECYkSYCIiAkSYgREmIEROxo/ZjXWjKaW7l687oaq8f53wPnNir2O1j7Itdj9OzqtW9/j2XMB8TA8/E+hcO/op1TDm1V1OlXvDNzPj0HT44ne0vsDwqnBsfUaxh4Faav/AJHoYHx+bmj4XqLjimi20+CVs35CfaKU0dG1Gj0lOOhNfb2Z8Q1mwPwldZxvIw9jFfus5Wv9xcL8oHydPZXWk4alqyegt/Vn59Z1KP6P9Ud3Kr5KljH5gD5z1tvtJWmyMo8q1wPltOfb7Ss31VZvU/ygco+wpQZZdRcfCv6PVt6sxmzp/ZvS1rzXaHiDAfW5Fru8O9Ll8fCbH07Vv9Wsr54x8zMo4dxC0ZIcju3JHygdHhPC+BspP0fUoVxlb6xUfhzhs9O4zfNXAk/4Otv83If9KieePs3qftOi+TWBT85RvZm7udG8hYrH5SDs6puAsMfo2v8A5bLa/mrCcq3R8EP1dC49Nbd/HM1P0LdU6s6EgEEgjqAd8Bus6Nujq+jF7bHa5Tgh1yHUnbs3xlWA+yT3HI74HJ1HA+GP9RNRX6alW/1VzVPstpP8a5fM9mR+Qmw1BR2Qn6pZc48Ns4P5Ty2r0TK5FpZm8SSeZe4g94gdTUezulGeXiNIPctq8v4lGY/KcrXcItqXtBy3U/49PM1QO2xJAK9RjIGe6ZtOqjoBn03nW0WtZSCrFT0yDg4lHk4nr9VwrT6gZXl01v3lGKGP7SD6nqu37M81xDQW6d+zuQo2Aw3BVlPRlYbMNjuPCBqxL1oWICgknoB1k3Ush5XVkbY8rKVbB6bGBjiTECIkxAiJMQIkxECeWOWbw00t9GgaHLHLOh9Fj6KYRz+WbPDeHvqLUprxzOQvMebkUEgczEA4UZGTM/0UzY0LPS5ZPtK9Tjflap1Kspx3EH8j1kt4axktkt0drQ8H4NRYU1uua6xCQ611X16YMNmXmVGd9+8cvrPZ8K9pfZ3SAdi+CBjNeluqJHg1hVrG/eE+aadDc5rSlywSy1guoKYrqVnsI5xvhVY/DaZ7eEMocvXegTsecl6nVe3BarJ5ftAH8PGY39HRfL82TOfc/j6Nq/azhGoPMw07Y6CxtQ2D5dqBj1myntdTy8lFtKp9yp0Ufgs+Wtwo7+7qF5bDpjnTq3/iRn9VkDHabfVzmYbNAFLBmZSrGtlbTIGWwdVYc2Q3XY77GN8PTZ+1nzO76Dr/AGqTO78xH3SzH5bTkW+01r7VVsc9C38h/OeaVuQf27jHd9FUjy+s/wD9d8yPxdscptvI7wqaaj4Hl5vDvl3xn0+fT5nd2ubW2nBbkJ+wo9/8BlpsL7PfavsI8TY4T5HL/KeTbXEAgHUAb8wOrPL39QqjwmE2pv7jj0vbPf12PhG/os8D9599nt1r4fT9Zu0I7kUkZ/zN/wBMg+0lFe1VCnwLsSfwXlU/ETxgdfvWp/nxavywfwBmatguDaMoxwLKzzD4ju9Dg+UTOGXls5NZzOj0VvtfqD9Qiv8A9NFQ/iBkzRt4vqLDlndvViZ0+H8ESxQ6MHQ9GH5eR8p19NwJR3TbneVrFzfem/p9BcfGeto4ag7pnuCVBfdZnc8tdSDmsd/BR8yTgAbkgQOJotNqE6OwHeM7H1HfOoKnb9h8YBUlFI8Nvq/DaafEeL0U5+kasVMP7nRrXdYDno1tg5M+QAxv1nNHtdpxnsb9U7dyairRvWfLNZRl9d8eBgbF/CjkkAgg++rfWBO+/wDOa1/C0tXksX0I2YHxB7p7r2Q1+n4nW4C8mpROV6yctyZyCD9tc5weoyRtmaWs4byMRiQfPrfZkJ95h15gcHHmJZOFJ4N+9PbijynJ4xfpaf7RiLP8OrBs+I6L8cGUcqnh6D7LfiZnv0ldlXYWqXQnmUEEsjd5QjdemD3HvnO/rLSOq3eWBW35kTJV7WaXPvLqB59lV/CyBgTh+hqcKld9ljZXlqPMwB2JYMdsEj/vp0NPwdWQVaoJZSDzJtYb6z4VuGAQH7QwwOB0O8wUe0miDM3My8xzzGl+Y+uJtf1p0J/vvxpv/wCmQYtR7J8LI+tq6jvujVuM+asMn8RPNaz2ScZOnur1AHRMGq8+iNsfQMTPVf1g0Lbdsv8A7d6/ms1+K8WCUPZobAoXlFuoAIfLHASvI2x1J8wBudqPn1tLIxV1ZGXZlYFWB8wekpyzucUGoscWaqxrbHHLzu3O45ByhGPoPkZqfRYHO5Y5Z0fosfRYHP5Y5Z0Posj6LA7S6aZV0flMlV6zepuTxEI0V0HlLjhx8J2aba/ETcrerxEDzf6NPhNbWCqgobw/KxIIrCl8AdRzEDw/GezD1eIng/bq8NqFVfqog6feYkn/AGwrNotXw4Wl01Gt05ZXrLfR688jqUcZWwncMQduhnTXWVEPy8TrbnOkZxdRaAzaXalc9ngKoPcd+/eeG0q5ztnY/icCZxWO84/EbzOje+38vWa9DY1jHV6JzZeNY2LK6ua/BBOGIwNySPGYdZpdRatqqKbhbqTrG7C6q1jYwYFVVWJ5fePnsJ5kV+BmO0YGdicgbgeBz/CNDc39SrVuVtSypwclbEZHHmQZrs2enh4+TTY0/FbkUJzdpUMDsbh2tOPAK31PVSD5y/Z6e7+zb6NZ/h2sTpyf2LTuno/70aLcmk3f/wA3++WPf8fD9vpJ1WnsqYparI2OjbHBHUHvG/UbSuc5+Oxx+1/ONEmVW7+nf4bZ5h084quZN12yMMCMqwxnDDvjv+PlnHMv4CUPT4bbDpyd0lx1bx8XLG6y8u/wfVPRzajS5NaYOq0pOSB94HvX9rqO/bM7v9eF7tOfjaP4LPFaLVW0WLbTYa3UnDLjG7AEYOzdeh2mfYIGcL2lpNvKqitVrOQPdTA945OOgAXHWMZZx7NeLlhnN0ml+nsU9uSP+GX42sf9s4nEOParU3Fasm7UctSVVZ2rJwKwevKT1HeevQY4rWgb4GBv9r+c7XsjqV05u1T7WIhZfFQ2Vyue/Huj/PNudr+0ns5+j3RNVZXda6B25GLKjZINfmRt023mtw3glWqzixdNkHsmsDcj2A4C+Q6+8OmJuqn01DqLkstevtX7OtwvNupCsTvygEDbf47zn8O092s1CVgCslhUqqMcgG5wpIAVRuScAD8CNThnE9XoNQeSx6NTVzILFKk8pGCN8hgRv39x7hPbU/0l2sgGp09d9g/vkfsC3myhSM+mB5TxftgKk1LLp7m1C0EVduU7PmYfWwMnKg5APfvtNF7D4n8ZFen4t7Zai7IQrQh+zVkNjzc7/hieYtvJmFmlCZRZmlCYkQIMxscYMy4mK2BuridWjUsKhWuNu0ZcjI7T3eVum5BrbHwnGrb3c+U73CdJmi6yyoWkVdoqh+VxQHLu4x0JGNznGDsekDBXylNNWigt2rm63mZizsAFXrjGATkd+fDfrfo0+E5/ANOpvV62dqTyM4txzoVsT3WI6kZG+2Q3QT3fPT95YSvKfo0+Eg8O8p6ovT4iYbLKvEQjzJ0HlK/QvKdy26vxE1TenlA8itxmVdQfGaIaXDQroLq28Zca1vGc8NLhoG99NbxnL4jaefmO52O/iOkz801dWMkeh/MQRkr1LEAlFYHbYAb+eMSO3TvV0x15Syj55lKjhMdd87jpv0B75b6UA+SGAIw3Rv8A9CFO0Q9HPxVG+e0hqw2PfXA36EH5AiRUyEsvu+WehPke4yKKUJZcZPkSGHoO8eUDJ9HPcQe84O/4dZgsTH/fkZairDfWYeBU7jHfjv8AlNgEP7u3P5dG9PA+UCdJxRq17KxVvoyf1Nmfd3OTWw3rbbu28QZvrwhdQpfQsbSoLPpX5RqkA6kAbWL5rv5ZnGtrIz8fyP8AOVrtatg9bMjqeZXUlWBBbcEdIGcAg7jodwdiCD0PxEqw2Pof9ON57Ph/FtDrURteoTVqSj3KhVLFAyrPynr3dOvkduBxbX6YsRQnuDoFDKW82ZhkegB9RIrRqrG7vk1qSCM8pd+bIQeHiT3DzwDFlxZizdTucDA9AO4DoB4CYbdQXIzgADCqowijrgD+PU9+ZAMIyPvyr947+g3m3RqP7VdyGrO2cDKspU/DeaPN748gfnNrhtBduYKSgDKz4ynvBlx6+8DjylGzow6VBgMIXIV8OE5+UEhdtyAOm3d8avrnp5uVgC+OawszWsoOcbdBnG2Z6HX3NVSuKq2q0yV1mh6g9bWs5BZ+YdSO/rkbYM87fZpNV9RW0luDhQ7W6Ytg7ANlkztvkjyjXjRnTnVg4kquhurxhv7RcjK2539c5zMK9B6Cbmg0BNepYgqEqBsU9A/aKg+ZM0qzDSGWWo072Ny11tY33EV3f90bz13s1puGLV2+tvrZ8kJpjZgAD7ThfeJPcOmPHO3Ys9vNDSvJQeVB0Sig1r+GFEDy+j9ieIWYPYClTvzXtXX+KnL/ACm+/sMKV5tXxHTafyRHsPw5uTJ8hI4h/SCrqVrS4E/a560YemzTyWq4kHJYVkserWWtYx9TtIOvxKnhtY5aLdXqrP8AEZa6KP3CC59Mj1nL03D2vflpXmxuQXrTb1YgZmk2pbuCj0UH88yjWMepPpnaUdXinDL9Oo7avsw2y+8jA+nKTOl7P6xc6ZjqqtMaXrNiWi889atnA5EYMCuxBI6D4eV5TM+mJDocE4ZegBPXw8ZB6fV3rVRWav1a33at1rH/AJcunLnr0NSY38ZqDiJ+985g4/dZbaGetaVVQlVSoEVa8ltgPFmY7knJO8561mVHZ+nN4yDrW8ZyhX5zIGgbx1R8ZT6QfGaheRzwNcNLhprhpYNA2Q0sGmuGlw0DPzSH3GJjDSeaAAwOvnNexl8RMxMwPUCYViYiX0rYdDsdx1GRIarEqowQfAgwN+475yc+PfNO7mJyTv8AATP2uZiugdKnVBqcMBzjILYGT4HfvnPssYH7J9UT+UaewYIO2+YZx4iBm0VvMWBCjYHZQPymPU1YOZXTWAMT4gj47TZ7VSNyB67QNEGZa2k3VL1BB+ImJHxAu7e+T4Y8fDynseKWl667FIw2cnyZVKfk88QH3z4+v8J6LgvG6a0FWqpsuq3XFbitsfZZWYHDKT3gjGR3wLJxa6y9OdjalmFsqYlkKYIKnJJOBkrnpvN8+zq/pRNIGRhTclVgUnfmcDII64JwfQ9ZscK4rwym+tquF6my0EGptTruesP3Fq6q1DKM5IzjGY4FXYmo1fEbOlaWXEnbLcvu5x0Js5AB67SDX4/xtFq1lC0hBfYBRaGyW0lVlgVSPXlIPgPKeM7QzPrb+0bPRVARB4IuwEwhZRQkxiZQssEgYQssEmcJMipCNcVy4qmfEgwMYSdbhui3Vz4giaCCehqOEWBHHQHAbvGRPPmdjiNvuYnEJgWJlS0qWlC0C5aV5pQtK80DHmSDKRmFZQ0uGmEGWBhGcNHNMQaQWgZC8AzHmMwLsZXEjMZhVhKtGYzAriRiWiBTEYloxApiMTJiAsDFLBpmWvMyLpx3wNrgev7O1SzoET3sWKWVsEELt72CQM4I6Tre0vtNfrVFKCtaAQey01A0+n5h38o3Y+bEyns5oqjZ+sRXGDgMMjm8Z6DUsllZrAA5c4wAIR4NdI3eMTINLOnbpyMnwmrzwMIoEnspkLSpaBXkjEktKloEmY2lwZR4F6zOsl3uicNXm0L9oGXW3ZE5xaWvtzNctAuWlS0qTKkwLEyMypMjMCIkSYVOZOZWIRfMZlJIgXBkyolhAmQZMgwIjMRAjMRiICTmRGIE5lgZUCTAzI039PptgTNDTDLCd5sBBAycPs5WzMtOo/WN5zmpZiKrPezA6OqYcpnAdtzOlqbtpyHbeBk55BeYuaVLQMpeVLzEWkc0DZRpFjTErQ7QK80t2kwkyMwLs0pmQTIgTmMyIgIiRCkRECYiICIiEXEtEQpIMmIFZMRCBlYiBIloiFJMRCM2l6zrNZtEQNdjIrMRAi95oOYiBQmVJkxCq5kZiIFwYYxEDGTIiICIiAkREBERA//Z"/>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descr="A picture containing car, outdoor, blue, old&#10;&#10;Description automatically generated">
            <a:extLst>
              <a:ext uri="{FF2B5EF4-FFF2-40B4-BE49-F238E27FC236}">
                <a16:creationId xmlns:a16="http://schemas.microsoft.com/office/drawing/2014/main" id="{AFB7203C-FE60-4DD2-B433-3561DDF2BB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47800"/>
            <a:ext cx="9144000" cy="4590661"/>
          </a:xfrm>
          <a:prstGeom prst="rect">
            <a:avLst/>
          </a:prstGeom>
        </p:spPr>
      </p:pic>
      <p:sp>
        <p:nvSpPr>
          <p:cNvPr id="9" name="TextBox 8">
            <a:extLst>
              <a:ext uri="{FF2B5EF4-FFF2-40B4-BE49-F238E27FC236}">
                <a16:creationId xmlns:a16="http://schemas.microsoft.com/office/drawing/2014/main" id="{14EBD6C1-C541-452C-9CCC-F526A298A016}"/>
              </a:ext>
            </a:extLst>
          </p:cNvPr>
          <p:cNvSpPr txBox="1"/>
          <p:nvPr/>
        </p:nvSpPr>
        <p:spPr>
          <a:xfrm>
            <a:off x="1952325" y="6010975"/>
            <a:ext cx="5257800" cy="584775"/>
          </a:xfrm>
          <a:prstGeom prst="rect">
            <a:avLst/>
          </a:prstGeom>
          <a:noFill/>
        </p:spPr>
        <p:txBody>
          <a:bodyPr wrap="square">
            <a:spAutoFit/>
          </a:bodyPr>
          <a:lstStyle/>
          <a:p>
            <a:r>
              <a:rPr lang="en-US" b="1" i="0" dirty="0">
                <a:effectLst>
                  <a:outerShdw blurRad="38100" dist="38100" dir="2700000" algn="tl">
                    <a:srgbClr val="000000">
                      <a:alpha val="43137"/>
                    </a:srgbClr>
                  </a:outerShdw>
                </a:effectLst>
              </a:rPr>
              <a:t>2022 Bugatti Chiron</a:t>
            </a:r>
          </a:p>
        </p:txBody>
      </p:sp>
      <p:sp>
        <p:nvSpPr>
          <p:cNvPr id="11" name="TextBox 10">
            <a:extLst>
              <a:ext uri="{FF2B5EF4-FFF2-40B4-BE49-F238E27FC236}">
                <a16:creationId xmlns:a16="http://schemas.microsoft.com/office/drawing/2014/main" id="{CA85DAEC-FB78-4132-84FE-744C5F29D4CD}"/>
              </a:ext>
            </a:extLst>
          </p:cNvPr>
          <p:cNvSpPr txBox="1"/>
          <p:nvPr/>
        </p:nvSpPr>
        <p:spPr>
          <a:xfrm>
            <a:off x="2286000" y="6519446"/>
            <a:ext cx="4572000" cy="338554"/>
          </a:xfrm>
          <a:prstGeom prst="rect">
            <a:avLst/>
          </a:prstGeom>
          <a:noFill/>
        </p:spPr>
        <p:txBody>
          <a:bodyPr wrap="square">
            <a:spAutoFit/>
          </a:bodyPr>
          <a:lstStyle/>
          <a:p>
            <a:r>
              <a:rPr lang="en-US" sz="1600" b="0" i="0" dirty="0">
                <a:effectLst>
                  <a:outerShdw blurRad="38100" dist="38100" dir="2700000" algn="tl">
                    <a:srgbClr val="000000">
                      <a:alpha val="43137"/>
                    </a:srgbClr>
                  </a:outerShdw>
                </a:effectLst>
                <a:latin typeface="+mn-lt"/>
              </a:rPr>
              <a:t>Price: $3.6-$3.9 Million</a:t>
            </a:r>
          </a:p>
        </p:txBody>
      </p:sp>
    </p:spTree>
    <p:extLst>
      <p:ext uri="{BB962C8B-B14F-4D97-AF65-F5344CB8AC3E}">
        <p14:creationId xmlns:p14="http://schemas.microsoft.com/office/powerpoint/2010/main" val="773946091"/>
      </p:ext>
    </p:extLst>
  </p:cSld>
  <p:clrMapOvr>
    <a:masterClrMapping/>
  </p:clrMapOvr>
  <p:transition/>
</p:sld>
</file>

<file path=ppt/slides/slide566.xml><?xml version="1.0" encoding="utf-8"?>
<p:sld xmlns:a="http://schemas.openxmlformats.org/drawingml/2006/main" xmlns:r="http://schemas.openxmlformats.org/officeDocument/2006/relationships" xmlns:p="http://schemas.openxmlformats.org/presentationml/2006/main">
  <p:cSld>
    <p:bg>
      <p:bgPr>
        <a:solidFill>
          <a:srgbClr val="0062B3"/>
        </a:solidFill>
        <a:effectLst/>
      </p:bgPr>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51F66B88-23EA-4AAA-92FF-8D3A9D04F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3900"/>
            <a:ext cx="9144000" cy="5143500"/>
          </a:xfrm>
          <a:prstGeom prst="rect">
            <a:avLst/>
          </a:prstGeom>
        </p:spPr>
      </p:pic>
      <p:pic>
        <p:nvPicPr>
          <p:cNvPr id="8" name="Picture 6" descr="Bugatti logo.svg">
            <a:extLst>
              <a:ext uri="{FF2B5EF4-FFF2-40B4-BE49-F238E27FC236}">
                <a16:creationId xmlns:a16="http://schemas.microsoft.com/office/drawing/2014/main" id="{EEEE6D36-B61F-48D6-89D9-4064698ECE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4400550"/>
            <a:ext cx="1905000" cy="10096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F60D020-DF33-4797-9377-D7E7086C2E14}"/>
              </a:ext>
            </a:extLst>
          </p:cNvPr>
          <p:cNvSpPr/>
          <p:nvPr/>
        </p:nvSpPr>
        <p:spPr>
          <a:xfrm>
            <a:off x="1219200" y="5638800"/>
            <a:ext cx="6781800" cy="830997"/>
          </a:xfrm>
          <a:prstGeom prst="rect">
            <a:avLst/>
          </a:prstGeom>
        </p:spPr>
        <p:txBody>
          <a:bodyPr wrap="square">
            <a:spAutoFit/>
          </a:bodyPr>
          <a:lstStyle/>
          <a:p>
            <a:r>
              <a:rPr lang="en-US" sz="2400" i="0" dirty="0">
                <a:solidFill>
                  <a:srgbClr val="FFFFFF"/>
                </a:solidFill>
                <a:effectLst>
                  <a:outerShdw blurRad="38100" dist="38100" dir="2700000" algn="tl">
                    <a:srgbClr val="000000">
                      <a:alpha val="43137"/>
                    </a:srgbClr>
                  </a:outerShdw>
                </a:effectLst>
              </a:rPr>
              <a:t>Bugatti </a:t>
            </a:r>
            <a:r>
              <a:rPr lang="en-US" sz="2400" i="0" dirty="0" err="1">
                <a:solidFill>
                  <a:srgbClr val="FFFFFF"/>
                </a:solidFill>
                <a:effectLst>
                  <a:outerShdw blurRad="38100" dist="38100" dir="2700000" algn="tl">
                    <a:srgbClr val="000000">
                      <a:alpha val="43137"/>
                    </a:srgbClr>
                  </a:outerShdw>
                </a:effectLst>
              </a:rPr>
              <a:t>Niniette</a:t>
            </a:r>
            <a:r>
              <a:rPr lang="en-US" sz="2400" i="0" dirty="0">
                <a:solidFill>
                  <a:srgbClr val="FFFFFF"/>
                </a:solidFill>
                <a:effectLst>
                  <a:outerShdw blurRad="38100" dist="38100" dir="2700000" algn="tl">
                    <a:srgbClr val="000000">
                      <a:alpha val="43137"/>
                    </a:srgbClr>
                  </a:outerShdw>
                </a:effectLst>
              </a:rPr>
              <a:t> 66 yacht is a 1,000-hp Chiron for the Water </a:t>
            </a:r>
          </a:p>
        </p:txBody>
      </p:sp>
    </p:spTree>
    <p:extLst>
      <p:ext uri="{BB962C8B-B14F-4D97-AF65-F5344CB8AC3E}">
        <p14:creationId xmlns:p14="http://schemas.microsoft.com/office/powerpoint/2010/main" val="3638434061"/>
      </p:ext>
    </p:extLst>
  </p:cSld>
  <p:clrMapOvr>
    <a:masterClrMapping/>
  </p:clrMapOvr>
  <p:transition/>
</p:sld>
</file>

<file path=ppt/slides/slide5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 y="560293"/>
            <a:ext cx="8412480" cy="599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bwMode="auto">
          <a:xfrm>
            <a:off x="6858000" y="2133600"/>
            <a:ext cx="2133600" cy="2743200"/>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4235916639"/>
      </p:ext>
    </p:extLst>
  </p:cSld>
  <p:clrMapOvr>
    <a:masterClrMapping/>
  </p:clrMapOvr>
  <p:transition/>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201424"/>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3600" b="1" dirty="0">
                <a:solidFill>
                  <a:srgbClr val="000000"/>
                </a:solidFill>
              </a:rPr>
              <a:t>industrial / technological design</a:t>
            </a:r>
            <a:endParaRPr lang="en-US" sz="2400" b="1" dirty="0">
              <a:solidFill>
                <a:srgbClr val="000000"/>
              </a:solidFill>
            </a:endParaRPr>
          </a:p>
          <a:p>
            <a:pPr marL="0" indent="0" algn="ctr" eaLnBrk="1" hangingPunct="1">
              <a:spcBef>
                <a:spcPts val="0"/>
              </a:spcBef>
              <a:buNone/>
            </a:pPr>
            <a:r>
              <a:rPr lang="en-US" sz="2400" b="1" dirty="0">
                <a:solidFill>
                  <a:srgbClr val="FFFFFF"/>
                </a:solidFill>
              </a:rPr>
              <a:t>decoration</a:t>
            </a:r>
          </a:p>
          <a:p>
            <a:pPr marL="0" indent="0" algn="ctr" eaLnBrk="1" hangingPunct="1">
              <a:spcBef>
                <a:spcPts val="0"/>
              </a:spcBef>
              <a:buNone/>
            </a:pPr>
            <a:r>
              <a:rPr lang="en-US" sz="4800" b="1" dirty="0">
                <a:solidFill>
                  <a:srgbClr val="FF0000"/>
                </a:solidFill>
                <a:effectLst>
                  <a:outerShdw blurRad="38100" dist="38100" dir="2700000" algn="tl">
                    <a:srgbClr val="000000">
                      <a:alpha val="43137"/>
                    </a:srgbClr>
                  </a:outerShdw>
                </a:effectLst>
              </a:rPr>
              <a:t>and yes, even toilets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1974395300"/>
      </p:ext>
    </p:extLst>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descr="http://st.hzcdn.com/simgs/458148d2028f6a8c_4-0640/modern-toilet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0937" y="1414046"/>
            <a:ext cx="5307863" cy="338554"/>
          </a:xfrm>
          <a:prstGeom prst="rect">
            <a:avLst/>
          </a:prstGeom>
        </p:spPr>
        <p:txBody>
          <a:bodyPr wrap="none">
            <a:spAutoFit/>
          </a:bodyPr>
          <a:lstStyle/>
          <a:p>
            <a:r>
              <a:rPr lang="en-US" sz="1600" i="0" dirty="0" err="1">
                <a:solidFill>
                  <a:srgbClr val="FFFFFF"/>
                </a:solidFill>
              </a:rPr>
              <a:t>Laufen</a:t>
            </a:r>
            <a:r>
              <a:rPr lang="en-US" sz="1600" i="0" dirty="0">
                <a:solidFill>
                  <a:srgbClr val="FFFFFF"/>
                </a:solidFill>
              </a:rPr>
              <a:t> </a:t>
            </a:r>
            <a:r>
              <a:rPr lang="en-US" sz="1600" i="0" dirty="0" err="1">
                <a:solidFill>
                  <a:srgbClr val="FFFFFF"/>
                </a:solidFill>
              </a:rPr>
              <a:t>Alessi</a:t>
            </a:r>
            <a:r>
              <a:rPr lang="en-US" sz="1600" i="0" dirty="0">
                <a:solidFill>
                  <a:srgbClr val="FFFFFF"/>
                </a:solidFill>
              </a:rPr>
              <a:t> One wall-hung toilet and bidet</a:t>
            </a:r>
          </a:p>
        </p:txBody>
      </p:sp>
      <p:sp>
        <p:nvSpPr>
          <p:cNvPr id="3" name="Rectangle 2"/>
          <p:cNvSpPr/>
          <p:nvPr/>
        </p:nvSpPr>
        <p:spPr>
          <a:xfrm>
            <a:off x="5791200" y="5410200"/>
            <a:ext cx="3148619" cy="461665"/>
          </a:xfrm>
          <a:prstGeom prst="rect">
            <a:avLst/>
          </a:prstGeom>
        </p:spPr>
        <p:txBody>
          <a:bodyPr wrap="none">
            <a:spAutoFit/>
          </a:bodyPr>
          <a:lstStyle/>
          <a:p>
            <a:r>
              <a:rPr lang="en-US" sz="2400" dirty="0">
                <a:solidFill>
                  <a:srgbClr val="2D2D8A">
                    <a:lumMod val="50000"/>
                  </a:srgbClr>
                </a:solidFill>
                <a:effectLst>
                  <a:outerShdw blurRad="38100" dist="38100" dir="2700000" algn="tl">
                    <a:srgbClr val="000000">
                      <a:alpha val="43137"/>
                    </a:srgbClr>
                  </a:outerShdw>
                </a:effectLst>
              </a:rPr>
              <a:t>ILBAGNOALESSI </a:t>
            </a:r>
          </a:p>
        </p:txBody>
      </p:sp>
      <p:sp>
        <p:nvSpPr>
          <p:cNvPr id="4" name="Rectangle 3"/>
          <p:cNvSpPr/>
          <p:nvPr/>
        </p:nvSpPr>
        <p:spPr>
          <a:xfrm>
            <a:off x="5562600" y="5894558"/>
            <a:ext cx="3505200" cy="658642"/>
          </a:xfrm>
          <a:prstGeom prst="rect">
            <a:avLst/>
          </a:prstGeom>
        </p:spPr>
        <p:txBody>
          <a:bodyPr wrap="square">
            <a:spAutoFit/>
          </a:bodyPr>
          <a:lstStyle/>
          <a:p>
            <a:r>
              <a:rPr lang="en-US" sz="2000" i="0" dirty="0">
                <a:solidFill>
                  <a:srgbClr val="2D2D8A">
                    <a:lumMod val="50000"/>
                  </a:srgbClr>
                </a:solidFill>
                <a:effectLst>
                  <a:outerShdw blurRad="38100" dist="38100" dir="2700000" algn="tl">
                    <a:srgbClr val="000000">
                      <a:alpha val="43137"/>
                    </a:srgbClr>
                  </a:outerShdw>
                </a:effectLst>
              </a:rPr>
              <a:t>Stefano </a:t>
            </a:r>
            <a:r>
              <a:rPr lang="en-US" sz="2000" i="0" dirty="0" err="1">
                <a:solidFill>
                  <a:srgbClr val="2D2D8A">
                    <a:lumMod val="50000"/>
                  </a:srgbClr>
                </a:solidFill>
                <a:effectLst>
                  <a:outerShdw blurRad="38100" dist="38100" dir="2700000" algn="tl">
                    <a:srgbClr val="000000">
                      <a:alpha val="43137"/>
                    </a:srgbClr>
                  </a:outerShdw>
                </a:effectLst>
              </a:rPr>
              <a:t>Giovannoni</a:t>
            </a:r>
            <a:endParaRPr lang="en-US" sz="2000" i="0" dirty="0">
              <a:solidFill>
                <a:srgbClr val="2D2D8A">
                  <a:lumMod val="50000"/>
                </a:srgbClr>
              </a:solidFill>
              <a:effectLst>
                <a:outerShdw blurRad="38100" dist="38100" dir="2700000" algn="tl">
                  <a:srgbClr val="000000">
                    <a:alpha val="43137"/>
                  </a:srgbClr>
                </a:outerShdw>
              </a:effectLst>
            </a:endParaRPr>
          </a:p>
          <a:p>
            <a:r>
              <a:rPr lang="en-US" sz="1400" i="0" dirty="0">
                <a:solidFill>
                  <a:srgbClr val="2D2D8A">
                    <a:lumMod val="50000"/>
                  </a:srgbClr>
                </a:solidFill>
                <a:effectLst>
                  <a:outerShdw blurRad="38100" dist="38100" dir="2700000" algn="tl">
                    <a:srgbClr val="000000">
                      <a:alpha val="43137"/>
                    </a:srgbClr>
                  </a:outerShdw>
                </a:effectLst>
              </a:rPr>
              <a:t>Designer</a:t>
            </a:r>
          </a:p>
        </p:txBody>
      </p:sp>
    </p:spTree>
    <p:extLst>
      <p:ext uri="{BB962C8B-B14F-4D97-AF65-F5344CB8AC3E}">
        <p14:creationId xmlns:p14="http://schemas.microsoft.com/office/powerpoint/2010/main" val="2081158285"/>
      </p:ext>
    </p:extLst>
  </p:cSld>
  <p:clrMapOvr>
    <a:masterClrMapping/>
  </p:clrMapOvr>
  <p:transition/>
</p:sld>
</file>

<file path=ppt/slides/slide570.xml><?xml version="1.0" encoding="utf-8"?>
<p:sld xmlns:a="http://schemas.openxmlformats.org/drawingml/2006/main" xmlns:r="http://schemas.openxmlformats.org/officeDocument/2006/relationships" xmlns:p="http://schemas.openxmlformats.org/presentationml/2006/main">
  <p:cSld>
    <p:bg>
      <p:bgPr>
        <a:solidFill>
          <a:srgbClr val="24242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BA0101-0F2C-5721-94C2-505DE9525A44}"/>
              </a:ext>
            </a:extLst>
          </p:cNvPr>
          <p:cNvPicPr>
            <a:picLocks noChangeAspect="1"/>
          </p:cNvPicPr>
          <p:nvPr/>
        </p:nvPicPr>
        <p:blipFill>
          <a:blip r:embed="rId2"/>
          <a:stretch>
            <a:fillRect/>
          </a:stretch>
        </p:blipFill>
        <p:spPr>
          <a:xfrm>
            <a:off x="0" y="0"/>
            <a:ext cx="9144000" cy="6816637"/>
          </a:xfrm>
          <a:prstGeom prst="rect">
            <a:avLst/>
          </a:prstGeom>
        </p:spPr>
      </p:pic>
      <p:pic>
        <p:nvPicPr>
          <p:cNvPr id="7" name="Graphic 6">
            <a:extLst>
              <a:ext uri="{FF2B5EF4-FFF2-40B4-BE49-F238E27FC236}">
                <a16:creationId xmlns:a16="http://schemas.microsoft.com/office/drawing/2014/main" id="{F7EF1422-FD8B-5C07-1E2C-E858397257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3450" y="609600"/>
            <a:ext cx="1123950" cy="457200"/>
          </a:xfrm>
          <a:prstGeom prst="rect">
            <a:avLst/>
          </a:prstGeom>
        </p:spPr>
      </p:pic>
      <p:sp>
        <p:nvSpPr>
          <p:cNvPr id="8" name="TextBox 7">
            <a:extLst>
              <a:ext uri="{FF2B5EF4-FFF2-40B4-BE49-F238E27FC236}">
                <a16:creationId xmlns:a16="http://schemas.microsoft.com/office/drawing/2014/main" id="{2E45D325-A1CB-B8BB-87D0-11F4F39969FB}"/>
              </a:ext>
            </a:extLst>
          </p:cNvPr>
          <p:cNvSpPr txBox="1"/>
          <p:nvPr/>
        </p:nvSpPr>
        <p:spPr>
          <a:xfrm>
            <a:off x="1514375" y="6566356"/>
            <a:ext cx="6172200" cy="215444"/>
          </a:xfrm>
          <a:prstGeom prst="rect">
            <a:avLst/>
          </a:prstGeom>
          <a:noFill/>
        </p:spPr>
        <p:txBody>
          <a:bodyPr wrap="square">
            <a:spAutoFit/>
          </a:bodyPr>
          <a:lstStyle/>
          <a:p>
            <a:r>
              <a:rPr lang="en-US" sz="800" dirty="0">
                <a:solidFill>
                  <a:schemeClr val="bg1"/>
                </a:solidFill>
                <a:latin typeface="+mn-lt"/>
                <a:hlinkClick r:id="rId5">
                  <a:extLst>
                    <a:ext uri="{A12FA001-AC4F-418D-AE19-62706E023703}">
                      <ahyp:hlinkClr xmlns:ahyp="http://schemas.microsoft.com/office/drawing/2018/hyperlinkcolor" val="tx"/>
                    </a:ext>
                  </a:extLst>
                </a:hlinkClick>
              </a:rPr>
              <a:t>https://gestione.aetitalia.it/download/sito/d27bded_sanitarisquarefoto23.jpg</a:t>
            </a:r>
            <a:endParaRPr lang="en-US" sz="800" dirty="0">
              <a:solidFill>
                <a:schemeClr val="bg1"/>
              </a:solidFill>
              <a:latin typeface="+mn-lt"/>
            </a:endParaRPr>
          </a:p>
        </p:txBody>
      </p:sp>
    </p:spTree>
    <p:extLst>
      <p:ext uri="{BB962C8B-B14F-4D97-AF65-F5344CB8AC3E}">
        <p14:creationId xmlns:p14="http://schemas.microsoft.com/office/powerpoint/2010/main" val="3412630502"/>
      </p:ext>
    </p:extLst>
  </p:cSld>
  <p:clrMapOvr>
    <a:masterClrMapping/>
  </p:clrMapOvr>
  <p:transition/>
</p:sld>
</file>

<file path=ppt/slides/slide571.xml><?xml version="1.0" encoding="utf-8"?>
<p:sld xmlns:a="http://schemas.openxmlformats.org/drawingml/2006/main" xmlns:r="http://schemas.openxmlformats.org/officeDocument/2006/relationships" xmlns:p="http://schemas.openxmlformats.org/presentationml/2006/main">
  <p:cSld>
    <p:bg>
      <p:bgPr>
        <a:solidFill>
          <a:srgbClr val="242428"/>
        </a:solidFill>
        <a:effectLst/>
      </p:bgPr>
    </p:bg>
    <p:spTree>
      <p:nvGrpSpPr>
        <p:cNvPr id="1" name=""/>
        <p:cNvGrpSpPr/>
        <p:nvPr/>
      </p:nvGrpSpPr>
      <p:grpSpPr>
        <a:xfrm>
          <a:off x="0" y="0"/>
          <a:ext cx="0" cy="0"/>
          <a:chOff x="0" y="0"/>
          <a:chExt cx="0" cy="0"/>
        </a:xfrm>
      </p:grpSpPr>
      <p:pic>
        <p:nvPicPr>
          <p:cNvPr id="3" name="Picture 2" descr="A close-up of a toilet and a bidet&#10;&#10;Description automatically generated">
            <a:extLst>
              <a:ext uri="{FF2B5EF4-FFF2-40B4-BE49-F238E27FC236}">
                <a16:creationId xmlns:a16="http://schemas.microsoft.com/office/drawing/2014/main" id="{D9197219-9848-B227-96FD-FE065CAB66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300" y="-38100"/>
            <a:ext cx="8610600" cy="6888480"/>
          </a:xfrm>
          <a:prstGeom prst="rect">
            <a:avLst/>
          </a:prstGeom>
        </p:spPr>
      </p:pic>
      <p:sp>
        <p:nvSpPr>
          <p:cNvPr id="5" name="TextBox 4">
            <a:extLst>
              <a:ext uri="{FF2B5EF4-FFF2-40B4-BE49-F238E27FC236}">
                <a16:creationId xmlns:a16="http://schemas.microsoft.com/office/drawing/2014/main" id="{5EB45DFB-C8B9-8C62-D68A-F3837D99A28F}"/>
              </a:ext>
            </a:extLst>
          </p:cNvPr>
          <p:cNvSpPr txBox="1"/>
          <p:nvPr/>
        </p:nvSpPr>
        <p:spPr>
          <a:xfrm>
            <a:off x="1514375" y="6566356"/>
            <a:ext cx="6172200" cy="215444"/>
          </a:xfrm>
          <a:prstGeom prst="rect">
            <a:avLst/>
          </a:prstGeom>
          <a:noFill/>
        </p:spPr>
        <p:txBody>
          <a:bodyPr wrap="square">
            <a:spAutoFit/>
          </a:bodyPr>
          <a:lstStyle/>
          <a:p>
            <a:r>
              <a:rPr lang="en-US" sz="800" dirty="0">
                <a:solidFill>
                  <a:schemeClr val="bg1"/>
                </a:solidFill>
                <a:latin typeface="+mn-lt"/>
                <a:hlinkClick r:id="rId3">
                  <a:extLst>
                    <a:ext uri="{A12FA001-AC4F-418D-AE19-62706E023703}">
                      <ahyp:hlinkClr xmlns:ahyp="http://schemas.microsoft.com/office/drawing/2018/hyperlinkcolor" val="tx"/>
                    </a:ext>
                  </a:extLst>
                </a:hlinkClick>
              </a:rPr>
              <a:t>https://gestione.aetitalia.it/download/sito/d27bded_sanitarisquarefoto23.jpg</a:t>
            </a:r>
            <a:endParaRPr lang="en-US" sz="800" dirty="0">
              <a:solidFill>
                <a:schemeClr val="bg1"/>
              </a:solidFill>
              <a:latin typeface="+mn-lt"/>
            </a:endParaRPr>
          </a:p>
        </p:txBody>
      </p:sp>
      <p:pic>
        <p:nvPicPr>
          <p:cNvPr id="11" name="Graphic 10">
            <a:extLst>
              <a:ext uri="{FF2B5EF4-FFF2-40B4-BE49-F238E27FC236}">
                <a16:creationId xmlns:a16="http://schemas.microsoft.com/office/drawing/2014/main" id="{1B378FC4-FE2B-BE33-287C-14D733CAC52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3450" y="609600"/>
            <a:ext cx="1123950" cy="457200"/>
          </a:xfrm>
          <a:prstGeom prst="rect">
            <a:avLst/>
          </a:prstGeom>
        </p:spPr>
      </p:pic>
    </p:spTree>
    <p:extLst>
      <p:ext uri="{BB962C8B-B14F-4D97-AF65-F5344CB8AC3E}">
        <p14:creationId xmlns:p14="http://schemas.microsoft.com/office/powerpoint/2010/main" val="2959926126"/>
      </p:ext>
    </p:extLst>
  </p:cSld>
  <p:clrMapOvr>
    <a:masterClrMapping/>
  </p:clrMapOvr>
  <p:transition/>
</p:sld>
</file>

<file path=ppt/slides/slide572.xml><?xml version="1.0" encoding="utf-8"?>
<p:sld xmlns:a="http://schemas.openxmlformats.org/drawingml/2006/main" xmlns:r="http://schemas.openxmlformats.org/officeDocument/2006/relationships" xmlns:p="http://schemas.openxmlformats.org/presentationml/2006/main">
  <p:cSld>
    <p:bg>
      <p:bgPr>
        <a:solidFill>
          <a:srgbClr val="82756C"/>
        </a:solidFill>
        <a:effectLst/>
      </p:bgPr>
    </p:bg>
    <p:spTree>
      <p:nvGrpSpPr>
        <p:cNvPr id="1" name=""/>
        <p:cNvGrpSpPr/>
        <p:nvPr/>
      </p:nvGrpSpPr>
      <p:grpSpPr>
        <a:xfrm>
          <a:off x="0" y="0"/>
          <a:ext cx="0" cy="0"/>
          <a:chOff x="0" y="0"/>
          <a:chExt cx="0" cy="0"/>
        </a:xfrm>
      </p:grpSpPr>
      <p:pic>
        <p:nvPicPr>
          <p:cNvPr id="4" name="Picture 3" descr="A picture containing wall, indoor, floor, toilet&#10;&#10;Description automatically generated">
            <a:extLst>
              <a:ext uri="{FF2B5EF4-FFF2-40B4-BE49-F238E27FC236}">
                <a16:creationId xmlns:a16="http://schemas.microsoft.com/office/drawing/2014/main" id="{4C1AAD9E-3E69-49D8-B5B8-A8281E9974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66800"/>
            <a:ext cx="9144000" cy="5027414"/>
          </a:xfrm>
          <a:prstGeom prst="rect">
            <a:avLst/>
          </a:prstGeom>
        </p:spPr>
      </p:pic>
      <p:sp>
        <p:nvSpPr>
          <p:cNvPr id="7" name="TextBox 6">
            <a:extLst>
              <a:ext uri="{FF2B5EF4-FFF2-40B4-BE49-F238E27FC236}">
                <a16:creationId xmlns:a16="http://schemas.microsoft.com/office/drawing/2014/main" id="{B82D3A29-3A0F-447C-B2FE-6C7FEFA7F36D}"/>
              </a:ext>
            </a:extLst>
          </p:cNvPr>
          <p:cNvSpPr txBox="1"/>
          <p:nvPr/>
        </p:nvSpPr>
        <p:spPr>
          <a:xfrm>
            <a:off x="1514375" y="6566356"/>
            <a:ext cx="6172200" cy="215444"/>
          </a:xfrm>
          <a:prstGeom prst="rect">
            <a:avLst/>
          </a:prstGeom>
          <a:noFill/>
        </p:spPr>
        <p:txBody>
          <a:bodyPr wrap="square">
            <a:spAutoFit/>
          </a:bodyPr>
          <a:lstStyle/>
          <a:p>
            <a:r>
              <a:rPr lang="en-US" sz="800" dirty="0">
                <a:latin typeface="+mn-lt"/>
                <a:hlinkClick r:id="rId3">
                  <a:extLst>
                    <a:ext uri="{A12FA001-AC4F-418D-AE19-62706E023703}">
                      <ahyp:hlinkClr xmlns:ahyp="http://schemas.microsoft.com/office/drawing/2018/hyperlinkcolor" val="tx"/>
                    </a:ext>
                  </a:extLst>
                </a:hlinkClick>
              </a:rPr>
              <a:t>https://www.ceramicacielo.it/en/products/smile/floor+mounted+wc+%26+bidet/back+to+wall+one+hole+bidet/111</a:t>
            </a:r>
            <a:endParaRPr lang="en-US" sz="800" dirty="0">
              <a:latin typeface="+mn-lt"/>
            </a:endParaRPr>
          </a:p>
        </p:txBody>
      </p:sp>
      <p:sp>
        <p:nvSpPr>
          <p:cNvPr id="9" name="TextBox 8">
            <a:extLst>
              <a:ext uri="{FF2B5EF4-FFF2-40B4-BE49-F238E27FC236}">
                <a16:creationId xmlns:a16="http://schemas.microsoft.com/office/drawing/2014/main" id="{756B5185-4A3F-48AB-B62C-B71032FF8C39}"/>
              </a:ext>
            </a:extLst>
          </p:cNvPr>
          <p:cNvSpPr txBox="1"/>
          <p:nvPr/>
        </p:nvSpPr>
        <p:spPr>
          <a:xfrm>
            <a:off x="2286000" y="5063359"/>
            <a:ext cx="4572000" cy="880241"/>
          </a:xfrm>
          <a:prstGeom prst="rect">
            <a:avLst/>
          </a:prstGeom>
          <a:noFill/>
        </p:spPr>
        <p:txBody>
          <a:bodyPr wrap="square">
            <a:spAutoFit/>
          </a:bodyPr>
          <a:lstStyle/>
          <a:p>
            <a:r>
              <a:rPr lang="en-US" dirty="0">
                <a:solidFill>
                  <a:srgbClr val="484A49"/>
                </a:solidFill>
              </a:rPr>
              <a:t>Cielo</a:t>
            </a:r>
          </a:p>
          <a:p>
            <a:r>
              <a:rPr lang="en-US" sz="1600" b="0" i="0" dirty="0">
                <a:solidFill>
                  <a:srgbClr val="484A49"/>
                </a:solidFill>
              </a:rPr>
              <a:t>Italy</a:t>
            </a:r>
          </a:p>
        </p:txBody>
      </p:sp>
    </p:spTree>
    <p:extLst>
      <p:ext uri="{BB962C8B-B14F-4D97-AF65-F5344CB8AC3E}">
        <p14:creationId xmlns:p14="http://schemas.microsoft.com/office/powerpoint/2010/main" val="461074412"/>
      </p:ext>
    </p:extLst>
  </p:cSld>
  <p:clrMapOvr>
    <a:masterClrMapping/>
  </p:clrMapOvr>
  <p:transition/>
</p:sld>
</file>

<file path=ppt/slides/slide5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6498" name="Rectangle 2"/>
          <p:cNvSpPr>
            <a:spLocks noGrp="1" noChangeArrowheads="1"/>
          </p:cNvSpPr>
          <p:nvPr>
            <p:ph type="body" idx="4294967295"/>
          </p:nvPr>
        </p:nvSpPr>
        <p:spPr>
          <a:xfrm>
            <a:off x="460375" y="3429000"/>
            <a:ext cx="8226425" cy="1446550"/>
          </a:xfrm>
        </p:spPr>
        <p:txBody>
          <a:bodyPr wrap="square">
            <a:spAutoFit/>
          </a:bodyPr>
          <a:lstStyle/>
          <a:p>
            <a:pPr algn="ctr" eaLnBrk="1" hangingPunct="1">
              <a:buFontTx/>
              <a:buNone/>
            </a:pPr>
            <a:r>
              <a:rPr lang="en-US" sz="4000" b="1" dirty="0">
                <a:solidFill>
                  <a:schemeClr val="bg1"/>
                </a:solidFill>
                <a:effectLst>
                  <a:outerShdw blurRad="38100" dist="38100" dir="2700000" algn="tl">
                    <a:srgbClr val="000000">
                      <a:alpha val="43137"/>
                    </a:srgbClr>
                  </a:outerShdw>
                </a:effectLst>
              </a:rPr>
              <a:t>And even the Italian trains </a:t>
            </a:r>
          </a:p>
          <a:p>
            <a:pPr algn="ctr" eaLnBrk="1" hangingPunct="1">
              <a:buFontTx/>
              <a:buNone/>
            </a:pPr>
            <a:r>
              <a:rPr lang="en-US" sz="4000" b="1" dirty="0">
                <a:solidFill>
                  <a:schemeClr val="bg1"/>
                </a:solidFill>
                <a:effectLst>
                  <a:outerShdw blurRad="38100" dist="38100" dir="2700000" algn="tl">
                    <a:srgbClr val="000000">
                      <a:alpha val="43137"/>
                    </a:srgbClr>
                  </a:outerShdw>
                </a:effectLst>
              </a:rPr>
              <a:t>are beautiful . . .</a:t>
            </a:r>
            <a:endParaRPr lang="en-US" sz="44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50094702"/>
      </p:ext>
    </p:extLst>
  </p:cSld>
  <p:clrMapOvr>
    <a:masterClrMapping/>
  </p:clrMapOvr>
  <p:transition/>
</p:sld>
</file>

<file path=ppt/slides/slide57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http://commons.wikimedia.org/wiki/File:Trenitalia-series-ETR500.jpg</a:t>
            </a:r>
            <a:endParaRPr lang="en-US" sz="800" b="0" i="0" dirty="0">
              <a:solidFill>
                <a:srgbClr val="FFFFFF"/>
              </a:solidFill>
            </a:endParaRPr>
          </a:p>
        </p:txBody>
      </p:sp>
      <p:pic>
        <p:nvPicPr>
          <p:cNvPr id="334850" name="Picture 2"/>
          <p:cNvPicPr>
            <a:picLocks noChangeAspect="1" noChangeArrowheads="1"/>
          </p:cNvPicPr>
          <p:nvPr/>
        </p:nvPicPr>
        <p:blipFill>
          <a:blip r:embed="rId3" cstate="print"/>
          <a:srcRect/>
          <a:stretch>
            <a:fillRect/>
          </a:stretch>
        </p:blipFill>
        <p:spPr bwMode="auto">
          <a:xfrm>
            <a:off x="671286" y="148770"/>
            <a:ext cx="7772400" cy="5541089"/>
          </a:xfrm>
          <a:prstGeom prst="rect">
            <a:avLst/>
          </a:prstGeom>
          <a:noFill/>
          <a:ln w="9525">
            <a:noFill/>
            <a:miter lim="800000"/>
            <a:headEnd/>
            <a:tailEnd/>
          </a:ln>
        </p:spPr>
      </p:pic>
      <p:sp>
        <p:nvSpPr>
          <p:cNvPr id="9" name="Rectangle 8"/>
          <p:cNvSpPr/>
          <p:nvPr/>
        </p:nvSpPr>
        <p:spPr>
          <a:xfrm>
            <a:off x="1781628" y="5891702"/>
            <a:ext cx="5562600" cy="338554"/>
          </a:xfrm>
          <a:prstGeom prst="rect">
            <a:avLst/>
          </a:prstGeom>
        </p:spPr>
        <p:txBody>
          <a:bodyPr wrap="square">
            <a:spAutoFit/>
          </a:bodyPr>
          <a:lstStyle/>
          <a:p>
            <a:r>
              <a:rPr lang="it-IT" sz="1600" i="0" dirty="0">
                <a:solidFill>
                  <a:srgbClr val="FFFFFF"/>
                </a:solidFill>
                <a:effectLst>
                  <a:outerShdw blurRad="38100" dist="38100" dir="2700000" algn="tl">
                    <a:srgbClr val="000000">
                      <a:alpha val="43137"/>
                    </a:srgbClr>
                  </a:outerShdw>
                </a:effectLst>
              </a:rPr>
              <a:t>Trenitalia series ETR 500 at Venezia S.Lucia</a:t>
            </a:r>
            <a:endParaRPr lang="en-US" sz="1600" i="0" dirty="0">
              <a:solidFill>
                <a:srgbClr val="FFFFFF"/>
              </a:solidFill>
              <a:effectLst>
                <a:outerShdw blurRad="38100" dist="38100" dir="2700000" algn="tl">
                  <a:srgbClr val="000000">
                    <a:alpha val="43137"/>
                  </a:srgbClr>
                </a:outerShdw>
              </a:effectLst>
            </a:endParaRPr>
          </a:p>
        </p:txBody>
      </p:sp>
      <p:sp>
        <p:nvSpPr>
          <p:cNvPr id="6" name="Rectangle 5"/>
          <p:cNvSpPr/>
          <p:nvPr/>
        </p:nvSpPr>
        <p:spPr>
          <a:xfrm>
            <a:off x="304800" y="5004780"/>
            <a:ext cx="2057400" cy="634020"/>
          </a:xfrm>
          <a:prstGeom prst="rect">
            <a:avLst/>
          </a:prstGeom>
        </p:spPr>
        <p:txBody>
          <a:bodyPr wrap="square">
            <a:spAutoFit/>
          </a:bodyPr>
          <a:lstStyle/>
          <a:p>
            <a:r>
              <a:rPr lang="en-US" sz="800" i="0" dirty="0">
                <a:solidFill>
                  <a:srgbClr val="FFFFFF"/>
                </a:solidFill>
              </a:rPr>
              <a:t>The Carolinian stopping </a:t>
            </a:r>
          </a:p>
          <a:p>
            <a:r>
              <a:rPr lang="en-US" sz="800" i="0" dirty="0">
                <a:solidFill>
                  <a:srgbClr val="FFFFFF"/>
                </a:solidFill>
              </a:rPr>
              <a:t>in Raleigh, North Carolina </a:t>
            </a:r>
          </a:p>
          <a:p>
            <a:r>
              <a:rPr lang="en-US" sz="800" i="0" dirty="0">
                <a:solidFill>
                  <a:srgbClr val="FFFFFF"/>
                </a:solidFill>
              </a:rPr>
              <a:t>in "Phase V" livery.</a:t>
            </a:r>
            <a:br>
              <a:rPr lang="en-US" sz="800" i="0" dirty="0">
                <a:solidFill>
                  <a:srgbClr val="FFFFFF"/>
                </a:solidFill>
              </a:rPr>
            </a:br>
            <a:r>
              <a:rPr lang="en-US" sz="800" i="0" dirty="0">
                <a:solidFill>
                  <a:srgbClr val="FFFFFF"/>
                </a:solidFill>
              </a:rPr>
              <a:t>Wikipedia</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http://commons.wikimedia.org/wiki/File:Trenitalia-series-ETR500.jpg</a:t>
            </a:r>
            <a:endParaRPr lang="en-US" sz="800" b="0" i="0" dirty="0">
              <a:solidFill>
                <a:srgbClr val="FFFFFF"/>
              </a:solidFill>
            </a:endParaRPr>
          </a:p>
        </p:txBody>
      </p:sp>
      <p:pic>
        <p:nvPicPr>
          <p:cNvPr id="334850" name="Picture 2"/>
          <p:cNvPicPr>
            <a:picLocks noChangeAspect="1" noChangeArrowheads="1"/>
          </p:cNvPicPr>
          <p:nvPr/>
        </p:nvPicPr>
        <p:blipFill>
          <a:blip r:embed="rId3" cstate="print"/>
          <a:srcRect/>
          <a:stretch>
            <a:fillRect/>
          </a:stretch>
        </p:blipFill>
        <p:spPr bwMode="auto">
          <a:xfrm>
            <a:off x="671286" y="148770"/>
            <a:ext cx="7772400" cy="5541089"/>
          </a:xfrm>
          <a:prstGeom prst="rect">
            <a:avLst/>
          </a:prstGeom>
          <a:noFill/>
          <a:ln w="9525">
            <a:noFill/>
            <a:miter lim="800000"/>
            <a:headEnd/>
            <a:tailEnd/>
          </a:ln>
        </p:spPr>
      </p:pic>
      <p:sp>
        <p:nvSpPr>
          <p:cNvPr id="9" name="Rectangle 8"/>
          <p:cNvSpPr/>
          <p:nvPr/>
        </p:nvSpPr>
        <p:spPr>
          <a:xfrm>
            <a:off x="1781628" y="5891702"/>
            <a:ext cx="5562600" cy="338554"/>
          </a:xfrm>
          <a:prstGeom prst="rect">
            <a:avLst/>
          </a:prstGeom>
        </p:spPr>
        <p:txBody>
          <a:bodyPr wrap="square">
            <a:spAutoFit/>
          </a:bodyPr>
          <a:lstStyle/>
          <a:p>
            <a:r>
              <a:rPr lang="it-IT" sz="1600" i="0" dirty="0">
                <a:solidFill>
                  <a:srgbClr val="FFFFFF"/>
                </a:solidFill>
                <a:effectLst>
                  <a:outerShdw blurRad="38100" dist="38100" dir="2700000" algn="tl">
                    <a:srgbClr val="000000">
                      <a:alpha val="43137"/>
                    </a:srgbClr>
                  </a:outerShdw>
                </a:effectLst>
              </a:rPr>
              <a:t>Trenitalia series ETR 500 at Venezia S.Lucia</a:t>
            </a:r>
            <a:endParaRPr lang="en-US" sz="1600" i="0" dirty="0">
              <a:solidFill>
                <a:srgbClr val="FFFFFF"/>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4" cstate="print"/>
          <a:srcRect/>
          <a:stretch>
            <a:fillRect/>
          </a:stretch>
        </p:blipFill>
        <p:spPr bwMode="auto">
          <a:xfrm>
            <a:off x="76199" y="2971800"/>
            <a:ext cx="4109663" cy="2743200"/>
          </a:xfrm>
          <a:prstGeom prst="rect">
            <a:avLst/>
          </a:prstGeom>
          <a:noFill/>
          <a:ln w="9525">
            <a:noFill/>
            <a:miter lim="800000"/>
            <a:headEnd/>
            <a:tailEnd/>
          </a:ln>
        </p:spPr>
      </p:pic>
      <p:sp>
        <p:nvSpPr>
          <p:cNvPr id="6" name="Rectangle 5"/>
          <p:cNvSpPr/>
          <p:nvPr/>
        </p:nvSpPr>
        <p:spPr>
          <a:xfrm>
            <a:off x="304800" y="5004780"/>
            <a:ext cx="2057400" cy="634020"/>
          </a:xfrm>
          <a:prstGeom prst="rect">
            <a:avLst/>
          </a:prstGeom>
        </p:spPr>
        <p:txBody>
          <a:bodyPr wrap="square">
            <a:spAutoFit/>
          </a:bodyPr>
          <a:lstStyle/>
          <a:p>
            <a:r>
              <a:rPr lang="en-US" sz="800" i="0" dirty="0">
                <a:solidFill>
                  <a:srgbClr val="FFFFFF"/>
                </a:solidFill>
              </a:rPr>
              <a:t>The Carolinian stopping </a:t>
            </a:r>
          </a:p>
          <a:p>
            <a:r>
              <a:rPr lang="en-US" sz="800" i="0" dirty="0">
                <a:solidFill>
                  <a:srgbClr val="FFFFFF"/>
                </a:solidFill>
              </a:rPr>
              <a:t>in Raleigh, North Carolina </a:t>
            </a:r>
          </a:p>
          <a:p>
            <a:r>
              <a:rPr lang="en-US" sz="800" i="0" dirty="0">
                <a:solidFill>
                  <a:srgbClr val="FFFFFF"/>
                </a:solidFill>
              </a:rPr>
              <a:t>in "Phase V" livery.</a:t>
            </a:r>
            <a:br>
              <a:rPr lang="en-US" sz="800" i="0" dirty="0">
                <a:solidFill>
                  <a:srgbClr val="FFFFFF"/>
                </a:solidFill>
              </a:rPr>
            </a:br>
            <a:r>
              <a:rPr lang="en-US" sz="800" i="0" dirty="0">
                <a:solidFill>
                  <a:srgbClr val="FFFFFF"/>
                </a:solidFill>
              </a:rPr>
              <a:t>Wikipedia</a:t>
            </a:r>
          </a:p>
        </p:txBody>
      </p:sp>
    </p:spTree>
    <p:extLst>
      <p:ext uri="{BB962C8B-B14F-4D97-AF65-F5344CB8AC3E}">
        <p14:creationId xmlns:p14="http://schemas.microsoft.com/office/powerpoint/2010/main" val="16097092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3600" b="1" dirty="0">
                <a:solidFill>
                  <a:srgbClr val="000000"/>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57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91440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99886" y="5892225"/>
            <a:ext cx="7315200" cy="584775"/>
          </a:xfrm>
          <a:prstGeom prst="rect">
            <a:avLst/>
          </a:prstGeom>
        </p:spPr>
        <p:txBody>
          <a:bodyPr wrap="square">
            <a:spAutoFit/>
          </a:bodyPr>
          <a:lstStyle/>
          <a:p>
            <a:r>
              <a:rPr lang="en-US" sz="1600" i="0" dirty="0">
                <a:solidFill>
                  <a:srgbClr val="FFFFFF"/>
                </a:solidFill>
              </a:rPr>
              <a:t>Garden façade of </a:t>
            </a:r>
            <a:r>
              <a:rPr lang="en-US" sz="1600" dirty="0">
                <a:solidFill>
                  <a:srgbClr val="FFFFFF"/>
                </a:solidFill>
              </a:rPr>
              <a:t>Villa </a:t>
            </a:r>
            <a:r>
              <a:rPr lang="en-US" sz="1600" dirty="0" err="1">
                <a:solidFill>
                  <a:srgbClr val="FFFFFF"/>
                </a:solidFill>
              </a:rPr>
              <a:t>Cetinale</a:t>
            </a:r>
            <a:r>
              <a:rPr lang="en-US" sz="1600" i="0" dirty="0">
                <a:solidFill>
                  <a:srgbClr val="FFFFFF"/>
                </a:solidFill>
              </a:rPr>
              <a:t> </a:t>
            </a:r>
            <a:br>
              <a:rPr lang="en-US" sz="1600" i="0" dirty="0">
                <a:solidFill>
                  <a:srgbClr val="FFFFFF"/>
                </a:solidFill>
              </a:rPr>
            </a:br>
            <a:r>
              <a:rPr lang="en-US" sz="1600" i="0" dirty="0">
                <a:solidFill>
                  <a:srgbClr val="FFFFFF"/>
                </a:solidFill>
              </a:rPr>
              <a:t>17</a:t>
            </a:r>
            <a:r>
              <a:rPr lang="en-US" sz="1600" i="0" baseline="30000" dirty="0">
                <a:solidFill>
                  <a:srgbClr val="FFFFFF"/>
                </a:solidFill>
              </a:rPr>
              <a:t>th</a:t>
            </a:r>
            <a:r>
              <a:rPr lang="en-US" sz="1600" i="0" dirty="0">
                <a:solidFill>
                  <a:srgbClr val="FFFFFF"/>
                </a:solidFill>
              </a:rPr>
              <a:t>-century Tuscany</a:t>
            </a:r>
            <a:endParaRPr lang="en-US" sz="2000" i="0" dirty="0">
              <a:solidFill>
                <a:srgbClr val="FFFFFF"/>
              </a:solidFill>
            </a:endParaRPr>
          </a:p>
        </p:txBody>
      </p:sp>
      <p:sp>
        <p:nvSpPr>
          <p:cNvPr id="10" name="Rectangle 9"/>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http://www.architecturaldigest.com/decor/2014-05/ned-lambton-villa-cetinale-siena-italy-slideshow</a:t>
            </a:r>
            <a:endParaRPr lang="en-US" sz="800" b="0" i="0" dirty="0">
              <a:solidFill>
                <a:srgbClr val="FFFFFF"/>
              </a:solidFill>
            </a:endParaRPr>
          </a:p>
        </p:txBody>
      </p:sp>
    </p:spTree>
    <p:extLst>
      <p:ext uri="{BB962C8B-B14F-4D97-AF65-F5344CB8AC3E}">
        <p14:creationId xmlns:p14="http://schemas.microsoft.com/office/powerpoint/2010/main" val="1490309580"/>
      </p:ext>
    </p:extLst>
  </p:cSld>
  <p:clrMapOvr>
    <a:masterClrMapping/>
  </p:clrMapOvr>
  <p:transition/>
</p:sld>
</file>

<file path=ppt/slides/slide5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198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810"/>
            <a:ext cx="9144000" cy="6092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http://www.suggestkeyword.com/aXRhbGlhbiBnYXJkZW5z/</a:t>
            </a:r>
            <a:endParaRPr lang="en-US" sz="800" b="0" i="0" dirty="0">
              <a:solidFill>
                <a:srgbClr val="FFFFFF"/>
              </a:solidFill>
            </a:endParaRPr>
          </a:p>
        </p:txBody>
      </p:sp>
      <p:sp>
        <p:nvSpPr>
          <p:cNvPr id="3" name="Rectangle 2"/>
          <p:cNvSpPr/>
          <p:nvPr/>
        </p:nvSpPr>
        <p:spPr>
          <a:xfrm>
            <a:off x="2362200" y="2634683"/>
            <a:ext cx="4572000" cy="710964"/>
          </a:xfrm>
          <a:prstGeom prst="rect">
            <a:avLst/>
          </a:prstGeom>
        </p:spPr>
        <p:txBody>
          <a:bodyPr>
            <a:spAutoFit/>
          </a:bodyPr>
          <a:lstStyle/>
          <a:p>
            <a:r>
              <a:rPr lang="en-US" sz="1800" i="0" dirty="0">
                <a:solidFill>
                  <a:srgbClr val="FFFFFF"/>
                </a:solidFill>
              </a:rPr>
              <a:t>The cloister of the Abbey of </a:t>
            </a:r>
            <a:r>
              <a:rPr lang="en-US" sz="1800" i="0" dirty="0" err="1">
                <a:solidFill>
                  <a:srgbClr val="FFFFFF"/>
                </a:solidFill>
              </a:rPr>
              <a:t>Monreale</a:t>
            </a:r>
            <a:r>
              <a:rPr lang="en-US" sz="1800" i="0" dirty="0">
                <a:solidFill>
                  <a:srgbClr val="FFFFFF"/>
                </a:solidFill>
              </a:rPr>
              <a:t>, Sicily, Italy</a:t>
            </a:r>
          </a:p>
        </p:txBody>
      </p:sp>
    </p:spTree>
    <p:extLst>
      <p:ext uri="{BB962C8B-B14F-4D97-AF65-F5344CB8AC3E}">
        <p14:creationId xmlns:p14="http://schemas.microsoft.com/office/powerpoint/2010/main" val="3859359095"/>
      </p:ext>
    </p:extLst>
  </p:cSld>
  <p:clrMapOvr>
    <a:masterClrMapping/>
  </p:clrMapOvr>
  <p:transition/>
</p:sld>
</file>

<file path=ppt/slides/slide57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7" y="381000"/>
            <a:ext cx="9144000" cy="6100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828800" y="6551842"/>
            <a:ext cx="5500914" cy="215444"/>
          </a:xfrm>
          <a:prstGeom prst="rect">
            <a:avLst/>
          </a:prstGeom>
        </p:spPr>
        <p:txBody>
          <a:bodyPr wrap="square">
            <a:spAutoFit/>
          </a:bodyPr>
          <a:lstStyle/>
          <a:p>
            <a:r>
              <a:rPr lang="en-US" sz="800" b="0" i="0" dirty="0">
                <a:solidFill>
                  <a:srgbClr val="FFFFFF"/>
                </a:solidFill>
                <a:hlinkClick r:id="rId3"/>
              </a:rPr>
              <a:t>http://www.architecturaldigest.com/celebrity-homes/2011/sting-trudie-styler-tuscan-garden-article</a:t>
            </a:r>
            <a:endParaRPr lang="en-US" sz="800" b="0" i="0" dirty="0">
              <a:solidFill>
                <a:srgbClr val="FFFFFF"/>
              </a:solidFill>
            </a:endParaRPr>
          </a:p>
        </p:txBody>
      </p:sp>
      <p:sp>
        <p:nvSpPr>
          <p:cNvPr id="2" name="Rectangle 1"/>
          <p:cNvSpPr/>
          <p:nvPr/>
        </p:nvSpPr>
        <p:spPr>
          <a:xfrm>
            <a:off x="1812169" y="6031468"/>
            <a:ext cx="5505033" cy="369332"/>
          </a:xfrm>
          <a:prstGeom prst="rect">
            <a:avLst/>
          </a:prstGeom>
        </p:spPr>
        <p:txBody>
          <a:bodyPr wrap="none">
            <a:spAutoFit/>
          </a:bodyPr>
          <a:lstStyle/>
          <a:p>
            <a:r>
              <a:rPr lang="en-US" sz="1800" i="0" dirty="0">
                <a:solidFill>
                  <a:srgbClr val="FFFFFF"/>
                </a:solidFill>
              </a:rPr>
              <a:t>Sting and </a:t>
            </a:r>
            <a:r>
              <a:rPr lang="en-US" sz="1800" i="0" dirty="0" err="1">
                <a:solidFill>
                  <a:srgbClr val="FFFFFF"/>
                </a:solidFill>
              </a:rPr>
              <a:t>Trudie</a:t>
            </a:r>
            <a:r>
              <a:rPr lang="en-US" sz="1800" i="0" dirty="0">
                <a:solidFill>
                  <a:srgbClr val="FFFFFF"/>
                </a:solidFill>
              </a:rPr>
              <a:t> </a:t>
            </a:r>
            <a:r>
              <a:rPr lang="en-US" sz="1800" i="0" dirty="0" err="1">
                <a:solidFill>
                  <a:srgbClr val="FFFFFF"/>
                </a:solidFill>
              </a:rPr>
              <a:t>Styler'sTuscan</a:t>
            </a:r>
            <a:r>
              <a:rPr lang="en-US" sz="1800" i="0" dirty="0">
                <a:solidFill>
                  <a:srgbClr val="FFFFFF"/>
                </a:solidFill>
              </a:rPr>
              <a:t> Paradise</a:t>
            </a:r>
          </a:p>
        </p:txBody>
      </p:sp>
    </p:spTree>
    <p:extLst>
      <p:ext uri="{BB962C8B-B14F-4D97-AF65-F5344CB8AC3E}">
        <p14:creationId xmlns:p14="http://schemas.microsoft.com/office/powerpoint/2010/main" val="1456102178"/>
      </p:ext>
    </p:extLst>
  </p:cSld>
  <p:clrMapOvr>
    <a:masterClrMapping/>
  </p:clrMapOvr>
  <p:transition/>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3600" b="1" dirty="0">
                <a:solidFill>
                  <a:srgbClr val="000000"/>
                </a:solidFill>
              </a:rPr>
              <a:t>cinema</a:t>
            </a:r>
            <a:endParaRPr lang="en-US" sz="3600" dirty="0">
              <a:solidFill>
                <a:srgbClr val="000000"/>
              </a:solidFill>
            </a:endParaRPr>
          </a:p>
          <a:p>
            <a:pPr marL="0" indent="0" algn="ctr" eaLnBrk="1" hangingPunct="1">
              <a:spcBef>
                <a:spcPts val="0"/>
              </a:spcBef>
              <a:buNone/>
            </a:pPr>
            <a:r>
              <a:rPr lang="en-US" sz="2400" b="1" dirty="0">
                <a:solidFill>
                  <a:schemeClr val="accent1">
                    <a:lumMod val="90000"/>
                  </a:schemeClr>
                </a:solidFill>
              </a:rPr>
              <a:t>fashions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10"/>
          <p:cNvSpPr>
            <a:spLocks noChangeArrowheads="1"/>
          </p:cNvSpPr>
          <p:nvPr/>
        </p:nvSpPr>
        <p:spPr bwMode="auto">
          <a:xfrm>
            <a:off x="914400" y="29306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Federico</a:t>
            </a:r>
          </a:p>
        </p:txBody>
      </p:sp>
    </p:spTree>
  </p:cSld>
  <p:clrMapOvr>
    <a:masterClrMapping/>
  </p:clrMapOvr>
  <p:transition/>
</p:sld>
</file>

<file path=ppt/slides/slide58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914400" y="41498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Fellini</a:t>
            </a:r>
          </a:p>
        </p:txBody>
      </p:sp>
      <p:sp>
        <p:nvSpPr>
          <p:cNvPr id="6" name="Rectangle 10"/>
          <p:cNvSpPr>
            <a:spLocks noChangeArrowheads="1"/>
          </p:cNvSpPr>
          <p:nvPr/>
        </p:nvSpPr>
        <p:spPr bwMode="auto">
          <a:xfrm>
            <a:off x="914400" y="2930604"/>
            <a:ext cx="7315200" cy="1107996"/>
          </a:xfrm>
          <a:prstGeom prst="rect">
            <a:avLst/>
          </a:prstGeom>
          <a:noFill/>
          <a:ln w="9525">
            <a:noFill/>
            <a:miter lim="800000"/>
            <a:headEnd/>
            <a:tailEnd/>
          </a:ln>
        </p:spPr>
        <p:txBody>
          <a:bodyPr wrap="square">
            <a:spAutoFit/>
          </a:bodyPr>
          <a:lstStyle/>
          <a:p>
            <a:r>
              <a:rPr lang="it-IT" sz="6600" i="0" dirty="0">
                <a:solidFill>
                  <a:srgbClr val="FFFFFF"/>
                </a:solidFill>
              </a:rPr>
              <a:t>Federico</a:t>
            </a:r>
          </a:p>
        </p:txBody>
      </p:sp>
    </p:spTree>
    <p:extLst>
      <p:ext uri="{BB962C8B-B14F-4D97-AF65-F5344CB8AC3E}">
        <p14:creationId xmlns:p14="http://schemas.microsoft.com/office/powerpoint/2010/main" val="49758534"/>
      </p:ext>
    </p:extLst>
  </p:cSld>
  <p:clrMapOvr>
    <a:masterClrMapping/>
  </p:clrMapOvr>
  <p:transition/>
</p:sld>
</file>

<file path=ppt/slides/slide58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2570616" y="0"/>
            <a:ext cx="3997098" cy="5715000"/>
          </a:xfrm>
          <a:prstGeom prst="rect">
            <a:avLst/>
          </a:prstGeom>
          <a:noFill/>
          <a:ln w="9525">
            <a:noFill/>
            <a:miter lim="800000"/>
            <a:headEnd/>
            <a:tailEnd/>
          </a:ln>
        </p:spPr>
      </p:pic>
      <p:sp>
        <p:nvSpPr>
          <p:cNvPr id="8" name="Rectangle 10"/>
          <p:cNvSpPr>
            <a:spLocks noChangeArrowheads="1"/>
          </p:cNvSpPr>
          <p:nvPr/>
        </p:nvSpPr>
        <p:spPr bwMode="auto">
          <a:xfrm>
            <a:off x="2286000" y="5840647"/>
            <a:ext cx="4572000" cy="560153"/>
          </a:xfrm>
          <a:prstGeom prst="rect">
            <a:avLst/>
          </a:prstGeom>
          <a:noFill/>
          <a:ln w="9525">
            <a:noFill/>
            <a:miter lim="800000"/>
            <a:headEnd/>
            <a:tailEnd/>
          </a:ln>
        </p:spPr>
        <p:txBody>
          <a:bodyPr>
            <a:spAutoFit/>
          </a:bodyPr>
          <a:lstStyle/>
          <a:p>
            <a:r>
              <a:rPr lang="it-IT" sz="1600" i="0" dirty="0">
                <a:solidFill>
                  <a:srgbClr val="FFFFFF"/>
                </a:solidFill>
              </a:rPr>
              <a:t>Federico Fellini</a:t>
            </a:r>
          </a:p>
          <a:p>
            <a:r>
              <a:rPr lang="it-IT" sz="1200" i="0" dirty="0">
                <a:solidFill>
                  <a:srgbClr val="FFFFFF"/>
                </a:solidFill>
              </a:rPr>
              <a:t>Original movie poster by Giorgio Olivetti</a:t>
            </a:r>
          </a:p>
        </p:txBody>
      </p:sp>
      <p:sp>
        <p:nvSpPr>
          <p:cNvPr id="9" name="Rectangle 4"/>
          <p:cNvSpPr>
            <a:spLocks noChangeArrowheads="1"/>
          </p:cNvSpPr>
          <p:nvPr/>
        </p:nvSpPr>
        <p:spPr bwMode="auto">
          <a:xfrm>
            <a:off x="2839849" y="6553200"/>
            <a:ext cx="34531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http://giornale.regione.marche.it/archivio/num0400/art09.htm</a:t>
            </a:r>
            <a:endParaRPr lang="en-US" sz="800" b="0" i="0" dirty="0">
              <a:solidFill>
                <a:srgbClr val="000000"/>
              </a:solidFill>
            </a:endParaRPr>
          </a:p>
        </p:txBody>
      </p:sp>
    </p:spTree>
  </p:cSld>
  <p:clrMapOvr>
    <a:masterClrMapping/>
  </p:clrMapOvr>
  <p:transition/>
</p:sld>
</file>

<file path=ppt/slides/slide58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840647"/>
            <a:ext cx="4572000" cy="33855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it-IT" sz="1600" b="1" i="0" u="none" strike="noStrike" kern="1200" cap="none" spc="0" normalizeH="0" baseline="0" noProof="0" dirty="0">
                <a:ln>
                  <a:noFill/>
                </a:ln>
                <a:solidFill>
                  <a:srgbClr val="FFFFFF"/>
                </a:solidFill>
                <a:effectLst/>
                <a:uLnTx/>
                <a:uFillTx/>
                <a:latin typeface="Verdana" pitchFamily="34" charset="0"/>
                <a:ea typeface="+mn-ea"/>
                <a:cs typeface="+mn-cs"/>
              </a:rPr>
              <a:t>Federico Fellini</a:t>
            </a:r>
          </a:p>
        </p:txBody>
      </p:sp>
      <p:sp>
        <p:nvSpPr>
          <p:cNvPr id="9" name="Rectangle 4"/>
          <p:cNvSpPr>
            <a:spLocks noChangeArrowheads="1"/>
          </p:cNvSpPr>
          <p:nvPr/>
        </p:nvSpPr>
        <p:spPr bwMode="auto">
          <a:xfrm>
            <a:off x="3204532" y="6553200"/>
            <a:ext cx="272382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http://news.bbc.co.uk/2/hi/europe/7925032.stm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p:cNvPicPr>
            <a:picLocks noChangeAspect="1" noChangeArrowheads="1"/>
          </p:cNvPicPr>
          <p:nvPr/>
        </p:nvPicPr>
        <p:blipFill>
          <a:blip r:embed="rId3" cstate="print"/>
          <a:srcRect/>
          <a:stretch>
            <a:fillRect/>
          </a:stretch>
        </p:blipFill>
        <p:spPr bwMode="auto">
          <a:xfrm>
            <a:off x="457200" y="571500"/>
            <a:ext cx="8229600" cy="5143500"/>
          </a:xfrm>
          <a:prstGeom prst="rect">
            <a:avLst/>
          </a:prstGeom>
          <a:noFill/>
          <a:ln w="9525">
            <a:noFill/>
            <a:miter lim="800000"/>
            <a:headEnd/>
            <a:tailEnd/>
          </a:ln>
        </p:spPr>
      </p:pic>
    </p:spTree>
    <p:extLst>
      <p:ext uri="{BB962C8B-B14F-4D97-AF65-F5344CB8AC3E}">
        <p14:creationId xmlns:p14="http://schemas.microsoft.com/office/powerpoint/2010/main" val="1367798558"/>
      </p:ext>
    </p:extLst>
  </p:cSld>
  <p:clrMapOvr>
    <a:masterClrMapping/>
  </p:clrMapOvr>
  <p:transition/>
</p:sld>
</file>

<file path=ppt/slides/slide58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4"/>
          <p:cNvSpPr>
            <a:spLocks noChangeArrowheads="1"/>
          </p:cNvSpPr>
          <p:nvPr/>
        </p:nvSpPr>
        <p:spPr bwMode="auto">
          <a:xfrm>
            <a:off x="2399023" y="6553200"/>
            <a:ext cx="433484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http://en.wikipedia.org/wiki/Academy_Award_for_Best_Foreign_Language_Film</a:t>
            </a:r>
            <a:endParaRPr lang="en-US" sz="800" b="0" i="0" dirty="0">
              <a:solidFill>
                <a:srgbClr val="000000"/>
              </a:solidFill>
            </a:endParaRPr>
          </a:p>
        </p:txBody>
      </p:sp>
      <p:pic>
        <p:nvPicPr>
          <p:cNvPr id="10" name="Picture 3"/>
          <p:cNvPicPr>
            <a:picLocks noChangeAspect="1" noChangeArrowheads="1"/>
          </p:cNvPicPr>
          <p:nvPr/>
        </p:nvPicPr>
        <p:blipFill>
          <a:blip r:embed="rId4" cstate="print"/>
          <a:srcRect/>
          <a:stretch>
            <a:fillRect/>
          </a:stretch>
        </p:blipFill>
        <p:spPr bwMode="auto">
          <a:xfrm>
            <a:off x="685800" y="457200"/>
            <a:ext cx="6409957" cy="5715000"/>
          </a:xfrm>
          <a:prstGeom prst="rect">
            <a:avLst/>
          </a:prstGeom>
          <a:noFill/>
          <a:ln w="9525">
            <a:noFill/>
            <a:miter lim="800000"/>
            <a:headEnd/>
            <a:tailEnd/>
          </a:ln>
        </p:spPr>
      </p:pic>
      <p:pic>
        <p:nvPicPr>
          <p:cNvPr id="11" name="Picture 4"/>
          <p:cNvPicPr>
            <a:picLocks noChangeAspect="1" noChangeArrowheads="1"/>
          </p:cNvPicPr>
          <p:nvPr/>
        </p:nvPicPr>
        <p:blipFill>
          <a:blip r:embed="rId5" cstate="print"/>
          <a:srcRect/>
          <a:stretch>
            <a:fillRect/>
          </a:stretch>
        </p:blipFill>
        <p:spPr bwMode="auto">
          <a:xfrm>
            <a:off x="6629400" y="2209800"/>
            <a:ext cx="2486025" cy="3810000"/>
          </a:xfrm>
          <a:prstGeom prst="rect">
            <a:avLst/>
          </a:prstGeom>
          <a:noFill/>
          <a:ln w="9525">
            <a:noFill/>
            <a:miter lim="800000"/>
            <a:headEnd/>
            <a:tailEnd/>
          </a:ln>
        </p:spPr>
      </p:pic>
      <p:sp>
        <p:nvSpPr>
          <p:cNvPr id="12" name="Freeform 11"/>
          <p:cNvSpPr/>
          <p:nvPr/>
        </p:nvSpPr>
        <p:spPr bwMode="auto">
          <a:xfrm>
            <a:off x="660400" y="4151086"/>
            <a:ext cx="5861352" cy="2010229"/>
          </a:xfrm>
          <a:custGeom>
            <a:avLst/>
            <a:gdLst>
              <a:gd name="connsiteX0" fmla="*/ 79829 w 5861352"/>
              <a:gd name="connsiteY0" fmla="*/ 551543 h 2010229"/>
              <a:gd name="connsiteX1" fmla="*/ 486229 w 5861352"/>
              <a:gd name="connsiteY1" fmla="*/ 493485 h 2010229"/>
              <a:gd name="connsiteX2" fmla="*/ 849086 w 5861352"/>
              <a:gd name="connsiteY2" fmla="*/ 464457 h 2010229"/>
              <a:gd name="connsiteX3" fmla="*/ 1197429 w 5861352"/>
              <a:gd name="connsiteY3" fmla="*/ 464457 h 2010229"/>
              <a:gd name="connsiteX4" fmla="*/ 1647371 w 5861352"/>
              <a:gd name="connsiteY4" fmla="*/ 449943 h 2010229"/>
              <a:gd name="connsiteX5" fmla="*/ 1952171 w 5861352"/>
              <a:gd name="connsiteY5" fmla="*/ 449943 h 2010229"/>
              <a:gd name="connsiteX6" fmla="*/ 2169886 w 5861352"/>
              <a:gd name="connsiteY6" fmla="*/ 449943 h 2010229"/>
              <a:gd name="connsiteX7" fmla="*/ 2358571 w 5861352"/>
              <a:gd name="connsiteY7" fmla="*/ 478971 h 2010229"/>
              <a:gd name="connsiteX8" fmla="*/ 2561771 w 5861352"/>
              <a:gd name="connsiteY8" fmla="*/ 478971 h 2010229"/>
              <a:gd name="connsiteX9" fmla="*/ 2634343 w 5861352"/>
              <a:gd name="connsiteY9" fmla="*/ 420914 h 2010229"/>
              <a:gd name="connsiteX10" fmla="*/ 2648857 w 5861352"/>
              <a:gd name="connsiteY10" fmla="*/ 232228 h 2010229"/>
              <a:gd name="connsiteX11" fmla="*/ 2721429 w 5861352"/>
              <a:gd name="connsiteY11" fmla="*/ 101600 h 2010229"/>
              <a:gd name="connsiteX12" fmla="*/ 2808514 w 5861352"/>
              <a:gd name="connsiteY12" fmla="*/ 14514 h 2010229"/>
              <a:gd name="connsiteX13" fmla="*/ 3243943 w 5861352"/>
              <a:gd name="connsiteY13" fmla="*/ 14514 h 2010229"/>
              <a:gd name="connsiteX14" fmla="*/ 3635829 w 5861352"/>
              <a:gd name="connsiteY14" fmla="*/ 14514 h 2010229"/>
              <a:gd name="connsiteX15" fmla="*/ 3969657 w 5861352"/>
              <a:gd name="connsiteY15" fmla="*/ 14514 h 2010229"/>
              <a:gd name="connsiteX16" fmla="*/ 4390571 w 5861352"/>
              <a:gd name="connsiteY16" fmla="*/ 14514 h 2010229"/>
              <a:gd name="connsiteX17" fmla="*/ 4796971 w 5861352"/>
              <a:gd name="connsiteY17" fmla="*/ 29028 h 2010229"/>
              <a:gd name="connsiteX18" fmla="*/ 5058229 w 5861352"/>
              <a:gd name="connsiteY18" fmla="*/ 29028 h 2010229"/>
              <a:gd name="connsiteX19" fmla="*/ 5246914 w 5861352"/>
              <a:gd name="connsiteY19" fmla="*/ 29028 h 2010229"/>
              <a:gd name="connsiteX20" fmla="*/ 5421086 w 5861352"/>
              <a:gd name="connsiteY20" fmla="*/ 72571 h 2010229"/>
              <a:gd name="connsiteX21" fmla="*/ 5566229 w 5861352"/>
              <a:gd name="connsiteY21" fmla="*/ 217714 h 2010229"/>
              <a:gd name="connsiteX22" fmla="*/ 5609771 w 5861352"/>
              <a:gd name="connsiteY22" fmla="*/ 333828 h 2010229"/>
              <a:gd name="connsiteX23" fmla="*/ 5798457 w 5861352"/>
              <a:gd name="connsiteY23" fmla="*/ 566057 h 2010229"/>
              <a:gd name="connsiteX24" fmla="*/ 5827486 w 5861352"/>
              <a:gd name="connsiteY24" fmla="*/ 667657 h 2010229"/>
              <a:gd name="connsiteX25" fmla="*/ 5856514 w 5861352"/>
              <a:gd name="connsiteY25" fmla="*/ 957943 h 2010229"/>
              <a:gd name="connsiteX26" fmla="*/ 5798457 w 5861352"/>
              <a:gd name="connsiteY26" fmla="*/ 1117600 h 2010229"/>
              <a:gd name="connsiteX27" fmla="*/ 5479143 w 5861352"/>
              <a:gd name="connsiteY27" fmla="*/ 1233714 h 2010229"/>
              <a:gd name="connsiteX28" fmla="*/ 5217886 w 5861352"/>
              <a:gd name="connsiteY28" fmla="*/ 1262743 h 2010229"/>
              <a:gd name="connsiteX29" fmla="*/ 5072743 w 5861352"/>
              <a:gd name="connsiteY29" fmla="*/ 1277257 h 2010229"/>
              <a:gd name="connsiteX30" fmla="*/ 4826000 w 5861352"/>
              <a:gd name="connsiteY30" fmla="*/ 1320800 h 2010229"/>
              <a:gd name="connsiteX31" fmla="*/ 4550229 w 5861352"/>
              <a:gd name="connsiteY31" fmla="*/ 1393371 h 2010229"/>
              <a:gd name="connsiteX32" fmla="*/ 4216400 w 5861352"/>
              <a:gd name="connsiteY32" fmla="*/ 1524000 h 2010229"/>
              <a:gd name="connsiteX33" fmla="*/ 3751943 w 5861352"/>
              <a:gd name="connsiteY33" fmla="*/ 1494971 h 2010229"/>
              <a:gd name="connsiteX34" fmla="*/ 3331029 w 5861352"/>
              <a:gd name="connsiteY34" fmla="*/ 1422400 h 2010229"/>
              <a:gd name="connsiteX35" fmla="*/ 3243943 w 5861352"/>
              <a:gd name="connsiteY35" fmla="*/ 1436914 h 2010229"/>
              <a:gd name="connsiteX36" fmla="*/ 3127829 w 5861352"/>
              <a:gd name="connsiteY36" fmla="*/ 1465943 h 2010229"/>
              <a:gd name="connsiteX37" fmla="*/ 2808514 w 5861352"/>
              <a:gd name="connsiteY37" fmla="*/ 1611085 h 2010229"/>
              <a:gd name="connsiteX38" fmla="*/ 2445657 w 5861352"/>
              <a:gd name="connsiteY38" fmla="*/ 1741714 h 2010229"/>
              <a:gd name="connsiteX39" fmla="*/ 1908629 w 5861352"/>
              <a:gd name="connsiteY39" fmla="*/ 1843314 h 2010229"/>
              <a:gd name="connsiteX40" fmla="*/ 1879600 w 5861352"/>
              <a:gd name="connsiteY40" fmla="*/ 1843314 h 2010229"/>
              <a:gd name="connsiteX41" fmla="*/ 1589314 w 5861352"/>
              <a:gd name="connsiteY41" fmla="*/ 1959428 h 2010229"/>
              <a:gd name="connsiteX42" fmla="*/ 1197429 w 5861352"/>
              <a:gd name="connsiteY42" fmla="*/ 1944914 h 2010229"/>
              <a:gd name="connsiteX43" fmla="*/ 994229 w 5861352"/>
              <a:gd name="connsiteY43" fmla="*/ 1988457 h 2010229"/>
              <a:gd name="connsiteX44" fmla="*/ 747486 w 5861352"/>
              <a:gd name="connsiteY44" fmla="*/ 1988457 h 2010229"/>
              <a:gd name="connsiteX45" fmla="*/ 297543 w 5861352"/>
              <a:gd name="connsiteY45" fmla="*/ 1857828 h 2010229"/>
              <a:gd name="connsiteX46" fmla="*/ 108857 w 5861352"/>
              <a:gd name="connsiteY46" fmla="*/ 1756228 h 2010229"/>
              <a:gd name="connsiteX47" fmla="*/ 50800 w 5861352"/>
              <a:gd name="connsiteY47" fmla="*/ 1669143 h 2010229"/>
              <a:gd name="connsiteX48" fmla="*/ 7257 w 5861352"/>
              <a:gd name="connsiteY48" fmla="*/ 1538514 h 2010229"/>
              <a:gd name="connsiteX49" fmla="*/ 7257 w 5861352"/>
              <a:gd name="connsiteY49" fmla="*/ 1509485 h 2010229"/>
              <a:gd name="connsiteX50" fmla="*/ 36286 w 5861352"/>
              <a:gd name="connsiteY50" fmla="*/ 1277257 h 2010229"/>
              <a:gd name="connsiteX51" fmla="*/ 50800 w 5861352"/>
              <a:gd name="connsiteY51" fmla="*/ 928914 h 2010229"/>
              <a:gd name="connsiteX52" fmla="*/ 7257 w 5861352"/>
              <a:gd name="connsiteY52" fmla="*/ 754743 h 2010229"/>
              <a:gd name="connsiteX53" fmla="*/ 79829 w 5861352"/>
              <a:gd name="connsiteY53" fmla="*/ 551543 h 201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5861352" h="2010229">
                <a:moveTo>
                  <a:pt x="79829" y="551543"/>
                </a:moveTo>
                <a:cubicBezTo>
                  <a:pt x="159658" y="508000"/>
                  <a:pt x="358020" y="507999"/>
                  <a:pt x="486229" y="493485"/>
                </a:cubicBezTo>
                <a:cubicBezTo>
                  <a:pt x="614438" y="478971"/>
                  <a:pt x="730553" y="469295"/>
                  <a:pt x="849086" y="464457"/>
                </a:cubicBezTo>
                <a:cubicBezTo>
                  <a:pt x="967619" y="459619"/>
                  <a:pt x="1064382" y="466876"/>
                  <a:pt x="1197429" y="464457"/>
                </a:cubicBezTo>
                <a:cubicBezTo>
                  <a:pt x="1330476" y="462038"/>
                  <a:pt x="1521581" y="452362"/>
                  <a:pt x="1647371" y="449943"/>
                </a:cubicBezTo>
                <a:cubicBezTo>
                  <a:pt x="1773161" y="447524"/>
                  <a:pt x="1952171" y="449943"/>
                  <a:pt x="1952171" y="449943"/>
                </a:cubicBezTo>
                <a:cubicBezTo>
                  <a:pt x="2039257" y="449943"/>
                  <a:pt x="2102153" y="445105"/>
                  <a:pt x="2169886" y="449943"/>
                </a:cubicBezTo>
                <a:cubicBezTo>
                  <a:pt x="2237619" y="454781"/>
                  <a:pt x="2293257" y="474133"/>
                  <a:pt x="2358571" y="478971"/>
                </a:cubicBezTo>
                <a:cubicBezTo>
                  <a:pt x="2423885" y="483809"/>
                  <a:pt x="2515809" y="488647"/>
                  <a:pt x="2561771" y="478971"/>
                </a:cubicBezTo>
                <a:cubicBezTo>
                  <a:pt x="2607733" y="469295"/>
                  <a:pt x="2619829" y="462038"/>
                  <a:pt x="2634343" y="420914"/>
                </a:cubicBezTo>
                <a:cubicBezTo>
                  <a:pt x="2648857" y="379790"/>
                  <a:pt x="2634343" y="285447"/>
                  <a:pt x="2648857" y="232228"/>
                </a:cubicBezTo>
                <a:cubicBezTo>
                  <a:pt x="2663371" y="179009"/>
                  <a:pt x="2694820" y="137886"/>
                  <a:pt x="2721429" y="101600"/>
                </a:cubicBezTo>
                <a:cubicBezTo>
                  <a:pt x="2748038" y="65314"/>
                  <a:pt x="2721428" y="29028"/>
                  <a:pt x="2808514" y="14514"/>
                </a:cubicBezTo>
                <a:cubicBezTo>
                  <a:pt x="2895600" y="0"/>
                  <a:pt x="3243943" y="14514"/>
                  <a:pt x="3243943" y="14514"/>
                </a:cubicBezTo>
                <a:lnTo>
                  <a:pt x="3635829" y="14514"/>
                </a:lnTo>
                <a:lnTo>
                  <a:pt x="3969657" y="14514"/>
                </a:lnTo>
                <a:lnTo>
                  <a:pt x="4390571" y="14514"/>
                </a:lnTo>
                <a:cubicBezTo>
                  <a:pt x="4528457" y="16933"/>
                  <a:pt x="4685695" y="26609"/>
                  <a:pt x="4796971" y="29028"/>
                </a:cubicBezTo>
                <a:cubicBezTo>
                  <a:pt x="4908247" y="31447"/>
                  <a:pt x="5058229" y="29028"/>
                  <a:pt x="5058229" y="29028"/>
                </a:cubicBezTo>
                <a:cubicBezTo>
                  <a:pt x="5133219" y="29028"/>
                  <a:pt x="5186438" y="21771"/>
                  <a:pt x="5246914" y="29028"/>
                </a:cubicBezTo>
                <a:cubicBezTo>
                  <a:pt x="5307390" y="36285"/>
                  <a:pt x="5367867" y="41123"/>
                  <a:pt x="5421086" y="72571"/>
                </a:cubicBezTo>
                <a:cubicBezTo>
                  <a:pt x="5474305" y="104019"/>
                  <a:pt x="5534781" y="174171"/>
                  <a:pt x="5566229" y="217714"/>
                </a:cubicBezTo>
                <a:cubicBezTo>
                  <a:pt x="5597677" y="261257"/>
                  <a:pt x="5571066" y="275771"/>
                  <a:pt x="5609771" y="333828"/>
                </a:cubicBezTo>
                <a:cubicBezTo>
                  <a:pt x="5648476" y="391885"/>
                  <a:pt x="5762171" y="510419"/>
                  <a:pt x="5798457" y="566057"/>
                </a:cubicBezTo>
                <a:cubicBezTo>
                  <a:pt x="5834743" y="621695"/>
                  <a:pt x="5817810" y="602343"/>
                  <a:pt x="5827486" y="667657"/>
                </a:cubicBezTo>
                <a:cubicBezTo>
                  <a:pt x="5837162" y="732971"/>
                  <a:pt x="5861352" y="882953"/>
                  <a:pt x="5856514" y="957943"/>
                </a:cubicBezTo>
                <a:cubicBezTo>
                  <a:pt x="5851676" y="1032934"/>
                  <a:pt x="5861352" y="1071638"/>
                  <a:pt x="5798457" y="1117600"/>
                </a:cubicBezTo>
                <a:cubicBezTo>
                  <a:pt x="5735562" y="1163562"/>
                  <a:pt x="5575905" y="1209524"/>
                  <a:pt x="5479143" y="1233714"/>
                </a:cubicBezTo>
                <a:cubicBezTo>
                  <a:pt x="5382381" y="1257904"/>
                  <a:pt x="5217886" y="1262743"/>
                  <a:pt x="5217886" y="1262743"/>
                </a:cubicBezTo>
                <a:cubicBezTo>
                  <a:pt x="5150153" y="1270000"/>
                  <a:pt x="5138057" y="1267581"/>
                  <a:pt x="5072743" y="1277257"/>
                </a:cubicBezTo>
                <a:cubicBezTo>
                  <a:pt x="5007429" y="1286933"/>
                  <a:pt x="4913086" y="1301448"/>
                  <a:pt x="4826000" y="1320800"/>
                </a:cubicBezTo>
                <a:cubicBezTo>
                  <a:pt x="4738914" y="1340152"/>
                  <a:pt x="4651829" y="1359504"/>
                  <a:pt x="4550229" y="1393371"/>
                </a:cubicBezTo>
                <a:cubicBezTo>
                  <a:pt x="4448629" y="1427238"/>
                  <a:pt x="4349448" y="1507067"/>
                  <a:pt x="4216400" y="1524000"/>
                </a:cubicBezTo>
                <a:cubicBezTo>
                  <a:pt x="4083352" y="1540933"/>
                  <a:pt x="3899505" y="1511904"/>
                  <a:pt x="3751943" y="1494971"/>
                </a:cubicBezTo>
                <a:cubicBezTo>
                  <a:pt x="3604381" y="1478038"/>
                  <a:pt x="3415696" y="1432076"/>
                  <a:pt x="3331029" y="1422400"/>
                </a:cubicBezTo>
                <a:cubicBezTo>
                  <a:pt x="3246362" y="1412724"/>
                  <a:pt x="3277810" y="1429657"/>
                  <a:pt x="3243943" y="1436914"/>
                </a:cubicBezTo>
                <a:cubicBezTo>
                  <a:pt x="3210076" y="1444171"/>
                  <a:pt x="3200401" y="1436914"/>
                  <a:pt x="3127829" y="1465943"/>
                </a:cubicBezTo>
                <a:cubicBezTo>
                  <a:pt x="3055257" y="1494972"/>
                  <a:pt x="2922209" y="1565123"/>
                  <a:pt x="2808514" y="1611085"/>
                </a:cubicBezTo>
                <a:cubicBezTo>
                  <a:pt x="2694819" y="1657047"/>
                  <a:pt x="2595638" y="1703009"/>
                  <a:pt x="2445657" y="1741714"/>
                </a:cubicBezTo>
                <a:cubicBezTo>
                  <a:pt x="2295676" y="1780419"/>
                  <a:pt x="2002972" y="1826381"/>
                  <a:pt x="1908629" y="1843314"/>
                </a:cubicBezTo>
                <a:cubicBezTo>
                  <a:pt x="1814286" y="1860247"/>
                  <a:pt x="1932819" y="1823962"/>
                  <a:pt x="1879600" y="1843314"/>
                </a:cubicBezTo>
                <a:cubicBezTo>
                  <a:pt x="1826381" y="1862666"/>
                  <a:pt x="1703009" y="1942495"/>
                  <a:pt x="1589314" y="1959428"/>
                </a:cubicBezTo>
                <a:cubicBezTo>
                  <a:pt x="1475619" y="1976361"/>
                  <a:pt x="1296610" y="1940076"/>
                  <a:pt x="1197429" y="1944914"/>
                </a:cubicBezTo>
                <a:cubicBezTo>
                  <a:pt x="1098248" y="1949752"/>
                  <a:pt x="1069219" y="1981200"/>
                  <a:pt x="994229" y="1988457"/>
                </a:cubicBezTo>
                <a:cubicBezTo>
                  <a:pt x="919239" y="1995714"/>
                  <a:pt x="863600" y="2010229"/>
                  <a:pt x="747486" y="1988457"/>
                </a:cubicBezTo>
                <a:cubicBezTo>
                  <a:pt x="631372" y="1966685"/>
                  <a:pt x="403981" y="1896533"/>
                  <a:pt x="297543" y="1857828"/>
                </a:cubicBezTo>
                <a:cubicBezTo>
                  <a:pt x="191105" y="1819123"/>
                  <a:pt x="149981" y="1787675"/>
                  <a:pt x="108857" y="1756228"/>
                </a:cubicBezTo>
                <a:cubicBezTo>
                  <a:pt x="67733" y="1724781"/>
                  <a:pt x="67733" y="1705429"/>
                  <a:pt x="50800" y="1669143"/>
                </a:cubicBezTo>
                <a:cubicBezTo>
                  <a:pt x="33867" y="1632857"/>
                  <a:pt x="14514" y="1565124"/>
                  <a:pt x="7257" y="1538514"/>
                </a:cubicBezTo>
                <a:cubicBezTo>
                  <a:pt x="0" y="1511904"/>
                  <a:pt x="2419" y="1553028"/>
                  <a:pt x="7257" y="1509485"/>
                </a:cubicBezTo>
                <a:cubicBezTo>
                  <a:pt x="12095" y="1465942"/>
                  <a:pt x="29029" y="1374019"/>
                  <a:pt x="36286" y="1277257"/>
                </a:cubicBezTo>
                <a:cubicBezTo>
                  <a:pt x="43543" y="1180495"/>
                  <a:pt x="55638" y="1016000"/>
                  <a:pt x="50800" y="928914"/>
                </a:cubicBezTo>
                <a:cubicBezTo>
                  <a:pt x="45962" y="841828"/>
                  <a:pt x="0" y="812800"/>
                  <a:pt x="7257" y="754743"/>
                </a:cubicBezTo>
                <a:cubicBezTo>
                  <a:pt x="14514" y="696686"/>
                  <a:pt x="0" y="595086"/>
                  <a:pt x="79829" y="551543"/>
                </a:cubicBezTo>
                <a:close/>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14" name="Freeform 13"/>
          <p:cNvSpPr/>
          <p:nvPr/>
        </p:nvSpPr>
        <p:spPr bwMode="auto">
          <a:xfrm>
            <a:off x="469295" y="350762"/>
            <a:ext cx="6536267" cy="2489200"/>
          </a:xfrm>
          <a:custGeom>
            <a:avLst/>
            <a:gdLst>
              <a:gd name="connsiteX0" fmla="*/ 1983619 w 6536267"/>
              <a:gd name="connsiteY0" fmla="*/ 2392438 h 2489200"/>
              <a:gd name="connsiteX1" fmla="*/ 2680305 w 6536267"/>
              <a:gd name="connsiteY1" fmla="*/ 2406952 h 2489200"/>
              <a:gd name="connsiteX2" fmla="*/ 3072191 w 6536267"/>
              <a:gd name="connsiteY2" fmla="*/ 2392438 h 2489200"/>
              <a:gd name="connsiteX3" fmla="*/ 3246362 w 6536267"/>
              <a:gd name="connsiteY3" fmla="*/ 1986038 h 2489200"/>
              <a:gd name="connsiteX4" fmla="*/ 4073676 w 6536267"/>
              <a:gd name="connsiteY4" fmla="*/ 1971524 h 2489200"/>
              <a:gd name="connsiteX5" fmla="*/ 4625219 w 6536267"/>
              <a:gd name="connsiteY5" fmla="*/ 2015067 h 2489200"/>
              <a:gd name="connsiteX6" fmla="*/ 5031619 w 6536267"/>
              <a:gd name="connsiteY6" fmla="*/ 2015067 h 2489200"/>
              <a:gd name="connsiteX7" fmla="*/ 5496076 w 6536267"/>
              <a:gd name="connsiteY7" fmla="*/ 1986038 h 2489200"/>
              <a:gd name="connsiteX8" fmla="*/ 5931505 w 6536267"/>
              <a:gd name="connsiteY8" fmla="*/ 1957009 h 2489200"/>
              <a:gd name="connsiteX9" fmla="*/ 6265334 w 6536267"/>
              <a:gd name="connsiteY9" fmla="*/ 1957009 h 2489200"/>
              <a:gd name="connsiteX10" fmla="*/ 6395962 w 6536267"/>
              <a:gd name="connsiteY10" fmla="*/ 1855409 h 2489200"/>
              <a:gd name="connsiteX11" fmla="*/ 6468534 w 6536267"/>
              <a:gd name="connsiteY11" fmla="*/ 1594152 h 2489200"/>
              <a:gd name="connsiteX12" fmla="*/ 6512076 w 6536267"/>
              <a:gd name="connsiteY12" fmla="*/ 1231295 h 2489200"/>
              <a:gd name="connsiteX13" fmla="*/ 6512076 w 6536267"/>
              <a:gd name="connsiteY13" fmla="*/ 970038 h 2489200"/>
              <a:gd name="connsiteX14" fmla="*/ 6512076 w 6536267"/>
              <a:gd name="connsiteY14" fmla="*/ 636209 h 2489200"/>
              <a:gd name="connsiteX15" fmla="*/ 6526591 w 6536267"/>
              <a:gd name="connsiteY15" fmla="*/ 433009 h 2489200"/>
              <a:gd name="connsiteX16" fmla="*/ 6454019 w 6536267"/>
              <a:gd name="connsiteY16" fmla="*/ 171752 h 2489200"/>
              <a:gd name="connsiteX17" fmla="*/ 6279848 w 6536267"/>
              <a:gd name="connsiteY17" fmla="*/ 84667 h 2489200"/>
              <a:gd name="connsiteX18" fmla="*/ 5931505 w 6536267"/>
              <a:gd name="connsiteY18" fmla="*/ 41124 h 2489200"/>
              <a:gd name="connsiteX19" fmla="*/ 5655734 w 6536267"/>
              <a:gd name="connsiteY19" fmla="*/ 12095 h 2489200"/>
              <a:gd name="connsiteX20" fmla="*/ 5481562 w 6536267"/>
              <a:gd name="connsiteY20" fmla="*/ 12095 h 2489200"/>
              <a:gd name="connsiteX21" fmla="*/ 5292876 w 6536267"/>
              <a:gd name="connsiteY21" fmla="*/ 12095 h 2489200"/>
              <a:gd name="connsiteX22" fmla="*/ 5104191 w 6536267"/>
              <a:gd name="connsiteY22" fmla="*/ 84667 h 2489200"/>
              <a:gd name="connsiteX23" fmla="*/ 5060648 w 6536267"/>
              <a:gd name="connsiteY23" fmla="*/ 157238 h 2489200"/>
              <a:gd name="connsiteX24" fmla="*/ 5060648 w 6536267"/>
              <a:gd name="connsiteY24" fmla="*/ 302381 h 2489200"/>
              <a:gd name="connsiteX25" fmla="*/ 5060648 w 6536267"/>
              <a:gd name="connsiteY25" fmla="*/ 360438 h 2489200"/>
              <a:gd name="connsiteX26" fmla="*/ 5046134 w 6536267"/>
              <a:gd name="connsiteY26" fmla="*/ 433009 h 2489200"/>
              <a:gd name="connsiteX27" fmla="*/ 4915505 w 6536267"/>
              <a:gd name="connsiteY27" fmla="*/ 505581 h 2489200"/>
              <a:gd name="connsiteX28" fmla="*/ 4639734 w 6536267"/>
              <a:gd name="connsiteY28" fmla="*/ 520095 h 2489200"/>
              <a:gd name="connsiteX29" fmla="*/ 4422019 w 6536267"/>
              <a:gd name="connsiteY29" fmla="*/ 520095 h 2489200"/>
              <a:gd name="connsiteX30" fmla="*/ 4117219 w 6536267"/>
              <a:gd name="connsiteY30" fmla="*/ 520095 h 2489200"/>
              <a:gd name="connsiteX31" fmla="*/ 4001105 w 6536267"/>
              <a:gd name="connsiteY31" fmla="*/ 505581 h 2489200"/>
              <a:gd name="connsiteX32" fmla="*/ 3652762 w 6536267"/>
              <a:gd name="connsiteY32" fmla="*/ 520095 h 2489200"/>
              <a:gd name="connsiteX33" fmla="*/ 3493105 w 6536267"/>
              <a:gd name="connsiteY33" fmla="*/ 520095 h 2489200"/>
              <a:gd name="connsiteX34" fmla="*/ 3217334 w 6536267"/>
              <a:gd name="connsiteY34" fmla="*/ 549124 h 2489200"/>
              <a:gd name="connsiteX35" fmla="*/ 2912534 w 6536267"/>
              <a:gd name="connsiteY35" fmla="*/ 534609 h 2489200"/>
              <a:gd name="connsiteX36" fmla="*/ 2636762 w 6536267"/>
              <a:gd name="connsiteY36" fmla="*/ 549124 h 2489200"/>
              <a:gd name="connsiteX37" fmla="*/ 2302934 w 6536267"/>
              <a:gd name="connsiteY37" fmla="*/ 520095 h 2489200"/>
              <a:gd name="connsiteX38" fmla="*/ 1983619 w 6536267"/>
              <a:gd name="connsiteY38" fmla="*/ 505581 h 2489200"/>
              <a:gd name="connsiteX39" fmla="*/ 1780419 w 6536267"/>
              <a:gd name="connsiteY39" fmla="*/ 520095 h 2489200"/>
              <a:gd name="connsiteX40" fmla="*/ 1562705 w 6536267"/>
              <a:gd name="connsiteY40" fmla="*/ 520095 h 2489200"/>
              <a:gd name="connsiteX41" fmla="*/ 1228876 w 6536267"/>
              <a:gd name="connsiteY41" fmla="*/ 578152 h 2489200"/>
              <a:gd name="connsiteX42" fmla="*/ 938591 w 6536267"/>
              <a:gd name="connsiteY42" fmla="*/ 578152 h 2489200"/>
              <a:gd name="connsiteX43" fmla="*/ 735391 w 6536267"/>
              <a:gd name="connsiteY43" fmla="*/ 621695 h 2489200"/>
              <a:gd name="connsiteX44" fmla="*/ 503162 w 6536267"/>
              <a:gd name="connsiteY44" fmla="*/ 621695 h 2489200"/>
              <a:gd name="connsiteX45" fmla="*/ 256419 w 6536267"/>
              <a:gd name="connsiteY45" fmla="*/ 679752 h 2489200"/>
              <a:gd name="connsiteX46" fmla="*/ 67734 w 6536267"/>
              <a:gd name="connsiteY46" fmla="*/ 984552 h 2489200"/>
              <a:gd name="connsiteX47" fmla="*/ 38705 w 6536267"/>
              <a:gd name="connsiteY47" fmla="*/ 1361924 h 2489200"/>
              <a:gd name="connsiteX48" fmla="*/ 9676 w 6536267"/>
              <a:gd name="connsiteY48" fmla="*/ 1652209 h 2489200"/>
              <a:gd name="connsiteX49" fmla="*/ 96762 w 6536267"/>
              <a:gd name="connsiteY49" fmla="*/ 1898952 h 2489200"/>
              <a:gd name="connsiteX50" fmla="*/ 169334 w 6536267"/>
              <a:gd name="connsiteY50" fmla="*/ 2058609 h 2489200"/>
              <a:gd name="connsiteX51" fmla="*/ 212876 w 6536267"/>
              <a:gd name="connsiteY51" fmla="*/ 2319867 h 2489200"/>
              <a:gd name="connsiteX52" fmla="*/ 212876 w 6536267"/>
              <a:gd name="connsiteY52" fmla="*/ 2319867 h 2489200"/>
              <a:gd name="connsiteX53" fmla="*/ 299962 w 6536267"/>
              <a:gd name="connsiteY53" fmla="*/ 2406952 h 2489200"/>
              <a:gd name="connsiteX54" fmla="*/ 488648 w 6536267"/>
              <a:gd name="connsiteY54" fmla="*/ 2392438 h 2489200"/>
              <a:gd name="connsiteX55" fmla="*/ 677334 w 6536267"/>
              <a:gd name="connsiteY55" fmla="*/ 2406952 h 2489200"/>
              <a:gd name="connsiteX56" fmla="*/ 895048 w 6536267"/>
              <a:gd name="connsiteY56" fmla="*/ 2465009 h 2489200"/>
              <a:gd name="connsiteX57" fmla="*/ 1170819 w 6536267"/>
              <a:gd name="connsiteY57" fmla="*/ 2479524 h 2489200"/>
              <a:gd name="connsiteX58" fmla="*/ 1403048 w 6536267"/>
              <a:gd name="connsiteY58" fmla="*/ 2479524 h 2489200"/>
              <a:gd name="connsiteX59" fmla="*/ 1562705 w 6536267"/>
              <a:gd name="connsiteY59" fmla="*/ 2421467 h 2489200"/>
              <a:gd name="connsiteX60" fmla="*/ 1707848 w 6536267"/>
              <a:gd name="connsiteY60" fmla="*/ 2421467 h 2489200"/>
              <a:gd name="connsiteX61" fmla="*/ 1852991 w 6536267"/>
              <a:gd name="connsiteY61" fmla="*/ 2421467 h 2489200"/>
              <a:gd name="connsiteX62" fmla="*/ 2070705 w 6536267"/>
              <a:gd name="connsiteY62" fmla="*/ 2421467 h 2489200"/>
              <a:gd name="connsiteX63" fmla="*/ 2099734 w 6536267"/>
              <a:gd name="connsiteY63" fmla="*/ 2406952 h 248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536267" h="2489200">
                <a:moveTo>
                  <a:pt x="1983619" y="2392438"/>
                </a:moveTo>
                <a:lnTo>
                  <a:pt x="2680305" y="2406952"/>
                </a:lnTo>
                <a:cubicBezTo>
                  <a:pt x="2861734" y="2406952"/>
                  <a:pt x="2977848" y="2462590"/>
                  <a:pt x="3072191" y="2392438"/>
                </a:cubicBezTo>
                <a:cubicBezTo>
                  <a:pt x="3166534" y="2322286"/>
                  <a:pt x="3079448" y="2056190"/>
                  <a:pt x="3246362" y="1986038"/>
                </a:cubicBezTo>
                <a:cubicBezTo>
                  <a:pt x="3413276" y="1915886"/>
                  <a:pt x="3843867" y="1966686"/>
                  <a:pt x="4073676" y="1971524"/>
                </a:cubicBezTo>
                <a:cubicBezTo>
                  <a:pt x="4303485" y="1976362"/>
                  <a:pt x="4465562" y="2007810"/>
                  <a:pt x="4625219" y="2015067"/>
                </a:cubicBezTo>
                <a:cubicBezTo>
                  <a:pt x="4784876" y="2022324"/>
                  <a:pt x="4886476" y="2019905"/>
                  <a:pt x="5031619" y="2015067"/>
                </a:cubicBezTo>
                <a:cubicBezTo>
                  <a:pt x="5176762" y="2010229"/>
                  <a:pt x="5496076" y="1986038"/>
                  <a:pt x="5496076" y="1986038"/>
                </a:cubicBezTo>
                <a:cubicBezTo>
                  <a:pt x="5646057" y="1976362"/>
                  <a:pt x="5803295" y="1961847"/>
                  <a:pt x="5931505" y="1957009"/>
                </a:cubicBezTo>
                <a:cubicBezTo>
                  <a:pt x="6059715" y="1952171"/>
                  <a:pt x="6187924" y="1973942"/>
                  <a:pt x="6265334" y="1957009"/>
                </a:cubicBezTo>
                <a:cubicBezTo>
                  <a:pt x="6342744" y="1940076"/>
                  <a:pt x="6362095" y="1915885"/>
                  <a:pt x="6395962" y="1855409"/>
                </a:cubicBezTo>
                <a:cubicBezTo>
                  <a:pt x="6429829" y="1794933"/>
                  <a:pt x="6449182" y="1698171"/>
                  <a:pt x="6468534" y="1594152"/>
                </a:cubicBezTo>
                <a:cubicBezTo>
                  <a:pt x="6487886" y="1490133"/>
                  <a:pt x="6504819" y="1335314"/>
                  <a:pt x="6512076" y="1231295"/>
                </a:cubicBezTo>
                <a:cubicBezTo>
                  <a:pt x="6519333" y="1127276"/>
                  <a:pt x="6512076" y="970038"/>
                  <a:pt x="6512076" y="970038"/>
                </a:cubicBezTo>
                <a:cubicBezTo>
                  <a:pt x="6512076" y="870857"/>
                  <a:pt x="6509657" y="725714"/>
                  <a:pt x="6512076" y="636209"/>
                </a:cubicBezTo>
                <a:cubicBezTo>
                  <a:pt x="6514495" y="546704"/>
                  <a:pt x="6536267" y="510419"/>
                  <a:pt x="6526591" y="433009"/>
                </a:cubicBezTo>
                <a:cubicBezTo>
                  <a:pt x="6516915" y="355600"/>
                  <a:pt x="6495143" y="229809"/>
                  <a:pt x="6454019" y="171752"/>
                </a:cubicBezTo>
                <a:cubicBezTo>
                  <a:pt x="6412895" y="113695"/>
                  <a:pt x="6366934" y="106438"/>
                  <a:pt x="6279848" y="84667"/>
                </a:cubicBezTo>
                <a:cubicBezTo>
                  <a:pt x="6192762" y="62896"/>
                  <a:pt x="6035524" y="53219"/>
                  <a:pt x="5931505" y="41124"/>
                </a:cubicBezTo>
                <a:cubicBezTo>
                  <a:pt x="5827486" y="29029"/>
                  <a:pt x="5730725" y="16933"/>
                  <a:pt x="5655734" y="12095"/>
                </a:cubicBezTo>
                <a:cubicBezTo>
                  <a:pt x="5580744" y="7257"/>
                  <a:pt x="5481562" y="12095"/>
                  <a:pt x="5481562" y="12095"/>
                </a:cubicBezTo>
                <a:cubicBezTo>
                  <a:pt x="5421086" y="12095"/>
                  <a:pt x="5355771" y="0"/>
                  <a:pt x="5292876" y="12095"/>
                </a:cubicBezTo>
                <a:cubicBezTo>
                  <a:pt x="5229981" y="24190"/>
                  <a:pt x="5142896" y="60477"/>
                  <a:pt x="5104191" y="84667"/>
                </a:cubicBezTo>
                <a:cubicBezTo>
                  <a:pt x="5065486" y="108857"/>
                  <a:pt x="5067905" y="120952"/>
                  <a:pt x="5060648" y="157238"/>
                </a:cubicBezTo>
                <a:cubicBezTo>
                  <a:pt x="5053391" y="193524"/>
                  <a:pt x="5060648" y="302381"/>
                  <a:pt x="5060648" y="302381"/>
                </a:cubicBezTo>
                <a:cubicBezTo>
                  <a:pt x="5060648" y="336248"/>
                  <a:pt x="5063067" y="338667"/>
                  <a:pt x="5060648" y="360438"/>
                </a:cubicBezTo>
                <a:cubicBezTo>
                  <a:pt x="5058229" y="382209"/>
                  <a:pt x="5070324" y="408819"/>
                  <a:pt x="5046134" y="433009"/>
                </a:cubicBezTo>
                <a:cubicBezTo>
                  <a:pt x="5021944" y="457199"/>
                  <a:pt x="4983238" y="491067"/>
                  <a:pt x="4915505" y="505581"/>
                </a:cubicBezTo>
                <a:cubicBezTo>
                  <a:pt x="4847772" y="520095"/>
                  <a:pt x="4721982" y="517676"/>
                  <a:pt x="4639734" y="520095"/>
                </a:cubicBezTo>
                <a:cubicBezTo>
                  <a:pt x="4557486" y="522514"/>
                  <a:pt x="4422019" y="520095"/>
                  <a:pt x="4422019" y="520095"/>
                </a:cubicBezTo>
                <a:cubicBezTo>
                  <a:pt x="4334933" y="520095"/>
                  <a:pt x="4187371" y="522514"/>
                  <a:pt x="4117219" y="520095"/>
                </a:cubicBezTo>
                <a:cubicBezTo>
                  <a:pt x="4047067" y="517676"/>
                  <a:pt x="4078514" y="505581"/>
                  <a:pt x="4001105" y="505581"/>
                </a:cubicBezTo>
                <a:cubicBezTo>
                  <a:pt x="3923696" y="505581"/>
                  <a:pt x="3737429" y="517676"/>
                  <a:pt x="3652762" y="520095"/>
                </a:cubicBezTo>
                <a:cubicBezTo>
                  <a:pt x="3568095" y="522514"/>
                  <a:pt x="3565676" y="515257"/>
                  <a:pt x="3493105" y="520095"/>
                </a:cubicBezTo>
                <a:cubicBezTo>
                  <a:pt x="3420534" y="524933"/>
                  <a:pt x="3314096" y="546705"/>
                  <a:pt x="3217334" y="549124"/>
                </a:cubicBezTo>
                <a:cubicBezTo>
                  <a:pt x="3120572" y="551543"/>
                  <a:pt x="3009296" y="534609"/>
                  <a:pt x="2912534" y="534609"/>
                </a:cubicBezTo>
                <a:cubicBezTo>
                  <a:pt x="2815772" y="534609"/>
                  <a:pt x="2738362" y="551543"/>
                  <a:pt x="2636762" y="549124"/>
                </a:cubicBezTo>
                <a:cubicBezTo>
                  <a:pt x="2535162" y="546705"/>
                  <a:pt x="2411791" y="527352"/>
                  <a:pt x="2302934" y="520095"/>
                </a:cubicBezTo>
                <a:cubicBezTo>
                  <a:pt x="2194077" y="512838"/>
                  <a:pt x="2070705" y="505581"/>
                  <a:pt x="1983619" y="505581"/>
                </a:cubicBezTo>
                <a:cubicBezTo>
                  <a:pt x="1896533" y="505581"/>
                  <a:pt x="1850571" y="517676"/>
                  <a:pt x="1780419" y="520095"/>
                </a:cubicBezTo>
                <a:cubicBezTo>
                  <a:pt x="1710267" y="522514"/>
                  <a:pt x="1654629" y="510419"/>
                  <a:pt x="1562705" y="520095"/>
                </a:cubicBezTo>
                <a:cubicBezTo>
                  <a:pt x="1470781" y="529771"/>
                  <a:pt x="1332895" y="568476"/>
                  <a:pt x="1228876" y="578152"/>
                </a:cubicBezTo>
                <a:cubicBezTo>
                  <a:pt x="1124857" y="587828"/>
                  <a:pt x="1020838" y="570895"/>
                  <a:pt x="938591" y="578152"/>
                </a:cubicBezTo>
                <a:cubicBezTo>
                  <a:pt x="856344" y="585409"/>
                  <a:pt x="807962" y="614438"/>
                  <a:pt x="735391" y="621695"/>
                </a:cubicBezTo>
                <a:cubicBezTo>
                  <a:pt x="662820" y="628952"/>
                  <a:pt x="582991" y="612019"/>
                  <a:pt x="503162" y="621695"/>
                </a:cubicBezTo>
                <a:cubicBezTo>
                  <a:pt x="423333" y="631371"/>
                  <a:pt x="328990" y="619276"/>
                  <a:pt x="256419" y="679752"/>
                </a:cubicBezTo>
                <a:cubicBezTo>
                  <a:pt x="183848" y="740228"/>
                  <a:pt x="104020" y="870857"/>
                  <a:pt x="67734" y="984552"/>
                </a:cubicBezTo>
                <a:cubicBezTo>
                  <a:pt x="31448" y="1098247"/>
                  <a:pt x="48381" y="1250648"/>
                  <a:pt x="38705" y="1361924"/>
                </a:cubicBezTo>
                <a:cubicBezTo>
                  <a:pt x="29029" y="1473200"/>
                  <a:pt x="0" y="1562704"/>
                  <a:pt x="9676" y="1652209"/>
                </a:cubicBezTo>
                <a:cubicBezTo>
                  <a:pt x="19352" y="1741714"/>
                  <a:pt x="70152" y="1831219"/>
                  <a:pt x="96762" y="1898952"/>
                </a:cubicBezTo>
                <a:cubicBezTo>
                  <a:pt x="123372" y="1966685"/>
                  <a:pt x="149982" y="1988457"/>
                  <a:pt x="169334" y="2058609"/>
                </a:cubicBezTo>
                <a:cubicBezTo>
                  <a:pt x="188686" y="2128761"/>
                  <a:pt x="212876" y="2319867"/>
                  <a:pt x="212876" y="2319867"/>
                </a:cubicBezTo>
                <a:lnTo>
                  <a:pt x="212876" y="2319867"/>
                </a:lnTo>
                <a:cubicBezTo>
                  <a:pt x="227390" y="2334381"/>
                  <a:pt x="254000" y="2394857"/>
                  <a:pt x="299962" y="2406952"/>
                </a:cubicBezTo>
                <a:cubicBezTo>
                  <a:pt x="345924" y="2419047"/>
                  <a:pt x="425753" y="2392438"/>
                  <a:pt x="488648" y="2392438"/>
                </a:cubicBezTo>
                <a:cubicBezTo>
                  <a:pt x="551543" y="2392438"/>
                  <a:pt x="609601" y="2394857"/>
                  <a:pt x="677334" y="2406952"/>
                </a:cubicBezTo>
                <a:cubicBezTo>
                  <a:pt x="745067" y="2419047"/>
                  <a:pt x="812801" y="2452914"/>
                  <a:pt x="895048" y="2465009"/>
                </a:cubicBezTo>
                <a:cubicBezTo>
                  <a:pt x="977295" y="2477104"/>
                  <a:pt x="1086152" y="2477105"/>
                  <a:pt x="1170819" y="2479524"/>
                </a:cubicBezTo>
                <a:cubicBezTo>
                  <a:pt x="1255486" y="2481943"/>
                  <a:pt x="1337734" y="2489200"/>
                  <a:pt x="1403048" y="2479524"/>
                </a:cubicBezTo>
                <a:cubicBezTo>
                  <a:pt x="1468362" y="2469848"/>
                  <a:pt x="1511905" y="2431143"/>
                  <a:pt x="1562705" y="2421467"/>
                </a:cubicBezTo>
                <a:cubicBezTo>
                  <a:pt x="1613505" y="2411791"/>
                  <a:pt x="1707848" y="2421467"/>
                  <a:pt x="1707848" y="2421467"/>
                </a:cubicBezTo>
                <a:lnTo>
                  <a:pt x="1852991" y="2421467"/>
                </a:lnTo>
                <a:cubicBezTo>
                  <a:pt x="1913467" y="2421467"/>
                  <a:pt x="2029581" y="2423886"/>
                  <a:pt x="2070705" y="2421467"/>
                </a:cubicBezTo>
                <a:cubicBezTo>
                  <a:pt x="2111829" y="2419048"/>
                  <a:pt x="2092477" y="2411790"/>
                  <a:pt x="2099734" y="2406952"/>
                </a:cubicBez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sld>
</file>

<file path=ppt/slides/slide58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914400"/>
            <a:ext cx="11515725" cy="521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5562600"/>
            <a:ext cx="2540000" cy="1219200"/>
          </a:xfrm>
          <a:prstGeom prst="rect">
            <a:avLst/>
          </a:prstGeom>
        </p:spPr>
      </p:pic>
    </p:spTree>
    <p:extLst>
      <p:ext uri="{BB962C8B-B14F-4D97-AF65-F5344CB8AC3E}">
        <p14:creationId xmlns:p14="http://schemas.microsoft.com/office/powerpoint/2010/main" val="3643088606"/>
      </p:ext>
    </p:extLst>
  </p:cSld>
  <p:clrMapOvr>
    <a:masterClrMapping/>
  </p:clrMapOvr>
  <p:transition/>
</p:sld>
</file>

<file path=ppt/slides/slide5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842980"/>
            <a:ext cx="4572000" cy="634020"/>
          </a:xfrm>
          <a:prstGeom prst="rect">
            <a:avLst/>
          </a:prstGeom>
          <a:noFill/>
          <a:ln w="9525">
            <a:noFill/>
            <a:miter lim="800000"/>
            <a:headEnd/>
            <a:tailEnd/>
          </a:ln>
        </p:spPr>
        <p:txBody>
          <a:bodyPr>
            <a:spAutoFit/>
          </a:bodyPr>
          <a:lstStyle/>
          <a:p>
            <a:r>
              <a:rPr lang="it-IT" sz="1600" dirty="0">
                <a:solidFill>
                  <a:srgbClr val="FFFFFF"/>
                </a:solidFill>
              </a:rPr>
              <a:t>La vita è bella</a:t>
            </a:r>
          </a:p>
          <a:p>
            <a:r>
              <a:rPr lang="it-IT" sz="1600" i="0" dirty="0">
                <a:solidFill>
                  <a:srgbClr val="FFFFFF"/>
                </a:solidFill>
              </a:rPr>
              <a:t>Roberto Benigni</a:t>
            </a:r>
          </a:p>
        </p:txBody>
      </p:sp>
      <p:sp>
        <p:nvSpPr>
          <p:cNvPr id="9" name="Rectangle 4"/>
          <p:cNvSpPr>
            <a:spLocks noChangeArrowheads="1"/>
          </p:cNvSpPr>
          <p:nvPr/>
        </p:nvSpPr>
        <p:spPr bwMode="auto">
          <a:xfrm>
            <a:off x="3103543" y="6553200"/>
            <a:ext cx="2925801"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http://en.wikipedia.org/wiki/La_vita_%C3%A8_bella</a:t>
            </a:r>
            <a:endParaRPr lang="en-US" sz="800" b="0" i="0" dirty="0">
              <a:solidFill>
                <a:srgbClr val="000000"/>
              </a:solidFill>
            </a:endParaRPr>
          </a:p>
        </p:txBody>
      </p:sp>
      <p:pic>
        <p:nvPicPr>
          <p:cNvPr id="798722" name="Picture 2"/>
          <p:cNvPicPr>
            <a:picLocks noChangeAspect="1" noChangeArrowheads="1"/>
          </p:cNvPicPr>
          <p:nvPr/>
        </p:nvPicPr>
        <p:blipFill>
          <a:blip r:embed="rId3" cstate="print"/>
          <a:srcRect/>
          <a:stretch>
            <a:fillRect/>
          </a:stretch>
        </p:blipFill>
        <p:spPr bwMode="auto">
          <a:xfrm>
            <a:off x="2652486" y="0"/>
            <a:ext cx="3827009" cy="5715000"/>
          </a:xfrm>
          <a:prstGeom prst="rect">
            <a:avLst/>
          </a:prstGeom>
          <a:noFill/>
          <a:ln w="9525">
            <a:noFill/>
            <a:miter lim="800000"/>
            <a:headEnd/>
            <a:tailEnd/>
          </a:ln>
        </p:spPr>
      </p:pic>
    </p:spTree>
  </p:cSld>
  <p:clrMapOvr>
    <a:masterClrMapping/>
  </p:clrMapOvr>
  <p:transition/>
</p:sld>
</file>

<file path=ppt/slides/slide5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10"/>
          <p:cNvSpPr>
            <a:spLocks noChangeArrowheads="1"/>
          </p:cNvSpPr>
          <p:nvPr/>
        </p:nvSpPr>
        <p:spPr bwMode="auto">
          <a:xfrm>
            <a:off x="2286000" y="5715000"/>
            <a:ext cx="4572000" cy="880241"/>
          </a:xfrm>
          <a:prstGeom prst="rect">
            <a:avLst/>
          </a:prstGeom>
          <a:noFill/>
          <a:ln w="9525">
            <a:noFill/>
            <a:miter lim="800000"/>
            <a:headEnd/>
            <a:tailEnd/>
          </a:ln>
        </p:spPr>
        <p:txBody>
          <a:bodyPr>
            <a:spAutoFit/>
          </a:bodyPr>
          <a:lstStyle/>
          <a:p>
            <a:r>
              <a:rPr lang="it-IT" sz="1600" dirty="0">
                <a:solidFill>
                  <a:srgbClr val="FFFFFF"/>
                </a:solidFill>
              </a:rPr>
              <a:t>Grand Budapest Hotel</a:t>
            </a:r>
            <a:br>
              <a:rPr lang="it-IT" sz="1600" dirty="0">
                <a:solidFill>
                  <a:srgbClr val="FFFFFF"/>
                </a:solidFill>
              </a:rPr>
            </a:br>
            <a:r>
              <a:rPr lang="it-IT" sz="1600" i="0" dirty="0">
                <a:solidFill>
                  <a:srgbClr val="FFFFFF"/>
                </a:solidFill>
              </a:rPr>
              <a:t>2014 Best Costume Design</a:t>
            </a:r>
          </a:p>
          <a:p>
            <a:r>
              <a:rPr lang="it-IT" sz="1600" i="0" dirty="0">
                <a:solidFill>
                  <a:srgbClr val="FFFFFF"/>
                </a:solidFill>
              </a:rPr>
              <a:t>Milena Canonero</a:t>
            </a:r>
          </a:p>
        </p:txBody>
      </p:sp>
      <p:pic>
        <p:nvPicPr>
          <p:cNvPr id="44036" name="Picture 4" descr="File:The Grand Budapest Hotel Pos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7480" y="228600"/>
            <a:ext cx="3703320" cy="54864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4"/>
          <p:cNvSpPr>
            <a:spLocks noChangeArrowheads="1"/>
          </p:cNvSpPr>
          <p:nvPr/>
        </p:nvSpPr>
        <p:spPr bwMode="auto">
          <a:xfrm>
            <a:off x="2975303" y="6553200"/>
            <a:ext cx="3182281"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https://en.wikipedia.org/wiki/The_Grand_Budapest_Hotel</a:t>
            </a:r>
            <a:endParaRPr lang="en-US" sz="800" b="0" i="0" dirty="0">
              <a:solidFill>
                <a:srgbClr val="000000"/>
              </a:solidFill>
            </a:endParaRPr>
          </a:p>
        </p:txBody>
      </p:sp>
    </p:spTree>
    <p:extLst>
      <p:ext uri="{BB962C8B-B14F-4D97-AF65-F5344CB8AC3E}">
        <p14:creationId xmlns:p14="http://schemas.microsoft.com/office/powerpoint/2010/main" val="116723445"/>
      </p:ext>
    </p:extLst>
  </p:cSld>
  <p:clrMapOvr>
    <a:masterClrMapping/>
  </p:clrMapOvr>
  <p:transition/>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4627" name="Rectangle 3"/>
          <p:cNvSpPr>
            <a:spLocks noGrp="1" noChangeArrowheads="1"/>
          </p:cNvSpPr>
          <p:nvPr>
            <p:ph type="body" idx="1"/>
          </p:nvPr>
        </p:nvSpPr>
        <p:spPr>
          <a:xfrm>
            <a:off x="914400" y="1061621"/>
            <a:ext cx="7315200" cy="5570756"/>
          </a:xfrm>
        </p:spPr>
        <p:txBody>
          <a:bodyPr/>
          <a:lstStyle/>
          <a:p>
            <a:pPr marL="0" indent="0" algn="ctr" eaLnBrk="1" hangingPunct="1">
              <a:spcBef>
                <a:spcPts val="0"/>
              </a:spcBef>
              <a:buNone/>
            </a:pPr>
            <a:r>
              <a:rPr lang="en-US" sz="2000" dirty="0">
                <a:solidFill>
                  <a:schemeClr val="accent1"/>
                </a:solidFill>
              </a:rPr>
              <a:t>“The reliance on spectacle must be clearly grasped if one wants to understand the Italians.  </a:t>
            </a:r>
          </a:p>
          <a:p>
            <a:pPr marL="0" indent="0" algn="ctr" eaLnBrk="1" hangingPunct="1">
              <a:spcBef>
                <a:spcPts val="0"/>
              </a:spcBef>
              <a:buNone/>
            </a:pPr>
            <a:r>
              <a:rPr lang="en-US" sz="2000" dirty="0">
                <a:solidFill>
                  <a:schemeClr val="accent1"/>
                </a:solidFill>
              </a:rPr>
              <a:t>Spectacle helps people solve most of their problems, and it governs public and private life.  </a:t>
            </a:r>
          </a:p>
          <a:p>
            <a:pPr marL="0" indent="0" algn="ctr" eaLnBrk="1" hangingPunct="1">
              <a:spcBef>
                <a:spcPts val="0"/>
              </a:spcBef>
              <a:buNone/>
            </a:pPr>
            <a:r>
              <a:rPr lang="en-US" b="1" dirty="0">
                <a:solidFill>
                  <a:srgbClr val="000000"/>
                </a:solidFill>
              </a:rPr>
              <a:t>It is one of the reasons that Italians have always excelled in activities in which impressions are important . . .</a:t>
            </a:r>
          </a:p>
          <a:p>
            <a:pPr marL="0" indent="0" algn="ctr" eaLnBrk="1" hangingPunct="1">
              <a:spcBef>
                <a:spcPts val="0"/>
              </a:spcBef>
              <a:buNone/>
            </a:pPr>
            <a:r>
              <a:rPr lang="en-US" sz="2400" b="1" dirty="0">
                <a:solidFill>
                  <a:schemeClr val="accent1">
                    <a:lumMod val="90000"/>
                  </a:schemeClr>
                </a:solidFill>
              </a:rPr>
              <a:t>opera</a:t>
            </a:r>
          </a:p>
          <a:p>
            <a:pPr marL="0" indent="0" algn="ctr" eaLnBrk="1" hangingPunct="1">
              <a:spcBef>
                <a:spcPts val="0"/>
              </a:spcBef>
              <a:buNone/>
            </a:pPr>
            <a:r>
              <a:rPr lang="en-US" sz="2400" b="1" dirty="0">
                <a:solidFill>
                  <a:schemeClr val="accent1">
                    <a:lumMod val="90000"/>
                  </a:schemeClr>
                </a:solidFill>
              </a:rPr>
              <a:t>architecture</a:t>
            </a:r>
          </a:p>
          <a:p>
            <a:pPr marL="0" indent="0" algn="ctr" eaLnBrk="1" hangingPunct="1">
              <a:spcBef>
                <a:spcPts val="0"/>
              </a:spcBef>
              <a:buNone/>
            </a:pPr>
            <a:r>
              <a:rPr lang="en-US" sz="2400" b="1" dirty="0">
                <a:solidFill>
                  <a:schemeClr val="accent1">
                    <a:lumMod val="90000"/>
                  </a:schemeClr>
                </a:solidFill>
              </a:rPr>
              <a:t>industrial / technological design</a:t>
            </a:r>
          </a:p>
          <a:p>
            <a:pPr marL="0" indent="0" algn="ctr" eaLnBrk="1" hangingPunct="1">
              <a:spcBef>
                <a:spcPts val="0"/>
              </a:spcBef>
              <a:buNone/>
            </a:pPr>
            <a:r>
              <a:rPr lang="en-US" sz="2400" b="1" dirty="0">
                <a:solidFill>
                  <a:schemeClr val="accent1">
                    <a:lumMod val="90000"/>
                  </a:schemeClr>
                </a:solidFill>
              </a:rPr>
              <a:t>decoration</a:t>
            </a:r>
          </a:p>
          <a:p>
            <a:pPr marL="0" indent="0" algn="ctr" eaLnBrk="1" hangingPunct="1">
              <a:spcBef>
                <a:spcPts val="0"/>
              </a:spcBef>
              <a:buNone/>
            </a:pPr>
            <a:r>
              <a:rPr lang="en-US" sz="2400" b="1" dirty="0">
                <a:solidFill>
                  <a:schemeClr val="accent1">
                    <a:lumMod val="90000"/>
                  </a:schemeClr>
                </a:solidFill>
              </a:rPr>
              <a:t>landscape gardening</a:t>
            </a:r>
          </a:p>
          <a:p>
            <a:pPr marL="0" indent="0" algn="ctr" eaLnBrk="1" hangingPunct="1">
              <a:spcBef>
                <a:spcPts val="0"/>
              </a:spcBef>
              <a:buNone/>
            </a:pPr>
            <a:r>
              <a:rPr lang="en-US" sz="2400" b="1" dirty="0">
                <a:solidFill>
                  <a:schemeClr val="accent1">
                    <a:lumMod val="90000"/>
                  </a:schemeClr>
                </a:solidFill>
              </a:rPr>
              <a:t>cinema</a:t>
            </a:r>
            <a:endParaRPr lang="en-US" sz="2400" dirty="0">
              <a:solidFill>
                <a:schemeClr val="accent1">
                  <a:lumMod val="90000"/>
                </a:schemeClr>
              </a:solidFill>
            </a:endParaRPr>
          </a:p>
          <a:p>
            <a:pPr marL="0" indent="0" algn="ctr" eaLnBrk="1" hangingPunct="1">
              <a:spcBef>
                <a:spcPts val="0"/>
              </a:spcBef>
              <a:buNone/>
            </a:pPr>
            <a:r>
              <a:rPr lang="en-US" sz="3600" b="1" dirty="0">
                <a:solidFill>
                  <a:srgbClr val="000000"/>
                </a:solidFill>
              </a:rPr>
              <a:t>fashions</a:t>
            </a:r>
            <a:endParaRPr lang="en-US" sz="2400" b="1" dirty="0">
              <a:solidFill>
                <a:srgbClr val="000000"/>
              </a:solidFill>
            </a:endParaRP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bg>
      <p:bgPr>
        <a:solidFill>
          <a:srgbClr val="A19999"/>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2572123" y="6551842"/>
            <a:ext cx="3993402"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https://fashionista.com/2025/10/milan-fashion-week-spring-2026-trends</a:t>
            </a:r>
            <a:endParaRPr lang="en-US" sz="800" b="0" i="0" dirty="0">
              <a:solidFill>
                <a:srgbClr val="000000"/>
              </a:solidFill>
            </a:endParaRPr>
          </a:p>
        </p:txBody>
      </p:sp>
      <p:pic>
        <p:nvPicPr>
          <p:cNvPr id="5" name="Picture 4">
            <a:extLst>
              <a:ext uri="{FF2B5EF4-FFF2-40B4-BE49-F238E27FC236}">
                <a16:creationId xmlns:a16="http://schemas.microsoft.com/office/drawing/2014/main" id="{0047D0ED-308F-F324-C337-0CC7DFD112BE}"/>
              </a:ext>
            </a:extLst>
          </p:cNvPr>
          <p:cNvPicPr>
            <a:picLocks noChangeAspect="1"/>
          </p:cNvPicPr>
          <p:nvPr/>
        </p:nvPicPr>
        <p:blipFill>
          <a:blip r:embed="rId3"/>
          <a:stretch>
            <a:fillRect/>
          </a:stretch>
        </p:blipFill>
        <p:spPr>
          <a:xfrm>
            <a:off x="0" y="1748295"/>
            <a:ext cx="9144000" cy="3814305"/>
          </a:xfrm>
          <a:prstGeom prst="rect">
            <a:avLst/>
          </a:prstGeom>
        </p:spPr>
      </p:pic>
    </p:spTree>
  </p:cSld>
  <p:clrMapOvr>
    <a:masterClrMapping/>
  </p:clrMapOvr>
  <p:transition/>
</p:sld>
</file>

<file path=ppt/slides/slide591.xml><?xml version="1.0" encoding="utf-8"?>
<p:sld xmlns:a="http://schemas.openxmlformats.org/drawingml/2006/main" xmlns:r="http://schemas.openxmlformats.org/officeDocument/2006/relationships" xmlns:p="http://schemas.openxmlformats.org/presentationml/2006/main">
  <p:cSld>
    <p:bg>
      <p:bgPr>
        <a:solidFill>
          <a:srgbClr val="64483B"/>
        </a:solidFill>
        <a:effectLst/>
      </p:bgPr>
    </p:bg>
    <p:spTree>
      <p:nvGrpSpPr>
        <p:cNvPr id="1" name="">
          <a:extLst>
            <a:ext uri="{FF2B5EF4-FFF2-40B4-BE49-F238E27FC236}">
              <a16:creationId xmlns:a16="http://schemas.microsoft.com/office/drawing/2014/main" id="{F44F15DA-65D8-5CD6-C6CC-AB9632113582}"/>
            </a:ext>
          </a:extLst>
        </p:cNvPr>
        <p:cNvGrpSpPr/>
        <p:nvPr/>
      </p:nvGrpSpPr>
      <p:grpSpPr>
        <a:xfrm>
          <a:off x="0" y="0"/>
          <a:ext cx="0" cy="0"/>
          <a:chOff x="0" y="0"/>
          <a:chExt cx="0" cy="0"/>
        </a:xfrm>
      </p:grpSpPr>
      <p:sp>
        <p:nvSpPr>
          <p:cNvPr id="4" name="Rectangle 4">
            <a:extLst>
              <a:ext uri="{FF2B5EF4-FFF2-40B4-BE49-F238E27FC236}">
                <a16:creationId xmlns:a16="http://schemas.microsoft.com/office/drawing/2014/main" id="{2FCA0FFF-16B9-A1B5-85C5-9A62B4D4F582}"/>
              </a:ext>
            </a:extLst>
          </p:cNvPr>
          <p:cNvSpPr>
            <a:spLocks noChangeArrowheads="1"/>
          </p:cNvSpPr>
          <p:nvPr/>
        </p:nvSpPr>
        <p:spPr bwMode="auto">
          <a:xfrm>
            <a:off x="694206" y="6551842"/>
            <a:ext cx="774923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https://fashionista.com/2023/09/milan-fashion-week-spring-2024-trendhttps://fashionista.com/2023/09/milan-fashion-week-spring-2024-trends</a:t>
            </a:r>
            <a:endParaRPr lang="en-US" sz="800" b="0" i="0" dirty="0">
              <a:solidFill>
                <a:srgbClr val="000000"/>
              </a:solidFill>
            </a:endParaRPr>
          </a:p>
        </p:txBody>
      </p:sp>
      <p:pic>
        <p:nvPicPr>
          <p:cNvPr id="3" name="Picture 2">
            <a:extLst>
              <a:ext uri="{FF2B5EF4-FFF2-40B4-BE49-F238E27FC236}">
                <a16:creationId xmlns:a16="http://schemas.microsoft.com/office/drawing/2014/main" id="{A6F924A7-2CB0-E3B2-36D8-2DF9012420B9}"/>
              </a:ext>
            </a:extLst>
          </p:cNvPr>
          <p:cNvPicPr>
            <a:picLocks noChangeAspect="1"/>
          </p:cNvPicPr>
          <p:nvPr/>
        </p:nvPicPr>
        <p:blipFill>
          <a:blip r:embed="rId3"/>
          <a:stretch>
            <a:fillRect/>
          </a:stretch>
        </p:blipFill>
        <p:spPr>
          <a:xfrm>
            <a:off x="0" y="1066800"/>
            <a:ext cx="9144000" cy="5105613"/>
          </a:xfrm>
          <a:prstGeom prst="rect">
            <a:avLst/>
          </a:prstGeom>
        </p:spPr>
      </p:pic>
    </p:spTree>
    <p:extLst>
      <p:ext uri="{BB962C8B-B14F-4D97-AF65-F5344CB8AC3E}">
        <p14:creationId xmlns:p14="http://schemas.microsoft.com/office/powerpoint/2010/main" val="968451229"/>
      </p:ext>
    </p:extLst>
  </p:cSld>
  <p:clrMapOvr>
    <a:masterClrMapping/>
  </p:clrMapOvr>
  <p:transition/>
</p:sld>
</file>

<file path=ppt/slides/slide592.xml><?xml version="1.0" encoding="utf-8"?>
<p:sld xmlns:a="http://schemas.openxmlformats.org/drawingml/2006/main" xmlns:r="http://schemas.openxmlformats.org/officeDocument/2006/relationships" xmlns:p="http://schemas.openxmlformats.org/presentationml/2006/main">
  <p:cSld>
    <p:bg>
      <p:bgPr>
        <a:solidFill>
          <a:srgbClr val="A19587"/>
        </a:solidFill>
        <a:effectLst/>
      </p:bgPr>
    </p:bg>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FEC3807C-67E4-86B9-BC0E-E63A747FA95F}"/>
              </a:ext>
            </a:extLst>
          </p:cNvPr>
          <p:cNvSpPr>
            <a:spLocks noChangeArrowheads="1"/>
          </p:cNvSpPr>
          <p:nvPr/>
        </p:nvSpPr>
        <p:spPr bwMode="auto">
          <a:xfrm>
            <a:off x="1748281" y="6551842"/>
            <a:ext cx="5703806" cy="215444"/>
          </a:xfrm>
          <a:prstGeom prst="rect">
            <a:avLst/>
          </a:prstGeom>
          <a:noFill/>
          <a:ln w="9525">
            <a:noFill/>
            <a:miter lim="800000"/>
            <a:headEnd/>
            <a:tailEnd/>
          </a:ln>
        </p:spPr>
        <p:txBody>
          <a:bodyPr wrap="none">
            <a:spAutoFit/>
          </a:bodyPr>
          <a:lstStyle/>
          <a:p>
            <a:r>
              <a:rPr lang="en-US" sz="800" b="0" i="0" dirty="0">
                <a:solidFill>
                  <a:schemeClr val="bg1"/>
                </a:solidFill>
                <a:hlinkClick r:id="rId3"/>
              </a:rPr>
              <a:t>https://media.cnn.com/api/v1/images/stellar/prod/gettyimages-2221371544.jpg?q=w_1480,c_fill/f_webp</a:t>
            </a:r>
            <a:endParaRPr lang="en-US" sz="800" b="0" i="0" dirty="0">
              <a:solidFill>
                <a:schemeClr val="bg1"/>
              </a:solidFill>
            </a:endParaRPr>
          </a:p>
        </p:txBody>
      </p:sp>
      <p:sp>
        <p:nvSpPr>
          <p:cNvPr id="15" name="Rectangle 1">
            <a:extLst>
              <a:ext uri="{FF2B5EF4-FFF2-40B4-BE49-F238E27FC236}">
                <a16:creationId xmlns:a16="http://schemas.microsoft.com/office/drawing/2014/main" id="{FD6453C5-6F90-DDE1-A601-B09408564622}"/>
              </a:ext>
            </a:extLst>
          </p:cNvPr>
          <p:cNvSpPr>
            <a:spLocks noChangeArrowheads="1"/>
          </p:cNvSpPr>
          <p:nvPr/>
        </p:nvSpPr>
        <p:spPr bwMode="auto">
          <a:xfrm>
            <a:off x="1090331" y="728246"/>
            <a:ext cx="142426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bg1"/>
                </a:solidFill>
                <a:effectLst/>
                <a:latin typeface="Arial" panose="020B0604020202020204" pitchFamily="34" charset="0"/>
              </a:rPr>
              <a:t>21 June 2023</a:t>
            </a:r>
          </a:p>
        </p:txBody>
      </p:sp>
      <p:sp>
        <p:nvSpPr>
          <p:cNvPr id="2" name="AutoShape 2">
            <a:extLst>
              <a:ext uri="{FF2B5EF4-FFF2-40B4-BE49-F238E27FC236}">
                <a16:creationId xmlns:a16="http://schemas.microsoft.com/office/drawing/2014/main" id="{3E305FD1-FB72-9AD0-A63D-597C9DE81045}"/>
              </a:ext>
            </a:extLst>
          </p:cNvPr>
          <p:cNvSpPr>
            <a:spLocks noChangeAspect="1" noChangeArrowheads="1"/>
          </p:cNvSpPr>
          <p:nvPr/>
        </p:nvSpPr>
        <p:spPr bwMode="auto">
          <a:xfrm>
            <a:off x="0" y="381000"/>
            <a:ext cx="9144000" cy="6096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 name="Picture 2">
            <a:extLst>
              <a:ext uri="{FF2B5EF4-FFF2-40B4-BE49-F238E27FC236}">
                <a16:creationId xmlns:a16="http://schemas.microsoft.com/office/drawing/2014/main" id="{064F8B82-9821-3660-A7F6-8681F9104F92}"/>
              </a:ext>
            </a:extLst>
          </p:cNvPr>
          <p:cNvPicPr>
            <a:picLocks noChangeAspect="1"/>
          </p:cNvPicPr>
          <p:nvPr/>
        </p:nvPicPr>
        <p:blipFill>
          <a:blip r:embed="rId4"/>
          <a:stretch>
            <a:fillRect/>
          </a:stretch>
        </p:blipFill>
        <p:spPr>
          <a:xfrm>
            <a:off x="0" y="381000"/>
            <a:ext cx="9144000" cy="6091881"/>
          </a:xfrm>
          <a:prstGeom prst="rect">
            <a:avLst/>
          </a:prstGeom>
        </p:spPr>
      </p:pic>
      <p:sp>
        <p:nvSpPr>
          <p:cNvPr id="5" name="TextBox 4">
            <a:extLst>
              <a:ext uri="{FF2B5EF4-FFF2-40B4-BE49-F238E27FC236}">
                <a16:creationId xmlns:a16="http://schemas.microsoft.com/office/drawing/2014/main" id="{86CA5E2D-C284-E493-D550-C841D2958DB0}"/>
              </a:ext>
            </a:extLst>
          </p:cNvPr>
          <p:cNvSpPr txBox="1"/>
          <p:nvPr/>
        </p:nvSpPr>
        <p:spPr>
          <a:xfrm>
            <a:off x="371083" y="5924490"/>
            <a:ext cx="8458200" cy="400110"/>
          </a:xfrm>
          <a:prstGeom prst="rect">
            <a:avLst/>
          </a:prstGeom>
          <a:noFill/>
        </p:spPr>
        <p:txBody>
          <a:bodyPr wrap="square">
            <a:spAutoFit/>
          </a:bodyPr>
          <a:lstStyle/>
          <a:p>
            <a:r>
              <a:rPr lang="en-US" sz="2000" dirty="0">
                <a:solidFill>
                  <a:schemeClr val="bg1"/>
                </a:solidFill>
                <a:effectLst>
                  <a:outerShdw blurRad="38100" dist="38100" dir="2700000" algn="tl">
                    <a:srgbClr val="000000">
                      <a:alpha val="43137"/>
                    </a:srgbClr>
                  </a:outerShdw>
                </a:effectLst>
              </a:rPr>
              <a:t>Milan men’s fashion week spring/summer 2026</a:t>
            </a:r>
          </a:p>
        </p:txBody>
      </p:sp>
    </p:spTree>
    <p:extLst>
      <p:ext uri="{BB962C8B-B14F-4D97-AF65-F5344CB8AC3E}">
        <p14:creationId xmlns:p14="http://schemas.microsoft.com/office/powerpoint/2010/main" val="912248683"/>
      </p:ext>
    </p:extLst>
  </p:cSld>
  <p:clrMapOvr>
    <a:masterClrMapping/>
  </p:clrMapOvr>
  <p:transition/>
</p:sld>
</file>

<file path=ppt/slides/slide593.xml><?xml version="1.0" encoding="utf-8"?>
<p:sld xmlns:a="http://schemas.openxmlformats.org/drawingml/2006/main" xmlns:r="http://schemas.openxmlformats.org/officeDocument/2006/relationships" xmlns:p="http://schemas.openxmlformats.org/presentationml/2006/main">
  <p:cSld>
    <p:bg>
      <p:bgPr>
        <a:solidFill>
          <a:srgbClr val="A19587"/>
        </a:solidFill>
        <a:effectLst/>
      </p:bgPr>
    </p:bg>
    <p:spTree>
      <p:nvGrpSpPr>
        <p:cNvPr id="1" name="">
          <a:extLst>
            <a:ext uri="{FF2B5EF4-FFF2-40B4-BE49-F238E27FC236}">
              <a16:creationId xmlns:a16="http://schemas.microsoft.com/office/drawing/2014/main" id="{72CF23FE-538C-077E-F6B8-D664DE06327C}"/>
            </a:ext>
          </a:extLst>
        </p:cNvPr>
        <p:cNvGrpSpPr/>
        <p:nvPr/>
      </p:nvGrpSpPr>
      <p:grpSpPr>
        <a:xfrm>
          <a:off x="0" y="0"/>
          <a:ext cx="0" cy="0"/>
          <a:chOff x="0" y="0"/>
          <a:chExt cx="0" cy="0"/>
        </a:xfrm>
      </p:grpSpPr>
      <p:sp>
        <p:nvSpPr>
          <p:cNvPr id="6" name="Rectangle 4">
            <a:extLst>
              <a:ext uri="{FF2B5EF4-FFF2-40B4-BE49-F238E27FC236}">
                <a16:creationId xmlns:a16="http://schemas.microsoft.com/office/drawing/2014/main" id="{16E5B085-686C-E65B-D63F-8E0506EAE102}"/>
              </a:ext>
            </a:extLst>
          </p:cNvPr>
          <p:cNvSpPr>
            <a:spLocks noChangeArrowheads="1"/>
          </p:cNvSpPr>
          <p:nvPr/>
        </p:nvSpPr>
        <p:spPr bwMode="auto">
          <a:xfrm>
            <a:off x="1046967" y="6551842"/>
            <a:ext cx="7106433" cy="215444"/>
          </a:xfrm>
          <a:prstGeom prst="rect">
            <a:avLst/>
          </a:prstGeom>
          <a:noFill/>
          <a:ln w="9525">
            <a:noFill/>
            <a:miter lim="800000"/>
            <a:headEnd/>
            <a:tailEnd/>
          </a:ln>
        </p:spPr>
        <p:txBody>
          <a:bodyPr wrap="none">
            <a:spAutoFit/>
          </a:bodyPr>
          <a:lstStyle/>
          <a:p>
            <a:r>
              <a:rPr lang="en-US" sz="800" b="0" i="0" dirty="0">
                <a:solidFill>
                  <a:schemeClr val="bg1"/>
                </a:solidFill>
                <a:hlinkClick r:id="rId2">
                  <a:extLst>
                    <a:ext uri="{A12FA001-AC4F-418D-AE19-62706E023703}">
                      <ahyp:hlinkClr xmlns:ahyp="http://schemas.microsoft.com/office/drawing/2018/hyperlinkcolor" val="tx"/>
                    </a:ext>
                  </a:extLst>
                </a:hlinkClick>
              </a:rPr>
              <a:t>https://www.theguardian.com/fashion/gallery/2023/jun/21/milan-mens-fashion-week-springsummer-2024-the-highlights-in-pictures</a:t>
            </a:r>
            <a:endParaRPr lang="en-US" sz="800" b="0" i="0" dirty="0">
              <a:solidFill>
                <a:schemeClr val="bg1"/>
              </a:solidFill>
            </a:endParaRPr>
          </a:p>
        </p:txBody>
      </p:sp>
      <p:pic>
        <p:nvPicPr>
          <p:cNvPr id="13" name="Picture 12" descr="A collage of men wearing matching outfits&#10;&#10;Description automatically generated">
            <a:extLst>
              <a:ext uri="{FF2B5EF4-FFF2-40B4-BE49-F238E27FC236}">
                <a16:creationId xmlns:a16="http://schemas.microsoft.com/office/drawing/2014/main" id="{9A4A5A3F-6C60-5894-4071-C5B4680BD9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5800"/>
            <a:ext cx="9144000" cy="5486400"/>
          </a:xfrm>
          <a:prstGeom prst="rect">
            <a:avLst/>
          </a:prstGeom>
        </p:spPr>
      </p:pic>
      <p:sp>
        <p:nvSpPr>
          <p:cNvPr id="14" name="TextBox 13">
            <a:extLst>
              <a:ext uri="{FF2B5EF4-FFF2-40B4-BE49-F238E27FC236}">
                <a16:creationId xmlns:a16="http://schemas.microsoft.com/office/drawing/2014/main" id="{5705FC6A-FDF8-8BFC-1B83-618A2C39689D}"/>
              </a:ext>
            </a:extLst>
          </p:cNvPr>
          <p:cNvSpPr txBox="1"/>
          <p:nvPr/>
        </p:nvSpPr>
        <p:spPr>
          <a:xfrm>
            <a:off x="371083" y="5845314"/>
            <a:ext cx="8458200" cy="707886"/>
          </a:xfrm>
          <a:prstGeom prst="rect">
            <a:avLst/>
          </a:prstGeom>
          <a:noFill/>
        </p:spPr>
        <p:txBody>
          <a:bodyPr wrap="square">
            <a:spAutoFit/>
          </a:bodyPr>
          <a:lstStyle/>
          <a:p>
            <a:r>
              <a:rPr lang="en-US" sz="2000" dirty="0">
                <a:solidFill>
                  <a:schemeClr val="bg1"/>
                </a:solidFill>
                <a:effectLst>
                  <a:outerShdw blurRad="38100" dist="38100" dir="2700000" algn="tl">
                    <a:srgbClr val="000000">
                      <a:alpha val="43137"/>
                    </a:srgbClr>
                  </a:outerShdw>
                </a:effectLst>
              </a:rPr>
              <a:t>Milan men’s fashion week spring/summer 2024: the highlights – in pictures </a:t>
            </a:r>
          </a:p>
        </p:txBody>
      </p:sp>
      <p:sp>
        <p:nvSpPr>
          <p:cNvPr id="15" name="Rectangle 1">
            <a:extLst>
              <a:ext uri="{FF2B5EF4-FFF2-40B4-BE49-F238E27FC236}">
                <a16:creationId xmlns:a16="http://schemas.microsoft.com/office/drawing/2014/main" id="{79584D88-8EFD-3D79-41E7-132779D8CAE4}"/>
              </a:ext>
            </a:extLst>
          </p:cNvPr>
          <p:cNvSpPr>
            <a:spLocks noChangeArrowheads="1"/>
          </p:cNvSpPr>
          <p:nvPr/>
        </p:nvSpPr>
        <p:spPr bwMode="auto">
          <a:xfrm>
            <a:off x="1090331" y="728246"/>
            <a:ext cx="142426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bg1"/>
                </a:solidFill>
                <a:effectLst/>
                <a:latin typeface="Arial" panose="020B0604020202020204" pitchFamily="34" charset="0"/>
              </a:rPr>
              <a:t>21 June 2023</a:t>
            </a:r>
          </a:p>
        </p:txBody>
      </p:sp>
      <p:pic>
        <p:nvPicPr>
          <p:cNvPr id="16" name="Picture 15">
            <a:extLst>
              <a:ext uri="{FF2B5EF4-FFF2-40B4-BE49-F238E27FC236}">
                <a16:creationId xmlns:a16="http://schemas.microsoft.com/office/drawing/2014/main" id="{CA4D2052-3ADF-A08E-D3F1-0F544ED7ED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2460" y="304800"/>
            <a:ext cx="1880740" cy="413999"/>
          </a:xfrm>
          <a:prstGeom prst="rect">
            <a:avLst/>
          </a:prstGeom>
        </p:spPr>
      </p:pic>
    </p:spTree>
    <p:extLst>
      <p:ext uri="{BB962C8B-B14F-4D97-AF65-F5344CB8AC3E}">
        <p14:creationId xmlns:p14="http://schemas.microsoft.com/office/powerpoint/2010/main" val="1304704784"/>
      </p:ext>
    </p:extLst>
  </p:cSld>
  <p:clrMapOvr>
    <a:masterClrMapping/>
  </p:clrMapOvr>
  <p:transition/>
</p:sld>
</file>

<file path=ppt/slides/slide59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344771" y="6551842"/>
            <a:ext cx="2448106"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http://en.wikipedia.org/wiki/Italian_fashion</a:t>
            </a:r>
            <a:endParaRPr lang="en-US" sz="800" b="0" i="0" dirty="0">
              <a:solidFill>
                <a:srgbClr val="000000"/>
              </a:solidFill>
            </a:endParaRPr>
          </a:p>
        </p:txBody>
      </p:sp>
      <p:pic>
        <p:nvPicPr>
          <p:cNvPr id="799747" name="Picture 3"/>
          <p:cNvPicPr>
            <a:picLocks noChangeAspect="1" noChangeArrowheads="1"/>
          </p:cNvPicPr>
          <p:nvPr/>
        </p:nvPicPr>
        <p:blipFill>
          <a:blip r:embed="rId3" cstate="print"/>
          <a:srcRect/>
          <a:stretch>
            <a:fillRect/>
          </a:stretch>
        </p:blipFill>
        <p:spPr bwMode="auto">
          <a:xfrm>
            <a:off x="457200" y="914400"/>
            <a:ext cx="8229600" cy="5143500"/>
          </a:xfrm>
          <a:prstGeom prst="rect">
            <a:avLst/>
          </a:prstGeom>
          <a:noFill/>
          <a:ln w="9525">
            <a:noFill/>
            <a:miter lim="800000"/>
            <a:headEnd/>
            <a:tailEnd/>
          </a:ln>
        </p:spPr>
      </p:pic>
    </p:spTree>
    <p:extLst>
      <p:ext uri="{BB962C8B-B14F-4D97-AF65-F5344CB8AC3E}">
        <p14:creationId xmlns:p14="http://schemas.microsoft.com/office/powerpoint/2010/main" val="1438368994"/>
      </p:ext>
    </p:extLst>
  </p:cSld>
  <p:clrMapOvr>
    <a:masterClrMapping/>
  </p:clrMapOvr>
  <p:transition/>
</p:sld>
</file>

<file path=ppt/slides/slide59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00770" name="Picture 2"/>
          <p:cNvPicPr>
            <a:picLocks noChangeAspect="1" noChangeArrowheads="1"/>
          </p:cNvPicPr>
          <p:nvPr/>
        </p:nvPicPr>
        <p:blipFill>
          <a:blip r:embed="rId2" cstate="print"/>
          <a:srcRect/>
          <a:stretch>
            <a:fillRect/>
          </a:stretch>
        </p:blipFill>
        <p:spPr bwMode="auto">
          <a:xfrm>
            <a:off x="457200" y="876300"/>
            <a:ext cx="8229600" cy="5143500"/>
          </a:xfrm>
          <a:prstGeom prst="rect">
            <a:avLst/>
          </a:prstGeom>
          <a:noFill/>
          <a:ln w="9525">
            <a:noFill/>
            <a:miter lim="800000"/>
            <a:headEnd/>
            <a:tailEnd/>
          </a:ln>
        </p:spPr>
      </p:pic>
      <p:sp>
        <p:nvSpPr>
          <p:cNvPr id="4" name="Rectangle 4"/>
          <p:cNvSpPr>
            <a:spLocks noChangeArrowheads="1"/>
          </p:cNvSpPr>
          <p:nvPr/>
        </p:nvSpPr>
        <p:spPr bwMode="auto">
          <a:xfrm>
            <a:off x="3344771" y="6551842"/>
            <a:ext cx="2448106"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http://en.wikipedia.org/wiki/Italian_fashion</a:t>
            </a:r>
            <a:endParaRPr lang="en-US" sz="800" b="0" i="0" dirty="0">
              <a:solidFill>
                <a:srgbClr val="000000"/>
              </a:solidFill>
            </a:endParaRPr>
          </a:p>
        </p:txBody>
      </p:sp>
      <p:sp>
        <p:nvSpPr>
          <p:cNvPr id="5" name="Freeform 4"/>
          <p:cNvSpPr/>
          <p:nvPr/>
        </p:nvSpPr>
        <p:spPr bwMode="auto">
          <a:xfrm>
            <a:off x="1606247" y="2423886"/>
            <a:ext cx="5617030" cy="1117599"/>
          </a:xfrm>
          <a:custGeom>
            <a:avLst/>
            <a:gdLst>
              <a:gd name="connsiteX0" fmla="*/ 2733524 w 5617030"/>
              <a:gd name="connsiteY0" fmla="*/ 1061961 h 1117599"/>
              <a:gd name="connsiteX1" fmla="*/ 1688496 w 5617030"/>
              <a:gd name="connsiteY1" fmla="*/ 1105504 h 1117599"/>
              <a:gd name="connsiteX2" fmla="*/ 890210 w 5617030"/>
              <a:gd name="connsiteY2" fmla="*/ 1105504 h 1117599"/>
              <a:gd name="connsiteX3" fmla="*/ 164496 w 5617030"/>
              <a:gd name="connsiteY3" fmla="*/ 1032933 h 1117599"/>
              <a:gd name="connsiteX4" fmla="*/ 33867 w 5617030"/>
              <a:gd name="connsiteY4" fmla="*/ 858761 h 1117599"/>
              <a:gd name="connsiteX5" fmla="*/ 19353 w 5617030"/>
              <a:gd name="connsiteY5" fmla="*/ 510419 h 1117599"/>
              <a:gd name="connsiteX6" fmla="*/ 33867 w 5617030"/>
              <a:gd name="connsiteY6" fmla="*/ 365276 h 1117599"/>
              <a:gd name="connsiteX7" fmla="*/ 222553 w 5617030"/>
              <a:gd name="connsiteY7" fmla="*/ 336247 h 1117599"/>
              <a:gd name="connsiteX8" fmla="*/ 512839 w 5617030"/>
              <a:gd name="connsiteY8" fmla="*/ 350761 h 1117599"/>
              <a:gd name="connsiteX9" fmla="*/ 774096 w 5617030"/>
              <a:gd name="connsiteY9" fmla="*/ 336247 h 1117599"/>
              <a:gd name="connsiteX10" fmla="*/ 788610 w 5617030"/>
              <a:gd name="connsiteY10" fmla="*/ 74990 h 1117599"/>
              <a:gd name="connsiteX11" fmla="*/ 1441753 w 5617030"/>
              <a:gd name="connsiteY11" fmla="*/ 89504 h 1117599"/>
              <a:gd name="connsiteX12" fmla="*/ 2501296 w 5617030"/>
              <a:gd name="connsiteY12" fmla="*/ 45961 h 1117599"/>
              <a:gd name="connsiteX13" fmla="*/ 3139924 w 5617030"/>
              <a:gd name="connsiteY13" fmla="*/ 2419 h 1117599"/>
              <a:gd name="connsiteX14" fmla="*/ 3618896 w 5617030"/>
              <a:gd name="connsiteY14" fmla="*/ 31447 h 1117599"/>
              <a:gd name="connsiteX15" fmla="*/ 4054324 w 5617030"/>
              <a:gd name="connsiteY15" fmla="*/ 31447 h 1117599"/>
              <a:gd name="connsiteX16" fmla="*/ 4780039 w 5617030"/>
              <a:gd name="connsiteY16" fmla="*/ 45961 h 1117599"/>
              <a:gd name="connsiteX17" fmla="*/ 5259010 w 5617030"/>
              <a:gd name="connsiteY17" fmla="*/ 31447 h 1117599"/>
              <a:gd name="connsiteX18" fmla="*/ 5505753 w 5617030"/>
              <a:gd name="connsiteY18" fmla="*/ 176590 h 1117599"/>
              <a:gd name="connsiteX19" fmla="*/ 5592839 w 5617030"/>
              <a:gd name="connsiteY19" fmla="*/ 524933 h 1117599"/>
              <a:gd name="connsiteX20" fmla="*/ 5360610 w 5617030"/>
              <a:gd name="connsiteY20" fmla="*/ 815219 h 1117599"/>
              <a:gd name="connsiteX21" fmla="*/ 5055810 w 5617030"/>
              <a:gd name="connsiteY21" fmla="*/ 887790 h 1117599"/>
              <a:gd name="connsiteX22" fmla="*/ 4562324 w 5617030"/>
              <a:gd name="connsiteY22" fmla="*/ 1032933 h 1117599"/>
              <a:gd name="connsiteX23" fmla="*/ 3981753 w 5617030"/>
              <a:gd name="connsiteY23" fmla="*/ 1047447 h 1117599"/>
              <a:gd name="connsiteX24" fmla="*/ 3372153 w 5617030"/>
              <a:gd name="connsiteY24" fmla="*/ 1061961 h 1117599"/>
              <a:gd name="connsiteX25" fmla="*/ 2936724 w 5617030"/>
              <a:gd name="connsiteY25" fmla="*/ 1061961 h 1117599"/>
              <a:gd name="connsiteX26" fmla="*/ 2617410 w 5617030"/>
              <a:gd name="connsiteY26" fmla="*/ 1061961 h 1117599"/>
              <a:gd name="connsiteX27" fmla="*/ 2588382 w 5617030"/>
              <a:gd name="connsiteY27" fmla="*/ 1061961 h 1117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17030" h="1117599">
                <a:moveTo>
                  <a:pt x="2733524" y="1061961"/>
                </a:moveTo>
                <a:lnTo>
                  <a:pt x="1688496" y="1105504"/>
                </a:lnTo>
                <a:cubicBezTo>
                  <a:pt x="1381277" y="1112761"/>
                  <a:pt x="1144210" y="1117599"/>
                  <a:pt x="890210" y="1105504"/>
                </a:cubicBezTo>
                <a:cubicBezTo>
                  <a:pt x="636210" y="1093409"/>
                  <a:pt x="307220" y="1074057"/>
                  <a:pt x="164496" y="1032933"/>
                </a:cubicBezTo>
                <a:cubicBezTo>
                  <a:pt x="21772" y="991809"/>
                  <a:pt x="58058" y="945847"/>
                  <a:pt x="33867" y="858761"/>
                </a:cubicBezTo>
                <a:cubicBezTo>
                  <a:pt x="9677" y="771675"/>
                  <a:pt x="19353" y="592666"/>
                  <a:pt x="19353" y="510419"/>
                </a:cubicBezTo>
                <a:cubicBezTo>
                  <a:pt x="19353" y="428172"/>
                  <a:pt x="0" y="394305"/>
                  <a:pt x="33867" y="365276"/>
                </a:cubicBezTo>
                <a:cubicBezTo>
                  <a:pt x="67734" y="336247"/>
                  <a:pt x="142724" y="338666"/>
                  <a:pt x="222553" y="336247"/>
                </a:cubicBezTo>
                <a:cubicBezTo>
                  <a:pt x="302382" y="333828"/>
                  <a:pt x="420915" y="350761"/>
                  <a:pt x="512839" y="350761"/>
                </a:cubicBezTo>
                <a:cubicBezTo>
                  <a:pt x="604763" y="350761"/>
                  <a:pt x="728134" y="382209"/>
                  <a:pt x="774096" y="336247"/>
                </a:cubicBezTo>
                <a:cubicBezTo>
                  <a:pt x="820058" y="290285"/>
                  <a:pt x="677334" y="116114"/>
                  <a:pt x="788610" y="74990"/>
                </a:cubicBezTo>
                <a:cubicBezTo>
                  <a:pt x="899886" y="33866"/>
                  <a:pt x="1156305" y="94342"/>
                  <a:pt x="1441753" y="89504"/>
                </a:cubicBezTo>
                <a:cubicBezTo>
                  <a:pt x="1727201" y="84666"/>
                  <a:pt x="2218268" y="60475"/>
                  <a:pt x="2501296" y="45961"/>
                </a:cubicBezTo>
                <a:cubicBezTo>
                  <a:pt x="2784324" y="31447"/>
                  <a:pt x="2953657" y="4838"/>
                  <a:pt x="3139924" y="2419"/>
                </a:cubicBezTo>
                <a:cubicBezTo>
                  <a:pt x="3326191" y="0"/>
                  <a:pt x="3466496" y="26609"/>
                  <a:pt x="3618896" y="31447"/>
                </a:cubicBezTo>
                <a:cubicBezTo>
                  <a:pt x="3771296" y="36285"/>
                  <a:pt x="4054324" y="31447"/>
                  <a:pt x="4054324" y="31447"/>
                </a:cubicBezTo>
                <a:lnTo>
                  <a:pt x="4780039" y="45961"/>
                </a:lnTo>
                <a:cubicBezTo>
                  <a:pt x="4980820" y="45961"/>
                  <a:pt x="5138058" y="9676"/>
                  <a:pt x="5259010" y="31447"/>
                </a:cubicBezTo>
                <a:cubicBezTo>
                  <a:pt x="5379962" y="53218"/>
                  <a:pt x="5450115" y="94342"/>
                  <a:pt x="5505753" y="176590"/>
                </a:cubicBezTo>
                <a:cubicBezTo>
                  <a:pt x="5561391" y="258838"/>
                  <a:pt x="5617030" y="418495"/>
                  <a:pt x="5592839" y="524933"/>
                </a:cubicBezTo>
                <a:cubicBezTo>
                  <a:pt x="5568649" y="631371"/>
                  <a:pt x="5450115" y="754743"/>
                  <a:pt x="5360610" y="815219"/>
                </a:cubicBezTo>
                <a:cubicBezTo>
                  <a:pt x="5271105" y="875695"/>
                  <a:pt x="5188858" y="851504"/>
                  <a:pt x="5055810" y="887790"/>
                </a:cubicBezTo>
                <a:cubicBezTo>
                  <a:pt x="4922762" y="924076"/>
                  <a:pt x="4741334" y="1006324"/>
                  <a:pt x="4562324" y="1032933"/>
                </a:cubicBezTo>
                <a:cubicBezTo>
                  <a:pt x="4383315" y="1059543"/>
                  <a:pt x="3981753" y="1047447"/>
                  <a:pt x="3981753" y="1047447"/>
                </a:cubicBezTo>
                <a:lnTo>
                  <a:pt x="3372153" y="1061961"/>
                </a:lnTo>
                <a:cubicBezTo>
                  <a:pt x="3197982" y="1064380"/>
                  <a:pt x="2936724" y="1061961"/>
                  <a:pt x="2936724" y="1061961"/>
                </a:cubicBezTo>
                <a:lnTo>
                  <a:pt x="2617410" y="1061961"/>
                </a:lnTo>
                <a:lnTo>
                  <a:pt x="2588382" y="1061961"/>
                </a:ln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
        <p:nvSpPr>
          <p:cNvPr id="6" name="Freeform 5"/>
          <p:cNvSpPr/>
          <p:nvPr/>
        </p:nvSpPr>
        <p:spPr bwMode="auto">
          <a:xfrm>
            <a:off x="1531258" y="3626152"/>
            <a:ext cx="5670246" cy="1860248"/>
          </a:xfrm>
          <a:custGeom>
            <a:avLst/>
            <a:gdLst>
              <a:gd name="connsiteX0" fmla="*/ 4492171 w 5670246"/>
              <a:gd name="connsiteY0" fmla="*/ 1589314 h 1860248"/>
              <a:gd name="connsiteX1" fmla="*/ 4259942 w 5670246"/>
              <a:gd name="connsiteY1" fmla="*/ 1632857 h 1860248"/>
              <a:gd name="connsiteX2" fmla="*/ 3853542 w 5670246"/>
              <a:gd name="connsiteY2" fmla="*/ 1778000 h 1860248"/>
              <a:gd name="connsiteX3" fmla="*/ 3403599 w 5670246"/>
              <a:gd name="connsiteY3" fmla="*/ 1778000 h 1860248"/>
              <a:gd name="connsiteX4" fmla="*/ 2460171 w 5670246"/>
              <a:gd name="connsiteY4" fmla="*/ 1836057 h 1860248"/>
              <a:gd name="connsiteX5" fmla="*/ 2082799 w 5670246"/>
              <a:gd name="connsiteY5" fmla="*/ 1836057 h 1860248"/>
              <a:gd name="connsiteX6" fmla="*/ 1386113 w 5670246"/>
              <a:gd name="connsiteY6" fmla="*/ 1821543 h 1860248"/>
              <a:gd name="connsiteX7" fmla="*/ 703942 w 5670246"/>
              <a:gd name="connsiteY7" fmla="*/ 1850571 h 1860248"/>
              <a:gd name="connsiteX8" fmla="*/ 268513 w 5670246"/>
              <a:gd name="connsiteY8" fmla="*/ 1821543 h 1860248"/>
              <a:gd name="connsiteX9" fmla="*/ 21771 w 5670246"/>
              <a:gd name="connsiteY9" fmla="*/ 1618343 h 1860248"/>
              <a:gd name="connsiteX10" fmla="*/ 137885 w 5670246"/>
              <a:gd name="connsiteY10" fmla="*/ 1095828 h 1860248"/>
              <a:gd name="connsiteX11" fmla="*/ 123371 w 5670246"/>
              <a:gd name="connsiteY11" fmla="*/ 616857 h 1860248"/>
              <a:gd name="connsiteX12" fmla="*/ 152399 w 5670246"/>
              <a:gd name="connsiteY12" fmla="*/ 195943 h 1860248"/>
              <a:gd name="connsiteX13" fmla="*/ 399142 w 5670246"/>
              <a:gd name="connsiteY13" fmla="*/ 36286 h 1860248"/>
              <a:gd name="connsiteX14" fmla="*/ 1066799 w 5670246"/>
              <a:gd name="connsiteY14" fmla="*/ 21771 h 1860248"/>
              <a:gd name="connsiteX15" fmla="*/ 2082799 w 5670246"/>
              <a:gd name="connsiteY15" fmla="*/ 36286 h 1860248"/>
              <a:gd name="connsiteX16" fmla="*/ 2997199 w 5670246"/>
              <a:gd name="connsiteY16" fmla="*/ 65314 h 1860248"/>
              <a:gd name="connsiteX17" fmla="*/ 3693885 w 5670246"/>
              <a:gd name="connsiteY17" fmla="*/ 65314 h 1860248"/>
              <a:gd name="connsiteX18" fmla="*/ 4230913 w 5670246"/>
              <a:gd name="connsiteY18" fmla="*/ 7257 h 1860248"/>
              <a:gd name="connsiteX19" fmla="*/ 4956628 w 5670246"/>
              <a:gd name="connsiteY19" fmla="*/ 21771 h 1860248"/>
              <a:gd name="connsiteX20" fmla="*/ 5421085 w 5670246"/>
              <a:gd name="connsiteY20" fmla="*/ 65314 h 1860248"/>
              <a:gd name="connsiteX21" fmla="*/ 5551713 w 5670246"/>
              <a:gd name="connsiteY21" fmla="*/ 413657 h 1860248"/>
              <a:gd name="connsiteX22" fmla="*/ 5653313 w 5670246"/>
              <a:gd name="connsiteY22" fmla="*/ 820057 h 1860248"/>
              <a:gd name="connsiteX23" fmla="*/ 5653313 w 5670246"/>
              <a:gd name="connsiteY23" fmla="*/ 1153886 h 1860248"/>
              <a:gd name="connsiteX24" fmla="*/ 5595256 w 5670246"/>
              <a:gd name="connsiteY24" fmla="*/ 1487714 h 1860248"/>
              <a:gd name="connsiteX25" fmla="*/ 5377542 w 5670246"/>
              <a:gd name="connsiteY25" fmla="*/ 1647371 h 1860248"/>
              <a:gd name="connsiteX26" fmla="*/ 4971142 w 5670246"/>
              <a:gd name="connsiteY26" fmla="*/ 1574800 h 1860248"/>
              <a:gd name="connsiteX27" fmla="*/ 4709885 w 5670246"/>
              <a:gd name="connsiteY27" fmla="*/ 1574800 h 1860248"/>
              <a:gd name="connsiteX28" fmla="*/ 4564742 w 5670246"/>
              <a:gd name="connsiteY28" fmla="*/ 1574800 h 1860248"/>
              <a:gd name="connsiteX29" fmla="*/ 4419599 w 5670246"/>
              <a:gd name="connsiteY29" fmla="*/ 1589314 h 186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70246" h="1860248">
                <a:moveTo>
                  <a:pt x="4492171" y="1589314"/>
                </a:moveTo>
                <a:cubicBezTo>
                  <a:pt x="4429275" y="1595361"/>
                  <a:pt x="4366380" y="1601409"/>
                  <a:pt x="4259942" y="1632857"/>
                </a:cubicBezTo>
                <a:cubicBezTo>
                  <a:pt x="4153504" y="1664305"/>
                  <a:pt x="3996266" y="1753810"/>
                  <a:pt x="3853542" y="1778000"/>
                </a:cubicBezTo>
                <a:cubicBezTo>
                  <a:pt x="3710818" y="1802191"/>
                  <a:pt x="3635827" y="1768324"/>
                  <a:pt x="3403599" y="1778000"/>
                </a:cubicBezTo>
                <a:cubicBezTo>
                  <a:pt x="3171371" y="1787676"/>
                  <a:pt x="2680304" y="1826381"/>
                  <a:pt x="2460171" y="1836057"/>
                </a:cubicBezTo>
                <a:cubicBezTo>
                  <a:pt x="2240038" y="1845733"/>
                  <a:pt x="2082799" y="1836057"/>
                  <a:pt x="2082799" y="1836057"/>
                </a:cubicBezTo>
                <a:cubicBezTo>
                  <a:pt x="1903789" y="1833638"/>
                  <a:pt x="1615922" y="1819124"/>
                  <a:pt x="1386113" y="1821543"/>
                </a:cubicBezTo>
                <a:cubicBezTo>
                  <a:pt x="1156304" y="1823962"/>
                  <a:pt x="890209" y="1850571"/>
                  <a:pt x="703942" y="1850571"/>
                </a:cubicBezTo>
                <a:cubicBezTo>
                  <a:pt x="517675" y="1850571"/>
                  <a:pt x="382208" y="1860248"/>
                  <a:pt x="268513" y="1821543"/>
                </a:cubicBezTo>
                <a:cubicBezTo>
                  <a:pt x="154818" y="1782838"/>
                  <a:pt x="43542" y="1739295"/>
                  <a:pt x="21771" y="1618343"/>
                </a:cubicBezTo>
                <a:cubicBezTo>
                  <a:pt x="0" y="1497391"/>
                  <a:pt x="120952" y="1262742"/>
                  <a:pt x="137885" y="1095828"/>
                </a:cubicBezTo>
                <a:cubicBezTo>
                  <a:pt x="154818" y="928914"/>
                  <a:pt x="120952" y="766838"/>
                  <a:pt x="123371" y="616857"/>
                </a:cubicBezTo>
                <a:cubicBezTo>
                  <a:pt x="125790" y="466876"/>
                  <a:pt x="106437" y="292705"/>
                  <a:pt x="152399" y="195943"/>
                </a:cubicBezTo>
                <a:cubicBezTo>
                  <a:pt x="198361" y="99181"/>
                  <a:pt x="246742" y="65315"/>
                  <a:pt x="399142" y="36286"/>
                </a:cubicBezTo>
                <a:cubicBezTo>
                  <a:pt x="551542" y="7257"/>
                  <a:pt x="786190" y="21771"/>
                  <a:pt x="1066799" y="21771"/>
                </a:cubicBezTo>
                <a:cubicBezTo>
                  <a:pt x="1347408" y="21771"/>
                  <a:pt x="2082799" y="36286"/>
                  <a:pt x="2082799" y="36286"/>
                </a:cubicBezTo>
                <a:lnTo>
                  <a:pt x="2997199" y="65314"/>
                </a:lnTo>
                <a:cubicBezTo>
                  <a:pt x="3265713" y="70152"/>
                  <a:pt x="3488266" y="74990"/>
                  <a:pt x="3693885" y="65314"/>
                </a:cubicBezTo>
                <a:cubicBezTo>
                  <a:pt x="3899504" y="55638"/>
                  <a:pt x="4020456" y="14514"/>
                  <a:pt x="4230913" y="7257"/>
                </a:cubicBezTo>
                <a:cubicBezTo>
                  <a:pt x="4441370" y="0"/>
                  <a:pt x="4758266" y="12095"/>
                  <a:pt x="4956628" y="21771"/>
                </a:cubicBezTo>
                <a:cubicBezTo>
                  <a:pt x="5154990" y="31447"/>
                  <a:pt x="5321904" y="0"/>
                  <a:pt x="5421085" y="65314"/>
                </a:cubicBezTo>
                <a:cubicBezTo>
                  <a:pt x="5520266" y="130628"/>
                  <a:pt x="5513008" y="287867"/>
                  <a:pt x="5551713" y="413657"/>
                </a:cubicBezTo>
                <a:cubicBezTo>
                  <a:pt x="5590418" y="539447"/>
                  <a:pt x="5636380" y="696686"/>
                  <a:pt x="5653313" y="820057"/>
                </a:cubicBezTo>
                <a:cubicBezTo>
                  <a:pt x="5670246" y="943428"/>
                  <a:pt x="5662989" y="1042610"/>
                  <a:pt x="5653313" y="1153886"/>
                </a:cubicBezTo>
                <a:cubicBezTo>
                  <a:pt x="5643637" y="1265162"/>
                  <a:pt x="5641218" y="1405467"/>
                  <a:pt x="5595256" y="1487714"/>
                </a:cubicBezTo>
                <a:cubicBezTo>
                  <a:pt x="5549294" y="1569961"/>
                  <a:pt x="5481561" y="1632857"/>
                  <a:pt x="5377542" y="1647371"/>
                </a:cubicBezTo>
                <a:cubicBezTo>
                  <a:pt x="5273523" y="1661885"/>
                  <a:pt x="5082418" y="1586895"/>
                  <a:pt x="4971142" y="1574800"/>
                </a:cubicBezTo>
                <a:cubicBezTo>
                  <a:pt x="4859866" y="1562705"/>
                  <a:pt x="4709885" y="1574800"/>
                  <a:pt x="4709885" y="1574800"/>
                </a:cubicBezTo>
                <a:cubicBezTo>
                  <a:pt x="4642152" y="1574800"/>
                  <a:pt x="4613123" y="1572381"/>
                  <a:pt x="4564742" y="1574800"/>
                </a:cubicBezTo>
                <a:cubicBezTo>
                  <a:pt x="4516361" y="1577219"/>
                  <a:pt x="4448628" y="1584476"/>
                  <a:pt x="4419599" y="1589314"/>
                </a:cubicBezTo>
              </a:path>
            </a:pathLst>
          </a:custGeom>
          <a:noFill/>
          <a:ln w="76200" cap="flat" cmpd="sng" algn="ctr">
            <a:solidFill>
              <a:srgbClr val="FFC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1" i="1" u="none" strike="noStrike" cap="none" normalizeH="0" baseline="0">
              <a:ln>
                <a:noFill/>
              </a:ln>
              <a:solidFill>
                <a:schemeClr val="tx1"/>
              </a:solidFill>
              <a:effectLst/>
              <a:latin typeface="Verdana"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9144000" cy="6678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4"/>
          <p:cNvSpPr>
            <a:spLocks noChangeArrowheads="1"/>
          </p:cNvSpPr>
          <p:nvPr/>
        </p:nvSpPr>
        <p:spPr bwMode="auto">
          <a:xfrm>
            <a:off x="2147328" y="6613528"/>
            <a:ext cx="4842992"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https://en.wikipedia.org/wiki/Italian_fashion#Italian_fashion_houses_and_luxury_brands</a:t>
            </a:r>
            <a:endParaRPr lang="en-US" sz="800" b="0" i="0" dirty="0">
              <a:solidFill>
                <a:srgbClr val="000000"/>
              </a:solidFill>
            </a:endParaRPr>
          </a:p>
        </p:txBody>
      </p:sp>
      <p:sp>
        <p:nvSpPr>
          <p:cNvPr id="3" name="Rectangle 2"/>
          <p:cNvSpPr/>
          <p:nvPr/>
        </p:nvSpPr>
        <p:spPr>
          <a:xfrm>
            <a:off x="926628" y="2209801"/>
            <a:ext cx="7290777" cy="2743199"/>
          </a:xfrm>
          <a:prstGeom prst="rect">
            <a:avLst/>
          </a:prstGeom>
          <a:solidFill>
            <a:srgbClr val="FFFFFF"/>
          </a:solidFill>
        </p:spPr>
        <p:txBody>
          <a:bodyPr wrap="none">
            <a:noAutofit/>
          </a:bodyPr>
          <a:lstStyle/>
          <a:p>
            <a:pPr>
              <a:spcBef>
                <a:spcPts val="0"/>
              </a:spcBef>
            </a:pPr>
            <a:endParaRPr lang="en-US" sz="1800" i="0" dirty="0">
              <a:solidFill>
                <a:srgbClr val="C00000"/>
              </a:solidFill>
            </a:endParaRPr>
          </a:p>
          <a:p>
            <a:pPr>
              <a:spcBef>
                <a:spcPts val="0"/>
              </a:spcBef>
            </a:pPr>
            <a:r>
              <a:rPr lang="en-US" i="0" dirty="0">
                <a:solidFill>
                  <a:srgbClr val="C00000"/>
                </a:solidFill>
              </a:rPr>
              <a:t>the list of </a:t>
            </a:r>
          </a:p>
          <a:p>
            <a:pPr>
              <a:spcBef>
                <a:spcPts val="0"/>
              </a:spcBef>
            </a:pPr>
            <a:r>
              <a:rPr lang="en-US" i="0" dirty="0">
                <a:solidFill>
                  <a:srgbClr val="C00000"/>
                </a:solidFill>
              </a:rPr>
              <a:t>Italian fashion houses </a:t>
            </a:r>
          </a:p>
          <a:p>
            <a:pPr>
              <a:spcBef>
                <a:spcPts val="0"/>
              </a:spcBef>
            </a:pPr>
            <a:r>
              <a:rPr lang="en-US" i="0" dirty="0">
                <a:solidFill>
                  <a:srgbClr val="C00000"/>
                </a:solidFill>
              </a:rPr>
              <a:t>and luxury brands</a:t>
            </a:r>
          </a:p>
          <a:p>
            <a:pPr>
              <a:spcBef>
                <a:spcPts val="0"/>
              </a:spcBef>
            </a:pPr>
            <a:r>
              <a:rPr lang="en-US" i="0" dirty="0">
                <a:solidFill>
                  <a:srgbClr val="C00000"/>
                </a:solidFill>
              </a:rPr>
              <a:t>is seemingly endless . . .</a:t>
            </a:r>
          </a:p>
          <a:p>
            <a:pPr>
              <a:spcBef>
                <a:spcPts val="0"/>
              </a:spcBef>
            </a:pPr>
            <a:endParaRPr lang="en-US" i="0" dirty="0">
              <a:solidFill>
                <a:srgbClr val="C00000"/>
              </a:solidFill>
            </a:endParaRPr>
          </a:p>
        </p:txBody>
      </p:sp>
    </p:spTree>
    <p:extLst>
      <p:ext uri="{BB962C8B-B14F-4D97-AF65-F5344CB8AC3E}">
        <p14:creationId xmlns:p14="http://schemas.microsoft.com/office/powerpoint/2010/main" val="2466454472"/>
      </p:ext>
    </p:extLst>
  </p:cSld>
  <p:clrMapOvr>
    <a:masterClrMapping/>
  </p:clrMapOvr>
  <p:transition/>
</p:sld>
</file>

<file path=ppt/slides/slide5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828800" y="3436374"/>
            <a:ext cx="5486400" cy="1592826"/>
          </a:xfrm>
          <a:prstGeom prst="rect">
            <a:avLst/>
          </a:prstGeom>
          <a:noFill/>
          <a:ln w="9525">
            <a:noFill/>
            <a:miter lim="800000"/>
            <a:headEnd/>
            <a:tailEnd/>
          </a:ln>
        </p:spPr>
      </p:pic>
    </p:spTree>
  </p:cSld>
  <p:clrMapOvr>
    <a:masterClrMapping/>
  </p:clrMapOvr>
  <p:transition/>
</p:sld>
</file>

<file path=ppt/slides/slide5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828800" y="3436374"/>
            <a:ext cx="5486400" cy="1592826"/>
          </a:xfrm>
          <a:prstGeom prst="rect">
            <a:avLst/>
          </a:prstGeom>
          <a:noFill/>
          <a:ln w="9525">
            <a:noFill/>
            <a:miter lim="800000"/>
            <a:headEnd/>
            <a:tailEnd/>
          </a:ln>
        </p:spPr>
      </p:pic>
      <p:pic>
        <p:nvPicPr>
          <p:cNvPr id="4" name="Picture 2"/>
          <p:cNvPicPr>
            <a:picLocks noChangeAspect="1" noChangeArrowheads="1"/>
          </p:cNvPicPr>
          <p:nvPr/>
        </p:nvPicPr>
        <p:blipFill>
          <a:blip r:embed="rId3" cstate="print"/>
          <a:srcRect/>
          <a:stretch>
            <a:fillRect/>
          </a:stretch>
        </p:blipFill>
        <p:spPr bwMode="auto">
          <a:xfrm>
            <a:off x="1828800" y="-76200"/>
            <a:ext cx="5486400" cy="7090117"/>
          </a:xfrm>
          <a:prstGeom prst="rect">
            <a:avLst/>
          </a:prstGeom>
          <a:noFill/>
          <a:ln w="9525">
            <a:noFill/>
            <a:miter lim="800000"/>
            <a:headEnd/>
            <a:tailEnd/>
          </a:ln>
        </p:spPr>
      </p:pic>
    </p:spTree>
    <p:extLst>
      <p:ext uri="{BB962C8B-B14F-4D97-AF65-F5344CB8AC3E}">
        <p14:creationId xmlns:p14="http://schemas.microsoft.com/office/powerpoint/2010/main" val="1733661205"/>
      </p:ext>
    </p:extLst>
  </p:cSld>
  <p:clrMapOvr>
    <a:masterClrMapping/>
  </p:clrMapOvr>
  <p:transition/>
</p:sld>
</file>

<file path=ppt/slides/slide59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cstate="print"/>
          <a:srcRect/>
          <a:stretch>
            <a:fillRect/>
          </a:stretch>
        </p:blipFill>
        <p:spPr bwMode="auto">
          <a:xfrm>
            <a:off x="1986351" y="-14514"/>
            <a:ext cx="5161935" cy="6858000"/>
          </a:xfrm>
          <a:prstGeom prst="rect">
            <a:avLst/>
          </a:prstGeom>
          <a:noFill/>
          <a:ln w="9525">
            <a:noFill/>
            <a:miter lim="800000"/>
            <a:headEnd/>
            <a:tailEnd/>
          </a:ln>
        </p:spPr>
      </p:pic>
    </p:spTree>
  </p:cSld>
  <p:clrMapOvr>
    <a:masterClrMapping/>
  </p:clrMapOvr>
  <p:transition/>
</p:sld>
</file>

<file path=ppt/slides/slide6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6082" name="Picture 2" descr="Emporio Armani spring summer 2015 #MFW MFW #SS15 #EmporioArman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8928"/>
            <a:ext cx="9144000" cy="607807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81000" y="6551842"/>
            <a:ext cx="8382000" cy="215444"/>
          </a:xfrm>
          <a:prstGeom prst="rect">
            <a:avLst/>
          </a:prstGeom>
        </p:spPr>
        <p:txBody>
          <a:bodyPr wrap="square">
            <a:spAutoFit/>
          </a:bodyPr>
          <a:lstStyle/>
          <a:p>
            <a:r>
              <a:rPr lang="en-US" sz="800" i="0" dirty="0">
                <a:hlinkClick r:id="rId3"/>
              </a:rPr>
              <a:t>http://www.fashionavecpassion.com/an-emporio-armani-brand-new-fashion-ss15-the-futuristic-classic/</a:t>
            </a:r>
            <a:endParaRPr lang="en-US" sz="800" i="0" dirty="0"/>
          </a:p>
        </p:txBody>
      </p:sp>
      <p:sp>
        <p:nvSpPr>
          <p:cNvPr id="3" name="Rectangle 2"/>
          <p:cNvSpPr/>
          <p:nvPr/>
        </p:nvSpPr>
        <p:spPr>
          <a:xfrm>
            <a:off x="152400" y="1143000"/>
            <a:ext cx="4114800" cy="2246769"/>
          </a:xfrm>
          <a:prstGeom prst="rect">
            <a:avLst/>
          </a:prstGeom>
        </p:spPr>
        <p:txBody>
          <a:bodyPr wrap="square">
            <a:spAutoFit/>
          </a:bodyPr>
          <a:lstStyle/>
          <a:p>
            <a:r>
              <a:rPr lang="en-US" sz="4800" i="0" dirty="0">
                <a:solidFill>
                  <a:srgbClr val="FFFFFF"/>
                </a:solidFill>
                <a:latin typeface="Bodoni MT Condensed" panose="02070606080606020203" pitchFamily="18" charset="0"/>
              </a:rPr>
              <a:t>GIORGIO ARMANI </a:t>
            </a:r>
          </a:p>
          <a:p>
            <a:r>
              <a:rPr lang="en-US" sz="2000" i="0" dirty="0">
                <a:solidFill>
                  <a:srgbClr val="FFFFFF"/>
                </a:solidFill>
              </a:rPr>
              <a:t>“the blue eyed designer </a:t>
            </a:r>
          </a:p>
          <a:p>
            <a:r>
              <a:rPr lang="en-US" sz="2000" i="0" dirty="0">
                <a:solidFill>
                  <a:srgbClr val="FFFFFF"/>
                </a:solidFill>
              </a:rPr>
              <a:t>of the </a:t>
            </a:r>
          </a:p>
          <a:p>
            <a:r>
              <a:rPr lang="en-US" sz="2000" i="0" dirty="0">
                <a:solidFill>
                  <a:srgbClr val="FFFFFF"/>
                </a:solidFill>
              </a:rPr>
              <a:t>spring-summer 2015 season!”</a:t>
            </a:r>
          </a:p>
        </p:txBody>
      </p:sp>
    </p:spTree>
    <p:extLst>
      <p:ext uri="{BB962C8B-B14F-4D97-AF65-F5344CB8AC3E}">
        <p14:creationId xmlns:p14="http://schemas.microsoft.com/office/powerpoint/2010/main" val="3901993246"/>
      </p:ext>
    </p:extLst>
  </p:cSld>
  <p:clrMapOvr>
    <a:masterClrMapping/>
  </p:clrMapOvr>
  <p:transition/>
</p:sld>
</file>

<file path=ppt/slides/slide6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7106" name="Picture 2" descr="images/gallery/prodotti-hom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360439"/>
            <a:ext cx="10820400" cy="60113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639" y="346166"/>
            <a:ext cx="2093532" cy="2123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500219"/>
      </p:ext>
    </p:extLst>
  </p:cSld>
  <p:clrMapOvr>
    <a:masterClrMapping/>
  </p:clrMapOvr>
  <p:transition/>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Text Box 5"/>
          <p:cNvSpPr txBox="1">
            <a:spLocks noChangeArrowheads="1"/>
          </p:cNvSpPr>
          <p:nvPr/>
        </p:nvSpPr>
        <p:spPr bwMode="auto">
          <a:xfrm>
            <a:off x="914400" y="1933206"/>
            <a:ext cx="7315200" cy="158197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lnSpc>
                <a:spcPct val="80000"/>
              </a:lnSpc>
            </a:pPr>
            <a:r>
              <a:rPr lang="en-US" sz="2800" i="0" dirty="0"/>
              <a:t>The use and importance of voice to express words </a:t>
            </a:r>
          </a:p>
          <a:p>
            <a:pPr eaLnBrk="1" hangingPunct="1">
              <a:lnSpc>
                <a:spcPct val="80000"/>
              </a:lnSpc>
            </a:pPr>
            <a:r>
              <a:rPr lang="en-US" sz="2800" i="0" dirty="0"/>
              <a:t>in a musical fashion</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4000" kern="0" dirty="0">
                <a:ln w="12700">
                  <a:solidFill>
                    <a:schemeClr val="accent1"/>
                  </a:solidFill>
                </a:ln>
                <a:solidFill>
                  <a:srgbClr val="000000"/>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676400"/>
            <a:ext cx="7315200" cy="17912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lnSpc>
                <a:spcPct val="80000"/>
              </a:lnSpc>
            </a:pPr>
            <a:r>
              <a:rPr lang="en-US" sz="4800" i="0" dirty="0"/>
              <a:t>Language</a:t>
            </a:r>
          </a:p>
          <a:p>
            <a:pPr eaLnBrk="1" hangingPunct="1">
              <a:lnSpc>
                <a:spcPct val="80000"/>
              </a:lnSpc>
            </a:pPr>
            <a:r>
              <a:rPr lang="en-US" sz="4800" i="0" dirty="0"/>
              <a:t>and Communication</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bwMode="auto">
          <a:xfrm>
            <a:off x="5562600" y="4419600"/>
            <a:ext cx="2438400" cy="2239964"/>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0" name="Rectangle 9"/>
          <p:cNvSpPr>
            <a:spLocks noChangeArrowheads="1"/>
          </p:cNvSpPr>
          <p:nvPr/>
        </p:nvSpPr>
        <p:spPr bwMode="auto">
          <a:xfrm>
            <a:off x="1378331" y="6629400"/>
            <a:ext cx="643477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https://humanparts.medium.com/why-italians-use-dozens-of-words-for-simple-instructions-b3e499f2f0df</a:t>
            </a:r>
            <a:endParaRPr kumimoji="0" lang="en-US" sz="8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61C83CA1-5A5E-431B-9E00-B587BA5C8F72}"/>
              </a:ext>
            </a:extLst>
          </p:cNvPr>
          <p:cNvPicPr>
            <a:picLocks noChangeAspect="1"/>
          </p:cNvPicPr>
          <p:nvPr/>
        </p:nvPicPr>
        <p:blipFill>
          <a:blip r:embed="rId3"/>
          <a:stretch>
            <a:fillRect/>
          </a:stretch>
        </p:blipFill>
        <p:spPr>
          <a:xfrm>
            <a:off x="1600200" y="457200"/>
            <a:ext cx="5943600" cy="6103257"/>
          </a:xfrm>
          <a:prstGeom prst="rect">
            <a:avLst/>
          </a:prstGeom>
        </p:spPr>
      </p:pic>
      <p:sp>
        <p:nvSpPr>
          <p:cNvPr id="11" name="TextBox 10">
            <a:extLst>
              <a:ext uri="{FF2B5EF4-FFF2-40B4-BE49-F238E27FC236}">
                <a16:creationId xmlns:a16="http://schemas.microsoft.com/office/drawing/2014/main" id="{AEF34839-E24C-417B-B698-7706589D70A3}"/>
              </a:ext>
            </a:extLst>
          </p:cNvPr>
          <p:cNvSpPr txBox="1"/>
          <p:nvPr/>
        </p:nvSpPr>
        <p:spPr>
          <a:xfrm>
            <a:off x="3019925" y="1799925"/>
            <a:ext cx="4572000" cy="338554"/>
          </a:xfrm>
          <a:prstGeom prst="rect">
            <a:avLst/>
          </a:prstGeom>
          <a:solidFill>
            <a:schemeClr val="bg1"/>
          </a:solidFill>
          <a:ln>
            <a:noFill/>
          </a:ln>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highlight>
                  <a:srgbClr val="FFFFFF"/>
                </a:highlight>
                <a:uLnTx/>
                <a:uFillTx/>
                <a:latin typeface="Arial"/>
                <a:ea typeface="+mn-ea"/>
                <a:cs typeface="+mn-cs"/>
              </a:rPr>
              <a:t>29 Nov 2020</a:t>
            </a:r>
          </a:p>
        </p:txBody>
      </p:sp>
      <p:pic>
        <p:nvPicPr>
          <p:cNvPr id="12" name="Picture 11">
            <a:extLst>
              <a:ext uri="{FF2B5EF4-FFF2-40B4-BE49-F238E27FC236}">
                <a16:creationId xmlns:a16="http://schemas.microsoft.com/office/drawing/2014/main" id="{D3648131-5D3F-4B8C-8F89-A6772A1E4D98}"/>
              </a:ext>
            </a:extLst>
          </p:cNvPr>
          <p:cNvPicPr>
            <a:picLocks noChangeAspect="1"/>
          </p:cNvPicPr>
          <p:nvPr/>
        </p:nvPicPr>
        <p:blipFill>
          <a:blip r:embed="rId4"/>
          <a:stretch>
            <a:fillRect/>
          </a:stretch>
        </p:blipFill>
        <p:spPr>
          <a:xfrm>
            <a:off x="5833692" y="1066800"/>
            <a:ext cx="1682836" cy="349268"/>
          </a:xfrm>
          <a:prstGeom prst="rect">
            <a:avLst/>
          </a:prstGeom>
        </p:spPr>
      </p:pic>
    </p:spTree>
    <p:extLst>
      <p:ext uri="{BB962C8B-B14F-4D97-AF65-F5344CB8AC3E}">
        <p14:creationId xmlns:p14="http://schemas.microsoft.com/office/powerpoint/2010/main" val="1684625023"/>
      </p:ext>
    </p:extLst>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4967514"/>
          </a:xfrm>
        </p:spPr>
        <p:txBody>
          <a:bodyPr/>
          <a:lstStyle/>
          <a:p>
            <a:pPr marL="0" indent="0" algn="ctr" eaLnBrk="1" hangingPunct="1">
              <a:buNone/>
            </a:pPr>
            <a:r>
              <a:rPr lang="en-US" sz="3600" b="1" dirty="0"/>
              <a:t>“Italians tend to believe that their language is the most beautiful one in the world.”</a:t>
            </a:r>
          </a:p>
          <a:p>
            <a:pPr eaLnBrk="1" hangingPunct="1"/>
            <a:endParaRPr lang="en-US" sz="800" dirty="0"/>
          </a:p>
          <a:p>
            <a:pPr lvl="1" eaLnBrk="1" hangingPunct="1"/>
            <a:r>
              <a:rPr lang="en-US" dirty="0"/>
              <a:t>Much of the beauty of the Italian language derives form the fact that it has a </a:t>
            </a:r>
            <a:r>
              <a:rPr lang="en-US" sz="3600" b="1" dirty="0"/>
              <a:t>higher proportion of vowels to consonants </a:t>
            </a:r>
            <a:r>
              <a:rPr lang="en-US" dirty="0"/>
              <a:t>than all or more languages, which gives it something of  a musical effect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39267" name="Rectangle 3"/>
          <p:cNvSpPr>
            <a:spLocks noGrp="1" noChangeArrowheads="1"/>
          </p:cNvSpPr>
          <p:nvPr>
            <p:ph type="body" idx="1"/>
          </p:nvPr>
        </p:nvSpPr>
        <p:spPr>
          <a:xfrm>
            <a:off x="914400" y="1295400"/>
            <a:ext cx="7315200" cy="954107"/>
          </a:xfrm>
        </p:spPr>
        <p:txBody>
          <a:bodyPr/>
          <a:lstStyle/>
          <a:p>
            <a:pPr marL="0" indent="0" algn="ctr" eaLnBrk="1" hangingPunct="1">
              <a:buNone/>
            </a:pPr>
            <a:r>
              <a:rPr lang="en-US" sz="2800" dirty="0">
                <a:solidFill>
                  <a:schemeClr val="accent1"/>
                </a:solidFill>
              </a:rPr>
              <a:t>“Italians tend to believe that their language is the most beautiful one in the world.”</a:t>
            </a:r>
          </a:p>
        </p:txBody>
      </p:sp>
      <p:sp>
        <p:nvSpPr>
          <p:cNvPr id="5" name="Rectangle 3"/>
          <p:cNvSpPr txBox="1">
            <a:spLocks noChangeArrowheads="1"/>
          </p:cNvSpPr>
          <p:nvPr/>
        </p:nvSpPr>
        <p:spPr bwMode="auto">
          <a:xfrm>
            <a:off x="914400" y="2315016"/>
            <a:ext cx="7315200" cy="415498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“I speak Spanish to God,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Italian to women,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French to men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and </a:t>
            </a:r>
          </a:p>
          <a:p>
            <a:pPr marL="342900" marR="0" lvl="0" indent="-342900" algn="ctr" defTabSz="914400" rtl="0" eaLnBrk="0" fontAlgn="base" latinLnBrk="0" hangingPunct="0">
              <a:lnSpc>
                <a:spcPct val="100000"/>
              </a:lnSpc>
              <a:spcBef>
                <a:spcPts val="0"/>
              </a:spcBef>
              <a:spcAft>
                <a:spcPct val="0"/>
              </a:spcAft>
              <a:buClrTx/>
              <a:buSzTx/>
              <a:buFontTx/>
              <a:buNone/>
              <a:tabLst/>
              <a:defRPr/>
            </a:pPr>
            <a:r>
              <a:rPr kumimoji="0" lang="en-US" sz="3600" b="1" i="0" u="none" strike="noStrike" kern="0" cap="none" spc="0" normalizeH="0" baseline="0" noProof="0" dirty="0">
                <a:ln>
                  <a:noFill/>
                </a:ln>
                <a:solidFill>
                  <a:schemeClr val="tx1"/>
                </a:solidFill>
                <a:effectLst/>
                <a:uLnTx/>
                <a:uFillTx/>
                <a:latin typeface="+mn-lt"/>
                <a:ea typeface="+mn-ea"/>
                <a:cs typeface="+mn-cs"/>
              </a:rPr>
              <a:t>German to my horse”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sz="1000" b="1" i="0" u="none" strike="noStrike" kern="0" cap="none" spc="0" normalizeH="0" baseline="0" noProof="0" dirty="0">
              <a:ln>
                <a:noFill/>
              </a:ln>
              <a:solidFill>
                <a:schemeClr val="tx1"/>
              </a:solidFill>
              <a:effectLst/>
              <a:uLnTx/>
              <a:uFillTx/>
              <a:latin typeface="+mn-lt"/>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Attributed to King Charles V</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King of Spain and Holy Roman Emperor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1500–1558</a:t>
            </a:r>
          </a:p>
        </p:txBody>
      </p:sp>
      <p:sp>
        <p:nvSpPr>
          <p:cNvPr id="6" name="Rectangle 4"/>
          <p:cNvSpPr>
            <a:spLocks noChangeArrowheads="1"/>
          </p:cNvSpPr>
          <p:nvPr/>
        </p:nvSpPr>
        <p:spPr bwMode="auto">
          <a:xfrm>
            <a:off x="2776507" y="6418624"/>
            <a:ext cx="3584636" cy="363176"/>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p>
          <a:p>
            <a:r>
              <a:rPr lang="en-US" sz="800" b="0" i="0" dirty="0">
                <a:hlinkClick r:id="rId2"/>
              </a:rPr>
              <a:t>https://en.wikipedia.org/wiki/Charles_V,_Holy_Roman_Emperor</a:t>
            </a:r>
            <a:endParaRPr lang="en-US" sz="800" b="0" i="0" dirty="0"/>
          </a:p>
        </p:txBody>
      </p:sp>
      <p:pic>
        <p:nvPicPr>
          <p:cNvPr id="50178" name="Picture 2" descr="https://upload.wikimedia.org/wikipedia/commons/thumb/f/ff/Charles_V._-_after_Bernaerd_van_Orley_-_depot_Louvre-Mus%C3%A9e_de_Brou%2C_Bourg-en-Bresse.jpg/170px-Charles_V._-_after_Bernaerd_van_Orley_-_depot_Louvre-Mus%C3%A9e_de_Brou%2C_Bourg-en-Bres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885304"/>
            <a:ext cx="1828800" cy="26678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7" name="Rectangle 3"/>
          <p:cNvSpPr txBox="1">
            <a:spLocks noChangeArrowheads="1"/>
          </p:cNvSpPr>
          <p:nvPr/>
        </p:nvSpPr>
        <p:spPr bwMode="auto">
          <a:xfrm>
            <a:off x="914400" y="2590800"/>
            <a:ext cx="7315200" cy="36871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The average Hollywood film star's ambition is to be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admired by an American,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courted by an Italian,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married to an Englishman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chemeClr val="tx1"/>
                </a:solidFill>
                <a:effectLst/>
                <a:uLnTx/>
                <a:uFillTx/>
                <a:latin typeface="+mn-lt"/>
                <a:ea typeface="+mn-ea"/>
                <a:cs typeface="+mn-cs"/>
              </a:rPr>
              <a:t>and have a French boyfriend.”</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1600" b="0" i="0" u="none" strike="noStrike" kern="0" cap="none" spc="0" normalizeH="0" baseline="0" noProof="0" dirty="0">
                <a:ln>
                  <a:noFill/>
                </a:ln>
                <a:solidFill>
                  <a:schemeClr val="tx1"/>
                </a:solidFill>
                <a:effectLst/>
                <a:uLnTx/>
                <a:uFillTx/>
                <a:latin typeface="+mn-lt"/>
                <a:ea typeface="+mn-ea"/>
                <a:cs typeface="+mn-cs"/>
              </a:rPr>
              <a:t>Katharine Hepburn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sz="1600" b="0" i="0" u="none" strike="noStrike" kern="0" cap="none" spc="0" normalizeH="0" baseline="0" noProof="0" dirty="0">
                <a:ln>
                  <a:noFill/>
                </a:ln>
                <a:solidFill>
                  <a:schemeClr val="tx1"/>
                </a:solidFill>
                <a:effectLst/>
                <a:uLnTx/>
                <a:uFillTx/>
                <a:latin typeface="+mn-lt"/>
                <a:ea typeface="+mn-ea"/>
                <a:cs typeface="+mn-cs"/>
              </a:rPr>
              <a:t>1907 –2003</a:t>
            </a:r>
            <a:endParaRPr kumimoji="0" lang="en-US" sz="1600" b="1" i="0" u="none" strike="noStrike" kern="0" cap="none" spc="0" normalizeH="0" baseline="0" noProof="0" dirty="0">
              <a:ln>
                <a:noFill/>
              </a:ln>
              <a:solidFill>
                <a:schemeClr val="tx1"/>
              </a:solidFill>
              <a:effectLst/>
              <a:uLnTx/>
              <a:uFillTx/>
              <a:latin typeface="+mn-lt"/>
              <a:ea typeface="+mn-ea"/>
              <a:cs typeface="+mn-cs"/>
            </a:endParaRPr>
          </a:p>
        </p:txBody>
      </p:sp>
      <p:sp>
        <p:nvSpPr>
          <p:cNvPr id="6"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pic>
        <p:nvPicPr>
          <p:cNvPr id="51202" name="Picture 2" descr="Hepburn bogart african quee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00" y="5654646"/>
            <a:ext cx="1600200" cy="1070767"/>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katharine hepburn col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6" descr="Image result for katharine hepburn colo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08" name="Picture 8" descr="https://p2.liveauctioneers.com/712/23892/8550892_1_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5200" y="3200400"/>
            <a:ext cx="1524000" cy="21700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6" name="Rectangle 3"/>
          <p:cNvSpPr txBox="1">
            <a:spLocks noChangeArrowheads="1"/>
          </p:cNvSpPr>
          <p:nvPr/>
        </p:nvSpPr>
        <p:spPr bwMode="auto">
          <a:xfrm>
            <a:off x="914400" y="2924595"/>
            <a:ext cx="7315200" cy="255454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1" indent="0" defTabSz="914400" rtl="0" eaLnBrk="1" fontAlgn="base" latinLnBrk="0" hangingPunct="1">
              <a:lnSpc>
                <a:spcPct val="100000"/>
              </a:lnSpc>
              <a:spcBef>
                <a:spcPct val="20000"/>
              </a:spcBef>
              <a:spcAft>
                <a:spcPct val="0"/>
              </a:spcAft>
              <a:buClrTx/>
              <a:buSzTx/>
              <a:tabLst/>
              <a:defRPr/>
            </a:pPr>
            <a:r>
              <a:rPr kumimoji="0" lang="en-US" sz="2800" b="0" i="0" u="none" strike="noStrike" kern="0" cap="none" spc="0" normalizeH="0" baseline="0" noProof="0" dirty="0">
                <a:ln>
                  <a:noFill/>
                </a:ln>
                <a:solidFill>
                  <a:schemeClr val="tx1"/>
                </a:solidFill>
                <a:effectLst/>
                <a:uLnTx/>
                <a:uFillTx/>
                <a:latin typeface="+mn-lt"/>
              </a:rPr>
              <a:t>It is the </a:t>
            </a:r>
            <a:r>
              <a:rPr kumimoji="0" lang="en-US" sz="3600" i="0" u="none" strike="noStrike" kern="0" cap="none" spc="0" normalizeH="0" baseline="0" noProof="0" dirty="0">
                <a:ln>
                  <a:noFill/>
                </a:ln>
                <a:solidFill>
                  <a:schemeClr val="tx1"/>
                </a:solidFill>
                <a:effectLst/>
                <a:uLnTx/>
                <a:uFillTx/>
                <a:latin typeface="+mn-lt"/>
              </a:rPr>
              <a:t>quality</a:t>
            </a:r>
            <a:r>
              <a:rPr kumimoji="0" lang="en-US" sz="2800" b="0" i="0" u="none" strike="noStrike" kern="0" cap="none" spc="0" normalizeH="0" baseline="0" noProof="0" dirty="0">
                <a:ln>
                  <a:noFill/>
                </a:ln>
                <a:solidFill>
                  <a:schemeClr val="tx1"/>
                </a:solidFill>
                <a:effectLst/>
                <a:uLnTx/>
                <a:uFillTx/>
                <a:latin typeface="+mn-lt"/>
              </a:rPr>
              <a:t> of the way people speak that is of utmost importance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endParaRPr kumimoji="0" lang="en-US" sz="1600" b="0" i="0" u="none" strike="noStrike" kern="0" cap="none" spc="0" normalizeH="0" baseline="0" noProof="0" dirty="0">
              <a:ln>
                <a:noFill/>
              </a:ln>
              <a:solidFill>
                <a:schemeClr val="tx1"/>
              </a:solidFill>
              <a:effectLst/>
              <a:uLnTx/>
              <a:uFillTx/>
              <a:latin typeface="+mn-lt"/>
            </a:endParaRPr>
          </a:p>
          <a:p>
            <a:pPr marL="682625" marR="0" lvl="2" indent="-217488" algn="l" defTabSz="914400" rtl="0" eaLnBrk="1" fontAlgn="base" latinLnBrk="0" hangingPunct="1">
              <a:lnSpc>
                <a:spcPct val="100000"/>
              </a:lnSpc>
              <a:spcBef>
                <a:spcPct val="20000"/>
              </a:spcBef>
              <a:spcAft>
                <a:spcPct val="0"/>
              </a:spcAft>
              <a:buClrTx/>
              <a:buSzTx/>
              <a:buFontTx/>
              <a:buChar char="•"/>
              <a:tabLst/>
              <a:defRPr/>
            </a:pPr>
            <a:r>
              <a:rPr kumimoji="0" lang="en-US" sz="2400" b="0" i="0" u="none" strike="noStrike" kern="0" cap="none" spc="0" normalizeH="0" baseline="0" noProof="0" dirty="0">
                <a:ln>
                  <a:noFill/>
                </a:ln>
                <a:solidFill>
                  <a:schemeClr val="tx1"/>
                </a:solidFill>
                <a:effectLst/>
                <a:uLnTx/>
                <a:uFillTx/>
                <a:latin typeface="+mn-lt"/>
              </a:rPr>
              <a:t>this bias is replicated in the opera in that there are several strikingly different types of voice registers, such as the soprano and the bass</a:t>
            </a:r>
          </a:p>
        </p:txBody>
      </p:sp>
      <p:sp>
        <p:nvSpPr>
          <p:cNvPr id="7"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8" name="Rectangle 3"/>
          <p:cNvSpPr txBox="1">
            <a:spLocks noChangeArrowheads="1"/>
          </p:cNvSpPr>
          <p:nvPr/>
        </p:nvSpPr>
        <p:spPr bwMode="auto">
          <a:xfrm>
            <a:off x="914400" y="2366593"/>
            <a:ext cx="7315200" cy="40318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231775" marR="0" lvl="1" indent="-231775" algn="l" defTabSz="914400" rtl="0" eaLnBrk="1" fontAlgn="base" latinLnBrk="0" hangingPunct="1">
              <a:lnSpc>
                <a:spcPct val="100000"/>
              </a:lnSpc>
              <a:spcBef>
                <a:spcPts val="0"/>
              </a:spcBef>
              <a:spcAft>
                <a:spcPct val="0"/>
              </a:spcAft>
              <a:buClrTx/>
              <a:buSzTx/>
              <a:buFontTx/>
              <a:buChar char="–"/>
              <a:tabLst/>
              <a:defRPr/>
            </a:pPr>
            <a:r>
              <a:rPr kumimoji="0" lang="en-US" sz="2400" b="0" i="0" u="none" strike="noStrike" kern="0" cap="none" spc="0" normalizeH="0" baseline="0" noProof="0" dirty="0">
                <a:ln>
                  <a:noFill/>
                </a:ln>
                <a:solidFill>
                  <a:schemeClr val="accent1">
                    <a:lumMod val="90000"/>
                  </a:schemeClr>
                </a:solidFill>
                <a:effectLst/>
                <a:uLnTx/>
                <a:uFillTx/>
                <a:latin typeface="+mn-lt"/>
              </a:rPr>
              <a:t>And, like the opera, the </a:t>
            </a:r>
            <a:r>
              <a:rPr kumimoji="0" lang="en-US" i="0" u="none" strike="noStrike" kern="0" cap="none" spc="0" normalizeH="0" baseline="0" noProof="0" dirty="0">
                <a:ln>
                  <a:noFill/>
                </a:ln>
                <a:solidFill>
                  <a:schemeClr val="tx1"/>
                </a:solidFill>
                <a:effectLst/>
                <a:uLnTx/>
                <a:uFillTx/>
                <a:latin typeface="+mn-lt"/>
              </a:rPr>
              <a:t>sound and cadence </a:t>
            </a:r>
            <a:r>
              <a:rPr kumimoji="0" lang="en-US" sz="2400" b="0" i="0" u="none" strike="noStrike" kern="0" cap="none" spc="0" normalizeH="0" baseline="0" noProof="0" dirty="0">
                <a:ln>
                  <a:noFill/>
                </a:ln>
                <a:solidFill>
                  <a:schemeClr val="tx1"/>
                </a:solidFill>
                <a:effectLst/>
                <a:uLnTx/>
                <a:uFillTx/>
                <a:latin typeface="+mn-lt"/>
              </a:rPr>
              <a:t>of the communication play a role </a:t>
            </a:r>
            <a:r>
              <a:rPr kumimoji="0" lang="en-US" i="0" u="none" strike="noStrike" kern="0" cap="none" spc="0" normalizeH="0" baseline="0" noProof="0" dirty="0">
                <a:ln>
                  <a:noFill/>
                </a:ln>
                <a:solidFill>
                  <a:schemeClr val="tx1"/>
                </a:solidFill>
                <a:effectLst/>
                <a:uLnTx/>
                <a:uFillTx/>
                <a:latin typeface="+mn-lt"/>
              </a:rPr>
              <a:t>at least equal to the content</a:t>
            </a:r>
            <a:r>
              <a:rPr kumimoji="0" lang="en-US" sz="2400" b="0" i="0" u="none" strike="noStrike" kern="0" cap="none" spc="0" normalizeH="0" baseline="0" noProof="0" dirty="0">
                <a:ln>
                  <a:noFill/>
                </a:ln>
                <a:solidFill>
                  <a:schemeClr val="tx1"/>
                </a:solidFill>
                <a:effectLst/>
                <a:uLnTx/>
                <a:uFillTx/>
                <a:latin typeface="+mn-lt"/>
              </a:rPr>
              <a:t> </a:t>
            </a:r>
            <a:r>
              <a:rPr kumimoji="0" lang="en-US" sz="2400" b="0" i="0" u="none" strike="noStrike" kern="0" cap="none" spc="0" normalizeH="0" baseline="0" noProof="0" dirty="0">
                <a:ln>
                  <a:noFill/>
                </a:ln>
                <a:solidFill>
                  <a:schemeClr val="accent1">
                    <a:lumMod val="90000"/>
                  </a:schemeClr>
                </a:solidFill>
                <a:effectLst/>
                <a:uLnTx/>
                <a:uFillTx/>
                <a:latin typeface="+mn-lt"/>
              </a:rPr>
              <a:t>of what is said in getting the message across</a:t>
            </a:r>
          </a:p>
          <a:p>
            <a:pPr marL="231775" marR="0" lvl="1" indent="-231775" algn="l" defTabSz="914400" rtl="0" eaLnBrk="1" fontAlgn="base" latinLnBrk="0" hangingPunct="1">
              <a:lnSpc>
                <a:spcPct val="100000"/>
              </a:lnSpc>
              <a:spcBef>
                <a:spcPts val="0"/>
              </a:spcBef>
              <a:spcAft>
                <a:spcPct val="0"/>
              </a:spcAft>
              <a:buClrTx/>
              <a:buSzTx/>
              <a:buFontTx/>
              <a:buChar char="–"/>
              <a:tabLst/>
              <a:defRPr/>
            </a:pPr>
            <a:endParaRPr kumimoji="0" lang="en-US" sz="2000" b="0" i="0" u="none" strike="noStrike" kern="0" cap="none" spc="0" normalizeH="0" baseline="0" noProof="0" dirty="0">
              <a:ln>
                <a:noFill/>
              </a:ln>
              <a:solidFill>
                <a:schemeClr val="tx1"/>
              </a:solidFill>
              <a:effectLst/>
              <a:uLnTx/>
              <a:uFillTx/>
              <a:latin typeface="+mn-lt"/>
            </a:endParaRPr>
          </a:p>
          <a:p>
            <a:pPr marL="231775" marR="0" lvl="1" indent="-231775" algn="l" defTabSz="914400" rtl="0" eaLnBrk="1" fontAlgn="base" latinLnBrk="0" hangingPunct="1">
              <a:lnSpc>
                <a:spcPct val="100000"/>
              </a:lnSpc>
              <a:spcBef>
                <a:spcPts val="0"/>
              </a:spcBef>
              <a:spcAft>
                <a:spcPct val="0"/>
              </a:spcAft>
              <a:buClrTx/>
              <a:buSzTx/>
              <a:buFontTx/>
              <a:buChar char="–"/>
              <a:tabLst/>
              <a:defRPr/>
            </a:pPr>
            <a:r>
              <a:rPr kumimoji="0" lang="en-US" sz="2400" b="0" i="0" u="none" strike="noStrike" kern="0" cap="none" spc="0" normalizeH="0" baseline="0" noProof="0" dirty="0">
                <a:ln>
                  <a:noFill/>
                </a:ln>
                <a:solidFill>
                  <a:schemeClr val="accent1">
                    <a:lumMod val="90000"/>
                  </a:schemeClr>
                </a:solidFill>
                <a:effectLst/>
                <a:uLnTx/>
                <a:uFillTx/>
                <a:latin typeface="+mn-lt"/>
              </a:rPr>
              <a:t>Italians are often much </a:t>
            </a:r>
            <a:r>
              <a:rPr kumimoji="0" lang="en-US" sz="2400" b="0" i="0" u="none" strike="noStrike" kern="0" cap="none" spc="0" normalizeH="0" baseline="0" noProof="0" dirty="0">
                <a:ln>
                  <a:noFill/>
                </a:ln>
                <a:solidFill>
                  <a:srgbClr val="000000"/>
                </a:solidFill>
                <a:effectLst/>
                <a:uLnTx/>
                <a:uFillTx/>
                <a:latin typeface="+mn-lt"/>
              </a:rPr>
              <a:t>more interested in </a:t>
            </a:r>
            <a:r>
              <a:rPr kumimoji="0" lang="en-US" i="0" u="none" strike="noStrike" kern="0" cap="none" spc="0" normalizeH="0" baseline="0" noProof="0" dirty="0">
                <a:ln>
                  <a:noFill/>
                </a:ln>
                <a:solidFill>
                  <a:schemeClr val="tx1"/>
                </a:solidFill>
                <a:effectLst/>
                <a:uLnTx/>
                <a:uFillTx/>
                <a:latin typeface="+mn-lt"/>
              </a:rPr>
              <a:t>engaging and entertaining their listeners </a:t>
            </a:r>
            <a:r>
              <a:rPr kumimoji="0" lang="en-US" sz="2400" b="0" i="0" u="none" strike="noStrike" kern="0" cap="none" spc="0" normalizeH="0" baseline="0" noProof="0" dirty="0">
                <a:ln>
                  <a:noFill/>
                </a:ln>
                <a:solidFill>
                  <a:schemeClr val="tx1"/>
                </a:solidFill>
                <a:effectLst/>
                <a:uLnTx/>
                <a:uFillTx/>
                <a:latin typeface="+mn-lt"/>
              </a:rPr>
              <a:t>than in conveying their thoughts accurately</a:t>
            </a:r>
          </a:p>
        </p:txBody>
      </p:sp>
      <p:sp>
        <p:nvSpPr>
          <p:cNvPr id="6" name="Rectangle 3"/>
          <p:cNvSpPr txBox="1">
            <a:spLocks noChangeArrowheads="1"/>
          </p:cNvSpPr>
          <p:nvPr/>
        </p:nvSpPr>
        <p:spPr bwMode="auto">
          <a:xfrm>
            <a:off x="914400" y="1295400"/>
            <a:ext cx="7315200" cy="95410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chemeClr val="accent1"/>
                </a:solidFill>
                <a:effectLst/>
                <a:uLnTx/>
                <a:uFillTx/>
                <a:latin typeface="+mn-lt"/>
                <a:ea typeface="+mn-ea"/>
                <a:cs typeface="+mn-cs"/>
              </a:rPr>
              <a:t>“Italians tend to believe that their language is the most beautiful one in the world.”</a:t>
            </a: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6915" name="Rectangle 3"/>
          <p:cNvSpPr>
            <a:spLocks noGrp="1" noChangeArrowheads="1"/>
          </p:cNvSpPr>
          <p:nvPr>
            <p:ph type="body" idx="1"/>
          </p:nvPr>
        </p:nvSpPr>
        <p:spPr>
          <a:xfrm>
            <a:off x="914400" y="984778"/>
            <a:ext cx="7315200" cy="5644622"/>
          </a:xfrm>
        </p:spPr>
        <p:txBody>
          <a:bodyPr/>
          <a:lstStyle/>
          <a:p>
            <a:pPr marL="0" indent="0" eaLnBrk="1" hangingPunct="1">
              <a:lnSpc>
                <a:spcPct val="90000"/>
              </a:lnSpc>
              <a:buNone/>
            </a:pPr>
            <a:r>
              <a:rPr lang="en-US" sz="2800" dirty="0">
                <a:solidFill>
                  <a:schemeClr val="accent1"/>
                </a:solidFill>
              </a:rPr>
              <a:t>“Perhaps the most difficult operatic singing is associated with </a:t>
            </a:r>
          </a:p>
          <a:p>
            <a:pPr marL="0" indent="0" algn="ctr" eaLnBrk="1" hangingPunct="1">
              <a:lnSpc>
                <a:spcPct val="90000"/>
              </a:lnSpc>
              <a:buNone/>
            </a:pPr>
            <a:r>
              <a:rPr lang="en-US" sz="4800" b="1" i="1" dirty="0">
                <a:solidFill>
                  <a:srgbClr val="FF0000"/>
                </a:solidFill>
              </a:rPr>
              <a:t>bel canto</a:t>
            </a:r>
            <a:r>
              <a:rPr lang="en-US" sz="2800" dirty="0"/>
              <a:t>, </a:t>
            </a:r>
          </a:p>
          <a:p>
            <a:pPr marL="0" indent="0" eaLnBrk="1" hangingPunct="1">
              <a:lnSpc>
                <a:spcPct val="90000"/>
              </a:lnSpc>
              <a:buNone/>
            </a:pPr>
            <a:r>
              <a:rPr lang="en-US" sz="2800" dirty="0"/>
              <a:t>or beautiful music, </a:t>
            </a:r>
            <a:r>
              <a:rPr lang="en-US" sz="2800" dirty="0">
                <a:solidFill>
                  <a:schemeClr val="accent1"/>
                </a:solidFill>
              </a:rPr>
              <a:t>introduced by the romantic Italian composer Bellini.  This form of music requires extraordinary exertion and ability on the part of the singers, especially when they are singing together to express their thoughts and emotions.  </a:t>
            </a:r>
            <a:r>
              <a:rPr lang="en-US" sz="2800" i="1" dirty="0" err="1">
                <a:solidFill>
                  <a:schemeClr val="accent1"/>
                </a:solidFill>
              </a:rPr>
              <a:t>Bel</a:t>
            </a:r>
            <a:r>
              <a:rPr lang="en-US" sz="2800" i="1" dirty="0">
                <a:solidFill>
                  <a:schemeClr val="accent1"/>
                </a:solidFill>
              </a:rPr>
              <a:t> canto </a:t>
            </a:r>
            <a:r>
              <a:rPr lang="en-US" sz="2800" dirty="0">
                <a:solidFill>
                  <a:schemeClr val="accent1"/>
                </a:solidFill>
              </a:rPr>
              <a:t>is so difficult a form of opera that there is only a limited number of singers who can perform it effectively, and only Italian composers have been very successful in this area.”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8963" name="Rectangle 3"/>
          <p:cNvSpPr>
            <a:spLocks noGrp="1" noChangeArrowheads="1"/>
          </p:cNvSpPr>
          <p:nvPr>
            <p:ph type="body" idx="1"/>
          </p:nvPr>
        </p:nvSpPr>
        <p:spPr>
          <a:xfrm>
            <a:off x="914400" y="1600200"/>
            <a:ext cx="7315200" cy="4869025"/>
          </a:xfrm>
        </p:spPr>
        <p:txBody>
          <a:bodyPr/>
          <a:lstStyle/>
          <a:p>
            <a:pPr eaLnBrk="1" hangingPunct="1">
              <a:lnSpc>
                <a:spcPct val="90000"/>
              </a:lnSpc>
            </a:pPr>
            <a:r>
              <a:rPr lang="en-US" sz="2800" dirty="0"/>
              <a:t>Italians tend to </a:t>
            </a:r>
            <a:r>
              <a:rPr lang="en-US" b="1" dirty="0"/>
              <a:t>talk louder </a:t>
            </a:r>
            <a:r>
              <a:rPr lang="en-US" sz="2800" dirty="0"/>
              <a:t>than many other nationalities</a:t>
            </a:r>
          </a:p>
          <a:p>
            <a:pPr marL="508000" lvl="1" indent="-276225" eaLnBrk="1" hangingPunct="1">
              <a:lnSpc>
                <a:spcPct val="90000"/>
              </a:lnSpc>
              <a:tabLst>
                <a:tab pos="465138" algn="l"/>
              </a:tabLst>
            </a:pPr>
            <a:r>
              <a:rPr lang="en-US" dirty="0"/>
              <a:t>But more so in the </a:t>
            </a:r>
            <a:r>
              <a:rPr lang="en-US" b="1" dirty="0"/>
              <a:t>south</a:t>
            </a:r>
            <a:r>
              <a:rPr lang="en-US" dirty="0"/>
              <a:t> than in the north</a:t>
            </a:r>
          </a:p>
          <a:p>
            <a:pPr lvl="1" eaLnBrk="1" hangingPunct="1">
              <a:lnSpc>
                <a:spcPct val="90000"/>
              </a:lnSpc>
            </a:pPr>
            <a:endParaRPr lang="en-US" sz="900" dirty="0"/>
          </a:p>
          <a:p>
            <a:pPr eaLnBrk="1" hangingPunct="1">
              <a:lnSpc>
                <a:spcPct val="90000"/>
              </a:lnSpc>
            </a:pPr>
            <a:r>
              <a:rPr lang="en-US" b="1" dirty="0"/>
              <a:t>Stories are told with passion, anger and joy</a:t>
            </a:r>
          </a:p>
          <a:p>
            <a:pPr eaLnBrk="1" hangingPunct="1">
              <a:lnSpc>
                <a:spcPct val="90000"/>
              </a:lnSpc>
            </a:pPr>
            <a:endParaRPr lang="en-US" sz="900" dirty="0"/>
          </a:p>
          <a:p>
            <a:pPr eaLnBrk="1" hangingPunct="1">
              <a:lnSpc>
                <a:spcPct val="90000"/>
              </a:lnSpc>
            </a:pPr>
            <a:r>
              <a:rPr lang="en-US" sz="2800" dirty="0"/>
              <a:t>The air in Italy is </a:t>
            </a:r>
            <a:r>
              <a:rPr lang="en-US" b="1" dirty="0"/>
              <a:t>filled with so many voices </a:t>
            </a:r>
            <a:r>
              <a:rPr lang="en-US" sz="2800" dirty="0"/>
              <a:t>that one must frequently talk in a very loud voice to be understood, </a:t>
            </a:r>
            <a:br>
              <a:rPr lang="en-US" sz="2800" dirty="0"/>
            </a:br>
            <a:r>
              <a:rPr lang="en-US" sz="2800" dirty="0"/>
              <a:t>“thereby increasing the total uproar”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69987" name="Rectangle 3"/>
          <p:cNvSpPr>
            <a:spLocks noGrp="1" noChangeArrowheads="1"/>
          </p:cNvSpPr>
          <p:nvPr>
            <p:ph type="body" idx="1"/>
          </p:nvPr>
        </p:nvSpPr>
        <p:spPr>
          <a:xfrm>
            <a:off x="914400" y="1600200"/>
            <a:ext cx="7315200" cy="4758226"/>
          </a:xfrm>
        </p:spPr>
        <p:txBody>
          <a:bodyPr/>
          <a:lstStyle/>
          <a:p>
            <a:pPr eaLnBrk="1" hangingPunct="1">
              <a:lnSpc>
                <a:spcPct val="80000"/>
              </a:lnSpc>
            </a:pPr>
            <a:r>
              <a:rPr lang="en-US" sz="2800" dirty="0"/>
              <a:t>Oral communication in Italy is something of </a:t>
            </a:r>
            <a:r>
              <a:rPr lang="en-US" b="1" dirty="0"/>
              <a:t>a show itself</a:t>
            </a:r>
            <a:endParaRPr lang="en-US" sz="2800" b="1" dirty="0"/>
          </a:p>
          <a:p>
            <a:pPr eaLnBrk="1" hangingPunct="1">
              <a:lnSpc>
                <a:spcPct val="80000"/>
              </a:lnSpc>
            </a:pPr>
            <a:endParaRPr lang="en-US" sz="1600" dirty="0"/>
          </a:p>
          <a:p>
            <a:pPr eaLnBrk="1" hangingPunct="1">
              <a:lnSpc>
                <a:spcPct val="80000"/>
              </a:lnSpc>
            </a:pPr>
            <a:r>
              <a:rPr lang="en-US" sz="2800" dirty="0"/>
              <a:t>Speaking is punctuated by elaborate </a:t>
            </a:r>
            <a:r>
              <a:rPr lang="en-US" b="1" dirty="0"/>
              <a:t>gestures</a:t>
            </a:r>
            <a:r>
              <a:rPr lang="en-US" sz="2800" dirty="0">
                <a:solidFill>
                  <a:schemeClr val="accent1">
                    <a:lumMod val="90000"/>
                  </a:schemeClr>
                </a:solidFill>
              </a:rPr>
              <a:t>, befitting the Italian operatic tradition</a:t>
            </a:r>
          </a:p>
          <a:p>
            <a:pPr eaLnBrk="1" hangingPunct="1">
              <a:lnSpc>
                <a:spcPct val="80000"/>
              </a:lnSpc>
            </a:pPr>
            <a:endParaRPr lang="en-US" sz="1600" dirty="0"/>
          </a:p>
          <a:p>
            <a:pPr eaLnBrk="1" hangingPunct="1"/>
            <a:r>
              <a:rPr lang="en-US" sz="2800" dirty="0"/>
              <a:t>Whatever the section of the country, </a:t>
            </a:r>
            <a:r>
              <a:rPr lang="en-US" b="1" dirty="0">
                <a:solidFill>
                  <a:srgbClr val="FF0000"/>
                </a:solidFill>
              </a:rPr>
              <a:t>Italians talk with their hands</a:t>
            </a:r>
            <a:endParaRPr lang="en-US" sz="2800" b="1" dirty="0">
              <a:solidFill>
                <a:srgbClr val="FF0000"/>
              </a:solidFill>
            </a:endParaRPr>
          </a:p>
          <a:p>
            <a:pPr lvl="1" eaLnBrk="1" hangingPunct="1">
              <a:lnSpc>
                <a:spcPct val="80000"/>
              </a:lnSpc>
            </a:pPr>
            <a:r>
              <a:rPr lang="en-US" sz="2400" dirty="0"/>
              <a:t>Quick, agile, expressive movement of the hands, arms, and shoulders contribute emphasis and sincerity to the spoken words and facial expressions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80" y="228600"/>
            <a:ext cx="7132320" cy="6202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bwMode="auto">
          <a:xfrm>
            <a:off x="5562600" y="4419600"/>
            <a:ext cx="2438400" cy="2239964"/>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0" name="Rectangle 9"/>
          <p:cNvSpPr>
            <a:spLocks noChangeArrowheads="1"/>
          </p:cNvSpPr>
          <p:nvPr/>
        </p:nvSpPr>
        <p:spPr bwMode="auto">
          <a:xfrm>
            <a:off x="580838" y="6428601"/>
            <a:ext cx="8029762"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http://www.bbc.com/culture/story/20171207-dai-the-italian-word-with-many-meanings</a:t>
            </a:r>
            <a:endParaRPr kumimoji="0" lang="en-US" sz="12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1800" y="5029200"/>
            <a:ext cx="1270000" cy="609600"/>
          </a:xfrm>
          <a:prstGeom prst="rect">
            <a:avLst/>
          </a:prstGeom>
        </p:spPr>
      </p:pic>
    </p:spTree>
    <p:extLst>
      <p:ext uri="{BB962C8B-B14F-4D97-AF65-F5344CB8AC3E}">
        <p14:creationId xmlns:p14="http://schemas.microsoft.com/office/powerpoint/2010/main" val="2795279007"/>
      </p:ext>
    </p:extLst>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bg>
      <p:bgPr>
        <a:solidFill>
          <a:srgbClr val="B79877"/>
        </a:solidFill>
        <a:effectLst/>
      </p:bgPr>
    </p:bg>
    <p:spTree>
      <p:nvGrpSpPr>
        <p:cNvPr id="1" name=""/>
        <p:cNvGrpSpPr/>
        <p:nvPr/>
      </p:nvGrpSpPr>
      <p:grpSpPr>
        <a:xfrm>
          <a:off x="0" y="0"/>
          <a:ext cx="0" cy="0"/>
          <a:chOff x="0" y="0"/>
          <a:chExt cx="0" cy="0"/>
        </a:xfrm>
      </p:grpSpPr>
      <p:sp>
        <p:nvSpPr>
          <p:cNvPr id="6" name="Rectangle 5"/>
          <p:cNvSpPr/>
          <p:nvPr/>
        </p:nvSpPr>
        <p:spPr>
          <a:xfrm>
            <a:off x="2286000" y="5271448"/>
            <a:ext cx="4572000" cy="978729"/>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Emperor Augustus</a:t>
            </a:r>
            <a:endPar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ruled Rome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27 BC to AD 14</a:t>
            </a:r>
          </a:p>
        </p:txBody>
      </p:sp>
      <p:pic>
        <p:nvPicPr>
          <p:cNvPr id="14" name="Picture 13">
            <a:extLst>
              <a:ext uri="{FF2B5EF4-FFF2-40B4-BE49-F238E27FC236}">
                <a16:creationId xmlns:a16="http://schemas.microsoft.com/office/drawing/2014/main" id="{CC320CA8-70E3-6733-AD7C-26742B7FC6DE}"/>
              </a:ext>
            </a:extLst>
          </p:cNvPr>
          <p:cNvPicPr>
            <a:picLocks noChangeAspect="1"/>
          </p:cNvPicPr>
          <p:nvPr/>
        </p:nvPicPr>
        <p:blipFill>
          <a:blip r:embed="rId2"/>
          <a:stretch>
            <a:fillRect/>
          </a:stretch>
        </p:blipFill>
        <p:spPr>
          <a:xfrm>
            <a:off x="1143000" y="0"/>
            <a:ext cx="6858000" cy="6858000"/>
          </a:xfrm>
          <a:prstGeom prst="rect">
            <a:avLst/>
          </a:prstGeom>
        </p:spPr>
      </p:pic>
      <p:sp>
        <p:nvSpPr>
          <p:cNvPr id="15" name="Rectangle 4">
            <a:extLst>
              <a:ext uri="{FF2B5EF4-FFF2-40B4-BE49-F238E27FC236}">
                <a16:creationId xmlns:a16="http://schemas.microsoft.com/office/drawing/2014/main" id="{C7D0C8D1-CF8F-A163-16BB-C15D16801FFC}"/>
              </a:ext>
            </a:extLst>
          </p:cNvPr>
          <p:cNvSpPr>
            <a:spLocks noChangeArrowheads="1"/>
          </p:cNvSpPr>
          <p:nvPr/>
        </p:nvSpPr>
        <p:spPr bwMode="auto">
          <a:xfrm>
            <a:off x="443336" y="6570663"/>
            <a:ext cx="8250977" cy="2308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https://www.nytimes.com/2024/01/06/opinion/tommy-devito-football-italian.html?smid=nytcore-ios-share&amp;referringSource=articleShare</a:t>
            </a: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8" name="TextBox 17">
            <a:extLst>
              <a:ext uri="{FF2B5EF4-FFF2-40B4-BE49-F238E27FC236}">
                <a16:creationId xmlns:a16="http://schemas.microsoft.com/office/drawing/2014/main" id="{E2BBAD54-3B22-F23B-ED16-EAA8B4DA0E0A}"/>
              </a:ext>
            </a:extLst>
          </p:cNvPr>
          <p:cNvSpPr txBox="1"/>
          <p:nvPr/>
        </p:nvSpPr>
        <p:spPr>
          <a:xfrm>
            <a:off x="1143000" y="4561582"/>
            <a:ext cx="6858000" cy="1077218"/>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Verdana" pitchFamily="34" charset="0"/>
                <a:ea typeface="+mn-ea"/>
                <a:cs typeface="+mn-cs"/>
              </a:rPr>
              <a:t>The Hand Gesture Heard Round the World</a:t>
            </a:r>
          </a:p>
        </p:txBody>
      </p:sp>
      <p:sp>
        <p:nvSpPr>
          <p:cNvPr id="19" name="TextBox 18">
            <a:extLst>
              <a:ext uri="{FF2B5EF4-FFF2-40B4-BE49-F238E27FC236}">
                <a16:creationId xmlns:a16="http://schemas.microsoft.com/office/drawing/2014/main" id="{F7A725BF-E11F-95F7-B821-23D00A8CCD2A}"/>
              </a:ext>
            </a:extLst>
          </p:cNvPr>
          <p:cNvSpPr txBox="1"/>
          <p:nvPr/>
        </p:nvSpPr>
        <p:spPr>
          <a:xfrm>
            <a:off x="3352800" y="6108700"/>
            <a:ext cx="2438400" cy="369332"/>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6 January 2024</a:t>
            </a:r>
          </a:p>
        </p:txBody>
      </p:sp>
      <p:pic>
        <p:nvPicPr>
          <p:cNvPr id="22" name="Picture 21">
            <a:extLst>
              <a:ext uri="{FF2B5EF4-FFF2-40B4-BE49-F238E27FC236}">
                <a16:creationId xmlns:a16="http://schemas.microsoft.com/office/drawing/2014/main" id="{676F89E1-E6F9-88ED-3AF3-E1FB10EBD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9000" y="5760812"/>
            <a:ext cx="2286000" cy="331470"/>
          </a:xfrm>
          <a:prstGeom prst="rect">
            <a:avLst/>
          </a:prstGeom>
        </p:spPr>
      </p:pic>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bg>
      <p:bgPr>
        <a:solidFill>
          <a:srgbClr val="2A386E"/>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2DBB500-E7F1-7BC6-B140-09EFC76415F1}"/>
              </a:ext>
            </a:extLst>
          </p:cNvPr>
          <p:cNvPicPr>
            <a:picLocks noChangeAspect="1"/>
          </p:cNvPicPr>
          <p:nvPr/>
        </p:nvPicPr>
        <p:blipFill>
          <a:blip r:embed="rId2"/>
          <a:stretch>
            <a:fillRect/>
          </a:stretch>
        </p:blipFill>
        <p:spPr>
          <a:xfrm>
            <a:off x="0" y="685800"/>
            <a:ext cx="9144000" cy="5552248"/>
          </a:xfrm>
          <a:prstGeom prst="rect">
            <a:avLst/>
          </a:prstGeom>
        </p:spPr>
      </p:pic>
      <p:sp>
        <p:nvSpPr>
          <p:cNvPr id="14" name="TextBox 13">
            <a:extLst>
              <a:ext uri="{FF2B5EF4-FFF2-40B4-BE49-F238E27FC236}">
                <a16:creationId xmlns:a16="http://schemas.microsoft.com/office/drawing/2014/main" id="{2FB8CE9D-7F05-D30B-2E9E-3967240EF5CC}"/>
              </a:ext>
            </a:extLst>
          </p:cNvPr>
          <p:cNvSpPr txBox="1"/>
          <p:nvPr/>
        </p:nvSpPr>
        <p:spPr>
          <a:xfrm>
            <a:off x="495300" y="6480997"/>
            <a:ext cx="8153400" cy="261610"/>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Verdana" pitchFamily="34" charset="0"/>
                <a:ea typeface="+mn-ea"/>
                <a:cs typeface="+mn-cs"/>
                <a:hlinkClick r:id="rId3">
                  <a:extLst>
                    <a:ext uri="{A12FA001-AC4F-418D-AE19-62706E023703}">
                      <ahyp:hlinkClr xmlns:ahyp="http://schemas.microsoft.com/office/drawing/2018/hyperlinkcolor" val="tx"/>
                    </a:ext>
                  </a:extLst>
                </a:hlinkClick>
              </a:rPr>
              <a:t>https://brobible.com/sports/article/giants-played-sopranos-theme-song-tommy-devito-entrance/</a:t>
            </a:r>
            <a:endParaRPr kumimoji="0" lang="en-US" sz="11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6" name="TextBox 15">
            <a:extLst>
              <a:ext uri="{FF2B5EF4-FFF2-40B4-BE49-F238E27FC236}">
                <a16:creationId xmlns:a16="http://schemas.microsoft.com/office/drawing/2014/main" id="{E78C24BD-A7B4-E2F2-B25A-F385A63D686B}"/>
              </a:ext>
            </a:extLst>
          </p:cNvPr>
          <p:cNvSpPr txBox="1"/>
          <p:nvPr/>
        </p:nvSpPr>
        <p:spPr>
          <a:xfrm>
            <a:off x="304800" y="5105400"/>
            <a:ext cx="8534400" cy="830997"/>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Giants' Tommy DeVito shares the origin behind his pinched fingers touchdown celebration </a:t>
            </a:r>
          </a:p>
        </p:txBody>
      </p:sp>
      <p:sp>
        <p:nvSpPr>
          <p:cNvPr id="18" name="TextBox 17">
            <a:extLst>
              <a:ext uri="{FF2B5EF4-FFF2-40B4-BE49-F238E27FC236}">
                <a16:creationId xmlns:a16="http://schemas.microsoft.com/office/drawing/2014/main" id="{FDB1C2A4-206A-5F0A-2A90-B7E064242960}"/>
              </a:ext>
            </a:extLst>
          </p:cNvPr>
          <p:cNvSpPr txBox="1"/>
          <p:nvPr/>
        </p:nvSpPr>
        <p:spPr>
          <a:xfrm>
            <a:off x="114300" y="6311900"/>
            <a:ext cx="8915400"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extLst>
                    <a:ext uri="{A12FA001-AC4F-418D-AE19-62706E023703}">
                      <ahyp:hlinkClr xmlns:ahyp="http://schemas.microsoft.com/office/drawing/2018/hyperlinkcolor" val="tx"/>
                    </a:ext>
                  </a:extLst>
                </a:hlinkClick>
              </a:rPr>
              <a:t>https://www.cbssports.com/nfl/news/giants-tommy-devito-shares-the-origin-behind-his-pinched-fingers-touchdown-celebration/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 name="Graphic 19">
            <a:extLst>
              <a:ext uri="{FF2B5EF4-FFF2-40B4-BE49-F238E27FC236}">
                <a16:creationId xmlns:a16="http://schemas.microsoft.com/office/drawing/2014/main" id="{B7553C11-0345-7769-EA02-9BC123FEB9A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3850" y="863600"/>
            <a:ext cx="1085850" cy="1085850"/>
          </a:xfrm>
          <a:prstGeom prst="rect">
            <a:avLst/>
          </a:prstGeom>
        </p:spPr>
      </p:pic>
      <p:pic>
        <p:nvPicPr>
          <p:cNvPr id="22" name="Picture 21" descr="A blue and white logo&#10;&#10;Description automatically generated">
            <a:extLst>
              <a:ext uri="{FF2B5EF4-FFF2-40B4-BE49-F238E27FC236}">
                <a16:creationId xmlns:a16="http://schemas.microsoft.com/office/drawing/2014/main" id="{DA15D56E-F2AD-7F4B-D05D-92AB3BE676D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934200" y="32657"/>
            <a:ext cx="1828800" cy="1567543"/>
          </a:xfrm>
          <a:prstGeom prst="rect">
            <a:avLst/>
          </a:prstGeom>
        </p:spPr>
      </p:pic>
      <p:sp>
        <p:nvSpPr>
          <p:cNvPr id="37" name="TextBox 36">
            <a:extLst>
              <a:ext uri="{FF2B5EF4-FFF2-40B4-BE49-F238E27FC236}">
                <a16:creationId xmlns:a16="http://schemas.microsoft.com/office/drawing/2014/main" id="{8CC947F1-4CF7-E9F3-C1C5-9235661F40E9}"/>
              </a:ext>
            </a:extLst>
          </p:cNvPr>
          <p:cNvSpPr txBox="1"/>
          <p:nvPr/>
        </p:nvSpPr>
        <p:spPr>
          <a:xfrm>
            <a:off x="3200400" y="5880100"/>
            <a:ext cx="2895600" cy="369332"/>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26 November 2023</a:t>
            </a:r>
          </a:p>
        </p:txBody>
      </p:sp>
    </p:spTree>
    <p:extLst>
      <p:ext uri="{BB962C8B-B14F-4D97-AF65-F5344CB8AC3E}">
        <p14:creationId xmlns:p14="http://schemas.microsoft.com/office/powerpoint/2010/main" val="4012233607"/>
      </p:ext>
    </p:extLst>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3074" name="Picture 2"/>
          <p:cNvPicPr>
            <a:picLocks noChangeAspect="1" noChangeArrowheads="1"/>
          </p:cNvPicPr>
          <p:nvPr/>
        </p:nvPicPr>
        <p:blipFill>
          <a:blip r:embed="rId3" cstate="print"/>
          <a:srcRect/>
          <a:stretch>
            <a:fillRect/>
          </a:stretch>
        </p:blipFill>
        <p:spPr bwMode="auto">
          <a:xfrm>
            <a:off x="2286000" y="0"/>
            <a:ext cx="4572000" cy="6858000"/>
          </a:xfrm>
          <a:prstGeom prst="rect">
            <a:avLst/>
          </a:prstGeom>
          <a:noFill/>
          <a:ln w="9525">
            <a:noFill/>
            <a:miter lim="800000"/>
            <a:headEnd/>
            <a:tailEnd/>
          </a:ln>
        </p:spPr>
      </p:pic>
      <p:sp>
        <p:nvSpPr>
          <p:cNvPr id="6" name="Rectangle 5"/>
          <p:cNvSpPr/>
          <p:nvPr/>
        </p:nvSpPr>
        <p:spPr>
          <a:xfrm>
            <a:off x="2286000" y="5271448"/>
            <a:ext cx="4572000" cy="978729"/>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Emperor Augustus</a:t>
            </a:r>
            <a:endPar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ruled Rome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27 BC to AD 14</a:t>
            </a:r>
          </a:p>
        </p:txBody>
      </p:sp>
    </p:spTree>
    <p:extLst>
      <p:ext uri="{BB962C8B-B14F-4D97-AF65-F5344CB8AC3E}">
        <p14:creationId xmlns:p14="http://schemas.microsoft.com/office/powerpoint/2010/main" val="2592156812"/>
      </p:ext>
    </p:extLst>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pic>
        <p:nvPicPr>
          <p:cNvPr id="3074" name="Picture 2"/>
          <p:cNvPicPr>
            <a:picLocks noChangeAspect="1" noChangeArrowheads="1"/>
          </p:cNvPicPr>
          <p:nvPr/>
        </p:nvPicPr>
        <p:blipFill>
          <a:blip r:embed="rId2" cstate="print"/>
          <a:srcRect/>
          <a:stretch>
            <a:fillRect/>
          </a:stretch>
        </p:blipFill>
        <p:spPr bwMode="auto">
          <a:xfrm>
            <a:off x="5257800" y="435592"/>
            <a:ext cx="3810000" cy="5715000"/>
          </a:xfrm>
          <a:prstGeom prst="rect">
            <a:avLst/>
          </a:prstGeom>
          <a:noFill/>
          <a:ln w="9525">
            <a:noFill/>
            <a:miter lim="800000"/>
            <a:headEnd/>
            <a:tailEnd/>
          </a:ln>
        </p:spPr>
      </p:pic>
      <p:pic>
        <p:nvPicPr>
          <p:cNvPr id="4098" name="Picture 2"/>
          <p:cNvPicPr>
            <a:picLocks noChangeAspect="1" noChangeArrowheads="1"/>
          </p:cNvPicPr>
          <p:nvPr/>
        </p:nvPicPr>
        <p:blipFill>
          <a:blip r:embed="rId3" cstate="print"/>
          <a:srcRect/>
          <a:stretch>
            <a:fillRect/>
          </a:stretch>
        </p:blipFill>
        <p:spPr bwMode="auto">
          <a:xfrm>
            <a:off x="-56482" y="436730"/>
            <a:ext cx="5314282" cy="5715000"/>
          </a:xfrm>
          <a:prstGeom prst="rect">
            <a:avLst/>
          </a:prstGeom>
          <a:noFill/>
          <a:ln w="9525">
            <a:noFill/>
            <a:miter lim="800000"/>
            <a:headEnd/>
            <a:tailEnd/>
          </a:ln>
        </p:spPr>
      </p:pic>
      <p:sp>
        <p:nvSpPr>
          <p:cNvPr id="8" name="Rectangle 7"/>
          <p:cNvSpPr/>
          <p:nvPr/>
        </p:nvSpPr>
        <p:spPr>
          <a:xfrm>
            <a:off x="5334000" y="5105400"/>
            <a:ext cx="3124200" cy="81253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rPr>
              <a:t>Emperor Augustus</a:t>
            </a:r>
            <a:endParaRPr kumimoji="0" lang="en-US" sz="12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ruled Rome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27 BC to AD 14</a:t>
            </a:r>
          </a:p>
        </p:txBody>
      </p:sp>
      <p:sp>
        <p:nvSpPr>
          <p:cNvPr id="9" name="Rectangle 8"/>
          <p:cNvSpPr/>
          <p:nvPr/>
        </p:nvSpPr>
        <p:spPr>
          <a:xfrm>
            <a:off x="2133600" y="5105400"/>
            <a:ext cx="3124200" cy="81253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rPr>
              <a:t>Sophia Loren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ruled Hollywood,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at the 2009 Academy Awards</a:t>
            </a: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990336147"/>
      </p:ext>
    </p:extLst>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6146" name="Picture 2"/>
          <p:cNvPicPr>
            <a:picLocks noChangeAspect="1" noChangeArrowheads="1"/>
          </p:cNvPicPr>
          <p:nvPr/>
        </p:nvPicPr>
        <p:blipFill>
          <a:blip r:embed="rId3" cstate="print"/>
          <a:srcRect/>
          <a:stretch>
            <a:fillRect/>
          </a:stretch>
        </p:blipFill>
        <p:spPr bwMode="auto">
          <a:xfrm>
            <a:off x="1850658" y="0"/>
            <a:ext cx="5464542" cy="6858000"/>
          </a:xfrm>
          <a:prstGeom prst="rect">
            <a:avLst/>
          </a:prstGeom>
          <a:noFill/>
          <a:ln w="9525">
            <a:noFill/>
            <a:miter lim="800000"/>
            <a:headEnd/>
            <a:tailEnd/>
          </a:ln>
        </p:spPr>
      </p:pic>
      <p:sp>
        <p:nvSpPr>
          <p:cNvPr id="8" name="Rectangle 7"/>
          <p:cNvSpPr/>
          <p:nvPr/>
        </p:nvSpPr>
        <p:spPr>
          <a:xfrm>
            <a:off x="1801504" y="4992672"/>
            <a:ext cx="3124200" cy="1255728"/>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rPr>
              <a:t>Roberto </a:t>
            </a:r>
            <a:r>
              <a:rPr kumimoji="0" lang="en-US" sz="1800" b="1" i="0" u="none" strike="noStrike" kern="1200" cap="none" spc="0" normalizeH="0" baseline="0" noProof="0" dirty="0" err="1">
                <a:ln>
                  <a:noFill/>
                </a:ln>
                <a:solidFill>
                  <a:srgbClr val="FFFFFF"/>
                </a:solidFill>
                <a:effectLst/>
                <a:uLnTx/>
                <a:uFillTx/>
                <a:latin typeface="Verdana" pitchFamily="34" charset="0"/>
                <a:ea typeface="+mn-ea"/>
                <a:cs typeface="+mn-cs"/>
              </a:rPr>
              <a:t>Benigni</a:t>
            </a:r>
            <a:endPar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71</a:t>
            </a:r>
            <a:r>
              <a:rPr kumimoji="0" lang="en-US" sz="1200" b="0" i="0" u="none" strike="noStrike" kern="1200" cap="none" spc="0" normalizeH="0" baseline="30000" noProof="0" dirty="0">
                <a:ln>
                  <a:noFill/>
                </a:ln>
                <a:solidFill>
                  <a:srgbClr val="FFFFFF"/>
                </a:solidFill>
                <a:effectLst/>
                <a:uLnTx/>
                <a:uFillTx/>
                <a:latin typeface="Verdana" pitchFamily="34" charset="0"/>
                <a:ea typeface="+mn-ea"/>
                <a:cs typeface="+mn-cs"/>
              </a:rPr>
              <a:t>st</a:t>
            </a: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 Academy Awards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Best Foreign Film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Best Actor</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1999</a:t>
            </a:r>
          </a:p>
        </p:txBody>
      </p:sp>
    </p:spTree>
    <p:extLst>
      <p:ext uri="{BB962C8B-B14F-4D97-AF65-F5344CB8AC3E}">
        <p14:creationId xmlns:p14="http://schemas.microsoft.com/office/powerpoint/2010/main" val="1212305541"/>
      </p:ext>
    </p:extLst>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58723" name="Rectangle 3"/>
          <p:cNvSpPr>
            <a:spLocks noGrp="1" noChangeArrowheads="1"/>
          </p:cNvSpPr>
          <p:nvPr>
            <p:ph type="body" idx="1"/>
          </p:nvPr>
        </p:nvSpPr>
        <p:spPr>
          <a:xfrm>
            <a:off x="914400" y="1600200"/>
            <a:ext cx="7315200" cy="3576364"/>
          </a:xfrm>
        </p:spPr>
        <p:txBody>
          <a:bodyPr/>
          <a:lstStyle/>
          <a:p>
            <a:pPr marL="0" indent="0" algn="ctr" eaLnBrk="1" hangingPunct="1">
              <a:buNone/>
            </a:pPr>
            <a:r>
              <a:rPr lang="en-US" sz="3600" b="1" dirty="0"/>
              <a:t>“Italians tend to believe that their language is the most beautiful one in the world.”</a:t>
            </a:r>
          </a:p>
          <a:p>
            <a:pPr lvl="1" eaLnBrk="1" hangingPunct="1">
              <a:buNone/>
            </a:pPr>
            <a:endParaRPr lang="en-US" sz="2400" dirty="0"/>
          </a:p>
          <a:p>
            <a:pPr lvl="1" eaLnBrk="1" hangingPunct="1"/>
            <a:r>
              <a:rPr lang="en-US" b="1" dirty="0"/>
              <a:t>Italians put great emotion into their language, speaking with passion, rhythm, and changing tonality</a:t>
            </a:r>
          </a:p>
        </p:txBody>
      </p:sp>
      <p:sp>
        <p:nvSpPr>
          <p:cNvPr id="158724" name="Rectangle 4"/>
          <p:cNvSpPr>
            <a:spLocks noChangeArrowheads="1"/>
          </p:cNvSpPr>
          <p:nvPr/>
        </p:nvSpPr>
        <p:spPr bwMode="auto">
          <a:xfrm>
            <a:off x="2371725" y="6570663"/>
            <a:ext cx="4394200" cy="2444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10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5122" name="Picture 2"/>
          <p:cNvPicPr>
            <a:picLocks noChangeAspect="1" noChangeArrowheads="1"/>
          </p:cNvPicPr>
          <p:nvPr/>
        </p:nvPicPr>
        <p:blipFill>
          <a:blip r:embed="rId3" cstate="print"/>
          <a:srcRect/>
          <a:stretch>
            <a:fillRect/>
          </a:stretch>
        </p:blipFill>
        <p:spPr bwMode="auto">
          <a:xfrm>
            <a:off x="2098344" y="0"/>
            <a:ext cx="4892842" cy="6858000"/>
          </a:xfrm>
          <a:prstGeom prst="rect">
            <a:avLst/>
          </a:prstGeom>
          <a:noFill/>
          <a:ln w="9525">
            <a:noFill/>
            <a:miter lim="800000"/>
            <a:headEnd/>
            <a:tailEnd/>
          </a:ln>
        </p:spPr>
      </p:pic>
      <p:sp>
        <p:nvSpPr>
          <p:cNvPr id="10" name="Rectangle 9"/>
          <p:cNvSpPr/>
          <p:nvPr/>
        </p:nvSpPr>
        <p:spPr>
          <a:xfrm>
            <a:off x="2106304" y="5646760"/>
            <a:ext cx="3124200" cy="590931"/>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rPr>
              <a:t>Roberto </a:t>
            </a:r>
            <a:r>
              <a:rPr kumimoji="0" lang="en-US" sz="1800" b="1" i="0" u="none" strike="noStrike" kern="1200" cap="none" spc="0" normalizeH="0" baseline="0" noProof="0" dirty="0" err="1">
                <a:ln>
                  <a:noFill/>
                </a:ln>
                <a:solidFill>
                  <a:srgbClr val="FFFFFF"/>
                </a:solidFill>
                <a:effectLst/>
                <a:uLnTx/>
                <a:uFillTx/>
                <a:latin typeface="Verdana" pitchFamily="34" charset="0"/>
                <a:ea typeface="+mn-ea"/>
                <a:cs typeface="+mn-cs"/>
              </a:rPr>
              <a:t>Benigni</a:t>
            </a:r>
            <a:endParaRPr kumimoji="0" lang="en-US" sz="18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Verdana" pitchFamily="34" charset="0"/>
                <a:ea typeface="+mn-ea"/>
                <a:cs typeface="+mn-cs"/>
              </a:rPr>
              <a:t>2006</a:t>
            </a:r>
          </a:p>
        </p:txBody>
      </p:sp>
    </p:spTree>
    <p:extLst>
      <p:ext uri="{BB962C8B-B14F-4D97-AF65-F5344CB8AC3E}">
        <p14:creationId xmlns:p14="http://schemas.microsoft.com/office/powerpoint/2010/main" val="3720505931"/>
      </p:ext>
    </p:extLst>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1011" name="Rectangle 3"/>
          <p:cNvSpPr>
            <a:spLocks noGrp="1" noChangeArrowheads="1"/>
          </p:cNvSpPr>
          <p:nvPr>
            <p:ph type="body" idx="1"/>
          </p:nvPr>
        </p:nvSpPr>
        <p:spPr>
          <a:xfrm>
            <a:off x="914400" y="2461701"/>
            <a:ext cx="7315200" cy="2948499"/>
          </a:xfrm>
        </p:spPr>
        <p:txBody>
          <a:bodyPr/>
          <a:lstStyle/>
          <a:p>
            <a:pPr marL="0" indent="0" algn="ctr" eaLnBrk="1" hangingPunct="1">
              <a:buNone/>
            </a:pPr>
            <a:r>
              <a:rPr lang="en-US" dirty="0"/>
              <a:t>However, the gestures are not, as many believe, unrealistically exaggerated</a:t>
            </a:r>
          </a:p>
          <a:p>
            <a:pPr eaLnBrk="1" hangingPunct="1"/>
            <a:endParaRPr lang="en-US" sz="1600" dirty="0"/>
          </a:p>
          <a:p>
            <a:pPr eaLnBrk="1" hangingPunct="1"/>
            <a:r>
              <a:rPr lang="en-US" dirty="0"/>
              <a:t>In fact, the gestures are so realistic that they may be unapparent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2035" name="Rectangle 3"/>
          <p:cNvSpPr>
            <a:spLocks noGrp="1" noChangeArrowheads="1"/>
          </p:cNvSpPr>
          <p:nvPr>
            <p:ph type="body" idx="1"/>
          </p:nvPr>
        </p:nvSpPr>
        <p:spPr>
          <a:xfrm>
            <a:off x="914400" y="2471678"/>
            <a:ext cx="7315200" cy="2862322"/>
          </a:xfrm>
        </p:spPr>
        <p:txBody>
          <a:bodyPr/>
          <a:lstStyle/>
          <a:p>
            <a:pPr marL="0" indent="0" algn="ctr" eaLnBrk="1" hangingPunct="1">
              <a:buNone/>
            </a:pPr>
            <a:r>
              <a:rPr lang="en-US" sz="2800" dirty="0"/>
              <a:t>The </a:t>
            </a:r>
            <a:r>
              <a:rPr lang="en-US" b="1" dirty="0"/>
              <a:t>acting of the opera singers, derived directly from the Italian’s natural mimicry</a:t>
            </a:r>
            <a:r>
              <a:rPr lang="en-US" sz="2800" dirty="0"/>
              <a:t>, </a:t>
            </a:r>
            <a:br>
              <a:rPr lang="en-US" sz="2800" dirty="0"/>
            </a:br>
            <a:r>
              <a:rPr lang="en-US" sz="2800" dirty="0"/>
              <a:t>contributes to the </a:t>
            </a:r>
            <a:br>
              <a:rPr lang="en-US" sz="2800" dirty="0"/>
            </a:br>
            <a:r>
              <a:rPr lang="en-US" sz="2800" dirty="0"/>
              <a:t>erroneous impression of excessive exaggeration</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2035" name="Rectangle 3"/>
          <p:cNvSpPr>
            <a:spLocks noGrp="1" noChangeArrowheads="1"/>
          </p:cNvSpPr>
          <p:nvPr>
            <p:ph type="body" idx="1"/>
          </p:nvPr>
        </p:nvSpPr>
        <p:spPr>
          <a:xfrm>
            <a:off x="914400" y="2114014"/>
            <a:ext cx="7315200" cy="3600986"/>
          </a:xfrm>
        </p:spPr>
        <p:txBody>
          <a:bodyPr/>
          <a:lstStyle/>
          <a:p>
            <a:pPr marL="0" indent="0" algn="ctr" eaLnBrk="1" hangingPunct="1">
              <a:buNone/>
            </a:pPr>
            <a:r>
              <a:rPr lang="en-US" sz="2800" dirty="0"/>
              <a:t>In reality, </a:t>
            </a:r>
          </a:p>
          <a:p>
            <a:pPr marL="0" indent="0" algn="ctr" eaLnBrk="1" hangingPunct="1">
              <a:buNone/>
            </a:pPr>
            <a:r>
              <a:rPr lang="en-US" b="1" dirty="0"/>
              <a:t>Italian</a:t>
            </a:r>
            <a:r>
              <a:rPr lang="en-US" dirty="0"/>
              <a:t> </a:t>
            </a:r>
            <a:r>
              <a:rPr lang="en-US" b="1" dirty="0"/>
              <a:t>gestures are based on natural and “instinctive” movements </a:t>
            </a:r>
          </a:p>
          <a:p>
            <a:pPr marL="0" indent="0" algn="ctr" eaLnBrk="1" hangingPunct="1">
              <a:buNone/>
            </a:pPr>
            <a:r>
              <a:rPr lang="en-US" sz="2800" dirty="0">
                <a:solidFill>
                  <a:schemeClr val="accent1">
                    <a:lumMod val="90000"/>
                  </a:schemeClr>
                </a:solidFill>
              </a:rPr>
              <a:t>and therefore </a:t>
            </a:r>
            <a:br>
              <a:rPr lang="en-US" sz="2800" dirty="0"/>
            </a:br>
            <a:r>
              <a:rPr lang="en-US" b="1" dirty="0"/>
              <a:t>can be understood by the inexperienced </a:t>
            </a:r>
            <a:br>
              <a:rPr lang="en-US" sz="2800" dirty="0"/>
            </a:br>
            <a:r>
              <a:rPr lang="en-US" b="1" dirty="0"/>
              <a:t>at first sight</a:t>
            </a:r>
            <a:endParaRPr lang="en-US" sz="28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4955203"/>
          </a:xfrm>
        </p:spPr>
        <p:txBody>
          <a:bodyPr/>
          <a:lstStyle/>
          <a:p>
            <a:pPr marL="0" indent="0" algn="ctr" eaLnBrk="1" hangingPunct="1">
              <a:spcBef>
                <a:spcPts val="0"/>
              </a:spcBef>
              <a:buNone/>
            </a:pPr>
            <a:r>
              <a:rPr lang="en-US" sz="2800" dirty="0"/>
              <a:t>In addition to gestures, Italians </a:t>
            </a:r>
          </a:p>
          <a:p>
            <a:pPr marL="0" indent="0" algn="ctr" eaLnBrk="1" hangingPunct="1">
              <a:spcBef>
                <a:spcPts val="0"/>
              </a:spcBef>
              <a:buNone/>
            </a:pPr>
            <a:r>
              <a:rPr lang="en-US" b="1" dirty="0"/>
              <a:t>sometimes employ flattery and polite lies </a:t>
            </a:r>
            <a:r>
              <a:rPr lang="en-US" dirty="0"/>
              <a:t>to make life decorous and agreeable</a:t>
            </a:r>
          </a:p>
          <a:p>
            <a:pPr marL="0" indent="0" algn="ctr" eaLnBrk="1" hangingPunct="1">
              <a:spcBef>
                <a:spcPts val="0"/>
              </a:spcBef>
              <a:buNone/>
            </a:pPr>
            <a:endParaRPr lang="en-US" sz="1200" dirty="0"/>
          </a:p>
          <a:p>
            <a:pPr marL="465138" lvl="1" indent="-233363" eaLnBrk="1" hangingPunct="1">
              <a:spcBef>
                <a:spcPts val="0"/>
              </a:spcBef>
            </a:pPr>
            <a:r>
              <a:rPr lang="en-US" dirty="0"/>
              <a:t>The purpose is to reduce the turbulence of the day-to-day living and to make life more acceptable</a:t>
            </a:r>
          </a:p>
          <a:p>
            <a:pPr marL="465138" lvl="1" indent="-233363" eaLnBrk="1" hangingPunct="1">
              <a:spcBef>
                <a:spcPts val="0"/>
              </a:spcBef>
            </a:pPr>
            <a:endParaRPr lang="en-US" sz="1200" dirty="0"/>
          </a:p>
          <a:p>
            <a:pPr marL="465138" lvl="1" indent="-233363" eaLnBrk="1" hangingPunct="1">
              <a:spcBef>
                <a:spcPts val="0"/>
              </a:spcBef>
            </a:pPr>
            <a:r>
              <a:rPr lang="en-US" dirty="0"/>
              <a:t>Flattery somehow makes the wariest of men feel bigger and more confident, similar to the larger-than-life opera singer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73059" name="Rectangle 3"/>
          <p:cNvSpPr>
            <a:spLocks noGrp="1" noChangeArrowheads="1"/>
          </p:cNvSpPr>
          <p:nvPr>
            <p:ph type="body" idx="1"/>
          </p:nvPr>
        </p:nvSpPr>
        <p:spPr>
          <a:xfrm>
            <a:off x="914400" y="1295400"/>
            <a:ext cx="7315200" cy="4955203"/>
          </a:xfrm>
        </p:spPr>
        <p:txBody>
          <a:bodyPr/>
          <a:lstStyle/>
          <a:p>
            <a:pPr marL="0" indent="0" algn="ctr" eaLnBrk="1" hangingPunct="1">
              <a:spcBef>
                <a:spcPts val="0"/>
              </a:spcBef>
              <a:buNone/>
            </a:pPr>
            <a:r>
              <a:rPr lang="en-US" sz="2800" dirty="0">
                <a:solidFill>
                  <a:schemeClr val="accent1">
                    <a:lumMod val="90000"/>
                  </a:schemeClr>
                </a:solidFill>
              </a:rPr>
              <a:t>In addition to gestures, Italians </a:t>
            </a:r>
          </a:p>
          <a:p>
            <a:pPr marL="0" indent="0" algn="ctr" eaLnBrk="1" hangingPunct="1">
              <a:spcBef>
                <a:spcPts val="0"/>
              </a:spcBef>
              <a:buNone/>
            </a:pPr>
            <a:r>
              <a:rPr lang="en-US" b="1" dirty="0"/>
              <a:t>sometimes employ flattery and polite lies </a:t>
            </a:r>
            <a:r>
              <a:rPr lang="en-US" dirty="0">
                <a:solidFill>
                  <a:schemeClr val="accent1">
                    <a:lumMod val="90000"/>
                  </a:schemeClr>
                </a:solidFill>
              </a:rPr>
              <a:t>to make life decorous and agreeable</a:t>
            </a:r>
          </a:p>
          <a:p>
            <a:pPr marL="0" indent="0" algn="ctr" eaLnBrk="1" hangingPunct="1">
              <a:spcBef>
                <a:spcPts val="0"/>
              </a:spcBef>
              <a:buNone/>
            </a:pPr>
            <a:endParaRPr lang="en-US" sz="1200" dirty="0"/>
          </a:p>
          <a:p>
            <a:pPr marL="465138" lvl="1" indent="-233363" eaLnBrk="1" hangingPunct="1">
              <a:spcBef>
                <a:spcPts val="0"/>
              </a:spcBef>
            </a:pPr>
            <a:r>
              <a:rPr lang="en-US" dirty="0">
                <a:solidFill>
                  <a:schemeClr val="accent1">
                    <a:lumMod val="90000"/>
                  </a:schemeClr>
                </a:solidFill>
              </a:rPr>
              <a:t>The purpose is to reduce the turbulence of the day-to-day living and to make life more acceptable</a:t>
            </a:r>
          </a:p>
          <a:p>
            <a:pPr marL="465138" lvl="1" indent="-233363" eaLnBrk="1" hangingPunct="1">
              <a:spcBef>
                <a:spcPts val="0"/>
              </a:spcBef>
            </a:pPr>
            <a:endParaRPr lang="en-US" sz="1200" dirty="0">
              <a:solidFill>
                <a:schemeClr val="accent1">
                  <a:lumMod val="90000"/>
                </a:schemeClr>
              </a:solidFill>
            </a:endParaRPr>
          </a:p>
          <a:p>
            <a:pPr marL="465138" lvl="1" indent="-233363" eaLnBrk="1" hangingPunct="1">
              <a:spcBef>
                <a:spcPts val="0"/>
              </a:spcBef>
            </a:pPr>
            <a:r>
              <a:rPr lang="en-US" dirty="0">
                <a:solidFill>
                  <a:schemeClr val="accent1">
                    <a:lumMod val="90000"/>
                  </a:schemeClr>
                </a:solidFill>
              </a:rPr>
              <a:t>Flattery somehow makes the wariest of men feel bigger and more confident, similar to the larger-than-life opera singer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2275" name="Rectangle 3"/>
          <p:cNvSpPr>
            <a:spLocks noGrp="1" noChangeArrowheads="1"/>
          </p:cNvSpPr>
          <p:nvPr>
            <p:ph type="body" idx="1"/>
          </p:nvPr>
        </p:nvSpPr>
        <p:spPr>
          <a:xfrm>
            <a:off x="914400" y="1143476"/>
            <a:ext cx="7315200" cy="5104924"/>
          </a:xfrm>
        </p:spPr>
        <p:txBody>
          <a:bodyPr/>
          <a:lstStyle/>
          <a:p>
            <a:pPr marL="0" indent="0" algn="ctr" eaLnBrk="1" hangingPunct="1">
              <a:buNone/>
            </a:pPr>
            <a:endParaRPr lang="en-US" dirty="0"/>
          </a:p>
          <a:p>
            <a:pPr marL="0" indent="0" algn="ctr" eaLnBrk="1" hangingPunct="1">
              <a:lnSpc>
                <a:spcPct val="150000"/>
              </a:lnSpc>
              <a:buNone/>
            </a:pPr>
            <a:r>
              <a:rPr lang="en-US" dirty="0"/>
              <a:t>“The Italian </a:t>
            </a:r>
            <a:r>
              <a:rPr lang="en-US" b="1" dirty="0">
                <a:solidFill>
                  <a:srgbClr val="000000"/>
                </a:solidFill>
              </a:rPr>
              <a:t>love of conversation as a pastime </a:t>
            </a:r>
            <a:r>
              <a:rPr lang="en-US" dirty="0"/>
              <a:t>usually limits the chances of something secret staying so for very long, and it is this love of conversation (and voice) that is intimately related to </a:t>
            </a:r>
            <a:r>
              <a:rPr lang="en-US" sz="3600" b="1" dirty="0">
                <a:solidFill>
                  <a:srgbClr val="000000"/>
                </a:solidFill>
              </a:rPr>
              <a:t>externalization</a:t>
            </a:r>
            <a:r>
              <a:rPr lang="en-US" dirty="0">
                <a:solidFill>
                  <a:schemeClr val="accent2"/>
                </a:solidFill>
              </a:rPr>
              <a:t>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290864" y="2568476"/>
            <a:ext cx="6562272" cy="327942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20000"/>
              </a:spcBef>
              <a:spcAft>
                <a:spcPct val="0"/>
              </a:spcAft>
              <a:buClrTx/>
              <a:buSzTx/>
              <a:buFontTx/>
              <a:buNone/>
              <a:tabLst/>
              <a:defRPr/>
            </a:pPr>
            <a:r>
              <a:rPr kumimoji="0" lang="en-US" sz="4800" b="1" i="0" u="none" strike="noStrike" kern="1200" cap="none" spc="0" normalizeH="0" baseline="0" noProof="0" dirty="0">
                <a:ln>
                  <a:noFill/>
                </a:ln>
                <a:solidFill>
                  <a:srgbClr val="FF0000"/>
                </a:solidFill>
                <a:effectLst/>
                <a:uLnTx/>
                <a:uFillTx/>
                <a:latin typeface="Arial" charset="0"/>
                <a:ea typeface="+mn-ea"/>
                <a:cs typeface="+mn-cs"/>
              </a:rPr>
              <a:t>and sometimes Italy speaks from beyond the grave . . .</a:t>
            </a:r>
          </a:p>
        </p:txBody>
      </p:sp>
    </p:spTree>
    <p:extLst>
      <p:ext uri="{BB962C8B-B14F-4D97-AF65-F5344CB8AC3E}">
        <p14:creationId xmlns:p14="http://schemas.microsoft.com/office/powerpoint/2010/main" val="3672126723"/>
      </p:ext>
    </p:extLst>
  </p:cSld>
  <p:clrMapOvr>
    <a:masterClrMapping/>
  </p:clrMapOvr>
  <p:transition/>
</p:sld>
</file>

<file path=ppt/slides/slide6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01410" name="Picture 2" descr="Otzi1"/>
          <p:cNvPicPr>
            <a:picLocks noChangeAspect="1" noChangeArrowheads="1"/>
          </p:cNvPicPr>
          <p:nvPr/>
        </p:nvPicPr>
        <p:blipFill>
          <a:blip r:embed="rId3" cstate="print"/>
          <a:srcRect/>
          <a:stretch>
            <a:fillRect/>
          </a:stretch>
        </p:blipFill>
        <p:spPr bwMode="auto">
          <a:xfrm>
            <a:off x="5311775" y="838200"/>
            <a:ext cx="3070225" cy="4800600"/>
          </a:xfrm>
          <a:prstGeom prst="rect">
            <a:avLst/>
          </a:prstGeom>
          <a:noFill/>
          <a:ln w="9525">
            <a:noFill/>
            <a:miter lim="800000"/>
            <a:headEnd/>
            <a:tailEnd/>
          </a:ln>
        </p:spPr>
      </p:pic>
      <p:pic>
        <p:nvPicPr>
          <p:cNvPr id="401411" name="Picture 3" descr="Iceman_ax1"/>
          <p:cNvPicPr>
            <a:picLocks noChangeAspect="1" noChangeArrowheads="1"/>
          </p:cNvPicPr>
          <p:nvPr/>
        </p:nvPicPr>
        <p:blipFill>
          <a:blip r:embed="rId4" cstate="print"/>
          <a:srcRect/>
          <a:stretch>
            <a:fillRect/>
          </a:stretch>
        </p:blipFill>
        <p:spPr bwMode="auto">
          <a:xfrm>
            <a:off x="685800" y="3124200"/>
            <a:ext cx="3505200" cy="2068513"/>
          </a:xfrm>
          <a:prstGeom prst="rect">
            <a:avLst/>
          </a:prstGeom>
          <a:noFill/>
          <a:ln w="9525">
            <a:noFill/>
            <a:miter lim="800000"/>
            <a:headEnd/>
            <a:tailEnd/>
          </a:ln>
        </p:spPr>
      </p:pic>
      <p:sp>
        <p:nvSpPr>
          <p:cNvPr id="401412" name="Text Box 4"/>
          <p:cNvSpPr txBox="1">
            <a:spLocks noChangeArrowheads="1"/>
          </p:cNvSpPr>
          <p:nvPr/>
        </p:nvSpPr>
        <p:spPr bwMode="auto">
          <a:xfrm>
            <a:off x="5532438" y="5794375"/>
            <a:ext cx="2468562" cy="83502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Verdana" pitchFamily="34" charset="0"/>
                <a:ea typeface="+mn-ea"/>
                <a:cs typeface="+mn-cs"/>
                <a:hlinkClick r:id="rId5"/>
              </a:rPr>
              <a:t>Ötzi</a:t>
            </a: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hlinkClick r:id="rId5"/>
              </a:rPr>
              <a:t> the Iceman</a:t>
            </a:r>
            <a:endPar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7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Bolzano, Italy</a:t>
            </a:r>
            <a:r>
              <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rPr>
              <a:t> </a:t>
            </a:r>
          </a:p>
        </p:txBody>
      </p:sp>
      <p:sp>
        <p:nvSpPr>
          <p:cNvPr id="401413" name="Text Box 5"/>
          <p:cNvSpPr txBox="1">
            <a:spLocks noChangeArrowheads="1"/>
          </p:cNvSpPr>
          <p:nvPr/>
        </p:nvSpPr>
        <p:spPr bwMode="auto">
          <a:xfrm>
            <a:off x="1084263" y="5410200"/>
            <a:ext cx="2557462" cy="3968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Verdana" pitchFamily="34" charset="0"/>
                <a:ea typeface="+mn-ea"/>
                <a:cs typeface="+mn-cs"/>
                <a:hlinkClick r:id="rId6"/>
              </a:rPr>
              <a:t>The Iceman’s Ax</a:t>
            </a:r>
            <a:endParaRPr kumimoji="0" lang="en-US" sz="2000" b="1"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434060301"/>
      </p:ext>
    </p:extLst>
  </p:cSld>
  <p:clrMapOvr>
    <a:masterClrMapping/>
  </p:clrMapOvr>
  <p:transition/>
</p:sld>
</file>

<file path=ppt/slides/slide629.xml><?xml version="1.0" encoding="utf-8"?>
<p:sld xmlns:a="http://schemas.openxmlformats.org/drawingml/2006/main" xmlns:r="http://schemas.openxmlformats.org/officeDocument/2006/relationships" xmlns:p="http://schemas.openxmlformats.org/presentationml/2006/main" showMasterSp="0">
  <p:cSld>
    <p:bg>
      <p:bgPr>
        <a:solidFill>
          <a:srgbClr val="120B09"/>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6592C6-A10A-4432-B204-C220E09BD32E}"/>
              </a:ext>
            </a:extLst>
          </p:cNvPr>
          <p:cNvPicPr>
            <a:picLocks noChangeAspect="1"/>
          </p:cNvPicPr>
          <p:nvPr/>
        </p:nvPicPr>
        <p:blipFill>
          <a:blip r:embed="rId3"/>
          <a:stretch>
            <a:fillRect/>
          </a:stretch>
        </p:blipFill>
        <p:spPr>
          <a:xfrm>
            <a:off x="12834" y="914400"/>
            <a:ext cx="9144000" cy="5151120"/>
          </a:xfrm>
          <a:prstGeom prst="rect">
            <a:avLst/>
          </a:prstGeom>
        </p:spPr>
      </p:pic>
      <p:sp>
        <p:nvSpPr>
          <p:cNvPr id="7" name="Text Box 4">
            <a:extLst>
              <a:ext uri="{FF2B5EF4-FFF2-40B4-BE49-F238E27FC236}">
                <a16:creationId xmlns:a16="http://schemas.microsoft.com/office/drawing/2014/main" id="{DCA46AF5-FD1C-494E-BDDC-7B86B83ED1AB}"/>
              </a:ext>
            </a:extLst>
          </p:cNvPr>
          <p:cNvSpPr txBox="1">
            <a:spLocks noChangeArrowheads="1"/>
          </p:cNvSpPr>
          <p:nvPr/>
        </p:nvSpPr>
        <p:spPr bwMode="auto">
          <a:xfrm>
            <a:off x="3067250" y="6245423"/>
            <a:ext cx="3039614"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7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Catacombs of Rome</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9" name="TextBox 8">
            <a:extLst>
              <a:ext uri="{FF2B5EF4-FFF2-40B4-BE49-F238E27FC236}">
                <a16:creationId xmlns:a16="http://schemas.microsoft.com/office/drawing/2014/main" id="{AEC692E7-A5BC-4CC7-B7A0-0FD610EE0093}"/>
              </a:ext>
            </a:extLst>
          </p:cNvPr>
          <p:cNvSpPr txBox="1"/>
          <p:nvPr/>
        </p:nvSpPr>
        <p:spPr>
          <a:xfrm>
            <a:off x="2247499" y="6632931"/>
            <a:ext cx="4668252" cy="215444"/>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1" i="1" u="none" strike="noStrike" kern="1200" cap="none" spc="0" normalizeH="0" baseline="0" noProof="0" dirty="0">
                <a:ln>
                  <a:noFill/>
                </a:ln>
                <a:solidFill>
                  <a:srgbClr val="FFFFFF"/>
                </a:solidFill>
                <a:effectLst/>
                <a:uLnTx/>
                <a:uFillTx/>
                <a:latin typeface="Verdana" pitchFamily="34" charset="0"/>
                <a:ea typeface="+mn-ea"/>
                <a:cs typeface="+mn-cs"/>
                <a:hlinkClick r:id="rId5">
                  <a:extLst>
                    <a:ext uri="{A12FA001-AC4F-418D-AE19-62706E023703}">
                      <ahyp:hlinkClr xmlns:ahyp="http://schemas.microsoft.com/office/drawing/2018/hyperlinkcolor" val="tx"/>
                    </a:ext>
                  </a:extLst>
                </a:hlinkClick>
              </a:rPr>
              <a:t>https://javitour.com/catacumbas-de-roma/</a:t>
            </a:r>
            <a:endParaRPr kumimoji="0" lang="en-US" sz="8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078661902"/>
      </p:ext>
    </p:extLst>
  </p:cSld>
  <p:clrMapOvr>
    <a:masterClrMapping/>
  </p:clrMapOvr>
  <p:transition/>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094125"/>
            <a:ext cx="7315200" cy="347787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2800" i="0" dirty="0"/>
              <a:t>Externalization, which refers specifically to the belief that feelings and emotions </a:t>
            </a:r>
            <a:br>
              <a:rPr lang="en-US" sz="2800" i="0" dirty="0"/>
            </a:br>
            <a:r>
              <a:rPr lang="en-US" sz="2800" i="0" dirty="0"/>
              <a:t>are so powerful </a:t>
            </a:r>
            <a:br>
              <a:rPr lang="en-US" sz="2800" i="0" dirty="0"/>
            </a:br>
            <a:r>
              <a:rPr lang="en-US" sz="2800" i="0" dirty="0"/>
              <a:t>that an individual cannot keep them within himself or herself and must express them to others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extLst>
      <p:ext uri="{BB962C8B-B14F-4D97-AF65-F5344CB8AC3E}">
        <p14:creationId xmlns:p14="http://schemas.microsoft.com/office/powerpoint/2010/main" val="1973840946"/>
      </p:ext>
    </p:extLst>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1094125"/>
            <a:ext cx="7315200" cy="347787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2800" i="0" dirty="0">
                <a:solidFill>
                  <a:schemeClr val="accent1">
                    <a:lumMod val="90000"/>
                  </a:schemeClr>
                </a:solidFill>
              </a:rPr>
              <a:t>Externalization, which refers specifically to the belief that </a:t>
            </a:r>
            <a:r>
              <a:rPr lang="en-US" sz="2800" i="0" dirty="0"/>
              <a:t>feelings and emotions </a:t>
            </a:r>
            <a:br>
              <a:rPr lang="en-US" sz="2800" i="0" dirty="0"/>
            </a:br>
            <a:r>
              <a:rPr lang="en-US" sz="2800" i="0" dirty="0"/>
              <a:t>are so powerful </a:t>
            </a:r>
            <a:br>
              <a:rPr lang="en-US" sz="2800" i="0" dirty="0"/>
            </a:br>
            <a:r>
              <a:rPr lang="en-US" sz="2800" i="0" dirty="0">
                <a:solidFill>
                  <a:schemeClr val="accent1">
                    <a:lumMod val="90000"/>
                  </a:schemeClr>
                </a:solidFill>
              </a:rPr>
              <a:t>that an individual cannot keep them within himself or herself </a:t>
            </a:r>
            <a:r>
              <a:rPr lang="en-US" sz="2800" i="0" dirty="0"/>
              <a:t>and must express them to others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extLst>
      <p:ext uri="{BB962C8B-B14F-4D97-AF65-F5344CB8AC3E}">
        <p14:creationId xmlns:p14="http://schemas.microsoft.com/office/powerpoint/2010/main" val="1163642371"/>
      </p:ext>
    </p:extLst>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bg>
      <p:bgPr>
        <a:solidFill>
          <a:srgbClr val="544B39"/>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9626" y="368257"/>
            <a:ext cx="9144000" cy="5118143"/>
          </a:xfrm>
          <a:prstGeom prst="rect">
            <a:avLst/>
          </a:prstGeom>
        </p:spPr>
      </p:pic>
      <p:sp>
        <p:nvSpPr>
          <p:cNvPr id="4" name="Rectangle 3"/>
          <p:cNvSpPr/>
          <p:nvPr/>
        </p:nvSpPr>
        <p:spPr>
          <a:xfrm>
            <a:off x="257475" y="5677857"/>
            <a:ext cx="8610600" cy="951543"/>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700"/>
              </a:spcAft>
              <a:buClrTx/>
              <a:buSzTx/>
              <a:buFontTx/>
              <a:buNone/>
              <a:tabLst/>
              <a:defRPr/>
            </a:pPr>
            <a:r>
              <a:rPr kumimoji="0" lang="en-US" sz="1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Coronavirus: Italians sang from their windows to boost morale</a:t>
            </a:r>
          </a:p>
          <a:p>
            <a:pPr marL="0" marR="0" lvl="0" indent="0" algn="ctr" defTabSz="914400" rtl="0" eaLnBrk="1" fontAlgn="base" latinLnBrk="0" hangingPunct="1">
              <a:lnSpc>
                <a:spcPct val="100000"/>
              </a:lnSpc>
              <a:spcBef>
                <a:spcPts val="0"/>
              </a:spcBef>
              <a:spcAft>
                <a:spcPts val="700"/>
              </a:spcAft>
              <a:buClrTx/>
              <a:buSzTx/>
              <a:buFontTx/>
              <a:buNone/>
              <a:tabLst/>
              <a:defRPr/>
            </a:pPr>
            <a:r>
              <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A countrywide lockdown due to coronavirus didn't stop Italians from bursting into morale-boosting song in a nationwide flashmob event.</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2800" y="457200"/>
            <a:ext cx="1270000" cy="609600"/>
          </a:xfrm>
          <a:prstGeom prst="rect">
            <a:avLst/>
          </a:prstGeom>
        </p:spPr>
      </p:pic>
      <p:sp>
        <p:nvSpPr>
          <p:cNvPr id="7" name="Rectangle 6"/>
          <p:cNvSpPr/>
          <p:nvPr/>
        </p:nvSpPr>
        <p:spPr>
          <a:xfrm>
            <a:off x="7160394" y="1214322"/>
            <a:ext cx="1090362"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Verdana" pitchFamily="34" charset="0"/>
                <a:ea typeface="+mn-ea"/>
                <a:cs typeface="+mn-cs"/>
              </a:rPr>
              <a:t>14 Mar 2020</a:t>
            </a:r>
          </a:p>
        </p:txBody>
      </p:sp>
    </p:spTree>
    <p:extLst>
      <p:ext uri="{BB962C8B-B14F-4D97-AF65-F5344CB8AC3E}">
        <p14:creationId xmlns:p14="http://schemas.microsoft.com/office/powerpoint/2010/main" val="544039247"/>
      </p:ext>
    </p:extLst>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6371" name="Rectangle 3"/>
          <p:cNvSpPr>
            <a:spLocks noGrp="1" noChangeArrowheads="1"/>
          </p:cNvSpPr>
          <p:nvPr>
            <p:ph type="body" idx="1"/>
          </p:nvPr>
        </p:nvSpPr>
        <p:spPr>
          <a:xfrm>
            <a:off x="914400" y="1600200"/>
            <a:ext cx="7315200" cy="4758226"/>
          </a:xfrm>
        </p:spPr>
        <p:txBody>
          <a:bodyPr/>
          <a:lstStyle/>
          <a:p>
            <a:pPr marL="0" indent="0" algn="ctr" eaLnBrk="1" hangingPunct="1">
              <a:lnSpc>
                <a:spcPct val="90000"/>
              </a:lnSpc>
              <a:buNone/>
            </a:pPr>
            <a:r>
              <a:rPr lang="en-US" sz="2800" dirty="0">
                <a:solidFill>
                  <a:schemeClr val="accent1"/>
                </a:solidFill>
              </a:rPr>
              <a:t>Externalization refers specifically to the fact that feelings and emotions are so overwhelming that the individual cannot keep them to himself or herself, but must express them to others</a:t>
            </a:r>
          </a:p>
          <a:p>
            <a:pPr eaLnBrk="1" hangingPunct="1">
              <a:lnSpc>
                <a:spcPct val="90000"/>
              </a:lnSpc>
            </a:pPr>
            <a:endParaRPr lang="en-US" sz="1200" dirty="0">
              <a:solidFill>
                <a:schemeClr val="accent1"/>
              </a:solidFill>
            </a:endParaRPr>
          </a:p>
          <a:p>
            <a:pPr lvl="1" eaLnBrk="1" hangingPunct="1">
              <a:lnSpc>
                <a:spcPct val="90000"/>
              </a:lnSpc>
            </a:pPr>
            <a:r>
              <a:rPr lang="en-US" dirty="0">
                <a:solidFill>
                  <a:schemeClr val="accent1">
                    <a:lumMod val="90000"/>
                  </a:schemeClr>
                </a:solidFill>
              </a:rPr>
              <a:t>It also refers to the assumption that </a:t>
            </a:r>
            <a:br>
              <a:rPr lang="en-US" dirty="0"/>
            </a:br>
            <a:r>
              <a:rPr lang="en-US" sz="3200" b="1" dirty="0"/>
              <a:t>the event is more important than the actions of one individual</a:t>
            </a:r>
            <a:r>
              <a:rPr lang="en-US" dirty="0"/>
              <a:t>, </a:t>
            </a:r>
            <a:r>
              <a:rPr lang="en-US" dirty="0">
                <a:solidFill>
                  <a:schemeClr val="accent1">
                    <a:lumMod val="90000"/>
                  </a:schemeClr>
                </a:solidFill>
              </a:rPr>
              <a:t>which is consistent with the Italian reaction to catastrophes and uncertainty.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88419" name="Rectangle 3"/>
          <p:cNvSpPr>
            <a:spLocks noGrp="1" noChangeArrowheads="1"/>
          </p:cNvSpPr>
          <p:nvPr>
            <p:ph type="body" idx="1"/>
          </p:nvPr>
        </p:nvSpPr>
        <p:spPr>
          <a:xfrm>
            <a:off x="914400" y="1600200"/>
            <a:ext cx="7315200" cy="4659737"/>
          </a:xfrm>
        </p:spPr>
        <p:txBody>
          <a:bodyPr/>
          <a:lstStyle/>
          <a:p>
            <a:pPr marL="0" indent="0" algn="ctr" eaLnBrk="1" hangingPunct="1">
              <a:lnSpc>
                <a:spcPct val="90000"/>
              </a:lnSpc>
              <a:buNone/>
            </a:pPr>
            <a:r>
              <a:rPr lang="en-US" dirty="0">
                <a:solidFill>
                  <a:schemeClr val="accent1">
                    <a:lumMod val="90000"/>
                  </a:schemeClr>
                </a:solidFill>
              </a:rPr>
              <a:t>That is, </a:t>
            </a:r>
            <a:r>
              <a:rPr lang="en-US" b="1" dirty="0"/>
              <a:t>the drama is of more significance to the viewers or community than to the individuals </a:t>
            </a:r>
            <a:r>
              <a:rPr lang="en-US" b="1" dirty="0">
                <a:solidFill>
                  <a:schemeClr val="accent1">
                    <a:lumMod val="90000"/>
                  </a:schemeClr>
                </a:solidFill>
              </a:rPr>
              <a:t>because of its symbolism and generality</a:t>
            </a:r>
          </a:p>
          <a:p>
            <a:pPr eaLnBrk="1" hangingPunct="1">
              <a:lnSpc>
                <a:spcPct val="90000"/>
              </a:lnSpc>
            </a:pPr>
            <a:endParaRPr lang="en-US" sz="1200" dirty="0"/>
          </a:p>
          <a:p>
            <a:pPr marL="465138" lvl="1" indent="-233363" eaLnBrk="1" hangingPunct="1">
              <a:lnSpc>
                <a:spcPct val="90000"/>
              </a:lnSpc>
            </a:pPr>
            <a:r>
              <a:rPr lang="en-US" dirty="0">
                <a:solidFill>
                  <a:schemeClr val="accent1">
                    <a:lumMod val="90000"/>
                  </a:schemeClr>
                </a:solidFill>
              </a:rPr>
              <a:t>This pattern of behavior is the </a:t>
            </a:r>
            <a:r>
              <a:rPr lang="en-US" sz="3200" b="1" dirty="0">
                <a:solidFill>
                  <a:schemeClr val="accent1">
                    <a:lumMod val="90000"/>
                  </a:schemeClr>
                </a:solidFill>
              </a:rPr>
              <a:t>opposite of that of the Anglo-Saxon</a:t>
            </a:r>
            <a:r>
              <a:rPr lang="en-US" dirty="0">
                <a:solidFill>
                  <a:schemeClr val="accent1">
                    <a:lumMod val="90000"/>
                  </a:schemeClr>
                </a:solidFill>
              </a:rPr>
              <a:t>, which emphasizes that a person should control emotions and not express them or, as the British say, keep a stiff upper lip.</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solidFill>
                  <a:srgbClr val="000000"/>
                </a:solidFill>
              </a:rPr>
              <a:t>The </a:t>
            </a:r>
            <a:r>
              <a:rPr lang="en-US" sz="6000" dirty="0">
                <a:solidFill>
                  <a:srgbClr val="000000"/>
                </a:solidFill>
              </a:rPr>
              <a:t>piazza</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2515" name="Rectangle 3"/>
          <p:cNvSpPr>
            <a:spLocks noGrp="1" noChangeArrowheads="1"/>
          </p:cNvSpPr>
          <p:nvPr>
            <p:ph type="body" idx="1"/>
          </p:nvPr>
        </p:nvSpPr>
        <p:spPr>
          <a:xfrm>
            <a:off x="914400" y="1600200"/>
            <a:ext cx="7315200" cy="4687437"/>
          </a:xfrm>
        </p:spPr>
        <p:txBody>
          <a:bodyPr/>
          <a:lstStyle/>
          <a:p>
            <a:pPr marL="0" lvl="1" indent="0" algn="ctr" eaLnBrk="1" hangingPunct="1">
              <a:lnSpc>
                <a:spcPct val="80000"/>
              </a:lnSpc>
              <a:buNone/>
            </a:pPr>
            <a:r>
              <a:rPr lang="en-US" dirty="0"/>
              <a:t>Because of the importance of drama in everyday life, Italians value </a:t>
            </a:r>
            <a:r>
              <a:rPr lang="en-US" sz="3200" b="1" dirty="0"/>
              <a:t>the piazza </a:t>
            </a:r>
            <a:r>
              <a:rPr lang="en-US" dirty="0"/>
              <a:t>as the center of every town and village</a:t>
            </a:r>
          </a:p>
          <a:p>
            <a:pPr eaLnBrk="1" hangingPunct="1">
              <a:lnSpc>
                <a:spcPct val="80000"/>
              </a:lnSpc>
            </a:pPr>
            <a:endParaRPr lang="en-US" sz="900" dirty="0"/>
          </a:p>
          <a:p>
            <a:pPr lvl="1" eaLnBrk="1" hangingPunct="1">
              <a:lnSpc>
                <a:spcPct val="110000"/>
              </a:lnSpc>
            </a:pPr>
            <a:r>
              <a:rPr lang="en-US" sz="2000" dirty="0"/>
              <a:t>It is </a:t>
            </a:r>
            <a:r>
              <a:rPr lang="en-US" sz="3200" b="1" dirty="0"/>
              <a:t>the stage </a:t>
            </a:r>
            <a:r>
              <a:rPr lang="en-US" sz="2000" dirty="0"/>
              <a:t>on which people gather to share conversation and relate experiences</a:t>
            </a:r>
          </a:p>
          <a:p>
            <a:pPr lvl="1" eaLnBrk="1" hangingPunct="1">
              <a:lnSpc>
                <a:spcPct val="80000"/>
              </a:lnSpc>
            </a:pPr>
            <a:endParaRPr lang="en-US" sz="2000" dirty="0"/>
          </a:p>
          <a:p>
            <a:pPr lvl="1" eaLnBrk="1" hangingPunct="1">
              <a:lnSpc>
                <a:spcPct val="80000"/>
              </a:lnSpc>
            </a:pPr>
            <a:r>
              <a:rPr lang="en-US" sz="2000" dirty="0"/>
              <a:t>The actions that take place in the piazza are </a:t>
            </a:r>
            <a:br>
              <a:rPr lang="en-US" sz="2000" dirty="0"/>
            </a:br>
            <a:r>
              <a:rPr lang="en-US" sz="3200" b="1" dirty="0"/>
              <a:t>minor dramas </a:t>
            </a:r>
            <a:r>
              <a:rPr lang="en-US" sz="2000" dirty="0"/>
              <a:t>of Italian life</a:t>
            </a:r>
          </a:p>
          <a:p>
            <a:pPr lvl="1" eaLnBrk="1" hangingPunct="1">
              <a:lnSpc>
                <a:spcPct val="80000"/>
              </a:lnSpc>
            </a:pPr>
            <a:endParaRPr lang="en-US" sz="1200" dirty="0"/>
          </a:p>
          <a:p>
            <a:pPr lvl="1" eaLnBrk="1" hangingPunct="1">
              <a:lnSpc>
                <a:spcPct val="110000"/>
              </a:lnSpc>
            </a:pPr>
            <a:r>
              <a:rPr lang="en-US" sz="2000" dirty="0"/>
              <a:t>“everyone knows that gatherings will occur at </a:t>
            </a:r>
            <a:br>
              <a:rPr lang="en-US" sz="2000" dirty="0"/>
            </a:br>
            <a:r>
              <a:rPr lang="en-US" sz="2400" b="1" dirty="0"/>
              <a:t>regular times </a:t>
            </a:r>
            <a:r>
              <a:rPr lang="en-US" sz="2000" dirty="0"/>
              <a:t>at the piazza, usually around noon and at 5 or 6 p.m. after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2515" name="Rectangle 3"/>
          <p:cNvSpPr>
            <a:spLocks noGrp="1" noChangeArrowheads="1"/>
          </p:cNvSpPr>
          <p:nvPr>
            <p:ph type="body" idx="1"/>
          </p:nvPr>
        </p:nvSpPr>
        <p:spPr>
          <a:xfrm>
            <a:off x="914400" y="1600200"/>
            <a:ext cx="7315200" cy="4687437"/>
          </a:xfrm>
        </p:spPr>
        <p:txBody>
          <a:bodyPr/>
          <a:lstStyle/>
          <a:p>
            <a:pPr marL="0" lvl="1" indent="0" algn="ctr" eaLnBrk="1" hangingPunct="1">
              <a:lnSpc>
                <a:spcPct val="80000"/>
              </a:lnSpc>
              <a:buNone/>
            </a:pPr>
            <a:r>
              <a:rPr lang="en-US" dirty="0">
                <a:solidFill>
                  <a:schemeClr val="accent1">
                    <a:lumMod val="90000"/>
                  </a:schemeClr>
                </a:solidFill>
              </a:rPr>
              <a:t>Because of the importance of drama in everyday life, Italians value </a:t>
            </a:r>
            <a:r>
              <a:rPr lang="en-US" sz="3200" b="1" dirty="0"/>
              <a:t>the piazza </a:t>
            </a:r>
            <a:r>
              <a:rPr lang="en-US" dirty="0">
                <a:solidFill>
                  <a:schemeClr val="accent1">
                    <a:lumMod val="90000"/>
                  </a:schemeClr>
                </a:solidFill>
              </a:rPr>
              <a:t>as the center of every town and village</a:t>
            </a:r>
          </a:p>
          <a:p>
            <a:pPr eaLnBrk="1" hangingPunct="1">
              <a:lnSpc>
                <a:spcPct val="80000"/>
              </a:lnSpc>
            </a:pPr>
            <a:endParaRPr lang="en-US" sz="900" dirty="0"/>
          </a:p>
          <a:p>
            <a:pPr lvl="1" eaLnBrk="1" hangingPunct="1">
              <a:lnSpc>
                <a:spcPct val="110000"/>
              </a:lnSpc>
            </a:pPr>
            <a:r>
              <a:rPr lang="en-US" sz="2000" dirty="0">
                <a:solidFill>
                  <a:schemeClr val="accent1">
                    <a:lumMod val="90000"/>
                  </a:schemeClr>
                </a:solidFill>
              </a:rPr>
              <a:t>It is </a:t>
            </a:r>
            <a:r>
              <a:rPr lang="en-US" sz="3200" b="1" dirty="0"/>
              <a:t>the stage </a:t>
            </a:r>
            <a:r>
              <a:rPr lang="en-US" sz="2000" dirty="0">
                <a:solidFill>
                  <a:schemeClr val="accent1">
                    <a:lumMod val="90000"/>
                  </a:schemeClr>
                </a:solidFill>
              </a:rPr>
              <a:t>on which people gather to share conversation and relate experiences</a:t>
            </a:r>
          </a:p>
          <a:p>
            <a:pPr lvl="1" eaLnBrk="1" hangingPunct="1">
              <a:lnSpc>
                <a:spcPct val="80000"/>
              </a:lnSpc>
            </a:pPr>
            <a:endParaRPr lang="en-US" sz="2000" dirty="0"/>
          </a:p>
          <a:p>
            <a:pPr lvl="1" eaLnBrk="1" hangingPunct="1">
              <a:lnSpc>
                <a:spcPct val="80000"/>
              </a:lnSpc>
            </a:pPr>
            <a:r>
              <a:rPr lang="en-US" sz="2000" dirty="0">
                <a:solidFill>
                  <a:schemeClr val="accent1">
                    <a:lumMod val="90000"/>
                  </a:schemeClr>
                </a:solidFill>
              </a:rPr>
              <a:t>The actions that take place in the piazza are </a:t>
            </a:r>
            <a:br>
              <a:rPr lang="en-US" sz="2000" dirty="0"/>
            </a:br>
            <a:r>
              <a:rPr lang="en-US" sz="3200" b="1" dirty="0"/>
              <a:t>minor dramas </a:t>
            </a:r>
            <a:r>
              <a:rPr lang="en-US" sz="2000" dirty="0">
                <a:solidFill>
                  <a:schemeClr val="accent1">
                    <a:lumMod val="90000"/>
                  </a:schemeClr>
                </a:solidFill>
              </a:rPr>
              <a:t>of Italian life</a:t>
            </a:r>
          </a:p>
          <a:p>
            <a:pPr lvl="1" eaLnBrk="1" hangingPunct="1">
              <a:lnSpc>
                <a:spcPct val="80000"/>
              </a:lnSpc>
            </a:pPr>
            <a:endParaRPr lang="en-US" sz="1200" dirty="0"/>
          </a:p>
          <a:p>
            <a:pPr lvl="1" eaLnBrk="1" hangingPunct="1">
              <a:lnSpc>
                <a:spcPct val="110000"/>
              </a:lnSpc>
            </a:pPr>
            <a:r>
              <a:rPr lang="en-US" sz="2000" dirty="0">
                <a:solidFill>
                  <a:schemeClr val="accent1">
                    <a:lumMod val="90000"/>
                  </a:schemeClr>
                </a:solidFill>
              </a:rPr>
              <a:t>“everyone knows that gatherings will occur at </a:t>
            </a:r>
            <a:br>
              <a:rPr lang="en-US" sz="2000" dirty="0"/>
            </a:br>
            <a:r>
              <a:rPr lang="en-US" sz="2400" b="1" dirty="0"/>
              <a:t>regular times </a:t>
            </a:r>
            <a:r>
              <a:rPr lang="en-US" sz="2000" dirty="0">
                <a:solidFill>
                  <a:schemeClr val="accent1">
                    <a:lumMod val="90000"/>
                  </a:schemeClr>
                </a:solidFill>
              </a:rPr>
              <a:t>at the piazza, usually around noon and at 5 or 6 p.m. after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4564" name="Picture 4"/>
          <p:cNvPicPr>
            <a:picLocks noChangeAspect="1" noChangeArrowheads="1"/>
          </p:cNvPicPr>
          <p:nvPr/>
        </p:nvPicPr>
        <p:blipFill>
          <a:blip r:embed="rId2" cstate="print"/>
          <a:srcRect/>
          <a:stretch>
            <a:fillRect/>
          </a:stretch>
        </p:blipFill>
        <p:spPr bwMode="auto">
          <a:xfrm>
            <a:off x="0" y="495"/>
            <a:ext cx="9144000" cy="6857505"/>
          </a:xfrm>
          <a:prstGeom prst="rect">
            <a:avLst/>
          </a:prstGeom>
          <a:noFill/>
          <a:ln w="9525">
            <a:noFill/>
            <a:miter lim="800000"/>
            <a:headEnd/>
            <a:tailEnd/>
          </a:ln>
        </p:spPr>
      </p:pic>
      <p:sp>
        <p:nvSpPr>
          <p:cNvPr id="5" name="Rectangle 3"/>
          <p:cNvSpPr>
            <a:spLocks noChangeArrowheads="1"/>
          </p:cNvSpPr>
          <p:nvPr/>
        </p:nvSpPr>
        <p:spPr bwMode="auto">
          <a:xfrm>
            <a:off x="3132138" y="6171198"/>
            <a:ext cx="3251211" cy="338554"/>
          </a:xfrm>
          <a:prstGeom prst="rect">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Piazza </a:t>
            </a:r>
            <a:r>
              <a:rPr kumimoji="0" lang="en-US" sz="16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dei</a:t>
            </a:r>
            <a:r>
              <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r>
              <a:rPr kumimoji="0" lang="en-US" sz="16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Mercanti</a:t>
            </a: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Milan </a:t>
            </a:r>
          </a:p>
        </p:txBody>
      </p:sp>
      <p:sp>
        <p:nvSpPr>
          <p:cNvPr id="6" name="Rectangle 2"/>
          <p:cNvSpPr>
            <a:spLocks noChangeArrowheads="1"/>
          </p:cNvSpPr>
          <p:nvPr/>
        </p:nvSpPr>
        <p:spPr bwMode="auto">
          <a:xfrm>
            <a:off x="3151602" y="6551842"/>
            <a:ext cx="283603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http://tintore.org/cgi-bin/article.cgi?article_id=110</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6612" name="Picture 5"/>
          <p:cNvPicPr>
            <a:picLocks noChangeAspect="1" noChangeArrowheads="1"/>
          </p:cNvPicPr>
          <p:nvPr/>
        </p:nvPicPr>
        <p:blipFill>
          <a:blip r:embed="rId2" cstate="print"/>
          <a:srcRect/>
          <a:stretch>
            <a:fillRect/>
          </a:stretch>
        </p:blipFill>
        <p:spPr bwMode="auto">
          <a:xfrm>
            <a:off x="0" y="0"/>
            <a:ext cx="9144000" cy="6857505"/>
          </a:xfrm>
          <a:prstGeom prst="rect">
            <a:avLst/>
          </a:prstGeom>
          <a:noFill/>
          <a:ln w="9525">
            <a:noFill/>
            <a:miter lim="800000"/>
            <a:headEnd/>
            <a:tailEnd/>
          </a:ln>
        </p:spPr>
      </p:pic>
      <p:sp>
        <p:nvSpPr>
          <p:cNvPr id="5" name="Rectangle 5"/>
          <p:cNvSpPr>
            <a:spLocks noChangeArrowheads="1"/>
          </p:cNvSpPr>
          <p:nvPr/>
        </p:nvSpPr>
        <p:spPr bwMode="auto">
          <a:xfrm>
            <a:off x="1865413" y="6172200"/>
            <a:ext cx="6026009" cy="369332"/>
          </a:xfrm>
          <a:prstGeom prst="rect">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Fontana del </a:t>
            </a:r>
            <a:r>
              <a:rPr kumimoji="0" lang="en-US" sz="18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Nettuno</a:t>
            </a:r>
            <a:r>
              <a:rPr kumimoji="0" lang="en-US" sz="1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in Piazza </a:t>
            </a:r>
            <a:r>
              <a:rPr kumimoji="0" lang="en-US" sz="18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Navone</a:t>
            </a: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Rome</a:t>
            </a:r>
          </a:p>
        </p:txBody>
      </p:sp>
      <p:sp>
        <p:nvSpPr>
          <p:cNvPr id="6" name="Rectangle 2"/>
          <p:cNvSpPr>
            <a:spLocks noChangeArrowheads="1"/>
          </p:cNvSpPr>
          <p:nvPr/>
        </p:nvSpPr>
        <p:spPr bwMode="auto">
          <a:xfrm>
            <a:off x="2503989" y="6551842"/>
            <a:ext cx="413125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rPr>
              <a:t>http://</a:t>
            </a: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www.traveladventures.org/continents/europe/romefountains01.shtml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transition/>
</p:sld>
</file>

<file path=ppt/slides/slide6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6610" name="Rectangle 2"/>
          <p:cNvSpPr>
            <a:spLocks noChangeArrowheads="1"/>
          </p:cNvSpPr>
          <p:nvPr/>
        </p:nvSpPr>
        <p:spPr bwMode="auto">
          <a:xfrm>
            <a:off x="3317513" y="6551842"/>
            <a:ext cx="2504212"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https://en.wikipedia.org/wiki/Trevi_Fountain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7670"/>
            <a:ext cx="9144000" cy="60693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a:spLocks noChangeArrowheads="1"/>
          </p:cNvSpPr>
          <p:nvPr/>
        </p:nvSpPr>
        <p:spPr bwMode="auto">
          <a:xfrm>
            <a:off x="3136535" y="6123057"/>
            <a:ext cx="2648482" cy="338554"/>
          </a:xfrm>
          <a:prstGeom prst="rect">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Trevi</a:t>
            </a: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Fountain, Rome</a:t>
            </a:r>
          </a:p>
        </p:txBody>
      </p:sp>
    </p:spTree>
    <p:extLst>
      <p:ext uri="{BB962C8B-B14F-4D97-AF65-F5344CB8AC3E}">
        <p14:creationId xmlns:p14="http://schemas.microsoft.com/office/powerpoint/2010/main" val="2904568480"/>
      </p:ext>
    </p:extLst>
  </p:cSld>
  <p:clrMapOvr>
    <a:masterClrMapping/>
  </p:clrMapOvr>
  <p:transition/>
</p:sld>
</file>

<file path=ppt/slides/slide6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7636" name="Picture 4"/>
          <p:cNvPicPr>
            <a:picLocks noChangeAspect="1" noChangeArrowheads="1"/>
          </p:cNvPicPr>
          <p:nvPr/>
        </p:nvPicPr>
        <p:blipFill>
          <a:blip r:embed="rId2" cstate="print"/>
          <a:srcRect/>
          <a:stretch>
            <a:fillRect/>
          </a:stretch>
        </p:blipFill>
        <p:spPr bwMode="auto">
          <a:xfrm>
            <a:off x="0" y="381000"/>
            <a:ext cx="9144000" cy="6082927"/>
          </a:xfrm>
          <a:prstGeom prst="rect">
            <a:avLst/>
          </a:prstGeom>
          <a:noFill/>
          <a:ln w="9525">
            <a:noFill/>
            <a:miter lim="800000"/>
            <a:headEnd/>
            <a:tailEnd/>
          </a:ln>
        </p:spPr>
      </p:pic>
      <p:sp>
        <p:nvSpPr>
          <p:cNvPr id="5" name="Rectangle 3"/>
          <p:cNvSpPr>
            <a:spLocks noChangeArrowheads="1"/>
          </p:cNvSpPr>
          <p:nvPr/>
        </p:nvSpPr>
        <p:spPr bwMode="auto">
          <a:xfrm>
            <a:off x="2710542" y="5987048"/>
            <a:ext cx="4129657" cy="338554"/>
          </a:xfrm>
          <a:prstGeom prst="rect">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Piazza </a:t>
            </a: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of St. Peters, The Holy See </a:t>
            </a:r>
          </a:p>
        </p:txBody>
      </p:sp>
      <p:sp>
        <p:nvSpPr>
          <p:cNvPr id="6" name="Rectangle 2"/>
          <p:cNvSpPr>
            <a:spLocks noChangeArrowheads="1"/>
          </p:cNvSpPr>
          <p:nvPr/>
        </p:nvSpPr>
        <p:spPr bwMode="auto">
          <a:xfrm>
            <a:off x="2629023" y="6551842"/>
            <a:ext cx="3881191"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rPr>
              <a:t>http://</a:t>
            </a: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dl.lib.brown.edu:8080/exist/mjp/plookup.xq?id=BerniniGiovanni</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8660" name="Picture 6"/>
          <p:cNvPicPr>
            <a:picLocks noChangeAspect="1" noChangeArrowheads="1"/>
          </p:cNvPicPr>
          <p:nvPr/>
        </p:nvPicPr>
        <p:blipFill>
          <a:blip r:embed="rId2" cstate="print"/>
          <a:srcRect/>
          <a:stretch>
            <a:fillRect/>
          </a:stretch>
        </p:blipFill>
        <p:spPr bwMode="auto">
          <a:xfrm rot="21446776">
            <a:off x="2130845" y="199519"/>
            <a:ext cx="5035438" cy="6796677"/>
          </a:xfrm>
          <a:prstGeom prst="rect">
            <a:avLst/>
          </a:prstGeom>
          <a:noFill/>
          <a:ln w="9525">
            <a:noFill/>
            <a:miter lim="800000"/>
            <a:headEnd/>
            <a:tailEnd/>
          </a:ln>
        </p:spPr>
      </p:pic>
      <p:sp>
        <p:nvSpPr>
          <p:cNvPr id="850952" name="Text Box 8"/>
          <p:cNvSpPr txBox="1">
            <a:spLocks noChangeArrowheads="1"/>
          </p:cNvSpPr>
          <p:nvPr/>
        </p:nvSpPr>
        <p:spPr bwMode="auto">
          <a:xfrm>
            <a:off x="5441950" y="2819400"/>
            <a:ext cx="1339850" cy="5794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1496</a:t>
            </a:r>
          </a:p>
        </p:txBody>
      </p:sp>
      <p:sp>
        <p:nvSpPr>
          <p:cNvPr id="7" name="Rectangle 2"/>
          <p:cNvSpPr>
            <a:spLocks noChangeArrowheads="1"/>
          </p:cNvSpPr>
          <p:nvPr/>
        </p:nvSpPr>
        <p:spPr bwMode="auto">
          <a:xfrm>
            <a:off x="2629023" y="6551842"/>
            <a:ext cx="3881191"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rPr>
              <a:t>http://</a:t>
            </a: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dl.lib.brown.edu:8080/exist/mjp/plookup.xq?id=BerniniGiovanni</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3"/>
          <p:cNvSpPr>
            <a:spLocks noChangeArrowheads="1"/>
          </p:cNvSpPr>
          <p:nvPr/>
        </p:nvSpPr>
        <p:spPr bwMode="auto">
          <a:xfrm>
            <a:off x="3162300" y="5896334"/>
            <a:ext cx="3102131" cy="338554"/>
          </a:xfrm>
          <a:prstGeom prst="rect">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Piazza </a:t>
            </a: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San Marco, Venice</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9218" name="Picture 2" descr="https://www.walksofitaly.com/blog/wp-content/uploads/2012/11/2367910709_e6442a97cc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2729182" y="6553200"/>
            <a:ext cx="365516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https://www.walksofitaly.com/blog/venice/flooding-acqua-alta-tips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3" name="Rectangle 2"/>
          <p:cNvSpPr/>
          <p:nvPr/>
        </p:nvSpPr>
        <p:spPr>
          <a:xfrm>
            <a:off x="914400" y="5334000"/>
            <a:ext cx="7315200" cy="1015663"/>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 . </a:t>
            </a:r>
            <a:r>
              <a:rPr kumimoji="0" lang="en-US" sz="20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acqua</a:t>
            </a:r>
            <a:r>
              <a:rPr kumimoji="0" lang="en-US" sz="20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r>
              <a:rPr kumimoji="0" lang="en-US" sz="2000" b="1" i="1"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alta</a:t>
            </a:r>
            <a:r>
              <a:rPr kumimoji="0" lang="en-US" sz="20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 . . water reaching 110 cm, at which point flooding covers 14 percent of Venice, happens about four times a year.”</a:t>
            </a:r>
          </a:p>
        </p:txBody>
      </p:sp>
      <p:sp>
        <p:nvSpPr>
          <p:cNvPr id="6" name="Rectangle 3"/>
          <p:cNvSpPr>
            <a:spLocks noChangeArrowheads="1"/>
          </p:cNvSpPr>
          <p:nvPr/>
        </p:nvSpPr>
        <p:spPr bwMode="auto">
          <a:xfrm>
            <a:off x="811997" y="4387334"/>
            <a:ext cx="7520008" cy="707886"/>
          </a:xfrm>
          <a:prstGeom prst="rect">
            <a:avLst/>
          </a:prstGeom>
          <a:noFill/>
          <a:ln w="9525">
            <a:noFill/>
            <a:miter lim="800000"/>
            <a:headEnd/>
            <a:tailEnd/>
          </a:ln>
        </p:spPr>
        <p:txBody>
          <a:bodyPr wrap="none"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Piazza </a:t>
            </a: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San Marco, Venice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(the same one that floods about four times a year)</a:t>
            </a:r>
          </a:p>
        </p:txBody>
      </p:sp>
    </p:spTree>
    <p:extLst>
      <p:ext uri="{BB962C8B-B14F-4D97-AF65-F5344CB8AC3E}">
        <p14:creationId xmlns:p14="http://schemas.microsoft.com/office/powerpoint/2010/main" val="2133395672"/>
      </p:ext>
    </p:extLst>
  </p:cSld>
  <p:clrMapOvr>
    <a:masterClrMapping/>
  </p:clrMapOvr>
  <p:transition/>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9683" name="Rectangle 3"/>
          <p:cNvSpPr>
            <a:spLocks noGrp="1" noChangeArrowheads="1"/>
          </p:cNvSpPr>
          <p:nvPr>
            <p:ph type="body" idx="1"/>
          </p:nvPr>
        </p:nvSpPr>
        <p:spPr>
          <a:xfrm>
            <a:off x="914400" y="1600200"/>
            <a:ext cx="7315200" cy="4407360"/>
          </a:xfrm>
        </p:spPr>
        <p:txBody>
          <a:bodyPr/>
          <a:lstStyle/>
          <a:p>
            <a:pPr marL="0" indent="0" algn="ctr" eaLnBrk="1" hangingPunct="1">
              <a:lnSpc>
                <a:spcPct val="90000"/>
              </a:lnSpc>
              <a:buNone/>
            </a:pPr>
            <a:endParaRPr lang="en-US" sz="2400" dirty="0"/>
          </a:p>
          <a:p>
            <a:pPr marL="0" indent="0" algn="ctr" eaLnBrk="1" hangingPunct="1">
              <a:lnSpc>
                <a:spcPct val="90000"/>
              </a:lnSpc>
              <a:buNone/>
            </a:pPr>
            <a:r>
              <a:rPr lang="en-US" sz="2400" dirty="0"/>
              <a:t>Even in Italian cities where there is no central piazza, it is well-known that </a:t>
            </a:r>
          </a:p>
          <a:p>
            <a:pPr marL="0" indent="0" algn="ctr" eaLnBrk="1" hangingPunct="1">
              <a:lnSpc>
                <a:spcPct val="90000"/>
              </a:lnSpc>
              <a:buNone/>
            </a:pPr>
            <a:r>
              <a:rPr lang="en-US" sz="3600" b="1" dirty="0"/>
              <a:t>certain avenues</a:t>
            </a:r>
            <a:r>
              <a:rPr lang="en-US" dirty="0"/>
              <a:t> </a:t>
            </a:r>
            <a:r>
              <a:rPr lang="en-US" b="1" dirty="0"/>
              <a:t>serve as substitutes </a:t>
            </a:r>
            <a:r>
              <a:rPr lang="en-US" sz="2400" dirty="0"/>
              <a:t>for them, and the village-like behavior is replaced along them</a:t>
            </a:r>
          </a:p>
          <a:p>
            <a:pPr marL="0" indent="0" algn="ctr" eaLnBrk="1" hangingPunct="1">
              <a:lnSpc>
                <a:spcPct val="90000"/>
              </a:lnSpc>
              <a:buNone/>
            </a:pPr>
            <a:endParaRPr lang="en-US" sz="1200" dirty="0"/>
          </a:p>
          <a:p>
            <a:pPr lvl="1" eaLnBrk="1" hangingPunct="1">
              <a:lnSpc>
                <a:spcPct val="90000"/>
              </a:lnSpc>
            </a:pPr>
            <a:r>
              <a:rPr lang="en-US" dirty="0"/>
              <a:t>On these avenues there are many </a:t>
            </a:r>
            <a:r>
              <a:rPr lang="en-US" sz="3200" b="1" dirty="0"/>
              <a:t>outdoor caf</a:t>
            </a:r>
            <a:r>
              <a:rPr lang="en-US" sz="3200" b="1" dirty="0">
                <a:cs typeface="Arial" charset="0"/>
              </a:rPr>
              <a:t>és</a:t>
            </a:r>
            <a:endParaRPr lang="en-US" b="1" dirty="0">
              <a:cs typeface="Arial" charset="0"/>
            </a:endParaRPr>
          </a:p>
          <a:p>
            <a:pPr lvl="2" eaLnBrk="1" hangingPunct="1">
              <a:lnSpc>
                <a:spcPct val="90000"/>
              </a:lnSpc>
            </a:pPr>
            <a:r>
              <a:rPr lang="en-US" dirty="0">
                <a:cs typeface="Arial" charset="0"/>
              </a:rPr>
              <a:t>Italy has far more bars and restaurants per capita than comparable European nations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0707" name="Rectangle 3"/>
          <p:cNvSpPr>
            <a:spLocks noGrp="1" noChangeArrowheads="1"/>
          </p:cNvSpPr>
          <p:nvPr>
            <p:ph type="body" idx="1"/>
          </p:nvPr>
        </p:nvSpPr>
        <p:spPr>
          <a:xfrm>
            <a:off x="914400" y="1600200"/>
            <a:ext cx="7315200" cy="4632037"/>
          </a:xfrm>
        </p:spPr>
        <p:txBody>
          <a:bodyPr/>
          <a:lstStyle/>
          <a:p>
            <a:pPr marL="0" lvl="1" indent="0" algn="ctr" eaLnBrk="1" hangingPunct="1">
              <a:lnSpc>
                <a:spcPct val="90000"/>
              </a:lnSpc>
              <a:buNone/>
            </a:pPr>
            <a:r>
              <a:rPr lang="en-US" sz="2400" dirty="0">
                <a:solidFill>
                  <a:schemeClr val="accent1"/>
                </a:solidFill>
              </a:rPr>
              <a:t>On these avenues there are many </a:t>
            </a:r>
            <a:r>
              <a:rPr lang="en-US" b="1" dirty="0">
                <a:solidFill>
                  <a:schemeClr val="accent1"/>
                </a:solidFill>
              </a:rPr>
              <a:t>outdoor caf</a:t>
            </a:r>
            <a:r>
              <a:rPr lang="en-US" b="1" dirty="0">
                <a:solidFill>
                  <a:schemeClr val="accent1"/>
                </a:solidFill>
                <a:cs typeface="Arial" charset="0"/>
              </a:rPr>
              <a:t>és</a:t>
            </a:r>
            <a:endParaRPr lang="en-US" sz="2400" b="1" dirty="0">
              <a:solidFill>
                <a:schemeClr val="accent1"/>
              </a:solidFill>
              <a:cs typeface="Arial" charset="0"/>
            </a:endParaRPr>
          </a:p>
          <a:p>
            <a:pPr lvl="2" eaLnBrk="1" hangingPunct="1">
              <a:lnSpc>
                <a:spcPct val="90000"/>
              </a:lnSpc>
            </a:pPr>
            <a:r>
              <a:rPr lang="en-US" dirty="0">
                <a:solidFill>
                  <a:schemeClr val="accent1"/>
                </a:solidFill>
                <a:cs typeface="Arial" charset="0"/>
              </a:rPr>
              <a:t>Italy has </a:t>
            </a:r>
            <a:r>
              <a:rPr lang="en-US" sz="2800" b="1" dirty="0">
                <a:solidFill>
                  <a:srgbClr val="000000"/>
                </a:solidFill>
                <a:cs typeface="Arial" charset="0"/>
              </a:rPr>
              <a:t>far more bars and restaurants </a:t>
            </a:r>
            <a:r>
              <a:rPr lang="en-US" dirty="0">
                <a:solidFill>
                  <a:schemeClr val="accent1"/>
                </a:solidFill>
                <a:cs typeface="Arial" charset="0"/>
              </a:rPr>
              <a:t>per capita than comparable European nations</a:t>
            </a:r>
          </a:p>
          <a:p>
            <a:pPr lvl="2" eaLnBrk="1" hangingPunct="1">
              <a:lnSpc>
                <a:spcPct val="90000"/>
              </a:lnSpc>
            </a:pPr>
            <a:endParaRPr lang="en-US" dirty="0">
              <a:cs typeface="Arial" charset="0"/>
            </a:endParaRPr>
          </a:p>
          <a:p>
            <a:pPr lvl="3" eaLnBrk="1" hangingPunct="1">
              <a:lnSpc>
                <a:spcPct val="90000"/>
              </a:lnSpc>
            </a:pPr>
            <a:r>
              <a:rPr lang="en-US" sz="2800" b="1" dirty="0">
                <a:solidFill>
                  <a:srgbClr val="FF0000"/>
                </a:solidFill>
                <a:cs typeface="Arial" charset="0"/>
              </a:rPr>
              <a:t>Italy:</a:t>
            </a:r>
            <a:r>
              <a:rPr lang="en-US" sz="2400" dirty="0">
                <a:solidFill>
                  <a:srgbClr val="FF0000"/>
                </a:solidFill>
                <a:cs typeface="Arial" charset="0"/>
              </a:rPr>
              <a:t>	   	</a:t>
            </a:r>
            <a:r>
              <a:rPr lang="en-US" sz="2800" b="1" dirty="0">
                <a:solidFill>
                  <a:srgbClr val="FF0000"/>
                </a:solidFill>
                <a:cs typeface="Arial" charset="0"/>
              </a:rPr>
              <a:t>257</a:t>
            </a:r>
            <a:r>
              <a:rPr lang="en-US" sz="2400" dirty="0">
                <a:solidFill>
                  <a:srgbClr val="FF0000"/>
                </a:solidFill>
                <a:cs typeface="Arial" charset="0"/>
              </a:rPr>
              <a:t>   </a:t>
            </a:r>
            <a:r>
              <a:rPr lang="en-US" sz="1800" dirty="0">
                <a:solidFill>
                  <a:srgbClr val="FF0000"/>
                </a:solidFill>
                <a:cs typeface="Arial" charset="0"/>
              </a:rPr>
              <a:t>(inhabitants per café 				    and restaurant)</a:t>
            </a:r>
          </a:p>
          <a:p>
            <a:pPr lvl="3" eaLnBrk="1" hangingPunct="1">
              <a:lnSpc>
                <a:spcPct val="90000"/>
              </a:lnSpc>
            </a:pPr>
            <a:r>
              <a:rPr lang="en-US" sz="2400" dirty="0">
                <a:cs typeface="Arial" charset="0"/>
              </a:rPr>
              <a:t>Britain: 	  	451</a:t>
            </a:r>
          </a:p>
          <a:p>
            <a:pPr lvl="3" eaLnBrk="1" hangingPunct="1">
              <a:lnSpc>
                <a:spcPct val="90000"/>
              </a:lnSpc>
            </a:pPr>
            <a:r>
              <a:rPr lang="en-US" sz="2400" dirty="0">
                <a:cs typeface="Arial" charset="0"/>
              </a:rPr>
              <a:t>France:	   	795 </a:t>
            </a:r>
          </a:p>
          <a:p>
            <a:pPr lvl="3" eaLnBrk="1" hangingPunct="1">
              <a:lnSpc>
                <a:spcPct val="90000"/>
              </a:lnSpc>
            </a:pPr>
            <a:r>
              <a:rPr lang="en-US" sz="2400" dirty="0">
                <a:cs typeface="Arial" charset="0"/>
              </a:rPr>
              <a:t>Germany:	558</a:t>
            </a:r>
          </a:p>
          <a:p>
            <a:pPr lvl="3" eaLnBrk="1" hangingPunct="1">
              <a:lnSpc>
                <a:spcPct val="90000"/>
              </a:lnSpc>
            </a:pPr>
            <a:r>
              <a:rPr lang="en-US" sz="2400" dirty="0">
                <a:cs typeface="Arial" charset="0"/>
              </a:rPr>
              <a:t>Spain:	  	778</a:t>
            </a:r>
          </a:p>
          <a:p>
            <a:pPr lvl="4" eaLnBrk="1" hangingPunct="1">
              <a:lnSpc>
                <a:spcPct val="90000"/>
              </a:lnSpc>
              <a:buFontTx/>
              <a:buNone/>
            </a:pPr>
            <a:r>
              <a:rPr lang="en-US" sz="1200" dirty="0">
                <a:cs typeface="Arial" charset="0"/>
              </a:rPr>
              <a:t>                                       (Richard 1995)</a:t>
            </a:r>
          </a:p>
        </p:txBody>
      </p:sp>
      <p:sp>
        <p:nvSpPr>
          <p:cNvPr id="5" name="AutoShape 8"/>
          <p:cNvSpPr>
            <a:spLocks noChangeArrowheads="1"/>
          </p:cNvSpPr>
          <p:nvPr/>
        </p:nvSpPr>
        <p:spPr bwMode="auto">
          <a:xfrm rot="16200000">
            <a:off x="163399" y="3632539"/>
            <a:ext cx="485775" cy="478745"/>
          </a:xfrm>
          <a:prstGeom prst="downArrow">
            <a:avLst>
              <a:gd name="adj1" fmla="val 50000"/>
              <a:gd name="adj2" fmla="val 50245"/>
            </a:avLst>
          </a:prstGeom>
          <a:solidFill>
            <a:srgbClr val="C00000"/>
          </a:solidFill>
          <a:ln w="38100">
            <a:solidFill>
              <a:srgbClr val="5E574E"/>
            </a:solidFill>
            <a:miter lim="800000"/>
            <a:headEnd/>
            <a:tailEnd/>
          </a:ln>
        </p:spPr>
        <p:txBody>
          <a:bodyPr wrap="none" anchor="ctr"/>
          <a:lstStyle/>
          <a:p>
            <a:pPr algn="ctr">
              <a:defRPr/>
            </a:pPr>
            <a:endParaRPr kumimoji="1" lang="en-US" sz="4800" i="1">
              <a:solidFill>
                <a:srgbClr val="FF0000"/>
              </a:solidFill>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1730" name="Rectangle 4"/>
          <p:cNvSpPr>
            <a:spLocks noChangeArrowheads="1"/>
          </p:cNvSpPr>
          <p:nvPr/>
        </p:nvSpPr>
        <p:spPr bwMode="auto">
          <a:xfrm>
            <a:off x="3059342" y="6551842"/>
            <a:ext cx="2991525" cy="215444"/>
          </a:xfrm>
          <a:prstGeom prst="rect">
            <a:avLst/>
          </a:prstGeom>
          <a:noFill/>
          <a:ln w="9525">
            <a:noFill/>
            <a:miter lim="800000"/>
            <a:headEnd/>
            <a:tailEnd/>
          </a:ln>
        </p:spPr>
        <p:txBody>
          <a:bodyPr wrap="none">
            <a:spAutoFit/>
          </a:bodyPr>
          <a:lstStyle/>
          <a:p>
            <a:r>
              <a:rPr lang="en-US" sz="800" b="0" i="0" dirty="0">
                <a:hlinkClick r:id="rId2"/>
              </a:rPr>
              <a:t>http://www.liveromelikearoman.com/piazzatoday.htm</a:t>
            </a:r>
            <a:endParaRPr lang="en-US" sz="800" b="0" i="0" dirty="0"/>
          </a:p>
        </p:txBody>
      </p:sp>
      <p:pic>
        <p:nvPicPr>
          <p:cNvPr id="201731" name="Picture 7"/>
          <p:cNvPicPr>
            <a:picLocks noChangeAspect="1" noChangeArrowheads="1"/>
          </p:cNvPicPr>
          <p:nvPr/>
        </p:nvPicPr>
        <p:blipFill>
          <a:blip r:embed="rId3" cstate="print"/>
          <a:srcRect/>
          <a:stretch>
            <a:fillRect/>
          </a:stretch>
        </p:blipFill>
        <p:spPr bwMode="auto">
          <a:xfrm>
            <a:off x="685800" y="381000"/>
            <a:ext cx="7772400" cy="5465364"/>
          </a:xfrm>
          <a:prstGeom prst="rect">
            <a:avLst/>
          </a:prstGeom>
          <a:noFill/>
          <a:ln w="9525">
            <a:noFill/>
            <a:miter lim="800000"/>
            <a:headEnd/>
            <a:tailEnd/>
          </a:ln>
        </p:spPr>
      </p:pic>
      <p:sp>
        <p:nvSpPr>
          <p:cNvPr id="201732" name="Rectangle 8"/>
          <p:cNvSpPr>
            <a:spLocks noChangeArrowheads="1"/>
          </p:cNvSpPr>
          <p:nvPr/>
        </p:nvSpPr>
        <p:spPr bwMode="auto">
          <a:xfrm>
            <a:off x="3181350" y="5911850"/>
            <a:ext cx="2762250" cy="336550"/>
          </a:xfrm>
          <a:prstGeom prst="rect">
            <a:avLst/>
          </a:prstGeom>
          <a:noFill/>
          <a:ln w="9525">
            <a:noFill/>
            <a:miter lim="800000"/>
            <a:headEnd/>
            <a:tailEnd/>
          </a:ln>
        </p:spPr>
        <p:txBody>
          <a:bodyPr wrap="none" anchor="ctr">
            <a:spAutoFit/>
          </a:bodyPr>
          <a:lstStyle/>
          <a:p>
            <a:pPr algn="l">
              <a:spcBef>
                <a:spcPct val="0"/>
              </a:spcBef>
            </a:pPr>
            <a:r>
              <a:rPr lang="en-US" sz="1600" b="0" dirty="0">
                <a:solidFill>
                  <a:schemeClr val="bg1"/>
                </a:solidFill>
                <a:effectLst>
                  <a:outerShdw blurRad="38100" dist="38100" dir="2700000" algn="tl">
                    <a:srgbClr val="000000">
                      <a:alpha val="43137"/>
                    </a:srgbClr>
                  </a:outerShdw>
                </a:effectLst>
              </a:rPr>
              <a:t>Piazza </a:t>
            </a:r>
            <a:r>
              <a:rPr lang="en-US" sz="1600" b="0" dirty="0" err="1">
                <a:solidFill>
                  <a:schemeClr val="bg1"/>
                </a:solidFill>
                <a:effectLst>
                  <a:outerShdw blurRad="38100" dist="38100" dir="2700000" algn="tl">
                    <a:srgbClr val="000000">
                      <a:alpha val="43137"/>
                    </a:srgbClr>
                  </a:outerShdw>
                </a:effectLst>
              </a:rPr>
              <a:t>Sant'Egidio</a:t>
            </a:r>
            <a:r>
              <a:rPr lang="en-US" sz="1600" b="0" i="0" dirty="0">
                <a:solidFill>
                  <a:schemeClr val="bg1"/>
                </a:solidFill>
                <a:effectLst>
                  <a:outerShdw blurRad="38100" dist="38100" dir="2700000" algn="tl">
                    <a:srgbClr val="000000">
                      <a:alpha val="43137"/>
                    </a:srgbClr>
                  </a:outerShdw>
                </a:effectLst>
              </a:rPr>
              <a:t>, Rome</a:t>
            </a:r>
            <a:endParaRPr lang="en-US" sz="1600" i="0" dirty="0">
              <a:solidFill>
                <a:schemeClr val="bg1"/>
              </a:solidFill>
              <a:effectLst>
                <a:outerShdw blurRad="38100" dist="38100" dir="2700000" algn="tl">
                  <a:srgbClr val="000000">
                    <a:alpha val="43137"/>
                  </a:srgbClr>
                </a:outerShdw>
              </a:effectLst>
            </a:endParaRP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199683" name="Rectangle 3"/>
          <p:cNvSpPr>
            <a:spLocks noGrp="1" noChangeArrowheads="1"/>
          </p:cNvSpPr>
          <p:nvPr>
            <p:ph type="body" idx="1"/>
          </p:nvPr>
        </p:nvSpPr>
        <p:spPr>
          <a:xfrm>
            <a:off x="914400" y="1600200"/>
            <a:ext cx="7315200" cy="4388894"/>
          </a:xfrm>
        </p:spPr>
        <p:txBody>
          <a:bodyPr/>
          <a:lstStyle/>
          <a:p>
            <a:pPr marL="0" indent="0" algn="ctr" eaLnBrk="1" hangingPunct="1">
              <a:lnSpc>
                <a:spcPct val="90000"/>
              </a:lnSpc>
              <a:buNone/>
            </a:pPr>
            <a:endParaRPr lang="en-US" sz="2400" dirty="0">
              <a:solidFill>
                <a:schemeClr val="accent1">
                  <a:lumMod val="90000"/>
                </a:schemeClr>
              </a:solidFill>
            </a:endParaRPr>
          </a:p>
          <a:p>
            <a:pPr marL="0" indent="0" algn="ctr" eaLnBrk="1" hangingPunct="1">
              <a:lnSpc>
                <a:spcPct val="90000"/>
              </a:lnSpc>
              <a:buNone/>
            </a:pPr>
            <a:r>
              <a:rPr lang="en-US" sz="2400" dirty="0">
                <a:solidFill>
                  <a:schemeClr val="accent1">
                    <a:lumMod val="90000"/>
                  </a:schemeClr>
                </a:solidFill>
              </a:rPr>
              <a:t>Even in Italian cities where there is no central piazza, it is well-known that </a:t>
            </a:r>
          </a:p>
          <a:p>
            <a:pPr marL="0" indent="0" algn="ctr" eaLnBrk="1" hangingPunct="1">
              <a:lnSpc>
                <a:spcPct val="90000"/>
              </a:lnSpc>
              <a:buNone/>
            </a:pPr>
            <a:r>
              <a:rPr lang="en-US" sz="3600" b="1" dirty="0">
                <a:solidFill>
                  <a:schemeClr val="accent1">
                    <a:lumMod val="90000"/>
                  </a:schemeClr>
                </a:solidFill>
              </a:rPr>
              <a:t>certain avenues</a:t>
            </a:r>
            <a:r>
              <a:rPr lang="en-US" dirty="0">
                <a:solidFill>
                  <a:schemeClr val="accent1">
                    <a:lumMod val="90000"/>
                  </a:schemeClr>
                </a:solidFill>
              </a:rPr>
              <a:t> </a:t>
            </a:r>
            <a:r>
              <a:rPr lang="en-US" b="1" dirty="0">
                <a:solidFill>
                  <a:schemeClr val="accent1">
                    <a:lumMod val="90000"/>
                  </a:schemeClr>
                </a:solidFill>
              </a:rPr>
              <a:t>serve as substitutes </a:t>
            </a:r>
            <a:r>
              <a:rPr lang="en-US" sz="2400" dirty="0">
                <a:solidFill>
                  <a:schemeClr val="accent1">
                    <a:lumMod val="90000"/>
                  </a:schemeClr>
                </a:solidFill>
              </a:rPr>
              <a:t>for them, and the village-like behavior is replaced along them</a:t>
            </a:r>
          </a:p>
          <a:p>
            <a:pPr marL="0" indent="0" algn="ctr" eaLnBrk="1" hangingPunct="1">
              <a:lnSpc>
                <a:spcPct val="90000"/>
              </a:lnSpc>
              <a:buNone/>
            </a:pPr>
            <a:endParaRPr lang="en-US" sz="1200" dirty="0"/>
          </a:p>
          <a:p>
            <a:pPr lvl="1" eaLnBrk="1" hangingPunct="1">
              <a:lnSpc>
                <a:spcPct val="90000"/>
              </a:lnSpc>
            </a:pPr>
            <a:r>
              <a:rPr lang="en-US" dirty="0"/>
              <a:t>And if there’s not a proper outdoor caf</a:t>
            </a:r>
            <a:r>
              <a:rPr lang="en-US" dirty="0">
                <a:cs typeface="Arial" charset="0"/>
              </a:rPr>
              <a:t>é</a:t>
            </a:r>
            <a:br>
              <a:rPr lang="en-US" dirty="0">
                <a:cs typeface="Arial" charset="0"/>
              </a:rPr>
            </a:br>
            <a:r>
              <a:rPr lang="en-US" dirty="0">
                <a:cs typeface="Arial" charset="0"/>
              </a:rPr>
              <a:t>there will still be tables and chairs and other places to sit and visit in the public space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1730" name="Rectangle 4"/>
          <p:cNvSpPr>
            <a:spLocks noChangeArrowheads="1"/>
          </p:cNvSpPr>
          <p:nvPr/>
        </p:nvSpPr>
        <p:spPr bwMode="auto">
          <a:xfrm>
            <a:off x="3815963" y="6199496"/>
            <a:ext cx="1478290" cy="276999"/>
          </a:xfrm>
          <a:prstGeom prst="rect">
            <a:avLst/>
          </a:prstGeom>
          <a:noFill/>
          <a:ln w="9525">
            <a:noFill/>
            <a:miter lim="800000"/>
            <a:headEnd/>
            <a:tailEnd/>
          </a:ln>
        </p:spPr>
        <p:txBody>
          <a:bodyPr wrap="none">
            <a:spAutoFit/>
          </a:bodyPr>
          <a:lstStyle/>
          <a:p>
            <a:r>
              <a:rPr lang="en-US" sz="1200" b="0" i="0" dirty="0">
                <a:solidFill>
                  <a:srgbClr val="FFFFFF"/>
                </a:solidFill>
              </a:rPr>
              <a:t>Willie Henderson</a:t>
            </a:r>
          </a:p>
        </p:txBody>
      </p:sp>
      <p:sp>
        <p:nvSpPr>
          <p:cNvPr id="201732" name="Rectangle 8"/>
          <p:cNvSpPr>
            <a:spLocks noChangeArrowheads="1"/>
          </p:cNvSpPr>
          <p:nvPr/>
        </p:nvSpPr>
        <p:spPr bwMode="auto">
          <a:xfrm>
            <a:off x="1066800" y="5894696"/>
            <a:ext cx="6977295" cy="338554"/>
          </a:xfrm>
          <a:prstGeom prst="rect">
            <a:avLst/>
          </a:prstGeom>
          <a:noFill/>
          <a:ln w="9525">
            <a:noFill/>
            <a:miter lim="800000"/>
            <a:headEnd/>
            <a:tailEnd/>
          </a:ln>
        </p:spPr>
        <p:txBody>
          <a:bodyPr wrap="none" anchor="ctr">
            <a:spAutoFit/>
          </a:bodyPr>
          <a:lstStyle/>
          <a:p>
            <a:pPr algn="l">
              <a:spcBef>
                <a:spcPct val="0"/>
              </a:spcBef>
            </a:pPr>
            <a:r>
              <a:rPr lang="en-US" sz="1600" b="0" i="0" dirty="0" err="1">
                <a:solidFill>
                  <a:schemeClr val="bg1"/>
                </a:solidFill>
                <a:effectLst>
                  <a:outerShdw blurRad="38100" dist="38100" dir="2700000" algn="tl">
                    <a:srgbClr val="000000">
                      <a:alpha val="43137"/>
                    </a:srgbClr>
                  </a:outerShdw>
                </a:effectLst>
              </a:rPr>
              <a:t>Castagneto</a:t>
            </a:r>
            <a:r>
              <a:rPr lang="en-US" sz="1600" b="0" i="0" dirty="0">
                <a:solidFill>
                  <a:schemeClr val="bg1"/>
                </a:solidFill>
                <a:effectLst>
                  <a:outerShdw blurRad="38100" dist="38100" dir="2700000" algn="tl">
                    <a:srgbClr val="000000">
                      <a:alpha val="43137"/>
                    </a:srgbClr>
                  </a:outerShdw>
                </a:effectLst>
              </a:rPr>
              <a:t> Carducci, Province of Livorno, region of Tuscany, Italy</a:t>
            </a:r>
            <a:endParaRPr lang="en-US" sz="1600" i="0" dirty="0">
              <a:solidFill>
                <a:schemeClr val="bg1"/>
              </a:solidFill>
              <a:effectLst>
                <a:outerShdw blurRad="38100" dist="38100" dir="2700000" algn="tl">
                  <a:srgbClr val="000000">
                    <a:alpha val="43137"/>
                  </a:srgbClr>
                </a:outerShdw>
              </a:effectLst>
            </a:endParaRPr>
          </a:p>
        </p:txBody>
      </p:sp>
      <p:pic>
        <p:nvPicPr>
          <p:cNvPr id="5" name="Picture 4" descr="Hill-town blues 020"/>
          <p:cNvPicPr>
            <a:picLocks noChangeAspect="1" noChangeArrowheads="1"/>
          </p:cNvPicPr>
          <p:nvPr/>
        </p:nvPicPr>
        <p:blipFill>
          <a:blip r:embed="rId2" cstate="print"/>
          <a:srcRect/>
          <a:stretch>
            <a:fillRect/>
          </a:stretch>
        </p:blipFill>
        <p:spPr bwMode="auto">
          <a:xfrm>
            <a:off x="685800" y="33669"/>
            <a:ext cx="7772400" cy="5828955"/>
          </a:xfrm>
          <a:prstGeom prst="rect">
            <a:avLst/>
          </a:prstGeom>
          <a:noFill/>
        </p:spPr>
      </p:pic>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2754" name="Rectangle 2"/>
          <p:cNvSpPr>
            <a:spLocks noChangeArrowheads="1"/>
          </p:cNvSpPr>
          <p:nvPr/>
        </p:nvSpPr>
        <p:spPr bwMode="auto">
          <a:xfrm>
            <a:off x="3460196" y="6551842"/>
            <a:ext cx="2215671" cy="215444"/>
          </a:xfrm>
          <a:prstGeom prst="rect">
            <a:avLst/>
          </a:prstGeom>
          <a:noFill/>
          <a:ln w="9525">
            <a:noFill/>
            <a:miter lim="800000"/>
            <a:headEnd/>
            <a:tailEnd/>
          </a:ln>
        </p:spPr>
        <p:txBody>
          <a:bodyPr wrap="none">
            <a:spAutoFit/>
          </a:bodyPr>
          <a:lstStyle/>
          <a:p>
            <a:r>
              <a:rPr lang="en-US" sz="800" b="0" i="0" dirty="0">
                <a:hlinkClick r:id="rId2"/>
              </a:rPr>
              <a:t>www.bed-breakfast-italy.com/bars.htm</a:t>
            </a:r>
            <a:endParaRPr lang="en-US" sz="800" b="0" i="0" dirty="0"/>
          </a:p>
        </p:txBody>
      </p:sp>
      <p:sp>
        <p:nvSpPr>
          <p:cNvPr id="202755" name="Rectangle 3"/>
          <p:cNvSpPr>
            <a:spLocks noChangeArrowheads="1"/>
          </p:cNvSpPr>
          <p:nvPr/>
        </p:nvSpPr>
        <p:spPr bwMode="auto">
          <a:xfrm>
            <a:off x="2303461" y="5972628"/>
            <a:ext cx="4540025" cy="338554"/>
          </a:xfrm>
          <a:prstGeom prst="rect">
            <a:avLst/>
          </a:prstGeom>
          <a:noFill/>
          <a:ln w="9525">
            <a:noFill/>
            <a:miter lim="800000"/>
            <a:headEnd/>
            <a:tailEnd/>
          </a:ln>
        </p:spPr>
        <p:txBody>
          <a:bodyPr wrap="none" anchor="ctr">
            <a:spAutoFit/>
          </a:bodyPr>
          <a:lstStyle/>
          <a:p>
            <a:pPr algn="l">
              <a:spcBef>
                <a:spcPct val="0"/>
              </a:spcBef>
            </a:pPr>
            <a:r>
              <a:rPr lang="it-IT" sz="1600" b="0" dirty="0">
                <a:solidFill>
                  <a:schemeClr val="bg1"/>
                </a:solidFill>
                <a:effectLst>
                  <a:outerShdw blurRad="38100" dist="38100" dir="2700000" algn="tl">
                    <a:srgbClr val="000000">
                      <a:alpha val="43137"/>
                    </a:srgbClr>
                  </a:outerShdw>
                </a:effectLst>
              </a:rPr>
              <a:t>Piazza dei Signori</a:t>
            </a:r>
            <a:r>
              <a:rPr lang="it-IT" sz="1600" b="0" i="0" dirty="0">
                <a:solidFill>
                  <a:schemeClr val="bg1"/>
                </a:solidFill>
                <a:effectLst>
                  <a:outerShdw blurRad="38100" dist="38100" dir="2700000" algn="tl">
                    <a:srgbClr val="000000">
                      <a:alpha val="43137"/>
                    </a:srgbClr>
                  </a:outerShdw>
                </a:effectLst>
              </a:rPr>
              <a:t>, Vicenza, Northern Italy</a:t>
            </a:r>
            <a:endParaRPr lang="en-US" sz="1600" b="0" i="0" dirty="0">
              <a:solidFill>
                <a:schemeClr val="bg1"/>
              </a:solidFill>
              <a:effectLst>
                <a:outerShdw blurRad="38100" dist="38100" dir="2700000" algn="tl">
                  <a:srgbClr val="000000">
                    <a:alpha val="43137"/>
                  </a:srgbClr>
                </a:outerShdw>
              </a:effectLst>
            </a:endParaRPr>
          </a:p>
        </p:txBody>
      </p:sp>
      <p:pic>
        <p:nvPicPr>
          <p:cNvPr id="202756" name="Picture 5"/>
          <p:cNvPicPr>
            <a:picLocks noChangeAspect="1" noChangeArrowheads="1"/>
          </p:cNvPicPr>
          <p:nvPr/>
        </p:nvPicPr>
        <p:blipFill>
          <a:blip r:embed="rId3" cstate="print"/>
          <a:srcRect/>
          <a:stretch>
            <a:fillRect/>
          </a:stretch>
        </p:blipFill>
        <p:spPr bwMode="auto">
          <a:xfrm>
            <a:off x="155349" y="359226"/>
            <a:ext cx="8821737" cy="5486400"/>
          </a:xfrm>
          <a:prstGeom prst="rect">
            <a:avLst/>
          </a:prstGeom>
          <a:noFill/>
          <a:ln w="9525">
            <a:noFill/>
            <a:miter lim="800000"/>
            <a:headEnd/>
            <a:tailEnd/>
          </a:ln>
        </p:spPr>
      </p:pic>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3779" name="Rectangle 3"/>
          <p:cNvSpPr>
            <a:spLocks noGrp="1" noChangeArrowheads="1"/>
          </p:cNvSpPr>
          <p:nvPr>
            <p:ph type="body" idx="1"/>
          </p:nvPr>
        </p:nvSpPr>
        <p:spPr>
          <a:xfrm>
            <a:off x="914400" y="2481942"/>
            <a:ext cx="7315200" cy="3046988"/>
          </a:xfrm>
        </p:spPr>
        <p:txBody>
          <a:bodyPr/>
          <a:lstStyle/>
          <a:p>
            <a:pPr marL="0" indent="0" algn="ctr" eaLnBrk="1" hangingPunct="1">
              <a:spcBef>
                <a:spcPts val="0"/>
              </a:spcBef>
              <a:buNone/>
            </a:pPr>
            <a:r>
              <a:rPr lang="en-US" dirty="0" err="1"/>
              <a:t>Venezia</a:t>
            </a:r>
            <a:r>
              <a:rPr lang="en-US" dirty="0"/>
              <a:t> </a:t>
            </a:r>
            <a:r>
              <a:rPr lang="en-US" sz="1600" dirty="0"/>
              <a:t>(1997)</a:t>
            </a:r>
            <a:r>
              <a:rPr lang="en-US" dirty="0"/>
              <a:t> suggests that the large </a:t>
            </a:r>
          </a:p>
          <a:p>
            <a:pPr algn="ctr" eaLnBrk="1" hangingPunct="1">
              <a:spcBef>
                <a:spcPts val="0"/>
              </a:spcBef>
              <a:buFontTx/>
              <a:buNone/>
            </a:pPr>
            <a:r>
              <a:rPr lang="en-US" dirty="0"/>
              <a:t>	</a:t>
            </a:r>
            <a:r>
              <a:rPr lang="en-US" b="1" dirty="0"/>
              <a:t>piazza</a:t>
            </a:r>
            <a:r>
              <a:rPr lang="en-US" dirty="0"/>
              <a:t> is more descriptive of </a:t>
            </a:r>
            <a:r>
              <a:rPr lang="en-US" b="1" dirty="0"/>
              <a:t>southern</a:t>
            </a:r>
            <a:r>
              <a:rPr lang="en-US" dirty="0"/>
              <a:t> Italy, </a:t>
            </a:r>
            <a:br>
              <a:rPr lang="en-US" dirty="0"/>
            </a:br>
            <a:r>
              <a:rPr lang="en-US" dirty="0"/>
              <a:t>whereas </a:t>
            </a:r>
            <a:r>
              <a:rPr lang="en-US" b="1" dirty="0"/>
              <a:t>bars</a:t>
            </a:r>
            <a:r>
              <a:rPr lang="en-US" dirty="0"/>
              <a:t> </a:t>
            </a:r>
            <a:br>
              <a:rPr lang="en-US" dirty="0"/>
            </a:br>
            <a:r>
              <a:rPr lang="en-US" dirty="0"/>
              <a:t>(and the adjoining small parks) </a:t>
            </a:r>
            <a:br>
              <a:rPr lang="en-US" dirty="0"/>
            </a:br>
            <a:r>
              <a:rPr lang="en-US" dirty="0"/>
              <a:t>are more descriptive of </a:t>
            </a:r>
            <a:r>
              <a:rPr lang="en-US" b="1" dirty="0"/>
              <a:t>northern</a:t>
            </a:r>
            <a:r>
              <a:rPr lang="en-US" dirty="0"/>
              <a:t> Italy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4802" name="Rectangle 2"/>
          <p:cNvSpPr>
            <a:spLocks noChangeArrowheads="1"/>
          </p:cNvSpPr>
          <p:nvPr/>
        </p:nvSpPr>
        <p:spPr bwMode="auto">
          <a:xfrm>
            <a:off x="3460196" y="6551842"/>
            <a:ext cx="2215671" cy="215444"/>
          </a:xfrm>
          <a:prstGeom prst="rect">
            <a:avLst/>
          </a:prstGeom>
          <a:noFill/>
          <a:ln w="9525">
            <a:noFill/>
            <a:miter lim="800000"/>
            <a:headEnd/>
            <a:tailEnd/>
          </a:ln>
        </p:spPr>
        <p:txBody>
          <a:bodyPr wrap="none">
            <a:spAutoFit/>
          </a:bodyPr>
          <a:lstStyle/>
          <a:p>
            <a:r>
              <a:rPr lang="en-US" sz="800" b="0" i="0" dirty="0">
                <a:hlinkClick r:id="rId2"/>
              </a:rPr>
              <a:t>www.bed-breakfast-italy.com/bars.htm</a:t>
            </a:r>
            <a:endParaRPr lang="en-US" sz="800" b="0" i="0" dirty="0"/>
          </a:p>
        </p:txBody>
      </p:sp>
      <p:sp>
        <p:nvSpPr>
          <p:cNvPr id="204803" name="Rectangle 4"/>
          <p:cNvSpPr>
            <a:spLocks noChangeArrowheads="1"/>
          </p:cNvSpPr>
          <p:nvPr/>
        </p:nvSpPr>
        <p:spPr bwMode="auto">
          <a:xfrm>
            <a:off x="1954409" y="5986046"/>
            <a:ext cx="5222905" cy="338554"/>
          </a:xfrm>
          <a:prstGeom prst="rect">
            <a:avLst/>
          </a:prstGeom>
          <a:noFill/>
          <a:ln w="9525">
            <a:noFill/>
            <a:miter lim="800000"/>
            <a:headEnd/>
            <a:tailEnd/>
          </a:ln>
        </p:spPr>
        <p:txBody>
          <a:bodyPr wrap="none" anchor="ctr">
            <a:spAutoFit/>
          </a:bodyPr>
          <a:lstStyle/>
          <a:p>
            <a:pPr algn="l">
              <a:spcBef>
                <a:spcPct val="0"/>
              </a:spcBef>
            </a:pPr>
            <a:r>
              <a:rPr lang="it-IT" sz="1600" b="0" i="0" dirty="0">
                <a:solidFill>
                  <a:schemeClr val="bg1"/>
                </a:solidFill>
              </a:rPr>
              <a:t>Bar in </a:t>
            </a:r>
            <a:r>
              <a:rPr lang="it-IT" sz="1600" b="0" dirty="0">
                <a:solidFill>
                  <a:schemeClr val="bg1"/>
                </a:solidFill>
              </a:rPr>
              <a:t>Piazza dei Signori</a:t>
            </a:r>
            <a:r>
              <a:rPr lang="it-IT" sz="1600" b="0" i="0" dirty="0">
                <a:solidFill>
                  <a:schemeClr val="bg1"/>
                </a:solidFill>
              </a:rPr>
              <a:t>, Vicenza, Northern Italy</a:t>
            </a:r>
            <a:endParaRPr lang="en-US" sz="1600" b="0" i="0" dirty="0">
              <a:solidFill>
                <a:schemeClr val="bg1"/>
              </a:solidFill>
            </a:endParaRPr>
          </a:p>
        </p:txBody>
      </p:sp>
      <p:pic>
        <p:nvPicPr>
          <p:cNvPr id="204804" name="Picture 5"/>
          <p:cNvPicPr>
            <a:picLocks noChangeAspect="1" noChangeArrowheads="1"/>
          </p:cNvPicPr>
          <p:nvPr/>
        </p:nvPicPr>
        <p:blipFill>
          <a:blip r:embed="rId3" cstate="print"/>
          <a:srcRect/>
          <a:stretch>
            <a:fillRect/>
          </a:stretch>
        </p:blipFill>
        <p:spPr bwMode="auto">
          <a:xfrm>
            <a:off x="152400" y="351972"/>
            <a:ext cx="8821738" cy="5486400"/>
          </a:xfrm>
          <a:prstGeom prst="rect">
            <a:avLst/>
          </a:prstGeom>
          <a:noFill/>
          <a:ln w="9525">
            <a:noFill/>
            <a:miter lim="800000"/>
            <a:headEnd/>
            <a:tailEnd/>
          </a:ln>
        </p:spPr>
      </p:pic>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5827" name="Rectangle 3"/>
          <p:cNvSpPr>
            <a:spLocks noGrp="1" noChangeArrowheads="1"/>
          </p:cNvSpPr>
          <p:nvPr>
            <p:ph type="body" idx="1"/>
          </p:nvPr>
        </p:nvSpPr>
        <p:spPr>
          <a:xfrm>
            <a:off x="914400" y="2474655"/>
            <a:ext cx="7315200" cy="2800767"/>
          </a:xfrm>
        </p:spPr>
        <p:txBody>
          <a:bodyPr/>
          <a:lstStyle/>
          <a:p>
            <a:pPr marL="0" indent="0" algn="ctr" eaLnBrk="1" hangingPunct="1">
              <a:spcBef>
                <a:spcPts val="0"/>
              </a:spcBef>
              <a:buNone/>
            </a:pPr>
            <a:r>
              <a:rPr lang="en-US" b="1" dirty="0"/>
              <a:t>Italians tend to be </a:t>
            </a:r>
          </a:p>
          <a:p>
            <a:pPr marL="0" indent="0" algn="ctr" eaLnBrk="1" hangingPunct="1">
              <a:spcBef>
                <a:spcPts val="0"/>
              </a:spcBef>
              <a:buNone/>
            </a:pPr>
            <a:r>
              <a:rPr lang="en-US" b="1" dirty="0"/>
              <a:t>great spectators of life</a:t>
            </a:r>
          </a:p>
          <a:p>
            <a:pPr marL="0" indent="0" algn="ctr" eaLnBrk="1" hangingPunct="1">
              <a:spcBef>
                <a:spcPts val="0"/>
              </a:spcBef>
              <a:buNone/>
            </a:pPr>
            <a:endParaRPr lang="en-US" sz="1400" b="1" dirty="0"/>
          </a:p>
          <a:p>
            <a:pPr eaLnBrk="1" hangingPunct="1">
              <a:spcBef>
                <a:spcPts val="0"/>
              </a:spcBef>
            </a:pPr>
            <a:endParaRPr lang="en-US" sz="1200" dirty="0"/>
          </a:p>
          <a:p>
            <a:pPr lvl="1" eaLnBrk="1" hangingPunct="1">
              <a:spcBef>
                <a:spcPts val="0"/>
              </a:spcBef>
            </a:pPr>
            <a:r>
              <a:rPr lang="en-US" dirty="0"/>
              <a:t>The show at the piazza can be so engrossing that many people spend most of their lives just looking at it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6851" name="Rectangle 3"/>
          <p:cNvSpPr>
            <a:spLocks noGrp="1" noChangeArrowheads="1"/>
          </p:cNvSpPr>
          <p:nvPr>
            <p:ph type="body" idx="1"/>
          </p:nvPr>
        </p:nvSpPr>
        <p:spPr>
          <a:xfrm>
            <a:off x="914400" y="1600200"/>
            <a:ext cx="7315200" cy="3939540"/>
          </a:xfrm>
        </p:spPr>
        <p:txBody>
          <a:bodyPr/>
          <a:lstStyle/>
          <a:p>
            <a:pPr marL="0" indent="0" algn="ctr" eaLnBrk="1" hangingPunct="1">
              <a:spcBef>
                <a:spcPts val="0"/>
              </a:spcBef>
              <a:buNone/>
            </a:pPr>
            <a:r>
              <a:rPr lang="en-US" sz="2800" dirty="0"/>
              <a:t>Foreigners are frequently impressed by the fact that many Italians </a:t>
            </a:r>
          </a:p>
          <a:p>
            <a:pPr marL="0" indent="0" algn="ctr" eaLnBrk="1" hangingPunct="1">
              <a:spcBef>
                <a:spcPts val="0"/>
              </a:spcBef>
              <a:buNone/>
            </a:pPr>
            <a:r>
              <a:rPr lang="en-US" sz="3600" b="1" dirty="0"/>
              <a:t>seem to be </a:t>
            </a:r>
            <a:endParaRPr lang="en-US" sz="2800" b="1" dirty="0"/>
          </a:p>
          <a:p>
            <a:pPr marL="0" indent="0" algn="ctr" eaLnBrk="1" hangingPunct="1">
              <a:spcBef>
                <a:spcPts val="0"/>
              </a:spcBef>
              <a:buNone/>
            </a:pPr>
            <a:r>
              <a:rPr lang="en-US" sz="2800" b="1" dirty="0"/>
              <a:t>doing their jobs with whole-hearted dedication and enthusiasm</a:t>
            </a:r>
          </a:p>
          <a:p>
            <a:pPr eaLnBrk="1" hangingPunct="1">
              <a:spcBef>
                <a:spcPts val="0"/>
              </a:spcBef>
            </a:pPr>
            <a:endParaRPr lang="en-US" sz="1800" dirty="0"/>
          </a:p>
          <a:p>
            <a:pPr lvl="1" eaLnBrk="1" hangingPunct="1">
              <a:spcBef>
                <a:spcPts val="0"/>
              </a:spcBef>
            </a:pPr>
            <a:r>
              <a:rPr lang="en-US" dirty="0"/>
              <a:t>This does not mean that these Italians do everything with efficiency, speed, and thoroughness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7875" name="Rectangle 3"/>
          <p:cNvSpPr>
            <a:spLocks noGrp="1" noChangeArrowheads="1"/>
          </p:cNvSpPr>
          <p:nvPr>
            <p:ph type="body" idx="1"/>
          </p:nvPr>
        </p:nvSpPr>
        <p:spPr>
          <a:xfrm>
            <a:off x="914400" y="2026146"/>
            <a:ext cx="7315200" cy="3231654"/>
          </a:xfrm>
        </p:spPr>
        <p:txBody>
          <a:bodyPr/>
          <a:lstStyle/>
          <a:p>
            <a:pPr marL="0" indent="0" algn="ctr" eaLnBrk="1" hangingPunct="1">
              <a:spcBef>
                <a:spcPts val="0"/>
              </a:spcBef>
              <a:buNone/>
            </a:pPr>
            <a:r>
              <a:rPr lang="en-US" dirty="0"/>
              <a:t>In the opera, the best example of externalization is </a:t>
            </a:r>
            <a:r>
              <a:rPr lang="en-US" b="1" dirty="0"/>
              <a:t>the crowd scene</a:t>
            </a:r>
          </a:p>
          <a:p>
            <a:pPr eaLnBrk="1" hangingPunct="1">
              <a:spcBef>
                <a:spcPts val="0"/>
              </a:spcBef>
            </a:pPr>
            <a:endParaRPr lang="en-US" sz="1600" dirty="0"/>
          </a:p>
          <a:p>
            <a:pPr lvl="1" eaLnBrk="1" hangingPunct="1">
              <a:spcBef>
                <a:spcPts val="0"/>
              </a:spcBef>
            </a:pPr>
            <a:r>
              <a:rPr lang="en-US" dirty="0"/>
              <a:t>“There are so many crowd scenes in Italian opera that some writers have identified them as </a:t>
            </a:r>
            <a:r>
              <a:rPr lang="en-US" b="1" dirty="0"/>
              <a:t>one of  its essential characteristics</a:t>
            </a:r>
            <a:r>
              <a:rPr lang="en-US" dirty="0"/>
              <a:t>”</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93602" name="Picture 2"/>
          <p:cNvPicPr>
            <a:picLocks noChangeAspect="1" noChangeArrowheads="1"/>
          </p:cNvPicPr>
          <p:nvPr/>
        </p:nvPicPr>
        <p:blipFill>
          <a:blip r:embed="rId2" cstate="print"/>
          <a:srcRect/>
          <a:stretch>
            <a:fillRect/>
          </a:stretch>
        </p:blipFill>
        <p:spPr bwMode="auto">
          <a:xfrm>
            <a:off x="0" y="371622"/>
            <a:ext cx="9144000" cy="6105378"/>
          </a:xfrm>
          <a:prstGeom prst="rect">
            <a:avLst/>
          </a:prstGeom>
          <a:noFill/>
          <a:ln w="9525">
            <a:noFill/>
            <a:miter lim="800000"/>
            <a:headEnd/>
            <a:tailEnd/>
          </a:ln>
        </p:spPr>
      </p:pic>
      <p:sp>
        <p:nvSpPr>
          <p:cNvPr id="5" name="Rectangle 4"/>
          <p:cNvSpPr>
            <a:spLocks noChangeArrowheads="1"/>
          </p:cNvSpPr>
          <p:nvPr/>
        </p:nvSpPr>
        <p:spPr bwMode="auto">
          <a:xfrm>
            <a:off x="3056230" y="6552734"/>
            <a:ext cx="3025188"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http://www.nedgallagher.com/journal/images/aida.jpg</a:t>
            </a:r>
            <a:endParaRPr lang="en-US" sz="800" b="0" i="0" dirty="0">
              <a:solidFill>
                <a:srgbClr val="000000"/>
              </a:solidFill>
            </a:endParaRP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07875" name="Rectangle 3"/>
          <p:cNvSpPr>
            <a:spLocks noGrp="1" noChangeArrowheads="1"/>
          </p:cNvSpPr>
          <p:nvPr>
            <p:ph type="body" idx="1"/>
          </p:nvPr>
        </p:nvSpPr>
        <p:spPr>
          <a:xfrm>
            <a:off x="914400" y="2026146"/>
            <a:ext cx="7315200" cy="4825937"/>
          </a:xfrm>
        </p:spPr>
        <p:txBody>
          <a:bodyPr/>
          <a:lstStyle/>
          <a:p>
            <a:pPr marL="0" indent="0" algn="ctr" eaLnBrk="1" hangingPunct="1">
              <a:spcBef>
                <a:spcPts val="0"/>
              </a:spcBef>
              <a:buNone/>
            </a:pPr>
            <a:r>
              <a:rPr lang="en-US" dirty="0">
                <a:solidFill>
                  <a:schemeClr val="accent1">
                    <a:lumMod val="90000"/>
                  </a:schemeClr>
                </a:solidFill>
              </a:rPr>
              <a:t>In the opera, the best example of externalization is </a:t>
            </a:r>
            <a:r>
              <a:rPr lang="en-US" b="1" dirty="0"/>
              <a:t>the crowd scene</a:t>
            </a:r>
          </a:p>
          <a:p>
            <a:pPr eaLnBrk="1" hangingPunct="1">
              <a:spcBef>
                <a:spcPts val="0"/>
              </a:spcBef>
            </a:pPr>
            <a:endParaRPr lang="en-US" sz="400" dirty="0"/>
          </a:p>
          <a:p>
            <a:pPr lvl="1" eaLnBrk="1" hangingPunct="1">
              <a:lnSpc>
                <a:spcPct val="150000"/>
              </a:lnSpc>
            </a:pPr>
            <a:r>
              <a:rPr lang="en-US" b="1" dirty="0"/>
              <a:t>Members of the crowd represent the chorus for the lead singers</a:t>
            </a:r>
            <a:r>
              <a:rPr lang="en-US" dirty="0"/>
              <a:t>, </a:t>
            </a:r>
            <a:br>
              <a:rPr lang="en-US" dirty="0"/>
            </a:br>
            <a:r>
              <a:rPr lang="en-US" dirty="0"/>
              <a:t>and there is a dynamic interplay between the lead singers and the chorus</a:t>
            </a:r>
          </a:p>
          <a:p>
            <a:pPr lvl="1" eaLnBrk="1" hangingPunct="1">
              <a:lnSpc>
                <a:spcPct val="80000"/>
              </a:lnSpc>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0947" name="Rectangle 3"/>
          <p:cNvSpPr>
            <a:spLocks noGrp="1" noChangeArrowheads="1"/>
          </p:cNvSpPr>
          <p:nvPr>
            <p:ph type="body" idx="1"/>
          </p:nvPr>
        </p:nvSpPr>
        <p:spPr>
          <a:xfrm>
            <a:off x="914400" y="2090058"/>
            <a:ext cx="7315200" cy="3788729"/>
          </a:xfrm>
        </p:spPr>
        <p:txBody>
          <a:bodyPr/>
          <a:lstStyle/>
          <a:p>
            <a:pPr marL="0" indent="0" algn="ctr" eaLnBrk="1" hangingPunct="1">
              <a:lnSpc>
                <a:spcPct val="90000"/>
              </a:lnSpc>
              <a:buNone/>
            </a:pPr>
            <a:r>
              <a:rPr lang="en-US" dirty="0"/>
              <a:t>There is </a:t>
            </a:r>
            <a:r>
              <a:rPr lang="en-US" b="1" dirty="0"/>
              <a:t>little, if any, private life </a:t>
            </a:r>
            <a:r>
              <a:rPr lang="en-US" dirty="0"/>
              <a:t>for most Italians</a:t>
            </a:r>
          </a:p>
          <a:p>
            <a:pPr eaLnBrk="1" hangingPunct="1">
              <a:lnSpc>
                <a:spcPct val="90000"/>
              </a:lnSpc>
            </a:pPr>
            <a:endParaRPr lang="en-US" sz="1600" dirty="0"/>
          </a:p>
          <a:p>
            <a:pPr lvl="1" eaLnBrk="1" hangingPunct="1">
              <a:lnSpc>
                <a:spcPct val="90000"/>
              </a:lnSpc>
            </a:pPr>
            <a:r>
              <a:rPr lang="en-US" dirty="0"/>
              <a:t>Everything of importance occurs in </a:t>
            </a:r>
            <a:r>
              <a:rPr lang="en-US" sz="3200" b="1" dirty="0"/>
              <a:t>public</a:t>
            </a:r>
            <a:r>
              <a:rPr lang="en-US" sz="3200" dirty="0"/>
              <a:t> </a:t>
            </a:r>
            <a:r>
              <a:rPr lang="en-US" dirty="0"/>
              <a:t>or is at least discussed in public</a:t>
            </a:r>
          </a:p>
          <a:p>
            <a:pPr lvl="1" eaLnBrk="1" hangingPunct="1">
              <a:lnSpc>
                <a:spcPct val="90000"/>
              </a:lnSpc>
            </a:pPr>
            <a:endParaRPr lang="en-US" sz="1800" dirty="0"/>
          </a:p>
          <a:p>
            <a:pPr lvl="1" eaLnBrk="1" hangingPunct="1">
              <a:lnSpc>
                <a:spcPct val="90000"/>
              </a:lnSpc>
            </a:pPr>
            <a:r>
              <a:rPr lang="en-US" dirty="0"/>
              <a:t>“There is </a:t>
            </a:r>
            <a:r>
              <a:rPr lang="en-US" sz="3200" b="1" dirty="0"/>
              <a:t>no word for privacy </a:t>
            </a:r>
            <a:r>
              <a:rPr lang="en-US" dirty="0"/>
              <a:t>in the Italian language, and information is shared widely”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1852348" y="1803737"/>
            <a:ext cx="5439310" cy="1015663"/>
          </a:xfrm>
          <a:prstGeom prst="rect">
            <a:avLst/>
          </a:prstGeom>
          <a:solidFill>
            <a:srgbClr val="000000"/>
          </a:solidFill>
        </p:spPr>
        <p:txBody>
          <a:bodyPr wrap="none">
            <a:spAutoFit/>
          </a:bodyPr>
          <a:lstStyle/>
          <a:p>
            <a:r>
              <a:rPr lang="en-US" sz="6000" dirty="0">
                <a:solidFill>
                  <a:schemeClr val="bg1"/>
                </a:solidFill>
              </a:rPr>
              <a:t>“Paparazzi”</a:t>
            </a:r>
            <a:r>
              <a:rPr lang="en-US" dirty="0">
                <a:solidFill>
                  <a:schemeClr val="bg1"/>
                </a:solidFill>
              </a:rPr>
              <a:t> </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2570616" y="0"/>
            <a:ext cx="3997098" cy="5715000"/>
          </a:xfrm>
          <a:prstGeom prst="rect">
            <a:avLst/>
          </a:prstGeom>
          <a:noFill/>
          <a:ln w="9525">
            <a:noFill/>
            <a:miter lim="800000"/>
            <a:headEnd/>
            <a:tailEnd/>
          </a:ln>
        </p:spPr>
      </p:pic>
      <p:sp>
        <p:nvSpPr>
          <p:cNvPr id="8" name="Rectangle 10"/>
          <p:cNvSpPr>
            <a:spLocks noChangeArrowheads="1"/>
          </p:cNvSpPr>
          <p:nvPr/>
        </p:nvSpPr>
        <p:spPr bwMode="auto">
          <a:xfrm>
            <a:off x="2286000" y="5840647"/>
            <a:ext cx="4572000" cy="560153"/>
          </a:xfrm>
          <a:prstGeom prst="rect">
            <a:avLst/>
          </a:prstGeom>
          <a:noFill/>
          <a:ln w="9525">
            <a:noFill/>
            <a:miter lim="800000"/>
            <a:headEnd/>
            <a:tailEnd/>
          </a:ln>
        </p:spPr>
        <p:txBody>
          <a:bodyPr>
            <a:spAutoFit/>
          </a:bodyPr>
          <a:lstStyle/>
          <a:p>
            <a:r>
              <a:rPr lang="it-IT" sz="1600" i="0" dirty="0">
                <a:solidFill>
                  <a:srgbClr val="FFFFFF"/>
                </a:solidFill>
              </a:rPr>
              <a:t>Federico Fellini</a:t>
            </a:r>
          </a:p>
          <a:p>
            <a:r>
              <a:rPr lang="it-IT" sz="1200" i="0" dirty="0">
                <a:solidFill>
                  <a:srgbClr val="FFFFFF"/>
                </a:solidFill>
              </a:rPr>
              <a:t>Original movie poster by Giorgio Olivetti</a:t>
            </a:r>
          </a:p>
        </p:txBody>
      </p:sp>
      <p:sp>
        <p:nvSpPr>
          <p:cNvPr id="9" name="Rectangle 4"/>
          <p:cNvSpPr>
            <a:spLocks noChangeArrowheads="1"/>
          </p:cNvSpPr>
          <p:nvPr/>
        </p:nvSpPr>
        <p:spPr bwMode="auto">
          <a:xfrm>
            <a:off x="2839849" y="6553200"/>
            <a:ext cx="3453189" cy="215444"/>
          </a:xfrm>
          <a:prstGeom prst="rect">
            <a:avLst/>
          </a:prstGeom>
          <a:noFill/>
          <a:ln w="9525">
            <a:noFill/>
            <a:miter lim="800000"/>
            <a:headEnd/>
            <a:tailEnd/>
          </a:ln>
        </p:spPr>
        <p:txBody>
          <a:bodyPr wrap="none">
            <a:spAutoFit/>
          </a:bodyPr>
          <a:lstStyle/>
          <a:p>
            <a:r>
              <a:rPr lang="en-US" sz="800" b="0" i="0" dirty="0">
                <a:solidFill>
                  <a:srgbClr val="000000"/>
                </a:solidFill>
                <a:hlinkClick r:id="rId3"/>
              </a:rPr>
              <a:t>http://giornale.regione.marche.it/archivio/num0400/art09.htm</a:t>
            </a:r>
            <a:endParaRPr lang="en-US" sz="800" b="0" i="0" dirty="0">
              <a:solidFill>
                <a:srgbClr val="000000"/>
              </a:solidFill>
            </a:endParaRPr>
          </a:p>
        </p:txBody>
      </p:sp>
      <p:sp>
        <p:nvSpPr>
          <p:cNvPr id="5" name="Rectangle 4"/>
          <p:cNvSpPr/>
          <p:nvPr/>
        </p:nvSpPr>
        <p:spPr>
          <a:xfrm>
            <a:off x="1852348" y="1803737"/>
            <a:ext cx="5439310" cy="1015663"/>
          </a:xfrm>
          <a:prstGeom prst="rect">
            <a:avLst/>
          </a:prstGeom>
          <a:solidFill>
            <a:srgbClr val="000000"/>
          </a:solidFill>
        </p:spPr>
        <p:txBody>
          <a:bodyPr wrap="none">
            <a:spAutoFit/>
          </a:bodyPr>
          <a:lstStyle/>
          <a:p>
            <a:r>
              <a:rPr lang="en-US" sz="6000" dirty="0">
                <a:solidFill>
                  <a:schemeClr val="bg1"/>
                </a:solidFill>
              </a:rPr>
              <a:t>“Paparazzi”</a:t>
            </a:r>
            <a:r>
              <a:rPr lang="en-US" dirty="0">
                <a:solidFill>
                  <a:schemeClr val="bg1"/>
                </a:solidFill>
              </a:rPr>
              <a:t> </a:t>
            </a:r>
          </a:p>
        </p:txBody>
      </p:sp>
      <p:sp>
        <p:nvSpPr>
          <p:cNvPr id="6" name="Rectangle 5"/>
          <p:cNvSpPr/>
          <p:nvPr/>
        </p:nvSpPr>
        <p:spPr>
          <a:xfrm>
            <a:off x="990600" y="4800600"/>
            <a:ext cx="7086600" cy="1569660"/>
          </a:xfrm>
          <a:prstGeom prst="rect">
            <a:avLst/>
          </a:prstGeom>
          <a:solidFill>
            <a:srgbClr val="000000"/>
          </a:solidFill>
        </p:spPr>
        <p:txBody>
          <a:bodyPr wrap="square">
            <a:spAutoFit/>
          </a:bodyPr>
          <a:lstStyle/>
          <a:p>
            <a:r>
              <a:rPr lang="en-US" i="0" dirty="0">
                <a:solidFill>
                  <a:schemeClr val="bg1"/>
                </a:solidFill>
              </a:rPr>
              <a:t>. . . originated in the 1960 film</a:t>
            </a:r>
            <a:r>
              <a:rPr lang="en-US" dirty="0">
                <a:solidFill>
                  <a:schemeClr val="bg1"/>
                </a:solidFill>
              </a:rPr>
              <a:t> La dolce vita </a:t>
            </a:r>
            <a:r>
              <a:rPr lang="en-US" i="0" dirty="0">
                <a:solidFill>
                  <a:schemeClr val="bg1"/>
                </a:solidFill>
              </a:rPr>
              <a:t>directed by Federico Fellini</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4019" name="Rectangle 3"/>
          <p:cNvSpPr>
            <a:spLocks noGrp="1" noChangeArrowheads="1"/>
          </p:cNvSpPr>
          <p:nvPr>
            <p:ph type="body" idx="1"/>
          </p:nvPr>
        </p:nvSpPr>
        <p:spPr>
          <a:xfrm>
            <a:off x="914400" y="1600200"/>
            <a:ext cx="7315200" cy="4561249"/>
          </a:xfrm>
        </p:spPr>
        <p:txBody>
          <a:bodyPr/>
          <a:lstStyle/>
          <a:p>
            <a:pPr eaLnBrk="1" hangingPunct="1">
              <a:lnSpc>
                <a:spcPct val="90000"/>
              </a:lnSpc>
            </a:pPr>
            <a:endParaRPr lang="en-US" dirty="0"/>
          </a:p>
          <a:p>
            <a:pPr marL="0" indent="0" algn="ctr" eaLnBrk="1" hangingPunct="1">
              <a:lnSpc>
                <a:spcPct val="90000"/>
              </a:lnSpc>
              <a:buNone/>
            </a:pPr>
            <a:r>
              <a:rPr lang="en-US" dirty="0"/>
              <a:t>As indicated, </a:t>
            </a:r>
            <a:r>
              <a:rPr lang="en-US" sz="3600" b="1" dirty="0"/>
              <a:t>dressing</a:t>
            </a:r>
            <a:r>
              <a:rPr lang="en-US" sz="3600" dirty="0"/>
              <a:t> </a:t>
            </a:r>
            <a:r>
              <a:rPr lang="en-US" dirty="0"/>
              <a:t>is important to Italians because it represents pageantry and spectacle in the form of </a:t>
            </a:r>
            <a:r>
              <a:rPr lang="en-US" sz="4000" b="1" i="1" dirty="0">
                <a:solidFill>
                  <a:srgbClr val="FF0000"/>
                </a:solidFill>
              </a:rPr>
              <a:t>la </a:t>
            </a:r>
            <a:r>
              <a:rPr lang="en-US" sz="4000" b="1" i="1" dirty="0" err="1">
                <a:solidFill>
                  <a:srgbClr val="FF0000"/>
                </a:solidFill>
              </a:rPr>
              <a:t>bella</a:t>
            </a:r>
            <a:r>
              <a:rPr lang="en-US" sz="4000" b="1" i="1" dirty="0">
                <a:solidFill>
                  <a:srgbClr val="FF0000"/>
                </a:solidFill>
              </a:rPr>
              <a:t> </a:t>
            </a:r>
            <a:r>
              <a:rPr lang="en-US" sz="4000" b="1" i="1" dirty="0" err="1">
                <a:solidFill>
                  <a:srgbClr val="FF0000"/>
                </a:solidFill>
              </a:rPr>
              <a:t>figura</a:t>
            </a:r>
            <a:endParaRPr lang="en-US" b="1" i="1" dirty="0">
              <a:solidFill>
                <a:srgbClr val="FF0000"/>
              </a:solidFill>
            </a:endParaRPr>
          </a:p>
          <a:p>
            <a:pPr eaLnBrk="1" hangingPunct="1">
              <a:lnSpc>
                <a:spcPct val="90000"/>
              </a:lnSpc>
            </a:pPr>
            <a:endParaRPr lang="en-US" sz="1600" dirty="0"/>
          </a:p>
          <a:p>
            <a:pPr marL="465138" indent="-233363" eaLnBrk="1" hangingPunct="1">
              <a:lnSpc>
                <a:spcPct val="90000"/>
              </a:lnSpc>
            </a:pPr>
            <a:r>
              <a:rPr lang="en-US" sz="2800" dirty="0">
                <a:solidFill>
                  <a:schemeClr val="accent1">
                    <a:lumMod val="90000"/>
                  </a:schemeClr>
                </a:solidFill>
              </a:rPr>
              <a:t>Dressing is also an aspect of </a:t>
            </a:r>
            <a:r>
              <a:rPr lang="en-US" b="1" dirty="0"/>
              <a:t>externalization</a:t>
            </a:r>
            <a:r>
              <a:rPr lang="en-US" sz="2800" dirty="0">
                <a:solidFill>
                  <a:schemeClr val="accent1">
                    <a:lumMod val="90000"/>
                  </a:schemeClr>
                </a:solidFill>
              </a:rPr>
              <a:t>, because it is an </a:t>
            </a:r>
            <a:r>
              <a:rPr lang="en-US" sz="2800" b="1" dirty="0"/>
              <a:t>outward expression of the emotions that Italians feel and want to convey</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5043" name="Rectangle 3"/>
          <p:cNvSpPr>
            <a:spLocks noGrp="1" noChangeArrowheads="1"/>
          </p:cNvSpPr>
          <p:nvPr>
            <p:ph type="body" idx="1"/>
          </p:nvPr>
        </p:nvSpPr>
        <p:spPr>
          <a:xfrm>
            <a:off x="914400" y="2104037"/>
            <a:ext cx="7315200" cy="3687163"/>
          </a:xfrm>
        </p:spPr>
        <p:txBody>
          <a:bodyPr/>
          <a:lstStyle/>
          <a:p>
            <a:pPr marL="0" indent="0" algn="ctr" eaLnBrk="1" hangingPunct="1">
              <a:lnSpc>
                <a:spcPct val="90000"/>
              </a:lnSpc>
              <a:buNone/>
            </a:pPr>
            <a:r>
              <a:rPr lang="en-US" dirty="0"/>
              <a:t>Italians </a:t>
            </a:r>
            <a:r>
              <a:rPr lang="en-US" b="1" dirty="0"/>
              <a:t>dress differently in public </a:t>
            </a:r>
            <a:r>
              <a:rPr lang="en-US" dirty="0"/>
              <a:t>than at home at least in part because of this reason</a:t>
            </a:r>
          </a:p>
          <a:p>
            <a:pPr eaLnBrk="1" hangingPunct="1">
              <a:lnSpc>
                <a:spcPct val="90000"/>
              </a:lnSpc>
            </a:pPr>
            <a:endParaRPr lang="en-US" sz="1600" dirty="0"/>
          </a:p>
          <a:p>
            <a:pPr lvl="1" eaLnBrk="1" hangingPunct="1">
              <a:lnSpc>
                <a:spcPct val="90000"/>
              </a:lnSpc>
            </a:pPr>
            <a:r>
              <a:rPr lang="en-US" dirty="0"/>
              <a:t>In the business environment, clothing is well tailored and sophisticated</a:t>
            </a:r>
          </a:p>
          <a:p>
            <a:pPr lvl="1" eaLnBrk="1" hangingPunct="1">
              <a:lnSpc>
                <a:spcPct val="90000"/>
              </a:lnSpc>
            </a:pPr>
            <a:endParaRPr lang="en-US" sz="1600" dirty="0"/>
          </a:p>
          <a:p>
            <a:pPr lvl="1" eaLnBrk="1" hangingPunct="1">
              <a:lnSpc>
                <a:spcPct val="90000"/>
              </a:lnSpc>
            </a:pPr>
            <a:r>
              <a:rPr lang="en-US" dirty="0"/>
              <a:t>Through their clothing, Italians </a:t>
            </a:r>
            <a:r>
              <a:rPr lang="en-US" b="1" dirty="0"/>
              <a:t>externalize the feeling of confidence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216539"/>
          </a:xfrm>
        </p:spPr>
        <p:txBody>
          <a:bodyPr/>
          <a:lstStyle/>
          <a:p>
            <a:pPr marL="0" indent="0" algn="ctr" eaLnBrk="1" hangingPunct="1">
              <a:spcBef>
                <a:spcPts val="0"/>
              </a:spcBef>
              <a:buNone/>
            </a:pPr>
            <a:r>
              <a:rPr lang="en-US" dirty="0"/>
              <a:t>Many aspects of daily life yield </a:t>
            </a:r>
            <a:br>
              <a:rPr lang="en-US" dirty="0"/>
            </a:br>
            <a:r>
              <a:rPr lang="en-US" b="1" dirty="0"/>
              <a:t>endless opportunities for drama</a:t>
            </a:r>
          </a:p>
          <a:p>
            <a:pPr eaLnBrk="1" hangingPunct="1">
              <a:spcBef>
                <a:spcPts val="0"/>
              </a:spcBef>
            </a:pPr>
            <a:endParaRPr lang="en-US" sz="2000" dirty="0"/>
          </a:p>
          <a:p>
            <a:pPr lvl="1" eaLnBrk="1" hangingPunct="1">
              <a:spcBef>
                <a:spcPts val="0"/>
              </a:spcBef>
            </a:pPr>
            <a:r>
              <a:rPr lang="en-US" dirty="0"/>
              <a:t> Italian </a:t>
            </a:r>
            <a:r>
              <a:rPr lang="en-US" sz="3200" b="1" dirty="0"/>
              <a:t>driving behavior</a:t>
            </a:r>
            <a:endParaRPr lang="en-US" b="1" dirty="0"/>
          </a:p>
          <a:p>
            <a:pPr lvl="1" eaLnBrk="1" hangingPunct="1">
              <a:spcBef>
                <a:spcPts val="0"/>
              </a:spcBef>
            </a:pPr>
            <a:endParaRPr lang="en-US" sz="2000" dirty="0"/>
          </a:p>
          <a:p>
            <a:pPr lvl="2" eaLnBrk="1" hangingPunct="1">
              <a:spcBef>
                <a:spcPts val="0"/>
              </a:spcBef>
            </a:pPr>
            <a:r>
              <a:rPr lang="en-US" dirty="0"/>
              <a:t>Downside: in 1997, Italy was a leader in </a:t>
            </a:r>
            <a:r>
              <a:rPr lang="en-US" sz="3200" b="1" dirty="0"/>
              <a:t>road deaths</a:t>
            </a:r>
            <a:r>
              <a:rPr lang="en-US" dirty="0"/>
              <a:t> per 100 million kilometers driven: </a:t>
            </a:r>
            <a:r>
              <a:rPr lang="en-US" sz="3200" b="1" dirty="0">
                <a:solidFill>
                  <a:srgbClr val="FF0000"/>
                </a:solidFill>
              </a:rPr>
              <a:t>6,198</a:t>
            </a:r>
            <a:r>
              <a:rPr lang="en-US" sz="3200" b="1" dirty="0"/>
              <a:t> </a:t>
            </a:r>
            <a:r>
              <a:rPr lang="en-US" dirty="0"/>
              <a:t>[reduced to 3,653 by 2012]</a:t>
            </a:r>
          </a:p>
          <a:p>
            <a:pPr marL="914400" lvl="2" indent="0" eaLnBrk="1" hangingPunct="1">
              <a:spcBef>
                <a:spcPts val="0"/>
              </a:spcBef>
              <a:buNone/>
            </a:pPr>
            <a:endParaRPr lang="en-US" sz="1600" dirty="0"/>
          </a:p>
          <a:p>
            <a:pPr lvl="3" eaLnBrk="1" hangingPunct="1">
              <a:spcBef>
                <a:spcPts val="0"/>
              </a:spcBef>
            </a:pPr>
            <a:r>
              <a:rPr lang="en-US" dirty="0"/>
              <a:t>The average for all nations was </a:t>
            </a:r>
            <a:r>
              <a:rPr lang="en-US" sz="2800" b="1" dirty="0"/>
              <a:t>541</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FA97044-BDD4-43C8-9FB6-CAD26D41F13E}"/>
                  </a:ext>
                </a:extLst>
              </p14:cNvPr>
              <p14:cNvContentPartPr/>
              <p14:nvPr/>
            </p14:nvContentPartPr>
            <p14:xfrm>
              <a:off x="2636811" y="5764112"/>
              <a:ext cx="4086360" cy="51120"/>
            </p14:xfrm>
          </p:contentPart>
        </mc:Choice>
        <mc:Fallback xmlns="">
          <p:pic>
            <p:nvPicPr>
              <p:cNvPr id="2" name="Ink 1">
                <a:extLst>
                  <a:ext uri="{FF2B5EF4-FFF2-40B4-BE49-F238E27FC236}">
                    <a16:creationId xmlns:a16="http://schemas.microsoft.com/office/drawing/2014/main" id="{BFA97044-BDD4-43C8-9FB6-CAD26D41F13E}"/>
                  </a:ext>
                </a:extLst>
              </p:cNvPr>
              <p:cNvPicPr/>
              <p:nvPr/>
            </p:nvPicPr>
            <p:blipFill>
              <a:blip r:embed="rId4"/>
              <a:stretch>
                <a:fillRect/>
              </a:stretch>
            </p:blipFill>
            <p:spPr>
              <a:xfrm>
                <a:off x="2583171" y="5656472"/>
                <a:ext cx="4194000" cy="2667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0D22FD9D-13CB-491E-8468-21EBC0B99788}"/>
                  </a:ext>
                </a:extLst>
              </p14:cNvPr>
              <p14:cNvContentPartPr/>
              <p14:nvPr/>
            </p14:nvContentPartPr>
            <p14:xfrm>
              <a:off x="6208011" y="5610032"/>
              <a:ext cx="477720" cy="20520"/>
            </p14:xfrm>
          </p:contentPart>
        </mc:Choice>
        <mc:Fallback xmlns="">
          <p:pic>
            <p:nvPicPr>
              <p:cNvPr id="3" name="Ink 2">
                <a:extLst>
                  <a:ext uri="{FF2B5EF4-FFF2-40B4-BE49-F238E27FC236}">
                    <a16:creationId xmlns:a16="http://schemas.microsoft.com/office/drawing/2014/main" id="{0D22FD9D-13CB-491E-8468-21EBC0B99788}"/>
                  </a:ext>
                </a:extLst>
              </p:cNvPr>
              <p:cNvPicPr/>
              <p:nvPr/>
            </p:nvPicPr>
            <p:blipFill>
              <a:blip r:embed="rId6"/>
              <a:stretch>
                <a:fillRect/>
              </a:stretch>
            </p:blipFill>
            <p:spPr>
              <a:xfrm>
                <a:off x="6154011" y="5502032"/>
                <a:ext cx="585360" cy="236160"/>
              </a:xfrm>
              <a:prstGeom prst="rect">
                <a:avLst/>
              </a:prstGeom>
            </p:spPr>
          </p:pic>
        </mc:Fallback>
      </mc:AlternateContent>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4622804"/>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600" dirty="0"/>
          </a:p>
          <a:p>
            <a:pPr lvl="1" eaLnBrk="1" hangingPunct="1">
              <a:lnSpc>
                <a:spcPct val="90000"/>
              </a:lnSpc>
            </a:pPr>
            <a:r>
              <a:rPr lang="en-US" sz="3200" b="1" dirty="0"/>
              <a:t> Politics</a:t>
            </a:r>
          </a:p>
          <a:p>
            <a:pPr lvl="1" eaLnBrk="1" hangingPunct="1">
              <a:lnSpc>
                <a:spcPct val="90000"/>
              </a:lnSpc>
            </a:pPr>
            <a:endParaRPr lang="en-US" sz="800" dirty="0"/>
          </a:p>
          <a:p>
            <a:pPr lvl="2" eaLnBrk="1" hangingPunct="1">
              <a:lnSpc>
                <a:spcPct val="90000"/>
              </a:lnSpc>
            </a:pPr>
            <a:r>
              <a:rPr lang="en-US" sz="3200" b="1" dirty="0"/>
              <a:t>Pageantry</a:t>
            </a:r>
            <a:r>
              <a:rPr lang="en-US" dirty="0"/>
              <a:t>, </a:t>
            </a:r>
            <a:r>
              <a:rPr lang="en-US" sz="3200" b="1" dirty="0"/>
              <a:t>voice</a:t>
            </a:r>
            <a:r>
              <a:rPr lang="en-US" dirty="0"/>
              <a:t>, and </a:t>
            </a:r>
            <a:r>
              <a:rPr lang="en-US" sz="3200" b="1" dirty="0"/>
              <a:t>externalization</a:t>
            </a:r>
            <a:r>
              <a:rPr lang="en-US" sz="3200" dirty="0"/>
              <a:t> </a:t>
            </a:r>
            <a:r>
              <a:rPr lang="en-US" dirty="0"/>
              <a:t>are important</a:t>
            </a:r>
          </a:p>
          <a:p>
            <a:pPr lvl="2" eaLnBrk="1" hangingPunct="1">
              <a:lnSpc>
                <a:spcPct val="90000"/>
              </a:lnSpc>
            </a:pPr>
            <a:endParaRPr lang="en-US" sz="800" dirty="0"/>
          </a:p>
          <a:p>
            <a:pPr lvl="2" eaLnBrk="1" hangingPunct="1"/>
            <a:r>
              <a:rPr lang="en-US" dirty="0"/>
              <a:t>Even though the Italian political system is changing radically, one can expect that </a:t>
            </a:r>
            <a:r>
              <a:rPr lang="en-US" sz="2800" b="1" dirty="0"/>
              <a:t>such drama will continue to be part </a:t>
            </a:r>
            <a:r>
              <a:rPr lang="en-US" dirty="0"/>
              <a:t>of the political process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solidFill>
                  <a:srgbClr val="000000"/>
                </a:solidFill>
              </a:rPr>
              <a:t>Weddings</a:t>
            </a: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120854"/>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r>
              <a:rPr lang="en-US" sz="2800" dirty="0"/>
              <a:t>The wedding scene is quite common in Italian opera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030" name="Picture 6" descr="http://tours.360wichita.com/234/newsletter/lucia_di_lammermoor02_360conn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0798"/>
            <a:ext cx="9144000" cy="680720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371600" y="6186714"/>
            <a:ext cx="6400800" cy="599908"/>
          </a:xfrm>
          <a:prstGeom prst="rect">
            <a:avLst/>
          </a:prstGeom>
          <a:noFill/>
        </p:spPr>
        <p:txBody>
          <a:bodyPr wrap="square">
            <a:spAutoFit/>
          </a:bodyPr>
          <a:lstStyle/>
          <a:p>
            <a:pPr>
              <a:lnSpc>
                <a:spcPct val="150000"/>
              </a:lnSpc>
            </a:pPr>
            <a:r>
              <a:rPr lang="en-US" sz="1400" dirty="0">
                <a:solidFill>
                  <a:srgbClr val="FFFFFF"/>
                </a:solidFill>
              </a:rPr>
              <a:t>Lucia di Lammermoo</a:t>
            </a:r>
            <a:r>
              <a:rPr lang="en-US" sz="1400" i="0" dirty="0">
                <a:solidFill>
                  <a:srgbClr val="FFFFFF"/>
                </a:solidFill>
              </a:rPr>
              <a:t>r – Gaetano Donizetti (1797-1848)</a:t>
            </a:r>
            <a:endParaRPr lang="en-US" sz="1200" i="0" dirty="0">
              <a:solidFill>
                <a:srgbClr val="FFFFFF"/>
              </a:solidFill>
            </a:endParaRPr>
          </a:p>
          <a:p>
            <a:pPr>
              <a:lnSpc>
                <a:spcPct val="150000"/>
              </a:lnSpc>
            </a:pPr>
            <a:r>
              <a:rPr lang="en-US" sz="800" i="0" dirty="0">
                <a:solidFill>
                  <a:srgbClr val="FFFFFF"/>
                </a:solidFill>
              </a:rPr>
              <a:t>&lt;</a:t>
            </a:r>
            <a:r>
              <a:rPr lang="en-US" sz="800" i="0" dirty="0">
                <a:solidFill>
                  <a:srgbClr val="FFFFFF"/>
                </a:solidFill>
                <a:hlinkClick r:id="rId4"/>
              </a:rPr>
              <a:t>http://tours.360wichita.com/234/newsletter/lucia_di_lammermoor02_360connect.jpg</a:t>
            </a:r>
            <a:r>
              <a:rPr lang="en-US" sz="800" i="0" dirty="0">
                <a:solidFill>
                  <a:srgbClr val="FFFFFF"/>
                </a:solidFill>
              </a:rPr>
              <a:t>&gt;</a:t>
            </a:r>
          </a:p>
        </p:txBody>
      </p:sp>
    </p:spTree>
    <p:extLst>
      <p:ext uri="{BB962C8B-B14F-4D97-AF65-F5344CB8AC3E}">
        <p14:creationId xmlns:p14="http://schemas.microsoft.com/office/powerpoint/2010/main" val="2631954142"/>
      </p:ext>
    </p:extLst>
  </p:cSld>
  <p:clrMapOvr>
    <a:masterClrMapping/>
  </p:clrMapOvr>
  <p:transition/>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29320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Considered the highlights of life and constitute an excellent example of externalized behavior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329320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Italians often save for a lifetime to marry their daughters off in an appropriate manner</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2948499"/>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2400" dirty="0"/>
          </a:p>
          <a:p>
            <a:pPr lvl="2" eaLnBrk="1" hangingPunct="1">
              <a:lnSpc>
                <a:spcPct val="80000"/>
              </a:lnSpc>
            </a:pPr>
            <a:r>
              <a:rPr lang="en-US" sz="2800" dirty="0"/>
              <a:t>Guest lists frequently include the entire village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16067" name="Rectangle 3"/>
          <p:cNvSpPr>
            <a:spLocks noGrp="1" noChangeArrowheads="1"/>
          </p:cNvSpPr>
          <p:nvPr>
            <p:ph type="body" idx="1"/>
          </p:nvPr>
        </p:nvSpPr>
        <p:spPr>
          <a:xfrm>
            <a:off x="914400" y="1828800"/>
            <a:ext cx="7315200" cy="2899255"/>
          </a:xfrm>
        </p:spPr>
        <p:txBody>
          <a:bodyPr/>
          <a:lstStyle/>
          <a:p>
            <a:pPr marL="0" indent="0" algn="ctr" eaLnBrk="1" hangingPunct="1">
              <a:spcBef>
                <a:spcPts val="0"/>
              </a:spcBef>
              <a:buNone/>
            </a:pPr>
            <a:r>
              <a:rPr lang="en-US" sz="2800" dirty="0">
                <a:solidFill>
                  <a:schemeClr val="accent1">
                    <a:lumMod val="90000"/>
                  </a:schemeClr>
                </a:solidFill>
              </a:rPr>
              <a:t>Many aspects of daily life yield </a:t>
            </a:r>
            <a:br>
              <a:rPr lang="en-US" sz="2800" dirty="0">
                <a:solidFill>
                  <a:schemeClr val="accent1">
                    <a:lumMod val="90000"/>
                  </a:schemeClr>
                </a:solidFill>
              </a:rPr>
            </a:br>
            <a:r>
              <a:rPr lang="en-US" sz="2800" b="1" dirty="0">
                <a:solidFill>
                  <a:schemeClr val="accent1">
                    <a:lumMod val="90000"/>
                  </a:schemeClr>
                </a:solidFill>
              </a:rPr>
              <a:t>endless opportunities for drama</a:t>
            </a:r>
          </a:p>
          <a:p>
            <a:pPr eaLnBrk="1" hangingPunct="1">
              <a:spcBef>
                <a:spcPts val="0"/>
              </a:spcBef>
            </a:pPr>
            <a:endParaRPr lang="en-US" sz="1200" dirty="0"/>
          </a:p>
          <a:p>
            <a:pPr lvl="1" eaLnBrk="1" hangingPunct="1"/>
            <a:r>
              <a:rPr lang="en-US" sz="3200" b="1" dirty="0"/>
              <a:t> Weddings</a:t>
            </a:r>
          </a:p>
          <a:p>
            <a:pPr lvl="1" eaLnBrk="1" hangingPunct="1"/>
            <a:endParaRPr lang="en-US" sz="1200" dirty="0"/>
          </a:p>
          <a:p>
            <a:pPr lvl="2" eaLnBrk="1" hangingPunct="1"/>
            <a:r>
              <a:rPr lang="en-US" sz="2800" dirty="0"/>
              <a:t>The wedding ritual is often something of a mini-opera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840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dirty="0"/>
              <a:t>la </a:t>
            </a:r>
            <a:r>
              <a:rPr lang="en-US" sz="6000" dirty="0" err="1"/>
              <a:t>Famiglia</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1406856"/>
            <a:ext cx="7315200" cy="2246769"/>
          </a:xfrm>
        </p:spPr>
        <p:txBody>
          <a:bodyPr/>
          <a:lstStyle/>
          <a:p>
            <a:pPr marL="0" indent="0" algn="ctr" eaLnBrk="1" hangingPunct="1">
              <a:spcBef>
                <a:spcPts val="0"/>
              </a:spcBef>
              <a:buNone/>
            </a:pPr>
            <a:r>
              <a:rPr lang="en-US" sz="2800" dirty="0"/>
              <a:t>The</a:t>
            </a:r>
            <a:r>
              <a:rPr lang="en-US" sz="4000" dirty="0"/>
              <a:t> </a:t>
            </a:r>
            <a:r>
              <a:rPr lang="en-US" sz="3600" b="1" dirty="0"/>
              <a:t>family</a:t>
            </a:r>
            <a:r>
              <a:rPr lang="en-US" sz="3600" dirty="0"/>
              <a:t> </a:t>
            </a:r>
            <a:r>
              <a:rPr lang="en-US" sz="2800" dirty="0"/>
              <a:t>and the </a:t>
            </a:r>
            <a:br>
              <a:rPr lang="en-US" sz="2800" dirty="0"/>
            </a:br>
            <a:r>
              <a:rPr lang="en-US" sz="3600" b="1" dirty="0"/>
              <a:t>extended kinship groups </a:t>
            </a:r>
            <a:br>
              <a:rPr lang="en-US" sz="2800" dirty="0"/>
            </a:br>
            <a:r>
              <a:rPr lang="en-US" sz="2000" dirty="0"/>
              <a:t>are the </a:t>
            </a:r>
            <a:br>
              <a:rPr lang="en-US" sz="2800" dirty="0"/>
            </a:br>
            <a:r>
              <a:rPr lang="en-US" sz="2800" b="1" dirty="0"/>
              <a:t>basic building blocks for externalization</a:t>
            </a:r>
          </a:p>
          <a:p>
            <a:pPr eaLnBrk="1" hangingPunct="1">
              <a:spcBef>
                <a:spcPts val="0"/>
              </a:spcBef>
              <a:buNone/>
            </a:pPr>
            <a:endParaRPr lang="en-US" sz="12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0755" name="Rectangle 3"/>
          <p:cNvSpPr>
            <a:spLocks noGrp="1" noChangeArrowheads="1"/>
          </p:cNvSpPr>
          <p:nvPr>
            <p:ph type="body" idx="1"/>
          </p:nvPr>
        </p:nvSpPr>
        <p:spPr>
          <a:xfrm>
            <a:off x="914400" y="1338942"/>
            <a:ext cx="7315200" cy="5016758"/>
          </a:xfrm>
        </p:spPr>
        <p:txBody>
          <a:bodyPr/>
          <a:lstStyle/>
          <a:p>
            <a:pPr marL="0" indent="0" algn="ctr" eaLnBrk="1" hangingPunct="1">
              <a:buNone/>
            </a:pPr>
            <a:r>
              <a:rPr lang="en-US" sz="4000" b="1" dirty="0"/>
              <a:t>“Italians have had a difficult history.  The institutions have change, rulers have come and gone, and people have to survive.  And people do survive, thanks to their personal, unofficial relationships.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
        <p:nvSpPr>
          <p:cNvPr id="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Tree>
    <p:extLst>
      <p:ext uri="{BB962C8B-B14F-4D97-AF65-F5344CB8AC3E}">
        <p14:creationId xmlns:p14="http://schemas.microsoft.com/office/powerpoint/2010/main" val="1555364527"/>
      </p:ext>
    </p:extLst>
  </p:cSld>
  <p:clrMapOvr>
    <a:masterClrMapping/>
  </p:clrMapOvr>
  <p:transition/>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040040"/>
            <a:ext cx="7315200" cy="3046988"/>
          </a:xfrm>
        </p:spPr>
        <p:txBody>
          <a:bodyPr/>
          <a:lstStyle/>
          <a:p>
            <a:pPr lvl="1" eaLnBrk="1" hangingPunct="1">
              <a:spcBef>
                <a:spcPts val="0"/>
              </a:spcBef>
            </a:pPr>
            <a:r>
              <a:rPr lang="en-US" dirty="0"/>
              <a:t>Familial relationships tend to be </a:t>
            </a:r>
            <a:br>
              <a:rPr lang="en-US" dirty="0"/>
            </a:br>
            <a:r>
              <a:rPr lang="en-US" sz="3600" b="1" dirty="0"/>
              <a:t>close and emotional</a:t>
            </a:r>
          </a:p>
          <a:p>
            <a:pPr lvl="1" eaLnBrk="1" hangingPunct="1">
              <a:spcBef>
                <a:spcPts val="0"/>
              </a:spcBef>
            </a:pPr>
            <a:endParaRPr lang="en-US" sz="1600" b="1" dirty="0"/>
          </a:p>
          <a:p>
            <a:pPr lvl="1" eaLnBrk="1" hangingPunct="1">
              <a:spcBef>
                <a:spcPts val="0"/>
              </a:spcBef>
            </a:pPr>
            <a:r>
              <a:rPr lang="en-US" sz="2400" dirty="0">
                <a:solidFill>
                  <a:schemeClr val="accent1">
                    <a:lumMod val="90000"/>
                  </a:schemeClr>
                </a:solidFill>
              </a:rPr>
              <a:t>The behaviors found in the piazza are replicated within the family</a:t>
            </a:r>
          </a:p>
          <a:p>
            <a:pPr lvl="1" eaLnBrk="1" hangingPunct="1">
              <a:spcBef>
                <a:spcPts val="0"/>
              </a:spcBef>
            </a:pPr>
            <a:endParaRPr lang="en-US" sz="1600" dirty="0">
              <a:solidFill>
                <a:schemeClr val="accent1">
                  <a:lumMod val="90000"/>
                </a:schemeClr>
              </a:solidFill>
            </a:endParaRPr>
          </a:p>
          <a:p>
            <a:pPr lvl="1" eaLnBrk="1" hangingPunct="1">
              <a:spcBef>
                <a:spcPts val="0"/>
              </a:spcBef>
            </a:pPr>
            <a:r>
              <a:rPr lang="en-US" sz="2400" dirty="0">
                <a:solidFill>
                  <a:schemeClr val="accent1">
                    <a:lumMod val="90000"/>
                  </a:schemeClr>
                </a:solidFill>
              </a:rPr>
              <a:t>The family is generally seen as one’s greatest resource and protection against all troubles</a:t>
            </a:r>
          </a:p>
        </p:txBody>
      </p:sp>
      <p:sp>
        <p:nvSpPr>
          <p:cNvPr id="5" name="Rectangle 3"/>
          <p:cNvSpPr txBox="1">
            <a:spLocks noChangeArrowheads="1"/>
          </p:cNvSpPr>
          <p:nvPr/>
        </p:nvSpPr>
        <p:spPr bwMode="auto">
          <a:xfrm>
            <a:off x="914400" y="1145499"/>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rgbClr val="000000"/>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rgbClr val="000000"/>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137863"/>
            <a:ext cx="7315200" cy="2985433"/>
          </a:xfrm>
        </p:spPr>
        <p:txBody>
          <a:bodyPr/>
          <a:lstStyle/>
          <a:p>
            <a:pPr lvl="1" eaLnBrk="1" hangingPunct="1">
              <a:spcBef>
                <a:spcPts val="0"/>
              </a:spcBef>
            </a:pPr>
            <a:r>
              <a:rPr lang="en-US" sz="2000" dirty="0">
                <a:solidFill>
                  <a:schemeClr val="accent1">
                    <a:lumMod val="90000"/>
                  </a:schemeClr>
                </a:solidFill>
              </a:rPr>
              <a:t>Familial relationships tend to be </a:t>
            </a:r>
            <a:br>
              <a:rPr lang="en-US" sz="2000" dirty="0">
                <a:solidFill>
                  <a:schemeClr val="accent1">
                    <a:lumMod val="90000"/>
                  </a:schemeClr>
                </a:solidFill>
              </a:rPr>
            </a:br>
            <a:r>
              <a:rPr lang="en-US" sz="2400" b="1" dirty="0">
                <a:solidFill>
                  <a:schemeClr val="accent1">
                    <a:lumMod val="90000"/>
                  </a:schemeClr>
                </a:solidFill>
              </a:rPr>
              <a:t>close and emotional</a:t>
            </a:r>
            <a:endParaRPr lang="en-US" b="1" dirty="0">
              <a:solidFill>
                <a:schemeClr val="accent1">
                  <a:lumMod val="90000"/>
                </a:schemeClr>
              </a:solidFill>
            </a:endParaRPr>
          </a:p>
          <a:p>
            <a:pPr lvl="1" eaLnBrk="1" hangingPunct="1">
              <a:spcBef>
                <a:spcPts val="0"/>
              </a:spcBef>
            </a:pPr>
            <a:endParaRPr lang="en-US" sz="1600" b="1" dirty="0">
              <a:solidFill>
                <a:schemeClr val="accent1">
                  <a:lumMod val="90000"/>
                </a:schemeClr>
              </a:solidFill>
            </a:endParaRPr>
          </a:p>
          <a:p>
            <a:pPr lvl="1" eaLnBrk="1" hangingPunct="1">
              <a:spcBef>
                <a:spcPts val="0"/>
              </a:spcBef>
            </a:pPr>
            <a:r>
              <a:rPr lang="en-US" dirty="0"/>
              <a:t>The behaviors found in the </a:t>
            </a:r>
            <a:r>
              <a:rPr lang="en-US" sz="3200" b="1" dirty="0"/>
              <a:t>piazza</a:t>
            </a:r>
            <a:r>
              <a:rPr lang="en-US" sz="3200" dirty="0"/>
              <a:t> </a:t>
            </a:r>
            <a:r>
              <a:rPr lang="en-US" dirty="0"/>
              <a:t>are replicated within the </a:t>
            </a:r>
            <a:r>
              <a:rPr lang="en-US" sz="3200" b="1" dirty="0"/>
              <a:t>family</a:t>
            </a:r>
            <a:endParaRPr lang="en-US" b="1" dirty="0"/>
          </a:p>
          <a:p>
            <a:pPr lvl="1" eaLnBrk="1" hangingPunct="1">
              <a:spcBef>
                <a:spcPts val="0"/>
              </a:spcBef>
            </a:pPr>
            <a:endParaRPr lang="en-US" sz="1600" dirty="0"/>
          </a:p>
          <a:p>
            <a:pPr lvl="1" eaLnBrk="1" hangingPunct="1">
              <a:spcBef>
                <a:spcPts val="0"/>
              </a:spcBef>
            </a:pPr>
            <a:r>
              <a:rPr lang="en-US" sz="2400" dirty="0">
                <a:solidFill>
                  <a:schemeClr val="accent1">
                    <a:lumMod val="90000"/>
                  </a:schemeClr>
                </a:solidFill>
              </a:rPr>
              <a:t>The family is generally seen as one’s greatest resource and protection against all troubles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125478"/>
            <a:ext cx="7315200" cy="3054682"/>
          </a:xfrm>
        </p:spPr>
        <p:txBody>
          <a:bodyPr/>
          <a:lstStyle/>
          <a:p>
            <a:pPr lvl="1" eaLnBrk="1" hangingPunct="1">
              <a:spcBef>
                <a:spcPts val="0"/>
              </a:spcBef>
            </a:pPr>
            <a:r>
              <a:rPr lang="en-US" sz="2000" dirty="0">
                <a:solidFill>
                  <a:schemeClr val="accent1">
                    <a:lumMod val="90000"/>
                  </a:schemeClr>
                </a:solidFill>
              </a:rPr>
              <a:t>Familial relationships tend to be </a:t>
            </a:r>
            <a:br>
              <a:rPr lang="en-US" sz="2000" dirty="0">
                <a:solidFill>
                  <a:schemeClr val="accent1">
                    <a:lumMod val="90000"/>
                  </a:schemeClr>
                </a:solidFill>
              </a:rPr>
            </a:br>
            <a:r>
              <a:rPr lang="en-US" sz="2000" b="1" dirty="0">
                <a:solidFill>
                  <a:schemeClr val="accent1">
                    <a:lumMod val="90000"/>
                  </a:schemeClr>
                </a:solidFill>
              </a:rPr>
              <a:t>close and emotional</a:t>
            </a:r>
          </a:p>
          <a:p>
            <a:pPr lvl="1" eaLnBrk="1" hangingPunct="1">
              <a:spcBef>
                <a:spcPts val="0"/>
              </a:spcBef>
            </a:pPr>
            <a:endParaRPr lang="en-US" sz="1000" b="1" dirty="0">
              <a:solidFill>
                <a:schemeClr val="accent1">
                  <a:lumMod val="90000"/>
                </a:schemeClr>
              </a:solidFill>
            </a:endParaRPr>
          </a:p>
          <a:p>
            <a:pPr lvl="1" eaLnBrk="1" hangingPunct="1">
              <a:spcBef>
                <a:spcPts val="0"/>
              </a:spcBef>
            </a:pPr>
            <a:r>
              <a:rPr lang="en-US" sz="2000" dirty="0">
                <a:solidFill>
                  <a:schemeClr val="accent1">
                    <a:lumMod val="90000"/>
                  </a:schemeClr>
                </a:solidFill>
              </a:rPr>
              <a:t>The behaviors found in the piazza are replicated within the family</a:t>
            </a:r>
          </a:p>
          <a:p>
            <a:pPr lvl="1" eaLnBrk="1" hangingPunct="1">
              <a:spcBef>
                <a:spcPts val="0"/>
              </a:spcBef>
            </a:pPr>
            <a:endParaRPr lang="en-US" sz="1050" dirty="0">
              <a:solidFill>
                <a:schemeClr val="accent1">
                  <a:lumMod val="90000"/>
                </a:schemeClr>
              </a:solidFill>
            </a:endParaRPr>
          </a:p>
          <a:p>
            <a:pPr lvl="1" eaLnBrk="1" hangingPunct="1">
              <a:spcBef>
                <a:spcPts val="0"/>
              </a:spcBef>
            </a:pPr>
            <a:r>
              <a:rPr lang="en-US" dirty="0"/>
              <a:t>The family is generally seen as </a:t>
            </a:r>
            <a:br>
              <a:rPr lang="en-US" dirty="0"/>
            </a:br>
            <a:r>
              <a:rPr lang="en-US" sz="3200" b="1" dirty="0"/>
              <a:t>one’s greatest resource and protection against all troubles</a:t>
            </a:r>
            <a:endParaRPr lang="en-US" b="1" dirty="0"/>
          </a:p>
        </p:txBody>
      </p:sp>
      <p:sp>
        <p:nvSpPr>
          <p:cNvPr id="6"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7"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558873"/>
            <a:ext cx="7315200" cy="1698927"/>
          </a:xfrm>
        </p:spPr>
        <p:txBody>
          <a:bodyPr/>
          <a:lstStyle/>
          <a:p>
            <a:pPr lvl="1" eaLnBrk="1" hangingPunct="1">
              <a:lnSpc>
                <a:spcPct val="90000"/>
              </a:lnSpc>
            </a:pPr>
            <a:r>
              <a:rPr lang="en-US" sz="3200" b="1" dirty="0"/>
              <a:t>Children</a:t>
            </a:r>
            <a:r>
              <a:rPr lang="en-US" sz="3200" dirty="0"/>
              <a:t> </a:t>
            </a:r>
            <a:r>
              <a:rPr lang="en-US" dirty="0"/>
              <a:t>are critically important, and normally, </a:t>
            </a:r>
            <a:r>
              <a:rPr lang="en-US" b="1" dirty="0"/>
              <a:t>everything is done for them</a:t>
            </a:r>
            <a:r>
              <a:rPr lang="en-US" dirty="0"/>
              <a:t>, even to the extent of satisfying their smallest wishes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482522"/>
            <a:ext cx="7315200" cy="1865126"/>
          </a:xfrm>
        </p:spPr>
        <p:txBody>
          <a:bodyPr/>
          <a:lstStyle/>
          <a:p>
            <a:pPr lvl="1" eaLnBrk="1" hangingPunct="1">
              <a:lnSpc>
                <a:spcPct val="90000"/>
              </a:lnSpc>
            </a:pPr>
            <a:r>
              <a:rPr lang="en-US" sz="3200" b="1" dirty="0"/>
              <a:t>Parents often go without </a:t>
            </a:r>
            <a:r>
              <a:rPr lang="en-US" sz="3200" dirty="0"/>
              <a:t>comforts to pamper the and to see that they go to school and reach a higher rung on the social ladder</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2784144"/>
            <a:ext cx="7315200" cy="3287054"/>
          </a:xfrm>
        </p:spPr>
        <p:txBody>
          <a:bodyPr/>
          <a:lstStyle/>
          <a:p>
            <a:pPr eaLnBrk="1" hangingPunct="1">
              <a:spcBef>
                <a:spcPts val="0"/>
              </a:spcBef>
              <a:buNone/>
            </a:pPr>
            <a:endParaRPr lang="en-US" sz="500" dirty="0">
              <a:solidFill>
                <a:schemeClr val="accent1">
                  <a:lumMod val="90000"/>
                </a:schemeClr>
              </a:solidFill>
            </a:endParaRPr>
          </a:p>
          <a:p>
            <a:pPr lvl="1" eaLnBrk="1" hangingPunct="1">
              <a:spcBef>
                <a:spcPts val="0"/>
              </a:spcBef>
            </a:pPr>
            <a:endParaRPr lang="en-US" sz="100" dirty="0">
              <a:solidFill>
                <a:schemeClr val="accent1">
                  <a:lumMod val="90000"/>
                </a:schemeClr>
              </a:solidFill>
            </a:endParaRPr>
          </a:p>
          <a:p>
            <a:pPr marL="0" indent="0" algn="ctr" eaLnBrk="1" hangingPunct="1">
              <a:buNone/>
            </a:pPr>
            <a:r>
              <a:rPr lang="en-US" dirty="0"/>
              <a:t>This attitude can be linked directly to…</a:t>
            </a:r>
            <a:endParaRPr lang="en-US" sz="1200" dirty="0"/>
          </a:p>
          <a:p>
            <a:pPr marL="742950" lvl="2" indent="-342900" eaLnBrk="1" hangingPunct="1"/>
            <a:r>
              <a:rPr lang="en-US" dirty="0">
                <a:solidFill>
                  <a:schemeClr val="accent1">
                    <a:lumMod val="90000"/>
                  </a:schemeClr>
                </a:solidFill>
              </a:rPr>
              <a:t>The constant </a:t>
            </a:r>
            <a:r>
              <a:rPr lang="en-US" sz="3200" b="1" dirty="0"/>
              <a:t>influx of foreigners </a:t>
            </a:r>
            <a:r>
              <a:rPr lang="en-US" dirty="0">
                <a:solidFill>
                  <a:schemeClr val="accent1">
                    <a:lumMod val="90000"/>
                  </a:schemeClr>
                </a:solidFill>
              </a:rPr>
              <a:t>who compete with the Italians for jobs</a:t>
            </a:r>
          </a:p>
          <a:p>
            <a:pPr marL="742950" lvl="2" indent="-342900" eaLnBrk="1" hangingPunct="1"/>
            <a:r>
              <a:rPr lang="en-US" dirty="0">
                <a:solidFill>
                  <a:schemeClr val="accent1">
                    <a:lumMod val="90000"/>
                  </a:schemeClr>
                </a:solidFill>
              </a:rPr>
              <a:t>Rapidly</a:t>
            </a:r>
            <a:r>
              <a:rPr lang="en-US" dirty="0"/>
              <a:t> </a:t>
            </a:r>
            <a:r>
              <a:rPr lang="en-US" sz="3200" b="1" dirty="0"/>
              <a:t>changing governments</a:t>
            </a:r>
            <a:endParaRPr lang="en-US" b="1" dirty="0"/>
          </a:p>
          <a:p>
            <a:pPr marL="742950" lvl="2" indent="-342900" eaLnBrk="1" hangingPunct="1"/>
            <a:r>
              <a:rPr lang="en-US" dirty="0">
                <a:solidFill>
                  <a:schemeClr val="accent1">
                    <a:lumMod val="90000"/>
                  </a:schemeClr>
                </a:solidFill>
              </a:rPr>
              <a:t>The overwhelming </a:t>
            </a:r>
            <a:r>
              <a:rPr lang="en-US" sz="3200" b="1" dirty="0"/>
              <a:t>natural disasters </a:t>
            </a:r>
            <a:r>
              <a:rPr lang="en-US" dirty="0">
                <a:solidFill>
                  <a:schemeClr val="accent1">
                    <a:lumMod val="90000"/>
                  </a:schemeClr>
                </a:solidFill>
              </a:rPr>
              <a:t>that have characterized Italian history</a:t>
            </a:r>
            <a:endParaRPr lang="en-US" dirty="0"/>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3235" name="Rectangle 3"/>
          <p:cNvSpPr>
            <a:spLocks noGrp="1" noChangeArrowheads="1"/>
          </p:cNvSpPr>
          <p:nvPr>
            <p:ph type="body" idx="1"/>
          </p:nvPr>
        </p:nvSpPr>
        <p:spPr>
          <a:xfrm>
            <a:off x="914400" y="3011536"/>
            <a:ext cx="7315200" cy="2523768"/>
          </a:xfrm>
        </p:spPr>
        <p:txBody>
          <a:bodyPr/>
          <a:lstStyle/>
          <a:p>
            <a:pPr lvl="1" eaLnBrk="1" hangingPunct="1">
              <a:spcBef>
                <a:spcPts val="0"/>
              </a:spcBef>
              <a:buNone/>
            </a:pPr>
            <a:endParaRPr lang="en-US" sz="100" dirty="0">
              <a:solidFill>
                <a:schemeClr val="accent1">
                  <a:lumMod val="90000"/>
                </a:schemeClr>
              </a:solidFill>
            </a:endParaRPr>
          </a:p>
          <a:p>
            <a:pPr marL="0" indent="0" algn="ctr" eaLnBrk="1" hangingPunct="1">
              <a:spcBef>
                <a:spcPts val="0"/>
              </a:spcBef>
              <a:buNone/>
            </a:pPr>
            <a:r>
              <a:rPr lang="en-US" sz="2800" dirty="0">
                <a:solidFill>
                  <a:schemeClr val="accent1">
                    <a:lumMod val="90000"/>
                  </a:schemeClr>
                </a:solidFill>
              </a:rPr>
              <a:t>Externalization plays a part </a:t>
            </a:r>
            <a:br>
              <a:rPr lang="en-US" sz="2800" dirty="0">
                <a:solidFill>
                  <a:schemeClr val="accent1">
                    <a:lumMod val="90000"/>
                  </a:schemeClr>
                </a:solidFill>
              </a:rPr>
            </a:br>
            <a:r>
              <a:rPr lang="en-US" sz="2800" dirty="0">
                <a:solidFill>
                  <a:schemeClr val="accent1">
                    <a:lumMod val="90000"/>
                  </a:schemeClr>
                </a:solidFill>
              </a:rPr>
              <a:t>in this support, because </a:t>
            </a:r>
            <a:br>
              <a:rPr lang="en-US" dirty="0"/>
            </a:br>
            <a:r>
              <a:rPr lang="en-US" b="1" dirty="0"/>
              <a:t>the family views its children as public expressions </a:t>
            </a:r>
          </a:p>
          <a:p>
            <a:pPr marL="0" indent="0" algn="ctr" eaLnBrk="1" hangingPunct="1">
              <a:spcBef>
                <a:spcPts val="0"/>
              </a:spcBef>
              <a:buNone/>
            </a:pPr>
            <a:r>
              <a:rPr lang="en-US" b="1" dirty="0"/>
              <a:t>of its values and lifestyles</a:t>
            </a:r>
          </a:p>
        </p:txBody>
      </p:sp>
      <p:sp>
        <p:nvSpPr>
          <p:cNvPr id="5"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3061648"/>
            <a:ext cx="7315200" cy="323165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Family connections</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are often </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i="0" u="none" strike="noStrike" kern="0" cap="none" spc="0" normalizeH="0" baseline="0" noProof="0" dirty="0">
                <a:ln>
                  <a:noFill/>
                </a:ln>
                <a:solidFill>
                  <a:schemeClr val="tx1"/>
                </a:solidFill>
                <a:effectLst/>
                <a:uLnTx/>
                <a:uFillTx/>
                <a:latin typeface="+mn-lt"/>
                <a:ea typeface="+mn-ea"/>
                <a:cs typeface="+mn-cs"/>
              </a:rPr>
              <a:t>extremely important for handling problems and getting ahead</a:t>
            </a:r>
          </a:p>
          <a:p>
            <a:pPr marL="0" marR="0" lvl="0" indent="0" algn="ctr" defTabSz="914400" rtl="0" eaLnBrk="1" fontAlgn="base" latinLnBrk="0" hangingPunct="1">
              <a:lnSpc>
                <a:spcPct val="8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chemeClr val="tx1"/>
              </a:solidFill>
              <a:effectLst/>
              <a:uLnTx/>
              <a:uFillTx/>
              <a:latin typeface="+mn-lt"/>
              <a:ea typeface="+mn-ea"/>
              <a:cs typeface="+mn-cs"/>
            </a:endParaRP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chemeClr val="tx1"/>
                </a:solidFill>
                <a:effectLst/>
                <a:uLnTx/>
                <a:uFillTx/>
                <a:latin typeface="+mn-lt"/>
              </a:rPr>
              <a:t>Outside the family, official and legal authority is frequently considered hostile until proven otherwise</a:t>
            </a:r>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3061648"/>
            <a:ext cx="7315200" cy="35024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Family connections</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are often </a:t>
            </a:r>
          </a:p>
          <a:p>
            <a:pPr marL="0" marR="0" lvl="0" indent="0" algn="ctr" defTabSz="914400" rtl="0" eaLnBrk="1" fontAlgn="base" latinLnBrk="0" hangingPunct="1">
              <a:lnSpc>
                <a:spcPct val="80000"/>
              </a:lnSpc>
              <a:spcBef>
                <a:spcPct val="20000"/>
              </a:spcBef>
              <a:spcAft>
                <a:spcPct val="0"/>
              </a:spcAft>
              <a:buClrTx/>
              <a:buSzTx/>
              <a:buFontTx/>
              <a:buNone/>
              <a:tabLst/>
              <a:defRPr/>
            </a:pPr>
            <a:r>
              <a:rPr kumimoji="0" lang="en-US" sz="2400" i="0" u="none" strike="noStrike" kern="0" cap="none" spc="0" normalizeH="0" baseline="0" noProof="0" dirty="0">
                <a:ln>
                  <a:noFill/>
                </a:ln>
                <a:solidFill>
                  <a:schemeClr val="accent1"/>
                </a:solidFill>
                <a:effectLst/>
                <a:uLnTx/>
                <a:uFillTx/>
                <a:latin typeface="+mn-lt"/>
                <a:ea typeface="+mn-ea"/>
                <a:cs typeface="+mn-cs"/>
              </a:rPr>
              <a:t>extremely important for handling problems and getting ahead</a:t>
            </a:r>
          </a:p>
          <a:p>
            <a:pPr marL="0" marR="0" lvl="0" indent="0" algn="ctr" defTabSz="914400" rtl="0" eaLnBrk="1" fontAlgn="base" latinLnBrk="0" hangingPunct="1">
              <a:lnSpc>
                <a:spcPct val="8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chemeClr val="tx1"/>
              </a:solidFill>
              <a:effectLst/>
              <a:uLnTx/>
              <a:uFillTx/>
              <a:latin typeface="+mn-lt"/>
              <a:ea typeface="+mn-ea"/>
              <a:cs typeface="+mn-cs"/>
            </a:endParaRPr>
          </a:p>
          <a:p>
            <a:pPr marL="742950" lvl="1" indent="-285750" algn="l">
              <a:lnSpc>
                <a:spcPct val="80000"/>
              </a:lnSpc>
              <a:buFontTx/>
              <a:buChar char="–"/>
            </a:pPr>
            <a:r>
              <a:rPr lang="en-US" sz="2800" i="0" kern="0" dirty="0">
                <a:latin typeface="+mn-lt"/>
              </a:rPr>
              <a:t>Closeness within the family is transferred to outside relationships and brings a personal edge to most social interactions</a:t>
            </a:r>
          </a:p>
          <a:p>
            <a:pPr marL="742950" lvl="1" indent="-285750" algn="l">
              <a:lnSpc>
                <a:spcPct val="80000"/>
              </a:lnSpc>
              <a:buFontTx/>
              <a:buChar char="–"/>
            </a:pPr>
            <a:endParaRPr kumimoji="0" lang="en-US" sz="2400" b="0" i="0" u="none" strike="noStrike" kern="0" cap="none" spc="0" normalizeH="0" baseline="0" noProof="0" dirty="0">
              <a:ln>
                <a:noFill/>
              </a:ln>
              <a:solidFill>
                <a:schemeClr val="tx1"/>
              </a:solidFill>
              <a:effectLst/>
              <a:uLnTx/>
              <a:uFillTx/>
              <a:latin typeface="+mn-lt"/>
            </a:endParaRPr>
          </a:p>
        </p:txBody>
      </p:sp>
      <p:sp>
        <p:nvSpPr>
          <p:cNvPr id="7" name="Rectangle 3"/>
          <p:cNvSpPr txBox="1">
            <a:spLocks noChangeArrowheads="1"/>
          </p:cNvSpPr>
          <p:nvPr/>
        </p:nvSpPr>
        <p:spPr bwMode="auto">
          <a:xfrm>
            <a:off x="914400" y="1159147"/>
            <a:ext cx="7315200" cy="16466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The</a:t>
            </a:r>
            <a:r>
              <a:rPr kumimoji="0" lang="en-US" sz="2800" b="0" i="0" u="none" strike="noStrike" kern="0" cap="none" spc="0" normalizeH="0" baseline="0" noProof="0" dirty="0">
                <a:ln>
                  <a:noFill/>
                </a:ln>
                <a:solidFill>
                  <a:schemeClr val="tx1"/>
                </a:solidFill>
                <a:effectLst/>
                <a:uLnTx/>
                <a:uFillTx/>
                <a:latin typeface="+mn-lt"/>
                <a:ea typeface="+mn-ea"/>
                <a:cs typeface="+mn-cs"/>
              </a:rPr>
              <a:t> </a:t>
            </a: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family</a:t>
            </a:r>
            <a:r>
              <a:rPr kumimoji="0" lang="en-US" sz="3200" b="0" i="0" u="none" strike="noStrike" kern="0" cap="none" spc="0" normalizeH="0" baseline="0" noProof="0" dirty="0">
                <a:ln>
                  <a:noFill/>
                </a:ln>
                <a:solidFill>
                  <a:schemeClr val="accent1">
                    <a:lumMod val="90000"/>
                  </a:schemeClr>
                </a:solidFill>
                <a:effectLst/>
                <a:uLnTx/>
                <a:uFillTx/>
                <a:latin typeface="+mn-lt"/>
                <a:ea typeface="+mn-ea"/>
                <a:cs typeface="+mn-cs"/>
              </a:rPr>
              <a:t> </a:t>
            </a:r>
            <a: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t>and the </a:t>
            </a:r>
            <a:br>
              <a:rPr kumimoji="0" lang="en-US" sz="28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3200" b="1" i="0" u="none" strike="noStrike" kern="0" cap="none" spc="0" normalizeH="0" baseline="0" noProof="0" dirty="0">
                <a:ln>
                  <a:noFill/>
                </a:ln>
                <a:solidFill>
                  <a:schemeClr val="accent1">
                    <a:lumMod val="90000"/>
                  </a:schemeClr>
                </a:solidFill>
                <a:effectLst/>
                <a:uLnTx/>
                <a:uFillTx/>
                <a:latin typeface="+mn-lt"/>
                <a:ea typeface="+mn-ea"/>
                <a:cs typeface="+mn-cs"/>
              </a:rPr>
              <a:t>extended kinship groups </a:t>
            </a:r>
            <a:br>
              <a:rPr kumimoji="0" lang="en-US" sz="2800" b="0" i="0" u="none" strike="noStrike" kern="0" cap="none" spc="0" normalizeH="0" baseline="0" noProof="0" dirty="0">
                <a:ln>
                  <a:noFill/>
                </a:ln>
                <a:solidFill>
                  <a:schemeClr val="tx1"/>
                </a:solidFill>
                <a:effectLst/>
                <a:uLnTx/>
                <a:uFillTx/>
                <a:latin typeface="+mn-lt"/>
                <a:ea typeface="+mn-ea"/>
                <a:cs typeface="+mn-cs"/>
              </a:rPr>
            </a:br>
            <a:r>
              <a:rPr kumimoji="0" lang="en-US" sz="1600" b="0" i="0" u="none" strike="noStrike" kern="0" cap="none" spc="0" normalizeH="0" baseline="0" noProof="0" dirty="0">
                <a:ln>
                  <a:noFill/>
                </a:ln>
                <a:solidFill>
                  <a:schemeClr val="accent1">
                    <a:lumMod val="90000"/>
                  </a:schemeClr>
                </a:solidFill>
                <a:effectLst/>
                <a:uLnTx/>
                <a:uFillTx/>
                <a:latin typeface="+mn-lt"/>
                <a:ea typeface="+mn-ea"/>
                <a:cs typeface="+mn-cs"/>
              </a:rPr>
              <a:t>are the </a:t>
            </a:r>
            <a:br>
              <a:rPr kumimoji="0" lang="en-US" sz="2000" b="0" i="0" u="none" strike="noStrike" kern="0" cap="none" spc="0" normalizeH="0" baseline="0" noProof="0" dirty="0">
                <a:ln>
                  <a:noFill/>
                </a:ln>
                <a:solidFill>
                  <a:schemeClr val="accent1">
                    <a:lumMod val="90000"/>
                  </a:schemeClr>
                </a:solidFill>
                <a:effectLst/>
                <a:uLnTx/>
                <a:uFillTx/>
                <a:latin typeface="+mn-lt"/>
                <a:ea typeface="+mn-ea"/>
                <a:cs typeface="+mn-cs"/>
              </a:rPr>
            </a:br>
            <a:r>
              <a:rPr kumimoji="0" lang="en-US" sz="2000" b="1" i="0" u="none" strike="noStrike" kern="0" cap="none" spc="0" normalizeH="0" baseline="0" noProof="0" dirty="0">
                <a:ln>
                  <a:noFill/>
                </a:ln>
                <a:solidFill>
                  <a:schemeClr val="accent1">
                    <a:lumMod val="90000"/>
                  </a:schemeClr>
                </a:solidFill>
                <a:effectLst/>
                <a:uLnTx/>
                <a:uFillTx/>
                <a:latin typeface="+mn-lt"/>
                <a:ea typeface="+mn-ea"/>
                <a:cs typeface="+mn-cs"/>
              </a:rPr>
              <a:t>basic building blocks for externalization</a:t>
            </a:r>
            <a:endParaRPr kumimoji="0" lang="en-US" sz="100" b="0" i="0" u="none" strike="noStrike" kern="0" cap="none" spc="0" normalizeH="0" baseline="0" noProof="0" dirty="0">
              <a:ln>
                <a:noFill/>
              </a:ln>
              <a:solidFill>
                <a:schemeClr val="accent1">
                  <a:lumMod val="90000"/>
                </a:schemeClr>
              </a:solidFill>
              <a:effectLst/>
              <a:uLnTx/>
              <a:uFillTx/>
              <a:latin typeface="+mn-lt"/>
              <a:ea typeface="+mn-ea"/>
              <a:cs typeface="+mn-cs"/>
            </a:endParaRP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29379" name="Rectangle 3"/>
          <p:cNvSpPr>
            <a:spLocks noGrp="1" noChangeArrowheads="1"/>
          </p:cNvSpPr>
          <p:nvPr>
            <p:ph type="body" idx="1"/>
          </p:nvPr>
        </p:nvSpPr>
        <p:spPr>
          <a:xfrm>
            <a:off x="914400" y="1548110"/>
            <a:ext cx="7315200" cy="4616648"/>
          </a:xfrm>
        </p:spPr>
        <p:txBody>
          <a:bodyPr/>
          <a:lstStyle/>
          <a:p>
            <a:pPr marL="0" indent="0" algn="ctr" eaLnBrk="1" hangingPunct="1">
              <a:spcBef>
                <a:spcPts val="0"/>
              </a:spcBef>
              <a:buNone/>
            </a:pPr>
            <a:r>
              <a:rPr lang="en-US" sz="2400" dirty="0"/>
              <a:t>In the Italian </a:t>
            </a:r>
            <a:r>
              <a:rPr lang="en-US" dirty="0"/>
              <a:t>business environment, </a:t>
            </a:r>
          </a:p>
          <a:p>
            <a:pPr marL="0" indent="0" algn="ctr" eaLnBrk="1" hangingPunct="1">
              <a:spcBef>
                <a:spcPts val="0"/>
              </a:spcBef>
              <a:buNone/>
            </a:pPr>
            <a:r>
              <a:rPr lang="en-US" dirty="0"/>
              <a:t>family contacts tend to be necessary </a:t>
            </a:r>
          </a:p>
          <a:p>
            <a:pPr marL="0" indent="0" algn="ctr" eaLnBrk="1" hangingPunct="1">
              <a:spcBef>
                <a:spcPts val="0"/>
              </a:spcBef>
              <a:buNone/>
            </a:pPr>
            <a:r>
              <a:rPr lang="en-US" sz="2400" dirty="0"/>
              <a:t>to run a successful company</a:t>
            </a:r>
          </a:p>
          <a:p>
            <a:pPr eaLnBrk="1" hangingPunct="1">
              <a:spcBef>
                <a:spcPts val="0"/>
              </a:spcBef>
            </a:pPr>
            <a:endParaRPr lang="en-US" sz="1400" dirty="0"/>
          </a:p>
          <a:p>
            <a:pPr lvl="1" eaLnBrk="1" hangingPunct="1">
              <a:spcBef>
                <a:spcPts val="0"/>
              </a:spcBef>
            </a:pPr>
            <a:r>
              <a:rPr lang="en-US" sz="2000" dirty="0"/>
              <a:t>An example of the importance of contacts is the </a:t>
            </a:r>
            <a:r>
              <a:rPr lang="en-US" sz="2400" b="1" dirty="0"/>
              <a:t>general lack of hiring policies</a:t>
            </a:r>
            <a:endParaRPr lang="en-US" sz="2000" b="1" dirty="0"/>
          </a:p>
          <a:p>
            <a:pPr lvl="1" eaLnBrk="1" hangingPunct="1">
              <a:spcBef>
                <a:spcPts val="0"/>
              </a:spcBef>
            </a:pPr>
            <a:endParaRPr lang="en-US" sz="1200" dirty="0"/>
          </a:p>
          <a:p>
            <a:pPr lvl="1" eaLnBrk="1" hangingPunct="1">
              <a:spcBef>
                <a:spcPts val="0"/>
              </a:spcBef>
            </a:pPr>
            <a:r>
              <a:rPr lang="en-US" sz="2000" dirty="0"/>
              <a:t>Hiring is usually accomplished through </a:t>
            </a:r>
            <a:r>
              <a:rPr lang="en-US" sz="2400" b="1" dirty="0"/>
              <a:t>personal connections</a:t>
            </a:r>
            <a:r>
              <a:rPr lang="en-US" sz="2000" dirty="0"/>
              <a:t> and recommendations</a:t>
            </a:r>
          </a:p>
          <a:p>
            <a:pPr lvl="1" eaLnBrk="1" hangingPunct="1">
              <a:spcBef>
                <a:spcPts val="0"/>
              </a:spcBef>
            </a:pPr>
            <a:endParaRPr lang="en-US" sz="1200" dirty="0"/>
          </a:p>
          <a:p>
            <a:pPr lvl="1" eaLnBrk="1" hangingPunct="1">
              <a:spcBef>
                <a:spcPts val="0"/>
              </a:spcBef>
            </a:pPr>
            <a:r>
              <a:rPr lang="en-US" sz="2000" dirty="0"/>
              <a:t>Many corporations select people on the basis of their </a:t>
            </a:r>
            <a:r>
              <a:rPr lang="en-US" sz="2400" b="1" dirty="0"/>
              <a:t>relationship with that person or his or her family</a:t>
            </a:r>
            <a:endParaRPr lang="en-US" sz="2000"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37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9379">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937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0403" name="Rectangle 3"/>
          <p:cNvSpPr>
            <a:spLocks noGrp="1" noChangeArrowheads="1"/>
          </p:cNvSpPr>
          <p:nvPr>
            <p:ph type="body" idx="1"/>
          </p:nvPr>
        </p:nvSpPr>
        <p:spPr>
          <a:xfrm>
            <a:off x="914400" y="1678511"/>
            <a:ext cx="7315200" cy="4659737"/>
          </a:xfrm>
        </p:spPr>
        <p:txBody>
          <a:bodyPr/>
          <a:lstStyle/>
          <a:p>
            <a:pPr marL="0" indent="0" algn="ctr" eaLnBrk="1" hangingPunct="1">
              <a:buNone/>
            </a:pPr>
            <a:r>
              <a:rPr lang="en-US" sz="2400" dirty="0"/>
              <a:t>“The family remains the center and stronghold of Italian life, despite all modern trends, where the </a:t>
            </a:r>
          </a:p>
          <a:p>
            <a:pPr marL="0" indent="0" algn="ctr" eaLnBrk="1" hangingPunct="1">
              <a:buNone/>
            </a:pPr>
            <a:r>
              <a:rPr lang="en-US" b="1" dirty="0"/>
              <a:t>role of each member</a:t>
            </a:r>
            <a:endParaRPr lang="en-US" sz="2800" dirty="0"/>
          </a:p>
          <a:p>
            <a:pPr marL="0" indent="0" algn="ctr" eaLnBrk="1" hangingPunct="1">
              <a:buNone/>
            </a:pPr>
            <a:r>
              <a:rPr lang="en-US" sz="2400" dirty="0"/>
              <a:t>is understood and performed as elaborately as any Italian opera.”</a:t>
            </a:r>
          </a:p>
          <a:p>
            <a:pPr eaLnBrk="1" hangingPunct="1"/>
            <a:endParaRPr lang="en-US" sz="1050" dirty="0"/>
          </a:p>
          <a:p>
            <a:pPr lvl="1" eaLnBrk="1" hangingPunct="1"/>
            <a:r>
              <a:rPr lang="en-US" dirty="0"/>
              <a:t>Although </a:t>
            </a:r>
            <a:r>
              <a:rPr lang="en-US" sz="3600" b="1" dirty="0"/>
              <a:t>men</a:t>
            </a:r>
            <a:r>
              <a:rPr lang="en-US" sz="3600" dirty="0"/>
              <a:t> </a:t>
            </a:r>
            <a:r>
              <a:rPr lang="en-US" dirty="0"/>
              <a:t>are the official leaders of the families, and </a:t>
            </a:r>
            <a:r>
              <a:rPr lang="en-US" sz="3600" b="1" dirty="0"/>
              <a:t>women</a:t>
            </a:r>
            <a:r>
              <a:rPr lang="en-US" sz="3600" dirty="0"/>
              <a:t> </a:t>
            </a:r>
            <a:r>
              <a:rPr lang="en-US" dirty="0"/>
              <a:t>are subordinate to them, the reality of family life is much more </a:t>
            </a:r>
            <a:r>
              <a:rPr lang="en-US" sz="3600" b="1" dirty="0"/>
              <a:t>complex</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1427" name="Rectangle 3"/>
          <p:cNvSpPr>
            <a:spLocks noGrp="1" noChangeArrowheads="1"/>
          </p:cNvSpPr>
          <p:nvPr>
            <p:ph type="body" idx="1"/>
          </p:nvPr>
        </p:nvSpPr>
        <p:spPr>
          <a:xfrm>
            <a:off x="914400" y="2083742"/>
            <a:ext cx="7315200" cy="3908762"/>
          </a:xfrm>
        </p:spPr>
        <p:txBody>
          <a:bodyPr/>
          <a:lstStyle/>
          <a:p>
            <a:pPr marL="0" indent="0" algn="ctr" eaLnBrk="1" hangingPunct="1">
              <a:spcBef>
                <a:spcPts val="0"/>
              </a:spcBef>
              <a:buNone/>
            </a:pPr>
            <a:r>
              <a:rPr lang="en-US" sz="2800" dirty="0"/>
              <a:t>“The main character in the family, </a:t>
            </a:r>
          </a:p>
          <a:p>
            <a:pPr marL="0" indent="0" algn="ctr" eaLnBrk="1" hangingPunct="1">
              <a:spcBef>
                <a:spcPts val="0"/>
              </a:spcBef>
              <a:buNone/>
            </a:pPr>
            <a:r>
              <a:rPr lang="en-US" sz="2800" dirty="0"/>
              <a:t>who might be compared to </a:t>
            </a:r>
          </a:p>
          <a:p>
            <a:pPr marL="0" indent="0" algn="ctr" eaLnBrk="1" hangingPunct="1">
              <a:spcBef>
                <a:spcPts val="0"/>
              </a:spcBef>
              <a:buNone/>
            </a:pPr>
            <a:r>
              <a:rPr lang="en-US" dirty="0"/>
              <a:t>the </a:t>
            </a:r>
            <a:r>
              <a:rPr lang="en-US" sz="3600" b="1" dirty="0"/>
              <a:t>lead tenor</a:t>
            </a:r>
            <a:r>
              <a:rPr lang="en-US" dirty="0"/>
              <a:t>, is </a:t>
            </a:r>
            <a:r>
              <a:rPr lang="en-US" sz="3600" b="1" dirty="0"/>
              <a:t>the father</a:t>
            </a:r>
            <a:r>
              <a:rPr lang="en-US" dirty="0"/>
              <a:t>.”</a:t>
            </a:r>
          </a:p>
          <a:p>
            <a:pPr eaLnBrk="1" hangingPunct="1">
              <a:spcBef>
                <a:spcPts val="0"/>
              </a:spcBef>
            </a:pPr>
            <a:endParaRPr lang="en-US" sz="2400" dirty="0"/>
          </a:p>
          <a:p>
            <a:pPr lvl="1" eaLnBrk="1" hangingPunct="1">
              <a:spcBef>
                <a:spcPts val="0"/>
              </a:spcBef>
            </a:pPr>
            <a:r>
              <a:rPr lang="en-US" sz="2400" dirty="0"/>
              <a:t>He is in charge of the family’s general affairs</a:t>
            </a:r>
          </a:p>
          <a:p>
            <a:pPr lvl="1" eaLnBrk="1" hangingPunct="1">
              <a:spcBef>
                <a:spcPts val="0"/>
              </a:spcBef>
            </a:pPr>
            <a:endParaRPr lang="en-US" sz="1600" dirty="0"/>
          </a:p>
          <a:p>
            <a:pPr lvl="1" eaLnBrk="1" hangingPunct="1">
              <a:spcBef>
                <a:spcPts val="0"/>
              </a:spcBef>
            </a:pPr>
            <a:r>
              <a:rPr lang="en-US" dirty="0">
                <a:solidFill>
                  <a:schemeClr val="accent1"/>
                </a:solidFill>
              </a:rPr>
              <a:t>Although he holds center stage, </a:t>
            </a:r>
            <a:br>
              <a:rPr lang="en-US" dirty="0"/>
            </a:br>
            <a:r>
              <a:rPr lang="en-US" sz="3200" b="1" dirty="0"/>
              <a:t>his wife </a:t>
            </a:r>
            <a:r>
              <a:rPr lang="en-US" dirty="0"/>
              <a:t>is an equally important figure, like </a:t>
            </a:r>
            <a:r>
              <a:rPr lang="en-US" sz="3200" b="1" dirty="0"/>
              <a:t>the lead soprano</a:t>
            </a:r>
            <a:endParaRPr lang="en-US" b="1"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2451" name="Rectangle 3"/>
          <p:cNvSpPr>
            <a:spLocks noGrp="1" noChangeArrowheads="1"/>
          </p:cNvSpPr>
          <p:nvPr>
            <p:ph type="body" idx="1"/>
          </p:nvPr>
        </p:nvSpPr>
        <p:spPr>
          <a:xfrm>
            <a:off x="914400" y="1600200"/>
            <a:ext cx="7315200" cy="4955203"/>
          </a:xfrm>
        </p:spPr>
        <p:txBody>
          <a:bodyPr/>
          <a:lstStyle/>
          <a:p>
            <a:pPr marL="0" indent="0" algn="ctr" eaLnBrk="1" hangingPunct="1">
              <a:spcBef>
                <a:spcPts val="0"/>
              </a:spcBef>
              <a:buNone/>
            </a:pPr>
            <a:r>
              <a:rPr lang="en-US" b="1" dirty="0"/>
              <a:t>“The Italian father may be the head of the family, </a:t>
            </a:r>
          </a:p>
          <a:p>
            <a:pPr marL="0" indent="0" algn="ctr" eaLnBrk="1" hangingPunct="1">
              <a:spcBef>
                <a:spcPts val="0"/>
              </a:spcBef>
              <a:buNone/>
            </a:pPr>
            <a:r>
              <a:rPr lang="en-US" b="1" dirty="0"/>
              <a:t>but the mother is its heart.” </a:t>
            </a:r>
          </a:p>
          <a:p>
            <a:pPr eaLnBrk="1" hangingPunct="1">
              <a:spcBef>
                <a:spcPts val="0"/>
              </a:spcBef>
            </a:pPr>
            <a:endParaRPr lang="en-US" sz="1600" dirty="0"/>
          </a:p>
          <a:p>
            <a:pPr lvl="1" eaLnBrk="1" hangingPunct="1">
              <a:spcBef>
                <a:spcPts val="0"/>
              </a:spcBef>
            </a:pPr>
            <a:r>
              <a:rPr lang="en-US" sz="2400" dirty="0"/>
              <a:t>Yielding authority to the father, she traditionally </a:t>
            </a:r>
            <a:r>
              <a:rPr lang="en-US" b="1" dirty="0"/>
              <a:t>assumes total control of the emotional realm of the family</a:t>
            </a:r>
            <a:endParaRPr lang="en-US" sz="2400" b="1" dirty="0"/>
          </a:p>
          <a:p>
            <a:pPr lvl="1" eaLnBrk="1" hangingPunct="1">
              <a:spcBef>
                <a:spcPts val="0"/>
              </a:spcBef>
            </a:pPr>
            <a:endParaRPr lang="en-US" sz="1600" dirty="0"/>
          </a:p>
          <a:p>
            <a:pPr lvl="1" eaLnBrk="1" hangingPunct="1">
              <a:spcBef>
                <a:spcPts val="0"/>
              </a:spcBef>
            </a:pPr>
            <a:r>
              <a:rPr lang="en-US" sz="2400" dirty="0"/>
              <a:t>The mother usually </a:t>
            </a:r>
            <a:r>
              <a:rPr lang="en-US" b="1" dirty="0"/>
              <a:t>manages the family </a:t>
            </a:r>
            <a:r>
              <a:rPr lang="en-US" sz="2400" dirty="0"/>
              <a:t>in a </a:t>
            </a:r>
            <a:r>
              <a:rPr lang="en-US" b="1" dirty="0"/>
              <a:t>subtle</a:t>
            </a:r>
            <a:r>
              <a:rPr lang="en-US" sz="2400" dirty="0"/>
              <a:t>, almost imperceptible way</a:t>
            </a:r>
          </a:p>
          <a:p>
            <a:pPr lvl="1" eaLnBrk="1" hangingPunct="1">
              <a:spcBef>
                <a:spcPts val="0"/>
              </a:spcBef>
            </a:pPr>
            <a:endParaRPr lang="en-US" sz="800" dirty="0"/>
          </a:p>
          <a:p>
            <a:pPr lvl="2" eaLnBrk="1" hangingPunct="1">
              <a:spcBef>
                <a:spcPts val="0"/>
              </a:spcBef>
            </a:pPr>
            <a:r>
              <a:rPr lang="en-US" sz="2000" dirty="0"/>
              <a:t>She soothes the father’s feelings while avoiding open conflicts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2451">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2451">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24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32451" name="Rectangle 3"/>
          <p:cNvSpPr>
            <a:spLocks noGrp="1" noChangeArrowheads="1"/>
          </p:cNvSpPr>
          <p:nvPr>
            <p:ph type="body" idx="1"/>
          </p:nvPr>
        </p:nvSpPr>
        <p:spPr>
          <a:xfrm>
            <a:off x="914400" y="1600200"/>
            <a:ext cx="7315200" cy="2800767"/>
          </a:xfrm>
        </p:spPr>
        <p:txBody>
          <a:bodyPr/>
          <a:lstStyle/>
          <a:p>
            <a:pPr marL="0" indent="0" algn="ctr" eaLnBrk="1" hangingPunct="1">
              <a:spcBef>
                <a:spcPts val="0"/>
              </a:spcBef>
              <a:buNone/>
            </a:pPr>
            <a:r>
              <a:rPr lang="en-US" sz="2800" b="1" dirty="0">
                <a:solidFill>
                  <a:schemeClr val="accent1"/>
                </a:solidFill>
              </a:rPr>
              <a:t>“The Italian father may be the head of the family, </a:t>
            </a:r>
          </a:p>
          <a:p>
            <a:pPr marL="0" indent="0" algn="ctr" eaLnBrk="1" hangingPunct="1">
              <a:spcBef>
                <a:spcPts val="0"/>
              </a:spcBef>
              <a:buNone/>
            </a:pPr>
            <a:r>
              <a:rPr lang="en-US" sz="2800" b="1" dirty="0">
                <a:solidFill>
                  <a:schemeClr val="accent1"/>
                </a:solidFill>
              </a:rPr>
              <a:t>but the mother is its heart.” </a:t>
            </a:r>
            <a:endParaRPr lang="en-US" b="1" dirty="0">
              <a:solidFill>
                <a:schemeClr val="accent1"/>
              </a:solidFill>
            </a:endParaRPr>
          </a:p>
          <a:p>
            <a:pPr marL="0" indent="0" algn="ctr" eaLnBrk="1" hangingPunct="1">
              <a:spcBef>
                <a:spcPts val="0"/>
              </a:spcBef>
              <a:buNone/>
            </a:pPr>
            <a:endParaRPr lang="en-US" b="1" dirty="0"/>
          </a:p>
          <a:p>
            <a:pPr marL="342900" lvl="1" indent="-342900" eaLnBrk="1" hangingPunct="1">
              <a:spcBef>
                <a:spcPts val="0"/>
              </a:spcBef>
              <a:buFontTx/>
              <a:buChar char="•"/>
            </a:pPr>
            <a:r>
              <a:rPr lang="en-US" b="1" dirty="0"/>
              <a:t>The woman of the house frequently has the last, unspoken word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3"/>
          <p:cNvSpPr>
            <a:spLocks noGrp="1" noChangeArrowheads="1"/>
          </p:cNvSpPr>
          <p:nvPr>
            <p:ph type="body" idx="1"/>
          </p:nvPr>
        </p:nvSpPr>
        <p:spPr>
          <a:xfrm>
            <a:off x="914400" y="1600200"/>
            <a:ext cx="7315200" cy="4893647"/>
          </a:xfrm>
        </p:spPr>
        <p:txBody>
          <a:bodyPr/>
          <a:lstStyle/>
          <a:p>
            <a:pPr marL="0" indent="0" algn="ctr" eaLnBrk="1" hangingPunct="1">
              <a:spcBef>
                <a:spcPts val="0"/>
              </a:spcBef>
              <a:buNone/>
            </a:pPr>
            <a:r>
              <a:rPr lang="en-US" sz="2800" b="1" dirty="0"/>
              <a:t>The factors that determine the strength of the family are placed in the hands of women</a:t>
            </a:r>
          </a:p>
          <a:p>
            <a:pPr marL="0" indent="0" algn="ctr" eaLnBrk="1" hangingPunct="1">
              <a:spcBef>
                <a:spcPts val="0"/>
              </a:spcBef>
              <a:buNone/>
            </a:pPr>
            <a:endParaRPr lang="en-US" sz="1600" dirty="0"/>
          </a:p>
          <a:p>
            <a:pPr lvl="1" eaLnBrk="1" hangingPunct="1">
              <a:spcBef>
                <a:spcPts val="0"/>
              </a:spcBef>
            </a:pPr>
            <a:r>
              <a:rPr lang="en-US" dirty="0"/>
              <a:t>Wives engineer appropriate and convenient </a:t>
            </a:r>
            <a:r>
              <a:rPr lang="en-US" sz="3200" b="1" dirty="0"/>
              <a:t>marriages</a:t>
            </a:r>
            <a:endParaRPr lang="en-US" b="1" dirty="0"/>
          </a:p>
          <a:p>
            <a:pPr lvl="1" eaLnBrk="1" hangingPunct="1">
              <a:spcBef>
                <a:spcPts val="0"/>
              </a:spcBef>
            </a:pPr>
            <a:endParaRPr lang="en-US" sz="1600" dirty="0"/>
          </a:p>
          <a:p>
            <a:pPr lvl="1" eaLnBrk="1" hangingPunct="1">
              <a:spcBef>
                <a:spcPts val="0"/>
              </a:spcBef>
            </a:pPr>
            <a:r>
              <a:rPr lang="en-US" dirty="0"/>
              <a:t>Keep track of </a:t>
            </a:r>
            <a:r>
              <a:rPr lang="en-US" sz="3200" b="1" dirty="0"/>
              <a:t>distant relations</a:t>
            </a:r>
            <a:endParaRPr lang="en-US" b="1" dirty="0"/>
          </a:p>
          <a:p>
            <a:pPr lvl="1" eaLnBrk="1" hangingPunct="1">
              <a:spcBef>
                <a:spcPts val="0"/>
              </a:spcBef>
            </a:pPr>
            <a:endParaRPr lang="en-US" sz="1600" dirty="0"/>
          </a:p>
          <a:p>
            <a:pPr lvl="1" eaLnBrk="1" hangingPunct="1">
              <a:spcBef>
                <a:spcPts val="0"/>
              </a:spcBef>
            </a:pPr>
            <a:r>
              <a:rPr lang="en-US" dirty="0"/>
              <a:t>See to it that everyone does the suitable thing, not for individual happiness, but for the </a:t>
            </a:r>
            <a:r>
              <a:rPr lang="en-US" sz="3200" b="1" dirty="0"/>
              <a:t>family as a whole</a:t>
            </a:r>
            <a:endParaRPr lang="en-US" b="1" dirty="0"/>
          </a:p>
        </p:txBody>
      </p:sp>
      <p:sp>
        <p:nvSpPr>
          <p:cNvPr id="234500" name="Rectangle 10"/>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4498">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4498">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449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3"/>
          <p:cNvSpPr>
            <a:spLocks noGrp="1" noChangeArrowheads="1"/>
          </p:cNvSpPr>
          <p:nvPr>
            <p:ph type="body" idx="1"/>
          </p:nvPr>
        </p:nvSpPr>
        <p:spPr>
          <a:xfrm>
            <a:off x="914400" y="1600200"/>
            <a:ext cx="7315200" cy="2923877"/>
          </a:xfrm>
        </p:spPr>
        <p:txBody>
          <a:bodyPr/>
          <a:lstStyle/>
          <a:p>
            <a:pPr marL="0" indent="0" algn="ctr" eaLnBrk="1" hangingPunct="1">
              <a:spcBef>
                <a:spcPts val="0"/>
              </a:spcBef>
              <a:buNone/>
            </a:pPr>
            <a:r>
              <a:rPr lang="en-US" dirty="0"/>
              <a:t>The fact that women form the predominant character of Italian life can be seen through many small signs</a:t>
            </a:r>
          </a:p>
          <a:p>
            <a:pPr eaLnBrk="1" hangingPunct="1">
              <a:spcBef>
                <a:spcPts val="0"/>
              </a:spcBef>
            </a:pPr>
            <a:endParaRPr lang="en-US" dirty="0"/>
          </a:p>
          <a:p>
            <a:pPr lvl="1" eaLnBrk="1" hangingPunct="1">
              <a:spcBef>
                <a:spcPts val="0"/>
              </a:spcBef>
            </a:pPr>
            <a:r>
              <a:rPr lang="en-US" dirty="0"/>
              <a:t>popular songs frequently highlight the role of mothers</a:t>
            </a:r>
          </a:p>
        </p:txBody>
      </p:sp>
      <p:sp>
        <p:nvSpPr>
          <p:cNvPr id="23552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7788" y="142875"/>
            <a:ext cx="6448425" cy="6562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a:spLocks noChangeArrowheads="1"/>
          </p:cNvSpPr>
          <p:nvPr/>
        </p:nvSpPr>
        <p:spPr bwMode="auto">
          <a:xfrm>
            <a:off x="3032609" y="6599014"/>
            <a:ext cx="307968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rPr>
              <a:t>https://pageshot.net/I7kl1o0RkGZTegU5/www.bbc.com</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1066800"/>
            <a:ext cx="2956034" cy="428625"/>
          </a:xfrm>
          <a:prstGeom prst="rect">
            <a:avLst/>
          </a:prstGeom>
          <a:solidFill>
            <a:srgbClr val="FFFFFF"/>
          </a:solidFill>
        </p:spPr>
      </p:pic>
    </p:spTree>
    <p:extLst>
      <p:ext uri="{BB962C8B-B14F-4D97-AF65-F5344CB8AC3E}">
        <p14:creationId xmlns:p14="http://schemas.microsoft.com/office/powerpoint/2010/main" val="4086794303"/>
      </p:ext>
    </p:extLst>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914400" y="1600200"/>
            <a:ext cx="7315200" cy="4136517"/>
          </a:xfrm>
        </p:spPr>
        <p:txBody>
          <a:bodyPr/>
          <a:lstStyle/>
          <a:p>
            <a:pPr marL="0" indent="0" algn="ctr" eaLnBrk="1" hangingPunct="1">
              <a:lnSpc>
                <a:spcPct val="90000"/>
              </a:lnSpc>
              <a:buNone/>
            </a:pPr>
            <a:r>
              <a:rPr lang="en-US" sz="2800" b="1" dirty="0">
                <a:solidFill>
                  <a:schemeClr val="accent1"/>
                </a:solidFill>
              </a:rPr>
              <a:t>However, </a:t>
            </a:r>
          </a:p>
          <a:p>
            <a:pPr marL="0" indent="0" algn="ctr" eaLnBrk="1" hangingPunct="1">
              <a:lnSpc>
                <a:spcPct val="90000"/>
              </a:lnSpc>
              <a:buNone/>
            </a:pPr>
            <a:r>
              <a:rPr lang="en-US" b="1" dirty="0"/>
              <a:t>Italy tends to be a man’s world</a:t>
            </a:r>
          </a:p>
          <a:p>
            <a:pPr eaLnBrk="1" hangingPunct="1">
              <a:lnSpc>
                <a:spcPct val="90000"/>
              </a:lnSpc>
            </a:pPr>
            <a:endParaRPr lang="en-US" dirty="0"/>
          </a:p>
          <a:p>
            <a:pPr lvl="1" eaLnBrk="1" hangingPunct="1">
              <a:lnSpc>
                <a:spcPct val="90000"/>
              </a:lnSpc>
            </a:pPr>
            <a:r>
              <a:rPr lang="en-US" dirty="0"/>
              <a:t>About 62% of the workforce is still male</a:t>
            </a:r>
          </a:p>
          <a:p>
            <a:pPr lvl="1" eaLnBrk="1" hangingPunct="1">
              <a:lnSpc>
                <a:spcPct val="90000"/>
              </a:lnSpc>
            </a:pPr>
            <a:endParaRPr lang="en-US" sz="1600" dirty="0"/>
          </a:p>
          <a:p>
            <a:pPr lvl="1" eaLnBrk="1" hangingPunct="1">
              <a:spcBef>
                <a:spcPts val="0"/>
              </a:spcBef>
            </a:pPr>
            <a:r>
              <a:rPr lang="en-US" dirty="0">
                <a:solidFill>
                  <a:schemeClr val="accent1"/>
                </a:solidFill>
              </a:rPr>
              <a:t>Today, Italy ranks </a:t>
            </a:r>
            <a:r>
              <a:rPr lang="en-US" dirty="0"/>
              <a:t>19</a:t>
            </a:r>
            <a:r>
              <a:rPr lang="en-US" baseline="30000" dirty="0"/>
              <a:t>th</a:t>
            </a:r>
            <a:r>
              <a:rPr lang="en-US" dirty="0"/>
              <a:t> in terms of number of men per 100 women</a:t>
            </a:r>
          </a:p>
          <a:p>
            <a:pPr lvl="1" eaLnBrk="1" hangingPunct="1">
              <a:spcBef>
                <a:spcPts val="0"/>
              </a:spcBef>
            </a:pPr>
            <a:endParaRPr lang="en-US" sz="1200" dirty="0"/>
          </a:p>
          <a:p>
            <a:pPr lvl="3" eaLnBrk="1" hangingPunct="1">
              <a:spcBef>
                <a:spcPts val="0"/>
              </a:spcBef>
            </a:pPr>
            <a:r>
              <a:rPr lang="en-US" dirty="0"/>
              <a:t>94.3</a:t>
            </a:r>
          </a:p>
          <a:p>
            <a:pPr lvl="1" eaLnBrk="1" hangingPunct="1">
              <a:lnSpc>
                <a:spcPct val="90000"/>
              </a:lnSpc>
            </a:pPr>
            <a:endParaRPr lang="en-US" dirty="0"/>
          </a:p>
        </p:txBody>
      </p:sp>
      <p:sp>
        <p:nvSpPr>
          <p:cNvPr id="23654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6546">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65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3"/>
          <p:cNvSpPr>
            <a:spLocks noGrp="1" noChangeArrowheads="1"/>
          </p:cNvSpPr>
          <p:nvPr>
            <p:ph type="body" idx="1"/>
          </p:nvPr>
        </p:nvSpPr>
        <p:spPr>
          <a:xfrm>
            <a:off x="914400" y="1600200"/>
            <a:ext cx="7315200" cy="4585871"/>
          </a:xfrm>
        </p:spPr>
        <p:txBody>
          <a:bodyPr/>
          <a:lstStyle/>
          <a:p>
            <a:pPr marL="0" indent="0" algn="ctr" eaLnBrk="1" hangingPunct="1">
              <a:spcBef>
                <a:spcPts val="0"/>
              </a:spcBef>
              <a:buNone/>
            </a:pPr>
            <a:r>
              <a:rPr lang="en-US" sz="2400" b="1" dirty="0">
                <a:solidFill>
                  <a:schemeClr val="accent1"/>
                </a:solidFill>
              </a:rPr>
              <a:t>However, </a:t>
            </a:r>
          </a:p>
          <a:p>
            <a:pPr marL="0" indent="0" algn="ctr" eaLnBrk="1" hangingPunct="1">
              <a:spcBef>
                <a:spcPts val="0"/>
              </a:spcBef>
              <a:buNone/>
            </a:pPr>
            <a:r>
              <a:rPr lang="en-US" sz="2800" b="1" dirty="0">
                <a:solidFill>
                  <a:schemeClr val="accent1"/>
                </a:solidFill>
              </a:rPr>
              <a:t>Italy tends to be a man’s world</a:t>
            </a:r>
          </a:p>
          <a:p>
            <a:pPr eaLnBrk="1" hangingPunct="1">
              <a:spcBef>
                <a:spcPts val="0"/>
              </a:spcBef>
            </a:pPr>
            <a:endParaRPr lang="en-US" sz="1600" dirty="0"/>
          </a:p>
          <a:p>
            <a:pPr marL="0" indent="0" algn="ctr" eaLnBrk="1" hangingPunct="1">
              <a:spcBef>
                <a:spcPts val="0"/>
              </a:spcBef>
              <a:buNone/>
            </a:pPr>
            <a:r>
              <a:rPr lang="en-US" dirty="0"/>
              <a:t>The principle of male superiority is enforced less strictly in the north than in the south</a:t>
            </a:r>
          </a:p>
          <a:p>
            <a:pPr eaLnBrk="1" hangingPunct="1">
              <a:spcBef>
                <a:spcPts val="0"/>
              </a:spcBef>
            </a:pPr>
            <a:endParaRPr lang="en-US" sz="1600" dirty="0"/>
          </a:p>
          <a:p>
            <a:pPr lvl="1" eaLnBrk="1" hangingPunct="1">
              <a:spcBef>
                <a:spcPts val="0"/>
              </a:spcBef>
            </a:pPr>
            <a:r>
              <a:rPr lang="en-US" dirty="0"/>
              <a:t>For e.g., in some Sicilian villages, unmarried women are supposed to sit indoors during the day when </a:t>
            </a:r>
            <a:r>
              <a:rPr lang="en-US" dirty="0" err="1"/>
              <a:t>unchaperoned</a:t>
            </a:r>
            <a:endParaRPr lang="en-US" dirty="0"/>
          </a:p>
        </p:txBody>
      </p:sp>
      <p:sp>
        <p:nvSpPr>
          <p:cNvPr id="23654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1711656" y="443552"/>
            <a:ext cx="5715000" cy="5715000"/>
          </a:xfrm>
          <a:prstGeom prst="rect">
            <a:avLst/>
          </a:prstGeom>
          <a:noFill/>
          <a:ln w="9525">
            <a:noFill/>
            <a:miter lim="800000"/>
            <a:headEnd/>
            <a:tailEnd/>
          </a:ln>
        </p:spPr>
      </p:pic>
    </p:spTree>
  </p:cSld>
  <p:clrMapOvr>
    <a:masterClrMapping/>
  </p:clrMapOvr>
  <p:transition/>
</p:sld>
</file>

<file path=ppt/slides/slide69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1711656" y="443552"/>
            <a:ext cx="5715000" cy="5715000"/>
          </a:xfrm>
          <a:prstGeom prst="rect">
            <a:avLst/>
          </a:prstGeom>
          <a:noFill/>
          <a:ln w="9525">
            <a:noFill/>
            <a:miter lim="800000"/>
            <a:headEnd/>
            <a:tailEnd/>
          </a:ln>
        </p:spPr>
      </p:pic>
      <p:sp>
        <p:nvSpPr>
          <p:cNvPr id="5" name="Rectangle 4"/>
          <p:cNvSpPr/>
          <p:nvPr/>
        </p:nvSpPr>
        <p:spPr>
          <a:xfrm>
            <a:off x="990600" y="457200"/>
            <a:ext cx="7315200" cy="6248400"/>
          </a:xfrm>
          <a:prstGeom prst="rect">
            <a:avLst/>
          </a:prstGeom>
          <a:solidFill>
            <a:schemeClr val="bg1">
              <a:alpha val="75000"/>
            </a:schemeClr>
          </a:solidFill>
        </p:spPr>
        <p:txBody>
          <a:bodyPr>
            <a:noAutofit/>
          </a:bodyPr>
          <a:lstStyle/>
          <a:p>
            <a:pPr>
              <a:spcBef>
                <a:spcPts val="0"/>
              </a:spcBef>
            </a:pPr>
            <a:endParaRPr lang="en-US" sz="1800" dirty="0"/>
          </a:p>
          <a:p>
            <a:pPr>
              <a:spcBef>
                <a:spcPts val="0"/>
              </a:spcBef>
            </a:pPr>
            <a:endParaRPr lang="en-US" sz="1800" dirty="0"/>
          </a:p>
          <a:p>
            <a:pPr>
              <a:spcBef>
                <a:spcPts val="0"/>
              </a:spcBef>
            </a:pPr>
            <a:r>
              <a:rPr lang="en-US" sz="2800" i="0" dirty="0"/>
              <a:t>“</a:t>
            </a:r>
            <a:r>
              <a:rPr lang="en-US" sz="2800" dirty="0"/>
              <a:t>Divorce Italian </a:t>
            </a:r>
            <a:r>
              <a:rPr lang="en-US" sz="2800" i="0" dirty="0"/>
              <a:t>Style is </a:t>
            </a:r>
          </a:p>
          <a:p>
            <a:pPr>
              <a:spcBef>
                <a:spcPts val="0"/>
              </a:spcBef>
            </a:pPr>
            <a:r>
              <a:rPr lang="en-US" sz="3600" i="0" dirty="0"/>
              <a:t>a comedy milestone. . . .  </a:t>
            </a:r>
          </a:p>
          <a:p>
            <a:pPr>
              <a:spcBef>
                <a:spcPts val="0"/>
              </a:spcBef>
            </a:pPr>
            <a:r>
              <a:rPr lang="en-US" sz="2800" i="0" dirty="0"/>
              <a:t>The movie also marked a breakthrough for foreign film in America, winning popular as well art-house success, Academy Award nominations for director </a:t>
            </a:r>
            <a:r>
              <a:rPr lang="en-US" sz="2800" i="0" dirty="0" err="1"/>
              <a:t>Pietro</a:t>
            </a:r>
            <a:r>
              <a:rPr lang="en-US" sz="2800" i="0" dirty="0"/>
              <a:t> </a:t>
            </a:r>
            <a:r>
              <a:rPr lang="en-US" sz="2800" i="0" dirty="0" err="1"/>
              <a:t>Germi</a:t>
            </a:r>
            <a:r>
              <a:rPr lang="en-US" sz="2800" i="0" dirty="0"/>
              <a:t> and star Marcello </a:t>
            </a:r>
            <a:r>
              <a:rPr lang="en-US" sz="2800" i="0" dirty="0" err="1"/>
              <a:t>Mastroianni</a:t>
            </a:r>
            <a:r>
              <a:rPr lang="en-US" sz="2800" i="0" dirty="0"/>
              <a:t>, and--the first of only a few foreign-language films to do so--the Oscar itself for Original Screenplay.” </a:t>
            </a:r>
            <a:r>
              <a:rPr lang="en-US" sz="1600" b="0" dirty="0"/>
              <a:t>-- Richard T. Jameson</a:t>
            </a:r>
            <a:endParaRPr lang="en-US" sz="2800" b="0" i="0" dirty="0"/>
          </a:p>
          <a:p>
            <a:endParaRPr lang="en-US" sz="2800" i="0" dirty="0"/>
          </a:p>
        </p:txBody>
      </p:sp>
    </p:spTree>
    <p:extLst>
      <p:ext uri="{BB962C8B-B14F-4D97-AF65-F5344CB8AC3E}">
        <p14:creationId xmlns:p14="http://schemas.microsoft.com/office/powerpoint/2010/main" val="40804955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3"/>
          <p:cNvSpPr>
            <a:spLocks noGrp="1" noChangeArrowheads="1"/>
          </p:cNvSpPr>
          <p:nvPr>
            <p:ph type="body" idx="1"/>
          </p:nvPr>
        </p:nvSpPr>
        <p:spPr>
          <a:xfrm>
            <a:off x="900752" y="1504415"/>
            <a:ext cx="7315200" cy="4847481"/>
          </a:xfrm>
        </p:spPr>
        <p:txBody>
          <a:bodyPr/>
          <a:lstStyle/>
          <a:p>
            <a:pPr marL="0" indent="0" algn="ctr" eaLnBrk="1" hangingPunct="1">
              <a:spcBef>
                <a:spcPts val="0"/>
              </a:spcBef>
              <a:buNone/>
            </a:pPr>
            <a:r>
              <a:rPr lang="en-US" b="1" dirty="0"/>
              <a:t>Divorce and abortion have been legalized in Italy</a:t>
            </a:r>
          </a:p>
          <a:p>
            <a:pPr eaLnBrk="1" hangingPunct="1">
              <a:spcBef>
                <a:spcPts val="0"/>
              </a:spcBef>
            </a:pPr>
            <a:endParaRPr lang="en-US" sz="900" dirty="0"/>
          </a:p>
          <a:p>
            <a:pPr lvl="1" eaLnBrk="1" hangingPunct="1">
              <a:spcBef>
                <a:spcPts val="0"/>
              </a:spcBef>
            </a:pPr>
            <a:r>
              <a:rPr lang="en-US" sz="2000" dirty="0"/>
              <a:t>Legal abortion symbolizes the loosening of individual morals and the breaking of the hold of the Catholic Church over the family</a:t>
            </a:r>
          </a:p>
          <a:p>
            <a:pPr lvl="1" eaLnBrk="1" hangingPunct="1">
              <a:spcBef>
                <a:spcPts val="0"/>
              </a:spcBef>
            </a:pPr>
            <a:endParaRPr lang="en-US" sz="1200" dirty="0"/>
          </a:p>
          <a:p>
            <a:pPr lvl="2" eaLnBrk="1" hangingPunct="1">
              <a:spcBef>
                <a:spcPts val="0"/>
              </a:spcBef>
            </a:pPr>
            <a:r>
              <a:rPr lang="en-US" sz="1800" dirty="0"/>
              <a:t>In </a:t>
            </a:r>
            <a:r>
              <a:rPr lang="en-US" sz="2000" b="1" dirty="0"/>
              <a:t>1974</a:t>
            </a:r>
            <a:r>
              <a:rPr lang="en-US" sz="2000" dirty="0"/>
              <a:t> </a:t>
            </a:r>
            <a:r>
              <a:rPr lang="en-US" sz="1800" dirty="0"/>
              <a:t>civil divorce became legal, but it seems to be </a:t>
            </a:r>
            <a:r>
              <a:rPr lang="en-US" sz="2000" b="1" dirty="0"/>
              <a:t>more a symbol of social independence </a:t>
            </a:r>
            <a:r>
              <a:rPr lang="en-US" sz="1800" dirty="0"/>
              <a:t>than anything else</a:t>
            </a:r>
          </a:p>
          <a:p>
            <a:pPr lvl="2" eaLnBrk="1" hangingPunct="1">
              <a:spcBef>
                <a:spcPts val="0"/>
              </a:spcBef>
            </a:pPr>
            <a:endParaRPr lang="en-US" sz="900" dirty="0"/>
          </a:p>
          <a:p>
            <a:pPr lvl="3" eaLnBrk="1" hangingPunct="1">
              <a:spcBef>
                <a:spcPts val="0"/>
              </a:spcBef>
            </a:pPr>
            <a:r>
              <a:rPr lang="en-US" sz="1600" dirty="0"/>
              <a:t>Not many marriages have actually ended in divorce</a:t>
            </a:r>
          </a:p>
          <a:p>
            <a:pPr lvl="3" eaLnBrk="1" hangingPunct="1">
              <a:spcBef>
                <a:spcPts val="0"/>
              </a:spcBef>
            </a:pPr>
            <a:r>
              <a:rPr lang="en-US" sz="1600" dirty="0"/>
              <a:t>There are only 0.6 divorces per 1,000 population</a:t>
            </a:r>
          </a:p>
          <a:p>
            <a:pPr lvl="4" eaLnBrk="1" hangingPunct="1">
              <a:spcBef>
                <a:spcPts val="0"/>
              </a:spcBef>
            </a:pPr>
            <a:r>
              <a:rPr lang="en-US" sz="1600" dirty="0"/>
              <a:t>In the U.S.A. there are 4.5 /1000</a:t>
            </a:r>
          </a:p>
          <a:p>
            <a:pPr lvl="4" eaLnBrk="1" hangingPunct="1">
              <a:spcBef>
                <a:spcPts val="0"/>
              </a:spcBef>
            </a:pPr>
            <a:endParaRPr lang="en-US" sz="700" dirty="0"/>
          </a:p>
          <a:p>
            <a:pPr lvl="2" eaLnBrk="1" hangingPunct="1">
              <a:spcBef>
                <a:spcPts val="0"/>
              </a:spcBef>
            </a:pPr>
            <a:r>
              <a:rPr lang="en-US" sz="1800" dirty="0"/>
              <a:t>The number of </a:t>
            </a:r>
            <a:r>
              <a:rPr lang="en-US" b="1" dirty="0"/>
              <a:t>separated couples</a:t>
            </a:r>
            <a:r>
              <a:rPr lang="en-US" sz="1800" dirty="0"/>
              <a:t>, however, has increased significantly</a:t>
            </a:r>
          </a:p>
        </p:txBody>
      </p:sp>
      <p:sp>
        <p:nvSpPr>
          <p:cNvPr id="23859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3"/>
          <p:cNvSpPr>
            <a:spLocks noGrp="1" noChangeArrowheads="1"/>
          </p:cNvSpPr>
          <p:nvPr>
            <p:ph type="body" idx="1"/>
          </p:nvPr>
        </p:nvSpPr>
        <p:spPr>
          <a:xfrm>
            <a:off x="609600" y="2219504"/>
            <a:ext cx="8001000" cy="3724096"/>
          </a:xfrm>
        </p:spPr>
        <p:txBody>
          <a:bodyPr/>
          <a:lstStyle/>
          <a:p>
            <a:pPr marL="0" indent="0" algn="ctr" eaLnBrk="1" hangingPunct="1">
              <a:spcBef>
                <a:spcPts val="0"/>
              </a:spcBef>
              <a:buNone/>
            </a:pPr>
            <a:r>
              <a:rPr lang="en-US" sz="2400" dirty="0"/>
              <a:t>Many Italians view divorce as unacceptable </a:t>
            </a:r>
          </a:p>
          <a:p>
            <a:pPr marL="0" indent="0" algn="ctr" eaLnBrk="1" hangingPunct="1">
              <a:spcBef>
                <a:spcPts val="0"/>
              </a:spcBef>
              <a:buNone/>
            </a:pPr>
            <a:r>
              <a:rPr lang="en-US" b="1" dirty="0"/>
              <a:t>because it chips away at the foundation of the family and entire clans</a:t>
            </a:r>
          </a:p>
          <a:p>
            <a:pPr eaLnBrk="1" hangingPunct="1">
              <a:spcBef>
                <a:spcPts val="0"/>
              </a:spcBef>
            </a:pPr>
            <a:endParaRPr lang="en-US" sz="1800" dirty="0"/>
          </a:p>
          <a:p>
            <a:pPr lvl="1" eaLnBrk="1" hangingPunct="1">
              <a:spcBef>
                <a:spcPts val="0"/>
              </a:spcBef>
            </a:pPr>
            <a:r>
              <a:rPr lang="en-US" sz="2400" dirty="0"/>
              <a:t>Others argue that it has not increased in popularity due to the fact that, </a:t>
            </a:r>
            <a:r>
              <a:rPr lang="en-US" sz="2400" b="1" dirty="0"/>
              <a:t>without a husband, most women would be in dire financial straits</a:t>
            </a:r>
          </a:p>
          <a:p>
            <a:pPr lvl="1" eaLnBrk="1" hangingPunct="1">
              <a:spcBef>
                <a:spcPts val="0"/>
              </a:spcBef>
            </a:pPr>
            <a:endParaRPr lang="en-US" sz="1600" dirty="0"/>
          </a:p>
          <a:p>
            <a:pPr lvl="2" eaLnBrk="1" hangingPunct="1">
              <a:spcBef>
                <a:spcPts val="0"/>
              </a:spcBef>
            </a:pPr>
            <a:r>
              <a:rPr lang="en-US" b="1" dirty="0"/>
              <a:t>This argument is losing merit </a:t>
            </a:r>
            <a:r>
              <a:rPr lang="en-US" sz="2000" dirty="0"/>
              <a:t>as industrialization ushers women into the workforce</a:t>
            </a:r>
          </a:p>
        </p:txBody>
      </p:sp>
      <p:sp>
        <p:nvSpPr>
          <p:cNvPr id="23962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3"/>
          <p:cNvSpPr>
            <a:spLocks noGrp="1" noChangeArrowheads="1"/>
          </p:cNvSpPr>
          <p:nvPr>
            <p:ph type="body" idx="1"/>
          </p:nvPr>
        </p:nvSpPr>
        <p:spPr>
          <a:xfrm>
            <a:off x="914400" y="1995887"/>
            <a:ext cx="7315200" cy="3539430"/>
          </a:xfrm>
        </p:spPr>
        <p:txBody>
          <a:bodyPr/>
          <a:lstStyle/>
          <a:p>
            <a:pPr eaLnBrk="1" hangingPunct="1">
              <a:spcBef>
                <a:spcPts val="0"/>
              </a:spcBef>
            </a:pPr>
            <a:endParaRPr lang="en-US" dirty="0"/>
          </a:p>
          <a:p>
            <a:pPr eaLnBrk="1" hangingPunct="1">
              <a:spcBef>
                <a:spcPts val="0"/>
              </a:spcBef>
            </a:pPr>
            <a:endParaRPr lang="en-US" dirty="0"/>
          </a:p>
          <a:p>
            <a:pPr marL="0" indent="0" algn="ctr" eaLnBrk="1" hangingPunct="1">
              <a:spcBef>
                <a:spcPts val="0"/>
              </a:spcBef>
              <a:buNone/>
            </a:pPr>
            <a:r>
              <a:rPr lang="en-US" dirty="0"/>
              <a:t>Divorce is still viewed seriously</a:t>
            </a:r>
          </a:p>
          <a:p>
            <a:pPr eaLnBrk="1" hangingPunct="1">
              <a:spcBef>
                <a:spcPts val="0"/>
              </a:spcBef>
            </a:pPr>
            <a:endParaRPr lang="en-US" sz="1600" dirty="0"/>
          </a:p>
          <a:p>
            <a:pPr lvl="1" eaLnBrk="1" hangingPunct="1">
              <a:spcBef>
                <a:spcPts val="0"/>
              </a:spcBef>
            </a:pPr>
            <a:r>
              <a:rPr lang="en-US" dirty="0"/>
              <a:t>If a man leaves his wife, it is not uncommon for the ex-wife to move in with the husband’s family, while he is ostracized</a:t>
            </a:r>
          </a:p>
        </p:txBody>
      </p:sp>
      <p:sp>
        <p:nvSpPr>
          <p:cNvPr id="240644"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Rectangle 4"/>
          <p:cNvSpPr>
            <a:spLocks noChangeArrowheads="1"/>
          </p:cNvSpPr>
          <p:nvPr/>
        </p:nvSpPr>
        <p:spPr bwMode="auto">
          <a:xfrm>
            <a:off x="3451370" y="6551842"/>
            <a:ext cx="2234907"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http://en.wikipedia.org/wiki/Papparazzi</a:t>
            </a:r>
            <a:endParaRPr lang="en-US" sz="800" b="0" i="0" dirty="0">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2456558" y="442452"/>
            <a:ext cx="4190050" cy="5715000"/>
          </a:xfrm>
          <a:prstGeom prst="rect">
            <a:avLst/>
          </a:prstGeom>
          <a:noFill/>
          <a:ln w="9525">
            <a:noFill/>
            <a:miter lim="800000"/>
            <a:headEnd/>
            <a:tailEnd/>
          </a:ln>
        </p:spPr>
      </p:pic>
      <p:sp>
        <p:nvSpPr>
          <p:cNvPr id="6" name="Rectangle 5"/>
          <p:cNvSpPr/>
          <p:nvPr/>
        </p:nvSpPr>
        <p:spPr>
          <a:xfrm>
            <a:off x="914400" y="3717429"/>
            <a:ext cx="7315200" cy="1754326"/>
          </a:xfrm>
          <a:prstGeom prst="rect">
            <a:avLst/>
          </a:prstGeom>
          <a:solidFill>
            <a:srgbClr val="FFFFFF"/>
          </a:solidFill>
          <a:ln w="76200">
            <a:solidFill>
              <a:srgbClr val="C00000"/>
            </a:solidFill>
          </a:ln>
        </p:spPr>
        <p:txBody>
          <a:bodyPr wrap="square" lIns="228600" tIns="228600" rIns="228600" bIns="228600">
            <a:spAutoFit/>
          </a:bodyPr>
          <a:lstStyle/>
          <a:p>
            <a:r>
              <a:rPr lang="en-US" sz="2000" i="0" dirty="0"/>
              <a:t>Family Meal</a:t>
            </a:r>
            <a:br>
              <a:rPr lang="en-US" sz="2000" i="0" dirty="0"/>
            </a:br>
            <a:r>
              <a:rPr lang="en-US" sz="2000" i="0" dirty="0"/>
              <a:t>Chef and author Gabrielle Hamilton follows her stomach (and heart) back to her Italian </a:t>
            </a:r>
          </a:p>
          <a:p>
            <a:r>
              <a:rPr lang="en-US" sz="2000" i="0" dirty="0">
                <a:solidFill>
                  <a:srgbClr val="FF0000"/>
                </a:solidFill>
              </a:rPr>
              <a:t>[ex-]</a:t>
            </a:r>
            <a:r>
              <a:rPr lang="en-US" sz="2000" i="0" dirty="0"/>
              <a:t>mother-in-law.</a:t>
            </a:r>
          </a:p>
        </p:txBody>
      </p:sp>
      <p:sp>
        <p:nvSpPr>
          <p:cNvPr id="7" name="Rectangle 6"/>
          <p:cNvSpPr/>
          <p:nvPr/>
        </p:nvSpPr>
        <p:spPr>
          <a:xfrm>
            <a:off x="3116038" y="5528846"/>
            <a:ext cx="1303562" cy="338554"/>
          </a:xfrm>
          <a:prstGeom prst="rect">
            <a:avLst/>
          </a:prstGeom>
        </p:spPr>
        <p:txBody>
          <a:bodyPr wrap="none">
            <a:spAutoFit/>
          </a:bodyPr>
          <a:lstStyle/>
          <a:p>
            <a:r>
              <a:rPr lang="en-US" sz="1600" i="0" dirty="0"/>
              <a:t>May 2011</a:t>
            </a:r>
            <a:endParaRPr lang="en-US" sz="1600" dirty="0"/>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3"/>
          <p:cNvSpPr>
            <a:spLocks noGrp="1" noChangeArrowheads="1"/>
          </p:cNvSpPr>
          <p:nvPr>
            <p:ph type="body" idx="1"/>
          </p:nvPr>
        </p:nvSpPr>
        <p:spPr>
          <a:xfrm>
            <a:off x="914400" y="1600200"/>
            <a:ext cx="7315200" cy="4173450"/>
          </a:xfrm>
        </p:spPr>
        <p:txBody>
          <a:bodyPr/>
          <a:lstStyle/>
          <a:p>
            <a:pPr eaLnBrk="1" hangingPunct="1">
              <a:lnSpc>
                <a:spcPct val="90000"/>
              </a:lnSpc>
            </a:pPr>
            <a:endParaRPr lang="en-US" dirty="0"/>
          </a:p>
          <a:p>
            <a:pPr marL="0" indent="0" algn="ctr" eaLnBrk="1" hangingPunct="1">
              <a:lnSpc>
                <a:spcPct val="90000"/>
              </a:lnSpc>
              <a:buNone/>
            </a:pPr>
            <a:r>
              <a:rPr lang="en-US" dirty="0"/>
              <a:t>The family frequently extracts everyone’s first loyalty</a:t>
            </a:r>
          </a:p>
          <a:p>
            <a:pPr eaLnBrk="1" hangingPunct="1">
              <a:lnSpc>
                <a:spcPct val="90000"/>
              </a:lnSpc>
            </a:pPr>
            <a:endParaRPr lang="en-US" sz="1600" dirty="0"/>
          </a:p>
          <a:p>
            <a:pPr lvl="1" eaLnBrk="1" hangingPunct="1">
              <a:lnSpc>
                <a:spcPct val="90000"/>
              </a:lnSpc>
            </a:pPr>
            <a:r>
              <a:rPr lang="en-US" dirty="0"/>
              <a:t>Italians raise their children to mutually supportive and contribute to the family</a:t>
            </a:r>
          </a:p>
          <a:p>
            <a:pPr lvl="1" eaLnBrk="1" hangingPunct="1">
              <a:lnSpc>
                <a:spcPct val="90000"/>
              </a:lnSpc>
            </a:pPr>
            <a:endParaRPr lang="en-US" sz="1600" dirty="0"/>
          </a:p>
          <a:p>
            <a:pPr lvl="1" eaLnBrk="1" hangingPunct="1">
              <a:lnSpc>
                <a:spcPct val="90000"/>
              </a:lnSpc>
            </a:pPr>
            <a:r>
              <a:rPr lang="en-US" dirty="0">
                <a:solidFill>
                  <a:schemeClr val="accent1">
                    <a:lumMod val="90000"/>
                  </a:schemeClr>
                </a:solidFill>
              </a:rPr>
              <a:t>Separation from the family is generally not desired, expected, or accepted easily</a:t>
            </a:r>
          </a:p>
        </p:txBody>
      </p:sp>
      <p:sp>
        <p:nvSpPr>
          <p:cNvPr id="24166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3"/>
          <p:cNvSpPr>
            <a:spLocks noGrp="1" noChangeArrowheads="1"/>
          </p:cNvSpPr>
          <p:nvPr>
            <p:ph type="body" idx="1"/>
          </p:nvPr>
        </p:nvSpPr>
        <p:spPr>
          <a:xfrm>
            <a:off x="914400" y="1600200"/>
            <a:ext cx="7315200" cy="4351961"/>
          </a:xfrm>
        </p:spPr>
        <p:txBody>
          <a:bodyPr/>
          <a:lstStyle/>
          <a:p>
            <a:pPr eaLnBrk="1" hangingPunct="1">
              <a:lnSpc>
                <a:spcPct val="90000"/>
              </a:lnSpc>
            </a:pPr>
            <a:endParaRPr lang="en-US" dirty="0"/>
          </a:p>
          <a:p>
            <a:pPr marL="0" indent="0" algn="ctr" eaLnBrk="1" hangingPunct="1">
              <a:lnSpc>
                <a:spcPct val="90000"/>
              </a:lnSpc>
              <a:buNone/>
            </a:pPr>
            <a:r>
              <a:rPr lang="en-US" dirty="0">
                <a:solidFill>
                  <a:schemeClr val="accent1"/>
                </a:solidFill>
              </a:rPr>
              <a:t>The family frequently extracts everyone’s first loyalty</a:t>
            </a:r>
          </a:p>
          <a:p>
            <a:pPr eaLnBrk="1" hangingPunct="1">
              <a:lnSpc>
                <a:spcPct val="90000"/>
              </a:lnSpc>
            </a:pPr>
            <a:endParaRPr lang="en-US" sz="1600" dirty="0">
              <a:solidFill>
                <a:schemeClr val="accent1"/>
              </a:solidFill>
            </a:endParaRPr>
          </a:p>
          <a:p>
            <a:pPr lvl="1" eaLnBrk="1" hangingPunct="1">
              <a:lnSpc>
                <a:spcPct val="90000"/>
              </a:lnSpc>
            </a:pPr>
            <a:r>
              <a:rPr lang="en-US" dirty="0">
                <a:solidFill>
                  <a:schemeClr val="accent1"/>
                </a:solidFill>
              </a:rPr>
              <a:t>Italians raise their children to mutually supportive and contribute to the family</a:t>
            </a:r>
          </a:p>
          <a:p>
            <a:pPr lvl="1" eaLnBrk="1" hangingPunct="1">
              <a:lnSpc>
                <a:spcPct val="90000"/>
              </a:lnSpc>
            </a:pPr>
            <a:endParaRPr lang="en-US" sz="1600" dirty="0"/>
          </a:p>
          <a:p>
            <a:pPr lvl="1" eaLnBrk="1" hangingPunct="1">
              <a:lnSpc>
                <a:spcPct val="90000"/>
              </a:lnSpc>
            </a:pPr>
            <a:r>
              <a:rPr lang="en-US" sz="3200" b="1" dirty="0"/>
              <a:t>Separation from the family is generally not desired, expected, or accepted easily</a:t>
            </a:r>
          </a:p>
        </p:txBody>
      </p:sp>
      <p:sp>
        <p:nvSpPr>
          <p:cNvPr id="24166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3"/>
          <p:cNvSpPr>
            <a:spLocks noGrp="1" noChangeArrowheads="1"/>
          </p:cNvSpPr>
          <p:nvPr>
            <p:ph type="body" idx="1"/>
          </p:nvPr>
        </p:nvSpPr>
        <p:spPr>
          <a:xfrm>
            <a:off x="914400" y="2812118"/>
            <a:ext cx="7315200" cy="2217082"/>
          </a:xfrm>
        </p:spPr>
        <p:txBody>
          <a:bodyPr/>
          <a:lstStyle/>
          <a:p>
            <a:pPr marL="0" indent="0" algn="ctr" eaLnBrk="1" hangingPunct="1">
              <a:lnSpc>
                <a:spcPct val="150000"/>
              </a:lnSpc>
              <a:spcBef>
                <a:spcPts val="0"/>
              </a:spcBef>
              <a:buNone/>
            </a:pPr>
            <a:r>
              <a:rPr lang="en-US" b="1" dirty="0"/>
              <a:t>Things that create conflict </a:t>
            </a:r>
          </a:p>
          <a:p>
            <a:pPr marL="0" indent="0" algn="ctr" eaLnBrk="1" hangingPunct="1">
              <a:lnSpc>
                <a:spcPct val="150000"/>
              </a:lnSpc>
              <a:spcBef>
                <a:spcPts val="0"/>
              </a:spcBef>
              <a:buNone/>
            </a:pPr>
            <a:r>
              <a:rPr lang="en-US" b="1" dirty="0"/>
              <a:t>in Italian families may be sources of celebration in other cultures . . .</a:t>
            </a:r>
            <a:endParaRPr lang="en-US" sz="1400" b="1" dirty="0"/>
          </a:p>
        </p:txBody>
      </p:sp>
      <p:sp>
        <p:nvSpPr>
          <p:cNvPr id="24269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3"/>
          <p:cNvSpPr>
            <a:spLocks noGrp="1" noChangeArrowheads="1"/>
          </p:cNvSpPr>
          <p:nvPr>
            <p:ph type="body" idx="1"/>
          </p:nvPr>
        </p:nvSpPr>
        <p:spPr>
          <a:xfrm>
            <a:off x="838200" y="2057400"/>
            <a:ext cx="7467600" cy="4154984"/>
          </a:xfrm>
        </p:spPr>
        <p:txBody>
          <a:bodyPr/>
          <a:lstStyle/>
          <a:p>
            <a:pPr marL="0" indent="0" algn="ctr" eaLnBrk="1" hangingPunct="1">
              <a:spcBef>
                <a:spcPts val="0"/>
              </a:spcBef>
              <a:buNone/>
            </a:pPr>
            <a:r>
              <a:rPr lang="en-US" b="1" dirty="0"/>
              <a:t>Some normally joyful events that may cause “operatic sadness” are . . .</a:t>
            </a:r>
          </a:p>
          <a:p>
            <a:pPr eaLnBrk="1" hangingPunct="1">
              <a:spcBef>
                <a:spcPts val="0"/>
              </a:spcBef>
            </a:pPr>
            <a:endParaRPr lang="en-US" sz="2800" dirty="0"/>
          </a:p>
          <a:p>
            <a:pPr lvl="1" eaLnBrk="1" hangingPunct="1">
              <a:spcBef>
                <a:spcPts val="0"/>
              </a:spcBef>
            </a:pPr>
            <a:r>
              <a:rPr lang="en-US" dirty="0"/>
              <a:t>A </a:t>
            </a:r>
            <a:r>
              <a:rPr lang="en-US" b="1" dirty="0"/>
              <a:t>job promotion </a:t>
            </a:r>
            <a:r>
              <a:rPr lang="en-US" dirty="0"/>
              <a:t>that necessitates moving away from the family</a:t>
            </a:r>
          </a:p>
          <a:p>
            <a:pPr lvl="1" eaLnBrk="1" hangingPunct="1">
              <a:spcBef>
                <a:spcPts val="0"/>
              </a:spcBef>
            </a:pPr>
            <a:endParaRPr lang="en-US" sz="1600" dirty="0"/>
          </a:p>
          <a:p>
            <a:pPr lvl="1" eaLnBrk="1" hangingPunct="1">
              <a:spcBef>
                <a:spcPts val="0"/>
              </a:spcBef>
            </a:pPr>
            <a:r>
              <a:rPr lang="en-US" dirty="0"/>
              <a:t>Acceptance into a </a:t>
            </a:r>
            <a:r>
              <a:rPr lang="en-US" b="1" dirty="0"/>
              <a:t>prestigious university </a:t>
            </a:r>
            <a:r>
              <a:rPr lang="en-US" dirty="0"/>
              <a:t>in a foreign land</a:t>
            </a:r>
          </a:p>
          <a:p>
            <a:pPr lvl="1" eaLnBrk="1" hangingPunct="1">
              <a:spcBef>
                <a:spcPts val="0"/>
              </a:spcBef>
            </a:pPr>
            <a:endParaRPr lang="en-US" sz="1600" dirty="0"/>
          </a:p>
          <a:p>
            <a:pPr lvl="1" eaLnBrk="1" hangingPunct="1">
              <a:spcBef>
                <a:spcPts val="0"/>
              </a:spcBef>
            </a:pPr>
            <a:r>
              <a:rPr lang="en-US" b="1" dirty="0"/>
              <a:t>Getting married </a:t>
            </a:r>
            <a:endParaRPr lang="en-US" sz="2000" b="1" dirty="0"/>
          </a:p>
        </p:txBody>
      </p:sp>
      <p:sp>
        <p:nvSpPr>
          <p:cNvPr id="24371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3"/>
          <p:cNvSpPr>
            <a:spLocks noGrp="1" noChangeArrowheads="1"/>
          </p:cNvSpPr>
          <p:nvPr>
            <p:ph type="body" idx="1"/>
          </p:nvPr>
        </p:nvSpPr>
        <p:spPr>
          <a:xfrm>
            <a:off x="838200" y="2057400"/>
            <a:ext cx="7467600" cy="3662541"/>
          </a:xfrm>
        </p:spPr>
        <p:txBody>
          <a:bodyPr/>
          <a:lstStyle/>
          <a:p>
            <a:pPr marL="0" indent="0" algn="ctr" eaLnBrk="1" hangingPunct="1">
              <a:spcBef>
                <a:spcPts val="0"/>
              </a:spcBef>
              <a:buNone/>
            </a:pPr>
            <a:r>
              <a:rPr lang="en-US" b="1" dirty="0"/>
              <a:t>Some normally joyful events that may cause “operatic sadness” are . . .</a:t>
            </a:r>
          </a:p>
          <a:p>
            <a:pPr lvl="1" eaLnBrk="1" hangingPunct="1">
              <a:spcBef>
                <a:spcPts val="0"/>
              </a:spcBef>
              <a:buNone/>
            </a:pPr>
            <a:endParaRPr lang="en-US" dirty="0"/>
          </a:p>
          <a:p>
            <a:pPr lvl="1" eaLnBrk="1" hangingPunct="1">
              <a:spcBef>
                <a:spcPts val="0"/>
              </a:spcBef>
            </a:pPr>
            <a:r>
              <a:rPr lang="en-US" dirty="0"/>
              <a:t>Although these experiences may be sources of personal growth for the individual, they are likely to be experienced negatively if they weaken the collective sense of family</a:t>
            </a:r>
            <a:endParaRPr lang="en-US" sz="1400" dirty="0"/>
          </a:p>
        </p:txBody>
      </p:sp>
      <p:sp>
        <p:nvSpPr>
          <p:cNvPr id="243716"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3"/>
          <p:cNvSpPr>
            <a:spLocks noGrp="1" noChangeArrowheads="1"/>
          </p:cNvSpPr>
          <p:nvPr>
            <p:ph type="body" idx="1"/>
          </p:nvPr>
        </p:nvSpPr>
        <p:spPr>
          <a:xfrm>
            <a:off x="914400" y="2252429"/>
            <a:ext cx="7315200" cy="3509743"/>
          </a:xfrm>
        </p:spPr>
        <p:txBody>
          <a:bodyPr/>
          <a:lstStyle/>
          <a:p>
            <a:pPr marL="0" indent="0" algn="ctr" eaLnBrk="1" hangingPunct="1">
              <a:lnSpc>
                <a:spcPct val="150000"/>
              </a:lnSpc>
              <a:spcBef>
                <a:spcPts val="0"/>
              </a:spcBef>
              <a:buNone/>
            </a:pPr>
            <a:r>
              <a:rPr lang="en-US" sz="2800" dirty="0"/>
              <a:t>Many Italians </a:t>
            </a:r>
          </a:p>
          <a:p>
            <a:pPr marL="0" indent="0" algn="ctr" eaLnBrk="1" hangingPunct="1">
              <a:lnSpc>
                <a:spcPct val="150000"/>
              </a:lnSpc>
              <a:spcBef>
                <a:spcPts val="0"/>
              </a:spcBef>
              <a:buNone/>
            </a:pPr>
            <a:r>
              <a:rPr lang="en-US" sz="2800" dirty="0"/>
              <a:t>view education and vocational training as </a:t>
            </a:r>
          </a:p>
          <a:p>
            <a:pPr marL="0" indent="0" algn="ctr" eaLnBrk="1" hangingPunct="1">
              <a:lnSpc>
                <a:spcPct val="150000"/>
              </a:lnSpc>
              <a:spcBef>
                <a:spcPts val="0"/>
              </a:spcBef>
              <a:buNone/>
            </a:pPr>
            <a:r>
              <a:rPr lang="en-US" b="1" dirty="0"/>
              <a:t>secondary to the security, affection, and sense of relatedness that the family has to offer</a:t>
            </a:r>
          </a:p>
        </p:txBody>
      </p:sp>
      <p:sp>
        <p:nvSpPr>
          <p:cNvPr id="24474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3"/>
          <p:cNvSpPr>
            <a:spLocks noGrp="1" noChangeArrowheads="1"/>
          </p:cNvSpPr>
          <p:nvPr>
            <p:ph type="body" idx="1"/>
          </p:nvPr>
        </p:nvSpPr>
        <p:spPr>
          <a:xfrm>
            <a:off x="914400" y="2064780"/>
            <a:ext cx="7315200" cy="4259820"/>
          </a:xfrm>
        </p:spPr>
        <p:txBody>
          <a:bodyPr/>
          <a:lstStyle/>
          <a:p>
            <a:pPr marL="0" indent="0" algn="ctr" eaLnBrk="1" hangingPunct="1">
              <a:lnSpc>
                <a:spcPct val="150000"/>
              </a:lnSpc>
              <a:spcBef>
                <a:spcPts val="0"/>
              </a:spcBef>
              <a:buNone/>
            </a:pPr>
            <a:r>
              <a:rPr lang="en-US" b="1" dirty="0"/>
              <a:t>Personal identity </a:t>
            </a:r>
          </a:p>
          <a:p>
            <a:pPr marL="0" indent="0" algn="ctr" eaLnBrk="1" hangingPunct="1">
              <a:lnSpc>
                <a:spcPct val="150000"/>
              </a:lnSpc>
              <a:spcBef>
                <a:spcPts val="0"/>
              </a:spcBef>
              <a:buNone/>
            </a:pPr>
            <a:r>
              <a:rPr lang="en-US" sz="2800" dirty="0">
                <a:solidFill>
                  <a:schemeClr val="accent1"/>
                </a:solidFill>
              </a:rPr>
              <a:t>tends to be derived</a:t>
            </a:r>
            <a:r>
              <a:rPr lang="en-US" dirty="0">
                <a:solidFill>
                  <a:schemeClr val="accent1"/>
                </a:solidFill>
              </a:rPr>
              <a:t> </a:t>
            </a:r>
          </a:p>
          <a:p>
            <a:pPr marL="0" indent="0" algn="ctr" eaLnBrk="1" hangingPunct="1">
              <a:lnSpc>
                <a:spcPct val="150000"/>
              </a:lnSpc>
              <a:spcBef>
                <a:spcPts val="0"/>
              </a:spcBef>
              <a:buNone/>
            </a:pPr>
            <a:r>
              <a:rPr lang="en-US" b="1" dirty="0"/>
              <a:t>primarily </a:t>
            </a:r>
          </a:p>
          <a:p>
            <a:pPr marL="0" indent="0" algn="ctr" eaLnBrk="1" hangingPunct="1">
              <a:lnSpc>
                <a:spcPct val="150000"/>
              </a:lnSpc>
              <a:spcBef>
                <a:spcPts val="0"/>
              </a:spcBef>
              <a:buNone/>
            </a:pPr>
            <a:r>
              <a:rPr lang="en-US" b="1" dirty="0"/>
              <a:t>from affiliation with the family</a:t>
            </a:r>
            <a:r>
              <a:rPr lang="en-US" dirty="0"/>
              <a:t>, </a:t>
            </a:r>
          </a:p>
          <a:p>
            <a:pPr marL="0" indent="0" algn="ctr" eaLnBrk="1" hangingPunct="1">
              <a:lnSpc>
                <a:spcPct val="150000"/>
              </a:lnSpc>
              <a:spcBef>
                <a:spcPts val="0"/>
              </a:spcBef>
              <a:buNone/>
            </a:pPr>
            <a:r>
              <a:rPr lang="en-US" sz="2800" dirty="0"/>
              <a:t>not from one’s occupation </a:t>
            </a:r>
          </a:p>
          <a:p>
            <a:pPr marL="0" indent="0" algn="ctr" eaLnBrk="1" hangingPunct="1">
              <a:lnSpc>
                <a:spcPct val="150000"/>
              </a:lnSpc>
              <a:spcBef>
                <a:spcPts val="0"/>
              </a:spcBef>
              <a:buNone/>
            </a:pPr>
            <a:r>
              <a:rPr lang="en-US" sz="2800" dirty="0"/>
              <a:t>or personal success</a:t>
            </a:r>
          </a:p>
        </p:txBody>
      </p:sp>
      <p:sp>
        <p:nvSpPr>
          <p:cNvPr id="244740"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3"/>
          <p:cNvSpPr>
            <a:spLocks noGrp="1" noChangeArrowheads="1"/>
          </p:cNvSpPr>
          <p:nvPr>
            <p:ph type="body" idx="1"/>
          </p:nvPr>
        </p:nvSpPr>
        <p:spPr>
          <a:xfrm>
            <a:off x="900752" y="2104748"/>
            <a:ext cx="7315200" cy="3428824"/>
          </a:xfrm>
        </p:spPr>
        <p:txBody>
          <a:bodyPr/>
          <a:lstStyle/>
          <a:p>
            <a:pPr marL="0" indent="0" algn="ctr" eaLnBrk="1" hangingPunct="1">
              <a:lnSpc>
                <a:spcPct val="150000"/>
              </a:lnSpc>
              <a:spcBef>
                <a:spcPts val="0"/>
              </a:spcBef>
              <a:buNone/>
            </a:pPr>
            <a:r>
              <a:rPr lang="en-US" b="1" dirty="0"/>
              <a:t>Learning </a:t>
            </a:r>
          </a:p>
          <a:p>
            <a:pPr marL="0" indent="0" algn="ctr" eaLnBrk="1" hangingPunct="1">
              <a:lnSpc>
                <a:spcPct val="150000"/>
              </a:lnSpc>
              <a:spcBef>
                <a:spcPts val="0"/>
              </a:spcBef>
              <a:buNone/>
            </a:pPr>
            <a:r>
              <a:rPr lang="en-US" b="1" dirty="0"/>
              <a:t>is a threat to the family system </a:t>
            </a:r>
          </a:p>
          <a:p>
            <a:pPr marL="0" indent="0" algn="ctr" eaLnBrk="1" hangingPunct="1">
              <a:lnSpc>
                <a:spcPct val="150000"/>
              </a:lnSpc>
              <a:spcBef>
                <a:spcPts val="0"/>
              </a:spcBef>
              <a:buNone/>
            </a:pPr>
            <a:r>
              <a:rPr lang="en-US" sz="2800" dirty="0"/>
              <a:t>if it means that a young person will be unduly influenced by outside authorities and perhaps accept work abroad</a:t>
            </a:r>
          </a:p>
        </p:txBody>
      </p:sp>
      <p:sp>
        <p:nvSpPr>
          <p:cNvPr id="24678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3"/>
          <p:cNvSpPr>
            <a:spLocks noGrp="1" noChangeArrowheads="1"/>
          </p:cNvSpPr>
          <p:nvPr>
            <p:ph type="body" idx="1"/>
          </p:nvPr>
        </p:nvSpPr>
        <p:spPr>
          <a:xfrm>
            <a:off x="914400" y="2286000"/>
            <a:ext cx="7315200" cy="3416320"/>
          </a:xfrm>
        </p:spPr>
        <p:txBody>
          <a:bodyPr/>
          <a:lstStyle/>
          <a:p>
            <a:pPr marL="0" indent="0" algn="ctr" eaLnBrk="1" hangingPunct="1">
              <a:spcBef>
                <a:spcPts val="0"/>
              </a:spcBef>
              <a:buNone/>
            </a:pPr>
            <a:r>
              <a:rPr lang="en-US" b="1" dirty="0"/>
              <a:t>Family connections </a:t>
            </a:r>
          </a:p>
          <a:p>
            <a:pPr marL="0" indent="0" algn="ctr" eaLnBrk="1" hangingPunct="1">
              <a:spcBef>
                <a:spcPts val="0"/>
              </a:spcBef>
              <a:buNone/>
            </a:pPr>
            <a:r>
              <a:rPr lang="en-US" sz="2800" dirty="0"/>
              <a:t>are extremely important for handling problems and getting ahead</a:t>
            </a:r>
          </a:p>
          <a:p>
            <a:pPr algn="ctr" eaLnBrk="1" hangingPunct="1">
              <a:spcBef>
                <a:spcPts val="0"/>
              </a:spcBef>
            </a:pPr>
            <a:endParaRPr lang="en-US" sz="1600" dirty="0"/>
          </a:p>
          <a:p>
            <a:pPr marL="463550" lvl="1" indent="-231775" eaLnBrk="1" hangingPunct="1">
              <a:spcBef>
                <a:spcPts val="0"/>
              </a:spcBef>
            </a:pPr>
            <a:r>
              <a:rPr lang="en-US" sz="2400" dirty="0"/>
              <a:t> Italians, not wanting to work for outsiders, </a:t>
            </a:r>
          </a:p>
          <a:p>
            <a:pPr marL="463550" lvl="1" indent="-231775" eaLnBrk="1" hangingPunct="1">
              <a:spcBef>
                <a:spcPts val="0"/>
              </a:spcBef>
              <a:buNone/>
              <a:tabLst>
                <a:tab pos="463550" algn="l"/>
              </a:tabLst>
            </a:pPr>
            <a:r>
              <a:rPr lang="en-US" sz="2400" dirty="0"/>
              <a:t>	 often start their own family business</a:t>
            </a:r>
          </a:p>
          <a:p>
            <a:pPr marL="463550" lvl="1" indent="-231775" eaLnBrk="1" hangingPunct="1">
              <a:spcBef>
                <a:spcPts val="0"/>
              </a:spcBef>
              <a:buNone/>
              <a:tabLst>
                <a:tab pos="463550" algn="l"/>
              </a:tabLst>
            </a:pPr>
            <a:endParaRPr lang="en-US" sz="1600" dirty="0"/>
          </a:p>
          <a:p>
            <a:pPr marL="463550" lvl="1" indent="-231775" eaLnBrk="1" hangingPunct="1">
              <a:spcBef>
                <a:spcPts val="0"/>
              </a:spcBef>
              <a:tabLst>
                <a:tab pos="573088" algn="l"/>
              </a:tabLst>
            </a:pPr>
            <a:r>
              <a:rPr lang="en-US" sz="2400" dirty="0"/>
              <a:t>The business naturally adds to the solidarity of the family</a:t>
            </a:r>
          </a:p>
        </p:txBody>
      </p:sp>
      <p:sp>
        <p:nvSpPr>
          <p:cNvPr id="24781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3"/>
          <p:cNvSpPr>
            <a:spLocks noGrp="1" noChangeArrowheads="1"/>
          </p:cNvSpPr>
          <p:nvPr>
            <p:ph type="body" idx="1"/>
          </p:nvPr>
        </p:nvSpPr>
        <p:spPr>
          <a:xfrm>
            <a:off x="914400" y="2286000"/>
            <a:ext cx="7315200" cy="3600986"/>
          </a:xfrm>
        </p:spPr>
        <p:txBody>
          <a:bodyPr/>
          <a:lstStyle/>
          <a:p>
            <a:pPr marL="0" indent="0" algn="ctr" eaLnBrk="1" hangingPunct="1">
              <a:spcBef>
                <a:spcPts val="0"/>
              </a:spcBef>
              <a:buNone/>
            </a:pPr>
            <a:r>
              <a:rPr lang="en-US" b="1" dirty="0">
                <a:solidFill>
                  <a:schemeClr val="accent1"/>
                </a:solidFill>
              </a:rPr>
              <a:t>Family connections </a:t>
            </a:r>
          </a:p>
          <a:p>
            <a:pPr marL="0" indent="0" algn="ctr" eaLnBrk="1" hangingPunct="1">
              <a:spcBef>
                <a:spcPts val="0"/>
              </a:spcBef>
              <a:buNone/>
            </a:pPr>
            <a:r>
              <a:rPr lang="en-US" sz="2800" dirty="0">
                <a:solidFill>
                  <a:schemeClr val="accent1"/>
                </a:solidFill>
              </a:rPr>
              <a:t>are extremely important for handling problems and getting ahead</a:t>
            </a:r>
          </a:p>
          <a:p>
            <a:pPr algn="ctr" eaLnBrk="1" hangingPunct="1">
              <a:spcBef>
                <a:spcPts val="0"/>
              </a:spcBef>
            </a:pPr>
            <a:endParaRPr lang="en-US" sz="1600" dirty="0">
              <a:solidFill>
                <a:schemeClr val="accent1"/>
              </a:solidFill>
            </a:endParaRPr>
          </a:p>
          <a:p>
            <a:pPr marL="463550" lvl="1" indent="-231775" eaLnBrk="1" hangingPunct="1">
              <a:spcBef>
                <a:spcPts val="0"/>
              </a:spcBef>
            </a:pPr>
            <a:r>
              <a:rPr lang="en-US" sz="2400" dirty="0">
                <a:solidFill>
                  <a:schemeClr val="accent1"/>
                </a:solidFill>
              </a:rPr>
              <a:t> Italians, not wanting to work for outsiders, </a:t>
            </a:r>
          </a:p>
          <a:p>
            <a:pPr marL="463550" lvl="1" indent="-231775" eaLnBrk="1" hangingPunct="1">
              <a:spcBef>
                <a:spcPts val="0"/>
              </a:spcBef>
              <a:buNone/>
              <a:tabLst>
                <a:tab pos="463550" algn="l"/>
              </a:tabLst>
            </a:pPr>
            <a:r>
              <a:rPr lang="en-US" sz="2400" dirty="0">
                <a:solidFill>
                  <a:schemeClr val="accent1"/>
                </a:solidFill>
              </a:rPr>
              <a:t>	 often start </a:t>
            </a:r>
            <a:r>
              <a:rPr lang="en-US" b="1" dirty="0"/>
              <a:t>their own family business</a:t>
            </a:r>
            <a:endParaRPr lang="en-US" sz="2400" b="1" dirty="0"/>
          </a:p>
          <a:p>
            <a:pPr marL="463550" lvl="1" indent="-231775" eaLnBrk="1" hangingPunct="1">
              <a:spcBef>
                <a:spcPts val="0"/>
              </a:spcBef>
              <a:buNone/>
              <a:tabLst>
                <a:tab pos="463550" algn="l"/>
              </a:tabLst>
            </a:pPr>
            <a:endParaRPr lang="en-US" sz="1600" dirty="0"/>
          </a:p>
          <a:p>
            <a:pPr marL="463550" lvl="1" indent="-231775" eaLnBrk="1" hangingPunct="1">
              <a:spcBef>
                <a:spcPts val="0"/>
              </a:spcBef>
              <a:tabLst>
                <a:tab pos="573088" algn="l"/>
              </a:tabLst>
            </a:pPr>
            <a:r>
              <a:rPr lang="en-US" sz="2400" dirty="0"/>
              <a:t>The business </a:t>
            </a:r>
            <a:r>
              <a:rPr lang="en-US" b="1" dirty="0"/>
              <a:t>naturally adds to the solidarity of the family</a:t>
            </a:r>
            <a:endParaRPr lang="en-US" sz="2400" b="1" dirty="0"/>
          </a:p>
        </p:txBody>
      </p:sp>
      <p:sp>
        <p:nvSpPr>
          <p:cNvPr id="247812"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2951145"/>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t>Outsiders</a:t>
            </a:r>
            <a:endParaRPr lang="en-US" sz="60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3347" name="Rectangle 3"/>
          <p:cNvSpPr>
            <a:spLocks noGrp="1" noChangeArrowheads="1"/>
          </p:cNvSpPr>
          <p:nvPr>
            <p:ph type="body" idx="1"/>
          </p:nvPr>
        </p:nvSpPr>
        <p:spPr>
          <a:xfrm>
            <a:off x="914400" y="2133600"/>
            <a:ext cx="7315200" cy="3539430"/>
          </a:xfrm>
        </p:spPr>
        <p:txBody>
          <a:bodyPr/>
          <a:lstStyle/>
          <a:p>
            <a:pPr marL="0" indent="0" algn="ctr" eaLnBrk="1" hangingPunct="1">
              <a:spcBef>
                <a:spcPts val="0"/>
              </a:spcBef>
              <a:buNone/>
            </a:pPr>
            <a:r>
              <a:rPr lang="en-US" sz="2000" dirty="0"/>
              <a:t>The characteristics of the chorus and soloist can also be applied to other aspects of Italian culture . . .</a:t>
            </a:r>
          </a:p>
          <a:p>
            <a:pPr eaLnBrk="1" hangingPunct="1">
              <a:spcBef>
                <a:spcPts val="0"/>
              </a:spcBef>
            </a:pPr>
            <a:endParaRPr lang="en-US" sz="1600" dirty="0"/>
          </a:p>
          <a:p>
            <a:pPr marL="0" lvl="1" indent="0" algn="ctr" eaLnBrk="1" hangingPunct="1">
              <a:spcBef>
                <a:spcPts val="0"/>
              </a:spcBef>
              <a:buNone/>
            </a:pPr>
            <a:r>
              <a:rPr lang="en-US" sz="3200" b="1" dirty="0"/>
              <a:t>Italians tend to be individualistic people, yet they place importance on the group</a:t>
            </a:r>
          </a:p>
          <a:p>
            <a:pPr lvl="1" eaLnBrk="1" hangingPunct="1">
              <a:spcBef>
                <a:spcPts val="0"/>
              </a:spcBef>
            </a:pPr>
            <a:endParaRPr lang="en-US" sz="1600" dirty="0"/>
          </a:p>
          <a:p>
            <a:pPr marL="463550" lvl="2" indent="-231775" eaLnBrk="1" hangingPunct="1">
              <a:spcBef>
                <a:spcPts val="0"/>
              </a:spcBef>
            </a:pPr>
            <a:r>
              <a:rPr lang="en-US" sz="3200" b="1" dirty="0"/>
              <a:t>The family </a:t>
            </a:r>
            <a:r>
              <a:rPr lang="en-US" dirty="0"/>
              <a:t>is the primary group that influences individuals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3"/>
          <p:cNvSpPr>
            <a:spLocks noGrp="1" noChangeArrowheads="1"/>
          </p:cNvSpPr>
          <p:nvPr>
            <p:ph type="body" idx="1"/>
          </p:nvPr>
        </p:nvSpPr>
        <p:spPr>
          <a:xfrm>
            <a:off x="900752" y="2121202"/>
            <a:ext cx="7315200" cy="1446550"/>
          </a:xfrm>
        </p:spPr>
        <p:txBody>
          <a:bodyPr/>
          <a:lstStyle/>
          <a:p>
            <a:pPr marL="0" lvl="1" indent="0" algn="ctr" eaLnBrk="1" hangingPunct="1">
              <a:spcBef>
                <a:spcPts val="0"/>
              </a:spcBef>
              <a:buNone/>
            </a:pPr>
            <a:r>
              <a:rPr lang="en-US" dirty="0"/>
              <a:t>Closeness within the family is strong, </a:t>
            </a:r>
          </a:p>
          <a:p>
            <a:pPr marL="0" lvl="1" indent="0" algn="ctr" eaLnBrk="1" hangingPunct="1">
              <a:spcBef>
                <a:spcPts val="0"/>
              </a:spcBef>
              <a:buNone/>
            </a:pPr>
            <a:r>
              <a:rPr lang="en-US" dirty="0"/>
              <a:t>but family members tend to be </a:t>
            </a:r>
          </a:p>
          <a:p>
            <a:pPr marL="0" lvl="1" indent="0" algn="ctr" eaLnBrk="1" hangingPunct="1">
              <a:spcBef>
                <a:spcPts val="0"/>
              </a:spcBef>
              <a:buNone/>
            </a:pPr>
            <a:r>
              <a:rPr lang="en-US" sz="3200" b="1" dirty="0"/>
              <a:t>much less trustful of those outside it</a:t>
            </a:r>
          </a:p>
        </p:txBody>
      </p:sp>
      <p:sp>
        <p:nvSpPr>
          <p:cNvPr id="251908" name="Rectangle 7"/>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3"/>
          <p:cNvSpPr txBox="1">
            <a:spLocks noChangeArrowheads="1"/>
          </p:cNvSpPr>
          <p:nvPr/>
        </p:nvSpPr>
        <p:spPr bwMode="auto">
          <a:xfrm>
            <a:off x="900752" y="4053512"/>
            <a:ext cx="7315200" cy="19389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2800" b="0" i="0" u="none" strike="noStrike" kern="0" cap="none" spc="0" normalizeH="0" baseline="0" noProof="0" dirty="0">
                <a:ln>
                  <a:noFill/>
                </a:ln>
                <a:solidFill>
                  <a:schemeClr val="tx1"/>
                </a:solidFill>
                <a:effectLst/>
                <a:uLnTx/>
                <a:uFillTx/>
                <a:latin typeface="+mn-lt"/>
              </a:rPr>
              <a:t>This helps to explain why Italians, </a:t>
            </a:r>
          </a:p>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2800" b="0" i="0" u="none" strike="noStrike" kern="0" cap="none" spc="0" normalizeH="0" baseline="0" noProof="0" dirty="0">
                <a:ln>
                  <a:noFill/>
                </a:ln>
                <a:solidFill>
                  <a:schemeClr val="tx1"/>
                </a:solidFill>
                <a:effectLst/>
                <a:uLnTx/>
                <a:uFillTx/>
                <a:latin typeface="+mn-lt"/>
              </a:rPr>
              <a:t>like operatic singers, </a:t>
            </a:r>
          </a:p>
          <a:p>
            <a:pPr marL="0" marR="0" lvl="2" indent="0" algn="ctr" defTabSz="914400" rtl="0" eaLnBrk="1" fontAlgn="base" latinLnBrk="0" hangingPunct="1">
              <a:lnSpc>
                <a:spcPct val="100000"/>
              </a:lnSpc>
              <a:spcBef>
                <a:spcPts val="0"/>
              </a:spcBef>
              <a:spcAft>
                <a:spcPct val="0"/>
              </a:spcAft>
              <a:buClrTx/>
              <a:buSzTx/>
              <a:buFontTx/>
              <a:buNone/>
              <a:tabLst/>
              <a:defRPr/>
            </a:pPr>
            <a:r>
              <a:rPr kumimoji="0" lang="en-US" sz="3200" b="1" i="0" u="none" strike="noStrike" kern="0" cap="none" spc="0" normalizeH="0" baseline="0" noProof="0" dirty="0">
                <a:ln>
                  <a:noFill/>
                </a:ln>
                <a:solidFill>
                  <a:schemeClr val="tx1"/>
                </a:solidFill>
                <a:effectLst/>
                <a:uLnTx/>
                <a:uFillTx/>
                <a:latin typeface="+mn-lt"/>
              </a:rPr>
              <a:t>are emotionally passionate toward friends and extended family</a:t>
            </a:r>
          </a:p>
        </p:txBody>
      </p:sp>
      <p:sp>
        <p:nvSpPr>
          <p:cNvPr id="6"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7683" name="Rectangle 3"/>
          <p:cNvSpPr>
            <a:spLocks noGrp="1" noChangeArrowheads="1"/>
          </p:cNvSpPr>
          <p:nvPr>
            <p:ph type="body" idx="1"/>
          </p:nvPr>
        </p:nvSpPr>
        <p:spPr>
          <a:xfrm>
            <a:off x="914400" y="2480370"/>
            <a:ext cx="7315200" cy="3539430"/>
          </a:xfrm>
        </p:spPr>
        <p:txBody>
          <a:bodyPr/>
          <a:lstStyle/>
          <a:p>
            <a:pPr marL="0" indent="0" algn="ctr" eaLnBrk="1" hangingPunct="1">
              <a:spcBef>
                <a:spcPts val="0"/>
              </a:spcBef>
              <a:buNone/>
            </a:pPr>
            <a:r>
              <a:rPr lang="en-US" dirty="0"/>
              <a:t>Italians also try to avoid risk and uncertainty in everyday life, </a:t>
            </a:r>
          </a:p>
          <a:p>
            <a:pPr marL="0" indent="0" algn="ctr" eaLnBrk="1" hangingPunct="1">
              <a:spcBef>
                <a:spcPts val="0"/>
              </a:spcBef>
              <a:buNone/>
            </a:pPr>
            <a:r>
              <a:rPr lang="en-US" b="1" dirty="0"/>
              <a:t>preferring friends over strangers </a:t>
            </a:r>
          </a:p>
          <a:p>
            <a:pPr marL="0" indent="0" algn="ctr" eaLnBrk="1" hangingPunct="1">
              <a:spcBef>
                <a:spcPts val="0"/>
              </a:spcBef>
              <a:buNone/>
            </a:pPr>
            <a:r>
              <a:rPr lang="en-US" b="1" dirty="0"/>
              <a:t>and familiar over new or strange situations</a:t>
            </a:r>
            <a:r>
              <a:rPr lang="en-US" dirty="0"/>
              <a:t>, </a:t>
            </a:r>
          </a:p>
          <a:p>
            <a:pPr marL="0" indent="0" algn="ctr" eaLnBrk="1" hangingPunct="1">
              <a:spcBef>
                <a:spcPts val="0"/>
              </a:spcBef>
              <a:buNone/>
            </a:pPr>
            <a:r>
              <a:rPr lang="en-US" dirty="0"/>
              <a:t>as their behavior in the piazza and externalization would confirm</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3"/>
          <p:cNvSpPr>
            <a:spLocks noGrp="1" noChangeArrowheads="1"/>
          </p:cNvSpPr>
          <p:nvPr>
            <p:ph type="body" idx="1"/>
          </p:nvPr>
        </p:nvSpPr>
        <p:spPr>
          <a:xfrm>
            <a:off x="914400" y="1600200"/>
            <a:ext cx="7315200" cy="5139869"/>
          </a:xfrm>
        </p:spPr>
        <p:txBody>
          <a:bodyPr/>
          <a:lstStyle/>
          <a:p>
            <a:pPr marL="0" indent="0" algn="ctr" eaLnBrk="1" hangingPunct="1">
              <a:lnSpc>
                <a:spcPct val="90000"/>
              </a:lnSpc>
              <a:buNone/>
            </a:pPr>
            <a:r>
              <a:rPr lang="en-US" sz="2800" dirty="0"/>
              <a:t>As indicated earlier, the north of Italy has been very successful economically</a:t>
            </a:r>
          </a:p>
          <a:p>
            <a:pPr eaLnBrk="1" hangingPunct="1">
              <a:lnSpc>
                <a:spcPct val="90000"/>
              </a:lnSpc>
            </a:pPr>
            <a:endParaRPr lang="en-US" sz="1600" dirty="0"/>
          </a:p>
          <a:p>
            <a:pPr lvl="1" eaLnBrk="1" hangingPunct="1">
              <a:lnSpc>
                <a:spcPct val="90000"/>
              </a:lnSpc>
            </a:pPr>
            <a:r>
              <a:rPr lang="en-US" sz="2400" dirty="0"/>
              <a:t>Most of this success is due to the existence of small firms specializing in particular products</a:t>
            </a:r>
          </a:p>
          <a:p>
            <a:pPr lvl="1" eaLnBrk="1" hangingPunct="1">
              <a:lnSpc>
                <a:spcPct val="90000"/>
              </a:lnSpc>
            </a:pPr>
            <a:endParaRPr lang="en-US" sz="1600" dirty="0"/>
          </a:p>
          <a:p>
            <a:pPr lvl="1" eaLnBrk="1" hangingPunct="1">
              <a:lnSpc>
                <a:spcPct val="90000"/>
              </a:lnSpc>
            </a:pPr>
            <a:r>
              <a:rPr lang="en-US" sz="2400" dirty="0"/>
              <a:t>These firms both compete and cooperate with one another</a:t>
            </a:r>
          </a:p>
          <a:p>
            <a:pPr lvl="1" eaLnBrk="1" hangingPunct="1">
              <a:lnSpc>
                <a:spcPct val="90000"/>
              </a:lnSpc>
            </a:pPr>
            <a:endParaRPr lang="en-US" sz="1600" dirty="0"/>
          </a:p>
          <a:p>
            <a:pPr lvl="2" eaLnBrk="1" hangingPunct="1">
              <a:lnSpc>
                <a:spcPct val="90000"/>
              </a:lnSpc>
            </a:pPr>
            <a:r>
              <a:rPr lang="en-US" sz="2000" dirty="0"/>
              <a:t>If one firm cannot honor an order, a neighboring firm will help it produce the product so that the commitment can be kept</a:t>
            </a:r>
          </a:p>
          <a:p>
            <a:pPr lvl="2" eaLnBrk="1" hangingPunct="1">
              <a:lnSpc>
                <a:spcPct val="90000"/>
              </a:lnSpc>
            </a:pPr>
            <a:r>
              <a:rPr lang="en-US" sz="2000" dirty="0"/>
              <a:t>At the same time, firms will cut prices to move ahead of neighboring competitors</a:t>
            </a:r>
          </a:p>
          <a:p>
            <a:pPr lvl="2" eaLnBrk="1" hangingPunct="1">
              <a:lnSpc>
                <a:spcPct val="90000"/>
              </a:lnSpc>
            </a:pPr>
            <a:endParaRPr lang="en-US" sz="2000" dirty="0"/>
          </a:p>
        </p:txBody>
      </p:sp>
      <p:sp>
        <p:nvSpPr>
          <p:cNvPr id="253956" name="Rectangle 8"/>
          <p:cNvSpPr>
            <a:spLocks noGrp="1" noChangeArrowheads="1"/>
          </p:cNvSpPr>
          <p:nvPr>
            <p:ph type="title"/>
          </p:nvPr>
        </p:nvSpPr>
        <p:spPr>
          <a:xfrm>
            <a:off x="457200" y="427038"/>
            <a:ext cx="8229600" cy="563562"/>
          </a:xfrm>
          <a:noFill/>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4979" name="Rectangle 3"/>
          <p:cNvSpPr>
            <a:spLocks noGrp="1" noChangeArrowheads="1"/>
          </p:cNvSpPr>
          <p:nvPr>
            <p:ph type="body" idx="1"/>
          </p:nvPr>
        </p:nvSpPr>
        <p:spPr>
          <a:xfrm>
            <a:off x="914400" y="2256972"/>
            <a:ext cx="7315200" cy="2955746"/>
          </a:xfrm>
        </p:spPr>
        <p:txBody>
          <a:bodyPr/>
          <a:lstStyle/>
          <a:p>
            <a:pPr marL="0" indent="0" algn="ctr" eaLnBrk="1" hangingPunct="1">
              <a:lnSpc>
                <a:spcPct val="150000"/>
              </a:lnSpc>
              <a:spcBef>
                <a:spcPts val="0"/>
              </a:spcBef>
              <a:buNone/>
            </a:pPr>
            <a:r>
              <a:rPr lang="en-US" dirty="0"/>
              <a:t>These types of close business relationships echo </a:t>
            </a:r>
          </a:p>
          <a:p>
            <a:pPr marL="0" indent="0" algn="ctr" eaLnBrk="1" hangingPunct="1">
              <a:lnSpc>
                <a:spcPct val="150000"/>
              </a:lnSpc>
              <a:spcBef>
                <a:spcPts val="0"/>
              </a:spcBef>
              <a:buNone/>
            </a:pPr>
            <a:r>
              <a:rPr lang="en-US" b="1" dirty="0"/>
              <a:t>family and village patterns </a:t>
            </a:r>
          </a:p>
          <a:p>
            <a:pPr marL="0" indent="0" algn="ctr" eaLnBrk="1" hangingPunct="1">
              <a:lnSpc>
                <a:spcPct val="150000"/>
              </a:lnSpc>
              <a:spcBef>
                <a:spcPts val="0"/>
              </a:spcBef>
              <a:buNone/>
            </a:pPr>
            <a:r>
              <a:rPr lang="en-US" dirty="0"/>
              <a:t>that are also expressed in the opera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3347" name="Rectangle 3"/>
          <p:cNvSpPr>
            <a:spLocks noGrp="1" noChangeArrowheads="1"/>
          </p:cNvSpPr>
          <p:nvPr>
            <p:ph type="body" idx="1"/>
          </p:nvPr>
        </p:nvSpPr>
        <p:spPr>
          <a:xfrm>
            <a:off x="914400" y="1219200"/>
            <a:ext cx="7315200" cy="4770537"/>
          </a:xfrm>
        </p:spPr>
        <p:txBody>
          <a:bodyPr/>
          <a:lstStyle/>
          <a:p>
            <a:pPr marL="0" indent="0" algn="ctr" eaLnBrk="1" hangingPunct="1">
              <a:spcBef>
                <a:spcPts val="0"/>
              </a:spcBef>
              <a:buNone/>
            </a:pPr>
            <a:r>
              <a:rPr lang="en-US" sz="1800" dirty="0"/>
              <a:t>The characteristics of the chorus and soloist can also be </a:t>
            </a:r>
          </a:p>
          <a:p>
            <a:pPr marL="0" indent="0" algn="ctr" eaLnBrk="1" hangingPunct="1">
              <a:spcBef>
                <a:spcPts val="0"/>
              </a:spcBef>
              <a:buNone/>
            </a:pPr>
            <a:r>
              <a:rPr lang="en-US" sz="1800" dirty="0"/>
              <a:t>applied to other aspects of Italian culture . . .</a:t>
            </a:r>
          </a:p>
          <a:p>
            <a:pPr lvl="1" eaLnBrk="1" hangingPunct="1">
              <a:spcBef>
                <a:spcPts val="0"/>
              </a:spcBef>
              <a:buNone/>
            </a:pPr>
            <a:endParaRPr lang="en-US" sz="1200" dirty="0"/>
          </a:p>
          <a:p>
            <a:pPr marL="0" lvl="2" indent="0" algn="ctr" eaLnBrk="1" hangingPunct="1">
              <a:spcBef>
                <a:spcPts val="0"/>
              </a:spcBef>
              <a:buNone/>
            </a:pPr>
            <a:r>
              <a:rPr lang="en-US" sz="3200" b="1" dirty="0"/>
              <a:t>The family </a:t>
            </a:r>
            <a:r>
              <a:rPr lang="en-US" sz="3200" dirty="0"/>
              <a:t>is the primary group that influences individuals</a:t>
            </a:r>
          </a:p>
          <a:p>
            <a:pPr marL="463550" lvl="2" indent="-231775" eaLnBrk="1" hangingPunct="1">
              <a:spcBef>
                <a:spcPts val="0"/>
              </a:spcBef>
            </a:pPr>
            <a:endParaRPr lang="en-US" sz="1200" dirty="0"/>
          </a:p>
          <a:p>
            <a:pPr marL="463550" lvl="2" indent="-231775" eaLnBrk="1" hangingPunct="1">
              <a:spcBef>
                <a:spcPts val="0"/>
              </a:spcBef>
            </a:pPr>
            <a:r>
              <a:rPr lang="en-US" sz="2800" b="1" dirty="0"/>
              <a:t>Whenever important decisions are made, the individual usually consults with family </a:t>
            </a:r>
            <a:r>
              <a:rPr lang="en-US" dirty="0"/>
              <a:t>members to get their opinion and evaluation of the situation</a:t>
            </a:r>
            <a:endParaRPr lang="en-US" sz="2800" dirty="0"/>
          </a:p>
          <a:p>
            <a:pPr marL="463550" lvl="2" indent="-231775" eaLnBrk="1" hangingPunct="1">
              <a:spcBef>
                <a:spcPts val="0"/>
              </a:spcBef>
            </a:pPr>
            <a:endParaRPr lang="en-US" sz="1200" dirty="0"/>
          </a:p>
          <a:p>
            <a:pPr marL="463550" lvl="2" indent="-231775" eaLnBrk="1" hangingPunct="1">
              <a:spcBef>
                <a:spcPts val="0"/>
              </a:spcBef>
            </a:pPr>
            <a:r>
              <a:rPr lang="en-US" sz="2000" dirty="0"/>
              <a:t>Although the family’s opinion is important,</a:t>
            </a:r>
            <a:r>
              <a:rPr lang="en-US" sz="2800" dirty="0"/>
              <a:t> </a:t>
            </a:r>
            <a:r>
              <a:rPr lang="en-US" sz="2800" b="1" dirty="0"/>
              <a:t>the final evaluation is made by the individual</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16419" name="Rectangle 3"/>
          <p:cNvSpPr>
            <a:spLocks noGrp="1" noChangeArrowheads="1"/>
          </p:cNvSpPr>
          <p:nvPr>
            <p:ph type="body" idx="1"/>
          </p:nvPr>
        </p:nvSpPr>
        <p:spPr>
          <a:xfrm>
            <a:off x="914400" y="1545608"/>
            <a:ext cx="7315200" cy="4893647"/>
          </a:xfrm>
        </p:spPr>
        <p:txBody>
          <a:bodyPr/>
          <a:lstStyle/>
          <a:p>
            <a:pPr marL="0" indent="0" algn="ctr" eaLnBrk="1" hangingPunct="1">
              <a:spcBef>
                <a:spcPts val="0"/>
              </a:spcBef>
              <a:buNone/>
            </a:pPr>
            <a:r>
              <a:rPr lang="en-US" sz="2400" dirty="0"/>
              <a:t>The influence of the group is also felt </a:t>
            </a:r>
          </a:p>
          <a:p>
            <a:pPr marL="0" indent="0" algn="ctr" eaLnBrk="1" hangingPunct="1">
              <a:spcBef>
                <a:spcPts val="0"/>
              </a:spcBef>
              <a:buNone/>
            </a:pPr>
            <a:r>
              <a:rPr lang="en-US" sz="2400" dirty="0"/>
              <a:t>in the business environment</a:t>
            </a:r>
          </a:p>
          <a:p>
            <a:pPr eaLnBrk="1" hangingPunct="1">
              <a:spcBef>
                <a:spcPts val="0"/>
              </a:spcBef>
            </a:pPr>
            <a:endParaRPr lang="en-US" sz="1400" dirty="0"/>
          </a:p>
          <a:p>
            <a:pPr lvl="1" eaLnBrk="1" hangingPunct="1">
              <a:spcBef>
                <a:spcPts val="0"/>
              </a:spcBef>
            </a:pPr>
            <a:r>
              <a:rPr lang="en-US" b="1" dirty="0"/>
              <a:t>In business meetings people will externalize their feelings and opinions </a:t>
            </a:r>
            <a:r>
              <a:rPr lang="en-US" sz="2400" dirty="0"/>
              <a:t>about a subject</a:t>
            </a:r>
          </a:p>
          <a:p>
            <a:pPr lvl="1" eaLnBrk="1" hangingPunct="1">
              <a:spcBef>
                <a:spcPts val="0"/>
              </a:spcBef>
            </a:pPr>
            <a:endParaRPr lang="en-US" sz="1400" dirty="0"/>
          </a:p>
          <a:p>
            <a:pPr lvl="1" eaLnBrk="1" hangingPunct="1">
              <a:spcBef>
                <a:spcPts val="0"/>
              </a:spcBef>
            </a:pPr>
            <a:r>
              <a:rPr lang="en-US" b="1" dirty="0"/>
              <a:t>They will listen</a:t>
            </a:r>
            <a:r>
              <a:rPr lang="en-US" sz="2400" dirty="0"/>
              <a:t> to everyone’s ideas and freely give their own opinions</a:t>
            </a:r>
          </a:p>
          <a:p>
            <a:pPr lvl="1" eaLnBrk="1" hangingPunct="1">
              <a:spcBef>
                <a:spcPts val="0"/>
              </a:spcBef>
            </a:pPr>
            <a:endParaRPr lang="en-US" sz="1400" dirty="0"/>
          </a:p>
          <a:p>
            <a:pPr lvl="1" eaLnBrk="1" hangingPunct="1">
              <a:spcBef>
                <a:spcPts val="0"/>
              </a:spcBef>
            </a:pPr>
            <a:r>
              <a:rPr lang="en-US" sz="2400" dirty="0"/>
              <a:t>Business </a:t>
            </a:r>
            <a:r>
              <a:rPr lang="en-US" b="1" dirty="0"/>
              <a:t>meetings tend to be productive </a:t>
            </a:r>
            <a:r>
              <a:rPr lang="en-US" sz="2400" dirty="0"/>
              <a:t>in Italy due to the openness displayed by everyone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58051" name="Rectangle 3"/>
          <p:cNvSpPr>
            <a:spLocks noGrp="1" noChangeArrowheads="1"/>
          </p:cNvSpPr>
          <p:nvPr>
            <p:ph type="body" idx="1"/>
          </p:nvPr>
        </p:nvSpPr>
        <p:spPr>
          <a:xfrm>
            <a:off x="900752" y="2955442"/>
            <a:ext cx="7315200" cy="2308324"/>
          </a:xfrm>
        </p:spPr>
        <p:txBody>
          <a:bodyPr/>
          <a:lstStyle/>
          <a:p>
            <a:pPr marL="0" indent="0" algn="ctr" eaLnBrk="1" hangingPunct="1">
              <a:spcBef>
                <a:spcPts val="0"/>
              </a:spcBef>
              <a:buNone/>
            </a:pPr>
            <a:r>
              <a:rPr lang="en-US" dirty="0"/>
              <a:t>Most Italians do not put much faith in what others say</a:t>
            </a:r>
          </a:p>
          <a:p>
            <a:pPr eaLnBrk="1" hangingPunct="1">
              <a:spcBef>
                <a:spcPts val="0"/>
              </a:spcBef>
            </a:pPr>
            <a:endParaRPr lang="en-US" sz="1600" dirty="0"/>
          </a:p>
          <a:p>
            <a:pPr lvl="1" eaLnBrk="1" hangingPunct="1">
              <a:spcBef>
                <a:spcPts val="0"/>
              </a:spcBef>
            </a:pPr>
            <a:r>
              <a:rPr lang="en-US" sz="3200" b="1" dirty="0"/>
              <a:t>Everyone is considered to be an outsider </a:t>
            </a:r>
            <a:r>
              <a:rPr lang="en-US" dirty="0"/>
              <a:t>except members of the family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533507" name="Rectangle 3"/>
          <p:cNvSpPr>
            <a:spLocks noGrp="1" noChangeArrowheads="1"/>
          </p:cNvSpPr>
          <p:nvPr>
            <p:ph type="body" idx="1"/>
          </p:nvPr>
        </p:nvSpPr>
        <p:spPr>
          <a:xfrm>
            <a:off x="914400" y="2506640"/>
            <a:ext cx="7315200" cy="2739211"/>
          </a:xfrm>
        </p:spPr>
        <p:txBody>
          <a:bodyPr/>
          <a:lstStyle/>
          <a:p>
            <a:pPr marL="0" indent="0" algn="ctr" eaLnBrk="1" hangingPunct="1">
              <a:spcBef>
                <a:spcPts val="0"/>
              </a:spcBef>
              <a:buNone/>
            </a:pPr>
            <a:r>
              <a:rPr lang="en-US" dirty="0"/>
              <a:t>This overall fearful, suspicious attitude may be partially due to a quality upon which Italians place a high value . . .</a:t>
            </a:r>
          </a:p>
          <a:p>
            <a:pPr algn="ctr" eaLnBrk="1" hangingPunct="1">
              <a:spcBef>
                <a:spcPts val="0"/>
              </a:spcBef>
            </a:pPr>
            <a:endParaRPr lang="en-US" dirty="0"/>
          </a:p>
          <a:p>
            <a:pPr algn="ctr" eaLnBrk="1" hangingPunct="1">
              <a:spcBef>
                <a:spcPts val="0"/>
              </a:spcBef>
              <a:buFontTx/>
              <a:buNone/>
            </a:pPr>
            <a:r>
              <a:rPr lang="en-US" sz="4400" b="1" dirty="0"/>
              <a:t>cleverness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35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0099" name="Rectangle 3"/>
          <p:cNvSpPr>
            <a:spLocks noGrp="1" noChangeArrowheads="1"/>
          </p:cNvSpPr>
          <p:nvPr>
            <p:ph type="body" idx="1"/>
          </p:nvPr>
        </p:nvSpPr>
        <p:spPr>
          <a:xfrm>
            <a:off x="914400" y="2143796"/>
            <a:ext cx="7315200" cy="4131900"/>
          </a:xfrm>
        </p:spPr>
        <p:txBody>
          <a:bodyPr/>
          <a:lstStyle/>
          <a:p>
            <a:pPr marL="0" indent="0" algn="ctr" eaLnBrk="1" hangingPunct="1">
              <a:spcBef>
                <a:spcPts val="0"/>
              </a:spcBef>
              <a:buNone/>
            </a:pPr>
            <a:r>
              <a:rPr lang="en-US" sz="2400" dirty="0"/>
              <a:t>Because of the constant change and struggle in the country, those who can survive through </a:t>
            </a:r>
          </a:p>
          <a:p>
            <a:pPr marL="0" indent="0" algn="ctr" eaLnBrk="1" hangingPunct="1">
              <a:spcBef>
                <a:spcPts val="0"/>
              </a:spcBef>
              <a:buNone/>
            </a:pPr>
            <a:r>
              <a:rPr lang="en-US" b="1" dirty="0"/>
              <a:t>enterprise, cunning, imagination, and intelligence </a:t>
            </a:r>
          </a:p>
          <a:p>
            <a:pPr marL="0" indent="0" algn="ctr" eaLnBrk="1" hangingPunct="1">
              <a:spcBef>
                <a:spcPts val="0"/>
              </a:spcBef>
              <a:buNone/>
            </a:pPr>
            <a:r>
              <a:rPr lang="en-US" dirty="0"/>
              <a:t>are held in high esteem by others around them</a:t>
            </a:r>
          </a:p>
          <a:p>
            <a:pPr eaLnBrk="1" hangingPunct="1">
              <a:spcBef>
                <a:spcPts val="0"/>
              </a:spcBef>
            </a:pPr>
            <a:endParaRPr lang="en-US" sz="1050" dirty="0"/>
          </a:p>
          <a:p>
            <a:pPr lvl="1" eaLnBrk="1" hangingPunct="1">
              <a:spcBef>
                <a:spcPts val="0"/>
              </a:spcBef>
            </a:pPr>
            <a:r>
              <a:rPr lang="en-US" sz="2400" dirty="0"/>
              <a:t>In other words, those who can create </a:t>
            </a:r>
            <a:br>
              <a:rPr lang="en-US" sz="2400" dirty="0"/>
            </a:br>
            <a:r>
              <a:rPr lang="en-US" b="1" dirty="0"/>
              <a:t>the most imaginative show </a:t>
            </a:r>
            <a:r>
              <a:rPr lang="en-US" sz="2400" dirty="0"/>
              <a:t>are admired </a:t>
            </a:r>
            <a:r>
              <a:rPr lang="en-US" sz="2400" dirty="0">
                <a:solidFill>
                  <a:schemeClr val="accent1"/>
                </a:solidFill>
              </a:rPr>
              <a:t>by many Italians</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1123" name="Rectangle 3"/>
          <p:cNvSpPr>
            <a:spLocks noGrp="1" noChangeArrowheads="1"/>
          </p:cNvSpPr>
          <p:nvPr>
            <p:ph type="body" idx="1"/>
          </p:nvPr>
        </p:nvSpPr>
        <p:spPr>
          <a:xfrm>
            <a:off x="914400" y="2160896"/>
            <a:ext cx="7315200" cy="3914918"/>
          </a:xfrm>
        </p:spPr>
        <p:txBody>
          <a:bodyPr/>
          <a:lstStyle/>
          <a:p>
            <a:pPr eaLnBrk="1" hangingPunct="1">
              <a:lnSpc>
                <a:spcPct val="90000"/>
              </a:lnSpc>
              <a:spcBef>
                <a:spcPts val="0"/>
              </a:spcBef>
            </a:pPr>
            <a:r>
              <a:rPr lang="en-US" b="1" dirty="0"/>
              <a:t>Minor deceptions</a:t>
            </a:r>
            <a:r>
              <a:rPr lang="en-US" sz="2800" dirty="0"/>
              <a:t>, cleverly and subtly executed, are acceptable even if not necessary</a:t>
            </a:r>
          </a:p>
          <a:p>
            <a:pPr eaLnBrk="1" hangingPunct="1">
              <a:lnSpc>
                <a:spcPct val="90000"/>
              </a:lnSpc>
              <a:spcBef>
                <a:spcPts val="0"/>
              </a:spcBef>
            </a:pPr>
            <a:endParaRPr lang="en-US" sz="2000" dirty="0"/>
          </a:p>
          <a:p>
            <a:pPr eaLnBrk="1" hangingPunct="1">
              <a:lnSpc>
                <a:spcPct val="90000"/>
              </a:lnSpc>
              <a:spcBef>
                <a:spcPts val="0"/>
              </a:spcBef>
            </a:pPr>
            <a:r>
              <a:rPr lang="en-US" sz="2800" dirty="0"/>
              <a:t>Because everyone is trying to outsmart everyone else, the population as a whole is placed </a:t>
            </a:r>
            <a:r>
              <a:rPr lang="en-US" b="1" dirty="0"/>
              <a:t>on the defensive</a:t>
            </a:r>
            <a:endParaRPr lang="en-US" sz="2800" b="1" dirty="0"/>
          </a:p>
          <a:p>
            <a:pPr eaLnBrk="1" hangingPunct="1">
              <a:lnSpc>
                <a:spcPct val="90000"/>
              </a:lnSpc>
              <a:spcBef>
                <a:spcPts val="0"/>
              </a:spcBef>
            </a:pPr>
            <a:endParaRPr lang="en-US" sz="2000" dirty="0"/>
          </a:p>
          <a:p>
            <a:pPr eaLnBrk="1" hangingPunct="1">
              <a:lnSpc>
                <a:spcPct val="90000"/>
              </a:lnSpc>
              <a:spcBef>
                <a:spcPts val="0"/>
              </a:spcBef>
            </a:pPr>
            <a:r>
              <a:rPr lang="en-US" b="1" dirty="0"/>
              <a:t>Visitors to Italy often comment</a:t>
            </a:r>
            <a:r>
              <a:rPr lang="en-US" sz="2800" dirty="0"/>
              <a:t> </a:t>
            </a:r>
            <a:br>
              <a:rPr lang="en-US" sz="2800" dirty="0"/>
            </a:br>
            <a:r>
              <a:rPr lang="en-US" sz="2800" dirty="0"/>
              <a:t>on this feature of Italian life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2147" name="Rectangle 3"/>
          <p:cNvSpPr>
            <a:spLocks noGrp="1" noChangeArrowheads="1"/>
          </p:cNvSpPr>
          <p:nvPr>
            <p:ph type="body" idx="1"/>
          </p:nvPr>
        </p:nvSpPr>
        <p:spPr>
          <a:xfrm>
            <a:off x="914400" y="2188192"/>
            <a:ext cx="7315200" cy="3416320"/>
          </a:xfrm>
        </p:spPr>
        <p:txBody>
          <a:bodyPr/>
          <a:lstStyle/>
          <a:p>
            <a:pPr marL="0" indent="0" algn="ctr" eaLnBrk="1" hangingPunct="1">
              <a:spcBef>
                <a:spcPts val="0"/>
              </a:spcBef>
              <a:buNone/>
            </a:pPr>
            <a:r>
              <a:rPr lang="en-US" sz="2800" dirty="0"/>
              <a:t>Whereas the family is the group that, above all else, dramatically influences the individual, </a:t>
            </a:r>
          </a:p>
          <a:p>
            <a:pPr marL="0" indent="0" algn="ctr" eaLnBrk="1" hangingPunct="1">
              <a:spcBef>
                <a:spcPts val="0"/>
              </a:spcBef>
              <a:buNone/>
            </a:pPr>
            <a:r>
              <a:rPr lang="en-US" dirty="0"/>
              <a:t>another important group, </a:t>
            </a:r>
          </a:p>
          <a:p>
            <a:pPr marL="0" indent="0" algn="ctr" eaLnBrk="1" hangingPunct="1">
              <a:spcBef>
                <a:spcPts val="0"/>
              </a:spcBef>
              <a:buNone/>
            </a:pPr>
            <a:r>
              <a:rPr lang="en-US" sz="3600" b="1" dirty="0"/>
              <a:t>the political party</a:t>
            </a:r>
            <a:r>
              <a:rPr lang="en-US" dirty="0"/>
              <a:t>, </a:t>
            </a:r>
          </a:p>
          <a:p>
            <a:pPr marL="0" indent="0" algn="ctr" eaLnBrk="1" hangingPunct="1">
              <a:spcBef>
                <a:spcPts val="0"/>
              </a:spcBef>
              <a:buNone/>
            </a:pPr>
            <a:r>
              <a:rPr lang="en-US" dirty="0"/>
              <a:t>can be the difference between employment and unemployment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3171" name="Rectangle 3"/>
          <p:cNvSpPr>
            <a:spLocks noGrp="1" noChangeArrowheads="1"/>
          </p:cNvSpPr>
          <p:nvPr>
            <p:ph type="body" idx="1"/>
          </p:nvPr>
        </p:nvSpPr>
        <p:spPr>
          <a:xfrm>
            <a:off x="914400" y="2971800"/>
            <a:ext cx="7315200" cy="2554545"/>
          </a:xfrm>
        </p:spPr>
        <p:txBody>
          <a:bodyPr/>
          <a:lstStyle/>
          <a:p>
            <a:pPr marL="0" indent="0" algn="ctr" eaLnBrk="1" hangingPunct="1">
              <a:spcBef>
                <a:spcPts val="0"/>
              </a:spcBef>
              <a:buNone/>
            </a:pPr>
            <a:r>
              <a:rPr lang="en-US" dirty="0"/>
              <a:t>Italians </a:t>
            </a:r>
            <a:r>
              <a:rPr lang="en-US" b="1" dirty="0"/>
              <a:t>move from group to group</a:t>
            </a:r>
            <a:r>
              <a:rPr lang="en-US" dirty="0"/>
              <a:t>, feeling little remorse when doing so because </a:t>
            </a:r>
          </a:p>
          <a:p>
            <a:pPr marL="0" indent="0" algn="ctr" eaLnBrk="1" hangingPunct="1">
              <a:spcBef>
                <a:spcPts val="0"/>
              </a:spcBef>
              <a:buNone/>
            </a:pPr>
            <a:r>
              <a:rPr lang="en-US" b="1" dirty="0"/>
              <a:t>they tend to be skeptical of all groups besides the family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4195" name="Rectangle 3"/>
          <p:cNvSpPr>
            <a:spLocks noGrp="1" noChangeArrowheads="1"/>
          </p:cNvSpPr>
          <p:nvPr>
            <p:ph type="body" idx="1"/>
          </p:nvPr>
        </p:nvSpPr>
        <p:spPr>
          <a:xfrm>
            <a:off x="914400" y="2147290"/>
            <a:ext cx="7315200" cy="3970318"/>
          </a:xfrm>
        </p:spPr>
        <p:txBody>
          <a:bodyPr/>
          <a:lstStyle/>
          <a:p>
            <a:pPr marL="0" indent="0" algn="ctr" eaLnBrk="1" hangingPunct="1">
              <a:spcBef>
                <a:spcPts val="0"/>
              </a:spcBef>
              <a:buNone/>
            </a:pPr>
            <a:r>
              <a:rPr lang="en-US" sz="2400" dirty="0">
                <a:solidFill>
                  <a:schemeClr val="accent1"/>
                </a:solidFill>
              </a:rPr>
              <a:t>Members of groups often create </a:t>
            </a:r>
          </a:p>
          <a:p>
            <a:pPr marL="0" indent="0" algn="ctr" eaLnBrk="1" hangingPunct="1">
              <a:spcBef>
                <a:spcPts val="0"/>
              </a:spcBef>
              <a:buNone/>
            </a:pPr>
            <a:r>
              <a:rPr lang="en-US" b="1" dirty="0"/>
              <a:t>powerful coalitions </a:t>
            </a:r>
          </a:p>
          <a:p>
            <a:pPr marL="0" indent="0" algn="ctr" eaLnBrk="1" hangingPunct="1">
              <a:spcBef>
                <a:spcPts val="0"/>
              </a:spcBef>
              <a:buNone/>
            </a:pPr>
            <a:r>
              <a:rPr lang="en-US" sz="2800" dirty="0">
                <a:solidFill>
                  <a:schemeClr val="accent1"/>
                </a:solidFill>
              </a:rPr>
              <a:t>that are </a:t>
            </a:r>
          </a:p>
          <a:p>
            <a:pPr marL="0" indent="0" algn="ctr" eaLnBrk="1" hangingPunct="1">
              <a:spcBef>
                <a:spcPts val="0"/>
              </a:spcBef>
              <a:buNone/>
            </a:pPr>
            <a:r>
              <a:rPr lang="en-US" dirty="0"/>
              <a:t>used for gaining power and influence</a:t>
            </a:r>
          </a:p>
          <a:p>
            <a:pPr eaLnBrk="1" hangingPunct="1">
              <a:spcBef>
                <a:spcPts val="0"/>
              </a:spcBef>
            </a:pPr>
            <a:endParaRPr lang="en-US" sz="1600" dirty="0"/>
          </a:p>
          <a:p>
            <a:pPr lvl="1" eaLnBrk="1" hangingPunct="1">
              <a:spcBef>
                <a:spcPts val="0"/>
              </a:spcBef>
            </a:pPr>
            <a:r>
              <a:rPr lang="en-US" dirty="0"/>
              <a:t>These subcultures, groups, and parties allow for intergroup bargaining and dealing to gain coordination and cooperation between all involved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665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6659" name="Rectangle 3"/>
          <p:cNvSpPr>
            <a:spLocks noGrp="1" noChangeArrowheads="1"/>
          </p:cNvSpPr>
          <p:nvPr>
            <p:ph type="body" idx="1"/>
          </p:nvPr>
        </p:nvSpPr>
        <p:spPr>
          <a:xfrm>
            <a:off x="914400" y="1630263"/>
            <a:ext cx="7315200" cy="4770537"/>
          </a:xfrm>
        </p:spPr>
        <p:txBody>
          <a:bodyPr/>
          <a:lstStyle/>
          <a:p>
            <a:pPr marL="0" indent="0" algn="ctr" eaLnBrk="1" hangingPunct="1">
              <a:spcBef>
                <a:spcPts val="0"/>
              </a:spcBef>
              <a:buNone/>
            </a:pPr>
            <a:r>
              <a:rPr lang="en-US" sz="2400" dirty="0"/>
              <a:t>In </a:t>
            </a:r>
            <a:r>
              <a:rPr lang="en-US" sz="2400" dirty="0" err="1"/>
              <a:t>Geert</a:t>
            </a:r>
            <a:r>
              <a:rPr lang="en-US" sz="2400" dirty="0"/>
              <a:t> </a:t>
            </a:r>
            <a:r>
              <a:rPr lang="en-US" sz="2400" dirty="0" err="1"/>
              <a:t>Hofstede’s</a:t>
            </a:r>
            <a:r>
              <a:rPr lang="en-US" sz="2400" dirty="0"/>
              <a:t> study </a:t>
            </a:r>
          </a:p>
          <a:p>
            <a:pPr marL="0" indent="0" algn="ctr" eaLnBrk="1" hangingPunct="1">
              <a:spcBef>
                <a:spcPts val="0"/>
              </a:spcBef>
              <a:buNone/>
            </a:pPr>
            <a:r>
              <a:rPr lang="en-US" sz="2400" dirty="0"/>
              <a:t>of the cultural values of 53 countries, </a:t>
            </a:r>
          </a:p>
          <a:p>
            <a:pPr marL="0" indent="0" algn="ctr" eaLnBrk="1" hangingPunct="1">
              <a:spcBef>
                <a:spcPts val="0"/>
              </a:spcBef>
              <a:buNone/>
            </a:pPr>
            <a:r>
              <a:rPr lang="en-US" dirty="0"/>
              <a:t>Italians cluster with those countries emphasizing a </a:t>
            </a:r>
            <a:r>
              <a:rPr lang="en-US" b="1" dirty="0">
                <a:solidFill>
                  <a:srgbClr val="C00000"/>
                </a:solidFill>
              </a:rPr>
              <a:t>large power distance</a:t>
            </a:r>
            <a:r>
              <a:rPr lang="en-US" b="1" dirty="0"/>
              <a:t> </a:t>
            </a:r>
            <a:r>
              <a:rPr lang="en-US" dirty="0"/>
              <a:t>between groups in society, </a:t>
            </a:r>
          </a:p>
          <a:p>
            <a:pPr marL="0" indent="0" algn="ctr" eaLnBrk="1" hangingPunct="1">
              <a:spcBef>
                <a:spcPts val="0"/>
              </a:spcBef>
              <a:buNone/>
            </a:pPr>
            <a:r>
              <a:rPr lang="en-US" dirty="0"/>
              <a:t>that is, they tend to accept the fact that some groups are and perhaps should be more powerful than others, </a:t>
            </a:r>
          </a:p>
          <a:p>
            <a:pPr marL="0" indent="0" algn="ctr" eaLnBrk="1" hangingPunct="1">
              <a:spcBef>
                <a:spcPts val="0"/>
              </a:spcBef>
              <a:buNone/>
            </a:pPr>
            <a:r>
              <a:rPr lang="en-US" dirty="0"/>
              <a:t>and they act accordingly </a:t>
            </a:r>
          </a:p>
          <a:p>
            <a:pPr marL="0" indent="0" algn="ctr" eaLnBrk="1" hangingPunct="1">
              <a:spcBef>
                <a:spcPts val="0"/>
              </a:spcBef>
              <a:buNone/>
            </a:pPr>
            <a:r>
              <a:rPr lang="en-US" sz="1600" dirty="0"/>
              <a:t>(1991)</a:t>
            </a:r>
            <a:r>
              <a:rPr lang="en-US" dirty="0"/>
              <a:t>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transition/>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5219" name="Rectangle 3"/>
          <p:cNvSpPr>
            <a:spLocks noGrp="1" noChangeArrowheads="1"/>
          </p:cNvSpPr>
          <p:nvPr>
            <p:ph type="body" idx="1"/>
          </p:nvPr>
        </p:nvSpPr>
        <p:spPr>
          <a:xfrm>
            <a:off x="914400" y="2133600"/>
            <a:ext cx="7315200" cy="3970318"/>
          </a:xfrm>
        </p:spPr>
        <p:txBody>
          <a:bodyPr/>
          <a:lstStyle/>
          <a:p>
            <a:pPr marL="0" indent="0" algn="ctr" eaLnBrk="1" hangingPunct="1">
              <a:spcBef>
                <a:spcPts val="0"/>
              </a:spcBef>
              <a:buNone/>
            </a:pPr>
            <a:r>
              <a:rPr lang="en-US" sz="2800" dirty="0"/>
              <a:t>Italy has a political system that since World War II has been based on </a:t>
            </a:r>
          </a:p>
          <a:p>
            <a:pPr marL="0" indent="0" algn="ctr" eaLnBrk="1" hangingPunct="1">
              <a:spcBef>
                <a:spcPts val="0"/>
              </a:spcBef>
              <a:buNone/>
            </a:pPr>
            <a:r>
              <a:rPr lang="en-US" b="1" dirty="0"/>
              <a:t>proportional representation from many minor political parties</a:t>
            </a:r>
          </a:p>
          <a:p>
            <a:pPr marL="0" indent="0" eaLnBrk="1" hangingPunct="1">
              <a:spcBef>
                <a:spcPts val="0"/>
              </a:spcBef>
              <a:buNone/>
            </a:pPr>
            <a:endParaRPr lang="en-US" sz="1600" dirty="0"/>
          </a:p>
          <a:p>
            <a:pPr marL="0" lvl="1" indent="0" eaLnBrk="1" hangingPunct="1">
              <a:spcBef>
                <a:spcPts val="0"/>
              </a:spcBef>
              <a:buNone/>
            </a:pPr>
            <a:r>
              <a:rPr lang="en-US" sz="2400" dirty="0"/>
              <a:t>There are more than </a:t>
            </a:r>
            <a:r>
              <a:rPr lang="en-US" b="1" dirty="0"/>
              <a:t>40 parties </a:t>
            </a:r>
            <a:r>
              <a:rPr lang="en-US" sz="2400" dirty="0"/>
              <a:t>in the Chamber of Deputies</a:t>
            </a:r>
          </a:p>
          <a:p>
            <a:pPr marL="0" lvl="1" indent="0" eaLnBrk="1" hangingPunct="1">
              <a:spcBef>
                <a:spcPts val="0"/>
              </a:spcBef>
              <a:buNone/>
            </a:pPr>
            <a:endParaRPr lang="en-US" sz="1600" dirty="0"/>
          </a:p>
          <a:p>
            <a:pPr marL="0" lvl="1" indent="0" eaLnBrk="1" hangingPunct="1">
              <a:spcBef>
                <a:spcPts val="0"/>
              </a:spcBef>
              <a:buNone/>
            </a:pPr>
            <a:r>
              <a:rPr lang="en-US" sz="2400" dirty="0"/>
              <a:t>This system was put in place </a:t>
            </a:r>
            <a:r>
              <a:rPr lang="en-US" sz="2400" b="1" dirty="0"/>
              <a:t>to guard against the rise of one-party rule</a:t>
            </a:r>
            <a:r>
              <a:rPr lang="en-US" sz="2400" dirty="0"/>
              <a:t>, as happened under Fascism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6243" name="Rectangle 3"/>
          <p:cNvSpPr>
            <a:spLocks noGrp="1" noChangeArrowheads="1"/>
          </p:cNvSpPr>
          <p:nvPr>
            <p:ph type="body" idx="1"/>
          </p:nvPr>
        </p:nvSpPr>
        <p:spPr>
          <a:xfrm>
            <a:off x="914400" y="2147248"/>
            <a:ext cx="7315200" cy="3921073"/>
          </a:xfrm>
        </p:spPr>
        <p:txBody>
          <a:bodyPr/>
          <a:lstStyle/>
          <a:p>
            <a:pPr marL="0" indent="0" algn="ctr" eaLnBrk="1" hangingPunct="1">
              <a:lnSpc>
                <a:spcPct val="80000"/>
              </a:lnSpc>
              <a:buNone/>
            </a:pPr>
            <a:endParaRPr lang="en-US" sz="2800" dirty="0"/>
          </a:p>
          <a:p>
            <a:pPr marL="0" indent="0" algn="ctr" eaLnBrk="1" hangingPunct="1">
              <a:lnSpc>
                <a:spcPct val="80000"/>
              </a:lnSpc>
              <a:buNone/>
            </a:pPr>
            <a:r>
              <a:rPr lang="en-US" dirty="0"/>
              <a:t>the political system tends </a:t>
            </a:r>
          </a:p>
          <a:p>
            <a:pPr marL="0" indent="0" algn="ctr" eaLnBrk="1" hangingPunct="1">
              <a:lnSpc>
                <a:spcPct val="80000"/>
              </a:lnSpc>
              <a:buNone/>
            </a:pPr>
            <a:r>
              <a:rPr lang="en-US" dirty="0"/>
              <a:t>to be extremely inefficient</a:t>
            </a:r>
          </a:p>
          <a:p>
            <a:pPr marL="0" indent="0" algn="ctr" eaLnBrk="1" hangingPunct="1">
              <a:lnSpc>
                <a:spcPct val="80000"/>
              </a:lnSpc>
              <a:buNone/>
            </a:pPr>
            <a:endParaRPr lang="en-US" sz="1600" dirty="0"/>
          </a:p>
          <a:p>
            <a:pPr marL="0" lvl="1" indent="0" algn="ctr" eaLnBrk="1" hangingPunct="1">
              <a:lnSpc>
                <a:spcPct val="80000"/>
              </a:lnSpc>
              <a:buNone/>
            </a:pPr>
            <a:r>
              <a:rPr lang="en-US" sz="2400" dirty="0"/>
              <a:t>because of the changes of government</a:t>
            </a:r>
          </a:p>
          <a:p>
            <a:pPr marL="0" lvl="1" indent="0" algn="ctr" eaLnBrk="1" hangingPunct="1">
              <a:lnSpc>
                <a:spcPct val="80000"/>
              </a:lnSpc>
              <a:buNone/>
            </a:pPr>
            <a:endParaRPr lang="en-US" sz="1600" dirty="0"/>
          </a:p>
          <a:p>
            <a:pPr marL="0" lvl="1" indent="0" algn="ctr" eaLnBrk="1" hangingPunct="1">
              <a:lnSpc>
                <a:spcPct val="80000"/>
              </a:lnSpc>
              <a:buNone/>
            </a:pPr>
            <a:r>
              <a:rPr lang="en-US" sz="2400" dirty="0"/>
              <a:t>and </a:t>
            </a:r>
            <a:r>
              <a:rPr lang="en-US" b="1" dirty="0"/>
              <a:t>the system “tends to be corrupt”</a:t>
            </a:r>
            <a:endParaRPr lang="en-US" sz="2400" b="1" dirty="0"/>
          </a:p>
          <a:p>
            <a:pPr marL="0" lvl="1" indent="0" algn="ctr" eaLnBrk="1" hangingPunct="1">
              <a:lnSpc>
                <a:spcPct val="80000"/>
              </a:lnSpc>
              <a:buNone/>
            </a:pPr>
            <a:endParaRPr lang="en-US" sz="1200" dirty="0"/>
          </a:p>
          <a:p>
            <a:pPr marL="0" lvl="2" indent="0" algn="ctr" eaLnBrk="1" hangingPunct="1">
              <a:buNone/>
            </a:pPr>
            <a:r>
              <a:rPr lang="en-US" sz="3200" b="1" dirty="0"/>
              <a:t>“kickbacks” </a:t>
            </a:r>
            <a:r>
              <a:rPr lang="en-US" sz="2000" dirty="0"/>
              <a:t>are “a regular business practice” </a:t>
            </a:r>
          </a:p>
          <a:p>
            <a:pPr marL="0" lvl="2" indent="0" algn="ctr" eaLnBrk="1" hangingPunct="1">
              <a:buNone/>
            </a:pPr>
            <a:r>
              <a:rPr lang="en-US" sz="2000" dirty="0"/>
              <a:t>that is estimated to add 15% to 20% to the final price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7267" name="Rectangle 3"/>
          <p:cNvSpPr>
            <a:spLocks noGrp="1" noChangeArrowheads="1"/>
          </p:cNvSpPr>
          <p:nvPr>
            <p:ph type="body" idx="1"/>
          </p:nvPr>
        </p:nvSpPr>
        <p:spPr>
          <a:xfrm>
            <a:off x="914400" y="2587839"/>
            <a:ext cx="7315200" cy="3416320"/>
          </a:xfrm>
        </p:spPr>
        <p:txBody>
          <a:bodyPr/>
          <a:lstStyle/>
          <a:p>
            <a:pPr marL="0" indent="0" algn="ctr" eaLnBrk="1" hangingPunct="1">
              <a:spcBef>
                <a:spcPts val="0"/>
              </a:spcBef>
              <a:buNone/>
            </a:pPr>
            <a:r>
              <a:rPr lang="en-US" sz="2800" dirty="0"/>
              <a:t>“Italians of many persuasions would like to see the emergence of a genuine two-party system that is normally associated with much less corruption.”</a:t>
            </a:r>
          </a:p>
          <a:p>
            <a:pPr marL="0" indent="0" algn="ctr" eaLnBrk="1" hangingPunct="1">
              <a:spcBef>
                <a:spcPts val="0"/>
              </a:spcBef>
              <a:buNone/>
            </a:pPr>
            <a:endParaRPr lang="en-US" sz="1600" dirty="0"/>
          </a:p>
          <a:p>
            <a:pPr marL="0" lvl="1" indent="0" algn="ctr" eaLnBrk="1" hangingPunct="1">
              <a:spcBef>
                <a:spcPts val="0"/>
              </a:spcBef>
              <a:buNone/>
            </a:pPr>
            <a:r>
              <a:rPr lang="en-US" sz="2400" dirty="0"/>
              <a:t>Still, the </a:t>
            </a:r>
            <a:r>
              <a:rPr lang="en-US" sz="3200" b="1" dirty="0"/>
              <a:t>sense of family and coalition behavior </a:t>
            </a:r>
            <a:r>
              <a:rPr lang="en-US" sz="2400" dirty="0"/>
              <a:t>is so strong in Italy that we can expect many of the behaviors mentioned to persist.”</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8291" name="Rectangle 3"/>
          <p:cNvSpPr>
            <a:spLocks noGrp="1" noChangeArrowheads="1"/>
          </p:cNvSpPr>
          <p:nvPr>
            <p:ph type="body" idx="1"/>
          </p:nvPr>
        </p:nvSpPr>
        <p:spPr>
          <a:xfrm>
            <a:off x="914400" y="2582882"/>
            <a:ext cx="7315200" cy="3748719"/>
          </a:xfrm>
        </p:spPr>
        <p:txBody>
          <a:bodyPr/>
          <a:lstStyle/>
          <a:p>
            <a:pPr marL="0" indent="0" algn="ctr" eaLnBrk="1" hangingPunct="1">
              <a:lnSpc>
                <a:spcPct val="90000"/>
              </a:lnSpc>
              <a:spcBef>
                <a:spcPts val="0"/>
              </a:spcBef>
              <a:buNone/>
            </a:pPr>
            <a:r>
              <a:rPr lang="en-US" sz="2800" dirty="0"/>
              <a:t>Externalization also influences the </a:t>
            </a:r>
            <a:r>
              <a:rPr lang="en-US" sz="3600" b="1" dirty="0"/>
              <a:t>management style of Italians</a:t>
            </a:r>
            <a:endParaRPr lang="en-US" b="1" dirty="0"/>
          </a:p>
          <a:p>
            <a:pPr marL="0" indent="0" algn="ctr" eaLnBrk="1" hangingPunct="1">
              <a:lnSpc>
                <a:spcPct val="90000"/>
              </a:lnSpc>
              <a:spcBef>
                <a:spcPts val="0"/>
              </a:spcBef>
              <a:buNone/>
            </a:pPr>
            <a:endParaRPr lang="en-US" sz="1600" dirty="0"/>
          </a:p>
          <a:p>
            <a:pPr marL="0" lvl="1" indent="0" algn="ctr" eaLnBrk="1" hangingPunct="1">
              <a:lnSpc>
                <a:spcPct val="90000"/>
              </a:lnSpc>
              <a:spcBef>
                <a:spcPts val="0"/>
              </a:spcBef>
              <a:buNone/>
            </a:pPr>
            <a:r>
              <a:rPr lang="en-US" sz="2400" dirty="0"/>
              <a:t>There is </a:t>
            </a:r>
            <a:r>
              <a:rPr lang="en-US" b="1" dirty="0"/>
              <a:t>little delegation of authority</a:t>
            </a:r>
            <a:r>
              <a:rPr lang="en-US" sz="2400" dirty="0"/>
              <a:t> </a:t>
            </a:r>
          </a:p>
          <a:p>
            <a:pPr marL="0" lvl="1" indent="0" algn="ctr" eaLnBrk="1" hangingPunct="1">
              <a:lnSpc>
                <a:spcPct val="90000"/>
              </a:lnSpc>
              <a:spcBef>
                <a:spcPts val="0"/>
              </a:spcBef>
              <a:buNone/>
            </a:pPr>
            <a:r>
              <a:rPr lang="en-US" b="1" dirty="0"/>
              <a:t>or effective communication between the different levels of management </a:t>
            </a:r>
          </a:p>
          <a:p>
            <a:pPr marL="0" lvl="1" indent="0" algn="ctr" eaLnBrk="1" hangingPunct="1">
              <a:lnSpc>
                <a:spcPct val="90000"/>
              </a:lnSpc>
              <a:spcBef>
                <a:spcPts val="0"/>
              </a:spcBef>
              <a:buNone/>
            </a:pPr>
            <a:r>
              <a:rPr lang="en-US" sz="2400" dirty="0"/>
              <a:t>in most Italian firms</a:t>
            </a:r>
          </a:p>
          <a:p>
            <a:pPr marL="0" lvl="1" indent="0" algn="ctr" eaLnBrk="1" hangingPunct="1">
              <a:lnSpc>
                <a:spcPct val="90000"/>
              </a:lnSpc>
              <a:spcBef>
                <a:spcPts val="0"/>
              </a:spcBef>
              <a:buNone/>
            </a:pPr>
            <a:endParaRPr lang="en-US" sz="1600" dirty="0"/>
          </a:p>
          <a:p>
            <a:pPr marL="0" lvl="1" indent="0" algn="ctr" eaLnBrk="1" hangingPunct="1">
              <a:lnSpc>
                <a:spcPct val="90000"/>
              </a:lnSpc>
              <a:spcBef>
                <a:spcPts val="0"/>
              </a:spcBef>
              <a:buNone/>
            </a:pPr>
            <a:r>
              <a:rPr lang="en-US" b="1" dirty="0"/>
              <a:t>Employees have little say </a:t>
            </a:r>
            <a:r>
              <a:rPr lang="en-US" sz="2400" dirty="0"/>
              <a:t>about decisions concerning the company or about their own work</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rgbClr val="000000"/>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4000" kern="0" noProof="0" dirty="0">
                <a:ln w="12700">
                  <a:solidFill>
                    <a:schemeClr val="accent1"/>
                  </a:solidFill>
                </a:ln>
                <a:solidFill>
                  <a:srgbClr val="000000"/>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2800" b="1" u="none" strike="noStrike" kern="0" cap="none" spc="0" normalizeH="0" baseline="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5.	Chorus</a:t>
            </a:r>
            <a:r>
              <a:rPr kumimoji="0" lang="en-US" sz="2800" b="1" u="none" strike="noStrike" kern="0" cap="none" spc="0" normalizeH="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rPr>
              <a:t> and Soloists</a:t>
            </a:r>
            <a:endParaRPr kumimoji="0" lang="en-US" sz="2800" b="1" u="none" strike="noStrike" kern="0" cap="none" spc="0" normalizeH="0" baseline="0" noProof="0" dirty="0">
              <a:ln>
                <a:noFill/>
              </a:ln>
              <a:solidFill>
                <a:schemeClr val="accent1">
                  <a:lumMod val="90000"/>
                </a:schemeClr>
              </a:solidFill>
              <a:effectLst/>
              <a:uLnTx/>
              <a:uFillTx/>
              <a:latin typeface="+mn-lt"/>
            </a:endParaRPr>
          </a:p>
        </p:txBody>
      </p:sp>
      <p:sp>
        <p:nvSpPr>
          <p:cNvPr id="10" name="Text Box 5"/>
          <p:cNvSpPr txBox="1">
            <a:spLocks noChangeArrowheads="1"/>
          </p:cNvSpPr>
          <p:nvPr/>
        </p:nvSpPr>
        <p:spPr bwMode="auto">
          <a:xfrm>
            <a:off x="914400" y="3357027"/>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Immigrants</a:t>
            </a:r>
            <a:endParaRPr lang="en-US" sz="3600" i="0" dirty="0">
              <a:solidFill>
                <a:srgbClr val="000000"/>
              </a:solidFill>
            </a:endParaRPr>
          </a:p>
        </p:txBody>
      </p:sp>
      <p:sp>
        <p:nvSpPr>
          <p:cNvPr id="8"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69315" name="Rectangle 3"/>
          <p:cNvSpPr>
            <a:spLocks noGrp="1" noChangeArrowheads="1"/>
          </p:cNvSpPr>
          <p:nvPr>
            <p:ph type="body" idx="1"/>
          </p:nvPr>
        </p:nvSpPr>
        <p:spPr>
          <a:xfrm>
            <a:off x="914400" y="2129656"/>
            <a:ext cx="7315200" cy="3908762"/>
          </a:xfrm>
        </p:spPr>
        <p:txBody>
          <a:bodyPr/>
          <a:lstStyle/>
          <a:p>
            <a:pPr marL="0" indent="0" algn="ctr" eaLnBrk="1" hangingPunct="1">
              <a:spcBef>
                <a:spcPts val="0"/>
              </a:spcBef>
              <a:buNone/>
            </a:pPr>
            <a:r>
              <a:rPr lang="en-US" sz="2800" dirty="0"/>
              <a:t>“One final example of externalization is somewhat disturbing, in that </a:t>
            </a:r>
          </a:p>
          <a:p>
            <a:pPr marL="0" indent="0" algn="ctr" eaLnBrk="1" hangingPunct="1">
              <a:spcBef>
                <a:spcPts val="0"/>
              </a:spcBef>
              <a:buNone/>
            </a:pPr>
            <a:r>
              <a:rPr lang="en-US" sz="3600" b="1" dirty="0"/>
              <a:t>Italy is experiencing difficulty integrating the large number of legal and illegal immigrants </a:t>
            </a:r>
          </a:p>
          <a:p>
            <a:pPr marL="0" indent="0" algn="ctr" eaLnBrk="1" hangingPunct="1">
              <a:spcBef>
                <a:spcPts val="0"/>
              </a:spcBef>
              <a:buNone/>
            </a:pPr>
            <a:r>
              <a:rPr lang="en-US" sz="2800" dirty="0"/>
              <a:t>flooding into their country, </a:t>
            </a:r>
          </a:p>
          <a:p>
            <a:pPr marL="0" indent="0" algn="ctr" eaLnBrk="1" hangingPunct="1">
              <a:spcBef>
                <a:spcPts val="0"/>
              </a:spcBef>
              <a:buNone/>
            </a:pPr>
            <a:r>
              <a:rPr lang="en-US" sz="2800" dirty="0"/>
              <a:t>particularly those from the African nations of Morocco, Nigeria, Senegal, and Tunisia.”</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https://www.nytimes.com/2019/05/22/world/europe/italy-palermo-immigrants-salvino.html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 name="Picture 10"/>
          <p:cNvPicPr>
            <a:picLocks noChangeAspect="1"/>
          </p:cNvPicPr>
          <p:nvPr/>
        </p:nvPicPr>
        <p:blipFill>
          <a:blip r:embed="rId3"/>
          <a:stretch>
            <a:fillRect/>
          </a:stretch>
        </p:blipFill>
        <p:spPr>
          <a:xfrm>
            <a:off x="834144" y="228600"/>
            <a:ext cx="7471656" cy="6400800"/>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3" name="Rectangle 12"/>
          <p:cNvSpPr/>
          <p:nvPr/>
        </p:nvSpPr>
        <p:spPr>
          <a:xfrm>
            <a:off x="7455009" y="983255"/>
            <a:ext cx="1069524"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22 May 2019 </a:t>
            </a:r>
          </a:p>
        </p:txBody>
      </p:sp>
    </p:spTree>
    <p:extLst>
      <p:ext uri="{BB962C8B-B14F-4D97-AF65-F5344CB8AC3E}">
        <p14:creationId xmlns:p14="http://schemas.microsoft.com/office/powerpoint/2010/main" val="623703820"/>
      </p:ext>
    </p:extLst>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234285"/>
            <a:ext cx="7641449" cy="6400800"/>
          </a:xfrm>
          <a:prstGeom prst="rect">
            <a:avLst/>
          </a:prstGeom>
        </p:spPr>
      </p:pic>
      <p:sp>
        <p:nvSpPr>
          <p:cNvPr id="7" name="Rectangle 6"/>
          <p:cNvSpPr/>
          <p:nvPr/>
        </p:nvSpPr>
        <p:spPr>
          <a:xfrm>
            <a:off x="7500695" y="983255"/>
            <a:ext cx="978153" cy="246221"/>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Verdana" pitchFamily="34" charset="0"/>
                <a:ea typeface="+mn-ea"/>
                <a:cs typeface="+mn-cs"/>
              </a:rPr>
              <a:t>9 Aug 2019 </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5371" y="747469"/>
            <a:ext cx="1828800" cy="265176"/>
          </a:xfrm>
          <a:prstGeom prst="rect">
            <a:avLst/>
          </a:prstGeom>
        </p:spPr>
      </p:pic>
      <p:sp>
        <p:nvSpPr>
          <p:cNvPr id="10" name="Rectangle 9"/>
          <p:cNvSpPr/>
          <p:nvPr/>
        </p:nvSpPr>
        <p:spPr>
          <a:xfrm>
            <a:off x="228600" y="6606209"/>
            <a:ext cx="8686800" cy="21544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https://www.nytimes.com/2019/08/09/business/italy-economy-debt.html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306046357"/>
      </p:ext>
    </p:extLst>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551842"/>
            <a:ext cx="2723824"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http://news.bbc.co.uk/2/hi/europe/8450083.stm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4100" name="Picture 4"/>
          <p:cNvPicPr>
            <a:picLocks noChangeAspect="1" noChangeArrowheads="1"/>
          </p:cNvPicPr>
          <p:nvPr/>
        </p:nvPicPr>
        <p:blipFill>
          <a:blip r:embed="rId3" cstate="print"/>
          <a:srcRect/>
          <a:stretch>
            <a:fillRect/>
          </a:stretch>
        </p:blipFill>
        <p:spPr bwMode="auto">
          <a:xfrm>
            <a:off x="685800" y="1137312"/>
            <a:ext cx="7772400" cy="4857750"/>
          </a:xfrm>
          <a:prstGeom prst="rect">
            <a:avLst/>
          </a:prstGeom>
          <a:noFill/>
          <a:ln w="9525">
            <a:noFill/>
            <a:miter lim="800000"/>
            <a:headEnd/>
            <a:tailEnd/>
          </a:ln>
        </p:spPr>
      </p:pic>
    </p:spTree>
  </p:cSld>
  <p:clrMapOvr>
    <a:masterClrMapping/>
  </p:clrMapOvr>
  <p:transition/>
</p:sld>
</file>

<file path=ppt/slides/slide7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4"/>
          <p:cNvSpPr>
            <a:spLocks noChangeArrowheads="1"/>
          </p:cNvSpPr>
          <p:nvPr/>
        </p:nvSpPr>
        <p:spPr bwMode="auto">
          <a:xfrm>
            <a:off x="3206914" y="6613528"/>
            <a:ext cx="272382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http://news.bbc.co.uk/2/hi/europe/8504591.stm</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074" name="Picture 2"/>
          <p:cNvPicPr>
            <a:picLocks noChangeAspect="1" noChangeArrowheads="1"/>
          </p:cNvPicPr>
          <p:nvPr/>
        </p:nvPicPr>
        <p:blipFill>
          <a:blip r:embed="rId3" cstate="print"/>
          <a:srcRect/>
          <a:stretch>
            <a:fillRect/>
          </a:stretch>
        </p:blipFill>
        <p:spPr bwMode="auto">
          <a:xfrm>
            <a:off x="672152" y="1148402"/>
            <a:ext cx="7772400" cy="4857750"/>
          </a:xfrm>
          <a:prstGeom prst="rect">
            <a:avLst/>
          </a:prstGeom>
          <a:noFill/>
          <a:ln w="9525">
            <a:noFill/>
            <a:miter lim="800000"/>
            <a:headEnd/>
            <a:tailEnd/>
          </a:ln>
        </p:spPr>
      </p:pic>
    </p:spTree>
  </p:cSld>
  <p:clrMapOvr>
    <a:masterClrMapping/>
  </p:clrMapOvr>
  <p:transition/>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1363" name="Rectangle 3"/>
          <p:cNvSpPr>
            <a:spLocks noGrp="1" noChangeArrowheads="1"/>
          </p:cNvSpPr>
          <p:nvPr>
            <p:ph type="body" idx="1"/>
          </p:nvPr>
        </p:nvSpPr>
        <p:spPr>
          <a:xfrm>
            <a:off x="914400" y="2119952"/>
            <a:ext cx="7315200" cy="4154984"/>
          </a:xfrm>
        </p:spPr>
        <p:txBody>
          <a:bodyPr/>
          <a:lstStyle/>
          <a:p>
            <a:pPr marL="0" indent="0" algn="ctr" eaLnBrk="1" hangingPunct="1">
              <a:spcBef>
                <a:spcPts val="0"/>
              </a:spcBef>
              <a:buNone/>
            </a:pPr>
            <a:r>
              <a:rPr lang="en-US" sz="2800" dirty="0"/>
              <a:t>“Although such outbreaks of violence are common in many societies, these </a:t>
            </a:r>
          </a:p>
          <a:p>
            <a:pPr marL="0" indent="0" algn="ctr" eaLnBrk="1" hangingPunct="1">
              <a:spcBef>
                <a:spcPts val="0"/>
              </a:spcBef>
              <a:buNone/>
            </a:pPr>
            <a:r>
              <a:rPr lang="en-US" sz="3600" b="1" dirty="0"/>
              <a:t>Italians are confronting the problem in an open manner involving everyone in the society</a:t>
            </a:r>
            <a:r>
              <a:rPr lang="en-US" dirty="0"/>
              <a:t>, </a:t>
            </a:r>
          </a:p>
          <a:p>
            <a:pPr marL="0" indent="0" algn="ctr" eaLnBrk="1" hangingPunct="1">
              <a:spcBef>
                <a:spcPts val="0"/>
              </a:spcBef>
              <a:buNone/>
            </a:pPr>
            <a:r>
              <a:rPr lang="en-US" dirty="0"/>
              <a:t>and solutions are gradually being implemented.”</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14400" y="3858291"/>
            <a:ext cx="7315200" cy="1384995"/>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6000" i="0" dirty="0"/>
              <a:t>Home </a:t>
            </a:r>
            <a:r>
              <a:rPr lang="en-US" sz="6000" i="0" dirty="0" err="1"/>
              <a:t>Townism</a:t>
            </a:r>
            <a:endParaRPr lang="en-US" sz="60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8531" name="Rectangle 3"/>
          <p:cNvSpPr>
            <a:spLocks noGrp="1" noChangeArrowheads="1"/>
          </p:cNvSpPr>
          <p:nvPr>
            <p:ph type="body" idx="1"/>
          </p:nvPr>
        </p:nvSpPr>
        <p:spPr>
          <a:xfrm>
            <a:off x="914400" y="2981742"/>
            <a:ext cx="7315200" cy="2246769"/>
          </a:xfrm>
        </p:spPr>
        <p:txBody>
          <a:bodyPr/>
          <a:lstStyle/>
          <a:p>
            <a:pPr marL="0" indent="0" algn="ctr" eaLnBrk="1" hangingPunct="1">
              <a:spcBef>
                <a:spcPts val="0"/>
              </a:spcBef>
              <a:buNone/>
            </a:pPr>
            <a:r>
              <a:rPr lang="en-US" dirty="0"/>
              <a:t>Most Italians define themselves by </a:t>
            </a:r>
          </a:p>
          <a:p>
            <a:pPr marL="0" indent="0" algn="ctr" eaLnBrk="1" hangingPunct="1">
              <a:spcBef>
                <a:spcPts val="0"/>
              </a:spcBef>
              <a:buNone/>
            </a:pPr>
            <a:r>
              <a:rPr lang="en-US" sz="3600" b="1" dirty="0"/>
              <a:t>the town where they were born</a:t>
            </a:r>
            <a:r>
              <a:rPr lang="en-US" dirty="0"/>
              <a:t>, </a:t>
            </a:r>
          </a:p>
          <a:p>
            <a:pPr marL="0" indent="0" algn="ctr" eaLnBrk="1" hangingPunct="1">
              <a:spcBef>
                <a:spcPts val="0"/>
              </a:spcBef>
              <a:buNone/>
            </a:pPr>
            <a:r>
              <a:rPr lang="en-US" dirty="0"/>
              <a:t>and there is a sharp contrast between </a:t>
            </a:r>
            <a:r>
              <a:rPr lang="en-US" sz="3600" b="1" dirty="0"/>
              <a:t>northern</a:t>
            </a:r>
            <a:r>
              <a:rPr lang="en-US" sz="3600" dirty="0"/>
              <a:t> </a:t>
            </a:r>
            <a:r>
              <a:rPr lang="en-US" dirty="0"/>
              <a:t>and </a:t>
            </a:r>
            <a:r>
              <a:rPr lang="en-US" sz="3600" b="1" dirty="0"/>
              <a:t>southern</a:t>
            </a:r>
            <a:r>
              <a:rPr lang="en-US" sz="3600" dirty="0"/>
              <a:t> </a:t>
            </a:r>
            <a:r>
              <a:rPr lang="en-US" dirty="0"/>
              <a:t>Italy</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9555" name="Rectangle 3"/>
          <p:cNvSpPr>
            <a:spLocks noGrp="1" noChangeArrowheads="1"/>
          </p:cNvSpPr>
          <p:nvPr>
            <p:ph type="body" idx="1"/>
          </p:nvPr>
        </p:nvSpPr>
        <p:spPr>
          <a:xfrm>
            <a:off x="914400" y="2340592"/>
            <a:ext cx="7315200" cy="3360920"/>
          </a:xfrm>
        </p:spPr>
        <p:txBody>
          <a:bodyPr/>
          <a:lstStyle/>
          <a:p>
            <a:pPr marL="0" indent="0" algn="ctr" eaLnBrk="1" hangingPunct="1">
              <a:lnSpc>
                <a:spcPct val="90000"/>
              </a:lnSpc>
              <a:spcBef>
                <a:spcPts val="0"/>
              </a:spcBef>
              <a:buNone/>
              <a:tabLst>
                <a:tab pos="0" algn="l"/>
              </a:tabLst>
            </a:pPr>
            <a:r>
              <a:rPr lang="en-US" sz="2800" dirty="0"/>
              <a:t>“These regional differences are similar to the chorus and soloists in operas”</a:t>
            </a:r>
          </a:p>
          <a:p>
            <a:pPr lvl="1" eaLnBrk="1" hangingPunct="1">
              <a:lnSpc>
                <a:spcPct val="90000"/>
              </a:lnSpc>
              <a:spcBef>
                <a:spcPts val="0"/>
              </a:spcBef>
            </a:pPr>
            <a:endParaRPr lang="en-US" dirty="0"/>
          </a:p>
          <a:p>
            <a:pPr lvl="1" eaLnBrk="1" hangingPunct="1">
              <a:lnSpc>
                <a:spcPct val="90000"/>
              </a:lnSpc>
              <a:spcBef>
                <a:spcPts val="0"/>
              </a:spcBef>
            </a:pPr>
            <a:r>
              <a:rPr lang="en-US" sz="3200" b="1" dirty="0"/>
              <a:t>Soloists</a:t>
            </a:r>
            <a:r>
              <a:rPr lang="en-US" sz="3200" dirty="0"/>
              <a:t> </a:t>
            </a:r>
            <a:r>
              <a:rPr lang="en-US" sz="2400" dirty="0"/>
              <a:t>represent the </a:t>
            </a:r>
            <a:br>
              <a:rPr lang="en-US" sz="2400" dirty="0"/>
            </a:br>
            <a:r>
              <a:rPr lang="en-US" sz="3200" b="1" dirty="0"/>
              <a:t>regional differences </a:t>
            </a:r>
            <a:r>
              <a:rPr lang="en-US" sz="2400" dirty="0"/>
              <a:t>in the culture</a:t>
            </a:r>
          </a:p>
          <a:p>
            <a:pPr lvl="1" eaLnBrk="1" hangingPunct="1">
              <a:lnSpc>
                <a:spcPct val="90000"/>
              </a:lnSpc>
              <a:spcBef>
                <a:spcPts val="0"/>
              </a:spcBef>
            </a:pPr>
            <a:endParaRPr lang="en-US" sz="2400" dirty="0"/>
          </a:p>
          <a:p>
            <a:pPr lvl="1" eaLnBrk="1" hangingPunct="1">
              <a:lnSpc>
                <a:spcPct val="90000"/>
              </a:lnSpc>
              <a:spcBef>
                <a:spcPts val="0"/>
              </a:spcBef>
            </a:pPr>
            <a:r>
              <a:rPr lang="en-US" sz="3200" b="1" dirty="0"/>
              <a:t>The chorus</a:t>
            </a:r>
            <a:r>
              <a:rPr lang="en-US" sz="3200" dirty="0"/>
              <a:t> </a:t>
            </a:r>
            <a:r>
              <a:rPr lang="en-US" sz="2400" dirty="0"/>
              <a:t>is the embodiment of the </a:t>
            </a:r>
            <a:r>
              <a:rPr lang="en-US" sz="3200" b="1" dirty="0"/>
              <a:t>overall Italian culture</a:t>
            </a: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79555" name="Rectangle 3"/>
          <p:cNvSpPr>
            <a:spLocks noGrp="1" noChangeArrowheads="1"/>
          </p:cNvSpPr>
          <p:nvPr>
            <p:ph type="body" idx="1"/>
          </p:nvPr>
        </p:nvSpPr>
        <p:spPr>
          <a:xfrm>
            <a:off x="914400" y="2340592"/>
            <a:ext cx="7315200" cy="3360920"/>
          </a:xfrm>
        </p:spPr>
        <p:txBody>
          <a:bodyPr/>
          <a:lstStyle/>
          <a:p>
            <a:pPr marL="0" indent="0" algn="ctr" eaLnBrk="1" hangingPunct="1">
              <a:lnSpc>
                <a:spcPct val="90000"/>
              </a:lnSpc>
              <a:spcBef>
                <a:spcPts val="0"/>
              </a:spcBef>
              <a:buNone/>
              <a:tabLst>
                <a:tab pos="0" algn="l"/>
              </a:tabLst>
            </a:pPr>
            <a:r>
              <a:rPr lang="en-US" sz="2800" dirty="0">
                <a:solidFill>
                  <a:schemeClr val="accent1"/>
                </a:solidFill>
              </a:rPr>
              <a:t>“These regional differences are similar to the chorus and soloists in operas”</a:t>
            </a:r>
          </a:p>
          <a:p>
            <a:pPr lvl="1" eaLnBrk="1" hangingPunct="1">
              <a:lnSpc>
                <a:spcPct val="90000"/>
              </a:lnSpc>
              <a:spcBef>
                <a:spcPts val="0"/>
              </a:spcBef>
            </a:pPr>
            <a:endParaRPr lang="en-US" dirty="0"/>
          </a:p>
          <a:p>
            <a:pPr lvl="1" eaLnBrk="1" hangingPunct="1">
              <a:lnSpc>
                <a:spcPct val="90000"/>
              </a:lnSpc>
              <a:spcBef>
                <a:spcPts val="0"/>
              </a:spcBef>
            </a:pPr>
            <a:r>
              <a:rPr lang="en-US" sz="3200" b="1" dirty="0"/>
              <a:t>Soloists</a:t>
            </a:r>
            <a:r>
              <a:rPr lang="en-US" sz="3200" dirty="0"/>
              <a:t> </a:t>
            </a:r>
            <a:r>
              <a:rPr lang="en-US" sz="2400" dirty="0">
                <a:solidFill>
                  <a:schemeClr val="accent1"/>
                </a:solidFill>
              </a:rPr>
              <a:t>represent the </a:t>
            </a:r>
            <a:br>
              <a:rPr lang="en-US" sz="2400" dirty="0"/>
            </a:br>
            <a:r>
              <a:rPr lang="en-US" sz="3200" b="1" dirty="0"/>
              <a:t>regional differences </a:t>
            </a:r>
            <a:r>
              <a:rPr lang="en-US" sz="2400" dirty="0">
                <a:solidFill>
                  <a:schemeClr val="accent1"/>
                </a:solidFill>
              </a:rPr>
              <a:t>in the culture</a:t>
            </a:r>
          </a:p>
          <a:p>
            <a:pPr lvl="1" eaLnBrk="1" hangingPunct="1">
              <a:lnSpc>
                <a:spcPct val="90000"/>
              </a:lnSpc>
              <a:spcBef>
                <a:spcPts val="0"/>
              </a:spcBef>
            </a:pPr>
            <a:endParaRPr lang="en-US" sz="2400" dirty="0"/>
          </a:p>
          <a:p>
            <a:pPr lvl="1" eaLnBrk="1" hangingPunct="1">
              <a:lnSpc>
                <a:spcPct val="90000"/>
              </a:lnSpc>
              <a:spcBef>
                <a:spcPts val="0"/>
              </a:spcBef>
            </a:pPr>
            <a:r>
              <a:rPr lang="en-US" sz="3200" b="1" dirty="0"/>
              <a:t>The chorus</a:t>
            </a:r>
            <a:r>
              <a:rPr lang="en-US" sz="3200" dirty="0"/>
              <a:t> </a:t>
            </a:r>
            <a:r>
              <a:rPr lang="en-US" sz="2400" dirty="0">
                <a:solidFill>
                  <a:schemeClr val="accent1"/>
                </a:solidFill>
              </a:rPr>
              <a:t>is the embodiment of the </a:t>
            </a:r>
            <a:r>
              <a:rPr lang="en-US" sz="3200" b="1" dirty="0"/>
              <a:t>overall Italian culture</a:t>
            </a:r>
            <a:endParaRPr lang="en-US" sz="2800" dirty="0"/>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281603" name="Rectangle 3"/>
          <p:cNvSpPr>
            <a:spLocks noGrp="1" noChangeArrowheads="1"/>
          </p:cNvSpPr>
          <p:nvPr>
            <p:ph type="body" idx="1"/>
          </p:nvPr>
        </p:nvSpPr>
        <p:spPr>
          <a:xfrm>
            <a:off x="914400" y="1981200"/>
            <a:ext cx="7315200" cy="4154984"/>
          </a:xfrm>
        </p:spPr>
        <p:txBody>
          <a:bodyPr/>
          <a:lstStyle/>
          <a:p>
            <a:pPr marL="0" indent="0" algn="ctr" eaLnBrk="1" hangingPunct="1">
              <a:spcBef>
                <a:spcPts val="0"/>
              </a:spcBef>
              <a:buNone/>
            </a:pPr>
            <a:r>
              <a:rPr lang="en-US" dirty="0"/>
              <a:t>The Italian word that expresses the idea of belonging first to a town, then to a region, and finally to a nation is </a:t>
            </a:r>
            <a:r>
              <a:rPr lang="en-US" sz="4800" b="1" i="1" dirty="0" err="1">
                <a:solidFill>
                  <a:srgbClr val="FF0000"/>
                </a:solidFill>
              </a:rPr>
              <a:t>campanilismo</a:t>
            </a:r>
            <a:r>
              <a:rPr lang="en-US" dirty="0"/>
              <a:t>, </a:t>
            </a:r>
          </a:p>
          <a:p>
            <a:pPr marL="0" indent="0" algn="ctr" eaLnBrk="1" hangingPunct="1">
              <a:spcBef>
                <a:spcPts val="0"/>
              </a:spcBef>
              <a:buNone/>
            </a:pPr>
            <a:r>
              <a:rPr lang="en-US" dirty="0"/>
              <a:t>which means “bell tower”</a:t>
            </a:r>
          </a:p>
          <a:p>
            <a:pPr eaLnBrk="1" hangingPunct="1">
              <a:spcBef>
                <a:spcPts val="0"/>
              </a:spcBef>
            </a:pPr>
            <a:endParaRPr lang="en-US" sz="1600" dirty="0"/>
          </a:p>
          <a:p>
            <a:pPr lvl="1" eaLnBrk="1" hangingPunct="1">
              <a:spcBef>
                <a:spcPts val="0"/>
              </a:spcBef>
            </a:pPr>
            <a:r>
              <a:rPr lang="en-US" sz="2400" dirty="0"/>
              <a:t>It refers to the fact that people do not want to travel so far as to be out of sight of the piazza church steeple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http://en.wikipedia.org/wiki/Leaning_Tower_of_Pisa</a:t>
            </a:r>
            <a:endParaRPr lang="en-US" sz="800" b="0" i="0" dirty="0">
              <a:solidFill>
                <a:srgbClr val="FFFFFF"/>
              </a:solidFill>
            </a:endParaRPr>
          </a:p>
        </p:txBody>
      </p:sp>
      <p:pic>
        <p:nvPicPr>
          <p:cNvPr id="13314" name="Picture 2"/>
          <p:cNvPicPr>
            <a:picLocks noChangeAspect="1" noChangeArrowheads="1"/>
          </p:cNvPicPr>
          <p:nvPr/>
        </p:nvPicPr>
        <p:blipFill>
          <a:blip r:embed="rId3" cstate="print"/>
          <a:srcRect/>
          <a:stretch>
            <a:fillRect/>
          </a:stretch>
        </p:blipFill>
        <p:spPr bwMode="auto">
          <a:xfrm>
            <a:off x="900791" y="0"/>
            <a:ext cx="4629151" cy="6172200"/>
          </a:xfrm>
          <a:prstGeom prst="rect">
            <a:avLst/>
          </a:prstGeom>
          <a:noFill/>
          <a:ln w="9525">
            <a:noFill/>
            <a:miter lim="800000"/>
            <a:headEnd/>
            <a:tailEnd/>
          </a:ln>
        </p:spPr>
      </p:pic>
      <p:sp>
        <p:nvSpPr>
          <p:cNvPr id="10" name="Rectangle 9"/>
          <p:cNvSpPr/>
          <p:nvPr/>
        </p:nvSpPr>
        <p:spPr>
          <a:xfrm>
            <a:off x="5978856" y="3518836"/>
            <a:ext cx="2667000" cy="2369880"/>
          </a:xfrm>
          <a:prstGeom prst="rect">
            <a:avLst/>
          </a:prstGeom>
        </p:spPr>
        <p:txBody>
          <a:bodyPr wrap="square">
            <a:spAutoFit/>
          </a:bodyPr>
          <a:lstStyle/>
          <a:p>
            <a:r>
              <a:rPr lang="en-US" sz="2000" i="0" dirty="0">
                <a:solidFill>
                  <a:srgbClr val="FFFFFF"/>
                </a:solidFill>
              </a:rPr>
              <a:t>“Leaning Tower”</a:t>
            </a:r>
          </a:p>
          <a:p>
            <a:endParaRPr lang="en-US" sz="2000" b="0" dirty="0"/>
          </a:p>
          <a:p>
            <a:r>
              <a:rPr lang="en-US" sz="2000" b="0" dirty="0"/>
              <a:t> </a:t>
            </a:r>
            <a:r>
              <a:rPr lang="en-US" sz="2000" b="0" dirty="0">
                <a:solidFill>
                  <a:srgbClr val="FFFFFF"/>
                </a:solidFill>
              </a:rPr>
              <a:t>campanile</a:t>
            </a:r>
            <a:r>
              <a:rPr lang="en-US" sz="2000" b="0" i="0" dirty="0">
                <a:solidFill>
                  <a:srgbClr val="FFFFFF"/>
                </a:solidFill>
              </a:rPr>
              <a:t>, or freestanding bell tower, of the cathedral of the Italian city of Pisa </a:t>
            </a:r>
          </a:p>
        </p:txBody>
      </p:sp>
    </p:spTree>
  </p:cSld>
  <p:clrMapOvr>
    <a:masterClrMapping/>
  </p:clrMapOvr>
  <p:transition/>
</p:sld>
</file>

<file path=ppt/slides/slide7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p:cNvSpPr/>
          <p:nvPr/>
        </p:nvSpPr>
        <p:spPr>
          <a:xfrm>
            <a:off x="2271486" y="6551842"/>
            <a:ext cx="4572000" cy="215444"/>
          </a:xfrm>
          <a:prstGeom prst="rect">
            <a:avLst/>
          </a:prstGeom>
        </p:spPr>
        <p:txBody>
          <a:bodyPr>
            <a:spAutoFit/>
          </a:bodyPr>
          <a:lstStyle/>
          <a:p>
            <a:r>
              <a:rPr lang="en-US" sz="800" b="0" i="0" dirty="0">
                <a:solidFill>
                  <a:srgbClr val="FFFFFF"/>
                </a:solidFill>
                <a:hlinkClick r:id="rId2"/>
              </a:rPr>
              <a:t>http://en.wikipedia.org/wiki/St_Mark%27s_Campanile</a:t>
            </a:r>
            <a:endParaRPr lang="en-US" sz="800" b="0" i="0" dirty="0">
              <a:solidFill>
                <a:srgbClr val="FFFFFF"/>
              </a:solidFill>
            </a:endParaRPr>
          </a:p>
        </p:txBody>
      </p:sp>
      <p:sp>
        <p:nvSpPr>
          <p:cNvPr id="10" name="Rectangle 9"/>
          <p:cNvSpPr/>
          <p:nvPr/>
        </p:nvSpPr>
        <p:spPr>
          <a:xfrm>
            <a:off x="5029200" y="4119027"/>
            <a:ext cx="3886200" cy="1138773"/>
          </a:xfrm>
          <a:prstGeom prst="rect">
            <a:avLst/>
          </a:prstGeom>
        </p:spPr>
        <p:txBody>
          <a:bodyPr wrap="square">
            <a:spAutoFit/>
          </a:bodyPr>
          <a:lstStyle/>
          <a:p>
            <a:r>
              <a:rPr lang="en-US" sz="2000" dirty="0">
                <a:solidFill>
                  <a:srgbClr val="FFFFFF"/>
                </a:solidFill>
              </a:rPr>
              <a:t>Campanile </a:t>
            </a:r>
          </a:p>
          <a:p>
            <a:r>
              <a:rPr lang="en-US" sz="2000" i="0" dirty="0">
                <a:solidFill>
                  <a:srgbClr val="FFFFFF"/>
                </a:solidFill>
              </a:rPr>
              <a:t>of </a:t>
            </a:r>
          </a:p>
          <a:p>
            <a:r>
              <a:rPr lang="en-US" sz="2000" i="0" dirty="0">
                <a:solidFill>
                  <a:srgbClr val="FFFFFF"/>
                </a:solidFill>
              </a:rPr>
              <a:t>St. Mark's Basilica</a:t>
            </a:r>
          </a:p>
        </p:txBody>
      </p:sp>
      <p:sp>
        <p:nvSpPr>
          <p:cNvPr id="11" name="Rectangle 10"/>
          <p:cNvSpPr/>
          <p:nvPr/>
        </p:nvSpPr>
        <p:spPr>
          <a:xfrm>
            <a:off x="5105400" y="5391090"/>
            <a:ext cx="3886200" cy="400110"/>
          </a:xfrm>
          <a:prstGeom prst="rect">
            <a:avLst/>
          </a:prstGeom>
        </p:spPr>
        <p:txBody>
          <a:bodyPr wrap="square">
            <a:spAutoFit/>
          </a:bodyPr>
          <a:lstStyle/>
          <a:p>
            <a:r>
              <a:rPr lang="en-US" sz="2000" i="0" dirty="0">
                <a:solidFill>
                  <a:srgbClr val="FFFFFF"/>
                </a:solidFill>
              </a:rPr>
              <a:t>Venice</a:t>
            </a:r>
            <a:endParaRPr lang="en-US" sz="2800" i="0" dirty="0">
              <a:solidFill>
                <a:srgbClr val="FFFFFF"/>
              </a:solidFill>
            </a:endParaRPr>
          </a:p>
        </p:txBody>
      </p:sp>
      <p:pic>
        <p:nvPicPr>
          <p:cNvPr id="14340" name="Picture 4"/>
          <p:cNvPicPr>
            <a:picLocks noChangeAspect="1" noChangeArrowheads="1"/>
          </p:cNvPicPr>
          <p:nvPr/>
        </p:nvPicPr>
        <p:blipFill>
          <a:blip r:embed="rId3" cstate="print"/>
          <a:srcRect/>
          <a:stretch>
            <a:fillRect/>
          </a:stretch>
        </p:blipFill>
        <p:spPr bwMode="auto">
          <a:xfrm>
            <a:off x="762000" y="-3630"/>
            <a:ext cx="4629150" cy="6172200"/>
          </a:xfrm>
          <a:prstGeom prst="rect">
            <a:avLst/>
          </a:prstGeom>
          <a:noFill/>
          <a:ln w="9525">
            <a:noFill/>
            <a:miter lim="800000"/>
            <a:headEnd/>
            <a:tailEnd/>
          </a:ln>
        </p:spPr>
      </p:pic>
    </p:spTree>
  </p:cSld>
  <p:clrMapOvr>
    <a:masterClrMapping/>
  </p:clrMapOvr>
  <p:transition/>
</p:sld>
</file>

<file path=ppt/slides/slide7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743200" y="5481935"/>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Bologna</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Rectangle 7"/>
          <p:cNvSpPr/>
          <p:nvPr/>
        </p:nvSpPr>
        <p:spPr>
          <a:xfrm>
            <a:off x="2271486" y="6551842"/>
            <a:ext cx="4572000" cy="215444"/>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hlinkClick r:id="rId2"/>
              </a:rPr>
              <a:t>http://en.wikipedia.org/wiki/Bologna</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290" name="Picture 2"/>
          <p:cNvPicPr>
            <a:picLocks noChangeAspect="1" noChangeArrowheads="1"/>
          </p:cNvPicPr>
          <p:nvPr/>
        </p:nvPicPr>
        <p:blipFill>
          <a:blip r:embed="rId3" cstate="print"/>
          <a:srcRect/>
          <a:stretch>
            <a:fillRect/>
          </a:stretch>
        </p:blipFill>
        <p:spPr bwMode="auto">
          <a:xfrm>
            <a:off x="870858" y="62509"/>
            <a:ext cx="2558142" cy="6080663"/>
          </a:xfrm>
          <a:prstGeom prst="rect">
            <a:avLst/>
          </a:prstGeom>
          <a:noFill/>
          <a:ln w="9525">
            <a:noFill/>
            <a:miter lim="800000"/>
            <a:headEnd/>
            <a:tailEnd/>
          </a:ln>
        </p:spPr>
      </p:pic>
      <p:sp>
        <p:nvSpPr>
          <p:cNvPr id="6" name="Rectangle 5"/>
          <p:cNvSpPr/>
          <p:nvPr/>
        </p:nvSpPr>
        <p:spPr>
          <a:xfrm>
            <a:off x="2743200" y="4800600"/>
            <a:ext cx="4572000" cy="461665"/>
          </a:xfrm>
          <a:prstGeom prst="rect">
            <a:avLst/>
          </a:prstGeom>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Two Towers</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595996967"/>
      </p:ext>
    </p:extLst>
  </p:cSld>
  <p:clrMapOvr>
    <a:masterClrMapping/>
  </p:clrMapOvr>
  <p:transition/>
</p:sld>
</file>

<file path=ppt/slides/slide74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3650" name="Rectangle 2"/>
          <p:cNvSpPr>
            <a:spLocks noChangeArrowheads="1"/>
          </p:cNvSpPr>
          <p:nvPr/>
        </p:nvSpPr>
        <p:spPr bwMode="auto">
          <a:xfrm>
            <a:off x="2079995" y="6551842"/>
            <a:ext cx="4979247" cy="215444"/>
          </a:xfrm>
          <a:prstGeom prst="rect">
            <a:avLst/>
          </a:prstGeom>
          <a:noFill/>
          <a:ln w="9525">
            <a:noFill/>
            <a:miter lim="800000"/>
            <a:headEnd/>
            <a:tailEnd/>
          </a:ln>
        </p:spPr>
        <p:txBody>
          <a:bodyPr wrap="none">
            <a:spAutoFit/>
          </a:bodyPr>
          <a:lstStyle/>
          <a:p>
            <a:r>
              <a:rPr lang="en-US" sz="800" b="0" i="0" dirty="0">
                <a:hlinkClick r:id="rId2"/>
              </a:rPr>
              <a:t>http://www.pictureninja.com/pages/italy/tuscany/image-bell-tower-florentine-cathedral.htm</a:t>
            </a:r>
            <a:endParaRPr lang="en-US" sz="800" b="0" i="0" dirty="0"/>
          </a:p>
        </p:txBody>
      </p:sp>
      <p:pic>
        <p:nvPicPr>
          <p:cNvPr id="283651" name="Picture 4"/>
          <p:cNvPicPr>
            <a:picLocks noChangeAspect="1" noChangeArrowheads="1"/>
          </p:cNvPicPr>
          <p:nvPr/>
        </p:nvPicPr>
        <p:blipFill>
          <a:blip r:embed="rId3" cstate="print"/>
          <a:srcRect/>
          <a:stretch>
            <a:fillRect/>
          </a:stretch>
        </p:blipFill>
        <p:spPr bwMode="auto">
          <a:xfrm>
            <a:off x="2428875" y="228600"/>
            <a:ext cx="4286250" cy="5715000"/>
          </a:xfrm>
          <a:prstGeom prst="rect">
            <a:avLst/>
          </a:prstGeom>
          <a:noFill/>
          <a:ln w="9525">
            <a:noFill/>
            <a:miter lim="800000"/>
            <a:headEnd/>
            <a:tailEnd/>
          </a:ln>
        </p:spPr>
      </p:pic>
      <p:sp>
        <p:nvSpPr>
          <p:cNvPr id="283652" name="Rectangle 5"/>
          <p:cNvSpPr>
            <a:spLocks noChangeArrowheads="1"/>
          </p:cNvSpPr>
          <p:nvPr/>
        </p:nvSpPr>
        <p:spPr bwMode="auto">
          <a:xfrm>
            <a:off x="1349375" y="6121400"/>
            <a:ext cx="6753225" cy="630238"/>
          </a:xfrm>
          <a:prstGeom prst="rect">
            <a:avLst/>
          </a:prstGeom>
          <a:noFill/>
          <a:ln w="9525">
            <a:noFill/>
            <a:miter lim="800000"/>
            <a:headEnd/>
            <a:tailEnd/>
          </a:ln>
        </p:spPr>
        <p:txBody>
          <a:bodyPr wrap="none">
            <a:spAutoFit/>
          </a:bodyPr>
          <a:lstStyle/>
          <a:p>
            <a:r>
              <a:rPr lang="en-US" sz="1600" b="0" i="0" dirty="0">
                <a:solidFill>
                  <a:schemeClr val="bg1"/>
                </a:solidFill>
              </a:rPr>
              <a:t>Bell tower of the Florence Cathedra from </a:t>
            </a:r>
            <a:r>
              <a:rPr lang="en-US" sz="1600" i="0" dirty="0">
                <a:hlinkClick r:id="rId4"/>
              </a:rPr>
              <a:t>Brunelleschi's Dome</a:t>
            </a:r>
            <a:endParaRPr lang="en-US" sz="1600" i="0" dirty="0"/>
          </a:p>
          <a:p>
            <a:r>
              <a:rPr lang="en-US" sz="1600" b="0" i="0" dirty="0">
                <a:solidFill>
                  <a:schemeClr val="bg1"/>
                </a:solidFill>
              </a:rPr>
              <a:t>l</a:t>
            </a:r>
            <a:r>
              <a:rPr lang="en-US" sz="1600" i="0" dirty="0">
                <a:solidFill>
                  <a:schemeClr val="bg1"/>
                </a:solidFill>
              </a:rPr>
              <a:t> </a:t>
            </a:r>
          </a:p>
        </p:txBody>
      </p:sp>
    </p:spTree>
  </p:cSld>
  <p:clrMapOvr>
    <a:masterClrMapping/>
  </p:clrMapOvr>
  <p:transition/>
</p:sld>
</file>

<file path=ppt/slides/slide74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4674" name="Rectangle 2"/>
          <p:cNvSpPr>
            <a:spLocks noChangeArrowheads="1"/>
          </p:cNvSpPr>
          <p:nvPr/>
        </p:nvSpPr>
        <p:spPr bwMode="auto">
          <a:xfrm>
            <a:off x="2786940" y="6545263"/>
            <a:ext cx="3560590" cy="215444"/>
          </a:xfrm>
          <a:prstGeom prst="rect">
            <a:avLst/>
          </a:prstGeom>
          <a:noFill/>
          <a:ln w="9525">
            <a:noFill/>
            <a:miter lim="800000"/>
            <a:headEnd/>
            <a:tailEnd/>
          </a:ln>
        </p:spPr>
        <p:txBody>
          <a:bodyPr wrap="none">
            <a:spAutoFit/>
          </a:bodyPr>
          <a:lstStyle/>
          <a:p>
            <a:r>
              <a:rPr lang="en-US" sz="800" b="0" i="0" dirty="0">
                <a:hlinkClick r:id="rId2"/>
              </a:rPr>
              <a:t>http://www.sights-and-culture.com/Italy/Florence-city-view.html</a:t>
            </a:r>
            <a:endParaRPr lang="en-US" sz="800" b="0" i="0" dirty="0"/>
          </a:p>
        </p:txBody>
      </p:sp>
      <p:sp>
        <p:nvSpPr>
          <p:cNvPr id="284675" name="Rectangle 4"/>
          <p:cNvSpPr>
            <a:spLocks noChangeArrowheads="1"/>
          </p:cNvSpPr>
          <p:nvPr/>
        </p:nvSpPr>
        <p:spPr bwMode="auto">
          <a:xfrm>
            <a:off x="1052513" y="6121400"/>
            <a:ext cx="7086600" cy="336550"/>
          </a:xfrm>
          <a:prstGeom prst="rect">
            <a:avLst/>
          </a:prstGeom>
          <a:noFill/>
          <a:ln w="9525">
            <a:noFill/>
            <a:miter lim="800000"/>
            <a:headEnd/>
            <a:tailEnd/>
          </a:ln>
        </p:spPr>
        <p:txBody>
          <a:bodyPr wrap="none">
            <a:spAutoFit/>
          </a:bodyPr>
          <a:lstStyle/>
          <a:p>
            <a:r>
              <a:rPr lang="en-US" sz="1600" b="0">
                <a:solidFill>
                  <a:schemeClr val="bg1"/>
                </a:solidFill>
              </a:rPr>
              <a:t>Florence, with cathedral Santa Maria del Fiore and Palazzo Vecchio</a:t>
            </a:r>
            <a:r>
              <a:rPr lang="en-US" sz="1600" i="0">
                <a:solidFill>
                  <a:schemeClr val="bg1"/>
                </a:solidFill>
              </a:rPr>
              <a:t> </a:t>
            </a:r>
          </a:p>
        </p:txBody>
      </p:sp>
      <p:pic>
        <p:nvPicPr>
          <p:cNvPr id="284676" name="Picture 5"/>
          <p:cNvPicPr>
            <a:picLocks noChangeAspect="1" noChangeArrowheads="1"/>
          </p:cNvPicPr>
          <p:nvPr/>
        </p:nvPicPr>
        <p:blipFill>
          <a:blip r:embed="rId3" cstate="print"/>
          <a:srcRect/>
          <a:stretch>
            <a:fillRect/>
          </a:stretch>
        </p:blipFill>
        <p:spPr bwMode="auto">
          <a:xfrm>
            <a:off x="685800" y="685800"/>
            <a:ext cx="7772400" cy="4973638"/>
          </a:xfrm>
          <a:prstGeom prst="rect">
            <a:avLst/>
          </a:prstGeom>
          <a:noFill/>
          <a:ln w="9525">
            <a:noFill/>
            <a:miter lim="800000"/>
            <a:headEnd/>
            <a:tailEnd/>
          </a:ln>
        </p:spPr>
      </p:pic>
    </p:spTree>
  </p:cSld>
  <p:clrMapOvr>
    <a:masterClrMapping/>
  </p:clrMapOvr>
  <p:transition/>
</p:sld>
</file>

<file path=ppt/slides/slide7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5698" name="Rectangle 2"/>
          <p:cNvSpPr>
            <a:spLocks noChangeArrowheads="1"/>
          </p:cNvSpPr>
          <p:nvPr/>
        </p:nvSpPr>
        <p:spPr bwMode="auto">
          <a:xfrm>
            <a:off x="3761452" y="6545263"/>
            <a:ext cx="163538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Minnesota Historical Society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285699" name="Rectangle 4"/>
          <p:cNvSpPr>
            <a:spLocks noChangeArrowheads="1"/>
          </p:cNvSpPr>
          <p:nvPr/>
        </p:nvSpPr>
        <p:spPr bwMode="auto">
          <a:xfrm>
            <a:off x="2908300" y="5562600"/>
            <a:ext cx="3276600" cy="8747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Verdana" pitchFamily="34" charset="0"/>
                <a:ea typeface="+mn-ea"/>
                <a:cs typeface="+mn-cs"/>
              </a:rPr>
              <a:t>Catholic Church at Winsted</a:t>
            </a:r>
          </a:p>
          <a:p>
            <a:pPr marL="0" marR="0" lvl="0" indent="0" algn="ctr" defTabSz="914400" rtl="0" eaLnBrk="1" fontAlgn="base" latinLnBrk="0" hangingPunct="1">
              <a:lnSpc>
                <a:spcPct val="100000"/>
              </a:lnSpc>
              <a:spcBef>
                <a:spcPct val="20000"/>
              </a:spcBef>
              <a:spcAft>
                <a:spcPct val="0"/>
              </a:spcAft>
              <a:buClrTx/>
              <a:buSzTx/>
              <a:buFontTx/>
              <a:buNone/>
              <a:tabLst/>
              <a:defRPr/>
            </a:pPr>
            <a:br>
              <a:rPr kumimoji="0" lang="en-US" sz="1600" b="1" i="0" u="none" strike="noStrike" kern="1200" cap="none" spc="0" normalizeH="0" baseline="0" noProof="0">
                <a:ln>
                  <a:noFill/>
                </a:ln>
                <a:solidFill>
                  <a:srgbClr val="FFFFFF"/>
                </a:solidFill>
                <a:effectLst/>
                <a:uLnTx/>
                <a:uFillTx/>
                <a:latin typeface="Verdana" pitchFamily="34" charset="0"/>
                <a:ea typeface="+mn-ea"/>
                <a:cs typeface="+mn-cs"/>
              </a:rPr>
            </a:b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rPr>
              <a:t>Photograph Collection, Postcard 1907 </a:t>
            </a:r>
            <a:br>
              <a:rPr kumimoji="0" lang="en-US" sz="800" b="1" i="0" u="none" strike="noStrike" kern="1200" cap="none" spc="0" normalizeH="0" baseline="0" noProof="0">
                <a:ln>
                  <a:noFill/>
                </a:ln>
                <a:solidFill>
                  <a:srgbClr val="FFFFFF"/>
                </a:solidFill>
                <a:effectLst/>
                <a:uLnTx/>
                <a:uFillTx/>
                <a:latin typeface="Verdana" pitchFamily="34" charset="0"/>
                <a:ea typeface="+mn-ea"/>
                <a:cs typeface="+mn-cs"/>
              </a:rPr>
            </a:b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rPr>
              <a:t>Location no. MM1.9 WN r2 </a:t>
            </a:r>
            <a:endParaRPr kumimoji="0" lang="en-US" sz="32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285700" name="Picture 5"/>
          <p:cNvPicPr>
            <a:picLocks noChangeAspect="1" noChangeArrowheads="1"/>
          </p:cNvPicPr>
          <p:nvPr/>
        </p:nvPicPr>
        <p:blipFill>
          <a:blip r:embed="rId3" cstate="print"/>
          <a:srcRect/>
          <a:stretch>
            <a:fillRect/>
          </a:stretch>
        </p:blipFill>
        <p:spPr bwMode="auto">
          <a:xfrm>
            <a:off x="1081088" y="2605088"/>
            <a:ext cx="3333750" cy="1704975"/>
          </a:xfrm>
          <a:prstGeom prst="rect">
            <a:avLst/>
          </a:prstGeom>
          <a:noFill/>
          <a:ln w="9525">
            <a:noFill/>
            <a:miter lim="800000"/>
            <a:headEnd/>
            <a:tailEnd/>
          </a:ln>
        </p:spPr>
      </p:pic>
      <p:pic>
        <p:nvPicPr>
          <p:cNvPr id="285701" name="Picture 7"/>
          <p:cNvPicPr>
            <a:picLocks noChangeAspect="1" noChangeArrowheads="1"/>
          </p:cNvPicPr>
          <p:nvPr/>
        </p:nvPicPr>
        <p:blipFill>
          <a:blip r:embed="rId4" cstate="print"/>
          <a:srcRect/>
          <a:stretch>
            <a:fillRect/>
          </a:stretch>
        </p:blipFill>
        <p:spPr bwMode="auto">
          <a:xfrm>
            <a:off x="5686425" y="685800"/>
            <a:ext cx="2847975" cy="4572000"/>
          </a:xfrm>
          <a:prstGeom prst="rect">
            <a:avLst/>
          </a:prstGeom>
          <a:noFill/>
          <a:ln w="9525">
            <a:noFill/>
            <a:miter lim="800000"/>
            <a:headEnd/>
            <a:tailEnd/>
          </a:ln>
        </p:spPr>
      </p:pic>
    </p:spTree>
  </p:cSld>
  <p:clrMapOvr>
    <a:masterClrMapping/>
  </p:clrMapOvr>
  <p:transition/>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00600"/>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chemeClr val="accent1"/>
                  </a:solidFill>
                </a:ln>
                <a:solidFill>
                  <a:srgbClr val="FAAFAF"/>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AAFAF"/>
            </a:solidFill>
            <a:round/>
            <a:headEnd/>
            <a:tailEnd/>
          </a:ln>
        </p:spPr>
        <p:txBody>
          <a:bodyPr wrap="none" anchor="ctr"/>
          <a:lstStyle/>
          <a:p>
            <a:endParaRPr lang="en-US"/>
          </a:p>
        </p:txBody>
      </p:sp>
      <p:sp>
        <p:nvSpPr>
          <p:cNvPr id="9" name="Rectangle 3"/>
          <p:cNvSpPr txBox="1">
            <a:spLocks noChangeArrowheads="1"/>
          </p:cNvSpPr>
          <p:nvPr/>
        </p:nvSpPr>
        <p:spPr>
          <a:xfrm>
            <a:off x="457200" y="1524000"/>
            <a:ext cx="8229600" cy="4906963"/>
          </a:xfrm>
          <a:prstGeom prst="rect">
            <a:avLst/>
          </a:prstGeom>
        </p:spPr>
        <p:txBody>
          <a:bodyPr/>
          <a:lstStyle/>
          <a:p>
            <a:pPr marL="990600" lvl="1" indent="-533400" algn="l">
              <a:buAutoNum type="arabicPeriod"/>
            </a:pPr>
            <a:r>
              <a:rPr lang="en-US" sz="280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The Overture</a:t>
            </a:r>
          </a:p>
          <a:p>
            <a:pPr marL="990600" lvl="1" indent="-533400" algn="l">
              <a:buAutoNum type="arabicPeriod"/>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2"/>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Pageantry and Spectacle</a:t>
            </a:r>
          </a:p>
          <a:p>
            <a:pPr marL="990600" lvl="1" indent="-533400" algn="l">
              <a:buAutoNum type="arabicPeriod" startAt="2"/>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3"/>
            </a:pPr>
            <a:r>
              <a:rPr lang="en-US" sz="2800" kern="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Voice</a:t>
            </a:r>
          </a:p>
          <a:p>
            <a:pPr marL="990600" lvl="1" indent="-533400" algn="l">
              <a:buAutoNum type="arabicPeriod" startAt="3"/>
            </a:pPr>
            <a:endParaRPr kumimoji="0" lang="en-US" sz="2800" b="1" u="none" strike="noStrike" kern="0" cap="none" spc="0" normalizeH="0" baseline="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uLnTx/>
              <a:uFillTx/>
              <a:latin typeface="+mn-lt"/>
            </a:endParaRPr>
          </a:p>
          <a:p>
            <a:pPr marL="990600" lvl="1" indent="-533400" algn="l">
              <a:buAutoNum type="arabicPeriod" startAt="4"/>
            </a:pPr>
            <a:r>
              <a:rPr lang="en-US" sz="2800" kern="0" noProof="0" dirty="0">
                <a:ln w="12700">
                  <a:solidFill>
                    <a:schemeClr val="accent1"/>
                  </a:solidFill>
                </a:ln>
                <a:solidFill>
                  <a:schemeClr val="accent1">
                    <a:lumMod val="90000"/>
                  </a:schemeClr>
                </a:solidFill>
                <a:effectLst>
                  <a:outerShdw blurRad="50800" dist="38100" algn="l" rotWithShape="0">
                    <a:prstClr val="black">
                      <a:alpha val="40000"/>
                    </a:prstClr>
                  </a:outerShdw>
                </a:effectLst>
                <a:latin typeface="+mn-lt"/>
              </a:rPr>
              <a:t>Externalization</a:t>
            </a:r>
          </a:p>
          <a:p>
            <a:pPr marL="990600" lvl="1" indent="-533400" algn="l"/>
            <a:endParaRPr lang="en-US" sz="2800" kern="0" noProof="0" dirty="0">
              <a:ln w="12700">
                <a:solidFill>
                  <a:schemeClr val="accent1"/>
                </a:solidFill>
              </a:ln>
              <a:solidFill>
                <a:srgbClr val="000000"/>
              </a:solidFill>
              <a:effectLst>
                <a:outerShdw blurRad="50800" dist="38100" algn="l" rotWithShape="0">
                  <a:prstClr val="black">
                    <a:alpha val="40000"/>
                  </a:prstClr>
                </a:outerShdw>
              </a:effectLst>
              <a:latin typeface="+mn-lt"/>
            </a:endParaRPr>
          </a:p>
          <a:p>
            <a:pPr marL="990600" lvl="1" indent="-533400" algn="l"/>
            <a:r>
              <a:rPr kumimoji="0" lang="en-US" sz="4000" b="1" u="none" strike="noStrike" kern="0" cap="none" spc="0" normalizeH="0" baseline="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5.	Chorus</a:t>
            </a:r>
            <a:r>
              <a:rPr kumimoji="0" lang="en-US" sz="4000" b="1" u="none" strike="noStrike" kern="0" cap="none" spc="0" normalizeH="0" dirty="0">
                <a:ln w="12700">
                  <a:solidFill>
                    <a:schemeClr val="accent1"/>
                  </a:solidFill>
                </a:ln>
                <a:solidFill>
                  <a:srgbClr val="000000"/>
                </a:solidFill>
                <a:effectLst>
                  <a:outerShdw blurRad="50800" dist="38100" algn="l" rotWithShape="0">
                    <a:prstClr val="black">
                      <a:alpha val="40000"/>
                    </a:prstClr>
                  </a:outerShdw>
                </a:effectLst>
                <a:uLnTx/>
                <a:uFillTx/>
                <a:latin typeface="+mn-lt"/>
              </a:rPr>
              <a:t> and Soloists</a:t>
            </a:r>
            <a:endParaRPr kumimoji="0" lang="en-US" sz="4000" b="1" u="none" strike="noStrike" kern="0" cap="none" spc="0" normalizeH="0" baseline="0" noProof="0" dirty="0">
              <a:ln>
                <a:noFill/>
              </a:ln>
              <a:solidFill>
                <a:schemeClr val="tx1"/>
              </a:solidFill>
              <a:effectLst/>
              <a:uLnTx/>
              <a:uFillTx/>
              <a:latin typeface="+mn-lt"/>
            </a:endParaRPr>
          </a:p>
        </p:txBody>
      </p:sp>
      <p:sp>
        <p:nvSpPr>
          <p:cNvPr id="8" name="Text Box 5"/>
          <p:cNvSpPr txBox="1">
            <a:spLocks noChangeArrowheads="1"/>
          </p:cNvSpPr>
          <p:nvPr/>
        </p:nvSpPr>
        <p:spPr bwMode="auto">
          <a:xfrm>
            <a:off x="900752" y="4367241"/>
            <a:ext cx="7315200" cy="1015663"/>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eaLnBrk="1" hangingPunct="1">
              <a:spcBef>
                <a:spcPts val="0"/>
              </a:spcBef>
            </a:pPr>
            <a:r>
              <a:rPr lang="en-US" sz="3600" i="0" dirty="0"/>
              <a:t>public debt</a:t>
            </a:r>
            <a:endParaRPr lang="en-US" sz="3600" i="0" dirty="0">
              <a:solidFill>
                <a:srgbClr val="000000"/>
              </a:solidFill>
            </a:endParaRPr>
          </a:p>
        </p:txBody>
      </p:sp>
      <p:sp>
        <p:nvSpPr>
          <p:cNvPr id="10"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2819400"/>
            <a:ext cx="7315200" cy="1569660"/>
          </a:xfrm>
        </p:spPr>
        <p:txBody>
          <a:bodyPr/>
          <a:lstStyle/>
          <a:p>
            <a:pPr marL="0" indent="0" algn="ctr" eaLnBrk="1" hangingPunct="1">
              <a:spcBef>
                <a:spcPts val="0"/>
              </a:spcBef>
              <a:buNone/>
            </a:pPr>
            <a:r>
              <a:rPr lang="en-US" sz="2800" dirty="0"/>
              <a:t>However, Italy is facing major economic problems, and </a:t>
            </a:r>
          </a:p>
          <a:p>
            <a:pPr marL="0" indent="0" algn="ctr" eaLnBrk="1" hangingPunct="1">
              <a:spcBef>
                <a:spcPts val="0"/>
              </a:spcBef>
              <a:buNone/>
            </a:pPr>
            <a:r>
              <a:rPr lang="en-US" sz="4000" b="1" dirty="0"/>
              <a:t>its public debt is large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2819400"/>
            <a:ext cx="7315200" cy="1569660"/>
          </a:xfrm>
        </p:spPr>
        <p:txBody>
          <a:bodyPr/>
          <a:lstStyle/>
          <a:p>
            <a:pPr marL="0" indent="0" algn="ctr" eaLnBrk="1" hangingPunct="1">
              <a:spcBef>
                <a:spcPts val="0"/>
              </a:spcBef>
              <a:buNone/>
            </a:pPr>
            <a:r>
              <a:rPr lang="en-US" sz="2800" dirty="0"/>
              <a:t>However, Italy is facing major economic problems, and </a:t>
            </a:r>
          </a:p>
          <a:p>
            <a:pPr marL="0" indent="0" algn="ctr" eaLnBrk="1" hangingPunct="1">
              <a:spcBef>
                <a:spcPts val="0"/>
              </a:spcBef>
              <a:buNone/>
            </a:pPr>
            <a:r>
              <a:rPr lang="en-US" sz="4000" b="1" dirty="0"/>
              <a:t>its public debt is large</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www.d.umn.edu/cla/faculty/troufs/anth1095/index.html#Gannon</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3" name="TextBox 2">
            <a:extLst>
              <a:ext uri="{FF2B5EF4-FFF2-40B4-BE49-F238E27FC236}">
                <a16:creationId xmlns:a16="http://schemas.microsoft.com/office/drawing/2014/main" id="{2EF175C4-CB16-A08F-23C1-C1B0581EC3BA}"/>
              </a:ext>
            </a:extLst>
          </p:cNvPr>
          <p:cNvSpPr txBox="1"/>
          <p:nvPr/>
        </p:nvSpPr>
        <p:spPr>
          <a:xfrm>
            <a:off x="1600200" y="4718288"/>
            <a:ext cx="5943600" cy="1682512"/>
          </a:xfrm>
          <a:prstGeom prst="rect">
            <a:avLst/>
          </a:prstGeom>
          <a:solidFill>
            <a:srgbClr val="FFC000"/>
          </a:solidFill>
          <a:ln w="76200">
            <a:solidFill>
              <a:srgbClr val="C00000"/>
            </a:solidFill>
          </a:ln>
        </p:spPr>
        <p:txBody>
          <a:bodyPr wrap="square" lIns="182880" tIns="182880" rIns="182880" bIns="182880">
            <a:spAutoFit/>
          </a:bodyPr>
          <a:lstStyle/>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131.8% of GDP </a:t>
            </a:r>
          </a:p>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(2017 est.)</a:t>
            </a:r>
          </a:p>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https://www.cia.gov/the-world-factbook/countries/italy/#introduction</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31326987"/>
      </p:ext>
    </p:extLst>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3009303"/>
            <a:ext cx="7315200" cy="1508105"/>
          </a:xfrm>
        </p:spPr>
        <p:txBody>
          <a:bodyPr/>
          <a:lstStyle/>
          <a:p>
            <a:pPr marL="0" indent="0" algn="ctr" eaLnBrk="1" hangingPunct="1">
              <a:spcBef>
                <a:spcPts val="0"/>
              </a:spcBef>
              <a:buNone/>
            </a:pPr>
            <a:r>
              <a:rPr lang="en-US" sz="2800" dirty="0"/>
              <a:t>However, Italy is facing major economic problems, and </a:t>
            </a:r>
          </a:p>
          <a:p>
            <a:pPr marL="0" indent="0" algn="ctr" eaLnBrk="1" hangingPunct="1">
              <a:spcBef>
                <a:spcPts val="0"/>
              </a:spcBef>
              <a:buNone/>
            </a:pPr>
            <a:r>
              <a:rPr lang="en-US" sz="3600" b="1" dirty="0"/>
              <a:t>its public debt is still large</a:t>
            </a:r>
          </a:p>
        </p:txBody>
      </p:sp>
      <p:sp>
        <p:nvSpPr>
          <p:cNvPr id="2" name="TextBox 1">
            <a:extLst>
              <a:ext uri="{FF2B5EF4-FFF2-40B4-BE49-F238E27FC236}">
                <a16:creationId xmlns:a16="http://schemas.microsoft.com/office/drawing/2014/main" id="{2F9BDDC0-7BCF-3842-FD22-F8C58BF5AF28}"/>
              </a:ext>
            </a:extLst>
          </p:cNvPr>
          <p:cNvSpPr txBox="1"/>
          <p:nvPr/>
        </p:nvSpPr>
        <p:spPr>
          <a:xfrm>
            <a:off x="1600200" y="4718288"/>
            <a:ext cx="5943600" cy="1682512"/>
          </a:xfrm>
          <a:prstGeom prst="rect">
            <a:avLst/>
          </a:prstGeom>
          <a:solidFill>
            <a:srgbClr val="FFC000"/>
          </a:solidFill>
          <a:ln w="76200">
            <a:solidFill>
              <a:srgbClr val="C00000"/>
            </a:solidFill>
          </a:ln>
        </p:spPr>
        <p:txBody>
          <a:bodyPr wrap="square" lIns="182880" tIns="182880" rIns="182880" bIns="182880">
            <a:spAutoFit/>
          </a:bodyPr>
          <a:lstStyle/>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$53,300 per capita</a:t>
            </a:r>
          </a:p>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rPr>
              <a:t>(2026 est.)</a:t>
            </a:r>
          </a:p>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rPr>
              <a:t>Copilot 4 January 2026</a:t>
            </a:r>
            <a:endParaRPr kumimoji="0" lang="en-US" sz="1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006860372"/>
      </p:ext>
    </p:extLst>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202" name="Rectangle 4"/>
          <p:cNvSpPr>
            <a:spLocks noChangeArrowheads="1"/>
          </p:cNvSpPr>
          <p:nvPr/>
        </p:nvSpPr>
        <p:spPr bwMode="auto">
          <a:xfrm>
            <a:off x="2819400" y="6551842"/>
            <a:ext cx="3419526"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http://en.wikipedia.org/wiki/List_of_countries_by_public_debt</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p:cNvPicPr>
            <a:picLocks noChangeAspect="1" noChangeArrowheads="1"/>
          </p:cNvPicPr>
          <p:nvPr/>
        </p:nvPicPr>
        <p:blipFill>
          <a:blip r:embed="rId3" cstate="print"/>
          <a:srcRect/>
          <a:stretch>
            <a:fillRect/>
          </a:stretch>
        </p:blipFill>
        <p:spPr bwMode="auto">
          <a:xfrm>
            <a:off x="672152" y="1148402"/>
            <a:ext cx="7772400" cy="4857750"/>
          </a:xfrm>
          <a:prstGeom prst="rect">
            <a:avLst/>
          </a:prstGeom>
          <a:noFill/>
          <a:ln w="9525">
            <a:noFill/>
            <a:miter lim="800000"/>
            <a:headEnd/>
            <a:tailEnd/>
          </a:ln>
        </p:spPr>
      </p:pic>
    </p:spTree>
  </p:cSld>
  <p:clrMapOvr>
    <a:masterClrMapping/>
  </p:clrMapOvr>
  <p:transition/>
</p:sld>
</file>

<file path=ppt/slides/slide753.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7" name="Rectangle 6"/>
          <p:cNvSpPr/>
          <p:nvPr/>
        </p:nvSpPr>
        <p:spPr>
          <a:xfrm>
            <a:off x="4904096" y="1600200"/>
            <a:ext cx="904415" cy="52322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Italy</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8" name="Rectangle 7"/>
          <p:cNvSpPr/>
          <p:nvPr/>
        </p:nvSpPr>
        <p:spPr>
          <a:xfrm>
            <a:off x="4901957" y="2413324"/>
            <a:ext cx="1643399" cy="52322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Hungary</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p:cNvSpPr/>
          <p:nvPr/>
        </p:nvSpPr>
        <p:spPr>
          <a:xfrm>
            <a:off x="4908028" y="5437496"/>
            <a:ext cx="2483372" cy="52322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United States</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1" name="Rectangle 10"/>
          <p:cNvSpPr/>
          <p:nvPr/>
        </p:nvSpPr>
        <p:spPr>
          <a:xfrm>
            <a:off x="4881187" y="1112236"/>
            <a:ext cx="1941557" cy="523220"/>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0000"/>
                </a:solidFill>
                <a:effectLst/>
                <a:uLnTx/>
                <a:uFillTx/>
                <a:latin typeface="Arial"/>
                <a:ea typeface="+mn-ea"/>
                <a:cs typeface="+mn-cs"/>
              </a:rPr>
              <a:t>Zimbabwe</a:t>
            </a:r>
            <a:endParaRPr kumimoji="0" lang="en-US" sz="2400" b="1" i="1"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844736ED-8EFF-57D7-3C95-13E0D6579B62}"/>
              </a:ext>
            </a:extLst>
          </p:cNvPr>
          <p:cNvPicPr>
            <a:picLocks noChangeAspect="1"/>
          </p:cNvPicPr>
          <p:nvPr/>
        </p:nvPicPr>
        <p:blipFill>
          <a:blip r:embed="rId2"/>
          <a:stretch>
            <a:fillRect/>
          </a:stretch>
        </p:blipFill>
        <p:spPr>
          <a:xfrm>
            <a:off x="491924" y="165100"/>
            <a:ext cx="8160152" cy="6705600"/>
          </a:xfrm>
          <a:prstGeom prst="rect">
            <a:avLst/>
          </a:prstGeom>
        </p:spPr>
      </p:pic>
      <p:pic>
        <p:nvPicPr>
          <p:cNvPr id="15" name="Picture 14">
            <a:extLst>
              <a:ext uri="{FF2B5EF4-FFF2-40B4-BE49-F238E27FC236}">
                <a16:creationId xmlns:a16="http://schemas.microsoft.com/office/drawing/2014/main" id="{C6EE96E5-920B-6ADF-1D46-780BE19DE0E9}"/>
              </a:ext>
            </a:extLst>
          </p:cNvPr>
          <p:cNvPicPr>
            <a:picLocks noChangeAspect="1"/>
          </p:cNvPicPr>
          <p:nvPr/>
        </p:nvPicPr>
        <p:blipFill>
          <a:blip r:embed="rId3"/>
          <a:stretch>
            <a:fillRect/>
          </a:stretch>
        </p:blipFill>
        <p:spPr>
          <a:xfrm>
            <a:off x="441124" y="4876800"/>
            <a:ext cx="8309176" cy="1756378"/>
          </a:xfrm>
          <a:prstGeom prst="rect">
            <a:avLst/>
          </a:prstGeom>
          <a:ln w="57150">
            <a:solidFill>
              <a:srgbClr val="C00000"/>
            </a:solidFill>
          </a:ln>
        </p:spPr>
      </p:pic>
      <p:sp>
        <p:nvSpPr>
          <p:cNvPr id="19" name="Left Arrow 5">
            <a:extLst>
              <a:ext uri="{FF2B5EF4-FFF2-40B4-BE49-F238E27FC236}">
                <a16:creationId xmlns:a16="http://schemas.microsoft.com/office/drawing/2014/main" id="{A025197E-D841-8C77-211E-854F7D719616}"/>
              </a:ext>
            </a:extLst>
          </p:cNvPr>
          <p:cNvSpPr/>
          <p:nvPr/>
        </p:nvSpPr>
        <p:spPr bwMode="auto">
          <a:xfrm rot="10800000">
            <a:off x="2522682" y="4470400"/>
            <a:ext cx="1731818"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0" name="Left Arrow 5">
            <a:extLst>
              <a:ext uri="{FF2B5EF4-FFF2-40B4-BE49-F238E27FC236}">
                <a16:creationId xmlns:a16="http://schemas.microsoft.com/office/drawing/2014/main" id="{59422E04-A041-20B3-0F01-0C4E4828FC1C}"/>
              </a:ext>
            </a:extLst>
          </p:cNvPr>
          <p:cNvSpPr/>
          <p:nvPr/>
        </p:nvSpPr>
        <p:spPr bwMode="auto">
          <a:xfrm rot="10800000">
            <a:off x="2484582" y="3276599"/>
            <a:ext cx="1731818"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21" name="Left Arrow 5">
            <a:extLst>
              <a:ext uri="{FF2B5EF4-FFF2-40B4-BE49-F238E27FC236}">
                <a16:creationId xmlns:a16="http://schemas.microsoft.com/office/drawing/2014/main" id="{389BE3F4-0657-8CCA-ED35-67F57FB8FF1A}"/>
              </a:ext>
            </a:extLst>
          </p:cNvPr>
          <p:cNvSpPr/>
          <p:nvPr/>
        </p:nvSpPr>
        <p:spPr bwMode="auto">
          <a:xfrm rot="10800000">
            <a:off x="2514601" y="4965699"/>
            <a:ext cx="1731818" cy="228600"/>
          </a:xfrm>
          <a:prstGeom prst="leftArrow">
            <a:avLst/>
          </a:prstGeom>
          <a:solidFill>
            <a:srgbClr val="FFC000"/>
          </a:solid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1" i="1" u="none" strike="noStrike" kern="1200" cap="none" spc="0" normalizeH="0" baseline="0" noProof="0">
              <a:ln>
                <a:noFill/>
              </a:ln>
              <a:solidFill>
                <a:srgbClr val="000000"/>
              </a:solidFill>
              <a:effectLst/>
              <a:uLnTx/>
              <a:uFillTx/>
              <a:latin typeface="Verdana" pitchFamily="34" charset="0"/>
              <a:ea typeface="+mn-ea"/>
              <a:cs typeface="+mn-cs"/>
            </a:endParaRPr>
          </a:p>
        </p:txBody>
      </p:sp>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D5966150-9A48-8151-1344-974134A7C628}"/>
                  </a:ext>
                </a:extLst>
              </p14:cNvPr>
              <p14:cNvContentPartPr/>
              <p14:nvPr/>
            </p14:nvContentPartPr>
            <p14:xfrm>
              <a:off x="711500" y="3416300"/>
              <a:ext cx="963360" cy="14040"/>
            </p14:xfrm>
          </p:contentPart>
        </mc:Choice>
        <mc:Fallback xmlns="">
          <p:pic>
            <p:nvPicPr>
              <p:cNvPr id="22" name="Ink 21">
                <a:extLst>
                  <a:ext uri="{FF2B5EF4-FFF2-40B4-BE49-F238E27FC236}">
                    <a16:creationId xmlns:a16="http://schemas.microsoft.com/office/drawing/2014/main" id="{D5966150-9A48-8151-1344-974134A7C628}"/>
                  </a:ext>
                </a:extLst>
              </p:cNvPr>
              <p:cNvPicPr/>
              <p:nvPr/>
            </p:nvPicPr>
            <p:blipFill>
              <a:blip r:embed="rId5"/>
              <a:stretch>
                <a:fillRect/>
              </a:stretch>
            </p:blipFill>
            <p:spPr>
              <a:xfrm>
                <a:off x="657500" y="3308300"/>
                <a:ext cx="1071000" cy="2296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3" name="Ink 22">
                <a:extLst>
                  <a:ext uri="{FF2B5EF4-FFF2-40B4-BE49-F238E27FC236}">
                    <a16:creationId xmlns:a16="http://schemas.microsoft.com/office/drawing/2014/main" id="{B28A9787-9931-BC9C-8FC1-AD63C63ECF04}"/>
                  </a:ext>
                </a:extLst>
              </p14:cNvPr>
              <p14:cNvContentPartPr/>
              <p14:nvPr/>
            </p14:nvContentPartPr>
            <p14:xfrm>
              <a:off x="813020" y="4533020"/>
              <a:ext cx="1586880" cy="77400"/>
            </p14:xfrm>
          </p:contentPart>
        </mc:Choice>
        <mc:Fallback xmlns="">
          <p:pic>
            <p:nvPicPr>
              <p:cNvPr id="23" name="Ink 22">
                <a:extLst>
                  <a:ext uri="{FF2B5EF4-FFF2-40B4-BE49-F238E27FC236}">
                    <a16:creationId xmlns:a16="http://schemas.microsoft.com/office/drawing/2014/main" id="{B28A9787-9931-BC9C-8FC1-AD63C63ECF04}"/>
                  </a:ext>
                </a:extLst>
              </p:cNvPr>
              <p:cNvPicPr/>
              <p:nvPr/>
            </p:nvPicPr>
            <p:blipFill>
              <a:blip r:embed="rId7"/>
              <a:stretch>
                <a:fillRect/>
              </a:stretch>
            </p:blipFill>
            <p:spPr>
              <a:xfrm>
                <a:off x="759020" y="4425380"/>
                <a:ext cx="1694520" cy="2930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4" name="Ink 23">
                <a:extLst>
                  <a:ext uri="{FF2B5EF4-FFF2-40B4-BE49-F238E27FC236}">
                    <a16:creationId xmlns:a16="http://schemas.microsoft.com/office/drawing/2014/main" id="{C19F2A55-8425-7A9B-4C45-C6F9C7D179E3}"/>
                  </a:ext>
                </a:extLst>
              </p14:cNvPr>
              <p14:cNvContentPartPr/>
              <p14:nvPr/>
            </p14:nvContentPartPr>
            <p14:xfrm>
              <a:off x="787100" y="5066540"/>
              <a:ext cx="1497960" cy="51480"/>
            </p14:xfrm>
          </p:contentPart>
        </mc:Choice>
        <mc:Fallback xmlns="">
          <p:pic>
            <p:nvPicPr>
              <p:cNvPr id="24" name="Ink 23">
                <a:extLst>
                  <a:ext uri="{FF2B5EF4-FFF2-40B4-BE49-F238E27FC236}">
                    <a16:creationId xmlns:a16="http://schemas.microsoft.com/office/drawing/2014/main" id="{C19F2A55-8425-7A9B-4C45-C6F9C7D179E3}"/>
                  </a:ext>
                </a:extLst>
              </p:cNvPr>
              <p:cNvPicPr/>
              <p:nvPr/>
            </p:nvPicPr>
            <p:blipFill>
              <a:blip r:embed="rId9"/>
              <a:stretch>
                <a:fillRect/>
              </a:stretch>
            </p:blipFill>
            <p:spPr>
              <a:xfrm>
                <a:off x="733100" y="4958540"/>
                <a:ext cx="1605600" cy="2671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10D1CB6B-80E7-F11E-E50F-9D375EA4D593}"/>
                  </a:ext>
                </a:extLst>
              </p14:cNvPr>
              <p14:cNvContentPartPr/>
              <p14:nvPr/>
            </p14:nvContentPartPr>
            <p14:xfrm>
              <a:off x="4533980" y="3314060"/>
              <a:ext cx="583200" cy="38880"/>
            </p14:xfrm>
          </p:contentPart>
        </mc:Choice>
        <mc:Fallback xmlns="">
          <p:pic>
            <p:nvPicPr>
              <p:cNvPr id="25" name="Ink 24">
                <a:extLst>
                  <a:ext uri="{FF2B5EF4-FFF2-40B4-BE49-F238E27FC236}">
                    <a16:creationId xmlns:a16="http://schemas.microsoft.com/office/drawing/2014/main" id="{10D1CB6B-80E7-F11E-E50F-9D375EA4D593}"/>
                  </a:ext>
                </a:extLst>
              </p:cNvPr>
              <p:cNvPicPr/>
              <p:nvPr/>
            </p:nvPicPr>
            <p:blipFill>
              <a:blip r:embed="rId11"/>
              <a:stretch>
                <a:fillRect/>
              </a:stretch>
            </p:blipFill>
            <p:spPr>
              <a:xfrm>
                <a:off x="4479980" y="3206420"/>
                <a:ext cx="690840" cy="254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A2D0C64A-FDAD-51E1-E193-C75301332DC9}"/>
                  </a:ext>
                </a:extLst>
              </p14:cNvPr>
              <p14:cNvContentPartPr/>
              <p14:nvPr/>
            </p14:nvContentPartPr>
            <p14:xfrm>
              <a:off x="4508060" y="4553900"/>
              <a:ext cx="670680" cy="56520"/>
            </p14:xfrm>
          </p:contentPart>
        </mc:Choice>
        <mc:Fallback xmlns="">
          <p:pic>
            <p:nvPicPr>
              <p:cNvPr id="26" name="Ink 25">
                <a:extLst>
                  <a:ext uri="{FF2B5EF4-FFF2-40B4-BE49-F238E27FC236}">
                    <a16:creationId xmlns:a16="http://schemas.microsoft.com/office/drawing/2014/main" id="{A2D0C64A-FDAD-51E1-E193-C75301332DC9}"/>
                  </a:ext>
                </a:extLst>
              </p:cNvPr>
              <p:cNvPicPr/>
              <p:nvPr/>
            </p:nvPicPr>
            <p:blipFill>
              <a:blip r:embed="rId13"/>
              <a:stretch>
                <a:fillRect/>
              </a:stretch>
            </p:blipFill>
            <p:spPr>
              <a:xfrm>
                <a:off x="4454060" y="4446260"/>
                <a:ext cx="778320" cy="2721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9BC0A9CF-1098-470A-E0BF-C667F5543821}"/>
                  </a:ext>
                </a:extLst>
              </p14:cNvPr>
              <p14:cNvContentPartPr/>
              <p14:nvPr/>
            </p14:nvContentPartPr>
            <p14:xfrm>
              <a:off x="4444700" y="5080220"/>
              <a:ext cx="440640" cy="360"/>
            </p14:xfrm>
          </p:contentPart>
        </mc:Choice>
        <mc:Fallback xmlns="">
          <p:pic>
            <p:nvPicPr>
              <p:cNvPr id="27" name="Ink 26">
                <a:extLst>
                  <a:ext uri="{FF2B5EF4-FFF2-40B4-BE49-F238E27FC236}">
                    <a16:creationId xmlns:a16="http://schemas.microsoft.com/office/drawing/2014/main" id="{9BC0A9CF-1098-470A-E0BF-C667F5543821}"/>
                  </a:ext>
                </a:extLst>
              </p:cNvPr>
              <p:cNvPicPr/>
              <p:nvPr/>
            </p:nvPicPr>
            <p:blipFill>
              <a:blip r:embed="rId15"/>
              <a:stretch>
                <a:fillRect/>
              </a:stretch>
            </p:blipFill>
            <p:spPr>
              <a:xfrm>
                <a:off x="4390700" y="4972220"/>
                <a:ext cx="548280" cy="216000"/>
              </a:xfrm>
              <a:prstGeom prst="rect">
                <a:avLst/>
              </a:prstGeom>
            </p:spPr>
          </p:pic>
        </mc:Fallback>
      </mc:AlternateContent>
      <p:sp>
        <p:nvSpPr>
          <p:cNvPr id="29" name="TextBox 28">
            <a:extLst>
              <a:ext uri="{FF2B5EF4-FFF2-40B4-BE49-F238E27FC236}">
                <a16:creationId xmlns:a16="http://schemas.microsoft.com/office/drawing/2014/main" id="{E036370B-464F-C9CB-5326-53EC69F112D3}"/>
              </a:ext>
            </a:extLst>
          </p:cNvPr>
          <p:cNvSpPr txBox="1"/>
          <p:nvPr/>
        </p:nvSpPr>
        <p:spPr>
          <a:xfrm>
            <a:off x="2286000" y="6362700"/>
            <a:ext cx="4572000" cy="230832"/>
          </a:xfrm>
          <a:prstGeom prst="rect">
            <a:avLst/>
          </a:prstGeom>
          <a:noFill/>
        </p:spPr>
        <p:txBody>
          <a:bodyPr wrap="square">
            <a:spAutoFit/>
          </a:bodyPr>
          <a:lstStyle/>
          <a:p>
            <a:pPr marL="0" marR="0" lvl="0" indent="0" algn="ctr" defTabSz="914400" rtl="0" eaLnBrk="1" fontAlgn="base" latinLnBrk="0" hangingPunct="1">
              <a:lnSpc>
                <a:spcPct val="100000"/>
              </a:lnSpc>
              <a:spcBef>
                <a:spcPts val="900"/>
              </a:spcBef>
              <a:spcAft>
                <a:spcPts val="50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hlinkClick r:id="rId16">
                  <a:extLst>
                    <a:ext uri="{A12FA001-AC4F-418D-AE19-62706E023703}">
                      <ahyp:hlinkClr xmlns:ahyp="http://schemas.microsoft.com/office/drawing/2018/hyperlinkcolor" val="tx"/>
                    </a:ext>
                  </a:extLst>
                </a:hlinkClick>
              </a:rPr>
              <a:t>https://en.wikipedia.org/wiki/List_of_countries_by_government_debt</a:t>
            </a:r>
            <a:endParaRPr kumimoji="0" lang="en-US" sz="9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cSld>
  <p:clrMapOvr>
    <a:masterClrMapping/>
  </p:clrMapOvr>
  <p:transition/>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05155" name="Rectangle 3"/>
          <p:cNvSpPr>
            <a:spLocks noGrp="1" noChangeArrowheads="1"/>
          </p:cNvSpPr>
          <p:nvPr>
            <p:ph type="body" idx="1"/>
          </p:nvPr>
        </p:nvSpPr>
        <p:spPr>
          <a:xfrm>
            <a:off x="914400" y="3033344"/>
            <a:ext cx="7315200" cy="1938992"/>
          </a:xfrm>
        </p:spPr>
        <p:txBody>
          <a:bodyPr/>
          <a:lstStyle/>
          <a:p>
            <a:pPr marL="0" indent="0" algn="ctr" eaLnBrk="1" hangingPunct="1">
              <a:spcBef>
                <a:spcPts val="0"/>
              </a:spcBef>
              <a:buNone/>
            </a:pPr>
            <a:r>
              <a:rPr lang="en-US" sz="2800" dirty="0"/>
              <a:t>Some governments </a:t>
            </a:r>
          </a:p>
          <a:p>
            <a:pPr marL="0" indent="0" algn="ctr" eaLnBrk="1" hangingPunct="1">
              <a:spcBef>
                <a:spcPts val="0"/>
              </a:spcBef>
              <a:buNone/>
            </a:pPr>
            <a:r>
              <a:rPr lang="en-US" sz="2800" dirty="0"/>
              <a:t>in villages and even large towns </a:t>
            </a:r>
          </a:p>
          <a:p>
            <a:pPr marL="0" indent="0" algn="ctr" eaLnBrk="1" hangingPunct="1">
              <a:spcBef>
                <a:spcPts val="0"/>
              </a:spcBef>
              <a:buNone/>
            </a:pPr>
            <a:r>
              <a:rPr lang="en-US" b="1" dirty="0"/>
              <a:t>do not have the money to manage critical services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2"/>
              </a:rPr>
              <a:t>www.d.umn.edu/cla/faculty/troufs/anth1095/index.html#Gannon</a:t>
            </a:r>
            <a:endParaRPr lang="en-US" sz="800" b="0" i="0" dirty="0"/>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06178" name="Picture 2">
            <a:hlinkClick r:id="rId3"/>
          </p:cNvPr>
          <p:cNvPicPr>
            <a:picLocks noChangeAspect="1" noChangeArrowheads="1"/>
          </p:cNvPicPr>
          <p:nvPr/>
        </p:nvPicPr>
        <p:blipFill>
          <a:blip r:embed="rId4" cstate="print"/>
          <a:srcRect/>
          <a:stretch>
            <a:fillRect/>
          </a:stretch>
        </p:blipFill>
        <p:spPr bwMode="auto">
          <a:xfrm>
            <a:off x="133350" y="95250"/>
            <a:ext cx="8839200" cy="6629400"/>
          </a:xfrm>
          <a:prstGeom prst="rect">
            <a:avLst/>
          </a:prstGeom>
          <a:noFill/>
          <a:ln w="9525">
            <a:noFill/>
            <a:miter lim="800000"/>
            <a:headEnd/>
            <a:tailEnd/>
          </a:ln>
        </p:spPr>
      </p:pic>
      <p:sp>
        <p:nvSpPr>
          <p:cNvPr id="793604" name="Oval 4"/>
          <p:cNvSpPr>
            <a:spLocks noChangeArrowheads="1"/>
          </p:cNvSpPr>
          <p:nvPr/>
        </p:nvSpPr>
        <p:spPr bwMode="auto">
          <a:xfrm rot="232075">
            <a:off x="4310063" y="3395663"/>
            <a:ext cx="762000" cy="457200"/>
          </a:xfrm>
          <a:prstGeom prst="ellipse">
            <a:avLst/>
          </a:prstGeom>
          <a:noFill/>
          <a:ln w="76200">
            <a:solidFill>
              <a:srgbClr val="C00000"/>
            </a:solidFill>
            <a:round/>
            <a:headEnd/>
            <a:tailEnd/>
          </a:ln>
        </p:spPr>
        <p:txBody>
          <a:bodyPr wrap="none" anchor="ctr"/>
          <a:lstStyle/>
          <a:p>
            <a:endParaRPr lang="en-US" dirty="0">
              <a:solidFill>
                <a:srgbClr val="FF0000"/>
              </a:solidFill>
            </a:endParaRPr>
          </a:p>
        </p:txBody>
      </p:sp>
    </p:spTree>
  </p:cSld>
  <p:clrMapOvr>
    <a:masterClrMapping/>
  </p:clrMapOvr>
  <p:transition/>
</p:sld>
</file>

<file path=ppt/slides/slide75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71" name="Picture 2"/>
          <p:cNvPicPr>
            <a:picLocks noChangeAspect="1" noChangeArrowheads="1"/>
          </p:cNvPicPr>
          <p:nvPr/>
        </p:nvPicPr>
        <p:blipFill>
          <a:blip r:embed="rId3" cstate="print"/>
          <a:srcRect/>
          <a:stretch>
            <a:fillRect/>
          </a:stretch>
        </p:blipFill>
        <p:spPr bwMode="auto">
          <a:xfrm>
            <a:off x="457200" y="685800"/>
            <a:ext cx="8229600" cy="5720043"/>
          </a:xfrm>
          <a:prstGeom prst="rect">
            <a:avLst/>
          </a:prstGeom>
          <a:noFill/>
          <a:ln w="9525">
            <a:noFill/>
            <a:miter lim="800000"/>
            <a:headEnd/>
            <a:tailEnd/>
          </a:ln>
        </p:spPr>
      </p:pic>
      <p:sp>
        <p:nvSpPr>
          <p:cNvPr id="4" name="Rectangle 2"/>
          <p:cNvSpPr>
            <a:spLocks noChangeArrowheads="1"/>
          </p:cNvSpPr>
          <p:nvPr/>
        </p:nvSpPr>
        <p:spPr bwMode="auto">
          <a:xfrm>
            <a:off x="2449310" y="6551842"/>
            <a:ext cx="424507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www.cbsnews.com/stories/2008/06/27/ap/entertainment/main4215219.shtml</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3" name="Picture 2">
            <a:extLst>
              <a:ext uri="{FF2B5EF4-FFF2-40B4-BE49-F238E27FC236}">
                <a16:creationId xmlns:a16="http://schemas.microsoft.com/office/drawing/2014/main" id="{0B521012-C634-AB52-6008-5ED36E1F03C9}"/>
              </a:ext>
            </a:extLst>
          </p:cNvPr>
          <p:cNvPicPr>
            <a:picLocks noChangeAspect="1"/>
          </p:cNvPicPr>
          <p:nvPr/>
        </p:nvPicPr>
        <p:blipFill>
          <a:blip r:embed="rId5"/>
          <a:stretch>
            <a:fillRect/>
          </a:stretch>
        </p:blipFill>
        <p:spPr>
          <a:xfrm>
            <a:off x="4343400" y="469865"/>
            <a:ext cx="4229317" cy="673135"/>
          </a:xfrm>
          <a:prstGeom prst="rect">
            <a:avLst/>
          </a:prstGeom>
        </p:spPr>
      </p:pic>
    </p:spTree>
  </p:cSld>
  <p:clrMapOvr>
    <a:masterClrMapping/>
  </p:clrMapOvr>
  <p:transition/>
</p:sld>
</file>

<file path=ppt/slides/slide757.xml><?xml version="1.0" encoding="utf-8"?>
<p:sld xmlns:a="http://schemas.openxmlformats.org/drawingml/2006/main" xmlns:r="http://schemas.openxmlformats.org/officeDocument/2006/relationships" xmlns:p="http://schemas.openxmlformats.org/presentationml/2006/main">
  <p:cSld>
    <p:bg>
      <p:bgPr>
        <a:solidFill>
          <a:srgbClr val="413C33"/>
        </a:solidFill>
        <a:effectLst/>
      </p:bgPr>
    </p:bg>
    <p:spTree>
      <p:nvGrpSpPr>
        <p:cNvPr id="1" name=""/>
        <p:cNvGrpSpPr/>
        <p:nvPr/>
      </p:nvGrpSpPr>
      <p:grpSpPr>
        <a:xfrm>
          <a:off x="0" y="0"/>
          <a:ext cx="0" cy="0"/>
          <a:chOff x="0" y="0"/>
          <a:chExt cx="0" cy="0"/>
        </a:xfrm>
      </p:grpSpPr>
      <p:sp>
        <p:nvSpPr>
          <p:cNvPr id="310274" name="Rectangle 2"/>
          <p:cNvSpPr>
            <a:spLocks noChangeArrowheads="1"/>
          </p:cNvSpPr>
          <p:nvPr/>
        </p:nvSpPr>
        <p:spPr bwMode="auto">
          <a:xfrm>
            <a:off x="838200" y="6570663"/>
            <a:ext cx="7510389" cy="18466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Verdana" pitchFamily="34" charset="0"/>
                <a:ea typeface="+mn-ea"/>
                <a:cs typeface="+mn-cs"/>
                <a:hlinkClick r:id="rId2"/>
              </a:rPr>
              <a:t>https://static.independent.co.uk/2023/10/19/13/Italy_Naples_Trash_82494.jpg?quality=75&amp;width=990&amp;height=614&amp;fit=bounds&amp;format=pjpg&amp;crop=16%3A9%2Coffset-y0.5&amp;auto=webp</a:t>
            </a:r>
            <a:endParaRPr kumimoji="0" lang="en-US" sz="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 name="Picture 1">
            <a:extLst>
              <a:ext uri="{FF2B5EF4-FFF2-40B4-BE49-F238E27FC236}">
                <a16:creationId xmlns:a16="http://schemas.microsoft.com/office/drawing/2014/main" id="{A44F045D-E7F2-7DDB-9147-AEE0CE518677}"/>
              </a:ext>
            </a:extLst>
          </p:cNvPr>
          <p:cNvPicPr>
            <a:picLocks noChangeAspect="1"/>
          </p:cNvPicPr>
          <p:nvPr/>
        </p:nvPicPr>
        <p:blipFill>
          <a:blip r:embed="rId3"/>
          <a:stretch>
            <a:fillRect/>
          </a:stretch>
        </p:blipFill>
        <p:spPr>
          <a:xfrm>
            <a:off x="0" y="856672"/>
            <a:ext cx="9144000" cy="5144655"/>
          </a:xfrm>
          <a:prstGeom prst="rect">
            <a:avLst/>
          </a:prstGeom>
        </p:spPr>
      </p:pic>
      <p:sp>
        <p:nvSpPr>
          <p:cNvPr id="6" name="TextBox 5">
            <a:extLst>
              <a:ext uri="{FF2B5EF4-FFF2-40B4-BE49-F238E27FC236}">
                <a16:creationId xmlns:a16="http://schemas.microsoft.com/office/drawing/2014/main" id="{B700B6EA-B976-C611-C964-0D0929539FC1}"/>
              </a:ext>
            </a:extLst>
          </p:cNvPr>
          <p:cNvSpPr txBox="1"/>
          <p:nvPr/>
        </p:nvSpPr>
        <p:spPr>
          <a:xfrm>
            <a:off x="838200" y="1841500"/>
            <a:ext cx="7450211" cy="1569660"/>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Verdana" pitchFamily="34" charset="0"/>
                <a:ea typeface="+mn-ea"/>
                <a:cs typeface="+mn-cs"/>
              </a:rPr>
              <a:t>European court says Italy violated rights of residents near Naples over garbage crisis</a:t>
            </a:r>
          </a:p>
        </p:txBody>
      </p:sp>
      <p:sp>
        <p:nvSpPr>
          <p:cNvPr id="12" name="TextBox 11">
            <a:extLst>
              <a:ext uri="{FF2B5EF4-FFF2-40B4-BE49-F238E27FC236}">
                <a16:creationId xmlns:a16="http://schemas.microsoft.com/office/drawing/2014/main" id="{05D38561-8598-849F-67E4-CC35C3CF8BA7}"/>
              </a:ext>
            </a:extLst>
          </p:cNvPr>
          <p:cNvSpPr txBox="1"/>
          <p:nvPr/>
        </p:nvSpPr>
        <p:spPr>
          <a:xfrm>
            <a:off x="977900" y="1231900"/>
            <a:ext cx="2438400" cy="304800"/>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Verdana" pitchFamily="34" charset="0"/>
                <a:ea typeface="+mn-ea"/>
                <a:cs typeface="+mn-cs"/>
              </a:rPr>
              <a:t>19 October 2023</a:t>
            </a:r>
          </a:p>
        </p:txBody>
      </p:sp>
      <p:pic>
        <p:nvPicPr>
          <p:cNvPr id="14" name="Picture 13">
            <a:extLst>
              <a:ext uri="{FF2B5EF4-FFF2-40B4-BE49-F238E27FC236}">
                <a16:creationId xmlns:a16="http://schemas.microsoft.com/office/drawing/2014/main" id="{3D9BDE54-E5BA-D93A-17C1-C5FBA9A7B2F3}"/>
              </a:ext>
            </a:extLst>
          </p:cNvPr>
          <p:cNvPicPr>
            <a:picLocks noChangeAspect="1"/>
          </p:cNvPicPr>
          <p:nvPr/>
        </p:nvPicPr>
        <p:blipFill>
          <a:blip r:embed="rId4"/>
          <a:stretch>
            <a:fillRect/>
          </a:stretch>
        </p:blipFill>
        <p:spPr>
          <a:xfrm>
            <a:off x="901629" y="670265"/>
            <a:ext cx="2768742" cy="444523"/>
          </a:xfrm>
          <a:prstGeom prst="rect">
            <a:avLst/>
          </a:prstGeom>
        </p:spPr>
      </p:pic>
    </p:spTree>
  </p:cSld>
  <p:clrMapOvr>
    <a:masterClrMapping/>
  </p:clrMapOvr>
  <p:transition/>
</p:sld>
</file>

<file path=ppt/slides/slide7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1963056" y="2690975"/>
            <a:ext cx="5181600" cy="2862322"/>
          </a:xfrm>
          <a:prstGeom prst="rect">
            <a:avLst/>
          </a:prstGeom>
          <a:noFill/>
          <a:ln w="9525">
            <a:noFill/>
            <a:miter lim="800000"/>
            <a:headEnd/>
            <a:tailEnd/>
          </a:ln>
        </p:spPr>
        <p:txBody>
          <a:bodyPr wrap="square">
            <a:spAutoFit/>
          </a:bodyPr>
          <a:lstStyle/>
          <a:p>
            <a:pPr>
              <a:lnSpc>
                <a:spcPct val="150000"/>
              </a:lnSpc>
            </a:pPr>
            <a:r>
              <a:rPr lang="en-US" sz="4000" i="0" dirty="0">
                <a:solidFill>
                  <a:srgbClr val="FF0000"/>
                </a:solidFill>
                <a:latin typeface="Arial" charset="0"/>
              </a:rPr>
              <a:t>major anthropological studies of Italy . . .</a:t>
            </a:r>
          </a:p>
        </p:txBody>
      </p:sp>
    </p:spTree>
    <p:extLst>
      <p:ext uri="{BB962C8B-B14F-4D97-AF65-F5344CB8AC3E}">
        <p14:creationId xmlns:p14="http://schemas.microsoft.com/office/powerpoint/2010/main" val="1995327564"/>
      </p:ext>
    </p:extLst>
  </p:cSld>
  <p:clrMapOvr>
    <a:masterClrMapping/>
  </p:clrMapOvr>
  <p:transition/>
</p:sld>
</file>

<file path=ppt/slides/slide7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32803" name="Picture 3"/>
          <p:cNvPicPr>
            <a:picLocks noChangeAspect="1" noChangeArrowheads="1"/>
          </p:cNvPicPr>
          <p:nvPr/>
        </p:nvPicPr>
        <p:blipFill>
          <a:blip r:embed="rId2" cstate="print"/>
          <a:srcRect/>
          <a:stretch>
            <a:fillRect/>
          </a:stretch>
        </p:blipFill>
        <p:spPr bwMode="auto">
          <a:xfrm>
            <a:off x="947737" y="381000"/>
            <a:ext cx="4233863" cy="4762500"/>
          </a:xfrm>
          <a:prstGeom prst="rect">
            <a:avLst/>
          </a:prstGeom>
          <a:noFill/>
          <a:ln w="9525">
            <a:noFill/>
            <a:miter lim="800000"/>
            <a:headEnd/>
            <a:tailEnd/>
          </a:ln>
        </p:spPr>
      </p:pic>
      <p:sp>
        <p:nvSpPr>
          <p:cNvPr id="332804" name="Rectangle 4"/>
          <p:cNvSpPr>
            <a:spLocks noChangeArrowheads="1"/>
          </p:cNvSpPr>
          <p:nvPr/>
        </p:nvSpPr>
        <p:spPr bwMode="auto">
          <a:xfrm>
            <a:off x="437580" y="5352871"/>
            <a:ext cx="5429820" cy="1200329"/>
          </a:xfrm>
          <a:prstGeom prst="rect">
            <a:avLst/>
          </a:prstGeom>
          <a:noFill/>
          <a:ln w="9525">
            <a:noFill/>
            <a:miter lim="800000"/>
            <a:headEnd/>
            <a:tailEnd/>
          </a:ln>
        </p:spPr>
        <p:txBody>
          <a:bodyPr wrap="none" anchor="ctr">
            <a:spAutoFit/>
          </a:bodyPr>
          <a:lstStyle/>
          <a:p>
            <a:pPr eaLnBrk="0" hangingPunct="0">
              <a:spcBef>
                <a:spcPct val="0"/>
              </a:spcBef>
            </a:pPr>
            <a:r>
              <a:rPr lang="en-US" sz="2000" i="0" dirty="0" err="1">
                <a:latin typeface="Arial" charset="0"/>
              </a:rPr>
              <a:t>Parman</a:t>
            </a:r>
            <a:r>
              <a:rPr lang="en-US" sz="2000" i="0" dirty="0">
                <a:latin typeface="Arial" charset="0"/>
              </a:rPr>
              <a:t>, Susan.</a:t>
            </a:r>
            <a:br>
              <a:rPr lang="en-US" sz="2000" i="0" dirty="0">
                <a:latin typeface="Arial" charset="0"/>
              </a:rPr>
            </a:br>
            <a:r>
              <a:rPr lang="en-US" sz="2000" dirty="0">
                <a:latin typeface="Arial" charset="0"/>
              </a:rPr>
              <a:t>Europe in the Anthropological Imagination</a:t>
            </a:r>
            <a:r>
              <a:rPr lang="en-US" sz="2000" i="0" dirty="0">
                <a:latin typeface="Arial" charset="0"/>
              </a:rPr>
              <a:t>.</a:t>
            </a:r>
            <a:br>
              <a:rPr lang="en-US" sz="2000" i="0" dirty="0">
                <a:latin typeface="Arial" charset="0"/>
              </a:rPr>
            </a:br>
            <a:r>
              <a:rPr lang="en-US" sz="1600" b="0" i="0" dirty="0">
                <a:latin typeface="Arial" charset="0"/>
              </a:rPr>
              <a:t>Upper Saddle River, NJ: Prentice Hall, 1998.</a:t>
            </a:r>
            <a:br>
              <a:rPr lang="en-US" sz="1600" b="0" i="0" dirty="0">
                <a:latin typeface="Arial" charset="0"/>
              </a:rPr>
            </a:br>
            <a:r>
              <a:rPr lang="en-US" sz="1600" b="0" i="0" dirty="0">
                <a:latin typeface="Arial" charset="0"/>
              </a:rPr>
              <a:t>(ISBN: 0133374602)</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hlinkClick r:id="rId3"/>
              </a:rPr>
              <a:t>www.d.umn.edu/cla/faculty/troufs/anth1095/index.html#Gannon</a:t>
            </a:r>
            <a:endParaRPr lang="en-US" sz="800" b="0" i="0" dirty="0"/>
          </a:p>
        </p:txBody>
      </p:sp>
      <p:sp>
        <p:nvSpPr>
          <p:cNvPr id="6" name="Rectangle 4"/>
          <p:cNvSpPr>
            <a:spLocks noChangeArrowheads="1"/>
          </p:cNvSpPr>
          <p:nvPr/>
        </p:nvSpPr>
        <p:spPr bwMode="auto">
          <a:xfrm>
            <a:off x="4811418" y="3032504"/>
            <a:ext cx="3799181" cy="1677382"/>
          </a:xfrm>
          <a:prstGeom prst="rect">
            <a:avLst/>
          </a:prstGeom>
          <a:noFill/>
          <a:ln w="9525">
            <a:noFill/>
            <a:miter lim="800000"/>
            <a:headEnd/>
            <a:tailEnd/>
          </a:ln>
        </p:spPr>
        <p:txBody>
          <a:bodyPr wrap="none" anchor="ctr">
            <a:spAutoFit/>
          </a:bodyPr>
          <a:lstStyle/>
          <a:p>
            <a:pPr>
              <a:lnSpc>
                <a:spcPct val="150000"/>
              </a:lnSpc>
              <a:spcBef>
                <a:spcPct val="0"/>
              </a:spcBef>
            </a:pPr>
            <a:r>
              <a:rPr lang="en-US" sz="1800" i="0" dirty="0"/>
              <a:t>David I. </a:t>
            </a:r>
            <a:r>
              <a:rPr lang="en-US" sz="1800" i="0" dirty="0" err="1"/>
              <a:t>Kertzer</a:t>
            </a:r>
            <a:r>
              <a:rPr lang="en-US" sz="1800" i="0" dirty="0"/>
              <a:t>, </a:t>
            </a:r>
          </a:p>
          <a:p>
            <a:pPr>
              <a:lnSpc>
                <a:spcPct val="150000"/>
              </a:lnSpc>
              <a:spcBef>
                <a:spcPct val="0"/>
              </a:spcBef>
            </a:pPr>
            <a:r>
              <a:rPr lang="en-US" sz="1800" i="0" dirty="0"/>
              <a:t>Ch. 5 “Representing Italy,”</a:t>
            </a:r>
          </a:p>
          <a:p>
            <a:pPr>
              <a:lnSpc>
                <a:spcPct val="150000"/>
              </a:lnSpc>
              <a:spcBef>
                <a:spcPct val="0"/>
              </a:spcBef>
            </a:pPr>
            <a:r>
              <a:rPr lang="en-US" sz="1400" i="0" dirty="0"/>
              <a:t>pp. 70-79</a:t>
            </a:r>
          </a:p>
          <a:p>
            <a:pPr>
              <a:spcBef>
                <a:spcPct val="0"/>
              </a:spcBef>
            </a:pPr>
            <a:endParaRPr lang="en-US" sz="1400" i="0" dirty="0">
              <a:solidFill>
                <a:schemeClr val="tx2"/>
              </a:solidFill>
              <a:latin typeface="Arial" charset="0"/>
            </a:endParaRPr>
          </a:p>
          <a:p>
            <a:pPr>
              <a:spcBef>
                <a:spcPct val="0"/>
              </a:spcBef>
            </a:pPr>
            <a:r>
              <a:rPr lang="en-US" sz="1400" i="0" dirty="0" err="1">
                <a:solidFill>
                  <a:schemeClr val="tx2"/>
                </a:solidFill>
                <a:latin typeface="Arial" charset="0"/>
              </a:rPr>
              <a:t>Kertzer</a:t>
            </a:r>
            <a:r>
              <a:rPr lang="en-US" sz="1400" i="0" dirty="0">
                <a:solidFill>
                  <a:schemeClr val="tx2"/>
                </a:solidFill>
                <a:latin typeface="Arial" charset="0"/>
              </a:rPr>
              <a:t> is an early “Urban Anthropologist”</a:t>
            </a:r>
          </a:p>
        </p:txBody>
      </p:sp>
      <p:sp>
        <p:nvSpPr>
          <p:cNvPr id="2" name="Rectangle 1"/>
          <p:cNvSpPr/>
          <p:nvPr/>
        </p:nvSpPr>
        <p:spPr>
          <a:xfrm>
            <a:off x="5071615" y="1828800"/>
            <a:ext cx="3131691" cy="769441"/>
          </a:xfrm>
          <a:prstGeom prst="rect">
            <a:avLst/>
          </a:prstGeom>
        </p:spPr>
        <p:txBody>
          <a:bodyPr wrap="none">
            <a:spAutoFit/>
          </a:bodyPr>
          <a:lstStyle/>
          <a:p>
            <a:r>
              <a:rPr lang="en-US" sz="2000" b="0" i="0" dirty="0"/>
              <a:t>A good brief </a:t>
            </a:r>
          </a:p>
          <a:p>
            <a:r>
              <a:rPr lang="en-US" sz="2000" b="0" i="0" dirty="0"/>
              <a:t>historical overview . . .</a:t>
            </a:r>
            <a:endParaRPr lang="en-US" sz="2000" b="0" dirty="0"/>
          </a:p>
        </p:txBody>
      </p:sp>
    </p:spTree>
  </p:cSld>
  <p:clrMapOvr>
    <a:masterClrMapping/>
  </p:clrMapOvr>
  <p:transition/>
</p:sld>
</file>

<file path=ppt/slides/slide7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9970" name="Rectangle 4"/>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39971" name="Rectangle 6"/>
          <p:cNvSpPr>
            <a:spLocks noGrp="1" noChangeArrowheads="1"/>
          </p:cNvSpPr>
          <p:nvPr>
            <p:ph type="body" sz="half" idx="2"/>
          </p:nvPr>
        </p:nvSpPr>
        <p:spPr/>
        <p:txBody>
          <a:bodyPr/>
          <a:lstStyle/>
          <a:p>
            <a:pPr marL="0" indent="0" eaLnBrk="1" hangingPunct="1">
              <a:buFontTx/>
              <a:buNone/>
            </a:pPr>
            <a:r>
              <a:rPr lang="en-US" sz="2800" b="1" i="1"/>
              <a:t>Milocca: A  Sicilian Village</a:t>
            </a:r>
          </a:p>
          <a:p>
            <a:pPr marL="0" indent="0" eaLnBrk="1" hangingPunct="1">
              <a:buFontTx/>
              <a:buNone/>
            </a:pPr>
            <a:endParaRPr lang="en-US" sz="2800" b="1" i="1"/>
          </a:p>
          <a:p>
            <a:pPr marL="0" indent="0" eaLnBrk="1" hangingPunct="1">
              <a:buFontTx/>
              <a:buNone/>
            </a:pPr>
            <a:r>
              <a:rPr lang="en-US" sz="1600" b="1" i="1"/>
              <a:t>Charlotte Gower Chapman</a:t>
            </a:r>
          </a:p>
        </p:txBody>
      </p:sp>
      <p:pic>
        <p:nvPicPr>
          <p:cNvPr id="339972" name="Picture 7"/>
          <p:cNvPicPr>
            <a:picLocks noChangeAspect="1" noChangeArrowheads="1"/>
          </p:cNvPicPr>
          <p:nvPr/>
        </p:nvPicPr>
        <p:blipFill>
          <a:blip r:embed="rId2" cstate="print"/>
          <a:srcRect/>
          <a:stretch>
            <a:fillRect/>
          </a:stretch>
        </p:blipFill>
        <p:spPr bwMode="auto">
          <a:xfrm>
            <a:off x="266700" y="2847975"/>
            <a:ext cx="4381500" cy="2943225"/>
          </a:xfrm>
          <a:prstGeom prst="rect">
            <a:avLst/>
          </a:prstGeom>
          <a:noFill/>
          <a:ln w="28575" algn="ctr">
            <a:noFill/>
            <a:miter lim="800000"/>
            <a:headEnd/>
            <a:tailEnd/>
          </a:ln>
        </p:spPr>
      </p:pic>
      <p:sp>
        <p:nvSpPr>
          <p:cNvPr id="7" name="Oval 6"/>
          <p:cNvSpPr>
            <a:spLocks noChangeArrowheads="1"/>
          </p:cNvSpPr>
          <p:nvPr/>
        </p:nvSpPr>
        <p:spPr bwMode="auto">
          <a:xfrm>
            <a:off x="1462088" y="4376738"/>
            <a:ext cx="533400" cy="457200"/>
          </a:xfrm>
          <a:prstGeom prst="ellipse">
            <a:avLst/>
          </a:prstGeom>
          <a:noFill/>
          <a:ln w="76200" algn="ctr">
            <a:solidFill>
              <a:schemeClr val="bg1"/>
            </a:solidFill>
            <a:round/>
            <a:headEnd/>
            <a:tailEnd/>
          </a:ln>
        </p:spPr>
        <p:txBody>
          <a:bodyPr lIns="685800" tIns="685800" rIns="685800" bIns="685800"/>
          <a:lstStyle/>
          <a:p>
            <a:endParaRPr lang="en-US"/>
          </a:p>
        </p:txBody>
      </p:sp>
      <p:sp>
        <p:nvSpPr>
          <p:cNvPr id="8" name="TextBox 7">
            <a:extLst>
              <a:ext uri="{FF2B5EF4-FFF2-40B4-BE49-F238E27FC236}">
                <a16:creationId xmlns:a16="http://schemas.microsoft.com/office/drawing/2014/main" id="{ACE2B97E-83D9-4A7A-BFDC-AE652EB849C8}"/>
              </a:ext>
            </a:extLst>
          </p:cNvPr>
          <p:cNvSpPr txBox="1"/>
          <p:nvPr/>
        </p:nvSpPr>
        <p:spPr>
          <a:xfrm>
            <a:off x="533400" y="1637113"/>
            <a:ext cx="8077200" cy="523220"/>
          </a:xfrm>
          <a:prstGeom prst="rect">
            <a:avLst/>
          </a:prstGeom>
          <a:noFill/>
        </p:spPr>
        <p:txBody>
          <a:bodyPr wrap="square">
            <a:spAutoFit/>
          </a:bodyPr>
          <a:lstStyle/>
          <a:p>
            <a:r>
              <a:rPr lang="en-US" sz="2800" i="0" dirty="0"/>
              <a:t>“the classic ethnography of Italy” </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0995" name="Rectangle 3"/>
          <p:cNvSpPr>
            <a:spLocks noGrp="1" noChangeArrowheads="1"/>
          </p:cNvSpPr>
          <p:nvPr>
            <p:ph type="body" sz="half" idx="2"/>
          </p:nvPr>
        </p:nvSpPr>
        <p:spPr>
          <a:xfrm>
            <a:off x="2514600" y="1752600"/>
            <a:ext cx="5867400" cy="4570413"/>
          </a:xfrm>
        </p:spPr>
        <p:txBody>
          <a:bodyPr/>
          <a:lstStyle/>
          <a:p>
            <a:pPr marL="806450" indent="-806450" eaLnBrk="1" hangingPunct="1">
              <a:buFontTx/>
              <a:buNone/>
            </a:pPr>
            <a:r>
              <a:rPr lang="en-US" sz="1600" dirty="0">
                <a:solidFill>
                  <a:schemeClr val="accent1"/>
                </a:solidFill>
              </a:rPr>
              <a:t>1954</a:t>
            </a:r>
            <a:r>
              <a:rPr lang="en-US" sz="1800" b="1" i="1" dirty="0"/>
              <a:t>	</a:t>
            </a:r>
            <a:r>
              <a:rPr lang="en-US" sz="1800" b="1" i="1" dirty="0">
                <a:solidFill>
                  <a:schemeClr val="accent1"/>
                </a:solidFill>
              </a:rPr>
              <a:t>People of the Sierra</a:t>
            </a:r>
          </a:p>
          <a:p>
            <a:pPr marL="1454150" lvl="1" indent="-304800" eaLnBrk="1" hangingPunct="1">
              <a:buFontTx/>
              <a:buNone/>
            </a:pPr>
            <a:endParaRPr lang="en-US" sz="1200" b="1" i="1" dirty="0">
              <a:solidFill>
                <a:schemeClr val="accent1"/>
              </a:solidFill>
            </a:endParaRPr>
          </a:p>
          <a:p>
            <a:pPr marL="806450" indent="-806450" eaLnBrk="1" hangingPunct="1">
              <a:buFontTx/>
              <a:buNone/>
            </a:pPr>
            <a:r>
              <a:rPr lang="en-US" sz="1400" b="1" dirty="0">
                <a:solidFill>
                  <a:schemeClr val="accent1"/>
                </a:solidFill>
              </a:rPr>
              <a:t>	</a:t>
            </a:r>
            <a:r>
              <a:rPr lang="en-US" sz="1000" dirty="0">
                <a:solidFill>
                  <a:schemeClr val="accent1"/>
                </a:solidFill>
              </a:rPr>
              <a:t>Chicago: University of Chicago Press</a:t>
            </a:r>
          </a:p>
          <a:p>
            <a:pPr marL="806450" indent="-806450" eaLnBrk="1" hangingPunct="1">
              <a:buFontTx/>
              <a:buNone/>
            </a:pPr>
            <a:r>
              <a:rPr lang="en-US" sz="1800" b="1" i="1" dirty="0"/>
              <a:t>	</a:t>
            </a:r>
            <a:endParaRPr lang="en-US" sz="1000" dirty="0"/>
          </a:p>
          <a:p>
            <a:pPr marL="806450" indent="-806450" eaLnBrk="1" hangingPunct="1">
              <a:buFontTx/>
              <a:buNone/>
            </a:pPr>
            <a:r>
              <a:rPr lang="en-US" sz="1600" dirty="0"/>
              <a:t>1963</a:t>
            </a:r>
            <a:r>
              <a:rPr lang="en-US" sz="1800" dirty="0"/>
              <a:t> 	</a:t>
            </a:r>
            <a:r>
              <a:rPr lang="en-US" sz="1800" b="1" i="1" dirty="0"/>
              <a:t>Mediterranean Countrymen: Essays in the Social Anthropology of the Mediterranean</a:t>
            </a:r>
          </a:p>
          <a:p>
            <a:pPr marL="806450" indent="-806450" eaLnBrk="1" hangingPunct="1">
              <a:buFontTx/>
              <a:buNone/>
            </a:pPr>
            <a:endParaRPr lang="en-US" sz="1400" dirty="0"/>
          </a:p>
          <a:p>
            <a:pPr marL="806450" indent="-806450" eaLnBrk="1" hangingPunct="1">
              <a:buFontTx/>
              <a:buNone/>
            </a:pPr>
            <a:r>
              <a:rPr lang="en-US" sz="1400" dirty="0"/>
              <a:t>	Julian Alfred Pitt-Rivers, </a:t>
            </a:r>
            <a:r>
              <a:rPr lang="en-US" sz="1400" i="1" dirty="0"/>
              <a:t>et al </a:t>
            </a:r>
          </a:p>
          <a:p>
            <a:pPr marL="806450" indent="-806450" eaLnBrk="1" hangingPunct="1">
              <a:buFontTx/>
              <a:buNone/>
            </a:pPr>
            <a:endParaRPr lang="en-US" sz="1400" i="1" dirty="0"/>
          </a:p>
          <a:p>
            <a:pPr marL="806450" indent="-806450" eaLnBrk="1" hangingPunct="1">
              <a:buFontTx/>
              <a:buNone/>
            </a:pPr>
            <a:r>
              <a:rPr lang="en-US" sz="1000" i="1" dirty="0"/>
              <a:t> 	</a:t>
            </a:r>
            <a:r>
              <a:rPr lang="en-US" sz="1000" dirty="0"/>
              <a:t>Paris: Mouton</a:t>
            </a:r>
          </a:p>
        </p:txBody>
      </p:sp>
      <p:pic>
        <p:nvPicPr>
          <p:cNvPr id="340996" name="Picture 4"/>
          <p:cNvPicPr>
            <a:picLocks noChangeAspect="1" noChangeArrowheads="1"/>
          </p:cNvPicPr>
          <p:nvPr/>
        </p:nvPicPr>
        <p:blipFill>
          <a:blip r:embed="rId2" cstate="print"/>
          <a:srcRect/>
          <a:stretch>
            <a:fillRect/>
          </a:stretch>
        </p:blipFill>
        <p:spPr bwMode="auto">
          <a:xfrm>
            <a:off x="381000" y="1905000"/>
            <a:ext cx="2432050" cy="3581400"/>
          </a:xfrm>
          <a:prstGeom prst="rect">
            <a:avLst/>
          </a:prstGeom>
          <a:noFill/>
          <a:ln w="9525" algn="ctr">
            <a:noFill/>
            <a:miter lim="800000"/>
            <a:headEnd/>
            <a:tailEnd/>
          </a:ln>
        </p:spPr>
      </p:pic>
      <p:sp>
        <p:nvSpPr>
          <p:cNvPr id="340997" name="Text Box 5"/>
          <p:cNvSpPr txBox="1">
            <a:spLocks noChangeArrowheads="1"/>
          </p:cNvSpPr>
          <p:nvPr/>
        </p:nvSpPr>
        <p:spPr bwMode="auto">
          <a:xfrm>
            <a:off x="3048000" y="1524000"/>
            <a:ext cx="6019800" cy="365125"/>
          </a:xfrm>
          <a:prstGeom prst="rect">
            <a:avLst/>
          </a:prstGeom>
          <a:noFill/>
          <a:ln w="28575" algn="ctr">
            <a:noFill/>
            <a:miter lim="800000"/>
            <a:headEnd/>
            <a:tailEnd/>
          </a:ln>
        </p:spPr>
        <p:txBody>
          <a:bodyPr lIns="0" tIns="0" rIns="0" bIns="0">
            <a:spAutoFit/>
          </a:bodyPr>
          <a:lstStyle/>
          <a:p>
            <a:pPr>
              <a:spcBef>
                <a:spcPct val="0"/>
              </a:spcBef>
            </a:pPr>
            <a:r>
              <a:rPr lang="en-US" sz="2400" i="0" dirty="0">
                <a:latin typeface="Arial" charset="0"/>
              </a:rPr>
              <a:t>Julian Alfred Pitt-Rivers</a:t>
            </a:r>
          </a:p>
        </p:txBody>
      </p:sp>
      <p:pic>
        <p:nvPicPr>
          <p:cNvPr id="340998" name="Picture 6"/>
          <p:cNvPicPr>
            <a:picLocks noChangeAspect="1" noChangeArrowheads="1"/>
          </p:cNvPicPr>
          <p:nvPr/>
        </p:nvPicPr>
        <p:blipFill>
          <a:blip r:embed="rId3" cstate="print"/>
          <a:srcRect/>
          <a:stretch>
            <a:fillRect/>
          </a:stretch>
        </p:blipFill>
        <p:spPr bwMode="auto">
          <a:xfrm>
            <a:off x="7239000" y="4572000"/>
            <a:ext cx="1543050" cy="2019300"/>
          </a:xfrm>
          <a:prstGeom prst="rect">
            <a:avLst/>
          </a:prstGeom>
          <a:noFill/>
          <a:ln w="28575" algn="ctr">
            <a:noFill/>
            <a:miter lim="800000"/>
            <a:headEnd/>
            <a:tailEnd/>
          </a:ln>
        </p:spPr>
      </p:pic>
      <p:sp>
        <p:nvSpPr>
          <p:cNvPr id="2" name="Rectangle 1"/>
          <p:cNvSpPr/>
          <p:nvPr/>
        </p:nvSpPr>
        <p:spPr>
          <a:xfrm>
            <a:off x="1749058" y="670320"/>
            <a:ext cx="5634877" cy="400110"/>
          </a:xfrm>
          <a:prstGeom prst="rect">
            <a:avLst/>
          </a:prstGeom>
        </p:spPr>
        <p:txBody>
          <a:bodyPr wrap="none">
            <a:spAutoFit/>
          </a:bodyPr>
          <a:lstStyle/>
          <a:p>
            <a:r>
              <a:rPr lang="en-US" sz="2000" b="0" i="0" dirty="0">
                <a:latin typeface="Arial" charset="0"/>
              </a:rPr>
              <a:t>another classic ethnography of the </a:t>
            </a:r>
            <a:r>
              <a:rPr lang="en-US" sz="2000" b="0" dirty="0">
                <a:latin typeface="Arial" charset="0"/>
              </a:rPr>
              <a:t>region </a:t>
            </a:r>
            <a:r>
              <a:rPr lang="en-US" sz="2000" b="0" i="0" dirty="0">
                <a:latin typeface="Arial" charset="0"/>
              </a:rPr>
              <a:t>is . . . </a:t>
            </a:r>
            <a:endParaRPr lang="en-US" sz="2000" b="0" dirty="0"/>
          </a:p>
        </p:txBody>
      </p:sp>
    </p:spTree>
  </p:cSld>
  <p:clrMapOvr>
    <a:masterClrMapping/>
  </p:clrMapOvr>
  <p:transition/>
</p:sld>
</file>

<file path=ppt/slides/slide76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4066" name="Rectangle 2"/>
          <p:cNvSpPr>
            <a:spLocks noGrp="1" noChangeArrowheads="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endParaRPr lang="en-US" sz="1800"/>
          </a:p>
        </p:txBody>
      </p:sp>
      <p:sp>
        <p:nvSpPr>
          <p:cNvPr id="344067" name="Rectangle 3"/>
          <p:cNvSpPr>
            <a:spLocks noGrp="1" noChangeArrowheads="1"/>
          </p:cNvSpPr>
          <p:nvPr>
            <p:ph type="body" idx="1"/>
          </p:nvPr>
        </p:nvSpPr>
        <p:spPr/>
        <p:txBody>
          <a:bodyPr/>
          <a:lstStyle/>
          <a:p>
            <a:pPr marL="0" indent="0" eaLnBrk="1" hangingPunct="1">
              <a:buFontTx/>
              <a:buNone/>
            </a:pPr>
            <a:r>
              <a:rPr lang="en-US" b="1" dirty="0"/>
              <a:t>Nancy F. </a:t>
            </a:r>
            <a:r>
              <a:rPr lang="en-US" b="1" dirty="0" err="1"/>
              <a:t>Breuner</a:t>
            </a:r>
            <a:r>
              <a:rPr lang="en-US" b="1" dirty="0"/>
              <a:t> </a:t>
            </a:r>
          </a:p>
          <a:p>
            <a:pPr marL="0" indent="0" eaLnBrk="1" hangingPunct="1">
              <a:buFontTx/>
              <a:buNone/>
            </a:pPr>
            <a:r>
              <a:rPr lang="en-US" sz="2800" dirty="0"/>
              <a:t>1992 	Cult of the Virgin Mary in Southern Italy and Spain. </a:t>
            </a:r>
            <a:r>
              <a:rPr lang="en-US" sz="2800" i="1" dirty="0"/>
              <a:t>Ethos</a:t>
            </a:r>
            <a:r>
              <a:rPr lang="en-US" sz="2800" dirty="0"/>
              <a:t> 20:66-95. </a:t>
            </a:r>
          </a:p>
        </p:txBody>
      </p:sp>
      <p:sp>
        <p:nvSpPr>
          <p:cNvPr id="344068" name="Text Box 4"/>
          <p:cNvSpPr txBox="1">
            <a:spLocks noChangeArrowheads="1"/>
          </p:cNvSpPr>
          <p:nvPr/>
        </p:nvSpPr>
        <p:spPr bwMode="auto">
          <a:xfrm>
            <a:off x="3405188" y="6400574"/>
            <a:ext cx="2309812" cy="366712"/>
          </a:xfrm>
          <a:prstGeom prst="rect">
            <a:avLst/>
          </a:prstGeom>
          <a:noFill/>
          <a:ln w="28575">
            <a:noFill/>
            <a:miter lim="800000"/>
            <a:headEnd/>
            <a:tailEnd/>
          </a:ln>
        </p:spPr>
        <p:txBody>
          <a:bodyPr wrap="none">
            <a:spAutoFit/>
          </a:bodyPr>
          <a:lstStyle/>
          <a:p>
            <a:pPr algn="l">
              <a:spcBef>
                <a:spcPct val="0"/>
              </a:spcBef>
            </a:pPr>
            <a:r>
              <a:rPr lang="en-US" sz="1200" b="0" i="0" dirty="0" err="1">
                <a:latin typeface="Arial" charset="0"/>
                <a:hlinkClick r:id="rId2"/>
              </a:rPr>
              <a:t>Parman's</a:t>
            </a:r>
            <a:r>
              <a:rPr lang="en-US" sz="1200" b="0" i="0" dirty="0">
                <a:latin typeface="Arial" charset="0"/>
                <a:hlinkClick r:id="rId2"/>
              </a:rPr>
              <a:t> classic picks</a:t>
            </a:r>
            <a:r>
              <a:rPr lang="en-US" sz="1800" b="0" i="0" dirty="0">
                <a:latin typeface="Arial" charset="0"/>
              </a:rPr>
              <a:t> </a:t>
            </a:r>
            <a:r>
              <a:rPr lang="en-US" sz="800" b="0" i="0" dirty="0">
                <a:latin typeface="Arial" charset="0"/>
              </a:rPr>
              <a:t>-- Tony Galt</a:t>
            </a:r>
          </a:p>
        </p:txBody>
      </p:sp>
    </p:spTree>
  </p:cSld>
  <p:clrMapOvr>
    <a:masterClrMapping/>
  </p:clrMapOvr>
  <p:transition/>
</p:sld>
</file>

<file path=ppt/slides/slide7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52259" name="Rectangle 3"/>
          <p:cNvSpPr>
            <a:spLocks noGrp="1" noChangeArrowheads="1"/>
          </p:cNvSpPr>
          <p:nvPr>
            <p:ph type="body" idx="1"/>
          </p:nvPr>
        </p:nvSpPr>
        <p:spPr/>
        <p:txBody>
          <a:bodyPr/>
          <a:lstStyle/>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endParaRPr lang="en-US" sz="2400" b="1" dirty="0">
              <a:solidFill>
                <a:srgbClr val="000000"/>
              </a:solidFill>
            </a:endParaRPr>
          </a:p>
          <a:p>
            <a:pPr eaLnBrk="1" hangingPunct="1"/>
            <a:r>
              <a:rPr lang="en-US" sz="2400" b="1" dirty="0">
                <a:solidFill>
                  <a:srgbClr val="000000"/>
                </a:solidFill>
              </a:rPr>
              <a:t>David D. Gilmore, ed.</a:t>
            </a:r>
            <a:r>
              <a:rPr lang="en-US" sz="2400" b="1" i="1" dirty="0">
                <a:solidFill>
                  <a:srgbClr val="000000"/>
                </a:solidFill>
              </a:rPr>
              <a:t>  Honor and Shame and the Unity of the Mediterranean.  American Ethnologist</a:t>
            </a:r>
            <a:r>
              <a:rPr lang="en-US" sz="2400" b="1" dirty="0">
                <a:solidFill>
                  <a:srgbClr val="000000"/>
                </a:solidFill>
              </a:rPr>
              <a:t>.</a:t>
            </a:r>
            <a:r>
              <a:rPr lang="en-US" sz="2400" b="1" i="1" dirty="0">
                <a:solidFill>
                  <a:srgbClr val="000000"/>
                </a:solidFill>
              </a:rPr>
              <a:t> </a:t>
            </a:r>
            <a:r>
              <a:rPr lang="en-US" sz="2400" b="1" dirty="0">
                <a:solidFill>
                  <a:srgbClr val="000000"/>
                </a:solidFill>
              </a:rPr>
              <a:t>15:813-814</a:t>
            </a:r>
          </a:p>
          <a:p>
            <a:pPr eaLnBrk="1" hangingPunct="1"/>
            <a:endParaRPr lang="en-US" sz="2400" b="1" dirty="0">
              <a:solidFill>
                <a:srgbClr val="000000"/>
              </a:solidFill>
            </a:endParaRPr>
          </a:p>
          <a:p>
            <a:pPr lvl="1" eaLnBrk="1" hangingPunct="1"/>
            <a:endParaRPr lang="en-US" b="1" dirty="0">
              <a:solidFill>
                <a:srgbClr val="000000"/>
              </a:solidFill>
            </a:endParaRPr>
          </a:p>
        </p:txBody>
      </p:sp>
      <p:sp>
        <p:nvSpPr>
          <p:cNvPr id="352260" name="Rectangle 4"/>
          <p:cNvSpPr>
            <a:spLocks noChangeArrowheads="1"/>
          </p:cNvSpPr>
          <p:nvPr/>
        </p:nvSpPr>
        <p:spPr bwMode="auto">
          <a:xfrm>
            <a:off x="2561705" y="6549570"/>
            <a:ext cx="4014240"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7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7858" name="Rectangle 2"/>
          <p:cNvSpPr>
            <a:spLocks noGrp="1" noChangeArrowheads="1"/>
          </p:cNvSpPr>
          <p:nvPr>
            <p:ph type="title"/>
          </p:nvPr>
        </p:nvSpPr>
        <p:spPr>
          <a:xfrm>
            <a:off x="457200" y="427038"/>
            <a:ext cx="8229600" cy="563562"/>
          </a:xfrm>
        </p:spPr>
        <p:txBody>
          <a:bodyPr/>
          <a:lstStyle/>
          <a:p>
            <a:pPr eaLnBrk="1" hangingPunct="1"/>
            <a:r>
              <a:rPr lang="en-US" sz="1400"/>
              <a:t>David I. Kertzer</a:t>
            </a:r>
            <a:br>
              <a:rPr lang="en-US" sz="1400"/>
            </a:br>
            <a:r>
              <a:rPr lang="en-US" sz="1400" i="1"/>
              <a:t>Europe in the Anthropological Imagination</a:t>
            </a:r>
          </a:p>
        </p:txBody>
      </p:sp>
      <p:sp>
        <p:nvSpPr>
          <p:cNvPr id="377859" name="Rectangle 3"/>
          <p:cNvSpPr>
            <a:spLocks noGrp="1" noChangeArrowheads="1"/>
          </p:cNvSpPr>
          <p:nvPr>
            <p:ph type="body" idx="1"/>
          </p:nvPr>
        </p:nvSpPr>
        <p:spPr>
          <a:xfrm>
            <a:off x="914400" y="2404227"/>
            <a:ext cx="7315200" cy="2167773"/>
          </a:xfrm>
        </p:spPr>
        <p:txBody>
          <a:bodyPr/>
          <a:lstStyle/>
          <a:p>
            <a:pPr eaLnBrk="1" hangingPunct="1">
              <a:lnSpc>
                <a:spcPct val="80000"/>
              </a:lnSpc>
            </a:pPr>
            <a:endParaRPr lang="en-US" sz="2800" dirty="0"/>
          </a:p>
          <a:p>
            <a:pPr lvl="1" eaLnBrk="1" hangingPunct="1">
              <a:lnSpc>
                <a:spcPct val="80000"/>
              </a:lnSpc>
            </a:pPr>
            <a:r>
              <a:rPr lang="en-US" sz="2400" dirty="0"/>
              <a:t>The best British anthropology conducted in Italy have been done in the rural south</a:t>
            </a:r>
          </a:p>
          <a:p>
            <a:pPr lvl="1" eaLnBrk="1" hangingPunct="1">
              <a:lnSpc>
                <a:spcPct val="80000"/>
              </a:lnSpc>
            </a:pPr>
            <a:endParaRPr lang="en-US" sz="2400" dirty="0"/>
          </a:p>
          <a:p>
            <a:pPr lvl="3" eaLnBrk="1" hangingPunct="1">
              <a:lnSpc>
                <a:spcPct val="110000"/>
              </a:lnSpc>
            </a:pPr>
            <a:r>
              <a:rPr lang="en-US" sz="1800" dirty="0"/>
              <a:t>John Davis’s (1973) study of </a:t>
            </a:r>
            <a:r>
              <a:rPr lang="en-US" sz="1800" dirty="0" err="1"/>
              <a:t>Pisticci</a:t>
            </a:r>
            <a:endParaRPr lang="en-US" sz="1800" dirty="0"/>
          </a:p>
          <a:p>
            <a:pPr lvl="3" eaLnBrk="1" hangingPunct="1">
              <a:lnSpc>
                <a:spcPct val="110000"/>
              </a:lnSpc>
            </a:pPr>
            <a:r>
              <a:rPr lang="en-US" sz="1800" dirty="0"/>
              <a:t>Caroline White’s (1980)  study of the </a:t>
            </a:r>
            <a:r>
              <a:rPr lang="en-US" sz="1800" dirty="0" err="1"/>
              <a:t>Fucino</a:t>
            </a:r>
            <a:r>
              <a:rPr lang="en-US" sz="1800" dirty="0"/>
              <a:t> area </a:t>
            </a:r>
            <a:r>
              <a:rPr lang="en-US" sz="1000" dirty="0"/>
              <a:t> (78)</a:t>
            </a:r>
          </a:p>
        </p:txBody>
      </p:sp>
      <p:sp>
        <p:nvSpPr>
          <p:cNvPr id="5" name="Rectangle 4"/>
          <p:cNvSpPr>
            <a:spLocks noChangeArrowheads="1"/>
          </p:cNvSpPr>
          <p:nvPr/>
        </p:nvSpPr>
        <p:spPr bwMode="auto">
          <a:xfrm>
            <a:off x="2561704" y="6545263"/>
            <a:ext cx="4014239" cy="215444"/>
          </a:xfrm>
          <a:prstGeom prst="rect">
            <a:avLst/>
          </a:prstGeom>
          <a:noFill/>
          <a:ln w="9525">
            <a:noFill/>
            <a:miter lim="800000"/>
            <a:headEnd/>
            <a:tailEnd/>
          </a:ln>
        </p:spPr>
        <p:txBody>
          <a:bodyPr wrap="none">
            <a:spAutoFit/>
          </a:bodyPr>
          <a:lstStyle/>
          <a:p>
            <a:r>
              <a:rPr lang="en-US" sz="800" b="0" i="0" dirty="0">
                <a:hlinkClick r:id="rId2"/>
              </a:rPr>
              <a:t>http://www.d.umn.edu/cla/faculty/troufs/anth3635/cetexts.html#Parman</a:t>
            </a:r>
            <a:endParaRPr lang="en-US" sz="800" b="0" i="0" dirty="0"/>
          </a:p>
        </p:txBody>
      </p:sp>
    </p:spTree>
  </p:cSld>
  <p:clrMapOvr>
    <a:masterClrMapping/>
  </p:clrMapOvr>
  <p:transition/>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730" name="Rectangle 2"/>
          <p:cNvSpPr>
            <a:spLocks noGrp="1" noChangeArrowheads="1"/>
          </p:cNvSpPr>
          <p:nvPr>
            <p:ph type="title"/>
          </p:nvPr>
        </p:nvSpPr>
        <p:spPr>
          <a:xfrm>
            <a:off x="457200" y="427038"/>
            <a:ext cx="8229600" cy="563562"/>
          </a:xfrm>
        </p:spPr>
        <p:txBody>
          <a:bodyPr/>
          <a:lstStyle/>
          <a:p>
            <a:pPr eaLnBrk="1" hangingPunct="1"/>
            <a:r>
              <a:rPr lang="it-IT" sz="1400" dirty="0"/>
              <a:t>Martin J. Gannon and Rajnandini Pillai</a:t>
            </a:r>
            <a:br>
              <a:rPr lang="en-US" sz="1400" dirty="0"/>
            </a:br>
            <a:r>
              <a:rPr lang="en-US" sz="1400" i="1" dirty="0"/>
              <a:t>Understanding Global Cultures</a:t>
            </a:r>
          </a:p>
        </p:txBody>
      </p:sp>
      <p:sp>
        <p:nvSpPr>
          <p:cNvPr id="329731" name="Rectangle 3"/>
          <p:cNvSpPr>
            <a:spLocks noGrp="1" noChangeArrowheads="1"/>
          </p:cNvSpPr>
          <p:nvPr>
            <p:ph type="body" idx="1"/>
          </p:nvPr>
        </p:nvSpPr>
        <p:spPr>
          <a:xfrm>
            <a:off x="914400" y="1524000"/>
            <a:ext cx="7315200" cy="4801314"/>
          </a:xfrm>
        </p:spPr>
        <p:txBody>
          <a:bodyPr/>
          <a:lstStyle/>
          <a:p>
            <a:pPr marL="0" indent="0" algn="ctr" eaLnBrk="1" hangingPunct="1">
              <a:lnSpc>
                <a:spcPct val="150000"/>
              </a:lnSpc>
              <a:spcBef>
                <a:spcPts val="0"/>
              </a:spcBef>
              <a:buNone/>
            </a:pPr>
            <a:r>
              <a:rPr lang="en-US" dirty="0"/>
              <a:t>“</a:t>
            </a:r>
            <a:r>
              <a:rPr lang="en-US" sz="3600" b="1" dirty="0"/>
              <a:t>This, then, is Italy.  </a:t>
            </a:r>
            <a:endParaRPr lang="en-US" b="1" dirty="0"/>
          </a:p>
          <a:p>
            <a:pPr marL="0" indent="0" algn="ctr" eaLnBrk="1" hangingPunct="1">
              <a:spcBef>
                <a:spcPts val="0"/>
              </a:spcBef>
              <a:buNone/>
            </a:pPr>
            <a:r>
              <a:rPr lang="en-US" sz="2800" b="1" dirty="0"/>
              <a:t>It is still a grand and larger-than-life society whose citizens </a:t>
            </a:r>
          </a:p>
          <a:p>
            <a:pPr marL="0" indent="0" algn="ctr" eaLnBrk="1" hangingPunct="1">
              <a:spcBef>
                <a:spcPts val="0"/>
              </a:spcBef>
              <a:buNone/>
            </a:pPr>
            <a:r>
              <a:rPr lang="en-US" sz="2800" b="1" dirty="0"/>
              <a:t>love pageantry and spectacle, </a:t>
            </a:r>
          </a:p>
          <a:p>
            <a:pPr marL="0" indent="0" algn="ctr" eaLnBrk="1" hangingPunct="1">
              <a:spcBef>
                <a:spcPts val="0"/>
              </a:spcBef>
              <a:buNone/>
            </a:pPr>
            <a:r>
              <a:rPr lang="en-US" sz="2800" b="1" dirty="0"/>
              <a:t>emphasize a range of voices </a:t>
            </a:r>
          </a:p>
          <a:p>
            <a:pPr marL="0" indent="0" algn="ctr" eaLnBrk="1" hangingPunct="1">
              <a:spcBef>
                <a:spcPts val="0"/>
              </a:spcBef>
              <a:buNone/>
            </a:pPr>
            <a:r>
              <a:rPr lang="en-US" sz="2800" b="1" dirty="0"/>
              <a:t>in everyday life, </a:t>
            </a:r>
          </a:p>
          <a:p>
            <a:pPr marL="0" indent="0" algn="ctr" eaLnBrk="1" hangingPunct="1">
              <a:spcBef>
                <a:spcPts val="0"/>
              </a:spcBef>
              <a:buNone/>
            </a:pPr>
            <a:r>
              <a:rPr lang="en-US" sz="2800" b="1" dirty="0"/>
              <a:t>externalize emotions and feelings, </a:t>
            </a:r>
          </a:p>
          <a:p>
            <a:pPr marL="0" indent="0" algn="ctr" eaLnBrk="1" hangingPunct="1">
              <a:spcBef>
                <a:spcPts val="0"/>
              </a:spcBef>
              <a:buNone/>
            </a:pPr>
            <a:r>
              <a:rPr lang="en-US" sz="2800" b="1" dirty="0"/>
              <a:t>and feel a commitment to the town and region of the country </a:t>
            </a:r>
          </a:p>
          <a:p>
            <a:pPr marL="0" indent="0" algn="ctr" eaLnBrk="1" hangingPunct="1">
              <a:spcBef>
                <a:spcPts val="0"/>
              </a:spcBef>
              <a:buNone/>
            </a:pPr>
            <a:r>
              <a:rPr lang="en-US" sz="2800" b="1" dirty="0"/>
              <a:t>in which they were born. . . .”</a:t>
            </a:r>
          </a:p>
        </p:txBody>
      </p:sp>
      <p:sp>
        <p:nvSpPr>
          <p:cNvPr id="5" name="Rectangle 4"/>
          <p:cNvSpPr>
            <a:spLocks noChangeArrowheads="1"/>
          </p:cNvSpPr>
          <p:nvPr/>
        </p:nvSpPr>
        <p:spPr bwMode="auto">
          <a:xfrm>
            <a:off x="2776507" y="6551842"/>
            <a:ext cx="3584635" cy="215444"/>
          </a:xfrm>
          <a:prstGeom prst="rect">
            <a:avLst/>
          </a:prstGeom>
          <a:noFill/>
          <a:ln w="9525">
            <a:noFill/>
            <a:miter lim="800000"/>
            <a:headEnd/>
            <a:tailEnd/>
          </a:ln>
        </p:spPr>
        <p:txBody>
          <a:bodyPr wrap="none">
            <a:spAutoFit/>
          </a:bodyPr>
          <a:lstStyle/>
          <a:p>
            <a:r>
              <a:rPr lang="en-US" sz="800" b="0" i="0" dirty="0">
                <a:solidFill>
                  <a:srgbClr val="000000"/>
                </a:solidFill>
                <a:hlinkClick r:id="rId2"/>
              </a:rPr>
              <a:t>www.d.umn.edu/cla/faculty/troufs/anth1095/index.html#Gannon</a:t>
            </a:r>
            <a:endParaRPr lang="en-US" sz="800" b="0" i="0" dirty="0">
              <a:solidFill>
                <a:srgbClr val="000000"/>
              </a:solidFill>
            </a:endParaRPr>
          </a:p>
        </p:txBody>
      </p:sp>
    </p:spTree>
    <p:extLst>
      <p:ext uri="{BB962C8B-B14F-4D97-AF65-F5344CB8AC3E}">
        <p14:creationId xmlns:p14="http://schemas.microsoft.com/office/powerpoint/2010/main" val="3521191436"/>
      </p:ext>
    </p:extLst>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995363" y="1000125"/>
            <a:ext cx="7153275" cy="4857750"/>
          </a:xfrm>
          <a:prstGeom prst="rect">
            <a:avLst/>
          </a:prstGeom>
          <a:noFill/>
          <a:ln w="9525">
            <a:noFill/>
            <a:miter lim="800000"/>
            <a:headEnd/>
            <a:tailEnd/>
          </a:ln>
        </p:spPr>
      </p:pic>
      <p:sp>
        <p:nvSpPr>
          <p:cNvPr id="5123" name="Text Box 3"/>
          <p:cNvSpPr txBox="1">
            <a:spLocks noChangeArrowheads="1"/>
          </p:cNvSpPr>
          <p:nvPr/>
        </p:nvSpPr>
        <p:spPr bwMode="auto">
          <a:xfrm>
            <a:off x="1615544" y="4840069"/>
            <a:ext cx="1685078" cy="769441"/>
          </a:xfrm>
          <a:prstGeom prst="rect">
            <a:avLst/>
          </a:prstGeom>
          <a:noFill/>
          <a:ln w="9525">
            <a:noFill/>
            <a:miter lim="800000"/>
            <a:headEnd/>
            <a:tailEnd/>
          </a:ln>
        </p:spPr>
        <p:txBody>
          <a:bodyPr wrap="none">
            <a:spAutoFit/>
          </a:bodyPr>
          <a:lstStyle/>
          <a:p>
            <a:pPr marL="342900" indent="-342900" eaLnBrk="0" hangingPunct="0">
              <a:defRPr/>
            </a:pPr>
            <a:r>
              <a:rPr lang="en-US" sz="4400" dirty="0">
                <a:ln w="12700">
                  <a:solidFill>
                    <a:srgbClr val="BBE0E3"/>
                  </a:solidFill>
                </a:ln>
                <a:solidFill>
                  <a:srgbClr val="FF0000"/>
                </a:solidFill>
                <a:effectLst>
                  <a:outerShdw blurRad="50800" dist="38100" algn="l" rotWithShape="0">
                    <a:prstClr val="black">
                      <a:alpha val="40000"/>
                    </a:prstClr>
                  </a:outerShdw>
                </a:effectLst>
              </a:rPr>
              <a:t>Italy</a:t>
            </a:r>
          </a:p>
        </p:txBody>
      </p:sp>
      <p:sp>
        <p:nvSpPr>
          <p:cNvPr id="622596" name="Oval 4"/>
          <p:cNvSpPr>
            <a:spLocks noChangeArrowheads="1"/>
          </p:cNvSpPr>
          <p:nvPr/>
        </p:nvSpPr>
        <p:spPr bwMode="auto">
          <a:xfrm rot="-2121745">
            <a:off x="2952750" y="3657600"/>
            <a:ext cx="990600" cy="1219200"/>
          </a:xfrm>
          <a:prstGeom prst="ellipse">
            <a:avLst/>
          </a:prstGeom>
          <a:noFill/>
          <a:ln w="76200">
            <a:solidFill>
              <a:srgbClr val="FF0000"/>
            </a:solidFill>
            <a:round/>
            <a:headEnd/>
            <a:tailEnd/>
          </a:ln>
        </p:spPr>
        <p:txBody>
          <a:bodyPr wrap="none" anchor="ctr"/>
          <a:lstStyle/>
          <a:p>
            <a:endParaRPr lang="en-US">
              <a:solidFill>
                <a:srgbClr val="000000"/>
              </a:solidFill>
            </a:endParaRPr>
          </a:p>
        </p:txBody>
      </p:sp>
      <p:sp>
        <p:nvSpPr>
          <p:cNvPr id="5" name="Text Box 3"/>
          <p:cNvSpPr txBox="1">
            <a:spLocks noChangeArrowheads="1"/>
          </p:cNvSpPr>
          <p:nvPr/>
        </p:nvSpPr>
        <p:spPr bwMode="auto">
          <a:xfrm>
            <a:off x="1248230" y="2380344"/>
            <a:ext cx="6654386" cy="904863"/>
          </a:xfrm>
          <a:prstGeom prst="rect">
            <a:avLst/>
          </a:prstGeom>
          <a:noFill/>
          <a:ln w="9525">
            <a:noFill/>
            <a:miter lim="800000"/>
            <a:headEnd/>
            <a:tailEnd/>
          </a:ln>
        </p:spPr>
        <p:txBody>
          <a:bodyPr wrap="non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and Some Background to the Country</a:t>
            </a:r>
          </a:p>
        </p:txBody>
      </p:sp>
      <p:sp>
        <p:nvSpPr>
          <p:cNvPr id="6" name="Text Box 3"/>
          <p:cNvSpPr txBox="1">
            <a:spLocks noChangeArrowheads="1"/>
          </p:cNvSpPr>
          <p:nvPr/>
        </p:nvSpPr>
        <p:spPr bwMode="auto">
          <a:xfrm>
            <a:off x="4892116" y="3657600"/>
            <a:ext cx="3413684" cy="1717393"/>
          </a:xfrm>
          <a:prstGeom prst="rect">
            <a:avLst/>
          </a:prstGeom>
          <a:noFill/>
          <a:ln w="9525">
            <a:noFill/>
            <a:miter lim="800000"/>
            <a:headEnd/>
            <a:tailEnd/>
          </a:ln>
        </p:spPr>
        <p:txBody>
          <a:bodyPr wrap="square">
            <a:spAutoFit/>
          </a:bodyPr>
          <a:lstStyle/>
          <a:p>
            <a:r>
              <a:rPr lang="en-US" sz="2400" dirty="0">
                <a:ln w="12700">
                  <a:solidFill>
                    <a:srgbClr val="BBE0E3"/>
                  </a:solidFill>
                </a:ln>
                <a:solidFill>
                  <a:srgbClr val="000000"/>
                </a:solidFill>
                <a:effectLst>
                  <a:outerShdw blurRad="50800" dist="38100" algn="l" rotWithShape="0">
                    <a:prstClr val="black">
                      <a:alpha val="40000"/>
                    </a:prstClr>
                  </a:outerShdw>
                </a:effectLst>
              </a:rPr>
              <a:t>And </a:t>
            </a:r>
          </a:p>
          <a:p>
            <a:r>
              <a:rPr lang="en-US" sz="2400" dirty="0">
                <a:ln w="12700">
                  <a:solidFill>
                    <a:srgbClr val="BBE0E3"/>
                  </a:solidFill>
                </a:ln>
                <a:solidFill>
                  <a:srgbClr val="000000"/>
                </a:solidFill>
                <a:effectLst>
                  <a:outerShdw blurRad="50800" dist="38100" algn="l" rotWithShape="0">
                    <a:prstClr val="black">
                      <a:alpha val="40000"/>
                    </a:prstClr>
                  </a:outerShdw>
                </a:effectLst>
              </a:rPr>
              <a:t>An Introduction to </a:t>
            </a:r>
          </a:p>
          <a:p>
            <a:r>
              <a:rPr lang="en-US" sz="2400" dirty="0">
                <a:ln w="12700">
                  <a:solidFill>
                    <a:srgbClr val="BBE0E3"/>
                  </a:solidFill>
                </a:ln>
                <a:solidFill>
                  <a:srgbClr val="000000"/>
                </a:solidFill>
                <a:effectLst>
                  <a:outerShdw blurRad="50800" dist="38100" algn="l" rotWithShape="0">
                    <a:prstClr val="black">
                      <a:alpha val="40000"/>
                    </a:prstClr>
                  </a:outerShdw>
                </a:effectLst>
              </a:rPr>
              <a:t>the Makings of a Metaphor</a:t>
            </a:r>
          </a:p>
        </p:txBody>
      </p:sp>
      <p:sp>
        <p:nvSpPr>
          <p:cNvPr id="8" name="Rectangle 11"/>
          <p:cNvSpPr>
            <a:spLocks noChangeArrowheads="1"/>
          </p:cNvSpPr>
          <p:nvPr/>
        </p:nvSpPr>
        <p:spPr bwMode="auto">
          <a:xfrm>
            <a:off x="2681514" y="6551842"/>
            <a:ext cx="3786319" cy="215444"/>
          </a:xfrm>
          <a:prstGeom prst="rect">
            <a:avLst/>
          </a:prstGeom>
          <a:noFill/>
          <a:ln w="9525">
            <a:noFill/>
            <a:miter lim="800000"/>
            <a:headEnd/>
            <a:tailEnd/>
          </a:ln>
        </p:spPr>
        <p:txBody>
          <a:bodyPr wrap="square">
            <a:spAutoFit/>
          </a:bodyPr>
          <a:lstStyle/>
          <a:p>
            <a:pPr eaLnBrk="0" hangingPunct="0"/>
            <a:r>
              <a:rPr lang="en-US" sz="800" b="0" dirty="0">
                <a:solidFill>
                  <a:srgbClr val="000000"/>
                </a:solidFill>
              </a:rPr>
              <a:t>© 2009-2026  </a:t>
            </a:r>
            <a:r>
              <a:rPr lang="en-US" sz="800" b="0" dirty="0">
                <a:solidFill>
                  <a:srgbClr val="000000"/>
                </a:solidFill>
                <a:hlinkClick r:id="rId3"/>
              </a:rPr>
              <a:t>Timothy G. Roufs</a:t>
            </a:r>
            <a:r>
              <a:rPr lang="en-US" sz="800" b="0" dirty="0">
                <a:solidFill>
                  <a:srgbClr val="000000"/>
                </a:solidFill>
              </a:rPr>
              <a:t>, University of Minnesota Duluth</a:t>
            </a:r>
            <a:endParaRPr kumimoji="1" lang="en-US" sz="800" b="0" dirty="0">
              <a:solidFill>
                <a:srgbClr val="000000"/>
              </a:solidFill>
            </a:endParaRPr>
          </a:p>
        </p:txBody>
      </p:sp>
    </p:spTree>
    <p:extLst>
      <p:ext uri="{BB962C8B-B14F-4D97-AF65-F5344CB8AC3E}">
        <p14:creationId xmlns:p14="http://schemas.microsoft.com/office/powerpoint/2010/main" val="2377180833"/>
      </p:ext>
    </p:extLst>
  </p:cSld>
  <p:clrMapOvr>
    <a:masterClrMapping/>
  </p:clrMapOvr>
</p:sld>
</file>

<file path=ppt/theme/theme1.xml><?xml version="1.0" encoding="utf-8"?>
<a:theme xmlns:a="http://schemas.openxmlformats.org/drawingml/2006/main" name="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7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Marble">
  <a:themeElements>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fontScheme name="Marbl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clrMap bg1="dk2" tx1="lt1" bg2="dk1" tx2="lt2" accent1="accent1" accent2="accent2" accent3="accent3" accent4="accent4" accent5="accent5" accent6="accent6" hlink="hlink" folHlink="folHlink"/>
    </a:extraClrScheme>
    <a:extraClrScheme>
      <a:clrScheme name="Marble 2">
        <a:dk1>
          <a:srgbClr val="000000"/>
        </a:dk1>
        <a:lt1>
          <a:srgbClr val="EAEAEA"/>
        </a:lt1>
        <a:dk2>
          <a:srgbClr val="FFCC99"/>
        </a:dk2>
        <a:lt2>
          <a:srgbClr val="FFCC66"/>
        </a:lt2>
        <a:accent1>
          <a:srgbClr val="FF9933"/>
        </a:accent1>
        <a:accent2>
          <a:srgbClr val="996600"/>
        </a:accent2>
        <a:accent3>
          <a:srgbClr val="FFE2CA"/>
        </a:accent3>
        <a:accent4>
          <a:srgbClr val="C8C8C8"/>
        </a:accent4>
        <a:accent5>
          <a:srgbClr val="FFCAAD"/>
        </a:accent5>
        <a:accent6>
          <a:srgbClr val="8A5C00"/>
        </a:accent6>
        <a:hlink>
          <a:srgbClr val="FF5050"/>
        </a:hlink>
        <a:folHlink>
          <a:srgbClr val="FFCC99"/>
        </a:folHlink>
      </a:clrScheme>
      <a:clrMap bg1="dk2" tx1="lt1" bg2="dk1" tx2="lt2" accent1="accent1" accent2="accent2" accent3="accent3" accent4="accent4" accent5="accent5" accent6="accent6" hlink="hlink" folHlink="folHlink"/>
    </a:extraClrScheme>
    <a:extraClrScheme>
      <a:clrScheme name="Marble 3">
        <a:dk1>
          <a:srgbClr val="000000"/>
        </a:dk1>
        <a:lt1>
          <a:srgbClr val="FFFFFF"/>
        </a:lt1>
        <a:dk2>
          <a:srgbClr val="EAEAEA"/>
        </a:dk2>
        <a:lt2>
          <a:srgbClr val="FFFFFF"/>
        </a:lt2>
        <a:accent1>
          <a:srgbClr val="CBCBCB"/>
        </a:accent1>
        <a:accent2>
          <a:srgbClr val="333333"/>
        </a:accent2>
        <a:accent3>
          <a:srgbClr val="F3F3F3"/>
        </a:accent3>
        <a:accent4>
          <a:srgbClr val="DADADA"/>
        </a:accent4>
        <a:accent5>
          <a:srgbClr val="E2E2E2"/>
        </a:accent5>
        <a:accent6>
          <a:srgbClr val="2D2D2D"/>
        </a:accent6>
        <a:hlink>
          <a:srgbClr val="C0C0C0"/>
        </a:hlink>
        <a:folHlink>
          <a:srgbClr val="EAEAEA"/>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1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2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2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2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3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3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3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3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2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41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6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4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4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5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_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56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42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5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59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60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6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6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2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2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3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6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68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6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7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7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7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1" i="1"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7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8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7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6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Designs\Expedition.pot</Template>
  <TotalTime>20179</TotalTime>
  <Words>33721</Words>
  <Application>Microsoft Office PowerPoint</Application>
  <PresentationFormat>On-screen Show (4:3)</PresentationFormat>
  <Paragraphs>3968</Paragraphs>
  <Slides>766</Slides>
  <Notes>213</Notes>
  <HiddenSlides>6</HiddenSlides>
  <MMClips>0</MMClips>
  <ScaleCrop>false</ScaleCrop>
  <HeadingPairs>
    <vt:vector size="6" baseType="variant">
      <vt:variant>
        <vt:lpstr>Fonts Used</vt:lpstr>
      </vt:variant>
      <vt:variant>
        <vt:i4>8</vt:i4>
      </vt:variant>
      <vt:variant>
        <vt:lpstr>Theme</vt:lpstr>
      </vt:variant>
      <vt:variant>
        <vt:i4>49</vt:i4>
      </vt:variant>
      <vt:variant>
        <vt:lpstr>Slide Titles</vt:lpstr>
      </vt:variant>
      <vt:variant>
        <vt:i4>766</vt:i4>
      </vt:variant>
    </vt:vector>
  </HeadingPairs>
  <TitlesOfParts>
    <vt:vector size="823" baseType="lpstr">
      <vt:lpstr>Abadi Extra Light</vt:lpstr>
      <vt:lpstr>Arial</vt:lpstr>
      <vt:lpstr>Arial Black</vt:lpstr>
      <vt:lpstr>Bodoni MT Condensed</vt:lpstr>
      <vt:lpstr>Monotype Sorts</vt:lpstr>
      <vt:lpstr>Tahoma</vt:lpstr>
      <vt:lpstr>Times New Roman</vt:lpstr>
      <vt:lpstr>Verdana</vt:lpstr>
      <vt:lpstr>CE Master</vt:lpstr>
      <vt:lpstr>Default Design</vt:lpstr>
      <vt:lpstr>1_Default Design</vt:lpstr>
      <vt:lpstr>2_Default Design</vt:lpstr>
      <vt:lpstr>3_Default Design</vt:lpstr>
      <vt:lpstr>7_Default Design</vt:lpstr>
      <vt:lpstr>Marble</vt:lpstr>
      <vt:lpstr>10_Default Design</vt:lpstr>
      <vt:lpstr>11_Default Design</vt:lpstr>
      <vt:lpstr>13_Default Design</vt:lpstr>
      <vt:lpstr>14_Default Design</vt:lpstr>
      <vt:lpstr>15_Default Design</vt:lpstr>
      <vt:lpstr>18_Default Design</vt:lpstr>
      <vt:lpstr>17_Default Design</vt:lpstr>
      <vt:lpstr>20_Default Design</vt:lpstr>
      <vt:lpstr>22_Default Design</vt:lpstr>
      <vt:lpstr>29_Default Design</vt:lpstr>
      <vt:lpstr>30_Default Design</vt:lpstr>
      <vt:lpstr>34_Default Design</vt:lpstr>
      <vt:lpstr>35_Default Design</vt:lpstr>
      <vt:lpstr>37_Default Design</vt:lpstr>
      <vt:lpstr>24_Contemporary Portrait</vt:lpstr>
      <vt:lpstr>41_Default Design</vt:lpstr>
      <vt:lpstr>6_Default Design</vt:lpstr>
      <vt:lpstr>48_Default Design</vt:lpstr>
      <vt:lpstr>49_Default Design</vt:lpstr>
      <vt:lpstr>51_Default Design</vt:lpstr>
      <vt:lpstr>1_CE Master</vt:lpstr>
      <vt:lpstr>56_Default Design</vt:lpstr>
      <vt:lpstr>42_Default Design</vt:lpstr>
      <vt:lpstr>58_Default Design</vt:lpstr>
      <vt:lpstr>59_Default Design</vt:lpstr>
      <vt:lpstr>60_Default Design</vt:lpstr>
      <vt:lpstr>61_Default Design</vt:lpstr>
      <vt:lpstr>62_Default Design</vt:lpstr>
      <vt:lpstr>16_Default Design</vt:lpstr>
      <vt:lpstr>23_Default Design</vt:lpstr>
      <vt:lpstr>26_Default Design</vt:lpstr>
      <vt:lpstr>36_Default Design</vt:lpstr>
      <vt:lpstr>66_Default Design</vt:lpstr>
      <vt:lpstr>68_Default Design</vt:lpstr>
      <vt:lpstr>69_Default Design</vt:lpstr>
      <vt:lpstr>70_Default Design</vt:lpstr>
      <vt:lpstr>72_Default Design</vt:lpstr>
      <vt:lpstr>79_Default Design</vt:lpstr>
      <vt:lpstr>75_Default Design</vt:lpstr>
      <vt:lpstr>80_Default Design</vt:lpstr>
      <vt:lpstr>7_Contemporary Portrait</vt:lpstr>
      <vt:lpstr>6_Contemporary Portrait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Cultural Metaphors</vt:lpstr>
      <vt:lpstr> Cultural Metaphors</vt:lpstr>
      <vt:lpstr>PowerPoint Presentation</vt:lpstr>
      <vt:lpstr>PowerPoint Presentation</vt:lpstr>
      <vt:lpstr> Cultural Metaphors</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 Cultural Metaphors</vt:lpstr>
      <vt:lpstr>PowerPoint Presentation</vt:lpstr>
      <vt:lpstr>Gannon and Pillai's European Cultural Metaphors include</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7 August 2023</vt:lpstr>
      <vt:lpstr>Martin J. Gannon and Rajnandini Pillai Understanding Global Cultures</vt:lpstr>
      <vt:lpstr>“Classics" in the Anthropology of Europe</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PowerPoint Presentation</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Martin J. Gannon and Rajnandini Pillai 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Martin J. Gannon and Rajnandini Pillai Understanding Global Cultures</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Martin J. Gannon and Rajnandini Pillai Understanding Global Cultures</vt:lpstr>
      <vt:lpstr>Martin J. Gannon and Rajnandini Pillai Understanding Global Cultures</vt:lpstr>
      <vt:lpstr>Martin J. Gannon and Rajnandini Pillai Understanding Global Cultures</vt:lpstr>
      <vt:lpstr>PowerPoint Presentation</vt:lpstr>
      <vt:lpstr>PowerPoint Presentation</vt:lpstr>
      <vt:lpstr>Martin J. Gannon and Rajnandini Pillai Understanding Global Cultures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David I. Kertzer Europe in the Anthropological Imagination</vt:lpstr>
      <vt:lpstr>David I. Kertzer Europe in the Anthropological Imagination</vt:lpstr>
      <vt:lpstr>Martin J. Gannon and Rajnandini Pillai Understanding Global Cultures</vt:lpstr>
      <vt:lpstr>PowerPoint Presentation</vt:lpstr>
    </vt:vector>
  </TitlesOfParts>
  <Company>soc/anth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Anthropology</dc:title>
  <dc:creator>troufs</dc:creator>
  <cp:lastModifiedBy>Tim Roufs</cp:lastModifiedBy>
  <cp:revision>1586</cp:revision>
  <cp:lastPrinted>1601-01-01T00:00:00Z</cp:lastPrinted>
  <dcterms:created xsi:type="dcterms:W3CDTF">2002-07-30T18:59:13Z</dcterms:created>
  <dcterms:modified xsi:type="dcterms:W3CDTF">2026-01-05T07:50:25Z</dcterms:modified>
</cp:coreProperties>
</file>