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9" r:id="rId1"/>
    <p:sldMasterId id="2147484029" r:id="rId2"/>
    <p:sldMasterId id="2147484041" r:id="rId3"/>
    <p:sldMasterId id="2147484053" r:id="rId4"/>
    <p:sldMasterId id="2147484910" r:id="rId5"/>
    <p:sldMasterId id="2147484922" r:id="rId6"/>
    <p:sldMasterId id="2147484934" r:id="rId7"/>
    <p:sldMasterId id="2147484946" r:id="rId8"/>
    <p:sldMasterId id="2147485164" r:id="rId9"/>
    <p:sldMasterId id="2147485623" r:id="rId10"/>
    <p:sldMasterId id="2147485923" r:id="rId11"/>
    <p:sldMasterId id="2147486007" r:id="rId12"/>
    <p:sldMasterId id="2147486031" r:id="rId13"/>
    <p:sldMasterId id="2147486175" r:id="rId14"/>
    <p:sldMasterId id="2147486247" r:id="rId15"/>
  </p:sldMasterIdLst>
  <p:notesMasterIdLst>
    <p:notesMasterId r:id="rId189"/>
  </p:notesMasterIdLst>
  <p:handoutMasterIdLst>
    <p:handoutMasterId r:id="rId190"/>
  </p:handoutMasterIdLst>
  <p:sldIdLst>
    <p:sldId id="1677" r:id="rId16"/>
    <p:sldId id="3320" r:id="rId17"/>
    <p:sldId id="3322" r:id="rId18"/>
    <p:sldId id="3324" r:id="rId19"/>
    <p:sldId id="3629" r:id="rId20"/>
    <p:sldId id="466" r:id="rId21"/>
    <p:sldId id="3318" r:id="rId22"/>
    <p:sldId id="1880" r:id="rId23"/>
    <p:sldId id="3635" r:id="rId24"/>
    <p:sldId id="3636" r:id="rId25"/>
    <p:sldId id="1513" r:id="rId26"/>
    <p:sldId id="1514" r:id="rId27"/>
    <p:sldId id="1515" r:id="rId28"/>
    <p:sldId id="3637" r:id="rId29"/>
    <p:sldId id="3319" r:id="rId30"/>
    <p:sldId id="3638" r:id="rId31"/>
    <p:sldId id="3639" r:id="rId32"/>
    <p:sldId id="3690" r:id="rId33"/>
    <p:sldId id="1055" r:id="rId34"/>
    <p:sldId id="1313" r:id="rId35"/>
    <p:sldId id="1057" r:id="rId36"/>
    <p:sldId id="1326" r:id="rId37"/>
    <p:sldId id="1056" r:id="rId38"/>
    <p:sldId id="1431" r:id="rId39"/>
    <p:sldId id="3641" r:id="rId40"/>
    <p:sldId id="753" r:id="rId41"/>
    <p:sldId id="1314" r:id="rId42"/>
    <p:sldId id="1641" r:id="rId43"/>
    <p:sldId id="1053" r:id="rId44"/>
    <p:sldId id="1054" r:id="rId45"/>
    <p:sldId id="3642" r:id="rId46"/>
    <p:sldId id="1315" r:id="rId47"/>
    <p:sldId id="1317" r:id="rId48"/>
    <p:sldId id="3643" r:id="rId49"/>
    <p:sldId id="3644" r:id="rId50"/>
    <p:sldId id="1318" r:id="rId51"/>
    <p:sldId id="1061" r:id="rId52"/>
    <p:sldId id="1063" r:id="rId53"/>
    <p:sldId id="3645" r:id="rId54"/>
    <p:sldId id="1319" r:id="rId55"/>
    <p:sldId id="1764" r:id="rId56"/>
    <p:sldId id="1763" r:id="rId57"/>
    <p:sldId id="3646" r:id="rId58"/>
    <p:sldId id="3647" r:id="rId59"/>
    <p:sldId id="1762" r:id="rId60"/>
    <p:sldId id="3648" r:id="rId61"/>
    <p:sldId id="1765" r:id="rId62"/>
    <p:sldId id="1642" r:id="rId63"/>
    <p:sldId id="1320" r:id="rId64"/>
    <p:sldId id="796" r:id="rId65"/>
    <p:sldId id="1329" r:id="rId66"/>
    <p:sldId id="3649" r:id="rId67"/>
    <p:sldId id="892" r:id="rId68"/>
    <p:sldId id="3650" r:id="rId69"/>
    <p:sldId id="958" r:id="rId70"/>
    <p:sldId id="797" r:id="rId71"/>
    <p:sldId id="3651" r:id="rId72"/>
    <p:sldId id="3652" r:id="rId73"/>
    <p:sldId id="758" r:id="rId74"/>
    <p:sldId id="3653" r:id="rId75"/>
    <p:sldId id="3654" r:id="rId76"/>
    <p:sldId id="3655" r:id="rId77"/>
    <p:sldId id="762" r:id="rId78"/>
    <p:sldId id="763" r:id="rId79"/>
    <p:sldId id="772" r:id="rId80"/>
    <p:sldId id="773" r:id="rId81"/>
    <p:sldId id="1960" r:id="rId82"/>
    <p:sldId id="774" r:id="rId83"/>
    <p:sldId id="775" r:id="rId84"/>
    <p:sldId id="957" r:id="rId85"/>
    <p:sldId id="776" r:id="rId86"/>
    <p:sldId id="777" r:id="rId87"/>
    <p:sldId id="778" r:id="rId88"/>
    <p:sldId id="779" r:id="rId89"/>
    <p:sldId id="780" r:id="rId90"/>
    <p:sldId id="3656" r:id="rId91"/>
    <p:sldId id="960" r:id="rId92"/>
    <p:sldId id="782" r:id="rId93"/>
    <p:sldId id="783" r:id="rId94"/>
    <p:sldId id="784" r:id="rId95"/>
    <p:sldId id="3657" r:id="rId96"/>
    <p:sldId id="786" r:id="rId97"/>
    <p:sldId id="787" r:id="rId98"/>
    <p:sldId id="788" r:id="rId99"/>
    <p:sldId id="789" r:id="rId100"/>
    <p:sldId id="1389" r:id="rId101"/>
    <p:sldId id="3658" r:id="rId102"/>
    <p:sldId id="791" r:id="rId103"/>
    <p:sldId id="3659" r:id="rId104"/>
    <p:sldId id="793" r:id="rId105"/>
    <p:sldId id="794" r:id="rId106"/>
    <p:sldId id="795" r:id="rId107"/>
    <p:sldId id="1759" r:id="rId108"/>
    <p:sldId id="1766" r:id="rId109"/>
    <p:sldId id="1685" r:id="rId110"/>
    <p:sldId id="734" r:id="rId111"/>
    <p:sldId id="3660" r:id="rId112"/>
    <p:sldId id="3661" r:id="rId113"/>
    <p:sldId id="3662" r:id="rId114"/>
    <p:sldId id="3663" r:id="rId115"/>
    <p:sldId id="861" r:id="rId116"/>
    <p:sldId id="3664" r:id="rId117"/>
    <p:sldId id="963" r:id="rId118"/>
    <p:sldId id="3665" r:id="rId119"/>
    <p:sldId id="1328" r:id="rId120"/>
    <p:sldId id="970" r:id="rId121"/>
    <p:sldId id="1961" r:id="rId122"/>
    <p:sldId id="969" r:id="rId123"/>
    <p:sldId id="1644" r:id="rId124"/>
    <p:sldId id="3666" r:id="rId125"/>
    <p:sldId id="961" r:id="rId126"/>
    <p:sldId id="1064" r:id="rId127"/>
    <p:sldId id="3667" r:id="rId128"/>
    <p:sldId id="1804" r:id="rId129"/>
    <p:sldId id="827" r:id="rId130"/>
    <p:sldId id="3668" r:id="rId131"/>
    <p:sldId id="3669" r:id="rId132"/>
    <p:sldId id="966" r:id="rId133"/>
    <p:sldId id="1438" r:id="rId134"/>
    <p:sldId id="3670" r:id="rId135"/>
    <p:sldId id="3671" r:id="rId136"/>
    <p:sldId id="1324" r:id="rId137"/>
    <p:sldId id="3672" r:id="rId138"/>
    <p:sldId id="1012" r:id="rId139"/>
    <p:sldId id="1004" r:id="rId140"/>
    <p:sldId id="3673" r:id="rId141"/>
    <p:sldId id="1645" r:id="rId142"/>
    <p:sldId id="1025" r:id="rId143"/>
    <p:sldId id="965" r:id="rId144"/>
    <p:sldId id="749" r:id="rId145"/>
    <p:sldId id="900" r:id="rId146"/>
    <p:sldId id="1646" r:id="rId147"/>
    <p:sldId id="1647" r:id="rId148"/>
    <p:sldId id="1440" r:id="rId149"/>
    <p:sldId id="1441" r:id="rId150"/>
    <p:sldId id="1325" r:id="rId151"/>
    <p:sldId id="1442" r:id="rId152"/>
    <p:sldId id="3674" r:id="rId153"/>
    <p:sldId id="1330" r:id="rId154"/>
    <p:sldId id="1331" r:id="rId155"/>
    <p:sldId id="973" r:id="rId156"/>
    <p:sldId id="1443" r:id="rId157"/>
    <p:sldId id="1445" r:id="rId158"/>
    <p:sldId id="1648" r:id="rId159"/>
    <p:sldId id="703" r:id="rId160"/>
    <p:sldId id="1457" r:id="rId161"/>
    <p:sldId id="1458" r:id="rId162"/>
    <p:sldId id="3675" r:id="rId163"/>
    <p:sldId id="1455" r:id="rId164"/>
    <p:sldId id="1456" r:id="rId165"/>
    <p:sldId id="1806" r:id="rId166"/>
    <p:sldId id="3134" r:id="rId167"/>
    <p:sldId id="1524" r:id="rId168"/>
    <p:sldId id="1805" r:id="rId169"/>
    <p:sldId id="1926" r:id="rId170"/>
    <p:sldId id="3676" r:id="rId171"/>
    <p:sldId id="1927" r:id="rId172"/>
    <p:sldId id="3677" r:id="rId173"/>
    <p:sldId id="1929" r:id="rId174"/>
    <p:sldId id="3678" r:id="rId175"/>
    <p:sldId id="3679" r:id="rId176"/>
    <p:sldId id="1928" r:id="rId177"/>
    <p:sldId id="3680" r:id="rId178"/>
    <p:sldId id="3681" r:id="rId179"/>
    <p:sldId id="3682" r:id="rId180"/>
    <p:sldId id="3683" r:id="rId181"/>
    <p:sldId id="3684" r:id="rId182"/>
    <p:sldId id="830" r:id="rId183"/>
    <p:sldId id="1332" r:id="rId184"/>
    <p:sldId id="1919" r:id="rId185"/>
    <p:sldId id="3687" r:id="rId186"/>
    <p:sldId id="3688" r:id="rId187"/>
    <p:sldId id="3689" r:id="rId18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583"/>
    <a:srgbClr val="000000"/>
    <a:srgbClr val="FFFFFF"/>
    <a:srgbClr val="0070C0"/>
    <a:srgbClr val="FFD961"/>
    <a:srgbClr val="BADDE1"/>
    <a:srgbClr val="FFFFCD"/>
    <a:srgbClr val="FFFFAF"/>
    <a:srgbClr val="000600"/>
    <a:srgbClr val="91E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5" autoAdjust="0"/>
    <p:restoredTop sz="94660"/>
  </p:normalViewPr>
  <p:slideViewPr>
    <p:cSldViewPr snapToGrid="0">
      <p:cViewPr>
        <p:scale>
          <a:sx n="66" d="100"/>
          <a:sy n="66" d="100"/>
        </p:scale>
        <p:origin x="436" y="220"/>
      </p:cViewPr>
      <p:guideLst>
        <p:guide orient="horz" pos="2103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presProps" Target="presProps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tableStyles" Target="tableStyle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0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3.xml"/><Relationship Id="rId13" Type="http://schemas.openxmlformats.org/officeDocument/2006/relationships/slide" Target="slides/slide97.xml"/><Relationship Id="rId18" Type="http://schemas.openxmlformats.org/officeDocument/2006/relationships/slide" Target="slides/slide156.xml"/><Relationship Id="rId3" Type="http://schemas.openxmlformats.org/officeDocument/2006/relationships/slide" Target="slides/slide8.xml"/><Relationship Id="rId7" Type="http://schemas.openxmlformats.org/officeDocument/2006/relationships/slide" Target="slides/slide12.xml"/><Relationship Id="rId12" Type="http://schemas.openxmlformats.org/officeDocument/2006/relationships/slide" Target="slides/slide96.xml"/><Relationship Id="rId17" Type="http://schemas.openxmlformats.org/officeDocument/2006/relationships/slide" Target="slides/slide154.xml"/><Relationship Id="rId2" Type="http://schemas.openxmlformats.org/officeDocument/2006/relationships/slide" Target="slides/slide7.xml"/><Relationship Id="rId16" Type="http://schemas.openxmlformats.org/officeDocument/2006/relationships/slide" Target="slides/slide153.xml"/><Relationship Id="rId1" Type="http://schemas.openxmlformats.org/officeDocument/2006/relationships/slide" Target="slides/slide6.xml"/><Relationship Id="rId6" Type="http://schemas.openxmlformats.org/officeDocument/2006/relationships/slide" Target="slides/slide11.xml"/><Relationship Id="rId11" Type="http://schemas.openxmlformats.org/officeDocument/2006/relationships/slide" Target="slides/slide95.xml"/><Relationship Id="rId5" Type="http://schemas.openxmlformats.org/officeDocument/2006/relationships/slide" Target="slides/slide10.xml"/><Relationship Id="rId15" Type="http://schemas.openxmlformats.org/officeDocument/2006/relationships/slide" Target="slides/slide126.xml"/><Relationship Id="rId10" Type="http://schemas.openxmlformats.org/officeDocument/2006/relationships/slide" Target="slides/slide94.xml"/><Relationship Id="rId19" Type="http://schemas.openxmlformats.org/officeDocument/2006/relationships/slide" Target="slides/slide166.xml"/><Relationship Id="rId4" Type="http://schemas.openxmlformats.org/officeDocument/2006/relationships/slide" Target="slides/slide9.xml"/><Relationship Id="rId9" Type="http://schemas.openxmlformats.org/officeDocument/2006/relationships/slide" Target="slides/slide93.xml"/><Relationship Id="rId14" Type="http://schemas.openxmlformats.org/officeDocument/2006/relationships/slide" Target="slides/slide1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FEB9EEB-AC0C-41B8-84E9-0373B1DA9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9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0C47849C-5A47-4F1B-8347-87C15C111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96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959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84FDD-5C58-4A66-9D84-5025DFC75FA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E1789E-4D06-48D8-A375-E8D7F5692A3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038814-04B8-4943-8F0B-31FD555D469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03A99E-BADD-4E54-A85D-0EC5D9ABCF9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C02344-DD58-479F-9969-89F1CF4BF6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33BAD-4A70-4134-A90C-EAEECF8DFC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A6CF2-7150-4EEA-A430-AE68A0497F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3A5FD1-D2EB-4D6C-B05E-46E61BA55F5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15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F162EF-2E51-47D8-ABC9-52A7AD1BE04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62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36E11B-766B-4B60-8D9A-B98675F2FE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C088A-098E-43E8-8F61-2B0ECD8E111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09BB81-342F-4351-8704-B69611E03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2A5A9-801A-4644-9722-571124C1072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54497A-FCAC-467E-8881-72F4D758891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460D78-4D95-4738-A663-177241A3796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E4BD6A-5883-48EF-962F-A96D0E1A55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321D9C-6952-4305-8639-9889BC58715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74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9F631E-5D2A-415C-8CDA-A662517647B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08F9BF-56AC-498E-A68D-68AB8B84420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B7466E-27A4-4973-A0F6-2B76F2086FE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A586B-843D-4B87-BBB7-47E269D6229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83EFB-D684-4919-8F05-3374BF5D8B33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CBEB2E-0380-4454-98E8-CA2D61B4A43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C2E4CB-2981-477A-BAF4-DFB4F84F6D5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8BE16F-160E-4630-83C4-FA6406FF798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C603A5-5BAB-4419-A854-F7F2E2BC166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379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B95D0-4869-40AD-ABB0-7810E2FD0C0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4C8164-EBFE-4353-96B7-CBE88BC0700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5A2A8B-7905-446C-B0C6-97A4817B8ED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959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88A2F-F635-49AE-93CD-3C24BD8FF11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2200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4566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286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35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 txBox="1">
            <a:spLocks noGrp="1" noChangeArrowheads="1"/>
          </p:cNvSpPr>
          <p:nvPr/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615B5-CFBD-41C1-99F2-B00AC082FCA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6E682E-35AB-43F6-A641-90AE9A87C2FB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1A427D-9773-4348-926E-8519155A69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075F-47D0-4802-94E4-3A802AA797EB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E948-F895-4013-BF92-366EFFA03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4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8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855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303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06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163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7689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600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780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36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968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036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B4E8F-A5FD-4796-98C6-43AF6099A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DB62F-2173-4FC4-B3E8-7A505C716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514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1B176-3BA0-4DBD-BDE6-DE1507C6C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93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68415-D528-422F-9186-0577E5929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884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F5286-469B-425A-AEA6-C33F54A0A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373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B24D-4BF0-4AD7-BA85-9DC9978E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827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81963-E2B4-4009-8E4D-B608AD5FD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A179B-0AF3-4CBF-95A2-56630620C8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0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52B2-AD99-4244-B9C7-EB8F23A40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739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1F8C0-92F6-4DCB-9932-E9DA3CFBB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434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B5D47-998C-4437-B010-C0BD2EEC7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80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4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866690D-9437-4BE3-BF2D-B65471C254B8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93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5A3F7-59B9-42A8-8AAA-9510B76209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0177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389CC-8D6A-45F9-BEB9-4DE5D8F969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143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C688-172D-49BD-9476-E977B1C1B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37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C7CD-AFB9-4761-B02C-14F271256A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84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F9903-224E-491E-B40D-6CA8F13986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4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308-0EE6-4378-A0D3-62EBC12525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48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4671-EFAC-41ED-96A8-5D0B0B049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6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56FF-408B-4E67-8A10-C2638FFF14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908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E5BA6-99C2-448C-B409-DFCD80A5D8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81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52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52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B2F0-FC92-449D-A796-AEF54E25B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092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856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9436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9067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0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7709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7567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119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154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6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2588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2882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5510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7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523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7129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532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2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6786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0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44" y="1885950"/>
            <a:ext cx="4021667" cy="417195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9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294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17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7912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71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046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4045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225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11" y="228600"/>
            <a:ext cx="6036733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28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DE66-0E29-45F4-813C-C80E0FA35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988DA-493C-4160-A8D5-CA0600A6B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EA33-D003-435A-82A0-DF3A7732C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8DD-56F9-4985-A93C-EF1F078ED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8535D-6635-4E1C-B7E0-66CAD01F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E331-3866-416C-9E66-63870BFC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8022A-9D9B-4AC4-93F9-D1C63F4D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1FB44-B2EC-44A3-8E7C-311BA009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C686-E176-40A4-A884-06B7D9255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1DE7-E7D7-4FBF-AD3B-B57758D1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F2C5-C97A-4EF9-8208-910D72A23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72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FCB6A4-A3BA-4570-BECD-D199A02C472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3DD7D-D355-4468-8CD8-7D8BF4D391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0982839-C0A7-40B7-B132-E2B5D0FBD12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AD26389-9545-45BA-BF81-68C412580DF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F345DC-9FA1-426B-9338-39E7CAFBC4A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7E2FEF-65B5-4F74-9145-7E252F1A712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CD3BD6-8DEE-42CF-9BC2-3E7EFEB721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4EDB6E3-2689-4AAC-A9F1-AD2115E71AD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1CEDACD-7602-48F7-A3B3-CCBBE21ECE0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53FF599-6F2A-4222-AF29-FEC3CC8634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ED2C91-EE16-4791-903E-89893883324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1FFA3F-0529-47EE-AF88-438232F16B2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6797D-333A-4C39-B5D1-96373ADC429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CA95195-6071-4C8F-85D5-A9298C7D7ED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92821-B1E5-4D3E-ABF9-D495292D418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532446-A9E8-4F0F-A87F-856B24F33D8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51BE6C5-F862-431A-A625-9D1A8DC307D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2E96AE-28E5-4C2B-814A-AC280434BAE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94B4F53-C1EF-4049-9C80-91A8783D320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63A11C-B25D-46F8-B798-36A813BEB91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04ECC4B-5B79-4AE2-AF62-15C7F2F1D6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7806D5-08C1-41C8-BE9F-898D222DB95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2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68471B56-0774-4879-8F5D-568B400280E9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F0D915F0-6ADC-4425-AF73-181A7B3D64B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8F4086E4-4492-491C-806F-AD7094D7E469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728B17B-4A95-4CA7-AB1D-D9F14F4760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51DE1A4-87EF-4C3F-9D8B-E4A667CD866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0DD093C-14AF-4236-9FC3-0A7B51453D1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426E5A6-F9AE-43B5-AF35-99693485FF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8DC04F0-10AA-46BC-931C-8C63A6637E6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B651B53-133F-4F63-B637-1368F6116A8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42E81DD-1BE7-457D-BC91-4D2D6CE3FDE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E2A93C2-A705-407F-8861-6A2987669F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66"/>
            <a:ext cx="6021387" cy="58943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F0F-8F84-4EF4-8C6B-E45EB315D982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6052-CEDA-4996-B0D5-CDB3AE60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1B332-DB63-4A9B-92C8-BF70426063E2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7A42B-86B8-4EF2-ADBC-59228D67F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2F3B2-A2C3-45D6-A922-518BE38CB4C7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4D5F-D54D-4B73-87CE-30414C135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ADA-0C66-4EE5-AE8C-FA99F21BE299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BC79-94DF-4788-AE69-8C17ECF59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7C7AE-204F-40A2-A898-DBEF07C3C0C5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8F95E-0BCB-4EA3-9EA1-56884996F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E6BBD-03A4-4B88-BE2E-7251B597D570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D038A-AC0E-4820-AB12-6290769B9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D5B0D-8B78-4EA6-B605-1AFD6C63110D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9715E-342C-497C-BD08-0F57A8AD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15E7A-FEC2-4FF9-AFA7-FF3947044BF6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F5068-0E2B-45BE-A48A-0295EA31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EB83A-B315-4461-B399-15DBBC63F473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744D-6C58-498D-9893-8F6682F9B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048E-7234-4B6D-9338-95B963C1EC0A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09A30-68E4-4498-A251-8B21F5EAC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5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24" r:id="rId1"/>
    <p:sldLayoutId id="2147485625" r:id="rId2"/>
    <p:sldLayoutId id="2147485626" r:id="rId3"/>
    <p:sldLayoutId id="2147485627" r:id="rId4"/>
    <p:sldLayoutId id="2147485628" r:id="rId5"/>
    <p:sldLayoutId id="2147485629" r:id="rId6"/>
    <p:sldLayoutId id="2147485630" r:id="rId7"/>
    <p:sldLayoutId id="2147485631" r:id="rId8"/>
    <p:sldLayoutId id="2147485632" r:id="rId9"/>
    <p:sldLayoutId id="2147485633" r:id="rId10"/>
    <p:sldLayoutId id="214748563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03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24" r:id="rId1"/>
    <p:sldLayoutId id="2147485925" r:id="rId2"/>
    <p:sldLayoutId id="2147485926" r:id="rId3"/>
    <p:sldLayoutId id="2147485927" r:id="rId4"/>
    <p:sldLayoutId id="2147485928" r:id="rId5"/>
    <p:sldLayoutId id="2147485929" r:id="rId6"/>
    <p:sldLayoutId id="2147485930" r:id="rId7"/>
    <p:sldLayoutId id="2147485931" r:id="rId8"/>
    <p:sldLayoutId id="2147485932" r:id="rId9"/>
    <p:sldLayoutId id="2147485933" r:id="rId10"/>
    <p:sldLayoutId id="2147485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3650880-9366-4937-A845-9D537F99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5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4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5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4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5" y="617538"/>
            <a:ext cx="7793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B7BD9B-7A7B-4797-8EA7-D229A18524BF}" type="slidenum">
              <a:rPr lang="en-US">
                <a:solidFill>
                  <a:srgbClr val="000000"/>
                </a:solidFill>
                <a:latin typeface="Tahoma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32" r:id="rId1"/>
    <p:sldLayoutId id="2147486033" r:id="rId2"/>
    <p:sldLayoutId id="2147486034" r:id="rId3"/>
    <p:sldLayoutId id="2147486035" r:id="rId4"/>
    <p:sldLayoutId id="2147486036" r:id="rId5"/>
    <p:sldLayoutId id="2147486037" r:id="rId6"/>
    <p:sldLayoutId id="2147486038" r:id="rId7"/>
    <p:sldLayoutId id="2147486039" r:id="rId8"/>
    <p:sldLayoutId id="2147486040" r:id="rId9"/>
    <p:sldLayoutId id="2147486041" r:id="rId10"/>
    <p:sldLayoutId id="214748604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63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84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244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471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8" r:id="rId1"/>
    <p:sldLayoutId id="2147486249" r:id="rId2"/>
    <p:sldLayoutId id="2147486250" r:id="rId3"/>
    <p:sldLayoutId id="2147486251" r:id="rId4"/>
    <p:sldLayoutId id="2147486252" r:id="rId5"/>
    <p:sldLayoutId id="2147486253" r:id="rId6"/>
    <p:sldLayoutId id="2147486254" r:id="rId7"/>
    <p:sldLayoutId id="2147486255" r:id="rId8"/>
    <p:sldLayoutId id="2147486256" r:id="rId9"/>
    <p:sldLayoutId id="2147486257" r:id="rId10"/>
    <p:sldLayoutId id="214748625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5pPr>
      <a:lvl6pPr marL="40640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6pPr>
      <a:lvl7pPr marL="81281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7pPr>
      <a:lvl8pPr marL="1219215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8pPr>
      <a:lvl9pPr marL="1625620" algn="l" rtl="0" fontAlgn="base">
        <a:spcBef>
          <a:spcPct val="0"/>
        </a:spcBef>
        <a:spcAft>
          <a:spcPct val="0"/>
        </a:spcAft>
        <a:defRPr kumimoji="1" sz="3556">
          <a:solidFill>
            <a:schemeClr val="tx2"/>
          </a:solidFill>
          <a:latin typeface="Arial Black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177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9" r:id="rId1"/>
    <p:sldLayoutId id="2147484630" r:id="rId2"/>
    <p:sldLayoutId id="2147484631" r:id="rId3"/>
    <p:sldLayoutId id="2147484632" r:id="rId4"/>
    <p:sldLayoutId id="2147484633" r:id="rId5"/>
    <p:sldLayoutId id="2147484634" r:id="rId6"/>
    <p:sldLayoutId id="2147484635" r:id="rId7"/>
    <p:sldLayoutId id="2147484636" r:id="rId8"/>
    <p:sldLayoutId id="2147484637" r:id="rId9"/>
    <p:sldLayoutId id="2147484638" r:id="rId10"/>
    <p:sldLayoutId id="21474846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09812D4-9873-4911-82F1-ACF7D3B1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  <p:sldLayoutId id="2147484660" r:id="rId10"/>
    <p:sldLayoutId id="2147484661" r:id="rId11"/>
    <p:sldLayoutId id="21474846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929C5F8-760E-42DE-8B7F-E8F99F2D96F4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1" r:id="rId1"/>
    <p:sldLayoutId id="2147484912" r:id="rId2"/>
    <p:sldLayoutId id="2147484913" r:id="rId3"/>
    <p:sldLayoutId id="2147484914" r:id="rId4"/>
    <p:sldLayoutId id="2147484915" r:id="rId5"/>
    <p:sldLayoutId id="2147484916" r:id="rId6"/>
    <p:sldLayoutId id="2147484917" r:id="rId7"/>
    <p:sldLayoutId id="2147484918" r:id="rId8"/>
    <p:sldLayoutId id="2147484919" r:id="rId9"/>
    <p:sldLayoutId id="2147484920" r:id="rId10"/>
    <p:sldLayoutId id="2147484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0F60B05A-8A16-494C-9CA8-394F783BFA15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2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rtl="0" fontAlgn="base">
              <a:spcAft>
                <a:spcPct val="0"/>
              </a:spcAft>
              <a:defRPr/>
            </a:pPr>
            <a:fld id="{B0142987-C064-45A3-B920-988788DD0447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59B1B29-1EDD-44D6-A8FD-965EF1016AC5}" type="datetimeFigureOut">
              <a:rPr lang="en-US"/>
              <a:pPr>
                <a:defRPr/>
              </a:pPr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4BFC8AE-B93B-4581-8A79-20F44AA6F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romaniworld.com/gal41.htm" TargetMode="Externa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Boxty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8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oxty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7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blinpass.com/dublin-attractions/the-boxty-house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s184.photobucket.com/albums/x318/RennyBA/StPatricksDayOslo2008/IrishStew.jpg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7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umbo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Jambalaya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Louisiana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ajuncrawfishpie.com/cajun-recipes.html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jun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n.wikipedia.org/wiki/Creole_peoples#Louisiana" TargetMode="Externa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Louisiana_Creole_cuisine" TargetMode="Externa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nola.com/175years/index.ssf/2012/02/paul_prudhomme_the_times-picay.html" TargetMode="Externa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ZAC_biscuit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Pavlova_(food)" TargetMode="Externa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gomery,_Minnesota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3.xml"/><Relationship Id="rId4" Type="http://schemas.openxmlformats.org/officeDocument/2006/relationships/hyperlink" Target="http://www.montgomerymn.org/" TargetMode="Externa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budgeteer.com/community/4121672-simple-cooking-leads-success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9.gif"/><Relationship Id="rId5" Type="http://schemas.openxmlformats.org/officeDocument/2006/relationships/hyperlink" Target="http://www.d.umn.edu/cla/faculty/troufs/anth1095/Slovenia.html#title" TargetMode="External"/><Relationship Id="rId4" Type="http://schemas.openxmlformats.org/officeDocument/2006/relationships/image" Target="../media/image108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7.xml"/><Relationship Id="rId4" Type="http://schemas.openxmlformats.org/officeDocument/2006/relationships/hyperlink" Target="https://www.usatoday.com/story/entertainment/celebrities/2020/11/08/alex-trebek-dies-ken-jennings-james-holzhauer-more-pay-tribute/6214106002/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2.png"/><Relationship Id="rId5" Type="http://schemas.openxmlformats.org/officeDocument/2006/relationships/hyperlink" Target="http://www.duluthbudgeteer.com/community/4121672-simple-cooking-leads-success" TargetMode="External"/><Relationship Id="rId4" Type="http://schemas.openxmlformats.org/officeDocument/2006/relationships/image" Target="../media/image111.gi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4.png"/><Relationship Id="rId4" Type="http://schemas.openxmlformats.org/officeDocument/2006/relationships/hyperlink" Target="http://www.mprnews.org/story/2016/09/13/npr-pho-central-to-vietnamese-identity" TargetMode="Externa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6.gif"/><Relationship Id="rId4" Type="http://schemas.openxmlformats.org/officeDocument/2006/relationships/hyperlink" Target="https://www.travelwisconsin.com/events/fairs-festivals/booya-days-40367" TargetMode="Externa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1/08/11/arts/television/jeopardy-mike-richards-mayim-bialik-new-host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6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8.jpg"/><Relationship Id="rId4" Type="http://schemas.openxmlformats.org/officeDocument/2006/relationships/hyperlink" Target="https://www.nytimes.com/2021/08/23/business/mayim-bialik-jeopardy-host.html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en.wikipedia.org/wiki/Haggis" TargetMode="External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urtl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en.wikipedia.org/wiki/Finnan_haddie" TargetMode="External"/><Relationship Id="rId1" Type="http://schemas.openxmlformats.org/officeDocument/2006/relationships/slideLayout" Target="../slideLayouts/slideLayout9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en.wikipedia.org/wiki/Cullen_Skink" TargetMode="External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marthaandme.wordpress.com/2009/08/07/eating-our-way-across-the-uk/" TargetMode="External"/><Relationship Id="rId1" Type="http://schemas.openxmlformats.org/officeDocument/2006/relationships/slideLayout" Target="../slideLayouts/slideLayout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n.wikipedia.org/wiki/Spurtle" TargetMode="External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onald_Trum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y_Anne_MacLeod_Trum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n.wikipedia.org/wiki/Tong,_Lewis" TargetMode="Externa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ighland_catt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Tokaji" TargetMode="Externa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z.bme.hu/hungary/cuisine/cuisine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olbas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ausage_making-H-1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ngariansupper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hungariansupper.com/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lmeatsanddeli.com/products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dhaleb.com/food-type/meat/steak-tartare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1/hi/world/europe/4307700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ngary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4.xml"/><Relationship Id="rId4" Type="http://schemas.openxmlformats.org/officeDocument/2006/relationships/hyperlink" Target="http://en.wikipedia.org/wiki/Hungary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16180" y="4325779"/>
            <a:ext cx="8265404" cy="156966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396821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local groups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1B3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cultural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624134070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503451" y="6567586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817305" y="6393325"/>
            <a:ext cx="1699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www.romaniworld.com/gal41.htm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-43179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5272462" y="5333419"/>
            <a:ext cx="29318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Sándor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Buffo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Rigó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Tata Gypsy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Budapest Gypsy Orchestra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49" y="781050"/>
            <a:ext cx="3152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45622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225876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Hippocrene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2004)</a:t>
            </a: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701" y="445719"/>
            <a:ext cx="6505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4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clues . . . 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14395" y="3111880"/>
            <a:ext cx="7299427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more clue . . . </a:t>
            </a:r>
          </a:p>
        </p:txBody>
      </p:sp>
    </p:spTree>
    <p:extLst>
      <p:ext uri="{BB962C8B-B14F-4D97-AF65-F5344CB8AC3E}">
        <p14:creationId xmlns:p14="http://schemas.microsoft.com/office/powerpoint/2010/main" val="7120229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485573"/>
            <a:ext cx="73152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boxty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soda bread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Guinness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0" y="791260"/>
            <a:ext cx="8229600" cy="541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78020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and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03065846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5000" contrast="20000"/>
          </a:blip>
          <a:srcRect/>
          <a:stretch>
            <a:fillRect/>
          </a:stretch>
        </p:blipFill>
        <p:spPr bwMode="auto">
          <a:xfrm>
            <a:off x="2210535" y="771984"/>
            <a:ext cx="4712833" cy="534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77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RPC International Publications Ltd.; 2nd edition,1988)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5" name="Picture 4" descr="Of_Soda_Bread_and_Guiness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3951" y="203196"/>
            <a:ext cx="3949104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http://en.wikipedia.org/wiki/Boxty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6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3801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https://www.dublinpass.com/dublin-attractions/the-boxty-house.html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https://www.dublinpass.com/dublin-attractions/the-boxty-house.html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 descr="https://www.dublinpass.com/images_lib/1770051758_gallaghers-sma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0014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dublinpass.com/images_lib/1052146616_BoxtyHouseNew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86" y="2947987"/>
            <a:ext cx="5781675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84201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926" y="5892535"/>
            <a:ext cx="5769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potato dishes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432" y="957924"/>
            <a:ext cx="7315200" cy="488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045071" y="1364372"/>
            <a:ext cx="7049299" cy="429348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“The average consumption of potatoes per person in Ireland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[before the great potato famine of 1845]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was almost 8 lbs / day . . . and sometimes [potatoes were] the sole source of energy. . . .”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(Jeremy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MacVeigh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International Cuisine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 Delmar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Cengage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2009,  p. 147)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45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683672" y="6393259"/>
            <a:ext cx="57694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414" y="5616849"/>
            <a:ext cx="5769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Whole wheat soda bread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(known as “wheaten bread” in Northern Ireland)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00648" y="5863507"/>
            <a:ext cx="6364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are famous for their corned beef and cabbage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428" y="314657"/>
            <a:ext cx="7315200" cy="552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http://s184.photobucket.com/albums/x318/RennyBA/StPatricksDayOslo2008/IrishStew.jpg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0" y="117565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Basket C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706438"/>
            <a:ext cx="360947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6672" y="4063779"/>
            <a:ext cx="3321551" cy="107721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is changing . . .</a:t>
            </a:r>
          </a:p>
        </p:txBody>
      </p:sp>
      <p:sp>
        <p:nvSpPr>
          <p:cNvPr id="2" name="Rectangle 1"/>
          <p:cNvSpPr/>
          <p:nvPr/>
        </p:nvSpPr>
        <p:spPr>
          <a:xfrm>
            <a:off x="5503617" y="575893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Gill &amp; Macmillan, 2009</a:t>
            </a:r>
          </a:p>
        </p:txBody>
      </p:sp>
    </p:spTree>
    <p:extLst>
      <p:ext uri="{BB962C8B-B14F-4D97-AF65-F5344CB8AC3E}">
        <p14:creationId xmlns:p14="http://schemas.microsoft.com/office/powerpoint/2010/main" val="297059137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305" y="2786906"/>
            <a:ext cx="668644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most often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these cultures  are associated with their cuisine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can sometimes even be defined by their cuisine 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8229" y="4694671"/>
            <a:ext cx="670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 they sometimes can even be defined by their cuisine . . 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4271938664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3458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3200" b="1" dirty="0">
                <a:latin typeface="Verdana" pitchFamily="34" charset="0"/>
              </a:rPr>
              <a:t> e.g., Irish “</a:t>
            </a:r>
            <a:r>
              <a:rPr lang="en-US" sz="3200" b="1" dirty="0" err="1">
                <a:latin typeface="Verdana" pitchFamily="34" charset="0"/>
              </a:rPr>
              <a:t>Travellers</a:t>
            </a:r>
            <a:r>
              <a:rPr lang="en-US" sz="32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2000" b="1" dirty="0">
                <a:latin typeface="Verdana" pitchFamily="34" charset="0"/>
              </a:rPr>
              <a:t>sometimes incorrectly called “Gypsies”</a:t>
            </a:r>
            <a:endParaRPr lang="en-US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886200" y="1371601"/>
            <a:ext cx="4572000" cy="18928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Irish Tinkers: The Urbanization of an Itinerant People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 George Gmelch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1985</a:t>
            </a:r>
          </a:p>
        </p:txBody>
      </p:sp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382" y="4459518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813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Compare . . 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8420" y="2589418"/>
            <a:ext cx="2656463" cy="357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gumbo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jambalaya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http://en.wikipedia.org/wiki/Gumbo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Roux-less gumbo with okra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88" y="2542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16" y="977671"/>
            <a:ext cx="7772400" cy="51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http://en.wikipedia.org/wiki/Jambalaya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0862" y="5885281"/>
            <a:ext cx="73442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Jambalaya with shrimp, ham, tomato,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Andouille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sausage</a:t>
            </a:r>
          </a:p>
        </p:txBody>
      </p:sp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89"/>
            <a:ext cx="7769225" cy="445660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4000" b="1" dirty="0"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s://upload.wikimedia.org/wikipedia/commons/thumb/1/1f/Louisiana_regions_map.svg/667px-Louisiana_regions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9" y="901695"/>
            <a:ext cx="6315075" cy="56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Map of the United States with Louisiana highligh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1414030"/>
            <a:ext cx="25717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5848" y="6524563"/>
            <a:ext cx="19111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0467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3" y="114662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3875025"/>
            <a:ext cx="7184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eat, not eat to live.”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77" y="3091530"/>
            <a:ext cx="6686447" cy="309315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and one’s cuisine is often a key factor in one’s own individual and collective identity . . .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889537694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0792" y="1538263"/>
            <a:ext cx="6458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“Cajuns live to eat , not eat to live.”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-16871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219240" y="5616828"/>
            <a:ext cx="6734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Crab Legs,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Crawfish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Étouffée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Shrimp Gumbo, Shrimp, Corn, and Potatoes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820" y="552991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Wikipedia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386136" y="6400525"/>
            <a:ext cx="63645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http://www.cajuncrawfishpie.com/cajun-recipes.html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07683"/>
            <a:ext cx="7184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[ by the way . . . 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local cultures of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should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 confused with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</a:p>
        </p:txBody>
      </p:sp>
    </p:spTree>
    <p:extLst>
      <p:ext uri="{BB962C8B-B14F-4D97-AF65-F5344CB8AC3E}">
        <p14:creationId xmlns:p14="http://schemas.microsoft.com/office/powerpoint/2010/main" val="2224325304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526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451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887" y="1451225"/>
            <a:ext cx="7184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Cajuns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descendants of Acadian exiles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(French-speakers from Acadia in what are now The Maritimes of Eastern Canada)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 the United States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“people of any race or mixture thereof who are descended from settlers in colonial French Louisiana before it became part of the United States in 1803 with the Louisiana Purchase”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3694964" y="6380981"/>
            <a:ext cx="17379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https://en.wikipedia.org/wiki/Cajun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952" y="657451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https://en.wikipedia.org/wiki/Creole_peoples#Louisiana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912966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686800" cy="488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6732" y="4744356"/>
            <a:ext cx="4676318" cy="970644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Creole cuisine is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similar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to Cajun,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but they are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the same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2266950" y="645868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http://en.wikipedia.org/wiki/Louisiana_Creole_cuisine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28373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media.nola.com/175years/photo/paul-prudhommejpg-e8a8a656bf4ff5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0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654873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http://www.nola.com/175years/index.ssf/2012/02/paul_prudhomme_the_times-picay.html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29132" y="4934856"/>
            <a:ext cx="4066718" cy="97064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just ask Paul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Prudhomme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93763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18525997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44" y="0"/>
            <a:ext cx="6885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 rot="5400000" flipH="1" flipV="1">
            <a:off x="3398786" y="4579860"/>
            <a:ext cx="153551" cy="821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10864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6086228"/>
            <a:ext cx="69088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435015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ANZAC biscuits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86" y="527505"/>
            <a:ext cx="76200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12151" y="6401580"/>
            <a:ext cx="21146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http://en.wikipedia.org/wiki/ANZAC_biscuit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7143" y="5486371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3051619"/>
            <a:ext cx="7315200" cy="322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Vegemite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ANZAC biscuits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Pavlova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(maybe)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54669167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9597"/>
            <a:ext cx="9124950" cy="66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16285" y="6520934"/>
            <a:ext cx="211147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http://en.wikipedia.org/wiki/Pavlova_(food)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12573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" y="676282"/>
            <a:ext cx="8229600" cy="555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592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63078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5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73256" y="4658852"/>
            <a:ext cx="7763256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 wants in on the action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1328" y="4078177"/>
            <a:ext cx="776325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Except that . . 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72477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061268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103217779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675535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5FAA71-DD7C-4138-A5E7-492B4A321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24324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How about a little game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9600" b="1" i="0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Jeopardy?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770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0" y="450612"/>
            <a:ext cx="395445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2786" y="5851035"/>
            <a:ext cx="8079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New Zealand Professor of Anthropology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7711" y="4078135"/>
            <a:ext cx="807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Pavlova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Story: A Slice of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New Zealand's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Culinary History</a:t>
            </a:r>
          </a:p>
        </p:txBody>
      </p:sp>
    </p:spTree>
    <p:extLst>
      <p:ext uri="{BB962C8B-B14F-4D97-AF65-F5344CB8AC3E}">
        <p14:creationId xmlns:p14="http://schemas.microsoft.com/office/powerpoint/2010/main" val="582927498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904419" y="2561660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there are all of the other foods mentioned elsewhere . . . </a:t>
            </a:r>
          </a:p>
        </p:txBody>
      </p:sp>
    </p:spTree>
    <p:extLst>
      <p:ext uri="{BB962C8B-B14F-4D97-AF65-F5344CB8AC3E}">
        <p14:creationId xmlns:p14="http://schemas.microsoft.com/office/powerpoint/2010/main" val="22659144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5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52F8-DC49-4803-997C-AD87F6DC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Map&#10;&#10;Description automatically generated with low confidence">
            <a:extLst>
              <a:ext uri="{FF2B5EF4-FFF2-40B4-BE49-F238E27FC236}">
                <a16:creationId xmlns:a16="http://schemas.microsoft.com/office/drawing/2014/main" id="{7C2E0203-AA46-F207-C9B2-72694446A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844747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725268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8318" cy="68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3570" y="6001755"/>
            <a:ext cx="8229600" cy="457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baklava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460335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500" y="6121400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Tate of Greece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</a:t>
            </a:r>
            <a:r>
              <a:rPr kumimoji="0" lang="en-US" alt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</a:t>
            </a: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Annual Food Festival 2017</a:t>
            </a:r>
          </a:p>
        </p:txBody>
      </p:sp>
      <p:pic>
        <p:nvPicPr>
          <p:cNvPr id="6146" name="Picture 2" descr="Flag of Greece.   Click for national anthe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306386"/>
            <a:ext cx="1828800" cy="121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176016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4568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Montgomery,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48001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16 royalty welcome sig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35" y="530446"/>
            <a:ext cx="8229600" cy="54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4098" y="6132678"/>
            <a:ext cx="3711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Montgomery, Minnesota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Kolacky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 Days Festival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est. 1929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3911" y="4835485"/>
            <a:ext cx="2451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Czech</a:t>
            </a:r>
          </a:p>
        </p:txBody>
      </p:sp>
    </p:spTree>
    <p:extLst>
      <p:ext uri="{BB962C8B-B14F-4D97-AF65-F5344CB8AC3E}">
        <p14:creationId xmlns:p14="http://schemas.microsoft.com/office/powerpoint/2010/main" val="1209024616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Ely,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552329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66775"/>
            <a:ext cx="8674100" cy="56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23338" y="119963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5"/>
              </a:rPr>
              <a:t>Slovenia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1273" name="Picture 9" descr="Flag of Sloveni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0825"/>
            <a:ext cx="1905000" cy="9525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73851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3234913"/>
            <a:ext cx="6908800" cy="13062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Duluth, Minnesota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3793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" y="854194"/>
            <a:ext cx="9144000" cy="5141810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323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RIP Alex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Trebek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1940 - 2020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https://www.usatoday.com/story/entertainment/celebrities/2020/11/08/alex-trebek-dies-ken-jennings-james-holzhauer-more-pay-tribute/6214106002/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600077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duluthbudgeteer.com/sites/default/files/styles/16x9_860/public/field/image/0925.F.DBN_.BeaOjakangas.BeaInKitchen.JPG?itok=2C9tW0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3700"/>
            <a:ext cx="9144000" cy="61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5932785"/>
            <a:ext cx="8343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Duluthian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Beatrice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Ojakangas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inducted into the Scandinavian-American Hall of Fame </a:t>
            </a:r>
          </a:p>
        </p:txBody>
      </p:sp>
      <p:pic>
        <p:nvPicPr>
          <p:cNvPr id="11270" name="Picture 6" descr="Flag of Finlan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860424"/>
            <a:ext cx="19050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06483" y="221563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5CF4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Finland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252556" y="6551842"/>
            <a:ext cx="46330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5"/>
              </a:rPr>
              <a:t>http://www.duluthbudgeteer.com/community/4121672-simple-cooking-leads-success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06" y="2582050"/>
            <a:ext cx="3922143" cy="30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55457" y="4958833"/>
            <a:ext cx="1617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lutefisk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69743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19" y="816647"/>
            <a:ext cx="6583680" cy="55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94235" y="6551842"/>
            <a:ext cx="45496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http://www.mprnews.org/story/2016/09/13/npr-pho-central-to-vietnamese-identity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194" name="Picture 2" descr="Flag of Viet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17512"/>
            <a:ext cx="1327150" cy="88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32856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542416"/>
            <a:ext cx="6908800" cy="2691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Green Bay, Wisconsin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127822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205479"/>
            <a:ext cx="9057213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651647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https://www.travelwisconsin.com/events/fairs-festivals/booya-days-40367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9810" y="6216134"/>
            <a:ext cx="1973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Cadott, Wisconsin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365" name="Picture 5" descr="http://www.d.umn.edu/cla/faculty/troufs/anth1095/images/flag_walloni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4" y="173911"/>
            <a:ext cx="1249095" cy="93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16266" y="1110734"/>
            <a:ext cx="1125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Wallonia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(Belgium)</a:t>
            </a:r>
          </a:p>
        </p:txBody>
      </p:sp>
    </p:spTree>
    <p:extLst>
      <p:ext uri="{BB962C8B-B14F-4D97-AF65-F5344CB8AC3E}">
        <p14:creationId xmlns:p14="http://schemas.microsoft.com/office/powerpoint/2010/main" val="2767566743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and on . . .</a:t>
            </a:r>
          </a:p>
        </p:txBody>
      </p:sp>
    </p:spTree>
    <p:extLst>
      <p:ext uri="{BB962C8B-B14F-4D97-AF65-F5344CB8AC3E}">
        <p14:creationId xmlns:p14="http://schemas.microsoft.com/office/powerpoint/2010/main" val="234962196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8" y="1856810"/>
            <a:ext cx="7725231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list of foods central to cultural identity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goes on . . . and on . . .</a:t>
            </a:r>
          </a:p>
        </p:txBody>
      </p:sp>
    </p:spTree>
    <p:extLst>
      <p:ext uri="{BB962C8B-B14F-4D97-AF65-F5344CB8AC3E}">
        <p14:creationId xmlns:p14="http://schemas.microsoft.com/office/powerpoint/2010/main" val="94033006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882" y="369666"/>
            <a:ext cx="7315200" cy="547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00648" y="5849085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2914653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533653" y="3943454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 flipV="1">
            <a:off x="1847852" y="4867379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847852" y="6572251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6" name="AutoShape 6"/>
          <p:cNvSpPr>
            <a:spLocks noChangeArrowheads="1"/>
          </p:cNvSpPr>
          <p:nvPr/>
        </p:nvSpPr>
        <p:spPr bwMode="auto">
          <a:xfrm>
            <a:off x="2495550" y="46102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3181350" y="501025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3238501" y="52960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2724150" y="5334104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00648" y="5834571"/>
            <a:ext cx="636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Desert People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7" y="8563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076463"/>
            <a:ext cx="6908800" cy="32675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enough fun and games </a:t>
            </a: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 to our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of anthropology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34808" y="5995840"/>
            <a:ext cx="69088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Mike Richards</a:t>
            </a:r>
            <a:b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2924" y="65916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https://www.nytimes.com/2021/08/11/arts/television/jeopardy-mike-richards-mayim-bialik-new-hosts.html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A person standing in front of a podium with a microphone&#10;&#10;Description automatically generated with low confidence">
            <a:extLst>
              <a:ext uri="{FF2B5EF4-FFF2-40B4-BE49-F238E27FC236}">
                <a16:creationId xmlns:a16="http://schemas.microsoft.com/office/drawing/2014/main" id="{38FBBA76-9D54-4A70-BBAB-3C430B269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" y="723796"/>
            <a:ext cx="9144000" cy="5268286"/>
          </a:xfrm>
          <a:prstGeom prst="rect">
            <a:avLst/>
          </a:prstGeom>
        </p:spPr>
      </p:pic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4679CC96-1CFE-4068-8DCF-493A6545B467}"/>
              </a:ext>
            </a:extLst>
          </p:cNvPr>
          <p:cNvSpPr/>
          <p:nvPr/>
        </p:nvSpPr>
        <p:spPr bwMode="auto">
          <a:xfrm>
            <a:off x="969708" y="1016000"/>
            <a:ext cx="3657600" cy="365760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95094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23950" y="2621980"/>
            <a:ext cx="69088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Main Characteristics in a Nutshell</a:t>
            </a:r>
            <a:endParaRPr kumimoji="1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13075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66107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933223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2010-2026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62EF2C-908E-F2F5-DDDE-42DE341BAC88}"/>
              </a:ext>
            </a:extLst>
          </p:cNvPr>
          <p:cNvSpPr/>
          <p:nvPr/>
        </p:nvSpPr>
        <p:spPr>
          <a:xfrm>
            <a:off x="1319196" y="1830308"/>
            <a:ext cx="6502400" cy="579646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75947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532" y="108484"/>
            <a:ext cx="7584768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little game of . .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352BD-9AAD-39F1-4464-EE274325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588" y="769187"/>
            <a:ext cx="5344407" cy="5943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F26DA07-9BB5-8D33-BDBA-86076EC2F762}"/>
              </a:ext>
            </a:extLst>
          </p:cNvPr>
          <p:cNvSpPr/>
          <p:nvPr/>
        </p:nvSpPr>
        <p:spPr>
          <a:xfrm>
            <a:off x="1135624" y="6566274"/>
            <a:ext cx="6897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4"/>
              </a:rPr>
              <a:t>https://www.nytimes.com/2021/08/23/business/mayim-bialik-jeopardy-host.html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1E244F-CF96-5A3B-D14C-C82BDD1EA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9" y="879870"/>
            <a:ext cx="1187450" cy="406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344440-A598-BE80-9457-3DF197BA8AB7}"/>
              </a:ext>
            </a:extLst>
          </p:cNvPr>
          <p:cNvSpPr txBox="1"/>
          <p:nvPr/>
        </p:nvSpPr>
        <p:spPr>
          <a:xfrm>
            <a:off x="1918112" y="1466334"/>
            <a:ext cx="1587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28 July 2022</a:t>
            </a:r>
          </a:p>
        </p:txBody>
      </p:sp>
      <p:sp>
        <p:nvSpPr>
          <p:cNvPr id="2" name="Flowchart: Summing Junction 1">
            <a:extLst>
              <a:ext uri="{FF2B5EF4-FFF2-40B4-BE49-F238E27FC236}">
                <a16:creationId xmlns:a16="http://schemas.microsoft.com/office/drawing/2014/main" id="{7DB044A1-421D-A285-5274-FEFC69A5D8D9}"/>
              </a:ext>
            </a:extLst>
          </p:cNvPr>
          <p:cNvSpPr/>
          <p:nvPr/>
        </p:nvSpPr>
        <p:spPr bwMode="auto">
          <a:xfrm rot="455657">
            <a:off x="1921923" y="2993522"/>
            <a:ext cx="2706371" cy="2565930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01E99-4277-57F5-9719-BFD3495E6438}"/>
              </a:ext>
            </a:extLst>
          </p:cNvPr>
          <p:cNvSpPr txBox="1"/>
          <p:nvPr/>
        </p:nvSpPr>
        <p:spPr>
          <a:xfrm>
            <a:off x="2282269" y="4958704"/>
            <a:ext cx="1779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15 Dec 2023</a:t>
            </a:r>
          </a:p>
        </p:txBody>
      </p:sp>
    </p:spTree>
    <p:extLst>
      <p:ext uri="{BB962C8B-B14F-4D97-AF65-F5344CB8AC3E}">
        <p14:creationId xmlns:p14="http://schemas.microsoft.com/office/powerpoint/2010/main" val="34607171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70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4986931" y="49107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207541" y="2675519"/>
            <a:ext cx="184731" cy="69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3911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733" y="2480733"/>
            <a:ext cx="8128000" cy="27095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128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81281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755" y="2353822"/>
            <a:ext cx="1746820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3883501"/>
            <a:ext cx="2555076" cy="639534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8128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3556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3556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368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clue?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one more clue?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674255"/>
            <a:ext cx="7315200" cy="341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17600" y="3526257"/>
            <a:ext cx="6908800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about a final clue?</a:t>
            </a:r>
          </a:p>
        </p:txBody>
      </p:sp>
    </p:spTree>
    <p:extLst>
      <p:ext uri="{BB962C8B-B14F-4D97-AF65-F5344CB8AC3E}">
        <p14:creationId xmlns:p14="http://schemas.microsoft.com/office/powerpoint/2010/main" val="24180320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267863"/>
            <a:ext cx="7315200" cy="42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skink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  <p:extLst>
      <p:ext uri="{BB962C8B-B14F-4D97-AF65-F5344CB8AC3E}">
        <p14:creationId xmlns:p14="http://schemas.microsoft.com/office/powerpoint/2010/main" val="3388891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4690553" y="3886203"/>
            <a:ext cx="2690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“Scot”?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55988" y="3886203"/>
            <a:ext cx="29161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“Scotland”?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8" y="477388"/>
            <a:ext cx="8229600" cy="59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63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Haggis: A Little History,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Pelican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1998</a:t>
            </a:r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913" y="381000"/>
            <a:ext cx="5943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207541" y="2587148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56933" y="6509275"/>
            <a:ext cx="399626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© 2010-2026 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  <a:hlinkClick r:id="rId2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  <a:latin typeface="Arial" charset="0"/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4" y="379844"/>
            <a:ext cx="4169668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510976" y="365511"/>
            <a:ext cx="4169664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  <a:p>
            <a:pPr algn="ctr">
              <a:spcBef>
                <a:spcPct val="20000"/>
              </a:spcBef>
            </a:pPr>
            <a:endParaRPr kumimoji="1" lang="en-US" sz="4800" b="1" i="1" kern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56925" y="3052608"/>
            <a:ext cx="7848600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Characteristics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Anthropology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0FCA9E-8ECC-F184-9C5E-56E74AFED0CD}"/>
              </a:ext>
            </a:extLst>
          </p:cNvPr>
          <p:cNvSpPr/>
          <p:nvPr/>
        </p:nvSpPr>
        <p:spPr>
          <a:xfrm>
            <a:off x="1320800" y="840514"/>
            <a:ext cx="6502400" cy="671979"/>
          </a:xfrm>
          <a:prstGeom prst="rect">
            <a:avLst/>
          </a:prstGeom>
        </p:spPr>
        <p:txBody>
          <a:bodyPr lIns="81280" tIns="40640" rIns="81280">
            <a:spAutoFit/>
          </a:bodyPr>
          <a:lstStyle/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ANTH 1080 </a:t>
            </a:r>
          </a:p>
          <a:p>
            <a:pPr marL="2133627" marR="0" lvl="0" indent="-2133627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+mn-cs"/>
              </a:rPr>
              <a:t>Global Cultures</a:t>
            </a:r>
          </a:p>
        </p:txBody>
      </p:sp>
    </p:spTree>
    <p:extLst>
      <p:ext uri="{BB962C8B-B14F-4D97-AF65-F5344CB8AC3E}">
        <p14:creationId xmlns:p14="http://schemas.microsoft.com/office/powerpoint/2010/main" val="944859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http://en.wikipedia.org/wiki/Haggis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14" y="203196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http://en.wikipedia.org/wiki/Spurtle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707591" y="5410280"/>
            <a:ext cx="17091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haggis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799" y="3611182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The United State Government agencies does not allow “real” haggis to be sold in the United States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61"/>
            <a:ext cx="7772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 Haddie is smoked haddock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5799" y="3611158"/>
            <a:ext cx="7772400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 Trivia: Its origin is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Findon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) near Aberdeen, Scotland, but found a new home on American shores in the colonies of New England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http://en.wikipedia.org/wiki/Finnan_haddie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129" y="425913"/>
            <a:ext cx="380640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817968" y="5410280"/>
            <a:ext cx="34884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Finnan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Haddie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http://en.wikipedia.org/wiki/Cullen_Skink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611206"/>
            <a:ext cx="7772400" cy="120032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Cullen Skink is a thick Scottish soup made of smoked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Finnan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Haddie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potatoes and onions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89016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http://marthaandme.wordpress.com/2009/08/07/eating-our-way-across-the-uk/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921" y="319308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043993" y="5410280"/>
            <a:ext cx="30364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Cullen Skink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49069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culture </a:t>
            </a:r>
            <a:r>
              <a:rPr lang="en-US" sz="2000" dirty="0"/>
              <a:t>as a primary concept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1575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http://en.wikipedia.org/wiki/Spurtle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2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799" y="3306358"/>
            <a:ext cx="7772400" cy="304698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spurtle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(or "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spirtle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") is a Scots kitchen tool, dating from at least the fifteenth century. It was originally a flat, wooden, spatula-like utensil, used for flipping oatcakes on a hot griddle.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This terminology is now confined to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Angus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Perthshire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1405">
            <a:off x="966581" y="3172874"/>
            <a:ext cx="2662266" cy="29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555211"/>
            <a:ext cx="73152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famous person’s mother probably used one of these to cook him oatmeal?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85369" y="4807813"/>
            <a:ext cx="7315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spurtle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 a.k.a.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theevil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76021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86" y="217711"/>
            <a:ext cx="445598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563266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https://en.wikipedia.org/wiki/Donald_Trump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3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upload.wikimedia.org/wikipedia/en/0/0e/Mary_Anne_Trum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7" y="452438"/>
            <a:ext cx="1952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433" y="3530084"/>
            <a:ext cx="3773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Mary Anne MacLeod Trump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802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5261"/>
            <a:ext cx="8420100" cy="681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15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2224"/>
            <a:ext cx="7315200" cy="64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https://en.wikipedia.org/wiki/Mary_Anne_MacLeod_Trump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70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538163"/>
            <a:ext cx="86963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18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04913" y="6606808"/>
            <a:ext cx="67056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https://en.wikipedia.org/wiki/Tong,_Lewis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57486" y="6111295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Tong, Lewis, Scotland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57" y="324084"/>
            <a:ext cx="22860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941" y="1430047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544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9747"/>
            <a:ext cx="9144000" cy="59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6729" y="5894388"/>
            <a:ext cx="7893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Scotland is also known for its highland cattle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96202" y="6539012"/>
            <a:ext cx="21291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  <a:hlinkClick r:id="rId3"/>
              </a:rPr>
              <a:t>http://en.wikipedia.org/wiki/Highland_cattle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1785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193800" y="2662512"/>
            <a:ext cx="6908800" cy="20954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little more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JEOPARDY 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6" y="2770380"/>
            <a:ext cx="7639045" cy="3051926"/>
          </a:xfrm>
        </p:spPr>
        <p:txBody>
          <a:bodyPr wrap="square">
            <a:spAutoFit/>
          </a:bodyPr>
          <a:lstStyle/>
          <a:p>
            <a:pPr marL="457200" indent="-457200" eaLnBrk="1" hangingPunct="1">
              <a:buNone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</a:rPr>
              <a:t>1.	</a:t>
            </a:r>
            <a:r>
              <a:rPr lang="en-US" sz="2400" dirty="0"/>
              <a:t>the</a:t>
            </a:r>
            <a:r>
              <a:rPr lang="en-US" dirty="0"/>
              <a:t> </a:t>
            </a:r>
            <a:r>
              <a:rPr lang="en-US" b="1" dirty="0"/>
              <a:t>four fields </a:t>
            </a:r>
            <a:r>
              <a:rPr lang="en-US" sz="2400" dirty="0"/>
              <a:t>of general anthropology</a:t>
            </a:r>
            <a:endParaRPr lang="en-US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</a:pPr>
            <a:endParaRPr 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>
                <a:solidFill>
                  <a:srgbClr val="FF0000"/>
                </a:solidFill>
              </a:rPr>
              <a:t>culture </a:t>
            </a:r>
            <a:r>
              <a:rPr lang="en-US" sz="2000" dirty="0">
                <a:solidFill>
                  <a:srgbClr val="FF0000"/>
                </a:solidFill>
              </a:rPr>
              <a:t>as a primary concept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eaLnBrk="1" hangingPunct="1">
              <a:buAutoNum type="arabicPeriod" startAt="2"/>
              <a:tabLst>
                <a:tab pos="0" algn="l"/>
                <a:tab pos="457200" algn="l"/>
              </a:tabLst>
            </a:pPr>
            <a:r>
              <a:rPr lang="en-US" b="1" dirty="0"/>
              <a:t>comparative method</a:t>
            </a:r>
            <a:r>
              <a:rPr lang="en-US" dirty="0"/>
              <a:t> </a:t>
            </a:r>
            <a:r>
              <a:rPr lang="en-US" sz="2400" dirty="0"/>
              <a:t>as major approach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0" algn="l"/>
              </a:tabLst>
            </a:pPr>
            <a:r>
              <a:rPr lang="en-US" b="1" dirty="0"/>
              <a:t>holism</a:t>
            </a:r>
            <a:r>
              <a:rPr lang="en-US" dirty="0"/>
              <a:t> </a:t>
            </a:r>
            <a:r>
              <a:rPr lang="en-US" sz="2400" dirty="0"/>
              <a:t>as a primary theoretical goal</a:t>
            </a:r>
            <a:endParaRPr lang="en-US" dirty="0"/>
          </a:p>
          <a:p>
            <a:pPr marL="457200" indent="-457200" eaLnBrk="1" hangingPunct="1">
              <a:buAutoNum type="arabicPeriod" startAt="2"/>
              <a:tabLst>
                <a:tab pos="457200" algn="l"/>
              </a:tabLst>
            </a:pPr>
            <a:r>
              <a:rPr lang="en-US" b="1" dirty="0"/>
              <a:t>fieldwork</a:t>
            </a:r>
            <a:r>
              <a:rPr lang="en-US" dirty="0"/>
              <a:t> </a:t>
            </a:r>
            <a:r>
              <a:rPr lang="en-US" sz="2400" dirty="0"/>
              <a:t>as a primary research technique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0434" name="Rectangle 2"/>
          <p:cNvSpPr txBox="1">
            <a:spLocks noChangeArrowheads="1"/>
          </p:cNvSpPr>
          <p:nvPr/>
        </p:nvSpPr>
        <p:spPr bwMode="auto">
          <a:xfrm>
            <a:off x="457200" y="1600200"/>
            <a:ext cx="8229600" cy="1494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˄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Anthropology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797098">
            <a:off x="4635030" y="1454863"/>
            <a:ext cx="19159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American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</p:txBody>
      </p:sp>
      <p:sp>
        <p:nvSpPr>
          <p:cNvPr id="5" name="Right Arrow 3">
            <a:extLst>
              <a:ext uri="{FF2B5EF4-FFF2-40B4-BE49-F238E27FC236}">
                <a16:creationId xmlns:a16="http://schemas.microsoft.com/office/drawing/2014/main" id="{180E59B3-558D-A74E-DEE2-9EB963AF8B35}"/>
              </a:ext>
            </a:extLst>
          </p:cNvPr>
          <p:cNvSpPr/>
          <p:nvPr/>
        </p:nvSpPr>
        <p:spPr bwMode="auto">
          <a:xfrm>
            <a:off x="332071" y="3528620"/>
            <a:ext cx="553465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54396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answer: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098550" y="3111880"/>
            <a:ext cx="6908800" cy="16158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clues . . .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587171"/>
            <a:ext cx="7315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99883" y="1237369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answers: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"/>
          <p:cNvSpPr txBox="1">
            <a:spLocks noChangeArrowheads="1"/>
          </p:cNvSpPr>
          <p:nvPr/>
        </p:nvSpPr>
        <p:spPr bwMode="auto">
          <a:xfrm>
            <a:off x="1295400" y="2252761"/>
            <a:ext cx="655320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</p:txBody>
      </p:sp>
      <p:sp>
        <p:nvSpPr>
          <p:cNvPr id="84995" name="Text Box 10"/>
          <p:cNvSpPr txBox="1">
            <a:spLocks noChangeArrowheads="1"/>
          </p:cNvSpPr>
          <p:nvPr/>
        </p:nvSpPr>
        <p:spPr bwMode="auto">
          <a:xfrm>
            <a:off x="3993270" y="3886203"/>
            <a:ext cx="4084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or “Hungarian”?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4996" name="Text Box 12"/>
          <p:cNvSpPr txBox="1">
            <a:spLocks noChangeArrowheads="1"/>
          </p:cNvSpPr>
          <p:nvPr/>
        </p:nvSpPr>
        <p:spPr bwMode="auto">
          <a:xfrm>
            <a:off x="975224" y="3886203"/>
            <a:ext cx="28777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“Hungary”?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9883" y="1237368"/>
            <a:ext cx="73152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question: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4" y="551774"/>
            <a:ext cx="8229600" cy="580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889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85369" y="2848495"/>
            <a:ext cx="7315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are 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Hungarikum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terms used to refer to uniquely Hungarian products, especially cuisine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204913" y="6331042"/>
            <a:ext cx="670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2"/>
              </a:rPr>
              <a:t>http://en.wikipedia.org/wiki/Tokaji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3748332"/>
            <a:ext cx="8001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goulash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154521" y="5853216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3264111" y="6336038"/>
            <a:ext cx="2597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3"/>
              </a:rPr>
              <a:t>http://en.wikipedia.org/wiki/Hungary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162" y="140255"/>
            <a:ext cx="58197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114609" y="5823962"/>
            <a:ext cx="8274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Gulas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7043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285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609600" y="2935304"/>
            <a:ext cx="8001000" cy="268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paprikas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04775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320430" y="5838694"/>
            <a:ext cx="25346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Hot Smoked Paprika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34262"/>
            <a:ext cx="70008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058827" y="6158010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187" name="Text Box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23999" y="6394002"/>
            <a:ext cx="29722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www.fsz.bme.hu/hungary/cuisine/cuisine.html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318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4" y="11049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2303077" y="5853216"/>
            <a:ext cx="44791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Capsicum Fruit Used to Make Paprika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140" y="366486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229186" y="5824188"/>
            <a:ext cx="2714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Hortobágyi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palacsinta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921654" y="972003"/>
            <a:ext cx="7315200" cy="487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581025" y="2917154"/>
            <a:ext cx="800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sausages . . .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525175" y="6393099"/>
            <a:ext cx="207460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http://en.wikipedia.org/wiki/Kolbasz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165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5956" y="2095502"/>
            <a:ext cx="6858000" cy="3738751"/>
          </a:xfrm>
          <a:prstGeom prst="rect">
            <a:avLst/>
          </a:prstGeom>
          <a:noFill/>
          <a:ln w="6350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408213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3062854" y="5932844"/>
            <a:ext cx="30155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(Hungarian sausages)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29461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494870" y="4826360"/>
            <a:ext cx="2146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kolbász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23314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3751265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Box 4"/>
          <p:cNvSpPr txBox="1">
            <a:spLocks noChangeArrowheads="1"/>
          </p:cNvSpPr>
          <p:nvPr/>
        </p:nvSpPr>
        <p:spPr bwMode="auto">
          <a:xfrm>
            <a:off x="1782281" y="5802188"/>
            <a:ext cx="5540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more Hungarian sausages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4"/>
          <p:cNvSpPr txBox="1">
            <a:spLocks noChangeArrowheads="1"/>
          </p:cNvSpPr>
          <p:nvPr/>
        </p:nvSpPr>
        <p:spPr bwMode="auto">
          <a:xfrm>
            <a:off x="1425410" y="5811939"/>
            <a:ext cx="62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still more Hungarian sausages</a:t>
            </a:r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504" y="736590"/>
            <a:ext cx="41338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745" y="1440534"/>
            <a:ext cx="26765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028" y="3113414"/>
            <a:ext cx="41624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2029" y="4201890"/>
            <a:ext cx="23526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7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7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825758"/>
            <a:ext cx="6400800" cy="20867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dirty="0"/>
              <a:t> </a:t>
            </a:r>
            <a:r>
              <a:rPr lang="en-US" sz="4400" b="1" dirty="0"/>
              <a:t>“culture</a:t>
            </a:r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US" sz="4400" b="1" dirty="0"/>
              <a:t>”</a:t>
            </a:r>
          </a:p>
          <a:p>
            <a:pPr marL="1257300" lvl="2" eaLnBrk="1" hangingPunct="1">
              <a:tabLst>
                <a:tab pos="685800" algn="l"/>
                <a:tab pos="1200150" algn="l"/>
              </a:tabLst>
            </a:pPr>
            <a:r>
              <a:rPr lang="en-US" sz="2800" b="1" dirty="0"/>
              <a:t>are groups of people sharing a common heritage </a:t>
            </a:r>
            <a:br>
              <a:rPr lang="en-US" sz="2800" b="1" dirty="0"/>
            </a:br>
            <a:r>
              <a:rPr lang="en-US" b="1" dirty="0"/>
              <a:t>(and usually a common language)</a:t>
            </a:r>
            <a:endParaRPr lang="en-US" sz="2800" b="1" dirty="0"/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Main Characteristics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FFFB8-5B95-42B1-F458-6EE84CF3D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930" y="4063788"/>
            <a:ext cx="576262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 generally strive to preserve their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149515555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943366" y="6397174"/>
            <a:ext cx="322235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http://en.wikipedia.org/wiki/File:Sausage_making-H-1.jpg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714897" y="5782911"/>
            <a:ext cx="5639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sausage making in Hungary . . 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30" y="53163"/>
            <a:ext cx="7772400" cy="5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3751266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295163" y="5797425"/>
            <a:ext cx="6582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 even more Hungarian sausages</a:t>
            </a: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3736752" y="6393099"/>
            <a:ext cx="16417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www.hungariansupper.com/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570" y="823692"/>
            <a:ext cx="33337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8187" y="431906"/>
            <a:ext cx="12096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306" y="3476172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2672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08722" y="3675732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187597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514590" y="5797425"/>
            <a:ext cx="40719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and Hungarian salami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408198" y="6393099"/>
            <a:ext cx="230864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www.intlmeatsanddeli.com/products.htm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1734066" y="5797425"/>
            <a:ext cx="5615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more Hungarian salami . . .</a:t>
            </a:r>
          </a:p>
        </p:txBody>
      </p:sp>
      <p:pic>
        <p:nvPicPr>
          <p:cNvPr id="11059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8073" y="1534880"/>
            <a:ext cx="4169229" cy="4169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3122" y="235154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028367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357441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4"/>
          <p:cNvSpPr txBox="1">
            <a:spLocks noChangeArrowheads="1"/>
          </p:cNvSpPr>
          <p:nvPr/>
        </p:nvSpPr>
        <p:spPr bwMode="auto">
          <a:xfrm>
            <a:off x="1354176" y="5782911"/>
            <a:ext cx="6361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still more Hungarian salami . . .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3042881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210462"/>
            <a:ext cx="89201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5"/>
          <p:cNvSpPr>
            <a:spLocks noChangeArrowheads="1"/>
          </p:cNvSpPr>
          <p:nvPr/>
        </p:nvSpPr>
        <p:spPr bwMode="auto">
          <a:xfrm>
            <a:off x="4184745" y="5540154"/>
            <a:ext cx="768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2007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3515386" y="3794382"/>
            <a:ext cx="21146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. . .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3657684" y="5838702"/>
            <a:ext cx="17556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Steak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Tartare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3188771" y="6394002"/>
            <a:ext cx="274786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http://dhaleb.com/food-type/meat/steak-tartare/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1000" contrast="-11000"/>
          </a:blip>
          <a:srcRect/>
          <a:stretch>
            <a:fillRect/>
          </a:stretch>
        </p:blipFill>
        <p:spPr bwMode="auto">
          <a:xfrm>
            <a:off x="903742" y="938443"/>
            <a:ext cx="7315200" cy="489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5"/>
          <p:cNvSpPr txBox="1">
            <a:spLocks noChangeArrowheads="1"/>
          </p:cNvSpPr>
          <p:nvPr/>
        </p:nvSpPr>
        <p:spPr bwMode="auto">
          <a:xfrm>
            <a:off x="1295400" y="1081088"/>
            <a:ext cx="655320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do you think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when someone says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“Hungary” or Hungarian”?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BE0E3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1025" y="2670500"/>
            <a:ext cx="8001000" cy="364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and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wines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(from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&amp; Eger)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named after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villages/regions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 they are produced . .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</p:spTree>
    <p:extLst>
      <p:ext uri="{BB962C8B-B14F-4D97-AF65-F5344CB8AC3E}">
        <p14:creationId xmlns:p14="http://schemas.microsoft.com/office/powerpoint/2010/main" val="378394159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Box 4"/>
          <p:cNvSpPr txBox="1">
            <a:spLocks noChangeArrowheads="1"/>
          </p:cNvSpPr>
          <p:nvPr/>
        </p:nvSpPr>
        <p:spPr bwMode="auto">
          <a:xfrm>
            <a:off x="3429077" y="5892128"/>
            <a:ext cx="22493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Tokaji, Hungary</a:t>
            </a:r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1614"/>
            <a:ext cx="86868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ight Arrow 6"/>
          <p:cNvSpPr>
            <a:spLocks noChangeArrowheads="1"/>
          </p:cNvSpPr>
          <p:nvPr/>
        </p:nvSpPr>
        <p:spPr bwMode="auto">
          <a:xfrm rot="-3554335">
            <a:off x="3375025" y="3126022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6741" name="TextBox 4"/>
          <p:cNvSpPr txBox="1">
            <a:spLocks noChangeArrowheads="1"/>
          </p:cNvSpPr>
          <p:nvPr/>
        </p:nvSpPr>
        <p:spPr bwMode="auto">
          <a:xfrm>
            <a:off x="6052507" y="2797723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  <p:sp>
        <p:nvSpPr>
          <p:cNvPr id="117763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776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501" y="127002"/>
            <a:ext cx="3609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Arrow 4"/>
          <p:cNvSpPr>
            <a:spLocks noChangeArrowheads="1"/>
          </p:cNvSpPr>
          <p:nvPr/>
        </p:nvSpPr>
        <p:spPr bwMode="auto">
          <a:xfrm rot="9842389">
            <a:off x="931864" y="2060124"/>
            <a:ext cx="2362200" cy="762000"/>
          </a:xfrm>
          <a:prstGeom prst="leftArrow">
            <a:avLst>
              <a:gd name="adj1" fmla="val 50000"/>
              <a:gd name="adj2" fmla="val 50002"/>
            </a:avLst>
          </a:prstGeom>
          <a:solidFill>
            <a:schemeClr val="tx2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83138" y="5000625"/>
            <a:ext cx="1447800" cy="685800"/>
          </a:xfrm>
          <a:prstGeom prst="ellipse">
            <a:avLst/>
          </a:prstGeom>
          <a:noFill/>
          <a:ln w="76200" algn="ctr">
            <a:solidFill>
              <a:schemeClr val="tx2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87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1098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81230" y="5853216"/>
            <a:ext cx="5862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"Wine of Kings, King of Wines“, Louis XIV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3337850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98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758" y="1009057"/>
            <a:ext cx="7315200" cy="4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0475" y="127003"/>
            <a:ext cx="446179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6767513" y="0"/>
            <a:ext cx="533400" cy="6400800"/>
          </a:xfrm>
          <a:prstGeom prst="rect">
            <a:avLst/>
          </a:prstGeom>
          <a:solidFill>
            <a:srgbClr val="000000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65267" y="5838702"/>
            <a:ext cx="34596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Tokaj-Hegyalja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 Region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3936620" y="580105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>
            <a:spLocks noChangeArrowheads="1"/>
          </p:cNvSpPr>
          <p:nvPr/>
        </p:nvSpPr>
        <p:spPr bwMode="auto">
          <a:xfrm rot="-3447489">
            <a:off x="5051425" y="233684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71811" y="736642"/>
            <a:ext cx="1603324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Tokaji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042880" y="6397174"/>
            <a:ext cx="305243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http://news.bbc.co.uk/1/hi/world/europe/4307700.stm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4076858" y="5801055"/>
            <a:ext cx="966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  <p:pic>
        <p:nvPicPr>
          <p:cNvPr id="1218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06" y="116112"/>
            <a:ext cx="82122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>
            <a:spLocks noChangeArrowheads="1"/>
          </p:cNvSpPr>
          <p:nvPr/>
        </p:nvSpPr>
        <p:spPr bwMode="auto">
          <a:xfrm rot="-2862854">
            <a:off x="3513138" y="2520999"/>
            <a:ext cx="2667000" cy="685800"/>
          </a:xfrm>
          <a:prstGeom prst="rightArrow">
            <a:avLst>
              <a:gd name="adj1" fmla="val 38065"/>
              <a:gd name="adj2" fmla="val 49997"/>
            </a:avLst>
          </a:prstGeom>
          <a:solidFill>
            <a:schemeClr val="tx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317" y="2665510"/>
            <a:ext cx="1228221" cy="5847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81200" y="3992661"/>
            <a:ext cx="5257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81200" y="2438400"/>
            <a:ext cx="5257800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390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92" y="212947"/>
            <a:ext cx="890807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914" y="780144"/>
            <a:ext cx="26860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53184" y="5465413"/>
            <a:ext cx="2675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Egri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Bikavér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Wine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“Bull’s Blood of Eger”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406071"/>
            <a:ext cx="8229600" cy="40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ADDE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67658" y="1407902"/>
            <a:ext cx="7784196" cy="513804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generally strive to preserve their identity with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food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clothing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religion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ritual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music, dance, and other arts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language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cultural symbols . . .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8AD7F7D-0A6A-4640-90F9-3474CE358A75}"/>
              </a:ext>
            </a:extLst>
          </p:cNvPr>
          <p:cNvSpPr/>
          <p:nvPr/>
        </p:nvSpPr>
        <p:spPr bwMode="auto">
          <a:xfrm>
            <a:off x="2714331" y="3137834"/>
            <a:ext cx="1309036" cy="423512"/>
          </a:xfrm>
          <a:prstGeom prst="rightArrow">
            <a:avLst/>
          </a:prstGeom>
          <a:solidFill>
            <a:srgbClr val="FFFFFF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106790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3733557" y="5838702"/>
            <a:ext cx="16690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Vinyard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59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9" y="141516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69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10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4" y="-25394"/>
            <a:ext cx="6223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216337" y="5853216"/>
            <a:ext cx="70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Eger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23338" y="6394002"/>
            <a:ext cx="24497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4"/>
              </a:rPr>
              <a:t>http://en.wikipedia.org/wiki/Hungary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36707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solidFill>
                  <a:schemeClr val="accent1"/>
                </a:solidFill>
                <a:latin typeface="Verdana" pitchFamily="34" charset="0"/>
              </a:rPr>
              <a:t> e.g., Rom 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(Gypsies)</a:t>
            </a:r>
            <a:endParaRPr lang="en-US" sz="24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6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  <p:extLst>
      <p:ext uri="{BB962C8B-B14F-4D97-AF65-F5344CB8AC3E}">
        <p14:creationId xmlns:p14="http://schemas.microsoft.com/office/powerpoint/2010/main" val="2613758247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05276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macrocultures</a:t>
            </a:r>
            <a:r>
              <a:rPr lang="en-US" sz="2800" b="1" dirty="0">
                <a:latin typeface="Verdana" pitchFamily="34" charset="0"/>
              </a:rPr>
              <a:t> can include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across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Rom </a:t>
            </a:r>
            <a:r>
              <a:rPr lang="en-US" sz="2000" b="1" dirty="0">
                <a:latin typeface="Verdana" pitchFamily="34" charset="0"/>
              </a:rPr>
              <a:t>(Gypsies)</a:t>
            </a:r>
            <a:endParaRPr lang="en-US" sz="2400" b="1" dirty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85369" y="3236736"/>
            <a:ext cx="7315200" cy="31885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what is the cuisine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 Qaeda?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avoidance of pork</a:t>
            </a:r>
          </a:p>
          <a:p>
            <a:pPr marL="290513" marR="0" lvl="0" indent="-290513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3177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you define a cuisine by avoidance of food?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3074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2"/>
            <a:ext cx="7769225" cy="4124325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Aztec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Maya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Zapata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Mixtec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Otomi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Tarascan</a:t>
            </a:r>
            <a:endParaRPr lang="en-US" sz="2000" b="1" dirty="0">
              <a:latin typeface="Verdana" pitchFamily="34" charset="0"/>
            </a:endParaRP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Yaqui</a:t>
            </a:r>
          </a:p>
          <a:p>
            <a:pPr marL="628650" lvl="1" indent="-171450" eaLnBrk="1" hangingPunct="1">
              <a:defRPr/>
            </a:pPr>
            <a:r>
              <a:rPr lang="en-US" sz="2000" b="1" dirty="0">
                <a:latin typeface="Verdana" pitchFamily="34" charset="0"/>
              </a:rPr>
              <a:t>  </a:t>
            </a:r>
            <a:r>
              <a:rPr lang="en-US" sz="2000" b="1" dirty="0" err="1">
                <a:latin typeface="Verdana" pitchFamily="34" charset="0"/>
              </a:rPr>
              <a:t>Tarahumara</a:t>
            </a:r>
            <a:r>
              <a:rPr lang="en-US" sz="2000" b="1" dirty="0">
                <a:latin typeface="Verdana" pitchFamily="34" charset="0"/>
              </a:rPr>
              <a:t> . . .</a:t>
            </a:r>
          </a:p>
        </p:txBody>
      </p:sp>
      <p:sp>
        <p:nvSpPr>
          <p:cNvPr id="5120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5429" y="3091586"/>
            <a:ext cx="8229600" cy="3106061"/>
          </a:xfrm>
          <a:prstGeom prst="rect">
            <a:avLst/>
          </a:prstGeom>
          <a:solidFill>
            <a:srgbClr val="FFFFFF">
              <a:alpha val="8509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contemporary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prehistoric</a:t>
            </a:r>
          </a:p>
        </p:txBody>
      </p:sp>
    </p:spTree>
    <p:extLst>
      <p:ext uri="{BB962C8B-B14F-4D97-AF65-F5344CB8AC3E}">
        <p14:creationId xmlns:p14="http://schemas.microsoft.com/office/powerpoint/2010/main" val="175928866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</a:t>
            </a:r>
            <a:r>
              <a:rPr lang="en-US" sz="2000" b="1" i="1" dirty="0" err="1">
                <a:latin typeface="Verdana" pitchFamily="34" charset="0"/>
              </a:rPr>
              <a:t>Anishinabe</a:t>
            </a:r>
            <a:r>
              <a:rPr lang="en-US" sz="2000" b="1" dirty="0"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latin typeface="Verdana" pitchFamily="34" charset="0"/>
              </a:rPr>
              <a:t> e.g., Irish “</a:t>
            </a:r>
            <a:r>
              <a:rPr lang="en-US" sz="2000" b="1" dirty="0" err="1">
                <a:latin typeface="Verdana" pitchFamily="34" charset="0"/>
              </a:rPr>
              <a:t>Travellers</a:t>
            </a:r>
            <a:r>
              <a:rPr lang="en-US" sz="2000" b="1" dirty="0"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latin typeface="Verdana" pitchFamily="34" charset="0"/>
              </a:rPr>
              <a:t>sometimes incorrectly called “Gypsies”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</a:t>
            </a:r>
            <a:r>
              <a:rPr lang="en-US" sz="2000" b="1" dirty="0" err="1">
                <a:latin typeface="Verdana" pitchFamily="34" charset="0"/>
              </a:rPr>
              <a:t>Cajan</a:t>
            </a:r>
            <a:endParaRPr lang="en-US" sz="2000" b="1" dirty="0"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8269" y="4209205"/>
            <a:ext cx="6686447" cy="20313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 . . but sometimes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microculture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just shares the cuisine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 its “mother culture” .  .  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235006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dirty="0">
                <a:latin typeface="Verdana" pitchFamily="34" charset="0"/>
              </a:rPr>
              <a:t>can include ethnic groups </a:t>
            </a:r>
            <a:r>
              <a:rPr lang="en-US" sz="2800" b="1" i="1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dirty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b="1" dirty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Concept of Culture</a:t>
            </a: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394002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12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573588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Gitana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Raimundo Madrazo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1841-1920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2"/>
          <p:cNvSpPr txBox="1">
            <a:spLocks noChangeArrowheads="1"/>
          </p:cNvSpPr>
          <p:nvPr/>
        </p:nvSpPr>
        <p:spPr bwMode="auto">
          <a:xfrm>
            <a:off x="3250130" y="6394002"/>
            <a:ext cx="259077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  <a:hlinkClick r:id="rId3"/>
              </a:rPr>
              <a:t>http://en.wikipedia.org/wiki/Main_Page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8432" y="261356"/>
            <a:ext cx="3429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 Box 2"/>
          <p:cNvSpPr txBox="1">
            <a:spLocks noChangeArrowheads="1"/>
          </p:cNvSpPr>
          <p:nvPr/>
        </p:nvSpPr>
        <p:spPr bwMode="auto">
          <a:xfrm>
            <a:off x="1822011" y="5546966"/>
            <a:ext cx="55077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Roma boy in bear costume, part of entertainer team for working Christmas crowds. Budapest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Default Design">
  <a:themeElements>
    <a:clrScheme name="1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8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17828</TotalTime>
  <Words>3436</Words>
  <Application>Microsoft Office PowerPoint</Application>
  <PresentationFormat>On-screen Show (4:3)</PresentationFormat>
  <Paragraphs>659</Paragraphs>
  <Slides>173</Slides>
  <Notes>92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173</vt:i4>
      </vt:variant>
    </vt:vector>
  </HeadingPairs>
  <TitlesOfParts>
    <vt:vector size="196" baseType="lpstr">
      <vt:lpstr>Arial</vt:lpstr>
      <vt:lpstr>Arial Black</vt:lpstr>
      <vt:lpstr>Brush Script MT</vt:lpstr>
      <vt:lpstr>Calibri</vt:lpstr>
      <vt:lpstr>Monotype Sorts</vt:lpstr>
      <vt:lpstr>Tahoma</vt:lpstr>
      <vt:lpstr>Verdana</vt:lpstr>
      <vt:lpstr>Wingdings</vt:lpstr>
      <vt:lpstr>Default Design</vt:lpstr>
      <vt:lpstr>1_Default Design</vt:lpstr>
      <vt:lpstr>2_Default Design</vt:lpstr>
      <vt:lpstr>CE Master</vt:lpstr>
      <vt:lpstr>21_Default Design</vt:lpstr>
      <vt:lpstr>22_Default Design</vt:lpstr>
      <vt:lpstr>2_Meadow</vt:lpstr>
      <vt:lpstr>2_CE Master</vt:lpstr>
      <vt:lpstr>1_Office Theme</vt:lpstr>
      <vt:lpstr>22_Contemporary Portrait</vt:lpstr>
      <vt:lpstr>33_Default Design</vt:lpstr>
      <vt:lpstr>35_Default Design</vt:lpstr>
      <vt:lpstr>2_Blends</vt:lpstr>
      <vt:lpstr>28_Contemporary Portrait</vt:lpstr>
      <vt:lpstr>3_Contemporary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1157</cp:revision>
  <cp:lastPrinted>2000-04-06T19:51:41Z</cp:lastPrinted>
  <dcterms:created xsi:type="dcterms:W3CDTF">2000-03-27T15:46:35Z</dcterms:created>
  <dcterms:modified xsi:type="dcterms:W3CDTF">2025-12-29T23:02:28Z</dcterms:modified>
</cp:coreProperties>
</file>