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41" r:id="rId1"/>
    <p:sldMasterId id="2147484938" r:id="rId2"/>
    <p:sldMasterId id="2147484950" r:id="rId3"/>
    <p:sldMasterId id="2147485131" r:id="rId4"/>
    <p:sldMasterId id="2147485155" r:id="rId5"/>
    <p:sldMasterId id="2147485215" r:id="rId6"/>
    <p:sldMasterId id="2147485227" r:id="rId7"/>
  </p:sldMasterIdLst>
  <p:notesMasterIdLst>
    <p:notesMasterId r:id="rId37"/>
  </p:notesMasterIdLst>
  <p:sldIdLst>
    <p:sldId id="3788" r:id="rId8"/>
    <p:sldId id="3795" r:id="rId9"/>
    <p:sldId id="2055" r:id="rId10"/>
    <p:sldId id="3149" r:id="rId11"/>
    <p:sldId id="3738" r:id="rId12"/>
    <p:sldId id="2062" r:id="rId13"/>
    <p:sldId id="3752" r:id="rId14"/>
    <p:sldId id="2555" r:id="rId15"/>
    <p:sldId id="3798" r:id="rId16"/>
    <p:sldId id="3791" r:id="rId17"/>
    <p:sldId id="3800" r:id="rId18"/>
    <p:sldId id="3801" r:id="rId19"/>
    <p:sldId id="3803" r:id="rId20"/>
    <p:sldId id="3804" r:id="rId21"/>
    <p:sldId id="3805" r:id="rId22"/>
    <p:sldId id="3806" r:id="rId23"/>
    <p:sldId id="3807" r:id="rId24"/>
    <p:sldId id="3793" r:id="rId25"/>
    <p:sldId id="3808" r:id="rId26"/>
    <p:sldId id="3794" r:id="rId27"/>
    <p:sldId id="3814" r:id="rId28"/>
    <p:sldId id="3813" r:id="rId29"/>
    <p:sldId id="3810" r:id="rId30"/>
    <p:sldId id="3812" r:id="rId31"/>
    <p:sldId id="3809" r:id="rId32"/>
    <p:sldId id="3310" r:id="rId33"/>
    <p:sldId id="3311" r:id="rId34"/>
    <p:sldId id="3312" r:id="rId35"/>
    <p:sldId id="3314" r:id="rId36"/>
  </p:sldIdLst>
  <p:sldSz cx="10287000" cy="6858000" type="35mm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>
          <p15:clr>
            <a:srgbClr val="A4A3A4"/>
          </p15:clr>
        </p15:guide>
        <p15:guide id="2" pos="3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0019"/>
    <a:srgbClr val="1C3BE3"/>
    <a:srgbClr val="FFFFFF"/>
    <a:srgbClr val="EA263B"/>
    <a:srgbClr val="FFD700"/>
    <a:srgbClr val="7A0019"/>
    <a:srgbClr val="FFCC00"/>
    <a:srgbClr val="780019"/>
    <a:srgbClr val="237361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8" autoAdjust="0"/>
    <p:restoredTop sz="85957" autoAdjust="0"/>
  </p:normalViewPr>
  <p:slideViewPr>
    <p:cSldViewPr snapToObjects="1">
      <p:cViewPr varScale="1">
        <p:scale>
          <a:sx n="71" d="100"/>
          <a:sy n="71" d="100"/>
        </p:scale>
        <p:origin x="64" y="116"/>
      </p:cViewPr>
      <p:guideLst>
        <p:guide orient="horz" pos="2064"/>
        <p:guide pos="3336"/>
      </p:guideLst>
    </p:cSldViewPr>
  </p:slideViewPr>
  <p:outlineViewPr>
    <p:cViewPr>
      <p:scale>
        <a:sx n="33" d="100"/>
        <a:sy n="33" d="100"/>
      </p:scale>
      <p:origin x="0" y="-148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9T23:51:26.55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3140 1374 24575,'24'1'0,"0"1"0,32 8 0,-30-5 0,44 3 0,-56-8 0,1 1 0,-1 0 0,1 1 0,-1 1 0,0 0 0,0 1 0,0 1 0,15 7 0,-16-8 0,0 0 0,0 0 0,0-1 0,0-1 0,1 0 0,-1-1 0,1-1 0,19-1 0,-16 0 0,1 2 0,0 0 0,-1 0 0,20 5 0,82 25 0,-102-27 0,-1-1 0,1 0 0,0-1 0,0-1 0,0-1 0,0 0 0,0-1 0,0-1 0,-1-1 0,1 0 0,22-8 0,-33 8 0,0 0 0,-1-1 0,1 0 0,-1 0 0,0 0 0,0-1 0,4-4 0,13-11 0,37-28 0,84-76 0,-138 119 0,0 0 0,-1-1 0,0 0 0,0 0 0,-1 0 0,1 0 0,-1-1 0,-1 1 0,1-1 0,-1 0 0,0 1 0,0-1 0,-1 0 0,0 0 0,-1-1 0,1 1 0,-2-12 0,1-7 0,1 1 0,1 0 0,8-36 0,-4 22 0,-1 0 0,-2 0 0,-5-76 0,0 33 0,3 9 0,-3-77 0,1 142 0,0 1 0,-1 0 0,0 1 0,0-1 0,0 0 0,-1 0 0,-6-9 0,-30-42 0,14 23 0,16 23 0,-1 0 0,0 2 0,0-1 0,-1 1 0,-18-12 0,-12-12 0,30 26 0,0 1 0,-1 0 0,1 1 0,-2 0 0,1 1 0,-1 0 0,1 1 0,-18-4 0,-22-8 0,28 8 0,1 1 0,-2 1 0,1 2 0,-1 0 0,1 1 0,-46 2 0,19 2 0,29 1 0,-1-1 0,1-1 0,-1-2 0,1 0 0,-30-7 0,22 2 0,-34-4 0,-10-3 0,-50-10 0,87 18 0,0 2 0,0 2 0,-66 3 0,27 1 0,-1294-2 0,1350 1 0,1 1 0,-31 8 0,29-6 0,0-1 0,-22 2 0,22-3 0,-1 0 0,-21 6 0,21-3 0,1-1 0,-24 0 0,-364-3 0,195-2 0,193 2 0,1 2 0,0 0 0,1 2 0,-1 0 0,1 1 0,-30 13 0,-31 10 0,72-27 0,0 0 0,0 1 0,0 0 0,0 0 0,0 1 0,1 0 0,0 0 0,0 1 0,0-1 0,0 2 0,1-1 0,0 1 0,-10 12 0,0 4 0,-16 32 0,19-32 0,-24 34 0,24-38 0,2 1 0,0 0 0,1 1 0,-10 28 0,10-25 0,-1 8 0,8-22 0,0 0 0,0 0 0,-1-1 0,-8 13 0,6-11 0,1 1 0,-1 0 0,2 1 0,-1-1 0,-3 18 0,6-18 0,-1 0 0,-1 0 0,0-1 0,-1 1 0,0-1 0,-11 18 0,12-23 0,0 1 0,0 0 0,1 1 0,0-1 0,0 0 0,1 1 0,-1 0 0,2-1 0,-1 1 0,1 0 0,0 0 0,0 0 0,1 0 0,-1 0 0,2 0 0,1 12 0,-1-10 0,1 0 0,1 0 0,0 0 0,0-1 0,0 1 0,1-1 0,1 0 0,-1 0 0,1 0 0,0-1 0,1 1 0,8 7 0,6 6 0,-7-6 0,1-2 0,1 1 0,25 17 0,-1 1 0,-11-7 0,-16-15 0,0-1 0,0 2 0,-1-1 0,0 2 0,-1-1 0,0 1 0,-1 1 0,0 0 0,10 21 0,-16-27 0,0 0 0,1-1 0,0 1 0,0-1 0,1 1 0,0-1 0,0-1 0,0 1 0,7 5 0,-7-8 0,0 0 0,0 0 0,1 0 0,-1-1 0,0 0 0,1 0 0,0 0 0,-1 0 0,1-1 0,0 0 0,0-1 0,8 1 0,12 1 0,33 8 0,-34-6 0,41 4 0,459-7 0,-252-3 0,-194 4 0,90-5 0,-109-8 0,-45 7 0,1 0 0,19-1 0,266 3 0,-155 4 0,552-2 0,-683 1 0,0 0 0,0 2 0,20 4 0,-17-2 0,34 3 0,70-7-1365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7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7263" y="720725"/>
            <a:ext cx="540067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3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6CA733FF-2533-4A86-B229-AD712491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083F-0278-2C00-35B7-52D01409E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29214B-C627-6790-A8F3-EA3A894FE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1E34A-A3A2-B329-EE0E-47C5A1ED9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2F7-D959-2061-97DF-0E17632C8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5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B32D4-6ABD-06C4-181C-EC5EB135C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61DB83-A177-1C03-9BF1-BC3DA9E480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C0718-425D-8105-AF4B-A2845993A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61926-5283-403B-3192-2723B74567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733FF-2533-4A86-B229-AD71249189C4}" type="slidenum">
              <a:rPr kumimoji="1" lang="en-US" sz="1300" b="0" i="1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556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E7BAE8-5614-48E9-B272-04CDEDBDE449}" type="slidenum">
              <a:rPr kumimoji="1" lang="en-US" sz="13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sz="13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4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87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87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210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3260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495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6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7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90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2857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40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22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926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347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2325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2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22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3324225"/>
            <a:ext cx="9001125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407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1525" y="18288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7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85817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9013" y="6154738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6642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DAF-DA88-4FCF-B26C-100637FCC0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57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6CBA-6FCC-4342-B0D8-E38410EA83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853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2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65D-AEAB-44EA-88F1-2CF3CDB47B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86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25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99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CB62-71E9-4FF1-B7C3-7C3A59B720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9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75CF-D11B-4FF0-BE3C-A02D09EC9D4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06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AB34-731B-45D0-BD37-7E3906BAA6A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05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A76-E063-4EF8-A696-CEE5F70BAD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7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09A8-46FB-4877-A5E6-774E739920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21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8F-BE33-480D-8925-4D1336089C4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69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DBE7-5C6B-4954-9558-8220CEB3AF9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784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0611" y="350838"/>
            <a:ext cx="2189163" cy="5429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37" y="350838"/>
            <a:ext cx="6416675" cy="5429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2F85-C552-4945-8F42-BB4A95E190E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70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54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73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41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50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63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7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39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338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02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996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74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79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063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178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8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8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99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2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445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1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4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B949A82-6A3C-4E31-85C2-4E862D74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891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C9A2A-CAB2-4BF9-B4D9-39B42C5B9E03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8917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78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AD22-7A8B-4D4A-A7F3-EBD26704469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9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6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0E61-5E41-4C59-AEEC-F8CC797E9C4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9905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64-903E-42E2-BF78-DCB383641F1D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1675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7F5E-362E-414C-99DC-70A48150DEAE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78394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0D82-8482-4D6F-A7DA-B7B9BF571775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2248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128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19B19-5454-4893-9B4C-CA613B09A662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782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62408-86DB-468F-B1A0-B8CC21D1A3D1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6868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8365-24E9-4185-A3D8-3C3C28A392D7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7706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8" y="228600"/>
            <a:ext cx="6791325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C24A-3B56-4F59-8404-FBC5C7B292A4}" type="slidenum">
              <a:rPr lang="en-US">
                <a:solidFill>
                  <a:srgbClr val="5E574E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7352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29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28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7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2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147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106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2348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50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55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3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573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0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2" y="274640"/>
            <a:ext cx="679132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2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9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7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44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4065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508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6528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65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1658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D1AE3E-F7C8-4442-B9BA-7F12D5DB9C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99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  <p:sldLayoutId id="2147484955" r:id="rId5"/>
    <p:sldLayoutId id="2147484956" r:id="rId6"/>
    <p:sldLayoutId id="2147484957" r:id="rId7"/>
    <p:sldLayoutId id="2147484958" r:id="rId8"/>
    <p:sldLayoutId id="2147484959" r:id="rId9"/>
    <p:sldLayoutId id="2147484960" r:id="rId10"/>
    <p:sldLayoutId id="2147484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1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2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57" r:id="rId2"/>
    <p:sldLayoutId id="2147485158" r:id="rId3"/>
    <p:sldLayoutId id="2147485159" r:id="rId4"/>
    <p:sldLayoutId id="2147485160" r:id="rId5"/>
    <p:sldLayoutId id="2147485161" r:id="rId6"/>
    <p:sldLayoutId id="2147485162" r:id="rId7"/>
    <p:sldLayoutId id="2147485163" r:id="rId8"/>
    <p:sldLayoutId id="2147485164" r:id="rId9"/>
    <p:sldLayoutId id="2147485165" r:id="rId10"/>
    <p:sldLayoutId id="21474851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sp>
        <p:nvSpPr>
          <p:cNvPr id="30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6753CBE-FBD0-437F-BE24-0703D52F95C0}" type="slidenum">
              <a:rPr lang="en-US">
                <a:solidFill>
                  <a:srgbClr val="5E574E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5E574E"/>
              </a:solidFill>
              <a:latin typeface="Arial" charset="0"/>
            </a:endParaRPr>
          </a:p>
        </p:txBody>
      </p:sp>
      <p:pic>
        <p:nvPicPr>
          <p:cNvPr id="1331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528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54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2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d.umn.edu/~troufs/#title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.umn.edu/~troufs/#titl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mailto:troufs@d.umn.edu" TargetMode="Externa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mn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B1F13-9956-2EAE-1226-C9B946D51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E9563365-BE4B-10FB-77C5-715FBEB1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25121B-DB26-5430-E91F-28DBB2F6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0"/>
            <a:ext cx="10058400" cy="658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5455B-ED65-1BC4-642D-0AC4B902E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4786287"/>
            <a:ext cx="10058400" cy="17669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553496-D6AC-69B4-87AC-EADC2B312A18}"/>
              </a:ext>
            </a:extLst>
          </p:cNvPr>
          <p:cNvSpPr/>
          <p:nvPr/>
        </p:nvSpPr>
        <p:spPr bwMode="auto">
          <a:xfrm>
            <a:off x="6515100" y="6248400"/>
            <a:ext cx="3657600" cy="381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CA8D85-0B19-BD7C-E531-2CEB60A9560C}"/>
              </a:ext>
            </a:extLst>
          </p:cNvPr>
          <p:cNvSpPr/>
          <p:nvPr/>
        </p:nvSpPr>
        <p:spPr bwMode="auto">
          <a:xfrm>
            <a:off x="6515100" y="6324600"/>
            <a:ext cx="3657600" cy="430913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88D82-58F2-05D9-46CB-59E091AD9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6553200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C3BE3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4033D-23D1-36D5-D43D-B6944B05BAF0}"/>
              </a:ext>
            </a:extLst>
          </p:cNvPr>
          <p:cNvSpPr txBox="1"/>
          <p:nvPr/>
        </p:nvSpPr>
        <p:spPr>
          <a:xfrm>
            <a:off x="800100" y="1371600"/>
            <a:ext cx="8686800" cy="373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-341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Canvas </a:t>
            </a:r>
          </a:p>
          <a:p>
            <a:pPr marL="914400" marR="0" lvl="2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(1.) Enter Full Screen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(2.) advance slides using &lt; &gt;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(3.) adjust your screen size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(if necessary)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55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708541-E241-D91E-308C-7468EDE2D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9C9DAF-E39B-9B2A-6C73-51E3AAE3C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6096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laptop Canvas “Dashboard” will look something like this . .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20C1F-5ACD-FC24-BF88-6B7A604FE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09600"/>
            <a:ext cx="9144000" cy="557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99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1066800"/>
            <a:ext cx="3332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Canvas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phone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Dashboard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screen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something like this . . .</a:t>
            </a:r>
          </a:p>
        </p:txBody>
      </p:sp>
      <p:sp>
        <p:nvSpPr>
          <p:cNvPr id="2" name="AutoShape 2" descr="https://mail.google.com/mail/u/0?ui=2&amp;ik=6d88b1beae&amp;attid=0.1.1&amp;permmsgid=msg-f:1622687967882840315&amp;th=1684f21c02f508fb&amp;view=fimg&amp;sz=s0-l75-ft&amp;attbid=ANGjdJ-rC4UWqKoCQvFDtONUeMwWgZdio6IUQv12bvwvpD8aA1n4ukWJ7L6r5mVQEsisOXBv76P2svnilXg6r-RfXqs0gvquPM3Wq1GJG_NqBF4AZY42vxXUn3l2tx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https://mail.google.com/mail/u/0?ui=2&amp;ik=6d88b1beae&amp;attid=0.1.1&amp;permmsgid=msg-f:1622761382519421744&amp;th=168534e1304abb30&amp;view=fimg&amp;sz=s0-l75-ft&amp;attbid=ANGjdJ9WqMxLcG_sdmlRbZlLl1SW2fyezBS2nHFl2dO_ddsTheT0SEWTIjAfTJsypNv-hYSBHGRqaxlf6b0finHyeHPWiLey-NeKrJGPp1egaABWeRIKlm97esnLt3s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2" descr="https://mail.google.com/mail/u/0?ui=2&amp;ik=6d88b1beae&amp;attid=0.1.1&amp;permmsgid=msg-f:1622780942988163573&amp;th=168546ab771539f5&amp;view=fimg&amp;sz=s0-l75-ft&amp;attbid=ANGjdJ9PhSNaPXp0frIiQJW_TKfEv8bT4REf3Xpp14uwxWGxGRgEjx_sEET3wVF9u0ryCL0lta6C_LtzRniUaR5oXoFP9wODiBv56b-HIt853J8cjrRoJnR2jFP7PBw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5E3362A2-EE86-6C1D-513A-D07191A82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609600"/>
            <a:ext cx="3200400" cy="5680710"/>
          </a:xfrm>
          <a:prstGeom prst="rect">
            <a:avLst/>
          </a:prstGeom>
          <a:ln w="15875">
            <a:solidFill>
              <a:srgbClr val="790019"/>
            </a:solidFill>
          </a:ln>
        </p:spPr>
      </p:pic>
    </p:spTree>
    <p:extLst>
      <p:ext uri="{BB962C8B-B14F-4D97-AF65-F5344CB8AC3E}">
        <p14:creationId xmlns:p14="http://schemas.microsoft.com/office/powerpoint/2010/main" val="39761820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google.com/mail/u/0?ui=2&amp;ik=6d88b1beae&amp;attid=0.1.1&amp;permmsgid=msg-f:1622687967882840315&amp;th=1684f21c02f508fb&amp;view=fimg&amp;sz=s0-l75-ft&amp;attbid=ANGjdJ-rC4UWqKoCQvFDtONUeMwWgZdio6IUQv12bvwvpD8aA1n4ukWJ7L6r5mVQEsisOXBv76P2svnilXg6r-RfXqs0gvquPM3Wq1GJG_NqBF4AZY42vxXUn3l2tx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AutoShape 2" descr="https://mail.google.com/mail/u/0?ui=2&amp;ik=6d88b1beae&amp;attid=0.1.1&amp;permmsgid=msg-f:1622761382519421744&amp;th=168534e1304abb30&amp;view=fimg&amp;sz=s0-l75-ft&amp;attbid=ANGjdJ9WqMxLcG_sdmlRbZlLl1SW2fyezBS2nHFl2dO_ddsTheT0SEWTIjAfTJsypNv-hYSBHGRqaxlf6b0finHyeHPWiLey-NeKrJGPp1egaABWeRIKlm97esnLt3s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AutoShape 2" descr="https://mail.google.com/mail/u/0?ui=2&amp;ik=6d88b1beae&amp;attid=0.1.1&amp;permmsgid=msg-f:1622780942988163573&amp;th=168546ab771539f5&amp;view=fimg&amp;sz=s0-l75-ft&amp;attbid=ANGjdJ9PhSNaPXp0frIiQJW_TKfEv8bT4REf3Xpp14uwxWGxGRgEjx_sEET3wVF9u0ryCL0lta6C_LtzRniUaR5oXoFP9wODiBv56b-HIt853J8cjrRoJnR2jFP7PBw&amp;disp=emb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7300" y="1066800"/>
            <a:ext cx="3332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on 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ANTH 1080</a:t>
            </a:r>
          </a:p>
        </p:txBody>
      </p:sp>
      <p:pic>
        <p:nvPicPr>
          <p:cNvPr id="6" name="Picture 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8FC4C140-6B52-5A0C-4824-CC0322542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609600"/>
            <a:ext cx="3200400" cy="5680710"/>
          </a:xfrm>
          <a:prstGeom prst="rect">
            <a:avLst/>
          </a:prstGeom>
          <a:ln w="15875">
            <a:solidFill>
              <a:srgbClr val="790019"/>
            </a:solidFill>
          </a:ln>
        </p:spPr>
      </p:pic>
      <p:sp>
        <p:nvSpPr>
          <p:cNvPr id="9" name="Striped Right Arrow 7">
            <a:extLst>
              <a:ext uri="{FF2B5EF4-FFF2-40B4-BE49-F238E27FC236}">
                <a16:creationId xmlns:a16="http://schemas.microsoft.com/office/drawing/2014/main" id="{1A27CE34-1E32-7401-D1F2-F64DCCA48A7C}"/>
              </a:ext>
            </a:extLst>
          </p:cNvPr>
          <p:cNvSpPr/>
          <p:nvPr/>
        </p:nvSpPr>
        <p:spPr bwMode="auto">
          <a:xfrm rot="2756408">
            <a:off x="3392899" y="2559422"/>
            <a:ext cx="3145054" cy="811378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554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1066800"/>
            <a:ext cx="3332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Canvas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phone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screen,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something like this . . .</a:t>
            </a:r>
          </a:p>
        </p:txBody>
      </p:sp>
      <p:sp>
        <p:nvSpPr>
          <p:cNvPr id="2" name="AutoShape 2" descr="https://mail.google.com/mail/u/0?ui=2&amp;ik=6d88b1beae&amp;attid=0.1.1&amp;permmsgid=msg-f:1622687967882840315&amp;th=1684f21c02f508fb&amp;view=fimg&amp;sz=s0-l75-ft&amp;attbid=ANGjdJ-rC4UWqKoCQvFDtONUeMwWgZdio6IUQv12bvwvpD8aA1n4ukWJ7L6r5mVQEsisOXBv76P2svnilXg6r-RfXqs0gvquPM3Wq1GJG_NqBF4AZY42vxXUn3l2txI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27CBF-4009-263A-0437-1E927438F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28" y="365252"/>
            <a:ext cx="3485172" cy="6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57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62000" y="1892240"/>
            <a:ext cx="8763000" cy="37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Not all Canvas features work on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phone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apps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different phone models work differently . . . </a:t>
            </a:r>
          </a:p>
        </p:txBody>
      </p:sp>
    </p:spTree>
    <p:extLst>
      <p:ext uri="{BB962C8B-B14F-4D97-AF65-F5344CB8AC3E}">
        <p14:creationId xmlns:p14="http://schemas.microsoft.com/office/powerpoint/2010/main" val="13954193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04900" y="2743140"/>
            <a:ext cx="8077200" cy="22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Canvas “Home” screen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your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laptop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10766115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7026D2-D06A-71B4-0970-4BB3275B0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6057900"/>
            <a:ext cx="8338457" cy="685800"/>
          </a:xfrm>
          <a:prstGeom prst="rect">
            <a:avLst/>
          </a:prstGeom>
          <a:solidFill>
            <a:srgbClr val="FFD700"/>
          </a:solidFill>
          <a:ln w="76200">
            <a:solidFill>
              <a:srgbClr val="790019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laptop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Canvas “Home” screen will look something like this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2EDE9-D232-BD05-DD4E-FC748A62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61952"/>
            <a:ext cx="9144000" cy="51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3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37986" y="2836674"/>
            <a:ext cx="8396514" cy="171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Where to Begin?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8940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64AD1D-458C-9EEC-94B0-7D5418A2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3D0E63D-1794-07A6-FF82-7850094F6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074927"/>
            <a:ext cx="8396514" cy="32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Have a look at the Syllabus . . .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8925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6C6DA9-A59F-45BD-E0AF-C4ACB8DEB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609599"/>
            <a:ext cx="9144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50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7CA35-28A4-F155-CB2C-799797B70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>
            <a:extLst>
              <a:ext uri="{FF2B5EF4-FFF2-40B4-BE49-F238E27FC236}">
                <a16:creationId xmlns:a16="http://schemas.microsoft.com/office/drawing/2014/main" id="{8AED4677-8F05-DB0E-ED0D-2E636FD58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32687F-4995-E977-3B14-1A9050FC7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0"/>
            <a:ext cx="10058400" cy="6589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C42F39-2398-2923-A9AE-5B19D9BEACD7}"/>
              </a:ext>
            </a:extLst>
          </p:cNvPr>
          <p:cNvSpPr/>
          <p:nvPr/>
        </p:nvSpPr>
        <p:spPr bwMode="auto">
          <a:xfrm>
            <a:off x="6515100" y="6248400"/>
            <a:ext cx="3657600" cy="3810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1DF505-1792-80D4-437D-5F7E543A6FAB}"/>
              </a:ext>
            </a:extLst>
          </p:cNvPr>
          <p:cNvSpPr/>
          <p:nvPr/>
        </p:nvSpPr>
        <p:spPr bwMode="auto">
          <a:xfrm>
            <a:off x="6515100" y="6324600"/>
            <a:ext cx="3657600" cy="430913"/>
          </a:xfrm>
          <a:prstGeom prst="rect">
            <a:avLst/>
          </a:prstGeom>
          <a:solidFill>
            <a:schemeClr val="tx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4D74E-C7F3-DCFD-0CC1-EBAC6FF08CBF}"/>
              </a:ext>
            </a:extLst>
          </p:cNvPr>
          <p:cNvSpPr txBox="1"/>
          <p:nvPr/>
        </p:nvSpPr>
        <p:spPr>
          <a:xfrm>
            <a:off x="800100" y="1371600"/>
            <a:ext cx="8686800" cy="3739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-3413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Canvas </a:t>
            </a:r>
          </a:p>
          <a:p>
            <a:pPr marL="914400" marR="0" lvl="2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(1.) Enter Full Screen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(2.) advance slides using &lt; &gt;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(3.) adjust your screen size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(if necessary)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2399E-F50A-EC0F-F5A0-EC4367B1E5D0}"/>
              </a:ext>
            </a:extLst>
          </p:cNvPr>
          <p:cNvSpPr/>
          <p:nvPr/>
        </p:nvSpPr>
        <p:spPr bwMode="auto">
          <a:xfrm>
            <a:off x="8039100" y="5562600"/>
            <a:ext cx="2133600" cy="3693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30ECB3-E048-87D5-46EE-B81095EE589B}"/>
              </a:ext>
            </a:extLst>
          </p:cNvPr>
          <p:cNvSpPr/>
          <p:nvPr/>
        </p:nvSpPr>
        <p:spPr bwMode="auto">
          <a:xfrm>
            <a:off x="8191500" y="5562600"/>
            <a:ext cx="1981200" cy="838200"/>
          </a:xfrm>
          <a:prstGeom prst="rect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68C19-5BF2-972D-4CB1-315C9B12DA41}"/>
              </a:ext>
            </a:extLst>
          </p:cNvPr>
          <p:cNvSpPr txBox="1"/>
          <p:nvPr/>
        </p:nvSpPr>
        <p:spPr>
          <a:xfrm>
            <a:off x="1028700" y="5257800"/>
            <a:ext cx="8229600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OPTIONAL: Download PowerPoint (.pptx) and watch in “Slide Show” mode, and use your up/down arrow keys and/or your space bar to advance the slides.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148D5-E446-A330-EEF5-4E2580F6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6553200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1C3BE3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82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7F7D93-21E3-C584-BBCD-6A8DA1BE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F80F91EC-B203-CBD6-FB89-F97040392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1066800"/>
            <a:ext cx="3332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Canvas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phone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app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Home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” screen, for e.g.,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something like this . . .</a:t>
            </a:r>
          </a:p>
        </p:txBody>
      </p:sp>
      <p:sp>
        <p:nvSpPr>
          <p:cNvPr id="2" name="AutoShape 2" descr="https://mail.google.com/mail/u/0?ui=2&amp;ik=6d88b1beae&amp;attid=0.1.1&amp;permmsgid=msg-f:1622687967882840315&amp;th=1684f21c02f508fb&amp;view=fimg&amp;sz=s0-l75-ft&amp;attbid=ANGjdJ-rC4UWqKoCQvFDtONUeMwWgZdio6IUQv12bvwvpD8aA1n4ukWJ7L6r5mVQEsisOXBv76P2svnilXg6r-RfXqs0gvquPM3Wq1GJG_NqBF4AZY42vxXUn3l2txI&amp;disp=emb">
            <a:extLst>
              <a:ext uri="{FF2B5EF4-FFF2-40B4-BE49-F238E27FC236}">
                <a16:creationId xmlns:a16="http://schemas.microsoft.com/office/drawing/2014/main" id="{B5F40B1E-E189-8B82-3351-50D6DC932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C3950-73EC-C667-FADA-ACDB8AA98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528" y="365252"/>
            <a:ext cx="3485172" cy="6099048"/>
          </a:xfrm>
          <a:prstGeom prst="rect">
            <a:avLst/>
          </a:prstGeom>
        </p:spPr>
      </p:pic>
      <p:sp>
        <p:nvSpPr>
          <p:cNvPr id="6" name="Right Arrow 4">
            <a:extLst>
              <a:ext uri="{FF2B5EF4-FFF2-40B4-BE49-F238E27FC236}">
                <a16:creationId xmlns:a16="http://schemas.microsoft.com/office/drawing/2014/main" id="{CED8A377-9902-FD7D-A579-73484DE101B3}"/>
              </a:ext>
            </a:extLst>
          </p:cNvPr>
          <p:cNvSpPr/>
          <p:nvPr/>
        </p:nvSpPr>
        <p:spPr bwMode="auto">
          <a:xfrm rot="20346249">
            <a:off x="3319153" y="2863044"/>
            <a:ext cx="3137837" cy="1030869"/>
          </a:xfrm>
          <a:prstGeom prst="rightArrow">
            <a:avLst/>
          </a:prstGeom>
          <a:solidFill>
            <a:srgbClr val="FFC000"/>
          </a:solidFill>
          <a:ln w="76200" cap="flat" cmpd="sng" algn="ctr">
            <a:solidFill>
              <a:srgbClr val="79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Syllabus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5786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CA2671-4CAF-D7A2-6577-B80868FFC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082E82-110F-72D9-722A-72079111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3" y="977153"/>
            <a:ext cx="9144000" cy="5246557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95AECC83-58A1-9F7E-8229-D613ABD9C5A4}"/>
              </a:ext>
            </a:extLst>
          </p:cNvPr>
          <p:cNvSpPr/>
          <p:nvPr/>
        </p:nvSpPr>
        <p:spPr>
          <a:xfrm rot="5400000">
            <a:off x="4741018" y="-1240682"/>
            <a:ext cx="1086886" cy="56616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79001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 the Pull-down Navigation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352605-457C-F259-BEB9-CC946E5804FB}"/>
                  </a:ext>
                </a:extLst>
              </p14:cNvPr>
              <p14:cNvContentPartPr/>
              <p14:nvPr/>
            </p14:nvContentPartPr>
            <p14:xfrm>
              <a:off x="734700" y="1287720"/>
              <a:ext cx="1589400" cy="541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5352605-457C-F259-BEB9-CC946E5804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700" y="1252080"/>
                <a:ext cx="1661040" cy="6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862628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4D30E-6EB8-CA8B-96EE-FAF6B288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F200B2-5CF2-3829-A347-23730FAA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38200"/>
            <a:ext cx="9144000" cy="5257330"/>
          </a:xfrm>
          <a:prstGeom prst="rect">
            <a:avLst/>
          </a:prstGeom>
          <a:ln w="12700">
            <a:solidFill>
              <a:srgbClr val="790019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99A268-51A5-EC0A-454C-BE4F6E1C8DA1}"/>
              </a:ext>
            </a:extLst>
          </p:cNvPr>
          <p:cNvSpPr/>
          <p:nvPr/>
        </p:nvSpPr>
        <p:spPr bwMode="auto">
          <a:xfrm>
            <a:off x="723900" y="1295400"/>
            <a:ext cx="2286000" cy="3048000"/>
          </a:xfrm>
          <a:prstGeom prst="rect">
            <a:avLst/>
          </a:prstGeom>
          <a:solidFill>
            <a:srgbClr val="FFFF00">
              <a:alpha val="1400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333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8CC68C-8438-141F-DA13-EA18AC02E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18A1D6CF-1B2C-AC4A-51AD-B8A6F0816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" y="2063467"/>
            <a:ext cx="8396514" cy="327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Then have a look at the “Getting Started” Module, Steps 1-6 . . . </a:t>
            </a:r>
          </a:p>
        </p:txBody>
      </p:sp>
    </p:spTree>
    <p:extLst>
      <p:ext uri="{BB962C8B-B14F-4D97-AF65-F5344CB8AC3E}">
        <p14:creationId xmlns:p14="http://schemas.microsoft.com/office/powerpoint/2010/main" val="135328920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8F0BD3-26B8-BB6C-E488-F34776A7F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CAAD35-3D39-5814-FE81-BAD0C9F68DE9}"/>
              </a:ext>
            </a:extLst>
          </p:cNvPr>
          <p:cNvSpPr/>
          <p:nvPr/>
        </p:nvSpPr>
        <p:spPr bwMode="auto">
          <a:xfrm>
            <a:off x="3848100" y="4876800"/>
            <a:ext cx="1447800" cy="1524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F295E1-28F8-EB7F-92A9-65D21026DD3A}"/>
              </a:ext>
            </a:extLst>
          </p:cNvPr>
          <p:cNvSpPr/>
          <p:nvPr/>
        </p:nvSpPr>
        <p:spPr bwMode="auto">
          <a:xfrm>
            <a:off x="1409700" y="914400"/>
            <a:ext cx="1524000" cy="2286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3D4E0-1739-F073-3BCE-844FE18A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831536"/>
            <a:ext cx="9144000" cy="5340664"/>
          </a:xfrm>
          <a:prstGeom prst="rect">
            <a:avLst/>
          </a:prstGeom>
        </p:spPr>
      </p:pic>
      <p:sp>
        <p:nvSpPr>
          <p:cNvPr id="8" name="Down Arrow 5">
            <a:extLst>
              <a:ext uri="{FF2B5EF4-FFF2-40B4-BE49-F238E27FC236}">
                <a16:creationId xmlns:a16="http://schemas.microsoft.com/office/drawing/2014/main" id="{A1BAB58E-B92B-A532-2154-7EFBB39240AE}"/>
              </a:ext>
            </a:extLst>
          </p:cNvPr>
          <p:cNvSpPr/>
          <p:nvPr/>
        </p:nvSpPr>
        <p:spPr>
          <a:xfrm rot="5101734">
            <a:off x="6698371" y="-271810"/>
            <a:ext cx="1309862" cy="350680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79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4014180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999BD-4861-6A9C-EA65-35580A839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48" y="1362671"/>
            <a:ext cx="882485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Have a look,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give it a try,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and if you have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any questions,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 suggestions,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or comments,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please let us know at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2"/>
              </a:rPr>
              <a:t>troufs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hlinkClick r:id="rId2"/>
              </a:rPr>
              <a:t> e-mail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5" name="Picture 474281969" descr="Small arrow icon pointing off site.">
            <a:extLst>
              <a:ext uri="{FF2B5EF4-FFF2-40B4-BE49-F238E27FC236}">
                <a16:creationId xmlns:a16="http://schemas.microsoft.com/office/drawing/2014/main" id="{E2EBE6E2-C14F-8642-BE24-289A06A30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8900" cy="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B062F9-12F3-4252-431F-C22E993FA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6100"/>
            <a:ext cx="10287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11253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824848" y="365511"/>
            <a:ext cx="4690872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2286000"/>
            <a:ext cx="7315200" cy="2800767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Once again . . .</a:t>
            </a:r>
            <a:endParaRPr kumimoji="1" lang="en-US" sz="3200" b="1" i="0" u="none" strike="noStrike" kern="1200" cap="none" spc="0" normalizeH="0" baseline="0" noProof="0" dirty="0">
              <a:ln w="18000">
                <a:solidFill>
                  <a:srgbClr val="FFCC00">
                    <a:satMod val="140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Welcome to 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Global Cultures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867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824848" y="365511"/>
            <a:ext cx="4690872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2286000"/>
            <a:ext cx="7315200" cy="353943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Once again . . .</a:t>
            </a:r>
            <a:endParaRPr kumimoji="1" lang="en-US" sz="3200" b="1" i="0" u="none" strike="noStrike" kern="1200" cap="none" spc="0" normalizeH="0" baseline="0" noProof="0" dirty="0">
              <a:ln w="18000">
                <a:solidFill>
                  <a:srgbClr val="FFCC00">
                    <a:satMod val="140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Welcome to 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Global Cultures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Enjoy your stay!</a:t>
            </a:r>
            <a:endParaRPr kumimoji="1" lang="en-US" sz="2800" b="1" i="0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404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Text Box 4"/>
          <p:cNvSpPr txBox="1">
            <a:spLocks noChangeArrowheads="1"/>
          </p:cNvSpPr>
          <p:nvPr/>
        </p:nvSpPr>
        <p:spPr bwMode="auto">
          <a:xfrm>
            <a:off x="6779042" y="258715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314" name="Picture 2" descr="http://upload.wikimedia.org/wikipedia/commons/thumb/9/97/The_Earth_seen_from_Apollo_17.jpg/300px-The_Earth_seen_from_Apollo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58" y="14514"/>
            <a:ext cx="6825796" cy="68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7806" y="3072464"/>
            <a:ext cx="63017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as we 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blurRad="88900" dist="127000" dir="18900000" algn="bl" rotWithShape="0">
                    <a:srgbClr val="002060">
                      <a:alpha val="63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around the world . . 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FFFFFF">
                    <a:satMod val="175000"/>
                    <a:alpha val="40000"/>
                  </a:srgbClr>
                </a:glow>
                <a:outerShdw blurRad="88900" dist="127000" dir="18900000" algn="bl" rotWithShape="0">
                  <a:srgbClr val="002060">
                    <a:alpha val="63000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6656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65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876550" y="6509292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2010-2026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Timothy G. Roufs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University of Minnesota Duluth</a:t>
            </a:r>
            <a:endParaRPr kumimoji="1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09" y="379844"/>
            <a:ext cx="4690877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58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0"/>
            <a:ext cx="6858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8300" y="3733800"/>
            <a:ext cx="7315200" cy="15696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1440" tIns="45720" rIns="91440">
            <a:sp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Welcome to 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8016" y="5736848"/>
            <a:ext cx="32224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/>
            <a:r>
              <a:rPr lang="en-US" sz="20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Brisbane, Australia,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603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995029" y="2587103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38" y="0"/>
            <a:ext cx="6858000" cy="685800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814EBF-D8C6-8CD2-E10C-85085BED8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262" y="4953016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kumimoji="1" lang="en-US" sz="36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This will be a great course . . . </a:t>
            </a:r>
          </a:p>
          <a:p>
            <a:pPr algn="ctr"/>
            <a:r>
              <a:rPr kumimoji="1" lang="en-US" sz="36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you will see</a:t>
            </a:r>
            <a:endParaRPr lang="en-US" sz="3600" b="1" dirty="0">
              <a:solidFill>
                <a:srgbClr val="FFFF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1653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300" y="1611263"/>
            <a:ext cx="7772400" cy="20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(if you are not already in Canvas)</a:t>
            </a:r>
            <a:endParaRPr kumimoji="1" lang="en-US" sz="2400" b="0" i="0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Go to your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85900" y="1143000"/>
            <a:ext cx="7315200" cy="2308324"/>
          </a:xfrm>
          <a:prstGeom prst="rect">
            <a:avLst/>
          </a:prstGeom>
        </p:spPr>
        <p:txBody>
          <a:bodyPr lIns="91440" tIns="45720" rIns="91440" anchor="ctr" anchorCtr="0">
            <a:no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120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3670" y="4209871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course management site</a:t>
            </a:r>
          </a:p>
          <a:p>
            <a:pPr marL="2400300" marR="0" lvl="0" indent="-24003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check it out . .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67" y="3352800"/>
            <a:ext cx="2539683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808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8700" y="4353318"/>
            <a:ext cx="8229600" cy="8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If your browser does not allow you to click on the above URL just enter it in your browser window . .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6105" y="2837546"/>
            <a:ext cx="541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https://canvas.umn.edu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5070" y="5105400"/>
            <a:ext cx="8229600" cy="9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Continue here for further instructions . .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7368" y="3593068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(your browser may require that you double-click)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7252470">
            <a:off x="6482414" y="1535468"/>
            <a:ext cx="2148114" cy="609600"/>
          </a:xfrm>
          <a:prstGeom prst="stripedRightArrow">
            <a:avLst/>
          </a:prstGeom>
          <a:solidFill>
            <a:srgbClr val="780019"/>
          </a:solidFill>
          <a:ln w="76200" cap="flat" cmpd="sng" algn="ctr">
            <a:solidFill>
              <a:srgbClr val="FFD7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8688" y="5820230"/>
            <a:ext cx="598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There is another link at the end of this program</a:t>
            </a:r>
          </a:p>
        </p:txBody>
      </p:sp>
    </p:spTree>
    <p:extLst>
      <p:ext uri="{BB962C8B-B14F-4D97-AF65-F5344CB8AC3E}">
        <p14:creationId xmlns:p14="http://schemas.microsoft.com/office/powerpoint/2010/main" val="3714383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A16E93-1515-97F5-E005-A86D5382C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5" y="292925"/>
            <a:ext cx="9144000" cy="62842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1E779D-A243-1621-6A5C-EF8CC17700A6}"/>
              </a:ext>
            </a:extLst>
          </p:cNvPr>
          <p:cNvSpPr/>
          <p:nvPr/>
        </p:nvSpPr>
        <p:spPr>
          <a:xfrm>
            <a:off x="1522661" y="838200"/>
            <a:ext cx="4078039" cy="1877437"/>
          </a:xfrm>
          <a:prstGeom prst="rect">
            <a:avLst/>
          </a:prstGeom>
          <a:solidFill>
            <a:srgbClr val="FFCC00"/>
          </a:solidFill>
          <a:ln w="76200">
            <a:solidFill>
              <a:srgbClr val="790019"/>
            </a:solidFill>
          </a:ln>
        </p:spPr>
        <p:txBody>
          <a:bodyPr wrap="none" lIns="228600" tIns="228600" rIns="228600" bIns="22860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 enter: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canvas.umn.edu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9001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here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9001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57A2D32-15FE-FAFF-18FA-8693B4C3348D}"/>
              </a:ext>
            </a:extLst>
          </p:cNvPr>
          <p:cNvSpPr/>
          <p:nvPr/>
        </p:nvSpPr>
        <p:spPr bwMode="auto">
          <a:xfrm>
            <a:off x="2871850" y="335755"/>
            <a:ext cx="2286000" cy="347472"/>
          </a:xfrm>
          <a:custGeom>
            <a:avLst/>
            <a:gdLst>
              <a:gd name="connsiteX0" fmla="*/ 1115568 w 1354064"/>
              <a:gd name="connsiteY0" fmla="*/ 996696 h 1033272"/>
              <a:gd name="connsiteX1" fmla="*/ 1069848 w 1354064"/>
              <a:gd name="connsiteY1" fmla="*/ 1005840 h 1033272"/>
              <a:gd name="connsiteX2" fmla="*/ 996696 w 1354064"/>
              <a:gd name="connsiteY2" fmla="*/ 1014984 h 1033272"/>
              <a:gd name="connsiteX3" fmla="*/ 941832 w 1354064"/>
              <a:gd name="connsiteY3" fmla="*/ 1024128 h 1033272"/>
              <a:gd name="connsiteX4" fmla="*/ 576072 w 1354064"/>
              <a:gd name="connsiteY4" fmla="*/ 1014984 h 1033272"/>
              <a:gd name="connsiteX5" fmla="*/ 411480 w 1354064"/>
              <a:gd name="connsiteY5" fmla="*/ 1005840 h 1033272"/>
              <a:gd name="connsiteX6" fmla="*/ 265176 w 1354064"/>
              <a:gd name="connsiteY6" fmla="*/ 1014984 h 1033272"/>
              <a:gd name="connsiteX7" fmla="*/ 219456 w 1354064"/>
              <a:gd name="connsiteY7" fmla="*/ 1024128 h 1033272"/>
              <a:gd name="connsiteX8" fmla="*/ 73152 w 1354064"/>
              <a:gd name="connsiteY8" fmla="*/ 1005840 h 1033272"/>
              <a:gd name="connsiteX9" fmla="*/ 9144 w 1354064"/>
              <a:gd name="connsiteY9" fmla="*/ 941832 h 1033272"/>
              <a:gd name="connsiteX10" fmla="*/ 0 w 1354064"/>
              <a:gd name="connsiteY10" fmla="*/ 905256 h 1033272"/>
              <a:gd name="connsiteX11" fmla="*/ 9144 w 1354064"/>
              <a:gd name="connsiteY11" fmla="*/ 173736 h 1033272"/>
              <a:gd name="connsiteX12" fmla="*/ 27432 w 1354064"/>
              <a:gd name="connsiteY12" fmla="*/ 109728 h 1033272"/>
              <a:gd name="connsiteX13" fmla="*/ 54864 w 1354064"/>
              <a:gd name="connsiteY13" fmla="*/ 91440 h 1033272"/>
              <a:gd name="connsiteX14" fmla="*/ 73152 w 1354064"/>
              <a:gd name="connsiteY14" fmla="*/ 64008 h 1033272"/>
              <a:gd name="connsiteX15" fmla="*/ 210312 w 1354064"/>
              <a:gd name="connsiteY15" fmla="*/ 18288 h 1033272"/>
              <a:gd name="connsiteX16" fmla="*/ 411480 w 1354064"/>
              <a:gd name="connsiteY16" fmla="*/ 9144 h 1033272"/>
              <a:gd name="connsiteX17" fmla="*/ 530352 w 1354064"/>
              <a:gd name="connsiteY17" fmla="*/ 0 h 1033272"/>
              <a:gd name="connsiteX18" fmla="*/ 850392 w 1354064"/>
              <a:gd name="connsiteY18" fmla="*/ 18288 h 1033272"/>
              <a:gd name="connsiteX19" fmla="*/ 886968 w 1354064"/>
              <a:gd name="connsiteY19" fmla="*/ 27432 h 1033272"/>
              <a:gd name="connsiteX20" fmla="*/ 1143000 w 1354064"/>
              <a:gd name="connsiteY20" fmla="*/ 36576 h 1033272"/>
              <a:gd name="connsiteX21" fmla="*/ 1261872 w 1354064"/>
              <a:gd name="connsiteY21" fmla="*/ 64008 h 1033272"/>
              <a:gd name="connsiteX22" fmla="*/ 1289304 w 1354064"/>
              <a:gd name="connsiteY22" fmla="*/ 73152 h 1033272"/>
              <a:gd name="connsiteX23" fmla="*/ 1316736 w 1354064"/>
              <a:gd name="connsiteY23" fmla="*/ 91440 h 1033272"/>
              <a:gd name="connsiteX24" fmla="*/ 1325880 w 1354064"/>
              <a:gd name="connsiteY24" fmla="*/ 393192 h 1033272"/>
              <a:gd name="connsiteX25" fmla="*/ 1335024 w 1354064"/>
              <a:gd name="connsiteY25" fmla="*/ 484632 h 1033272"/>
              <a:gd name="connsiteX26" fmla="*/ 1353312 w 1354064"/>
              <a:gd name="connsiteY26" fmla="*/ 539496 h 1033272"/>
              <a:gd name="connsiteX27" fmla="*/ 1335024 w 1354064"/>
              <a:gd name="connsiteY27" fmla="*/ 905256 h 1033272"/>
              <a:gd name="connsiteX28" fmla="*/ 1325880 w 1354064"/>
              <a:gd name="connsiteY28" fmla="*/ 932688 h 1033272"/>
              <a:gd name="connsiteX29" fmla="*/ 1316736 w 1354064"/>
              <a:gd name="connsiteY29" fmla="*/ 987552 h 1033272"/>
              <a:gd name="connsiteX30" fmla="*/ 1252728 w 1354064"/>
              <a:gd name="connsiteY30" fmla="*/ 1024128 h 1033272"/>
              <a:gd name="connsiteX31" fmla="*/ 1225296 w 1354064"/>
              <a:gd name="connsiteY31" fmla="*/ 1033272 h 1033272"/>
              <a:gd name="connsiteX32" fmla="*/ 1152144 w 1354064"/>
              <a:gd name="connsiteY32" fmla="*/ 1014984 h 1033272"/>
              <a:gd name="connsiteX33" fmla="*/ 1097280 w 1354064"/>
              <a:gd name="connsiteY33" fmla="*/ 987552 h 1033272"/>
              <a:gd name="connsiteX34" fmla="*/ 1051560 w 1354064"/>
              <a:gd name="connsiteY34" fmla="*/ 987552 h 103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54064" h="1033272">
                <a:moveTo>
                  <a:pt x="1115568" y="996696"/>
                </a:moveTo>
                <a:cubicBezTo>
                  <a:pt x="1100328" y="999744"/>
                  <a:pt x="1085209" y="1003477"/>
                  <a:pt x="1069848" y="1005840"/>
                </a:cubicBezTo>
                <a:cubicBezTo>
                  <a:pt x="1045560" y="1009577"/>
                  <a:pt x="1021023" y="1011509"/>
                  <a:pt x="996696" y="1014984"/>
                </a:cubicBezTo>
                <a:cubicBezTo>
                  <a:pt x="978342" y="1017606"/>
                  <a:pt x="960120" y="1021080"/>
                  <a:pt x="941832" y="1024128"/>
                </a:cubicBezTo>
                <a:lnTo>
                  <a:pt x="576072" y="1014984"/>
                </a:lnTo>
                <a:cubicBezTo>
                  <a:pt x="521156" y="1013090"/>
                  <a:pt x="466429" y="1005840"/>
                  <a:pt x="411480" y="1005840"/>
                </a:cubicBezTo>
                <a:cubicBezTo>
                  <a:pt x="362617" y="1005840"/>
                  <a:pt x="313944" y="1011936"/>
                  <a:pt x="265176" y="1014984"/>
                </a:cubicBezTo>
                <a:cubicBezTo>
                  <a:pt x="249936" y="1018032"/>
                  <a:pt x="234998" y="1024128"/>
                  <a:pt x="219456" y="1024128"/>
                </a:cubicBezTo>
                <a:cubicBezTo>
                  <a:pt x="156149" y="1024128"/>
                  <a:pt x="127530" y="1016716"/>
                  <a:pt x="73152" y="1005840"/>
                </a:cubicBezTo>
                <a:cubicBezTo>
                  <a:pt x="16745" y="968235"/>
                  <a:pt x="22398" y="988222"/>
                  <a:pt x="9144" y="941832"/>
                </a:cubicBezTo>
                <a:cubicBezTo>
                  <a:pt x="5692" y="929748"/>
                  <a:pt x="3048" y="917448"/>
                  <a:pt x="0" y="905256"/>
                </a:cubicBezTo>
                <a:cubicBezTo>
                  <a:pt x="3048" y="661416"/>
                  <a:pt x="3339" y="417526"/>
                  <a:pt x="9144" y="173736"/>
                </a:cubicBezTo>
                <a:cubicBezTo>
                  <a:pt x="9184" y="172043"/>
                  <a:pt x="23089" y="115157"/>
                  <a:pt x="27432" y="109728"/>
                </a:cubicBezTo>
                <a:cubicBezTo>
                  <a:pt x="34297" y="101146"/>
                  <a:pt x="45720" y="97536"/>
                  <a:pt x="54864" y="91440"/>
                </a:cubicBezTo>
                <a:cubicBezTo>
                  <a:pt x="60960" y="82296"/>
                  <a:pt x="64881" y="71245"/>
                  <a:pt x="73152" y="64008"/>
                </a:cubicBezTo>
                <a:cubicBezTo>
                  <a:pt x="126208" y="17584"/>
                  <a:pt x="137281" y="23000"/>
                  <a:pt x="210312" y="18288"/>
                </a:cubicBezTo>
                <a:cubicBezTo>
                  <a:pt x="277298" y="13966"/>
                  <a:pt x="344464" y="12973"/>
                  <a:pt x="411480" y="9144"/>
                </a:cubicBezTo>
                <a:cubicBezTo>
                  <a:pt x="451156" y="6877"/>
                  <a:pt x="490728" y="3048"/>
                  <a:pt x="530352" y="0"/>
                </a:cubicBezTo>
                <a:cubicBezTo>
                  <a:pt x="601778" y="3105"/>
                  <a:pt x="762560" y="7309"/>
                  <a:pt x="850392" y="18288"/>
                </a:cubicBezTo>
                <a:cubicBezTo>
                  <a:pt x="862862" y="19847"/>
                  <a:pt x="874425" y="26648"/>
                  <a:pt x="886968" y="27432"/>
                </a:cubicBezTo>
                <a:cubicBezTo>
                  <a:pt x="972200" y="32759"/>
                  <a:pt x="1057656" y="33528"/>
                  <a:pt x="1143000" y="36576"/>
                </a:cubicBezTo>
                <a:cubicBezTo>
                  <a:pt x="1226091" y="48446"/>
                  <a:pt x="1186561" y="38904"/>
                  <a:pt x="1261872" y="64008"/>
                </a:cubicBezTo>
                <a:cubicBezTo>
                  <a:pt x="1271016" y="67056"/>
                  <a:pt x="1281284" y="67805"/>
                  <a:pt x="1289304" y="73152"/>
                </a:cubicBezTo>
                <a:lnTo>
                  <a:pt x="1316736" y="91440"/>
                </a:lnTo>
                <a:cubicBezTo>
                  <a:pt x="1319784" y="192024"/>
                  <a:pt x="1321205" y="292671"/>
                  <a:pt x="1325880" y="393192"/>
                </a:cubicBezTo>
                <a:cubicBezTo>
                  <a:pt x="1327303" y="423791"/>
                  <a:pt x="1329379" y="454525"/>
                  <a:pt x="1335024" y="484632"/>
                </a:cubicBezTo>
                <a:cubicBezTo>
                  <a:pt x="1338577" y="503579"/>
                  <a:pt x="1353312" y="539496"/>
                  <a:pt x="1353312" y="539496"/>
                </a:cubicBezTo>
                <a:cubicBezTo>
                  <a:pt x="1350386" y="641909"/>
                  <a:pt x="1364128" y="788840"/>
                  <a:pt x="1335024" y="905256"/>
                </a:cubicBezTo>
                <a:cubicBezTo>
                  <a:pt x="1332686" y="914607"/>
                  <a:pt x="1327971" y="923279"/>
                  <a:pt x="1325880" y="932688"/>
                </a:cubicBezTo>
                <a:cubicBezTo>
                  <a:pt x="1321858" y="950787"/>
                  <a:pt x="1324266" y="970610"/>
                  <a:pt x="1316736" y="987552"/>
                </a:cubicBezTo>
                <a:cubicBezTo>
                  <a:pt x="1302610" y="1019335"/>
                  <a:pt x="1280282" y="1016255"/>
                  <a:pt x="1252728" y="1024128"/>
                </a:cubicBezTo>
                <a:cubicBezTo>
                  <a:pt x="1243460" y="1026776"/>
                  <a:pt x="1234440" y="1030224"/>
                  <a:pt x="1225296" y="1033272"/>
                </a:cubicBezTo>
                <a:cubicBezTo>
                  <a:pt x="1207906" y="1029794"/>
                  <a:pt x="1170889" y="1024357"/>
                  <a:pt x="1152144" y="1014984"/>
                </a:cubicBezTo>
                <a:cubicBezTo>
                  <a:pt x="1124916" y="1001370"/>
                  <a:pt x="1127925" y="991383"/>
                  <a:pt x="1097280" y="987552"/>
                </a:cubicBezTo>
                <a:cubicBezTo>
                  <a:pt x="1082158" y="985662"/>
                  <a:pt x="1066800" y="987552"/>
                  <a:pt x="1051560" y="98755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triped Right Arrow 13">
            <a:extLst>
              <a:ext uri="{FF2B5EF4-FFF2-40B4-BE49-F238E27FC236}">
                <a16:creationId xmlns:a16="http://schemas.microsoft.com/office/drawing/2014/main" id="{E6DCE1DA-4EF3-6897-475D-9737AEE3DE3F}"/>
              </a:ext>
            </a:extLst>
          </p:cNvPr>
          <p:cNvSpPr/>
          <p:nvPr/>
        </p:nvSpPr>
        <p:spPr bwMode="auto">
          <a:xfrm rot="12839499">
            <a:off x="5115151" y="944203"/>
            <a:ext cx="2145981" cy="67056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7800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66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9825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73455" y="2651520"/>
            <a:ext cx="6799045" cy="29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Canvas “Dashboard”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laptop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look something like the following . . .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76946" y="6272702"/>
            <a:ext cx="2534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https://canvas.umn.edu/</a:t>
            </a:r>
          </a:p>
        </p:txBody>
      </p:sp>
    </p:spTree>
    <p:extLst>
      <p:ext uri="{BB962C8B-B14F-4D97-AF65-F5344CB8AC3E}">
        <p14:creationId xmlns:p14="http://schemas.microsoft.com/office/powerpoint/2010/main" val="32461933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C36DA1-B74B-4332-F314-B72A4FFC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6096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Your laptop Canvas “Dashboard” will look something like this . .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C77D6-95F1-F9B0-79AD-631510AF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38200"/>
            <a:ext cx="9144000" cy="51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793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arble">
  <a:themeElements>
    <a:clrScheme name="1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1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ln w="76200">
          <a:solidFill>
            <a:srgbClr val="800000"/>
          </a:solidFill>
        </a:ln>
      </a:spPr>
      <a:bodyPr wrap="square" lIns="182880" tIns="182880" rIns="182880" bIns="182880" rtlCol="0">
        <a:sp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none" strike="noStrike" kern="0" cap="none" spc="0" normalizeH="0" baseline="0" noProof="0" dirty="0">
            <a:ln>
              <a:noFill/>
            </a:ln>
            <a:solidFill>
              <a:srgbClr val="800000"/>
            </a:solidFill>
            <a:effectLst/>
            <a:uLnTx/>
            <a:uFillTx/>
            <a:latin typeface="Arial" charset="0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23827</TotalTime>
  <Words>531</Words>
  <Application>Microsoft Office PowerPoint</Application>
  <PresentationFormat>35mm Slides</PresentationFormat>
  <Paragraphs>81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Arial Black</vt:lpstr>
      <vt:lpstr>Monotype Sorts</vt:lpstr>
      <vt:lpstr>Tahoma</vt:lpstr>
      <vt:lpstr>Times New Roman</vt:lpstr>
      <vt:lpstr>5_Default Design</vt:lpstr>
      <vt:lpstr>3_Contemporary Portrait</vt:lpstr>
      <vt:lpstr>6_Marble</vt:lpstr>
      <vt:lpstr>3_Default Design</vt:lpstr>
      <vt:lpstr>4_Default Design</vt:lpstr>
      <vt:lpstr>7_Contemporary Portrait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1507</cp:revision>
  <cp:lastPrinted>2000-04-12T17:52:36Z</cp:lastPrinted>
  <dcterms:created xsi:type="dcterms:W3CDTF">2000-03-27T14:48:03Z</dcterms:created>
  <dcterms:modified xsi:type="dcterms:W3CDTF">2025-12-29T19:09:50Z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