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2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5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6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7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8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  <p:sldMasterId id="2147484029" r:id="rId2"/>
    <p:sldMasterId id="2147484041" r:id="rId3"/>
    <p:sldMasterId id="2147484079" r:id="rId4"/>
    <p:sldMasterId id="2147484982" r:id="rId5"/>
    <p:sldMasterId id="2147485092" r:id="rId6"/>
    <p:sldMasterId id="2147485309" r:id="rId7"/>
    <p:sldMasterId id="2147485623" r:id="rId8"/>
    <p:sldMasterId id="2147485635" r:id="rId9"/>
    <p:sldMasterId id="2147485647" r:id="rId10"/>
    <p:sldMasterId id="2147485659" r:id="rId11"/>
    <p:sldMasterId id="2147485672" r:id="rId12"/>
    <p:sldMasterId id="2147485684" r:id="rId13"/>
    <p:sldMasterId id="2147485708" r:id="rId14"/>
    <p:sldMasterId id="2147485720" r:id="rId15"/>
    <p:sldMasterId id="2147485732" r:id="rId16"/>
    <p:sldMasterId id="2147485744" r:id="rId17"/>
    <p:sldMasterId id="2147485756" r:id="rId18"/>
    <p:sldMasterId id="2147485780" r:id="rId19"/>
    <p:sldMasterId id="2147485792" r:id="rId20"/>
    <p:sldMasterId id="2147485804" r:id="rId21"/>
    <p:sldMasterId id="2147485840" r:id="rId22"/>
    <p:sldMasterId id="2147485960" r:id="rId23"/>
    <p:sldMasterId id="2147485985" r:id="rId24"/>
    <p:sldMasterId id="2147486009" r:id="rId25"/>
    <p:sldMasterId id="2147486105" r:id="rId26"/>
    <p:sldMasterId id="2147486117" r:id="rId27"/>
    <p:sldMasterId id="2147486129" r:id="rId28"/>
    <p:sldMasterId id="2147486141" r:id="rId29"/>
  </p:sldMasterIdLst>
  <p:notesMasterIdLst>
    <p:notesMasterId r:id="rId399"/>
  </p:notesMasterIdLst>
  <p:handoutMasterIdLst>
    <p:handoutMasterId r:id="rId400"/>
  </p:handoutMasterIdLst>
  <p:sldIdLst>
    <p:sldId id="1522" r:id="rId30"/>
    <p:sldId id="1731" r:id="rId31"/>
    <p:sldId id="1419" r:id="rId32"/>
    <p:sldId id="1480" r:id="rId33"/>
    <p:sldId id="1490" r:id="rId34"/>
    <p:sldId id="1849" r:id="rId35"/>
    <p:sldId id="1483" r:id="rId36"/>
    <p:sldId id="1275" r:id="rId37"/>
    <p:sldId id="1383" r:id="rId38"/>
    <p:sldId id="1338" r:id="rId39"/>
    <p:sldId id="1360" r:id="rId40"/>
    <p:sldId id="1339" r:id="rId41"/>
    <p:sldId id="1340" r:id="rId42"/>
    <p:sldId id="1361" r:id="rId43"/>
    <p:sldId id="1341" r:id="rId44"/>
    <p:sldId id="1342" r:id="rId45"/>
    <p:sldId id="1362" r:id="rId46"/>
    <p:sldId id="1343" r:id="rId47"/>
    <p:sldId id="1363" r:id="rId48"/>
    <p:sldId id="1345" r:id="rId49"/>
    <p:sldId id="1346" r:id="rId50"/>
    <p:sldId id="1347" r:id="rId51"/>
    <p:sldId id="1348" r:id="rId52"/>
    <p:sldId id="1349" r:id="rId53"/>
    <p:sldId id="1350" r:id="rId54"/>
    <p:sldId id="1351" r:id="rId55"/>
    <p:sldId id="1352" r:id="rId56"/>
    <p:sldId id="1353" r:id="rId57"/>
    <p:sldId id="1403" r:id="rId58"/>
    <p:sldId id="1523" r:id="rId59"/>
    <p:sldId id="1416" r:id="rId60"/>
    <p:sldId id="1328" r:id="rId61"/>
    <p:sldId id="1329" r:id="rId62"/>
    <p:sldId id="521" r:id="rId63"/>
    <p:sldId id="1276" r:id="rId64"/>
    <p:sldId id="522" r:id="rId65"/>
    <p:sldId id="523" r:id="rId66"/>
    <p:sldId id="1277" r:id="rId67"/>
    <p:sldId id="525" r:id="rId68"/>
    <p:sldId id="1278" r:id="rId69"/>
    <p:sldId id="1280" r:id="rId70"/>
    <p:sldId id="1281" r:id="rId71"/>
    <p:sldId id="1282" r:id="rId72"/>
    <p:sldId id="1283" r:id="rId73"/>
    <p:sldId id="1284" r:id="rId74"/>
    <p:sldId id="1835" r:id="rId75"/>
    <p:sldId id="1983" r:id="rId76"/>
    <p:sldId id="1285" r:id="rId77"/>
    <p:sldId id="1492" r:id="rId78"/>
    <p:sldId id="2121" r:id="rId79"/>
    <p:sldId id="2122" r:id="rId80"/>
    <p:sldId id="1732" r:id="rId81"/>
    <p:sldId id="1733" r:id="rId82"/>
    <p:sldId id="1736" r:id="rId83"/>
    <p:sldId id="1442" r:id="rId84"/>
    <p:sldId id="1001" r:id="rId85"/>
    <p:sldId id="1291" r:id="rId86"/>
    <p:sldId id="1071" r:id="rId87"/>
    <p:sldId id="1531" r:id="rId88"/>
    <p:sldId id="1987" r:id="rId89"/>
    <p:sldId id="1844" r:id="rId90"/>
    <p:sldId id="2106" r:id="rId91"/>
    <p:sldId id="2104" r:id="rId92"/>
    <p:sldId id="1532" r:id="rId93"/>
    <p:sldId id="1534" r:id="rId94"/>
    <p:sldId id="1845" r:id="rId95"/>
    <p:sldId id="1846" r:id="rId96"/>
    <p:sldId id="2123" r:id="rId97"/>
    <p:sldId id="1826" r:id="rId98"/>
    <p:sldId id="1827" r:id="rId99"/>
    <p:sldId id="1831" r:id="rId100"/>
    <p:sldId id="2124" r:id="rId101"/>
    <p:sldId id="1535" r:id="rId102"/>
    <p:sldId id="1536" r:id="rId103"/>
    <p:sldId id="1837" r:id="rId104"/>
    <p:sldId id="1537" r:id="rId105"/>
    <p:sldId id="1538" r:id="rId106"/>
    <p:sldId id="534" r:id="rId107"/>
    <p:sldId id="1541" r:id="rId108"/>
    <p:sldId id="1542" r:id="rId109"/>
    <p:sldId id="1543" r:id="rId110"/>
    <p:sldId id="1544" r:id="rId111"/>
    <p:sldId id="1545" r:id="rId112"/>
    <p:sldId id="1546" r:id="rId113"/>
    <p:sldId id="1547" r:id="rId114"/>
    <p:sldId id="1548" r:id="rId115"/>
    <p:sldId id="1737" r:id="rId116"/>
    <p:sldId id="1549" r:id="rId117"/>
    <p:sldId id="1550" r:id="rId118"/>
    <p:sldId id="1797" r:id="rId119"/>
    <p:sldId id="1798" r:id="rId120"/>
    <p:sldId id="1803" r:id="rId121"/>
    <p:sldId id="1558" r:id="rId122"/>
    <p:sldId id="1799" r:id="rId123"/>
    <p:sldId id="1800" r:id="rId124"/>
    <p:sldId id="1551" r:id="rId125"/>
    <p:sldId id="1552" r:id="rId126"/>
    <p:sldId id="1553" r:id="rId127"/>
    <p:sldId id="1554" r:id="rId128"/>
    <p:sldId id="1555" r:id="rId129"/>
    <p:sldId id="1802" r:id="rId130"/>
    <p:sldId id="1556" r:id="rId131"/>
    <p:sldId id="1884" r:id="rId132"/>
    <p:sldId id="1804" r:id="rId133"/>
    <p:sldId id="1559" r:id="rId134"/>
    <p:sldId id="1560" r:id="rId135"/>
    <p:sldId id="1561" r:id="rId136"/>
    <p:sldId id="1562" r:id="rId137"/>
    <p:sldId id="1563" r:id="rId138"/>
    <p:sldId id="1564" r:id="rId139"/>
    <p:sldId id="1565" r:id="rId140"/>
    <p:sldId id="1566" r:id="rId141"/>
    <p:sldId id="1738" r:id="rId142"/>
    <p:sldId id="2125" r:id="rId143"/>
    <p:sldId id="1810" r:id="rId144"/>
    <p:sldId id="1808" r:id="rId145"/>
    <p:sldId id="1807" r:id="rId146"/>
    <p:sldId id="1813" r:id="rId147"/>
    <p:sldId id="1806" r:id="rId148"/>
    <p:sldId id="1812" r:id="rId149"/>
    <p:sldId id="1809" r:id="rId150"/>
    <p:sldId id="1811" r:id="rId151"/>
    <p:sldId id="1805" r:id="rId152"/>
    <p:sldId id="1739" r:id="rId153"/>
    <p:sldId id="1740" r:id="rId154"/>
    <p:sldId id="1741" r:id="rId155"/>
    <p:sldId id="1568" r:id="rId156"/>
    <p:sldId id="1569" r:id="rId157"/>
    <p:sldId id="1570" r:id="rId158"/>
    <p:sldId id="1571" r:id="rId159"/>
    <p:sldId id="1572" r:id="rId160"/>
    <p:sldId id="1573" r:id="rId161"/>
    <p:sldId id="1574" r:id="rId162"/>
    <p:sldId id="1814" r:id="rId163"/>
    <p:sldId id="1575" r:id="rId164"/>
    <p:sldId id="1577" r:id="rId165"/>
    <p:sldId id="2126" r:id="rId166"/>
    <p:sldId id="1576" r:id="rId167"/>
    <p:sldId id="1815" r:id="rId168"/>
    <p:sldId id="1578" r:id="rId169"/>
    <p:sldId id="1579" r:id="rId170"/>
    <p:sldId id="1580" r:id="rId171"/>
    <p:sldId id="2127" r:id="rId172"/>
    <p:sldId id="1817" r:id="rId173"/>
    <p:sldId id="1591" r:id="rId174"/>
    <p:sldId id="1581" r:id="rId175"/>
    <p:sldId id="1582" r:id="rId176"/>
    <p:sldId id="1583" r:id="rId177"/>
    <p:sldId id="1584" r:id="rId178"/>
    <p:sldId id="1585" r:id="rId179"/>
    <p:sldId id="1586" r:id="rId180"/>
    <p:sldId id="1587" r:id="rId181"/>
    <p:sldId id="1588" r:id="rId182"/>
    <p:sldId id="1589" r:id="rId183"/>
    <p:sldId id="1590" r:id="rId184"/>
    <p:sldId id="1592" r:id="rId185"/>
    <p:sldId id="1818" r:id="rId186"/>
    <p:sldId id="1838" r:id="rId187"/>
    <p:sldId id="1832" r:id="rId188"/>
    <p:sldId id="1593" r:id="rId189"/>
    <p:sldId id="1594" r:id="rId190"/>
    <p:sldId id="1916" r:id="rId191"/>
    <p:sldId id="1596" r:id="rId192"/>
    <p:sldId id="1597" r:id="rId193"/>
    <p:sldId id="1598" r:id="rId194"/>
    <p:sldId id="1742" r:id="rId195"/>
    <p:sldId id="1743" r:id="rId196"/>
    <p:sldId id="2128" r:id="rId197"/>
    <p:sldId id="1600" r:id="rId198"/>
    <p:sldId id="1601" r:id="rId199"/>
    <p:sldId id="1701" r:id="rId200"/>
    <p:sldId id="1602" r:id="rId201"/>
    <p:sldId id="1603" r:id="rId202"/>
    <p:sldId id="1604" r:id="rId203"/>
    <p:sldId id="1605" r:id="rId204"/>
    <p:sldId id="1834" r:id="rId205"/>
    <p:sldId id="1833" r:id="rId206"/>
    <p:sldId id="1986" r:id="rId207"/>
    <p:sldId id="1606" r:id="rId208"/>
    <p:sldId id="1607" r:id="rId209"/>
    <p:sldId id="1608" r:id="rId210"/>
    <p:sldId id="2107" r:id="rId211"/>
    <p:sldId id="1414" r:id="rId212"/>
    <p:sldId id="2108" r:id="rId213"/>
    <p:sldId id="1674" r:id="rId214"/>
    <p:sldId id="2129" r:id="rId215"/>
    <p:sldId id="2109" r:id="rId216"/>
    <p:sldId id="2110" r:id="rId217"/>
    <p:sldId id="2111" r:id="rId218"/>
    <p:sldId id="2112" r:id="rId219"/>
    <p:sldId id="2131" r:id="rId220"/>
    <p:sldId id="1617" r:id="rId221"/>
    <p:sldId id="1663" r:id="rId222"/>
    <p:sldId id="2120" r:id="rId223"/>
    <p:sldId id="2113" r:id="rId224"/>
    <p:sldId id="2114" r:id="rId225"/>
    <p:sldId id="2115" r:id="rId226"/>
    <p:sldId id="2116" r:id="rId227"/>
    <p:sldId id="2117" r:id="rId228"/>
    <p:sldId id="1621" r:id="rId229"/>
    <p:sldId id="2118" r:id="rId230"/>
    <p:sldId id="1623" r:id="rId231"/>
    <p:sldId id="2119" r:id="rId232"/>
    <p:sldId id="2132" r:id="rId233"/>
    <p:sldId id="1624" r:id="rId234"/>
    <p:sldId id="1610" r:id="rId235"/>
    <p:sldId id="1664" r:id="rId236"/>
    <p:sldId id="2130" r:id="rId237"/>
    <p:sldId id="2133" r:id="rId238"/>
    <p:sldId id="1819" r:id="rId239"/>
    <p:sldId id="1611" r:id="rId240"/>
    <p:sldId id="1745" r:id="rId241"/>
    <p:sldId id="1852" r:id="rId242"/>
    <p:sldId id="1612" r:id="rId243"/>
    <p:sldId id="1613" r:id="rId244"/>
    <p:sldId id="1614" r:id="rId245"/>
    <p:sldId id="1615" r:id="rId246"/>
    <p:sldId id="1616" r:id="rId247"/>
    <p:sldId id="1618" r:id="rId248"/>
    <p:sldId id="1619" r:id="rId249"/>
    <p:sldId id="1620" r:id="rId250"/>
    <p:sldId id="1622" r:id="rId251"/>
    <p:sldId id="1625" r:id="rId252"/>
    <p:sldId id="1626" r:id="rId253"/>
    <p:sldId id="1627" r:id="rId254"/>
    <p:sldId id="1628" r:id="rId255"/>
    <p:sldId id="1629" r:id="rId256"/>
    <p:sldId id="1630" r:id="rId257"/>
    <p:sldId id="1631" r:id="rId258"/>
    <p:sldId id="1632" r:id="rId259"/>
    <p:sldId id="1633" r:id="rId260"/>
    <p:sldId id="1634" r:id="rId261"/>
    <p:sldId id="1635" r:id="rId262"/>
    <p:sldId id="1637" r:id="rId263"/>
    <p:sldId id="1748" r:id="rId264"/>
    <p:sldId id="1749" r:id="rId265"/>
    <p:sldId id="1750" r:id="rId266"/>
    <p:sldId id="1751" r:id="rId267"/>
    <p:sldId id="1642" r:id="rId268"/>
    <p:sldId id="1398" r:id="rId269"/>
    <p:sldId id="1752" r:id="rId270"/>
    <p:sldId id="1639" r:id="rId271"/>
    <p:sldId id="1640" r:id="rId272"/>
    <p:sldId id="1641" r:id="rId273"/>
    <p:sldId id="1466" r:id="rId274"/>
    <p:sldId id="1643" r:id="rId275"/>
    <p:sldId id="1644" r:id="rId276"/>
    <p:sldId id="1645" r:id="rId277"/>
    <p:sldId id="1646" r:id="rId278"/>
    <p:sldId id="1854" r:id="rId279"/>
    <p:sldId id="1132" r:id="rId280"/>
    <p:sldId id="1753" r:id="rId281"/>
    <p:sldId id="1754" r:id="rId282"/>
    <p:sldId id="1755" r:id="rId283"/>
    <p:sldId id="1648" r:id="rId284"/>
    <p:sldId id="1756" r:id="rId285"/>
    <p:sldId id="1757" r:id="rId286"/>
    <p:sldId id="1651" r:id="rId287"/>
    <p:sldId id="1761" r:id="rId288"/>
    <p:sldId id="1820" r:id="rId289"/>
    <p:sldId id="1763" r:id="rId290"/>
    <p:sldId id="1759" r:id="rId291"/>
    <p:sldId id="1760" r:id="rId292"/>
    <p:sldId id="1758" r:id="rId293"/>
    <p:sldId id="1384" r:id="rId294"/>
    <p:sldId id="1762" r:id="rId295"/>
    <p:sldId id="1822" r:id="rId296"/>
    <p:sldId id="1392" r:id="rId297"/>
    <p:sldId id="1764" r:id="rId298"/>
    <p:sldId id="1657" r:id="rId299"/>
    <p:sldId id="1658" r:id="rId300"/>
    <p:sldId id="1659" r:id="rId301"/>
    <p:sldId id="1712" r:id="rId302"/>
    <p:sldId id="1713" r:id="rId303"/>
    <p:sldId id="1660" r:id="rId304"/>
    <p:sldId id="1767" r:id="rId305"/>
    <p:sldId id="1470" r:id="rId306"/>
    <p:sldId id="1768" r:id="rId307"/>
    <p:sldId id="1769" r:id="rId308"/>
    <p:sldId id="1461" r:id="rId309"/>
    <p:sldId id="1770" r:id="rId310"/>
    <p:sldId id="1462" r:id="rId311"/>
    <p:sldId id="1771" r:id="rId312"/>
    <p:sldId id="1772" r:id="rId313"/>
    <p:sldId id="1773" r:id="rId314"/>
    <p:sldId id="1774" r:id="rId315"/>
    <p:sldId id="1775" r:id="rId316"/>
    <p:sldId id="1776" r:id="rId317"/>
    <p:sldId id="1665" r:id="rId318"/>
    <p:sldId id="1705" r:id="rId319"/>
    <p:sldId id="1707" r:id="rId320"/>
    <p:sldId id="1708" r:id="rId321"/>
    <p:sldId id="1703" r:id="rId322"/>
    <p:sldId id="1710" r:id="rId323"/>
    <p:sldId id="1667" r:id="rId324"/>
    <p:sldId id="1711" r:id="rId325"/>
    <p:sldId id="1668" r:id="rId326"/>
    <p:sldId id="1669" r:id="rId327"/>
    <p:sldId id="1670" r:id="rId328"/>
    <p:sldId id="1671" r:id="rId329"/>
    <p:sldId id="1779" r:id="rId330"/>
    <p:sldId id="1984" r:id="rId331"/>
    <p:sldId id="1778" r:id="rId332"/>
    <p:sldId id="1672" r:id="rId333"/>
    <p:sldId id="1673" r:id="rId334"/>
    <p:sldId id="1699" r:id="rId335"/>
    <p:sldId id="1700" r:id="rId336"/>
    <p:sldId id="1780" r:id="rId337"/>
    <p:sldId id="1486" r:id="rId338"/>
    <p:sldId id="2083" r:id="rId339"/>
    <p:sldId id="2084" r:id="rId340"/>
    <p:sldId id="1783" r:id="rId341"/>
    <p:sldId id="1839" r:id="rId342"/>
    <p:sldId id="1841" r:id="rId343"/>
    <p:sldId id="1842" r:id="rId344"/>
    <p:sldId id="1840" r:id="rId345"/>
    <p:sldId id="1675" r:id="rId346"/>
    <p:sldId id="1676" r:id="rId347"/>
    <p:sldId id="1677" r:id="rId348"/>
    <p:sldId id="1678" r:id="rId349"/>
    <p:sldId id="1714" r:id="rId350"/>
    <p:sldId id="1715" r:id="rId351"/>
    <p:sldId id="1823" r:id="rId352"/>
    <p:sldId id="1679" r:id="rId353"/>
    <p:sldId id="1784" r:id="rId354"/>
    <p:sldId id="1785" r:id="rId355"/>
    <p:sldId id="1716" r:id="rId356"/>
    <p:sldId id="1717" r:id="rId357"/>
    <p:sldId id="1680" r:id="rId358"/>
    <p:sldId id="1718" r:id="rId359"/>
    <p:sldId id="1720" r:id="rId360"/>
    <p:sldId id="1824" r:id="rId361"/>
    <p:sldId id="1681" r:id="rId362"/>
    <p:sldId id="1682" r:id="rId363"/>
    <p:sldId id="1848" r:id="rId364"/>
    <p:sldId id="1985" r:id="rId365"/>
    <p:sldId id="1979" r:id="rId366"/>
    <p:sldId id="1786" r:id="rId367"/>
    <p:sldId id="1686" r:id="rId368"/>
    <p:sldId id="1687" r:id="rId369"/>
    <p:sldId id="1825" r:id="rId370"/>
    <p:sldId id="1685" r:id="rId371"/>
    <p:sldId id="1688" r:id="rId372"/>
    <p:sldId id="1689" r:id="rId373"/>
    <p:sldId id="1690" r:id="rId374"/>
    <p:sldId id="1727" r:id="rId375"/>
    <p:sldId id="1787" r:id="rId376"/>
    <p:sldId id="1728" r:id="rId377"/>
    <p:sldId id="1730" r:id="rId378"/>
    <p:sldId id="1722" r:id="rId379"/>
    <p:sldId id="1723" r:id="rId380"/>
    <p:sldId id="1448" r:id="rId381"/>
    <p:sldId id="1691" r:id="rId382"/>
    <p:sldId id="1693" r:id="rId383"/>
    <p:sldId id="1724" r:id="rId384"/>
    <p:sldId id="1684" r:id="rId385"/>
    <p:sldId id="1725" r:id="rId386"/>
    <p:sldId id="1694" r:id="rId387"/>
    <p:sldId id="1789" r:id="rId388"/>
    <p:sldId id="1790" r:id="rId389"/>
    <p:sldId id="1791" r:id="rId390"/>
    <p:sldId id="1792" r:id="rId391"/>
    <p:sldId id="1793" r:id="rId392"/>
    <p:sldId id="1794" r:id="rId393"/>
    <p:sldId id="1795" r:id="rId394"/>
    <p:sldId id="1796" r:id="rId395"/>
    <p:sldId id="1695" r:id="rId396"/>
    <p:sldId id="1861" r:id="rId397"/>
    <p:sldId id="1423" r:id="rId39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564746"/>
    <a:srgbClr val="03060B"/>
    <a:srgbClr val="544A46"/>
    <a:srgbClr val="2E1E16"/>
    <a:srgbClr val="766E6A"/>
    <a:srgbClr val="473D25"/>
    <a:srgbClr val="28231D"/>
    <a:srgbClr val="544C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1" autoAdjust="0"/>
    <p:restoredTop sz="94658" autoAdjust="0"/>
  </p:normalViewPr>
  <p:slideViewPr>
    <p:cSldViewPr snapToGrid="0">
      <p:cViewPr>
        <p:scale>
          <a:sx n="66" d="100"/>
          <a:sy n="66" d="100"/>
        </p:scale>
        <p:origin x="1098" y="702"/>
      </p:cViewPr>
      <p:guideLst>
        <p:guide orient="horz" pos="210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9744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8.xml"/><Relationship Id="rId299" Type="http://schemas.openxmlformats.org/officeDocument/2006/relationships/slide" Target="slides/slide270.xml"/><Relationship Id="rId21" Type="http://schemas.openxmlformats.org/officeDocument/2006/relationships/slideMaster" Target="slideMasters/slideMaster21.xml"/><Relationship Id="rId63" Type="http://schemas.openxmlformats.org/officeDocument/2006/relationships/slide" Target="slides/slide34.xml"/><Relationship Id="rId159" Type="http://schemas.openxmlformats.org/officeDocument/2006/relationships/slide" Target="slides/slide130.xml"/><Relationship Id="rId324" Type="http://schemas.openxmlformats.org/officeDocument/2006/relationships/slide" Target="slides/slide295.xml"/><Relationship Id="rId366" Type="http://schemas.openxmlformats.org/officeDocument/2006/relationships/slide" Target="slides/slide337.xml"/><Relationship Id="rId170" Type="http://schemas.openxmlformats.org/officeDocument/2006/relationships/slide" Target="slides/slide141.xml"/><Relationship Id="rId226" Type="http://schemas.openxmlformats.org/officeDocument/2006/relationships/slide" Target="slides/slide197.xml"/><Relationship Id="rId268" Type="http://schemas.openxmlformats.org/officeDocument/2006/relationships/slide" Target="slides/slide239.xml"/><Relationship Id="rId32" Type="http://schemas.openxmlformats.org/officeDocument/2006/relationships/slide" Target="slides/slide3.xml"/><Relationship Id="rId74" Type="http://schemas.openxmlformats.org/officeDocument/2006/relationships/slide" Target="slides/slide45.xml"/><Relationship Id="rId128" Type="http://schemas.openxmlformats.org/officeDocument/2006/relationships/slide" Target="slides/slide99.xml"/><Relationship Id="rId335" Type="http://schemas.openxmlformats.org/officeDocument/2006/relationships/slide" Target="slides/slide306.xml"/><Relationship Id="rId377" Type="http://schemas.openxmlformats.org/officeDocument/2006/relationships/slide" Target="slides/slide348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52.xml"/><Relationship Id="rId237" Type="http://schemas.openxmlformats.org/officeDocument/2006/relationships/slide" Target="slides/slide208.xml"/><Relationship Id="rId402" Type="http://schemas.openxmlformats.org/officeDocument/2006/relationships/viewProps" Target="viewProps.xml"/><Relationship Id="rId279" Type="http://schemas.openxmlformats.org/officeDocument/2006/relationships/slide" Target="slides/slide250.xml"/><Relationship Id="rId43" Type="http://schemas.openxmlformats.org/officeDocument/2006/relationships/slide" Target="slides/slide14.xml"/><Relationship Id="rId139" Type="http://schemas.openxmlformats.org/officeDocument/2006/relationships/slide" Target="slides/slide110.xml"/><Relationship Id="rId290" Type="http://schemas.openxmlformats.org/officeDocument/2006/relationships/slide" Target="slides/slide261.xml"/><Relationship Id="rId304" Type="http://schemas.openxmlformats.org/officeDocument/2006/relationships/slide" Target="slides/slide275.xml"/><Relationship Id="rId346" Type="http://schemas.openxmlformats.org/officeDocument/2006/relationships/slide" Target="slides/slide317.xml"/><Relationship Id="rId388" Type="http://schemas.openxmlformats.org/officeDocument/2006/relationships/slide" Target="slides/slide359.xml"/><Relationship Id="rId85" Type="http://schemas.openxmlformats.org/officeDocument/2006/relationships/slide" Target="slides/slide56.xml"/><Relationship Id="rId150" Type="http://schemas.openxmlformats.org/officeDocument/2006/relationships/slide" Target="slides/slide121.xml"/><Relationship Id="rId192" Type="http://schemas.openxmlformats.org/officeDocument/2006/relationships/slide" Target="slides/slide163.xml"/><Relationship Id="rId206" Type="http://schemas.openxmlformats.org/officeDocument/2006/relationships/slide" Target="slides/slide177.xml"/><Relationship Id="rId248" Type="http://schemas.openxmlformats.org/officeDocument/2006/relationships/slide" Target="slides/slide219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79.xml"/><Relationship Id="rId315" Type="http://schemas.openxmlformats.org/officeDocument/2006/relationships/slide" Target="slides/slide286.xml"/><Relationship Id="rId357" Type="http://schemas.openxmlformats.org/officeDocument/2006/relationships/slide" Target="slides/slide328.xml"/><Relationship Id="rId54" Type="http://schemas.openxmlformats.org/officeDocument/2006/relationships/slide" Target="slides/slide25.xml"/><Relationship Id="rId96" Type="http://schemas.openxmlformats.org/officeDocument/2006/relationships/slide" Target="slides/slide67.xml"/><Relationship Id="rId161" Type="http://schemas.openxmlformats.org/officeDocument/2006/relationships/slide" Target="slides/slide132.xml"/><Relationship Id="rId217" Type="http://schemas.openxmlformats.org/officeDocument/2006/relationships/slide" Target="slides/slide188.xml"/><Relationship Id="rId399" Type="http://schemas.openxmlformats.org/officeDocument/2006/relationships/notesMaster" Target="notesMasters/notesMaster1.xml"/><Relationship Id="rId259" Type="http://schemas.openxmlformats.org/officeDocument/2006/relationships/slide" Target="slides/slide230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0.xml"/><Relationship Id="rId270" Type="http://schemas.openxmlformats.org/officeDocument/2006/relationships/slide" Target="slides/slide241.xml"/><Relationship Id="rId326" Type="http://schemas.openxmlformats.org/officeDocument/2006/relationships/slide" Target="slides/slide297.xml"/><Relationship Id="rId65" Type="http://schemas.openxmlformats.org/officeDocument/2006/relationships/slide" Target="slides/slide36.xml"/><Relationship Id="rId130" Type="http://schemas.openxmlformats.org/officeDocument/2006/relationships/slide" Target="slides/slide101.xml"/><Relationship Id="rId368" Type="http://schemas.openxmlformats.org/officeDocument/2006/relationships/slide" Target="slides/slide339.xml"/><Relationship Id="rId172" Type="http://schemas.openxmlformats.org/officeDocument/2006/relationships/slide" Target="slides/slide143.xml"/><Relationship Id="rId228" Type="http://schemas.openxmlformats.org/officeDocument/2006/relationships/slide" Target="slides/slide199.xml"/><Relationship Id="rId281" Type="http://schemas.openxmlformats.org/officeDocument/2006/relationships/slide" Target="slides/slide252.xml"/><Relationship Id="rId337" Type="http://schemas.openxmlformats.org/officeDocument/2006/relationships/slide" Target="slides/slide308.xml"/><Relationship Id="rId34" Type="http://schemas.openxmlformats.org/officeDocument/2006/relationships/slide" Target="slides/slide5.xml"/><Relationship Id="rId76" Type="http://schemas.openxmlformats.org/officeDocument/2006/relationships/slide" Target="slides/slide47.xml"/><Relationship Id="rId141" Type="http://schemas.openxmlformats.org/officeDocument/2006/relationships/slide" Target="slides/slide112.xml"/><Relationship Id="rId379" Type="http://schemas.openxmlformats.org/officeDocument/2006/relationships/slide" Target="slides/slide350.xml"/><Relationship Id="rId7" Type="http://schemas.openxmlformats.org/officeDocument/2006/relationships/slideMaster" Target="slideMasters/slideMaster7.xml"/><Relationship Id="rId183" Type="http://schemas.openxmlformats.org/officeDocument/2006/relationships/slide" Target="slides/slide154.xml"/><Relationship Id="rId239" Type="http://schemas.openxmlformats.org/officeDocument/2006/relationships/slide" Target="slides/slide210.xml"/><Relationship Id="rId390" Type="http://schemas.openxmlformats.org/officeDocument/2006/relationships/slide" Target="slides/slide361.xml"/><Relationship Id="rId404" Type="http://schemas.openxmlformats.org/officeDocument/2006/relationships/tableStyles" Target="tableStyles.xml"/><Relationship Id="rId250" Type="http://schemas.openxmlformats.org/officeDocument/2006/relationships/slide" Target="slides/slide221.xml"/><Relationship Id="rId292" Type="http://schemas.openxmlformats.org/officeDocument/2006/relationships/slide" Target="slides/slide263.xml"/><Relationship Id="rId306" Type="http://schemas.openxmlformats.org/officeDocument/2006/relationships/slide" Target="slides/slide277.xml"/><Relationship Id="rId45" Type="http://schemas.openxmlformats.org/officeDocument/2006/relationships/slide" Target="slides/slide16.xml"/><Relationship Id="rId87" Type="http://schemas.openxmlformats.org/officeDocument/2006/relationships/slide" Target="slides/slide58.xml"/><Relationship Id="rId110" Type="http://schemas.openxmlformats.org/officeDocument/2006/relationships/slide" Target="slides/slide81.xml"/><Relationship Id="rId348" Type="http://schemas.openxmlformats.org/officeDocument/2006/relationships/slide" Target="slides/slide319.xml"/><Relationship Id="rId152" Type="http://schemas.openxmlformats.org/officeDocument/2006/relationships/slide" Target="slides/slide123.xml"/><Relationship Id="rId194" Type="http://schemas.openxmlformats.org/officeDocument/2006/relationships/slide" Target="slides/slide165.xml"/><Relationship Id="rId208" Type="http://schemas.openxmlformats.org/officeDocument/2006/relationships/slide" Target="slides/slide179.xml"/><Relationship Id="rId261" Type="http://schemas.openxmlformats.org/officeDocument/2006/relationships/slide" Target="slides/slide232.xml"/><Relationship Id="rId14" Type="http://schemas.openxmlformats.org/officeDocument/2006/relationships/slideMaster" Target="slideMasters/slideMaster14.xml"/><Relationship Id="rId56" Type="http://schemas.openxmlformats.org/officeDocument/2006/relationships/slide" Target="slides/slide27.xml"/><Relationship Id="rId317" Type="http://schemas.openxmlformats.org/officeDocument/2006/relationships/slide" Target="slides/slide288.xml"/><Relationship Id="rId359" Type="http://schemas.openxmlformats.org/officeDocument/2006/relationships/slide" Target="slides/slide330.xml"/><Relationship Id="rId98" Type="http://schemas.openxmlformats.org/officeDocument/2006/relationships/slide" Target="slides/slide69.xml"/><Relationship Id="rId121" Type="http://schemas.openxmlformats.org/officeDocument/2006/relationships/slide" Target="slides/slide92.xml"/><Relationship Id="rId163" Type="http://schemas.openxmlformats.org/officeDocument/2006/relationships/slide" Target="slides/slide134.xml"/><Relationship Id="rId219" Type="http://schemas.openxmlformats.org/officeDocument/2006/relationships/slide" Target="slides/slide190.xml"/><Relationship Id="rId370" Type="http://schemas.openxmlformats.org/officeDocument/2006/relationships/slide" Target="slides/slide341.xml"/><Relationship Id="rId230" Type="http://schemas.openxmlformats.org/officeDocument/2006/relationships/slide" Target="slides/slide201.xml"/><Relationship Id="rId25" Type="http://schemas.openxmlformats.org/officeDocument/2006/relationships/slideMaster" Target="slideMasters/slideMaster25.xml"/><Relationship Id="rId67" Type="http://schemas.openxmlformats.org/officeDocument/2006/relationships/slide" Target="slides/slide38.xml"/><Relationship Id="rId272" Type="http://schemas.openxmlformats.org/officeDocument/2006/relationships/slide" Target="slides/slide243.xml"/><Relationship Id="rId328" Type="http://schemas.openxmlformats.org/officeDocument/2006/relationships/slide" Target="slides/slide299.xml"/><Relationship Id="rId132" Type="http://schemas.openxmlformats.org/officeDocument/2006/relationships/slide" Target="slides/slide103.xml"/><Relationship Id="rId174" Type="http://schemas.openxmlformats.org/officeDocument/2006/relationships/slide" Target="slides/slide145.xml"/><Relationship Id="rId381" Type="http://schemas.openxmlformats.org/officeDocument/2006/relationships/slide" Target="slides/slide352.xml"/><Relationship Id="rId241" Type="http://schemas.openxmlformats.org/officeDocument/2006/relationships/slide" Target="slides/slide212.xml"/><Relationship Id="rId36" Type="http://schemas.openxmlformats.org/officeDocument/2006/relationships/slide" Target="slides/slide7.xml"/><Relationship Id="rId283" Type="http://schemas.openxmlformats.org/officeDocument/2006/relationships/slide" Target="slides/slide254.xml"/><Relationship Id="rId339" Type="http://schemas.openxmlformats.org/officeDocument/2006/relationships/slide" Target="slides/slide310.xml"/><Relationship Id="rId78" Type="http://schemas.openxmlformats.org/officeDocument/2006/relationships/slide" Target="slides/slide49.xml"/><Relationship Id="rId101" Type="http://schemas.openxmlformats.org/officeDocument/2006/relationships/slide" Target="slides/slide72.xml"/><Relationship Id="rId143" Type="http://schemas.openxmlformats.org/officeDocument/2006/relationships/slide" Target="slides/slide114.xml"/><Relationship Id="rId185" Type="http://schemas.openxmlformats.org/officeDocument/2006/relationships/slide" Target="slides/slide156.xml"/><Relationship Id="rId350" Type="http://schemas.openxmlformats.org/officeDocument/2006/relationships/slide" Target="slides/slide321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81.xml"/><Relationship Id="rId392" Type="http://schemas.openxmlformats.org/officeDocument/2006/relationships/slide" Target="slides/slide363.xml"/><Relationship Id="rId252" Type="http://schemas.openxmlformats.org/officeDocument/2006/relationships/slide" Target="slides/slide223.xml"/><Relationship Id="rId294" Type="http://schemas.openxmlformats.org/officeDocument/2006/relationships/slide" Target="slides/slide265.xml"/><Relationship Id="rId308" Type="http://schemas.openxmlformats.org/officeDocument/2006/relationships/slide" Target="slides/slide279.xml"/><Relationship Id="rId47" Type="http://schemas.openxmlformats.org/officeDocument/2006/relationships/slide" Target="slides/slide18.xml"/><Relationship Id="rId89" Type="http://schemas.openxmlformats.org/officeDocument/2006/relationships/slide" Target="slides/slide60.xml"/><Relationship Id="rId112" Type="http://schemas.openxmlformats.org/officeDocument/2006/relationships/slide" Target="slides/slide83.xml"/><Relationship Id="rId154" Type="http://schemas.openxmlformats.org/officeDocument/2006/relationships/slide" Target="slides/slide125.xml"/><Relationship Id="rId361" Type="http://schemas.openxmlformats.org/officeDocument/2006/relationships/slide" Target="slides/slide332.xml"/><Relationship Id="rId196" Type="http://schemas.openxmlformats.org/officeDocument/2006/relationships/slide" Target="slides/slide167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92.xml"/><Relationship Id="rId263" Type="http://schemas.openxmlformats.org/officeDocument/2006/relationships/slide" Target="slides/slide234.xml"/><Relationship Id="rId319" Type="http://schemas.openxmlformats.org/officeDocument/2006/relationships/slide" Target="slides/slide290.xml"/><Relationship Id="rId58" Type="http://schemas.openxmlformats.org/officeDocument/2006/relationships/slide" Target="slides/slide29.xml"/><Relationship Id="rId123" Type="http://schemas.openxmlformats.org/officeDocument/2006/relationships/slide" Target="slides/slide94.xml"/><Relationship Id="rId330" Type="http://schemas.openxmlformats.org/officeDocument/2006/relationships/slide" Target="slides/slide301.xml"/><Relationship Id="rId90" Type="http://schemas.openxmlformats.org/officeDocument/2006/relationships/slide" Target="slides/slide61.xml"/><Relationship Id="rId165" Type="http://schemas.openxmlformats.org/officeDocument/2006/relationships/slide" Target="slides/slide136.xml"/><Relationship Id="rId186" Type="http://schemas.openxmlformats.org/officeDocument/2006/relationships/slide" Target="slides/slide157.xml"/><Relationship Id="rId351" Type="http://schemas.openxmlformats.org/officeDocument/2006/relationships/slide" Target="slides/slide322.xml"/><Relationship Id="rId372" Type="http://schemas.openxmlformats.org/officeDocument/2006/relationships/slide" Target="slides/slide343.xml"/><Relationship Id="rId393" Type="http://schemas.openxmlformats.org/officeDocument/2006/relationships/slide" Target="slides/slide364.xml"/><Relationship Id="rId211" Type="http://schemas.openxmlformats.org/officeDocument/2006/relationships/slide" Target="slides/slide182.xml"/><Relationship Id="rId232" Type="http://schemas.openxmlformats.org/officeDocument/2006/relationships/slide" Target="slides/slide203.xml"/><Relationship Id="rId253" Type="http://schemas.openxmlformats.org/officeDocument/2006/relationships/slide" Target="slides/slide224.xml"/><Relationship Id="rId274" Type="http://schemas.openxmlformats.org/officeDocument/2006/relationships/slide" Target="slides/slide245.xml"/><Relationship Id="rId295" Type="http://schemas.openxmlformats.org/officeDocument/2006/relationships/slide" Target="slides/slide266.xml"/><Relationship Id="rId309" Type="http://schemas.openxmlformats.org/officeDocument/2006/relationships/slide" Target="slides/slide280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19.xml"/><Relationship Id="rId69" Type="http://schemas.openxmlformats.org/officeDocument/2006/relationships/slide" Target="slides/slide40.xml"/><Relationship Id="rId113" Type="http://schemas.openxmlformats.org/officeDocument/2006/relationships/slide" Target="slides/slide84.xml"/><Relationship Id="rId134" Type="http://schemas.openxmlformats.org/officeDocument/2006/relationships/slide" Target="slides/slide105.xml"/><Relationship Id="rId320" Type="http://schemas.openxmlformats.org/officeDocument/2006/relationships/slide" Target="slides/slide291.xml"/><Relationship Id="rId80" Type="http://schemas.openxmlformats.org/officeDocument/2006/relationships/slide" Target="slides/slide51.xml"/><Relationship Id="rId155" Type="http://schemas.openxmlformats.org/officeDocument/2006/relationships/slide" Target="slides/slide126.xml"/><Relationship Id="rId176" Type="http://schemas.openxmlformats.org/officeDocument/2006/relationships/slide" Target="slides/slide147.xml"/><Relationship Id="rId197" Type="http://schemas.openxmlformats.org/officeDocument/2006/relationships/slide" Target="slides/slide168.xml"/><Relationship Id="rId341" Type="http://schemas.openxmlformats.org/officeDocument/2006/relationships/slide" Target="slides/slide312.xml"/><Relationship Id="rId362" Type="http://schemas.openxmlformats.org/officeDocument/2006/relationships/slide" Target="slides/slide333.xml"/><Relationship Id="rId383" Type="http://schemas.openxmlformats.org/officeDocument/2006/relationships/slide" Target="slides/slide354.xml"/><Relationship Id="rId201" Type="http://schemas.openxmlformats.org/officeDocument/2006/relationships/slide" Target="slides/slide172.xml"/><Relationship Id="rId222" Type="http://schemas.openxmlformats.org/officeDocument/2006/relationships/slide" Target="slides/slide193.xml"/><Relationship Id="rId243" Type="http://schemas.openxmlformats.org/officeDocument/2006/relationships/slide" Target="slides/slide214.xml"/><Relationship Id="rId264" Type="http://schemas.openxmlformats.org/officeDocument/2006/relationships/slide" Target="slides/slide235.xml"/><Relationship Id="rId285" Type="http://schemas.openxmlformats.org/officeDocument/2006/relationships/slide" Target="slides/slide256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9.xml"/><Relationship Id="rId59" Type="http://schemas.openxmlformats.org/officeDocument/2006/relationships/slide" Target="slides/slide30.xml"/><Relationship Id="rId103" Type="http://schemas.openxmlformats.org/officeDocument/2006/relationships/slide" Target="slides/slide74.xml"/><Relationship Id="rId124" Type="http://schemas.openxmlformats.org/officeDocument/2006/relationships/slide" Target="slides/slide95.xml"/><Relationship Id="rId310" Type="http://schemas.openxmlformats.org/officeDocument/2006/relationships/slide" Target="slides/slide281.xml"/><Relationship Id="rId70" Type="http://schemas.openxmlformats.org/officeDocument/2006/relationships/slide" Target="slides/slide41.xml"/><Relationship Id="rId91" Type="http://schemas.openxmlformats.org/officeDocument/2006/relationships/slide" Target="slides/slide62.xml"/><Relationship Id="rId145" Type="http://schemas.openxmlformats.org/officeDocument/2006/relationships/slide" Target="slides/slide116.xml"/><Relationship Id="rId166" Type="http://schemas.openxmlformats.org/officeDocument/2006/relationships/slide" Target="slides/slide137.xml"/><Relationship Id="rId187" Type="http://schemas.openxmlformats.org/officeDocument/2006/relationships/slide" Target="slides/slide158.xml"/><Relationship Id="rId331" Type="http://schemas.openxmlformats.org/officeDocument/2006/relationships/slide" Target="slides/slide302.xml"/><Relationship Id="rId352" Type="http://schemas.openxmlformats.org/officeDocument/2006/relationships/slide" Target="slides/slide323.xml"/><Relationship Id="rId373" Type="http://schemas.openxmlformats.org/officeDocument/2006/relationships/slide" Target="slides/slide344.xml"/><Relationship Id="rId394" Type="http://schemas.openxmlformats.org/officeDocument/2006/relationships/slide" Target="slides/slide36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83.xml"/><Relationship Id="rId233" Type="http://schemas.openxmlformats.org/officeDocument/2006/relationships/slide" Target="slides/slide204.xml"/><Relationship Id="rId254" Type="http://schemas.openxmlformats.org/officeDocument/2006/relationships/slide" Target="slides/slide225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20.xml"/><Relationship Id="rId114" Type="http://schemas.openxmlformats.org/officeDocument/2006/relationships/slide" Target="slides/slide85.xml"/><Relationship Id="rId275" Type="http://schemas.openxmlformats.org/officeDocument/2006/relationships/slide" Target="slides/slide246.xml"/><Relationship Id="rId296" Type="http://schemas.openxmlformats.org/officeDocument/2006/relationships/slide" Target="slides/slide267.xml"/><Relationship Id="rId300" Type="http://schemas.openxmlformats.org/officeDocument/2006/relationships/slide" Target="slides/slide271.xml"/><Relationship Id="rId60" Type="http://schemas.openxmlformats.org/officeDocument/2006/relationships/slide" Target="slides/slide31.xml"/><Relationship Id="rId81" Type="http://schemas.openxmlformats.org/officeDocument/2006/relationships/slide" Target="slides/slide52.xml"/><Relationship Id="rId135" Type="http://schemas.openxmlformats.org/officeDocument/2006/relationships/slide" Target="slides/slide106.xml"/><Relationship Id="rId156" Type="http://schemas.openxmlformats.org/officeDocument/2006/relationships/slide" Target="slides/slide127.xml"/><Relationship Id="rId177" Type="http://schemas.openxmlformats.org/officeDocument/2006/relationships/slide" Target="slides/slide148.xml"/><Relationship Id="rId198" Type="http://schemas.openxmlformats.org/officeDocument/2006/relationships/slide" Target="slides/slide169.xml"/><Relationship Id="rId321" Type="http://schemas.openxmlformats.org/officeDocument/2006/relationships/slide" Target="slides/slide292.xml"/><Relationship Id="rId342" Type="http://schemas.openxmlformats.org/officeDocument/2006/relationships/slide" Target="slides/slide313.xml"/><Relationship Id="rId363" Type="http://schemas.openxmlformats.org/officeDocument/2006/relationships/slide" Target="slides/slide334.xml"/><Relationship Id="rId384" Type="http://schemas.openxmlformats.org/officeDocument/2006/relationships/slide" Target="slides/slide355.xml"/><Relationship Id="rId202" Type="http://schemas.openxmlformats.org/officeDocument/2006/relationships/slide" Target="slides/slide173.xml"/><Relationship Id="rId223" Type="http://schemas.openxmlformats.org/officeDocument/2006/relationships/slide" Target="slides/slide194.xml"/><Relationship Id="rId244" Type="http://schemas.openxmlformats.org/officeDocument/2006/relationships/slide" Target="slides/slide215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265" Type="http://schemas.openxmlformats.org/officeDocument/2006/relationships/slide" Target="slides/slide236.xml"/><Relationship Id="rId286" Type="http://schemas.openxmlformats.org/officeDocument/2006/relationships/slide" Target="slides/slide257.xml"/><Relationship Id="rId50" Type="http://schemas.openxmlformats.org/officeDocument/2006/relationships/slide" Target="slides/slide21.xml"/><Relationship Id="rId104" Type="http://schemas.openxmlformats.org/officeDocument/2006/relationships/slide" Target="slides/slide75.xml"/><Relationship Id="rId125" Type="http://schemas.openxmlformats.org/officeDocument/2006/relationships/slide" Target="slides/slide96.xml"/><Relationship Id="rId146" Type="http://schemas.openxmlformats.org/officeDocument/2006/relationships/slide" Target="slides/slide117.xml"/><Relationship Id="rId167" Type="http://schemas.openxmlformats.org/officeDocument/2006/relationships/slide" Target="slides/slide138.xml"/><Relationship Id="rId188" Type="http://schemas.openxmlformats.org/officeDocument/2006/relationships/slide" Target="slides/slide159.xml"/><Relationship Id="rId311" Type="http://schemas.openxmlformats.org/officeDocument/2006/relationships/slide" Target="slides/slide282.xml"/><Relationship Id="rId332" Type="http://schemas.openxmlformats.org/officeDocument/2006/relationships/slide" Target="slides/slide303.xml"/><Relationship Id="rId353" Type="http://schemas.openxmlformats.org/officeDocument/2006/relationships/slide" Target="slides/slide324.xml"/><Relationship Id="rId374" Type="http://schemas.openxmlformats.org/officeDocument/2006/relationships/slide" Target="slides/slide345.xml"/><Relationship Id="rId395" Type="http://schemas.openxmlformats.org/officeDocument/2006/relationships/slide" Target="slides/slide366.xml"/><Relationship Id="rId71" Type="http://schemas.openxmlformats.org/officeDocument/2006/relationships/slide" Target="slides/slide42.xml"/><Relationship Id="rId92" Type="http://schemas.openxmlformats.org/officeDocument/2006/relationships/slide" Target="slides/slide63.xml"/><Relationship Id="rId213" Type="http://schemas.openxmlformats.org/officeDocument/2006/relationships/slide" Target="slides/slide184.xml"/><Relationship Id="rId234" Type="http://schemas.openxmlformats.org/officeDocument/2006/relationships/slide" Target="slides/slide205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226.xml"/><Relationship Id="rId276" Type="http://schemas.openxmlformats.org/officeDocument/2006/relationships/slide" Target="slides/slide247.xml"/><Relationship Id="rId297" Type="http://schemas.openxmlformats.org/officeDocument/2006/relationships/slide" Target="slides/slide268.xml"/><Relationship Id="rId40" Type="http://schemas.openxmlformats.org/officeDocument/2006/relationships/slide" Target="slides/slide11.xml"/><Relationship Id="rId115" Type="http://schemas.openxmlformats.org/officeDocument/2006/relationships/slide" Target="slides/slide86.xml"/><Relationship Id="rId136" Type="http://schemas.openxmlformats.org/officeDocument/2006/relationships/slide" Target="slides/slide107.xml"/><Relationship Id="rId157" Type="http://schemas.openxmlformats.org/officeDocument/2006/relationships/slide" Target="slides/slide128.xml"/><Relationship Id="rId178" Type="http://schemas.openxmlformats.org/officeDocument/2006/relationships/slide" Target="slides/slide149.xml"/><Relationship Id="rId301" Type="http://schemas.openxmlformats.org/officeDocument/2006/relationships/slide" Target="slides/slide272.xml"/><Relationship Id="rId322" Type="http://schemas.openxmlformats.org/officeDocument/2006/relationships/slide" Target="slides/slide293.xml"/><Relationship Id="rId343" Type="http://schemas.openxmlformats.org/officeDocument/2006/relationships/slide" Target="slides/slide314.xml"/><Relationship Id="rId364" Type="http://schemas.openxmlformats.org/officeDocument/2006/relationships/slide" Target="slides/slide335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99" Type="http://schemas.openxmlformats.org/officeDocument/2006/relationships/slide" Target="slides/slide170.xml"/><Relationship Id="rId203" Type="http://schemas.openxmlformats.org/officeDocument/2006/relationships/slide" Target="slides/slide174.xml"/><Relationship Id="rId385" Type="http://schemas.openxmlformats.org/officeDocument/2006/relationships/slide" Target="slides/slide356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95.xml"/><Relationship Id="rId245" Type="http://schemas.openxmlformats.org/officeDocument/2006/relationships/slide" Target="slides/slide216.xml"/><Relationship Id="rId266" Type="http://schemas.openxmlformats.org/officeDocument/2006/relationships/slide" Target="slides/slide237.xml"/><Relationship Id="rId287" Type="http://schemas.openxmlformats.org/officeDocument/2006/relationships/slide" Target="slides/slide258.xml"/><Relationship Id="rId30" Type="http://schemas.openxmlformats.org/officeDocument/2006/relationships/slide" Target="slides/slide1.xml"/><Relationship Id="rId105" Type="http://schemas.openxmlformats.org/officeDocument/2006/relationships/slide" Target="slides/slide76.xml"/><Relationship Id="rId126" Type="http://schemas.openxmlformats.org/officeDocument/2006/relationships/slide" Target="slides/slide97.xml"/><Relationship Id="rId147" Type="http://schemas.openxmlformats.org/officeDocument/2006/relationships/slide" Target="slides/slide118.xml"/><Relationship Id="rId168" Type="http://schemas.openxmlformats.org/officeDocument/2006/relationships/slide" Target="slides/slide139.xml"/><Relationship Id="rId312" Type="http://schemas.openxmlformats.org/officeDocument/2006/relationships/slide" Target="slides/slide283.xml"/><Relationship Id="rId333" Type="http://schemas.openxmlformats.org/officeDocument/2006/relationships/slide" Target="slides/slide304.xml"/><Relationship Id="rId354" Type="http://schemas.openxmlformats.org/officeDocument/2006/relationships/slide" Target="slides/slide325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93" Type="http://schemas.openxmlformats.org/officeDocument/2006/relationships/slide" Target="slides/slide64.xml"/><Relationship Id="rId189" Type="http://schemas.openxmlformats.org/officeDocument/2006/relationships/slide" Target="slides/slide160.xml"/><Relationship Id="rId375" Type="http://schemas.openxmlformats.org/officeDocument/2006/relationships/slide" Target="slides/slide346.xml"/><Relationship Id="rId396" Type="http://schemas.openxmlformats.org/officeDocument/2006/relationships/slide" Target="slides/slide367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85.xml"/><Relationship Id="rId235" Type="http://schemas.openxmlformats.org/officeDocument/2006/relationships/slide" Target="slides/slide206.xml"/><Relationship Id="rId256" Type="http://schemas.openxmlformats.org/officeDocument/2006/relationships/slide" Target="slides/slide227.xml"/><Relationship Id="rId277" Type="http://schemas.openxmlformats.org/officeDocument/2006/relationships/slide" Target="slides/slide248.xml"/><Relationship Id="rId298" Type="http://schemas.openxmlformats.org/officeDocument/2006/relationships/slide" Target="slides/slide269.xml"/><Relationship Id="rId400" Type="http://schemas.openxmlformats.org/officeDocument/2006/relationships/handoutMaster" Target="handoutMasters/handoutMaster1.xml"/><Relationship Id="rId116" Type="http://schemas.openxmlformats.org/officeDocument/2006/relationships/slide" Target="slides/slide87.xml"/><Relationship Id="rId137" Type="http://schemas.openxmlformats.org/officeDocument/2006/relationships/slide" Target="slides/slide108.xml"/><Relationship Id="rId158" Type="http://schemas.openxmlformats.org/officeDocument/2006/relationships/slide" Target="slides/slide129.xml"/><Relationship Id="rId302" Type="http://schemas.openxmlformats.org/officeDocument/2006/relationships/slide" Target="slides/slide273.xml"/><Relationship Id="rId323" Type="http://schemas.openxmlformats.org/officeDocument/2006/relationships/slide" Target="slides/slide294.xml"/><Relationship Id="rId344" Type="http://schemas.openxmlformats.org/officeDocument/2006/relationships/slide" Target="slides/slide31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62" Type="http://schemas.openxmlformats.org/officeDocument/2006/relationships/slide" Target="slides/slide33.xml"/><Relationship Id="rId83" Type="http://schemas.openxmlformats.org/officeDocument/2006/relationships/slide" Target="slides/slide54.xml"/><Relationship Id="rId179" Type="http://schemas.openxmlformats.org/officeDocument/2006/relationships/slide" Target="slides/slide150.xml"/><Relationship Id="rId365" Type="http://schemas.openxmlformats.org/officeDocument/2006/relationships/slide" Target="slides/slide336.xml"/><Relationship Id="rId386" Type="http://schemas.openxmlformats.org/officeDocument/2006/relationships/slide" Target="slides/slide357.xml"/><Relationship Id="rId190" Type="http://schemas.openxmlformats.org/officeDocument/2006/relationships/slide" Target="slides/slide161.xml"/><Relationship Id="rId204" Type="http://schemas.openxmlformats.org/officeDocument/2006/relationships/slide" Target="slides/slide175.xml"/><Relationship Id="rId225" Type="http://schemas.openxmlformats.org/officeDocument/2006/relationships/slide" Target="slides/slide196.xml"/><Relationship Id="rId246" Type="http://schemas.openxmlformats.org/officeDocument/2006/relationships/slide" Target="slides/slide217.xml"/><Relationship Id="rId267" Type="http://schemas.openxmlformats.org/officeDocument/2006/relationships/slide" Target="slides/slide238.xml"/><Relationship Id="rId288" Type="http://schemas.openxmlformats.org/officeDocument/2006/relationships/slide" Target="slides/slide259.xml"/><Relationship Id="rId106" Type="http://schemas.openxmlformats.org/officeDocument/2006/relationships/slide" Target="slides/slide77.xml"/><Relationship Id="rId127" Type="http://schemas.openxmlformats.org/officeDocument/2006/relationships/slide" Target="slides/slide98.xml"/><Relationship Id="rId313" Type="http://schemas.openxmlformats.org/officeDocument/2006/relationships/slide" Target="slides/slide28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52" Type="http://schemas.openxmlformats.org/officeDocument/2006/relationships/slide" Target="slides/slide23.xml"/><Relationship Id="rId73" Type="http://schemas.openxmlformats.org/officeDocument/2006/relationships/slide" Target="slides/slide44.xml"/><Relationship Id="rId94" Type="http://schemas.openxmlformats.org/officeDocument/2006/relationships/slide" Target="slides/slide65.xml"/><Relationship Id="rId148" Type="http://schemas.openxmlformats.org/officeDocument/2006/relationships/slide" Target="slides/slide119.xml"/><Relationship Id="rId169" Type="http://schemas.openxmlformats.org/officeDocument/2006/relationships/slide" Target="slides/slide140.xml"/><Relationship Id="rId334" Type="http://schemas.openxmlformats.org/officeDocument/2006/relationships/slide" Target="slides/slide305.xml"/><Relationship Id="rId355" Type="http://schemas.openxmlformats.org/officeDocument/2006/relationships/slide" Target="slides/slide326.xml"/><Relationship Id="rId376" Type="http://schemas.openxmlformats.org/officeDocument/2006/relationships/slide" Target="slides/slide347.xml"/><Relationship Id="rId397" Type="http://schemas.openxmlformats.org/officeDocument/2006/relationships/slide" Target="slides/slide368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51.xml"/><Relationship Id="rId215" Type="http://schemas.openxmlformats.org/officeDocument/2006/relationships/slide" Target="slides/slide186.xml"/><Relationship Id="rId236" Type="http://schemas.openxmlformats.org/officeDocument/2006/relationships/slide" Target="slides/slide207.xml"/><Relationship Id="rId257" Type="http://schemas.openxmlformats.org/officeDocument/2006/relationships/slide" Target="slides/slide228.xml"/><Relationship Id="rId278" Type="http://schemas.openxmlformats.org/officeDocument/2006/relationships/slide" Target="slides/slide249.xml"/><Relationship Id="rId401" Type="http://schemas.openxmlformats.org/officeDocument/2006/relationships/presProps" Target="presProps.xml"/><Relationship Id="rId303" Type="http://schemas.openxmlformats.org/officeDocument/2006/relationships/slide" Target="slides/slide274.xml"/><Relationship Id="rId42" Type="http://schemas.openxmlformats.org/officeDocument/2006/relationships/slide" Target="slides/slide13.xml"/><Relationship Id="rId84" Type="http://schemas.openxmlformats.org/officeDocument/2006/relationships/slide" Target="slides/slide55.xml"/><Relationship Id="rId138" Type="http://schemas.openxmlformats.org/officeDocument/2006/relationships/slide" Target="slides/slide109.xml"/><Relationship Id="rId345" Type="http://schemas.openxmlformats.org/officeDocument/2006/relationships/slide" Target="slides/slide316.xml"/><Relationship Id="rId387" Type="http://schemas.openxmlformats.org/officeDocument/2006/relationships/slide" Target="slides/slide358.xml"/><Relationship Id="rId191" Type="http://schemas.openxmlformats.org/officeDocument/2006/relationships/slide" Target="slides/slide162.xml"/><Relationship Id="rId205" Type="http://schemas.openxmlformats.org/officeDocument/2006/relationships/slide" Target="slides/slide176.xml"/><Relationship Id="rId247" Type="http://schemas.openxmlformats.org/officeDocument/2006/relationships/slide" Target="slides/slide218.xml"/><Relationship Id="rId107" Type="http://schemas.openxmlformats.org/officeDocument/2006/relationships/slide" Target="slides/slide78.xml"/><Relationship Id="rId289" Type="http://schemas.openxmlformats.org/officeDocument/2006/relationships/slide" Target="slides/slide260.xml"/><Relationship Id="rId11" Type="http://schemas.openxmlformats.org/officeDocument/2006/relationships/slideMaster" Target="slideMasters/slideMaster11.xml"/><Relationship Id="rId53" Type="http://schemas.openxmlformats.org/officeDocument/2006/relationships/slide" Target="slides/slide24.xml"/><Relationship Id="rId149" Type="http://schemas.openxmlformats.org/officeDocument/2006/relationships/slide" Target="slides/slide120.xml"/><Relationship Id="rId314" Type="http://schemas.openxmlformats.org/officeDocument/2006/relationships/slide" Target="slides/slide285.xml"/><Relationship Id="rId356" Type="http://schemas.openxmlformats.org/officeDocument/2006/relationships/slide" Target="slides/slide327.xml"/><Relationship Id="rId398" Type="http://schemas.openxmlformats.org/officeDocument/2006/relationships/slide" Target="slides/slide369.xml"/><Relationship Id="rId95" Type="http://schemas.openxmlformats.org/officeDocument/2006/relationships/slide" Target="slides/slide66.xml"/><Relationship Id="rId160" Type="http://schemas.openxmlformats.org/officeDocument/2006/relationships/slide" Target="slides/slide131.xml"/><Relationship Id="rId216" Type="http://schemas.openxmlformats.org/officeDocument/2006/relationships/slide" Target="slides/slide187.xml"/><Relationship Id="rId258" Type="http://schemas.openxmlformats.org/officeDocument/2006/relationships/slide" Target="slides/slide229.xml"/><Relationship Id="rId22" Type="http://schemas.openxmlformats.org/officeDocument/2006/relationships/slideMaster" Target="slideMasters/slideMaster22.xml"/><Relationship Id="rId64" Type="http://schemas.openxmlformats.org/officeDocument/2006/relationships/slide" Target="slides/slide35.xml"/><Relationship Id="rId118" Type="http://schemas.openxmlformats.org/officeDocument/2006/relationships/slide" Target="slides/slide89.xml"/><Relationship Id="rId325" Type="http://schemas.openxmlformats.org/officeDocument/2006/relationships/slide" Target="slides/slide296.xml"/><Relationship Id="rId367" Type="http://schemas.openxmlformats.org/officeDocument/2006/relationships/slide" Target="slides/slide338.xml"/><Relationship Id="rId171" Type="http://schemas.openxmlformats.org/officeDocument/2006/relationships/slide" Target="slides/slide142.xml"/><Relationship Id="rId227" Type="http://schemas.openxmlformats.org/officeDocument/2006/relationships/slide" Target="slides/slide198.xml"/><Relationship Id="rId269" Type="http://schemas.openxmlformats.org/officeDocument/2006/relationships/slide" Target="slides/slide240.xml"/><Relationship Id="rId33" Type="http://schemas.openxmlformats.org/officeDocument/2006/relationships/slide" Target="slides/slide4.xml"/><Relationship Id="rId129" Type="http://schemas.openxmlformats.org/officeDocument/2006/relationships/slide" Target="slides/slide100.xml"/><Relationship Id="rId280" Type="http://schemas.openxmlformats.org/officeDocument/2006/relationships/slide" Target="slides/slide251.xml"/><Relationship Id="rId336" Type="http://schemas.openxmlformats.org/officeDocument/2006/relationships/slide" Target="slides/slide307.xml"/><Relationship Id="rId75" Type="http://schemas.openxmlformats.org/officeDocument/2006/relationships/slide" Target="slides/slide46.xml"/><Relationship Id="rId140" Type="http://schemas.openxmlformats.org/officeDocument/2006/relationships/slide" Target="slides/slide111.xml"/><Relationship Id="rId182" Type="http://schemas.openxmlformats.org/officeDocument/2006/relationships/slide" Target="slides/slide153.xml"/><Relationship Id="rId378" Type="http://schemas.openxmlformats.org/officeDocument/2006/relationships/slide" Target="slides/slide349.xml"/><Relationship Id="rId403" Type="http://schemas.openxmlformats.org/officeDocument/2006/relationships/theme" Target="theme/theme1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09.xml"/><Relationship Id="rId291" Type="http://schemas.openxmlformats.org/officeDocument/2006/relationships/slide" Target="slides/slide262.xml"/><Relationship Id="rId305" Type="http://schemas.openxmlformats.org/officeDocument/2006/relationships/slide" Target="slides/slide276.xml"/><Relationship Id="rId347" Type="http://schemas.openxmlformats.org/officeDocument/2006/relationships/slide" Target="slides/slide318.xml"/><Relationship Id="rId44" Type="http://schemas.openxmlformats.org/officeDocument/2006/relationships/slide" Target="slides/slide15.xml"/><Relationship Id="rId86" Type="http://schemas.openxmlformats.org/officeDocument/2006/relationships/slide" Target="slides/slide57.xml"/><Relationship Id="rId151" Type="http://schemas.openxmlformats.org/officeDocument/2006/relationships/slide" Target="slides/slide122.xml"/><Relationship Id="rId389" Type="http://schemas.openxmlformats.org/officeDocument/2006/relationships/slide" Target="slides/slide360.xml"/><Relationship Id="rId193" Type="http://schemas.openxmlformats.org/officeDocument/2006/relationships/slide" Target="slides/slide164.xml"/><Relationship Id="rId207" Type="http://schemas.openxmlformats.org/officeDocument/2006/relationships/slide" Target="slides/slide178.xml"/><Relationship Id="rId249" Type="http://schemas.openxmlformats.org/officeDocument/2006/relationships/slide" Target="slides/slide220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0.xml"/><Relationship Id="rId260" Type="http://schemas.openxmlformats.org/officeDocument/2006/relationships/slide" Target="slides/slide231.xml"/><Relationship Id="rId316" Type="http://schemas.openxmlformats.org/officeDocument/2006/relationships/slide" Target="slides/slide287.xml"/><Relationship Id="rId55" Type="http://schemas.openxmlformats.org/officeDocument/2006/relationships/slide" Target="slides/slide26.xml"/><Relationship Id="rId97" Type="http://schemas.openxmlformats.org/officeDocument/2006/relationships/slide" Target="slides/slide68.xml"/><Relationship Id="rId120" Type="http://schemas.openxmlformats.org/officeDocument/2006/relationships/slide" Target="slides/slide91.xml"/><Relationship Id="rId358" Type="http://schemas.openxmlformats.org/officeDocument/2006/relationships/slide" Target="slides/slide329.xml"/><Relationship Id="rId162" Type="http://schemas.openxmlformats.org/officeDocument/2006/relationships/slide" Target="slides/slide133.xml"/><Relationship Id="rId218" Type="http://schemas.openxmlformats.org/officeDocument/2006/relationships/slide" Target="slides/slide189.xml"/><Relationship Id="rId271" Type="http://schemas.openxmlformats.org/officeDocument/2006/relationships/slide" Target="slides/slide242.xml"/><Relationship Id="rId24" Type="http://schemas.openxmlformats.org/officeDocument/2006/relationships/slideMaster" Target="slideMasters/slideMaster24.xml"/><Relationship Id="rId66" Type="http://schemas.openxmlformats.org/officeDocument/2006/relationships/slide" Target="slides/slide37.xml"/><Relationship Id="rId131" Type="http://schemas.openxmlformats.org/officeDocument/2006/relationships/slide" Target="slides/slide102.xml"/><Relationship Id="rId327" Type="http://schemas.openxmlformats.org/officeDocument/2006/relationships/slide" Target="slides/slide298.xml"/><Relationship Id="rId369" Type="http://schemas.openxmlformats.org/officeDocument/2006/relationships/slide" Target="slides/slide340.xml"/><Relationship Id="rId173" Type="http://schemas.openxmlformats.org/officeDocument/2006/relationships/slide" Target="slides/slide144.xml"/><Relationship Id="rId229" Type="http://schemas.openxmlformats.org/officeDocument/2006/relationships/slide" Target="slides/slide200.xml"/><Relationship Id="rId380" Type="http://schemas.openxmlformats.org/officeDocument/2006/relationships/slide" Target="slides/slide351.xml"/><Relationship Id="rId240" Type="http://schemas.openxmlformats.org/officeDocument/2006/relationships/slide" Target="slides/slide211.xml"/><Relationship Id="rId35" Type="http://schemas.openxmlformats.org/officeDocument/2006/relationships/slide" Target="slides/slide6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282" Type="http://schemas.openxmlformats.org/officeDocument/2006/relationships/slide" Target="slides/slide253.xml"/><Relationship Id="rId338" Type="http://schemas.openxmlformats.org/officeDocument/2006/relationships/slide" Target="slides/slide309.xml"/><Relationship Id="rId8" Type="http://schemas.openxmlformats.org/officeDocument/2006/relationships/slideMaster" Target="slideMasters/slideMaster8.xml"/><Relationship Id="rId142" Type="http://schemas.openxmlformats.org/officeDocument/2006/relationships/slide" Target="slides/slide113.xml"/><Relationship Id="rId184" Type="http://schemas.openxmlformats.org/officeDocument/2006/relationships/slide" Target="slides/slide155.xml"/><Relationship Id="rId391" Type="http://schemas.openxmlformats.org/officeDocument/2006/relationships/slide" Target="slides/slide362.xml"/><Relationship Id="rId251" Type="http://schemas.openxmlformats.org/officeDocument/2006/relationships/slide" Target="slides/slide222.xml"/><Relationship Id="rId46" Type="http://schemas.openxmlformats.org/officeDocument/2006/relationships/slide" Target="slides/slide17.xml"/><Relationship Id="rId293" Type="http://schemas.openxmlformats.org/officeDocument/2006/relationships/slide" Target="slides/slide264.xml"/><Relationship Id="rId307" Type="http://schemas.openxmlformats.org/officeDocument/2006/relationships/slide" Target="slides/slide278.xml"/><Relationship Id="rId349" Type="http://schemas.openxmlformats.org/officeDocument/2006/relationships/slide" Target="slides/slide320.xml"/><Relationship Id="rId88" Type="http://schemas.openxmlformats.org/officeDocument/2006/relationships/slide" Target="slides/slide59.xml"/><Relationship Id="rId111" Type="http://schemas.openxmlformats.org/officeDocument/2006/relationships/slide" Target="slides/slide82.xml"/><Relationship Id="rId153" Type="http://schemas.openxmlformats.org/officeDocument/2006/relationships/slide" Target="slides/slide124.xml"/><Relationship Id="rId195" Type="http://schemas.openxmlformats.org/officeDocument/2006/relationships/slide" Target="slides/slide166.xml"/><Relationship Id="rId209" Type="http://schemas.openxmlformats.org/officeDocument/2006/relationships/slide" Target="slides/slide180.xml"/><Relationship Id="rId360" Type="http://schemas.openxmlformats.org/officeDocument/2006/relationships/slide" Target="slides/slide331.xml"/><Relationship Id="rId220" Type="http://schemas.openxmlformats.org/officeDocument/2006/relationships/slide" Target="slides/slide191.xml"/><Relationship Id="rId15" Type="http://schemas.openxmlformats.org/officeDocument/2006/relationships/slideMaster" Target="slideMasters/slideMaster15.xml"/><Relationship Id="rId57" Type="http://schemas.openxmlformats.org/officeDocument/2006/relationships/slide" Target="slides/slide28.xml"/><Relationship Id="rId262" Type="http://schemas.openxmlformats.org/officeDocument/2006/relationships/slide" Target="slides/slide233.xml"/><Relationship Id="rId318" Type="http://schemas.openxmlformats.org/officeDocument/2006/relationships/slide" Target="slides/slide289.xml"/><Relationship Id="rId99" Type="http://schemas.openxmlformats.org/officeDocument/2006/relationships/slide" Target="slides/slide70.xml"/><Relationship Id="rId122" Type="http://schemas.openxmlformats.org/officeDocument/2006/relationships/slide" Target="slides/slide93.xml"/><Relationship Id="rId164" Type="http://schemas.openxmlformats.org/officeDocument/2006/relationships/slide" Target="slides/slide135.xml"/><Relationship Id="rId371" Type="http://schemas.openxmlformats.org/officeDocument/2006/relationships/slide" Target="slides/slide342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202.xml"/><Relationship Id="rId273" Type="http://schemas.openxmlformats.org/officeDocument/2006/relationships/slide" Target="slides/slide244.xml"/><Relationship Id="rId329" Type="http://schemas.openxmlformats.org/officeDocument/2006/relationships/slide" Target="slides/slide300.xml"/><Relationship Id="rId68" Type="http://schemas.openxmlformats.org/officeDocument/2006/relationships/slide" Target="slides/slide39.xml"/><Relationship Id="rId133" Type="http://schemas.openxmlformats.org/officeDocument/2006/relationships/slide" Target="slides/slide104.xml"/><Relationship Id="rId175" Type="http://schemas.openxmlformats.org/officeDocument/2006/relationships/slide" Target="slides/slide146.xml"/><Relationship Id="rId340" Type="http://schemas.openxmlformats.org/officeDocument/2006/relationships/slide" Target="slides/slide311.xml"/><Relationship Id="rId200" Type="http://schemas.openxmlformats.org/officeDocument/2006/relationships/slide" Target="slides/slide171.xml"/><Relationship Id="rId382" Type="http://schemas.openxmlformats.org/officeDocument/2006/relationships/slide" Target="slides/slide353.xml"/><Relationship Id="rId242" Type="http://schemas.openxmlformats.org/officeDocument/2006/relationships/slide" Target="slides/slide213.xml"/><Relationship Id="rId284" Type="http://schemas.openxmlformats.org/officeDocument/2006/relationships/slide" Target="slides/slide255.xml"/><Relationship Id="rId37" Type="http://schemas.openxmlformats.org/officeDocument/2006/relationships/slide" Target="slides/slide8.xml"/><Relationship Id="rId79" Type="http://schemas.openxmlformats.org/officeDocument/2006/relationships/slide" Target="slides/slide50.xml"/><Relationship Id="rId102" Type="http://schemas.openxmlformats.org/officeDocument/2006/relationships/slide" Target="slides/slide73.xml"/><Relationship Id="rId144" Type="http://schemas.openxmlformats.org/officeDocument/2006/relationships/slide" Target="slides/slide11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11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8T03:22:55.9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1,'510'0,"-482"1,-1 2,29 6,-26-4,43 3,37-9,47 2,-93 12,-47-9,-1 0,22 1,-1-3,-6 0,0 0,40 10,-50-9,1 0,29 1,-31-4,1 2,36 7,-15-1,0-3,1-1,-1-2,61-4,-16 0,848 2,-912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5T18:53:21.13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24575,'1'1'0,"-1"0"0,1 1 0,-1-1 0,1 0 0,-1 0 0,1 0 0,0 1 0,0-1 0,0 0 0,0 0 0,0 0 0,0 0 0,0-1 0,0 1 0,0 0 0,0 0 0,0-1 0,0 1 0,1 0 0,-1-1 0,0 1 0,0-1 0,1 0 0,-1 1 0,0-1 0,1 0 0,1 0 0,44 6 0,-42-6 0,435 3 0,-226-5 0,802 2 0,-988 1 0,0 3 0,0 0 0,51 15 0,-49-10 0,1-2 0,55 5 0,403-9 0,-244-6 0,-214 3 0,0-1 0,0-1 0,57-12 0,-44 6 0,1 3 0,-1 1 0,1 3 0,57 5 0,2-2 0,1080-2-1365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5T18:53:43.03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24575,'1102'0'-1365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8T07:02:59.8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1 144,'34'1,"0"-3,-1 0,39-9,-20 2,1 1,58 0,107 9,-81 1,287-2,-390 2,0 2,43 9,-39-6,61 4,-67-10,-10-1,-1 0,0 2,1 1,22 5,-5 0,0-1,0-2,64-1,53 7,-81-1,-39-7,0 3,43 11,-51-11,0 0,1-2,0-2,51 0,18 0,-67 2,31 8,23 3,148 21,-125-22,-25-2,97 1,768-15,-925 4,0 0,0 1,22 7,-18-4,45 5,217-9,-149-4,-96 0,74-13,-68 7,50-1,218 8,-143 2,-146-2,1-2,45-11,-40 7,42-3,36-6,-14 0,16-3,-76 11,54-3,-82 10,11 0,0-1,1 0,27-8,-21 3,1 2,0 1,41 0,-8 1,86-21,-121 19,34-12,-43 11,0 1,27-3,125-18,-127 20,51-1,-54 6,63-12,-36 3,0 3,127 4,-173 3,3-2,1 0,47-11,14-2,24-4,-72 11,58-5,259 11,-176 4,-135-2,-18-1,0 1,1 1,-1 1,46 11,-39-6,-1-2,1 0,0-3,47-1,33 2,-12 13,-68-9,43 4,-16-10,-37-1,0 1,0 1,41 8,-33-3,0-2,1-1,45-1,6 1,8 11,-6 0,14 2,-10-1,22 0,58 6,234-18,-222-6,-156 4,0 0,46 11,16 3,-75-15,1 1,22 6,-13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8T07:03:20.7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8T07:03:35.0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1 213,'54'0,"-8"-1,0 2,90 13,7 9,-52-10,169 30,-198-36,71-2,-21-1,-80-1,51 14,-40-8,18 5,-27-6,0-1,43 3,-15-9,-28 0,-1 0,51 10,81 12,-50-10,152 9,2-23,-96-1,-130 0,66-11,10-2,342 12,-295 20,26 0,-159-16,219-4,-154-12,-62 8,41-3,-20 5,62-13,-44 6,27-5,-61 9,0 3,56-1,-28 2,73-14,-62 7,7-1,166-15,32 5,-123 9,195 10,-177 5,252-2,-385-2,63-11,18-2,404 12,-295 19,51 2,-211-13,127 23,-131-12,-41-9,1 0,37 2,280-8,-171-3,-94 1,97 3,-74 14,-70-9,42 3,348-8,-218-4,-99 4,128-5,-128-12,23-2,41-1,43-2,-178 18,-1-1,56-13,-48 9,86-4,50 13,-61 0,1052-2,-1142-1,0-2,39-9,-34 5,43-3,87-8,14 0,-72 16,140-11,83-11,2 24,-125 2,-163-2,27 0,133 15,-111-3,100 0,99-13,-109-1,-56 4,151-5,-140-13,12-2,30 18,31-2,-89-14,33-1,-119 14,58-12,-56 8,46-3,78 8,-79 2,106-12,130-11,4 23,-120 2,-116 0,104-5,-91-14,-68 10,41-3,-45 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5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B1776-384C-4FC5-9310-96F23C0ABD97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6672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74042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00209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00106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5950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82448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3C79F-DB48-712A-B92F-F4FF892E8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>
            <a:extLst>
              <a:ext uri="{FF2B5EF4-FFF2-40B4-BE49-F238E27FC236}">
                <a16:creationId xmlns:a16="http://schemas.microsoft.com/office/drawing/2014/main" id="{A58D1DDE-DC6F-B5CA-421E-6B0078D998F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55461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65152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83821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3315F-BB9B-2E22-BC4D-9A4E77CDC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>
            <a:extLst>
              <a:ext uri="{FF2B5EF4-FFF2-40B4-BE49-F238E27FC236}">
                <a16:creationId xmlns:a16="http://schemas.microsoft.com/office/drawing/2014/main" id="{42787061-E9CA-973D-0E75-DC8C0C6343E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6889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550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6B1776-384C-4FC5-9310-96F23C0ABD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7849C-5A47-4F1B-8347-87C15C111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43260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76647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60304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3525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47849C-5A47-4F1B-8347-87C15C111F98}" type="slidenum">
              <a:rPr lang="en-US" smtClean="0"/>
              <a:pPr>
                <a:defRPr/>
              </a:pPr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0534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73409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405A903-BAA8-A146-434E-B211CEE45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dirty="0">
                <a:solidFill>
                  <a:srgbClr val="FFFFFF"/>
                </a:solidFill>
              </a:rPr>
              <a:t>and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11519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28774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79504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67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47849C-5A47-4F1B-8347-87C15C111F9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3810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0379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67320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6487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9F56B-491B-49B7-BCC9-7DBFD87E73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83379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1761D7-867C-4C67-A2F6-8A297873AE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38704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B4DB6-05C0-4BD6-8D12-150943D777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41062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9B3A54-1DED-4D4D-84CA-40D800E2D9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16791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31132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0C0D2-CDD8-417F-A8FB-6B2887B0C2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62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DAF24A-3DB4-4864-8F6A-B6F692D398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99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FE7B478-D0A5-C74C-7E3D-79BF34932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94519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B29577-A0AF-4CDA-AA68-0750B87FF2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24747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9A6EBE-FE8A-40E2-8DC1-90BA4560E3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04668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9A6EBE-FE8A-40E2-8DC1-90BA4560E3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10605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DB876-EDB9-43B7-BC95-A8FA0C014B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8305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DB876-EDB9-43B7-BC95-A8FA0C014B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8458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7849C-5A47-4F1B-8347-87C15C111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73258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7849C-5A47-4F1B-8347-87C15C111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07119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7849C-5A47-4F1B-8347-87C15C111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78492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270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695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FE7B478-D0A5-C74C-7E3D-79BF34932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94519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271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06649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272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98797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275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1723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277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278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1085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306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67202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307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87928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308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61471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310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03776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311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314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FE7B478-D0A5-C74C-7E3D-79BF34932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713227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313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91801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315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010025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47849C-5A47-4F1B-8347-87C15C111F98}" type="slidenum">
              <a:rPr lang="en-US" smtClean="0"/>
              <a:pPr>
                <a:defRPr/>
              </a:pPr>
              <a:t>335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13130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7849C-5A47-4F1B-8347-87C15C111F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36448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347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51277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348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729318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4E55A-00E7-4F4D-BFF1-26543BFC5C39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349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61422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033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FE7B478-D0A5-C74C-7E3D-79BF34932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03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E1E09-0B16-4F46-B9A2-522AC842F5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6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645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FE7B478-D0A5-C74C-7E3D-79BF34932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49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FE7B478-D0A5-C74C-7E3D-79BF34932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90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0240E-E696-E412-C9E5-39B24B828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>
            <a:extLst>
              <a:ext uri="{FF2B5EF4-FFF2-40B4-BE49-F238E27FC236}">
                <a16:creationId xmlns:a16="http://schemas.microsoft.com/office/drawing/2014/main" id="{BD3EDDB8-1566-B94F-F070-432D7380B0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62DCB5F-FF25-F5C4-B680-F77539CBD9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690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184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5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922DD-77A6-BD73-A79B-B0B6A5E30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>
            <a:extLst>
              <a:ext uri="{FF2B5EF4-FFF2-40B4-BE49-F238E27FC236}">
                <a16:creationId xmlns:a16="http://schemas.microsoft.com/office/drawing/2014/main" id="{07519EA0-178C-23A2-4447-2D0F792826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BE446-99BC-4A28-B0BD-B266ABEB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8526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B23708-8425-43CE-A2D1-64429C6375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5720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B23708-8425-43CE-A2D1-64429C6375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125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B23708-8425-43CE-A2D1-64429C6375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386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B23708-8425-43CE-A2D1-64429C6375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8452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B23708-8425-43CE-A2D1-64429C6375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86CF96-D1CB-4D41-82D0-8389C51CBEB0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20E4EA-E9C7-4CBD-9BF3-99DECDF0B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1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0A9443-1106-4502-B9C1-21951A0304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B2BFDA-1890-4481-A3CB-57DAACDDFA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4777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8421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755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6332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325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7431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0049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030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9C96A-9F7F-48E3-BD30-E47BA0C75F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73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480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4838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CFC9C5-4DF6-4F74-977E-98A00CF79D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444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C829A2-C272-4122-9021-31613116FDC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1150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740172-5441-4AD2-8EBE-A59888A320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6321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308996-07C8-4A28-BF62-6643A10B81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3235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9C96A-9F7F-48E3-BD30-E47BA0C75F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3488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0394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9C96A-9F7F-48E3-BD30-E47BA0C75F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341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9C96A-9F7F-48E3-BD30-E47BA0C75F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5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88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9C96A-9F7F-48E3-BD30-E47BA0C75F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7367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9C96A-9F7F-48E3-BD30-E47BA0C75F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8973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1331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7893C8-3520-4AE2-99CE-D5DF517BA7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242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2874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9801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946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011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501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8865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3328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1318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7A54E-B023-40C3-BA4E-F3F7BED5F3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9599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7A54E-B023-40C3-BA4E-F3F7BED5F3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1633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2719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427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7A54E-B023-40C3-BA4E-F3F7BED5F3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4967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7280B-BFAF-3737-5C56-AEDA731F0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>
            <a:extLst>
              <a:ext uri="{FF2B5EF4-FFF2-40B4-BE49-F238E27FC236}">
                <a16:creationId xmlns:a16="http://schemas.microsoft.com/office/drawing/2014/main" id="{8DD4B2E0-EB2C-95D7-847E-C24B50FA74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7A54E-B023-40C3-BA4E-F3F7BED5F3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626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A622C-9955-4584-89DD-FD04FB2EE50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7A54E-B023-40C3-BA4E-F3F7BED5F3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4272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17A54E-B023-40C3-BA4E-F3F7BED5F3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58890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8299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6108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47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89396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5220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20484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940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278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B1776-384C-4FC5-9310-96F23C0ABD9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63386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0445-45D5-4596-8883-B78641023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1307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0445-45D5-4596-8883-B78641023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40898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0445-45D5-4596-8883-B78641023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93385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0445-45D5-4596-8883-B78641023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06642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0445-45D5-4596-8883-B78641023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7130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0445-45D5-4596-8883-B78641023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64D99F5-28D8-4D8D-E20B-EFF20EF9A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71434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D70445-45D5-4596-8883-B78641023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42806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19B11B-10EE-40E6-AC27-C6D7521356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1106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21B871-4CEB-45D2-A705-461C54295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767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B1776-384C-4FC5-9310-96F23C0ABD9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6589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67977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07391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9933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54198-0FF9-4AEE-97FC-067CFDAB38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05597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2585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2858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0777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6866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1F43D-1CBC-47DB-8EE2-C099FCCEFC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3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3E45E13-D2D0-4973-ABE7-5FF39A772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88992-01AF-4869-92A5-DD2D6DF9E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7AF14-2EE7-4EF0-A787-8D36CEEEE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3D089-512F-405D-9226-ABAA552CE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C1122-F92C-4E7D-B02A-D207620DE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FFEF4-A2DE-4CB3-BC5B-696D6CE3B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4B6B-4E3F-4CB3-97B0-2698122A3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1403-580C-44A7-827B-81CBC7437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1C18B-5D23-4131-9E21-3F091C8D8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148CE-6006-477A-B542-35CC6974D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F4975-76E2-4F2C-9AE2-9C253E246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4752D-F315-4D05-9E38-9048B95E4A2B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B7702-71E6-4C71-A203-D2D42214CFA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8EED0-3EEF-4938-AB9E-284870E9F69D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30531-68A7-475D-8CC2-11F04B0D4A98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971F-FF4D-403D-B7FB-1AEEBF10C323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AEC95-DE53-4342-9B72-74A86EA5C179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1DFF3-14AE-49A6-9E9C-19D478F09389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9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45596-228A-43DC-A116-4DC807242C0A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FC27A-E2F7-4489-9597-B25A4D854430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4F877-635B-4186-8A63-77308B676DD4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1" y="274679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15DFB-ACC6-4193-8816-95F7E2333481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6DD8E8-46B3-4A81-850D-1FE09E26E05F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52679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2679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7009895-63EA-4BA2-B4B9-1419BC5B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62564-7153-4112-8071-C9BF96727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7FE2A-0009-46C2-9822-DEE7D1B16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9995-3E7D-42C6-8133-CEA6E044D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C5E9-870D-4ABD-B844-26301DD21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A5385-903B-4DF9-8A5C-28817F5D9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BAD24-3CBF-4436-840A-697ADE0C8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E1EB0-F7AE-45B3-B733-8F9BF7E28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9928C-16C5-486D-809E-E7A8C7DB6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B1BF-BBED-41DD-9DA1-B3D0278BF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BD5D2-CCBD-4AA7-8249-CF43D2A73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" y="1109669"/>
            <a:ext cx="9156700" cy="757237"/>
            <a:chOff x="0" y="0"/>
            <a:chExt cx="5768" cy="477"/>
          </a:xfrm>
        </p:grpSpPr>
        <p:sp>
          <p:nvSpPr>
            <p:cNvPr id="137830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0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0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1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2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0640" y="6161088"/>
            <a:ext cx="9169400" cy="138112"/>
            <a:chOff x="0" y="4032"/>
            <a:chExt cx="5776" cy="87"/>
          </a:xfrm>
        </p:grpSpPr>
        <p:sp>
          <p:nvSpPr>
            <p:cNvPr id="137833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3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833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8333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78334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78335" name="Rectangle 31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1378336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1378337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DD012FE-553F-4693-B084-461144F4FD1A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3B5FA-7DB4-4CB0-98C9-7A6B446E66CC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4D290-F95E-470B-9A12-B1A492E50458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A3CD2-D70C-4D3C-85A7-504E3F4971AC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4B37D-C419-4D33-BE20-D4C3D5951D4B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40B91-E04C-4434-A828-D4B2FA35600B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E6C3A-A8B9-4305-8AFA-71235AB66AFF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B495A-645B-4A1D-8A3C-ACAFF54906B4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6EF15-F6D5-41E4-85CB-FE8178988333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89998-51BD-4EBD-8AE7-B5BF94FF3A8C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454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E5716-34FE-4245-9A26-7BD4803AD109}" type="slidenum">
              <a:rPr lang="en-US">
                <a:solidFill>
                  <a:srgbClr val="545472"/>
                </a:solidFill>
              </a:rPr>
              <a:pPr/>
              <a:t>‹#›</a:t>
            </a:fld>
            <a:endParaRPr lang="en-US">
              <a:solidFill>
                <a:srgbClr val="545472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E1156-5E07-4B78-B46B-3211205DBF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210F0-0071-4989-90C6-473B68DC65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47AD-081A-4ECE-9548-30422D2D7B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57886-9716-4E11-8457-444C66BDB5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F1EB2-0E68-4156-B4A8-E6E365BF91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0B03E-1164-4AF7-98EC-465722626A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69F64-91C2-4A47-9EBD-731C3537DF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7A209-8F65-4C7C-98B5-E767CE83D9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1823C-DA11-487D-A4BF-650A5DF02E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DA112-8523-48B5-BF22-11EBD43A5D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E2ED1-2434-4084-9F92-0235EF480E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5CFB6-8696-41FF-A4DC-DF74FECEC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03BE7-3EFA-43E2-8D09-FD963CDF4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F6F66-0FE8-4A4F-867E-7EAA593D6C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01924-6D1F-444C-A401-15C430FB3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13AA6-E858-4AD6-B5EE-42A77DAF2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C4EE9-3327-42E1-B730-1AC5826D64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25105-A937-49C6-A372-8C9EBB1EC6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B2C4D-A463-49EC-9340-9B1351EB36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F311B-CE16-45A5-8CAB-DB3CEF8210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F9904-35D0-4191-8F62-8EC720DD8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EAEB6-39CB-439E-ADD6-5BB32A894B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489BA-1483-4439-9044-4F1BC66568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9E2A2-133F-452D-AC42-C82D8D0EAF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A405C-0217-4F92-B21B-7AB105EDF3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9C918-434E-45F3-AEDF-FAE47F32F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CF515-9D7A-4D67-B6DD-DF8E5B9B3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C55E7-3BA9-4745-A924-D557F1D66C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D782C-F5F0-4B13-893C-68B1994999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DD7FC-044F-4A1F-9386-1F6D69FEEB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380A9-3FDE-418B-AAF6-5BD3D680CB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F19F2-2EB6-4843-A838-0940FEA9D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A43B2-7CD7-470A-9C4E-5FA3F39493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77C59-A680-47F5-AEE2-2DF5B411DE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DDE22-E8D4-4D5E-B903-23072B0EF6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7D4B5-0FDC-4B35-B691-157DB923CB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7F358-67FA-4F06-8739-0992A7757A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A7AF7-F0EE-43B3-B3FD-B1893C6C18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E8BE5-49C7-42DB-A5AC-38C45707B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3AE0F-3CE9-4725-A715-8219B7BECC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D13AC-83FB-4B43-95B0-7A29264B63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3F59C-9208-46E6-AB34-C801F2032C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8A7EB-3768-480E-B324-E8E179F59D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2B5A3-3A4C-4D07-BEAD-120C911FAE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B4E8F-A5FD-4796-98C6-43AF609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B62F-2173-4FC4-B3E8-7A505C716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B176-3BA0-4DBD-BDE6-DE1507C6C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68415-D528-422F-9186-0577E592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286-469B-425A-AEA6-C33F54A0A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B24D-4BF0-4AD7-BA85-9DC9978E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1963-E2B4-4009-8E4D-B608AD5FD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A179B-0AF3-4CBF-95A2-56630620C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52B2-AD99-4244-B9C7-EB8F23A40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F8C0-92F6-4DCB-9932-E9DA3CFBB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5D47-998C-4437-B010-C0BD2EEC7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000" baseline="300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CE499FC-65CB-496A-B6C2-C6EDA9A95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46F19-D2D8-4845-9E51-5ACA034AA3F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9741F-6951-4062-BD65-B9C8787CAE8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5CEF3-D71D-4FD1-89F0-126C224F26D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1C6B0-B1AA-433C-8D02-2F70CFA3318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97051-98E1-4C56-A4E6-E37FCF5822B9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C3A1A-61D5-4F85-AEB0-40D152DB321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698F1-6E51-43B7-9419-759E2A79C36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267B7-8B76-493C-B399-24162E5C516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61275-B217-41E6-A5B5-AF533586195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14427-CCB2-484E-AAFE-1D1C3421AA1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DEA93-0105-477F-952B-229C508E4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65552-A585-4E52-B5F3-6A39CC4A64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A70F3-9EA0-41BF-A518-6017F00D0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1437B-3AEA-45EC-AB4D-F68C395A0D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01FE1-DA58-4226-B756-83F8C03829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6DDBA-209B-4F62-94C8-D439002452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4CB9E-F2ED-4984-B494-E51D663750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B3CEF-5CD3-4E3C-81CC-36D9E68E0C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4C026-3899-4FB2-BBCD-56738B9DBF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7DDF9-E85B-416A-9A8C-A4EC75B470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F3002-54A0-46F5-BB5B-F5A4C8DE11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F9797-E1A1-4F29-AED6-C90954220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BB0C9-901F-4465-A8A4-A198FC1D4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89E6A-23CB-4B0F-A4F6-456C806D3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6634-E704-4E73-A8BC-3A325F63C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014A6-F2C3-438D-B9A6-1062CC619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72CA2-3E75-4F39-A12D-91AA6903E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44D24-EA51-4C57-8EDA-30BDA2BB2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9A306-72B8-48A8-9E20-ED3C63D1D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DE66-0E29-45F4-813C-C80E0FA3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A5716-C079-4468-8D8E-65A505986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75DFF-3CBE-4844-AA63-CA5A29D54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4AF97-DBEE-4EC0-A1DA-C9262DFF7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371F2-AF5A-4D9D-B81E-2345F16125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5793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237D7-5F56-4AFF-822F-1C6CDD4DCC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4497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3D735-04B6-4606-9B6B-3B5130C17C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3893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AEB21-A892-4F86-A47B-299E55A14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4098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EEB64-BC86-4F70-9526-A2ED5A73F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2706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BDDBF-5AC1-4297-87E0-0D398E4080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3548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E4778-7225-463C-A7EB-F7C39D4344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88DA-493C-4160-A8D5-CA0600A6B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A060D-3FC5-49F3-9B91-A197C0064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0377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6E86E-7B8B-4D81-A593-BB8AA76AD7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163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1A4D8-F53C-4584-A294-CA0F346FE5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3239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70785-F2D9-43A8-87A6-8D57ED9B7F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70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A6DF0-7DDC-45C7-9D42-2E13D6976C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3708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EAD76-1DBF-4CC0-B23A-F79E49F73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1427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BBD9F-2043-460E-9120-9056263380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0276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806B0-BF56-4137-AE8C-2957A4DD63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8383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2D4BF-9C3A-495A-AE5B-E2E874E376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9743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6EA88-0A37-4675-A676-CB7F3615E3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3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EA33-D003-435A-82A0-DF3A773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E9684-89A1-4A72-A535-235790838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5585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2DBBB-E9B9-4DF6-A18F-6274BC970B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7174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AF36A-0EDB-48CF-83C2-9D890117A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791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8D699-7AD3-45D6-A009-797DAA781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2459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B8B15-0AAF-4D4D-A96D-A312A4E4C8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0404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6B88A-E34B-40A5-BFE5-20095F4A5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3603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6352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5583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8484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76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8DD-56F9-4985-A93C-EF1F078ED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829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2064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8863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0295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9254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3710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407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5978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1322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93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535D-6635-4E1C-B7E0-66CAD01F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4834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7971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460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0719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6011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2821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5772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4913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E1156-5E07-4B78-B46B-3211205DBF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0323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210F0-0071-4989-90C6-473B68DC65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20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E331-3866-416C-9E66-63870BFC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47AD-081A-4ECE-9548-30422D2D7B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5668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57886-9716-4E11-8457-444C66BDB5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6071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F1EB2-0E68-4156-B4A8-E6E365BF91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7777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0B03E-1164-4AF7-98EC-465722626A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5522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69F64-91C2-4A47-9EBD-731C3537DF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0661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7A209-8F65-4C7C-98B5-E767CE83D9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8988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1823C-DA11-487D-A4BF-650A5DF02E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1903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DA112-8523-48B5-BF22-11EBD43A5D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6115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E2ED1-2434-4084-9F92-0235EF480E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9763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6F3C7-AE18-4879-A485-8BBFE889B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62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022A-9D9B-4AC4-93F9-D1C63F4D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CE32E-F255-4270-87D9-D319011F0C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7483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D36A7-ED14-4984-94C7-B038870C7E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6636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89E81-48F6-46F1-9F28-C5B96C3578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1789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8D42C-D431-4A93-B1F8-0E743E37B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1750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3B4E4-2FDB-4E79-8269-90D96BB47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7846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06733-EFE4-44D1-B7A5-B58D4DBCCC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2718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1662D-4197-41C7-87E9-D30EA33620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7690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3D7D7-2927-474D-AD8B-3CADC2E561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0190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B6A0E-1525-43DB-ACF6-5E52B15CEA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7951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5AEFB-2A40-40E2-B8C6-79A58C8A6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1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FB44-B2EC-44A3-8E7C-311BA009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600" b="1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3962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62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D75FF17-1DD2-4760-BD66-6F42EFAA8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73617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91ECB-BEBA-4DC0-98C6-71EB562A5E2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21507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A9E05-124C-44BE-AB5D-46B59BCBFD0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53557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374C6-995C-4AF9-B730-4A163F7811D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93075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B2582-DE79-40D5-B8E1-AF7940DA750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43766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3E70F-A5DF-40B1-8027-B6E3270ED97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44432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1059B-35BC-4C49-8E03-10D9B3CA3BB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41758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F5125-5391-4FB6-80F5-F4277807888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02424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87AFD-D055-4DFB-B9B3-36F4FDC8B3C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6887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D21E8-2DCF-49F8-8785-D0F820A5DF4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0264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686-E176-40A4-A884-06B7D9255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94BE6-21CB-4D65-A018-8BB240AC01A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04125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AD5DE43-57DF-4E2D-874C-8A6126F23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63881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A4A5-E8A4-4C8E-8863-87B4B638F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12756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A640-1BC0-4C88-A06A-CF704121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63299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5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B95E-2CC7-4068-9DCA-258FA2CA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14409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00DF-03AA-49AE-9991-517E1D838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222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3E8B-8894-41EF-8AAE-C447C775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6141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85F2-7A45-45D1-BDA5-B8408229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25002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49915-FABB-404F-A5C4-F2E9DA311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36403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81B6-16D0-4685-8A2A-E63BE629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125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1DE7-E7D7-4FBF-AD3B-B57758D1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051E-FC91-46A5-B1E4-CAC20244B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73135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2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B2B-35FC-4CD2-937A-8D37F7278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6008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F2C5-C97A-4EF9-8208-910D72A23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295E9-584C-43B8-AB61-EAF5BE55E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A311F-8B12-4F93-A889-A8FF17F88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D27BC-2855-48E6-8600-3D6C36353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82362-54AC-45F8-B0E5-A3BFF5A6B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CC8B4-D621-4AE0-A623-211D40AE8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32DBA-8F82-4EEB-B665-911FA7E13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EEAF0-1352-43FC-A35D-83FA38712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72CEB-847D-482C-AA6C-D23046971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E4A6C-8D50-49F7-B769-1249B05A5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9D624-3EE4-4AE9-97AE-04B214067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A668E-8B56-4038-B116-B10330957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85EBE78-7E79-479F-8107-B784B51F2BD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684FE2-7115-4559-9858-1BA58E0FF7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7AACFD-51C9-4357-8098-092D3C55E79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F86ABA-EDA0-46F3-978C-FB28CE158A0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D4A821-6FA5-4097-8F16-3E37C4D914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734A68-7019-4626-B251-892D11C8F9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5C8524-80AD-4B93-A8B8-7D64EB1AA89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966E4C0-41BA-42DA-83C4-FBD55B7DA4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D0FC51-B648-464A-A42D-A211AE2F54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4944DB-034F-4933-8848-C9F7B368760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95E40B8-5242-496B-AAE6-8D083C19BBE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FD3CF6F-9D62-405B-840D-C4A4E920B3F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DB756C-EA41-494F-93AE-CF99223AEA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E3F3810-ED1C-444C-92B1-48AA55CD52A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21DA97-3643-45C9-8BA8-3AFEC8814D3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769A26-06D8-41BD-BD86-5A980BC9EEB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FA1A599-58C4-4CEE-91C0-A84324CB1DF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89131B-5D98-41ED-B601-46BFF75BE3F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2DFB30-AE4C-4698-A34D-46D84E07E3C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1BDC3-6AE1-4EEF-8E25-C59E3B1D31D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98674F8-AEC8-4F28-AA64-D5EF6BC6657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0B9A03F-E8EB-489F-9131-543D358D068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45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8100" y="-12700"/>
            <a:ext cx="9239956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09600" y="3324225"/>
            <a:ext cx="8001000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40756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756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698504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4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F8DAF-DA88-4FCF-B26C-100637FCC09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6CBA-6FCC-4342-B0D8-E38410EA836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365D-AEAB-44EA-88F1-2CF3CDB47BB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4" y="166528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437" y="166528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1CB62-71E9-4FF1-B7C3-7C3A59B72031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A75CF-D11B-4FF0-BE3C-A02D09EC9D4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8AB34-731B-45D0-BD37-7E3906BAA6A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6A76-E063-4EF8-A696-CEE5F70BADA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209A8-46FB-4877-A5E6-774E739920C7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24F8F-BE33-480D-8925-4D1336089C4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0DBE7-5C6B-4954-9558-8220CEB3AF9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4981" y="350838"/>
            <a:ext cx="1945923" cy="5429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4" y="350838"/>
            <a:ext cx="5703711" cy="5429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52F85-C552-4945-8F42-BB4A95E190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4.jpe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3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image" Target="../media/image5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26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035268F8-5617-483F-8E0D-5B69A899C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8" r:id="rId1"/>
    <p:sldLayoutId id="2147485649" r:id="rId2"/>
    <p:sldLayoutId id="2147485650" r:id="rId3"/>
    <p:sldLayoutId id="2147485651" r:id="rId4"/>
    <p:sldLayoutId id="2147485652" r:id="rId5"/>
    <p:sldLayoutId id="2147485653" r:id="rId6"/>
    <p:sldLayoutId id="2147485654" r:id="rId7"/>
    <p:sldLayoutId id="2147485655" r:id="rId8"/>
    <p:sldLayoutId id="2147485656" r:id="rId9"/>
    <p:sldLayoutId id="2147485657" r:id="rId10"/>
    <p:sldLayoutId id="214748565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fld id="{F79C9D1D-2223-42A1-887A-978BE446210B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0" r:id="rId1"/>
    <p:sldLayoutId id="2147485661" r:id="rId2"/>
    <p:sldLayoutId id="2147485662" r:id="rId3"/>
    <p:sldLayoutId id="2147485663" r:id="rId4"/>
    <p:sldLayoutId id="2147485664" r:id="rId5"/>
    <p:sldLayoutId id="2147485665" r:id="rId6"/>
    <p:sldLayoutId id="2147485666" r:id="rId7"/>
    <p:sldLayoutId id="2147485667" r:id="rId8"/>
    <p:sldLayoutId id="2147485668" r:id="rId9"/>
    <p:sldLayoutId id="2147485669" r:id="rId10"/>
    <p:sldLayoutId id="2147485670" r:id="rId11"/>
    <p:sldLayoutId id="214748567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62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3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6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7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5257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2577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7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7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993EA66A-980B-45FF-A421-BC954A236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3" r:id="rId1"/>
    <p:sldLayoutId id="2147485674" r:id="rId2"/>
    <p:sldLayoutId id="2147485675" r:id="rId3"/>
    <p:sldLayoutId id="2147485676" r:id="rId4"/>
    <p:sldLayoutId id="2147485677" r:id="rId5"/>
    <p:sldLayoutId id="2147485678" r:id="rId6"/>
    <p:sldLayoutId id="2147485679" r:id="rId7"/>
    <p:sldLayoutId id="2147485680" r:id="rId8"/>
    <p:sldLayoutId id="2147485681" r:id="rId9"/>
    <p:sldLayoutId id="2147485682" r:id="rId10"/>
    <p:sldLayoutId id="214748568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377283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" y="0"/>
                </a:cxn>
                <a:cxn ang="0">
                  <a:pos x="5763" y="0"/>
                </a:cxn>
                <a:cxn ang="0">
                  <a:pos x="5763" y="465"/>
                </a:cxn>
                <a:cxn ang="0">
                  <a:pos x="4821" y="477"/>
                </a:cxn>
                <a:cxn ang="0">
                  <a:pos x="4326" y="447"/>
                </a:cxn>
                <a:cxn ang="0">
                  <a:pos x="3783" y="465"/>
                </a:cxn>
                <a:cxn ang="0">
                  <a:pos x="3417" y="456"/>
                </a:cxn>
                <a:cxn ang="0">
                  <a:pos x="2973" y="459"/>
                </a:cxn>
                <a:cxn ang="0">
                  <a:pos x="2451" y="453"/>
                </a:cxn>
                <a:cxn ang="0">
                  <a:pos x="2289" y="441"/>
                </a:cxn>
                <a:cxn ang="0">
                  <a:pos x="2010" y="453"/>
                </a:cxn>
                <a:cxn ang="0">
                  <a:pos x="1827" y="450"/>
                </a:cxn>
                <a:cxn ang="0">
                  <a:pos x="1215" y="465"/>
                </a:cxn>
                <a:cxn ang="0">
                  <a:pos x="660" y="456"/>
                </a:cxn>
                <a:cxn ang="0">
                  <a:pos x="0" y="450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4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/>
              <a:ahLst/>
              <a:cxnLst>
                <a:cxn ang="0">
                  <a:pos x="8" y="190"/>
                </a:cxn>
                <a:cxn ang="0">
                  <a:pos x="71" y="115"/>
                </a:cxn>
                <a:cxn ang="0">
                  <a:pos x="203" y="16"/>
                </a:cxn>
                <a:cxn ang="0">
                  <a:pos x="251" y="19"/>
                </a:cxn>
                <a:cxn ang="0">
                  <a:pos x="236" y="46"/>
                </a:cxn>
                <a:cxn ang="0">
                  <a:pos x="176" y="82"/>
                </a:cxn>
                <a:cxn ang="0">
                  <a:pos x="92" y="154"/>
                </a:cxn>
                <a:cxn ang="0">
                  <a:pos x="23" y="247"/>
                </a:cxn>
                <a:cxn ang="0">
                  <a:pos x="8" y="190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5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6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/>
              <a:ahLst/>
              <a:cxnLst>
                <a:cxn ang="0">
                  <a:pos x="21" y="163"/>
                </a:cxn>
                <a:cxn ang="0">
                  <a:pos x="9" y="184"/>
                </a:cxn>
                <a:cxn ang="0">
                  <a:pos x="75" y="103"/>
                </a:cxn>
                <a:cxn ang="0">
                  <a:pos x="165" y="28"/>
                </a:cxn>
                <a:cxn ang="0">
                  <a:pos x="207" y="7"/>
                </a:cxn>
                <a:cxn ang="0">
                  <a:pos x="246" y="4"/>
                </a:cxn>
                <a:cxn ang="0">
                  <a:pos x="237" y="34"/>
                </a:cxn>
                <a:cxn ang="0">
                  <a:pos x="183" y="61"/>
                </a:cxn>
                <a:cxn ang="0">
                  <a:pos x="108" y="124"/>
                </a:cxn>
                <a:cxn ang="0">
                  <a:pos x="54" y="190"/>
                </a:cxn>
                <a:cxn ang="0">
                  <a:pos x="6" y="184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7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5" y="36"/>
                </a:cxn>
                <a:cxn ang="0">
                  <a:pos x="6" y="60"/>
                </a:cxn>
                <a:cxn ang="0">
                  <a:pos x="36" y="69"/>
                </a:cxn>
                <a:cxn ang="0">
                  <a:pos x="87" y="42"/>
                </a:cxn>
                <a:cxn ang="0">
                  <a:pos x="159" y="0"/>
                </a:cxn>
                <a:cxn ang="0">
                  <a:pos x="99" y="0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8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/>
              <a:ahLst/>
              <a:cxnLst>
                <a:cxn ang="0">
                  <a:pos x="395" y="0"/>
                </a:cxn>
                <a:cxn ang="0">
                  <a:pos x="338" y="48"/>
                </a:cxn>
                <a:cxn ang="0">
                  <a:pos x="242" y="102"/>
                </a:cxn>
                <a:cxn ang="0">
                  <a:pos x="104" y="147"/>
                </a:cxn>
                <a:cxn ang="0">
                  <a:pos x="35" y="168"/>
                </a:cxn>
                <a:cxn ang="0">
                  <a:pos x="8" y="192"/>
                </a:cxn>
                <a:cxn ang="0">
                  <a:pos x="8" y="213"/>
                </a:cxn>
                <a:cxn ang="0">
                  <a:pos x="59" y="213"/>
                </a:cxn>
                <a:cxn ang="0">
                  <a:pos x="86" y="192"/>
                </a:cxn>
                <a:cxn ang="0">
                  <a:pos x="173" y="159"/>
                </a:cxn>
                <a:cxn ang="0">
                  <a:pos x="299" y="126"/>
                </a:cxn>
                <a:cxn ang="0">
                  <a:pos x="392" y="72"/>
                </a:cxn>
                <a:cxn ang="0">
                  <a:pos x="455" y="0"/>
                </a:cxn>
                <a:cxn ang="0">
                  <a:pos x="395" y="0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89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4" y="11"/>
                </a:cxn>
                <a:cxn ang="0">
                  <a:pos x="156" y="2"/>
                </a:cxn>
                <a:cxn ang="0">
                  <a:pos x="288" y="23"/>
                </a:cxn>
                <a:cxn ang="0">
                  <a:pos x="384" y="53"/>
                </a:cxn>
                <a:cxn ang="0">
                  <a:pos x="411" y="74"/>
                </a:cxn>
                <a:cxn ang="0">
                  <a:pos x="405" y="104"/>
                </a:cxn>
                <a:cxn ang="0">
                  <a:pos x="363" y="101"/>
                </a:cxn>
                <a:cxn ang="0">
                  <a:pos x="294" y="77"/>
                </a:cxn>
                <a:cxn ang="0">
                  <a:pos x="174" y="50"/>
                </a:cxn>
                <a:cxn ang="0">
                  <a:pos x="72" y="62"/>
                </a:cxn>
                <a:cxn ang="0">
                  <a:pos x="36" y="59"/>
                </a:cxn>
                <a:cxn ang="0">
                  <a:pos x="0" y="11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0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2" y="24"/>
                </a:cxn>
                <a:cxn ang="0">
                  <a:pos x="114" y="54"/>
                </a:cxn>
                <a:cxn ang="0">
                  <a:pos x="240" y="117"/>
                </a:cxn>
                <a:cxn ang="0">
                  <a:pos x="333" y="153"/>
                </a:cxn>
                <a:cxn ang="0">
                  <a:pos x="438" y="219"/>
                </a:cxn>
                <a:cxn ang="0">
                  <a:pos x="426" y="192"/>
                </a:cxn>
                <a:cxn ang="0">
                  <a:pos x="441" y="180"/>
                </a:cxn>
                <a:cxn ang="0">
                  <a:pos x="519" y="216"/>
                </a:cxn>
                <a:cxn ang="0">
                  <a:pos x="450" y="162"/>
                </a:cxn>
                <a:cxn ang="0">
                  <a:pos x="381" y="135"/>
                </a:cxn>
                <a:cxn ang="0">
                  <a:pos x="285" y="84"/>
                </a:cxn>
                <a:cxn ang="0">
                  <a:pos x="186" y="18"/>
                </a:cxn>
                <a:cxn ang="0">
                  <a:pos x="123" y="0"/>
                </a:cxn>
                <a:cxn ang="0">
                  <a:pos x="42" y="0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1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/>
              <a:ahLst/>
              <a:cxnLst>
                <a:cxn ang="0">
                  <a:pos x="6" y="38"/>
                </a:cxn>
                <a:cxn ang="0">
                  <a:pos x="9" y="20"/>
                </a:cxn>
                <a:cxn ang="0">
                  <a:pos x="42" y="2"/>
                </a:cxn>
                <a:cxn ang="0">
                  <a:pos x="90" y="35"/>
                </a:cxn>
                <a:cxn ang="0">
                  <a:pos x="189" y="89"/>
                </a:cxn>
                <a:cxn ang="0">
                  <a:pos x="288" y="140"/>
                </a:cxn>
                <a:cxn ang="0">
                  <a:pos x="375" y="176"/>
                </a:cxn>
                <a:cxn ang="0">
                  <a:pos x="396" y="176"/>
                </a:cxn>
                <a:cxn ang="0">
                  <a:pos x="429" y="212"/>
                </a:cxn>
                <a:cxn ang="0">
                  <a:pos x="408" y="233"/>
                </a:cxn>
                <a:cxn ang="0">
                  <a:pos x="333" y="212"/>
                </a:cxn>
                <a:cxn ang="0">
                  <a:pos x="186" y="143"/>
                </a:cxn>
                <a:cxn ang="0">
                  <a:pos x="48" y="68"/>
                </a:cxn>
                <a:cxn ang="0">
                  <a:pos x="6" y="38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2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53" y="66"/>
                </a:cxn>
                <a:cxn ang="0">
                  <a:pos x="176" y="132"/>
                </a:cxn>
                <a:cxn ang="0">
                  <a:pos x="293" y="189"/>
                </a:cxn>
                <a:cxn ang="0">
                  <a:pos x="341" y="222"/>
                </a:cxn>
                <a:cxn ang="0">
                  <a:pos x="377" y="219"/>
                </a:cxn>
                <a:cxn ang="0">
                  <a:pos x="377" y="180"/>
                </a:cxn>
                <a:cxn ang="0">
                  <a:pos x="260" y="126"/>
                </a:cxn>
                <a:cxn ang="0">
                  <a:pos x="113" y="51"/>
                </a:cxn>
                <a:cxn ang="0">
                  <a:pos x="41" y="9"/>
                </a:cxn>
                <a:cxn ang="0">
                  <a:pos x="2" y="9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3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105" y="97"/>
                </a:cxn>
                <a:cxn ang="0">
                  <a:pos x="243" y="178"/>
                </a:cxn>
                <a:cxn ang="0">
                  <a:pos x="357" y="217"/>
                </a:cxn>
                <a:cxn ang="0">
                  <a:pos x="498" y="214"/>
                </a:cxn>
                <a:cxn ang="0">
                  <a:pos x="468" y="187"/>
                </a:cxn>
                <a:cxn ang="0">
                  <a:pos x="309" y="136"/>
                </a:cxn>
                <a:cxn ang="0">
                  <a:pos x="123" y="34"/>
                </a:cxn>
                <a:cxn ang="0">
                  <a:pos x="3" y="10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4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/>
              <a:ahLst/>
              <a:cxnLst>
                <a:cxn ang="0">
                  <a:pos x="69" y="60"/>
                </a:cxn>
                <a:cxn ang="0">
                  <a:pos x="12" y="42"/>
                </a:cxn>
                <a:cxn ang="0">
                  <a:pos x="3" y="15"/>
                </a:cxn>
                <a:cxn ang="0">
                  <a:pos x="30" y="0"/>
                </a:cxn>
                <a:cxn ang="0">
                  <a:pos x="117" y="18"/>
                </a:cxn>
                <a:cxn ang="0">
                  <a:pos x="243" y="48"/>
                </a:cxn>
                <a:cxn ang="0">
                  <a:pos x="387" y="48"/>
                </a:cxn>
                <a:cxn ang="0">
                  <a:pos x="408" y="54"/>
                </a:cxn>
                <a:cxn ang="0">
                  <a:pos x="381" y="87"/>
                </a:cxn>
                <a:cxn ang="0">
                  <a:pos x="318" y="99"/>
                </a:cxn>
                <a:cxn ang="0">
                  <a:pos x="195" y="93"/>
                </a:cxn>
                <a:cxn ang="0">
                  <a:pos x="69" y="60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5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/>
              <a:ahLst/>
              <a:cxnLst>
                <a:cxn ang="0">
                  <a:pos x="3" y="67"/>
                </a:cxn>
                <a:cxn ang="0">
                  <a:pos x="84" y="19"/>
                </a:cxn>
                <a:cxn ang="0">
                  <a:pos x="123" y="1"/>
                </a:cxn>
                <a:cxn ang="0">
                  <a:pos x="150" y="22"/>
                </a:cxn>
                <a:cxn ang="0">
                  <a:pos x="123" y="55"/>
                </a:cxn>
                <a:cxn ang="0">
                  <a:pos x="90" y="70"/>
                </a:cxn>
                <a:cxn ang="0">
                  <a:pos x="0" y="67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6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25" y="51"/>
                </a:cxn>
                <a:cxn ang="0">
                  <a:pos x="100" y="9"/>
                </a:cxn>
                <a:cxn ang="0">
                  <a:pos x="133" y="3"/>
                </a:cxn>
                <a:cxn ang="0">
                  <a:pos x="136" y="27"/>
                </a:cxn>
                <a:cxn ang="0">
                  <a:pos x="61" y="75"/>
                </a:cxn>
                <a:cxn ang="0">
                  <a:pos x="19" y="90"/>
                </a:cxn>
                <a:cxn ang="0">
                  <a:pos x="1" y="69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7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/>
              <a:ahLst/>
              <a:cxnLst>
                <a:cxn ang="0">
                  <a:pos x="172" y="86"/>
                </a:cxn>
                <a:cxn ang="0">
                  <a:pos x="61" y="137"/>
                </a:cxn>
                <a:cxn ang="0">
                  <a:pos x="16" y="155"/>
                </a:cxn>
                <a:cxn ang="0">
                  <a:pos x="7" y="122"/>
                </a:cxn>
                <a:cxn ang="0">
                  <a:pos x="58" y="80"/>
                </a:cxn>
                <a:cxn ang="0">
                  <a:pos x="172" y="38"/>
                </a:cxn>
                <a:cxn ang="0">
                  <a:pos x="304" y="11"/>
                </a:cxn>
                <a:cxn ang="0">
                  <a:pos x="463" y="2"/>
                </a:cxn>
                <a:cxn ang="0">
                  <a:pos x="631" y="23"/>
                </a:cxn>
                <a:cxn ang="0">
                  <a:pos x="796" y="53"/>
                </a:cxn>
                <a:cxn ang="0">
                  <a:pos x="841" y="47"/>
                </a:cxn>
                <a:cxn ang="0">
                  <a:pos x="907" y="71"/>
                </a:cxn>
                <a:cxn ang="0">
                  <a:pos x="919" y="101"/>
                </a:cxn>
                <a:cxn ang="0">
                  <a:pos x="793" y="98"/>
                </a:cxn>
                <a:cxn ang="0">
                  <a:pos x="634" y="62"/>
                </a:cxn>
                <a:cxn ang="0">
                  <a:pos x="439" y="38"/>
                </a:cxn>
                <a:cxn ang="0">
                  <a:pos x="238" y="59"/>
                </a:cxn>
                <a:cxn ang="0">
                  <a:pos x="172" y="86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8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/>
              <a:ahLst/>
              <a:cxnLst>
                <a:cxn ang="0">
                  <a:pos x="18" y="47"/>
                </a:cxn>
                <a:cxn ang="0">
                  <a:pos x="141" y="17"/>
                </a:cxn>
                <a:cxn ang="0">
                  <a:pos x="246" y="2"/>
                </a:cxn>
                <a:cxn ang="0">
                  <a:pos x="351" y="5"/>
                </a:cxn>
                <a:cxn ang="0">
                  <a:pos x="372" y="23"/>
                </a:cxn>
                <a:cxn ang="0">
                  <a:pos x="354" y="44"/>
                </a:cxn>
                <a:cxn ang="0">
                  <a:pos x="264" y="50"/>
                </a:cxn>
                <a:cxn ang="0">
                  <a:pos x="168" y="53"/>
                </a:cxn>
                <a:cxn ang="0">
                  <a:pos x="72" y="77"/>
                </a:cxn>
                <a:cxn ang="0">
                  <a:pos x="15" y="95"/>
                </a:cxn>
                <a:cxn ang="0">
                  <a:pos x="0" y="56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299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0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/>
              <a:ahLst/>
              <a:cxnLst>
                <a:cxn ang="0">
                  <a:pos x="3" y="165"/>
                </a:cxn>
                <a:cxn ang="0">
                  <a:pos x="129" y="93"/>
                </a:cxn>
                <a:cxn ang="0">
                  <a:pos x="261" y="30"/>
                </a:cxn>
                <a:cxn ang="0">
                  <a:pos x="351" y="0"/>
                </a:cxn>
                <a:cxn ang="0">
                  <a:pos x="378" y="27"/>
                </a:cxn>
                <a:cxn ang="0">
                  <a:pos x="336" y="51"/>
                </a:cxn>
                <a:cxn ang="0">
                  <a:pos x="291" y="60"/>
                </a:cxn>
                <a:cxn ang="0">
                  <a:pos x="240" y="75"/>
                </a:cxn>
                <a:cxn ang="0">
                  <a:pos x="189" y="120"/>
                </a:cxn>
                <a:cxn ang="0">
                  <a:pos x="102" y="174"/>
                </a:cxn>
                <a:cxn ang="0">
                  <a:pos x="0" y="162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1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27" y="5"/>
                </a:cxn>
                <a:cxn ang="0">
                  <a:pos x="9" y="35"/>
                </a:cxn>
                <a:cxn ang="0">
                  <a:pos x="81" y="56"/>
                </a:cxn>
                <a:cxn ang="0">
                  <a:pos x="255" y="68"/>
                </a:cxn>
                <a:cxn ang="0">
                  <a:pos x="432" y="50"/>
                </a:cxn>
                <a:cxn ang="0">
                  <a:pos x="513" y="5"/>
                </a:cxn>
                <a:cxn ang="0">
                  <a:pos x="372" y="20"/>
                </a:cxn>
                <a:cxn ang="0">
                  <a:pos x="141" y="14"/>
                </a:cxn>
                <a:cxn ang="0">
                  <a:pos x="84" y="11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2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3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4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/>
              <a:ahLst/>
              <a:cxnLst>
                <a:cxn ang="0">
                  <a:pos x="402" y="0"/>
                </a:cxn>
                <a:cxn ang="0">
                  <a:pos x="384" y="12"/>
                </a:cxn>
                <a:cxn ang="0">
                  <a:pos x="276" y="51"/>
                </a:cxn>
                <a:cxn ang="0">
                  <a:pos x="165" y="66"/>
                </a:cxn>
                <a:cxn ang="0">
                  <a:pos x="51" y="57"/>
                </a:cxn>
                <a:cxn ang="0">
                  <a:pos x="15" y="54"/>
                </a:cxn>
                <a:cxn ang="0">
                  <a:pos x="3" y="69"/>
                </a:cxn>
                <a:cxn ang="0">
                  <a:pos x="9" y="93"/>
                </a:cxn>
                <a:cxn ang="0">
                  <a:pos x="54" y="102"/>
                </a:cxn>
                <a:cxn ang="0">
                  <a:pos x="198" y="111"/>
                </a:cxn>
                <a:cxn ang="0">
                  <a:pos x="336" y="75"/>
                </a:cxn>
                <a:cxn ang="0">
                  <a:pos x="375" y="54"/>
                </a:cxn>
                <a:cxn ang="0">
                  <a:pos x="402" y="0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377306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450" y="3"/>
                </a:cxn>
                <a:cxn ang="0">
                  <a:pos x="714" y="12"/>
                </a:cxn>
                <a:cxn ang="0">
                  <a:pos x="957" y="24"/>
                </a:cxn>
                <a:cxn ang="0">
                  <a:pos x="1173" y="24"/>
                </a:cxn>
                <a:cxn ang="0">
                  <a:pos x="1473" y="15"/>
                </a:cxn>
                <a:cxn ang="0">
                  <a:pos x="1617" y="0"/>
                </a:cxn>
                <a:cxn ang="0">
                  <a:pos x="1719" y="15"/>
                </a:cxn>
                <a:cxn ang="0">
                  <a:pos x="1716" y="66"/>
                </a:cxn>
                <a:cxn ang="0">
                  <a:pos x="1632" y="51"/>
                </a:cxn>
                <a:cxn ang="0">
                  <a:pos x="1407" y="51"/>
                </a:cxn>
                <a:cxn ang="0">
                  <a:pos x="1191" y="48"/>
                </a:cxn>
                <a:cxn ang="0">
                  <a:pos x="870" y="60"/>
                </a:cxn>
                <a:cxn ang="0">
                  <a:pos x="492" y="48"/>
                </a:cxn>
                <a:cxn ang="0">
                  <a:pos x="291" y="27"/>
                </a:cxn>
                <a:cxn ang="0">
                  <a:pos x="21" y="36"/>
                </a:cxn>
                <a:cxn ang="0">
                  <a:pos x="165" y="6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7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/>
              <a:ahLst/>
              <a:cxnLst>
                <a:cxn ang="0">
                  <a:pos x="2641" y="6"/>
                </a:cxn>
                <a:cxn ang="0">
                  <a:pos x="2620" y="30"/>
                </a:cxn>
                <a:cxn ang="0">
                  <a:pos x="2368" y="45"/>
                </a:cxn>
                <a:cxn ang="0">
                  <a:pos x="2023" y="60"/>
                </a:cxn>
                <a:cxn ang="0">
                  <a:pos x="1786" y="48"/>
                </a:cxn>
                <a:cxn ang="0">
                  <a:pos x="1525" y="36"/>
                </a:cxn>
                <a:cxn ang="0">
                  <a:pos x="1195" y="45"/>
                </a:cxn>
                <a:cxn ang="0">
                  <a:pos x="817" y="39"/>
                </a:cxn>
                <a:cxn ang="0">
                  <a:pos x="499" y="27"/>
                </a:cxn>
                <a:cxn ang="0">
                  <a:pos x="136" y="39"/>
                </a:cxn>
                <a:cxn ang="0">
                  <a:pos x="10" y="33"/>
                </a:cxn>
                <a:cxn ang="0">
                  <a:pos x="76" y="24"/>
                </a:cxn>
                <a:cxn ang="0">
                  <a:pos x="310" y="18"/>
                </a:cxn>
                <a:cxn ang="0">
                  <a:pos x="544" y="0"/>
                </a:cxn>
                <a:cxn ang="0">
                  <a:pos x="853" y="21"/>
                </a:cxn>
                <a:cxn ang="0">
                  <a:pos x="1114" y="21"/>
                </a:cxn>
                <a:cxn ang="0">
                  <a:pos x="1399" y="3"/>
                </a:cxn>
                <a:cxn ang="0">
                  <a:pos x="1588" y="9"/>
                </a:cxn>
                <a:cxn ang="0">
                  <a:pos x="1807" y="21"/>
                </a:cxn>
                <a:cxn ang="0">
                  <a:pos x="2035" y="12"/>
                </a:cxn>
                <a:cxn ang="0">
                  <a:pos x="2290" y="18"/>
                </a:cxn>
                <a:cxn ang="0">
                  <a:pos x="2596" y="3"/>
                </a:cxn>
                <a:cxn ang="0">
                  <a:pos x="2641" y="6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  <p:sp>
          <p:nvSpPr>
            <p:cNvPr id="1377308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/>
              <a:ahLst/>
              <a:cxnLst>
                <a:cxn ang="0">
                  <a:pos x="1893" y="39"/>
                </a:cxn>
                <a:cxn ang="0">
                  <a:pos x="1578" y="45"/>
                </a:cxn>
                <a:cxn ang="0">
                  <a:pos x="1011" y="60"/>
                </a:cxn>
                <a:cxn ang="0">
                  <a:pos x="438" y="57"/>
                </a:cxn>
                <a:cxn ang="0">
                  <a:pos x="0" y="36"/>
                </a:cxn>
                <a:cxn ang="0">
                  <a:pos x="0" y="3"/>
                </a:cxn>
                <a:cxn ang="0">
                  <a:pos x="210" y="18"/>
                </a:cxn>
                <a:cxn ang="0">
                  <a:pos x="474" y="21"/>
                </a:cxn>
                <a:cxn ang="0">
                  <a:pos x="678" y="9"/>
                </a:cxn>
                <a:cxn ang="0">
                  <a:pos x="897" y="9"/>
                </a:cxn>
                <a:cxn ang="0">
                  <a:pos x="1167" y="30"/>
                </a:cxn>
                <a:cxn ang="0">
                  <a:pos x="1500" y="24"/>
                </a:cxn>
                <a:cxn ang="0">
                  <a:pos x="1758" y="3"/>
                </a:cxn>
                <a:cxn ang="0">
                  <a:pos x="1938" y="18"/>
                </a:cxn>
                <a:cxn ang="0">
                  <a:pos x="2034" y="33"/>
                </a:cxn>
                <a:cxn ang="0">
                  <a:pos x="1893" y="39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545472"/>
                </a:solidFill>
                <a:latin typeface="Times New Roman" pitchFamily="18" charset="0"/>
              </a:endParaRPr>
            </a:p>
          </p:txBody>
        </p:sp>
      </p:grpSp>
      <p:sp>
        <p:nvSpPr>
          <p:cNvPr id="1377309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77310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77311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7312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  <p:sp>
        <p:nvSpPr>
          <p:cNvPr id="1377313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BB19D9-04F9-4C6A-9831-62A909F09828}" type="slidenum">
              <a:rPr lang="en-US">
                <a:solidFill>
                  <a:srgbClr val="545472"/>
                </a:solidFill>
                <a:latin typeface="Times New Roman" pitchFamily="18" charset="0"/>
              </a:rPr>
              <a:pPr/>
              <a:t>‹#›</a:t>
            </a:fld>
            <a:endParaRPr lang="en-US">
              <a:solidFill>
                <a:srgbClr val="545472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5" r:id="rId1"/>
    <p:sldLayoutId id="2147485686" r:id="rId2"/>
    <p:sldLayoutId id="2147485687" r:id="rId3"/>
    <p:sldLayoutId id="2147485688" r:id="rId4"/>
    <p:sldLayoutId id="2147485689" r:id="rId5"/>
    <p:sldLayoutId id="2147485690" r:id="rId6"/>
    <p:sldLayoutId id="2147485691" r:id="rId7"/>
    <p:sldLayoutId id="2147485692" r:id="rId8"/>
    <p:sldLayoutId id="2147485693" r:id="rId9"/>
    <p:sldLayoutId id="2147485694" r:id="rId10"/>
    <p:sldLayoutId id="214748569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EF13826-F5C7-4C8D-B694-238B2DE07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9" r:id="rId1"/>
    <p:sldLayoutId id="2147485710" r:id="rId2"/>
    <p:sldLayoutId id="2147485711" r:id="rId3"/>
    <p:sldLayoutId id="2147485712" r:id="rId4"/>
    <p:sldLayoutId id="2147485713" r:id="rId5"/>
    <p:sldLayoutId id="2147485714" r:id="rId6"/>
    <p:sldLayoutId id="2147485715" r:id="rId7"/>
    <p:sldLayoutId id="2147485716" r:id="rId8"/>
    <p:sldLayoutId id="2147485717" r:id="rId9"/>
    <p:sldLayoutId id="2147485718" r:id="rId10"/>
    <p:sldLayoutId id="2147485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F62FDF0-F93E-49FD-B30D-896489FCC2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21" r:id="rId1"/>
    <p:sldLayoutId id="2147485722" r:id="rId2"/>
    <p:sldLayoutId id="2147485723" r:id="rId3"/>
    <p:sldLayoutId id="2147485724" r:id="rId4"/>
    <p:sldLayoutId id="2147485725" r:id="rId5"/>
    <p:sldLayoutId id="2147485726" r:id="rId6"/>
    <p:sldLayoutId id="2147485727" r:id="rId7"/>
    <p:sldLayoutId id="2147485728" r:id="rId8"/>
    <p:sldLayoutId id="2147485729" r:id="rId9"/>
    <p:sldLayoutId id="2147485730" r:id="rId10"/>
    <p:sldLayoutId id="2147485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 smtClean="0">
                <a:latin typeface="+mn-lt"/>
              </a:defRPr>
            </a:lvl1pPr>
          </a:lstStyle>
          <a:p>
            <a:pPr>
              <a:defRPr/>
            </a:pPr>
            <a:fld id="{AE0E0956-52E8-4C5E-95E0-4C8287C153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3" r:id="rId1"/>
    <p:sldLayoutId id="2147485734" r:id="rId2"/>
    <p:sldLayoutId id="2147485735" r:id="rId3"/>
    <p:sldLayoutId id="2147485736" r:id="rId4"/>
    <p:sldLayoutId id="2147485737" r:id="rId5"/>
    <p:sldLayoutId id="2147485738" r:id="rId6"/>
    <p:sldLayoutId id="2147485739" r:id="rId7"/>
    <p:sldLayoutId id="2147485740" r:id="rId8"/>
    <p:sldLayoutId id="2147485741" r:id="rId9"/>
    <p:sldLayoutId id="2147485742" r:id="rId10"/>
    <p:sldLayoutId id="2147485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500A863-CD1F-46E4-96E5-0EAF6DA509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5" r:id="rId1"/>
    <p:sldLayoutId id="2147485746" r:id="rId2"/>
    <p:sldLayoutId id="2147485747" r:id="rId3"/>
    <p:sldLayoutId id="2147485748" r:id="rId4"/>
    <p:sldLayoutId id="2147485749" r:id="rId5"/>
    <p:sldLayoutId id="2147485750" r:id="rId6"/>
    <p:sldLayoutId id="2147485751" r:id="rId7"/>
    <p:sldLayoutId id="2147485752" r:id="rId8"/>
    <p:sldLayoutId id="2147485753" r:id="rId9"/>
    <p:sldLayoutId id="2147485754" r:id="rId10"/>
    <p:sldLayoutId id="2147485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3650880-9366-4937-A845-9D537F99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7" r:id="rId1"/>
    <p:sldLayoutId id="2147485758" r:id="rId2"/>
    <p:sldLayoutId id="2147485759" r:id="rId3"/>
    <p:sldLayoutId id="2147485760" r:id="rId4"/>
    <p:sldLayoutId id="2147485761" r:id="rId5"/>
    <p:sldLayoutId id="2147485762" r:id="rId6"/>
    <p:sldLayoutId id="2147485763" r:id="rId7"/>
    <p:sldLayoutId id="2147485764" r:id="rId8"/>
    <p:sldLayoutId id="2147485765" r:id="rId9"/>
    <p:sldLayoutId id="2147485766" r:id="rId10"/>
    <p:sldLayoutId id="2147485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000" baseline="300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9788" y="1966913"/>
            <a:ext cx="73136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fld id="{52D29409-69ED-491F-9552-0C49942317B1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81" r:id="rId1"/>
    <p:sldLayoutId id="2147485782" r:id="rId2"/>
    <p:sldLayoutId id="2147485783" r:id="rId3"/>
    <p:sldLayoutId id="2147485784" r:id="rId4"/>
    <p:sldLayoutId id="2147485785" r:id="rId5"/>
    <p:sldLayoutId id="2147485786" r:id="rId6"/>
    <p:sldLayoutId id="2147485787" r:id="rId7"/>
    <p:sldLayoutId id="2147485788" r:id="rId8"/>
    <p:sldLayoutId id="2147485789" r:id="rId9"/>
    <p:sldLayoutId id="2147485790" r:id="rId10"/>
    <p:sldLayoutId id="2147485791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B44B70-0969-4581-A9A0-9D052C05DC0A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3" r:id="rId1"/>
    <p:sldLayoutId id="2147485794" r:id="rId2"/>
    <p:sldLayoutId id="2147485795" r:id="rId3"/>
    <p:sldLayoutId id="2147485796" r:id="rId4"/>
    <p:sldLayoutId id="2147485797" r:id="rId5"/>
    <p:sldLayoutId id="2147485798" r:id="rId6"/>
    <p:sldLayoutId id="2147485799" r:id="rId7"/>
    <p:sldLayoutId id="2147485800" r:id="rId8"/>
    <p:sldLayoutId id="2147485801" r:id="rId9"/>
    <p:sldLayoutId id="2147485802" r:id="rId10"/>
    <p:sldLayoutId id="2147485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AADC5C9-3D71-44EF-997F-BA5D06DEF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05" r:id="rId1"/>
    <p:sldLayoutId id="2147485806" r:id="rId2"/>
    <p:sldLayoutId id="2147485807" r:id="rId3"/>
    <p:sldLayoutId id="2147485808" r:id="rId4"/>
    <p:sldLayoutId id="2147485809" r:id="rId5"/>
    <p:sldLayoutId id="2147485810" r:id="rId6"/>
    <p:sldLayoutId id="2147485811" r:id="rId7"/>
    <p:sldLayoutId id="2147485812" r:id="rId8"/>
    <p:sldLayoutId id="2147485813" r:id="rId9"/>
    <p:sldLayoutId id="2147485814" r:id="rId10"/>
    <p:sldLayoutId id="2147485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73B6433-3657-487F-BD3C-7993396F3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2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1" r:id="rId1"/>
    <p:sldLayoutId id="2147485842" r:id="rId2"/>
    <p:sldLayoutId id="2147485843" r:id="rId3"/>
    <p:sldLayoutId id="2147485844" r:id="rId4"/>
    <p:sldLayoutId id="2147485845" r:id="rId5"/>
    <p:sldLayoutId id="2147485846" r:id="rId6"/>
    <p:sldLayoutId id="2147485847" r:id="rId7"/>
    <p:sldLayoutId id="2147485848" r:id="rId8"/>
    <p:sldLayoutId id="2147485849" r:id="rId9"/>
    <p:sldLayoutId id="2147485850" r:id="rId10"/>
    <p:sldLayoutId id="2147485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DFE9547D-DB62-4B12-8E1E-F16FB1BD73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8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61" r:id="rId1"/>
    <p:sldLayoutId id="2147485962" r:id="rId2"/>
    <p:sldLayoutId id="2147485963" r:id="rId3"/>
    <p:sldLayoutId id="2147485964" r:id="rId4"/>
    <p:sldLayoutId id="2147485965" r:id="rId5"/>
    <p:sldLayoutId id="2147485966" r:id="rId6"/>
    <p:sldLayoutId id="2147485967" r:id="rId7"/>
    <p:sldLayoutId id="2147485968" r:id="rId8"/>
    <p:sldLayoutId id="2147485969" r:id="rId9"/>
    <p:sldLayoutId id="2147485970" r:id="rId10"/>
    <p:sldLayoutId id="2147485971" r:id="rId11"/>
    <p:sldLayoutId id="21474859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1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86" r:id="rId1"/>
    <p:sldLayoutId id="2147485987" r:id="rId2"/>
    <p:sldLayoutId id="2147485988" r:id="rId3"/>
    <p:sldLayoutId id="2147485989" r:id="rId4"/>
    <p:sldLayoutId id="2147485990" r:id="rId5"/>
    <p:sldLayoutId id="2147485991" r:id="rId6"/>
    <p:sldLayoutId id="2147485992" r:id="rId7"/>
    <p:sldLayoutId id="2147485993" r:id="rId8"/>
    <p:sldLayoutId id="2147485994" r:id="rId9"/>
    <p:sldLayoutId id="2147485995" r:id="rId10"/>
    <p:sldLayoutId id="21474859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6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0" r:id="rId1"/>
    <p:sldLayoutId id="2147486011" r:id="rId2"/>
    <p:sldLayoutId id="2147486012" r:id="rId3"/>
    <p:sldLayoutId id="2147486013" r:id="rId4"/>
    <p:sldLayoutId id="2147486014" r:id="rId5"/>
    <p:sldLayoutId id="2147486015" r:id="rId6"/>
    <p:sldLayoutId id="2147486016" r:id="rId7"/>
    <p:sldLayoutId id="2147486017" r:id="rId8"/>
    <p:sldLayoutId id="2147486018" r:id="rId9"/>
    <p:sldLayoutId id="2147486019" r:id="rId10"/>
    <p:sldLayoutId id="21474860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EF13826-F5C7-4C8D-B694-238B2DE07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6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6" r:id="rId1"/>
    <p:sldLayoutId id="2147486107" r:id="rId2"/>
    <p:sldLayoutId id="2147486108" r:id="rId3"/>
    <p:sldLayoutId id="2147486109" r:id="rId4"/>
    <p:sldLayoutId id="2147486110" r:id="rId5"/>
    <p:sldLayoutId id="2147486111" r:id="rId6"/>
    <p:sldLayoutId id="2147486112" r:id="rId7"/>
    <p:sldLayoutId id="2147486113" r:id="rId8"/>
    <p:sldLayoutId id="2147486114" r:id="rId9"/>
    <p:sldLayoutId id="2147486115" r:id="rId10"/>
    <p:sldLayoutId id="21474861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575D22B6-AFEA-4164-B17E-CD3DCF205B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8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8" r:id="rId1"/>
    <p:sldLayoutId id="2147486119" r:id="rId2"/>
    <p:sldLayoutId id="2147486120" r:id="rId3"/>
    <p:sldLayoutId id="2147486121" r:id="rId4"/>
    <p:sldLayoutId id="2147486122" r:id="rId5"/>
    <p:sldLayoutId id="2147486123" r:id="rId6"/>
    <p:sldLayoutId id="2147486124" r:id="rId7"/>
    <p:sldLayoutId id="2147486125" r:id="rId8"/>
    <p:sldLayoutId id="2147486126" r:id="rId9"/>
    <p:sldLayoutId id="2147486127" r:id="rId10"/>
    <p:sldLayoutId id="214748612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52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952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/>
            </a:lvl1pPr>
          </a:lstStyle>
          <a:p>
            <a:pPr>
              <a:defRPr/>
            </a:pPr>
            <a:fld id="{4FB51124-3EAC-4E11-9B7C-22FF6416B575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83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0" r:id="rId1"/>
    <p:sldLayoutId id="2147486131" r:id="rId2"/>
    <p:sldLayoutId id="2147486132" r:id="rId3"/>
    <p:sldLayoutId id="2147486133" r:id="rId4"/>
    <p:sldLayoutId id="2147486134" r:id="rId5"/>
    <p:sldLayoutId id="2147486135" r:id="rId6"/>
    <p:sldLayoutId id="2147486136" r:id="rId7"/>
    <p:sldLayoutId id="2147486137" r:id="rId8"/>
    <p:sldLayoutId id="2147486138" r:id="rId9"/>
    <p:sldLayoutId id="2147486139" r:id="rId10"/>
    <p:sldLayoutId id="214748614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E602C9D-98D3-4393-9683-98332985D1BF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5018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7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95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42" r:id="rId1"/>
    <p:sldLayoutId id="2147486143" r:id="rId2"/>
    <p:sldLayoutId id="2147486144" r:id="rId3"/>
    <p:sldLayoutId id="2147486145" r:id="rId4"/>
    <p:sldLayoutId id="2147486146" r:id="rId5"/>
    <p:sldLayoutId id="2147486147" r:id="rId6"/>
    <p:sldLayoutId id="2147486148" r:id="rId7"/>
    <p:sldLayoutId id="2147486149" r:id="rId8"/>
    <p:sldLayoutId id="2147486150" r:id="rId9"/>
    <p:sldLayoutId id="2147486151" r:id="rId10"/>
    <p:sldLayoutId id="214748615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9812D4-9873-4911-82F1-ACF7D3B1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71003DE-2E2C-4FFD-AC01-8D8370F1B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04F6FA4-AEF2-487A-B480-017CE54CAD74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3" r:id="rId1"/>
    <p:sldLayoutId id="2147484984" r:id="rId2"/>
    <p:sldLayoutId id="2147484985" r:id="rId3"/>
    <p:sldLayoutId id="2147484986" r:id="rId4"/>
    <p:sldLayoutId id="2147484987" r:id="rId5"/>
    <p:sldLayoutId id="2147484988" r:id="rId6"/>
    <p:sldLayoutId id="2147484989" r:id="rId7"/>
    <p:sldLayoutId id="2147484990" r:id="rId8"/>
    <p:sldLayoutId id="2147484991" r:id="rId9"/>
    <p:sldLayoutId id="2147484992" r:id="rId10"/>
    <p:sldLayoutId id="21474849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FCE84E9-ABA2-4065-A387-2FB06A23073B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3" r:id="rId1"/>
    <p:sldLayoutId id="2147485094" r:id="rId2"/>
    <p:sldLayoutId id="2147485095" r:id="rId3"/>
    <p:sldLayoutId id="2147485096" r:id="rId4"/>
    <p:sldLayoutId id="2147485097" r:id="rId5"/>
    <p:sldLayoutId id="2147485098" r:id="rId6"/>
    <p:sldLayoutId id="2147485099" r:id="rId7"/>
    <p:sldLayoutId id="2147485100" r:id="rId8"/>
    <p:sldLayoutId id="2147485101" r:id="rId9"/>
    <p:sldLayoutId id="2147485102" r:id="rId10"/>
    <p:sldLayoutId id="21474851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0" r:id="rId1"/>
    <p:sldLayoutId id="2147485311" r:id="rId2"/>
    <p:sldLayoutId id="2147485312" r:id="rId3"/>
    <p:sldLayoutId id="2147485313" r:id="rId4"/>
    <p:sldLayoutId id="2147485314" r:id="rId5"/>
    <p:sldLayoutId id="2147485315" r:id="rId6"/>
    <p:sldLayoutId id="2147485316" r:id="rId7"/>
    <p:sldLayoutId id="2147485317" r:id="rId8"/>
    <p:sldLayoutId id="2147485318" r:id="rId9"/>
    <p:sldLayoutId id="2147485319" r:id="rId10"/>
    <p:sldLayoutId id="21474853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A67D1B-03A6-4505-974E-B65D80B5CDBD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8100" y="-12700"/>
            <a:ext cx="9239956" cy="6940550"/>
            <a:chOff x="-12" y="-10"/>
            <a:chExt cx="5820" cy="4372"/>
          </a:xfrm>
        </p:grpSpPr>
        <p:sp>
          <p:nvSpPr>
            <p:cNvPr id="406531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06532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06533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06534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06535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614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6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9D1AE3E-F7C8-4442-B9BA-7F12D5DB9C4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36" r:id="rId1"/>
    <p:sldLayoutId id="2147485637" r:id="rId2"/>
    <p:sldLayoutId id="2147485638" r:id="rId3"/>
    <p:sldLayoutId id="2147485639" r:id="rId4"/>
    <p:sldLayoutId id="2147485640" r:id="rId5"/>
    <p:sldLayoutId id="2147485641" r:id="rId6"/>
    <p:sldLayoutId id="2147485642" r:id="rId7"/>
    <p:sldLayoutId id="2147485643" r:id="rId8"/>
    <p:sldLayoutId id="2147485644" r:id="rId9"/>
    <p:sldLayoutId id="2147485645" r:id="rId10"/>
    <p:sldLayoutId id="21474856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mericas/6057004.stm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9.xml"/><Relationship Id="rId4" Type="http://schemas.openxmlformats.org/officeDocument/2006/relationships/image" Target="../media/image8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r.com/here-10-powerful-rich-historic-people-who-married-their-cousins-2022-12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0.png"/><Relationship Id="rId4" Type="http://schemas.openxmlformats.org/officeDocument/2006/relationships/image" Target="../media/image8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9.xml"/><Relationship Id="rId4" Type="http://schemas.openxmlformats.org/officeDocument/2006/relationships/hyperlink" Target="https://en.wikipedia.org/wiki/William_and_Mary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9.xml"/><Relationship Id="rId5" Type="http://schemas.openxmlformats.org/officeDocument/2006/relationships/hyperlink" Target="https://en.wikipedia.org/wiki/William_and_Mary" TargetMode="External"/><Relationship Id="rId4" Type="http://schemas.openxmlformats.org/officeDocument/2006/relationships/image" Target="../media/image8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03/01/science/cousins-marriage-family-tree.html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9.xml"/><Relationship Id="rId4" Type="http://schemas.openxmlformats.org/officeDocument/2006/relationships/hyperlink" Target="https://commons.wikimedia.org/wiki/Category:Paintings_of_Jacob_and_Rachel#/media/File:Spanish_-_Jacob_and_Rachel_at_the_Well_-_Google_Art_Project.jpg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Jordaens_Fall_of_man.jpg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9.xml"/><Relationship Id="rId4" Type="http://schemas.openxmlformats.org/officeDocument/2006/relationships/image" Target="../media/image8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s://en.wikipedia.org/wiki/List_of_coupled_cousins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4.xml"/><Relationship Id="rId4" Type="http://schemas.openxmlformats.org/officeDocument/2006/relationships/hyperlink" Target="http://www.cousincouples.com/info/states.shtml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usin_marriage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2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usin_marriage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reliefweb.int/report/world/state-worlds-girls-2025-let-me-be-child-not-wife-girls-experiences-living-through-child-marriage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1/03/08/world/asia/child-marriage-nepal-covid19.html?referringSource=articleShare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www.theguardian.com/global-development/2023/may/05/child-marriage-in-decline-but-will-take-300-years-to-eliminate?CMP=share_btn_lin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www.npr.org/sections/goatsandsoda/2022/01/02/1066099271/child-grooms-are-often-overlooked-in-the-fight-to-stop-child-marriag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ociety/2022/apr/30/ethiopian-drought-leading-to-dramatic-increase-in-child-marriage-unicef-warns?CMP=share_btn_link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www.bbc.com/news/world-asia-4467293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world-africa-67549633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www.bbc.com/news/world-africa-5342035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stories-56337182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www.theguardian.com/global-development/2021/feb/10/family-of-girl-12-forced-to-marry-abductor-condemn-pakistan-authorities?CMP=Share_iOSApp_Otherhttps://www.theguardian.com/global-development/2021/feb/10/family-of-girl-12-forced-to-marry-abductor-condemn-pakistan-authorities?CMP=Share_iOSApp_Othe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atoday.com/story/news/nation/2021/07/23/child-marriage-new-york-bans-all-minors-being-able-marry/8076855002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us-news/2021/aug/15/north-carolina-child-marriage-new-bill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25.JPG"/><Relationship Id="rId4" Type="http://schemas.openxmlformats.org/officeDocument/2006/relationships/hyperlink" Target="https://www.theguardian.com/world/2019/nov/04/new-zealand-accused-of-racism-after-visa-rule-throws-arranged-marriages-into-chaos?CMP=Share_iOSApp_Other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95.xml"/><Relationship Id="rId4" Type="http://schemas.openxmlformats.org/officeDocument/2006/relationships/hyperlink" Target="https://www.theguardian.com/world/2019/nov/04/new-zealand-accused-of-racism-after-visa-rule-throws-arranged-marriages-into-chaos?CMP=Share_iOSApp_Other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middle_east/7711554.stm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11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middle_east/7711554.stm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11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9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23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0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23.jpg"/><Relationship Id="rId4" Type="http://schemas.openxmlformats.org/officeDocument/2006/relationships/hyperlink" Target="https://www.bbc.com/news/world-middle-east-52811631" TargetMode="Externa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95.xml"/><Relationship Id="rId5" Type="http://schemas.openxmlformats.org/officeDocument/2006/relationships/hyperlink" Target="http://www.bbc.com/news/world-asia-36486974" TargetMode="External"/><Relationship Id="rId4" Type="http://schemas.openxmlformats.org/officeDocument/2006/relationships/image" Target="../media/image23.jp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06.xml"/><Relationship Id="rId4" Type="http://schemas.openxmlformats.org/officeDocument/2006/relationships/hyperlink" Target="https://www.dekoder.com/article/female-infanticide-and-foeticide-in-india-a-crisis-that-needs-immediate-attention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06.xml"/><Relationship Id="rId4" Type="http://schemas.openxmlformats.org/officeDocument/2006/relationships/hyperlink" Target="https://www.statnews.com/2017/11/01/conjoined-twins-separation/?utm_source=google&amp;utm_medium=cpc&amp;utm_campaign=pmax-health-tech&amp;utm_term=&amp;utm_content=&amp;matchtype=&amp;keyword=&amp;cid=20740002454&amp;agid=&amp;device=c&amp;placement=&amp;creative=&amp;target=&amp;adposition=&amp;gad_source=1&amp;gclid=Cj0KCQiAkKqsBhC3ARIsAEEjuJjAnX_ST4z3hTIvwKeJRqs_OTuVfcVYxSZo92aawkDbI4sLYROI8DIaApPUEALw_wcB" TargetMode="Externa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snews.com/news/conjoined-twins-separated-texas-amielynn-jamielynn-finley/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06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06.xml"/><Relationship Id="rId4" Type="http://schemas.openxmlformats.org/officeDocument/2006/relationships/hyperlink" Target="https://www.bbc.co.uk/news/extra/PLNMqvmycN/conjoined-twins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s://www.abc.net.au/news/2025-04-12/first-nations-ancestors-return-to-australia-from-london-museum/105169060" TargetMode="Externa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heguardian.com/us-news/2023/oct/09/stoneman-willie-mummified-man-reading-pennsylvania?CMP=share_btn_link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prnews.org/story/2017/08/22/history-state-fair-sideshow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50.xml"/><Relationship Id="rId4" Type="http://schemas.openxmlformats.org/officeDocument/2006/relationships/image" Target="../media/image23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5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5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5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50.xml"/><Relationship Id="rId4" Type="http://schemas.openxmlformats.org/officeDocument/2006/relationships/image" Target="../media/image1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50.xml"/><Relationship Id="rId4" Type="http://schemas.openxmlformats.org/officeDocument/2006/relationships/hyperlink" Target="http://en.wikipedia.org/wiki/Saartjie_Baartman" TargetMode="Externa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aartjie_Baartman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5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aartjie_Baartman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50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50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1957240.stm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50.xml"/><Relationship Id="rId4" Type="http://schemas.openxmlformats.org/officeDocument/2006/relationships/image" Target="../media/image13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dyshopsthemall.com/2009/08/bodies-the-exhibition-walks-into-controversial-debut-at-mall-of-america/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50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50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dyshopsthemall.com/2009/08/bodies-the-exhibition-walks-into-controversial-debut-at-mall-of-america/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50.xml"/><Relationship Id="rId4" Type="http://schemas.openxmlformats.org/officeDocument/2006/relationships/image" Target="../media/image134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dyshopsthemall.com/2009/08/bodies-the-exhibition-walks-into-controversial-debut-at-mall-of-america/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50.xml"/><Relationship Id="rId4" Type="http://schemas.openxmlformats.org/officeDocument/2006/relationships/image" Target="../media/image134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5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50.xml"/><Relationship Id="rId5" Type="http://schemas.openxmlformats.org/officeDocument/2006/relationships/image" Target="../media/image136.png"/><Relationship Id="rId4" Type="http://schemas.openxmlformats.org/officeDocument/2006/relationships/hyperlink" Target="https://www.tripadvisor.com/Attraction_Review-g45963-d1082234-Reviews-Bodies_The_Exhibition-Las_Vegas_Nevada.html#/media-atf/1082234/397194711:p/?albumid=-160&amp;type=0&amp;category=-160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scotland/edinburgh_and_east/7492386.stm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95.xml"/><Relationship Id="rId4" Type="http://schemas.openxmlformats.org/officeDocument/2006/relationships/image" Target="../media/image137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superior/news/editorial/15397954.htmhttp:/www.duluthsuperior.com/mld/duluthsuperior/news/editorial/15397954.htm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138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50.xml"/><Relationship Id="rId5" Type="http://schemas.openxmlformats.org/officeDocument/2006/relationships/hyperlink" Target="https://www.theguardian.com/uk-news/2016/jun/09/elephant-man-skeleton-should-be-given-christian-burial-say-campaigners" TargetMode="External"/><Relationship Id="rId4" Type="http://schemas.openxmlformats.org/officeDocument/2006/relationships/image" Target="../media/image25.JP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magazine-37344210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50.xml"/><Relationship Id="rId5" Type="http://schemas.openxmlformats.org/officeDocument/2006/relationships/image" Target="../media/image141.jpg"/><Relationship Id="rId4" Type="http://schemas.openxmlformats.org/officeDocument/2006/relationships/image" Target="../media/image140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magazine-37344210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50.xml"/><Relationship Id="rId4" Type="http://schemas.openxmlformats.org/officeDocument/2006/relationships/image" Target="../media/image142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psci.com/skeleton-keys-excerpt/" TargetMode="Externa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bur.org/news/2025/12/22/harvard-medical-morgue-jeremy-pauley-sentenced-human-remains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2016/08/human-skulls-sale-legal-ebay-forensics-science/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50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2016/08/human-skulls-sale-legal-ebay-forensics-science/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50.xml"/><Relationship Id="rId5" Type="http://schemas.openxmlformats.org/officeDocument/2006/relationships/image" Target="../media/image146.png"/><Relationship Id="rId4" Type="http://schemas.openxmlformats.org/officeDocument/2006/relationships/image" Target="../media/image147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asia-india-34398433?ocid=global_bbccom_email_30092015_top+news+stories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3.jpg"/><Relationship Id="rId4" Type="http://schemas.openxmlformats.org/officeDocument/2006/relationships/image" Target="../media/image148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world-asia-india-49049372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3.jpg"/><Relationship Id="rId4" Type="http://schemas.openxmlformats.org/officeDocument/2006/relationships/image" Target="../media/image149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stories-47321871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50.png"/><Relationship Id="rId4" Type="http://schemas.openxmlformats.org/officeDocument/2006/relationships/image" Target="../media/image23.jp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hyperlink" Target="https://www.tmz.com/2023/12/21/dukes-of-hazzard-star-john-schneider-death-threat-joe-biden/" TargetMode="Externa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asia-india-40428067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3.jpg"/><Relationship Id="rId4" Type="http://schemas.openxmlformats.org/officeDocument/2006/relationships/image" Target="../media/image1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asia-india-40393331'" TargetMode="Externa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55.png"/><Relationship Id="rId4" Type="http://schemas.openxmlformats.org/officeDocument/2006/relationships/image" Target="../media/image23.jp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asia-india-40116811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56.png"/><Relationship Id="rId4" Type="http://schemas.openxmlformats.org/officeDocument/2006/relationships/image" Target="../media/image23.jp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rnews.org/story/2015/09/19/npr-food-stamps" TargetMode="Externa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58.JPG"/><Relationship Id="rId4" Type="http://schemas.openxmlformats.org/officeDocument/2006/relationships/image" Target="../media/image157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5.JPG"/><Relationship Id="rId4" Type="http://schemas.openxmlformats.org/officeDocument/2006/relationships/hyperlink" Target="https://www.theguardian.com/us-news/2019/dec/04/food-stamps-snap-trump-sonny-perdue?CMP=Share_iOSApp_Other" TargetMode="Externa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1.png"/><Relationship Id="rId5" Type="http://schemas.openxmlformats.org/officeDocument/2006/relationships/image" Target="../media/image87.png"/><Relationship Id="rId4" Type="http://schemas.openxmlformats.org/officeDocument/2006/relationships/hyperlink" Target="https://www.nytimes.com/2021/08/15/us/politics/biden-food-stamps.html" TargetMode="Externa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s://www.politico.com/news/2025/03/19/usda-halts-deliveries-food-banks-trump-00239453" TargetMode="Externa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5.JPG"/><Relationship Id="rId4" Type="http://schemas.openxmlformats.org/officeDocument/2006/relationships/hyperlink" Target="https://www.theguardian.com/commentisfree/2019/sep/08/why-school-cafeterias-should-be-the-frontlines-of-policy-change?CMP=Share_iOSApp_Other" TargetMode="Externa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ketplace.org/2019/12/12/these-are-the-states-benefiting-the-most-from-the-28-billion-farm-bailout/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6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7.png"/><Relationship Id="rId5" Type="http://schemas.openxmlformats.org/officeDocument/2006/relationships/customXml" Target="../ink/ink2.xml"/><Relationship Id="rId4" Type="http://schemas.openxmlformats.org/officeDocument/2006/relationships/hyperlink" Target="https://farm.ewg.org/progdetail.php?fips=00000&amp;progcode=total&amp;page=states" TargetMode="Externa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times.com/business/hiltzik/la-fi-hiltzik-trump-farm-bailout-20190528-story.html" TargetMode="Externa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us-news/2021/aug/20/black-indigenous-farmers-were-promised-reparations-debt-relief-all-but-four-farmers-are-still-waiting?CMP=Share_iOSApp_Other" TargetMode="Externa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5.JP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s://usafacts.org/topics/agriculture/" TargetMode="External"/><Relationship Id="rId5" Type="http://schemas.openxmlformats.org/officeDocument/2006/relationships/image" Target="../media/image173.png"/><Relationship Id="rId4" Type="http://schemas.openxmlformats.org/officeDocument/2006/relationships/hyperlink" Target="https://www.npr.org/2023/02/19/1156851675/in-2022-black-farmers-were-persistently-left-behind-from-the-usdas-loan-system" TargetMode="Externa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5.JPG"/><Relationship Id="rId4" Type="http://schemas.openxmlformats.org/officeDocument/2006/relationships/hyperlink" Target="https://www.theguardian.com/food/2019/jan/10/america-cheese-surplus-production-dairy-farmers" TargetMode="Externa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76.png"/><Relationship Id="rId5" Type="http://schemas.openxmlformats.org/officeDocument/2006/relationships/hyperlink" Target="https://www.vox.com/science-and-health/2018/6/28/17515188/us-cheese-surplus-billion-poundshttp:/www.mprnews.org/story/2015/0919/npr-food-stamps" TargetMode="External"/><Relationship Id="rId4" Type="http://schemas.openxmlformats.org/officeDocument/2006/relationships/image" Target="../media/image175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51.xml"/><Relationship Id="rId5" Type="http://schemas.openxmlformats.org/officeDocument/2006/relationships/hyperlink" Target="https://www.vox.com/science-and-health/2018/6/28/17515188/us-cheese-surplus-billion-poundshttp:/www.mprnews.org/story/2015/0919/npr-food-stamps" TargetMode="External"/><Relationship Id="rId4" Type="http://schemas.openxmlformats.org/officeDocument/2006/relationships/image" Target="../media/image176.pn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rs.usda.gov/data-products/chart-gallery/chart-detail?chartId=58346" TargetMode="External"/><Relationship Id="rId1" Type="http://schemas.openxmlformats.org/officeDocument/2006/relationships/slideLayout" Target="../slideLayouts/slideLayout5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mrc.org/media/cms/article_1_picture_74EA1A08B9D90.png" TargetMode="Externa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5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s://energy.agwired.com/2025/08/12/more-corn-shows-need-for-ethanol-expansion/" TargetMode="External"/><Relationship Id="rId5" Type="http://schemas.openxmlformats.org/officeDocument/2006/relationships/image" Target="../media/image180.png"/><Relationship Id="rId4" Type="http://schemas.openxmlformats.org/officeDocument/2006/relationships/hyperlink" Target="https://ethanolproducer.com/articles/usda-maintains-forecast-for-2023-24-corn-use-in-ethanol" TargetMode="Externa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hyperlink" Target="https://riseagainsthunger.org/articles/673-million-people-face-hunger-2025/" TargetMode="Externa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51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0/12/07/arts/design/Ouroboros-Steak-design-museum.html?referringSource=articleShare" TargetMode="Externa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7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Cannibalism-around-World-History-Culture/dp/1440872325/ref=sr_1_1?crid=F7DXLVHYR5E5&amp;dib=eyJ2IjoiMSJ9.XAIXBG03mGTo_gqpuCcX5qAHVaTQklqGlRByoAJ2MXHv1MbrPEVLMr4d9KKWE2Oy5skDS-voDsrIQjdiZiBpoP8MlMQSEHJkWQ0zaHBkPr70qDaktT-cNxejY3CKM8l3lTFb3XMS8qZ1kzxTdy-PEYQSRpqwZOwIsUBm5zz_8VcgHaAUup__pURdFaOJxHunQRG0EKLyUUt5oGk6_OoGF3rAg5JXIwom7i_LwM3-4yA.mzzoUo1kKTbAfsRtX_4Ksn6AFtRjyJAvtQ0nRBf5RdA&amp;dib_tag=se&amp;keywords=cannibalism+around+the+world&amp;qid=1767073615&amp;sprefix=%2Caps%2C166&amp;sr=8-1" TargetMode="External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9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Cannibalism-around-World-History-Culture/dp/1440872325/ref=sr_1_1?crid=F7DXLVHYR5E5&amp;dib=eyJ2IjoiMSJ9.XAIXBG03mGTo_gqpuCcX5qAHVaTQklqGlRByoAJ2MXHv1MbrPEVLMr4d9KKWE2Oy5skDS-voDsrIQjdiZiBpoP8MlMQSEHJkWQ0zaHBkPr70qDaktT-cNxejY3CKM8l3lTFb3XMS8qZ1kzxTdy-PEYQSRpqwZOwIsUBm5zz_8VcgHaAUup__pURdFaOJxHunQRG0EKLyUUt5oGk6_OoGF3rAg5JXIwom7i_LwM3-4yA.mzzoUo1kKTbAfsRtX_4Ksn6AFtRjyJAvtQ0nRBf5RdA&amp;dib_tag=se&amp;keywords=cannibalism+around+the+world&amp;qid=1767073615&amp;sprefix=%2Caps%2C166&amp;sr=8-1" TargetMode="External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5.png"/><Relationship Id="rId4" Type="http://schemas.openxmlformats.org/officeDocument/2006/relationships/image" Target="../media/image18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06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06.xml"/><Relationship Id="rId4" Type="http://schemas.openxmlformats.org/officeDocument/2006/relationships/hyperlink" Target="https://www.vogue.com/article/bones-and-all-everything-you-need-to-know" TargetMode="Externa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06.xml"/><Relationship Id="rId5" Type="http://schemas.openxmlformats.org/officeDocument/2006/relationships/hyperlink" Target="https://go.redirectingat.com/?id=66960X1516588&amp;xs=1&amp;url=http%3A%2F%2Fgettyimages.com&amp;referrer=vox.com&amp;sref=https%3A%2F%2Fwww.vox.com%2F2015%2F2%2F17%2F8052239%2Fcannibalism-surprising-facts%3FsubId1%3Dxid%3Afr1577254771339fff&amp;xcust=xid:fr1577254771339fff" TargetMode="External"/><Relationship Id="rId4" Type="http://schemas.openxmlformats.org/officeDocument/2006/relationships/hyperlink" Target="https://www.vox.com/2015/2/17/8052239/cannibalism-surprising-facts" TargetMode="Externa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hyperlink" Target="https://www.cnsnews.com/commentary/john-horvat-ii/uk-professors-attempt-mainstream-cannibalism-normal" TargetMode="Externa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06.xml"/><Relationship Id="rId5" Type="http://schemas.openxmlformats.org/officeDocument/2006/relationships/hyperlink" Target="https://www.theguardian.com/world/2019/jun/13/briton-mails-severed-toes-to-canada-for-use-in-notorious-cocktail?CMP=Share_iOSApp_Other" TargetMode="External"/><Relationship Id="rId4" Type="http://schemas.openxmlformats.org/officeDocument/2006/relationships/image" Target="../media/image25.JP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94.png"/><Relationship Id="rId5" Type="http://schemas.openxmlformats.org/officeDocument/2006/relationships/hyperlink" Target="https://www.theguardian.com/world/2019/jun/13/briton-mails-severed-toes-to-canada-for-use-in-notorious-cocktail?CMP=Share_iOSApp_Other" TargetMode="External"/><Relationship Id="rId4" Type="http://schemas.openxmlformats.org/officeDocument/2006/relationships/image" Target="../media/image25.JP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l.com/article/2016/06/29/places-where-modern-day-cannibalism-still-exists/21421203/" TargetMode="Externa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1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23.jpg"/><Relationship Id="rId4" Type="http://schemas.openxmlformats.org/officeDocument/2006/relationships/hyperlink" Target="http://www.bbc.com/news/world-africa-41072524" TargetMode="Externa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06.xml"/><Relationship Id="rId4" Type="http://schemas.openxmlformats.org/officeDocument/2006/relationships/hyperlink" Target="http://www.d.umn.edu/cla/faculty/troufs/anthfood/afcannibalism.html#title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connected/main.jhtml?xml=/connected/2003/10/15/ecfcann14.xml&amp;sSheet=/connected/2003/10/15/ixconn.html" TargetMode="Externa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00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202.png"/><Relationship Id="rId4" Type="http://schemas.openxmlformats.org/officeDocument/2006/relationships/hyperlink" Target="http://www.theguardian.com/science/2015/jun/10/brains-helped-papua-new-guinea-tribe" TargetMode="Externa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pravda.ru/science/19/94/377/14863_cannibalism.html" TargetMode="Externa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03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40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23.jpg"/><Relationship Id="rId4" Type="http://schemas.openxmlformats.org/officeDocument/2006/relationships/hyperlink" Target="http://www.bbc.com/news/science-environment-40886748?ocid=global_bbccom_email_10082017_top+news+stories" TargetMode="Externa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bcnews.go.com/sections/science/DailyNews/neanderthal990930.html" TargetMode="External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8/02/27/neanderthal-cannibalism.html" TargetMode="Externa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206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8/06/080604-human-sacrifice.html" TargetMode="Externa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207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40.xml"/><Relationship Id="rId5" Type="http://schemas.openxmlformats.org/officeDocument/2006/relationships/hyperlink" Target="http://www.bbc.com/news/entertainment-arts-39329561" TargetMode="External"/><Relationship Id="rId4" Type="http://schemas.openxmlformats.org/officeDocument/2006/relationships/image" Target="../media/image23.jp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40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0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06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9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png"/><Relationship Id="rId4" Type="http://schemas.openxmlformats.org/officeDocument/2006/relationships/hyperlink" Target="https://www.nationalgeographic.com/travel/article/eating-invasive-species-on-a-road-trip-across-the-southern-us?cmpid=org=ngp::mc=crm-email::src=ngp::cmp=editorial::add=Travel_20210105&amp;rid=3CB77A4AB06DE3D93A7DE7A47BFDAE79" TargetMode="Externa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live/world-africa-47639452?ns_mchannel=social&amp;ns_source=twitter&amp;ns_campaign=bbc_live&amp;ns_linkname=5dfcb6ee81e85c0663894234%26Somalis%20fight%20locust%20invasion%20by%20eating%20them%262019-12-20T13%3A04%3A06.059Z&amp;ns_fee=0&amp;pinned_post_locator=urn:asset:af88a886-2a33-44c7-87cf-b99bdb6d5c66&amp;pinned_post_asset_id=5dfcb6ee81e85c0663894234&amp;pinned_post_type=share" TargetMode="Externa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hyperlink" Target="https://gastropod.com/are-insect-guts-the-secret-to-the-most-delicious-kimchi/" TargetMode="Externa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hyperlink" Target="https://gastropod.com/are-insect-guts-the-secret-to-the-most-delicious-kimchi/" TargetMode="External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jp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hyperlink" Target="https://gastropod.com/are-insect-guts-the-secret-to-the-most-delicious-kimchi/" TargetMode="Externa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0.png"/><Relationship Id="rId4" Type="http://schemas.openxmlformats.org/officeDocument/2006/relationships/image" Target="../media/image21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95.xml"/><Relationship Id="rId4" Type="http://schemas.openxmlformats.org/officeDocument/2006/relationships/hyperlink" Target="http://video.nationalgeographic.com/video/skorea-liveoctopus-pp?source=relatedvideo" TargetMode="Externa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hyperlink" Target="http://www.bbc.com/travel/story/20160620-weird-foods-only-a-local-could-lov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://www.bbc.com/travel/story/20160620-weird-foods-only-a-local-could-lov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3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hyperlink" Target="http://www.bbc.com/travel/story/20160620-weird-foods-only-a-local-could-lov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hyperlink" Target="http://www.bbc.com/travel/story/20160620-weird-foods-only-a-local-could-lov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hyperlink" Target="http://www.bbc.com/travel/story/20160620-weird-foods-only-a-local-could-lov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hyperlink" Target="http://www.bbc.com/travel/story/20160620-weird-foods-only-a-local-could-lov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hyperlink" Target="https://www.livescience.com/63831-squirrel-brains-rare-disorder-creutzfeldt-jakob-disease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png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om/pets/how-to-stop-yulin-dog-meat-festival/" TargetMode="External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om/pets/how-to-stop-yulin-dog-meat-festival/" TargetMode="External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av/world-asia-53514915" TargetMode="Externa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ews.com.au/world/taco-bell-icelandic-pies-drawn-into-meat-scandal/news-story/84db42f6fc86462469e1ae83a63142c4" TargetMode="Externa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tlantic.com/technology/archive/2017/06/horse-meat/529665/?utm_source=email&amp;utm_medium=social&amp;utm_campaign=share" TargetMode="External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17.png"/><Relationship Id="rId4" Type="http://schemas.openxmlformats.org/officeDocument/2006/relationships/customXml" Target="../ink/ink1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13/13/130212-horse-meat-beef-scandal-food-france-england-europe-science-taboo-horsemeat/" TargetMode="External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jpeg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navigator.com/Article/2020/05/12/Beef-fraud-Counterfeit-products-the-biggest-threat-to-supply-chain" TargetMode="External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bc.com/news/world-europe-40624073" TargetMode="Externa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rishtimes.com/opinion/2023/01/12/irish-horsemeat-scandal-changed-the-way-europe-looks-at-food-safety/" TargetMode="Externa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rnews.org/story/2014/01/17/politics/congress-blocks-slaughtering-horses-for-meat-in-us" TargetMode="External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stronomica.org/gastro/pages/sample3.2.html" TargetMode="External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50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uk-england-oxfordshire-33782249" TargetMode="External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51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uk-england-oxfordshire-33782249" TargetMode="External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51.png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41.jpg"/><Relationship Id="rId4" Type="http://schemas.openxmlformats.org/officeDocument/2006/relationships/hyperlink" Target="http://www.bbc.com/news/world-europe-37034619" TargetMode="Externa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world/2019/aug/13/matt-shea-biblical-war-washington-team-rugged?CMP=Share_iOSApp_Other" TargetMode="External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25.JPG"/><Relationship Id="rId4" Type="http://schemas.openxmlformats.org/officeDocument/2006/relationships/image" Target="../media/image253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25.JPG"/><Relationship Id="rId4" Type="http://schemas.openxmlformats.org/officeDocument/2006/relationships/hyperlink" Target="https://www.theguardian.com/film/2016/jul/06/jesus-camp-christian-documentary-kids-10-years-later?CMP=oth_b-aplnews_d-1" TargetMode="Externa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ploid.gizmodo.com/fascinating-graphic-shows-who-owns-all-the-major-brands-1599537576" TargetMode="Externa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nqueen.com.hk/big-food-corporations-market-dominance/" TargetMode="External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ideopeneats.com/biggest-food-companies/" TargetMode="Externa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ploid.gizmodo.com/fascinating-graphic-shows-who-owns-all-the-major-brands-1599537576" TargetMode="Externa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hyperlink" Target="https://www.businessinsider.com/jab-holding-building-a-coffee-and-bagel-empire-2017-4" TargetMode="External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hyperlink" Target="https://www.businessinsider.com/jab-holding-building-a-coffee-and-bagel-empire-2017-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9.png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hyperlink" Target="https://finance.yahoo.com/blogs/daily-ticker/how-four-companies-control-the-supply-and-price-of-beef--pork-and-chicken-in-the-u-s-eat-prices-224406080.html" TargetMode="External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bc.com/news/world-us-canada-35117311" TargetMode="Externa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bc.com/news/world-us-canada-35192267" TargetMode="Externa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us-canada-36040878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5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20.com/the_conversation/my_genes_made_me_do_it_the_problem_of_determinism_and_diminished_culpability-161174" TargetMode="External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20.com/the_conversation/my_genes_made_me_do_it_the_problem_of_determinism_and_diminished_culpability-161174" TargetMode="External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7.jpeg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0.png"/><Relationship Id="rId7" Type="http://schemas.openxmlformats.org/officeDocument/2006/relationships/image" Target="../media/image2370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5" Type="http://schemas.openxmlformats.org/officeDocument/2006/relationships/image" Target="../media/image2360.png"/><Relationship Id="rId4" Type="http://schemas.openxmlformats.org/officeDocument/2006/relationships/customXml" Target="../ink/ink5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nityfair.com/news/2021/04/brett-kavanaugh-life-in-prison" TargetMode="External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9.png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://www.bbc.com/news/world-europe-38063778" TargetMode="Externa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europe-37329315" TargetMode="External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23.jpg"/><Relationship Id="rId4" Type="http://schemas.openxmlformats.org/officeDocument/2006/relationships/image" Target="../media/image271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2016/07/11/ritual-of-slaughtering-mother-of-bull-that-killed-spanish-matado/" TargetMode="External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273.JPG"/><Relationship Id="rId4" Type="http://schemas.openxmlformats.org/officeDocument/2006/relationships/image" Target="../media/image272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17.xml"/><Relationship Id="rId4" Type="http://schemas.openxmlformats.org/officeDocument/2006/relationships/hyperlink" Target="https://www.theguardian.com/world/2019/oct/25/spain-young-bullfighters-a-photo-essay?CMP=Share_iOSApp_Other" TargetMode="Externa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68.jpg"/><Relationship Id="rId4" Type="http://schemas.openxmlformats.org/officeDocument/2006/relationships/hyperlink" Target="https://www.bbc.com/reel/video/p06x2v5g/spain-s-elite-female-bullfighter" TargetMode="Externa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68.jpg"/><Relationship Id="rId4" Type="http://schemas.openxmlformats.org/officeDocument/2006/relationships/hyperlink" Target="https://www.bbc.com/reel/video/p06x2v5g/spain-s-elite-female-bullfighter" TargetMode="Externa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87.png"/><Relationship Id="rId4" Type="http://schemas.openxmlformats.org/officeDocument/2006/relationships/hyperlink" Target="https://www.nytimes.com/2023/07/12/world/europe/spain-bullfights.html" TargetMode="Externa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17.xml"/><Relationship Id="rId4" Type="http://schemas.openxmlformats.org/officeDocument/2006/relationships/hyperlink" Target="https://dwarftossing.com/" TargetMode="Externa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hyperlink" Target="http://www.bbc.com/capital/story/20161020-where-its-common-to-get-nude-with-your-colleagues?ocid=ww.social.link.email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jp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hyperlink" Target="http://www.bbc.com/capital/story/20161020-where-its-common-to-get-nude-with-your-colleagues?ocid=ww.social.link.email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9.png"/><Relationship Id="rId4" Type="http://schemas.openxmlformats.org/officeDocument/2006/relationships/image" Target="../media/image23.jpg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hyperlink" Target="http://www.telegraph.co.uk/news/2016/09/02/obese-patients-and-smokers-banned-from-all-routine-operations-by/" TargetMode="External"/><Relationship Id="rId1" Type="http://schemas.openxmlformats.org/officeDocument/2006/relationships/slideLayout" Target="../slideLayouts/slideLayout29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michaeltnietzel/2023/04/06/cornell-university-rejects-students-call-for-trigger-warnings/?sh=76f2e9a44ca1" TargetMode="External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9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hyperlink" Target="http://www.telegraph.co.uk/news/2016/08/25/university-of-chicago-rejects-safe-spaces-and-trigger-warnings-i/" TargetMode="External"/><Relationship Id="rId1" Type="http://schemas.openxmlformats.org/officeDocument/2006/relationships/slideLayout" Target="../slideLayouts/slideLayout29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11/18/theater/trigger-warnings-plays-theater.html?auth=login-email&amp;login=email" TargetMode="External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87.png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hyperlink" Target="https://www.theguardian.com/us-news/2016/aug/27/new-york-yellow-taxi-cab-drivers-english-test?CMP=Share_iOSApp_Othe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hyphenonline.com/2023/09/06/burkini-abaya-ban-france-muslim-swimwear/" TargetMode="Externa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hyperlink" Target="http://www.bbc.com/news/world-europe-3933411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world/2016/aug/25/burkini-ban-sarkozy-calls-swimsuits-a-provocation-that-support-radical-islam?CMP=Share_iOSApp_Other" TargetMode="External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world/2016/aug/24/the-burkini-ban-what-it-really-means-when-we-criminalise-clothes?CMP=Share_iOSApp_Other" TargetMode="External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89.pn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world/2016/aug/24/the-burkini-ban-what-it-really-means-when-we-criminalise-clothes?CMP=Share_iOSApp_Other" TargetMode="External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89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hyperlink" Target="https://www.theguardian.com/world/2016/aug/24/the-burkini-ban-what-it-really-means-when-we-criminalise-clothes?CMP=Share_iOSApp_Othe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heguardian.com/world/2019/jun/27/france-city-shuts-down-public-pools-after-two-women-wear-burkinis" TargetMode="Externa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hyperlink" Target="https://www.theguardian.com/world/2016/aug/11/cannes-mayor-bans-burqinis-beachwear-must-respect-secularism?CMP=Share_iOSApp_Othe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hyperlink" Target="http://www.telegraph.co.uk/news/2016/07/07/burka-ban-for-muslims-enforced-in-switzerland-with-fines-of-up-t/" TargetMode="External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hyperlink" Target="https://www.swissinfo.ch/eng/politics/burkini-permitted-in-geneva-city-swimming-pools/4828421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4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google.com/mail/u/0/#search/rem+burkini/FMfcgxwCgVRJHkshQqqHGfFhpGjnFVzj" TargetMode="External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g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europe-37033286" TargetMode="External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2016/08/09/german-judges-could-be-banned-from-wearing-islamic-headscarves-o/" TargetMode="External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hyperlink" Target="http://www.bbc.com/news/world-europe-37373324'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g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lifeandstyle/2019/aug/05/i-dont-smell-meet-the-people-who-have-stopped-washing?CMP=Share_iOSApp_Other" TargetMode="External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25.JPG"/><Relationship Id="rId4" Type="http://schemas.openxmlformats.org/officeDocument/2006/relationships/image" Target="../media/image299.pn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lifeandstyle/2019/aug/05/i-dont-smell-meet-the-people-who-have-stopped-washing?CMP=Share_iOSApp_Other" TargetMode="External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25.JPG"/><Relationship Id="rId4" Type="http://schemas.openxmlformats.org/officeDocument/2006/relationships/image" Target="../media/image299.png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lifeandstyle/2019/aug/05/i-dont-smell-meet-the-people-who-have-stopped-washing?CMP=Share_iOSApp_Other" TargetMode="External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hyperlink" Target="http://www.telegraph.co.uk/women/work/the-prejudice-against-brown-shoes-is-a-classic-case-of-class-sno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3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hyperlink" Target="http://www.telegraph.co.uk/women/work/the-prejudice-against-brown-shoes-is-a-classic-case-of-class-sno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3.png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95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register.com/cna/2025-saw-expanded-access-to-physician-assisted-suicid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3.xml"/><Relationship Id="rId4" Type="http://schemas.openxmlformats.org/officeDocument/2006/relationships/hyperlink" Target="https://www.bbc.com/news/uk-politics-67785112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ociety/2021/aug/04/three-in-four-britons-back-assisted-dying-for-terminally-ill-pol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edge.org/bioethics/the-puzzling-trajectory-of-support-for-assisted-suicide-in-the-uk/13865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mprnews.org/episode/2023/03/02/minnesota-could-legalize-physicianassisted-suicid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prnews.org/story/2019/09/11/debate-over-medically-assisted-suicide-returns-to-minn-capito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oluntary_euthanasia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JPG"/><Relationship Id="rId4" Type="http://schemas.openxmlformats.org/officeDocument/2006/relationships/hyperlink" Target="https://www.theguardian.com/us-news/2016/apr/13/followers-of-christ-idaho-religious-sect-child-mortality-refusing-medical-help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laraz.org/faith-healin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us-news/2016/apr/13/followers-of-christ-idaho-religious-sect-child-mortality-refusing-medical-help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://fra.europa.eu/en/publication/2017/mapping-minimum-age-requirements-concerning-rights-child-eu/consenting-medical-treatment-without-parental-consent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uwm.com/programs/news/view_news.php?articleid=224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www.ncbi.nlm.nih.gov/pmc/articles/PMC7545013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3/12/03/us/politics/mississippi-childhood-vaccine-mandates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w.com/en/medical-experts-are-pushing-back-on-new-us-vaccine-policy/a-75161898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jpg"/><Relationship Id="rId4" Type="http://schemas.openxmlformats.org/officeDocument/2006/relationships/hyperlink" Target="https://www.nytimes.com/2023/02/25/us/unaccompanied-migrant-child-workers-exploitation.html?campaign_id=2&amp;emc=edit_th_20230226&amp;instance_id=86339&amp;nl=todaysheadlines&amp;regi_id=60046204&amp;segment_id=126334&amp;user_id=d5f6f8946476100eb7f26d6f1ebd24ab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jpg"/><Relationship Id="rId4" Type="http://schemas.openxmlformats.org/officeDocument/2006/relationships/hyperlink" Target="https://www.nytimes.com/2023/02/25/us/unaccompanied-migrant-child-workers-exploitation.html?campaign_id=2&amp;emc=edit_th_20230226&amp;instance_id=86339&amp;nl=todaysheadlines&amp;regi_id=60046204&amp;segment_id=126334&amp;user_id=d5f6f8946476100eb7f26d6f1ebd24ab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jhrmcgill.ssmu.ca/2025/10/06/the-human-cost-of-ice-stories-of-abuse-and-neglect/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amily.feedspot.com/polygamy_blogs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hyperlink" Target="https://www.duluthnewstribune.com/news/government-and-politics/4614966-grand-marais-residents-ask-experts-questions-about-religious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hyperlink" Target="http://www.bbc.com/news/world-us-canada-40709250?ocid=global_bbccom_email_25072017_top+news+stories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mericas/7333004.st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mericas/7431848.st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articles/index.cfm?id=68557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mailto:kpates@duluthnews.com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frica/8485730.stm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m/news/world-africa-17450447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sincouples.com/marriage-facts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usin_marriage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1.xml"/><Relationship Id="rId5" Type="http://schemas.openxmlformats.org/officeDocument/2006/relationships/hyperlink" Target="https://www.insider.com/here-10-powerful-rich-historic-people-who-married-their-cousins-2022-12" TargetMode="External"/><Relationship Id="rId4" Type="http://schemas.openxmlformats.org/officeDocument/2006/relationships/image" Target="../media/image7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r.com/here-10-powerful-rich-historic-people-who-married-their-cousins-2022-12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r.com/here-10-powerful-rich-historic-people-who-married-their-cousins-2022-12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omas_Jefferson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9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r.com/here-10-powerful-rich-historic-people-who-married-their-cousins-2022-12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0.png"/><Relationship Id="rId4" Type="http://schemas.openxmlformats.org/officeDocument/2006/relationships/image" Target="../media/image7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r.com/here-10-powerful-rich-historic-people-who-married-their-cousins-2022-12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0.png"/><Relationship Id="rId4" Type="http://schemas.openxmlformats.org/officeDocument/2006/relationships/image" Target="../media/image7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poe.org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7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8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91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2010-2026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82277" y="2685138"/>
            <a:ext cx="448056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Other</a:t>
            </a:r>
            <a:b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</a:b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Important</a:t>
            </a:r>
            <a:b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</a:b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Terms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FB40F6-901E-4775-96EB-896A7F5F0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723" y="1106898"/>
            <a:ext cx="7925568" cy="1077218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Use your up / down arrow keys and / or </a:t>
            </a:r>
          </a:p>
          <a:p>
            <a:pPr algn="ctr" eaLnBrk="0" hangingPunct="0"/>
            <a:r>
              <a:rPr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844160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793" y="3991238"/>
            <a:ext cx="777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This is the same chart as in the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“Main Characteristics of Anthropology”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</a:rPr>
              <a:t>material</a:t>
            </a: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813050" y="6339114"/>
            <a:ext cx="3481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http://news.bbc.co.uk/2/hi/americas/6057004.stm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57200"/>
            <a:ext cx="2971800" cy="3660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24200" y="2585115"/>
            <a:ext cx="5105400" cy="373948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Johann Sebastian Bach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(1685-1750)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married his second cousin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Maria Barbara Bach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(1685-1750)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daughter of Johann Michael Bach</a:t>
            </a:r>
          </a:p>
        </p:txBody>
      </p:sp>
    </p:spTree>
    <p:extLst>
      <p:ext uri="{BB962C8B-B14F-4D97-AF65-F5344CB8AC3E}">
        <p14:creationId xmlns:p14="http://schemas.microsoft.com/office/powerpoint/2010/main" val="2644381458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ED37BC5-7634-623D-DFC5-594236BF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392" y="6542104"/>
            <a:ext cx="46169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https://www.insider.com/here-10-powerful-rich-historic-people-who-married-their-cousins-2022-12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8C850-3B36-61AA-EAF9-B53BE634F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839" y="451388"/>
            <a:ext cx="6400800" cy="5961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C66C59-7557-F50C-B7DF-F29597FDF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678" y="1057270"/>
            <a:ext cx="1835244" cy="196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E19EBC-975E-300C-A65A-66CFB3C43BE7}"/>
              </a:ext>
            </a:extLst>
          </p:cNvPr>
          <p:cNvSpPr/>
          <p:nvPr/>
        </p:nvSpPr>
        <p:spPr>
          <a:xfrm>
            <a:off x="1375458" y="1104900"/>
            <a:ext cx="248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May 2023</a:t>
            </a:r>
          </a:p>
        </p:txBody>
      </p:sp>
    </p:spTree>
    <p:extLst>
      <p:ext uri="{BB962C8B-B14F-4D97-AF65-F5344CB8AC3E}">
        <p14:creationId xmlns:p14="http://schemas.microsoft.com/office/powerpoint/2010/main" val="2127427018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0"/>
            <a:ext cx="59471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0" y="2889915"/>
            <a:ext cx="6115050" cy="369331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William and Mary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(English Monarchs William III and Mary II)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(Reigned 1689-1702/1694)</a:t>
            </a: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were first cousins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Mary was 15 when they married,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William was 26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408219" y="6542310"/>
            <a:ext cx="23134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https://en.wikipedia.org/wiki/William_and_Mary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914487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0"/>
            <a:ext cx="59471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3042315"/>
            <a:ext cx="6115050" cy="33043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College of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William and Mary in  Williamsburg,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Virginia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Picture 2" descr="College of W&amp;M se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72" y="1280190"/>
            <a:ext cx="14287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408219" y="6542310"/>
            <a:ext cx="23134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https://en.wikipedia.org/wiki/William_and_Mary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163350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ED37BC5-7634-623D-DFC5-594236BF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692" y="6542104"/>
            <a:ext cx="38026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https://www.nytimes.com/2018/03/01/science/cousins-marriage-family-tree.html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E1E33-5B07-044E-DEBC-260788AB8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474" y="472923"/>
            <a:ext cx="4877051" cy="5912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DF07B8-E36C-EE14-0A5C-315267BFC18B}"/>
              </a:ext>
            </a:extLst>
          </p:cNvPr>
          <p:cNvSpPr/>
          <p:nvPr/>
        </p:nvSpPr>
        <p:spPr>
          <a:xfrm>
            <a:off x="6658658" y="5192218"/>
            <a:ext cx="248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 March 2018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1E0D3-4189-28DA-2AD7-EBAA1B5C0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54" y="4838721"/>
            <a:ext cx="19050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25321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panish - Jacob and Rachel at the Well - Google Art Proj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2914"/>
            <a:ext cx="9144000" cy="563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03086" y="4602598"/>
            <a:ext cx="6923314" cy="13849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Jacob married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two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first cousins, Rachel and Leah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457" y="6551060"/>
            <a:ext cx="8229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https://commons.wikimedia.org/wiki/Category:Paintings_of_Jacob_and_Rachel#/media/File:Spanish_-_Jacob_and_Rachel_at_the_Well_-_Google_Art_Project.jpg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035483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238828" y="6339114"/>
            <a:ext cx="46522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http://commons.wikimedia.org/wiki/File:Jordaens_Fall_of_man.jpg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7288" y="571500"/>
            <a:ext cx="6829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95714" y="5653314"/>
            <a:ext cx="5105400" cy="4917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Adam and Eve’s Grandchildren</a:t>
            </a:r>
          </a:p>
        </p:txBody>
      </p:sp>
    </p:spTree>
    <p:extLst>
      <p:ext uri="{BB962C8B-B14F-4D97-AF65-F5344CB8AC3E}">
        <p14:creationId xmlns:p14="http://schemas.microsoft.com/office/powerpoint/2010/main" val="3911317611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0" y="264552"/>
            <a:ext cx="9144000" cy="635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60039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https://en.wikipedia.org/wiki/List_of_coupled_cousins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551771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16" y="328386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566573" y="6339114"/>
            <a:ext cx="39721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http://www.cousincouples.com/info/states.shtml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796778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http://en.wikipedia.org/wiki/Cousin_marriage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43" y="1271147"/>
            <a:ext cx="7772400" cy="427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34" y="3925176"/>
            <a:ext cx="8229600" cy="1926436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983806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380346" y="4536426"/>
            <a:ext cx="3542852" cy="5794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</a:rPr>
              <a:t>difficult terms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6252261" y="4630313"/>
            <a:ext cx="1309687" cy="4206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780549" y="2938938"/>
            <a:ext cx="1309687" cy="4206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</a:endParaRPr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http://en.wikipedia.org/wiki/Cousin_marriage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43" y="1271147"/>
            <a:ext cx="7772400" cy="427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99766" y="3390725"/>
            <a:ext cx="5515427" cy="2215991"/>
          </a:xfrm>
          <a:prstGeom prst="rect">
            <a:avLst/>
          </a:prstGeom>
          <a:solidFill>
            <a:srgbClr val="FFFFFF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usually children of brothers marry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FA-BR-DA</a:t>
            </a:r>
          </a:p>
        </p:txBody>
      </p:sp>
    </p:spTree>
    <p:extLst>
      <p:ext uri="{BB962C8B-B14F-4D97-AF65-F5344CB8AC3E}">
        <p14:creationId xmlns:p14="http://schemas.microsoft.com/office/powerpoint/2010/main" val="3132324268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506550" y="6489488"/>
            <a:ext cx="217399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Harvard University Press , 2011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552" y="366486"/>
            <a:ext cx="41529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5854752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3404009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000000"/>
                </a:solidFill>
              </a:rPr>
              <a:t>arranged “underage” and arranged/forced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>
                <a:solidFill>
                  <a:srgbClr val="BADDE1"/>
                </a:solidFill>
              </a:rPr>
              <a:t>polygyny</a:t>
            </a:r>
            <a:r>
              <a:rPr lang="en-US" sz="2000" b="1" dirty="0">
                <a:solidFill>
                  <a:srgbClr val="BADDE1"/>
                </a:solidFill>
              </a:rPr>
              <a:t>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635903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5614E1-A7D0-143A-05A9-27D001577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6" y="390369"/>
            <a:ext cx="8884107" cy="607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0BC5BA-8622-567C-DB84-1BD4603B46FC}"/>
              </a:ext>
            </a:extLst>
          </p:cNvPr>
          <p:cNvSpPr txBox="1"/>
          <p:nvPr/>
        </p:nvSpPr>
        <p:spPr>
          <a:xfrm>
            <a:off x="977900" y="6558816"/>
            <a:ext cx="7197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00" dirty="0">
                <a:solidFill>
                  <a:srgbClr val="000000"/>
                </a:solidFill>
                <a:hlinkClick r:id="rId3"/>
              </a:rPr>
              <a:t>https://reliefweb.int/report/world/state-worlds-girls-2025-let-me-be-child-not-wife-girls-experiences-living-through-child-marriage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33695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48E5F-D759-9E89-D0D6-7AB5B8031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80C6B4D-08D1-2949-63A0-8B394A74F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84371"/>
            <a:ext cx="6400800" cy="6003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6397ED-3FC2-E4E5-6B8B-F5DE570FB288}"/>
              </a:ext>
            </a:extLst>
          </p:cNvPr>
          <p:cNvSpPr txBox="1"/>
          <p:nvPr/>
        </p:nvSpPr>
        <p:spPr>
          <a:xfrm>
            <a:off x="977900" y="6597316"/>
            <a:ext cx="7197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https://www.nytimes.com/2021/03/08/world/asia/child-marriage-nepal-covid19.html?referringSource=articleShare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376539-1DC0-5C34-9FBF-2436798B4AF8}"/>
              </a:ext>
            </a:extLst>
          </p:cNvPr>
          <p:cNvSpPr txBox="1"/>
          <p:nvPr/>
        </p:nvSpPr>
        <p:spPr>
          <a:xfrm>
            <a:off x="2628757" y="1762294"/>
            <a:ext cx="21969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8 March 2021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896F452-9EB2-AA33-444E-EE0481168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54" y="929338"/>
            <a:ext cx="19050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818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C1D7FF-8ACC-829E-5E27-DE596B550DDE}"/>
              </a:ext>
            </a:extLst>
          </p:cNvPr>
          <p:cNvSpPr txBox="1"/>
          <p:nvPr/>
        </p:nvSpPr>
        <p:spPr>
          <a:xfrm>
            <a:off x="977900" y="6597316"/>
            <a:ext cx="7197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https://www.theguardian.com/global-development/2023/may/05/child-marriage-in-decline-but-will-take-300-years-to-eliminate?CMP=share_btn_link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E8AE65-B906-92E1-2EA8-51A0E6D4D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25" y="515185"/>
            <a:ext cx="6858000" cy="60562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17FD30-B459-6880-2A81-118ED8527A8B}"/>
              </a:ext>
            </a:extLst>
          </p:cNvPr>
          <p:cNvSpPr txBox="1"/>
          <p:nvPr/>
        </p:nvSpPr>
        <p:spPr>
          <a:xfrm>
            <a:off x="819211" y="1273160"/>
            <a:ext cx="21969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5 May 2023</a:t>
            </a:r>
          </a:p>
        </p:txBody>
      </p:sp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C5B36B27-92E8-E6BB-018A-F33E748AF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5" y="988443"/>
            <a:ext cx="2743200" cy="60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010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C1D7FF-8ACC-829E-5E27-DE596B550DDE}"/>
              </a:ext>
            </a:extLst>
          </p:cNvPr>
          <p:cNvSpPr txBox="1"/>
          <p:nvPr/>
        </p:nvSpPr>
        <p:spPr>
          <a:xfrm>
            <a:off x="977900" y="6546516"/>
            <a:ext cx="7197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https://www.npr.org/sections/goatsandsoda/2022/01/02/1066099271/child-grooms-are-often-overlooked-in-the-fight-to-stop-child-marriage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6FD2E-3DD3-566D-B92A-331012F9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82" y="485622"/>
            <a:ext cx="6400800" cy="5882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B1A0B-3DF3-084A-DA28-66C0A8414808}"/>
              </a:ext>
            </a:extLst>
          </p:cNvPr>
          <p:cNvSpPr txBox="1"/>
          <p:nvPr/>
        </p:nvSpPr>
        <p:spPr>
          <a:xfrm>
            <a:off x="2254311" y="1040652"/>
            <a:ext cx="21969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 January 2022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9E27D82-8660-7804-B1CD-046D5B0F5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175" y="984018"/>
            <a:ext cx="118745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16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282B8-0BE9-61D8-E17F-D61A0F4E1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25" y="680664"/>
            <a:ext cx="5943600" cy="5700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1C30C-AB46-707A-2870-3F309E58B231}"/>
              </a:ext>
            </a:extLst>
          </p:cNvPr>
          <p:cNvSpPr txBox="1"/>
          <p:nvPr/>
        </p:nvSpPr>
        <p:spPr>
          <a:xfrm>
            <a:off x="977900" y="6597316"/>
            <a:ext cx="7197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https://www.theguardian.com/society/2022/apr/30/ethiopian-drought-leading-to-dramatic-increase-in-child-marriage-unicef-warns?CMP=share_btn_link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94B4F-E69E-E36C-7D43-B3DE7E83C181}"/>
              </a:ext>
            </a:extLst>
          </p:cNvPr>
          <p:cNvSpPr txBox="1"/>
          <p:nvPr/>
        </p:nvSpPr>
        <p:spPr>
          <a:xfrm>
            <a:off x="1289111" y="1273160"/>
            <a:ext cx="2196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30 April 2022</a:t>
            </a:r>
          </a:p>
        </p:txBody>
      </p:sp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CD1FDF29-2ACD-9434-6CF2-4C4AC15F1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1445644"/>
            <a:ext cx="1677823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265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51C30C-AB46-707A-2870-3F309E58B231}"/>
              </a:ext>
            </a:extLst>
          </p:cNvPr>
          <p:cNvSpPr txBox="1"/>
          <p:nvPr/>
        </p:nvSpPr>
        <p:spPr>
          <a:xfrm>
            <a:off x="977900" y="6597316"/>
            <a:ext cx="7197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https://www.bbc.com/news/world-asia-44672939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4C4E5-3D62-AFEF-7E82-1693B833F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978" y="382679"/>
            <a:ext cx="6400800" cy="6137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F8FE1F-E540-8896-8E82-F46B7F52AA6D}"/>
              </a:ext>
            </a:extLst>
          </p:cNvPr>
          <p:cNvSpPr txBox="1"/>
          <p:nvPr/>
        </p:nvSpPr>
        <p:spPr>
          <a:xfrm>
            <a:off x="932978" y="1299478"/>
            <a:ext cx="21969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 July 2018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4F96AC-9940-17ED-5E37-AACB3C8DD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84" y="1167577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5246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ECC0C7-5084-B547-00D0-F13A7CA62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759" y="257027"/>
            <a:ext cx="6172200" cy="6444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083CCA-C275-8933-3EAE-1D366BD60117}"/>
              </a:ext>
            </a:extLst>
          </p:cNvPr>
          <p:cNvSpPr txBox="1"/>
          <p:nvPr/>
        </p:nvSpPr>
        <p:spPr>
          <a:xfrm>
            <a:off x="1333622" y="2085960"/>
            <a:ext cx="219697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28 November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C1D7FF-8ACC-829E-5E27-DE596B550DDE}"/>
              </a:ext>
            </a:extLst>
          </p:cNvPr>
          <p:cNvSpPr txBox="1"/>
          <p:nvPr/>
        </p:nvSpPr>
        <p:spPr>
          <a:xfrm>
            <a:off x="1437241" y="6597316"/>
            <a:ext cx="62804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https://www.bbc.com/news/world-africa-67549633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B484B-1424-0F5F-12BE-1952E9C58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84" y="1167577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23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00" y="2881318"/>
            <a:ext cx="6778625" cy="2300287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/>
              <a:t> ethno</a:t>
            </a:r>
            <a:r>
              <a:rPr lang="en-US" sz="4000" b="1" dirty="0">
                <a:solidFill>
                  <a:srgbClr val="FF0000"/>
                </a:solidFill>
              </a:rPr>
              <a:t>graphy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/>
          </a:p>
          <a:p>
            <a:pPr marL="457200" lvl="1" indent="0" eaLnBrk="1" hangingPunct="1">
              <a:lnSpc>
                <a:spcPct val="110000"/>
              </a:lnSpc>
            </a:pPr>
            <a:r>
              <a:rPr lang="en-US" b="1" dirty="0"/>
              <a:t> scientific </a:t>
            </a:r>
            <a:r>
              <a:rPr lang="en-US" b="1" i="1" dirty="0"/>
              <a:t>description</a:t>
            </a:r>
            <a:r>
              <a:rPr lang="en-US" b="1" dirty="0"/>
              <a:t> of cultures</a:t>
            </a:r>
          </a:p>
          <a:p>
            <a:pPr marL="457200" lvl="1" indent="0" eaLnBrk="1" hangingPunct="1">
              <a:lnSpc>
                <a:spcPct val="110000"/>
              </a:lnSpc>
              <a:buFontTx/>
              <a:buNone/>
            </a:pPr>
            <a:r>
              <a:rPr lang="en-US" b="1" dirty="0"/>
              <a:t> 	  </a:t>
            </a:r>
            <a:r>
              <a:rPr lang="en-US" sz="2000" b="1" dirty="0"/>
              <a:t>(“a portrait of a people”)</a:t>
            </a: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C1D7FF-8ACC-829E-5E27-DE596B550DDE}"/>
              </a:ext>
            </a:extLst>
          </p:cNvPr>
          <p:cNvSpPr txBox="1"/>
          <p:nvPr/>
        </p:nvSpPr>
        <p:spPr>
          <a:xfrm>
            <a:off x="1437241" y="6597316"/>
            <a:ext cx="62804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https://www.bbc.com/news/world-africa-53420353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5A1425-B55C-F80A-B3F7-52410E4F4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361" y="671962"/>
            <a:ext cx="6629400" cy="5572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1939CE-C4DD-BCB8-4969-754808FEBB01}"/>
              </a:ext>
            </a:extLst>
          </p:cNvPr>
          <p:cNvSpPr txBox="1"/>
          <p:nvPr/>
        </p:nvSpPr>
        <p:spPr>
          <a:xfrm>
            <a:off x="1632004" y="1400125"/>
            <a:ext cx="219697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July 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C60649-8159-3E08-A8A6-F69743F0E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84" y="1167577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8047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1CBB61-9C69-BB46-50E9-AD3733427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30466"/>
            <a:ext cx="5943600" cy="6574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6EDB3E-0645-5A92-3004-D8BBE7D1B8B1}"/>
              </a:ext>
            </a:extLst>
          </p:cNvPr>
          <p:cNvSpPr txBox="1"/>
          <p:nvPr/>
        </p:nvSpPr>
        <p:spPr>
          <a:xfrm>
            <a:off x="1437241" y="6597316"/>
            <a:ext cx="62804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https://www.bbc.com/news/stories-56337182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A98207-CFBC-58A9-9326-BBC419520686}"/>
              </a:ext>
            </a:extLst>
          </p:cNvPr>
          <p:cNvSpPr txBox="1"/>
          <p:nvPr/>
        </p:nvSpPr>
        <p:spPr>
          <a:xfrm>
            <a:off x="1241659" y="1046431"/>
            <a:ext cx="219697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9 March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7C7547-DC09-7A64-553F-DDCE9621A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78" y="984702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345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6EDB3E-0645-5A92-3004-D8BBE7D1B8B1}"/>
              </a:ext>
            </a:extLst>
          </p:cNvPr>
          <p:cNvSpPr txBox="1"/>
          <p:nvPr/>
        </p:nvSpPr>
        <p:spPr>
          <a:xfrm>
            <a:off x="317632" y="6587691"/>
            <a:ext cx="85087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https://www.theguardian.com/global-development/2021/feb/10/family-of-girl-12-forced-to-marry-abductor-condemn-pakistan-authorities?CMP=Share_iOSApp_Other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2E374C-4E24-C478-6736-CE6416FB0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223" y="559126"/>
            <a:ext cx="6400800" cy="5971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13F306-7313-0ACA-719A-9C45ECCB3862}"/>
              </a:ext>
            </a:extLst>
          </p:cNvPr>
          <p:cNvSpPr txBox="1"/>
          <p:nvPr/>
        </p:nvSpPr>
        <p:spPr>
          <a:xfrm>
            <a:off x="1135784" y="1354437"/>
            <a:ext cx="219697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10 February 2021</a:t>
            </a:r>
          </a:p>
        </p:txBody>
      </p:sp>
      <p:pic>
        <p:nvPicPr>
          <p:cNvPr id="6" name="Picture 5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17E0889F-C0F1-2EFB-87F6-F6BB9AED6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52" y="492262"/>
            <a:ext cx="1828800" cy="40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356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7C0A88F-ACCC-4643-8960-1724F6E8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36512"/>
            <a:ext cx="6400800" cy="6316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14E70-3D6B-4026-813C-2A169325E585}"/>
              </a:ext>
            </a:extLst>
          </p:cNvPr>
          <p:cNvSpPr txBox="1"/>
          <p:nvPr/>
        </p:nvSpPr>
        <p:spPr>
          <a:xfrm>
            <a:off x="1424541" y="6610016"/>
            <a:ext cx="62804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https://www.usatoday.com/story/news/nation/2021/07/23/child-marriage-new-york-bans-all-minors-being-able-marry/8076855002/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1B2B9-9049-43BB-8607-7D51AA819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622" y="1049881"/>
            <a:ext cx="914400" cy="3968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9F3558-A68A-4D05-AB1B-0C0B62C9A5AE}"/>
              </a:ext>
            </a:extLst>
          </p:cNvPr>
          <p:cNvSpPr txBox="1"/>
          <p:nvPr/>
        </p:nvSpPr>
        <p:spPr>
          <a:xfrm>
            <a:off x="6300050" y="1463660"/>
            <a:ext cx="15352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26 July 2021</a:t>
            </a:r>
          </a:p>
        </p:txBody>
      </p:sp>
    </p:spTree>
    <p:extLst>
      <p:ext uri="{BB962C8B-B14F-4D97-AF65-F5344CB8AC3E}">
        <p14:creationId xmlns:p14="http://schemas.microsoft.com/office/powerpoint/2010/main" val="43934466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925FDAE-1717-441A-B472-9FFB21971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185" y="287936"/>
            <a:ext cx="6858000" cy="6312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2D48EB-B51D-4F2A-9FD3-87C11274FA4A}"/>
              </a:ext>
            </a:extLst>
          </p:cNvPr>
          <p:cNvSpPr txBox="1"/>
          <p:nvPr/>
        </p:nvSpPr>
        <p:spPr>
          <a:xfrm>
            <a:off x="2112746" y="6570064"/>
            <a:ext cx="50099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https://www.theguardian.com/us-news/2021/aug/15/north-carolina-child-marriage-new-bill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Picture 7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5470E30-C219-4C9F-B073-123007F23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87" y="1223782"/>
            <a:ext cx="1828800" cy="4025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2541C4-AFEC-455F-B8EF-0A488CB77DE9}"/>
              </a:ext>
            </a:extLst>
          </p:cNvPr>
          <p:cNvSpPr txBox="1"/>
          <p:nvPr/>
        </p:nvSpPr>
        <p:spPr>
          <a:xfrm>
            <a:off x="7256633" y="1626348"/>
            <a:ext cx="1525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Aug 2021</a:t>
            </a:r>
          </a:p>
        </p:txBody>
      </p:sp>
    </p:spTree>
    <p:extLst>
      <p:ext uri="{BB962C8B-B14F-4D97-AF65-F5344CB8AC3E}">
        <p14:creationId xmlns:p14="http://schemas.microsoft.com/office/powerpoint/2010/main" val="114634474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36" y="571709"/>
            <a:ext cx="7240847" cy="5978741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069" y="6572162"/>
            <a:ext cx="87799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https://www.theguardian.com/world/2019/nov/04/new-zealand-accused-of-racism-after-visa-rule-throws-arranged-marriages-into-chaos?CMP=Share_iOSApp_Other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" y="260985"/>
            <a:ext cx="1971675" cy="43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96336"/>
      </p:ext>
    </p:extLst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543" y="181474"/>
            <a:ext cx="6108595" cy="6596653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2016" y="6579056"/>
            <a:ext cx="87799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https://www.theguardian.com/world/2019/nov/04/new-zealand-accused-of-racism-after-visa-rule-throws-arranged-marriages-into-chaos?CMP=Share_iOSApp_Other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01901"/>
      </p:ext>
    </p:extLst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3072490" y="6399442"/>
            <a:ext cx="29931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http://news.bbc.co.uk/2/hi/middle_east/7711554.stm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15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7365" y="384179"/>
            <a:ext cx="55578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29288" y="5486383"/>
            <a:ext cx="6686447" cy="830997"/>
          </a:xfrm>
          <a:prstGeom prst="rect">
            <a:avLst/>
          </a:prstGeom>
          <a:solidFill>
            <a:srgbClr val="FFFFFF"/>
          </a:solidFill>
          <a:ln w="76200">
            <a:solidFill>
              <a:srgbClr val="C00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 9-year-old requests a divorce in Yemen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243029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3072490" y="6399442"/>
            <a:ext cx="29931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http://news.bbc.co.uk/2/hi/middle_east/7711554.stm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9" y="269875"/>
            <a:ext cx="6858000" cy="649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191833"/>
      </p:ext>
    </p:extLst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552450"/>
            <a:ext cx="875347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58857" y="1770743"/>
            <a:ext cx="2489881" cy="4717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58857" y="1770743"/>
            <a:ext cx="2489881" cy="48477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28460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00" y="2881317"/>
            <a:ext cx="6778625" cy="2314480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/>
              <a:t> ethno – </a:t>
            </a:r>
            <a:r>
              <a:rPr lang="en-US" sz="4000" b="1" dirty="0" err="1">
                <a:solidFill>
                  <a:srgbClr val="FF0000"/>
                </a:solidFill>
              </a:rPr>
              <a:t>graphy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10000"/>
              </a:lnSpc>
            </a:pPr>
            <a:endParaRPr lang="en-US" sz="4000" b="1" dirty="0"/>
          </a:p>
          <a:p>
            <a:pPr lvl="1" eaLnBrk="1" hangingPunct="1">
              <a:lnSpc>
                <a:spcPct val="50000"/>
              </a:lnSpc>
            </a:pPr>
            <a:endParaRPr lang="en-US" b="1" dirty="0"/>
          </a:p>
          <a:p>
            <a:pPr lvl="1" eaLnBrk="1" hangingPunct="1">
              <a:lnSpc>
                <a:spcPct val="120000"/>
              </a:lnSpc>
            </a:pPr>
            <a:r>
              <a:rPr lang="en-US" b="1" i="1" dirty="0"/>
              <a:t>graph</a:t>
            </a:r>
            <a:r>
              <a:rPr lang="en-US" b="1" dirty="0"/>
              <a:t> from the Greek, meaning something “written” or “drawn”</a:t>
            </a:r>
          </a:p>
        </p:txBody>
      </p:sp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0" y="242887"/>
            <a:ext cx="6362700" cy="6372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54" y="308429"/>
            <a:ext cx="12700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7200" y="2046498"/>
            <a:ext cx="2385792" cy="677108"/>
          </a:xfrm>
          <a:prstGeom prst="rect">
            <a:avLst/>
          </a:prstGeom>
          <a:solidFill>
            <a:srgbClr val="FFFFFF"/>
          </a:solidFill>
          <a:ln w="76200">
            <a:solidFill>
              <a:srgbClr val="C00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Birmingham, England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30808"/>
      </p:ext>
    </p:extLst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619" y="0"/>
            <a:ext cx="5707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2913" y="5199750"/>
            <a:ext cx="82645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Birmingham, England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1985 Asian Teen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HelpLine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1F7E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received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1,400 calls / month</a:t>
            </a:r>
          </a:p>
        </p:txBody>
      </p:sp>
    </p:spTree>
    <p:extLst>
      <p:ext uri="{BB962C8B-B14F-4D97-AF65-F5344CB8AC3E}">
        <p14:creationId xmlns:p14="http://schemas.microsoft.com/office/powerpoint/2010/main" val="1008575171"/>
      </p:ext>
    </p:extLst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3" name="Text Box 3"/>
          <p:cNvSpPr txBox="1">
            <a:spLocks noChangeArrowheads="1"/>
          </p:cNvSpPr>
          <p:nvPr/>
        </p:nvSpPr>
        <p:spPr bwMode="auto">
          <a:xfrm>
            <a:off x="442913" y="5577114"/>
            <a:ext cx="8264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N!ai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one of the little girls in the film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Hunters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was married to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Gunda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at the age of 8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5524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1397959"/>
      </p:ext>
    </p:extLst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FD699-5D05-31F9-DD39-0B2BD3B6C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626054"/>
            <a:ext cx="6629400" cy="5605891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3A9FFCFD-1E9B-35D3-26D8-06EFCF114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523" y="6551842"/>
            <a:ext cx="31710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https://www.bbc.com/news/world-middle-east-52811631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A8E163-7180-3CFB-64DD-3E9DCC0BD0BA}"/>
              </a:ext>
            </a:extLst>
          </p:cNvPr>
          <p:cNvSpPr txBox="1"/>
          <p:nvPr/>
        </p:nvSpPr>
        <p:spPr>
          <a:xfrm>
            <a:off x="2083378" y="1407187"/>
            <a:ext cx="15256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27 May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E69490-E8A4-4D4E-B887-1B0C8CE98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17" y="1203580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13733"/>
      </p:ext>
    </p:extLst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99" y="430214"/>
            <a:ext cx="5963346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" y="285750"/>
            <a:ext cx="977900" cy="469392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11951" y="6551842"/>
            <a:ext cx="27142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5"/>
              </a:rPr>
              <a:t>http://www.bbc.com/news/world-asia-36486974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155044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89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Glossary</a:t>
            </a:r>
          </a:p>
        </p:txBody>
      </p:sp>
      <p:sp>
        <p:nvSpPr>
          <p:cNvPr id="677890" name="Rectangle 3"/>
          <p:cNvSpPr txBox="1">
            <a:spLocks noChangeArrowheads="1"/>
          </p:cNvSpPr>
          <p:nvPr/>
        </p:nvSpPr>
        <p:spPr bwMode="auto">
          <a:xfrm>
            <a:off x="900113" y="1560513"/>
            <a:ext cx="7300912" cy="389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absolute cultural relativism</a:t>
            </a:r>
          </a:p>
          <a:p>
            <a:pPr marL="0" marR="0" lvl="0" indent="0" algn="l" defTabSz="914400" rtl="0" eaLnBrk="1" fontAlgn="base" latinLnBrk="0" hangingPunct="1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World War II Holocaust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arranged “underage” marriage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female infanticide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collateral infanticide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688" y="1320800"/>
            <a:ext cx="677862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532785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88B79-C43D-3D57-15F3-C62396652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14002"/>
            <a:ext cx="7315200" cy="6029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6F54EC-DCF9-3EA9-A14A-0438456A4B4A}"/>
              </a:ext>
            </a:extLst>
          </p:cNvPr>
          <p:cNvSpPr txBox="1"/>
          <p:nvPr/>
        </p:nvSpPr>
        <p:spPr>
          <a:xfrm>
            <a:off x="664140" y="6513016"/>
            <a:ext cx="7786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hlinkClick r:id="rId4"/>
              </a:rPr>
              <a:t>https://www.dekoder.com/article/female-infanticide-and-foeticide-in-india-a-crisis-that-needs-immediate-attention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20136"/>
      </p:ext>
    </p:extLst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739F58-8A19-7240-AAFB-230AC2B10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E3E7-9AE1-F239-A6BF-3342C8ACB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74525"/>
            <a:ext cx="6400800" cy="6038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12A95-5C19-9BEC-36ED-0BFB9473EF70}"/>
              </a:ext>
            </a:extLst>
          </p:cNvPr>
          <p:cNvSpPr txBox="1"/>
          <p:nvPr/>
        </p:nvSpPr>
        <p:spPr>
          <a:xfrm>
            <a:off x="2278751" y="6513016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857235E-DAE7-06AB-57D2-B34AE498F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377" y="2106523"/>
            <a:ext cx="1745379" cy="32707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November 2017</a:t>
            </a:r>
          </a:p>
        </p:txBody>
      </p:sp>
    </p:spTree>
    <p:extLst>
      <p:ext uri="{BB962C8B-B14F-4D97-AF65-F5344CB8AC3E}">
        <p14:creationId xmlns:p14="http://schemas.microsoft.com/office/powerpoint/2010/main" val="2887208376"/>
      </p:ext>
    </p:extLst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92430" y="6306674"/>
            <a:ext cx="61553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https://www.cbsnews.com/news/conjoined-twins-separated-texas-amielynn-jamielynn-finley/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0BD11-4314-473E-0B96-FEBEB10D1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977" y="393632"/>
            <a:ext cx="6400800" cy="5760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F19C1-5ED4-4CFE-D89F-3578412B2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223" y="1503384"/>
            <a:ext cx="1828800" cy="369454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76C36CE3-6984-3000-B2ED-19526BC8A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339" y="1480883"/>
            <a:ext cx="4065064" cy="39421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 January 2023</a:t>
            </a:r>
          </a:p>
        </p:txBody>
      </p:sp>
    </p:spTree>
    <p:extLst>
      <p:ext uri="{BB962C8B-B14F-4D97-AF65-F5344CB8AC3E}">
        <p14:creationId xmlns:p14="http://schemas.microsoft.com/office/powerpoint/2010/main" val="715544103"/>
      </p:ext>
    </p:extLst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95250"/>
            <a:ext cx="7858125" cy="66675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799" y="1066994"/>
            <a:ext cx="2351767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July 2019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5999" y="654730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https://www.bbc.co.uk/news/extra/PLNMqvmycN/conjoined-twins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1544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00" y="2881317"/>
            <a:ext cx="6778625" cy="2314480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/>
              <a:t> ethno – </a:t>
            </a:r>
            <a:r>
              <a:rPr lang="en-US" sz="4000" b="1" dirty="0" err="1">
                <a:solidFill>
                  <a:srgbClr val="FF0000"/>
                </a:solidFill>
              </a:rPr>
              <a:t>graphy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10000"/>
              </a:lnSpc>
            </a:pPr>
            <a:endParaRPr lang="en-US" sz="4000" b="1" dirty="0"/>
          </a:p>
          <a:p>
            <a:pPr lvl="1" eaLnBrk="1" hangingPunct="1">
              <a:lnSpc>
                <a:spcPct val="50000"/>
              </a:lnSpc>
            </a:pPr>
            <a:endParaRPr lang="en-US" b="1" dirty="0"/>
          </a:p>
          <a:p>
            <a:pPr lvl="1" eaLnBrk="1" hangingPunct="1">
              <a:lnSpc>
                <a:spcPct val="120000"/>
              </a:lnSpc>
            </a:pPr>
            <a:r>
              <a:rPr lang="en-US" b="1" dirty="0"/>
              <a:t>ethno</a:t>
            </a:r>
            <a:r>
              <a:rPr lang="en-US" b="1" dirty="0">
                <a:solidFill>
                  <a:srgbClr val="FF0000"/>
                </a:solidFill>
              </a:rPr>
              <a:t>graphy</a:t>
            </a:r>
            <a:r>
              <a:rPr lang="en-US" b="1" dirty="0"/>
              <a:t> looks at “who,” “what,” “where” and “when”</a:t>
            </a:r>
          </a:p>
        </p:txBody>
      </p:sp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432822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700888"/>
      </p:ext>
    </p:extLst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356622"/>
            <a:ext cx="7300912" cy="119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“freak shows”?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486947"/>
      </p:ext>
    </p:extLst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">
            <a:extLst>
              <a:ext uri="{FF2B5EF4-FFF2-40B4-BE49-F238E27FC236}">
                <a16:creationId xmlns:a16="http://schemas.microsoft.com/office/drawing/2014/main" id="{CBA314D2-6FFD-6394-EB3B-F3E561025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394" y="6489792"/>
            <a:ext cx="714811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050" dirty="0">
                <a:solidFill>
                  <a:srgbClr val="FFFFFF"/>
                </a:solidFill>
                <a:latin typeface="Arial" charset="0"/>
                <a:hlinkClick r:id="rId2"/>
              </a:rPr>
              <a:t>https://www.abc.net.au/news/2025-04-12/first-nations-ancestors-return-to-australia-from-london-museum/105169060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FFFCB-A1FD-84BF-0BF7-EC0385CC6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775" y="258667"/>
            <a:ext cx="7315200" cy="6305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7904FC-DD4C-B767-3795-FD36D238EE54}"/>
              </a:ext>
            </a:extLst>
          </p:cNvPr>
          <p:cNvSpPr txBox="1"/>
          <p:nvPr/>
        </p:nvSpPr>
        <p:spPr>
          <a:xfrm>
            <a:off x="938144" y="1629124"/>
            <a:ext cx="19290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12 April 2025</a:t>
            </a:r>
          </a:p>
        </p:txBody>
      </p:sp>
    </p:spTree>
    <p:extLst>
      <p:ext uri="{BB962C8B-B14F-4D97-AF65-F5344CB8AC3E}">
        <p14:creationId xmlns:p14="http://schemas.microsoft.com/office/powerpoint/2010/main" val="424186781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252DF-E46E-0377-C259-6F48437EC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F7E05D-7824-FAA3-24DB-105EBA3D3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037" y="476513"/>
            <a:ext cx="6400800" cy="5924223"/>
          </a:xfrm>
          <a:prstGeom prst="rect">
            <a:avLst/>
          </a:prstGeom>
        </p:spPr>
      </p:pic>
      <p:pic>
        <p:nvPicPr>
          <p:cNvPr id="5" name="Picture 4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993CB5FE-E86B-16DD-E972-7A8362F87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10" y="1130396"/>
            <a:ext cx="2057400" cy="452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B0EFC9-80D8-23BD-8F5F-61DDBCE840B5}"/>
              </a:ext>
            </a:extLst>
          </p:cNvPr>
          <p:cNvSpPr txBox="1"/>
          <p:nvPr/>
        </p:nvSpPr>
        <p:spPr>
          <a:xfrm>
            <a:off x="1414914" y="1318340"/>
            <a:ext cx="1929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9 October 2023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5DA18F74-D7C0-6CA7-67A7-E48DEEC87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783" y="6566794"/>
            <a:ext cx="603562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https://www.theguardian.com/us-news/2023/oct/09/stoneman-willie-mummified-man-reading-pennsylvania?CMP=share_btn_link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827046"/>
      </p:ext>
    </p:extLst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1963"/>
            <a:ext cx="71628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882446" y="6547544"/>
            <a:ext cx="33698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https://www.mprnews.org/story/2017/08/22/history-state-fair-sideshow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1349829" y="5441659"/>
            <a:ext cx="6855527" cy="984279"/>
          </a:xfrm>
          <a:custGeom>
            <a:avLst/>
            <a:gdLst>
              <a:gd name="connsiteX0" fmla="*/ 3120571 w 6855527"/>
              <a:gd name="connsiteY0" fmla="*/ 798286 h 894799"/>
              <a:gd name="connsiteX1" fmla="*/ 1727200 w 6855527"/>
              <a:gd name="connsiteY1" fmla="*/ 812800 h 894799"/>
              <a:gd name="connsiteX2" fmla="*/ 1465943 w 6855527"/>
              <a:gd name="connsiteY2" fmla="*/ 841829 h 894799"/>
              <a:gd name="connsiteX3" fmla="*/ 290286 w 6855527"/>
              <a:gd name="connsiteY3" fmla="*/ 841829 h 894799"/>
              <a:gd name="connsiteX4" fmla="*/ 246743 w 6855527"/>
              <a:gd name="connsiteY4" fmla="*/ 827315 h 894799"/>
              <a:gd name="connsiteX5" fmla="*/ 130628 w 6855527"/>
              <a:gd name="connsiteY5" fmla="*/ 783772 h 894799"/>
              <a:gd name="connsiteX6" fmla="*/ 43543 w 6855527"/>
              <a:gd name="connsiteY6" fmla="*/ 696686 h 894799"/>
              <a:gd name="connsiteX7" fmla="*/ 0 w 6855527"/>
              <a:gd name="connsiteY7" fmla="*/ 609600 h 894799"/>
              <a:gd name="connsiteX8" fmla="*/ 29028 w 6855527"/>
              <a:gd name="connsiteY8" fmla="*/ 72572 h 894799"/>
              <a:gd name="connsiteX9" fmla="*/ 43543 w 6855527"/>
              <a:gd name="connsiteY9" fmla="*/ 29029 h 894799"/>
              <a:gd name="connsiteX10" fmla="*/ 87086 w 6855527"/>
              <a:gd name="connsiteY10" fmla="*/ 0 h 894799"/>
              <a:gd name="connsiteX11" fmla="*/ 1567543 w 6855527"/>
              <a:gd name="connsiteY11" fmla="*/ 14515 h 894799"/>
              <a:gd name="connsiteX12" fmla="*/ 1799771 w 6855527"/>
              <a:gd name="connsiteY12" fmla="*/ 43543 h 894799"/>
              <a:gd name="connsiteX13" fmla="*/ 3918857 w 6855527"/>
              <a:gd name="connsiteY13" fmla="*/ 58058 h 894799"/>
              <a:gd name="connsiteX14" fmla="*/ 6197600 w 6855527"/>
              <a:gd name="connsiteY14" fmla="*/ 58058 h 894799"/>
              <a:gd name="connsiteX15" fmla="*/ 6299200 w 6855527"/>
              <a:gd name="connsiteY15" fmla="*/ 116115 h 894799"/>
              <a:gd name="connsiteX16" fmla="*/ 6386286 w 6855527"/>
              <a:gd name="connsiteY16" fmla="*/ 145143 h 894799"/>
              <a:gd name="connsiteX17" fmla="*/ 6487886 w 6855527"/>
              <a:gd name="connsiteY17" fmla="*/ 203200 h 894799"/>
              <a:gd name="connsiteX18" fmla="*/ 6545943 w 6855527"/>
              <a:gd name="connsiteY18" fmla="*/ 217715 h 894799"/>
              <a:gd name="connsiteX19" fmla="*/ 6589486 w 6855527"/>
              <a:gd name="connsiteY19" fmla="*/ 246743 h 894799"/>
              <a:gd name="connsiteX20" fmla="*/ 6633028 w 6855527"/>
              <a:gd name="connsiteY20" fmla="*/ 261258 h 894799"/>
              <a:gd name="connsiteX21" fmla="*/ 6720114 w 6855527"/>
              <a:gd name="connsiteY21" fmla="*/ 319315 h 894799"/>
              <a:gd name="connsiteX22" fmla="*/ 6807200 w 6855527"/>
              <a:gd name="connsiteY22" fmla="*/ 348343 h 894799"/>
              <a:gd name="connsiteX23" fmla="*/ 6850743 w 6855527"/>
              <a:gd name="connsiteY23" fmla="*/ 377372 h 894799"/>
              <a:gd name="connsiteX24" fmla="*/ 6749143 w 6855527"/>
              <a:gd name="connsiteY24" fmla="*/ 653143 h 894799"/>
              <a:gd name="connsiteX25" fmla="*/ 6705600 w 6855527"/>
              <a:gd name="connsiteY25" fmla="*/ 667658 h 894799"/>
              <a:gd name="connsiteX26" fmla="*/ 6604000 w 6855527"/>
              <a:gd name="connsiteY26" fmla="*/ 725715 h 894799"/>
              <a:gd name="connsiteX27" fmla="*/ 6560457 w 6855527"/>
              <a:gd name="connsiteY27" fmla="*/ 754743 h 894799"/>
              <a:gd name="connsiteX28" fmla="*/ 6516914 w 6855527"/>
              <a:gd name="connsiteY28" fmla="*/ 769258 h 894799"/>
              <a:gd name="connsiteX29" fmla="*/ 6429828 w 6855527"/>
              <a:gd name="connsiteY29" fmla="*/ 812800 h 894799"/>
              <a:gd name="connsiteX30" fmla="*/ 4862286 w 6855527"/>
              <a:gd name="connsiteY30" fmla="*/ 783772 h 894799"/>
              <a:gd name="connsiteX31" fmla="*/ 4688114 w 6855527"/>
              <a:gd name="connsiteY31" fmla="*/ 769258 h 894799"/>
              <a:gd name="connsiteX32" fmla="*/ 4383314 w 6855527"/>
              <a:gd name="connsiteY32" fmla="*/ 754743 h 894799"/>
              <a:gd name="connsiteX33" fmla="*/ 3889828 w 6855527"/>
              <a:gd name="connsiteY33" fmla="*/ 754743 h 894799"/>
              <a:gd name="connsiteX34" fmla="*/ 3817257 w 6855527"/>
              <a:gd name="connsiteY34" fmla="*/ 769258 h 894799"/>
              <a:gd name="connsiteX35" fmla="*/ 3730171 w 6855527"/>
              <a:gd name="connsiteY35" fmla="*/ 798286 h 894799"/>
              <a:gd name="connsiteX36" fmla="*/ 3628571 w 6855527"/>
              <a:gd name="connsiteY36" fmla="*/ 827315 h 894799"/>
              <a:gd name="connsiteX37" fmla="*/ 3193143 w 6855527"/>
              <a:gd name="connsiteY37" fmla="*/ 798286 h 894799"/>
              <a:gd name="connsiteX38" fmla="*/ 3091543 w 6855527"/>
              <a:gd name="connsiteY38" fmla="*/ 769258 h 894799"/>
              <a:gd name="connsiteX39" fmla="*/ 3062514 w 6855527"/>
              <a:gd name="connsiteY39" fmla="*/ 769258 h 89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855527" h="894799">
                <a:moveTo>
                  <a:pt x="3120571" y="798286"/>
                </a:moveTo>
                <a:lnTo>
                  <a:pt x="1727200" y="812800"/>
                </a:lnTo>
                <a:cubicBezTo>
                  <a:pt x="1639609" y="815105"/>
                  <a:pt x="1465943" y="841829"/>
                  <a:pt x="1465943" y="841829"/>
                </a:cubicBezTo>
                <a:cubicBezTo>
                  <a:pt x="1049105" y="946037"/>
                  <a:pt x="1378140" y="869025"/>
                  <a:pt x="290286" y="841829"/>
                </a:cubicBezTo>
                <a:cubicBezTo>
                  <a:pt x="274991" y="841447"/>
                  <a:pt x="261454" y="831518"/>
                  <a:pt x="246743" y="827315"/>
                </a:cubicBezTo>
                <a:cubicBezTo>
                  <a:pt x="154523" y="800966"/>
                  <a:pt x="220816" y="828864"/>
                  <a:pt x="130628" y="783772"/>
                </a:cubicBezTo>
                <a:cubicBezTo>
                  <a:pt x="101600" y="754743"/>
                  <a:pt x="56525" y="735632"/>
                  <a:pt x="43543" y="696686"/>
                </a:cubicBezTo>
                <a:cubicBezTo>
                  <a:pt x="23512" y="636594"/>
                  <a:pt x="37515" y="665873"/>
                  <a:pt x="0" y="609600"/>
                </a:cubicBezTo>
                <a:cubicBezTo>
                  <a:pt x="9676" y="430591"/>
                  <a:pt x="15620" y="251341"/>
                  <a:pt x="29028" y="72572"/>
                </a:cubicBezTo>
                <a:cubicBezTo>
                  <a:pt x="30172" y="57315"/>
                  <a:pt x="33985" y="40976"/>
                  <a:pt x="43543" y="29029"/>
                </a:cubicBezTo>
                <a:cubicBezTo>
                  <a:pt x="54440" y="15407"/>
                  <a:pt x="72572" y="9676"/>
                  <a:pt x="87086" y="0"/>
                </a:cubicBezTo>
                <a:lnTo>
                  <a:pt x="1567543" y="14515"/>
                </a:lnTo>
                <a:cubicBezTo>
                  <a:pt x="2708712" y="35454"/>
                  <a:pt x="359390" y="24957"/>
                  <a:pt x="1799771" y="43543"/>
                </a:cubicBezTo>
                <a:lnTo>
                  <a:pt x="3918857" y="58058"/>
                </a:lnTo>
                <a:cubicBezTo>
                  <a:pt x="4844966" y="39898"/>
                  <a:pt x="5091608" y="27894"/>
                  <a:pt x="6197600" y="58058"/>
                </a:cubicBezTo>
                <a:cubicBezTo>
                  <a:pt x="6228457" y="58900"/>
                  <a:pt x="6272163" y="104099"/>
                  <a:pt x="6299200" y="116115"/>
                </a:cubicBezTo>
                <a:cubicBezTo>
                  <a:pt x="6327162" y="128542"/>
                  <a:pt x="6386286" y="145143"/>
                  <a:pt x="6386286" y="145143"/>
                </a:cubicBezTo>
                <a:cubicBezTo>
                  <a:pt x="6422385" y="169210"/>
                  <a:pt x="6445788" y="187413"/>
                  <a:pt x="6487886" y="203200"/>
                </a:cubicBezTo>
                <a:cubicBezTo>
                  <a:pt x="6506564" y="210204"/>
                  <a:pt x="6526591" y="212877"/>
                  <a:pt x="6545943" y="217715"/>
                </a:cubicBezTo>
                <a:cubicBezTo>
                  <a:pt x="6560457" y="227391"/>
                  <a:pt x="6573884" y="238942"/>
                  <a:pt x="6589486" y="246743"/>
                </a:cubicBezTo>
                <a:cubicBezTo>
                  <a:pt x="6603170" y="253585"/>
                  <a:pt x="6619654" y="253828"/>
                  <a:pt x="6633028" y="261258"/>
                </a:cubicBezTo>
                <a:cubicBezTo>
                  <a:pt x="6663526" y="278201"/>
                  <a:pt x="6687016" y="308283"/>
                  <a:pt x="6720114" y="319315"/>
                </a:cubicBezTo>
                <a:lnTo>
                  <a:pt x="6807200" y="348343"/>
                </a:lnTo>
                <a:cubicBezTo>
                  <a:pt x="6821714" y="358019"/>
                  <a:pt x="6848438" y="360081"/>
                  <a:pt x="6850743" y="377372"/>
                </a:cubicBezTo>
                <a:cubicBezTo>
                  <a:pt x="6862083" y="462420"/>
                  <a:pt x="6861958" y="615536"/>
                  <a:pt x="6749143" y="653143"/>
                </a:cubicBezTo>
                <a:lnTo>
                  <a:pt x="6705600" y="667658"/>
                </a:lnTo>
                <a:cubicBezTo>
                  <a:pt x="6565219" y="772942"/>
                  <a:pt x="6714818" y="670306"/>
                  <a:pt x="6604000" y="725715"/>
                </a:cubicBezTo>
                <a:cubicBezTo>
                  <a:pt x="6588398" y="733516"/>
                  <a:pt x="6576059" y="746942"/>
                  <a:pt x="6560457" y="754743"/>
                </a:cubicBezTo>
                <a:cubicBezTo>
                  <a:pt x="6546773" y="761585"/>
                  <a:pt x="6530598" y="762416"/>
                  <a:pt x="6516914" y="769258"/>
                </a:cubicBezTo>
                <a:cubicBezTo>
                  <a:pt x="6404376" y="825527"/>
                  <a:pt x="6539268" y="776321"/>
                  <a:pt x="6429828" y="812800"/>
                </a:cubicBezTo>
                <a:lnTo>
                  <a:pt x="4862286" y="783772"/>
                </a:lnTo>
                <a:cubicBezTo>
                  <a:pt x="4804070" y="781533"/>
                  <a:pt x="4746266" y="772782"/>
                  <a:pt x="4688114" y="769258"/>
                </a:cubicBezTo>
                <a:cubicBezTo>
                  <a:pt x="4586585" y="763105"/>
                  <a:pt x="4484914" y="759581"/>
                  <a:pt x="4383314" y="754743"/>
                </a:cubicBezTo>
                <a:cubicBezTo>
                  <a:pt x="4189218" y="706220"/>
                  <a:pt x="4309891" y="730739"/>
                  <a:pt x="3889828" y="754743"/>
                </a:cubicBezTo>
                <a:cubicBezTo>
                  <a:pt x="3865199" y="756150"/>
                  <a:pt x="3841057" y="762767"/>
                  <a:pt x="3817257" y="769258"/>
                </a:cubicBezTo>
                <a:cubicBezTo>
                  <a:pt x="3787736" y="777309"/>
                  <a:pt x="3759856" y="790865"/>
                  <a:pt x="3730171" y="798286"/>
                </a:cubicBezTo>
                <a:cubicBezTo>
                  <a:pt x="3657271" y="816511"/>
                  <a:pt x="3691038" y="806492"/>
                  <a:pt x="3628571" y="827315"/>
                </a:cubicBezTo>
                <a:cubicBezTo>
                  <a:pt x="3419847" y="785568"/>
                  <a:pt x="3666299" y="830917"/>
                  <a:pt x="3193143" y="798286"/>
                </a:cubicBezTo>
                <a:cubicBezTo>
                  <a:pt x="3138084" y="794489"/>
                  <a:pt x="3140327" y="779015"/>
                  <a:pt x="3091543" y="769258"/>
                </a:cubicBezTo>
                <a:cubicBezTo>
                  <a:pt x="3082055" y="767360"/>
                  <a:pt x="3072190" y="769258"/>
                  <a:pt x="3062514" y="769258"/>
                </a:cubicBezTo>
              </a:path>
            </a:pathLst>
          </a:cu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707313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45" y="457200"/>
            <a:ext cx="490565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43200" y="6248400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533400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33755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800" y="381000"/>
            <a:ext cx="680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8245307"/>
      </p:ext>
    </p:extLst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52400"/>
            <a:ext cx="5638800" cy="54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5909066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198785"/>
            <a:ext cx="4200525" cy="55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</p:spTree>
    <p:extLst>
      <p:ext uri="{BB962C8B-B14F-4D97-AF65-F5344CB8AC3E}">
        <p14:creationId xmlns:p14="http://schemas.microsoft.com/office/powerpoint/2010/main" val="3559748663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00025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4944" y="272142"/>
            <a:ext cx="6934200" cy="525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598894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00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/>
              <a:t> ethn</a:t>
            </a:r>
            <a:r>
              <a:rPr lang="en-US" sz="4000" b="1" dirty="0">
                <a:solidFill>
                  <a:srgbClr val="FF0000"/>
                </a:solidFill>
              </a:rPr>
              <a:t>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/>
          </a:p>
          <a:p>
            <a:pPr marL="457200" lvl="1" indent="285750" eaLnBrk="1" hangingPunct="1"/>
            <a:r>
              <a:rPr lang="en-US" b="1" dirty="0"/>
              <a:t> comparative </a:t>
            </a:r>
            <a:r>
              <a:rPr lang="en-US" b="1" i="1" dirty="0"/>
              <a:t>study</a:t>
            </a:r>
            <a:r>
              <a:rPr lang="en-US" b="1" dirty="0"/>
              <a:t> of cultures</a:t>
            </a:r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4113" y="439056"/>
            <a:ext cx="42957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914400" y="6334388"/>
            <a:ext cx="73152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4"/>
              </a:rPr>
              <a:t>http://en.wikipedia.org/wiki/Saartjie_Baartman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27919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5572" y="1261907"/>
            <a:ext cx="4161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She died on 29 December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71286" y="2133600"/>
            <a:ext cx="775788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Her skeleton, preserved genitals and brain were placed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display in Paris'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Musée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de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l'Homme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until 1974.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2971800"/>
            <a:ext cx="7315200" cy="24468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Her remains were repatriated to her homeland,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Gamtoos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Valley, on 6 May 2002 and she was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finally laid to rest on 9 August 2002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Vergaderingskop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 hill in the town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Hankey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over 200 years after her birth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6334388"/>
            <a:ext cx="73152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3"/>
              </a:rPr>
              <a:t>http://en.wikipedia.org/wiki/Saartjie_Baartman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015768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666633">
                  <a:lumMod val="20000"/>
                  <a:lumOff val="8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5572" y="1261907"/>
            <a:ext cx="4161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She died on 29 December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1815</a:t>
            </a:r>
          </a:p>
        </p:txBody>
      </p:sp>
      <p:sp>
        <p:nvSpPr>
          <p:cNvPr id="8" name="Rectangle 7"/>
          <p:cNvSpPr/>
          <p:nvPr/>
        </p:nvSpPr>
        <p:spPr>
          <a:xfrm>
            <a:off x="671286" y="2133600"/>
            <a:ext cx="7757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Her skeleton, preserved genitals and brain were placed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display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Paris'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Musée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de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l'Homme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until 1974.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2971800"/>
            <a:ext cx="73152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Her remains were repatriated to her homeland,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Gamtoos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Valley, on 6 May 2002 and she was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finally laid to rest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9 August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2002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Vergaderingskop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 hill in the town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Hankey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633">
                    <a:lumMod val="20000"/>
                    <a:lumOff val="8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over 200 years after her birth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6334388"/>
            <a:ext cx="73152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3"/>
              </a:rPr>
              <a:t>http://en.wikipedia.org/wiki/Saartjie_Baartman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22775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663625"/>
            <a:ext cx="365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Saartjie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Baartman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1789 - 1815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0886" y="928914"/>
            <a:ext cx="6553200" cy="460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728686" y="4854714"/>
            <a:ext cx="3698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 May 2002 </a:t>
            </a:r>
          </a:p>
        </p:txBody>
      </p:sp>
    </p:spTree>
    <p:extLst>
      <p:ext uri="{BB962C8B-B14F-4D97-AF65-F5344CB8AC3E}">
        <p14:creationId xmlns:p14="http://schemas.microsoft.com/office/powerpoint/2010/main" val="1512177636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576388" y="6529388"/>
            <a:ext cx="597217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http://news.bbc.co.uk/1/hi/world/europe/1957240.stm</a:t>
            </a:r>
            <a:endParaRPr kumimoji="1" lang="en-US" sz="1400" b="1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318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728686" y="4854714"/>
            <a:ext cx="3698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 May 2002 </a:t>
            </a:r>
          </a:p>
        </p:txBody>
      </p:sp>
    </p:spTree>
    <p:extLst>
      <p:ext uri="{BB962C8B-B14F-4D97-AF65-F5344CB8AC3E}">
        <p14:creationId xmlns:p14="http://schemas.microsoft.com/office/powerpoint/2010/main" val="3361898136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400628" y="6415314"/>
            <a:ext cx="6301725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http://www.judyshopsthemall.com/2009/08/bodies-the-exhibition-walks-into-controversial-debut-at-mall-of-america/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8686" y="4854714"/>
            <a:ext cx="3698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 May 2002 </a:t>
            </a:r>
          </a:p>
        </p:txBody>
      </p:sp>
    </p:spTree>
    <p:extLst>
      <p:ext uri="{BB962C8B-B14F-4D97-AF65-F5344CB8AC3E}">
        <p14:creationId xmlns:p14="http://schemas.microsoft.com/office/powerpoint/2010/main" val="3782285476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59973" y="4854714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August 2009 </a:t>
            </a:r>
          </a:p>
        </p:txBody>
      </p:sp>
    </p:spTree>
    <p:extLst>
      <p:ext uri="{BB962C8B-B14F-4D97-AF65-F5344CB8AC3E}">
        <p14:creationId xmlns:p14="http://schemas.microsoft.com/office/powerpoint/2010/main" val="3649738883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400628" y="6415314"/>
            <a:ext cx="6301725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http://www.judyshopsthemall.com/2009/08/bodies-the-exhibition-walks-into-controversial-debut-at-mall-of-america/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28600"/>
            <a:ext cx="67914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59973" y="4854714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August 2009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2209800"/>
            <a:ext cx="5868914" cy="255454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BODIES Exhibit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Paris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 at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Mall of America</a:t>
            </a:r>
          </a:p>
        </p:txBody>
      </p:sp>
    </p:spTree>
    <p:extLst>
      <p:ext uri="{BB962C8B-B14F-4D97-AF65-F5344CB8AC3E}">
        <p14:creationId xmlns:p14="http://schemas.microsoft.com/office/powerpoint/2010/main" val="1717408698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1400628" y="6415314"/>
            <a:ext cx="6301725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http://www.judyshopsthemall.com/2009/08/bodies-the-exhibition-walks-into-controversial-debut-at-mall-of-america/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28600"/>
            <a:ext cx="67914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559973" y="4854714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August 2009 </a:t>
            </a:r>
          </a:p>
        </p:txBody>
      </p:sp>
    </p:spTree>
    <p:extLst>
      <p:ext uri="{BB962C8B-B14F-4D97-AF65-F5344CB8AC3E}">
        <p14:creationId xmlns:p14="http://schemas.microsoft.com/office/powerpoint/2010/main" val="1024206929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25073" y="4969014"/>
            <a:ext cx="3704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2023 - 2026</a:t>
            </a:r>
          </a:p>
        </p:txBody>
      </p:sp>
    </p:spTree>
    <p:extLst>
      <p:ext uri="{BB962C8B-B14F-4D97-AF65-F5344CB8AC3E}">
        <p14:creationId xmlns:p14="http://schemas.microsoft.com/office/powerpoint/2010/main" val="68791485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00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/>
              <a:t> </a:t>
            </a:r>
            <a:r>
              <a:rPr lang="en-US" sz="4000" b="1" dirty="0" err="1"/>
              <a:t>ethn</a:t>
            </a:r>
            <a:r>
              <a:rPr lang="en-US" sz="4000" b="1" dirty="0"/>
              <a:t> – </a:t>
            </a:r>
            <a:r>
              <a:rPr lang="en-US" sz="4000" b="1" dirty="0" err="1">
                <a:solidFill>
                  <a:srgbClr val="FF0000"/>
                </a:solidFill>
              </a:rPr>
              <a:t>ology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/>
          </a:p>
          <a:p>
            <a:pPr marL="457200" lvl="1" indent="285750" eaLnBrk="1" hangingPunct="1"/>
            <a:r>
              <a:rPr lang="en-US" b="1" dirty="0"/>
              <a:t> comparative </a:t>
            </a:r>
            <a:r>
              <a:rPr lang="en-US" b="1" i="1" dirty="0"/>
              <a:t>study</a:t>
            </a:r>
            <a:r>
              <a:rPr lang="en-US" b="1" dirty="0"/>
              <a:t> of cultures</a:t>
            </a:r>
          </a:p>
        </p:txBody>
      </p:sp>
    </p:spTree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9973" y="4854714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August 2009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1AE264-C57C-3E94-84DA-04403DED6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00" y="454327"/>
            <a:ext cx="7315200" cy="5949346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9582C1F1-FE1A-CD5C-5B49-11BE40AF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089" y="6569318"/>
            <a:ext cx="522900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source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0C2136-0130-A134-DCE9-D31BB90EA1DD}"/>
              </a:ext>
            </a:extLst>
          </p:cNvPr>
          <p:cNvSpPr txBox="1"/>
          <p:nvPr/>
        </p:nvSpPr>
        <p:spPr>
          <a:xfrm>
            <a:off x="890342" y="1747785"/>
            <a:ext cx="45720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effectLst/>
              </a:rPr>
              <a:t>SEP 5 - JAN 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FA5FF-DA5E-1977-2B16-A11C67C42927}"/>
              </a:ext>
            </a:extLst>
          </p:cNvPr>
          <p:cNvSpPr txBox="1"/>
          <p:nvPr/>
        </p:nvSpPr>
        <p:spPr>
          <a:xfrm>
            <a:off x="894249" y="1339953"/>
            <a:ext cx="575680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Real Bodies at Horseshoe Las Vegas</a:t>
            </a:r>
          </a:p>
        </p:txBody>
      </p:sp>
      <p:pic>
        <p:nvPicPr>
          <p:cNvPr id="16" name="Picture 15" descr="A red hexagon with white text&#10;&#10;Description automatically generated">
            <a:extLst>
              <a:ext uri="{FF2B5EF4-FFF2-40B4-BE49-F238E27FC236}">
                <a16:creationId xmlns:a16="http://schemas.microsoft.com/office/drawing/2014/main" id="{279714C1-4061-DEF3-430C-C984107A8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57" y="0"/>
            <a:ext cx="2857143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25132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2"/>
          <p:cNvSpPr txBox="1">
            <a:spLocks noChangeArrowheads="1"/>
          </p:cNvSpPr>
          <p:nvPr/>
        </p:nvSpPr>
        <p:spPr bwMode="auto">
          <a:xfrm>
            <a:off x="1295400" y="6578600"/>
            <a:ext cx="6515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http://news.bbc.co.uk/2/hi/uk_news/scotland/edinburgh_and_east/7492386.stm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457200"/>
            <a:ext cx="7038975" cy="5943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78532" name="Oval 5"/>
          <p:cNvSpPr>
            <a:spLocks noChangeArrowheads="1"/>
          </p:cNvSpPr>
          <p:nvPr/>
        </p:nvSpPr>
        <p:spPr bwMode="auto">
          <a:xfrm>
            <a:off x="5257800" y="1123950"/>
            <a:ext cx="2057400" cy="457200"/>
          </a:xfrm>
          <a:prstGeom prst="ellips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570714"/>
      </p:ext>
    </p:extLst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406400" y="6627813"/>
            <a:ext cx="82867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www.duluthsuperior.com/mld/duluthsuperior/news/editorial/15397954.htmhttp://www.duluthsuperior.com/mld/duluthsuperior/news/editorial/15397954.htm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609600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0388" name="Text Box 4"/>
          <p:cNvSpPr txBox="1">
            <a:spLocks noChangeArrowheads="1"/>
          </p:cNvSpPr>
          <p:nvPr/>
        </p:nvSpPr>
        <p:spPr bwMode="auto">
          <a:xfrm>
            <a:off x="1905000" y="3067050"/>
            <a:ext cx="5334000" cy="2660650"/>
          </a:xfrm>
          <a:prstGeom prst="rect">
            <a:avLst/>
          </a:prstGeom>
          <a:solidFill>
            <a:schemeClr val="tx2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“It all amounts to a 21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Century version of a circus freak show; no one is supposed to watch junk like that but everyone does.”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201628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2" y="534764"/>
            <a:ext cx="8229600" cy="575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11" y="999713"/>
            <a:ext cx="1709764" cy="376363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00628" y="6560454"/>
            <a:ext cx="680506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5"/>
              </a:rPr>
              <a:t>https://www.theguardian.com/uk-news/2016/jun/09/elephant-man-skeleton-should-be-given-christian-burial-say-campaigners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46264" y="6291418"/>
            <a:ext cx="3657600" cy="279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1862 - 1890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3171" y="2724873"/>
            <a:ext cx="2098964" cy="372411"/>
          </a:xfrm>
          <a:prstGeom prst="rect">
            <a:avLst/>
          </a:prstGeom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31776"/>
      </p:ext>
    </p:extLst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29392" y="6560454"/>
            <a:ext cx="2677336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http://www.bbc.com/news/magazine-37344210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457200"/>
            <a:ext cx="510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72" y="1143000"/>
            <a:ext cx="635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5948"/>
      </p:ext>
    </p:extLst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29392" y="6560454"/>
            <a:ext cx="2677336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http://www.bbc.com/news/magazine-37344210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92" y="444736"/>
            <a:ext cx="840968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224535"/>
      </p:ext>
    </p:extLst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2734322"/>
            <a:ext cx="7300912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human body parts being sold on-line . . .?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62698"/>
      </p:ext>
    </p:extLst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kulls&#10;&#10;Description automatically generated">
            <a:extLst>
              <a:ext uri="{FF2B5EF4-FFF2-40B4-BE49-F238E27FC236}">
                <a16:creationId xmlns:a16="http://schemas.microsoft.com/office/drawing/2014/main" id="{2624EFA2-B704-4989-A69E-6BCA17175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19785"/>
            <a:ext cx="8229600" cy="5818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65A7A-C3BE-484B-A72D-2178167010AC}"/>
              </a:ext>
            </a:extLst>
          </p:cNvPr>
          <p:cNvSpPr txBox="1"/>
          <p:nvPr/>
        </p:nvSpPr>
        <p:spPr>
          <a:xfrm>
            <a:off x="2289081" y="656943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https://www.popsci.com/skeleton-keys-excerpt/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53382-559F-4167-A4FC-48D23AB174BE}"/>
              </a:ext>
            </a:extLst>
          </p:cNvPr>
          <p:cNvSpPr txBox="1"/>
          <p:nvPr/>
        </p:nvSpPr>
        <p:spPr>
          <a:xfrm>
            <a:off x="500047" y="2080069"/>
            <a:ext cx="1843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18 August 2021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BC356-468D-4937-AD83-E1E26BF62167}"/>
              </a:ext>
            </a:extLst>
          </p:cNvPr>
          <p:cNvSpPr txBox="1"/>
          <p:nvPr/>
        </p:nvSpPr>
        <p:spPr>
          <a:xfrm>
            <a:off x="523641" y="1712750"/>
            <a:ext cx="2489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POPULAR SCIENCE</a:t>
            </a:r>
          </a:p>
        </p:txBody>
      </p:sp>
    </p:spTree>
    <p:extLst>
      <p:ext uri="{BB962C8B-B14F-4D97-AF65-F5344CB8AC3E}">
        <p14:creationId xmlns:p14="http://schemas.microsoft.com/office/powerpoint/2010/main" val="103954209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21979-CD19-6107-FDA1-954F689DB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4FF912-6E15-715B-8EB6-F36F5DAA9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9568"/>
            <a:ext cx="7315200" cy="6331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4C60AB-9C73-3EF2-1BE6-A81D66A2AB2B}"/>
              </a:ext>
            </a:extLst>
          </p:cNvPr>
          <p:cNvSpPr txBox="1"/>
          <p:nvPr/>
        </p:nvSpPr>
        <p:spPr>
          <a:xfrm>
            <a:off x="875896" y="6569431"/>
            <a:ext cx="74307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000000"/>
                </a:solidFill>
                <a:hlinkClick r:id="rId3"/>
              </a:rPr>
              <a:t>https://www.wbur.org/news/2025/12/22/harvard-medical-morgue-jeremy-pauley-sentenced-human-remains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63146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10216" y="6560454"/>
            <a:ext cx="5099473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http://news.nationalgeographic.com/2016/08/human-skulls-sale-legal-ebay-forensics-science/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5275"/>
            <a:ext cx="6705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93" y="498471"/>
            <a:ext cx="1269841" cy="3809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70682" y="6123308"/>
            <a:ext cx="1609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23 August 2016</a:t>
            </a:r>
          </a:p>
        </p:txBody>
      </p:sp>
    </p:spTree>
    <p:extLst>
      <p:ext uri="{BB962C8B-B14F-4D97-AF65-F5344CB8AC3E}">
        <p14:creationId xmlns:p14="http://schemas.microsoft.com/office/powerpoint/2010/main" val="155151255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00" y="2876551"/>
            <a:ext cx="6778625" cy="2537278"/>
          </a:xfrm>
        </p:spPr>
        <p:txBody>
          <a:bodyPr/>
          <a:lstStyle/>
          <a:p>
            <a:pPr marL="0" indent="0" eaLnBrk="1" hangingPunct="1"/>
            <a:r>
              <a:rPr lang="en-US" sz="4000" b="1" dirty="0"/>
              <a:t> </a:t>
            </a:r>
            <a:r>
              <a:rPr lang="en-US" sz="4000" b="1" dirty="0" err="1"/>
              <a:t>ethn</a:t>
            </a:r>
            <a:r>
              <a:rPr lang="en-US" sz="4000" b="1" dirty="0"/>
              <a:t> – </a:t>
            </a:r>
            <a:r>
              <a:rPr lang="en-US" sz="4000" b="1" dirty="0" err="1">
                <a:solidFill>
                  <a:srgbClr val="FF0000"/>
                </a:solidFill>
              </a:rPr>
              <a:t>ology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/>
          </a:p>
          <a:p>
            <a:pPr lvl="1" eaLnBrk="1" hangingPunct="1">
              <a:lnSpc>
                <a:spcPct val="120000"/>
              </a:lnSpc>
            </a:pPr>
            <a:r>
              <a:rPr lang="en-US" b="1" dirty="0"/>
              <a:t> ethno</a:t>
            </a:r>
            <a:r>
              <a:rPr lang="en-US" b="1" dirty="0">
                <a:solidFill>
                  <a:srgbClr val="FF0000"/>
                </a:solidFill>
              </a:rPr>
              <a:t>logy</a:t>
            </a:r>
            <a:r>
              <a:rPr lang="en-US" b="1" dirty="0"/>
              <a:t> looks at “why” and “how”</a:t>
            </a:r>
          </a:p>
        </p:txBody>
      </p:sp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10216" y="6560454"/>
            <a:ext cx="5099473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http://news.nationalgeographic.com/2016/08/human-skulls-sale-legal-ebay-forensics-science/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74" y="432928"/>
            <a:ext cx="558505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93" y="498471"/>
            <a:ext cx="1269841" cy="3809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70682" y="6123308"/>
            <a:ext cx="1609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23 August 2016</a:t>
            </a:r>
          </a:p>
        </p:txBody>
      </p:sp>
    </p:spTree>
    <p:extLst>
      <p:ext uri="{BB962C8B-B14F-4D97-AF65-F5344CB8AC3E}">
        <p14:creationId xmlns:p14="http://schemas.microsoft.com/office/powerpoint/2010/main" val="3156457298"/>
      </p:ext>
    </p:extLst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432822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43258"/>
      </p:ext>
    </p:extLst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2881267"/>
            <a:ext cx="7300912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lynching people because of rumors, or just because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they do something you don’t like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. . 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35233"/>
      </p:ext>
    </p:extLst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995628" y="6504002"/>
            <a:ext cx="716253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http://www.bbc.com/news/world-asia-india-34398433?ocid=global_bbccom_email_30092015_top+news+stories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90" y="556079"/>
            <a:ext cx="6210926" cy="594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559709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22979"/>
      </p:ext>
    </p:extLst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753178" y="6517667"/>
            <a:ext cx="355578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https://www.bbc.com/news/world-asia-india-49049372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38150"/>
            <a:ext cx="6400800" cy="5981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6" y="559710"/>
            <a:ext cx="953628" cy="4577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07932" y="974503"/>
            <a:ext cx="134684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 July 2019</a:t>
            </a:r>
          </a:p>
        </p:txBody>
      </p:sp>
    </p:spTree>
    <p:extLst>
      <p:ext uri="{BB962C8B-B14F-4D97-AF65-F5344CB8AC3E}">
        <p14:creationId xmlns:p14="http://schemas.microsoft.com/office/powerpoint/2010/main" val="3192891790"/>
      </p:ext>
    </p:extLst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753178" y="6517667"/>
            <a:ext cx="298030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https://www.bbc.com/news/stories-47321871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6" y="559710"/>
            <a:ext cx="953628" cy="457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975" y="342900"/>
            <a:ext cx="6496050" cy="6172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8904" y="684217"/>
            <a:ext cx="180369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23 February 2019</a:t>
            </a:r>
          </a:p>
        </p:txBody>
      </p:sp>
    </p:spTree>
    <p:extLst>
      <p:ext uri="{BB962C8B-B14F-4D97-AF65-F5344CB8AC3E}">
        <p14:creationId xmlns:p14="http://schemas.microsoft.com/office/powerpoint/2010/main" val="3934970940"/>
      </p:ext>
    </p:extLst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432822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Closer to home . . 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653705"/>
      </p:ext>
    </p:extLst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811D3-0A52-D722-3369-A4E04F5D7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002" y="105088"/>
            <a:ext cx="5257800" cy="6307519"/>
          </a:xfrm>
          <a:prstGeom prst="rect">
            <a:avLst/>
          </a:prstGeom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23389137-25C1-6281-EF1B-D8D8378EE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8" y="6504002"/>
            <a:ext cx="607730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https://www.tmz.com/2023/12/21/dukes-of-hazzard-star-john-schneider-death-threat-joe-biden/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CBAA4-52E6-AD7B-B8DF-55317EDBF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07" y="333366"/>
            <a:ext cx="692186" cy="3492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724647-844F-7046-810A-1BE9B95FFEFD}"/>
              </a:ext>
            </a:extLst>
          </p:cNvPr>
          <p:cNvSpPr/>
          <p:nvPr/>
        </p:nvSpPr>
        <p:spPr>
          <a:xfrm>
            <a:off x="2022223" y="1942792"/>
            <a:ext cx="219803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21 December 2023</a:t>
            </a:r>
          </a:p>
        </p:txBody>
      </p:sp>
      <p:pic>
        <p:nvPicPr>
          <p:cNvPr id="10" name="Picture 9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7BBEC128-950B-FE29-FBFA-A1E0A13804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85" y="2857522"/>
            <a:ext cx="4723015" cy="3542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AB4AAD-3890-55AD-8F7C-5E8B1DC94C0A}"/>
              </a:ext>
            </a:extLst>
          </p:cNvPr>
          <p:cNvSpPr/>
          <p:nvPr/>
        </p:nvSpPr>
        <p:spPr>
          <a:xfrm>
            <a:off x="6530864" y="5399665"/>
            <a:ext cx="2161169" cy="52322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now denied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F727B-BA3E-19B0-D57D-07EE0BEFB5B8}"/>
              </a:ext>
            </a:extLst>
          </p:cNvPr>
          <p:cNvSpPr txBox="1"/>
          <p:nvPr/>
        </p:nvSpPr>
        <p:spPr>
          <a:xfrm>
            <a:off x="4357485" y="589457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on X, formerly known as Twitter, at 9:02 p.m. Dec. 20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71A4D5-9BA9-C4E0-DEC7-EBDC5608FB61}"/>
              </a:ext>
            </a:extLst>
          </p:cNvPr>
          <p:cNvSpPr/>
          <p:nvPr/>
        </p:nvSpPr>
        <p:spPr>
          <a:xfrm>
            <a:off x="6524514" y="4447165"/>
            <a:ext cx="2262158" cy="52322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now deleted</a:t>
            </a:r>
          </a:p>
        </p:txBody>
      </p:sp>
    </p:spTree>
    <p:extLst>
      <p:ext uri="{BB962C8B-B14F-4D97-AF65-F5344CB8AC3E}">
        <p14:creationId xmlns:p14="http://schemas.microsoft.com/office/powerpoint/2010/main" val="961099196"/>
      </p:ext>
    </p:extLst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781158"/>
            <a:ext cx="7300912" cy="69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eating habits . . .?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700252"/>
      </p:ext>
    </p:extLst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809878" y="6504002"/>
            <a:ext cx="348524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http://www.bbc.com/news/world-asia-india-40428067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7" y="532268"/>
            <a:ext cx="5943600" cy="581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559709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4493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00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/>
              <a:t> ethn</a:t>
            </a:r>
            <a:r>
              <a:rPr lang="en-US" sz="4000" b="1" dirty="0">
                <a:solidFill>
                  <a:srgbClr val="FF0000"/>
                </a:solidFill>
              </a:rPr>
              <a:t>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/>
          </a:p>
          <a:p>
            <a:pPr marL="457200" lvl="1" indent="285750" eaLnBrk="1" hangingPunct="1"/>
            <a:r>
              <a:rPr lang="en-US" b="1" dirty="0"/>
              <a:t> comparative </a:t>
            </a:r>
            <a:r>
              <a:rPr lang="en-US" b="1" i="1" dirty="0"/>
              <a:t>study</a:t>
            </a:r>
            <a:r>
              <a:rPr lang="en-US" b="1" dirty="0"/>
              <a:t> of cultures</a:t>
            </a:r>
          </a:p>
        </p:txBody>
      </p:sp>
    </p:spTree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809878" y="6504002"/>
            <a:ext cx="348524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http://www.bbc.com/news/world-asia-india-40393331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559709"/>
            <a:ext cx="12700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68" y="504849"/>
            <a:ext cx="5943600" cy="597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191618"/>
      </p:ext>
    </p:extLst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809878" y="6504002"/>
            <a:ext cx="348524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http://www.bbc.com/news/world-asia-india-40116811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559709"/>
            <a:ext cx="12700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18" y="535897"/>
            <a:ext cx="46147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375327"/>
      </p:ext>
    </p:extLst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2338438"/>
            <a:ext cx="7300912" cy="302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food stamps . . .?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school lunches for kids . . .?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federal bailouts to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mega-farmers . . .?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864785"/>
      </p:ext>
    </p:extLst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635710" y="6504002"/>
            <a:ext cx="384432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http://www.mprnews.org/story/2015/09/19/npr-food-stamps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522" y="451984"/>
            <a:ext cx="572275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50" y="992413"/>
            <a:ext cx="132397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8035"/>
      </p:ext>
    </p:extLst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36" y="230526"/>
            <a:ext cx="7620000" cy="6381750"/>
          </a:xfrm>
          <a:prstGeom prst="rect">
            <a:avLst/>
          </a:prstGeom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64670" y="6586242"/>
            <a:ext cx="91326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https://www.theguardian.com/us-news/2019/dec/04/food-stamps-snap-trum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4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Dec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2019 18.18 EST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p-sonny-perdue?CMP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=Share_iOSApp_Other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9" y="777239"/>
            <a:ext cx="1514475" cy="3333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D1C0CB-9D00-469F-AE04-90806D10F9D2}"/>
              </a:ext>
            </a:extLst>
          </p:cNvPr>
          <p:cNvSpPr txBox="1"/>
          <p:nvPr/>
        </p:nvSpPr>
        <p:spPr>
          <a:xfrm>
            <a:off x="6454696" y="1295914"/>
            <a:ext cx="1827408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4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December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629186"/>
      </p:ext>
    </p:extLst>
  </p:cSld>
  <p:clrMapOvr>
    <a:masterClrMapping/>
  </p:clrMapOvr>
  <p:transition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 descr="A person pushing a shopping cart&#10;&#10;Description automatically generated with low confidence">
            <a:extLst>
              <a:ext uri="{FF2B5EF4-FFF2-40B4-BE49-F238E27FC236}">
                <a16:creationId xmlns:a16="http://schemas.microsoft.com/office/drawing/2014/main" id="{B13697D8-DBA9-424E-AB90-3BC4FD3A4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402" y="206965"/>
            <a:ext cx="6038491" cy="6400800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D1248A45-75FC-41C9-ACEF-4AF1EE67B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328" y="6528608"/>
            <a:ext cx="465383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https://www.nytimes.com/2021/08/15/us/politics/biden-food-stamps.html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DACF17-4478-49D1-AC7B-5F8436B96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51" y="932696"/>
            <a:ext cx="1905000" cy="2762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DBF328-D7D8-4F8F-A156-B31BBC6A3015}"/>
              </a:ext>
            </a:extLst>
          </p:cNvPr>
          <p:cNvSpPr txBox="1"/>
          <p:nvPr/>
        </p:nvSpPr>
        <p:spPr>
          <a:xfrm>
            <a:off x="252138" y="1255677"/>
            <a:ext cx="208387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August 2021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CEEF07E-FA06-4B0E-990E-06B45BC29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550" y="200860"/>
            <a:ext cx="4935153" cy="21337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29304602"/>
      </p:ext>
    </p:extLst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C50AAB-B153-7BBB-7ABF-6B875431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>
            <a:extLst>
              <a:ext uri="{FF2B5EF4-FFF2-40B4-BE49-F238E27FC236}">
                <a16:creationId xmlns:a16="http://schemas.microsoft.com/office/drawing/2014/main" id="{996C4189-D8CF-5E04-EF3B-B15A1AC3A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>
            <a:extLst>
              <a:ext uri="{FF2B5EF4-FFF2-40B4-BE49-F238E27FC236}">
                <a16:creationId xmlns:a16="http://schemas.microsoft.com/office/drawing/2014/main" id="{53CA0C95-BFE7-593D-6977-59F87CD11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>
            <a:extLst>
              <a:ext uri="{FF2B5EF4-FFF2-40B4-BE49-F238E27FC236}">
                <a16:creationId xmlns:a16="http://schemas.microsoft.com/office/drawing/2014/main" id="{CDC55680-10CE-41A3-0CE7-24B6390E1CD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>
            <a:extLst>
              <a:ext uri="{FF2B5EF4-FFF2-40B4-BE49-F238E27FC236}">
                <a16:creationId xmlns:a16="http://schemas.microsoft.com/office/drawing/2014/main" id="{B8817C24-486A-AD3D-0981-B51BEDBB1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>
            <a:extLst>
              <a:ext uri="{FF2B5EF4-FFF2-40B4-BE49-F238E27FC236}">
                <a16:creationId xmlns:a16="http://schemas.microsoft.com/office/drawing/2014/main" id="{C7AC14D7-4373-D725-B96C-7CA078331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>
            <a:extLst>
              <a:ext uri="{FF2B5EF4-FFF2-40B4-BE49-F238E27FC236}">
                <a16:creationId xmlns:a16="http://schemas.microsoft.com/office/drawing/2014/main" id="{7E394CEE-5C3E-7465-1963-B33DE7702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>
            <a:extLst>
              <a:ext uri="{FF2B5EF4-FFF2-40B4-BE49-F238E27FC236}">
                <a16:creationId xmlns:a16="http://schemas.microsoft.com/office/drawing/2014/main" id="{156A600A-0B4F-089B-9D26-D80CA6BB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>
            <a:extLst>
              <a:ext uri="{FF2B5EF4-FFF2-40B4-BE49-F238E27FC236}">
                <a16:creationId xmlns:a16="http://schemas.microsoft.com/office/drawing/2014/main" id="{36E6605B-9060-3E98-D67F-5006914E9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1DF55-DF5D-C9A1-6D07-F3F684676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14" y="148932"/>
            <a:ext cx="7315200" cy="6560135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EDA5E81D-2E3F-CD0E-F6CF-7F4222918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810" y="6557483"/>
            <a:ext cx="59666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100" dirty="0">
                <a:solidFill>
                  <a:srgbClr val="FFFFFF"/>
                </a:solidFill>
                <a:latin typeface="Arial" charset="0"/>
                <a:hlinkClick r:id="rId4"/>
              </a:rPr>
              <a:t>https://www.politico.com/news/2025/03/19/usda-halts-deliveries-food-banks-trump-00239453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1F2BF-C27B-3036-A818-A7905B3FCD83}"/>
              </a:ext>
            </a:extLst>
          </p:cNvPr>
          <p:cNvSpPr txBox="1"/>
          <p:nvPr/>
        </p:nvSpPr>
        <p:spPr>
          <a:xfrm>
            <a:off x="252138" y="1265302"/>
            <a:ext cx="208387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 March 2025</a:t>
            </a:r>
          </a:p>
        </p:txBody>
      </p:sp>
    </p:spTree>
    <p:extLst>
      <p:ext uri="{BB962C8B-B14F-4D97-AF65-F5344CB8AC3E}">
        <p14:creationId xmlns:p14="http://schemas.microsoft.com/office/powerpoint/2010/main" val="3578662219"/>
      </p:ext>
    </p:extLst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2338438"/>
            <a:ext cx="7300912" cy="302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food stamps . . .?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school lunches for kids</a:t>
            </a: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federal bailouts to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mega-farmers . . .?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49925"/>
      </p:ext>
    </p:extLst>
  </p:cSld>
  <p:clrMapOvr>
    <a:masterClrMapping/>
  </p:clrMapOvr>
  <p:transition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33" y="235297"/>
            <a:ext cx="7316932" cy="6407727"/>
          </a:xfrm>
          <a:prstGeom prst="rect">
            <a:avLst/>
          </a:prstGeom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861437" y="6562950"/>
            <a:ext cx="537038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https://www.theguardian.com/commentisfree/2019/sep/08/why-school-cafeterias-should-be-the-frontlines-of-policy-change?CMP=Share_iOSApp_Other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39" y="269239"/>
            <a:ext cx="151447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34933"/>
      </p:ext>
    </p:extLst>
  </p:cSld>
  <p:clrMapOvr>
    <a:masterClrMapping/>
  </p:clrMapOvr>
  <p:transition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2338438"/>
            <a:ext cx="7300912" cy="302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food stamps . . .?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school lunches for kids . . .?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federal bailouts to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mega-farmers</a:t>
            </a: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20834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00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/>
              <a:t> ethn</a:t>
            </a:r>
            <a:r>
              <a:rPr lang="en-US" sz="4000" b="1" dirty="0">
                <a:solidFill>
                  <a:srgbClr val="FF0000"/>
                </a:solidFill>
              </a:rPr>
              <a:t>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>
              <a:solidFill>
                <a:srgbClr val="FFFFFF"/>
              </a:solidFill>
            </a:endParaRPr>
          </a:p>
          <a:p>
            <a:pPr marL="457200" lvl="1" indent="285750" eaLnBrk="1" hangingPunct="1"/>
            <a:r>
              <a:rPr lang="en-US" b="1" dirty="0">
                <a:solidFill>
                  <a:srgbClr val="FFFFFF"/>
                </a:solidFill>
              </a:rPr>
              <a:t> comparative </a:t>
            </a:r>
            <a:r>
              <a:rPr lang="en-US" b="1" i="1" dirty="0">
                <a:solidFill>
                  <a:srgbClr val="FFFFFF"/>
                </a:solidFill>
              </a:rPr>
              <a:t>study</a:t>
            </a:r>
            <a:r>
              <a:rPr lang="en-US" b="1" dirty="0">
                <a:solidFill>
                  <a:srgbClr val="FFFFFF"/>
                </a:solidFill>
              </a:rPr>
              <a:t> of cultures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252698" y="864958"/>
            <a:ext cx="485775" cy="2155145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rot="5400000">
            <a:off x="2169906" y="3185870"/>
            <a:ext cx="595084" cy="203233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793" y="3895992"/>
            <a:ext cx="77724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Take out the </a:t>
            </a:r>
            <a:r>
              <a:rPr lang="en-US" sz="2400" b="1" i="1" dirty="0">
                <a:solidFill>
                  <a:srgbClr val="000000"/>
                </a:solidFill>
              </a:rPr>
              <a:t>n</a:t>
            </a:r>
            <a:r>
              <a:rPr lang="en-US" sz="2400" b="1" dirty="0">
                <a:solidFill>
                  <a:srgbClr val="000000"/>
                </a:solidFill>
              </a:rPr>
              <a:t> and that yields an entirely different word . . .</a:t>
            </a:r>
          </a:p>
        </p:txBody>
      </p:sp>
    </p:spTree>
  </p:cSld>
  <p:clrMapOvr>
    <a:masterClrMapping/>
  </p:clrMapOvr>
  <p:transition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940391" y="6535430"/>
            <a:ext cx="726513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https://www.marketplace.org/2019/12/12/these-are-the-states-benefiting-the-most-from-the-28-billion-farm-bailout/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3" y="1042984"/>
            <a:ext cx="8596115" cy="5219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960" y="417067"/>
            <a:ext cx="1347152" cy="3261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6332" y="4484749"/>
            <a:ext cx="7173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U.S.A., $28 billion in 2019, mostly to large corporate farms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556358"/>
      </p:ext>
    </p:extLst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566BEB-DF2A-D0AB-DA02-14C64BB8B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>
            <a:extLst>
              <a:ext uri="{FF2B5EF4-FFF2-40B4-BE49-F238E27FC236}">
                <a16:creationId xmlns:a16="http://schemas.microsoft.com/office/drawing/2014/main" id="{1D1BDFBC-EDE7-677D-37CB-0E59FD33A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>
            <a:extLst>
              <a:ext uri="{FF2B5EF4-FFF2-40B4-BE49-F238E27FC236}">
                <a16:creationId xmlns:a16="http://schemas.microsoft.com/office/drawing/2014/main" id="{50FCE395-B34A-0CEF-E53B-49105B528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>
            <a:extLst>
              <a:ext uri="{FF2B5EF4-FFF2-40B4-BE49-F238E27FC236}">
                <a16:creationId xmlns:a16="http://schemas.microsoft.com/office/drawing/2014/main" id="{6989A04E-DBFB-2B91-CC25-9CC51464B41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>
            <a:extLst>
              <a:ext uri="{FF2B5EF4-FFF2-40B4-BE49-F238E27FC236}">
                <a16:creationId xmlns:a16="http://schemas.microsoft.com/office/drawing/2014/main" id="{A629AB50-F518-DBA6-454F-7348B6A1E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>
            <a:extLst>
              <a:ext uri="{FF2B5EF4-FFF2-40B4-BE49-F238E27FC236}">
                <a16:creationId xmlns:a16="http://schemas.microsoft.com/office/drawing/2014/main" id="{BA1B4CFB-82B1-366B-D627-3345AAE51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>
            <a:extLst>
              <a:ext uri="{FF2B5EF4-FFF2-40B4-BE49-F238E27FC236}">
                <a16:creationId xmlns:a16="http://schemas.microsoft.com/office/drawing/2014/main" id="{EB3BE43F-B4B1-2377-61B7-EF0547605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>
            <a:extLst>
              <a:ext uri="{FF2B5EF4-FFF2-40B4-BE49-F238E27FC236}">
                <a16:creationId xmlns:a16="http://schemas.microsoft.com/office/drawing/2014/main" id="{572151F8-E437-16BE-A54F-F8F8FBE3B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>
            <a:extLst>
              <a:ext uri="{FF2B5EF4-FFF2-40B4-BE49-F238E27FC236}">
                <a16:creationId xmlns:a16="http://schemas.microsoft.com/office/drawing/2014/main" id="{5F992642-A402-6F17-2FF3-0F89987E7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732A97-4FDD-24FD-8474-CF1DB9E83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127" y="147179"/>
            <a:ext cx="6239746" cy="6563641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2ECAB843-059F-AAF9-7C22-81F9FE2AD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893" y="4806600"/>
            <a:ext cx="541205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100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https://farm.ewg.org/progdetail.php?fips=00000&amp;progcode=total&amp;page=states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86CAA9-A0F7-8D06-C227-AC9B782858B6}"/>
              </a:ext>
            </a:extLst>
          </p:cNvPr>
          <p:cNvSpPr/>
          <p:nvPr/>
        </p:nvSpPr>
        <p:spPr>
          <a:xfrm>
            <a:off x="2792228" y="3195918"/>
            <a:ext cx="48510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Interactive map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to see where your $539.0 billion went: 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459A1A3-2139-B8A6-F72F-8D84630C2B89}"/>
              </a:ext>
            </a:extLst>
          </p:cNvPr>
          <p:cNvSpPr/>
          <p:nvPr/>
        </p:nvSpPr>
        <p:spPr>
          <a:xfrm>
            <a:off x="4927600" y="3979380"/>
            <a:ext cx="484632" cy="80860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6B5BFEF-9DAA-9E4E-F451-F9D3D9D0D373}"/>
                  </a:ext>
                </a:extLst>
              </p14:cNvPr>
              <p14:cNvContentPartPr/>
              <p14:nvPr/>
            </p14:nvContentPartPr>
            <p14:xfrm>
              <a:off x="3037560" y="1676000"/>
              <a:ext cx="1636560" cy="320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6B5BFEF-9DAA-9E4E-F451-F9D3D9D0D37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1560" y="1640360"/>
                <a:ext cx="170820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FFEC62D-7AC1-2DE2-75F7-50910D1D14F3}"/>
                  </a:ext>
                </a:extLst>
              </p14:cNvPr>
              <p14:cNvContentPartPr/>
              <p14:nvPr/>
            </p14:nvContentPartPr>
            <p14:xfrm>
              <a:off x="6847440" y="1554320"/>
              <a:ext cx="39708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FFEC62D-7AC1-2DE2-75F7-50910D1D14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11800" y="1518680"/>
                <a:ext cx="46872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6418920"/>
      </p:ext>
    </p:extLst>
  </p:cSld>
  <p:clrMapOvr>
    <a:masterClrMapping/>
  </p:clrMapOvr>
  <p:transition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641431" y="6534172"/>
            <a:ext cx="588494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https://www.latimes.com/business/hiltzik/la-fi-hiltzik-trump-farm-bailout-20190528-story.html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716" y="358959"/>
            <a:ext cx="5864566" cy="6140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846" y="140013"/>
            <a:ext cx="1717675" cy="3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89429"/>
      </p:ext>
    </p:extLst>
  </p:cSld>
  <p:clrMapOvr>
    <a:masterClrMapping/>
  </p:clrMapOvr>
  <p:transition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iding horses&#10;&#10;Description automatically generated with medium confidence">
            <a:extLst>
              <a:ext uri="{FF2B5EF4-FFF2-40B4-BE49-F238E27FC236}">
                <a16:creationId xmlns:a16="http://schemas.microsoft.com/office/drawing/2014/main" id="{48C085EC-79D7-4BF5-99BB-AB71C36FF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00" y="306900"/>
            <a:ext cx="6858000" cy="5879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24E6F-9D6F-4C7D-89A6-4183BD25F41F}"/>
              </a:ext>
            </a:extLst>
          </p:cNvPr>
          <p:cNvSpPr txBox="1"/>
          <p:nvPr/>
        </p:nvSpPr>
        <p:spPr>
          <a:xfrm>
            <a:off x="298382" y="6581356"/>
            <a:ext cx="85376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https://www.theguardian.com/us-news/2021/aug/20/black-indigenous-farmers-were-promised-reparations-debt-relief-all-but-four-farmers-are-still-waiting?CMP=Share_iOSApp_Other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0289A3-F040-44D0-8D3B-E8453545B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143" y="1037121"/>
            <a:ext cx="1514475" cy="333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CB0373-00E6-476E-BC44-5021C4CDE563}"/>
              </a:ext>
            </a:extLst>
          </p:cNvPr>
          <p:cNvSpPr txBox="1"/>
          <p:nvPr/>
        </p:nvSpPr>
        <p:spPr>
          <a:xfrm>
            <a:off x="7133707" y="1581023"/>
            <a:ext cx="1797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 Aug 2021</a:t>
            </a:r>
          </a:p>
        </p:txBody>
      </p:sp>
    </p:spTree>
    <p:extLst>
      <p:ext uri="{BB962C8B-B14F-4D97-AF65-F5344CB8AC3E}">
        <p14:creationId xmlns:p14="http://schemas.microsoft.com/office/powerpoint/2010/main" val="419124973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D8918D-DBC6-E317-F6B6-2672445F9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880" y="178195"/>
            <a:ext cx="5943600" cy="6570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766CBD-39F7-C089-7758-CD0BC252197E}"/>
              </a:ext>
            </a:extLst>
          </p:cNvPr>
          <p:cNvSpPr txBox="1"/>
          <p:nvPr/>
        </p:nvSpPr>
        <p:spPr>
          <a:xfrm>
            <a:off x="298382" y="6606756"/>
            <a:ext cx="85376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https://www.npr.org/2023/02/19/1156851675/in-2022-black-farmers-were-persistently-left-behind-from-the-usdas-loan-system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EEBCCE-1A77-2793-F945-47AD6DCFF702}"/>
              </a:ext>
            </a:extLst>
          </p:cNvPr>
          <p:cNvSpPr txBox="1"/>
          <p:nvPr/>
        </p:nvSpPr>
        <p:spPr>
          <a:xfrm>
            <a:off x="1409700" y="877855"/>
            <a:ext cx="227679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 February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822A0A-7D4C-3C0F-DC70-B2A93550B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70" y="721173"/>
            <a:ext cx="1200212" cy="4572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106D44-A89A-85D5-B28A-292437D4C56F}"/>
              </a:ext>
            </a:extLst>
          </p:cNvPr>
          <p:cNvSpPr txBox="1"/>
          <p:nvPr/>
        </p:nvSpPr>
        <p:spPr>
          <a:xfrm>
            <a:off x="1789680" y="3627735"/>
            <a:ext cx="55636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“In 2022, the federal government provided farms with $15.6 billion in subsidies, or direct farm program payments.”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--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USDA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09774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2338438"/>
            <a:ext cx="7300912" cy="147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food stamps . . .?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school lunches for kids . . .?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34947" y="3791318"/>
            <a:ext cx="7300912" cy="253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we have so much food, we can’t possibly eat it . . .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(Until just recently we paid business people to use about 40% of our corn to make ethanol for cars.)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993400"/>
      </p:ext>
    </p:extLst>
  </p:cSld>
  <p:clrMapOvr>
    <a:masterClrMapping/>
  </p:clrMapOvr>
  <p:transition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92" y="291679"/>
            <a:ext cx="8802217" cy="6376240"/>
          </a:xfrm>
          <a:prstGeom prst="rect">
            <a:avLst/>
          </a:prstGeom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41037" y="6603590"/>
            <a:ext cx="349486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https://www.theguardian.com/food/2019/jan/10/america-cheese-surplus-production-dairy-farmers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3" y="413385"/>
            <a:ext cx="1819275" cy="40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96498"/>
      </p:ext>
    </p:extLst>
  </p:cSld>
  <p:clrMapOvr>
    <a:masterClrMapping/>
  </p:clrMapOvr>
  <p:transition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50" y="992413"/>
            <a:ext cx="1323975" cy="22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95" y="425445"/>
            <a:ext cx="7897091" cy="6231469"/>
          </a:xfrm>
          <a:prstGeom prst="rect">
            <a:avLst/>
          </a:prstGeom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861437" y="6562950"/>
            <a:ext cx="544572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http://www.mprnews.org/story/2015/09https://www.vox.com/science-and-health/2018/6/28/17515188/us-cheese-surplus-billion-pounds19/npr-food-stamps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480" y="700662"/>
            <a:ext cx="972502" cy="5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21672"/>
      </p:ext>
    </p:extLst>
  </p:cSld>
  <p:clrMapOvr>
    <a:masterClrMapping/>
  </p:clrMapOvr>
  <p:transition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33" y="306519"/>
            <a:ext cx="8587528" cy="62324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240" y="5882262"/>
            <a:ext cx="972502" cy="583501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861437" y="6562950"/>
            <a:ext cx="544572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http://www.mprnews.org/story/2015/09https://www.vox.com/science-and-health/2018/6/28/17515188/us-cheese-surplus-billion-pounds19/npr-food-stamps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683552"/>
      </p:ext>
    </p:extLst>
  </p:cSld>
  <p:clrMapOvr>
    <a:masterClrMapping/>
  </p:clrMapOvr>
  <p:transition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2338438"/>
            <a:ext cx="7300912" cy="147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food stamps . . .?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school lunches for kids . . .?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34947" y="3791318"/>
            <a:ext cx="7300912" cy="224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we have so much food, we can’t possibly eat it . . .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 So, we feed it to our cars . . .</a:t>
            </a:r>
          </a:p>
        </p:txBody>
      </p:sp>
    </p:spTree>
    <p:extLst>
      <p:ext uri="{BB962C8B-B14F-4D97-AF65-F5344CB8AC3E}">
        <p14:creationId xmlns:p14="http://schemas.microsoft.com/office/powerpoint/2010/main" val="380740082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91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2010-2026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82277" y="2685138"/>
            <a:ext cx="448056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Other</a:t>
            </a:r>
            <a:b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</a:b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Important</a:t>
            </a:r>
            <a:b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</a:b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Terms</a:t>
            </a:r>
          </a:p>
        </p:txBody>
      </p:sp>
    </p:spTree>
    <p:extLst>
      <p:ext uri="{BB962C8B-B14F-4D97-AF65-F5344CB8AC3E}">
        <p14:creationId xmlns:p14="http://schemas.microsoft.com/office/powerpoint/2010/main" val="3622252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00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/>
              <a:t> </a:t>
            </a:r>
            <a:r>
              <a:rPr lang="en-US" sz="4000" b="1" dirty="0" err="1"/>
              <a:t>eth</a:t>
            </a:r>
            <a:r>
              <a:rPr lang="en-US" sz="4000" b="1" dirty="0" err="1">
                <a:solidFill>
                  <a:srgbClr val="FF0000"/>
                </a:solidFill>
              </a:rPr>
              <a:t>ology</a:t>
            </a:r>
            <a:endParaRPr lang="en-US" sz="4000" b="1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/>
          </a:p>
          <a:p>
            <a:pPr marL="457200" lvl="1" indent="285750" eaLnBrk="1" hangingPunct="1"/>
            <a:r>
              <a:rPr lang="en-US" b="1" dirty="0">
                <a:solidFill>
                  <a:schemeClr val="bg1"/>
                </a:solidFill>
              </a:rPr>
              <a:t> comparative </a:t>
            </a:r>
            <a:r>
              <a:rPr lang="en-US" b="1" i="1" dirty="0">
                <a:solidFill>
                  <a:schemeClr val="bg1"/>
                </a:solidFill>
              </a:rPr>
              <a:t>study</a:t>
            </a:r>
            <a:r>
              <a:rPr lang="en-US" b="1" dirty="0">
                <a:solidFill>
                  <a:schemeClr val="bg1"/>
                </a:solidFill>
              </a:rPr>
              <a:t> of cultures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093044" y="864958"/>
            <a:ext cx="485775" cy="2155145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2700" y="3933352"/>
            <a:ext cx="6778625" cy="146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indent="457200">
              <a:spcBef>
                <a:spcPct val="20000"/>
              </a:spcBef>
              <a:buFontTx/>
              <a:buChar char="–"/>
              <a:defRPr/>
            </a:pPr>
            <a:r>
              <a:rPr lang="en-US" sz="2800" b="1" kern="0">
                <a:solidFill>
                  <a:srgbClr val="000000"/>
                </a:solidFill>
                <a:latin typeface="Arial"/>
              </a:rPr>
              <a:t>scientific </a:t>
            </a:r>
            <a:r>
              <a:rPr lang="en-US" sz="2800" b="1" i="1" kern="0">
                <a:solidFill>
                  <a:srgbClr val="000000"/>
                </a:solidFill>
                <a:latin typeface="Arial"/>
              </a:rPr>
              <a:t>study of the social 	behavior of animals, </a:t>
            </a:r>
            <a:r>
              <a:rPr lang="en-US" sz="2800" b="1" kern="0">
                <a:solidFill>
                  <a:srgbClr val="000000"/>
                </a:solidFill>
                <a:latin typeface="Arial"/>
              </a:rPr>
              <a:t>especially in 	their natural environments</a:t>
            </a:r>
            <a:endParaRPr lang="en-US" sz="2800" b="1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34947" y="1495158"/>
            <a:ext cx="7300912" cy="499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Until just recently we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i.e.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U.S. and state Governments)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paid business people to use about 40% of our corn to make ethanol for cars, and most states 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forced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drivers to use it in their cars . . 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5BDFA-D0E2-DF80-CE60-90A8C5F3F672}"/>
              </a:ext>
            </a:extLst>
          </p:cNvPr>
          <p:cNvSpPr txBox="1"/>
          <p:nvPr/>
        </p:nvSpPr>
        <p:spPr>
          <a:xfrm>
            <a:off x="741679" y="6401415"/>
            <a:ext cx="76807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https://www.ers.usda.gov/data-products/chart-gallery/chart-detail?chartId=58346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42045623"/>
      </p:ext>
    </p:extLst>
  </p:cSld>
  <p:clrMapOvr>
    <a:masterClrMapping/>
  </p:clrMapOvr>
  <p:transition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1" y="547658"/>
            <a:ext cx="8686800" cy="5817307"/>
          </a:xfrm>
          <a:prstGeom prst="rect">
            <a:avLst/>
          </a:prstGeom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212717" y="6603590"/>
            <a:ext cx="273664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https://www.agmrc.org/media/cms/article_1_picture_74EA1A08B9D90.png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 rot="18983169">
            <a:off x="4472657" y="5563845"/>
            <a:ext cx="1552828" cy="51816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86676"/>
      </p:ext>
    </p:extLst>
  </p:cSld>
  <p:clrMapOvr>
    <a:masterClrMapping/>
  </p:clrMapOvr>
  <p:transition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0" y="985520"/>
            <a:ext cx="8997212" cy="489712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4995564">
            <a:off x="7368256" y="2851125"/>
            <a:ext cx="1552828" cy="518160"/>
          </a:xfrm>
          <a:prstGeom prst="rightArrow">
            <a:avLst/>
          </a:prstGeom>
          <a:solidFill>
            <a:srgbClr val="FABD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33844"/>
      </p:ext>
    </p:extLst>
  </p:cSld>
  <p:clrMapOvr>
    <a:masterClrMapping/>
  </p:clrMapOvr>
  <p:transition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0" y="985520"/>
            <a:ext cx="8997212" cy="489712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4995564">
            <a:off x="7368256" y="2851125"/>
            <a:ext cx="1552828" cy="518160"/>
          </a:xfrm>
          <a:prstGeom prst="rightArrow">
            <a:avLst/>
          </a:prstGeom>
          <a:solidFill>
            <a:srgbClr val="FABD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D70B8D-D89B-20FE-5002-7A8C6A3971F9}"/>
              </a:ext>
            </a:extLst>
          </p:cNvPr>
          <p:cNvSpPr txBox="1"/>
          <p:nvPr/>
        </p:nvSpPr>
        <p:spPr>
          <a:xfrm>
            <a:off x="1421300" y="1633835"/>
            <a:ext cx="6542638" cy="437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“The USDA currently predicts 5.3 billion bushels of corn will go to ethanol production for 2023-’24.”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--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Ethanol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12 October 2023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FC6671-E254-12DD-712F-5D21FA07A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319" y="1873239"/>
            <a:ext cx="1181161" cy="419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C90CE7-4A00-DF46-0205-A254A76B254F}"/>
              </a:ext>
            </a:extLst>
          </p:cNvPr>
          <p:cNvSpPr txBox="1"/>
          <p:nvPr/>
        </p:nvSpPr>
        <p:spPr>
          <a:xfrm>
            <a:off x="3280856" y="2940676"/>
            <a:ext cx="2600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0000"/>
                </a:highlight>
                <a:uLnTx/>
                <a:uFillTx/>
                <a:latin typeface="Arial" pitchFamily="34" charset="0"/>
                <a:ea typeface="+mn-ea"/>
                <a:cs typeface="+mn-cs"/>
              </a:rPr>
              <a:t> *5.5 billion in 2025 . . .        </a:t>
            </a:r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F0C7C9-54F9-00E3-245C-B090DA4D3529}"/>
              </a:ext>
            </a:extLst>
          </p:cNvPr>
          <p:cNvSpPr txBox="1"/>
          <p:nvPr/>
        </p:nvSpPr>
        <p:spPr>
          <a:xfrm>
            <a:off x="934720" y="6326555"/>
            <a:ext cx="72745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*</a:t>
            </a:r>
            <a:r>
              <a:rPr lang="en-US" sz="1400" dirty="0">
                <a:hlinkClick r:id="rId6"/>
              </a:rPr>
              <a:t>https://energy.agwired.com/2025/08/12/more-corn-shows-need-for-ethanol-expansion/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5305633"/>
      </p:ext>
    </p:extLst>
  </p:cSld>
  <p:clrMapOvr>
    <a:masterClrMapping/>
  </p:clrMapOvr>
  <p:transition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76296F-3285-0DF0-8925-6044BC7EB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14" y="0"/>
            <a:ext cx="6650263" cy="63479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2862C2-CB13-DC31-8B7A-EC6F6E6EEC6E}"/>
              </a:ext>
            </a:extLst>
          </p:cNvPr>
          <p:cNvSpPr txBox="1"/>
          <p:nvPr/>
        </p:nvSpPr>
        <p:spPr>
          <a:xfrm>
            <a:off x="914401" y="6346145"/>
            <a:ext cx="7329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https://riseagainsthunger.org/articles/673-million-people-face-hunger-2025/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E4A266-2313-0BB7-E127-DC24A9353DD6}"/>
              </a:ext>
            </a:extLst>
          </p:cNvPr>
          <p:cNvSpPr txBox="1"/>
          <p:nvPr/>
        </p:nvSpPr>
        <p:spPr>
          <a:xfrm>
            <a:off x="624113" y="5392556"/>
            <a:ext cx="791028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/>
              <a:t>Globally, approximately 673 million people experienced hunger in 2024—that is, they literally went to bed hungry—that year. This figure represents roughly 8.2% of the world’s population.</a:t>
            </a:r>
          </a:p>
        </p:txBody>
      </p:sp>
    </p:spTree>
    <p:extLst>
      <p:ext uri="{BB962C8B-B14F-4D97-AF65-F5344CB8AC3E}">
        <p14:creationId xmlns:p14="http://schemas.microsoft.com/office/powerpoint/2010/main" val="344356826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92706" y="2450198"/>
            <a:ext cx="7558813" cy="384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Around the world folks argue that the current practice is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exactly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opposite </a:t>
            </a: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good food, environmental, 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health policy . . 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374216"/>
      </p:ext>
    </p:extLst>
  </p:cSld>
  <p:clrMapOvr>
    <a:masterClrMapping/>
  </p:clrMapOvr>
  <p:transition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563452"/>
            <a:ext cx="7300912" cy="166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annibalism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Anthropophagy)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3428390"/>
      </p:ext>
    </p:extLst>
  </p:cSld>
  <p:clrMapOvr>
    <a:masterClrMapping/>
  </p:clrMapOvr>
  <p:transition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D7F372-51A6-4A73-B9B8-193822CC2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60" y="539174"/>
            <a:ext cx="7772400" cy="5779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2B5752-361B-40FF-A0EA-13074A713866}"/>
              </a:ext>
            </a:extLst>
          </p:cNvPr>
          <p:cNvSpPr txBox="1"/>
          <p:nvPr/>
        </p:nvSpPr>
        <p:spPr>
          <a:xfrm>
            <a:off x="1236847" y="6613979"/>
            <a:ext cx="66703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https://www.nytimes.com/2020/12/07/arts/design/Ouroboros-Steak-design-museum.html?referringSource=articleShare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DBC79-F6C0-422D-979B-4318F93DE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5" y="693175"/>
            <a:ext cx="1905000" cy="276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032877-BBEA-44A2-ADE8-7840D8BF81F4}"/>
              </a:ext>
            </a:extLst>
          </p:cNvPr>
          <p:cNvSpPr txBox="1"/>
          <p:nvPr/>
        </p:nvSpPr>
        <p:spPr>
          <a:xfrm>
            <a:off x="626040" y="967684"/>
            <a:ext cx="1597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7 Dec. 2020</a:t>
            </a:r>
          </a:p>
        </p:txBody>
      </p:sp>
    </p:spTree>
    <p:extLst>
      <p:ext uri="{BB962C8B-B14F-4D97-AF65-F5344CB8AC3E}">
        <p14:creationId xmlns:p14="http://schemas.microsoft.com/office/powerpoint/2010/main" val="21856097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5644E91-AB34-DB9C-6592-4878E403E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B957C3-BA2F-7E87-4343-587DFF121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71450"/>
            <a:ext cx="8724900" cy="651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5C3AD0-5B7E-3153-2E6A-FAA1F4DB1C73}"/>
              </a:ext>
            </a:extLst>
          </p:cNvPr>
          <p:cNvSpPr txBox="1"/>
          <p:nvPr/>
        </p:nvSpPr>
        <p:spPr>
          <a:xfrm>
            <a:off x="1236847" y="6248220"/>
            <a:ext cx="667030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Amazon link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07771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F3484-C83E-59FF-9C46-88F696737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06A17-C157-F70E-6A1D-EB8931ECB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71450"/>
            <a:ext cx="8724900" cy="651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69FE5B-9F82-CDF1-C790-A32DCE97CC70}"/>
              </a:ext>
            </a:extLst>
          </p:cNvPr>
          <p:cNvSpPr txBox="1"/>
          <p:nvPr/>
        </p:nvSpPr>
        <p:spPr>
          <a:xfrm>
            <a:off x="1236847" y="6248220"/>
            <a:ext cx="667030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Amazon link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13FD21-11F5-21ED-C643-DBFB17F19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1" y="1705300"/>
            <a:ext cx="3356397" cy="502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A56981-6567-7382-A0DF-FE05AE4D1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378" y="1895475"/>
            <a:ext cx="5353797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58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690" y="1981204"/>
            <a:ext cx="6778625" cy="2862263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/>
              <a:t> primatology</a:t>
            </a:r>
          </a:p>
          <a:p>
            <a:pPr marL="0" indent="0" eaLnBrk="1" hangingPunct="1">
              <a:lnSpc>
                <a:spcPct val="40000"/>
              </a:lnSpc>
            </a:pPr>
            <a:endParaRPr lang="en-US" sz="4000" b="1"/>
          </a:p>
          <a:p>
            <a:pPr lvl="1" indent="-228600" eaLnBrk="1" hangingPunct="1"/>
            <a:r>
              <a:rPr lang="en-US" b="1"/>
              <a:t>  scientific study of the social   	behavior of</a:t>
            </a:r>
            <a:r>
              <a:rPr lang="en-US" b="1" i="1"/>
              <a:t> primates, </a:t>
            </a:r>
            <a:r>
              <a:rPr lang="en-US" b="1"/>
              <a:t>especially 	(non-human primates) apes and 	monkeys</a:t>
            </a:r>
          </a:p>
        </p:txBody>
      </p:sp>
    </p:spTree>
  </p:cSld>
  <p:clrMapOvr>
    <a:masterClrMapping/>
  </p:clrMapOvr>
  <p:transition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194" name="Picture 2" descr="26_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914400"/>
            <a:ext cx="45339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0809255"/>
      </p:ext>
    </p:extLst>
  </p:cSld>
  <p:clrMapOvr>
    <a:masterClrMapping/>
  </p:clrMapOvr>
  <p:transition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C0F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looking at each other&#10;&#10;Description automatically generated">
            <a:extLst>
              <a:ext uri="{FF2B5EF4-FFF2-40B4-BE49-F238E27FC236}">
                <a16:creationId xmlns:a16="http://schemas.microsoft.com/office/drawing/2014/main" id="{4751488F-9718-0C1C-FFB5-EB04C16AF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027" y="0"/>
            <a:ext cx="1029101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0395B2-CC42-09A9-FDFF-80C611E5EB4A}"/>
              </a:ext>
            </a:extLst>
          </p:cNvPr>
          <p:cNvSpPr txBox="1"/>
          <p:nvPr/>
        </p:nvSpPr>
        <p:spPr>
          <a:xfrm>
            <a:off x="741577" y="4564360"/>
            <a:ext cx="76612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</a:rPr>
              <a:t>Timothée</a:t>
            </a:r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3600" b="1" dirty="0" err="1">
                <a:solidFill>
                  <a:srgbClr val="FFFFFF"/>
                </a:solidFill>
              </a:rPr>
              <a:t>Chalamet</a:t>
            </a:r>
            <a:r>
              <a:rPr lang="en-US" sz="3600" b="1" dirty="0">
                <a:solidFill>
                  <a:srgbClr val="FFFFFF"/>
                </a:solidFill>
              </a:rPr>
              <a:t> Is an Angsty Teen Cannibal in the First Teaser for </a:t>
            </a:r>
            <a:r>
              <a:rPr lang="en-US" sz="3600" b="1" i="1" dirty="0">
                <a:solidFill>
                  <a:srgbClr val="FFFFFF"/>
                </a:solidFill>
              </a:rPr>
              <a:t>Bones and All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FD0DB6F3-5BE8-63D5-56B1-B4E7AAC11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978" y="6517667"/>
            <a:ext cx="482215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https://www.vogue.com/article/bones-and-all-everything-you-need-to-know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FAAD9-609D-4106-AF00-2A752F7B9661}"/>
              </a:ext>
            </a:extLst>
          </p:cNvPr>
          <p:cNvSpPr txBox="1"/>
          <p:nvPr/>
        </p:nvSpPr>
        <p:spPr>
          <a:xfrm>
            <a:off x="7869452" y="354648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1C0F18"/>
                </a:solidFill>
              </a:rPr>
              <a:t>VOGUE</a:t>
            </a:r>
            <a:endParaRPr lang="en-US" dirty="0">
              <a:solidFill>
                <a:srgbClr val="1C0F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68488"/>
      </p:ext>
    </p:extLst>
  </p:cSld>
  <p:clrMapOvr>
    <a:masterClrMapping/>
  </p:clrMapOvr>
  <p:transition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1300"/>
            <a:ext cx="9129275" cy="629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2457" y="6569562"/>
            <a:ext cx="71460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https://www.vox.com/2015/2/17/8052239/cannibalism-surprising-facts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700" y="6171168"/>
            <a:ext cx="623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 engraving depicting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Tupi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DeAgostini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5"/>
              </a:rPr>
              <a:t>Getty Images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9874336"/>
      </p:ext>
    </p:extLst>
  </p:cSld>
  <p:clrMapOvr>
    <a:masterClrMapping/>
  </p:clrMapOvr>
  <p:transition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778" y="347871"/>
            <a:ext cx="7063242" cy="61114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2457" y="6569562"/>
            <a:ext cx="71460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https://www.cnsnews.com/commentary/john-horvat-ii/uk-professors-attempt-mainstream-cannibalism-normal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700" y="971550"/>
            <a:ext cx="2882900" cy="432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898" y="3192462"/>
            <a:ext cx="4570515" cy="31321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2050" y="5620439"/>
            <a:ext cx="20383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40190"/>
      </p:ext>
    </p:extLst>
  </p:cSld>
  <p:clrMapOvr>
    <a:masterClrMapping/>
  </p:clrMapOvr>
  <p:transition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112" y="109538"/>
            <a:ext cx="6309859" cy="6364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68" y="744310"/>
            <a:ext cx="2051503" cy="4515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2457" y="6569562"/>
            <a:ext cx="71460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5"/>
              </a:rPr>
              <a:t>https://www.theguardian.com/world/2019/jun/13/briton-mails-severed-toes-to-canada-for-use-in-notorious-cocktail?CMP=Share_iOSApp_Other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8196" y="955590"/>
            <a:ext cx="1426994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13 June 2019</a:t>
            </a:r>
          </a:p>
        </p:txBody>
      </p:sp>
    </p:spTree>
    <p:extLst>
      <p:ext uri="{BB962C8B-B14F-4D97-AF65-F5344CB8AC3E}">
        <p14:creationId xmlns:p14="http://schemas.microsoft.com/office/powerpoint/2010/main" val="538729028"/>
      </p:ext>
    </p:extLst>
  </p:cSld>
  <p:clrMapOvr>
    <a:masterClrMapping/>
  </p:clrMapOvr>
  <p:transition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112" y="109538"/>
            <a:ext cx="6309859" cy="6364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468" y="744310"/>
            <a:ext cx="2051503" cy="4515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2457" y="6569562"/>
            <a:ext cx="71460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5"/>
              </a:rPr>
              <a:t>https://www.theguardian.com/world/2019/jun/13/briton-mails-severed-toes-to-canada-for-use-in-notorious-cocktail?CMP=Share_iOSApp_Other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8196" y="955590"/>
            <a:ext cx="1426994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13 June 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156" y="1783896"/>
            <a:ext cx="65055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83106"/>
      </p:ext>
    </p:extLst>
  </p:cSld>
  <p:clrMapOvr>
    <a:masterClrMapping/>
  </p:clrMapOvr>
  <p:transition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2457" y="6569562"/>
            <a:ext cx="71460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https://www.aol.com/article/2016/06/29/places-where-modern-day-cannibalism-still-exists/21421203/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637" y="323850"/>
            <a:ext cx="6562725" cy="6210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0637" y="1260390"/>
            <a:ext cx="1426994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29 June 2016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168" y="534307"/>
            <a:ext cx="6667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54872"/>
      </p:ext>
    </p:extLst>
  </p:cSld>
  <p:clrMapOvr>
    <a:masterClrMapping/>
  </p:clrMapOvr>
  <p:transition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0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0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751" y="413896"/>
            <a:ext cx="3840480" cy="575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0" y="638607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Cambridge University Press, 1986</a:t>
            </a:r>
          </a:p>
        </p:txBody>
      </p:sp>
    </p:spTree>
    <p:extLst>
      <p:ext uri="{BB962C8B-B14F-4D97-AF65-F5344CB8AC3E}">
        <p14:creationId xmlns:p14="http://schemas.microsoft.com/office/powerpoint/2010/main" val="2548220973"/>
      </p:ext>
    </p:extLst>
  </p:cSld>
  <p:clrMapOvr>
    <a:masterClrMapping/>
  </p:clrMapOvr>
  <p:transition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5" y="446089"/>
            <a:ext cx="529520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65348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http://www.bbc.com/news/world-africa-41072524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559709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37603"/>
      </p:ext>
    </p:extLst>
  </p:cSld>
  <p:clrMapOvr>
    <a:masterClrMapping/>
  </p:clrMapOvr>
  <p:transition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1700213"/>
            <a:ext cx="8229600" cy="414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65348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http://www.d.umn.edu/cla/faculty/troufs/anthfood/afcannibalism.html#title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73983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93775" y="1952625"/>
            <a:ext cx="7162800" cy="4591050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1257300" algn="l"/>
              </a:tabLst>
            </a:pPr>
            <a:r>
              <a:rPr lang="en-US" sz="4000" b="1" dirty="0"/>
              <a:t> “primatologist”</a:t>
            </a:r>
          </a:p>
          <a:p>
            <a:pPr marL="0" indent="0" eaLnBrk="1" hangingPunct="1">
              <a:lnSpc>
                <a:spcPct val="40000"/>
              </a:lnSpc>
              <a:tabLst>
                <a:tab pos="1257300" algn="l"/>
              </a:tabLst>
            </a:pPr>
            <a:endParaRPr lang="en-US" sz="4000" b="1" dirty="0"/>
          </a:p>
          <a:p>
            <a:pPr marL="800100" lvl="1" indent="-342900" eaLnBrk="1" hangingPunct="1">
              <a:lnSpc>
                <a:spcPct val="130000"/>
              </a:lnSpc>
              <a:tabLst>
                <a:tab pos="1257300" algn="l"/>
              </a:tabLst>
            </a:pPr>
            <a:r>
              <a:rPr lang="en-US" b="1" dirty="0"/>
              <a:t>usually refers to one who studies the behavior and social lives of chimpanzees, gorillas, orangutans, monkeys, etc.</a:t>
            </a:r>
          </a:p>
          <a:p>
            <a:pPr marL="800100" lvl="1" indent="-342900" eaLnBrk="1" hangingPunct="1">
              <a:lnSpc>
                <a:spcPct val="50000"/>
              </a:lnSpc>
              <a:tabLst>
                <a:tab pos="1257300" algn="l"/>
              </a:tabLst>
            </a:pPr>
            <a:endParaRPr lang="en-US" b="1" dirty="0"/>
          </a:p>
          <a:p>
            <a:pPr marL="1371600" lvl="3" eaLnBrk="1" hangingPunct="1">
              <a:lnSpc>
                <a:spcPct val="130000"/>
              </a:lnSpc>
              <a:tabLst>
                <a:tab pos="1257300" algn="l"/>
              </a:tabLst>
            </a:pPr>
            <a:r>
              <a:rPr lang="en-US" b="1" dirty="0"/>
              <a:t>e.g., Jane </a:t>
            </a:r>
            <a:r>
              <a:rPr lang="en-US" b="1" dirty="0" err="1"/>
              <a:t>Goodall</a:t>
            </a:r>
            <a:r>
              <a:rPr lang="en-US" b="1" dirty="0"/>
              <a:t>, Diane </a:t>
            </a:r>
            <a:r>
              <a:rPr lang="en-US" b="1" dirty="0" err="1"/>
              <a:t>Fossy</a:t>
            </a:r>
            <a:endParaRPr lang="en-US" b="1" dirty="0"/>
          </a:p>
          <a:p>
            <a:pPr marL="1371600" lvl="3" eaLnBrk="1" hangingPunct="1">
              <a:lnSpc>
                <a:spcPct val="130000"/>
              </a:lnSpc>
              <a:buFontTx/>
              <a:buNone/>
              <a:tabLst>
                <a:tab pos="1257300" algn="l"/>
              </a:tabLst>
            </a:pPr>
            <a:r>
              <a:rPr lang="en-US" b="1" dirty="0"/>
              <a:t>		</a:t>
            </a:r>
            <a:r>
              <a:rPr lang="en-US" b="1" dirty="0" err="1"/>
              <a:t>Birute</a:t>
            </a:r>
            <a:r>
              <a:rPr lang="en-US" b="1" dirty="0"/>
              <a:t> </a:t>
            </a:r>
            <a:r>
              <a:rPr lang="en-US" b="1" dirty="0" err="1"/>
              <a:t>Galdikas-Brindamour</a:t>
            </a:r>
            <a:endParaRPr lang="en-US" b="1" dirty="0"/>
          </a:p>
        </p:txBody>
      </p:sp>
    </p:spTree>
  </p:cSld>
  <p:clrMapOvr>
    <a:masterClrMapping/>
  </p:clrMapOvr>
  <p:transition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97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4450665"/>
      </p:ext>
    </p:extLst>
  </p:cSld>
  <p:clrMapOvr>
    <a:masterClrMapping/>
  </p:clrMapOvr>
  <p:transition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762000"/>
            <a:ext cx="55054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65119" y="655236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http://www.theguardian.com/science/2015/jun/10/brains-helped-papua-new-guinea-tribe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19" y="1487943"/>
            <a:ext cx="25527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54635" y="1908796"/>
            <a:ext cx="14269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10 June 2015</a:t>
            </a:r>
          </a:p>
        </p:txBody>
      </p:sp>
    </p:spTree>
    <p:extLst>
      <p:ext uri="{BB962C8B-B14F-4D97-AF65-F5344CB8AC3E}">
        <p14:creationId xmlns:p14="http://schemas.microsoft.com/office/powerpoint/2010/main" val="1700594634"/>
      </p:ext>
    </p:extLst>
  </p:cSld>
  <p:clrMapOvr>
    <a:masterClrMapping/>
  </p:clrMapOvr>
  <p:transition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026" name="Text Box 2"/>
          <p:cNvSpPr txBox="1">
            <a:spLocks noChangeArrowheads="1"/>
          </p:cNvSpPr>
          <p:nvPr/>
        </p:nvSpPr>
        <p:spPr bwMode="auto">
          <a:xfrm>
            <a:off x="1787531" y="6578641"/>
            <a:ext cx="55700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http://english.pravda.ru/science/19/94/377/14863_cannibalism.html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53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0977109"/>
      </p:ext>
    </p:extLst>
  </p:cSld>
  <p:clrMapOvr>
    <a:masterClrMapping/>
  </p:clrMapOvr>
  <p:transition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4046" y="6248400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Simon &amp; Schuster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5621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85775" y="458299"/>
            <a:ext cx="8172450" cy="89255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Cannibalism from an Anthropological viewpoint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Felipe Fernández-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Armesto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326928"/>
      </p:ext>
    </p:extLst>
  </p:cSld>
  <p:clrMapOvr>
    <a:masterClrMapping/>
  </p:clrMapOvr>
  <p:transition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62" y="447681"/>
            <a:ext cx="473795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397006" y="6549572"/>
            <a:ext cx="63161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http://www.bbc.com/news/science-environment-40886748?ocid=global_bbccom_email_10082017_top+news+stories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559709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1659"/>
      </p:ext>
    </p:extLst>
  </p:cSld>
  <p:clrMapOvr>
    <a:masterClrMapping/>
  </p:clrMapOvr>
  <p:transition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9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9535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sz="3600" b="1" i="0" dirty="0">
                <a:solidFill>
                  <a:srgbClr val="BADDE1"/>
                </a:solidFill>
              </a:rPr>
              <a:t>cannibalism</a:t>
            </a:r>
            <a:endParaRPr lang="en-US" sz="4800" b="1" dirty="0">
              <a:solidFill>
                <a:srgbClr val="BADDE1"/>
              </a:solidFill>
            </a:endParaRPr>
          </a:p>
        </p:txBody>
      </p:sp>
      <p:sp>
        <p:nvSpPr>
          <p:cNvPr id="1166338" name="Text Box 3"/>
          <p:cNvSpPr txBox="1">
            <a:spLocks noChangeArrowheads="1"/>
          </p:cNvSpPr>
          <p:nvPr/>
        </p:nvSpPr>
        <p:spPr bwMode="auto">
          <a:xfrm>
            <a:off x="914400" y="3429000"/>
            <a:ext cx="73152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Bones Offer Evidence of a Neanderthal - Eat - Neanderthal World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”</a:t>
            </a:r>
          </a:p>
          <a:p>
            <a:pPr marL="0" marR="0" lvl="0" indent="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Char char="•"/>
              <a:tabLst>
                <a:tab pos="171450" algn="l"/>
              </a:tabLst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78 fragments from 6 skeletons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100,000 ybp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342900" algn="ctr" defTabSz="914400" rtl="0" eaLnBrk="0" fontAlgn="base" latinLnBrk="0" hangingPunct="0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30 September 1999</a:t>
            </a:r>
          </a:p>
        </p:txBody>
      </p:sp>
      <p:sp>
        <p:nvSpPr>
          <p:cNvPr id="1166339" name="Text Box 4"/>
          <p:cNvSpPr txBox="1">
            <a:spLocks noChangeArrowheads="1"/>
          </p:cNvSpPr>
          <p:nvPr/>
        </p:nvSpPr>
        <p:spPr bwMode="auto">
          <a:xfrm>
            <a:off x="457201" y="2525713"/>
            <a:ext cx="8210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Moula-Gercy, France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06517"/>
      </p:ext>
    </p:extLst>
  </p:cSld>
  <p:clrMapOvr>
    <a:masterClrMapping/>
  </p:clrMapOvr>
  <p:transition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Text Box 2"/>
          <p:cNvSpPr txBox="1">
            <a:spLocks noChangeArrowheads="1"/>
          </p:cNvSpPr>
          <p:nvPr/>
        </p:nvSpPr>
        <p:spPr bwMode="auto">
          <a:xfrm>
            <a:off x="2543612" y="6389918"/>
            <a:ext cx="40446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http://dsc.discovery.com/news/2008/02/27/neanderthal-cannibalism.html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287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03275"/>
            <a:ext cx="7589838" cy="5292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2219067"/>
      </p:ext>
    </p:extLst>
  </p:cSld>
  <p:clrMapOvr>
    <a:masterClrMapping/>
  </p:clrMapOvr>
  <p:transition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Text Box 2"/>
          <p:cNvSpPr txBox="1">
            <a:spLocks noChangeArrowheads="1"/>
          </p:cNvSpPr>
          <p:nvPr/>
        </p:nvSpPr>
        <p:spPr bwMode="auto">
          <a:xfrm>
            <a:off x="2354924" y="6389918"/>
            <a:ext cx="44438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http://news.nationalgeographic.com/news/2008/06/080604-human-sacrifice.html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318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696917"/>
            <a:ext cx="7772400" cy="54752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1197702"/>
      </p:ext>
    </p:extLst>
  </p:cSld>
  <p:clrMapOvr>
    <a:masterClrMapping/>
  </p:clrMapOvr>
  <p:transition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332922"/>
            <a:ext cx="576262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559709"/>
            <a:ext cx="1270000" cy="6096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979032" y="6564086"/>
            <a:ext cx="31582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5"/>
              </a:rPr>
              <a:t>http://www.bbc.com/news/entertainment-arts-39329561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781345"/>
      </p:ext>
    </p:extLst>
  </p:cSld>
  <p:clrMapOvr>
    <a:masterClrMapping/>
  </p:clrMapOvr>
  <p:transition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6_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95367"/>
            <a:ext cx="49530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26_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505242"/>
            <a:ext cx="586740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124679" y="1753702"/>
            <a:ext cx="36002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“survival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cannibalism”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01716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8893" y="437238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53587" y="6237518"/>
            <a:ext cx="300447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Grand Central Publishing, 2006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793" y="4886592"/>
            <a:ext cx="77724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Jane Goodall (1934-2025) is the most famous primatologist of all time</a:t>
            </a:r>
          </a:p>
        </p:txBody>
      </p:sp>
    </p:spTree>
  </p:cSld>
  <p:clrMapOvr>
    <a:masterClrMapping/>
  </p:clrMapOvr>
  <p:transition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8" name="Text Box 4"/>
          <p:cNvSpPr txBox="1">
            <a:spLocks noChangeArrowheads="1"/>
          </p:cNvSpPr>
          <p:nvPr/>
        </p:nvSpPr>
        <p:spPr bwMode="auto">
          <a:xfrm>
            <a:off x="790186" y="2552701"/>
            <a:ext cx="345517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Stephen King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“Survivor Type”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1985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383429" name="Picture 5" descr="C:\www\anth1604\images_temp\Skeleton_Crew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8078" y="685800"/>
            <a:ext cx="3235325" cy="5429250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781529" y="5087452"/>
            <a:ext cx="36002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“survival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cannibalism”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794613"/>
      </p:ext>
    </p:extLst>
  </p:cSld>
  <p:clrMapOvr>
    <a:masterClrMapping/>
  </p:clrMapOvr>
  <p:transition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242" name="Picture 3" descr="sil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2" y="228600"/>
            <a:ext cx="44069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800829" y="3925402"/>
            <a:ext cx="36002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“gustatory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cannibalism”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70254"/>
      </p:ext>
    </p:extLst>
  </p:cSld>
  <p:clrMapOvr>
    <a:masterClrMapping/>
  </p:clrMapOvr>
  <p:transition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81151" y="3715852"/>
            <a:ext cx="4743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“ritual cannibalism”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664980"/>
      </p:ext>
    </p:extLst>
  </p:cSld>
  <p:clrMapOvr>
    <a:masterClrMapping/>
  </p:clrMapOvr>
  <p:transition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4"/>
            <a:ext cx="7300912" cy="570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cultural relativism?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stealing peoples’ land and property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infant cranial deformation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Aztec human heart sacrifice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cannibalism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selling and eating children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insects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dogs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717448" y="4499658"/>
            <a:ext cx="5685852" cy="2000548"/>
          </a:xfrm>
          <a:prstGeom prst="rect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e.g., Aztecs must sacrifice and eat humans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order to please the gods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order that the gods allow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sun to rise each day,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that the world doesn’t end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81151" y="3715852"/>
            <a:ext cx="474345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“ritual cannibalism”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933593"/>
      </p:ext>
    </p:extLst>
  </p:cSld>
  <p:clrMapOvr>
    <a:masterClrMapping/>
  </p:clrMapOvr>
  <p:transition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how about other forms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3563452"/>
            <a:ext cx="7300912" cy="89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extreme cuisine . . .?</a:t>
            </a:r>
          </a:p>
        </p:txBody>
      </p:sp>
    </p:spTree>
    <p:extLst>
      <p:ext uri="{BB962C8B-B14F-4D97-AF65-F5344CB8AC3E}">
        <p14:creationId xmlns:p14="http://schemas.microsoft.com/office/powerpoint/2010/main" val="3334004895"/>
      </p:ext>
    </p:extLst>
  </p:cSld>
  <p:clrMapOvr>
    <a:masterClrMapping/>
  </p:clrMapOvr>
  <p:transition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EC7034F5-D5B2-49E3-AA38-798A0330F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79" y="-2886"/>
            <a:ext cx="7543800" cy="6887816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38A91668-B9A0-469B-B509-87A7AD178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037" y="181140"/>
            <a:ext cx="6400800" cy="17416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1372B20-B262-4596-BCF3-B45FF7B1B176}"/>
              </a:ext>
            </a:extLst>
          </p:cNvPr>
          <p:cNvSpPr/>
          <p:nvPr/>
        </p:nvSpPr>
        <p:spPr>
          <a:xfrm>
            <a:off x="6164755" y="1118448"/>
            <a:ext cx="148790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23 December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012128-3EB0-4DA6-A005-3A604EA00AEA}"/>
              </a:ext>
            </a:extLst>
          </p:cNvPr>
          <p:cNvSpPr txBox="1"/>
          <p:nvPr/>
        </p:nvSpPr>
        <p:spPr>
          <a:xfrm>
            <a:off x="770018" y="5998227"/>
            <a:ext cx="76685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8BF8B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This wild boar carnitas was made from a recipe by Texas-based chef and hunter Jesse Griffiths. Feral hogs are one of the destructive invasive species increasingly appearing on high-end restaurant menus.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BCC3529A-1F7C-41DA-B34C-37A82BE1D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992" y="6625046"/>
            <a:ext cx="540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Source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4691EE-6334-44AB-9C2E-122D6BDEA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84" y="737496"/>
            <a:ext cx="1269841" cy="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25951"/>
      </p:ext>
    </p:extLst>
  </p:cSld>
  <p:clrMapOvr>
    <a:masterClrMapping/>
  </p:clrMapOvr>
  <p:transition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78" y="724421"/>
            <a:ext cx="7907682" cy="595402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309992" y="6625046"/>
            <a:ext cx="5405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Source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8242" y="1283454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 December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20" y="244956"/>
            <a:ext cx="833120" cy="3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25832"/>
      </p:ext>
    </p:extLst>
  </p:cSld>
  <p:clrMapOvr>
    <a:masterClrMapping/>
  </p:clrMapOvr>
  <p:transition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49112" y="6574246"/>
            <a:ext cx="43380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https://gastropod.com/are-insect-guts-the-secret-to-the-most-delicious-kimchi/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472" y="420492"/>
            <a:ext cx="6505054" cy="6118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766" y="1339077"/>
            <a:ext cx="2270760" cy="43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25404"/>
      </p:ext>
    </p:extLst>
  </p:cSld>
  <p:clrMapOvr>
    <a:masterClrMapping/>
  </p:clrMapOvr>
  <p:transition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49112" y="6574246"/>
            <a:ext cx="43380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https://gastropod.com/are-insect-guts-the-secret-to-the-most-delicious-kimchi/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1" y="-378737"/>
            <a:ext cx="9177409" cy="70616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6251" y="4270075"/>
            <a:ext cx="694401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Ortolans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(or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ortolan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buntings)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were said to be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French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, Helvetica, sans-serif"/>
                <a:ea typeface="+mn-ea"/>
                <a:cs typeface="+mn-cs"/>
              </a:rPr>
              <a:t>president François Mitterrand’s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, Helvetica, sans-serif"/>
                <a:ea typeface="+mn-ea"/>
                <a:cs typeface="+mn-cs"/>
              </a:rPr>
              <a:t>favorite dish.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564039"/>
      </p:ext>
    </p:extLst>
  </p:cSld>
  <p:clrMapOvr>
    <a:masterClrMapping/>
  </p:clrMapOvr>
  <p:transition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49112" y="6574246"/>
            <a:ext cx="43380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https://gastropod.com/are-insect-guts-the-secret-to-the-most-delicious-kimchi/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1" y="-378737"/>
            <a:ext cx="9177409" cy="70616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6251" y="4270075"/>
            <a:ext cx="694401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Ortolans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(or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ortolan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buntings)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were said to be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French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, Helvetica, sans-serif"/>
                <a:ea typeface="+mn-ea"/>
                <a:cs typeface="+mn-cs"/>
              </a:rPr>
              <a:t>president François Mitterrand’s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, Helvetica, sans-serif"/>
                <a:ea typeface="+mn-ea"/>
                <a:cs typeface="+mn-cs"/>
              </a:rPr>
              <a:t>favorite dish.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88" y="2494047"/>
            <a:ext cx="7536788" cy="394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0989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27138" y="2867025"/>
            <a:ext cx="7162800" cy="3479800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/>
              <a:t> “primates” include</a:t>
            </a:r>
          </a:p>
          <a:p>
            <a:pPr marL="0" indent="0" eaLnBrk="1" hangingPunct="1">
              <a:lnSpc>
                <a:spcPct val="70000"/>
              </a:lnSpc>
            </a:pPr>
            <a:endParaRPr lang="en-US" sz="2800" b="1" dirty="0"/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/>
              <a:t> </a:t>
            </a:r>
            <a:r>
              <a:rPr lang="en-US" sz="2800" b="1" dirty="0" err="1"/>
              <a:t>prosimians</a:t>
            </a:r>
            <a:r>
              <a:rPr lang="en-US" sz="2800" b="1" dirty="0"/>
              <a:t> (“pre-monkeys”)</a:t>
            </a:r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/>
              <a:t> monkeys</a:t>
            </a:r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/>
              <a:t> apes</a:t>
            </a:r>
          </a:p>
          <a:p>
            <a:pPr marL="914400" lvl="2" indent="0" eaLnBrk="1" hangingPunct="1">
              <a:lnSpc>
                <a:spcPct val="120000"/>
              </a:lnSpc>
            </a:pPr>
            <a:r>
              <a:rPr lang="en-US" sz="2800" b="1" dirty="0"/>
              <a:t> </a:t>
            </a:r>
            <a:r>
              <a:rPr lang="en-US" sz="2800" b="1" i="1" dirty="0"/>
              <a:t>and also humans</a:t>
            </a:r>
          </a:p>
        </p:txBody>
      </p:sp>
    </p:spTree>
  </p:cSld>
  <p:clrMapOvr>
    <a:masterClrMapping/>
  </p:clrMapOvr>
  <p:transition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0" y="2463578"/>
            <a:ext cx="8229600" cy="206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1528" y="5536355"/>
            <a:ext cx="872475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National Geographic Video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http://video.nationalgeographic.com/video/skorea-liveoctopus-pp?source=relatedvideo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21544" y="1879794"/>
            <a:ext cx="7300912" cy="56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 for example,</a:t>
            </a:r>
          </a:p>
        </p:txBody>
      </p:sp>
      <p:sp>
        <p:nvSpPr>
          <p:cNvPr id="5" name="Rectangle 4"/>
          <p:cNvSpPr/>
          <p:nvPr/>
        </p:nvSpPr>
        <p:spPr>
          <a:xfrm>
            <a:off x="722053" y="4489826"/>
            <a:ext cx="7723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watch this short video . . 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344125"/>
      </p:ext>
    </p:extLst>
  </p:cSld>
  <p:clrMapOvr>
    <a:masterClrMapping/>
  </p:clrMapOvr>
  <p:transition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2786763"/>
            <a:ext cx="6778625" cy="178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 “extreme” treats include things like . . 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053774"/>
      </p:ext>
    </p:extLst>
  </p:cSld>
  <p:clrMapOvr>
    <a:masterClrMapping/>
  </p:clrMapOvr>
  <p:transition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http://www.bbc.com/travel/story/20160620-weird-foods-only-a-local-could-love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1204"/>
            <a:ext cx="8229600" cy="599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45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96445"/>
      </p:ext>
    </p:extLst>
  </p:cSld>
  <p:clrMapOvr>
    <a:masterClrMapping/>
  </p:clrMapOvr>
  <p:transition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http://www.bbc.com/travel/story/20160620-weird-foods-only-a-local-could-love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4504"/>
            <a:ext cx="1270000" cy="609600"/>
          </a:xfrm>
          <a:prstGeom prst="rect">
            <a:avLst/>
          </a:prstGeom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647700"/>
            <a:ext cx="8229600" cy="568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762155"/>
      </p:ext>
    </p:extLst>
  </p:cSld>
  <p:clrMapOvr>
    <a:masterClrMapping/>
  </p:clrMapOvr>
  <p:transition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http://www.bbc.com/travel/story/20160620-weird-foods-only-a-local-could-love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39" y="680289"/>
            <a:ext cx="8229600" cy="566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45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68545"/>
      </p:ext>
    </p:extLst>
  </p:cSld>
  <p:clrMapOvr>
    <a:masterClrMapping/>
  </p:clrMapOvr>
  <p:transition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http://www.bbc.com/travel/story/20160620-weird-foods-only-a-local-could-love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" y="657904"/>
            <a:ext cx="8229600" cy="572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45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0335"/>
      </p:ext>
    </p:extLst>
  </p:cSld>
  <p:clrMapOvr>
    <a:masterClrMapping/>
  </p:clrMapOvr>
  <p:transition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http://www.bbc.com/travel/story/20160620-weird-foods-only-a-local-could-love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663484"/>
            <a:ext cx="8229600" cy="57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45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08783"/>
      </p:ext>
    </p:extLst>
  </p:cSld>
  <p:clrMapOvr>
    <a:masterClrMapping/>
  </p:clrMapOvr>
  <p:transition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http://www.bbc.com/travel/story/20160620-weird-foods-only-a-local-could-love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03105"/>
            <a:ext cx="8229600" cy="56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24504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28211"/>
      </p:ext>
    </p:extLst>
  </p:cSld>
  <p:clrMapOvr>
    <a:masterClrMapping/>
  </p:clrMapOvr>
  <p:transition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https://www.livescience.com/63831-squirrel-brains-rare-disorder-creutzfeldt-jakob-disease.html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371475"/>
            <a:ext cx="5753100" cy="6115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456" y="1156053"/>
            <a:ext cx="1724662" cy="307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3506" y="1507314"/>
            <a:ext cx="204923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 July 2019</a:t>
            </a:r>
          </a:p>
        </p:txBody>
      </p:sp>
    </p:spTree>
    <p:extLst>
      <p:ext uri="{BB962C8B-B14F-4D97-AF65-F5344CB8AC3E}">
        <p14:creationId xmlns:p14="http://schemas.microsoft.com/office/powerpoint/2010/main" val="857773390"/>
      </p:ext>
    </p:extLst>
  </p:cSld>
  <p:clrMapOvr>
    <a:masterClrMapping/>
  </p:clrMapOvr>
  <p:transition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7224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27138" y="2867025"/>
            <a:ext cx="7162800" cy="3479800"/>
          </a:xfrm>
        </p:spPr>
        <p:txBody>
          <a:bodyPr>
            <a:spAutoFit/>
          </a:bodyPr>
          <a:lstStyle/>
          <a:p>
            <a:pPr marL="0" indent="0" eaLnBrk="1" hangingPunct="1">
              <a:defRPr/>
            </a:pPr>
            <a:r>
              <a:rPr lang="en-US" sz="4000" b="1" dirty="0">
                <a:solidFill>
                  <a:schemeClr val="accent5">
                    <a:lumMod val="90000"/>
                  </a:schemeClr>
                </a:solidFill>
              </a:rPr>
              <a:t> “primates”</a:t>
            </a:r>
          </a:p>
          <a:p>
            <a:pPr marL="0" indent="0" eaLnBrk="1" hangingPunct="1">
              <a:lnSpc>
                <a:spcPct val="70000"/>
              </a:lnSpc>
              <a:defRPr/>
            </a:pPr>
            <a:endParaRPr lang="en-US" sz="2800" b="1" dirty="0">
              <a:solidFill>
                <a:schemeClr val="accent5">
                  <a:lumMod val="90000"/>
                </a:schemeClr>
              </a:solidFill>
            </a:endParaRP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90000"/>
                  </a:schemeClr>
                </a:solidFill>
              </a:rPr>
              <a:t>prosimians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</a:rPr>
              <a:t> (“pre-monkeys”)</a:t>
            </a: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</a:rPr>
              <a:t> monkeys</a:t>
            </a: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</a:rPr>
              <a:t> apes</a:t>
            </a:r>
          </a:p>
          <a:p>
            <a:pPr marL="914400" lvl="2" indent="0" eaLnBrk="1" hangingPunct="1">
              <a:lnSpc>
                <a:spcPct val="120000"/>
              </a:lnSpc>
              <a:defRPr/>
            </a:pPr>
            <a:r>
              <a:rPr lang="en-US" sz="2800" b="1" dirty="0"/>
              <a:t> </a:t>
            </a:r>
            <a:r>
              <a:rPr lang="en-US" sz="2800" b="1" i="1" dirty="0"/>
              <a:t>and also humans</a:t>
            </a:r>
          </a:p>
        </p:txBody>
      </p:sp>
      <p:sp>
        <p:nvSpPr>
          <p:cNvPr id="5" name="Rectangle 4"/>
          <p:cNvSpPr/>
          <p:nvPr/>
        </p:nvSpPr>
        <p:spPr>
          <a:xfrm>
            <a:off x="4323362" y="2863334"/>
            <a:ext cx="1978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>
                <a:solidFill>
                  <a:srgbClr val="BADDE1"/>
                </a:solidFill>
                <a:latin typeface="Arial"/>
              </a:rPr>
              <a:t>include</a:t>
            </a:r>
            <a:endParaRPr lang="en-US" dirty="0">
              <a:solidFill>
                <a:srgbClr val="BADDE1"/>
              </a:solidFill>
            </a:endParaRPr>
          </a:p>
        </p:txBody>
      </p:sp>
    </p:spTree>
  </p:cSld>
  <p:clrMapOvr>
    <a:masterClrMapping/>
  </p:clrMapOvr>
  <p:transition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cultural relativism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stealing peoples’ land and property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infant cranial deformation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Aztec human heart sacrifice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cannibalism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selling and eating children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insects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dogs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4472433"/>
      </p:ext>
    </p:extLst>
  </p:cSld>
  <p:clrMapOvr>
    <a:masterClrMapping/>
  </p:clrMapOvr>
  <p:transition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cultural relativism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stealing peoples’ land and property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infant cranial deformation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Aztec human heart sacrifice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cannibalism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selling and eating children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insects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dogs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85115"/>
            <a:ext cx="5867400" cy="6328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65667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https://people.com/pets/how-to-stop-yulin-dog-meat-festival/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50" y="2093912"/>
            <a:ext cx="110490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41218"/>
      </p:ext>
    </p:extLst>
  </p:cSld>
  <p:clrMapOvr>
    <a:masterClrMapping/>
  </p:clrMapOvr>
  <p:transition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85115"/>
            <a:ext cx="5867400" cy="6328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65667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https://people.com/pets/how-to-stop-yulin-dog-meat-festival/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50" y="2093912"/>
            <a:ext cx="1104900" cy="6381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5360" y="441236"/>
            <a:ext cx="7178040" cy="3354765"/>
          </a:xfrm>
          <a:prstGeom prst="rect">
            <a:avLst/>
          </a:prstGeom>
          <a:solidFill>
            <a:srgbClr val="FFC000"/>
          </a:solidFill>
          <a:ln w="76200">
            <a:solidFill>
              <a:srgbClr val="9C0001"/>
            </a:solidFill>
          </a:ln>
        </p:spPr>
        <p:txBody>
          <a:bodyPr wrap="square" lIns="457200" tIns="457200" rIns="457200" bIns="4572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 estimated 10,000 pets are killed each year.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Chinese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Yulin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Meat Festival is not endorsed by the local government, but it is also not illegal. </a:t>
            </a:r>
          </a:p>
        </p:txBody>
      </p:sp>
    </p:spTree>
    <p:extLst>
      <p:ext uri="{BB962C8B-B14F-4D97-AF65-F5344CB8AC3E}">
        <p14:creationId xmlns:p14="http://schemas.microsoft.com/office/powerpoint/2010/main" val="102328269"/>
      </p:ext>
    </p:extLst>
  </p:cSld>
  <p:clrMapOvr>
    <a:masterClrMapping/>
  </p:clrMapOvr>
  <p:transition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C599D340-1EBD-4151-8EA3-CD9E7E22F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22" y="152595"/>
            <a:ext cx="8686800" cy="6231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84E2CA-CBB4-4FB8-B300-CBC86DEDD5FB}"/>
              </a:ext>
            </a:extLst>
          </p:cNvPr>
          <p:cNvSpPr txBox="1"/>
          <p:nvPr/>
        </p:nvSpPr>
        <p:spPr>
          <a:xfrm>
            <a:off x="2286004" y="659583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https://www.bbc.com/news/av/world-asia-53514915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4D6AD-216E-45CE-900F-8BF0657B5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46" y="400251"/>
            <a:ext cx="12700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DDD80D-D3B8-4E0A-B790-C898AB77C7E8}"/>
              </a:ext>
            </a:extLst>
          </p:cNvPr>
          <p:cNvSpPr txBox="1"/>
          <p:nvPr/>
        </p:nvSpPr>
        <p:spPr>
          <a:xfrm>
            <a:off x="7336856" y="1101716"/>
            <a:ext cx="1535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25 July 2020</a:t>
            </a:r>
          </a:p>
        </p:txBody>
      </p:sp>
    </p:spTree>
    <p:extLst>
      <p:ext uri="{BB962C8B-B14F-4D97-AF65-F5344CB8AC3E}">
        <p14:creationId xmlns:p14="http://schemas.microsoft.com/office/powerpoint/2010/main" val="3040582009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cultural relativism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stealing peoples’ land and property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infant cranial deformation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Aztec human heart sacrifice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cannibalism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selling and eating children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insects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dogs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horses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08901"/>
      </p:ext>
    </p:extLst>
  </p:cSld>
  <p:clrMapOvr>
    <a:masterClrMapping/>
  </p:clrMapOvr>
  <p:transition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cultural relativism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stealing peoples’ land and property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infant cranial deformation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Aztec human heart sacrifice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cannibalism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selling and eating children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insects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dogs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horses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80A5AE-CBF8-4828-AFD7-28CD7C15CBC7}"/>
              </a:ext>
            </a:extLst>
          </p:cNvPr>
          <p:cNvSpPr txBox="1"/>
          <p:nvPr/>
        </p:nvSpPr>
        <p:spPr>
          <a:xfrm>
            <a:off x="5397398" y="5843155"/>
            <a:ext cx="75328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Wikipedia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grass, horse, outdoor, field&#10;&#10;Description automatically generated">
            <a:extLst>
              <a:ext uri="{FF2B5EF4-FFF2-40B4-BE49-F238E27FC236}">
                <a16:creationId xmlns:a16="http://schemas.microsoft.com/office/drawing/2014/main" id="{A45A71FC-D638-4669-8C99-F144A03BF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0" y="3068406"/>
            <a:ext cx="5486400" cy="30892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EABE45-9823-4B42-AE41-53B5E01BFA26}"/>
              </a:ext>
            </a:extLst>
          </p:cNvPr>
          <p:cNvSpPr txBox="1"/>
          <p:nvPr/>
        </p:nvSpPr>
        <p:spPr>
          <a:xfrm>
            <a:off x="3580293" y="5843155"/>
            <a:ext cx="75328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Source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4738"/>
      </p:ext>
    </p:extLst>
  </p:cSld>
  <p:clrMapOvr>
    <a:masterClrMapping/>
  </p:clrMapOvr>
  <p:transition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cultural relativism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stealing peoples’ land and property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infant cranial deformation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Aztec human heart sacrifice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cannibalism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selling and eating children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insects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dogs</a:t>
            </a:r>
          </a:p>
          <a:p>
            <a:pPr marL="742950" marR="0" lvl="1" indent="-28575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eating horses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 piece of meat on a plate&#10;&#10;Description automatically generated with low confidence">
            <a:extLst>
              <a:ext uri="{FF2B5EF4-FFF2-40B4-BE49-F238E27FC236}">
                <a16:creationId xmlns:a16="http://schemas.microsoft.com/office/drawing/2014/main" id="{09BB435D-5CD0-48F1-B479-B0DE20068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5" y="2052496"/>
            <a:ext cx="5486400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80A5AE-CBF8-4828-AFD7-28CD7C15CBC7}"/>
              </a:ext>
            </a:extLst>
          </p:cNvPr>
          <p:cNvSpPr txBox="1"/>
          <p:nvPr/>
        </p:nvSpPr>
        <p:spPr>
          <a:xfrm>
            <a:off x="5397398" y="5843155"/>
            <a:ext cx="75328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Wikipedia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77298"/>
      </p:ext>
    </p:extLst>
  </p:cSld>
  <p:clrMapOvr>
    <a:masterClrMapping/>
  </p:clrMapOvr>
  <p:transition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13CD2-6FF1-810E-C03A-C46E1465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049" y="408277"/>
            <a:ext cx="6858000" cy="6146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EB43AA-4032-E303-2434-1859AF311FE7}"/>
              </a:ext>
            </a:extLst>
          </p:cNvPr>
          <p:cNvSpPr txBox="1"/>
          <p:nvPr/>
        </p:nvSpPr>
        <p:spPr>
          <a:xfrm>
            <a:off x="886139" y="6511281"/>
            <a:ext cx="73697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https://www.theatlantic.com/technology/archive/2017/06/horse-meat/529665/?utm_source=email&amp;utm_medium=social&amp;utm_campaign=share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0C9DB5-9985-954E-4986-385483BA0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76" y="403219"/>
            <a:ext cx="1828800" cy="457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D8D001-EB14-2ADE-EE2B-117EEE31962E}"/>
              </a:ext>
            </a:extLst>
          </p:cNvPr>
          <p:cNvSpPr txBox="1"/>
          <p:nvPr/>
        </p:nvSpPr>
        <p:spPr>
          <a:xfrm>
            <a:off x="2272309" y="229183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June 2017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74226603"/>
      </p:ext>
    </p:extLst>
  </p:cSld>
  <p:clrMapOvr>
    <a:masterClrMapping/>
  </p:clrMapOvr>
  <p:transition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3" y="513398"/>
            <a:ext cx="8933815" cy="590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79351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AutoShape 3"/>
          <p:cNvSpPr>
            <a:spLocks noChangeArrowheads="1"/>
          </p:cNvSpPr>
          <p:nvPr/>
        </p:nvSpPr>
        <p:spPr bwMode="auto">
          <a:xfrm>
            <a:off x="2914652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35" name="AutoShape 4"/>
          <p:cNvSpPr>
            <a:spLocks noChangeArrowheads="1"/>
          </p:cNvSpPr>
          <p:nvPr/>
        </p:nvSpPr>
        <p:spPr bwMode="auto">
          <a:xfrm>
            <a:off x="2533652" y="4133735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36" name="AutoShape 5"/>
          <p:cNvSpPr>
            <a:spLocks noChangeArrowheads="1"/>
          </p:cNvSpPr>
          <p:nvPr/>
        </p:nvSpPr>
        <p:spPr bwMode="auto">
          <a:xfrm flipV="1">
            <a:off x="1847852" y="5495810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37" name="AutoShape 6"/>
          <p:cNvSpPr>
            <a:spLocks noChangeArrowheads="1"/>
          </p:cNvSpPr>
          <p:nvPr/>
        </p:nvSpPr>
        <p:spPr bwMode="auto">
          <a:xfrm>
            <a:off x="1847852" y="6448310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38" name="AutoShape 7"/>
          <p:cNvSpPr>
            <a:spLocks noChangeArrowheads="1"/>
          </p:cNvSpPr>
          <p:nvPr/>
        </p:nvSpPr>
        <p:spPr bwMode="auto">
          <a:xfrm>
            <a:off x="2495550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39" name="AutoShape 8"/>
          <p:cNvSpPr>
            <a:spLocks noChangeArrowheads="1"/>
          </p:cNvSpPr>
          <p:nvPr/>
        </p:nvSpPr>
        <p:spPr bwMode="auto">
          <a:xfrm>
            <a:off x="3181350" y="488621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40" name="AutoShape 9"/>
          <p:cNvSpPr>
            <a:spLocks noChangeArrowheads="1"/>
          </p:cNvSpPr>
          <p:nvPr/>
        </p:nvSpPr>
        <p:spPr bwMode="auto">
          <a:xfrm>
            <a:off x="3238501" y="51719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41" name="AutoShape 10"/>
          <p:cNvSpPr>
            <a:spLocks noChangeArrowheads="1"/>
          </p:cNvSpPr>
          <p:nvPr/>
        </p:nvSpPr>
        <p:spPr bwMode="auto">
          <a:xfrm>
            <a:off x="2724150" y="52100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42" name="Text Box 13"/>
          <p:cNvSpPr txBox="1">
            <a:spLocks noChangeArrowheads="1"/>
          </p:cNvSpPr>
          <p:nvPr/>
        </p:nvSpPr>
        <p:spPr bwMode="auto">
          <a:xfrm>
            <a:off x="2579688" y="6329367"/>
            <a:ext cx="39480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www.d.umn.edu/cla/faculty/troufs/anth1602/pcprim.html</a:t>
            </a:r>
          </a:p>
        </p:txBody>
      </p:sp>
      <p:pic>
        <p:nvPicPr>
          <p:cNvPr id="5816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113188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1644" name="Rectangle 14"/>
          <p:cNvSpPr>
            <a:spLocks noChangeArrowheads="1"/>
          </p:cNvSpPr>
          <p:nvPr/>
        </p:nvSpPr>
        <p:spPr bwMode="auto">
          <a:xfrm>
            <a:off x="1433502" y="3080085"/>
            <a:ext cx="1071474" cy="261715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E189F13-1169-D07A-C07F-D3CA1F9B277D}"/>
                  </a:ext>
                </a:extLst>
              </p14:cNvPr>
              <p14:cNvContentPartPr/>
              <p14:nvPr/>
            </p14:nvContentPartPr>
            <p14:xfrm>
              <a:off x="2665952" y="1953758"/>
              <a:ext cx="1010160" cy="40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E189F13-1169-D07A-C07F-D3CA1F9B27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11952" y="1846118"/>
                <a:ext cx="1117800" cy="255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59"/>
            <a:ext cx="6778625" cy="448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Questions about eating horses cause big concern in Europe.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People in some countries eat horses, some do not. 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645007"/>
      </p:ext>
    </p:extLst>
  </p:cSld>
  <p:clrMapOvr>
    <a:masterClrMapping/>
  </p:clrMapOvr>
  <p:transition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8493" y="1828901"/>
            <a:ext cx="3427541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 January 2013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1" y="446316"/>
            <a:ext cx="8229600" cy="59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05096" y="6576213"/>
            <a:ext cx="730998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http://news.nationalgeographic.com/news/2013/13/130212-horse-meat-beef-scandal-food-france-england-europe-science-taboo-horsemeat/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076" name="Picture 4" descr="Image result for logo &quot;national geographic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90" y="102880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670852"/>
      </p:ext>
    </p:extLst>
  </p:cSld>
  <p:clrMapOvr>
    <a:masterClrMapping/>
  </p:clrMapOvr>
  <p:transition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3" y="518160"/>
            <a:ext cx="8933815" cy="592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917024"/>
      </p:ext>
    </p:extLst>
  </p:cSld>
  <p:clrMapOvr>
    <a:masterClrMapping/>
  </p:clrMapOvr>
  <p:transition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8493" y="1828901"/>
            <a:ext cx="3427541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 January 2013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404813"/>
            <a:ext cx="63912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303940"/>
      </p:ext>
    </p:extLst>
  </p:cSld>
  <p:clrMapOvr>
    <a:masterClrMapping/>
  </p:clrMapOvr>
  <p:transition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E806A00-77FF-48AC-AF0D-191F3FEC0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44" y="177741"/>
            <a:ext cx="7315200" cy="642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7B949-36B4-438B-8F80-6A1D00BD815F}"/>
              </a:ext>
            </a:extLst>
          </p:cNvPr>
          <p:cNvSpPr txBox="1"/>
          <p:nvPr/>
        </p:nvSpPr>
        <p:spPr>
          <a:xfrm>
            <a:off x="1583549" y="6612881"/>
            <a:ext cx="59385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https://www.foodnavigator.com/Article/2020/05/12/Beef-fraud-Counterfeit-products-the-biggest-threat-to-supply-chain#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52156740-8DAE-43A7-9273-0378A197C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410" y="891022"/>
            <a:ext cx="1749324" cy="590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DD1FDE-2FB0-461A-9FA6-8282F49E1A59}"/>
              </a:ext>
            </a:extLst>
          </p:cNvPr>
          <p:cNvSpPr txBox="1"/>
          <p:nvPr/>
        </p:nvSpPr>
        <p:spPr>
          <a:xfrm>
            <a:off x="2960761" y="1173111"/>
            <a:ext cx="187112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12 May 2020</a:t>
            </a:r>
          </a:p>
        </p:txBody>
      </p:sp>
    </p:spTree>
    <p:extLst>
      <p:ext uri="{BB962C8B-B14F-4D97-AF65-F5344CB8AC3E}">
        <p14:creationId xmlns:p14="http://schemas.microsoft.com/office/powerpoint/2010/main" val="2717705100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8493" y="1828901"/>
            <a:ext cx="3427541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 January 2013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4" y="439741"/>
            <a:ext cx="605536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2" y="443812"/>
            <a:ext cx="1270000" cy="6096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http://www.bbc.com/news/world-europe-40624073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998178"/>
      </p:ext>
    </p:extLst>
  </p:cSld>
  <p:clrMapOvr>
    <a:masterClrMapping/>
  </p:clrMapOvr>
  <p:transition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66826"/>
            <a:ext cx="8229600" cy="485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8480" y="1767941"/>
            <a:ext cx="3009914" cy="56188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29 August 2013</a:t>
            </a:r>
          </a:p>
        </p:txBody>
      </p:sp>
    </p:spTree>
    <p:extLst>
      <p:ext uri="{BB962C8B-B14F-4D97-AF65-F5344CB8AC3E}">
        <p14:creationId xmlns:p14="http://schemas.microsoft.com/office/powerpoint/2010/main" val="408840346"/>
      </p:ext>
    </p:extLst>
  </p:cSld>
  <p:clrMapOvr>
    <a:masterClrMapping/>
  </p:clrMapOvr>
  <p:transition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7C1B05-8878-8F8D-A8E9-C6A26DDFA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1" y="605325"/>
            <a:ext cx="6400800" cy="6080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56DCDC-63E0-2E2F-C68A-9B082E7C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588" y="250817"/>
            <a:ext cx="4572000" cy="331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DA51A5-9F7B-92ED-1E8F-C8929CE9FB86}"/>
              </a:ext>
            </a:extLst>
          </p:cNvPr>
          <p:cNvSpPr txBox="1"/>
          <p:nvPr/>
        </p:nvSpPr>
        <p:spPr>
          <a:xfrm>
            <a:off x="1308101" y="6562081"/>
            <a:ext cx="65442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https://www.irishtimes.com/opinion/2023/01/12/irish-horsemeat-scandal-changed-the-way-europe-looks-at-food-safety/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C346CF-5830-8C4C-D226-7A1C31728DD9}"/>
              </a:ext>
            </a:extLst>
          </p:cNvPr>
          <p:cNvSpPr txBox="1"/>
          <p:nvPr/>
        </p:nvSpPr>
        <p:spPr>
          <a:xfrm>
            <a:off x="1322460" y="2430411"/>
            <a:ext cx="19922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January 2023</a:t>
            </a:r>
          </a:p>
        </p:txBody>
      </p:sp>
    </p:spTree>
    <p:extLst>
      <p:ext uri="{BB962C8B-B14F-4D97-AF65-F5344CB8AC3E}">
        <p14:creationId xmlns:p14="http://schemas.microsoft.com/office/powerpoint/2010/main" val="192021800"/>
      </p:ext>
    </p:extLst>
  </p:cSld>
  <p:clrMapOvr>
    <a:masterClrMapping/>
  </p:clrMapOvr>
  <p:transition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8493" y="1828901"/>
            <a:ext cx="3427541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 January 2013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43" y="207069"/>
            <a:ext cx="409189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161750"/>
      </p:ext>
    </p:extLst>
  </p:cSld>
  <p:clrMapOvr>
    <a:masterClrMapping/>
  </p:clrMapOvr>
  <p:transition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28493" y="1828901"/>
            <a:ext cx="3427541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15 January 2013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6" y="393702"/>
            <a:ext cx="8229600" cy="607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27662" y="6566478"/>
            <a:ext cx="50582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http://www.mprnews.org/story/2014/01/17/politics/congress-blocks-slaughtering-horses-for-meat-in-us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40909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93775" y="2867025"/>
            <a:ext cx="7162800" cy="2646878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/>
              <a:t> “non-human primates” are</a:t>
            </a:r>
          </a:p>
          <a:p>
            <a:pPr marL="457200" lvl="1" indent="0" eaLnBrk="1" hangingPunct="1">
              <a:lnSpc>
                <a:spcPct val="130000"/>
              </a:lnSpc>
            </a:pPr>
            <a:r>
              <a:rPr lang="en-US" b="1" dirty="0"/>
              <a:t> </a:t>
            </a:r>
            <a:r>
              <a:rPr lang="en-US" b="1" dirty="0" err="1"/>
              <a:t>prosimians</a:t>
            </a:r>
            <a:r>
              <a:rPr lang="en-US" b="1" dirty="0"/>
              <a:t> (“pre-monkeys”)</a:t>
            </a:r>
          </a:p>
          <a:p>
            <a:pPr marL="457200" lvl="1" indent="0" eaLnBrk="1" hangingPunct="1">
              <a:lnSpc>
                <a:spcPct val="130000"/>
              </a:lnSpc>
            </a:pPr>
            <a:r>
              <a:rPr lang="en-US" b="1" dirty="0"/>
              <a:t> monkeys</a:t>
            </a:r>
          </a:p>
          <a:p>
            <a:pPr marL="457200" lvl="1" indent="0" eaLnBrk="1" hangingPunct="1">
              <a:lnSpc>
                <a:spcPct val="130000"/>
              </a:lnSpc>
            </a:pPr>
            <a:r>
              <a:rPr lang="en-US" b="1" dirty="0"/>
              <a:t> apes</a:t>
            </a:r>
          </a:p>
        </p:txBody>
      </p:sp>
    </p:spTree>
  </p:cSld>
  <p:clrMapOvr>
    <a:masterClrMapping/>
  </p:clrMapOvr>
  <p:transition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1532468" y="6400841"/>
            <a:ext cx="6421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http://www.gastronomica.org/gastro/pages/sample3.2.html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10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4" y="9525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350478" y="3733809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2003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31549" y="2129752"/>
            <a:ext cx="5762625" cy="89255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 how about eating gorilla?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414360"/>
      </p:ext>
    </p:extLst>
  </p:cSld>
  <p:clrMapOvr>
    <a:masterClrMapping/>
  </p:clrMapOvr>
  <p:transition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2872048" y="6545981"/>
            <a:ext cx="339387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http://www.bbc.com/news/uk-england-oxfordshire-33782249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350478" y="3733809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0231"/>
            <a:ext cx="9145613" cy="514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84811" y="4669702"/>
            <a:ext cx="5762625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How about baiting, then killing Cecil the Lion to hang his stuffed head on your wall?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38574"/>
      </p:ext>
    </p:extLst>
  </p:cSld>
  <p:clrMapOvr>
    <a:masterClrMapping/>
  </p:clrMapOvr>
  <p:transition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2872048" y="6545981"/>
            <a:ext cx="339387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http://www.bbc.com/news/uk-england-oxfordshire-33782249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350478" y="3733809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0231"/>
            <a:ext cx="9145613" cy="514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84811" y="4263310"/>
            <a:ext cx="5762625" cy="2185214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Cecil was a well-known tourist attraction in Zimbabwe and was shot by dentist Walter Palmer from Minnesota, USA.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29087"/>
      </p:ext>
    </p:extLst>
  </p:cSld>
  <p:clrMapOvr>
    <a:masterClrMapping/>
  </p:clrMapOvr>
  <p:transition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234082"/>
      </p:ext>
    </p:extLst>
  </p:cSld>
  <p:clrMapOvr>
    <a:masterClrMapping/>
  </p:clrMapOvr>
  <p:transition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627" y="2090076"/>
            <a:ext cx="7619773" cy="339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jail for vegan/vegetarian parents who refuse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feed their children meat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920822"/>
      </p:ext>
    </p:extLst>
  </p:cSld>
  <p:clrMapOvr>
    <a:masterClrMapping/>
  </p:clrMapOvr>
  <p:transition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3837"/>
            <a:ext cx="6513784" cy="642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34941" y="6545981"/>
            <a:ext cx="286809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http://www.bbc.com/news/world-europe-37034619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438150"/>
            <a:ext cx="992188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63792"/>
      </p:ext>
    </p:extLst>
  </p:cSld>
  <p:clrMapOvr>
    <a:masterClrMapping/>
  </p:clrMapOvr>
  <p:transition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396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so-called Christians training their young children for urban warfare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987827"/>
      </p:ext>
    </p:extLst>
  </p:cSld>
  <p:clrMapOvr>
    <a:masterClrMapping/>
  </p:clrMapOvr>
  <p:transition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56033" y="6545981"/>
            <a:ext cx="682590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https://www.theguardian.com/world/2019/aug/13/matt-shea-biblical-war-washington-team-rugged?CMP=Share_iOSApp_Other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810" y="145181"/>
            <a:ext cx="5436413" cy="640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96" y="895458"/>
            <a:ext cx="1683544" cy="3705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9564" y="1107731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August 2019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719671"/>
      </p:ext>
    </p:extLst>
  </p:cSld>
  <p:clrMapOvr>
    <a:masterClrMapping/>
  </p:clrMapOvr>
  <p:transition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" y="361950"/>
            <a:ext cx="853978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19966" y="6545981"/>
            <a:ext cx="689804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https://www.theguardian.com/film/2016/jul/06/jesus-camp-christian-documentary-kids-10-years-later?CMP=oth_b-aplnews_d-1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" y="807791"/>
            <a:ext cx="1683544" cy="37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54895"/>
      </p:ext>
    </p:extLst>
  </p:cSld>
  <p:clrMapOvr>
    <a:masterClrMapping/>
  </p:clrMapOvr>
  <p:transition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396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. . 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67700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2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7" name="AutoShape 4"/>
          <p:cNvSpPr>
            <a:spLocks noChangeArrowheads="1"/>
          </p:cNvSpPr>
          <p:nvPr/>
        </p:nvSpPr>
        <p:spPr bwMode="auto">
          <a:xfrm>
            <a:off x="2533652" y="4133735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2" y="5495810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2" y="6448310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488621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1" y="51719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2100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4" name="Text Box 13"/>
          <p:cNvSpPr txBox="1">
            <a:spLocks noChangeArrowheads="1"/>
          </p:cNvSpPr>
          <p:nvPr/>
        </p:nvSpPr>
        <p:spPr bwMode="auto">
          <a:xfrm>
            <a:off x="2579688" y="6329367"/>
            <a:ext cx="39480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www.d.umn.edu/cla/faculty/troufs/anth1602/pcprim.html</a:t>
            </a:r>
          </a:p>
        </p:txBody>
      </p:sp>
      <p:pic>
        <p:nvPicPr>
          <p:cNvPr id="5847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113188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4716" name="Rectangle 12"/>
          <p:cNvSpPr>
            <a:spLocks noChangeArrowheads="1"/>
          </p:cNvSpPr>
          <p:nvPr/>
        </p:nvSpPr>
        <p:spPr bwMode="auto">
          <a:xfrm>
            <a:off x="1450977" y="1524000"/>
            <a:ext cx="6126163" cy="39703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7" name="Text Box 13"/>
          <p:cNvSpPr txBox="1">
            <a:spLocks noChangeArrowheads="1"/>
          </p:cNvSpPr>
          <p:nvPr/>
        </p:nvSpPr>
        <p:spPr bwMode="auto">
          <a:xfrm>
            <a:off x="3078165" y="3090863"/>
            <a:ext cx="4099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Arial" charset="0"/>
              </a:rPr>
              <a:t>“non-human primates”</a:t>
            </a:r>
          </a:p>
        </p:txBody>
      </p:sp>
    </p:spTree>
  </p:cSld>
  <p:clrMapOvr>
    <a:masterClrMapping/>
  </p:clrMapOvr>
  <p:transition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685800"/>
            <a:ext cx="71818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s://i.kinja-img.com/gawker-media/image/upload/s--jyv7x7Tb--/c_scale,fl_progressive,q_80,w_800/794701813831831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954473"/>
            <a:ext cx="7620000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http://sploid.gizmodo.com/fascinating-graphic-shows-who-owns-all-the-major-brands-1599537576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2238" y="3167274"/>
            <a:ext cx="6943113" cy="175432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Does it matter that a handful of companies own the world’s major brands?</a:t>
            </a:r>
          </a:p>
        </p:txBody>
      </p:sp>
    </p:spTree>
    <p:extLst>
      <p:ext uri="{BB962C8B-B14F-4D97-AF65-F5344CB8AC3E}">
        <p14:creationId xmlns:p14="http://schemas.microsoft.com/office/powerpoint/2010/main" val="2564989987"/>
      </p:ext>
    </p:extLst>
  </p:cSld>
  <p:clrMapOvr>
    <a:masterClrMapping/>
  </p:clrMapOvr>
  <p:transition/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6592304-F6C1-4741-BA6E-D72E7E824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47" y="173096"/>
            <a:ext cx="5715000" cy="6372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B2423-A890-4875-804A-98E75013C9D2}"/>
              </a:ext>
            </a:extLst>
          </p:cNvPr>
          <p:cNvSpPr txBox="1"/>
          <p:nvPr/>
        </p:nvSpPr>
        <p:spPr>
          <a:xfrm>
            <a:off x="2295621" y="657718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https://www.greenqueen.com.hk/big-food-corporations-market-dominance/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CF849C-5D3A-49C8-9F3B-E28957F50579}"/>
              </a:ext>
            </a:extLst>
          </p:cNvPr>
          <p:cNvSpPr txBox="1"/>
          <p:nvPr/>
        </p:nvSpPr>
        <p:spPr>
          <a:xfrm>
            <a:off x="5885849" y="1149282"/>
            <a:ext cx="1535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green queen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899725-40DF-435D-9A2E-6EE86B4EA9C7}"/>
              </a:ext>
            </a:extLst>
          </p:cNvPr>
          <p:cNvSpPr txBox="1"/>
          <p:nvPr/>
        </p:nvSpPr>
        <p:spPr>
          <a:xfrm>
            <a:off x="5891459" y="1536701"/>
            <a:ext cx="15352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16 July 2021</a:t>
            </a:r>
          </a:p>
        </p:txBody>
      </p:sp>
    </p:spTree>
    <p:extLst>
      <p:ext uri="{BB962C8B-B14F-4D97-AF65-F5344CB8AC3E}">
        <p14:creationId xmlns:p14="http://schemas.microsoft.com/office/powerpoint/2010/main" val="1233357399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685800"/>
            <a:ext cx="71818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s://i.kinja-img.com/gawker-media/image/upload/s--jyv7x7Tb--/c_scale,fl_progressive,q_80,w_800/794701813831831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954473"/>
            <a:ext cx="7620000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https://www.wideopeneats.com/biggest-food-companies/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3AB752-B999-4889-9E01-48F995F133C9}"/>
              </a:ext>
            </a:extLst>
          </p:cNvPr>
          <p:cNvSpPr/>
          <p:nvPr/>
        </p:nvSpPr>
        <p:spPr>
          <a:xfrm>
            <a:off x="1082238" y="3167274"/>
            <a:ext cx="6943113" cy="175432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10 of the Biggest Food Companies Basically Own Every Grocery Item You Buy</a:t>
            </a:r>
          </a:p>
        </p:txBody>
      </p:sp>
    </p:spTree>
    <p:extLst>
      <p:ext uri="{BB962C8B-B14F-4D97-AF65-F5344CB8AC3E}">
        <p14:creationId xmlns:p14="http://schemas.microsoft.com/office/powerpoint/2010/main" val="1357387352"/>
      </p:ext>
    </p:extLst>
  </p:cSld>
  <p:clrMapOvr>
    <a:masterClrMapping/>
  </p:clrMapOvr>
  <p:transition/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685800"/>
            <a:ext cx="71818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s://i.kinja-img.com/gawker-media/image/upload/s--jyv7x7Tb--/c_scale,fl_progressive,q_80,w_800/794701813831831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954473"/>
            <a:ext cx="7620000" cy="46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http://sploid.gizmodo.com/fascinating-graphic-shows-who-owns-all-the-major-brands-1599537576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24205"/>
      </p:ext>
    </p:extLst>
  </p:cSld>
  <p:clrMapOvr>
    <a:masterClrMapping/>
  </p:clrMapOvr>
  <p:transition/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2584632"/>
            <a:ext cx="6778625" cy="36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e.g., JAB Holdings, the Luxembourg holding company run by the German billionaire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Reimann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324571"/>
      </p:ext>
    </p:extLst>
  </p:cSld>
  <p:clrMapOvr>
    <a:masterClrMapping/>
  </p:clrMapOvr>
  <p:transition/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22989" y="645919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https://www.businessinsider.com/jab-holding-building-a-coffee-and-bagel-empire-2017-4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82" y="65836"/>
            <a:ext cx="8217477" cy="63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49782"/>
      </p:ext>
    </p:extLst>
  </p:cSld>
  <p:clrMapOvr>
    <a:masterClrMapping/>
  </p:clrMapOvr>
  <p:transition/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22989" y="645919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https://www.businessinsider.com/jab-holding-building-a-coffee-and-bagel-empire-2017-4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82" y="65836"/>
            <a:ext cx="8217477" cy="6399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077" y="1689551"/>
            <a:ext cx="5529847" cy="47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24383"/>
      </p:ext>
    </p:extLst>
  </p:cSld>
  <p:clrMapOvr>
    <a:masterClrMapping/>
  </p:clrMapOvr>
  <p:transition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396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how about . . 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072930"/>
      </p:ext>
    </p:extLst>
  </p:cSld>
  <p:clrMapOvr>
    <a:masterClrMapping/>
  </p:clrMapOvr>
  <p:transition/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30" y="131445"/>
            <a:ext cx="7955280" cy="6602062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0501" y="6504249"/>
            <a:ext cx="8648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https://finance.yahoo.com/blogs/daily-ticker/how-four-companies-control-the-supply-and-price-of-beef--pork-and-chicken-in-the-u-s-eat-prices-224406080.html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5251"/>
      </p:ext>
    </p:extLst>
  </p:cSld>
  <p:clrMapOvr>
    <a:masterClrMapping/>
  </p:clrMapOvr>
  <p:transition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95085" y="1059563"/>
            <a:ext cx="7953829" cy="500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How about that rich handful of companies</a:t>
            </a:r>
            <a:r>
              <a:rPr lang="en-US" sz="4000" b="1" kern="0" dirty="0">
                <a:solidFill>
                  <a:srgbClr val="000000"/>
                </a:solidFill>
                <a:latin typeface="Arial"/>
              </a:rPr>
              <a:t>—</a:t>
            </a:r>
            <a:r>
              <a:rPr lang="en-US" sz="4000" b="1" i="1" kern="0" dirty="0">
                <a:solidFill>
                  <a:srgbClr val="000000"/>
                </a:solidFill>
                <a:latin typeface="Arial"/>
              </a:rPr>
              <a:t>and others</a:t>
            </a:r>
            <a:r>
              <a:rPr lang="en-US" sz="4000" b="1" kern="0" dirty="0">
                <a:solidFill>
                  <a:srgbClr val="000000"/>
                </a:solidFill>
                <a:latin typeface="Arial"/>
              </a:rPr>
              <a:t>—peddling “</a:t>
            </a:r>
            <a:r>
              <a:rPr lang="en-US" sz="4400" b="1" kern="0" dirty="0">
                <a:solidFill>
                  <a:srgbClr val="FF0000"/>
                </a:solidFill>
                <a:latin typeface="Arial"/>
              </a:rPr>
              <a:t>fake news</a:t>
            </a:r>
            <a:r>
              <a:rPr lang="en-US" sz="4000" b="1" kern="0" dirty="0">
                <a:solidFill>
                  <a:srgbClr val="000000"/>
                </a:solidFill>
                <a:latin typeface="Arial"/>
              </a:rPr>
              <a:t>”—</a:t>
            </a:r>
            <a:r>
              <a:rPr lang="en-US" sz="4400" b="1" kern="0" dirty="0">
                <a:solidFill>
                  <a:srgbClr val="FFC000"/>
                </a:solidFill>
                <a:latin typeface="Arial"/>
              </a:rPr>
              <a:t>propaganda</a:t>
            </a:r>
            <a:r>
              <a:rPr lang="en-US" sz="4000" b="1" kern="0" dirty="0">
                <a:solidFill>
                  <a:srgbClr val="000000"/>
                </a:solidFill>
                <a:latin typeface="Arial"/>
              </a:rPr>
              <a:t>—</a:t>
            </a:r>
            <a:r>
              <a:rPr lang="en-US" sz="4400" b="1" kern="0" dirty="0">
                <a:solidFill>
                  <a:srgbClr val="FF0000"/>
                </a:solidFill>
                <a:latin typeface="Arial"/>
              </a:rPr>
              <a:t>lies</a:t>
            </a:r>
            <a:r>
              <a:rPr lang="en-US" sz="4000" b="1" kern="0" dirty="0">
                <a:solidFill>
                  <a:srgbClr val="000000"/>
                </a:solidFill>
                <a:latin typeface="Arial"/>
              </a:rPr>
              <a:t>—”</a:t>
            </a:r>
            <a:r>
              <a:rPr lang="en-US" sz="4400" b="1" kern="0" dirty="0">
                <a:solidFill>
                  <a:srgbClr val="FFC000"/>
                </a:solidFill>
                <a:latin typeface="Arial"/>
              </a:rPr>
              <a:t>alternative facts</a:t>
            </a:r>
            <a:r>
              <a:rPr lang="en-US" sz="4000" b="1" kern="0" dirty="0">
                <a:solidFill>
                  <a:srgbClr val="000000"/>
                </a:solidFill>
                <a:latin typeface="Arial"/>
              </a:rPr>
              <a:t>” that is/are unfair and “damaging to public discourse”—and to people—and to society in general . . .?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33076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2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7" name="AutoShape 4"/>
          <p:cNvSpPr>
            <a:spLocks noChangeArrowheads="1"/>
          </p:cNvSpPr>
          <p:nvPr/>
        </p:nvSpPr>
        <p:spPr bwMode="auto">
          <a:xfrm>
            <a:off x="2533652" y="4133735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2" y="5495810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2" y="6448310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488621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1" y="51719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2100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19300"/>
            <a:ext cx="82391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66743" y="219338"/>
            <a:ext cx="77724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With regard to non-human primates, note one major relatively recent change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5048250" y="4248150"/>
            <a:ext cx="876300" cy="381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310678"/>
      </p:ext>
    </p:extLst>
  </p:cSld>
  <p:clrMapOvr>
    <a:masterClrMapping/>
  </p:clrMapOvr>
  <p:transition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07"/>
            <a:ext cx="9144000" cy="6800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465944" y="3468914"/>
            <a:ext cx="6241142" cy="1146628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41828" y="4621725"/>
            <a:ext cx="7460343" cy="1526162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018806" y="6086593"/>
            <a:ext cx="897247" cy="381668"/>
          </a:xfrm>
          <a:custGeom>
            <a:avLst/>
            <a:gdLst>
              <a:gd name="connsiteX0" fmla="*/ 391886 w 986972"/>
              <a:gd name="connsiteY0" fmla="*/ 478972 h 508000"/>
              <a:gd name="connsiteX1" fmla="*/ 595086 w 986972"/>
              <a:gd name="connsiteY1" fmla="*/ 508000 h 508000"/>
              <a:gd name="connsiteX2" fmla="*/ 885372 w 986972"/>
              <a:gd name="connsiteY2" fmla="*/ 493486 h 508000"/>
              <a:gd name="connsiteX3" fmla="*/ 914400 w 986972"/>
              <a:gd name="connsiteY3" fmla="*/ 449943 h 508000"/>
              <a:gd name="connsiteX4" fmla="*/ 943429 w 986972"/>
              <a:gd name="connsiteY4" fmla="*/ 362857 h 508000"/>
              <a:gd name="connsiteX5" fmla="*/ 972458 w 986972"/>
              <a:gd name="connsiteY5" fmla="*/ 319314 h 508000"/>
              <a:gd name="connsiteX6" fmla="*/ 986972 w 986972"/>
              <a:gd name="connsiteY6" fmla="*/ 261257 h 508000"/>
              <a:gd name="connsiteX7" fmla="*/ 972458 w 986972"/>
              <a:gd name="connsiteY7" fmla="*/ 101600 h 508000"/>
              <a:gd name="connsiteX8" fmla="*/ 928915 w 986972"/>
              <a:gd name="connsiteY8" fmla="*/ 58057 h 508000"/>
              <a:gd name="connsiteX9" fmla="*/ 812800 w 986972"/>
              <a:gd name="connsiteY9" fmla="*/ 14514 h 508000"/>
              <a:gd name="connsiteX10" fmla="*/ 769258 w 986972"/>
              <a:gd name="connsiteY10" fmla="*/ 0 h 508000"/>
              <a:gd name="connsiteX11" fmla="*/ 406400 w 986972"/>
              <a:gd name="connsiteY11" fmla="*/ 14514 h 508000"/>
              <a:gd name="connsiteX12" fmla="*/ 261258 w 986972"/>
              <a:gd name="connsiteY12" fmla="*/ 58057 h 508000"/>
              <a:gd name="connsiteX13" fmla="*/ 130629 w 986972"/>
              <a:gd name="connsiteY13" fmla="*/ 101600 h 508000"/>
              <a:gd name="connsiteX14" fmla="*/ 87086 w 986972"/>
              <a:gd name="connsiteY14" fmla="*/ 116114 h 508000"/>
              <a:gd name="connsiteX15" fmla="*/ 43543 w 986972"/>
              <a:gd name="connsiteY15" fmla="*/ 130629 h 508000"/>
              <a:gd name="connsiteX16" fmla="*/ 0 w 986972"/>
              <a:gd name="connsiteY16" fmla="*/ 217714 h 508000"/>
              <a:gd name="connsiteX17" fmla="*/ 14515 w 986972"/>
              <a:gd name="connsiteY17" fmla="*/ 333829 h 508000"/>
              <a:gd name="connsiteX18" fmla="*/ 43543 w 986972"/>
              <a:gd name="connsiteY18" fmla="*/ 377372 h 508000"/>
              <a:gd name="connsiteX19" fmla="*/ 174172 w 986972"/>
              <a:gd name="connsiteY19" fmla="*/ 493486 h 508000"/>
              <a:gd name="connsiteX20" fmla="*/ 217715 w 986972"/>
              <a:gd name="connsiteY20" fmla="*/ 508000 h 508000"/>
              <a:gd name="connsiteX21" fmla="*/ 348343 w 986972"/>
              <a:gd name="connsiteY21" fmla="*/ 493486 h 508000"/>
              <a:gd name="connsiteX22" fmla="*/ 391886 w 986972"/>
              <a:gd name="connsiteY22" fmla="*/ 464457 h 508000"/>
              <a:gd name="connsiteX23" fmla="*/ 435429 w 986972"/>
              <a:gd name="connsiteY23" fmla="*/ 449943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6972" h="508000">
                <a:moveTo>
                  <a:pt x="391886" y="478972"/>
                </a:moveTo>
                <a:cubicBezTo>
                  <a:pt x="458882" y="492371"/>
                  <a:pt x="526133" y="508000"/>
                  <a:pt x="595086" y="508000"/>
                </a:cubicBezTo>
                <a:cubicBezTo>
                  <a:pt x="691969" y="508000"/>
                  <a:pt x="788610" y="498324"/>
                  <a:pt x="885372" y="493486"/>
                </a:cubicBezTo>
                <a:cubicBezTo>
                  <a:pt x="895048" y="478972"/>
                  <a:pt x="907315" y="465883"/>
                  <a:pt x="914400" y="449943"/>
                </a:cubicBezTo>
                <a:cubicBezTo>
                  <a:pt x="926827" y="421981"/>
                  <a:pt x="926456" y="388317"/>
                  <a:pt x="943429" y="362857"/>
                </a:cubicBezTo>
                <a:lnTo>
                  <a:pt x="972458" y="319314"/>
                </a:lnTo>
                <a:cubicBezTo>
                  <a:pt x="977296" y="299962"/>
                  <a:pt x="986972" y="281205"/>
                  <a:pt x="986972" y="261257"/>
                </a:cubicBezTo>
                <a:cubicBezTo>
                  <a:pt x="986972" y="207819"/>
                  <a:pt x="987139" y="152982"/>
                  <a:pt x="972458" y="101600"/>
                </a:cubicBezTo>
                <a:cubicBezTo>
                  <a:pt x="966819" y="81863"/>
                  <a:pt x="945618" y="69988"/>
                  <a:pt x="928915" y="58057"/>
                </a:cubicBezTo>
                <a:cubicBezTo>
                  <a:pt x="883823" y="25848"/>
                  <a:pt x="863445" y="28984"/>
                  <a:pt x="812800" y="14514"/>
                </a:cubicBezTo>
                <a:cubicBezTo>
                  <a:pt x="798090" y="10311"/>
                  <a:pt x="783772" y="4838"/>
                  <a:pt x="769258" y="0"/>
                </a:cubicBezTo>
                <a:cubicBezTo>
                  <a:pt x="648305" y="4838"/>
                  <a:pt x="527163" y="6185"/>
                  <a:pt x="406400" y="14514"/>
                </a:cubicBezTo>
                <a:cubicBezTo>
                  <a:pt x="378748" y="16421"/>
                  <a:pt x="275095" y="53445"/>
                  <a:pt x="261258" y="58057"/>
                </a:cubicBezTo>
                <a:lnTo>
                  <a:pt x="130629" y="101600"/>
                </a:lnTo>
                <a:lnTo>
                  <a:pt x="87086" y="116114"/>
                </a:lnTo>
                <a:lnTo>
                  <a:pt x="43543" y="130629"/>
                </a:lnTo>
                <a:cubicBezTo>
                  <a:pt x="28868" y="152641"/>
                  <a:pt x="0" y="187671"/>
                  <a:pt x="0" y="217714"/>
                </a:cubicBezTo>
                <a:cubicBezTo>
                  <a:pt x="0" y="256720"/>
                  <a:pt x="4252" y="296197"/>
                  <a:pt x="14515" y="333829"/>
                </a:cubicBezTo>
                <a:cubicBezTo>
                  <a:pt x="19105" y="350658"/>
                  <a:pt x="31954" y="364334"/>
                  <a:pt x="43543" y="377372"/>
                </a:cubicBezTo>
                <a:cubicBezTo>
                  <a:pt x="74314" y="411989"/>
                  <a:pt x="125642" y="469221"/>
                  <a:pt x="174172" y="493486"/>
                </a:cubicBezTo>
                <a:cubicBezTo>
                  <a:pt x="187856" y="500328"/>
                  <a:pt x="203201" y="503162"/>
                  <a:pt x="217715" y="508000"/>
                </a:cubicBezTo>
                <a:cubicBezTo>
                  <a:pt x="261258" y="503162"/>
                  <a:pt x="305840" y="504112"/>
                  <a:pt x="348343" y="493486"/>
                </a:cubicBezTo>
                <a:cubicBezTo>
                  <a:pt x="365266" y="489255"/>
                  <a:pt x="376284" y="472258"/>
                  <a:pt x="391886" y="464457"/>
                </a:cubicBezTo>
                <a:cubicBezTo>
                  <a:pt x="405570" y="457615"/>
                  <a:pt x="435429" y="449943"/>
                  <a:pt x="435429" y="449943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 rot="11047978">
            <a:off x="6335484" y="6136997"/>
            <a:ext cx="1400629" cy="419835"/>
          </a:xfrm>
          <a:custGeom>
            <a:avLst/>
            <a:gdLst>
              <a:gd name="connsiteX0" fmla="*/ 391886 w 986972"/>
              <a:gd name="connsiteY0" fmla="*/ 478972 h 508000"/>
              <a:gd name="connsiteX1" fmla="*/ 595086 w 986972"/>
              <a:gd name="connsiteY1" fmla="*/ 508000 h 508000"/>
              <a:gd name="connsiteX2" fmla="*/ 885372 w 986972"/>
              <a:gd name="connsiteY2" fmla="*/ 493486 h 508000"/>
              <a:gd name="connsiteX3" fmla="*/ 914400 w 986972"/>
              <a:gd name="connsiteY3" fmla="*/ 449943 h 508000"/>
              <a:gd name="connsiteX4" fmla="*/ 943429 w 986972"/>
              <a:gd name="connsiteY4" fmla="*/ 362857 h 508000"/>
              <a:gd name="connsiteX5" fmla="*/ 972458 w 986972"/>
              <a:gd name="connsiteY5" fmla="*/ 319314 h 508000"/>
              <a:gd name="connsiteX6" fmla="*/ 986972 w 986972"/>
              <a:gd name="connsiteY6" fmla="*/ 261257 h 508000"/>
              <a:gd name="connsiteX7" fmla="*/ 972458 w 986972"/>
              <a:gd name="connsiteY7" fmla="*/ 101600 h 508000"/>
              <a:gd name="connsiteX8" fmla="*/ 928915 w 986972"/>
              <a:gd name="connsiteY8" fmla="*/ 58057 h 508000"/>
              <a:gd name="connsiteX9" fmla="*/ 812800 w 986972"/>
              <a:gd name="connsiteY9" fmla="*/ 14514 h 508000"/>
              <a:gd name="connsiteX10" fmla="*/ 769258 w 986972"/>
              <a:gd name="connsiteY10" fmla="*/ 0 h 508000"/>
              <a:gd name="connsiteX11" fmla="*/ 406400 w 986972"/>
              <a:gd name="connsiteY11" fmla="*/ 14514 h 508000"/>
              <a:gd name="connsiteX12" fmla="*/ 261258 w 986972"/>
              <a:gd name="connsiteY12" fmla="*/ 58057 h 508000"/>
              <a:gd name="connsiteX13" fmla="*/ 130629 w 986972"/>
              <a:gd name="connsiteY13" fmla="*/ 101600 h 508000"/>
              <a:gd name="connsiteX14" fmla="*/ 87086 w 986972"/>
              <a:gd name="connsiteY14" fmla="*/ 116114 h 508000"/>
              <a:gd name="connsiteX15" fmla="*/ 43543 w 986972"/>
              <a:gd name="connsiteY15" fmla="*/ 130629 h 508000"/>
              <a:gd name="connsiteX16" fmla="*/ 0 w 986972"/>
              <a:gd name="connsiteY16" fmla="*/ 217714 h 508000"/>
              <a:gd name="connsiteX17" fmla="*/ 14515 w 986972"/>
              <a:gd name="connsiteY17" fmla="*/ 333829 h 508000"/>
              <a:gd name="connsiteX18" fmla="*/ 43543 w 986972"/>
              <a:gd name="connsiteY18" fmla="*/ 377372 h 508000"/>
              <a:gd name="connsiteX19" fmla="*/ 174172 w 986972"/>
              <a:gd name="connsiteY19" fmla="*/ 493486 h 508000"/>
              <a:gd name="connsiteX20" fmla="*/ 217715 w 986972"/>
              <a:gd name="connsiteY20" fmla="*/ 508000 h 508000"/>
              <a:gd name="connsiteX21" fmla="*/ 348343 w 986972"/>
              <a:gd name="connsiteY21" fmla="*/ 493486 h 508000"/>
              <a:gd name="connsiteX22" fmla="*/ 391886 w 986972"/>
              <a:gd name="connsiteY22" fmla="*/ 464457 h 508000"/>
              <a:gd name="connsiteX23" fmla="*/ 435429 w 986972"/>
              <a:gd name="connsiteY23" fmla="*/ 449943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6972" h="508000">
                <a:moveTo>
                  <a:pt x="391886" y="478972"/>
                </a:moveTo>
                <a:cubicBezTo>
                  <a:pt x="458882" y="492371"/>
                  <a:pt x="526133" y="508000"/>
                  <a:pt x="595086" y="508000"/>
                </a:cubicBezTo>
                <a:cubicBezTo>
                  <a:pt x="691969" y="508000"/>
                  <a:pt x="788610" y="498324"/>
                  <a:pt x="885372" y="493486"/>
                </a:cubicBezTo>
                <a:cubicBezTo>
                  <a:pt x="895048" y="478972"/>
                  <a:pt x="907315" y="465883"/>
                  <a:pt x="914400" y="449943"/>
                </a:cubicBezTo>
                <a:cubicBezTo>
                  <a:pt x="926827" y="421981"/>
                  <a:pt x="926456" y="388317"/>
                  <a:pt x="943429" y="362857"/>
                </a:cubicBezTo>
                <a:lnTo>
                  <a:pt x="972458" y="319314"/>
                </a:lnTo>
                <a:cubicBezTo>
                  <a:pt x="977296" y="299962"/>
                  <a:pt x="986972" y="281205"/>
                  <a:pt x="986972" y="261257"/>
                </a:cubicBezTo>
                <a:cubicBezTo>
                  <a:pt x="986972" y="207819"/>
                  <a:pt x="987139" y="152982"/>
                  <a:pt x="972458" y="101600"/>
                </a:cubicBezTo>
                <a:cubicBezTo>
                  <a:pt x="966819" y="81863"/>
                  <a:pt x="945618" y="69988"/>
                  <a:pt x="928915" y="58057"/>
                </a:cubicBezTo>
                <a:cubicBezTo>
                  <a:pt x="883823" y="25848"/>
                  <a:pt x="863445" y="28984"/>
                  <a:pt x="812800" y="14514"/>
                </a:cubicBezTo>
                <a:cubicBezTo>
                  <a:pt x="798090" y="10311"/>
                  <a:pt x="783772" y="4838"/>
                  <a:pt x="769258" y="0"/>
                </a:cubicBezTo>
                <a:cubicBezTo>
                  <a:pt x="648305" y="4838"/>
                  <a:pt x="527163" y="6185"/>
                  <a:pt x="406400" y="14514"/>
                </a:cubicBezTo>
                <a:cubicBezTo>
                  <a:pt x="378748" y="16421"/>
                  <a:pt x="275095" y="53445"/>
                  <a:pt x="261258" y="58057"/>
                </a:cubicBezTo>
                <a:lnTo>
                  <a:pt x="130629" y="101600"/>
                </a:lnTo>
                <a:lnTo>
                  <a:pt x="87086" y="116114"/>
                </a:lnTo>
                <a:lnTo>
                  <a:pt x="43543" y="130629"/>
                </a:lnTo>
                <a:cubicBezTo>
                  <a:pt x="28868" y="152641"/>
                  <a:pt x="0" y="187671"/>
                  <a:pt x="0" y="217714"/>
                </a:cubicBezTo>
                <a:cubicBezTo>
                  <a:pt x="0" y="256720"/>
                  <a:pt x="4252" y="296197"/>
                  <a:pt x="14515" y="333829"/>
                </a:cubicBezTo>
                <a:cubicBezTo>
                  <a:pt x="19105" y="350658"/>
                  <a:pt x="31954" y="364334"/>
                  <a:pt x="43543" y="377372"/>
                </a:cubicBezTo>
                <a:cubicBezTo>
                  <a:pt x="74314" y="411989"/>
                  <a:pt x="125642" y="469221"/>
                  <a:pt x="174172" y="493486"/>
                </a:cubicBezTo>
                <a:cubicBezTo>
                  <a:pt x="187856" y="500328"/>
                  <a:pt x="203201" y="503162"/>
                  <a:pt x="217715" y="508000"/>
                </a:cubicBezTo>
                <a:cubicBezTo>
                  <a:pt x="261258" y="503162"/>
                  <a:pt x="305840" y="504112"/>
                  <a:pt x="348343" y="493486"/>
                </a:cubicBezTo>
                <a:cubicBezTo>
                  <a:pt x="365266" y="489255"/>
                  <a:pt x="376284" y="472258"/>
                  <a:pt x="391886" y="464457"/>
                </a:cubicBezTo>
                <a:cubicBezTo>
                  <a:pt x="405570" y="457615"/>
                  <a:pt x="435429" y="449943"/>
                  <a:pt x="435429" y="449943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Action Button: Help 8">
            <a:hlinkClick r:id="" action="ppaction://noaction" highlightClick="1"/>
          </p:cNvPr>
          <p:cNvSpPr/>
          <p:nvPr/>
        </p:nvSpPr>
        <p:spPr bwMode="auto">
          <a:xfrm>
            <a:off x="4180115" y="3689800"/>
            <a:ext cx="840523" cy="785719"/>
          </a:xfrm>
          <a:prstGeom prst="actionButtonHelp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Action Button: Help 9">
            <a:hlinkClick r:id="" action="ppaction://noaction" highlightClick="1"/>
          </p:cNvPr>
          <p:cNvSpPr/>
          <p:nvPr/>
        </p:nvSpPr>
        <p:spPr bwMode="auto">
          <a:xfrm>
            <a:off x="4187375" y="4742086"/>
            <a:ext cx="840523" cy="785719"/>
          </a:xfrm>
          <a:prstGeom prst="actionButtonHelp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12805"/>
      </p:ext>
    </p:extLst>
  </p:cSld>
  <p:clrMapOvr>
    <a:masterClrMapping/>
  </p:clrMapOvr>
  <p:transition/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07"/>
            <a:ext cx="9144000" cy="6800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841828" y="4621725"/>
            <a:ext cx="7460343" cy="1526162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018806" y="6086593"/>
            <a:ext cx="897247" cy="381668"/>
          </a:xfrm>
          <a:custGeom>
            <a:avLst/>
            <a:gdLst>
              <a:gd name="connsiteX0" fmla="*/ 391886 w 986972"/>
              <a:gd name="connsiteY0" fmla="*/ 478972 h 508000"/>
              <a:gd name="connsiteX1" fmla="*/ 595086 w 986972"/>
              <a:gd name="connsiteY1" fmla="*/ 508000 h 508000"/>
              <a:gd name="connsiteX2" fmla="*/ 885372 w 986972"/>
              <a:gd name="connsiteY2" fmla="*/ 493486 h 508000"/>
              <a:gd name="connsiteX3" fmla="*/ 914400 w 986972"/>
              <a:gd name="connsiteY3" fmla="*/ 449943 h 508000"/>
              <a:gd name="connsiteX4" fmla="*/ 943429 w 986972"/>
              <a:gd name="connsiteY4" fmla="*/ 362857 h 508000"/>
              <a:gd name="connsiteX5" fmla="*/ 972458 w 986972"/>
              <a:gd name="connsiteY5" fmla="*/ 319314 h 508000"/>
              <a:gd name="connsiteX6" fmla="*/ 986972 w 986972"/>
              <a:gd name="connsiteY6" fmla="*/ 261257 h 508000"/>
              <a:gd name="connsiteX7" fmla="*/ 972458 w 986972"/>
              <a:gd name="connsiteY7" fmla="*/ 101600 h 508000"/>
              <a:gd name="connsiteX8" fmla="*/ 928915 w 986972"/>
              <a:gd name="connsiteY8" fmla="*/ 58057 h 508000"/>
              <a:gd name="connsiteX9" fmla="*/ 812800 w 986972"/>
              <a:gd name="connsiteY9" fmla="*/ 14514 h 508000"/>
              <a:gd name="connsiteX10" fmla="*/ 769258 w 986972"/>
              <a:gd name="connsiteY10" fmla="*/ 0 h 508000"/>
              <a:gd name="connsiteX11" fmla="*/ 406400 w 986972"/>
              <a:gd name="connsiteY11" fmla="*/ 14514 h 508000"/>
              <a:gd name="connsiteX12" fmla="*/ 261258 w 986972"/>
              <a:gd name="connsiteY12" fmla="*/ 58057 h 508000"/>
              <a:gd name="connsiteX13" fmla="*/ 130629 w 986972"/>
              <a:gd name="connsiteY13" fmla="*/ 101600 h 508000"/>
              <a:gd name="connsiteX14" fmla="*/ 87086 w 986972"/>
              <a:gd name="connsiteY14" fmla="*/ 116114 h 508000"/>
              <a:gd name="connsiteX15" fmla="*/ 43543 w 986972"/>
              <a:gd name="connsiteY15" fmla="*/ 130629 h 508000"/>
              <a:gd name="connsiteX16" fmla="*/ 0 w 986972"/>
              <a:gd name="connsiteY16" fmla="*/ 217714 h 508000"/>
              <a:gd name="connsiteX17" fmla="*/ 14515 w 986972"/>
              <a:gd name="connsiteY17" fmla="*/ 333829 h 508000"/>
              <a:gd name="connsiteX18" fmla="*/ 43543 w 986972"/>
              <a:gd name="connsiteY18" fmla="*/ 377372 h 508000"/>
              <a:gd name="connsiteX19" fmla="*/ 174172 w 986972"/>
              <a:gd name="connsiteY19" fmla="*/ 493486 h 508000"/>
              <a:gd name="connsiteX20" fmla="*/ 217715 w 986972"/>
              <a:gd name="connsiteY20" fmla="*/ 508000 h 508000"/>
              <a:gd name="connsiteX21" fmla="*/ 348343 w 986972"/>
              <a:gd name="connsiteY21" fmla="*/ 493486 h 508000"/>
              <a:gd name="connsiteX22" fmla="*/ 391886 w 986972"/>
              <a:gd name="connsiteY22" fmla="*/ 464457 h 508000"/>
              <a:gd name="connsiteX23" fmla="*/ 435429 w 986972"/>
              <a:gd name="connsiteY23" fmla="*/ 449943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6972" h="508000">
                <a:moveTo>
                  <a:pt x="391886" y="478972"/>
                </a:moveTo>
                <a:cubicBezTo>
                  <a:pt x="458882" y="492371"/>
                  <a:pt x="526133" y="508000"/>
                  <a:pt x="595086" y="508000"/>
                </a:cubicBezTo>
                <a:cubicBezTo>
                  <a:pt x="691969" y="508000"/>
                  <a:pt x="788610" y="498324"/>
                  <a:pt x="885372" y="493486"/>
                </a:cubicBezTo>
                <a:cubicBezTo>
                  <a:pt x="895048" y="478972"/>
                  <a:pt x="907315" y="465883"/>
                  <a:pt x="914400" y="449943"/>
                </a:cubicBezTo>
                <a:cubicBezTo>
                  <a:pt x="926827" y="421981"/>
                  <a:pt x="926456" y="388317"/>
                  <a:pt x="943429" y="362857"/>
                </a:cubicBezTo>
                <a:lnTo>
                  <a:pt x="972458" y="319314"/>
                </a:lnTo>
                <a:cubicBezTo>
                  <a:pt x="977296" y="299962"/>
                  <a:pt x="986972" y="281205"/>
                  <a:pt x="986972" y="261257"/>
                </a:cubicBezTo>
                <a:cubicBezTo>
                  <a:pt x="986972" y="207819"/>
                  <a:pt x="987139" y="152982"/>
                  <a:pt x="972458" y="101600"/>
                </a:cubicBezTo>
                <a:cubicBezTo>
                  <a:pt x="966819" y="81863"/>
                  <a:pt x="945618" y="69988"/>
                  <a:pt x="928915" y="58057"/>
                </a:cubicBezTo>
                <a:cubicBezTo>
                  <a:pt x="883823" y="25848"/>
                  <a:pt x="863445" y="28984"/>
                  <a:pt x="812800" y="14514"/>
                </a:cubicBezTo>
                <a:cubicBezTo>
                  <a:pt x="798090" y="10311"/>
                  <a:pt x="783772" y="4838"/>
                  <a:pt x="769258" y="0"/>
                </a:cubicBezTo>
                <a:cubicBezTo>
                  <a:pt x="648305" y="4838"/>
                  <a:pt x="527163" y="6185"/>
                  <a:pt x="406400" y="14514"/>
                </a:cubicBezTo>
                <a:cubicBezTo>
                  <a:pt x="378748" y="16421"/>
                  <a:pt x="275095" y="53445"/>
                  <a:pt x="261258" y="58057"/>
                </a:cubicBezTo>
                <a:lnTo>
                  <a:pt x="130629" y="101600"/>
                </a:lnTo>
                <a:lnTo>
                  <a:pt x="87086" y="116114"/>
                </a:lnTo>
                <a:lnTo>
                  <a:pt x="43543" y="130629"/>
                </a:lnTo>
                <a:cubicBezTo>
                  <a:pt x="28868" y="152641"/>
                  <a:pt x="0" y="187671"/>
                  <a:pt x="0" y="217714"/>
                </a:cubicBezTo>
                <a:cubicBezTo>
                  <a:pt x="0" y="256720"/>
                  <a:pt x="4252" y="296197"/>
                  <a:pt x="14515" y="333829"/>
                </a:cubicBezTo>
                <a:cubicBezTo>
                  <a:pt x="19105" y="350658"/>
                  <a:pt x="31954" y="364334"/>
                  <a:pt x="43543" y="377372"/>
                </a:cubicBezTo>
                <a:cubicBezTo>
                  <a:pt x="74314" y="411989"/>
                  <a:pt x="125642" y="469221"/>
                  <a:pt x="174172" y="493486"/>
                </a:cubicBezTo>
                <a:cubicBezTo>
                  <a:pt x="187856" y="500328"/>
                  <a:pt x="203201" y="503162"/>
                  <a:pt x="217715" y="508000"/>
                </a:cubicBezTo>
                <a:cubicBezTo>
                  <a:pt x="261258" y="503162"/>
                  <a:pt x="305840" y="504112"/>
                  <a:pt x="348343" y="493486"/>
                </a:cubicBezTo>
                <a:cubicBezTo>
                  <a:pt x="365266" y="489255"/>
                  <a:pt x="376284" y="472258"/>
                  <a:pt x="391886" y="464457"/>
                </a:cubicBezTo>
                <a:cubicBezTo>
                  <a:pt x="405570" y="457615"/>
                  <a:pt x="435429" y="449943"/>
                  <a:pt x="435429" y="449943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 rot="11047978">
            <a:off x="6335484" y="6136997"/>
            <a:ext cx="1400629" cy="419835"/>
          </a:xfrm>
          <a:custGeom>
            <a:avLst/>
            <a:gdLst>
              <a:gd name="connsiteX0" fmla="*/ 391886 w 986972"/>
              <a:gd name="connsiteY0" fmla="*/ 478972 h 508000"/>
              <a:gd name="connsiteX1" fmla="*/ 595086 w 986972"/>
              <a:gd name="connsiteY1" fmla="*/ 508000 h 508000"/>
              <a:gd name="connsiteX2" fmla="*/ 885372 w 986972"/>
              <a:gd name="connsiteY2" fmla="*/ 493486 h 508000"/>
              <a:gd name="connsiteX3" fmla="*/ 914400 w 986972"/>
              <a:gd name="connsiteY3" fmla="*/ 449943 h 508000"/>
              <a:gd name="connsiteX4" fmla="*/ 943429 w 986972"/>
              <a:gd name="connsiteY4" fmla="*/ 362857 h 508000"/>
              <a:gd name="connsiteX5" fmla="*/ 972458 w 986972"/>
              <a:gd name="connsiteY5" fmla="*/ 319314 h 508000"/>
              <a:gd name="connsiteX6" fmla="*/ 986972 w 986972"/>
              <a:gd name="connsiteY6" fmla="*/ 261257 h 508000"/>
              <a:gd name="connsiteX7" fmla="*/ 972458 w 986972"/>
              <a:gd name="connsiteY7" fmla="*/ 101600 h 508000"/>
              <a:gd name="connsiteX8" fmla="*/ 928915 w 986972"/>
              <a:gd name="connsiteY8" fmla="*/ 58057 h 508000"/>
              <a:gd name="connsiteX9" fmla="*/ 812800 w 986972"/>
              <a:gd name="connsiteY9" fmla="*/ 14514 h 508000"/>
              <a:gd name="connsiteX10" fmla="*/ 769258 w 986972"/>
              <a:gd name="connsiteY10" fmla="*/ 0 h 508000"/>
              <a:gd name="connsiteX11" fmla="*/ 406400 w 986972"/>
              <a:gd name="connsiteY11" fmla="*/ 14514 h 508000"/>
              <a:gd name="connsiteX12" fmla="*/ 261258 w 986972"/>
              <a:gd name="connsiteY12" fmla="*/ 58057 h 508000"/>
              <a:gd name="connsiteX13" fmla="*/ 130629 w 986972"/>
              <a:gd name="connsiteY13" fmla="*/ 101600 h 508000"/>
              <a:gd name="connsiteX14" fmla="*/ 87086 w 986972"/>
              <a:gd name="connsiteY14" fmla="*/ 116114 h 508000"/>
              <a:gd name="connsiteX15" fmla="*/ 43543 w 986972"/>
              <a:gd name="connsiteY15" fmla="*/ 130629 h 508000"/>
              <a:gd name="connsiteX16" fmla="*/ 0 w 986972"/>
              <a:gd name="connsiteY16" fmla="*/ 217714 h 508000"/>
              <a:gd name="connsiteX17" fmla="*/ 14515 w 986972"/>
              <a:gd name="connsiteY17" fmla="*/ 333829 h 508000"/>
              <a:gd name="connsiteX18" fmla="*/ 43543 w 986972"/>
              <a:gd name="connsiteY18" fmla="*/ 377372 h 508000"/>
              <a:gd name="connsiteX19" fmla="*/ 174172 w 986972"/>
              <a:gd name="connsiteY19" fmla="*/ 493486 h 508000"/>
              <a:gd name="connsiteX20" fmla="*/ 217715 w 986972"/>
              <a:gd name="connsiteY20" fmla="*/ 508000 h 508000"/>
              <a:gd name="connsiteX21" fmla="*/ 348343 w 986972"/>
              <a:gd name="connsiteY21" fmla="*/ 493486 h 508000"/>
              <a:gd name="connsiteX22" fmla="*/ 391886 w 986972"/>
              <a:gd name="connsiteY22" fmla="*/ 464457 h 508000"/>
              <a:gd name="connsiteX23" fmla="*/ 435429 w 986972"/>
              <a:gd name="connsiteY23" fmla="*/ 449943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6972" h="508000">
                <a:moveTo>
                  <a:pt x="391886" y="478972"/>
                </a:moveTo>
                <a:cubicBezTo>
                  <a:pt x="458882" y="492371"/>
                  <a:pt x="526133" y="508000"/>
                  <a:pt x="595086" y="508000"/>
                </a:cubicBezTo>
                <a:cubicBezTo>
                  <a:pt x="691969" y="508000"/>
                  <a:pt x="788610" y="498324"/>
                  <a:pt x="885372" y="493486"/>
                </a:cubicBezTo>
                <a:cubicBezTo>
                  <a:pt x="895048" y="478972"/>
                  <a:pt x="907315" y="465883"/>
                  <a:pt x="914400" y="449943"/>
                </a:cubicBezTo>
                <a:cubicBezTo>
                  <a:pt x="926827" y="421981"/>
                  <a:pt x="926456" y="388317"/>
                  <a:pt x="943429" y="362857"/>
                </a:cubicBezTo>
                <a:lnTo>
                  <a:pt x="972458" y="319314"/>
                </a:lnTo>
                <a:cubicBezTo>
                  <a:pt x="977296" y="299962"/>
                  <a:pt x="986972" y="281205"/>
                  <a:pt x="986972" y="261257"/>
                </a:cubicBezTo>
                <a:cubicBezTo>
                  <a:pt x="986972" y="207819"/>
                  <a:pt x="987139" y="152982"/>
                  <a:pt x="972458" y="101600"/>
                </a:cubicBezTo>
                <a:cubicBezTo>
                  <a:pt x="966819" y="81863"/>
                  <a:pt x="945618" y="69988"/>
                  <a:pt x="928915" y="58057"/>
                </a:cubicBezTo>
                <a:cubicBezTo>
                  <a:pt x="883823" y="25848"/>
                  <a:pt x="863445" y="28984"/>
                  <a:pt x="812800" y="14514"/>
                </a:cubicBezTo>
                <a:cubicBezTo>
                  <a:pt x="798090" y="10311"/>
                  <a:pt x="783772" y="4838"/>
                  <a:pt x="769258" y="0"/>
                </a:cubicBezTo>
                <a:cubicBezTo>
                  <a:pt x="648305" y="4838"/>
                  <a:pt x="527163" y="6185"/>
                  <a:pt x="406400" y="14514"/>
                </a:cubicBezTo>
                <a:cubicBezTo>
                  <a:pt x="378748" y="16421"/>
                  <a:pt x="275095" y="53445"/>
                  <a:pt x="261258" y="58057"/>
                </a:cubicBezTo>
                <a:lnTo>
                  <a:pt x="130629" y="101600"/>
                </a:lnTo>
                <a:lnTo>
                  <a:pt x="87086" y="116114"/>
                </a:lnTo>
                <a:lnTo>
                  <a:pt x="43543" y="130629"/>
                </a:lnTo>
                <a:cubicBezTo>
                  <a:pt x="28868" y="152641"/>
                  <a:pt x="0" y="187671"/>
                  <a:pt x="0" y="217714"/>
                </a:cubicBezTo>
                <a:cubicBezTo>
                  <a:pt x="0" y="256720"/>
                  <a:pt x="4252" y="296197"/>
                  <a:pt x="14515" y="333829"/>
                </a:cubicBezTo>
                <a:cubicBezTo>
                  <a:pt x="19105" y="350658"/>
                  <a:pt x="31954" y="364334"/>
                  <a:pt x="43543" y="377372"/>
                </a:cubicBezTo>
                <a:cubicBezTo>
                  <a:pt x="74314" y="411989"/>
                  <a:pt x="125642" y="469221"/>
                  <a:pt x="174172" y="493486"/>
                </a:cubicBezTo>
                <a:cubicBezTo>
                  <a:pt x="187856" y="500328"/>
                  <a:pt x="203201" y="503162"/>
                  <a:pt x="217715" y="508000"/>
                </a:cubicBezTo>
                <a:cubicBezTo>
                  <a:pt x="261258" y="503162"/>
                  <a:pt x="305840" y="504112"/>
                  <a:pt x="348343" y="493486"/>
                </a:cubicBezTo>
                <a:cubicBezTo>
                  <a:pt x="365266" y="489255"/>
                  <a:pt x="376284" y="472258"/>
                  <a:pt x="391886" y="464457"/>
                </a:cubicBezTo>
                <a:cubicBezTo>
                  <a:pt x="405570" y="457615"/>
                  <a:pt x="435429" y="449943"/>
                  <a:pt x="435429" y="449943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47570" y="2260063"/>
            <a:ext cx="6663376" cy="1354217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endParaRPr lang="en-US" b="1" kern="0" dirty="0">
              <a:solidFill>
                <a:srgbClr val="000000"/>
              </a:solidFill>
              <a:latin typeface="Arial"/>
            </a:endParaRPr>
          </a:p>
          <a:p>
            <a:pPr algn="ctr"/>
            <a:endParaRPr lang="en-US" sz="1600" b="1" kern="0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sz="2400" b="1" kern="0" dirty="0">
                <a:solidFill>
                  <a:srgbClr val="00B050"/>
                </a:solidFill>
                <a:latin typeface="Arial"/>
              </a:rPr>
              <a:t>For the record, this is the group from which news is generally taken for this course . . 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373666" y="80203"/>
            <a:ext cx="2409869" cy="2234454"/>
          </a:xfrm>
          <a:prstGeom prst="rect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Up Arrow 3"/>
          <p:cNvSpPr/>
          <p:nvPr/>
        </p:nvSpPr>
        <p:spPr bwMode="auto">
          <a:xfrm>
            <a:off x="4339776" y="2371766"/>
            <a:ext cx="484632" cy="502078"/>
          </a:xfrm>
          <a:prstGeom prst="up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&quot;No&quot; Symbol 4"/>
          <p:cNvSpPr/>
          <p:nvPr/>
        </p:nvSpPr>
        <p:spPr bwMode="auto">
          <a:xfrm>
            <a:off x="4136574" y="3643085"/>
            <a:ext cx="914400" cy="914400"/>
          </a:xfrm>
          <a:prstGeom prst="noSmoking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&quot;No&quot; Symbol 12"/>
          <p:cNvSpPr/>
          <p:nvPr/>
        </p:nvSpPr>
        <p:spPr bwMode="auto">
          <a:xfrm>
            <a:off x="4129320" y="4753425"/>
            <a:ext cx="914400" cy="9144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264783"/>
      </p:ext>
    </p:extLst>
  </p:cSld>
  <p:clrMapOvr>
    <a:masterClrMapping/>
  </p:clrMapOvr>
  <p:transition/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07"/>
            <a:ext cx="9144000" cy="680085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2018806" y="6086593"/>
            <a:ext cx="897247" cy="381668"/>
          </a:xfrm>
          <a:custGeom>
            <a:avLst/>
            <a:gdLst>
              <a:gd name="connsiteX0" fmla="*/ 391886 w 986972"/>
              <a:gd name="connsiteY0" fmla="*/ 478972 h 508000"/>
              <a:gd name="connsiteX1" fmla="*/ 595086 w 986972"/>
              <a:gd name="connsiteY1" fmla="*/ 508000 h 508000"/>
              <a:gd name="connsiteX2" fmla="*/ 885372 w 986972"/>
              <a:gd name="connsiteY2" fmla="*/ 493486 h 508000"/>
              <a:gd name="connsiteX3" fmla="*/ 914400 w 986972"/>
              <a:gd name="connsiteY3" fmla="*/ 449943 h 508000"/>
              <a:gd name="connsiteX4" fmla="*/ 943429 w 986972"/>
              <a:gd name="connsiteY4" fmla="*/ 362857 h 508000"/>
              <a:gd name="connsiteX5" fmla="*/ 972458 w 986972"/>
              <a:gd name="connsiteY5" fmla="*/ 319314 h 508000"/>
              <a:gd name="connsiteX6" fmla="*/ 986972 w 986972"/>
              <a:gd name="connsiteY6" fmla="*/ 261257 h 508000"/>
              <a:gd name="connsiteX7" fmla="*/ 972458 w 986972"/>
              <a:gd name="connsiteY7" fmla="*/ 101600 h 508000"/>
              <a:gd name="connsiteX8" fmla="*/ 928915 w 986972"/>
              <a:gd name="connsiteY8" fmla="*/ 58057 h 508000"/>
              <a:gd name="connsiteX9" fmla="*/ 812800 w 986972"/>
              <a:gd name="connsiteY9" fmla="*/ 14514 h 508000"/>
              <a:gd name="connsiteX10" fmla="*/ 769258 w 986972"/>
              <a:gd name="connsiteY10" fmla="*/ 0 h 508000"/>
              <a:gd name="connsiteX11" fmla="*/ 406400 w 986972"/>
              <a:gd name="connsiteY11" fmla="*/ 14514 h 508000"/>
              <a:gd name="connsiteX12" fmla="*/ 261258 w 986972"/>
              <a:gd name="connsiteY12" fmla="*/ 58057 h 508000"/>
              <a:gd name="connsiteX13" fmla="*/ 130629 w 986972"/>
              <a:gd name="connsiteY13" fmla="*/ 101600 h 508000"/>
              <a:gd name="connsiteX14" fmla="*/ 87086 w 986972"/>
              <a:gd name="connsiteY14" fmla="*/ 116114 h 508000"/>
              <a:gd name="connsiteX15" fmla="*/ 43543 w 986972"/>
              <a:gd name="connsiteY15" fmla="*/ 130629 h 508000"/>
              <a:gd name="connsiteX16" fmla="*/ 0 w 986972"/>
              <a:gd name="connsiteY16" fmla="*/ 217714 h 508000"/>
              <a:gd name="connsiteX17" fmla="*/ 14515 w 986972"/>
              <a:gd name="connsiteY17" fmla="*/ 333829 h 508000"/>
              <a:gd name="connsiteX18" fmla="*/ 43543 w 986972"/>
              <a:gd name="connsiteY18" fmla="*/ 377372 h 508000"/>
              <a:gd name="connsiteX19" fmla="*/ 174172 w 986972"/>
              <a:gd name="connsiteY19" fmla="*/ 493486 h 508000"/>
              <a:gd name="connsiteX20" fmla="*/ 217715 w 986972"/>
              <a:gd name="connsiteY20" fmla="*/ 508000 h 508000"/>
              <a:gd name="connsiteX21" fmla="*/ 348343 w 986972"/>
              <a:gd name="connsiteY21" fmla="*/ 493486 h 508000"/>
              <a:gd name="connsiteX22" fmla="*/ 391886 w 986972"/>
              <a:gd name="connsiteY22" fmla="*/ 464457 h 508000"/>
              <a:gd name="connsiteX23" fmla="*/ 435429 w 986972"/>
              <a:gd name="connsiteY23" fmla="*/ 449943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6972" h="508000">
                <a:moveTo>
                  <a:pt x="391886" y="478972"/>
                </a:moveTo>
                <a:cubicBezTo>
                  <a:pt x="458882" y="492371"/>
                  <a:pt x="526133" y="508000"/>
                  <a:pt x="595086" y="508000"/>
                </a:cubicBezTo>
                <a:cubicBezTo>
                  <a:pt x="691969" y="508000"/>
                  <a:pt x="788610" y="498324"/>
                  <a:pt x="885372" y="493486"/>
                </a:cubicBezTo>
                <a:cubicBezTo>
                  <a:pt x="895048" y="478972"/>
                  <a:pt x="907315" y="465883"/>
                  <a:pt x="914400" y="449943"/>
                </a:cubicBezTo>
                <a:cubicBezTo>
                  <a:pt x="926827" y="421981"/>
                  <a:pt x="926456" y="388317"/>
                  <a:pt x="943429" y="362857"/>
                </a:cubicBezTo>
                <a:lnTo>
                  <a:pt x="972458" y="319314"/>
                </a:lnTo>
                <a:cubicBezTo>
                  <a:pt x="977296" y="299962"/>
                  <a:pt x="986972" y="281205"/>
                  <a:pt x="986972" y="261257"/>
                </a:cubicBezTo>
                <a:cubicBezTo>
                  <a:pt x="986972" y="207819"/>
                  <a:pt x="987139" y="152982"/>
                  <a:pt x="972458" y="101600"/>
                </a:cubicBezTo>
                <a:cubicBezTo>
                  <a:pt x="966819" y="81863"/>
                  <a:pt x="945618" y="69988"/>
                  <a:pt x="928915" y="58057"/>
                </a:cubicBezTo>
                <a:cubicBezTo>
                  <a:pt x="883823" y="25848"/>
                  <a:pt x="863445" y="28984"/>
                  <a:pt x="812800" y="14514"/>
                </a:cubicBezTo>
                <a:cubicBezTo>
                  <a:pt x="798090" y="10311"/>
                  <a:pt x="783772" y="4838"/>
                  <a:pt x="769258" y="0"/>
                </a:cubicBezTo>
                <a:cubicBezTo>
                  <a:pt x="648305" y="4838"/>
                  <a:pt x="527163" y="6185"/>
                  <a:pt x="406400" y="14514"/>
                </a:cubicBezTo>
                <a:cubicBezTo>
                  <a:pt x="378748" y="16421"/>
                  <a:pt x="275095" y="53445"/>
                  <a:pt x="261258" y="58057"/>
                </a:cubicBezTo>
                <a:lnTo>
                  <a:pt x="130629" y="101600"/>
                </a:lnTo>
                <a:lnTo>
                  <a:pt x="87086" y="116114"/>
                </a:lnTo>
                <a:lnTo>
                  <a:pt x="43543" y="130629"/>
                </a:lnTo>
                <a:cubicBezTo>
                  <a:pt x="28868" y="152641"/>
                  <a:pt x="0" y="187671"/>
                  <a:pt x="0" y="217714"/>
                </a:cubicBezTo>
                <a:cubicBezTo>
                  <a:pt x="0" y="256720"/>
                  <a:pt x="4252" y="296197"/>
                  <a:pt x="14515" y="333829"/>
                </a:cubicBezTo>
                <a:cubicBezTo>
                  <a:pt x="19105" y="350658"/>
                  <a:pt x="31954" y="364334"/>
                  <a:pt x="43543" y="377372"/>
                </a:cubicBezTo>
                <a:cubicBezTo>
                  <a:pt x="74314" y="411989"/>
                  <a:pt x="125642" y="469221"/>
                  <a:pt x="174172" y="493486"/>
                </a:cubicBezTo>
                <a:cubicBezTo>
                  <a:pt x="187856" y="500328"/>
                  <a:pt x="203201" y="503162"/>
                  <a:pt x="217715" y="508000"/>
                </a:cubicBezTo>
                <a:cubicBezTo>
                  <a:pt x="261258" y="503162"/>
                  <a:pt x="305840" y="504112"/>
                  <a:pt x="348343" y="493486"/>
                </a:cubicBezTo>
                <a:cubicBezTo>
                  <a:pt x="365266" y="489255"/>
                  <a:pt x="376284" y="472258"/>
                  <a:pt x="391886" y="464457"/>
                </a:cubicBezTo>
                <a:cubicBezTo>
                  <a:pt x="405570" y="457615"/>
                  <a:pt x="435429" y="449943"/>
                  <a:pt x="435429" y="449943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 rot="11047978">
            <a:off x="6335484" y="6136997"/>
            <a:ext cx="1400629" cy="419835"/>
          </a:xfrm>
          <a:custGeom>
            <a:avLst/>
            <a:gdLst>
              <a:gd name="connsiteX0" fmla="*/ 391886 w 986972"/>
              <a:gd name="connsiteY0" fmla="*/ 478972 h 508000"/>
              <a:gd name="connsiteX1" fmla="*/ 595086 w 986972"/>
              <a:gd name="connsiteY1" fmla="*/ 508000 h 508000"/>
              <a:gd name="connsiteX2" fmla="*/ 885372 w 986972"/>
              <a:gd name="connsiteY2" fmla="*/ 493486 h 508000"/>
              <a:gd name="connsiteX3" fmla="*/ 914400 w 986972"/>
              <a:gd name="connsiteY3" fmla="*/ 449943 h 508000"/>
              <a:gd name="connsiteX4" fmla="*/ 943429 w 986972"/>
              <a:gd name="connsiteY4" fmla="*/ 362857 h 508000"/>
              <a:gd name="connsiteX5" fmla="*/ 972458 w 986972"/>
              <a:gd name="connsiteY5" fmla="*/ 319314 h 508000"/>
              <a:gd name="connsiteX6" fmla="*/ 986972 w 986972"/>
              <a:gd name="connsiteY6" fmla="*/ 261257 h 508000"/>
              <a:gd name="connsiteX7" fmla="*/ 972458 w 986972"/>
              <a:gd name="connsiteY7" fmla="*/ 101600 h 508000"/>
              <a:gd name="connsiteX8" fmla="*/ 928915 w 986972"/>
              <a:gd name="connsiteY8" fmla="*/ 58057 h 508000"/>
              <a:gd name="connsiteX9" fmla="*/ 812800 w 986972"/>
              <a:gd name="connsiteY9" fmla="*/ 14514 h 508000"/>
              <a:gd name="connsiteX10" fmla="*/ 769258 w 986972"/>
              <a:gd name="connsiteY10" fmla="*/ 0 h 508000"/>
              <a:gd name="connsiteX11" fmla="*/ 406400 w 986972"/>
              <a:gd name="connsiteY11" fmla="*/ 14514 h 508000"/>
              <a:gd name="connsiteX12" fmla="*/ 261258 w 986972"/>
              <a:gd name="connsiteY12" fmla="*/ 58057 h 508000"/>
              <a:gd name="connsiteX13" fmla="*/ 130629 w 986972"/>
              <a:gd name="connsiteY13" fmla="*/ 101600 h 508000"/>
              <a:gd name="connsiteX14" fmla="*/ 87086 w 986972"/>
              <a:gd name="connsiteY14" fmla="*/ 116114 h 508000"/>
              <a:gd name="connsiteX15" fmla="*/ 43543 w 986972"/>
              <a:gd name="connsiteY15" fmla="*/ 130629 h 508000"/>
              <a:gd name="connsiteX16" fmla="*/ 0 w 986972"/>
              <a:gd name="connsiteY16" fmla="*/ 217714 h 508000"/>
              <a:gd name="connsiteX17" fmla="*/ 14515 w 986972"/>
              <a:gd name="connsiteY17" fmla="*/ 333829 h 508000"/>
              <a:gd name="connsiteX18" fmla="*/ 43543 w 986972"/>
              <a:gd name="connsiteY18" fmla="*/ 377372 h 508000"/>
              <a:gd name="connsiteX19" fmla="*/ 174172 w 986972"/>
              <a:gd name="connsiteY19" fmla="*/ 493486 h 508000"/>
              <a:gd name="connsiteX20" fmla="*/ 217715 w 986972"/>
              <a:gd name="connsiteY20" fmla="*/ 508000 h 508000"/>
              <a:gd name="connsiteX21" fmla="*/ 348343 w 986972"/>
              <a:gd name="connsiteY21" fmla="*/ 493486 h 508000"/>
              <a:gd name="connsiteX22" fmla="*/ 391886 w 986972"/>
              <a:gd name="connsiteY22" fmla="*/ 464457 h 508000"/>
              <a:gd name="connsiteX23" fmla="*/ 435429 w 986972"/>
              <a:gd name="connsiteY23" fmla="*/ 449943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6972" h="508000">
                <a:moveTo>
                  <a:pt x="391886" y="478972"/>
                </a:moveTo>
                <a:cubicBezTo>
                  <a:pt x="458882" y="492371"/>
                  <a:pt x="526133" y="508000"/>
                  <a:pt x="595086" y="508000"/>
                </a:cubicBezTo>
                <a:cubicBezTo>
                  <a:pt x="691969" y="508000"/>
                  <a:pt x="788610" y="498324"/>
                  <a:pt x="885372" y="493486"/>
                </a:cubicBezTo>
                <a:cubicBezTo>
                  <a:pt x="895048" y="478972"/>
                  <a:pt x="907315" y="465883"/>
                  <a:pt x="914400" y="449943"/>
                </a:cubicBezTo>
                <a:cubicBezTo>
                  <a:pt x="926827" y="421981"/>
                  <a:pt x="926456" y="388317"/>
                  <a:pt x="943429" y="362857"/>
                </a:cubicBezTo>
                <a:lnTo>
                  <a:pt x="972458" y="319314"/>
                </a:lnTo>
                <a:cubicBezTo>
                  <a:pt x="977296" y="299962"/>
                  <a:pt x="986972" y="281205"/>
                  <a:pt x="986972" y="261257"/>
                </a:cubicBezTo>
                <a:cubicBezTo>
                  <a:pt x="986972" y="207819"/>
                  <a:pt x="987139" y="152982"/>
                  <a:pt x="972458" y="101600"/>
                </a:cubicBezTo>
                <a:cubicBezTo>
                  <a:pt x="966819" y="81863"/>
                  <a:pt x="945618" y="69988"/>
                  <a:pt x="928915" y="58057"/>
                </a:cubicBezTo>
                <a:cubicBezTo>
                  <a:pt x="883823" y="25848"/>
                  <a:pt x="863445" y="28984"/>
                  <a:pt x="812800" y="14514"/>
                </a:cubicBezTo>
                <a:cubicBezTo>
                  <a:pt x="798090" y="10311"/>
                  <a:pt x="783772" y="4838"/>
                  <a:pt x="769258" y="0"/>
                </a:cubicBezTo>
                <a:cubicBezTo>
                  <a:pt x="648305" y="4838"/>
                  <a:pt x="527163" y="6185"/>
                  <a:pt x="406400" y="14514"/>
                </a:cubicBezTo>
                <a:cubicBezTo>
                  <a:pt x="378748" y="16421"/>
                  <a:pt x="275095" y="53445"/>
                  <a:pt x="261258" y="58057"/>
                </a:cubicBezTo>
                <a:lnTo>
                  <a:pt x="130629" y="101600"/>
                </a:lnTo>
                <a:lnTo>
                  <a:pt x="87086" y="116114"/>
                </a:lnTo>
                <a:lnTo>
                  <a:pt x="43543" y="130629"/>
                </a:lnTo>
                <a:cubicBezTo>
                  <a:pt x="28868" y="152641"/>
                  <a:pt x="0" y="187671"/>
                  <a:pt x="0" y="217714"/>
                </a:cubicBezTo>
                <a:cubicBezTo>
                  <a:pt x="0" y="256720"/>
                  <a:pt x="4252" y="296197"/>
                  <a:pt x="14515" y="333829"/>
                </a:cubicBezTo>
                <a:cubicBezTo>
                  <a:pt x="19105" y="350658"/>
                  <a:pt x="31954" y="364334"/>
                  <a:pt x="43543" y="377372"/>
                </a:cubicBezTo>
                <a:cubicBezTo>
                  <a:pt x="74314" y="411989"/>
                  <a:pt x="125642" y="469221"/>
                  <a:pt x="174172" y="493486"/>
                </a:cubicBezTo>
                <a:cubicBezTo>
                  <a:pt x="187856" y="500328"/>
                  <a:pt x="203201" y="503162"/>
                  <a:pt x="217715" y="508000"/>
                </a:cubicBezTo>
                <a:cubicBezTo>
                  <a:pt x="261258" y="503162"/>
                  <a:pt x="305840" y="504112"/>
                  <a:pt x="348343" y="493486"/>
                </a:cubicBezTo>
                <a:cubicBezTo>
                  <a:pt x="365266" y="489255"/>
                  <a:pt x="376284" y="472258"/>
                  <a:pt x="391886" y="464457"/>
                </a:cubicBezTo>
                <a:cubicBezTo>
                  <a:pt x="405570" y="457615"/>
                  <a:pt x="435429" y="449943"/>
                  <a:pt x="435429" y="449943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373666" y="80203"/>
            <a:ext cx="2409869" cy="2234454"/>
          </a:xfrm>
          <a:prstGeom prst="rect">
            <a:avLst/>
          </a:prstGeom>
          <a:noFill/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23626"/>
      </p:ext>
    </p:extLst>
  </p:cSld>
  <p:clrMapOvr>
    <a:masterClrMapping/>
  </p:clrMapOvr>
  <p:transition/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167283"/>
      </p:ext>
    </p:extLst>
  </p:cSld>
  <p:clrMapOvr>
    <a:masterClrMapping/>
  </p:clrMapOvr>
  <p:transition/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2278765"/>
            <a:ext cx="6778625" cy="277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 leniency for a kid who comes “from ‘good family’”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467803"/>
      </p:ext>
    </p:extLst>
  </p:cSld>
  <p:clrMapOvr>
    <a:masterClrMapping/>
  </p:clrMapOvr>
  <p:transition/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38138"/>
            <a:ext cx="52006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4" y="356281"/>
            <a:ext cx="1270000" cy="6096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4809" y="2928022"/>
            <a:ext cx="5762625" cy="2185214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like rich kids who kill and rape not held responsible because they are rich kids suffering from “affluenza”?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48378" y="6516949"/>
            <a:ext cx="304121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http://www.bbc.com/news/world-us-canada-35117311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70566"/>
      </p:ext>
    </p:extLst>
  </p:cSld>
  <p:clrMapOvr>
    <a:masterClrMapping/>
  </p:clrMapOvr>
  <p:transition/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8"/>
            <a:ext cx="9144000" cy="68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52545"/>
      </p:ext>
    </p:extLst>
  </p:cSld>
  <p:clrMapOvr>
    <a:masterClrMapping/>
  </p:clrMapOvr>
  <p:transition/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4" y="356281"/>
            <a:ext cx="12700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18" y="538389"/>
            <a:ext cx="527129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84809" y="3348928"/>
            <a:ext cx="5762625" cy="2616101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How about the rich kid’s mother harboring a fugitive, and aiding and abetting (and even celebrating) his criminal behavior?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48378" y="6516949"/>
            <a:ext cx="3041217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http://www.bbc.com/news/world-us-canada-35192267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13975"/>
      </p:ext>
    </p:extLst>
  </p:cSld>
  <p:clrMapOvr>
    <a:masterClrMapping/>
  </p:clrMapOvr>
  <p:transition/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0" y="472393"/>
            <a:ext cx="1011558" cy="48554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378" y="6516949"/>
            <a:ext cx="3041217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http://www.bbc.com/news/world-us-canada-36040878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466725"/>
            <a:ext cx="631507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976208"/>
      </p:ext>
    </p:extLst>
  </p:cSld>
  <p:clrMapOvr>
    <a:masterClrMapping/>
  </p:clrMapOvr>
  <p:transition/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6" y="1190167"/>
            <a:ext cx="8229600" cy="48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84809" y="3348928"/>
            <a:ext cx="5762625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 maybe his genes made him do it . . 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193550" y="6400837"/>
            <a:ext cx="692818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source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124" name="Picture 4" descr="http://www.science20.com/graphics/no_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7322"/>
            <a:ext cx="571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7823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© 2010-2026 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  <a:hlinkClick r:id="rId2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233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2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7" name="AutoShape 4"/>
          <p:cNvSpPr>
            <a:spLocks noChangeArrowheads="1"/>
          </p:cNvSpPr>
          <p:nvPr/>
        </p:nvSpPr>
        <p:spPr bwMode="auto">
          <a:xfrm>
            <a:off x="2533652" y="4133735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2" y="5495810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2" y="6448310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488621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1" y="51719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2100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19300"/>
            <a:ext cx="82391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5048250" y="4248150"/>
            <a:ext cx="876300" cy="381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75824" y="4867398"/>
            <a:ext cx="77724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“hominins”</a:t>
            </a:r>
            <a:r>
              <a:rPr lang="en-US" sz="3200" b="1" dirty="0">
                <a:solidFill>
                  <a:srgbClr val="000000"/>
                </a:solidFill>
              </a:rPr>
              <a:t> is now generally used rather than “hominids”</a:t>
            </a:r>
          </a:p>
        </p:txBody>
      </p:sp>
    </p:spTree>
    <p:extLst>
      <p:ext uri="{BB962C8B-B14F-4D97-AF65-F5344CB8AC3E}">
        <p14:creationId xmlns:p14="http://schemas.microsoft.com/office/powerpoint/2010/main" val="1454584586"/>
      </p:ext>
    </p:extLst>
  </p:cSld>
  <p:clrMapOvr>
    <a:masterClrMapping/>
  </p:clrMapOvr>
  <p:transition/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6" y="1190167"/>
            <a:ext cx="8229600" cy="48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193550" y="6400837"/>
            <a:ext cx="692818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source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" name="Picture 4" descr="http://www.science20.com/graphics/no_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7322"/>
            <a:ext cx="5715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956238"/>
      </p:ext>
    </p:extLst>
  </p:cSld>
  <p:clrMapOvr>
    <a:masterClrMapping/>
  </p:clrMapOvr>
  <p:transition/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09" y="1872360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380192"/>
      </p:ext>
    </p:extLst>
  </p:cSld>
  <p:clrMapOvr>
    <a:masterClrMapping/>
  </p:clrMapOvr>
  <p:transition/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75896" y="1910767"/>
            <a:ext cx="7441570" cy="457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 a Supreme Court judge who testified in his own confirmation hearings that (at least in his own case)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people shouldn’t be held accountable for things they do as minors, who later ruled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a Supreme Court Judge, and authored the Court opinion, that 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Children Deserve Life in Prison with No Chance of Parole?”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5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16F2253-0B87-7B28-157F-831A989914D7}"/>
                  </a:ext>
                </a:extLst>
              </p14:cNvPr>
              <p14:cNvContentPartPr/>
              <p14:nvPr/>
            </p14:nvContentPartPr>
            <p14:xfrm>
              <a:off x="3809380" y="5586820"/>
              <a:ext cx="4185360" cy="141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16F2253-0B87-7B28-157F-831A989914D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55740" y="5478820"/>
                <a:ext cx="429300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2301135-B6B7-76D8-CF4E-392684ACB91E}"/>
                  </a:ext>
                </a:extLst>
              </p14:cNvPr>
              <p14:cNvContentPartPr/>
              <p14:nvPr/>
            </p14:nvContentPartPr>
            <p14:xfrm>
              <a:off x="-838220" y="-54650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2301135-B6B7-76D8-CF4E-392684ACB9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891860" y="-65414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F5B2CBA-30E0-3ABF-992D-018DD49F7DBC}"/>
                  </a:ext>
                </a:extLst>
              </p14:cNvPr>
              <p14:cNvContentPartPr/>
              <p14:nvPr/>
            </p14:nvContentPartPr>
            <p14:xfrm>
              <a:off x="1053940" y="6133660"/>
              <a:ext cx="7022160" cy="166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F5B2CBA-30E0-3ABF-992D-018DD49F7D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0300" y="6025660"/>
                <a:ext cx="7129800" cy="38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4203072"/>
      </p:ext>
    </p:extLst>
  </p:cSld>
  <p:clrMapOvr>
    <a:masterClrMapping/>
  </p:clrMapOvr>
  <p:transition/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peak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5577C42B-1BC7-4D9D-B71F-5ED8F8223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592" y="254267"/>
            <a:ext cx="6858000" cy="6328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D83D3-D83C-4B46-976B-34A788470B64}"/>
              </a:ext>
            </a:extLst>
          </p:cNvPr>
          <p:cNvSpPr txBox="1"/>
          <p:nvPr/>
        </p:nvSpPr>
        <p:spPr>
          <a:xfrm>
            <a:off x="2286000" y="6611841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https://www.vanityfair.com/news/2021/04/brett-kavanaugh-life-in-prison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DA881-ABAF-41CD-A991-C0C472105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380" y="1155261"/>
            <a:ext cx="914400" cy="269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57FE71-6C2B-49CA-8E66-E9CB28495138}"/>
              </a:ext>
            </a:extLst>
          </p:cNvPr>
          <p:cNvSpPr txBox="1"/>
          <p:nvPr/>
        </p:nvSpPr>
        <p:spPr>
          <a:xfrm>
            <a:off x="1804738" y="2226459"/>
            <a:ext cx="153523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22 April 2021</a:t>
            </a:r>
          </a:p>
        </p:txBody>
      </p:sp>
    </p:spTree>
    <p:extLst>
      <p:ext uri="{BB962C8B-B14F-4D97-AF65-F5344CB8AC3E}">
        <p14:creationId xmlns:p14="http://schemas.microsoft.com/office/powerpoint/2010/main" val="1593431250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9054" y="3512941"/>
            <a:ext cx="3256020" cy="1674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bullfighting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corrida de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toros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740545"/>
      </p:ext>
    </p:extLst>
  </p:cSld>
  <p:clrMapOvr>
    <a:masterClrMapping/>
  </p:clrMapOvr>
  <p:transition/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242888"/>
            <a:ext cx="64484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53" y="561522"/>
            <a:ext cx="1270000" cy="60960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30509" y="6531463"/>
            <a:ext cx="7053949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http://www.bbc.com/news/world-europe-38063778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942242"/>
      </p:ext>
    </p:extLst>
  </p:cSld>
  <p:clrMapOvr>
    <a:masterClrMapping/>
  </p:clrMapOvr>
  <p:transition/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3137658" y="6515141"/>
            <a:ext cx="286809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http://www.bbc.com/news/world-europe-37329315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04800"/>
            <a:ext cx="64293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8" y="393954"/>
            <a:ext cx="900113" cy="4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80300"/>
      </p:ext>
    </p:extLst>
  </p:cSld>
  <p:clrMapOvr>
    <a:masterClrMapping/>
  </p:clrMapOvr>
  <p:transition/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1553090" y="6515141"/>
            <a:ext cx="603723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http://www.telegraph.co.uk/news/2016/07/11/ritual-of-slaughtering-mother-of-bull-that-killed-spanish-matado/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17" y="200025"/>
            <a:ext cx="627570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5" y="377665"/>
            <a:ext cx="1728788" cy="38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61"/>
      </p:ext>
    </p:extLst>
  </p:cSld>
  <p:clrMapOvr>
    <a:masterClrMapping/>
  </p:clrMapOvr>
  <p:transition/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3" y="-538145"/>
            <a:ext cx="9131281" cy="7089505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11223" y="6515141"/>
            <a:ext cx="6320962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https://www.theguardian.com/world/2019/oct/25/spain-young-bullfighters-a-photo-essay?CMP=Share_iOSApp_Other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82912"/>
      </p:ext>
    </p:extLst>
  </p:cSld>
  <p:clrMapOvr>
    <a:masterClrMapping/>
  </p:clrMapOvr>
  <p:transition/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20932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3"/>
          <p:cNvSpPr>
            <a:spLocks noChangeArrowheads="1"/>
          </p:cNvSpPr>
          <p:nvPr/>
        </p:nvSpPr>
        <p:spPr bwMode="auto">
          <a:xfrm>
            <a:off x="2914652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07" name="AutoShape 4"/>
          <p:cNvSpPr>
            <a:spLocks noChangeArrowheads="1"/>
          </p:cNvSpPr>
          <p:nvPr/>
        </p:nvSpPr>
        <p:spPr bwMode="auto">
          <a:xfrm>
            <a:off x="2533652" y="4133735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08" name="AutoShape 5"/>
          <p:cNvSpPr>
            <a:spLocks noChangeArrowheads="1"/>
          </p:cNvSpPr>
          <p:nvPr/>
        </p:nvSpPr>
        <p:spPr bwMode="auto">
          <a:xfrm flipV="1">
            <a:off x="1847852" y="5495810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09" name="AutoShape 6"/>
          <p:cNvSpPr>
            <a:spLocks noChangeArrowheads="1"/>
          </p:cNvSpPr>
          <p:nvPr/>
        </p:nvSpPr>
        <p:spPr bwMode="auto">
          <a:xfrm>
            <a:off x="1847852" y="6448310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0" name="AutoShape 7"/>
          <p:cNvSpPr>
            <a:spLocks noChangeArrowheads="1"/>
          </p:cNvSpPr>
          <p:nvPr/>
        </p:nvSpPr>
        <p:spPr bwMode="auto">
          <a:xfrm>
            <a:off x="2495550" y="44861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1" name="AutoShape 8"/>
          <p:cNvSpPr>
            <a:spLocks noChangeArrowheads="1"/>
          </p:cNvSpPr>
          <p:nvPr/>
        </p:nvSpPr>
        <p:spPr bwMode="auto">
          <a:xfrm>
            <a:off x="3181350" y="488621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2" name="AutoShape 9"/>
          <p:cNvSpPr>
            <a:spLocks noChangeArrowheads="1"/>
          </p:cNvSpPr>
          <p:nvPr/>
        </p:nvSpPr>
        <p:spPr bwMode="auto">
          <a:xfrm>
            <a:off x="3238501" y="51719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4713" name="AutoShape 10"/>
          <p:cNvSpPr>
            <a:spLocks noChangeArrowheads="1"/>
          </p:cNvSpPr>
          <p:nvPr/>
        </p:nvSpPr>
        <p:spPr bwMode="auto">
          <a:xfrm>
            <a:off x="2724150" y="5210060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19300"/>
            <a:ext cx="8229600" cy="479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5048250" y="4248150"/>
            <a:ext cx="876300" cy="3810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 descr="&quot;Where do you think you're going, Lucy? You're not leaving the house like that!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925" y="393192"/>
            <a:ext cx="2743199" cy="42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8105" y="394007"/>
            <a:ext cx="5466445" cy="423514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This reflects a relatively recent change in the classification of the Great Apes and many new prehistoric forms like “Lucy” . . . through the newest discovery,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Homo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naledi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B57CB-4D63-F276-0214-81EBB3EA6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824" y="4867398"/>
            <a:ext cx="7772400" cy="1446550"/>
          </a:xfrm>
          <a:prstGeom prst="rect">
            <a:avLst/>
          </a:prstGeom>
          <a:solidFill>
            <a:srgbClr val="FFC000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“hominins”</a:t>
            </a:r>
            <a:r>
              <a:rPr lang="en-US" sz="3200" b="1" dirty="0">
                <a:solidFill>
                  <a:srgbClr val="000000"/>
                </a:solidFill>
              </a:rPr>
              <a:t> is now generally used rather than “hominids”</a:t>
            </a:r>
          </a:p>
        </p:txBody>
      </p:sp>
    </p:spTree>
    <p:extLst>
      <p:ext uri="{BB962C8B-B14F-4D97-AF65-F5344CB8AC3E}">
        <p14:creationId xmlns:p14="http://schemas.microsoft.com/office/powerpoint/2010/main" val="4029714658"/>
      </p:ext>
    </p:extLst>
  </p:cSld>
  <p:clrMapOvr>
    <a:masterClrMapping/>
  </p:clrMapOvr>
  <p:transition/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326"/>
            <a:ext cx="9113573" cy="6399935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30119" y="6515141"/>
            <a:ext cx="408317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https://www.bbc.com/reel/video/p06x2v5g/spain-s-elite-female-bullfighter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00" y="711200"/>
            <a:ext cx="914400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27585"/>
      </p:ext>
    </p:extLst>
  </p:cSld>
  <p:clrMapOvr>
    <a:masterClrMapping/>
  </p:clrMapOvr>
  <p:transition/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326"/>
            <a:ext cx="9113573" cy="6399935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30119" y="6515141"/>
            <a:ext cx="408317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https://www.bbc.com/reel/video/p06x2v5g/spain-s-elite-female-bullfighter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00" y="711200"/>
            <a:ext cx="914400" cy="438912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16001" y="3343024"/>
            <a:ext cx="7148536" cy="204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Why might it be OK for males to kill bulls, but not for females to kill bulls?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605122"/>
      </p:ext>
    </p:extLst>
  </p:cSld>
  <p:clrMapOvr>
    <a:masterClrMapping/>
  </p:clrMapOvr>
  <p:transition/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404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making it illegal for people with dwarfism to perform 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at bullfights?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823949"/>
      </p:ext>
    </p:extLst>
  </p:cSld>
  <p:clrMapOvr>
    <a:masterClrMapping/>
  </p:clrMapOvr>
  <p:transition/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E259A8-86E8-9CA1-209B-A77FA1725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2"/>
            <a:ext cx="9144000" cy="68535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DD61E4-C8F2-DDA9-2D49-CE9B0B61B457}"/>
              </a:ext>
            </a:extLst>
          </p:cNvPr>
          <p:cNvSpPr txBox="1"/>
          <p:nvPr/>
        </p:nvSpPr>
        <p:spPr>
          <a:xfrm>
            <a:off x="914400" y="1472337"/>
            <a:ext cx="7315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On the Front Line of a War Over Bullfighting Traditions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34A82-994D-1F60-0175-A9E0EBCE11E9}"/>
              </a:ext>
            </a:extLst>
          </p:cNvPr>
          <p:cNvSpPr txBox="1"/>
          <p:nvPr/>
        </p:nvSpPr>
        <p:spPr>
          <a:xfrm>
            <a:off x="927100" y="4609237"/>
            <a:ext cx="7315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Opponents of Spain’s comic shows at bullfights by people with dwarfism say they are banned by a new law. But performers say the show must go on.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11382EFB-8E11-4E34-A02B-6B571CCAE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355" y="6515141"/>
            <a:ext cx="4044698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https://www.nytimes.com/2023/07/12/world/europe/spain-bullfights.html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BEE237-47DD-F7DF-F8C6-90E05E76E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432880"/>
            <a:ext cx="2743200" cy="3977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385406-D079-F445-C4D6-08E390658DF7}"/>
              </a:ext>
            </a:extLst>
          </p:cNvPr>
          <p:cNvSpPr txBox="1"/>
          <p:nvPr/>
        </p:nvSpPr>
        <p:spPr>
          <a:xfrm>
            <a:off x="685800" y="803773"/>
            <a:ext cx="1765300" cy="400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12 July 2023</a:t>
            </a:r>
          </a:p>
        </p:txBody>
      </p:sp>
    </p:spTree>
    <p:extLst>
      <p:ext uri="{BB962C8B-B14F-4D97-AF65-F5344CB8AC3E}">
        <p14:creationId xmlns:p14="http://schemas.microsoft.com/office/powerpoint/2010/main" val="2393749185"/>
      </p:ext>
    </p:extLst>
  </p:cSld>
  <p:clrMapOvr>
    <a:masterClrMapping/>
  </p:clrMapOvr>
  <p:transition/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404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 . . .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dwarf tossing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as bar and party entertainment in the U.S.A.?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992756"/>
      </p:ext>
    </p:extLst>
  </p:cSld>
  <p:clrMapOvr>
    <a:masterClrMapping/>
  </p:clrMapOvr>
  <p:transition/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E268B-656D-5B8F-2039-40B5D1A64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67" y="56029"/>
            <a:ext cx="7855085" cy="6858000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B511363D-41FA-8289-4268-29E66A63E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901" y="6578641"/>
            <a:ext cx="1540806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https://dwarftossing.com/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932942"/>
      </p:ext>
    </p:extLst>
  </p:cSld>
  <p:clrMapOvr>
    <a:masterClrMapping/>
  </p:clrMapOvr>
  <p:transition/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422516"/>
      </p:ext>
    </p:extLst>
  </p:cSld>
  <p:clrMapOvr>
    <a:masterClrMapping/>
  </p:clrMapOvr>
  <p:transition/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30509" y="6487921"/>
            <a:ext cx="70539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http://www.bbc.com/capital/story/20161020-where-its-common-to-get-nude-with-your-colleagues?ocid=ww.social.link.email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535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" y="229961"/>
            <a:ext cx="12700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1358" y="5876925"/>
            <a:ext cx="1370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 October 2016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843806"/>
      </p:ext>
    </p:extLst>
  </p:cSld>
  <p:clrMapOvr>
    <a:masterClrMapping/>
  </p:clrMapOvr>
  <p:transition/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30509" y="6487921"/>
            <a:ext cx="70539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http://www.bbc.com/capital/story/20161020-where-its-common-to-get-nude-with-your-colleagues?ocid=ww.social.link.email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535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" y="229961"/>
            <a:ext cx="12700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1358" y="5876925"/>
            <a:ext cx="1370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 October 2016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58" y="3773682"/>
            <a:ext cx="4351316" cy="24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63409"/>
      </p:ext>
    </p:extLst>
  </p:cSld>
  <p:clrMapOvr>
    <a:masterClrMapping/>
  </p:clrMapOvr>
  <p:transition/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2019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84225" y="3821113"/>
            <a:ext cx="7518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 charset="0"/>
              </a:rPr>
              <a:t>other important terms include . . .</a:t>
            </a:r>
            <a:endParaRPr lang="en-US" sz="3600" b="1" i="1" kern="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http://www.telegraph.co.uk/news/2016/09/02/obese-patients-and-smokers-banned-from-all-routine-operations-by/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342900"/>
            <a:ext cx="6438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713887" y="1494971"/>
            <a:ext cx="1937163" cy="502012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406909"/>
      </p:ext>
    </p:extLst>
  </p:cSld>
  <p:clrMapOvr>
    <a:masterClrMapping/>
  </p:clrMapOvr>
  <p:transition/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358717"/>
      </p:ext>
    </p:extLst>
  </p:cSld>
  <p:clrMapOvr>
    <a:masterClrMapping/>
  </p:clrMapOvr>
  <p:transition/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2820217"/>
            <a:ext cx="6778625" cy="178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“trigger warnings in college classes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256438"/>
      </p:ext>
    </p:extLst>
  </p:cSld>
  <p:clrMapOvr>
    <a:masterClrMapping/>
  </p:clrMapOvr>
  <p:transition/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C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876DDA-6FD6-90B5-1623-17EA141B2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09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3C663D-8ED7-E139-0061-272B95CC3582}"/>
              </a:ext>
            </a:extLst>
          </p:cNvPr>
          <p:cNvSpPr txBox="1"/>
          <p:nvPr/>
        </p:nvSpPr>
        <p:spPr>
          <a:xfrm>
            <a:off x="914400" y="3182035"/>
            <a:ext cx="7315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Cornell University Rejects Students’ Call For Trigger Warnings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3A76A7-591E-D7E6-6379-A0AE0256FF95}"/>
              </a:ext>
            </a:extLst>
          </p:cNvPr>
          <p:cNvSpPr txBox="1"/>
          <p:nvPr/>
        </p:nvSpPr>
        <p:spPr>
          <a:xfrm>
            <a:off x="2298700" y="637258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C0F1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dirty="0">
              <a:solidFill>
                <a:srgbClr val="1C0F18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9BA222-FB56-1D78-7E25-E21A28EA7DE0}"/>
              </a:ext>
            </a:extLst>
          </p:cNvPr>
          <p:cNvSpPr txBox="1"/>
          <p:nvPr/>
        </p:nvSpPr>
        <p:spPr>
          <a:xfrm>
            <a:off x="1193800" y="54668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Michael T. </a:t>
            </a:r>
            <a:r>
              <a:rPr lang="en-US" dirty="0" err="1"/>
              <a:t>Nietzel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C2394-2BF9-73B8-8444-40A7991AD641}"/>
              </a:ext>
            </a:extLst>
          </p:cNvPr>
          <p:cNvSpPr txBox="1"/>
          <p:nvPr/>
        </p:nvSpPr>
        <p:spPr>
          <a:xfrm>
            <a:off x="165100" y="450334"/>
            <a:ext cx="2514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Forbes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1121FE-82FF-AFAE-4CDF-68E0D885F761}"/>
              </a:ext>
            </a:extLst>
          </p:cNvPr>
          <p:cNvSpPr txBox="1"/>
          <p:nvPr/>
        </p:nvSpPr>
        <p:spPr>
          <a:xfrm>
            <a:off x="425450" y="907533"/>
            <a:ext cx="1993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6 April 2023</a:t>
            </a:r>
          </a:p>
        </p:txBody>
      </p:sp>
    </p:spTree>
    <p:extLst>
      <p:ext uri="{BB962C8B-B14F-4D97-AF65-F5344CB8AC3E}">
        <p14:creationId xmlns:p14="http://schemas.microsoft.com/office/powerpoint/2010/main" val="339951258"/>
      </p:ext>
    </p:extLst>
  </p:cSld>
  <p:clrMapOvr>
    <a:masterClrMapping/>
  </p:clrMapOvr>
  <p:transition/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http://www.telegraph.co.uk/news/2016/08/25/university-of-chicago-rejects-safe-spaces-and-trigger-warnings-i/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00050"/>
            <a:ext cx="642937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5713887" y="1399721"/>
            <a:ext cx="1937163" cy="502012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462605"/>
      </p:ext>
    </p:extLst>
  </p:cSld>
  <p:clrMapOvr>
    <a:masterClrMapping/>
  </p:clrMapOvr>
  <p:transition/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2820216"/>
            <a:ext cx="6778625" cy="272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“trigger warnings in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college classes . . .?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theatre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36927" y="8529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76690"/>
      </p:ext>
    </p:extLst>
  </p:cSld>
  <p:clrMapOvr>
    <a:masterClrMapping/>
  </p:clrMapOvr>
  <p:transition/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15700"/>
            <a:ext cx="8928100" cy="662283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https://www.nytimes.com/2018/11/18/theater/trigger-warnings-plays-theater.html?auth=login-email&amp;login=email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331787"/>
            <a:ext cx="19050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54234"/>
      </p:ext>
    </p:extLst>
  </p:cSld>
  <p:clrMapOvr>
    <a:masterClrMapping/>
  </p:clrMapOvr>
  <p:transition/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382395"/>
      </p:ext>
    </p:extLst>
  </p:cSld>
  <p:clrMapOvr>
    <a:masterClrMapping/>
  </p:clrMapOvr>
  <p:transition/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81307" y="2842519"/>
            <a:ext cx="7203053" cy="276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giving people licenses for public service who cannot speak English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4641"/>
      </p:ext>
    </p:extLst>
  </p:cSld>
  <p:clrMapOvr>
    <a:masterClrMapping/>
  </p:clrMapOvr>
  <p:transition/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43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https://www.theguardian.com/us-news/2016/aug/27/new-york-yellow-taxi-cab-drivers-english-test?CMP=Share_iOSApp_Other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409575"/>
            <a:ext cx="8967858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1" y="819240"/>
            <a:ext cx="2047875" cy="4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1905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27" y="2576517"/>
            <a:ext cx="7358063" cy="329320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>
                <a:solidFill>
                  <a:srgbClr val="FF0000"/>
                </a:solidFill>
              </a:rPr>
              <a:t>ethnocentrism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/>
          </a:p>
          <a:p>
            <a:pPr lvl="1" eaLnBrk="1" hangingPunct="1">
              <a:lnSpc>
                <a:spcPct val="120000"/>
              </a:lnSpc>
            </a:pPr>
            <a:r>
              <a:rPr lang="en-US" b="1" dirty="0"/>
              <a:t>judging other cultures by the standards of one’s own culture rather than by the standards of that particular culture</a:t>
            </a:r>
            <a:endParaRPr lang="en-US" b="1" i="1" dirty="0"/>
          </a:p>
        </p:txBody>
      </p:sp>
    </p:spTree>
  </p:cSld>
  <p:clrMapOvr>
    <a:masterClrMapping/>
  </p:clrMapOvr>
  <p:transition/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92995"/>
      </p:ext>
    </p:extLst>
  </p:cSld>
  <p:clrMapOvr>
    <a:masterClrMapping/>
  </p:clrMapOvr>
  <p:transition/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50681" y="3553719"/>
            <a:ext cx="7495036" cy="161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burkinis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burkas worn for religious purposes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76340"/>
      </p:ext>
    </p:extLst>
  </p:cSld>
  <p:clrMapOvr>
    <a:masterClrMapping/>
  </p:clrMapOvr>
  <p:transition/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BDA95-CCA5-73B7-FED9-0207FD156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638043"/>
            <a:ext cx="6858000" cy="5831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148F31-F9BD-4234-923F-DAE393DC5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43" y="282564"/>
            <a:ext cx="1238314" cy="400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895C3-6A7B-4911-748D-39A9594C6C42}"/>
              </a:ext>
            </a:extLst>
          </p:cNvPr>
          <p:cNvSpPr txBox="1"/>
          <p:nvPr/>
        </p:nvSpPr>
        <p:spPr>
          <a:xfrm>
            <a:off x="571500" y="6458635"/>
            <a:ext cx="8013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https://hyphenonline.com/2023/09/06/burkini-abaya-ban-france-muslim-swimwear/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43684662"/>
      </p:ext>
    </p:extLst>
  </p:cSld>
  <p:clrMapOvr>
    <a:masterClrMapping/>
  </p:clrMapOvr>
  <p:transition/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http://www.bbc.com/news/world-europe-39334111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7" y="447448"/>
            <a:ext cx="569555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9" y="229961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07669"/>
      </p:ext>
    </p:extLst>
  </p:cSld>
  <p:clrMapOvr>
    <a:masterClrMapping/>
  </p:clrMapOvr>
  <p:transition/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261938"/>
            <a:ext cx="8970264" cy="628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https://www.theguardian.com/world/2016/aug/25/burkini-ban-sarkozy-calls-swimsuits-a-provocation-that-support-radical-islam?CMP=Share_iOSApp_Other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01" y="819240"/>
            <a:ext cx="2047875" cy="45079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E16EA27-7651-7157-030D-E44AD2250655}"/>
              </a:ext>
            </a:extLst>
          </p:cNvPr>
          <p:cNvSpPr/>
          <p:nvPr/>
        </p:nvSpPr>
        <p:spPr bwMode="auto">
          <a:xfrm>
            <a:off x="3907855" y="2727023"/>
            <a:ext cx="2127183" cy="136678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023532"/>
      </p:ext>
    </p:extLst>
  </p:cSld>
  <p:clrMapOvr>
    <a:masterClrMapping/>
  </p:clrMapOvr>
  <p:transition/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https://www.theguardian.com/world/2016/aug/24/the-burkini-ban-what-it-really-means-when-we-criminalise-clothes?CMP=Share_iOSApp_Other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09625"/>
            <a:ext cx="82867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9" y="1427743"/>
            <a:ext cx="1538599" cy="338685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 bwMode="auto">
          <a:xfrm rot="18556973">
            <a:off x="7055560" y="2147921"/>
            <a:ext cx="2201013" cy="128391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exquis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Left Arrow 8"/>
          <p:cNvSpPr/>
          <p:nvPr/>
        </p:nvSpPr>
        <p:spPr bwMode="auto">
          <a:xfrm rot="779178">
            <a:off x="5936917" y="5466547"/>
            <a:ext cx="2950016" cy="128391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délicieux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53489" y="5168900"/>
            <a:ext cx="2420717" cy="646331"/>
          </a:xfrm>
          <a:prstGeom prst="rect">
            <a:avLst/>
          </a:prstGeom>
          <a:solidFill>
            <a:srgbClr val="B822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rgbClr val="000000"/>
                </a:solidFill>
                <a:latin typeface="Arial" charset="0"/>
              </a:rPr>
              <a:t>e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 France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2B4D38-95F6-44F2-B8BC-2D7DA43B478F}"/>
              </a:ext>
            </a:extLst>
          </p:cNvPr>
          <p:cNvSpPr/>
          <p:nvPr/>
        </p:nvSpPr>
        <p:spPr bwMode="auto">
          <a:xfrm>
            <a:off x="3907855" y="3628723"/>
            <a:ext cx="2127183" cy="136678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F9806A5-9C80-4D96-95BB-34FCA9D9BC22}"/>
              </a:ext>
            </a:extLst>
          </p:cNvPr>
          <p:cNvSpPr/>
          <p:nvPr/>
        </p:nvSpPr>
        <p:spPr bwMode="auto">
          <a:xfrm rot="1897963">
            <a:off x="-3675" y="1618669"/>
            <a:ext cx="3449921" cy="1283910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magnifique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397274"/>
      </p:ext>
    </p:extLst>
  </p:cSld>
  <p:clrMapOvr>
    <a:masterClrMapping/>
  </p:clrMapOvr>
  <p:transition/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https://www.theguardian.com/world/2016/aug/24/the-burkini-ban-what-it-really-means-when-we-criminalise-clothes?CMP=Share_iOSApp_Other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09625"/>
            <a:ext cx="82867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9" y="1427743"/>
            <a:ext cx="1538599" cy="338685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 bwMode="auto">
          <a:xfrm rot="18556973">
            <a:off x="7055560" y="2147921"/>
            <a:ext cx="2201013" cy="128391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exquis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Left Arrow 8"/>
          <p:cNvSpPr/>
          <p:nvPr/>
        </p:nvSpPr>
        <p:spPr bwMode="auto">
          <a:xfrm rot="779178">
            <a:off x="5936917" y="5466547"/>
            <a:ext cx="2950016" cy="128391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délicieux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2B4D38-95F6-44F2-B8BC-2D7DA43B478F}"/>
              </a:ext>
            </a:extLst>
          </p:cNvPr>
          <p:cNvSpPr/>
          <p:nvPr/>
        </p:nvSpPr>
        <p:spPr bwMode="auto">
          <a:xfrm>
            <a:off x="3907855" y="3628723"/>
            <a:ext cx="2127183" cy="136678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Left Arrow 1">
            <a:extLst>
              <a:ext uri="{FF2B5EF4-FFF2-40B4-BE49-F238E27FC236}">
                <a16:creationId xmlns:a16="http://schemas.microsoft.com/office/drawing/2014/main" id="{10575BA8-BC1D-41DA-AFC6-3FEA2E8E6270}"/>
              </a:ext>
            </a:extLst>
          </p:cNvPr>
          <p:cNvSpPr/>
          <p:nvPr/>
        </p:nvSpPr>
        <p:spPr bwMode="auto">
          <a:xfrm rot="18554543">
            <a:off x="4718389" y="1596901"/>
            <a:ext cx="4118812" cy="128391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fr-FR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provocant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!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F9806A5-9C80-4D96-95BB-34FCA9D9BC22}"/>
              </a:ext>
            </a:extLst>
          </p:cNvPr>
          <p:cNvSpPr/>
          <p:nvPr/>
        </p:nvSpPr>
        <p:spPr bwMode="auto">
          <a:xfrm rot="1897963">
            <a:off x="-3675" y="1618669"/>
            <a:ext cx="3449921" cy="1283910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magnifique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849EEB-966B-4A21-67C5-EDB88B928742}"/>
              </a:ext>
            </a:extLst>
          </p:cNvPr>
          <p:cNvSpPr/>
          <p:nvPr/>
        </p:nvSpPr>
        <p:spPr bwMode="auto">
          <a:xfrm>
            <a:off x="553489" y="5168900"/>
            <a:ext cx="2420717" cy="646331"/>
          </a:xfrm>
          <a:prstGeom prst="rect">
            <a:avLst/>
          </a:prstGeom>
          <a:solidFill>
            <a:srgbClr val="B822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 France</a:t>
            </a:r>
          </a:p>
        </p:txBody>
      </p:sp>
    </p:spTree>
    <p:extLst>
      <p:ext uri="{BB962C8B-B14F-4D97-AF65-F5344CB8AC3E}">
        <p14:creationId xmlns:p14="http://schemas.microsoft.com/office/powerpoint/2010/main" val="3931008003"/>
      </p:ext>
    </p:extLst>
  </p:cSld>
  <p:clrMapOvr>
    <a:masterClrMapping/>
  </p:clrMapOvr>
  <p:transition/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https://www.theguardian.com/world/2016/aug/24/the-burkini-ban-what-it-really-means-when-we-criminalise-clothes?CMP=Share_iOSApp_Other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09625"/>
            <a:ext cx="82867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9" y="1427743"/>
            <a:ext cx="1538599" cy="338685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 bwMode="auto">
          <a:xfrm rot="19155861">
            <a:off x="7219585" y="2332640"/>
            <a:ext cx="1959382" cy="128391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ok</a:t>
            </a:r>
          </a:p>
        </p:txBody>
      </p:sp>
      <p:sp>
        <p:nvSpPr>
          <p:cNvPr id="9" name="Left Arrow 8"/>
          <p:cNvSpPr/>
          <p:nvPr/>
        </p:nvSpPr>
        <p:spPr bwMode="auto">
          <a:xfrm rot="779178">
            <a:off x="5949585" y="5355240"/>
            <a:ext cx="1959382" cy="128391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ok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553489" y="5168900"/>
            <a:ext cx="2253211" cy="646331"/>
          </a:xfrm>
          <a:prstGeom prst="rect">
            <a:avLst/>
          </a:prstGeom>
          <a:solidFill>
            <a:srgbClr val="B822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France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2B4D38-95F6-44F2-B8BC-2D7DA43B478F}"/>
              </a:ext>
            </a:extLst>
          </p:cNvPr>
          <p:cNvSpPr/>
          <p:nvPr/>
        </p:nvSpPr>
        <p:spPr bwMode="auto">
          <a:xfrm>
            <a:off x="3907855" y="3628723"/>
            <a:ext cx="2127183" cy="136678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Left Arrow 1">
            <a:extLst>
              <a:ext uri="{FF2B5EF4-FFF2-40B4-BE49-F238E27FC236}">
                <a16:creationId xmlns:a16="http://schemas.microsoft.com/office/drawing/2014/main" id="{10575BA8-BC1D-41DA-AFC6-3FEA2E8E6270}"/>
              </a:ext>
            </a:extLst>
          </p:cNvPr>
          <p:cNvSpPr/>
          <p:nvPr/>
        </p:nvSpPr>
        <p:spPr bwMode="auto">
          <a:xfrm rot="18554543">
            <a:off x="4718389" y="1596901"/>
            <a:ext cx="4118812" cy="128391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provocative!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F9806A5-9C80-4D96-95BB-34FCA9D9BC22}"/>
              </a:ext>
            </a:extLst>
          </p:cNvPr>
          <p:cNvSpPr/>
          <p:nvPr/>
        </p:nvSpPr>
        <p:spPr bwMode="auto">
          <a:xfrm rot="1046043">
            <a:off x="1482163" y="2332640"/>
            <a:ext cx="1738296" cy="1283910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543124"/>
      </p:ext>
    </p:extLst>
  </p:cSld>
  <p:clrMapOvr>
    <a:masterClrMapping/>
  </p:clrMapOvr>
  <p:transition/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92" y="92299"/>
            <a:ext cx="6294892" cy="6547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76" y="789114"/>
            <a:ext cx="1538599" cy="338685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https://www.theguardian.com/world/2019/jun/27/france-city-shuts-down-public-pools-after-two-women-wear-burkinis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2134" y="1463772"/>
            <a:ext cx="204923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27 June 2019</a:t>
            </a:r>
          </a:p>
        </p:txBody>
      </p:sp>
      <p:sp>
        <p:nvSpPr>
          <p:cNvPr id="6" name="Left Arrow 5"/>
          <p:cNvSpPr/>
          <p:nvPr/>
        </p:nvSpPr>
        <p:spPr bwMode="auto">
          <a:xfrm rot="19849047">
            <a:off x="4748200" y="1221651"/>
            <a:ext cx="4118812" cy="1283910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provocative!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53489" y="4622800"/>
            <a:ext cx="2253211" cy="646331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France</a:t>
            </a:r>
          </a:p>
        </p:txBody>
      </p:sp>
    </p:spTree>
    <p:extLst>
      <p:ext uri="{BB962C8B-B14F-4D97-AF65-F5344CB8AC3E}">
        <p14:creationId xmlns:p14="http://schemas.microsoft.com/office/powerpoint/2010/main" val="2581914393"/>
      </p:ext>
    </p:extLst>
  </p:cSld>
  <p:clrMapOvr>
    <a:masterClrMapping/>
  </p:clrMapOvr>
  <p:transition/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https://www.theguardian.com/world/2016/aug/11/cannes-mayor-bans-burqinis-beachwear-must-respect-secularism?CMP=Share_iOSApp_Other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229600" cy="50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9" y="1484893"/>
            <a:ext cx="1538599" cy="3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6993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41" y="2576540"/>
            <a:ext cx="7358063" cy="329320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/>
              <a:t>ethnocentrism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>
              <a:solidFill>
                <a:srgbClr val="FFFFFF"/>
              </a:solidFill>
            </a:endParaRPr>
          </a:p>
          <a:p>
            <a:pPr lvl="1" eaLnBrk="1" hangingPunct="1">
              <a:lnSpc>
                <a:spcPct val="120000"/>
              </a:lnSpc>
            </a:pPr>
            <a:r>
              <a:rPr lang="en-US" b="1" dirty="0">
                <a:solidFill>
                  <a:srgbClr val="FFFFFF"/>
                </a:solidFill>
              </a:rPr>
              <a:t>judging other cultures by the standards of one’s own culture rather than by the standards of that particular culture</a:t>
            </a: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20791" y="1223689"/>
            <a:ext cx="6502400" cy="12872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two fundamental concepts in anthropology are . . 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686" y="335228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>
              <a:spcBef>
                <a:spcPct val="20000"/>
              </a:spcBef>
            </a:pPr>
            <a:r>
              <a:rPr lang="en-US" sz="4000" b="1" kern="0" dirty="0">
                <a:solidFill>
                  <a:srgbClr val="000000"/>
                </a:solidFill>
                <a:latin typeface="Arial"/>
              </a:rPr>
              <a:t>cultural relativism</a:t>
            </a:r>
          </a:p>
        </p:txBody>
      </p:sp>
    </p:spTree>
  </p:cSld>
  <p:clrMapOvr>
    <a:masterClrMapping/>
  </p:clrMapOvr>
  <p:transition/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http://www.telegraph.co.uk/news/2016/07/07/burka-ban-for-muslims-enforced-in-switzerland-with-fines-of-up-t/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400050"/>
            <a:ext cx="43529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575212"/>
      </p:ext>
    </p:extLst>
  </p:cSld>
  <p:clrMapOvr>
    <a:masterClrMapping/>
  </p:clrMapOvr>
  <p:transition/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90599" y="6478848"/>
            <a:ext cx="7181851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s/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burkini-permitted-in-geneva-city-swimming-pools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/48284212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92AC7-D045-B5EA-C511-CCEFF645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691" y="587970"/>
            <a:ext cx="6400800" cy="5818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4E9568-5D09-D93B-5BFC-8351A887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859" y="1123941"/>
            <a:ext cx="1828800" cy="391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F35DB-ED10-D691-06C1-8E67A81A622E}"/>
              </a:ext>
            </a:extLst>
          </p:cNvPr>
          <p:cNvSpPr txBox="1"/>
          <p:nvPr/>
        </p:nvSpPr>
        <p:spPr>
          <a:xfrm>
            <a:off x="1379543" y="1307184"/>
            <a:ext cx="2481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February 2023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60639"/>
      </p:ext>
    </p:extLst>
  </p:cSld>
  <p:clrMapOvr>
    <a:masterClrMapping/>
  </p:clrMapOvr>
  <p:transition/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203" y="104775"/>
            <a:ext cx="6263368" cy="6564311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https://mail.google.com/mail/u/0/#search/rem+burkini/FMfcgxwCgVRJHkshQqqHGfFhpGjnFVzj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9203" y="1129944"/>
            <a:ext cx="204923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29 April 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864" y="562429"/>
            <a:ext cx="910179" cy="43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56505"/>
      </p:ext>
    </p:extLst>
  </p:cSld>
  <p:clrMapOvr>
    <a:masterClrMapping/>
  </p:clrMapOvr>
  <p:transition/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388018"/>
            <a:ext cx="3886200" cy="613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http://www.bbc.com/news/world-europe-37033286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332000"/>
      </p:ext>
    </p:extLst>
  </p:cSld>
  <p:clrMapOvr>
    <a:masterClrMapping/>
  </p:clrMapOvr>
  <p:transition/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47675"/>
            <a:ext cx="43053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http://www.telegraph.co.uk/news/2016/08/09/german-judges-could-be-banned-from-wearing-islamic-headscarves-o/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094435"/>
      </p:ext>
    </p:extLst>
  </p:cSld>
  <p:clrMapOvr>
    <a:masterClrMapping/>
  </p:clrMapOvr>
  <p:transition/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7151" y="6478849"/>
            <a:ext cx="8991600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http://www.bbc.com/news/world-europe-37373324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457200"/>
            <a:ext cx="58483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71" y="1273628"/>
            <a:ext cx="635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03244"/>
      </p:ext>
    </p:extLst>
  </p:cSld>
  <p:clrMapOvr>
    <a:masterClrMapping/>
  </p:clrMapOvr>
  <p:transition/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335252"/>
      </p:ext>
    </p:extLst>
  </p:cSld>
  <p:clrMapOvr>
    <a:masterClrMapping/>
  </p:clrMapOvr>
  <p:transition/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67807" y="6534258"/>
            <a:ext cx="7625806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https://www.theguardian.com/lifeandstyle/2019/aug/05/i-dont-smell-meet-the-people-who-have-stopped-washing?CMP=Share_iOSApp_Other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685" y="144332"/>
            <a:ext cx="5563638" cy="640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96" y="722203"/>
            <a:ext cx="1683544" cy="3705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62294" y="860289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August 2019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44807" y="1748203"/>
            <a:ext cx="7471418" cy="390688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0" tIns="457200" rIns="457200" bIns="4572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sitting next to someone on a flight from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Edinburgh, Scotland,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Florence, Italy,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who has not showered or bathed in 9 or 15 years?</a:t>
            </a:r>
          </a:p>
        </p:txBody>
      </p:sp>
    </p:spTree>
    <p:extLst>
      <p:ext uri="{BB962C8B-B14F-4D97-AF65-F5344CB8AC3E}">
        <p14:creationId xmlns:p14="http://schemas.microsoft.com/office/powerpoint/2010/main" val="129013619"/>
      </p:ext>
    </p:extLst>
  </p:cSld>
  <p:clrMapOvr>
    <a:masterClrMapping/>
  </p:clrMapOvr>
  <p:transition/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67807" y="6534258"/>
            <a:ext cx="7625806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https://www.theguardian.com/lifeandstyle/2019/aug/05/i-dont-smell-meet-the-people-who-have-stopped-washing?CMP=Share_iOSApp_Other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5" y="144332"/>
            <a:ext cx="5563638" cy="640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96" y="895458"/>
            <a:ext cx="1683544" cy="3705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194" y="822189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August 2019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519883"/>
      </p:ext>
    </p:extLst>
  </p:cSld>
  <p:clrMapOvr>
    <a:masterClrMapping/>
  </p:clrMapOvr>
  <p:transition/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67807" y="6534258"/>
            <a:ext cx="7625806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https://www.theguardian.com/lifeandstyle/2019/aug/05/i-dont-smell-meet-the-people-who-have-stopped-washing?CMP=Share_iOSApp_Other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37" y="80962"/>
            <a:ext cx="7705725" cy="6696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690" y="539995"/>
            <a:ext cx="13906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4488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41" y="2576541"/>
            <a:ext cx="7358063" cy="329320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>
                <a:solidFill>
                  <a:srgbClr val="FF0000"/>
                </a:solidFill>
              </a:rPr>
              <a:t>ethnocentrism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/>
          </a:p>
          <a:p>
            <a:pPr lvl="1" eaLnBrk="1" hangingPunct="1">
              <a:lnSpc>
                <a:spcPct val="120000"/>
              </a:lnSpc>
            </a:pPr>
            <a:r>
              <a:rPr lang="en-US" b="1" dirty="0"/>
              <a:t>is the mindset of judging other cultures by the standards of one’s own culture rather than by the standards of that particular culture</a:t>
            </a:r>
            <a:endParaRPr lang="en-US" b="1" i="1" dirty="0"/>
          </a:p>
        </p:txBody>
      </p:sp>
    </p:spTree>
  </p:cSld>
  <p:clrMapOvr>
    <a:masterClrMapping/>
  </p:clrMapOvr>
  <p:transition/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</a:t>
            </a: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924023"/>
      </p:ext>
    </p:extLst>
  </p:cSld>
  <p:clrMapOvr>
    <a:masterClrMapping/>
  </p:clrMapOvr>
  <p:transition/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58281" y="2628169"/>
            <a:ext cx="7665493" cy="22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prejudice against people who wear brown shoes . . .?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674952"/>
      </p:ext>
    </p:extLst>
  </p:cSld>
  <p:clrMapOvr>
    <a:masterClrMapping/>
  </p:clrMapOvr>
  <p:transition/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http://www.telegraph.co.uk/women/work/the-prejudice-against-brown-shoes-is-a-classic-case-of-class-sno/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4" y="185579"/>
            <a:ext cx="7072313" cy="635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651" y="3114605"/>
            <a:ext cx="1998405" cy="320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58281" y="2509519"/>
            <a:ext cx="7665493" cy="4259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England you might not get a raise and/or a promotion if you wear brown shoes  . . 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95949"/>
      </p:ext>
    </p:extLst>
  </p:cSld>
  <p:clrMapOvr>
    <a:masterClrMapping/>
  </p:clrMapOvr>
  <p:transition/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303739" y="6516949"/>
            <a:ext cx="6504953" cy="2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2"/>
              </a:rPr>
              <a:t>http://www.telegraph.co.uk/women/work/the-prejudice-against-brown-shoes-is-a-classic-case-of-class-sno/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38163"/>
            <a:ext cx="6429375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651" y="3114605"/>
            <a:ext cx="1998405" cy="320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874026"/>
      </p:ext>
    </p:extLst>
  </p:cSld>
  <p:clrMapOvr>
    <a:masterClrMapping/>
  </p:clrMapOvr>
  <p:transition/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70117" y="2629816"/>
            <a:ext cx="8382000" cy="2123658"/>
          </a:xfrm>
        </p:spPr>
        <p:txBody>
          <a:bodyPr wrap="square"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6000" b="1" dirty="0"/>
              <a:t>and finally, </a:t>
            </a:r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6000" b="1" dirty="0"/>
              <a:t>the BIG question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129600"/>
      </p:ext>
    </p:extLst>
  </p:cSld>
  <p:clrMapOvr>
    <a:masterClrMapping/>
  </p:clrMapOvr>
  <p:transition/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69719" y="2557247"/>
            <a:ext cx="7343775" cy="2206501"/>
          </a:xfrm>
        </p:spPr>
        <p:txBody>
          <a:bodyPr>
            <a:spAutoFit/>
          </a:bodyPr>
          <a:lstStyle/>
          <a:p>
            <a:pPr marL="457200" lvl="1" indent="0" algn="ctr" eaLnBrk="1" hangingPunct="1">
              <a:lnSpc>
                <a:spcPct val="120000"/>
              </a:lnSpc>
              <a:buNone/>
              <a:tabLst>
                <a:tab pos="742950" algn="l"/>
              </a:tabLst>
            </a:pPr>
            <a:r>
              <a:rPr lang="en-US" sz="6000" b="1" dirty="0"/>
              <a:t>what is </a:t>
            </a:r>
            <a:r>
              <a:rPr lang="en-US" sz="6000" b="1" dirty="0">
                <a:solidFill>
                  <a:srgbClr val="FF0000"/>
                </a:solidFill>
              </a:rPr>
              <a:t>“normal”</a:t>
            </a:r>
            <a:r>
              <a:rPr lang="en-US" sz="6000" b="1" dirty="0"/>
              <a:t> / </a:t>
            </a:r>
            <a:r>
              <a:rPr lang="en-US" sz="6000" b="1" dirty="0">
                <a:solidFill>
                  <a:srgbClr val="FF0000"/>
                </a:solidFill>
              </a:rPr>
              <a:t>“abnormal”</a:t>
            </a:r>
            <a:r>
              <a:rPr lang="en-US" sz="6000" b="1" dirty="0"/>
              <a:t>?</a:t>
            </a:r>
            <a:endParaRPr lang="en-US" sz="6000" b="1" i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690024"/>
      </p:ext>
    </p:extLst>
  </p:cSld>
  <p:clrMapOvr>
    <a:masterClrMapping/>
  </p:clrMapOvr>
  <p:transition/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2803" y="2811247"/>
            <a:ext cx="8564880" cy="2308324"/>
          </a:xfrm>
        </p:spPr>
        <p:txBody>
          <a:bodyPr wrap="square">
            <a:spAutoFit/>
          </a:bodyPr>
          <a:lstStyle/>
          <a:p>
            <a:pPr marL="0" lvl="1" indent="0" algn="ctr" eaLnBrk="1" hangingPunct="1">
              <a:buNone/>
              <a:tabLst>
                <a:tab pos="742950" algn="l"/>
              </a:tabLst>
            </a:pPr>
            <a:r>
              <a:rPr lang="en-US" sz="4800" b="1" dirty="0">
                <a:solidFill>
                  <a:srgbClr val="BADDE1"/>
                </a:solidFill>
              </a:rPr>
              <a:t>what is “normal” </a:t>
            </a:r>
          </a:p>
          <a:p>
            <a:pPr marL="0" lvl="1" indent="0" algn="ctr" eaLnBrk="1" hangingPunct="1">
              <a:buNone/>
              <a:tabLst>
                <a:tab pos="742950" algn="l"/>
              </a:tabLst>
            </a:pPr>
            <a:r>
              <a:rPr lang="en-US" sz="3200" b="1" dirty="0">
                <a:solidFill>
                  <a:srgbClr val="BADDE1"/>
                </a:solidFill>
              </a:rPr>
              <a:t>and</a:t>
            </a:r>
          </a:p>
          <a:p>
            <a:pPr marL="0" lvl="1" indent="0" algn="ctr" eaLnBrk="1" hangingPunct="1">
              <a:buNone/>
              <a:tabLst>
                <a:tab pos="742950" algn="l"/>
              </a:tabLst>
            </a:pPr>
            <a:r>
              <a:rPr lang="en-US" sz="4800" b="1" dirty="0">
                <a:solidFill>
                  <a:srgbClr val="BADDE1"/>
                </a:solidFill>
              </a:rPr>
              <a:t>what is “abnormal”?</a:t>
            </a:r>
            <a:endParaRPr lang="en-US" sz="4800" b="1" i="1" dirty="0">
              <a:solidFill>
                <a:srgbClr val="BADDE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9EAC2-F0BF-4500-AADC-2F8FFF0A773F}"/>
              </a:ext>
            </a:extLst>
          </p:cNvPr>
          <p:cNvSpPr txBox="1"/>
          <p:nvPr/>
        </p:nvSpPr>
        <p:spPr>
          <a:xfrm>
            <a:off x="1381222" y="5273576"/>
            <a:ext cx="63959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Think about it!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100488"/>
      </p:ext>
    </p:extLst>
  </p:cSld>
  <p:clrMapOvr>
    <a:masterClrMapping/>
  </p:clrMapOvr>
  <p:transition/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31" y="2557247"/>
            <a:ext cx="7343775" cy="2899255"/>
          </a:xfrm>
        </p:spPr>
        <p:txBody>
          <a:bodyPr>
            <a:spAutoFit/>
          </a:bodyPr>
          <a:lstStyle/>
          <a:p>
            <a:pPr marL="457200" lvl="1" indent="0" algn="ctr" eaLnBrk="1" hangingPunct="1">
              <a:lnSpc>
                <a:spcPct val="120000"/>
              </a:lnSpc>
              <a:buNone/>
              <a:tabLst>
                <a:tab pos="742950" algn="l"/>
              </a:tabLst>
            </a:pPr>
            <a:r>
              <a:rPr lang="en-US" sz="4800" b="1" dirty="0"/>
              <a:t>We’ll let that one for another day.</a:t>
            </a:r>
          </a:p>
          <a:p>
            <a:pPr marL="457200" lvl="1" indent="0" algn="ctr" eaLnBrk="1" hangingPunct="1">
              <a:lnSpc>
                <a:spcPct val="120000"/>
              </a:lnSpc>
              <a:buNone/>
              <a:tabLst>
                <a:tab pos="742950" algn="l"/>
              </a:tabLst>
            </a:pPr>
            <a:r>
              <a:rPr lang="en-US" sz="4800" b="1" dirty="0"/>
              <a:t>In the meantime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31255"/>
      </p:ext>
    </p:extLst>
  </p:cSld>
  <p:clrMapOvr>
    <a:masterClrMapping/>
  </p:clrMapOvr>
  <p:transition/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0517" y="1894577"/>
            <a:ext cx="7956024" cy="3200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always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remember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that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people live in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multiple cultural worlds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99357"/>
      </p:ext>
    </p:extLst>
  </p:cSld>
  <p:clrMapOvr>
    <a:masterClrMapping/>
  </p:clrMapOvr>
  <p:transition/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</p:spTree>
    <p:extLst>
      <p:ext uri="{BB962C8B-B14F-4D97-AF65-F5344CB8AC3E}">
        <p14:creationId xmlns:p14="http://schemas.microsoft.com/office/powerpoint/2010/main" val="417758220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41"/>
            <a:ext cx="7315200" cy="3810274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>
                <a:solidFill>
                  <a:srgbClr val="FF0000"/>
                </a:solidFill>
              </a:rPr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/>
          </a:p>
          <a:p>
            <a:pPr lvl="1" eaLnBrk="1" hangingPunct="1">
              <a:lnSpc>
                <a:spcPct val="120000"/>
              </a:lnSpc>
            </a:pPr>
            <a:r>
              <a:rPr lang="en-US" b="1" dirty="0"/>
              <a:t>refers to the perspective that each culture must be understood in terms of the values and ideas of that culture and should not be judged by the standards of another </a:t>
            </a:r>
            <a:endParaRPr lang="en-US" b="1" i="1" dirty="0"/>
          </a:p>
        </p:txBody>
      </p:sp>
    </p:spTree>
  </p:cSld>
  <p:clrMapOvr>
    <a:masterClrMapping/>
  </p:clrMapOvr>
  <p:transition/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1892300" y="2197100"/>
            <a:ext cx="812800" cy="342900"/>
          </a:xfrm>
          <a:prstGeom prst="rightArrow">
            <a:avLst/>
          </a:prstGeom>
          <a:solidFill>
            <a:srgbClr val="FFC000"/>
          </a:solidFill>
          <a:ln w="38100" cap="flat" cmpd="sng" algn="ctr">
            <a:solidFill>
              <a:srgbClr val="951C5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656923"/>
      </p:ext>
    </p:extLst>
  </p:cSld>
  <p:clrMapOvr>
    <a:masterClrMapping/>
  </p:clrMapOvr>
  <p:transition/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1892300" y="2921000"/>
            <a:ext cx="812800" cy="342900"/>
          </a:xfrm>
          <a:prstGeom prst="rightArrow">
            <a:avLst/>
          </a:prstGeom>
          <a:solidFill>
            <a:srgbClr val="FFC000"/>
          </a:solidFill>
          <a:ln w="38100" cap="flat" cmpd="sng" algn="ctr">
            <a:solidFill>
              <a:srgbClr val="951C5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953911"/>
      </p:ext>
    </p:extLst>
  </p:cSld>
  <p:clrMapOvr>
    <a:masterClrMapping/>
  </p:clrMapOvr>
  <p:transition/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1892300" y="3657600"/>
            <a:ext cx="812800" cy="342900"/>
          </a:xfrm>
          <a:prstGeom prst="rightArrow">
            <a:avLst/>
          </a:prstGeom>
          <a:solidFill>
            <a:srgbClr val="FFC000"/>
          </a:solidFill>
          <a:ln w="38100" cap="flat" cmpd="sng" algn="ctr">
            <a:solidFill>
              <a:srgbClr val="951C5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78349"/>
      </p:ext>
    </p:extLst>
  </p:cSld>
  <p:clrMapOvr>
    <a:masterClrMapping/>
  </p:clrMapOvr>
  <p:transition/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1892300" y="4394200"/>
            <a:ext cx="812800" cy="342900"/>
          </a:xfrm>
          <a:prstGeom prst="rightArrow">
            <a:avLst/>
          </a:prstGeom>
          <a:solidFill>
            <a:srgbClr val="FFC000"/>
          </a:solidFill>
          <a:ln w="38100" cap="flat" cmpd="sng" algn="ctr">
            <a:solidFill>
              <a:srgbClr val="951C5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705696"/>
      </p:ext>
    </p:extLst>
  </p:cSld>
  <p:clrMapOvr>
    <a:masterClrMapping/>
  </p:clrMapOvr>
  <p:transition/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1892300" y="5118100"/>
            <a:ext cx="812800" cy="342900"/>
          </a:xfrm>
          <a:prstGeom prst="rightArrow">
            <a:avLst/>
          </a:prstGeom>
          <a:solidFill>
            <a:srgbClr val="FFC000"/>
          </a:solidFill>
          <a:ln w="38100" cap="flat" cmpd="sng" algn="ctr">
            <a:solidFill>
              <a:srgbClr val="951C5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225712"/>
      </p:ext>
    </p:extLst>
  </p:cSld>
  <p:clrMapOvr>
    <a:masterClrMapping/>
  </p:clrMapOvr>
  <p:transition/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1892300" y="5854700"/>
            <a:ext cx="812800" cy="342900"/>
          </a:xfrm>
          <a:prstGeom prst="rightArrow">
            <a:avLst/>
          </a:prstGeom>
          <a:solidFill>
            <a:srgbClr val="FFC000"/>
          </a:solidFill>
          <a:ln w="38100" cap="flat" cmpd="sng" algn="ctr">
            <a:solidFill>
              <a:srgbClr val="951C5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077346"/>
      </p:ext>
    </p:extLst>
  </p:cSld>
  <p:clrMapOvr>
    <a:masterClrMapping/>
  </p:clrMapOvr>
  <p:transition/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6751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class</a:t>
            </a:r>
            <a:endParaRPr lang="en-US" sz="4000" b="1" dirty="0">
              <a:solidFill>
                <a:srgbClr val="80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800000"/>
                </a:solidFill>
              </a:rPr>
              <a:t>institutions</a:t>
            </a:r>
          </a:p>
        </p:txBody>
      </p:sp>
    </p:spTree>
    <p:extLst>
      <p:ext uri="{BB962C8B-B14F-4D97-AF65-F5344CB8AC3E}">
        <p14:creationId xmlns:p14="http://schemas.microsoft.com/office/powerpoint/2010/main" val="3335657140"/>
      </p:ext>
    </p:extLst>
  </p:cSld>
  <p:clrMapOvr>
    <a:masterClrMapping/>
  </p:clrMapOvr>
  <p:transition/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multiple cultural worlds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include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569483" y="2006602"/>
            <a:ext cx="5591175" cy="440120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FF0000"/>
                </a:solidFill>
              </a:rPr>
              <a:t>class</a:t>
            </a:r>
            <a:endParaRPr lang="en-US" sz="4000" b="1" dirty="0">
              <a:solidFill>
                <a:srgbClr val="FF0000"/>
              </a:solidFill>
            </a:endParaRP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FF0000"/>
                </a:solidFill>
              </a:rPr>
              <a:t>race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FF0000"/>
                </a:solidFill>
              </a:rPr>
              <a:t>ethnicity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FF0000"/>
                </a:solidFill>
              </a:rPr>
              <a:t>gender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FF0000"/>
                </a:solidFill>
              </a:rPr>
              <a:t>age</a:t>
            </a:r>
          </a:p>
          <a:p>
            <a:pPr marL="285750" indent="-285750" eaLnBrk="1" hangingPunct="1">
              <a:tabLst>
                <a:tab pos="0" algn="l"/>
              </a:tabLst>
            </a:pPr>
            <a:r>
              <a:rPr lang="en-US" sz="4000" b="1" i="1" dirty="0">
                <a:solidFill>
                  <a:srgbClr val="FF0000"/>
                </a:solidFill>
              </a:rPr>
              <a:t>institutions</a:t>
            </a:r>
          </a:p>
        </p:txBody>
      </p:sp>
    </p:spTree>
    <p:extLst>
      <p:ext uri="{BB962C8B-B14F-4D97-AF65-F5344CB8AC3E}">
        <p14:creationId xmlns:p14="http://schemas.microsoft.com/office/powerpoint/2010/main" val="1227920846"/>
      </p:ext>
    </p:extLst>
  </p:cSld>
  <p:clrMapOvr>
    <a:masterClrMapping/>
  </p:clrMapOvr>
  <p:transition/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2010-2026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5F945-820B-2E8D-B39A-7139F40BF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380" y="4415418"/>
            <a:ext cx="8662737" cy="830997"/>
          </a:xfrm>
          <a:prstGeom prst="rect">
            <a:avLst/>
          </a:prstGeom>
          <a:solidFill>
            <a:srgbClr val="FFC000"/>
          </a:solidFill>
          <a:ln w="76200">
            <a:solidFill>
              <a:srgbClr val="9C0001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We’ll investigate these worlds further as we go along . . .</a:t>
            </a:r>
          </a:p>
        </p:txBody>
      </p:sp>
    </p:spTree>
    <p:extLst>
      <p:ext uri="{BB962C8B-B14F-4D97-AF65-F5344CB8AC3E}">
        <p14:creationId xmlns:p14="http://schemas.microsoft.com/office/powerpoint/2010/main" val="2571384659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43473" y="6510704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© 2010-2026 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  <a:hlinkClick r:id="rId2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82277" y="2685138"/>
            <a:ext cx="448056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Other</a:t>
            </a:r>
            <a:b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</a:b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Important</a:t>
            </a:r>
            <a:b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</a:br>
            <a:r>
              <a:rPr kumimoji="1" lang="en-US" sz="48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Terms</a:t>
            </a:r>
          </a:p>
        </p:txBody>
      </p:sp>
    </p:spTree>
    <p:extLst>
      <p:ext uri="{BB962C8B-B14F-4D97-AF65-F5344CB8AC3E}">
        <p14:creationId xmlns:p14="http://schemas.microsoft.com/office/powerpoint/2010/main" val="2680253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25"/>
            <a:ext cx="7315200" cy="15684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/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/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5825" y="3883025"/>
            <a:ext cx="73294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b="1">
                <a:solidFill>
                  <a:srgbClr val="000000"/>
                </a:solidFill>
              </a:rPr>
              <a:t> absolute cultural relativism</a:t>
            </a:r>
          </a:p>
          <a:p>
            <a:pPr>
              <a:buFont typeface="Arial" pitchFamily="34" charset="0"/>
              <a:buChar char="•"/>
            </a:pPr>
            <a:endParaRPr lang="en-US" sz="3200" b="1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b="1">
                <a:solidFill>
                  <a:srgbClr val="000000"/>
                </a:solidFill>
              </a:rPr>
              <a:t> critical cultural relativism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06277" y="1828800"/>
            <a:ext cx="6502400" cy="18868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in recent times two types of cultural relativism have emerged . . .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25"/>
            <a:ext cx="7315200" cy="15684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/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/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5825" y="3883025"/>
            <a:ext cx="73294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 absolute cultural relativism</a:t>
            </a:r>
          </a:p>
          <a:p>
            <a:pPr>
              <a:buFont typeface="Arial" pitchFamily="34" charset="0"/>
              <a:buChar char="•"/>
            </a:pPr>
            <a:endParaRPr lang="en-US" sz="3200" b="1" dirty="0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b="1" dirty="0">
                <a:solidFill>
                  <a:srgbClr val="BADDE1"/>
                </a:solidFill>
              </a:rPr>
              <a:t> critical cultural relativism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06277" y="1828800"/>
            <a:ext cx="6502400" cy="18868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in recent times two types of cultural relativism have emerged . . 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20790" y="1814250"/>
            <a:ext cx="6502400" cy="188685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the term as originally proposed came to be referred to as . . .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29" y="2981325"/>
            <a:ext cx="7329487" cy="2677656"/>
          </a:xfrm>
        </p:spPr>
        <p:txBody>
          <a:bodyPr>
            <a:spAutoFit/>
          </a:bodyPr>
          <a:lstStyle/>
          <a:p>
            <a:pPr lvl="1" eaLnBrk="1" hangingPunct="1">
              <a:lnSpc>
                <a:spcPct val="120000"/>
              </a:lnSpc>
            </a:pPr>
            <a:r>
              <a:rPr lang="en-US" b="1" dirty="0"/>
              <a:t>the perspective that says a person from one culture should not question the rightness or wrongness of behavior or ideas in other cultures because that would be ethnocentric</a:t>
            </a:r>
            <a:endParaRPr lang="en-US" b="1" i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9179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39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2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19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104699" y="6352662"/>
            <a:ext cx="690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Arial" charset="0"/>
              </a:rPr>
              <a:t>http://www.d.umn.edu/cla/faculty/troufs/anthfood/afproject.html</a:t>
            </a:r>
          </a:p>
        </p:txBody>
      </p:sp>
      <p:sp>
        <p:nvSpPr>
          <p:cNvPr id="2" name="Rectangle 1"/>
          <p:cNvSpPr/>
          <p:nvPr/>
        </p:nvSpPr>
        <p:spPr>
          <a:xfrm>
            <a:off x="656368" y="425459"/>
            <a:ext cx="784416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In a nutshell, ANTH 1080 Global Cultures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consists of 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</a:rPr>
              <a:t>three main segments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: </a:t>
            </a:r>
          </a:p>
          <a:p>
            <a:endParaRPr lang="en-US" b="1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I Orientation and Background</a:t>
            </a:r>
          </a:p>
          <a:p>
            <a:endParaRPr lang="en-US" sz="1600" b="1" dirty="0">
              <a:solidFill>
                <a:srgbClr val="C00000"/>
              </a:solidFill>
              <a:latin typeface="Arial" charset="0"/>
            </a:endParaRP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Introduction</a:t>
            </a:r>
          </a:p>
          <a:p>
            <a:pPr marL="688975" lvl="1" indent="-231775"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6000" b="1" dirty="0">
                <a:solidFill>
                  <a:srgbClr val="C00000"/>
                </a:solidFill>
                <a:latin typeface="Arial" charset="0"/>
              </a:rPr>
              <a:t>Basic Concepts</a:t>
            </a:r>
          </a:p>
          <a:p>
            <a:pPr marL="688975" lvl="1" indent="-231775"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History</a:t>
            </a:r>
          </a:p>
          <a:p>
            <a:pPr marL="688975" lvl="1" indent="-231775"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Theory</a:t>
            </a:r>
          </a:p>
          <a:p>
            <a:pPr marL="688975" lvl="1" indent="-231775"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Methods and Techniques   </a:t>
            </a:r>
          </a:p>
          <a:p>
            <a:r>
              <a:rPr lang="en-US" b="1" dirty="0">
                <a:solidFill>
                  <a:srgbClr val="C00000"/>
                </a:solidFill>
                <a:latin typeface="Arial" charset="0"/>
              </a:rPr>
              <a:t>        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II  Explorations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   </a:t>
            </a:r>
          </a:p>
          <a:p>
            <a:r>
              <a:rPr lang="en-US" b="1" dirty="0">
                <a:solidFill>
                  <a:srgbClr val="C00000"/>
                </a:solidFill>
                <a:latin typeface="Arial" charset="0"/>
              </a:rPr>
              <a:t>          </a:t>
            </a:r>
          </a:p>
          <a:p>
            <a:pPr marL="682625" indent="-219075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Comparative / Cross-Cultural</a:t>
            </a:r>
          </a:p>
          <a:p>
            <a:pPr marL="682625" indent="-219075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Holistic</a:t>
            </a:r>
          </a:p>
          <a:p>
            <a:pPr marL="682625" indent="-219075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 charset="0"/>
              </a:rPr>
              <a:t>Ethnographic Case Studies from the Real World: Real People . . . Real Places from Around the Globe   </a:t>
            </a:r>
          </a:p>
          <a:p>
            <a:r>
              <a:rPr lang="en-US" b="1" dirty="0">
                <a:solidFill>
                  <a:srgbClr val="C00000"/>
                </a:solidFill>
                <a:latin typeface="Arial" charset="0"/>
              </a:rPr>
              <a:t>      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III  Student Presentations on Term Research Project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32118217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642" y="2895157"/>
            <a:ext cx="7402044" cy="3287054"/>
          </a:xfr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1200" b="1" dirty="0"/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b="1" dirty="0"/>
              <a:t>was quickly criticized as unacceptable as, taken literally, [absolute] cultural relativism suggested we should accept </a:t>
            </a:r>
            <a:r>
              <a:rPr lang="en-US" b="1" i="1" dirty="0"/>
              <a:t>anything</a:t>
            </a:r>
            <a:r>
              <a:rPr lang="en-US" b="1" dirty="0"/>
              <a:t> and everything that was thought to be OK by the people under consideration</a:t>
            </a:r>
            <a:endParaRPr lang="en-US" b="1" i="1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9179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29" y="2643881"/>
            <a:ext cx="7329487" cy="3804118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1200" b="1" dirty="0"/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b="1" dirty="0"/>
              <a:t>critics quickly pointed to Hitler and the World War II Holocaust</a:t>
            </a:r>
            <a:r>
              <a:rPr lang="en-US" b="1" i="1" dirty="0"/>
              <a:t> </a:t>
            </a:r>
            <a:r>
              <a:rPr lang="en-US" b="1" dirty="0"/>
              <a:t>and (rightfully) said that no one should accept behaviors that resulted in The [WW II] Holocaust; that such behavior was unacceptable under any circumstances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9179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29" y="2812611"/>
            <a:ext cx="7329487" cy="3200876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1200" b="1" dirty="0"/>
          </a:p>
          <a:p>
            <a:pPr lvl="1" eaLnBrk="1" hangingPunct="1">
              <a:lnSpc>
                <a:spcPct val="120000"/>
              </a:lnSpc>
            </a:pPr>
            <a:r>
              <a:rPr lang="en-US" b="1" dirty="0"/>
              <a:t>and the critics added enough other examples so that the original concept of cultural relativism was modified and resulted in today’s concept of </a:t>
            </a:r>
          </a:p>
          <a:p>
            <a:pPr lvl="1" algn="ctr" eaLnBrk="1" hangingPunct="1">
              <a:lnSpc>
                <a:spcPct val="120000"/>
              </a:lnSpc>
              <a:buNone/>
            </a:pPr>
            <a:r>
              <a:rPr lang="en-US" sz="4000" b="1" dirty="0"/>
              <a:t>critical cultural relativism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9179" y="1952625"/>
            <a:ext cx="73294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 cultural relativism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41" y="1962150"/>
            <a:ext cx="7343775" cy="37782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critical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FF0000"/>
                </a:solidFill>
              </a:rPr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  <a:tabLst>
                <a:tab pos="742950" algn="l"/>
              </a:tabLst>
            </a:pPr>
            <a:endParaRPr lang="en-US" sz="4000" b="1" dirty="0"/>
          </a:p>
          <a:p>
            <a:pPr marL="800100" lvl="1" indent="-342900" eaLnBrk="1" hangingPunct="1">
              <a:lnSpc>
                <a:spcPct val="120000"/>
              </a:lnSpc>
              <a:tabLst>
                <a:tab pos="742950" algn="l"/>
              </a:tabLst>
            </a:pPr>
            <a:r>
              <a:rPr lang="en-US" b="1" dirty="0"/>
              <a:t>offers an alternative view that poses questions about cultural practices and ideas in terms of who accepts them and why, and who they might be harming or helping</a:t>
            </a:r>
            <a:endParaRPr lang="en-US" b="1" i="1" dirty="0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41" y="1962156"/>
            <a:ext cx="7343775" cy="403802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/>
              <a:t>critical cultural relativism . . 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742950" algn="l"/>
              </a:tabLst>
            </a:pPr>
            <a:endParaRPr lang="en-US" sz="1800" b="1" dirty="0"/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/>
              <a:t>answered many of the early critics</a:t>
            </a:r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endParaRPr lang="en-US" sz="1600" b="1" dirty="0"/>
          </a:p>
          <a:p>
            <a:pPr marL="0" indent="0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/>
              <a:t>But—even accepting the modified concept—it is oftentimes not easy to figure out what “. . . in terms of who accepts them and why, and who they might be harming or helping” means 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41" y="1962150"/>
            <a:ext cx="7343775" cy="3644075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/>
              <a:t>critical cultural relativism . . 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742950" algn="l"/>
              </a:tabLst>
            </a:pPr>
            <a:endParaRPr lang="en-US" sz="1800" b="1" dirty="0"/>
          </a:p>
          <a:p>
            <a:pPr marL="0" indent="0" eaLnBrk="1" hangingPunct="1">
              <a:buFontTx/>
              <a:buNone/>
              <a:tabLst>
                <a:tab pos="742950" algn="l"/>
              </a:tabLst>
            </a:pPr>
            <a:endParaRPr lang="en-US" sz="1800" b="1" dirty="0"/>
          </a:p>
          <a:p>
            <a:pPr marL="0" indent="0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/>
              <a:t>Let’s look at a several examples of where </a:t>
            </a:r>
          </a:p>
          <a:p>
            <a:pPr marL="0" indent="0" eaLnBrk="1" hangingPunct="1">
              <a:buFontTx/>
              <a:buNone/>
              <a:tabLst>
                <a:tab pos="742950" algn="l"/>
              </a:tabLst>
            </a:pPr>
            <a:r>
              <a:rPr lang="en-US" sz="2800" b="1" dirty="0"/>
              <a:t>“it is oftentimes not easy to figure out what ‘. . . in terms of who accepts them and why, and who they might be harming or helping’ means” . . .</a:t>
            </a:r>
            <a:endParaRPr lang="en-US" sz="4000" b="1" dirty="0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41" y="1962150"/>
            <a:ext cx="7343775" cy="4296561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/>
              <a:t>And where do you draw the line with critical cultural relativism . . .?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tabLst>
                <a:tab pos="742950" algn="l"/>
              </a:tabLst>
            </a:pPr>
            <a:endParaRPr lang="en-US" sz="1800" b="1" dirty="0"/>
          </a:p>
          <a:p>
            <a:pPr marL="0" indent="0" eaLnBrk="1" hangingPunct="1">
              <a:buFontTx/>
              <a:buNone/>
              <a:tabLst>
                <a:tab pos="742950" algn="l"/>
              </a:tabLst>
            </a:pPr>
            <a:endParaRPr lang="en-US" sz="1800" b="1" dirty="0"/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b="1" dirty="0"/>
              <a:t>This is </a:t>
            </a:r>
            <a:r>
              <a:rPr lang="en-US" sz="3600" b="1" dirty="0">
                <a:solidFill>
                  <a:srgbClr val="FF0000"/>
                </a:solidFill>
              </a:rPr>
              <a:t>a </a:t>
            </a:r>
            <a:r>
              <a:rPr lang="en-US" sz="3600" b="1" i="1" dirty="0">
                <a:solidFill>
                  <a:srgbClr val="FF0000"/>
                </a:solidFill>
              </a:rPr>
              <a:t>very</a:t>
            </a:r>
            <a:r>
              <a:rPr lang="en-US" sz="3600" b="1" dirty="0">
                <a:solidFill>
                  <a:srgbClr val="FF0000"/>
                </a:solidFill>
              </a:rPr>
              <a:t> difficult question</a:t>
            </a:r>
            <a:r>
              <a:rPr lang="en-US" b="1" dirty="0"/>
              <a:t>, </a:t>
            </a:r>
          </a:p>
          <a:p>
            <a:pPr marL="0" indent="0" algn="ctr" eaLnBrk="1" hangingPunct="1">
              <a:buFontTx/>
              <a:buNone/>
              <a:tabLst>
                <a:tab pos="742950" algn="l"/>
              </a:tabLst>
            </a:pPr>
            <a:r>
              <a:rPr lang="en-US" b="1" dirty="0"/>
              <a:t>so let’s look at a large number of items . . 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72429108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8151A92-CC7E-EA06-9EFB-FB467D8CE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1" y="831602"/>
            <a:ext cx="82296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rest of this slide deck is devoted to a large number of examples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cultural relativism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ethnocentrism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various cultural situations around the world.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4295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 a break and come back if you get tired. The examples are interesting. . . .</a:t>
            </a:r>
          </a:p>
        </p:txBody>
      </p:sp>
    </p:spTree>
    <p:extLst>
      <p:ext uri="{BB962C8B-B14F-4D97-AF65-F5344CB8AC3E}">
        <p14:creationId xmlns:p14="http://schemas.microsoft.com/office/powerpoint/2010/main" val="60848814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6"/>
            <a:ext cx="7300912" cy="3207032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000000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arranged “underage” forced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>
                <a:solidFill>
                  <a:srgbClr val="BADDE1"/>
                </a:solidFill>
              </a:rPr>
              <a:t>polygyny</a:t>
            </a:r>
            <a:endParaRPr lang="en-US" sz="2000" b="1" dirty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marriage of close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about?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FE1E0-A1D6-9E9C-A5A3-CBF5222C7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66" y="317149"/>
            <a:ext cx="6400800" cy="62237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4BEA5E-EEAA-B6FE-E818-31AC09B177AD}"/>
              </a:ext>
            </a:extLst>
          </p:cNvPr>
          <p:cNvSpPr txBox="1"/>
          <p:nvPr/>
        </p:nvSpPr>
        <p:spPr>
          <a:xfrm>
            <a:off x="712270" y="6442460"/>
            <a:ext cx="77964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https://www.ncregister.com/cna/2025-saw-expanded-access-to-physician-assisted-suicide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993837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39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2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19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4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104699" y="6352662"/>
            <a:ext cx="690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Arial" charset="0"/>
              </a:rPr>
              <a:t>http://www.d.umn.edu/cla/faculty/troufs/anthfood/afproject.html</a:t>
            </a:r>
          </a:p>
        </p:txBody>
      </p:sp>
      <p:sp>
        <p:nvSpPr>
          <p:cNvPr id="2" name="Rectangle 1"/>
          <p:cNvSpPr/>
          <p:nvPr/>
        </p:nvSpPr>
        <p:spPr>
          <a:xfrm>
            <a:off x="656368" y="768359"/>
            <a:ext cx="784416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In a nutshell, ANTH 1080 Global Cultures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consists of </a:t>
            </a:r>
            <a:r>
              <a:rPr lang="en-US" sz="2400" b="1" i="1" dirty="0">
                <a:solidFill>
                  <a:schemeClr val="bg1"/>
                </a:solidFill>
                <a:latin typeface="Arial" charset="0"/>
              </a:rPr>
              <a:t>three main segments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: </a:t>
            </a:r>
          </a:p>
          <a:p>
            <a:endParaRPr lang="en-US" b="1" dirty="0">
              <a:solidFill>
                <a:schemeClr val="bg1"/>
              </a:solidFill>
              <a:latin typeface="Arial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I</a:t>
            </a: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 Orientation and Background</a:t>
            </a:r>
          </a:p>
          <a:p>
            <a:endParaRPr lang="en-US" sz="1600" b="1" dirty="0">
              <a:solidFill>
                <a:schemeClr val="bg1"/>
              </a:solidFill>
              <a:latin typeface="Arial" charset="0"/>
            </a:endParaRP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Introduction</a:t>
            </a:r>
          </a:p>
          <a:p>
            <a:pPr marL="688975" lvl="1" indent="-231775"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4000" b="1" dirty="0">
                <a:solidFill>
                  <a:srgbClr val="FF0000"/>
                </a:solidFill>
                <a:latin typeface="Arial" charset="0"/>
              </a:rPr>
              <a:t>Basic Concepts</a:t>
            </a:r>
          </a:p>
          <a:p>
            <a:pPr marL="688975" lvl="1" indent="-231775"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History</a:t>
            </a:r>
          </a:p>
          <a:p>
            <a:pPr marL="688975" lvl="1" indent="-231775"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Theory</a:t>
            </a:r>
          </a:p>
          <a:p>
            <a:pPr marL="688975" lvl="1" indent="-231775"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Methods and Techniques   </a:t>
            </a:r>
          </a:p>
          <a:p>
            <a:r>
              <a:rPr lang="en-US" b="1" dirty="0">
                <a:solidFill>
                  <a:schemeClr val="bg1"/>
                </a:solidFill>
                <a:latin typeface="Arial" charset="0"/>
              </a:rPr>
              <a:t>       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II</a:t>
            </a: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  Explorations   </a:t>
            </a:r>
          </a:p>
          <a:p>
            <a:r>
              <a:rPr lang="en-US" b="1" dirty="0">
                <a:solidFill>
                  <a:schemeClr val="bg1"/>
                </a:solidFill>
                <a:latin typeface="Arial" charset="0"/>
              </a:rPr>
              <a:t>          </a:t>
            </a:r>
          </a:p>
          <a:p>
            <a:pPr marL="682625" indent="-219075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Comparative / Cross-Cultural</a:t>
            </a:r>
          </a:p>
          <a:p>
            <a:pPr marL="682625" indent="-219075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Holistic</a:t>
            </a:r>
          </a:p>
          <a:p>
            <a:pPr marL="682625" indent="-219075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Ethnographic Case Studies from the Real World: Real People . . . Real Places from Around the Globe   </a:t>
            </a:r>
          </a:p>
          <a:p>
            <a:r>
              <a:rPr lang="en-US" b="1" dirty="0">
                <a:solidFill>
                  <a:schemeClr val="bg1"/>
                </a:solidFill>
                <a:latin typeface="Arial" charset="0"/>
              </a:rPr>
              <a:t>     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III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 Student Presentations on Term Research Project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947118467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828C6B-0F14-2461-30B8-E497CC654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>
            <a:extLst>
              <a:ext uri="{FF2B5EF4-FFF2-40B4-BE49-F238E27FC236}">
                <a16:creationId xmlns:a16="http://schemas.microsoft.com/office/drawing/2014/main" id="{F0777C67-40E7-7136-A07D-F07488F5E46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6"/>
            <a:ext cx="7300912" cy="3207032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000000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arranged “underage” forced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>
                <a:solidFill>
                  <a:srgbClr val="BADDE1"/>
                </a:solidFill>
              </a:rPr>
              <a:t>polygyny</a:t>
            </a:r>
            <a:endParaRPr lang="en-US" sz="2000" b="1" dirty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marriage of close cousins . . 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477A82-2E65-ADA7-319F-845775095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about?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D690BDA-FACA-4EB3-B033-808813CFA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8433EE-3718-365A-7820-1B2C5BCB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603" y="3466953"/>
            <a:ext cx="6790876" cy="31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57654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E66DFE-2320-2EF4-AF2C-B000A0510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AAACE-52DC-AF46-637A-089AF35A0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560" y="92037"/>
            <a:ext cx="7315200" cy="6511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5A58D9-F274-2E1B-5B52-57A5B19B3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628" y="847271"/>
            <a:ext cx="1325880" cy="6364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D72937-193B-B257-3B4D-244650CCB4E8}"/>
              </a:ext>
            </a:extLst>
          </p:cNvPr>
          <p:cNvSpPr/>
          <p:nvPr/>
        </p:nvSpPr>
        <p:spPr>
          <a:xfrm>
            <a:off x="5581893" y="1674392"/>
            <a:ext cx="2422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21 December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D1D19-A7DA-9C0D-142E-CE95155BAAF4}"/>
              </a:ext>
            </a:extLst>
          </p:cNvPr>
          <p:cNvSpPr/>
          <p:nvPr/>
        </p:nvSpPr>
        <p:spPr>
          <a:xfrm>
            <a:off x="5507890" y="5408192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UK </a:t>
            </a:r>
            <a:r>
              <a:rPr lang="en-US" b="1" dirty="0" err="1">
                <a:solidFill>
                  <a:srgbClr val="000000"/>
                </a:solidFill>
              </a:rPr>
              <a:t>Labour</a:t>
            </a:r>
            <a:r>
              <a:rPr lang="en-US" b="1" dirty="0">
                <a:solidFill>
                  <a:srgbClr val="000000"/>
                </a:solidFill>
              </a:rPr>
              <a:t> Leader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0305E1-ED40-897D-38BF-83093DB65B79}"/>
              </a:ext>
            </a:extLst>
          </p:cNvPr>
          <p:cNvSpPr txBox="1"/>
          <p:nvPr/>
        </p:nvSpPr>
        <p:spPr>
          <a:xfrm>
            <a:off x="1828800" y="6471335"/>
            <a:ext cx="5473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https://www.bbc.com/news/uk-politics-67785112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984596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8AD12D-79A4-46F6-A95B-AE74A6EAE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07" y="231009"/>
            <a:ext cx="6858000" cy="6424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95BEA8-918B-492B-9F6C-5A846D8E2993}"/>
              </a:ext>
            </a:extLst>
          </p:cNvPr>
          <p:cNvSpPr txBox="1"/>
          <p:nvPr/>
        </p:nvSpPr>
        <p:spPr>
          <a:xfrm>
            <a:off x="1333099" y="6626991"/>
            <a:ext cx="64633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https://www.theguardian.com/society/2021/aug/04/three-in-four-britons-back-assisted-dying-for-terminally-ill-poll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40547616-41A3-461C-B272-7558EF26E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92" y="963899"/>
            <a:ext cx="1828800" cy="402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1F2943-0732-4283-B89B-55E5E8E5940A}"/>
              </a:ext>
            </a:extLst>
          </p:cNvPr>
          <p:cNvSpPr txBox="1"/>
          <p:nvPr/>
        </p:nvSpPr>
        <p:spPr>
          <a:xfrm>
            <a:off x="6453742" y="1376087"/>
            <a:ext cx="1843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04 August 2021</a:t>
            </a:r>
          </a:p>
        </p:txBody>
      </p:sp>
    </p:spTree>
    <p:extLst>
      <p:ext uri="{BB962C8B-B14F-4D97-AF65-F5344CB8AC3E}">
        <p14:creationId xmlns:p14="http://schemas.microsoft.com/office/powerpoint/2010/main" val="16404011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1012ADB2-D38E-4357-9FC4-BB8936D53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82" y="174667"/>
            <a:ext cx="7315200" cy="6527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402AF9-D65C-4E83-B474-54BB8A7FCBE7}"/>
              </a:ext>
            </a:extLst>
          </p:cNvPr>
          <p:cNvSpPr txBox="1"/>
          <p:nvPr/>
        </p:nvSpPr>
        <p:spPr>
          <a:xfrm>
            <a:off x="1775858" y="6604485"/>
            <a:ext cx="55489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https://www.bioedge.org/bioethics/the-puzzling-trajectory-of-support-for-assisted-suicide-in-the-uk/13865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9D02C14E-537E-4BA8-9FBA-459D0426B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557" y="1131852"/>
            <a:ext cx="3054507" cy="62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09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C0A7791-8BB6-472E-801B-936A21D82A9A}"/>
              </a:ext>
            </a:extLst>
          </p:cNvPr>
          <p:cNvSpPr txBox="1"/>
          <p:nvPr/>
        </p:nvSpPr>
        <p:spPr>
          <a:xfrm>
            <a:off x="1354756" y="6605897"/>
            <a:ext cx="64344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2"/>
              </a:rPr>
              <a:t>https://www.mprnews.org/episode/2023/03/02/minnesota-could-legalize-physicianassisted-suicide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A43F1-DF3C-0C6D-934B-93CB9A34C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30" y="415386"/>
            <a:ext cx="7315200" cy="6088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838698-A17C-D320-4A80-035516981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850900"/>
            <a:ext cx="1397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32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0" y="246697"/>
            <a:ext cx="7566582" cy="640080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065263" y="6567395"/>
            <a:ext cx="50113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https://www.mprnews.org/story/2019/09/11/debate-over-medically-assisted-suicide-returns-to-minn-capitol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732" y="647065"/>
            <a:ext cx="17811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9867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249" y="766554"/>
            <a:ext cx="7772400" cy="526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29288" y="4731649"/>
            <a:ext cx="6686447" cy="1569660"/>
          </a:xfrm>
          <a:prstGeom prst="rect">
            <a:avLst/>
          </a:prstGeom>
          <a:solidFill>
            <a:srgbClr val="FFFFFF"/>
          </a:solidFill>
          <a:ln w="76200">
            <a:solidFill>
              <a:srgbClr val="C00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</a:rPr>
              <a:t>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n many places doctor assisted suicide is legal, </a:t>
            </a:r>
            <a:r>
              <a:rPr lang="en-US" sz="2400" b="1" kern="0" dirty="0">
                <a:solidFill>
                  <a:srgbClr val="000000"/>
                </a:solidFill>
              </a:rPr>
              <a:t>perfectly acceptable to many if not most, of the members of a culture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249" y="766554"/>
            <a:ext cx="7772400" cy="526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29288" y="4731655"/>
            <a:ext cx="6686447" cy="830997"/>
          </a:xfrm>
          <a:prstGeom prst="rect">
            <a:avLst/>
          </a:prstGeom>
          <a:solidFill>
            <a:srgbClr val="FFFFFF"/>
          </a:solidFill>
          <a:ln w="76200">
            <a:solidFill>
              <a:srgbClr val="C00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</a:rPr>
              <a:t>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s that OK?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71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322187" y="6401935"/>
            <a:ext cx="24753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 charset="0"/>
                <a:hlinkClick r:id="rId3"/>
              </a:rPr>
              <a:t>\ http://en.wikipedia.org/wiki/Voluntary_euthanasia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9288" y="2641575"/>
            <a:ext cx="6686447" cy="2308324"/>
          </a:xfrm>
          <a:prstGeom prst="rect">
            <a:avLst/>
          </a:prstGeom>
          <a:solidFill>
            <a:srgbClr val="FFFFFF"/>
          </a:solidFill>
          <a:ln w="76200">
            <a:solidFill>
              <a:srgbClr val="C00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</a:rPr>
              <a:t>p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eople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living in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the states of Oregon and Washington, and the countries of Belgium, Luxembourg, The Netherlands, Australia, and Switzerland and a lot of other places think so </a:t>
            </a:r>
            <a:r>
              <a:rPr kumimoji="0" lang="en-US" sz="12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(for e.g.)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66102" y="4669961"/>
            <a:ext cx="3336414" cy="947068"/>
          </a:xfrm>
          <a:prstGeom prst="roundRect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3305520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arranged “underage” forced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b="1" dirty="0">
                <a:solidFill>
                  <a:srgbClr val="000000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>
                <a:solidFill>
                  <a:srgbClr val="BADDE1"/>
                </a:solidFill>
              </a:rPr>
              <a:t>polygyny</a:t>
            </a:r>
            <a:endParaRPr lang="en-US" sz="2000" b="1" dirty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marriage of close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about?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5081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91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2010-2026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82277" y="2685138"/>
            <a:ext cx="448056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Other</a:t>
            </a:r>
            <a:b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</a:b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Important</a:t>
            </a:r>
            <a:b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</a:b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Terms</a:t>
            </a:r>
          </a:p>
        </p:txBody>
      </p:sp>
    </p:spTree>
    <p:extLst>
      <p:ext uri="{BB962C8B-B14F-4D97-AF65-F5344CB8AC3E}">
        <p14:creationId xmlns:p14="http://schemas.microsoft.com/office/powerpoint/2010/main" val="38982906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7E0921-5B34-1B8A-4562-EA011A30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932" y="294571"/>
            <a:ext cx="5943600" cy="6341212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B888BA21-CB79-A768-154D-A51EAC017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872" y="6564768"/>
            <a:ext cx="59538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https://www.theguardian.com/us-news/2016/apr/13/followers-of-christ-idaho-religious-sect-child-mortality-refusing-medical-help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4738D9-9215-6BED-A68E-EB06F701DFAC}"/>
              </a:ext>
            </a:extLst>
          </p:cNvPr>
          <p:cNvSpPr/>
          <p:nvPr/>
        </p:nvSpPr>
        <p:spPr>
          <a:xfrm>
            <a:off x="6804025" y="1718520"/>
            <a:ext cx="1628775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13 April 2016</a:t>
            </a:r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AB1F5258-C85D-713C-603F-797A8F573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1059009"/>
            <a:ext cx="2576346" cy="5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8845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C8ED8E48-4557-AF76-22AA-CEDBA64F3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424" y="6564768"/>
            <a:ext cx="17347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https://secularaz.org/faith-healing/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03B8-6747-4977-99DB-EC3F2FFDC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69" y="636062"/>
            <a:ext cx="8229600" cy="59190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B156ED-74A4-3003-D940-2099CEB0EEAB}"/>
              </a:ext>
            </a:extLst>
          </p:cNvPr>
          <p:cNvSpPr/>
          <p:nvPr/>
        </p:nvSpPr>
        <p:spPr>
          <a:xfrm>
            <a:off x="649093" y="1589668"/>
            <a:ext cx="2440615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b="1" kern="0" dirty="0">
                <a:solidFill>
                  <a:srgbClr val="000000"/>
                </a:solidFill>
              </a:rPr>
              <a:t>15 September 2023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3D394C-2604-924A-7F66-E85A58FC5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087" y="1176996"/>
            <a:ext cx="2330570" cy="84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48826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B888BA21-CB79-A768-154D-A51EAC017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872" y="6564768"/>
            <a:ext cx="59538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https://www.theguardian.com/us-news/2016/apr/13/followers-of-christ-idaho-religious-sect-child-mortality-refusing-medical-help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2E427-73EA-1139-8CDA-57DFB082E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54" y="556183"/>
            <a:ext cx="7315200" cy="58561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7EDCBF-66B6-B070-4181-81BCBC707DD9}"/>
              </a:ext>
            </a:extLst>
          </p:cNvPr>
          <p:cNvSpPr/>
          <p:nvPr/>
        </p:nvSpPr>
        <p:spPr>
          <a:xfrm>
            <a:off x="1038225" y="2848820"/>
            <a:ext cx="2085975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8 November 2023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225B4D2-CB7E-9B15-09BD-7C24C4EAD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0947" y="1959038"/>
            <a:ext cx="657225" cy="76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0BA81A-971F-F523-49E4-79E8FD4C3245}"/>
              </a:ext>
            </a:extLst>
          </p:cNvPr>
          <p:cNvSpPr/>
          <p:nvPr/>
        </p:nvSpPr>
        <p:spPr bwMode="auto">
          <a:xfrm>
            <a:off x="7048500" y="1981200"/>
            <a:ext cx="1181100" cy="650938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18598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D65E4-77B7-2DD9-8449-6CDE0F4D0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114300"/>
            <a:ext cx="7315200" cy="6820404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32F7FE79-0917-8478-254E-08C8A693F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274" y="6640968"/>
            <a:ext cx="466986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http://fra.europa.eu/en/publication/2017/mapping-minimum-age-requirements-concerning-rights-child-eu/consenting-medical-treatment-without-parental-consent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D7DC37-5A8C-62CE-72E5-72245599E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21" y="4740250"/>
            <a:ext cx="1828800" cy="1551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C3F5B7-9E95-AD29-5B2D-64973B56F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474" y="1609713"/>
            <a:ext cx="2286000" cy="9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13281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997" y="222251"/>
            <a:ext cx="5669280" cy="649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690699" y="1351488"/>
            <a:ext cx="171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Sat 22 Sep 2018</a:t>
            </a:r>
          </a:p>
        </p:txBody>
      </p:sp>
    </p:spTree>
    <p:extLst>
      <p:ext uri="{BB962C8B-B14F-4D97-AF65-F5344CB8AC3E}">
        <p14:creationId xmlns:p14="http://schemas.microsoft.com/office/powerpoint/2010/main" val="1689608306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019530" y="6391518"/>
            <a:ext cx="31165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www.wuwm.com/programs/news/view_news.php?articleid=2242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479" y="938240"/>
            <a:ext cx="7589837" cy="52101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992145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AAD00-EAE8-9541-B430-E67233726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76" y="472203"/>
            <a:ext cx="7315124" cy="5991290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C8ED8E48-4557-AF76-22AA-CEDBA64F3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066" y="6564768"/>
            <a:ext cx="27574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https://www.ncbi.nlm.nih.gov/pmc/articles/PMC7545013/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42525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C8ED8E48-4557-AF76-22AA-CEDBA64F3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085" y="6564768"/>
            <a:ext cx="444544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https://www.nytimes.com/2023/12/03/us/politics/mississippi-childhood-vaccine-mandates.html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F8D8F-1FA3-84FE-778B-962CBE5AA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658" y="707910"/>
            <a:ext cx="4572000" cy="584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41517-F1F6-AB08-6850-8C90475F6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80" y="359938"/>
            <a:ext cx="1828800" cy="3589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C0339D-C35D-5182-C394-4D44AD8435C7}"/>
              </a:ext>
            </a:extLst>
          </p:cNvPr>
          <p:cNvSpPr/>
          <p:nvPr/>
        </p:nvSpPr>
        <p:spPr>
          <a:xfrm>
            <a:off x="547416" y="728487"/>
            <a:ext cx="1930478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00" b="1" kern="0" dirty="0">
                <a:solidFill>
                  <a:srgbClr val="000000"/>
                </a:solidFill>
              </a:rPr>
              <a:t>3 December 2023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0569632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1BCFA7-F9FC-E45B-06C5-B25D88D39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C64BB622-C71B-5796-A42A-89BF64EA9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935" y="6564768"/>
            <a:ext cx="460574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800" dirty="0">
                <a:solidFill>
                  <a:srgbClr val="000000"/>
                </a:solidFill>
                <a:hlinkClick r:id="rId3"/>
              </a:rPr>
              <a:t>https://www.dw.com/en/medical-experts-are-pushing-back-on-new-us-vaccine-policy/a-75161898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66F2D-FB63-AF51-1EA4-96520B718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8000"/>
            <a:ext cx="9144000" cy="508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5307FF-86D5-EA0D-A4D2-DA297113A2B5}"/>
              </a:ext>
            </a:extLst>
          </p:cNvPr>
          <p:cNvSpPr txBox="1"/>
          <p:nvPr/>
        </p:nvSpPr>
        <p:spPr>
          <a:xfrm>
            <a:off x="462011" y="513686"/>
            <a:ext cx="821035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US health agencies under Robert F Kennedy Jr. and American medical groups are in conflict over childhood vaccination policy. At the heart of the clash is a long debunked, persistent myth about vaccine safety.</a:t>
            </a:r>
          </a:p>
        </p:txBody>
      </p:sp>
    </p:spTree>
    <p:extLst>
      <p:ext uri="{BB962C8B-B14F-4D97-AF65-F5344CB8AC3E}">
        <p14:creationId xmlns:p14="http://schemas.microsoft.com/office/powerpoint/2010/main" val="344571545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3305520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arranged “underage” forced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>
                <a:solidFill>
                  <a:srgbClr val="BADDE1"/>
                </a:solidFill>
              </a:rPr>
              <a:t>polygyny</a:t>
            </a:r>
            <a:endParaRPr lang="en-US" sz="2000" b="1" dirty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marriage of close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about?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18046B0-A9AC-D8B4-B21C-4D9B6E313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711" y="5136264"/>
            <a:ext cx="6778625" cy="15058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-- child exploitation in general?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39589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57" y="130628"/>
            <a:ext cx="8627819" cy="668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5298" y="3942099"/>
            <a:ext cx="3969325" cy="986036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algn="ctr"/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69516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44A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C880A98-5103-8C65-E3BC-15C6F93CA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46148"/>
            <a:ext cx="9144000" cy="6791104"/>
          </a:xfrm>
          <a:prstGeom prst="rect">
            <a:avLst/>
          </a:prstGeom>
        </p:spPr>
      </p:pic>
      <p:sp>
        <p:nvSpPr>
          <p:cNvPr id="21" name="Text Box 2">
            <a:extLst>
              <a:ext uri="{FF2B5EF4-FFF2-40B4-BE49-F238E27FC236}">
                <a16:creationId xmlns:a16="http://schemas.microsoft.com/office/drawing/2014/main" id="{1D8AA11C-0684-59F1-567C-ABF0C0359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6531" y="6416918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762A04-4CE1-C45B-4E07-971691150CC4}"/>
              </a:ext>
            </a:extLst>
          </p:cNvPr>
          <p:cNvSpPr txBox="1"/>
          <p:nvPr/>
        </p:nvSpPr>
        <p:spPr>
          <a:xfrm>
            <a:off x="508000" y="3214638"/>
            <a:ext cx="805180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Alone and Exploited, Migrant Children Work Brutal Jobs Across the U.S.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C000"/>
                </a:solidFill>
              </a:rPr>
              <a:t>Arriving in record numbers, they’re ending up in dangerous jobs that violate child labor laws — including in factories that make products for well-known brands like Cheetos and Fruit of the Loom.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AE84B9-6924-0497-74D7-B2CBF4979717}"/>
              </a:ext>
            </a:extLst>
          </p:cNvPr>
          <p:cNvSpPr/>
          <p:nvPr/>
        </p:nvSpPr>
        <p:spPr>
          <a:xfrm>
            <a:off x="825500" y="1149687"/>
            <a:ext cx="3038953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3" marR="0" lvl="1" indent="-792163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February 2023</a:t>
            </a:r>
          </a:p>
        </p:txBody>
      </p:sp>
      <p:pic>
        <p:nvPicPr>
          <p:cNvPr id="26" name="Picture 25" descr="A black and white logo&#10;&#10;Description automatically generated">
            <a:extLst>
              <a:ext uri="{FF2B5EF4-FFF2-40B4-BE49-F238E27FC236}">
                <a16:creationId xmlns:a16="http://schemas.microsoft.com/office/drawing/2014/main" id="{25E44AF5-F972-76E2-9574-A75EDF54A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24408"/>
            <a:ext cx="3657600" cy="64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871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44A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C880A98-5103-8C65-E3BC-15C6F93CA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46148"/>
            <a:ext cx="9144000" cy="6791104"/>
          </a:xfrm>
          <a:prstGeom prst="rect">
            <a:avLst/>
          </a:prstGeom>
        </p:spPr>
      </p:pic>
      <p:sp>
        <p:nvSpPr>
          <p:cNvPr id="21" name="Text Box 2">
            <a:extLst>
              <a:ext uri="{FF2B5EF4-FFF2-40B4-BE49-F238E27FC236}">
                <a16:creationId xmlns:a16="http://schemas.microsoft.com/office/drawing/2014/main" id="{1D8AA11C-0684-59F1-567C-ABF0C0359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6531" y="6416918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762A04-4CE1-C45B-4E07-971691150CC4}"/>
              </a:ext>
            </a:extLst>
          </p:cNvPr>
          <p:cNvSpPr txBox="1"/>
          <p:nvPr/>
        </p:nvSpPr>
        <p:spPr>
          <a:xfrm>
            <a:off x="508000" y="3214638"/>
            <a:ext cx="80518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Alone and Exploited, Migrant Children Work Brutal Jobs Across the U.S.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Cristian, 14, has been working in construction in North Miami for two years instead of going to school. Federal law bars minors from a long list of such jobs. </a:t>
            </a:r>
            <a:r>
              <a:rPr lang="en-US" dirty="0">
                <a:solidFill>
                  <a:schemeClr val="bg1"/>
                </a:solidFill>
              </a:rPr>
              <a:t>Credit...Kirsten Luce for The New York Times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AE84B9-6924-0497-74D7-B2CBF4979717}"/>
              </a:ext>
            </a:extLst>
          </p:cNvPr>
          <p:cNvSpPr/>
          <p:nvPr/>
        </p:nvSpPr>
        <p:spPr>
          <a:xfrm>
            <a:off x="825500" y="1149687"/>
            <a:ext cx="3038953" cy="360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3" marR="0" lvl="1" indent="-792163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February 2023</a:t>
            </a:r>
          </a:p>
        </p:txBody>
      </p:sp>
      <p:pic>
        <p:nvPicPr>
          <p:cNvPr id="26" name="Picture 25" descr="A black and white logo&#10;&#10;Description automatically generated">
            <a:extLst>
              <a:ext uri="{FF2B5EF4-FFF2-40B4-BE49-F238E27FC236}">
                <a16:creationId xmlns:a16="http://schemas.microsoft.com/office/drawing/2014/main" id="{25E44AF5-F972-76E2-9574-A75EDF54A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24408"/>
            <a:ext cx="3657600" cy="64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1450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647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7B397-665F-3E8B-8592-0BFB6FE36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814EE-7D75-4145-447B-ED47C2C1B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147"/>
            <a:ext cx="9144000" cy="5509356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57295C12-3CA9-5857-D212-810BB5498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23" y="6416918"/>
            <a:ext cx="82525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1600" dirty="0">
                <a:solidFill>
                  <a:schemeClr val="bg1"/>
                </a:solidFill>
                <a:hlinkClick r:id="rId4"/>
              </a:rPr>
              <a:t>https://jhrmcgill.ssmu.ca/2025/10/06/the-human-cost-of-ice-stories-of-abuse-and-neglect/</a:t>
            </a:r>
            <a:endParaRPr kumimoji="0" lang="en-US" sz="7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94898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9"/>
            <a:ext cx="7300912" cy="3243965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arranged “underage”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</a:rPr>
              <a:t>polygyny</a:t>
            </a:r>
            <a:endParaRPr lang="en-US" sz="3200" b="1" dirty="0">
              <a:solidFill>
                <a:srgbClr val="000000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marriage of close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about?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010846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9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07228" y="5194574"/>
            <a:ext cx="1596370" cy="10175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5CD54-892B-DF1D-9332-99B487F2D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98" y="905881"/>
            <a:ext cx="7772400" cy="5291719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D485B4-A899-8739-06E4-DA98E91A55E9}"/>
              </a:ext>
            </a:extLst>
          </p:cNvPr>
          <p:cNvSpPr txBox="1"/>
          <p:nvPr/>
        </p:nvSpPr>
        <p:spPr>
          <a:xfrm>
            <a:off x="1992316" y="6465845"/>
            <a:ext cx="5164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3060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https://family.feedspot.com/polygamy_blogs/</a:t>
            </a:r>
            <a:endParaRPr lang="en-US" sz="1200" dirty="0">
              <a:solidFill>
                <a:srgbClr val="0306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79521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9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68" y="1048658"/>
            <a:ext cx="12700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671513"/>
            <a:ext cx="694372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207228" y="5194574"/>
            <a:ext cx="1596370" cy="10175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8FA284-E220-1EE6-CB68-515F864543E2}"/>
              </a:ext>
            </a:extLst>
          </p:cNvPr>
          <p:cNvSpPr/>
          <p:nvPr/>
        </p:nvSpPr>
        <p:spPr>
          <a:xfrm>
            <a:off x="4028775" y="6304622"/>
            <a:ext cx="1065136" cy="29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26 July 2017</a:t>
            </a:r>
          </a:p>
        </p:txBody>
      </p:sp>
    </p:spTree>
    <p:extLst>
      <p:ext uri="{BB962C8B-B14F-4D97-AF65-F5344CB8AC3E}">
        <p14:creationId xmlns:p14="http://schemas.microsoft.com/office/powerpoint/2010/main" val="785888788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07228" y="5194574"/>
            <a:ext cx="1596370" cy="10175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261937"/>
            <a:ext cx="6438900" cy="63341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11237" y="6478790"/>
            <a:ext cx="3038953" cy="29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3" marR="0" lvl="1" indent="-398463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18 May 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107" y="1457251"/>
            <a:ext cx="2447445" cy="6941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3438" y="4401499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“When a leader in a fundamentalist polygamist group bought land last year in Cook County outside of Grand Marais it caused alarm in the small North Shore community. . . .”</a:t>
            </a:r>
          </a:p>
        </p:txBody>
      </p:sp>
    </p:spTree>
    <p:extLst>
      <p:ext uri="{BB962C8B-B14F-4D97-AF65-F5344CB8AC3E}">
        <p14:creationId xmlns:p14="http://schemas.microsoft.com/office/powerpoint/2010/main" val="1993892287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2914653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2533653" y="3943378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847852" y="4867303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9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2495550" y="46101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181350" y="5010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3238501" y="52959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2724150" y="53340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91" y="339282"/>
            <a:ext cx="601013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798541" y="6294654"/>
            <a:ext cx="303895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5663" marR="0" lvl="1" indent="-398463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25 July 2017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127718" y="6547544"/>
            <a:ext cx="53254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http://www.bbc.com/news/world-us-canada-40709250?ocid=global_bbccom_email_25072017_top+news+stories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68" y="1048658"/>
            <a:ext cx="1270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43484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2914653" y="46101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2533653" y="3943382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 flipV="1">
            <a:off x="1847852" y="4867307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49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0" name="AutoShape 6"/>
          <p:cNvSpPr>
            <a:spLocks noChangeArrowheads="1"/>
          </p:cNvSpPr>
          <p:nvPr/>
        </p:nvSpPr>
        <p:spPr bwMode="auto">
          <a:xfrm>
            <a:off x="2495550" y="46101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181350" y="501018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2" name="AutoShape 8"/>
          <p:cNvSpPr>
            <a:spLocks noChangeArrowheads="1"/>
          </p:cNvSpPr>
          <p:nvPr/>
        </p:nvSpPr>
        <p:spPr bwMode="auto">
          <a:xfrm>
            <a:off x="3238501" y="52959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3" name="AutoShape 9"/>
          <p:cNvSpPr>
            <a:spLocks noChangeArrowheads="1"/>
          </p:cNvSpPr>
          <p:nvPr/>
        </p:nvSpPr>
        <p:spPr bwMode="auto">
          <a:xfrm>
            <a:off x="2724150" y="53340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8554" name="Text Box 10"/>
          <p:cNvSpPr txBox="1">
            <a:spLocks noChangeArrowheads="1"/>
          </p:cNvSpPr>
          <p:nvPr/>
        </p:nvSpPr>
        <p:spPr bwMode="auto">
          <a:xfrm>
            <a:off x="3346894" y="6402404"/>
            <a:ext cx="24240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http://news.bbc.co.uk/2/hi/americas/7333004.stm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85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917" y="724806"/>
            <a:ext cx="7315200" cy="542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82834" y="4668187"/>
            <a:ext cx="378042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 classic case . . .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5"/>
            <a:ext cx="7300912" cy="2813078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arranged “underage”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</a:rPr>
              <a:t>polygyny</a:t>
            </a:r>
            <a:r>
              <a:rPr lang="en-US" sz="3200" b="1" dirty="0">
                <a:solidFill>
                  <a:srgbClr val="000000"/>
                </a:solidFill>
              </a:rPr>
              <a:t>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2424810"/>
            <a:ext cx="6778625" cy="39087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about the 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State of Texas authorities feeding food with preservatives to the Mormon children when they had them in custody?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89208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320800" y="2015291"/>
            <a:ext cx="6502400" cy="354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 . . . and one or more of these term clarifications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might prove interesting, and even helpful with your </a:t>
            </a:r>
            <a:r>
              <a:rPr lang="en-US" sz="3600" b="1" i="1" dirty="0">
                <a:solidFill>
                  <a:srgbClr val="000000"/>
                </a:solidFill>
                <a:latin typeface="Verdana" pitchFamily="34" charset="0"/>
              </a:rPr>
              <a:t>class project</a:t>
            </a: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AutoShape 2"/>
          <p:cNvSpPr>
            <a:spLocks noChangeArrowheads="1"/>
          </p:cNvSpPr>
          <p:nvPr/>
        </p:nvSpPr>
        <p:spPr bwMode="auto">
          <a:xfrm>
            <a:off x="2914653" y="4486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47" name="AutoShape 3"/>
          <p:cNvSpPr>
            <a:spLocks noChangeArrowheads="1"/>
          </p:cNvSpPr>
          <p:nvPr/>
        </p:nvSpPr>
        <p:spPr bwMode="auto">
          <a:xfrm>
            <a:off x="2533653" y="4133753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48" name="AutoShape 4"/>
          <p:cNvSpPr>
            <a:spLocks noChangeArrowheads="1"/>
          </p:cNvSpPr>
          <p:nvPr/>
        </p:nvSpPr>
        <p:spPr bwMode="auto">
          <a:xfrm flipV="1">
            <a:off x="1847852" y="5495828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49" name="AutoShape 5"/>
          <p:cNvSpPr>
            <a:spLocks noChangeArrowheads="1"/>
          </p:cNvSpPr>
          <p:nvPr/>
        </p:nvSpPr>
        <p:spPr bwMode="auto">
          <a:xfrm>
            <a:off x="1847852" y="6448328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50" name="AutoShape 6"/>
          <p:cNvSpPr>
            <a:spLocks noChangeArrowheads="1"/>
          </p:cNvSpPr>
          <p:nvPr/>
        </p:nvSpPr>
        <p:spPr bwMode="auto">
          <a:xfrm>
            <a:off x="2495550" y="44861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51" name="AutoShape 7"/>
          <p:cNvSpPr>
            <a:spLocks noChangeArrowheads="1"/>
          </p:cNvSpPr>
          <p:nvPr/>
        </p:nvSpPr>
        <p:spPr bwMode="auto">
          <a:xfrm>
            <a:off x="3181350" y="488622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52" name="AutoShape 8"/>
          <p:cNvSpPr>
            <a:spLocks noChangeArrowheads="1"/>
          </p:cNvSpPr>
          <p:nvPr/>
        </p:nvSpPr>
        <p:spPr bwMode="auto">
          <a:xfrm>
            <a:off x="3238501" y="51719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53" name="AutoShape 9"/>
          <p:cNvSpPr>
            <a:spLocks noChangeArrowheads="1"/>
          </p:cNvSpPr>
          <p:nvPr/>
        </p:nvSpPr>
        <p:spPr bwMode="auto">
          <a:xfrm>
            <a:off x="2724150" y="5210078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3354" name="Text Box 10"/>
          <p:cNvSpPr txBox="1">
            <a:spLocks noChangeArrowheads="1"/>
          </p:cNvSpPr>
          <p:nvPr/>
        </p:nvSpPr>
        <p:spPr bwMode="auto">
          <a:xfrm>
            <a:off x="3346894" y="6402404"/>
            <a:ext cx="24240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http://news.bbc.co.uk/2/hi/americas/7431848.stm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133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24" y="690112"/>
            <a:ext cx="73152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83899" y="2815556"/>
            <a:ext cx="5762625" cy="347787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one of the complaints of the Mormons of Texas in court was that the State of Texas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was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poisoning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their children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with their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[State provided]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(with all it’s additives, sugars,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fats . . .)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963678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2514601" y="6516692"/>
            <a:ext cx="40747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www.duluthnewstribune.com/articles/index.cfm?id=68557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914400" y="1082679"/>
            <a:ext cx="7939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Grandma's Marathon: Remembering a fallen champion</a:t>
            </a:r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838200" y="1676402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Kevin Pates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Duluth News Tribune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Published Sunday, June 15, 2008</a:t>
            </a:r>
          </a:p>
        </p:txBody>
      </p:sp>
      <p:pic>
        <p:nvPicPr>
          <p:cNvPr id="2068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647700"/>
            <a:ext cx="2857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6854" name="Rectangle 6"/>
          <p:cNvSpPr>
            <a:spLocks noChangeArrowheads="1"/>
          </p:cNvSpPr>
          <p:nvPr/>
        </p:nvSpPr>
        <p:spPr bwMode="auto">
          <a:xfrm>
            <a:off x="838200" y="2357438"/>
            <a:ext cx="56388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There will be a moment of silence before the start of Saturday’s 32nd Grandma’s Marathon.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Standing on North Shore Drive, just south of Two Harbors, Stephen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Muturi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will gather his thoughts and emotions before the day’s task of running 26.2 miles.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He’ll remember close friend and countryman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Wesly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Ngetich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last year’s champion, who was killed Jan. 21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Emarti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village in Kenya’s Trans Mara district.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Ngetich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was caught in the middle of an incident that turned violent. He was 31 and had two wives and three children, ages 8, 6 and 1.  “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Wesly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was a peacemaker. . . .”</a:t>
            </a:r>
          </a:p>
        </p:txBody>
      </p:sp>
      <p:pic>
        <p:nvPicPr>
          <p:cNvPr id="2068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1562100"/>
            <a:ext cx="21336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838200" y="5395913"/>
            <a:ext cx="5486400" cy="9906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214341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33978" y="6402404"/>
            <a:ext cx="22589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http://news.bbc.co.uk/2/hi/africa/8485730.stm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689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ounded Rectangle 14"/>
          <p:cNvSpPr/>
          <p:nvPr/>
        </p:nvSpPr>
        <p:spPr>
          <a:xfrm flipV="1">
            <a:off x="2061029" y="4978410"/>
            <a:ext cx="4020457" cy="798285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99772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12799" y="1247524"/>
            <a:ext cx="7503884" cy="481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does the White House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hadle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official protocol at a state dinner when the President / Prime Minister of the other country has three or more wives?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13" y="522515"/>
            <a:ext cx="8808564" cy="599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116115" y="1538514"/>
            <a:ext cx="3889829" cy="624114"/>
          </a:xfrm>
          <a:custGeom>
            <a:avLst/>
            <a:gdLst>
              <a:gd name="connsiteX0" fmla="*/ 1785258 w 3889829"/>
              <a:gd name="connsiteY0" fmla="*/ 508000 h 624114"/>
              <a:gd name="connsiteX1" fmla="*/ 1524000 w 3889829"/>
              <a:gd name="connsiteY1" fmla="*/ 478971 h 624114"/>
              <a:gd name="connsiteX2" fmla="*/ 1320800 w 3889829"/>
              <a:gd name="connsiteY2" fmla="*/ 493486 h 624114"/>
              <a:gd name="connsiteX3" fmla="*/ 1277258 w 3889829"/>
              <a:gd name="connsiteY3" fmla="*/ 508000 h 624114"/>
              <a:gd name="connsiteX4" fmla="*/ 1045029 w 3889829"/>
              <a:gd name="connsiteY4" fmla="*/ 537029 h 624114"/>
              <a:gd name="connsiteX5" fmla="*/ 174172 w 3889829"/>
              <a:gd name="connsiteY5" fmla="*/ 508000 h 624114"/>
              <a:gd name="connsiteX6" fmla="*/ 130629 w 3889829"/>
              <a:gd name="connsiteY6" fmla="*/ 493486 h 624114"/>
              <a:gd name="connsiteX7" fmla="*/ 72572 w 3889829"/>
              <a:gd name="connsiteY7" fmla="*/ 478971 h 624114"/>
              <a:gd name="connsiteX8" fmla="*/ 29029 w 3889829"/>
              <a:gd name="connsiteY8" fmla="*/ 435429 h 624114"/>
              <a:gd name="connsiteX9" fmla="*/ 0 w 3889829"/>
              <a:gd name="connsiteY9" fmla="*/ 348343 h 624114"/>
              <a:gd name="connsiteX10" fmla="*/ 14515 w 3889829"/>
              <a:gd name="connsiteY10" fmla="*/ 290286 h 624114"/>
              <a:gd name="connsiteX11" fmla="*/ 87086 w 3889829"/>
              <a:gd name="connsiteY11" fmla="*/ 203200 h 624114"/>
              <a:gd name="connsiteX12" fmla="*/ 174172 w 3889829"/>
              <a:gd name="connsiteY12" fmla="*/ 174171 h 624114"/>
              <a:gd name="connsiteX13" fmla="*/ 217715 w 3889829"/>
              <a:gd name="connsiteY13" fmla="*/ 159657 h 624114"/>
              <a:gd name="connsiteX14" fmla="*/ 261258 w 3889829"/>
              <a:gd name="connsiteY14" fmla="*/ 145143 h 624114"/>
              <a:gd name="connsiteX15" fmla="*/ 319315 w 3889829"/>
              <a:gd name="connsiteY15" fmla="*/ 130629 h 624114"/>
              <a:gd name="connsiteX16" fmla="*/ 493486 w 3889829"/>
              <a:gd name="connsiteY16" fmla="*/ 101600 h 624114"/>
              <a:gd name="connsiteX17" fmla="*/ 624115 w 3889829"/>
              <a:gd name="connsiteY17" fmla="*/ 72571 h 624114"/>
              <a:gd name="connsiteX18" fmla="*/ 667658 w 3889829"/>
              <a:gd name="connsiteY18" fmla="*/ 58057 h 624114"/>
              <a:gd name="connsiteX19" fmla="*/ 798286 w 3889829"/>
              <a:gd name="connsiteY19" fmla="*/ 43543 h 624114"/>
              <a:gd name="connsiteX20" fmla="*/ 885372 w 3889829"/>
              <a:gd name="connsiteY20" fmla="*/ 29029 h 624114"/>
              <a:gd name="connsiteX21" fmla="*/ 1045029 w 3889829"/>
              <a:gd name="connsiteY21" fmla="*/ 14514 h 624114"/>
              <a:gd name="connsiteX22" fmla="*/ 1175658 w 3889829"/>
              <a:gd name="connsiteY22" fmla="*/ 0 h 624114"/>
              <a:gd name="connsiteX23" fmla="*/ 2002972 w 3889829"/>
              <a:gd name="connsiteY23" fmla="*/ 14514 h 624114"/>
              <a:gd name="connsiteX24" fmla="*/ 2090058 w 3889829"/>
              <a:gd name="connsiteY24" fmla="*/ 29029 h 624114"/>
              <a:gd name="connsiteX25" fmla="*/ 2351315 w 3889829"/>
              <a:gd name="connsiteY25" fmla="*/ 43543 h 624114"/>
              <a:gd name="connsiteX26" fmla="*/ 2656115 w 3889829"/>
              <a:gd name="connsiteY26" fmla="*/ 58057 h 624114"/>
              <a:gd name="connsiteX27" fmla="*/ 3106058 w 3889829"/>
              <a:gd name="connsiteY27" fmla="*/ 87086 h 624114"/>
              <a:gd name="connsiteX28" fmla="*/ 3207658 w 3889829"/>
              <a:gd name="connsiteY28" fmla="*/ 101600 h 624114"/>
              <a:gd name="connsiteX29" fmla="*/ 3265715 w 3889829"/>
              <a:gd name="connsiteY29" fmla="*/ 116114 h 624114"/>
              <a:gd name="connsiteX30" fmla="*/ 3672115 w 3889829"/>
              <a:gd name="connsiteY30" fmla="*/ 174171 h 624114"/>
              <a:gd name="connsiteX31" fmla="*/ 3759200 w 3889829"/>
              <a:gd name="connsiteY31" fmla="*/ 217714 h 624114"/>
              <a:gd name="connsiteX32" fmla="*/ 3802743 w 3889829"/>
              <a:gd name="connsiteY32" fmla="*/ 232229 h 624114"/>
              <a:gd name="connsiteX33" fmla="*/ 3846286 w 3889829"/>
              <a:gd name="connsiteY33" fmla="*/ 275771 h 624114"/>
              <a:gd name="connsiteX34" fmla="*/ 3889829 w 3889829"/>
              <a:gd name="connsiteY34" fmla="*/ 435429 h 624114"/>
              <a:gd name="connsiteX35" fmla="*/ 3875315 w 3889829"/>
              <a:gd name="connsiteY35" fmla="*/ 508000 h 624114"/>
              <a:gd name="connsiteX36" fmla="*/ 3744686 w 3889829"/>
              <a:gd name="connsiteY36" fmla="*/ 580571 h 624114"/>
              <a:gd name="connsiteX37" fmla="*/ 3396343 w 3889829"/>
              <a:gd name="connsiteY37" fmla="*/ 624114 h 624114"/>
              <a:gd name="connsiteX38" fmla="*/ 2946400 w 3889829"/>
              <a:gd name="connsiteY38" fmla="*/ 609600 h 624114"/>
              <a:gd name="connsiteX39" fmla="*/ 2786743 w 3889829"/>
              <a:gd name="connsiteY39" fmla="*/ 595086 h 624114"/>
              <a:gd name="connsiteX40" fmla="*/ 2554515 w 3889829"/>
              <a:gd name="connsiteY40" fmla="*/ 566057 h 624114"/>
              <a:gd name="connsiteX41" fmla="*/ 2235200 w 3889829"/>
              <a:gd name="connsiteY41" fmla="*/ 551543 h 624114"/>
              <a:gd name="connsiteX42" fmla="*/ 2177143 w 3889829"/>
              <a:gd name="connsiteY42" fmla="*/ 537029 h 624114"/>
              <a:gd name="connsiteX43" fmla="*/ 1785258 w 3889829"/>
              <a:gd name="connsiteY43" fmla="*/ 508000 h 624114"/>
              <a:gd name="connsiteX44" fmla="*/ 1712686 w 3889829"/>
              <a:gd name="connsiteY44" fmla="*/ 493486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889829" h="624114">
                <a:moveTo>
                  <a:pt x="1785258" y="508000"/>
                </a:moveTo>
                <a:cubicBezTo>
                  <a:pt x="1682913" y="487532"/>
                  <a:pt x="1655245" y="478971"/>
                  <a:pt x="1524000" y="478971"/>
                </a:cubicBezTo>
                <a:cubicBezTo>
                  <a:pt x="1456094" y="478971"/>
                  <a:pt x="1388533" y="488648"/>
                  <a:pt x="1320800" y="493486"/>
                </a:cubicBezTo>
                <a:cubicBezTo>
                  <a:pt x="1306286" y="498324"/>
                  <a:pt x="1292260" y="505000"/>
                  <a:pt x="1277258" y="508000"/>
                </a:cubicBezTo>
                <a:cubicBezTo>
                  <a:pt x="1225491" y="518353"/>
                  <a:pt x="1090300" y="531999"/>
                  <a:pt x="1045029" y="537029"/>
                </a:cubicBezTo>
                <a:cubicBezTo>
                  <a:pt x="754743" y="527353"/>
                  <a:pt x="449715" y="599845"/>
                  <a:pt x="174172" y="508000"/>
                </a:cubicBezTo>
                <a:cubicBezTo>
                  <a:pt x="159658" y="503162"/>
                  <a:pt x="145340" y="497689"/>
                  <a:pt x="130629" y="493486"/>
                </a:cubicBezTo>
                <a:cubicBezTo>
                  <a:pt x="111449" y="488006"/>
                  <a:pt x="91924" y="483809"/>
                  <a:pt x="72572" y="478971"/>
                </a:cubicBezTo>
                <a:cubicBezTo>
                  <a:pt x="58058" y="464457"/>
                  <a:pt x="38997" y="453372"/>
                  <a:pt x="29029" y="435429"/>
                </a:cubicBezTo>
                <a:cubicBezTo>
                  <a:pt x="14169" y="408681"/>
                  <a:pt x="0" y="348343"/>
                  <a:pt x="0" y="348343"/>
                </a:cubicBezTo>
                <a:cubicBezTo>
                  <a:pt x="4838" y="328991"/>
                  <a:pt x="6657" y="308621"/>
                  <a:pt x="14515" y="290286"/>
                </a:cubicBezTo>
                <a:cubicBezTo>
                  <a:pt x="24114" y="267888"/>
                  <a:pt x="67468" y="214099"/>
                  <a:pt x="87086" y="203200"/>
                </a:cubicBezTo>
                <a:cubicBezTo>
                  <a:pt x="113834" y="188340"/>
                  <a:pt x="145143" y="183847"/>
                  <a:pt x="174172" y="174171"/>
                </a:cubicBezTo>
                <a:lnTo>
                  <a:pt x="217715" y="159657"/>
                </a:lnTo>
                <a:cubicBezTo>
                  <a:pt x="232229" y="154819"/>
                  <a:pt x="246415" y="148854"/>
                  <a:pt x="261258" y="145143"/>
                </a:cubicBezTo>
                <a:cubicBezTo>
                  <a:pt x="280610" y="140305"/>
                  <a:pt x="299842" y="134956"/>
                  <a:pt x="319315" y="130629"/>
                </a:cubicBezTo>
                <a:cubicBezTo>
                  <a:pt x="395731" y="113647"/>
                  <a:pt x="408653" y="113719"/>
                  <a:pt x="493486" y="101600"/>
                </a:cubicBezTo>
                <a:cubicBezTo>
                  <a:pt x="591508" y="68927"/>
                  <a:pt x="470849" y="106630"/>
                  <a:pt x="624115" y="72571"/>
                </a:cubicBezTo>
                <a:cubicBezTo>
                  <a:pt x="639050" y="69252"/>
                  <a:pt x="652567" y="60572"/>
                  <a:pt x="667658" y="58057"/>
                </a:cubicBezTo>
                <a:cubicBezTo>
                  <a:pt x="710873" y="50855"/>
                  <a:pt x="754860" y="49333"/>
                  <a:pt x="798286" y="43543"/>
                </a:cubicBezTo>
                <a:cubicBezTo>
                  <a:pt x="827457" y="39654"/>
                  <a:pt x="856145" y="32468"/>
                  <a:pt x="885372" y="29029"/>
                </a:cubicBezTo>
                <a:cubicBezTo>
                  <a:pt x="938444" y="22785"/>
                  <a:pt x="991856" y="19831"/>
                  <a:pt x="1045029" y="14514"/>
                </a:cubicBezTo>
                <a:cubicBezTo>
                  <a:pt x="1088623" y="10155"/>
                  <a:pt x="1132115" y="4838"/>
                  <a:pt x="1175658" y="0"/>
                </a:cubicBezTo>
                <a:lnTo>
                  <a:pt x="2002972" y="14514"/>
                </a:lnTo>
                <a:cubicBezTo>
                  <a:pt x="2032386" y="15448"/>
                  <a:pt x="2060731" y="26585"/>
                  <a:pt x="2090058" y="29029"/>
                </a:cubicBezTo>
                <a:cubicBezTo>
                  <a:pt x="2176977" y="36272"/>
                  <a:pt x="2264210" y="39076"/>
                  <a:pt x="2351315" y="43543"/>
                </a:cubicBezTo>
                <a:lnTo>
                  <a:pt x="2656115" y="58057"/>
                </a:lnTo>
                <a:lnTo>
                  <a:pt x="3106058" y="87086"/>
                </a:lnTo>
                <a:cubicBezTo>
                  <a:pt x="3139925" y="91924"/>
                  <a:pt x="3173999" y="95480"/>
                  <a:pt x="3207658" y="101600"/>
                </a:cubicBezTo>
                <a:cubicBezTo>
                  <a:pt x="3227284" y="105168"/>
                  <a:pt x="3245950" y="113419"/>
                  <a:pt x="3265715" y="116114"/>
                </a:cubicBezTo>
                <a:cubicBezTo>
                  <a:pt x="3399508" y="134359"/>
                  <a:pt x="3540649" y="136609"/>
                  <a:pt x="3672115" y="174171"/>
                </a:cubicBezTo>
                <a:cubicBezTo>
                  <a:pt x="3757236" y="198492"/>
                  <a:pt x="3674391" y="175309"/>
                  <a:pt x="3759200" y="217714"/>
                </a:cubicBezTo>
                <a:cubicBezTo>
                  <a:pt x="3772884" y="224556"/>
                  <a:pt x="3788229" y="227391"/>
                  <a:pt x="3802743" y="232229"/>
                </a:cubicBezTo>
                <a:cubicBezTo>
                  <a:pt x="3817257" y="246743"/>
                  <a:pt x="3834355" y="259068"/>
                  <a:pt x="3846286" y="275771"/>
                </a:cubicBezTo>
                <a:cubicBezTo>
                  <a:pt x="3885865" y="331181"/>
                  <a:pt x="3879765" y="364976"/>
                  <a:pt x="3889829" y="435429"/>
                </a:cubicBezTo>
                <a:cubicBezTo>
                  <a:pt x="3884991" y="459619"/>
                  <a:pt x="3886347" y="485935"/>
                  <a:pt x="3875315" y="508000"/>
                </a:cubicBezTo>
                <a:cubicBezTo>
                  <a:pt x="3850784" y="557061"/>
                  <a:pt x="3790649" y="569080"/>
                  <a:pt x="3744686" y="580571"/>
                </a:cubicBezTo>
                <a:cubicBezTo>
                  <a:pt x="3553327" y="628412"/>
                  <a:pt x="3668390" y="607111"/>
                  <a:pt x="3396343" y="624114"/>
                </a:cubicBezTo>
                <a:lnTo>
                  <a:pt x="2946400" y="609600"/>
                </a:lnTo>
                <a:cubicBezTo>
                  <a:pt x="2893022" y="607058"/>
                  <a:pt x="2839855" y="600987"/>
                  <a:pt x="2786743" y="595086"/>
                </a:cubicBezTo>
                <a:cubicBezTo>
                  <a:pt x="2671537" y="582285"/>
                  <a:pt x="2681028" y="574219"/>
                  <a:pt x="2554515" y="566057"/>
                </a:cubicBezTo>
                <a:cubicBezTo>
                  <a:pt x="2448188" y="559197"/>
                  <a:pt x="2341638" y="556381"/>
                  <a:pt x="2235200" y="551543"/>
                </a:cubicBezTo>
                <a:cubicBezTo>
                  <a:pt x="2215848" y="546705"/>
                  <a:pt x="2196819" y="540308"/>
                  <a:pt x="2177143" y="537029"/>
                </a:cubicBezTo>
                <a:cubicBezTo>
                  <a:pt x="2045480" y="515085"/>
                  <a:pt x="1921119" y="515150"/>
                  <a:pt x="1785258" y="508000"/>
                </a:cubicBezTo>
                <a:cubicBezTo>
                  <a:pt x="1732535" y="490426"/>
                  <a:pt x="1757014" y="493486"/>
                  <a:pt x="1712686" y="493486"/>
                </a:cubicBezTo>
              </a:path>
            </a:pathLst>
          </a:cu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290277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12799" y="1247524"/>
            <a:ext cx="7503884" cy="481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does the White House handle official protocol at a state dinner when the President / Prime Minister of the other country has three or more wives?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(at the same time, not successively as with </a:t>
            </a:r>
            <a:r>
              <a:rPr lang="en-US" sz="3200" kern="0" dirty="0">
                <a:solidFill>
                  <a:srgbClr val="000000"/>
                </a:solidFill>
                <a:latin typeface="Arial"/>
              </a:rPr>
              <a:t>some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Presidents of the U.S.A.)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151868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chef-1.bbci.co.uk/news/624/media/images/74311000/jpg/_74311605_zo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0" y="1132116"/>
            <a:ext cx="8179607" cy="46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9893" y="5892799"/>
            <a:ext cx="73155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President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Zuma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 attended a banquet at Buckingham Palace in 2010 with one of his wives,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Tobeka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Madiba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Zuma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BBCNews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058258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721639"/>
            <a:ext cx="7300912" cy="3243965"/>
          </a:xfrm>
        </p:spPr>
        <p:txBody>
          <a:bodyPr>
            <a:spAutoFit/>
          </a:bodyPr>
          <a:lstStyle/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Doctor Assisted Suicide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arranged “underage” forced marriage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female genital mutilations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>
                <a:solidFill>
                  <a:srgbClr val="BADDE1"/>
                </a:solidFill>
              </a:rPr>
              <a:t>withholding of medical treatment of children for religious reasons</a:t>
            </a: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2000" b="1" dirty="0" err="1">
                <a:solidFill>
                  <a:srgbClr val="BADDE1"/>
                </a:solidFill>
              </a:rPr>
              <a:t>polygyny</a:t>
            </a:r>
            <a:endParaRPr lang="en-US" sz="2000" b="1" dirty="0">
              <a:solidFill>
                <a:srgbClr val="BADDE1"/>
              </a:solidFill>
            </a:endParaRPr>
          </a:p>
          <a:p>
            <a:pPr marL="855663" lvl="1" indent="-398463" eaLnBrk="1" hangingPunct="1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000000"/>
                </a:solidFill>
              </a:rPr>
              <a:t>marriage of close cousins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11" y="1872364"/>
            <a:ext cx="6778625" cy="6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about?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627" y="1081559"/>
            <a:ext cx="7300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 cultural relativism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BADD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421402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00365" y="6402404"/>
            <a:ext cx="23374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https://www.cousincouples.com/marriage-facts/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2705903"/>
            <a:ext cx="88011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638" y="240828"/>
            <a:ext cx="3625515" cy="226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89041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48492" y="6402404"/>
            <a:ext cx="2201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http://en.wikipedia.org/wiki/Cousin_marriage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443" y="1271147"/>
            <a:ext cx="7772400" cy="427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4009655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58" y="173721"/>
            <a:ext cx="5943600" cy="649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54" y="1338928"/>
            <a:ext cx="12700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8658" y="1546146"/>
            <a:ext cx="2198038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14 December 2018</a:t>
            </a:r>
          </a:p>
        </p:txBody>
      </p:sp>
    </p:spTree>
    <p:extLst>
      <p:ext uri="{BB962C8B-B14F-4D97-AF65-F5344CB8AC3E}">
        <p14:creationId xmlns:p14="http://schemas.microsoft.com/office/powerpoint/2010/main" val="23633891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2914653" y="46101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2533653" y="3943382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 flipV="1">
            <a:off x="1847852" y="4867307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2495550" y="46101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3181350" y="501018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3238501" y="52959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2724150" y="533403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FE1E5-E655-24FA-249C-E033F842F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381" y="372397"/>
            <a:ext cx="5486400" cy="611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8374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E1180-8B6A-20E1-A117-261E7CC9A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298" y="209552"/>
            <a:ext cx="6400800" cy="640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2081C5-AC94-95F0-3ACF-E5AF4CA5B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678" y="1311270"/>
            <a:ext cx="1835244" cy="1968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0DAE32-117E-7BFF-12BC-3E6921A94D57}"/>
              </a:ext>
            </a:extLst>
          </p:cNvPr>
          <p:cNvSpPr/>
          <p:nvPr/>
        </p:nvSpPr>
        <p:spPr>
          <a:xfrm>
            <a:off x="1388158" y="1219200"/>
            <a:ext cx="2485342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May 2023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C9C6011-3FD0-556D-35DD-549E31F78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392" y="6542104"/>
            <a:ext cx="46169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5"/>
              </a:rPr>
              <a:t>https://www.insider.com/here-10-powerful-rich-historic-people-who-married-their-cousins-2022-12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35290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ED37BC5-7634-623D-DFC5-594236BF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392" y="6542104"/>
            <a:ext cx="46169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https://www.insider.com/here-10-powerful-rich-historic-people-who-married-their-cousins-2022-12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1C3F9-A52E-75E2-68D7-1AAEA72E7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666" y="331057"/>
            <a:ext cx="6400800" cy="6170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C6C167-D77D-A767-C8EB-CE0F19E3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678" y="955670"/>
            <a:ext cx="1835244" cy="1968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D43A50-CA6B-FCD5-6833-0EC02661999C}"/>
              </a:ext>
            </a:extLst>
          </p:cNvPr>
          <p:cNvSpPr/>
          <p:nvPr/>
        </p:nvSpPr>
        <p:spPr>
          <a:xfrm>
            <a:off x="1388158" y="977900"/>
            <a:ext cx="248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May 2023</a:t>
            </a:r>
          </a:p>
        </p:txBody>
      </p:sp>
    </p:spTree>
    <p:extLst>
      <p:ext uri="{BB962C8B-B14F-4D97-AF65-F5344CB8AC3E}">
        <p14:creationId xmlns:p14="http://schemas.microsoft.com/office/powerpoint/2010/main" val="2697282860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ED37BC5-7634-623D-DFC5-594236BF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392" y="6542104"/>
            <a:ext cx="46169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https://www.insider.com/here-10-powerful-rich-historic-people-who-married-their-cousins-2022-12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3BE29-1599-4145-4920-D0B4DF6A0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490" y="379833"/>
            <a:ext cx="6400800" cy="6101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3084D-8A54-B87F-0AFD-C9A1101CE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678" y="955670"/>
            <a:ext cx="1835244" cy="1968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B6F0CC-C850-0050-8EBB-3793ED289528}"/>
              </a:ext>
            </a:extLst>
          </p:cNvPr>
          <p:cNvSpPr/>
          <p:nvPr/>
        </p:nvSpPr>
        <p:spPr>
          <a:xfrm>
            <a:off x="1388158" y="1016000"/>
            <a:ext cx="248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May 2023</a:t>
            </a:r>
          </a:p>
        </p:txBody>
      </p:sp>
    </p:spTree>
    <p:extLst>
      <p:ext uri="{BB962C8B-B14F-4D97-AF65-F5344CB8AC3E}">
        <p14:creationId xmlns:p14="http://schemas.microsoft.com/office/powerpoint/2010/main" val="726502458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403410" y="6542310"/>
            <a:ext cx="23230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https://en.wikipedia.org/wiki/Thomas_Jefferson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1" name="Picture 2" descr="Portrait of Thomas Jefferson by Rembrandt Pe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600"/>
            <a:ext cx="537518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://www.firstladies.org/images/biographies/jefferson/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1049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003338" y="3747165"/>
            <a:ext cx="5105400" cy="26776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Thomas Jefferson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(1743 -1826)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married his third cousin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Martha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Wayles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Skelton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(1748-1782)</a:t>
            </a:r>
          </a:p>
        </p:txBody>
      </p:sp>
    </p:spTree>
    <p:extLst>
      <p:ext uri="{BB962C8B-B14F-4D97-AF65-F5344CB8AC3E}">
        <p14:creationId xmlns:p14="http://schemas.microsoft.com/office/powerpoint/2010/main" val="3576424483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ED37BC5-7634-623D-DFC5-594236BF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392" y="6542104"/>
            <a:ext cx="46169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https://www.insider.com/here-10-powerful-rich-historic-people-who-married-their-cousins-2022-12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914DD-B6B5-E6D4-9EBD-985FBB05B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900" y="278252"/>
            <a:ext cx="6400800" cy="6285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4DE754-E808-D8EB-7486-37261321B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678" y="955670"/>
            <a:ext cx="1835244" cy="196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59296B-A194-BEC1-F5D8-643CCC377407}"/>
              </a:ext>
            </a:extLst>
          </p:cNvPr>
          <p:cNvSpPr/>
          <p:nvPr/>
        </p:nvSpPr>
        <p:spPr>
          <a:xfrm>
            <a:off x="1362758" y="952500"/>
            <a:ext cx="248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May 2023</a:t>
            </a:r>
          </a:p>
        </p:txBody>
      </p:sp>
    </p:spTree>
    <p:extLst>
      <p:ext uri="{BB962C8B-B14F-4D97-AF65-F5344CB8AC3E}">
        <p14:creationId xmlns:p14="http://schemas.microsoft.com/office/powerpoint/2010/main" val="61305564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372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297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05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03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ED37BC5-7634-623D-DFC5-594236BF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392" y="6542104"/>
            <a:ext cx="46169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https://www.insider.com/here-10-powerful-rich-historic-people-who-married-their-cousins-2022-12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7EE30-2C4D-AF2E-58E8-156F6EA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41724"/>
            <a:ext cx="6400800" cy="6198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7A187-F622-7FA7-763D-26C0903C1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678" y="955670"/>
            <a:ext cx="1835244" cy="1968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959C50-F628-D14F-B7E8-4093F054217E}"/>
              </a:ext>
            </a:extLst>
          </p:cNvPr>
          <p:cNvSpPr/>
          <p:nvPr/>
        </p:nvSpPr>
        <p:spPr>
          <a:xfrm>
            <a:off x="1362758" y="1016000"/>
            <a:ext cx="248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15 May 2023</a:t>
            </a:r>
          </a:p>
        </p:txBody>
      </p:sp>
    </p:spTree>
    <p:extLst>
      <p:ext uri="{BB962C8B-B14F-4D97-AF65-F5344CB8AC3E}">
        <p14:creationId xmlns:p14="http://schemas.microsoft.com/office/powerpoint/2010/main" val="500439626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724400" y="742950"/>
            <a:ext cx="32766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1839 Charles Darwin married his  first cousin, Emma Wedgwood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14400" y="4586514"/>
            <a:ext cx="7315200" cy="191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Daughter of the younger Josiah Wedgwood, son of the Josiah Wedgwood who founded the pottery works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Darwin's mother Susannah was the sister of his wife’s father</a:t>
            </a:r>
          </a:p>
        </p:txBody>
      </p:sp>
      <p:pic>
        <p:nvPicPr>
          <p:cNvPr id="16388" name="Picture 4" descr="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"/>
            <a:ext cx="3241568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9334298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dgar_allan_po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3839" y="987425"/>
            <a:ext cx="4638675" cy="3127375"/>
          </a:xfrm>
          <a:prstGeom prst="rect">
            <a:avLst/>
          </a:prstGeom>
          <a:noFill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14400" y="4307789"/>
            <a:ext cx="7315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1835 Edgar Allan Poe married his widowed aunt’s daughter, Virginia Eliza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Clemm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Virginia was 13 years old</a:t>
            </a:r>
          </a:p>
        </p:txBody>
      </p:sp>
    </p:spTree>
    <p:extLst>
      <p:ext uri="{BB962C8B-B14F-4D97-AF65-F5344CB8AC3E}">
        <p14:creationId xmlns:p14="http://schemas.microsoft.com/office/powerpoint/2010/main" val="1424937965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685800" y="4648200"/>
            <a:ext cx="35687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Jesse James married his first cousin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Zerelda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"Zee" </a:t>
            </a:r>
            <a:r>
              <a:rPr kumimoji="1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Mimms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named for his own mother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775" y="1076325"/>
            <a:ext cx="248602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00025"/>
            <a:ext cx="36290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4673600" y="4953000"/>
            <a:ext cx="3429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Zerelda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"Zee"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Mimms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“cousin of Jesse James and commonly accepted by historians as his wife”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2234208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914400" y="5077491"/>
            <a:ext cx="731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1919 Einstein married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his second cousin, his second wife,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Elsa </a:t>
            </a:r>
            <a:r>
              <a:rPr kumimoji="1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Lowenthal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483" name="Picture 3" descr="einste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0650"/>
            <a:ext cx="4953000" cy="460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907371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1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2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7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7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Marble">
  <a:themeElements>
    <a:clrScheme name="1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1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17251</TotalTime>
  <Words>7907</Words>
  <Application>Microsoft Office PowerPoint</Application>
  <PresentationFormat>On-screen Show (4:3)</PresentationFormat>
  <Paragraphs>1189</Paragraphs>
  <Slides>369</Slides>
  <Notes>157</Notes>
  <HiddenSlides>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29</vt:i4>
      </vt:variant>
      <vt:variant>
        <vt:lpstr>Slide Titles</vt:lpstr>
      </vt:variant>
      <vt:variant>
        <vt:i4>369</vt:i4>
      </vt:variant>
    </vt:vector>
  </HeadingPairs>
  <TitlesOfParts>
    <vt:vector size="407" baseType="lpstr">
      <vt:lpstr>Arial</vt:lpstr>
      <vt:lpstr>Arial Black</vt:lpstr>
      <vt:lpstr>Arial, Helvetica, sans-serif</vt:lpstr>
      <vt:lpstr>Baskerville Old Face</vt:lpstr>
      <vt:lpstr>Monotype Sorts</vt:lpstr>
      <vt:lpstr>Tahoma</vt:lpstr>
      <vt:lpstr>Times New Roman</vt:lpstr>
      <vt:lpstr>Verdana</vt:lpstr>
      <vt:lpstr>Wingdings</vt:lpstr>
      <vt:lpstr>Default Design</vt:lpstr>
      <vt:lpstr>1_Default Design</vt:lpstr>
      <vt:lpstr>2_Default Design</vt:lpstr>
      <vt:lpstr>4_Default Design</vt:lpstr>
      <vt:lpstr>8_Default Design</vt:lpstr>
      <vt:lpstr>30_Default Design</vt:lpstr>
      <vt:lpstr>44_Default Design</vt:lpstr>
      <vt:lpstr>3_Default Design</vt:lpstr>
      <vt:lpstr>6_Marble</vt:lpstr>
      <vt:lpstr>42_Meadow</vt:lpstr>
      <vt:lpstr>5_Default Design</vt:lpstr>
      <vt:lpstr>44_Meadow</vt:lpstr>
      <vt:lpstr>Sumi Painting</vt:lpstr>
      <vt:lpstr>6_Default Design</vt:lpstr>
      <vt:lpstr>7_Default Design</vt:lpstr>
      <vt:lpstr>1_white3</vt:lpstr>
      <vt:lpstr>white3</vt:lpstr>
      <vt:lpstr>21_Default Design</vt:lpstr>
      <vt:lpstr>Meadow</vt:lpstr>
      <vt:lpstr>39_Default Design</vt:lpstr>
      <vt:lpstr>32_Default Design</vt:lpstr>
      <vt:lpstr>11_Default Design</vt:lpstr>
      <vt:lpstr>7_white3</vt:lpstr>
      <vt:lpstr>24_Default Design</vt:lpstr>
      <vt:lpstr>25_Default Design</vt:lpstr>
      <vt:lpstr>36_Default Design</vt:lpstr>
      <vt:lpstr>37_Default Design</vt:lpstr>
      <vt:lpstr>2_Meadow</vt:lpstr>
      <vt:lpstr>4_Contemporary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cannibalism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cultural worlds include</vt:lpstr>
      <vt:lpstr>multiple cultural worlds include</vt:lpstr>
      <vt:lpstr>multiple cultural worlds include</vt:lpstr>
      <vt:lpstr>multiple cultural worlds include</vt:lpstr>
      <vt:lpstr>multiple cultural worlds include</vt:lpstr>
      <vt:lpstr>multiple cultural worlds include</vt:lpstr>
      <vt:lpstr>multiple cultural worlds include</vt:lpstr>
      <vt:lpstr>multiple cultural worlds include</vt:lpstr>
      <vt:lpstr>multiple cultural worlds include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1056</cp:revision>
  <cp:lastPrinted>2000-04-06T19:51:41Z</cp:lastPrinted>
  <dcterms:created xsi:type="dcterms:W3CDTF">2000-03-27T15:46:35Z</dcterms:created>
  <dcterms:modified xsi:type="dcterms:W3CDTF">2026-01-05T19:28:19Z</dcterms:modified>
</cp:coreProperties>
</file>