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9" r:id="rId1"/>
    <p:sldMasterId id="2147484029" r:id="rId2"/>
    <p:sldMasterId id="2147484041" r:id="rId3"/>
    <p:sldMasterId id="2147484053" r:id="rId4"/>
    <p:sldMasterId id="2147484874" r:id="rId5"/>
    <p:sldMasterId id="2147484922" r:id="rId6"/>
    <p:sldMasterId id="2147484958" r:id="rId7"/>
    <p:sldMasterId id="2147484982" r:id="rId8"/>
    <p:sldMasterId id="2147485213" r:id="rId9"/>
    <p:sldMasterId id="2147485237" r:id="rId10"/>
    <p:sldMasterId id="2147485273" r:id="rId11"/>
    <p:sldMasterId id="2147485381" r:id="rId12"/>
    <p:sldMasterId id="2147485573" r:id="rId13"/>
    <p:sldMasterId id="2147485623" r:id="rId14"/>
    <p:sldMasterId id="2147485635" r:id="rId15"/>
    <p:sldMasterId id="2147485659" r:id="rId16"/>
    <p:sldMasterId id="2147485671" r:id="rId17"/>
    <p:sldMasterId id="2147485683" r:id="rId18"/>
    <p:sldMasterId id="2147485696" r:id="rId19"/>
  </p:sldMasterIdLst>
  <p:notesMasterIdLst>
    <p:notesMasterId r:id="rId151"/>
  </p:notesMasterIdLst>
  <p:handoutMasterIdLst>
    <p:handoutMasterId r:id="rId152"/>
  </p:handoutMasterIdLst>
  <p:sldIdLst>
    <p:sldId id="1405" r:id="rId20"/>
    <p:sldId id="1422" r:id="rId21"/>
    <p:sldId id="1277" r:id="rId22"/>
    <p:sldId id="1424" r:id="rId23"/>
    <p:sldId id="1426" r:id="rId24"/>
    <p:sldId id="1282" r:id="rId25"/>
    <p:sldId id="1285" r:id="rId26"/>
    <p:sldId id="1284" r:id="rId27"/>
    <p:sldId id="1291" r:id="rId28"/>
    <p:sldId id="1287" r:id="rId29"/>
    <p:sldId id="464" r:id="rId30"/>
    <p:sldId id="1108" r:id="rId31"/>
    <p:sldId id="465" r:id="rId32"/>
    <p:sldId id="466" r:id="rId33"/>
    <p:sldId id="1412" r:id="rId34"/>
    <p:sldId id="1437" r:id="rId35"/>
    <p:sldId id="1415" r:id="rId36"/>
    <p:sldId id="1416" r:id="rId37"/>
    <p:sldId id="1434" r:id="rId38"/>
    <p:sldId id="1293" r:id="rId39"/>
    <p:sldId id="1037" r:id="rId40"/>
    <p:sldId id="1020" r:id="rId41"/>
    <p:sldId id="467" r:id="rId42"/>
    <p:sldId id="1294" r:id="rId43"/>
    <p:sldId id="1431" r:id="rId44"/>
    <p:sldId id="1420" r:id="rId45"/>
    <p:sldId id="1429" r:id="rId46"/>
    <p:sldId id="1430" r:id="rId47"/>
    <p:sldId id="1428" r:id="rId48"/>
    <p:sldId id="1421" r:id="rId49"/>
    <p:sldId id="805" r:id="rId50"/>
    <p:sldId id="1438" r:id="rId51"/>
    <p:sldId id="1439" r:id="rId52"/>
    <p:sldId id="806" r:id="rId53"/>
    <p:sldId id="1432" r:id="rId54"/>
    <p:sldId id="1433" r:id="rId55"/>
    <p:sldId id="1109" r:id="rId56"/>
    <p:sldId id="1440" r:id="rId57"/>
    <p:sldId id="1273" r:id="rId58"/>
    <p:sldId id="1396" r:id="rId59"/>
    <p:sldId id="808" r:id="rId60"/>
    <p:sldId id="1397" r:id="rId61"/>
    <p:sldId id="1399" r:id="rId62"/>
    <p:sldId id="811" r:id="rId63"/>
    <p:sldId id="1400" r:id="rId64"/>
    <p:sldId id="1402" r:id="rId65"/>
    <p:sldId id="1417" r:id="rId66"/>
    <p:sldId id="1403" r:id="rId67"/>
    <p:sldId id="1394" r:id="rId68"/>
    <p:sldId id="1404" r:id="rId69"/>
    <p:sldId id="1401" r:id="rId70"/>
    <p:sldId id="1441" r:id="rId71"/>
    <p:sldId id="1442" r:id="rId72"/>
    <p:sldId id="1443" r:id="rId73"/>
    <p:sldId id="1444" r:id="rId74"/>
    <p:sldId id="1445" r:id="rId75"/>
    <p:sldId id="1446" r:id="rId76"/>
    <p:sldId id="1447" r:id="rId77"/>
    <p:sldId id="1448" r:id="rId78"/>
    <p:sldId id="1288" r:id="rId79"/>
    <p:sldId id="481" r:id="rId80"/>
    <p:sldId id="482" r:id="rId81"/>
    <p:sldId id="483" r:id="rId82"/>
    <p:sldId id="1111" r:id="rId83"/>
    <p:sldId id="1449" r:id="rId84"/>
    <p:sldId id="485" r:id="rId85"/>
    <p:sldId id="1333" r:id="rId86"/>
    <p:sldId id="484" r:id="rId87"/>
    <p:sldId id="486" r:id="rId88"/>
    <p:sldId id="487" r:id="rId89"/>
    <p:sldId id="488" r:id="rId90"/>
    <p:sldId id="489" r:id="rId91"/>
    <p:sldId id="490" r:id="rId92"/>
    <p:sldId id="491" r:id="rId93"/>
    <p:sldId id="1391" r:id="rId94"/>
    <p:sldId id="493" r:id="rId95"/>
    <p:sldId id="597" r:id="rId96"/>
    <p:sldId id="598" r:id="rId97"/>
    <p:sldId id="1092" r:id="rId98"/>
    <p:sldId id="1418" r:id="rId99"/>
    <p:sldId id="495" r:id="rId100"/>
    <p:sldId id="1006" r:id="rId101"/>
    <p:sldId id="496" r:id="rId102"/>
    <p:sldId id="497" r:id="rId103"/>
    <p:sldId id="1419" r:id="rId104"/>
    <p:sldId id="606" r:id="rId105"/>
    <p:sldId id="627" r:id="rId106"/>
    <p:sldId id="1289" r:id="rId107"/>
    <p:sldId id="1334" r:id="rId108"/>
    <p:sldId id="1335" r:id="rId109"/>
    <p:sldId id="1339" r:id="rId110"/>
    <p:sldId id="501" r:id="rId111"/>
    <p:sldId id="1336" r:id="rId112"/>
    <p:sldId id="906" r:id="rId113"/>
    <p:sldId id="1341" r:id="rId114"/>
    <p:sldId id="1340" r:id="rId115"/>
    <p:sldId id="1342" r:id="rId116"/>
    <p:sldId id="1343" r:id="rId117"/>
    <p:sldId id="911" r:id="rId118"/>
    <p:sldId id="912" r:id="rId119"/>
    <p:sldId id="1116" r:id="rId120"/>
    <p:sldId id="1346" r:id="rId121"/>
    <p:sldId id="1344" r:id="rId122"/>
    <p:sldId id="1347" r:id="rId123"/>
    <p:sldId id="1355" r:id="rId124"/>
    <p:sldId id="1067" r:id="rId125"/>
    <p:sldId id="1377" r:id="rId126"/>
    <p:sldId id="1068" r:id="rId127"/>
    <p:sldId id="1376" r:id="rId128"/>
    <p:sldId id="1378" r:id="rId129"/>
    <p:sldId id="1290" r:id="rId130"/>
    <p:sldId id="1379" r:id="rId131"/>
    <p:sldId id="939" r:id="rId132"/>
    <p:sldId id="1380" r:id="rId133"/>
    <p:sldId id="1120" r:id="rId134"/>
    <p:sldId id="1381" r:id="rId135"/>
    <p:sldId id="1122" r:id="rId136"/>
    <p:sldId id="1121" r:id="rId137"/>
    <p:sldId id="942" r:id="rId138"/>
    <p:sldId id="938" r:id="rId139"/>
    <p:sldId id="1123" r:id="rId140"/>
    <p:sldId id="1382" r:id="rId141"/>
    <p:sldId id="1125" r:id="rId142"/>
    <p:sldId id="1126" r:id="rId143"/>
    <p:sldId id="1387" r:id="rId144"/>
    <p:sldId id="1128" r:id="rId145"/>
    <p:sldId id="1385" r:id="rId146"/>
    <p:sldId id="1386" r:id="rId147"/>
    <p:sldId id="1388" r:id="rId148"/>
    <p:sldId id="1435" r:id="rId149"/>
    <p:sldId id="1436" r:id="rId15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DE1"/>
    <a:srgbClr val="000000"/>
    <a:srgbClr val="FFD961"/>
    <a:srgbClr val="FFFFFF"/>
    <a:srgbClr val="FFFFCD"/>
    <a:srgbClr val="FFFFAF"/>
    <a:srgbClr val="000600"/>
    <a:srgbClr val="91E3B0"/>
    <a:srgbClr val="D79694"/>
    <a:srgbClr val="64D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8" autoAdjust="0"/>
    <p:restoredTop sz="94660"/>
  </p:normalViewPr>
  <p:slideViewPr>
    <p:cSldViewPr snapToGrid="0">
      <p:cViewPr>
        <p:scale>
          <a:sx n="50" d="100"/>
          <a:sy n="50" d="100"/>
        </p:scale>
        <p:origin x="-869" y="-739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117" Type="http://schemas.openxmlformats.org/officeDocument/2006/relationships/slide" Target="slides/slide98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84" Type="http://schemas.openxmlformats.org/officeDocument/2006/relationships/slide" Target="slides/slide65.xml"/><Relationship Id="rId89" Type="http://schemas.openxmlformats.org/officeDocument/2006/relationships/slide" Target="slides/slide70.xml"/><Relationship Id="rId112" Type="http://schemas.openxmlformats.org/officeDocument/2006/relationships/slide" Target="slides/slide93.xml"/><Relationship Id="rId133" Type="http://schemas.openxmlformats.org/officeDocument/2006/relationships/slide" Target="slides/slide114.xml"/><Relationship Id="rId138" Type="http://schemas.openxmlformats.org/officeDocument/2006/relationships/slide" Target="slides/slide119.xml"/><Relationship Id="rId154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8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74" Type="http://schemas.openxmlformats.org/officeDocument/2006/relationships/slide" Target="slides/slide55.xml"/><Relationship Id="rId79" Type="http://schemas.openxmlformats.org/officeDocument/2006/relationships/slide" Target="slides/slide60.xml"/><Relationship Id="rId102" Type="http://schemas.openxmlformats.org/officeDocument/2006/relationships/slide" Target="slides/slide83.xml"/><Relationship Id="rId123" Type="http://schemas.openxmlformats.org/officeDocument/2006/relationships/slide" Target="slides/slide104.xml"/><Relationship Id="rId128" Type="http://schemas.openxmlformats.org/officeDocument/2006/relationships/slide" Target="slides/slide109.xml"/><Relationship Id="rId144" Type="http://schemas.openxmlformats.org/officeDocument/2006/relationships/slide" Target="slides/slide125.xml"/><Relationship Id="rId149" Type="http://schemas.openxmlformats.org/officeDocument/2006/relationships/slide" Target="slides/slide13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1.xml"/><Relationship Id="rId95" Type="http://schemas.openxmlformats.org/officeDocument/2006/relationships/slide" Target="slides/slide76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113" Type="http://schemas.openxmlformats.org/officeDocument/2006/relationships/slide" Target="slides/slide94.xml"/><Relationship Id="rId118" Type="http://schemas.openxmlformats.org/officeDocument/2006/relationships/slide" Target="slides/slide99.xml"/><Relationship Id="rId134" Type="http://schemas.openxmlformats.org/officeDocument/2006/relationships/slide" Target="slides/slide115.xml"/><Relationship Id="rId139" Type="http://schemas.openxmlformats.org/officeDocument/2006/relationships/slide" Target="slides/slide120.xml"/><Relationship Id="rId80" Type="http://schemas.openxmlformats.org/officeDocument/2006/relationships/slide" Target="slides/slide61.xml"/><Relationship Id="rId85" Type="http://schemas.openxmlformats.org/officeDocument/2006/relationships/slide" Target="slides/slide66.xml"/><Relationship Id="rId150" Type="http://schemas.openxmlformats.org/officeDocument/2006/relationships/slide" Target="slides/slide131.xml"/><Relationship Id="rId155" Type="http://schemas.openxmlformats.org/officeDocument/2006/relationships/theme" Target="theme/theme1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103" Type="http://schemas.openxmlformats.org/officeDocument/2006/relationships/slide" Target="slides/slide84.xml"/><Relationship Id="rId108" Type="http://schemas.openxmlformats.org/officeDocument/2006/relationships/slide" Target="slides/slide89.xml"/><Relationship Id="rId116" Type="http://schemas.openxmlformats.org/officeDocument/2006/relationships/slide" Target="slides/slide97.xml"/><Relationship Id="rId124" Type="http://schemas.openxmlformats.org/officeDocument/2006/relationships/slide" Target="slides/slide105.xml"/><Relationship Id="rId129" Type="http://schemas.openxmlformats.org/officeDocument/2006/relationships/slide" Target="slides/slide110.xml"/><Relationship Id="rId137" Type="http://schemas.openxmlformats.org/officeDocument/2006/relationships/slide" Target="slides/slide11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83" Type="http://schemas.openxmlformats.org/officeDocument/2006/relationships/slide" Target="slides/slide64.xml"/><Relationship Id="rId88" Type="http://schemas.openxmlformats.org/officeDocument/2006/relationships/slide" Target="slides/slide69.xml"/><Relationship Id="rId91" Type="http://schemas.openxmlformats.org/officeDocument/2006/relationships/slide" Target="slides/slide72.xml"/><Relationship Id="rId96" Type="http://schemas.openxmlformats.org/officeDocument/2006/relationships/slide" Target="slides/slide77.xml"/><Relationship Id="rId111" Type="http://schemas.openxmlformats.org/officeDocument/2006/relationships/slide" Target="slides/slide92.xml"/><Relationship Id="rId132" Type="http://schemas.openxmlformats.org/officeDocument/2006/relationships/slide" Target="slides/slide113.xml"/><Relationship Id="rId140" Type="http://schemas.openxmlformats.org/officeDocument/2006/relationships/slide" Target="slides/slide121.xml"/><Relationship Id="rId145" Type="http://schemas.openxmlformats.org/officeDocument/2006/relationships/slide" Target="slides/slide126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6" Type="http://schemas.openxmlformats.org/officeDocument/2006/relationships/slide" Target="slides/slide87.xml"/><Relationship Id="rId114" Type="http://schemas.openxmlformats.org/officeDocument/2006/relationships/slide" Target="slides/slide95.xml"/><Relationship Id="rId119" Type="http://schemas.openxmlformats.org/officeDocument/2006/relationships/slide" Target="slides/slide100.xml"/><Relationship Id="rId127" Type="http://schemas.openxmlformats.org/officeDocument/2006/relationships/slide" Target="slides/slide10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81" Type="http://schemas.openxmlformats.org/officeDocument/2006/relationships/slide" Target="slides/slide62.xml"/><Relationship Id="rId86" Type="http://schemas.openxmlformats.org/officeDocument/2006/relationships/slide" Target="slides/slide67.xml"/><Relationship Id="rId94" Type="http://schemas.openxmlformats.org/officeDocument/2006/relationships/slide" Target="slides/slide75.xml"/><Relationship Id="rId99" Type="http://schemas.openxmlformats.org/officeDocument/2006/relationships/slide" Target="slides/slide80.xml"/><Relationship Id="rId101" Type="http://schemas.openxmlformats.org/officeDocument/2006/relationships/slide" Target="slides/slide82.xml"/><Relationship Id="rId122" Type="http://schemas.openxmlformats.org/officeDocument/2006/relationships/slide" Target="slides/slide103.xml"/><Relationship Id="rId130" Type="http://schemas.openxmlformats.org/officeDocument/2006/relationships/slide" Target="slides/slide111.xml"/><Relationship Id="rId135" Type="http://schemas.openxmlformats.org/officeDocument/2006/relationships/slide" Target="slides/slide116.xml"/><Relationship Id="rId143" Type="http://schemas.openxmlformats.org/officeDocument/2006/relationships/slide" Target="slides/slide124.xml"/><Relationship Id="rId148" Type="http://schemas.openxmlformats.org/officeDocument/2006/relationships/slide" Target="slides/slide129.xml"/><Relationship Id="rId151" Type="http://schemas.openxmlformats.org/officeDocument/2006/relationships/notesMaster" Target="notesMasters/notesMaster1.xml"/><Relationship Id="rId156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109" Type="http://schemas.openxmlformats.org/officeDocument/2006/relationships/slide" Target="slides/slide9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slide" Target="slides/slide57.xml"/><Relationship Id="rId97" Type="http://schemas.openxmlformats.org/officeDocument/2006/relationships/slide" Target="slides/slide78.xml"/><Relationship Id="rId104" Type="http://schemas.openxmlformats.org/officeDocument/2006/relationships/slide" Target="slides/slide85.xml"/><Relationship Id="rId120" Type="http://schemas.openxmlformats.org/officeDocument/2006/relationships/slide" Target="slides/slide101.xml"/><Relationship Id="rId125" Type="http://schemas.openxmlformats.org/officeDocument/2006/relationships/slide" Target="slides/slide106.xml"/><Relationship Id="rId141" Type="http://schemas.openxmlformats.org/officeDocument/2006/relationships/slide" Target="slides/slide122.xml"/><Relationship Id="rId146" Type="http://schemas.openxmlformats.org/officeDocument/2006/relationships/slide" Target="slides/slide12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92" Type="http://schemas.openxmlformats.org/officeDocument/2006/relationships/slide" Target="slides/slide7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24" Type="http://schemas.openxmlformats.org/officeDocument/2006/relationships/slide" Target="slides/slide5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66" Type="http://schemas.openxmlformats.org/officeDocument/2006/relationships/slide" Target="slides/slide47.xml"/><Relationship Id="rId87" Type="http://schemas.openxmlformats.org/officeDocument/2006/relationships/slide" Target="slides/slide68.xml"/><Relationship Id="rId110" Type="http://schemas.openxmlformats.org/officeDocument/2006/relationships/slide" Target="slides/slide91.xml"/><Relationship Id="rId115" Type="http://schemas.openxmlformats.org/officeDocument/2006/relationships/slide" Target="slides/slide96.xml"/><Relationship Id="rId131" Type="http://schemas.openxmlformats.org/officeDocument/2006/relationships/slide" Target="slides/slide112.xml"/><Relationship Id="rId136" Type="http://schemas.openxmlformats.org/officeDocument/2006/relationships/slide" Target="slides/slide117.xml"/><Relationship Id="rId61" Type="http://schemas.openxmlformats.org/officeDocument/2006/relationships/slide" Target="slides/slide42.xml"/><Relationship Id="rId82" Type="http://schemas.openxmlformats.org/officeDocument/2006/relationships/slide" Target="slides/slide63.xml"/><Relationship Id="rId152" Type="http://schemas.openxmlformats.org/officeDocument/2006/relationships/handoutMaster" Target="handoutMasters/handout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56" Type="http://schemas.openxmlformats.org/officeDocument/2006/relationships/slide" Target="slides/slide37.xml"/><Relationship Id="rId77" Type="http://schemas.openxmlformats.org/officeDocument/2006/relationships/slide" Target="slides/slide58.xml"/><Relationship Id="rId100" Type="http://schemas.openxmlformats.org/officeDocument/2006/relationships/slide" Target="slides/slide81.xml"/><Relationship Id="rId105" Type="http://schemas.openxmlformats.org/officeDocument/2006/relationships/slide" Target="slides/slide86.xml"/><Relationship Id="rId126" Type="http://schemas.openxmlformats.org/officeDocument/2006/relationships/slide" Target="slides/slide107.xml"/><Relationship Id="rId147" Type="http://schemas.openxmlformats.org/officeDocument/2006/relationships/slide" Target="slides/slide12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93" Type="http://schemas.openxmlformats.org/officeDocument/2006/relationships/slide" Target="slides/slide74.xml"/><Relationship Id="rId98" Type="http://schemas.openxmlformats.org/officeDocument/2006/relationships/slide" Target="slides/slide79.xml"/><Relationship Id="rId121" Type="http://schemas.openxmlformats.org/officeDocument/2006/relationships/slide" Target="slides/slide102.xml"/><Relationship Id="rId142" Type="http://schemas.openxmlformats.org/officeDocument/2006/relationships/slide" Target="slides/slide123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8.xml"/><Relationship Id="rId3" Type="http://schemas.openxmlformats.org/officeDocument/2006/relationships/slide" Target="slides/slide21.xml"/><Relationship Id="rId7" Type="http://schemas.openxmlformats.org/officeDocument/2006/relationships/slide" Target="slides/slide37.xml"/><Relationship Id="rId12" Type="http://schemas.openxmlformats.org/officeDocument/2006/relationships/slide" Target="slides/slide51.xml"/><Relationship Id="rId2" Type="http://schemas.openxmlformats.org/officeDocument/2006/relationships/slide" Target="slides/slide20.xml"/><Relationship Id="rId1" Type="http://schemas.openxmlformats.org/officeDocument/2006/relationships/slide" Target="slides/slide14.xml"/><Relationship Id="rId6" Type="http://schemas.openxmlformats.org/officeDocument/2006/relationships/slide" Target="slides/slide24.xml"/><Relationship Id="rId11" Type="http://schemas.openxmlformats.org/officeDocument/2006/relationships/slide" Target="slides/slide50.xml"/><Relationship Id="rId5" Type="http://schemas.openxmlformats.org/officeDocument/2006/relationships/slide" Target="slides/slide23.xml"/><Relationship Id="rId10" Type="http://schemas.openxmlformats.org/officeDocument/2006/relationships/slide" Target="slides/slide49.xml"/><Relationship Id="rId4" Type="http://schemas.openxmlformats.org/officeDocument/2006/relationships/slide" Target="slides/slide22.xml"/><Relationship Id="rId9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8FEB9EEB-AC0C-41B8-84E9-0373B1DA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87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0C47849C-5A47-4F1B-8347-87C15C11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9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EE2C28F-9F01-4223-A8D3-27F4239F08D2}" type="slidenum">
              <a:rPr lang="en-US"/>
              <a:pPr eaLnBrk="0" hangingPunct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A668FC5-92AE-4F7C-B476-4CFB23789462}" type="slidenum">
              <a:rPr lang="en-US" sz="1300">
                <a:solidFill>
                  <a:srgbClr val="000000"/>
                </a:solidFill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hangingPunct="0"/>
            <a:fld id="{7A668FC5-92AE-4F7C-B476-4CFB23789462}" type="slidenum">
              <a:rPr lang="en-US" sz="1300">
                <a:solidFill>
                  <a:srgbClr val="000000"/>
                </a:solidFill>
              </a:rPr>
              <a:pPr algn="r" eaLnBrk="0" hangingPunct="0"/>
              <a:t>32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hangingPunct="0"/>
            <a:fld id="{7A668FC5-92AE-4F7C-B476-4CFB23789462}" type="slidenum">
              <a:rPr lang="en-US" sz="1300">
                <a:solidFill>
                  <a:srgbClr val="000000"/>
                </a:solidFill>
              </a:rPr>
              <a:pPr algn="r" eaLnBrk="0" hangingPunct="0"/>
              <a:t>33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A668FC5-92AE-4F7C-B476-4CFB23789462}" type="slidenum">
              <a:rPr lang="en-US" sz="1300">
                <a:solidFill>
                  <a:srgbClr val="000000"/>
                </a:solidFill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hangingPunct="0"/>
            <a:fld id="{7A668FC5-92AE-4F7C-B476-4CFB23789462}" type="slidenum">
              <a:rPr lang="en-US" sz="1300">
                <a:solidFill>
                  <a:srgbClr val="000000"/>
                </a:solidFill>
              </a:rPr>
              <a:pPr algn="r" eaLnBrk="0" hangingPunct="0"/>
              <a:t>35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A668FC5-92AE-4F7C-B476-4CFB23789462}" type="slidenum">
              <a:rPr lang="en-US" sz="1300">
                <a:solidFill>
                  <a:srgbClr val="000000"/>
                </a:solidFill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A668FC5-92AE-4F7C-B476-4CFB23789462}" type="slidenum">
              <a:rPr lang="en-US" sz="1300">
                <a:solidFill>
                  <a:srgbClr val="000000"/>
                </a:solidFill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58743FD-8E33-4B56-8844-F290D29EB8C0}" type="slidenum">
              <a:rPr lang="en-US">
                <a:solidFill>
                  <a:srgbClr val="000000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58743FD-8E33-4B56-8844-F290D29EB8C0}" type="slidenum">
              <a:rPr lang="en-US">
                <a:solidFill>
                  <a:srgbClr val="000000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B6E682E-35AB-43F6-A641-90AE9A87C2FB}" type="slidenum">
              <a:rPr lang="en-US">
                <a:solidFill>
                  <a:srgbClr val="000000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EE2C28F-9F01-4223-A8D3-27F4239F08D2}" type="slidenum">
              <a:rPr lang="en-US"/>
              <a:pPr eaLnBrk="0" hangingPunct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B6E682E-35AB-43F6-A641-90AE9A87C2FB}" type="slidenum">
              <a:rPr lang="en-US">
                <a:solidFill>
                  <a:srgbClr val="000000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B6E682E-35AB-43F6-A641-90AE9A87C2FB}" type="slidenum">
              <a:rPr lang="en-US">
                <a:solidFill>
                  <a:srgbClr val="000000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B6E682E-35AB-43F6-A641-90AE9A87C2FB}" type="slidenum">
              <a:rPr lang="en-US">
                <a:solidFill>
                  <a:srgbClr val="000000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B6E682E-35AB-43F6-A641-90AE9A87C2FB}" type="slidenum">
              <a:rPr lang="en-US">
                <a:solidFill>
                  <a:srgbClr val="000000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B6E682E-35AB-43F6-A641-90AE9A87C2FB}" type="slidenum">
              <a:rPr lang="en-US">
                <a:solidFill>
                  <a:srgbClr val="000000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E682E-35AB-43F6-A641-90AE9A87C2FB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E682E-35AB-43F6-A641-90AE9A87C2FB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E682E-35AB-43F6-A641-90AE9A87C2FB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E682E-35AB-43F6-A641-90AE9A87C2FB}" type="slidenum">
              <a:rPr lang="en-US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E682E-35AB-43F6-A641-90AE9A87C2FB}" type="slidenum">
              <a:rPr lang="en-US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E682E-35AB-43F6-A641-90AE9A87C2FB}" type="slidenum">
              <a:rPr lang="en-US">
                <a:solidFill>
                  <a:srgbClr val="000000"/>
                </a:solidFill>
              </a:rPr>
              <a:pPr/>
              <a:t>57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E682E-35AB-43F6-A641-90AE9A87C2FB}" type="slidenum">
              <a:rPr lang="en-US">
                <a:solidFill>
                  <a:srgbClr val="000000"/>
                </a:solidFill>
              </a:rPr>
              <a:pPr/>
              <a:t>58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1C2E453A-30B4-47CA-95A5-1499534A5C2B}" type="slidenum">
              <a:rPr lang="en-US" sz="1300">
                <a:solidFill>
                  <a:prstClr val="black"/>
                </a:solidFill>
                <a:latin typeface="Arial" charset="0"/>
              </a:rPr>
              <a:pPr algn="r"/>
              <a:t>59</a:t>
            </a:fld>
            <a:endParaRPr lang="en-US" sz="13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0EF4C-430F-447F-9CD5-15907E3C10F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73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B1F1F-7897-4E86-B121-6EE013C3BAC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74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C652B-D2BA-4FC3-9099-721197DAF383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75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41BC7-0A44-4E4C-BE56-44A6960AB15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77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23549-540E-48F2-B560-AB2AFCB5861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78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7DE6D-ADDE-49CA-9E2A-6886339D2730}" type="slidenum">
              <a:rPr lang="en-US" smtClean="0">
                <a:solidFill>
                  <a:srgbClr val="000000"/>
                </a:solidFill>
              </a:rPr>
              <a:pPr/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7DE6D-ADDE-49CA-9E2A-6886339D2730}" type="slidenum">
              <a:rPr lang="en-US" smtClean="0">
                <a:solidFill>
                  <a:srgbClr val="000000"/>
                </a:solidFill>
              </a:rPr>
              <a:pPr/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41BC7-0A44-4E4C-BE56-44A6960AB15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82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DC8D8-1968-4719-A9EC-115AB565DC72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83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91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92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93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94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95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96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97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98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99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100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101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102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103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104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105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106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107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hangingPunct="0"/>
            <a:fld id="{7A668FC5-92AE-4F7C-B476-4CFB23789462}" type="slidenum">
              <a:rPr lang="en-US" sz="1300">
                <a:solidFill>
                  <a:srgbClr val="000000"/>
                </a:solidFill>
              </a:rPr>
              <a:pPr algn="r" eaLnBrk="0" hangingPunct="0"/>
              <a:t>25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108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109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A668FC5-92AE-4F7C-B476-4CFB23789462}" type="slidenum">
              <a:rPr lang="en-US" sz="1300">
                <a:solidFill>
                  <a:srgbClr val="000000"/>
                </a:solidFill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A668FC5-92AE-4F7C-B476-4CFB23789462}" type="slidenum">
              <a:rPr lang="en-US" sz="1300">
                <a:solidFill>
                  <a:srgbClr val="000000"/>
                </a:solidFill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A668FC5-92AE-4F7C-B476-4CFB23789462}" type="slidenum">
              <a:rPr lang="en-US" sz="1300">
                <a:solidFill>
                  <a:srgbClr val="000000"/>
                </a:solidFill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0" y="274677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6F3B9-F8ED-43CD-BE6C-786C9813CF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E8A84-97E0-46BB-875C-EA4F5C1B0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120FF-FF6A-49B7-87CF-10B28D561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BC7FD-E89A-48C0-82C6-6F57565B4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48E17-E3CE-467A-8820-F8AD58090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01F2-B2C3-4EB0-A456-93A299656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A4D32-C152-4C96-8B27-FB0358C1C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E8E1-65A0-43C5-B19F-7B30069EB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11CEB-FE4E-4BDE-931D-AF5C600DB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C237C-A073-453E-86B1-7B586AC1F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279FB-098F-42AB-8D30-719376D0E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002CA-B69C-4E50-B401-DEA65307F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FFA3F-0529-47EE-AF88-438232F16B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797D-333A-4C39-B5D1-96373ADC4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95195-6071-4C8F-85D5-A9298C7D7E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92821-B1E5-4D3E-ABF9-D495292D41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32446-A9E8-4F0F-A87F-856B24F33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BE6C5-F862-431A-A625-9D1A8DC307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E96AE-28E5-4C2B-814A-AC280434B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B4F53-C1EF-4049-9C80-91A8783D3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3A11C-B25D-46F8-B798-36A813BEB9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CC4B-5B79-4AE2-AF62-15C7F2F1D6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806D5-08C1-41C8-BE9F-898D222D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DFA5-474C-426E-988F-6AF253FCF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43DD-4128-4F15-8B3F-47BFD72D4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1E173-A138-48C4-9B04-73688111C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D4A3-AB13-4A40-8520-8CF051494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57A88-87E3-4881-80A9-5B99F29BB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B6558-E833-4B79-BB42-F646921C9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01E08-F947-45FC-8AA2-FAE91C183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0C4FD-41D3-4BC7-86E9-4C4DD1671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C6F4B-0530-4A03-92D6-62D1D3628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EB98-406D-470F-91EA-DDA7FBAA3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E8313-E048-402A-987A-910A8DE5B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31CEA-4DE0-43FE-AF41-92DECFF1C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4D4F9-AF1A-4ADD-BE97-21DE5BDAA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36"/>
            <a:ext cx="7315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7315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86BDC-8580-49E8-AFA6-620D6EA979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2735B-1A24-4B4C-8B2B-6164ACF549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B4278-252B-4C66-BC67-0C52843D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A4B05-325A-4AD1-87D6-E1D6FE1AD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C1E4-319A-4BC8-A460-937678858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8464E-B09D-4623-ABD3-1116026006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1DD67-DFAC-4055-93ED-443FA4276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1ED33-C13E-44FB-9DE8-7A8273E836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BE2F-DB0A-4C67-A3BE-95FFCE482A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4674"/>
            <a:ext cx="73152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208C7-7DD4-4532-901A-CEC436518E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6"/>
            <a:ext cx="73152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8723-9167-41D7-9B8D-6463F5AC3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5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8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17" y="228600"/>
            <a:ext cx="6036733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DFA5-474C-426E-988F-6AF253FCF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43DD-4128-4F15-8B3F-47BFD72D4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1E173-A138-48C4-9B04-73688111C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D4A3-AB13-4A40-8520-8CF051494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57A88-87E3-4881-80A9-5B99F29BB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B6558-E833-4B79-BB42-F646921C9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01E08-F947-45FC-8AA2-FAE91C183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0C4FD-41D3-4BC7-86E9-4C4DD1671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C6F4B-0530-4A03-92D6-62D1D3628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EB98-406D-470F-91EA-DDA7FBAA3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E8313-E048-402A-987A-910A8DE5B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38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5" y="228600"/>
            <a:ext cx="6036733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27136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137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4D812EC0-3038-4ABB-9B59-589528510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013A1-2844-43C5-B5B9-A4D3C00CE230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59451-29A3-426B-90BA-75EC7C407A9B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84943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5" y="184943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5EE7D-E3D8-498D-80B8-3D0125D60F96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304E-BD7B-447C-A16E-0A2A9C7D330D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88E91-47B6-4D17-B851-F67B3123D3B3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D986E-0680-4C1A-BCAA-ECCBE7BFD5C4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8ECBD-1401-4C8F-87CE-6B67FE633DFE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D2EB-38EC-40A8-9364-9138A37D494C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4B15B-1BCC-4258-89CD-E45BB3F5C682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93834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9E72B-F544-4086-8A9D-E37977C5283B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0820D-D643-48C4-8D9E-B2D07CF9B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343EC-71CD-4951-B3D0-5C638D8CB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E41E5-F9BD-490E-9089-77DCFC81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05C0C-2D16-47FA-8561-F74DF7FF6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739B4-D2DE-4DC8-ABF5-EDFA5AA80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7D90A-779E-483B-80FC-2E831455A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F35D8-54FF-45B9-945C-5F38A5E00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35286-8831-4555-A026-35307A6EA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9312B-2F84-4711-AF41-A7D2FDC98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88027-C9CE-4900-B490-0E34ED978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E5749-A1E4-4BB2-BCEA-3A06AF3DD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02E94-7875-47FE-8756-AC614C8DA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1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949A82-6A3C-4E31-85C2-4E862D7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9A2A-CAB2-4BF9-B4D9-39B42C5B9E03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D22-7A8B-4D4A-A7F3-EBD26704469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34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0E61-5E41-4C59-AEEC-F8CC797E9C4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64-903E-42E2-BF78-DCB383641F1D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7F5E-362E-414C-99DC-70A48150DEA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0D82-8482-4D6F-A7DA-B7B9BF57177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9B19-5454-4893-9B4C-CA613B09A66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2408-86DB-468F-B1A0-B8CC21D1A3D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8365-24E9-4185-A3D8-3C3C28A392D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1" y="228600"/>
            <a:ext cx="6036733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C24A-3B56-4F59-8404-FBC5C7B292A4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DE66-0E29-45F4-813C-C80E0FA3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88DA-493C-4160-A8D5-CA0600A6B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EA33-D003-435A-82A0-DF3A7732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8DD-56F9-4985-A93C-EF1F078ED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535D-6635-4E1C-B7E0-66CAD01F8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E331-3866-416C-9E66-63870BFC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022A-9D9B-4AC4-93F9-D1C63F4D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FB44-B2EC-44A3-8E7C-311BA009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C686-E176-40A4-A884-06B7D9255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1DE7-E7D7-4FBF-AD3B-B57758D1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F2C5-C97A-4EF9-8208-910D72A23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30" y="1598613"/>
            <a:ext cx="40370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6"/>
            <a:ext cx="2057400" cy="58943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96"/>
            <a:ext cx="6021387" cy="5894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30" y="1598613"/>
            <a:ext cx="4037013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5CD5A15-DD98-4E06-84A4-CC8985EED67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792CCBB-B48C-4688-AA99-401A53C4BFB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5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0126867-E981-479C-B990-1C00008F96A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45463DA-9758-4977-9A58-FCAC9CABD4E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BFF9779-67C1-45C2-BCA9-C99A5D6DCE6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DFA063-A919-4412-A0B8-603E388762F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3D1D87F-5718-472C-969E-198112277A3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0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C6BF5D3-0594-4D90-8AFF-B8BB576B8A5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8D058C3-CB48-408C-ABE9-3868B06DC5E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F1F76E6-6999-4AF9-B9E9-6DAB290D2F6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30" y="274697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AC201C-3D4C-47EC-825F-FA435D9169D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1FFA3F-0529-47EE-AF88-438232F16B2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C6797D-333A-4C39-B5D1-96373ADC429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A95195-6071-4C8F-85D5-A9298C7D7E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292821-B1E5-4D3E-ABF9-D495292D418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532446-A9E8-4F0F-A87F-856B24F33D8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BE6C5-F862-431A-A625-9D1A8DC307D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E96AE-28E5-4C2B-814A-AC280434BA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4B4F53-C1EF-4049-9C80-91A8783D320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63A11C-B25D-46F8-B798-36A813BEB91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04ECC4B-5B79-4AE2-AF62-15C7F2F1D6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7806D5-08C1-41C8-BE9F-898D222DB95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1FFA3F-0529-47EE-AF88-438232F16B2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C6797D-333A-4C39-B5D1-96373ADC429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A95195-6071-4C8F-85D5-A9298C7D7E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292821-B1E5-4D3E-ABF9-D495292D418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532446-A9E8-4F0F-A87F-856B24F33D8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BE6C5-F862-431A-A625-9D1A8DC307D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E96AE-28E5-4C2B-814A-AC280434BA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4B4F53-C1EF-4049-9C80-91A8783D320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63A11C-B25D-46F8-B798-36A813BEB91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04ECC4B-5B79-4AE2-AF62-15C7F2F1D6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7806D5-08C1-41C8-BE9F-898D222DB95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85EBE78-7E79-479F-8107-B784B51F2BD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7684FE2-7115-4559-9858-1BA58E0FF7A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07AACFD-51C9-4357-8098-092D3C55E79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EF86ABA-EDA0-46F3-978C-FB28CE158A0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BD4A821-6FA5-4097-8F16-3E37C4D9140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6734A68-7019-4626-B251-892D11C8F96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85C8524-80AD-4B93-A8B8-7D64EB1AA89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966E4C0-41BA-42DA-83C4-FBD55B7DA45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4D0FC51-B648-464A-A42D-A211AE2F549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C4944DB-034F-4933-8848-C9F7B368760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95E40B8-5242-496B-AAE6-8D083C19BBE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2031-E206-4FF8-852C-2E90A5F07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3087-7EE8-4648-853C-6D984EA2C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86430-25D8-4858-95E9-F74A1B4A91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A1B9-DA87-4C81-94F9-6EC1636F20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BB8A-6509-4A0E-A1C5-C027250040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2915-C1EA-4D1F-AF2E-F4C5D9CE57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4142-1C36-4056-A033-CEC967730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8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5861-648D-4139-9926-3C097F6DE9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3A91-35FC-4BB2-B952-24837B713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0BD1-7064-4E9E-9B45-E3AAD07E37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BB37A89-F6EC-4195-BC63-8A772D4D0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8" r:id="rId1"/>
    <p:sldLayoutId id="2147485239" r:id="rId2"/>
    <p:sldLayoutId id="2147485240" r:id="rId3"/>
    <p:sldLayoutId id="2147485241" r:id="rId4"/>
    <p:sldLayoutId id="2147485242" r:id="rId5"/>
    <p:sldLayoutId id="2147485243" r:id="rId6"/>
    <p:sldLayoutId id="2147485244" r:id="rId7"/>
    <p:sldLayoutId id="2147485245" r:id="rId8"/>
    <p:sldLayoutId id="2147485246" r:id="rId9"/>
    <p:sldLayoutId id="2147485247" r:id="rId10"/>
    <p:sldLayoutId id="2147485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0F60B05A-8A16-494C-9CA8-394F783BF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4" r:id="rId1"/>
    <p:sldLayoutId id="2147485275" r:id="rId2"/>
    <p:sldLayoutId id="2147485276" r:id="rId3"/>
    <p:sldLayoutId id="2147485277" r:id="rId4"/>
    <p:sldLayoutId id="2147485278" r:id="rId5"/>
    <p:sldLayoutId id="2147485279" r:id="rId6"/>
    <p:sldLayoutId id="2147485280" r:id="rId7"/>
    <p:sldLayoutId id="2147485281" r:id="rId8"/>
    <p:sldLayoutId id="2147485282" r:id="rId9"/>
    <p:sldLayoutId id="2147485283" r:id="rId10"/>
    <p:sldLayoutId id="21474852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78C8B2A-E884-4779-BE61-9CE167D9E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83" r:id="rId2"/>
    <p:sldLayoutId id="2147485384" r:id="rId3"/>
    <p:sldLayoutId id="2147485385" r:id="rId4"/>
    <p:sldLayoutId id="2147485386" r:id="rId5"/>
    <p:sldLayoutId id="2147485387" r:id="rId6"/>
    <p:sldLayoutId id="2147485388" r:id="rId7"/>
    <p:sldLayoutId id="2147485389" r:id="rId8"/>
    <p:sldLayoutId id="2147485390" r:id="rId9"/>
    <p:sldLayoutId id="2147485391" r:id="rId10"/>
    <p:sldLayoutId id="21474853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5DAF1876-A19F-411E-9038-8D1FC0F263C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4" r:id="rId1"/>
    <p:sldLayoutId id="2147485575" r:id="rId2"/>
    <p:sldLayoutId id="2147485576" r:id="rId3"/>
    <p:sldLayoutId id="2147485577" r:id="rId4"/>
    <p:sldLayoutId id="2147485578" r:id="rId5"/>
    <p:sldLayoutId id="2147485579" r:id="rId6"/>
    <p:sldLayoutId id="2147485580" r:id="rId7"/>
    <p:sldLayoutId id="2147485581" r:id="rId8"/>
    <p:sldLayoutId id="2147485582" r:id="rId9"/>
    <p:sldLayoutId id="2147485583" r:id="rId10"/>
    <p:sldLayoutId id="2147485584" r:id="rId11"/>
    <p:sldLayoutId id="2147485585" r:id="rId12"/>
    <p:sldLayoutId id="21474855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8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24" r:id="rId1"/>
    <p:sldLayoutId id="2147485625" r:id="rId2"/>
    <p:sldLayoutId id="2147485626" r:id="rId3"/>
    <p:sldLayoutId id="2147485627" r:id="rId4"/>
    <p:sldLayoutId id="2147485628" r:id="rId5"/>
    <p:sldLayoutId id="2147485629" r:id="rId6"/>
    <p:sldLayoutId id="2147485630" r:id="rId7"/>
    <p:sldLayoutId id="2147485631" r:id="rId8"/>
    <p:sldLayoutId id="2147485632" r:id="rId9"/>
    <p:sldLayoutId id="2147485633" r:id="rId10"/>
    <p:sldLayoutId id="214748563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78C8B2A-E884-4779-BE61-9CE167D9E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6" r:id="rId1"/>
    <p:sldLayoutId id="2147485637" r:id="rId2"/>
    <p:sldLayoutId id="2147485638" r:id="rId3"/>
    <p:sldLayoutId id="2147485639" r:id="rId4"/>
    <p:sldLayoutId id="2147485640" r:id="rId5"/>
    <p:sldLayoutId id="2147485641" r:id="rId6"/>
    <p:sldLayoutId id="2147485642" r:id="rId7"/>
    <p:sldLayoutId id="2147485643" r:id="rId8"/>
    <p:sldLayoutId id="2147485644" r:id="rId9"/>
    <p:sldLayoutId id="2147485645" r:id="rId10"/>
    <p:sldLayoutId id="21474856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9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60" r:id="rId1"/>
    <p:sldLayoutId id="2147485661" r:id="rId2"/>
    <p:sldLayoutId id="2147485662" r:id="rId3"/>
    <p:sldLayoutId id="2147485663" r:id="rId4"/>
    <p:sldLayoutId id="2147485664" r:id="rId5"/>
    <p:sldLayoutId id="2147485665" r:id="rId6"/>
    <p:sldLayoutId id="2147485666" r:id="rId7"/>
    <p:sldLayoutId id="2147485667" r:id="rId8"/>
    <p:sldLayoutId id="2147485668" r:id="rId9"/>
    <p:sldLayoutId id="2147485669" r:id="rId10"/>
    <p:sldLayoutId id="214748567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0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1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034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408367B-32BC-4F86-800A-A86824D5E997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2" r:id="rId1"/>
    <p:sldLayoutId id="2147485673" r:id="rId2"/>
    <p:sldLayoutId id="2147485674" r:id="rId3"/>
    <p:sldLayoutId id="2147485675" r:id="rId4"/>
    <p:sldLayoutId id="2147485676" r:id="rId5"/>
    <p:sldLayoutId id="2147485677" r:id="rId6"/>
    <p:sldLayoutId id="2147485678" r:id="rId7"/>
    <p:sldLayoutId id="2147485679" r:id="rId8"/>
    <p:sldLayoutId id="2147485680" r:id="rId9"/>
    <p:sldLayoutId id="2147485681" r:id="rId10"/>
    <p:sldLayoutId id="214748568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0A6C3C2-DD82-4800-9445-54BB19EA9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4" r:id="rId1"/>
    <p:sldLayoutId id="2147485685" r:id="rId2"/>
    <p:sldLayoutId id="2147485686" r:id="rId3"/>
    <p:sldLayoutId id="2147485687" r:id="rId4"/>
    <p:sldLayoutId id="2147485688" r:id="rId5"/>
    <p:sldLayoutId id="2147485689" r:id="rId6"/>
    <p:sldLayoutId id="2147485690" r:id="rId7"/>
    <p:sldLayoutId id="2147485691" r:id="rId8"/>
    <p:sldLayoutId id="2147485692" r:id="rId9"/>
    <p:sldLayoutId id="2147485693" r:id="rId10"/>
    <p:sldLayoutId id="2147485694" r:id="rId11"/>
    <p:sldLayoutId id="2147485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6753CBE-FBD0-437F-BE24-0703D52F95C0}" type="slidenum">
              <a:rPr lang="en-US">
                <a:solidFill>
                  <a:srgbClr val="5E574E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pic>
        <p:nvPicPr>
          <p:cNvPr id="1331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1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97" r:id="rId1"/>
    <p:sldLayoutId id="2147485698" r:id="rId2"/>
    <p:sldLayoutId id="2147485699" r:id="rId3"/>
    <p:sldLayoutId id="2147485700" r:id="rId4"/>
    <p:sldLayoutId id="2147485701" r:id="rId5"/>
    <p:sldLayoutId id="2147485702" r:id="rId6"/>
    <p:sldLayoutId id="2147485703" r:id="rId7"/>
    <p:sldLayoutId id="2147485704" r:id="rId8"/>
    <p:sldLayoutId id="2147485705" r:id="rId9"/>
    <p:sldLayoutId id="2147485706" r:id="rId10"/>
    <p:sldLayoutId id="214748570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09812D4-9873-4911-82F1-ACF7D3B1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0" tIns="685800" rIns="685800" bIns="685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59" r:id="rId9"/>
    <p:sldLayoutId id="2147484660" r:id="rId10"/>
    <p:sldLayoutId id="2147484661" r:id="rId11"/>
    <p:sldLayoutId id="214748466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E51E057-6A53-4F59-9C55-C20B5AE82C4E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F60B05A-8A16-494C-9CA8-394F783BF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F60B05A-8A16-494C-9CA8-394F783BF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9" r:id="rId1"/>
    <p:sldLayoutId id="2147484960" r:id="rId2"/>
    <p:sldLayoutId id="2147484961" r:id="rId3"/>
    <p:sldLayoutId id="2147484962" r:id="rId4"/>
    <p:sldLayoutId id="2147484963" r:id="rId5"/>
    <p:sldLayoutId id="2147484964" r:id="rId6"/>
    <p:sldLayoutId id="2147484965" r:id="rId7"/>
    <p:sldLayoutId id="2147484966" r:id="rId8"/>
    <p:sldLayoutId id="2147484967" r:id="rId9"/>
    <p:sldLayoutId id="2147484968" r:id="rId10"/>
    <p:sldLayoutId id="2147484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04F6FA4-AEF2-487A-B480-017CE54CAD74}" type="slidenum">
              <a:rPr lang="en-US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84" r:id="rId2"/>
    <p:sldLayoutId id="2147484985" r:id="rId3"/>
    <p:sldLayoutId id="2147484986" r:id="rId4"/>
    <p:sldLayoutId id="2147484987" r:id="rId5"/>
    <p:sldLayoutId id="2147484988" r:id="rId6"/>
    <p:sldLayoutId id="2147484989" r:id="rId7"/>
    <p:sldLayoutId id="2147484990" r:id="rId8"/>
    <p:sldLayoutId id="2147484991" r:id="rId9"/>
    <p:sldLayoutId id="2147484992" r:id="rId10"/>
    <p:sldLayoutId id="21474849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4F8460-D1C9-4013-8BAC-EECAF710881F}" type="slidenum">
              <a:rPr kumimoji="1" lang="en-US" i="1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  <p:sldLayoutId id="2147485221" r:id="rId8"/>
    <p:sldLayoutId id="2147485222" r:id="rId9"/>
    <p:sldLayoutId id="2147485223" r:id="rId10"/>
    <p:sldLayoutId id="21474852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6.xml"/><Relationship Id="rId4" Type="http://schemas.openxmlformats.org/officeDocument/2006/relationships/hyperlink" Target="http://www.d.umn.edu/cla/faculty/troufs/anth1602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7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7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7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9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://rosettapanglossia.longnow.org/wiki/index.php/Yanomam%C3%B6_Language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d.umn.edu/cla/faculty/troufs/anth3618/matext.html" TargetMode="Externa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.umn.edu/cla/faculty/troufs/anth3618/matext.html" TargetMode="Externa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.umn.edu/cla/faculty/troufs/anth3618/matext.html" TargetMode="Externa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.umn.edu/cla/faculty/troufs/anth3618/matext.html" TargetMode="Externa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6.xml"/><Relationship Id="rId4" Type="http://schemas.openxmlformats.org/officeDocument/2006/relationships/hyperlink" Target="http://www.d.umn.edu/cla/faculty/troufs/anth1602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digenous_peoples_of_Mexic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digenous_peoples_of_Mexic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Relationship Id="rId4" Type="http://schemas.openxmlformats.org/officeDocument/2006/relationships/hyperlink" Target="http://en.wikipedia.org/wiki/Azte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luthnewstribune.com/articles/index.cfm?id=73293&amp;section=homepag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licenceplates.com/usa/US_MNXX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licenceplates.com/usa/US_MNXX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thegreenhead.com/2009/01/molinillo-traditional-mexican-hot-chocolate-frother.php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purtl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d.umn.edu/cla/faculty/troufs/anthfood/afwildrice.html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science/nature/7144337.st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hyperlink" Target="http://www.d.umn.edu/cla/faculty/troufs/Buffalo/PB07.html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3618/matehuac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3618/matehuac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d.umn.edu/cla/faculty/troufs/anth3618/video/Collapse.html" TargetMode="External"/><Relationship Id="rId1" Type="http://schemas.openxmlformats.org/officeDocument/2006/relationships/slideLayout" Target="../slideLayouts/slideLayout4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d.umn.edu/cla/faculty/troufs/anth3618/video/Fall_Maya.html" TargetMode="External"/><Relationship Id="rId1" Type="http://schemas.openxmlformats.org/officeDocument/2006/relationships/slideLayout" Target="../slideLayouts/slideLayout4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2400300" indent="-2400300" algn="ctr" eaLnBrk="0" hangingPunct="0"/>
            <a:endParaRPr kumimoji="1" lang="en-US" sz="7200" b="1" i="1" dirty="0">
              <a:solidFill>
                <a:srgbClr val="FFFFFF"/>
              </a:solidFill>
              <a:latin typeface="Arial" charset="0"/>
            </a:endParaRPr>
          </a:p>
          <a:p>
            <a:pPr marL="2400300" indent="-2400300" algn="ctr" eaLnBrk="0" hangingPunct="0"/>
            <a:endParaRPr kumimoji="1" lang="en-US" sz="36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07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6" y="-14514"/>
            <a:ext cx="9137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276279" y="482933"/>
            <a:ext cx="65742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28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u</a:t>
            </a:r>
            <a:r>
              <a:rPr kumimoji="1" lang="en-US" sz="28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se your up/down arrow keys and/or </a:t>
            </a:r>
          </a:p>
          <a:p>
            <a:pPr algn="ctr" eaLnBrk="0" hangingPunct="0"/>
            <a:r>
              <a:rPr kumimoji="1" lang="en-US" sz="28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your space bar to advance the slides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384259" y="5879462"/>
            <a:ext cx="2341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University of Minnesota Duluth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406027" y="6118940"/>
            <a:ext cx="2341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Tim Roufs   © 2010-2013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804987" y="6341522"/>
            <a:ext cx="35409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sz="1200" dirty="0">
                <a:solidFill>
                  <a:srgbClr val="FFFFFF"/>
                </a:solidFill>
                <a:latin typeface="Arial" charset="0"/>
                <a:hlinkClick r:id="rId4"/>
              </a:rPr>
              <a:t>http://</a:t>
            </a:r>
            <a:r>
              <a:rPr kumimoji="1" lang="en-US" sz="1200" dirty="0" smtClean="0">
                <a:solidFill>
                  <a:srgbClr val="FFFFFF"/>
                </a:solidFill>
                <a:latin typeface="Arial" charset="0"/>
                <a:hlinkClick r:id="rId4"/>
              </a:rPr>
              <a:t>www.d.umn.edu/cla/faculty/troufs/anth1602/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7086602" y="5945395"/>
            <a:ext cx="2057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0"/>
              </a:spcBef>
              <a:buClr>
                <a:schemeClr val="hlink"/>
              </a:buClr>
            </a:pP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"</a:t>
            </a:r>
            <a:r>
              <a:rPr kumimoji="1" lang="en-US" sz="1200" b="1" i="1" kern="0" dirty="0" err="1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Selam</a:t>
            </a: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" </a:t>
            </a:r>
          </a:p>
          <a:p>
            <a:pPr marL="342900" lvl="0" indent="-342900" algn="ctr">
              <a:spcBef>
                <a:spcPts val="0"/>
              </a:spcBef>
              <a:buClr>
                <a:schemeClr val="hlink"/>
              </a:buClr>
            </a:pP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aka "Lucy's Baby”</a:t>
            </a:r>
            <a:endParaRPr kumimoji="1" 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642258" y="4943865"/>
            <a:ext cx="7848600" cy="7355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1" lang="en-US" sz="100" b="1" i="1" u="none" strike="noStrike" kern="0" cap="none" spc="0" normalizeH="0" baseline="0" noProof="0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1" lang="en-US" sz="2400" b="1" i="1" u="none" strike="noStrike" kern="0" cap="none" spc="0" normalizeH="0" baseline="0" noProof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Prehistoric Cultures</a:t>
            </a:r>
            <a:endParaRPr kumimoji="1" 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2633350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1.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four fields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of general anthropology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4000" b="1" dirty="0" smtClean="0">
                <a:solidFill>
                  <a:srgbClr val="000000"/>
                </a:solidFill>
              </a:rPr>
              <a:t>culture </a:t>
            </a:r>
            <a:r>
              <a:rPr lang="en-US" sz="2800" dirty="0" smtClean="0">
                <a:solidFill>
                  <a:srgbClr val="000000"/>
                </a:solidFill>
              </a:rPr>
              <a:t>as a primary concept</a:t>
            </a:r>
            <a:endParaRPr lang="en-US" sz="40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comparative method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major approach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holism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theoretical goal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fieldwork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research technique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Main Characteristics of Anthropology</a:t>
            </a: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475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 smtClean="0">
                <a:solidFill>
                  <a:schemeClr val="bg1"/>
                </a:solidFill>
              </a:rPr>
              <a:t>holism</a:t>
            </a:r>
            <a:endParaRPr kumimoji="1" lang="en-US" sz="4400" b="1" dirty="0">
              <a:solidFill>
                <a:schemeClr val="bg1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446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 smtClean="0">
                <a:solidFill>
                  <a:srgbClr val="000000"/>
                </a:solidFill>
              </a:rPr>
              <a:t>holism</a:t>
            </a:r>
            <a:endParaRPr kumimoji="1" lang="en-US" sz="4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78964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 smtClean="0">
                <a:solidFill>
                  <a:srgbClr val="000000"/>
                </a:solidFill>
              </a:rPr>
              <a:t>Anthropology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3064" y="2575191"/>
            <a:ext cx="6908800" cy="29341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. . . and the two main divisions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of Anthropology are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bio-physical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2400" b="1" dirty="0" smtClean="0">
                <a:solidFill>
                  <a:srgbClr val="FFFFFF"/>
                </a:solidFill>
                <a:latin typeface="Arial" charset="0"/>
              </a:rPr>
              <a:t>and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socio-cultural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 smtClean="0">
                <a:solidFill>
                  <a:srgbClr val="000000"/>
                </a:solidFill>
              </a:rPr>
              <a:t>Anthropology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</a:rPr>
              <a:t>  Bio-physical</a:t>
            </a:r>
            <a:r>
              <a:rPr kumimoji="1" lang="en-US" b="1" dirty="0" smtClean="0">
                <a:solidFill>
                  <a:srgbClr val="000000"/>
                </a:solidFill>
              </a:rPr>
              <a:t>  </a:t>
            </a:r>
            <a:r>
              <a:rPr kumimoji="1" lang="en-US" sz="2800" b="1" dirty="0" smtClean="0">
                <a:solidFill>
                  <a:srgbClr val="BADDE1"/>
                </a:solidFill>
              </a:rPr>
              <a:t>|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 smtClean="0">
                <a:solidFill>
                  <a:srgbClr val="000000"/>
                </a:solidFill>
              </a:rPr>
              <a:t>Anthropology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</a:rPr>
              <a:t>  Bio-physical</a:t>
            </a:r>
            <a:r>
              <a:rPr kumimoji="1" lang="en-US" b="1" dirty="0" smtClean="0">
                <a:solidFill>
                  <a:srgbClr val="000000"/>
                </a:solidFill>
              </a:rPr>
              <a:t>  </a:t>
            </a:r>
            <a:r>
              <a:rPr kumimoji="1" lang="en-US" sz="2800" b="1" dirty="0" smtClean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04230" y="2634342"/>
            <a:ext cx="3338307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</a:rPr>
              <a:t>Socio-cultural</a:t>
            </a:r>
            <a:endParaRPr kumimoji="1"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291155"/>
            <a:ext cx="6908800" cy="29905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. . . and ultimately </a:t>
            </a:r>
            <a:b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</a:b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studies</a:t>
            </a:r>
            <a:b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</a:b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involve lots of </a:t>
            </a:r>
            <a:r>
              <a:rPr kumimoji="1" lang="en-US" sz="3600" b="1" dirty="0" err="1" smtClean="0">
                <a:solidFill>
                  <a:srgbClr val="FFFFFF"/>
                </a:solidFill>
                <a:latin typeface="Arial" charset="0"/>
              </a:rPr>
              <a:t>subdisciplines</a:t>
            </a: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and interdisciplinary studies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37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594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</a:rPr>
              <a:t>Food and Culture</a:t>
            </a:r>
            <a:endParaRPr kumimoji="1" lang="en-US" sz="2800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</a:rPr>
              <a:t>  Bio-physical</a:t>
            </a:r>
            <a:r>
              <a:rPr kumimoji="1" lang="en-US" b="1" dirty="0" smtClean="0">
                <a:solidFill>
                  <a:srgbClr val="000000"/>
                </a:solidFill>
              </a:rPr>
              <a:t>  </a:t>
            </a:r>
            <a:r>
              <a:rPr kumimoji="1" lang="en-US" sz="2800" b="1" dirty="0" smtClean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 smtClean="0">
                <a:solidFill>
                  <a:srgbClr val="000000"/>
                </a:solidFill>
              </a:rPr>
              <a:t>Anthropology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04230" y="2648856"/>
            <a:ext cx="3338307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</a:rPr>
              <a:t>Socio-cultural</a:t>
            </a:r>
            <a:endParaRPr kumimoji="1" lang="en-US" sz="2800" b="1" dirty="0">
              <a:solidFill>
                <a:srgbClr val="000000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 bwMode="auto">
          <a:xfrm>
            <a:off x="103419" y="3675740"/>
            <a:ext cx="2148114" cy="60960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1767390"/>
            <a:ext cx="6908800" cy="42267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200" b="1" dirty="0">
                <a:solidFill>
                  <a:srgbClr val="FFFFFF"/>
                </a:solidFill>
                <a:latin typeface="Arial" charset="0"/>
              </a:rPr>
              <a:t>i</a:t>
            </a:r>
            <a:r>
              <a:rPr kumimoji="1" lang="en-US" sz="3200" b="1" dirty="0" smtClean="0">
                <a:solidFill>
                  <a:srgbClr val="FFFFFF"/>
                </a:solidFill>
                <a:latin typeface="Arial" charset="0"/>
              </a:rPr>
              <a:t>n some ways this chart business is all about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6000" b="1" dirty="0" smtClean="0">
                <a:solidFill>
                  <a:srgbClr val="FFFFFF"/>
                </a:solidFill>
                <a:latin typeface="Arial" charset="0"/>
              </a:rPr>
              <a:t>Theory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200" b="1" dirty="0" smtClean="0">
                <a:solidFill>
                  <a:srgbClr val="FFFFFF"/>
                </a:solidFill>
                <a:latin typeface="Arial" charset="0"/>
              </a:rPr>
              <a:t>and that is important to the understanding of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200" b="1" dirty="0" smtClean="0">
                <a:solidFill>
                  <a:srgbClr val="FFFFFF"/>
                </a:solidFill>
                <a:latin typeface="Arial" charset="0"/>
              </a:rPr>
              <a:t>many aspects of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200" b="1" dirty="0" smtClean="0">
                <a:solidFill>
                  <a:srgbClr val="FFFFFF"/>
                </a:solidFill>
                <a:latin typeface="Arial" charset="0"/>
              </a:rPr>
              <a:t>Prehistoric Cultures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485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 smtClean="0">
                <a:solidFill>
                  <a:srgbClr val="FFFFFF"/>
                </a:solidFill>
              </a:rPr>
              <a:t>holism</a:t>
            </a:r>
            <a:endParaRPr kumimoji="1" lang="en-US" sz="4400" b="1" dirty="0">
              <a:solidFill>
                <a:srgbClr val="FFFFFF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456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 smtClean="0">
                <a:solidFill>
                  <a:srgbClr val="000000"/>
                </a:solidFill>
              </a:rPr>
              <a:t>theory</a:t>
            </a:r>
            <a:endParaRPr kumimoji="1" lang="en-US" sz="4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485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 smtClean="0">
                <a:solidFill>
                  <a:srgbClr val="FFFFFF"/>
                </a:solidFill>
              </a:rPr>
              <a:t>holism</a:t>
            </a:r>
            <a:endParaRPr kumimoji="1" lang="en-US" sz="4400" b="1" dirty="0">
              <a:solidFill>
                <a:srgbClr val="FFFFFF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456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 smtClean="0">
                <a:solidFill>
                  <a:srgbClr val="000000"/>
                </a:solidFill>
              </a:rPr>
              <a:t>theory</a:t>
            </a:r>
            <a:endParaRPr kumimoji="1" lang="en-US" sz="4400" b="1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09174" y="3375039"/>
            <a:ext cx="5668037" cy="12741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400" b="1" dirty="0" smtClean="0">
                <a:solidFill>
                  <a:srgbClr val="000000"/>
                </a:solidFill>
              </a:rPr>
              <a:t>and the theory ultimately also includes the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400" b="1" dirty="0" smtClean="0">
                <a:solidFill>
                  <a:srgbClr val="000000"/>
                </a:solidFill>
              </a:rPr>
              <a:t>results of interdisciplinary study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151063"/>
            <a:ext cx="6400800" cy="4119562"/>
          </a:xfrm>
        </p:spPr>
        <p:txBody>
          <a:bodyPr>
            <a:spAutoFit/>
          </a:bodyPr>
          <a:lstStyle/>
          <a:p>
            <a:pPr marL="0" indent="0" eaLnBrk="1" hangingPunct="1">
              <a:tabLst>
                <a:tab pos="685800" algn="l"/>
              </a:tabLst>
            </a:pPr>
            <a:r>
              <a:rPr lang="en-US" sz="4000" b="1" dirty="0" smtClean="0"/>
              <a:t> </a:t>
            </a:r>
            <a:r>
              <a:rPr lang="en-US" sz="4400" b="1" dirty="0" smtClean="0"/>
              <a:t>“culture” is</a:t>
            </a:r>
          </a:p>
          <a:p>
            <a:pPr marL="0" indent="0" eaLnBrk="1" hangingPunct="1">
              <a:lnSpc>
                <a:spcPct val="40000"/>
              </a:lnSpc>
              <a:tabLst>
                <a:tab pos="685800" algn="l"/>
              </a:tabLst>
            </a:pPr>
            <a:endParaRPr lang="en-US" sz="4000" b="1" dirty="0" smtClean="0"/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/>
              <a:t>learned</a:t>
            </a:r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/>
              <a:t>shared</a:t>
            </a:r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/>
              <a:t>transmitted from generation to generation</a:t>
            </a:r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/>
              <a:t>based on symbols</a:t>
            </a:r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/>
              <a:t>integrated</a:t>
            </a:r>
          </a:p>
        </p:txBody>
      </p:sp>
      <p:sp>
        <p:nvSpPr>
          <p:cNvPr id="35843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Main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906798"/>
            <a:ext cx="6908800" cy="30546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and finally,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we have the last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main characteristic of anthropology . . . </a:t>
            </a:r>
          </a:p>
          <a:p>
            <a:pPr algn="ctr" eaLnBrk="0" hangingPunct="0">
              <a:spcAft>
                <a:spcPts val="500"/>
              </a:spcAft>
            </a:pPr>
            <a:endParaRPr kumimoji="1" lang="en-US" sz="3600" b="1" dirty="0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13242"/>
            <a:ext cx="7639045" cy="3592394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1.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four fields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of general anthropology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culture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as a primary concept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comparative method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major approach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holism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theoretical goal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4000" b="1" dirty="0" smtClean="0">
                <a:solidFill>
                  <a:srgbClr val="000000"/>
                </a:solidFill>
              </a:rPr>
              <a:t>fieldwork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as a primary research technique --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involving “participant observation”</a:t>
            </a:r>
            <a:endParaRPr lang="en-US" sz="4000" b="1" dirty="0" smtClean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50495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Main Characteristics of Anthropology</a:t>
            </a: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906521"/>
            <a:ext cx="6908800" cy="24365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note two terms in the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“major characteristics of anthropology”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listing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077"/>
            <a:ext cx="7498080" cy="4122347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</a:t>
            </a:r>
            <a:r>
              <a:rPr lang="en-US" sz="4000" b="1" i="1" dirty="0" smtClean="0">
                <a:solidFill>
                  <a:srgbClr val="FF0000"/>
                </a:solidFill>
              </a:rPr>
              <a:t>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40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“</a:t>
            </a:r>
            <a:r>
              <a:rPr lang="en-US" sz="2400" b="1" i="1" dirty="0" smtClean="0">
                <a:solidFill>
                  <a:schemeClr val="accent1"/>
                </a:solidFill>
              </a:rPr>
              <a:t>participant observation”</a:t>
            </a:r>
            <a:endParaRPr lang="en-US" sz="2800" b="1" i="1" dirty="0" smtClean="0">
              <a:solidFill>
                <a:schemeClr val="accent1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Main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077"/>
            <a:ext cx="7498080" cy="4122347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</a:t>
            </a:r>
            <a:r>
              <a:rPr lang="en-US" sz="4000" b="1" i="1" dirty="0" smtClean="0">
                <a:solidFill>
                  <a:srgbClr val="FF0000"/>
                </a:solidFill>
              </a:rPr>
              <a:t>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40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“</a:t>
            </a:r>
            <a:r>
              <a:rPr lang="en-US" sz="2400" b="1" i="1" dirty="0" smtClean="0">
                <a:solidFill>
                  <a:schemeClr val="accent1"/>
                </a:solidFill>
              </a:rPr>
              <a:t>participant observation”</a:t>
            </a:r>
            <a:endParaRPr lang="en-US" sz="2800" b="1" i="1" dirty="0" smtClean="0">
              <a:solidFill>
                <a:schemeClr val="accent1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Main Characteristics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811000" y="3817551"/>
            <a:ext cx="7895771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</a:rPr>
              <a:t>what’s the difference?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25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000000"/>
                </a:solidFill>
              </a:rPr>
              <a:t>“</a:t>
            </a:r>
            <a:r>
              <a:rPr lang="en-US" sz="2400" b="1" i="1" dirty="0" smtClean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 smtClean="0">
                <a:solidFill>
                  <a:srgbClr val="000000"/>
                </a:solidFill>
              </a:rPr>
              <a:t> how you get information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</a:t>
            </a:r>
            <a:r>
              <a:rPr lang="en-US" sz="4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4040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Arial"/>
              </a:rPr>
              <a:t>tool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25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000000"/>
                </a:solidFill>
              </a:rPr>
              <a:t>“</a:t>
            </a:r>
            <a:r>
              <a:rPr lang="en-US" sz="2400" b="1" i="1" dirty="0" smtClean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 smtClean="0">
                <a:solidFill>
                  <a:srgbClr val="000000"/>
                </a:solidFill>
              </a:rPr>
              <a:t> how you get information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</a:t>
            </a:r>
            <a:r>
              <a:rPr lang="en-US" sz="4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Characteristics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4040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Arial"/>
              </a:rPr>
              <a:t>tool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99879" y="2514636"/>
            <a:ext cx="7315200" cy="2886944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algn="ctr"/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>data gathering </a:t>
            </a:r>
            <a:r>
              <a:rPr lang="en-US" sz="3200" b="1" i="1" dirty="0">
                <a:solidFill>
                  <a:srgbClr val="000000"/>
                </a:solidFill>
                <a:latin typeface="Tahoma" pitchFamily="34" charset="0"/>
              </a:rPr>
              <a:t>technique </a:t>
            </a:r>
            <a:r>
              <a:rPr lang="en-US" sz="3200" b="1" i="1" dirty="0" smtClean="0">
                <a:solidFill>
                  <a:srgbClr val="000000"/>
                </a:solidFill>
                <a:latin typeface="Tahoma" pitchFamily="34" charset="0"/>
              </a:rPr>
              <a:t> —</a:t>
            </a: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ahoma" pitchFamily="34" charset="0"/>
              </a:rPr>
            </a:br>
            <a:endParaRPr lang="en-US" sz="32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participant observation</a:t>
            </a:r>
          </a:p>
          <a:p>
            <a:pPr algn="ctr">
              <a:lnSpc>
                <a:spcPct val="70000"/>
              </a:lnSpc>
            </a:pP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fieldwork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25"/>
            <a:ext cx="7498080" cy="4651723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FF0000"/>
                </a:solidFill>
              </a:rPr>
              <a:t>“</a:t>
            </a:r>
            <a:r>
              <a:rPr lang="en-US" sz="2400" b="1" i="1" dirty="0" smtClean="0">
                <a:solidFill>
                  <a:srgbClr val="FF0000"/>
                </a:solidFill>
              </a:rPr>
              <a:t>participant observation” </a:t>
            </a:r>
            <a:r>
              <a:rPr lang="en-US" sz="2400" b="1" i="1" dirty="0" smtClean="0">
                <a:solidFill>
                  <a:schemeClr val="accent1"/>
                </a:solidFill>
              </a:rPr>
              <a:t>=</a:t>
            </a:r>
            <a:r>
              <a:rPr lang="en-US" sz="2400" b="1" dirty="0" smtClean="0">
                <a:solidFill>
                  <a:schemeClr val="accent1"/>
                </a:solidFill>
              </a:rPr>
              <a:t> how you get information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</a:rPr>
              <a:t>Main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>
                <a:solidFill>
                  <a:srgbClr val="BBE0E3"/>
                </a:solidFill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BBE0E3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BBE0E3"/>
                </a:solidFill>
                <a:latin typeface="Arial"/>
              </a:rPr>
              <a:t>tool</a:t>
            </a:r>
            <a:endParaRPr lang="en-US" sz="2400" b="1" dirty="0">
              <a:solidFill>
                <a:srgbClr val="BBE0E3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376" y="1865502"/>
            <a:ext cx="7315200" cy="397764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>
            <a:noAutofit/>
          </a:bodyPr>
          <a:lstStyle/>
          <a:p>
            <a:pPr algn="ctr"/>
            <a:endParaRPr lang="en-US" sz="24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Anthropologists use other tools . . . like questionnaires, interview schedules, psychological tests, documentary filming . </a:t>
            </a:r>
            <a:r>
              <a:rPr lang="en-US" sz="3200" b="1" dirty="0" smtClean="0">
                <a:solidFill>
                  <a:srgbClr val="000000"/>
                </a:solidFill>
              </a:rPr>
              <a:t>. .</a:t>
            </a:r>
            <a:r>
              <a:rPr lang="en-US" sz="2800" b="1" dirty="0" smtClean="0">
                <a:solidFill>
                  <a:srgbClr val="000000"/>
                </a:solidFill>
              </a:rPr>
              <a:t> but </a:t>
            </a:r>
            <a:r>
              <a:rPr lang="en-US" sz="2800" b="1" dirty="0" smtClean="0">
                <a:solidFill>
                  <a:srgbClr val="FF0000"/>
                </a:solidFill>
              </a:rPr>
              <a:t>“participant observation” </a:t>
            </a:r>
            <a:r>
              <a:rPr lang="en-US" sz="2800" b="1" dirty="0" smtClean="0">
                <a:solidFill>
                  <a:srgbClr val="000000"/>
                </a:solidFill>
              </a:rPr>
              <a:t>is a characteristic technique use by anthropologists, especially cultural anthropologists (ethnologists)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25"/>
            <a:ext cx="7498080" cy="4651723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FF0000"/>
                </a:solidFill>
              </a:rPr>
              <a:t>“</a:t>
            </a:r>
            <a:r>
              <a:rPr lang="en-US" sz="2400" b="1" i="1" dirty="0" smtClean="0">
                <a:solidFill>
                  <a:srgbClr val="FF0000"/>
                </a:solidFill>
              </a:rPr>
              <a:t>participant observation” </a:t>
            </a:r>
            <a:r>
              <a:rPr lang="en-US" sz="2400" b="1" i="1" dirty="0" smtClean="0">
                <a:solidFill>
                  <a:schemeClr val="accent1"/>
                </a:solidFill>
              </a:rPr>
              <a:t>=</a:t>
            </a:r>
            <a:r>
              <a:rPr lang="en-US" sz="2400" b="1" dirty="0" smtClean="0">
                <a:solidFill>
                  <a:schemeClr val="accent1"/>
                </a:solidFill>
              </a:rPr>
              <a:t> how you get information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</a:rPr>
              <a:t>Main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>
                <a:solidFill>
                  <a:srgbClr val="BBE0E3"/>
                </a:solidFill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BBE0E3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BBE0E3"/>
                </a:solidFill>
                <a:latin typeface="Arial"/>
              </a:rPr>
              <a:t>tool</a:t>
            </a:r>
            <a:endParaRPr lang="en-US" sz="2400" b="1" dirty="0">
              <a:solidFill>
                <a:srgbClr val="BBE0E3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376" y="1850987"/>
            <a:ext cx="7315200" cy="399826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>
            <a:noAutofit/>
          </a:bodyPr>
          <a:lstStyle/>
          <a:p>
            <a:pPr algn="ctr"/>
            <a:endParaRPr lang="en-US" sz="2400" b="1" dirty="0" smtClean="0">
              <a:solidFill>
                <a:srgbClr val="BBE0E3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BBE0E3"/>
                </a:solidFill>
              </a:rPr>
              <a:t>Anthropologists use other tools . . . like questionnaires, interview schedules, psychological tests, documentary filming . </a:t>
            </a:r>
            <a:r>
              <a:rPr lang="en-US" sz="3200" b="1" dirty="0" smtClean="0">
                <a:solidFill>
                  <a:srgbClr val="BBE0E3"/>
                </a:solidFill>
              </a:rPr>
              <a:t>. .</a:t>
            </a:r>
            <a:r>
              <a:rPr lang="en-US" sz="2800" b="1" dirty="0" smtClean="0">
                <a:solidFill>
                  <a:srgbClr val="BBE0E3"/>
                </a:solidFill>
              </a:rPr>
              <a:t> but “participant observation” is a characteristic technique use by anthropologists, especially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cultural anthropologists are also</a:t>
            </a:r>
            <a:endParaRPr lang="en-US" sz="2800" b="1" dirty="0" smtClean="0">
              <a:solidFill>
                <a:srgbClr val="BBE0E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ethnologists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algn="ctr"/>
            <a:endParaRPr lang="en-US" sz="2400" b="1" dirty="0" smtClean="0">
              <a:solidFill>
                <a:srgbClr val="000000"/>
              </a:solidFill>
            </a:endParaRP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63503" y="4276521"/>
            <a:ext cx="1620957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NOTE:</a:t>
            </a:r>
            <a:endParaRPr lang="en-US" sz="2000" b="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15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000000"/>
                </a:solidFill>
              </a:rPr>
              <a:t>“</a:t>
            </a:r>
            <a:r>
              <a:rPr lang="en-US" sz="2400" b="1" i="1" dirty="0" smtClean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 smtClean="0">
                <a:solidFill>
                  <a:srgbClr val="000000"/>
                </a:solidFill>
              </a:rPr>
              <a:t> how you get information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Main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>
                <a:solidFill>
                  <a:schemeClr val="accent1"/>
                </a:solidFill>
              </a:rPr>
              <a:t>Characteristics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94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Arial"/>
              </a:rPr>
              <a:t>tool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151119"/>
            <a:ext cx="6400800" cy="4302125"/>
          </a:xfrm>
        </p:spPr>
        <p:txBody>
          <a:bodyPr>
            <a:spAutoFit/>
          </a:bodyPr>
          <a:lstStyle/>
          <a:p>
            <a:pPr marL="0" indent="0" eaLnBrk="1" hangingPunct="1">
              <a:tabLst>
                <a:tab pos="685800" algn="l"/>
              </a:tabLst>
            </a:pPr>
            <a:r>
              <a:rPr lang="en-US" sz="4000" b="1" dirty="0" smtClean="0">
                <a:solidFill>
                  <a:srgbClr val="BADDE1"/>
                </a:solidFill>
              </a:rPr>
              <a:t> </a:t>
            </a:r>
            <a:r>
              <a:rPr lang="en-US" sz="4400" b="1" dirty="0" smtClean="0">
                <a:solidFill>
                  <a:srgbClr val="BADDE1"/>
                </a:solidFill>
              </a:rPr>
              <a:t>“culture”</a:t>
            </a:r>
          </a:p>
          <a:p>
            <a:pPr marL="0" indent="0" eaLnBrk="1" hangingPunct="1">
              <a:lnSpc>
                <a:spcPct val="40000"/>
              </a:lnSpc>
              <a:tabLst>
                <a:tab pos="685800" algn="l"/>
              </a:tabLst>
            </a:pPr>
            <a:endParaRPr lang="en-US" sz="4000" b="1" dirty="0" smtClean="0"/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/>
              <a:t>learned</a:t>
            </a:r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/>
              <a:t>shared</a:t>
            </a:r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/>
              <a:t>transmitted from generation to generation</a:t>
            </a:r>
          </a:p>
          <a:p>
            <a:pPr lvl="1" eaLnBrk="1" hangingPunct="1">
              <a:tabLst>
                <a:tab pos="685800" algn="l"/>
              </a:tabLst>
            </a:pPr>
            <a:r>
              <a:rPr lang="en-US" sz="3600" b="1" dirty="0" smtClean="0"/>
              <a:t>based on symbols</a:t>
            </a:r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>
                <a:solidFill>
                  <a:srgbClr val="BADDE1"/>
                </a:solidFill>
              </a:rPr>
              <a:t>integrated</a:t>
            </a:r>
          </a:p>
        </p:txBody>
      </p:sp>
      <p:sp>
        <p:nvSpPr>
          <p:cNvPr id="203778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Arial" pitchFamily="34" charset="0"/>
              </a:rPr>
              <a:t>Main Characteristics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3906" y="3104983"/>
            <a:ext cx="5762625" cy="304698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some anthropologists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focus on the idea that </a:t>
            </a:r>
            <a:r>
              <a:rPr lang="en-US" sz="3200" b="1" dirty="0" smtClean="0">
                <a:solidFill>
                  <a:srgbClr val="000000"/>
                </a:solidFill>
              </a:rPr>
              <a:t>culture involves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“shared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understanding”</a:t>
            </a:r>
          </a:p>
          <a:p>
            <a:pPr algn="ctr"/>
            <a:endParaRPr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15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</a:t>
            </a:r>
            <a:r>
              <a:rPr lang="en-US" sz="4000" b="1" i="1" dirty="0" smtClean="0">
                <a:solidFill>
                  <a:srgbClr val="FF0000"/>
                </a:solidFill>
              </a:rPr>
              <a:t>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000000"/>
                </a:solidFill>
              </a:rPr>
              <a:t>“</a:t>
            </a:r>
            <a:r>
              <a:rPr lang="en-US" sz="2400" b="1" i="1" dirty="0" smtClean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 smtClean="0">
                <a:solidFill>
                  <a:srgbClr val="000000"/>
                </a:solidFill>
              </a:rPr>
              <a:t> how you get information</a:t>
            </a:r>
            <a:endParaRPr lang="en-US" sz="2800" b="1" i="1" dirty="0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Main Characteristics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673391" y="3294948"/>
            <a:ext cx="3219151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= </a:t>
            </a:r>
            <a:r>
              <a:rPr lang="en-US" sz="4000" b="1" dirty="0">
                <a:solidFill>
                  <a:srgbClr val="FF0000"/>
                </a:solidFill>
              </a:rPr>
              <a:t>approach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36571" y="4028142"/>
            <a:ext cx="41746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</a:rPr>
              <a:t>how you use information</a:t>
            </a:r>
            <a:endParaRPr lang="en-US" sz="2400" dirty="0"/>
          </a:p>
        </p:txBody>
      </p:sp>
      <p:sp>
        <p:nvSpPr>
          <p:cNvPr id="12" name="Up-Down Arrow 11"/>
          <p:cNvSpPr/>
          <p:nvPr/>
        </p:nvSpPr>
        <p:spPr bwMode="auto">
          <a:xfrm rot="1880826">
            <a:off x="3919645" y="3222804"/>
            <a:ext cx="406400" cy="2552764"/>
          </a:xfrm>
          <a:prstGeom prst="upDownArrow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94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Arial"/>
              </a:rPr>
              <a:t>tool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25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000000"/>
                </a:solidFill>
              </a:rPr>
              <a:t>“</a:t>
            </a:r>
            <a:r>
              <a:rPr lang="en-US" sz="2400" b="1" i="1" dirty="0" smtClean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 smtClean="0">
                <a:solidFill>
                  <a:srgbClr val="000000"/>
                </a:solidFill>
              </a:rPr>
              <a:t> how you get information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</a:t>
            </a:r>
            <a:r>
              <a:rPr lang="en-US" sz="4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Characteristics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94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Arial"/>
              </a:rPr>
              <a:t>tool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25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000000"/>
                </a:solidFill>
              </a:rPr>
              <a:t>“</a:t>
            </a:r>
            <a:r>
              <a:rPr lang="en-US" sz="2400" b="1" i="1" dirty="0" smtClean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 smtClean="0">
                <a:solidFill>
                  <a:srgbClr val="000000"/>
                </a:solidFill>
              </a:rPr>
              <a:t> how you get information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</a:t>
            </a:r>
            <a:r>
              <a:rPr lang="en-US" sz="4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Characteristics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9879" y="2848460"/>
            <a:ext cx="7315200" cy="240065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other tools include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things like . . .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94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Arial"/>
              </a:rPr>
              <a:t>tool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25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000000"/>
                </a:solidFill>
              </a:rPr>
              <a:t>“</a:t>
            </a:r>
            <a:r>
              <a:rPr lang="en-US" sz="2400" b="1" i="1" dirty="0" smtClean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 smtClean="0">
                <a:solidFill>
                  <a:srgbClr val="000000"/>
                </a:solidFill>
              </a:rPr>
              <a:t> how you get information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</a:t>
            </a:r>
            <a:r>
              <a:rPr lang="en-US" sz="4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Characteristics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945" y="6474190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1200" dirty="0" smtClean="0">
                <a:solidFill>
                  <a:srgbClr val="000000"/>
                </a:solidFill>
              </a:rPr>
              <a:t>after Marion Nestle, </a:t>
            </a:r>
            <a:r>
              <a:rPr lang="en-US" sz="1200" i="1" dirty="0" smtClean="0">
                <a:solidFill>
                  <a:srgbClr val="000000"/>
                </a:solidFill>
              </a:rPr>
              <a:t>Food Politics, Rev. Ed., </a:t>
            </a:r>
            <a:r>
              <a:rPr lang="en-US" sz="1200" dirty="0" smtClean="0">
                <a:solidFill>
                  <a:srgbClr val="000000"/>
                </a:solidFill>
              </a:rPr>
              <a:t>2007,  pp. 401-405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94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Arial"/>
              </a:rPr>
              <a:t>tool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4393" y="1480482"/>
            <a:ext cx="7315200" cy="390876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231775" indent="-231775">
              <a:lnSpc>
                <a:spcPct val="150000"/>
              </a:lnSpc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surveys and questionnaires</a:t>
            </a:r>
          </a:p>
          <a:p>
            <a:pPr marL="231775" indent="-231775">
              <a:lnSpc>
                <a:spcPct val="150000"/>
              </a:lnSpc>
              <a:buFont typeface="Arial" pitchFamily="34" charset="0"/>
              <a:buChar char="•"/>
              <a:tabLst>
                <a:tab pos="231775" algn="l"/>
              </a:tabLst>
            </a:pPr>
            <a:endParaRPr lang="en-US" sz="16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various laboratory analyses of a variety of artifacts</a:t>
            </a:r>
          </a:p>
          <a:p>
            <a:pPr marL="231775" indent="-231775">
              <a:tabLst>
                <a:tab pos="231775" algn="l"/>
              </a:tabLst>
            </a:pPr>
            <a:endParaRPr lang="en-US" sz="16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ethological research techniques</a:t>
            </a:r>
            <a:b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(animal studies in the field)</a:t>
            </a:r>
            <a:endParaRPr lang="en-US" sz="28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945" y="6474190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1200" dirty="0" smtClean="0">
                <a:solidFill>
                  <a:srgbClr val="000000"/>
                </a:solidFill>
              </a:rPr>
              <a:t>after Marion Nestle, </a:t>
            </a:r>
            <a:r>
              <a:rPr lang="en-US" sz="1200" i="1" dirty="0" smtClean="0">
                <a:solidFill>
                  <a:srgbClr val="000000"/>
                </a:solidFill>
              </a:rPr>
              <a:t>Food Politics, Rev. Ed., </a:t>
            </a:r>
            <a:r>
              <a:rPr lang="en-US" sz="1200" dirty="0" smtClean="0">
                <a:solidFill>
                  <a:srgbClr val="000000"/>
                </a:solidFill>
              </a:rPr>
              <a:t>2007,  pp. 401-405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14393" y="1016029"/>
            <a:ext cx="7315200" cy="553997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2317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various studies of laboratory animals</a:t>
            </a:r>
          </a:p>
          <a:p>
            <a:pPr marL="231775" lvl="1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16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biochemical research 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	(“test tube”)</a:t>
            </a:r>
          </a:p>
          <a:p>
            <a:pPr marL="231775" indent="-231775">
              <a:tabLst>
                <a:tab pos="231775" algn="l"/>
              </a:tabLst>
            </a:pPr>
            <a:endParaRPr lang="en-US" sz="16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epidemiological research 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(populations)</a:t>
            </a: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16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clinical studies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 	(medical)</a:t>
            </a:r>
          </a:p>
          <a:p>
            <a:pPr marL="231775" indent="-231775">
              <a:tabLst>
                <a:tab pos="231775" algn="l"/>
              </a:tabLst>
            </a:pPr>
            <a:endParaRPr lang="en-US" sz="16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and others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817382"/>
            <a:ext cx="6908800" cy="34240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Anthropologists often like to use a research “technique” based on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“unobtrusive measures” . . . </a:t>
            </a:r>
          </a:p>
          <a:p>
            <a:pPr algn="ctr" eaLnBrk="0" hangingPunct="0">
              <a:spcAft>
                <a:spcPts val="500"/>
              </a:spcAft>
            </a:pPr>
            <a:endParaRPr kumimoji="1" lang="en-US" sz="3600" b="1" dirty="0" smtClean="0">
              <a:solidFill>
                <a:srgbClr val="FFFFFF"/>
              </a:solidFill>
              <a:latin typeface="Arial" charset="0"/>
            </a:endParaRPr>
          </a:p>
          <a:p>
            <a:pPr algn="ctr" eaLnBrk="0" hangingPunct="0">
              <a:spcAft>
                <a:spcPts val="500"/>
              </a:spcAft>
            </a:pPr>
            <a:r>
              <a:rPr kumimoji="1" lang="en-US" sz="2400" dirty="0" smtClean="0">
                <a:solidFill>
                  <a:srgbClr val="FFFFFF"/>
                </a:solidFill>
                <a:latin typeface="Arial" charset="0"/>
              </a:rPr>
              <a:t>(either in the field or elsewhere)</a:t>
            </a:r>
            <a:endParaRPr kumimoji="1" lang="en-US" sz="3600" b="1" dirty="0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945" y="6474190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1200" dirty="0" smtClean="0">
                <a:solidFill>
                  <a:srgbClr val="000000"/>
                </a:solidFill>
              </a:rPr>
              <a:t>after Marion Nestle, </a:t>
            </a:r>
            <a:r>
              <a:rPr lang="en-US" sz="1200" i="1" dirty="0" smtClean="0">
                <a:solidFill>
                  <a:srgbClr val="000000"/>
                </a:solidFill>
              </a:rPr>
              <a:t>Food Politics, Rev. Ed., </a:t>
            </a:r>
            <a:r>
              <a:rPr lang="en-US" sz="1200" dirty="0" smtClean="0">
                <a:solidFill>
                  <a:srgbClr val="000000"/>
                </a:solidFill>
              </a:rPr>
              <a:t>2007,  pp. 401-405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99879" y="1030513"/>
            <a:ext cx="7315200" cy="518603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228600">
            <a:spAutoFit/>
          </a:bodyPr>
          <a:lstStyle/>
          <a:p>
            <a:pPr marL="231775" lvl="1" indent="-231775" algn="ctr">
              <a:tabLst>
                <a:tab pos="231775" algn="l"/>
              </a:tabLst>
            </a:pPr>
            <a:r>
              <a:rPr lang="en-US" sz="4000" b="1" dirty="0" smtClean="0">
                <a:solidFill>
                  <a:srgbClr val="000000"/>
                </a:solidFill>
                <a:latin typeface="+mn-lt"/>
              </a:rPr>
              <a:t>“unobtrusive measures”</a:t>
            </a:r>
          </a:p>
          <a:p>
            <a:pPr marL="231775" lvl="1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2400" b="1" dirty="0" smtClean="0">
              <a:solidFill>
                <a:srgbClr val="000000"/>
              </a:solidFill>
              <a:latin typeface="+mn-lt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analysis of available data</a:t>
            </a:r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marL="688975" lvl="1" indent="-231775">
              <a:tabLst>
                <a:tab pos="231775" algn="l"/>
              </a:tabLst>
            </a:pPr>
            <a:endParaRPr lang="en-US" sz="1600" dirty="0" smtClean="0">
              <a:solidFill>
                <a:srgbClr val="000000"/>
              </a:solidFill>
              <a:latin typeface="+mn-lt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analysis of artifacts</a:t>
            </a:r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marL="688975" lvl="1" indent="-231775">
              <a:tabLst>
                <a:tab pos="231775" algn="l"/>
              </a:tabLst>
            </a:pPr>
            <a:endParaRPr lang="en-US" sz="1600" dirty="0" smtClean="0">
              <a:solidFill>
                <a:srgbClr val="000000"/>
              </a:solidFill>
              <a:latin typeface="+mn-lt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simply observing</a:t>
            </a: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1600" b="1" dirty="0" smtClean="0">
              <a:solidFill>
                <a:srgbClr val="000000"/>
              </a:solidFill>
              <a:latin typeface="+mn-lt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still and video photography</a:t>
            </a:r>
            <a:br>
              <a:rPr lang="en-US" sz="2800" b="1" dirty="0" smtClean="0">
                <a:solidFill>
                  <a:srgbClr val="000000"/>
                </a:solidFill>
                <a:latin typeface="+mn-lt"/>
              </a:rPr>
            </a:b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and analysis of films and images</a:t>
            </a:r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1600" b="1" dirty="0" smtClean="0">
              <a:solidFill>
                <a:srgbClr val="000000"/>
              </a:solidFill>
              <a:latin typeface="+mn-lt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and others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3226157"/>
            <a:ext cx="6908800" cy="188256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b</a:t>
            </a: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ut most of all (generally)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Anthropologists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LOVE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13242"/>
            <a:ext cx="7639045" cy="3592394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1.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four fields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of general anthropology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culture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as a primary concept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comparative method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major approach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holism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theoretical goal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4000" b="1" dirty="0" smtClean="0">
                <a:solidFill>
                  <a:srgbClr val="000000"/>
                </a:solidFill>
              </a:rPr>
              <a:t>fieldwork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as a primary research technique -- </a:t>
            </a:r>
            <a:b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involving </a:t>
            </a:r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sz="3600" b="1" dirty="0" smtClean="0">
                <a:solidFill>
                  <a:srgbClr val="FF0000"/>
                </a:solidFill>
              </a:rPr>
              <a:t>participant observation”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50495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Main Characteristics of Anthropology</a:t>
            </a: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1141217"/>
            <a:ext cx="6908800" cy="52142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200" b="1" dirty="0">
                <a:solidFill>
                  <a:srgbClr val="FFFFFF"/>
                </a:solidFill>
                <a:latin typeface="Arial" charset="0"/>
              </a:rPr>
              <a:t>a</a:t>
            </a:r>
            <a:r>
              <a:rPr kumimoji="1" lang="en-US" sz="3200" b="1" dirty="0" smtClean="0">
                <a:solidFill>
                  <a:srgbClr val="FFFFFF"/>
                </a:solidFill>
                <a:latin typeface="Arial" charset="0"/>
              </a:rPr>
              <a:t>nd as I mentioned in the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200" b="1" dirty="0" smtClean="0">
                <a:solidFill>
                  <a:srgbClr val="FFFFFF"/>
                </a:solidFill>
                <a:latin typeface="Arial" charset="0"/>
              </a:rPr>
              <a:t>“. . . Note on Videos and Visual Anthropology”,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200" b="1" dirty="0" smtClean="0">
                <a:solidFill>
                  <a:srgbClr val="FFFFFF"/>
                </a:solidFill>
                <a:latin typeface="Arial" charset="0"/>
              </a:rPr>
              <a:t>we would LOVE to take you along with us around the world,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200" b="1" dirty="0" smtClean="0">
                <a:solidFill>
                  <a:srgbClr val="FFFFFF"/>
                </a:solidFill>
                <a:latin typeface="Arial" charset="0"/>
              </a:rPr>
              <a:t>but the next best thing we can do is bring the world to you in the form of films and videos. 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200" b="1" dirty="0" smtClean="0">
                <a:solidFill>
                  <a:srgbClr val="FFFFFF"/>
                </a:solidFill>
                <a:latin typeface="Arial" charset="0"/>
              </a:rPr>
              <a:t>And we’ll do a lot of that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2000" dirty="0" smtClean="0">
                <a:solidFill>
                  <a:srgbClr val="FFFFFF"/>
                </a:solidFill>
                <a:latin typeface="Arial" charset="0"/>
              </a:rPr>
              <a:t>(starting Week 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833688"/>
            <a:ext cx="6400800" cy="3048000"/>
          </a:xfrm>
        </p:spPr>
        <p:txBody>
          <a:bodyPr>
            <a:spAutoFit/>
          </a:bodyPr>
          <a:lstStyle/>
          <a:p>
            <a:pPr marL="0" indent="0" eaLnBrk="1" hangingPunct="1">
              <a:tabLst>
                <a:tab pos="742950" algn="l"/>
              </a:tabLst>
            </a:pPr>
            <a:r>
              <a:rPr lang="en-US" sz="4000" b="1" dirty="0" smtClean="0"/>
              <a:t> </a:t>
            </a:r>
            <a:r>
              <a:rPr lang="en-US" sz="4400" b="1" dirty="0" smtClean="0"/>
              <a:t>“culture”</a:t>
            </a:r>
          </a:p>
          <a:p>
            <a:pPr marL="0" indent="0" eaLnBrk="1" hangingPunct="1">
              <a:lnSpc>
                <a:spcPct val="30000"/>
              </a:lnSpc>
              <a:tabLst>
                <a:tab pos="742950" algn="l"/>
              </a:tabLst>
            </a:pPr>
            <a:endParaRPr lang="en-US" sz="4400" b="1" dirty="0" smtClean="0"/>
          </a:p>
          <a:p>
            <a:pPr marL="971550" lvl="2" indent="0" eaLnBrk="1" hangingPunct="1">
              <a:lnSpc>
                <a:spcPct val="90000"/>
              </a:lnSpc>
              <a:tabLst>
                <a:tab pos="742950" algn="l"/>
              </a:tabLst>
            </a:pPr>
            <a:r>
              <a:rPr lang="en-US" sz="2800" b="1" dirty="0" smtClean="0"/>
              <a:t> is </a:t>
            </a:r>
            <a:r>
              <a:rPr lang="en-US" sz="2800" b="1" i="1" dirty="0" smtClean="0"/>
              <a:t>not</a:t>
            </a:r>
            <a:r>
              <a:rPr lang="en-US" sz="2800" b="1" dirty="0" smtClean="0"/>
              <a:t> inherited</a:t>
            </a:r>
            <a:r>
              <a:rPr lang="en-US" b="1" dirty="0" smtClean="0"/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742950" algn="l"/>
              </a:tabLst>
            </a:pPr>
            <a:r>
              <a:rPr lang="en-US" sz="3600" b="1" dirty="0" smtClean="0"/>
              <a:t>	     </a:t>
            </a:r>
            <a:r>
              <a:rPr lang="en-US" sz="2000" b="1" dirty="0" smtClean="0"/>
              <a:t>(</a:t>
            </a:r>
            <a:r>
              <a:rPr lang="en-US" sz="2000" b="1" i="1" dirty="0" smtClean="0"/>
              <a:t>i.e.</a:t>
            </a:r>
            <a:r>
              <a:rPr lang="en-US" sz="2000" b="1" dirty="0" smtClean="0"/>
              <a:t>, is not biological)</a:t>
            </a:r>
          </a:p>
          <a:p>
            <a:pPr marL="1200150" lvl="4" indent="0" eaLnBrk="1" hangingPunct="1">
              <a:buFontTx/>
              <a:buNone/>
              <a:tabLst>
                <a:tab pos="742950" algn="l"/>
              </a:tabLst>
            </a:pPr>
            <a:endParaRPr lang="en-US" sz="1600" b="1" dirty="0" smtClean="0"/>
          </a:p>
          <a:p>
            <a:pPr marL="971550" lvl="2" indent="0" eaLnBrk="1" hangingPunct="1">
              <a:tabLst>
                <a:tab pos="742950" algn="l"/>
              </a:tabLst>
            </a:pPr>
            <a:r>
              <a:rPr lang="en-US" sz="2800" b="1" dirty="0" smtClean="0"/>
              <a:t> is </a:t>
            </a:r>
            <a:r>
              <a:rPr lang="en-US" sz="2800" b="1" i="1" dirty="0" smtClean="0"/>
              <a:t>not</a:t>
            </a:r>
            <a:r>
              <a:rPr lang="en-US" sz="2800" b="1" dirty="0" smtClean="0"/>
              <a:t> “instinct”</a:t>
            </a:r>
          </a:p>
        </p:txBody>
      </p:sp>
      <p:sp>
        <p:nvSpPr>
          <p:cNvPr id="3686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Main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0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666" y="1030518"/>
            <a:ext cx="7772400" cy="546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53556" y="866336"/>
            <a:ext cx="6207148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o</a:t>
            </a:r>
            <a:r>
              <a:rPr lang="en-US" sz="4400" b="1" dirty="0" smtClean="0"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ur first “field trip” . . .</a:t>
            </a:r>
            <a:endParaRPr lang="en-US" sz="4400" b="1" dirty="0">
              <a:solidFill>
                <a:srgbClr val="33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0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495300"/>
            <a:ext cx="69088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346603" y="6490156"/>
            <a:ext cx="64346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sz="800" dirty="0" smtClean="0">
                <a:solidFill>
                  <a:srgbClr val="FF0000"/>
                </a:solidFill>
                <a:latin typeface="Arial" charset="0"/>
                <a:hlinkClick r:id="rId3"/>
              </a:rPr>
              <a:t>http://rosettapanglossia.longnow.org/wiki/index.php/Yanomam%C3%B6_Language</a:t>
            </a:r>
            <a:endParaRPr kumimoji="1" lang="en-US" sz="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53556" y="866336"/>
            <a:ext cx="62071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o</a:t>
            </a:r>
            <a:r>
              <a:rPr lang="en-US" sz="4400" b="1" dirty="0" smtClean="0"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ur first “field trip” . . .</a:t>
            </a:r>
            <a:endParaRPr lang="en-US" sz="4400" b="1" dirty="0">
              <a:solidFill>
                <a:srgbClr val="33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825754"/>
            <a:ext cx="6400800" cy="2086725"/>
          </a:xfrm>
        </p:spPr>
        <p:txBody>
          <a:bodyPr>
            <a:spAutoFit/>
          </a:bodyPr>
          <a:lstStyle/>
          <a:p>
            <a:pPr marL="0" indent="0" eaLnBrk="1" hangingPunct="1">
              <a:tabLst>
                <a:tab pos="685800" algn="l"/>
                <a:tab pos="1200150" algn="l"/>
              </a:tabLst>
            </a:pPr>
            <a:r>
              <a:rPr lang="en-US" sz="4000" b="1" dirty="0" smtClean="0"/>
              <a:t> </a:t>
            </a:r>
            <a:r>
              <a:rPr lang="en-US" sz="4400" b="1" dirty="0" smtClean="0"/>
              <a:t>“culture</a:t>
            </a:r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r>
              <a:rPr lang="en-US" sz="4400" b="1" dirty="0" smtClean="0"/>
              <a:t>”</a:t>
            </a:r>
          </a:p>
          <a:p>
            <a:pPr marL="1257300" lvl="2" eaLnBrk="1" hangingPunct="1">
              <a:tabLst>
                <a:tab pos="685800" algn="l"/>
                <a:tab pos="1200150" algn="l"/>
              </a:tabLst>
            </a:pPr>
            <a:r>
              <a:rPr lang="en-US" sz="2800" b="1" dirty="0" smtClean="0"/>
              <a:t>are groups of people sharing a common heritage </a:t>
            </a:r>
            <a:br>
              <a:rPr lang="en-US" sz="2800" b="1" dirty="0" smtClean="0"/>
            </a:br>
            <a:r>
              <a:rPr lang="en-US" b="1" dirty="0" smtClean="0"/>
              <a:t>(and usually a common language)</a:t>
            </a:r>
            <a:endParaRPr lang="en-US" sz="2800" b="1" dirty="0" smtClean="0"/>
          </a:p>
        </p:txBody>
      </p:sp>
      <p:sp>
        <p:nvSpPr>
          <p:cNvPr id="37891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Main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ChangeArrowheads="1"/>
          </p:cNvSpPr>
          <p:nvPr/>
        </p:nvSpPr>
        <p:spPr bwMode="auto">
          <a:xfrm>
            <a:off x="3232514" y="5476024"/>
            <a:ext cx="2651687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  <a:latin typeface="Arial" charset="0"/>
              </a:rPr>
              <a:t>Sophie D. Coe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r>
              <a:rPr lang="en-US" i="1" dirty="0">
                <a:solidFill>
                  <a:srgbClr val="000000"/>
                </a:solidFill>
                <a:latin typeface="Arial" charset="0"/>
              </a:rPr>
              <a:t>America's First Cuisines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Arial" charset="0"/>
              </a:rPr>
              <a:t>Austin: University of </a:t>
            </a:r>
            <a:r>
              <a:rPr lang="en-US" sz="1000" dirty="0" err="1">
                <a:solidFill>
                  <a:srgbClr val="000000"/>
                </a:solidFill>
                <a:latin typeface="Arial" charset="0"/>
              </a:rPr>
              <a:t>Texax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 Press, 1994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14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7656" y="1999320"/>
            <a:ext cx="252024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2647258" y="6400833"/>
            <a:ext cx="42237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>
                <a:solidFill>
                  <a:srgbClr val="000000"/>
                </a:solidFill>
                <a:latin typeface="Arial" charset="0"/>
                <a:hlinkClick r:id="rId3"/>
              </a:rPr>
              <a:t>www.d.umn.edu/cla/faculty/troufs/anthfood/aftexts.html#title</a:t>
            </a:r>
            <a:endParaRPr kumimoji="1"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7658" y="1806581"/>
            <a:ext cx="1553630" cy="359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Aztec</a:t>
            </a:r>
          </a:p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Maya</a:t>
            </a:r>
          </a:p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Inca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f</a:t>
            </a:r>
            <a:r>
              <a:rPr lang="en-US" sz="2400" dirty="0" smtClean="0">
                <a:solidFill>
                  <a:srgbClr val="000000"/>
                </a:solidFill>
              </a:rPr>
              <a:t>or e.g.,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2436813" y="6526243"/>
            <a:ext cx="42734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1200">
                <a:solidFill>
                  <a:srgbClr val="FFFFFF"/>
                </a:solidFill>
                <a:hlinkClick r:id="rId2"/>
              </a:rPr>
              <a:t>www.d.umn.edu/cla/faculty/troufs/anth3618/matext.html#title</a:t>
            </a:r>
            <a:endParaRPr kumimoji="1" lang="en-US" sz="120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69515" y="129963"/>
            <a:ext cx="3011714" cy="83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for e.g., 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Text, The Maya, 8th Edition, Michael D. Co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21" y="962927"/>
            <a:ext cx="360947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436813" y="6526243"/>
            <a:ext cx="42734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1200">
                <a:solidFill>
                  <a:srgbClr val="FFFFFF"/>
                </a:solidFill>
                <a:hlinkClick r:id="rId2"/>
              </a:rPr>
              <a:t>www.d.umn.edu/cla/faculty/troufs/anth3618/matext.html#title</a:t>
            </a:r>
            <a:endParaRPr kumimoji="1" lang="en-US" sz="1200">
              <a:solidFill>
                <a:srgbClr val="FFFFFF"/>
              </a:solidFill>
            </a:endParaRP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24" y="1374996"/>
            <a:ext cx="75882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9121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f</a:t>
            </a:r>
            <a:r>
              <a:rPr lang="en-US" sz="2400" dirty="0" smtClean="0">
                <a:solidFill>
                  <a:srgbClr val="FFFFFF"/>
                </a:solidFill>
              </a:rPr>
              <a:t>or e.g.,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436813" y="6526243"/>
            <a:ext cx="42734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1200">
                <a:solidFill>
                  <a:srgbClr val="FFFFFF"/>
                </a:solidFill>
                <a:hlinkClick r:id="rId2"/>
              </a:rPr>
              <a:t>www.d.umn.edu/cla/faculty/troufs/anth3618/matext.html#title</a:t>
            </a:r>
            <a:endParaRPr kumimoji="1" lang="en-US" sz="1200">
              <a:solidFill>
                <a:srgbClr val="FFFFFF"/>
              </a:solidFill>
            </a:endParaRP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24" y="1374996"/>
            <a:ext cx="75882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31239" y="2343594"/>
            <a:ext cx="3783087" cy="4031873"/>
          </a:xfrm>
          <a:prstGeom prst="rect">
            <a:avLst/>
          </a:prstGeom>
          <a:solidFill>
            <a:schemeClr val="bg1"/>
          </a:solidFill>
          <a:ln w="76200">
            <a:solidFill>
              <a:srgbClr val="FFD961"/>
            </a:solidFill>
            <a:miter lim="800000"/>
            <a:headEnd/>
            <a:tailEnd/>
          </a:ln>
        </p:spPr>
        <p:txBody>
          <a:bodyPr wrap="none" lIns="228600" tIns="228600" rIns="228600" bIns="228600">
            <a:spAutoFit/>
          </a:bodyPr>
          <a:lstStyle/>
          <a:p>
            <a:pPr algn="ctr" eaLnBrk="0" hangingPunct="0"/>
            <a:r>
              <a:rPr kumimoji="1" lang="en-US" sz="2800" b="1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kumimoji="1" lang="en-US" sz="2800" b="1" dirty="0" smtClean="0">
                <a:solidFill>
                  <a:srgbClr val="000000"/>
                </a:solidFill>
                <a:latin typeface="Arial" charset="0"/>
              </a:rPr>
              <a:t>ut “Mexico”</a:t>
            </a:r>
          </a:p>
          <a:p>
            <a:pPr algn="ctr" eaLnBrk="0" hangingPunct="0"/>
            <a:r>
              <a:rPr kumimoji="1" lang="en-US" b="1" dirty="0" smtClean="0">
                <a:solidFill>
                  <a:srgbClr val="000000"/>
                </a:solidFill>
                <a:latin typeface="Arial" charset="0"/>
              </a:rPr>
              <a:t>includes </a:t>
            </a:r>
            <a:r>
              <a:rPr kumimoji="1" lang="en-US" sz="2800" b="1" i="1" dirty="0" smtClean="0">
                <a:solidFill>
                  <a:srgbClr val="000000"/>
                </a:solidFill>
                <a:latin typeface="Arial" charset="0"/>
              </a:rPr>
              <a:t>many</a:t>
            </a:r>
            <a:r>
              <a:rPr kumimoji="1"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n-US" b="1" dirty="0" smtClean="0">
                <a:solidFill>
                  <a:srgbClr val="000000"/>
                </a:solidFill>
                <a:latin typeface="Arial" charset="0"/>
              </a:rPr>
              <a:t>cultures . . .</a:t>
            </a:r>
          </a:p>
          <a:p>
            <a:pPr algn="ctr" eaLnBrk="0" hangingPunct="0"/>
            <a:r>
              <a:rPr kumimoji="1" lang="en-US" sz="2000" b="1" dirty="0" smtClean="0">
                <a:solidFill>
                  <a:srgbClr val="000000"/>
                </a:solidFill>
                <a:latin typeface="Arial" charset="0"/>
              </a:rPr>
              <a:t>Aztec</a:t>
            </a:r>
          </a:p>
          <a:p>
            <a:pPr algn="ctr" eaLnBrk="0" hangingPunct="0"/>
            <a:r>
              <a:rPr kumimoji="1" lang="en-US" sz="2000" b="1" dirty="0" smtClean="0">
                <a:solidFill>
                  <a:srgbClr val="000000"/>
                </a:solidFill>
                <a:latin typeface="Arial" charset="0"/>
              </a:rPr>
              <a:t>Toltec</a:t>
            </a:r>
          </a:p>
          <a:p>
            <a:pPr algn="ctr" eaLnBrk="0" hangingPunct="0"/>
            <a:r>
              <a:rPr kumimoji="1" lang="en-US" sz="2000" b="1" dirty="0" err="1" smtClean="0">
                <a:solidFill>
                  <a:srgbClr val="000000"/>
                </a:solidFill>
                <a:latin typeface="Arial" charset="0"/>
              </a:rPr>
              <a:t>Mixtec</a:t>
            </a:r>
            <a:endParaRPr kumimoji="1" lang="en-US" sz="2000" b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0" hangingPunct="0"/>
            <a:r>
              <a:rPr kumimoji="1" lang="en-US" sz="2000" b="1" dirty="0" err="1" smtClean="0">
                <a:solidFill>
                  <a:srgbClr val="000000"/>
                </a:solidFill>
                <a:latin typeface="Arial" charset="0"/>
              </a:rPr>
              <a:t>Totonac</a:t>
            </a:r>
            <a:endParaRPr kumimoji="1" lang="en-US" sz="2000" b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0" hangingPunct="0"/>
            <a:r>
              <a:rPr kumimoji="1" lang="en-US" sz="2000" b="1" dirty="0" err="1" smtClean="0">
                <a:solidFill>
                  <a:srgbClr val="000000"/>
                </a:solidFill>
                <a:latin typeface="Arial" charset="0"/>
              </a:rPr>
              <a:t>Tarascan</a:t>
            </a:r>
            <a:endParaRPr kumimoji="1" lang="en-US" sz="2000" b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0" hangingPunct="0"/>
            <a:r>
              <a:rPr kumimoji="1" lang="en-US" sz="2000" b="1" dirty="0" err="1" smtClean="0">
                <a:solidFill>
                  <a:srgbClr val="000000"/>
                </a:solidFill>
                <a:latin typeface="Arial" charset="0"/>
              </a:rPr>
              <a:t>Zapotec</a:t>
            </a:r>
            <a:endParaRPr kumimoji="1" lang="en-US" sz="2000" b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0" hangingPunct="0"/>
            <a:r>
              <a:rPr kumimoji="1" lang="en-US" sz="2000" b="1" dirty="0" smtClean="0">
                <a:solidFill>
                  <a:srgbClr val="000000"/>
                </a:solidFill>
                <a:latin typeface="Arial" charset="0"/>
              </a:rPr>
              <a:t>Olmec</a:t>
            </a:r>
          </a:p>
          <a:p>
            <a:pPr algn="ctr" eaLnBrk="0" hangingPunct="0"/>
            <a:r>
              <a:rPr kumimoji="1" lang="en-US" sz="2000" b="1" dirty="0" smtClean="0">
                <a:solidFill>
                  <a:srgbClr val="000000"/>
                </a:solidFill>
                <a:latin typeface="Arial" charset="0"/>
              </a:rPr>
              <a:t>Yaqui</a:t>
            </a:r>
          </a:p>
          <a:p>
            <a:pPr algn="ctr" eaLnBrk="0" hangingPunct="0"/>
            <a:r>
              <a:rPr kumimoji="1" lang="en-US" sz="1600" dirty="0" smtClean="0">
                <a:solidFill>
                  <a:srgbClr val="000000"/>
                </a:solidFill>
                <a:latin typeface="Arial" charset="0"/>
              </a:rPr>
              <a:t>and others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9121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f</a:t>
            </a:r>
            <a:r>
              <a:rPr lang="en-US" sz="2400" dirty="0" smtClean="0">
                <a:solidFill>
                  <a:srgbClr val="FFFFFF"/>
                </a:solidFill>
              </a:rPr>
              <a:t>or e.g.,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436813" y="6526243"/>
            <a:ext cx="42734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1200">
                <a:solidFill>
                  <a:srgbClr val="FFFFFF"/>
                </a:solidFill>
                <a:hlinkClick r:id="rId2"/>
              </a:rPr>
              <a:t>www.d.umn.edu/cla/faculty/troufs/anth3618/matext.html#title</a:t>
            </a:r>
            <a:endParaRPr kumimoji="1" lang="en-US" sz="1200">
              <a:solidFill>
                <a:srgbClr val="FFFFFF"/>
              </a:solidFill>
            </a:endParaRP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24" y="1374996"/>
            <a:ext cx="75882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003564" y="2343594"/>
            <a:ext cx="3438442" cy="3613490"/>
          </a:xfrm>
          <a:prstGeom prst="rect">
            <a:avLst/>
          </a:prstGeom>
          <a:solidFill>
            <a:schemeClr val="bg1"/>
          </a:solidFill>
          <a:ln w="76200">
            <a:solidFill>
              <a:srgbClr val="FFD961"/>
            </a:solidFill>
            <a:miter lim="800000"/>
            <a:headEnd/>
            <a:tailEnd/>
          </a:ln>
        </p:spPr>
        <p:txBody>
          <a:bodyPr wrap="none" lIns="228600" tIns="228600" rIns="228600" bIns="22860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kumimoji="1" lang="en-US" sz="2800" b="1" dirty="0" smtClean="0">
                <a:solidFill>
                  <a:srgbClr val="000000"/>
                </a:solidFill>
                <a:latin typeface="Arial" charset="0"/>
              </a:rPr>
              <a:t>more about this </a:t>
            </a:r>
          </a:p>
          <a:p>
            <a:pPr algn="ctr" eaLnBrk="0" hangingPunct="0">
              <a:lnSpc>
                <a:spcPct val="150000"/>
              </a:lnSpc>
            </a:pPr>
            <a:r>
              <a:rPr kumimoji="1" lang="en-US" sz="2800" b="1" dirty="0" smtClean="0">
                <a:solidFill>
                  <a:srgbClr val="000000"/>
                </a:solidFill>
                <a:latin typeface="Arial" charset="0"/>
              </a:rPr>
              <a:t>with </a:t>
            </a:r>
          </a:p>
          <a:p>
            <a:pPr algn="ctr" eaLnBrk="0" hangingPunct="0">
              <a:lnSpc>
                <a:spcPct val="150000"/>
              </a:lnSpc>
            </a:pPr>
            <a:r>
              <a:rPr kumimoji="1" lang="en-US" sz="2800" b="1" dirty="0" smtClean="0">
                <a:solidFill>
                  <a:srgbClr val="000000"/>
                </a:solidFill>
                <a:latin typeface="Arial" charset="0"/>
              </a:rPr>
              <a:t>“local cultures”</a:t>
            </a:r>
            <a:br>
              <a:rPr kumimoji="1" lang="en-US" sz="2800" b="1" dirty="0" smtClean="0">
                <a:solidFill>
                  <a:srgbClr val="000000"/>
                </a:solidFill>
                <a:latin typeface="Arial" charset="0"/>
              </a:rPr>
            </a:br>
            <a:r>
              <a:rPr kumimoji="1" lang="en-US" sz="2800" b="1" dirty="0" smtClean="0">
                <a:solidFill>
                  <a:srgbClr val="000000"/>
                </a:solidFill>
                <a:latin typeface="Arial" charset="0"/>
              </a:rPr>
              <a:t>(“</a:t>
            </a:r>
            <a:r>
              <a:rPr kumimoji="1" lang="en-US" sz="2800" b="1" dirty="0" err="1" smtClean="0">
                <a:solidFill>
                  <a:srgbClr val="000000"/>
                </a:solidFill>
                <a:latin typeface="Arial" charset="0"/>
              </a:rPr>
              <a:t>microcultures</a:t>
            </a:r>
            <a:r>
              <a:rPr kumimoji="1" lang="en-US" sz="2800" b="1" dirty="0" smtClean="0">
                <a:solidFill>
                  <a:srgbClr val="000000"/>
                </a:solidFill>
                <a:latin typeface="Arial" charset="0"/>
              </a:rPr>
              <a:t>”)</a:t>
            </a:r>
          </a:p>
          <a:p>
            <a:pPr algn="ctr" eaLnBrk="0" hangingPunct="0">
              <a:lnSpc>
                <a:spcPct val="150000"/>
              </a:lnSpc>
            </a:pPr>
            <a:r>
              <a:rPr kumimoji="1" lang="en-US" sz="2800" b="1" dirty="0" smtClean="0">
                <a:solidFill>
                  <a:srgbClr val="000000"/>
                </a:solidFill>
                <a:latin typeface="Arial" charset="0"/>
              </a:rPr>
              <a:t>below</a:t>
            </a:r>
            <a:endParaRPr kumimoji="1"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9121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f</a:t>
            </a:r>
            <a:r>
              <a:rPr lang="en-US" sz="2400" dirty="0" smtClean="0">
                <a:solidFill>
                  <a:srgbClr val="FFFFFF"/>
                </a:solidFill>
              </a:rPr>
              <a:t>or e.g.,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2400300" indent="-2400300" algn="ctr" eaLnBrk="0" hangingPunct="0"/>
            <a:endParaRPr kumimoji="1" lang="en-US" sz="7200" b="1" i="1" dirty="0">
              <a:solidFill>
                <a:srgbClr val="FFFFFF"/>
              </a:solidFill>
              <a:latin typeface="Arial" charset="0"/>
            </a:endParaRPr>
          </a:p>
          <a:p>
            <a:pPr marL="2400300" indent="-2400300" algn="ctr" eaLnBrk="0" hangingPunct="0"/>
            <a:endParaRPr kumimoji="1" lang="en-US" sz="36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07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6" y="-14514"/>
            <a:ext cx="9137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384259" y="5879462"/>
            <a:ext cx="2341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University of Minnesota Duluth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406027" y="6118940"/>
            <a:ext cx="2341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Tim Roufs   © 2010-2013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804987" y="6341522"/>
            <a:ext cx="35409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sz="1200" dirty="0">
                <a:solidFill>
                  <a:srgbClr val="FFFFFF"/>
                </a:solidFill>
                <a:latin typeface="Arial" charset="0"/>
                <a:hlinkClick r:id="rId4"/>
              </a:rPr>
              <a:t>http://</a:t>
            </a:r>
            <a:r>
              <a:rPr kumimoji="1" lang="en-US" sz="1200" dirty="0" smtClean="0">
                <a:solidFill>
                  <a:srgbClr val="FFFFFF"/>
                </a:solidFill>
                <a:latin typeface="Arial" charset="0"/>
                <a:hlinkClick r:id="rId4"/>
              </a:rPr>
              <a:t>www.d.umn.edu/cla/faculty/troufs/anth1602/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7086602" y="5945395"/>
            <a:ext cx="2057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0"/>
              </a:spcBef>
              <a:buClr>
                <a:schemeClr val="hlink"/>
              </a:buClr>
            </a:pP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"</a:t>
            </a:r>
            <a:r>
              <a:rPr kumimoji="1" lang="en-US" sz="1200" b="1" i="1" kern="0" dirty="0" err="1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Selam</a:t>
            </a: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" </a:t>
            </a:r>
          </a:p>
          <a:p>
            <a:pPr marL="342900" lvl="0" indent="-342900" algn="ctr">
              <a:spcBef>
                <a:spcPts val="0"/>
              </a:spcBef>
              <a:buClr>
                <a:schemeClr val="hlink"/>
              </a:buClr>
            </a:pP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aka "Lucy's Baby”</a:t>
            </a:r>
            <a:endParaRPr kumimoji="1" 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642258" y="2723223"/>
            <a:ext cx="7848600" cy="29823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1" lang="en-US" sz="4800" b="1" i="1" u="none" strike="noStrike" kern="0" cap="none" spc="0" normalizeH="0" baseline="0" noProof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Main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1" lang="en-US" sz="4800" b="1" i="1" u="none" strike="noStrike" kern="0" cap="none" spc="0" normalizeH="0" baseline="0" noProof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Characteristics of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1" lang="en-US" sz="4800" b="1" i="1" u="none" strike="noStrike" kern="0" cap="none" spc="0" normalizeH="0" baseline="0" noProof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Anthropology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1" lang="en-US" sz="100" b="1" i="1" u="none" strike="noStrike" kern="0" cap="none" spc="0" normalizeH="0" baseline="0" noProof="0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1" lang="en-US" sz="2400" b="1" i="1" u="none" strike="noStrike" kern="0" cap="none" spc="0" normalizeH="0" baseline="0" noProof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Prehistoric Cultures</a:t>
            </a:r>
            <a:endParaRPr kumimoji="1" 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825752"/>
            <a:ext cx="4514850" cy="2702278"/>
          </a:xfrm>
        </p:spPr>
        <p:txBody>
          <a:bodyPr wrap="square">
            <a:spAutoFit/>
          </a:bodyPr>
          <a:lstStyle/>
          <a:p>
            <a:pPr marL="0" indent="0" eaLnBrk="1" hangingPunct="1">
              <a:tabLst>
                <a:tab pos="685800" algn="l"/>
                <a:tab pos="1200150" algn="l"/>
              </a:tabLst>
            </a:pPr>
            <a:r>
              <a:rPr lang="en-US" sz="4000" b="1" dirty="0" smtClean="0"/>
              <a:t> </a:t>
            </a:r>
            <a:r>
              <a:rPr lang="en-US" sz="4400" b="1" dirty="0" smtClean="0"/>
              <a:t>“culture</a:t>
            </a:r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r>
              <a:rPr lang="en-US" sz="4400" b="1" dirty="0" smtClean="0"/>
              <a:t>”</a:t>
            </a:r>
            <a:endParaRPr lang="en-US" sz="4000" b="1" dirty="0" smtClean="0"/>
          </a:p>
          <a:p>
            <a:pPr marL="1257300" lvl="2" eaLnBrk="1" hangingPunct="1">
              <a:lnSpc>
                <a:spcPct val="200000"/>
              </a:lnSpc>
              <a:tabLst>
                <a:tab pos="685800" algn="l"/>
                <a:tab pos="1200150" algn="l"/>
              </a:tabLst>
            </a:pPr>
            <a:r>
              <a:rPr lang="en-US" sz="2800" b="1" dirty="0" smtClean="0"/>
              <a:t>are “integrated”</a:t>
            </a:r>
          </a:p>
          <a:p>
            <a:pPr marL="114300" lvl="2" indent="-114300" algn="ctr" eaLnBrk="1" hangingPunct="1">
              <a:buNone/>
            </a:pPr>
            <a:r>
              <a:rPr lang="en-US" sz="2000" b="1" dirty="0" smtClean="0"/>
              <a:t>	-- an idea that was pioneered and emphasized by the “pioneer” anthropologist Ruth Benedict</a:t>
            </a:r>
          </a:p>
        </p:txBody>
      </p:sp>
      <p:sp>
        <p:nvSpPr>
          <p:cNvPr id="37891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Main Characteristics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04" y="2452688"/>
            <a:ext cx="2500313" cy="3124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624532" y="5602288"/>
            <a:ext cx="2706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Ruth Fulton Benedict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1887-1948</a:t>
            </a:r>
          </a:p>
          <a:p>
            <a:pPr algn="ctr"/>
            <a:r>
              <a:rPr lang="en-US" sz="1200" i="1" dirty="0">
                <a:solidFill>
                  <a:srgbClr val="000000"/>
                </a:solidFill>
              </a:rPr>
              <a:t>Patterns of Culture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1934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04" y="2452688"/>
            <a:ext cx="2500313" cy="3124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07874" name="Rectangle 6"/>
          <p:cNvSpPr>
            <a:spLocks noChangeArrowheads="1"/>
          </p:cNvSpPr>
          <p:nvPr/>
        </p:nvSpPr>
        <p:spPr bwMode="auto">
          <a:xfrm>
            <a:off x="5624532" y="5602288"/>
            <a:ext cx="2706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Ruth Fulton Benedict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1887-1948</a:t>
            </a:r>
          </a:p>
          <a:p>
            <a:pPr algn="ctr"/>
            <a:r>
              <a:rPr lang="en-US" sz="1200" i="1" dirty="0">
                <a:solidFill>
                  <a:srgbClr val="000000"/>
                </a:solidFill>
              </a:rPr>
              <a:t>Patterns of Culture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1934</a:t>
            </a:r>
          </a:p>
        </p:txBody>
      </p:sp>
      <p:pic>
        <p:nvPicPr>
          <p:cNvPr id="2078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687388"/>
            <a:ext cx="38401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12800" y="2825758"/>
            <a:ext cx="7378700" cy="2733056"/>
          </a:xfrm>
        </p:spPr>
        <p:txBody>
          <a:bodyPr wrap="square">
            <a:spAutoFit/>
          </a:bodyPr>
          <a:lstStyle/>
          <a:p>
            <a:pPr marL="0" indent="0" eaLnBrk="1" hangingPunct="1">
              <a:tabLst>
                <a:tab pos="685800" algn="l"/>
                <a:tab pos="1200150" algn="l"/>
              </a:tabLst>
            </a:pPr>
            <a:r>
              <a:rPr lang="en-US" sz="4000" b="1" dirty="0" smtClean="0">
                <a:solidFill>
                  <a:schemeClr val="accent5">
                    <a:lumMod val="9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accent5">
                    <a:lumMod val="90000"/>
                  </a:schemeClr>
                </a:solidFill>
              </a:rPr>
              <a:t>“cultures”</a:t>
            </a:r>
            <a:endParaRPr lang="en-US" sz="4000" b="1" dirty="0" smtClean="0">
              <a:solidFill>
                <a:schemeClr val="accent5">
                  <a:lumMod val="90000"/>
                </a:schemeClr>
              </a:solidFill>
            </a:endParaRPr>
          </a:p>
          <a:p>
            <a:pPr marL="1257300" lvl="2" eaLnBrk="1" hangingPunct="1">
              <a:lnSpc>
                <a:spcPct val="150000"/>
              </a:lnSpc>
              <a:tabLst>
                <a:tab pos="685800" algn="l"/>
                <a:tab pos="1200150" algn="l"/>
              </a:tabLst>
            </a:pPr>
            <a:r>
              <a:rPr lang="en-US" sz="2800" b="1" dirty="0" smtClean="0">
                <a:solidFill>
                  <a:schemeClr val="accent1"/>
                </a:solidFill>
              </a:rPr>
              <a:t>are integrated</a:t>
            </a:r>
          </a:p>
          <a:p>
            <a:pPr marL="1257300" lvl="2" eaLnBrk="1" hangingPunct="1">
              <a:spcBef>
                <a:spcPts val="0"/>
              </a:spcBef>
              <a:tabLst>
                <a:tab pos="685800" algn="l"/>
                <a:tab pos="1200150" algn="l"/>
              </a:tabLst>
            </a:pPr>
            <a:r>
              <a:rPr lang="en-US" sz="2800" b="1" dirty="0" smtClean="0">
                <a:solidFill>
                  <a:srgbClr val="000000"/>
                </a:solidFill>
              </a:rPr>
              <a:t>Interact  and change</a:t>
            </a:r>
          </a:p>
          <a:p>
            <a:pPr marL="1714500" lvl="3" eaLnBrk="1" hangingPunct="1">
              <a:spcBef>
                <a:spcPts val="0"/>
              </a:spcBef>
              <a:tabLst>
                <a:tab pos="685800" algn="l"/>
                <a:tab pos="1200150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the idea that some cultures  </a:t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000000"/>
                </a:solidFill>
              </a:rPr>
              <a:t>(like “hunting and gathering” cultures, or the Amish) </a:t>
            </a:r>
            <a:r>
              <a:rPr lang="en-US" sz="1800" b="1" dirty="0" smtClean="0">
                <a:solidFill>
                  <a:srgbClr val="000000"/>
                </a:solidFill>
              </a:rPr>
              <a:t/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do not change is not correct</a:t>
            </a:r>
          </a:p>
        </p:txBody>
      </p:sp>
      <p:sp>
        <p:nvSpPr>
          <p:cNvPr id="327682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DAEDEF">
                    <a:lumMod val="90000"/>
                  </a:srgbClr>
                </a:solidFill>
                <a:latin typeface="Arial" charset="0"/>
              </a:rPr>
              <a:t>Main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798513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tx1"/>
                </a:solidFill>
              </a:rPr>
              <a:t>The Concept of Culture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42" y="2452693"/>
            <a:ext cx="7329487" cy="3564053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tabLst>
                <a:tab pos="0" algn="l"/>
              </a:tabLst>
            </a:pPr>
            <a:r>
              <a:rPr lang="en-US" b="1" i="1" dirty="0" err="1" smtClean="0">
                <a:solidFill>
                  <a:srgbClr val="FF1B36"/>
                </a:solidFill>
              </a:rPr>
              <a:t>Microculture</a:t>
            </a:r>
            <a:endParaRPr lang="en-US" b="1" i="1" dirty="0" smtClean="0">
              <a:solidFill>
                <a:srgbClr val="FF1B36"/>
              </a:solidFill>
            </a:endParaRPr>
          </a:p>
          <a:p>
            <a:pPr eaLnBrk="1" hangingPunct="1">
              <a:lnSpc>
                <a:spcPct val="30000"/>
              </a:lnSpc>
              <a:tabLst>
                <a:tab pos="0" algn="l"/>
              </a:tabLst>
            </a:pPr>
            <a:endParaRPr lang="en-US" b="1" i="1" dirty="0" smtClean="0">
              <a:solidFill>
                <a:srgbClr val="FF1B36"/>
              </a:solidFill>
            </a:endParaRPr>
          </a:p>
          <a:p>
            <a:pPr lvl="1" eaLnBrk="1" hangingPunct="1">
              <a:lnSpc>
                <a:spcPct val="110000"/>
              </a:lnSpc>
              <a:tabLst>
                <a:tab pos="0" algn="l"/>
              </a:tabLst>
            </a:pPr>
            <a:r>
              <a:rPr lang="en-US" sz="2400" b="1" dirty="0" smtClean="0"/>
              <a:t>are smaller groups with distinct pattern of learned and shared behavior and thinking found within larger cultures such as ethnic groups in localized regions</a:t>
            </a:r>
          </a:p>
          <a:p>
            <a:pPr lvl="1" eaLnBrk="1" hangingPunct="1">
              <a:lnSpc>
                <a:spcPct val="110000"/>
              </a:lnSpc>
              <a:tabLst>
                <a:tab pos="0" algn="l"/>
              </a:tabLst>
            </a:pPr>
            <a:endParaRPr lang="en-US" sz="1600" b="1" dirty="0" smtClean="0"/>
          </a:p>
          <a:p>
            <a:pPr lvl="1" eaLnBrk="1" hangingPunct="1">
              <a:tabLst>
                <a:tab pos="0" algn="l"/>
              </a:tabLst>
            </a:pPr>
            <a:r>
              <a:rPr lang="en-US" sz="2400" b="1" dirty="0" smtClean="0"/>
              <a:t>some people like to think of these as </a:t>
            </a:r>
            <a:br>
              <a:rPr lang="en-US" sz="2400" b="1" dirty="0" smtClean="0"/>
            </a:br>
            <a:r>
              <a:rPr lang="en-US" sz="2400" b="1" dirty="0" smtClean="0"/>
              <a:t>“local cultures”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798513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tx1"/>
                </a:solidFill>
              </a:rPr>
              <a:t>The Concept of Culture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42" y="2452693"/>
            <a:ext cx="7329487" cy="3687163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tabLst>
                <a:tab pos="0" algn="l"/>
              </a:tabLst>
            </a:pPr>
            <a:r>
              <a:rPr lang="en-US" b="1" i="1" dirty="0" err="1" smtClean="0">
                <a:solidFill>
                  <a:srgbClr val="FF1B36"/>
                </a:solidFill>
              </a:rPr>
              <a:t>Microculture</a:t>
            </a:r>
            <a:endParaRPr lang="en-US" b="1" i="1" dirty="0" smtClean="0">
              <a:solidFill>
                <a:srgbClr val="FF1B36"/>
              </a:solidFill>
            </a:endParaRPr>
          </a:p>
          <a:p>
            <a:pPr eaLnBrk="1" hangingPunct="1">
              <a:lnSpc>
                <a:spcPct val="30000"/>
              </a:lnSpc>
              <a:tabLst>
                <a:tab pos="0" algn="l"/>
              </a:tabLst>
            </a:pPr>
            <a:endParaRPr lang="en-US" b="1" i="1" dirty="0" smtClean="0">
              <a:solidFill>
                <a:srgbClr val="FF1B36"/>
              </a:solidFill>
            </a:endParaRPr>
          </a:p>
          <a:p>
            <a:pPr lvl="1" eaLnBrk="1" hangingPunct="1">
              <a:lnSpc>
                <a:spcPct val="110000"/>
              </a:lnSpc>
              <a:tabLst>
                <a:tab pos="0" algn="l"/>
              </a:tabLst>
            </a:pPr>
            <a:r>
              <a:rPr lang="en-US" sz="2400" b="1" dirty="0" smtClean="0">
                <a:solidFill>
                  <a:srgbClr val="BADDE1"/>
                </a:solidFill>
              </a:rPr>
              <a:t>are smaller groups with distinct pattern of learned and shared behavior and thinking found within larger cultures such as ethnic groups in localized regions</a:t>
            </a:r>
          </a:p>
          <a:p>
            <a:pPr lvl="1" eaLnBrk="1" hangingPunct="1">
              <a:lnSpc>
                <a:spcPct val="110000"/>
              </a:lnSpc>
              <a:tabLst>
                <a:tab pos="0" algn="l"/>
              </a:tabLst>
            </a:pPr>
            <a:endParaRPr lang="en-US" sz="1600" b="1" dirty="0" smtClean="0">
              <a:solidFill>
                <a:srgbClr val="BADDE1"/>
              </a:solidFill>
            </a:endParaRPr>
          </a:p>
          <a:p>
            <a:pPr lvl="1" eaLnBrk="1" hangingPunct="1">
              <a:tabLst>
                <a:tab pos="0" algn="l"/>
              </a:tabLst>
            </a:pPr>
            <a:r>
              <a:rPr lang="en-US" sz="2400" b="1" dirty="0" smtClean="0">
                <a:solidFill>
                  <a:srgbClr val="BADDE1"/>
                </a:solidFill>
              </a:rPr>
              <a:t>some people like to think of these as </a:t>
            </a:r>
            <a:br>
              <a:rPr lang="en-US" sz="2400" b="1" dirty="0" smtClean="0">
                <a:solidFill>
                  <a:srgbClr val="BADDE1"/>
                </a:solidFill>
              </a:rPr>
            </a:br>
            <a:r>
              <a:rPr lang="en-US" sz="3200" b="1" dirty="0" smtClean="0"/>
              <a:t>“local cultures”</a:t>
            </a:r>
            <a:endParaRPr lang="en-US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6750" y="2903598"/>
            <a:ext cx="7772400" cy="1754326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every region has its own </a:t>
            </a:r>
            <a:br>
              <a:rPr lang="en-US" sz="3600" b="1" dirty="0" smtClean="0">
                <a:solidFill>
                  <a:srgbClr val="000000"/>
                </a:solidFill>
                <a:latin typeface="Arial"/>
              </a:rPr>
            </a:br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local cultures, </a:t>
            </a:r>
            <a:br>
              <a:rPr lang="en-US" sz="3600" b="1" dirty="0" smtClean="0">
                <a:solidFill>
                  <a:srgbClr val="000000"/>
                </a:solidFill>
                <a:latin typeface="Arial"/>
              </a:rPr>
            </a:br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or </a:t>
            </a:r>
            <a:r>
              <a:rPr lang="en-US" sz="3600" b="1" dirty="0" err="1" smtClean="0">
                <a:solidFill>
                  <a:srgbClr val="000000"/>
                </a:solidFill>
                <a:latin typeface="Arial"/>
              </a:rPr>
              <a:t>microcultures</a:t>
            </a:r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 . .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1538" y="714379"/>
            <a:ext cx="7372350" cy="5675313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4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“units of analysis” may include: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endParaRPr lang="en-US" sz="2800" b="1" dirty="0" smtClean="0">
              <a:solidFill>
                <a:schemeClr val="accent5">
                  <a:lumMod val="90000"/>
                </a:schemeClr>
              </a:solidFill>
              <a:latin typeface="Verdana" pitchFamily="34" charset="0"/>
            </a:endParaRPr>
          </a:p>
          <a:p>
            <a:pPr marL="865188" lvl="1" indent="-407988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one person</a:t>
            </a:r>
            <a:endParaRPr lang="en-US" sz="1800" dirty="0" smtClean="0">
              <a:solidFill>
                <a:schemeClr val="accent5">
                  <a:lumMod val="90000"/>
                </a:schemeClr>
              </a:solidFill>
              <a:latin typeface="Verdana" pitchFamily="34" charset="0"/>
            </a:endParaRPr>
          </a:p>
          <a:p>
            <a:pPr marL="865188" lvl="1" indent="-407988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the family</a:t>
            </a:r>
            <a:endParaRPr lang="en-US" sz="1600" dirty="0" smtClean="0">
              <a:solidFill>
                <a:schemeClr val="accent5">
                  <a:lumMod val="90000"/>
                </a:schemeClr>
              </a:solidFill>
              <a:latin typeface="Verdana" pitchFamily="34" charset="0"/>
            </a:endParaRPr>
          </a:p>
          <a:p>
            <a:pPr marL="865188" lvl="1" indent="-407988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the community</a:t>
            </a:r>
          </a:p>
          <a:p>
            <a:pPr marL="865188" lvl="1" indent="-407988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a region</a:t>
            </a:r>
          </a:p>
          <a:p>
            <a:pPr marL="865188" lvl="1" indent="-407988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“culture area”</a:t>
            </a:r>
          </a:p>
          <a:p>
            <a:pPr marL="865188" lvl="1" indent="-407988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a culture / “subculture”</a:t>
            </a:r>
          </a:p>
          <a:p>
            <a:pPr marL="1208088" lvl="2" eaLnBrk="1" hangingPunct="1">
              <a:lnSpc>
                <a:spcPct val="90000"/>
              </a:lnSpc>
              <a:defRPr/>
            </a:pPr>
            <a:r>
              <a:rPr lang="en-US" sz="1800" b="1" dirty="0" smtClean="0">
                <a:latin typeface="Verdana" pitchFamily="34" charset="0"/>
              </a:rPr>
              <a:t>Ancient Middle America</a:t>
            </a:r>
          </a:p>
          <a:p>
            <a:pPr marL="1665288" lvl="3" eaLnBrk="1" hangingPunct="1">
              <a:lnSpc>
                <a:spcPct val="90000"/>
              </a:lnSpc>
              <a:defRPr/>
            </a:pPr>
            <a:r>
              <a:rPr lang="en-US" sz="1400" b="1" dirty="0" err="1" smtClean="0">
                <a:latin typeface="Verdana" pitchFamily="34" charset="0"/>
              </a:rPr>
              <a:t>Chamula</a:t>
            </a:r>
            <a:endParaRPr lang="en-US" sz="1400" b="1" dirty="0" smtClean="0">
              <a:latin typeface="Verdana" pitchFamily="34" charset="0"/>
            </a:endParaRPr>
          </a:p>
          <a:p>
            <a:pPr marL="1665288" lvl="3" eaLnBrk="1" hangingPunct="1">
              <a:lnSpc>
                <a:spcPct val="90000"/>
              </a:lnSpc>
              <a:defRPr/>
            </a:pPr>
            <a:r>
              <a:rPr lang="en-US" sz="1400" b="1" dirty="0" err="1" smtClean="0">
                <a:latin typeface="Verdana" pitchFamily="34" charset="0"/>
              </a:rPr>
              <a:t>Lancandon</a:t>
            </a:r>
            <a:endParaRPr lang="en-US" sz="1400" b="1" dirty="0" smtClean="0">
              <a:latin typeface="Verdana" pitchFamily="34" charset="0"/>
            </a:endParaRPr>
          </a:p>
          <a:p>
            <a:pPr marL="1665288" lvl="3" eaLnBrk="1" hangingPunct="1">
              <a:lnSpc>
                <a:spcPct val="90000"/>
              </a:lnSpc>
              <a:defRPr/>
            </a:pPr>
            <a:r>
              <a:rPr lang="en-US" sz="1400" b="1" dirty="0" err="1" smtClean="0">
                <a:latin typeface="Verdana" pitchFamily="34" charset="0"/>
              </a:rPr>
              <a:t>Tzotzil</a:t>
            </a:r>
            <a:endParaRPr lang="en-US" sz="1400" b="1" dirty="0" smtClean="0">
              <a:latin typeface="Verdana" pitchFamily="34" charset="0"/>
            </a:endParaRPr>
          </a:p>
          <a:p>
            <a:pPr marL="1665288" lvl="3" eaLnBrk="1" hangingPunct="1">
              <a:lnSpc>
                <a:spcPct val="90000"/>
              </a:lnSpc>
              <a:defRPr/>
            </a:pPr>
            <a:r>
              <a:rPr lang="en-US" sz="1400" b="1" dirty="0" err="1" smtClean="0">
                <a:latin typeface="Verdana" pitchFamily="34" charset="0"/>
              </a:rPr>
              <a:t>Tzeltal</a:t>
            </a:r>
            <a:endParaRPr lang="en-US" sz="1400" b="1" dirty="0" smtClean="0">
              <a:latin typeface="Verdana" pitchFamily="34" charset="0"/>
            </a:endParaRPr>
          </a:p>
          <a:p>
            <a:pPr marL="1665288" lvl="3" eaLnBrk="1" hangingPunct="1">
              <a:lnSpc>
                <a:spcPct val="90000"/>
              </a:lnSpc>
              <a:defRPr/>
            </a:pPr>
            <a:r>
              <a:rPr lang="en-US" sz="1400" b="1" dirty="0" err="1" smtClean="0">
                <a:latin typeface="Verdana" pitchFamily="34" charset="0"/>
              </a:rPr>
              <a:t>Zoque</a:t>
            </a:r>
            <a:endParaRPr lang="en-US" sz="1400" b="1" dirty="0" smtClean="0">
              <a:latin typeface="Verdana" pitchFamily="34" charset="0"/>
            </a:endParaRPr>
          </a:p>
        </p:txBody>
      </p:sp>
      <p:sp>
        <p:nvSpPr>
          <p:cNvPr id="360450" name="TextBox 4"/>
          <p:cNvSpPr txBox="1">
            <a:spLocks noChangeArrowheads="1"/>
          </p:cNvSpPr>
          <p:nvPr/>
        </p:nvSpPr>
        <p:spPr bwMode="auto">
          <a:xfrm>
            <a:off x="3092028" y="5108345"/>
            <a:ext cx="24241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Font typeface="Arial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 Yaqui</a:t>
            </a:r>
          </a:p>
          <a:p>
            <a:pPr lvl="2">
              <a:buFont typeface="Arial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Verdana" pitchFamily="34" charset="0"/>
              </a:rPr>
              <a:t>Otomi</a:t>
            </a:r>
            <a:endParaRPr lang="en-US" sz="1400" b="1" dirty="0">
              <a:solidFill>
                <a:srgbClr val="000000"/>
              </a:solidFill>
              <a:latin typeface="Verdana" pitchFamily="34" charset="0"/>
            </a:endParaRPr>
          </a:p>
          <a:p>
            <a:pPr lvl="2">
              <a:buFont typeface="Arial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Verdana" pitchFamily="34" charset="0"/>
              </a:rPr>
              <a:t>Tarascan</a:t>
            </a:r>
            <a:endParaRPr lang="en-US" sz="1400" b="1" dirty="0">
              <a:solidFill>
                <a:srgbClr val="000000"/>
              </a:solidFill>
              <a:latin typeface="Verdana" pitchFamily="34" charset="0"/>
            </a:endParaRPr>
          </a:p>
          <a:p>
            <a:pPr lvl="2">
              <a:buFont typeface="Arial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Verdana" pitchFamily="34" charset="0"/>
              </a:rPr>
              <a:t>Mixtec</a:t>
            </a:r>
            <a:endParaRPr lang="en-US" sz="1400" b="1" dirty="0">
              <a:solidFill>
                <a:srgbClr val="000000"/>
              </a:solidFill>
              <a:latin typeface="Verdana" pitchFamily="34" charset="0"/>
            </a:endParaRPr>
          </a:p>
          <a:p>
            <a:pPr lvl="2">
              <a:buFont typeface="Arial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Verdana" pitchFamily="34" charset="0"/>
              </a:rPr>
              <a:t>Zapotec</a:t>
            </a:r>
            <a:endParaRPr lang="en-US" sz="1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0451" name="TextBox 5"/>
          <p:cNvSpPr txBox="1">
            <a:spLocks noChangeArrowheads="1"/>
          </p:cNvSpPr>
          <p:nvPr/>
        </p:nvSpPr>
        <p:spPr bwMode="auto">
          <a:xfrm>
            <a:off x="4688139" y="5058461"/>
            <a:ext cx="26781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buFont typeface="Arial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</a:rPr>
              <a:t> Olmec </a:t>
            </a:r>
            <a:endParaRPr lang="en-US" sz="1400" b="1" dirty="0">
              <a:solidFill>
                <a:srgbClr val="000000"/>
              </a:solidFill>
              <a:latin typeface="Verdana" pitchFamily="34" charset="0"/>
            </a:endParaRPr>
          </a:p>
          <a:p>
            <a:pPr lvl="2">
              <a:buFont typeface="Arial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 Toltec</a:t>
            </a:r>
          </a:p>
          <a:p>
            <a:pPr lvl="2">
              <a:buFont typeface="Arial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 Aztec</a:t>
            </a:r>
          </a:p>
          <a:p>
            <a:pPr lvl="2">
              <a:buFont typeface="Arial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Verdana" pitchFamily="34" charset="0"/>
              </a:rPr>
              <a:t>Teotihuacanos</a:t>
            </a:r>
            <a:endParaRPr lang="en-US" sz="1400" b="1" dirty="0">
              <a:solidFill>
                <a:srgbClr val="000000"/>
              </a:solidFill>
              <a:latin typeface="Verdana" pitchFamily="34" charset="0"/>
            </a:endParaRPr>
          </a:p>
          <a:p>
            <a:pPr lvl="2">
              <a:buFont typeface="Arial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Verdana" pitchFamily="34" charset="0"/>
              </a:rPr>
              <a:t>Tarahumara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0144" y="2293035"/>
            <a:ext cx="7315200" cy="193899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for e.g.,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Prehistoric Middle America 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has all of these cultures . . . 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and more . . .</a:t>
            </a:r>
            <a:endParaRPr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93379" y="6539076"/>
            <a:ext cx="59602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3"/>
              </a:rPr>
              <a:t>http://en.wikipedia.org/wiki/Indigenous_peoples_of_Mexico#Indigenous_groups_with_a_population_of_more_than_100.2C000</a:t>
            </a:r>
            <a:endParaRPr lang="en-US" sz="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2" y="905555"/>
            <a:ext cx="7772400" cy="523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034067" y="27720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indigenous </a:t>
            </a:r>
            <a:r>
              <a:rPr lang="en-US" b="1" dirty="0"/>
              <a:t>groups </a:t>
            </a:r>
            <a:endParaRPr lang="en-US" b="1" dirty="0" smtClean="0"/>
          </a:p>
          <a:p>
            <a:pPr algn="ctr"/>
            <a:r>
              <a:rPr lang="en-US" b="1" dirty="0" smtClean="0"/>
              <a:t>with </a:t>
            </a:r>
            <a:r>
              <a:rPr lang="en-US" b="1" dirty="0"/>
              <a:t>a population </a:t>
            </a:r>
            <a:endParaRPr lang="en-US" b="1" dirty="0" smtClean="0"/>
          </a:p>
          <a:p>
            <a:pPr algn="ctr"/>
            <a:r>
              <a:rPr lang="en-US" b="1" dirty="0" smtClean="0"/>
              <a:t>of </a:t>
            </a:r>
            <a:r>
              <a:rPr lang="en-US" b="1" dirty="0"/>
              <a:t>more than 100,000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93379" y="6539076"/>
            <a:ext cx="59602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3"/>
              </a:rPr>
              <a:t>http://en.wikipedia.org/wiki/Indigenous_peoples_of_Mexico#Indigenous_groups_with_a_population_of_more_than_100.2C000</a:t>
            </a:r>
            <a:endParaRPr lang="en-US" sz="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2" y="905555"/>
            <a:ext cx="7772400" cy="523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4310742" y="4005040"/>
            <a:ext cx="3018971" cy="2134503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4067" y="27720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indigenous </a:t>
            </a:r>
            <a:r>
              <a:rPr lang="en-US" b="1" dirty="0"/>
              <a:t>groups </a:t>
            </a:r>
            <a:endParaRPr lang="en-US" b="1" dirty="0" smtClean="0"/>
          </a:p>
          <a:p>
            <a:pPr algn="ctr"/>
            <a:r>
              <a:rPr lang="en-US" b="1" dirty="0" smtClean="0"/>
              <a:t>with </a:t>
            </a:r>
            <a:r>
              <a:rPr lang="en-US" b="1" dirty="0"/>
              <a:t>a population </a:t>
            </a:r>
            <a:endParaRPr lang="en-US" b="1" dirty="0" smtClean="0"/>
          </a:p>
          <a:p>
            <a:pPr algn="ctr"/>
            <a:r>
              <a:rPr lang="en-US" b="1" dirty="0" smtClean="0"/>
              <a:t>of </a:t>
            </a:r>
            <a:r>
              <a:rPr lang="en-US" b="1" dirty="0"/>
              <a:t>more than 100,000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869" y="256955"/>
            <a:ext cx="8229600" cy="633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726937" y="6539076"/>
            <a:ext cx="16754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4"/>
              </a:rPr>
              <a:t>http://en.wikipedia.org/wiki/Aztec</a:t>
            </a:r>
            <a:endParaRPr lang="en-US" sz="8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57750" y="3872345"/>
            <a:ext cx="3531969" cy="400110"/>
          </a:xfrm>
          <a:prstGeom prst="rect">
            <a:avLst/>
          </a:prstGeom>
          <a:solidFill>
            <a:srgbClr val="FBFAE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Aztec “Triple Alliance” . .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04699" y="600794"/>
            <a:ext cx="69088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en-US" sz="2400" b="1" dirty="0">
                <a:solidFill>
                  <a:srgbClr val="FFFFFF"/>
                </a:solidFill>
                <a:latin typeface="Arial" charset="0"/>
              </a:rPr>
              <a:t>y</a:t>
            </a:r>
            <a:r>
              <a:rPr kumimoji="1" lang="en-US" sz="2400" b="1" dirty="0" smtClean="0">
                <a:solidFill>
                  <a:srgbClr val="FFFFFF"/>
                </a:solidFill>
                <a:latin typeface="Arial" charset="0"/>
              </a:rPr>
              <a:t>ou’ve seen these listed in the </a:t>
            </a:r>
            <a:br>
              <a:rPr kumimoji="1" lang="en-US" sz="2400" b="1" dirty="0" smtClean="0">
                <a:solidFill>
                  <a:srgbClr val="FFFFFF"/>
                </a:solidFill>
                <a:latin typeface="Arial" charset="0"/>
              </a:rPr>
            </a:br>
            <a:r>
              <a:rPr kumimoji="1" lang="en-US" sz="2400" b="1" dirty="0" smtClean="0">
                <a:solidFill>
                  <a:srgbClr val="FFFFFF"/>
                </a:solidFill>
                <a:latin typeface="Arial" charset="0"/>
              </a:rPr>
              <a:t>Week 1 “Topics” . . . </a:t>
            </a:r>
            <a:endParaRPr kumimoji="1"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36" y="1480447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332256" y="1958526"/>
            <a:ext cx="4445916" cy="2192560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1538" y="714379"/>
            <a:ext cx="7372350" cy="5675313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4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“units of analysis” may include: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endParaRPr lang="en-US" sz="2800" b="1" dirty="0" smtClean="0">
              <a:solidFill>
                <a:schemeClr val="accent5">
                  <a:lumMod val="90000"/>
                </a:schemeClr>
              </a:solidFill>
              <a:latin typeface="Verdana" pitchFamily="34" charset="0"/>
            </a:endParaRPr>
          </a:p>
          <a:p>
            <a:pPr marL="865188" lvl="1" indent="-407988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one person</a:t>
            </a:r>
            <a:endParaRPr lang="en-US" sz="1800" dirty="0" smtClean="0">
              <a:solidFill>
                <a:schemeClr val="accent5">
                  <a:lumMod val="90000"/>
                </a:schemeClr>
              </a:solidFill>
              <a:latin typeface="Verdana" pitchFamily="34" charset="0"/>
            </a:endParaRPr>
          </a:p>
          <a:p>
            <a:pPr marL="865188" lvl="1" indent="-407988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the family</a:t>
            </a:r>
            <a:endParaRPr lang="en-US" sz="1600" dirty="0" smtClean="0">
              <a:solidFill>
                <a:schemeClr val="accent5">
                  <a:lumMod val="90000"/>
                </a:schemeClr>
              </a:solidFill>
              <a:latin typeface="Verdana" pitchFamily="34" charset="0"/>
            </a:endParaRPr>
          </a:p>
          <a:p>
            <a:pPr marL="865188" lvl="1" indent="-407988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the community</a:t>
            </a:r>
          </a:p>
          <a:p>
            <a:pPr marL="865188" lvl="1" indent="-407988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a region</a:t>
            </a:r>
          </a:p>
          <a:p>
            <a:pPr marL="865188" lvl="1" indent="-407988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“culture area”</a:t>
            </a:r>
          </a:p>
          <a:p>
            <a:pPr marL="865188" lvl="1" indent="-407988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BADDE1"/>
                </a:solidFill>
                <a:latin typeface="Verdana" pitchFamily="34" charset="0"/>
              </a:rPr>
              <a:t>a culture /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“subculture”</a:t>
            </a:r>
          </a:p>
          <a:p>
            <a:pPr marL="1208088" lvl="2" eaLnBrk="1" hangingPunct="1">
              <a:lnSpc>
                <a:spcPct val="90000"/>
              </a:lnSpc>
              <a:defRPr/>
            </a:pPr>
            <a:r>
              <a:rPr lang="en-US" sz="1800" b="1" dirty="0" smtClean="0">
                <a:latin typeface="Verdana" pitchFamily="34" charset="0"/>
              </a:rPr>
              <a:t>Maya</a:t>
            </a:r>
          </a:p>
          <a:p>
            <a:pPr marL="1665288" lvl="3" eaLnBrk="1" hangingPunct="1">
              <a:lnSpc>
                <a:spcPct val="90000"/>
              </a:lnSpc>
              <a:defRPr/>
            </a:pPr>
            <a:r>
              <a:rPr lang="en-US" sz="1400" b="1" dirty="0" err="1" smtClean="0">
                <a:latin typeface="Verdana" pitchFamily="34" charset="0"/>
              </a:rPr>
              <a:t>Chamula</a:t>
            </a:r>
            <a:endParaRPr lang="en-US" sz="1400" b="1" dirty="0" smtClean="0">
              <a:latin typeface="Verdana" pitchFamily="34" charset="0"/>
            </a:endParaRPr>
          </a:p>
          <a:p>
            <a:pPr marL="1665288" lvl="3" eaLnBrk="1" hangingPunct="1">
              <a:lnSpc>
                <a:spcPct val="90000"/>
              </a:lnSpc>
              <a:defRPr/>
            </a:pPr>
            <a:r>
              <a:rPr lang="en-US" sz="1400" b="1" dirty="0" err="1" smtClean="0">
                <a:latin typeface="Verdana" pitchFamily="34" charset="0"/>
              </a:rPr>
              <a:t>Lancandon</a:t>
            </a:r>
            <a:endParaRPr lang="en-US" sz="1400" b="1" dirty="0" smtClean="0">
              <a:latin typeface="Verdana" pitchFamily="34" charset="0"/>
            </a:endParaRPr>
          </a:p>
          <a:p>
            <a:pPr marL="1665288" lvl="3" eaLnBrk="1" hangingPunct="1">
              <a:lnSpc>
                <a:spcPct val="90000"/>
              </a:lnSpc>
              <a:defRPr/>
            </a:pPr>
            <a:r>
              <a:rPr lang="en-US" sz="1400" b="1" dirty="0" err="1" smtClean="0">
                <a:latin typeface="Verdana" pitchFamily="34" charset="0"/>
              </a:rPr>
              <a:t>Tzotzil</a:t>
            </a:r>
            <a:endParaRPr lang="en-US" sz="1400" b="1" dirty="0" smtClean="0">
              <a:latin typeface="Verdana" pitchFamily="34" charset="0"/>
            </a:endParaRPr>
          </a:p>
          <a:p>
            <a:pPr marL="1665288" lvl="3" eaLnBrk="1" hangingPunct="1">
              <a:lnSpc>
                <a:spcPct val="90000"/>
              </a:lnSpc>
              <a:defRPr/>
            </a:pPr>
            <a:r>
              <a:rPr lang="en-US" sz="1400" b="1" dirty="0" err="1" smtClean="0">
                <a:latin typeface="Verdana" pitchFamily="34" charset="0"/>
              </a:rPr>
              <a:t>Tzeltal</a:t>
            </a:r>
            <a:endParaRPr lang="en-US" sz="1400" b="1" dirty="0" smtClean="0">
              <a:latin typeface="Verdana" pitchFamily="34" charset="0"/>
            </a:endParaRPr>
          </a:p>
          <a:p>
            <a:pPr marL="1665288" lvl="3" eaLnBrk="1" hangingPunct="1">
              <a:lnSpc>
                <a:spcPct val="90000"/>
              </a:lnSpc>
              <a:defRPr/>
            </a:pPr>
            <a:r>
              <a:rPr lang="en-US" sz="1400" b="1" dirty="0" err="1" smtClean="0">
                <a:latin typeface="Verdana" pitchFamily="34" charset="0"/>
              </a:rPr>
              <a:t>Zoque</a:t>
            </a:r>
            <a:endParaRPr lang="en-US" sz="1400" b="1" dirty="0" smtClean="0">
              <a:latin typeface="Verdan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0144" y="2162409"/>
            <a:ext cx="7315200" cy="206210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and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just the Maya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include all of these subcultures . . . 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and more . . .</a:t>
            </a:r>
            <a:endParaRPr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6750" y="2903598"/>
            <a:ext cx="7772400" cy="1754326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every region has its own </a:t>
            </a:r>
            <a:br>
              <a:rPr lang="en-US" sz="3600" b="1" dirty="0" smtClean="0">
                <a:latin typeface="+mj-lt"/>
              </a:rPr>
            </a:br>
            <a:r>
              <a:rPr lang="en-US" sz="3600" b="1" dirty="0" smtClean="0">
                <a:latin typeface="+mj-lt"/>
              </a:rPr>
              <a:t>local cultures, </a:t>
            </a:r>
            <a:br>
              <a:rPr lang="en-US" sz="3600" b="1" dirty="0" smtClean="0">
                <a:latin typeface="+mj-lt"/>
              </a:rPr>
            </a:br>
            <a:r>
              <a:rPr lang="en-US" sz="3600" b="1" dirty="0" smtClean="0">
                <a:latin typeface="+mj-lt"/>
              </a:rPr>
              <a:t>or </a:t>
            </a:r>
            <a:r>
              <a:rPr lang="en-US" sz="3600" b="1" dirty="0" err="1" smtClean="0">
                <a:latin typeface="+mj-lt"/>
              </a:rPr>
              <a:t>microcultures</a:t>
            </a:r>
            <a:r>
              <a:rPr lang="en-US" sz="3600" b="1" dirty="0" smtClean="0">
                <a:latin typeface="+mj-lt"/>
              </a:rPr>
              <a:t> . .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6750" y="3457595"/>
            <a:ext cx="77724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even Minnesota . . . </a:t>
            </a:r>
          </a:p>
        </p:txBody>
      </p:sp>
    </p:spTree>
    <p:extLst>
      <p:ext uri="{BB962C8B-B14F-4D97-AF65-F5344CB8AC3E}">
        <p14:creationId xmlns:p14="http://schemas.microsoft.com/office/powerpoint/2010/main" val="909075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93" y="1033228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678" y="917120"/>
            <a:ext cx="33051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2616456" y="6060050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Minnesota Historical Society Press</a:t>
            </a:r>
          </a:p>
        </p:txBody>
      </p:sp>
    </p:spTree>
    <p:extLst>
      <p:ext uri="{BB962C8B-B14F-4D97-AF65-F5344CB8AC3E}">
        <p14:creationId xmlns:p14="http://schemas.microsoft.com/office/powerpoint/2010/main" val="4168457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6750" y="1661477"/>
            <a:ext cx="7772400" cy="40934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 smtClean="0">
              <a:latin typeface="+mj-lt"/>
            </a:endParaRPr>
          </a:p>
          <a:p>
            <a:pPr algn="ctr"/>
            <a:r>
              <a:rPr lang="en-US" sz="2800" b="1" dirty="0" smtClean="0">
                <a:latin typeface="+mj-lt"/>
              </a:rPr>
              <a:t>even in places like Minnesota</a:t>
            </a:r>
          </a:p>
          <a:p>
            <a:pPr algn="ctr"/>
            <a:r>
              <a:rPr lang="en-US" sz="2800" b="1" dirty="0" smtClean="0">
                <a:latin typeface="+mj-lt"/>
              </a:rPr>
              <a:t>there are many “</a:t>
            </a:r>
            <a:r>
              <a:rPr lang="en-US" sz="2800" b="1" dirty="0" err="1" smtClean="0">
                <a:latin typeface="+mj-lt"/>
              </a:rPr>
              <a:t>microcultures</a:t>
            </a:r>
            <a:r>
              <a:rPr lang="en-US" sz="2800" b="1" dirty="0" smtClean="0">
                <a:latin typeface="+mj-lt"/>
              </a:rPr>
              <a:t>” . . .</a:t>
            </a:r>
          </a:p>
          <a:p>
            <a:pPr algn="ctr"/>
            <a:endParaRPr lang="en-US" sz="1200" b="1" dirty="0" smtClean="0">
              <a:latin typeface="+mj-lt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for e.g., </a:t>
            </a:r>
            <a:r>
              <a:rPr lang="en-US" sz="2800" b="1" i="1" dirty="0" smtClean="0">
                <a:solidFill>
                  <a:schemeClr val="bg1"/>
                </a:solidFill>
                <a:latin typeface="+mj-lt"/>
              </a:rPr>
              <a:t>Anishinabe</a:t>
            </a:r>
            <a:endParaRPr lang="en-US" sz="3600" b="1" i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(known less appropriately as </a:t>
            </a:r>
            <a:br>
              <a:rPr lang="en-US" sz="1600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“The Ojibwa,” and “The Chippewa”)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. . . </a:t>
            </a: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. . . and many groups have been in or near their present locality since prehistoric times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76110" y="6234218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The Minnesota Ethnic Food Book</a:t>
            </a:r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5028" y="521833"/>
            <a:ext cx="2567804" cy="54864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6750" y="1661477"/>
            <a:ext cx="7772400" cy="40934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 smtClean="0">
              <a:latin typeface="+mj-lt"/>
            </a:endParaRPr>
          </a:p>
          <a:p>
            <a:pPr algn="ctr"/>
            <a:r>
              <a:rPr lang="en-US" sz="2800" b="1" dirty="0" smtClean="0">
                <a:latin typeface="+mj-lt"/>
              </a:rPr>
              <a:t>even in places like Minnesota</a:t>
            </a:r>
          </a:p>
          <a:p>
            <a:pPr algn="ctr"/>
            <a:r>
              <a:rPr lang="en-US" sz="2800" b="1" dirty="0" smtClean="0">
                <a:latin typeface="+mj-lt"/>
              </a:rPr>
              <a:t>there are many “</a:t>
            </a:r>
            <a:r>
              <a:rPr lang="en-US" sz="2800" b="1" dirty="0" err="1" smtClean="0">
                <a:latin typeface="+mj-lt"/>
              </a:rPr>
              <a:t>microcultures</a:t>
            </a:r>
            <a:r>
              <a:rPr lang="en-US" sz="2800" b="1" dirty="0" smtClean="0">
                <a:latin typeface="+mj-lt"/>
              </a:rPr>
              <a:t>” . . .</a:t>
            </a:r>
          </a:p>
          <a:p>
            <a:pPr algn="ctr"/>
            <a:endParaRPr lang="en-US" sz="1200" b="1" dirty="0" smtClean="0">
              <a:latin typeface="+mj-lt"/>
            </a:endParaRPr>
          </a:p>
          <a:p>
            <a:pPr algn="ctr"/>
            <a:r>
              <a:rPr lang="en-US" sz="2800" b="1" dirty="0" smtClean="0">
                <a:latin typeface="+mj-lt"/>
              </a:rPr>
              <a:t>for e.g., </a:t>
            </a:r>
            <a:r>
              <a:rPr lang="en-US" sz="2800" b="1" i="1" dirty="0" smtClean="0">
                <a:latin typeface="+mj-lt"/>
              </a:rPr>
              <a:t>Anishinabe</a:t>
            </a:r>
            <a:endParaRPr lang="en-US" sz="3600" b="1" i="1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(known less appropriately as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“The Ojibwa,” and “The Chippewa”) </a:t>
            </a:r>
            <a:r>
              <a:rPr lang="en-US" sz="1600" b="1" dirty="0" smtClean="0">
                <a:latin typeface="+mj-lt"/>
              </a:rPr>
              <a:t>. . . </a:t>
            </a: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>. . . and many groups have been in or near their present locality since prehistoric times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The Concept of Culture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62038" y="2116140"/>
            <a:ext cx="7769225" cy="390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err="1">
                <a:solidFill>
                  <a:srgbClr val="BADDE1"/>
                </a:solidFill>
                <a:latin typeface="Verdana" pitchFamily="34" charset="0"/>
              </a:rPr>
              <a:t>microcultures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can include ethnic groups </a:t>
            </a:r>
            <a:r>
              <a:rPr lang="en-US" sz="2800" b="1" i="1" kern="0" dirty="0">
                <a:solidFill>
                  <a:srgbClr val="BADDE1"/>
                </a:solidFill>
                <a:latin typeface="Verdana" pitchFamily="34" charset="0"/>
              </a:rPr>
              <a:t>within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nations</a:t>
            </a:r>
          </a:p>
          <a:p>
            <a:pPr marL="342900" indent="-342900">
              <a:lnSpc>
                <a:spcPct val="3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BADDE1"/>
              </a:solidFill>
              <a:latin typeface="Verdana" pitchFamily="34" charset="0"/>
            </a:endParaRP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e.g., </a:t>
            </a:r>
            <a:r>
              <a:rPr lang="en-US" sz="2800" b="1" i="1" kern="0" dirty="0" err="1">
                <a:solidFill>
                  <a:srgbClr val="BADDE1"/>
                </a:solidFill>
                <a:latin typeface="Verdana" pitchFamily="34" charset="0"/>
              </a:rPr>
              <a:t>Anishinabe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</a:t>
            </a:r>
            <a:r>
              <a:rPr lang="en-US" sz="2400" b="1" kern="0" dirty="0">
                <a:solidFill>
                  <a:srgbClr val="BADDE1"/>
                </a:solidFill>
                <a:latin typeface="Verdana" pitchFamily="34" charset="0"/>
              </a:rPr>
              <a:t>(Chippewa; Ojibwa)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  e.g., Irish “</a:t>
            </a:r>
            <a:r>
              <a:rPr lang="en-US" sz="2000" b="1" kern="0" dirty="0" err="1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Travellers</a:t>
            </a:r>
            <a:r>
              <a:rPr lang="en-US" sz="2000" b="1" kern="0" dirty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”</a:t>
            </a:r>
          </a:p>
          <a:p>
            <a:pPr marL="1143000" lvl="2" indent="-163513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sometimes incorrectly called “Gypsies”</a:t>
            </a:r>
            <a:endParaRPr lang="en-US" sz="2000" b="1" kern="0" dirty="0">
              <a:solidFill>
                <a:schemeClr val="accent5">
                  <a:lumMod val="90000"/>
                </a:schemeClr>
              </a:solidFill>
              <a:latin typeface="Verdana" pitchFamily="34" charset="0"/>
            </a:endParaRP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e.g., Rom (Gypsies)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e.g., Basques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 e.g., Kurds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chemeClr val="accent5">
                    <a:lumMod val="90000"/>
                  </a:schemeClr>
                </a:solidFill>
                <a:latin typeface="Verdana" pitchFamily="34" charset="0"/>
              </a:rPr>
              <a:t> e.g., Australian Aboriginals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643" y="3962158"/>
            <a:ext cx="7315200" cy="2185214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local groups generally strive to preserve their cultural identity . . .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and you can often see that in the artifacts that they produce</a:t>
            </a:r>
            <a:endParaRPr lang="en-US" sz="2800" b="1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The Concept of Culture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62038" y="2116140"/>
            <a:ext cx="7769225" cy="390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err="1">
                <a:solidFill>
                  <a:srgbClr val="BADDE1"/>
                </a:solidFill>
                <a:latin typeface="Verdana" pitchFamily="34" charset="0"/>
              </a:rPr>
              <a:t>microcultures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can include ethnic groups </a:t>
            </a:r>
            <a:r>
              <a:rPr lang="en-US" sz="2800" b="1" i="1" kern="0" dirty="0">
                <a:solidFill>
                  <a:srgbClr val="BADDE1"/>
                </a:solidFill>
                <a:latin typeface="Verdana" pitchFamily="34" charset="0"/>
              </a:rPr>
              <a:t>within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nations</a:t>
            </a:r>
          </a:p>
          <a:p>
            <a:pPr marL="342900" indent="-342900">
              <a:lnSpc>
                <a:spcPct val="3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BADDE1"/>
              </a:solidFill>
              <a:latin typeface="Verdana" pitchFamily="34" charset="0"/>
            </a:endParaRP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e.g., </a:t>
            </a:r>
            <a:r>
              <a:rPr lang="en-US" sz="2800" b="1" i="1" kern="0" dirty="0" err="1">
                <a:solidFill>
                  <a:srgbClr val="BADDE1"/>
                </a:solidFill>
                <a:latin typeface="Verdana" pitchFamily="34" charset="0"/>
              </a:rPr>
              <a:t>Anishinabe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</a:t>
            </a:r>
            <a:r>
              <a:rPr lang="en-US" sz="2400" b="1" kern="0" dirty="0">
                <a:solidFill>
                  <a:srgbClr val="BADDE1"/>
                </a:solidFill>
                <a:latin typeface="Verdana" pitchFamily="34" charset="0"/>
              </a:rPr>
              <a:t>(Chippewa; Ojibwa)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 e.g., Irish “</a:t>
            </a:r>
            <a:r>
              <a:rPr lang="en-US" sz="2000" b="1" kern="0" dirty="0" err="1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Travellers</a:t>
            </a: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”</a:t>
            </a:r>
          </a:p>
          <a:p>
            <a:pPr marL="1143000" lvl="2" indent="-163513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sometimes incorrectly called “Gypsies”</a:t>
            </a:r>
            <a:endParaRPr lang="en-US" sz="2000" b="1" kern="0" dirty="0">
              <a:solidFill>
                <a:srgbClr val="DAEDEF">
                  <a:lumMod val="90000"/>
                </a:srgbClr>
              </a:solidFill>
              <a:latin typeface="Verdana" pitchFamily="34" charset="0"/>
            </a:endParaRP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e.g., Rom (Gypsies)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e.g., Basques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e.g., Kurds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e.g., Australian Aboriginals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" y="3162300"/>
            <a:ext cx="7981950" cy="34480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local groups generally strive to preserve their cultural identity with . . .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language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food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r</a:t>
            </a:r>
            <a:r>
              <a:rPr lang="en-US" sz="2800" b="1" dirty="0" smtClean="0">
                <a:solidFill>
                  <a:srgbClr val="000000"/>
                </a:solidFill>
              </a:rPr>
              <a:t>eligion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c</a:t>
            </a:r>
            <a:r>
              <a:rPr lang="en-US" sz="2800" b="1" dirty="0" smtClean="0">
                <a:solidFill>
                  <a:srgbClr val="000000"/>
                </a:solidFill>
              </a:rPr>
              <a:t>lothing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cultural symbols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06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826986" y="6327838"/>
            <a:ext cx="5475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  <a:hlinkClick r:id="rId3"/>
              </a:rPr>
              <a:t>www.duluthnewstribune.com/articles/index.cfm?id=73293&amp;section=homepage</a:t>
            </a:r>
            <a:endParaRPr lang="en-US" sz="12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301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356" y="355151"/>
            <a:ext cx="7315200" cy="599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3770" y="1090162"/>
            <a:ext cx="488473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04699" y="600794"/>
            <a:ext cx="69088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en-US" sz="2400" b="1" dirty="0">
                <a:solidFill>
                  <a:srgbClr val="FFFFFF"/>
                </a:solidFill>
                <a:latin typeface="Arial" charset="0"/>
              </a:rPr>
              <a:t>y</a:t>
            </a:r>
            <a:r>
              <a:rPr kumimoji="1" lang="en-US" sz="2400" b="1" dirty="0" smtClean="0">
                <a:solidFill>
                  <a:srgbClr val="FFFFFF"/>
                </a:solidFill>
                <a:latin typeface="Arial" charset="0"/>
              </a:rPr>
              <a:t>ou’ve seen these listed in the </a:t>
            </a:r>
            <a:br>
              <a:rPr kumimoji="1" lang="en-US" sz="2400" b="1" dirty="0" smtClean="0">
                <a:solidFill>
                  <a:srgbClr val="FFFFFF"/>
                </a:solidFill>
                <a:latin typeface="Arial" charset="0"/>
              </a:rPr>
            </a:br>
            <a:r>
              <a:rPr kumimoji="1" lang="en-US" sz="2400" b="1" dirty="0" smtClean="0">
                <a:solidFill>
                  <a:srgbClr val="FFFFFF"/>
                </a:solidFill>
                <a:latin typeface="Arial" charset="0"/>
              </a:rPr>
              <a:t>Week 1 “Topics” . . . </a:t>
            </a:r>
            <a:endParaRPr kumimoji="1"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621" y="1858734"/>
            <a:ext cx="8229600" cy="4199268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The Concept of Culture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62038" y="2116140"/>
            <a:ext cx="7769225" cy="390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err="1">
                <a:solidFill>
                  <a:srgbClr val="BADDE1"/>
                </a:solidFill>
                <a:latin typeface="Verdana" pitchFamily="34" charset="0"/>
              </a:rPr>
              <a:t>microcultures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can include ethnic groups </a:t>
            </a:r>
            <a:r>
              <a:rPr lang="en-US" sz="2800" b="1" i="1" kern="0" dirty="0">
                <a:solidFill>
                  <a:srgbClr val="BADDE1"/>
                </a:solidFill>
                <a:latin typeface="Verdana" pitchFamily="34" charset="0"/>
              </a:rPr>
              <a:t>within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nations</a:t>
            </a:r>
          </a:p>
          <a:p>
            <a:pPr marL="342900" indent="-342900">
              <a:lnSpc>
                <a:spcPct val="3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BADDE1"/>
              </a:solidFill>
              <a:latin typeface="Verdana" pitchFamily="34" charset="0"/>
            </a:endParaRP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e.g., </a:t>
            </a:r>
            <a:r>
              <a:rPr lang="en-US" sz="2800" b="1" i="1" kern="0" dirty="0" err="1">
                <a:solidFill>
                  <a:srgbClr val="BADDE1"/>
                </a:solidFill>
                <a:latin typeface="Verdana" pitchFamily="34" charset="0"/>
              </a:rPr>
              <a:t>Anishinabe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</a:t>
            </a:r>
            <a:r>
              <a:rPr lang="en-US" sz="2400" b="1" kern="0" dirty="0">
                <a:solidFill>
                  <a:srgbClr val="BADDE1"/>
                </a:solidFill>
                <a:latin typeface="Verdana" pitchFamily="34" charset="0"/>
              </a:rPr>
              <a:t>(Chippewa; Ojibwa)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 e.g., Irish “</a:t>
            </a:r>
            <a:r>
              <a:rPr lang="en-US" sz="2000" b="1" kern="0" dirty="0" err="1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Travellers</a:t>
            </a: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”</a:t>
            </a:r>
          </a:p>
          <a:p>
            <a:pPr marL="1143000" lvl="2" indent="-163513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sometimes incorrectly called “Gypsies”</a:t>
            </a:r>
            <a:endParaRPr lang="en-US" sz="2000" b="1" kern="0" dirty="0">
              <a:solidFill>
                <a:srgbClr val="DAEDEF">
                  <a:lumMod val="90000"/>
                </a:srgbClr>
              </a:solidFill>
              <a:latin typeface="Verdana" pitchFamily="34" charset="0"/>
            </a:endParaRP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e.g., Rom (Gypsies)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e.g., Basques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e.g., Kurds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e.g., Australian Aboriginals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643" y="3962158"/>
            <a:ext cx="7315200" cy="2185214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ADDE1"/>
                </a:solidFill>
              </a:rPr>
              <a:t>local groups generally strive to preserve their cultural identity . . .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and you can often see that in the artifacts that they produce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813050" y="6474338"/>
            <a:ext cx="3544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  <a:hlinkClick r:id="rId3"/>
              </a:rPr>
              <a:t>www.worldlicenceplates.com/usa/US_MNXX.html</a:t>
            </a:r>
            <a:endParaRPr lang="en-US" sz="12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40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517" y="874771"/>
            <a:ext cx="7589837" cy="3387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4404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5663" y="3932238"/>
            <a:ext cx="2381250" cy="2419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6750" y="4634869"/>
            <a:ext cx="77724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you can probably see signs of this </a:t>
            </a:r>
          </a:p>
          <a:p>
            <a:pPr algn="ctr"/>
            <a:r>
              <a:rPr lang="en-US" sz="2800" b="1" dirty="0" smtClean="0">
                <a:latin typeface="+mj-lt"/>
              </a:rPr>
              <a:t>in your area . .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813050" y="6474338"/>
            <a:ext cx="3544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  <a:hlinkClick r:id="rId3"/>
              </a:rPr>
              <a:t>www.worldlicenceplates.com/usa/US_MNXX.html</a:t>
            </a:r>
            <a:endParaRPr lang="en-US" sz="12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6750" y="4573314"/>
            <a:ext cx="77724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these have prehistoric counterparts</a:t>
            </a:r>
          </a:p>
          <a:p>
            <a:pPr algn="ctr"/>
            <a:r>
              <a:rPr lang="en-US" sz="3200" b="1" dirty="0" smtClean="0">
                <a:latin typeface="+mj-lt"/>
              </a:rPr>
              <a:t>. .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14" y="5878009"/>
            <a:ext cx="576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Clovis Point</a:t>
            </a:r>
            <a:endParaRPr lang="en-US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2" name="Picture 2" descr="Clovis 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5021" y="878175"/>
            <a:ext cx="1958522" cy="49155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14" y="5878009"/>
            <a:ext cx="576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Pictograph from </a:t>
            </a:r>
            <a:r>
              <a:rPr lang="en-US" kern="1200" dirty="0" err="1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Hegman</a:t>
            </a:r>
            <a:r>
              <a:rPr lang="en-US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 Lake, Minnesota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020" y="682172"/>
            <a:ext cx="3744833" cy="49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544" y="989694"/>
            <a:ext cx="6619421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332689" y="6401584"/>
            <a:ext cx="44454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4"/>
              </a:rPr>
              <a:t>http://www.thegreenhead.com/2009/01/molinillo-traditional-mexican-hot-chocolate-frother.php</a:t>
            </a:r>
            <a:endParaRPr lang="en-US" sz="800" dirty="0"/>
          </a:p>
        </p:txBody>
      </p:sp>
      <p:sp>
        <p:nvSpPr>
          <p:cNvPr id="15" name="Rectangle 14"/>
          <p:cNvSpPr/>
          <p:nvPr/>
        </p:nvSpPr>
        <p:spPr>
          <a:xfrm>
            <a:off x="1676414" y="5660301"/>
            <a:ext cx="5769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0000"/>
                </a:solidFill>
              </a:rPr>
              <a:t>Molinillo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Ancient Mexican Hot Chocolate </a:t>
            </a:r>
            <a:r>
              <a:rPr lang="en-US" dirty="0" err="1" smtClean="0">
                <a:solidFill>
                  <a:srgbClr val="000000"/>
                </a:solidFill>
              </a:rPr>
              <a:t>Frother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28001" y="3151940"/>
            <a:ext cx="4137479" cy="243143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and prehistoric items sometimes have modern counterparts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28001" y="2474834"/>
            <a:ext cx="4137479" cy="3785652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but </a:t>
            </a:r>
            <a:r>
              <a:rPr lang="en-US" sz="4000" b="1" i="1" dirty="0" smtClean="0">
                <a:latin typeface="+mj-lt"/>
              </a:rPr>
              <a:t>context </a:t>
            </a:r>
            <a:r>
              <a:rPr lang="en-US" sz="4000" b="1" dirty="0" smtClean="0">
                <a:latin typeface="+mj-lt"/>
              </a:rPr>
              <a:t>is </a:t>
            </a:r>
            <a:r>
              <a:rPr lang="en-US" sz="4000" b="1" i="1" dirty="0" smtClean="0">
                <a:latin typeface="+mj-lt"/>
              </a:rPr>
              <a:t>always </a:t>
            </a:r>
            <a:r>
              <a:rPr lang="en-US" sz="4000" b="1" dirty="0" smtClean="0">
                <a:latin typeface="+mj-lt"/>
              </a:rPr>
              <a:t>important</a:t>
            </a:r>
          </a:p>
          <a:p>
            <a:pPr algn="ctr"/>
            <a:endParaRPr lang="en-US" sz="3200" b="1" i="1" dirty="0" smtClean="0">
              <a:latin typeface="+mj-lt"/>
            </a:endParaRPr>
          </a:p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+mj-lt"/>
              </a:rPr>
              <a:t>What is this, </a:t>
            </a:r>
          </a:p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+mj-lt"/>
              </a:rPr>
              <a:t>for e.g.?</a:t>
            </a:r>
            <a:endParaRPr lang="en-US" sz="3200" b="1" dirty="0" smtClean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1030">
            <a:off x="5651700" y="609600"/>
            <a:ext cx="7143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28001" y="2474834"/>
            <a:ext cx="4137479" cy="3785652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BADDE1"/>
                </a:solidFill>
                <a:latin typeface="+mj-lt"/>
              </a:rPr>
              <a:t>but </a:t>
            </a:r>
            <a:r>
              <a:rPr lang="en-US" sz="4000" b="1" i="1" dirty="0" smtClean="0">
                <a:solidFill>
                  <a:srgbClr val="BADDE1"/>
                </a:solidFill>
                <a:latin typeface="+mj-lt"/>
              </a:rPr>
              <a:t>context </a:t>
            </a:r>
            <a:r>
              <a:rPr lang="en-US" sz="4000" b="1" dirty="0" smtClean="0">
                <a:solidFill>
                  <a:srgbClr val="BADDE1"/>
                </a:solidFill>
                <a:latin typeface="+mj-lt"/>
              </a:rPr>
              <a:t>is </a:t>
            </a:r>
            <a:r>
              <a:rPr lang="en-US" sz="4000" b="1" i="1" dirty="0" smtClean="0">
                <a:solidFill>
                  <a:srgbClr val="BADDE1"/>
                </a:solidFill>
                <a:latin typeface="+mj-lt"/>
              </a:rPr>
              <a:t>always </a:t>
            </a:r>
            <a:r>
              <a:rPr lang="en-US" sz="4000" b="1" dirty="0" smtClean="0">
                <a:solidFill>
                  <a:srgbClr val="BADDE1"/>
                </a:solidFill>
                <a:latin typeface="+mj-lt"/>
              </a:rPr>
              <a:t>important</a:t>
            </a:r>
          </a:p>
          <a:p>
            <a:pPr algn="ctr"/>
            <a:endParaRPr lang="en-US" sz="3200" b="1" i="1" dirty="0" smtClean="0">
              <a:latin typeface="+mj-lt"/>
            </a:endParaRPr>
          </a:p>
          <a:p>
            <a:pPr algn="ctr"/>
            <a:r>
              <a:rPr lang="en-US" sz="3200" b="1" dirty="0" smtClean="0">
                <a:latin typeface="+mj-lt"/>
              </a:rPr>
              <a:t>What is this, </a:t>
            </a:r>
          </a:p>
          <a:p>
            <a:pPr algn="ctr"/>
            <a:r>
              <a:rPr lang="en-US" sz="3200" b="1" dirty="0" smtClean="0">
                <a:latin typeface="+mj-lt"/>
              </a:rPr>
              <a:t>for e.g.?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1030">
            <a:off x="5651700" y="609600"/>
            <a:ext cx="7143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97005" y="6401584"/>
            <a:ext cx="17443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3"/>
              </a:rPr>
              <a:t>http://en.wikipedia.org/wiki/Spurtle</a:t>
            </a:r>
            <a:endParaRPr lang="en-US" sz="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28001" y="3213494"/>
            <a:ext cx="4137479" cy="2308324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it’s a “</a:t>
            </a:r>
            <a:r>
              <a:rPr lang="en-US" sz="3200" b="1" dirty="0" err="1" smtClean="0">
                <a:latin typeface="+mj-lt"/>
              </a:rPr>
              <a:t>spurtle</a:t>
            </a:r>
            <a:r>
              <a:rPr lang="en-US" sz="3200" b="1" dirty="0" smtClean="0">
                <a:latin typeface="+mj-lt"/>
              </a:rPr>
              <a:t>”</a:t>
            </a:r>
          </a:p>
          <a:p>
            <a:pPr algn="ctr"/>
            <a:endParaRPr lang="en-US" sz="1600" b="1" i="1" dirty="0" smtClean="0">
              <a:latin typeface="+mj-lt"/>
            </a:endParaRPr>
          </a:p>
          <a:p>
            <a:pPr algn="ctr"/>
            <a:r>
              <a:rPr lang="en-US" sz="2400" dirty="0" smtClean="0">
                <a:latin typeface="+mj-lt"/>
              </a:rPr>
              <a:t>for stirring oatmeal </a:t>
            </a:r>
          </a:p>
          <a:p>
            <a:pPr algn="ctr"/>
            <a:r>
              <a:rPr lang="en-US" sz="2400" dirty="0" smtClean="0">
                <a:latin typeface="+mj-lt"/>
              </a:rPr>
              <a:t>and soups</a:t>
            </a:r>
          </a:p>
          <a:p>
            <a:pPr algn="ctr"/>
            <a:r>
              <a:rPr lang="en-US" sz="2400" dirty="0" smtClean="0">
                <a:latin typeface="+mj-lt"/>
              </a:rPr>
              <a:t>(in Scotland)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61030">
            <a:off x="5651700" y="609600"/>
            <a:ext cx="7143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The Concept of Culture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62038" y="2116138"/>
            <a:ext cx="7769225" cy="382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err="1">
                <a:solidFill>
                  <a:srgbClr val="BADDE1"/>
                </a:solidFill>
                <a:latin typeface="Verdana" pitchFamily="34" charset="0"/>
              </a:rPr>
              <a:t>microcultures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can include ethnic groups </a:t>
            </a:r>
            <a:r>
              <a:rPr lang="en-US" sz="2800" b="1" i="1" kern="0" dirty="0">
                <a:solidFill>
                  <a:srgbClr val="BADDE1"/>
                </a:solidFill>
                <a:latin typeface="Verdana" pitchFamily="34" charset="0"/>
              </a:rPr>
              <a:t>within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nations</a:t>
            </a:r>
          </a:p>
          <a:p>
            <a:pPr marL="342900" indent="-342900">
              <a:lnSpc>
                <a:spcPct val="3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BADDE1"/>
              </a:solidFill>
              <a:latin typeface="Verdana" pitchFamily="34" charset="0"/>
            </a:endParaRP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400" b="1" kern="0" dirty="0">
                <a:solidFill>
                  <a:srgbClr val="BADDE1"/>
                </a:solidFill>
                <a:latin typeface="Verdana" pitchFamily="34" charset="0"/>
              </a:rPr>
              <a:t> e.g., </a:t>
            </a:r>
            <a:r>
              <a:rPr lang="en-US" sz="2400" b="1" i="1" kern="0" dirty="0" err="1">
                <a:solidFill>
                  <a:srgbClr val="BADDE1"/>
                </a:solidFill>
                <a:latin typeface="Verdana" pitchFamily="34" charset="0"/>
              </a:rPr>
              <a:t>Anishinabe</a:t>
            </a:r>
            <a:r>
              <a:rPr lang="en-US" sz="2400" b="1" kern="0" dirty="0">
                <a:solidFill>
                  <a:srgbClr val="BADDE1"/>
                </a:solidFill>
                <a:latin typeface="Verdana" pitchFamily="34" charset="0"/>
              </a:rPr>
              <a:t> (Chippewa; Ojibwa)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 e.g., Irish “</a:t>
            </a:r>
            <a:r>
              <a:rPr lang="en-US" sz="2000" b="1" kern="0" dirty="0" err="1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Travellers</a:t>
            </a: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”</a:t>
            </a:r>
          </a:p>
          <a:p>
            <a:pPr marL="1143000" lvl="2" indent="-163513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sometimes incorrectly called “Gypsies”</a:t>
            </a:r>
            <a:endParaRPr lang="en-US" sz="2000" b="1" kern="0" dirty="0">
              <a:solidFill>
                <a:srgbClr val="DAEDEF">
                  <a:lumMod val="90000"/>
                </a:srgbClr>
              </a:solidFill>
              <a:latin typeface="Verdana" pitchFamily="34" charset="0"/>
            </a:endParaRP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e.g., Rom (Gypsies)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e.g., Basques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e.g., Kurds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e.g., Australian Aboriginals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799" y="3820708"/>
            <a:ext cx="77724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. . . some areas of human activity tell us more than others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04699" y="600794"/>
            <a:ext cx="69088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en-US" sz="2400" b="1" dirty="0">
                <a:solidFill>
                  <a:srgbClr val="FFFFFF"/>
                </a:solidFill>
                <a:latin typeface="Arial" charset="0"/>
              </a:rPr>
              <a:t>y</a:t>
            </a:r>
            <a:r>
              <a:rPr kumimoji="1" lang="en-US" sz="2400" b="1" dirty="0" smtClean="0">
                <a:solidFill>
                  <a:srgbClr val="FFFFFF"/>
                </a:solidFill>
                <a:latin typeface="Arial" charset="0"/>
              </a:rPr>
              <a:t>ou’ve seen these listed in the </a:t>
            </a:r>
            <a:br>
              <a:rPr kumimoji="1" lang="en-US" sz="2400" b="1" dirty="0" smtClean="0">
                <a:solidFill>
                  <a:srgbClr val="FFFFFF"/>
                </a:solidFill>
                <a:latin typeface="Arial" charset="0"/>
              </a:rPr>
            </a:br>
            <a:r>
              <a:rPr kumimoji="1" lang="en-US" sz="2400" b="1" dirty="0" smtClean="0">
                <a:solidFill>
                  <a:srgbClr val="FFFFFF"/>
                </a:solidFill>
                <a:latin typeface="Arial" charset="0"/>
              </a:rPr>
              <a:t>Week 1 “Topics” . . . </a:t>
            </a:r>
            <a:endParaRPr kumimoji="1"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621" y="1858734"/>
            <a:ext cx="8229600" cy="4199268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6750" y="3186402"/>
            <a:ext cx="77724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l</a:t>
            </a:r>
            <a:r>
              <a:rPr lang="en-US" sz="3600" b="1" dirty="0" smtClean="0">
                <a:latin typeface="+mj-lt"/>
              </a:rPr>
              <a:t>et’s have a closer look . .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The Concept of Culture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62038" y="2116138"/>
            <a:ext cx="7769225" cy="382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err="1">
                <a:solidFill>
                  <a:srgbClr val="BADDE1"/>
                </a:solidFill>
                <a:latin typeface="Verdana" pitchFamily="34" charset="0"/>
              </a:rPr>
              <a:t>microcultures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can include ethnic groups </a:t>
            </a:r>
            <a:r>
              <a:rPr lang="en-US" sz="2800" b="1" i="1" kern="0" dirty="0">
                <a:solidFill>
                  <a:srgbClr val="BADDE1"/>
                </a:solidFill>
                <a:latin typeface="Verdana" pitchFamily="34" charset="0"/>
              </a:rPr>
              <a:t>within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nations</a:t>
            </a:r>
          </a:p>
          <a:p>
            <a:pPr marL="342900" indent="-342900">
              <a:lnSpc>
                <a:spcPct val="3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BADDE1"/>
              </a:solidFill>
              <a:latin typeface="Verdana" pitchFamily="34" charset="0"/>
            </a:endParaRP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400" b="1" kern="0" dirty="0">
                <a:solidFill>
                  <a:srgbClr val="BADDE1"/>
                </a:solidFill>
                <a:latin typeface="Verdana" pitchFamily="34" charset="0"/>
              </a:rPr>
              <a:t> e.g., </a:t>
            </a:r>
            <a:r>
              <a:rPr lang="en-US" sz="2400" b="1" i="1" kern="0" dirty="0" err="1">
                <a:solidFill>
                  <a:srgbClr val="BADDE1"/>
                </a:solidFill>
                <a:latin typeface="Verdana" pitchFamily="34" charset="0"/>
              </a:rPr>
              <a:t>Anishinabe</a:t>
            </a:r>
            <a:r>
              <a:rPr lang="en-US" sz="2400" b="1" kern="0" dirty="0">
                <a:solidFill>
                  <a:srgbClr val="BADDE1"/>
                </a:solidFill>
                <a:latin typeface="Verdana" pitchFamily="34" charset="0"/>
              </a:rPr>
              <a:t> (Chippewa; Ojibwa)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 e.g., Irish “</a:t>
            </a:r>
            <a:r>
              <a:rPr lang="en-US" sz="2000" b="1" kern="0" dirty="0" err="1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Travellers</a:t>
            </a: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”</a:t>
            </a:r>
          </a:p>
          <a:p>
            <a:pPr marL="1143000" lvl="2" indent="-163513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sometimes incorrectly called “Gypsies”</a:t>
            </a:r>
            <a:endParaRPr lang="en-US" sz="2000" b="1" kern="0" dirty="0">
              <a:solidFill>
                <a:srgbClr val="DAEDEF">
                  <a:lumMod val="90000"/>
                </a:srgbClr>
              </a:solidFill>
              <a:latin typeface="Verdana" pitchFamily="34" charset="0"/>
            </a:endParaRP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e.g., Rom (Gypsies)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e.g., Basques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e.g., Kurds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e.g., Australian Aboriginals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799" y="3820710"/>
            <a:ext cx="7772400" cy="243143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. . . food, for e.g., is almost always a key part of peoples’ cultural identity,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often dating back to their prehistoric past, and defining their history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The Concept of Culture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62038" y="2116138"/>
            <a:ext cx="7769225" cy="382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err="1">
                <a:solidFill>
                  <a:srgbClr val="BADDE1"/>
                </a:solidFill>
                <a:latin typeface="Verdana" pitchFamily="34" charset="0"/>
              </a:rPr>
              <a:t>microcultures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can include ethnic groups </a:t>
            </a:r>
            <a:r>
              <a:rPr lang="en-US" sz="2800" b="1" i="1" kern="0" dirty="0">
                <a:solidFill>
                  <a:srgbClr val="BADDE1"/>
                </a:solidFill>
                <a:latin typeface="Verdana" pitchFamily="34" charset="0"/>
              </a:rPr>
              <a:t>within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nations</a:t>
            </a:r>
          </a:p>
          <a:p>
            <a:pPr marL="342900" indent="-342900">
              <a:lnSpc>
                <a:spcPct val="3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BADDE1"/>
              </a:solidFill>
              <a:latin typeface="Verdana" pitchFamily="34" charset="0"/>
            </a:endParaRP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400" b="1" kern="0" dirty="0">
                <a:solidFill>
                  <a:srgbClr val="BADDE1"/>
                </a:solidFill>
                <a:latin typeface="Verdana" pitchFamily="34" charset="0"/>
              </a:rPr>
              <a:t> e.g., </a:t>
            </a:r>
            <a:r>
              <a:rPr lang="en-US" sz="2400" b="1" i="1" kern="0" dirty="0" err="1">
                <a:solidFill>
                  <a:srgbClr val="BADDE1"/>
                </a:solidFill>
                <a:latin typeface="Verdana" pitchFamily="34" charset="0"/>
              </a:rPr>
              <a:t>Anishinabe</a:t>
            </a:r>
            <a:r>
              <a:rPr lang="en-US" sz="2400" b="1" kern="0" dirty="0">
                <a:solidFill>
                  <a:srgbClr val="BADDE1"/>
                </a:solidFill>
                <a:latin typeface="Verdana" pitchFamily="34" charset="0"/>
              </a:rPr>
              <a:t> (Chippewa; Ojibwa)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 e.g., Irish “</a:t>
            </a:r>
            <a:r>
              <a:rPr lang="en-US" sz="2000" b="1" kern="0" dirty="0" err="1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Travellers</a:t>
            </a: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”</a:t>
            </a:r>
          </a:p>
          <a:p>
            <a:pPr marL="1143000" lvl="2" indent="-163513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sometimes incorrectly called “Gypsies”</a:t>
            </a:r>
            <a:endParaRPr lang="en-US" sz="2000" b="1" kern="0" dirty="0">
              <a:solidFill>
                <a:srgbClr val="DAEDEF">
                  <a:lumMod val="90000"/>
                </a:srgbClr>
              </a:solidFill>
              <a:latin typeface="Verdana" pitchFamily="34" charset="0"/>
            </a:endParaRP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e.g., Rom (Gypsies)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e.g., Basques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e.g., Kurds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e.g., Australian Aboriginals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799" y="4401268"/>
            <a:ext cx="77724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and this often shows up in the archeological record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326" y="851820"/>
            <a:ext cx="7772400" cy="493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1690926" y="5892581"/>
            <a:ext cx="576942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Indians harvesting wild rice near Brainerd, </a:t>
            </a:r>
            <a:r>
              <a:rPr lang="en-US" dirty="0" smtClean="0">
                <a:solidFill>
                  <a:srgbClr val="FFFFFF"/>
                </a:solidFill>
              </a:rPr>
              <a:t>1905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Minnesota </a:t>
            </a:r>
            <a:r>
              <a:rPr lang="en-US" sz="1100" dirty="0">
                <a:solidFill>
                  <a:srgbClr val="FFFFFF"/>
                </a:solidFill>
              </a:rPr>
              <a:t>Historical Society</a:t>
            </a:r>
          </a:p>
        </p:txBody>
      </p:sp>
    </p:spTree>
    <p:extLst>
      <p:ext uri="{BB962C8B-B14F-4D97-AF65-F5344CB8AC3E}">
        <p14:creationId xmlns:p14="http://schemas.microsoft.com/office/powerpoint/2010/main" val="1185430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58" y="114660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160808" y="6327838"/>
            <a:ext cx="47944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linkClick r:id="rId4"/>
              </a:rPr>
              <a:t>http://www.d.umn.edu/cla/faculty/troufs/anthfood/afwildrice.html#title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3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98" y="676966"/>
            <a:ext cx="7772400" cy="518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2286000" y="5863553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Day's Place, Frozen Sap, Lake Mille </a:t>
            </a:r>
            <a:r>
              <a:rPr lang="en-US" dirty="0" err="1">
                <a:solidFill>
                  <a:srgbClr val="FFFFFF"/>
                </a:solidFill>
              </a:rPr>
              <a:t>Lacs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>Minnesota Historical Society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456" y="49128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Maple Sugar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89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349470" y="6336677"/>
            <a:ext cx="44101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" charset="0"/>
                <a:hlinkClick r:id="rId4"/>
              </a:rPr>
              <a:t>http://www.d.umn.edu/cla/faculty/troufs/Buffalo/PB07.html#title</a:t>
            </a:r>
            <a:endParaRPr lang="en-US" sz="12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675" y="1219195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67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0926" y="5863553"/>
            <a:ext cx="576942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Mrs. Day Granulating Maple Sugar, Lake Mille </a:t>
            </a:r>
            <a:r>
              <a:rPr lang="en-US" dirty="0" err="1">
                <a:solidFill>
                  <a:srgbClr val="FFFFFF"/>
                </a:solidFill>
              </a:rPr>
              <a:t>Lacs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Minnesota </a:t>
            </a:r>
            <a:r>
              <a:rPr lang="en-US" sz="1100" dirty="0">
                <a:solidFill>
                  <a:srgbClr val="FFFFFF"/>
                </a:solidFill>
              </a:rPr>
              <a:t>Historical Society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276" y="661459"/>
            <a:ext cx="7772400" cy="518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5330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5805439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Woman and Blueberries.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Patrick </a:t>
            </a:r>
            <a:r>
              <a:rPr lang="en-US" sz="1600" dirty="0" err="1">
                <a:solidFill>
                  <a:srgbClr val="FFFFFF"/>
                </a:solidFill>
              </a:rPr>
              <a:t>DesJarlait</a:t>
            </a:r>
            <a:r>
              <a:rPr lang="en-US" sz="1600" dirty="0">
                <a:solidFill>
                  <a:srgbClr val="FFFFFF"/>
                </a:solidFill>
              </a:rPr>
              <a:t> (1912-1972)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Minnesota Historical Society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558" y="646806"/>
            <a:ext cx="7772400" cy="512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3643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5790983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Bannock </a:t>
            </a:r>
            <a:r>
              <a:rPr lang="en-US" sz="2400" b="1" dirty="0" smtClean="0">
                <a:solidFill>
                  <a:srgbClr val="FFFFFF"/>
                </a:solidFill>
              </a:rPr>
              <a:t> /  </a:t>
            </a:r>
            <a:r>
              <a:rPr lang="en-US" sz="2400" b="1" dirty="0" err="1" smtClean="0">
                <a:solidFill>
                  <a:srgbClr val="FFFFFF"/>
                </a:solidFill>
              </a:rPr>
              <a:t>Frybread</a:t>
            </a:r>
            <a:endParaRPr lang="en-US" sz="2400" b="1" dirty="0">
              <a:solidFill>
                <a:srgbClr val="FFFFFF"/>
              </a:solidFill>
            </a:endParaRP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Wikimedia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163" y="-4297"/>
            <a:ext cx="42576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8181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599" y="653150"/>
            <a:ext cx="3621024" cy="542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Text, The Maya, 8th Edition, Michael D. Co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653150"/>
            <a:ext cx="3573379" cy="543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799" y="4182660"/>
            <a:ext cx="77724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and this is the case for almost every group . . .</a:t>
            </a:r>
          </a:p>
        </p:txBody>
      </p:sp>
    </p:spTree>
    <p:extLst>
      <p:ext uri="{BB962C8B-B14F-4D97-AF65-F5344CB8AC3E}">
        <p14:creationId xmlns:p14="http://schemas.microsoft.com/office/powerpoint/2010/main" val="1837142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1.	</a:t>
            </a:r>
            <a:r>
              <a:rPr lang="en-US" sz="2400" dirty="0" smtClean="0"/>
              <a:t>the</a:t>
            </a:r>
            <a:r>
              <a:rPr lang="en-US" dirty="0" smtClean="0"/>
              <a:t> </a:t>
            </a:r>
            <a:r>
              <a:rPr lang="en-US" b="1" dirty="0" smtClean="0"/>
              <a:t>four fields </a:t>
            </a:r>
            <a:r>
              <a:rPr lang="en-US" sz="2400" dirty="0" smtClean="0"/>
              <a:t>of general anthropology</a:t>
            </a:r>
            <a:endParaRPr lang="en-US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 smtClean="0"/>
              <a:t>culture </a:t>
            </a:r>
            <a:r>
              <a:rPr lang="en-US" sz="2000" dirty="0" smtClean="0"/>
              <a:t>as a primary concept</a:t>
            </a:r>
            <a:endParaRPr lang="en-US" dirty="0" smtClean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 smtClean="0"/>
              <a:t>comparative method</a:t>
            </a:r>
            <a:r>
              <a:rPr lang="en-US" dirty="0" smtClean="0"/>
              <a:t> </a:t>
            </a:r>
            <a:r>
              <a:rPr lang="en-US" sz="2400" dirty="0" smtClean="0"/>
              <a:t>as major approach</a:t>
            </a:r>
            <a:endParaRPr lang="en-US" dirty="0" smtClean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 smtClean="0"/>
              <a:t>holism</a:t>
            </a:r>
            <a:r>
              <a:rPr lang="en-US" dirty="0" smtClean="0"/>
              <a:t> </a:t>
            </a:r>
            <a:r>
              <a:rPr lang="en-US" sz="2400" dirty="0" smtClean="0"/>
              <a:t>as a primary theoretical goal</a:t>
            </a:r>
            <a:endParaRPr lang="en-US" dirty="0" smtClean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 smtClean="0"/>
              <a:t>fieldwork</a:t>
            </a:r>
            <a:r>
              <a:rPr lang="en-US" dirty="0" smtClean="0"/>
              <a:t> </a:t>
            </a:r>
            <a:r>
              <a:rPr lang="en-US" sz="2400" dirty="0" smtClean="0"/>
              <a:t>as a primary research technique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smtClean="0"/>
              <a:t>Main Characteristics of Anthropology</a:t>
            </a: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92"/>
            <a:ext cx="7639045" cy="3715504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1.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four fields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of general anthropology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culture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as a primary concept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FontTx/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4000" b="1" dirty="0" smtClean="0">
                <a:solidFill>
                  <a:srgbClr val="000000"/>
                </a:solidFill>
              </a:rPr>
              <a:t>comparative method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as major approach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development and structure</a:t>
            </a:r>
            <a:endParaRPr lang="en-US" sz="40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holism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theoretical goal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fieldwork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research technique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Main Characteristics of Anthropology</a:t>
            </a: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816670"/>
            <a:ext cx="7358062" cy="3330142"/>
          </a:xfrm>
        </p:spPr>
        <p:txBody>
          <a:bodyPr>
            <a:spAutoFit/>
          </a:bodyPr>
          <a:lstStyle/>
          <a:p>
            <a:pPr marL="0" indent="0" eaLnBrk="1" hangingPunct="1">
              <a:tabLst>
                <a:tab pos="0" algn="l"/>
              </a:tabLst>
            </a:pPr>
            <a:r>
              <a:rPr lang="en-US" sz="4000" b="1" dirty="0" smtClean="0"/>
              <a:t> </a:t>
            </a:r>
            <a:r>
              <a:rPr lang="en-US" sz="4400" b="1" dirty="0" smtClean="0"/>
              <a:t>comparative method</a:t>
            </a:r>
          </a:p>
          <a:p>
            <a:pPr marL="0" indent="0" eaLnBrk="1" hangingPunct="1">
              <a:lnSpc>
                <a:spcPct val="40000"/>
              </a:lnSpc>
              <a:tabLst>
                <a:tab pos="0" algn="l"/>
              </a:tabLst>
            </a:pPr>
            <a:endParaRPr lang="en-US" sz="4000" b="1" dirty="0" smtClean="0"/>
          </a:p>
          <a:p>
            <a:pPr lvl="1" eaLnBrk="1" hangingPunct="1">
              <a:tabLst>
                <a:tab pos="0" algn="l"/>
              </a:tabLst>
            </a:pPr>
            <a:r>
              <a:rPr lang="en-US" b="1" dirty="0" smtClean="0"/>
              <a:t>as a </a:t>
            </a:r>
            <a:r>
              <a:rPr lang="en-US" b="1" dirty="0" smtClean="0">
                <a:solidFill>
                  <a:srgbClr val="FF0000"/>
                </a:solidFill>
              </a:rPr>
              <a:t>major </a:t>
            </a:r>
            <a:r>
              <a:rPr lang="en-US" b="1" i="1" dirty="0" smtClean="0">
                <a:solidFill>
                  <a:srgbClr val="FF0000"/>
                </a:solidFill>
              </a:rPr>
              <a:t>approach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to the study of human behavior</a:t>
            </a:r>
          </a:p>
          <a:p>
            <a:pPr lvl="1" eaLnBrk="1" hangingPunct="1">
              <a:tabLst>
                <a:tab pos="0" algn="l"/>
              </a:tabLst>
            </a:pPr>
            <a:endParaRPr lang="en-US" sz="1600" b="1" dirty="0" smtClean="0"/>
          </a:p>
          <a:p>
            <a:pPr lvl="1" eaLnBrk="1" hangingPunct="1">
              <a:tabLst>
                <a:tab pos="0" algn="l"/>
              </a:tabLst>
            </a:pPr>
            <a:r>
              <a:rPr lang="en-US" b="1" dirty="0" smtClean="0"/>
              <a:t>the comparative method </a:t>
            </a:r>
            <a:r>
              <a:rPr lang="en-US" b="1" dirty="0" smtClean="0">
                <a:solidFill>
                  <a:srgbClr val="FF1B36"/>
                </a:solidFill>
              </a:rPr>
              <a:t>compares</a:t>
            </a:r>
            <a:r>
              <a:rPr lang="en-US" b="1" dirty="0" smtClean="0"/>
              <a:t> things</a:t>
            </a:r>
          </a:p>
        </p:txBody>
      </p:sp>
      <p:sp>
        <p:nvSpPr>
          <p:cNvPr id="55299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Main Characteristics</a:t>
            </a: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Compare . . .</a:t>
            </a:r>
            <a:endParaRPr 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38" y="1935163"/>
            <a:ext cx="7358062" cy="176371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 dirty="0" smtClean="0"/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 dirty="0" smtClean="0"/>
              <a:t>One form of comparative method was pioneered by Fred </a:t>
            </a:r>
            <a:r>
              <a:rPr lang="en-US" sz="1600" b="1" dirty="0" err="1" smtClean="0"/>
              <a:t>Eggan</a:t>
            </a:r>
            <a:endParaRPr lang="en-US" sz="1600" b="1" dirty="0" smtClean="0"/>
          </a:p>
          <a:p>
            <a:pPr lvl="1" eaLnBrk="1" hangingPunct="1">
              <a:lnSpc>
                <a:spcPct val="140000"/>
              </a:lnSpc>
              <a:buFontTx/>
              <a:buNone/>
              <a:tabLst>
                <a:tab pos="0" algn="l"/>
              </a:tabLst>
            </a:pPr>
            <a:r>
              <a:rPr lang="en-US" sz="1400" dirty="0" smtClean="0"/>
              <a:t>				(University of Chicago)</a:t>
            </a:r>
            <a:endParaRPr lang="en-US" sz="2000" dirty="0" smtClean="0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885854" y="3943408"/>
            <a:ext cx="7229475" cy="1647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indent="-739775" algn="ctr">
              <a:tabLst>
                <a:tab pos="623888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“Social anthropology and the method of controlled comparison”</a:t>
            </a:r>
          </a:p>
          <a:p>
            <a:pPr marL="739775" indent="-739775">
              <a:buFontTx/>
              <a:buAutoNum type="arabicPlain" startAt="1954"/>
              <a:tabLst>
                <a:tab pos="623888" algn="l"/>
              </a:tabLst>
            </a:pPr>
            <a:endParaRPr lang="en-US" sz="2800" b="1" dirty="0">
              <a:solidFill>
                <a:srgbClr val="000000"/>
              </a:solidFill>
            </a:endParaRPr>
          </a:p>
          <a:p>
            <a:pPr marL="854075" lvl="1" algn="ctr">
              <a:tabLst>
                <a:tab pos="623888" algn="l"/>
              </a:tabLst>
            </a:pPr>
            <a:r>
              <a:rPr lang="en-US" i="1" dirty="0">
                <a:solidFill>
                  <a:srgbClr val="000000"/>
                </a:solidFill>
              </a:rPr>
              <a:t>American Anthropologist, </a:t>
            </a:r>
            <a:r>
              <a:rPr lang="en-US" dirty="0">
                <a:solidFill>
                  <a:srgbClr val="000000"/>
                </a:solidFill>
              </a:rPr>
              <a:t>56:743-61 (1954)</a:t>
            </a:r>
          </a:p>
        </p:txBody>
      </p:sp>
      <p:sp>
        <p:nvSpPr>
          <p:cNvPr id="56324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Main Characteristics</a:t>
            </a: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Compare . . .</a:t>
            </a:r>
            <a:endParaRPr 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38" y="1935163"/>
            <a:ext cx="7358062" cy="176371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 smtClean="0">
                <a:solidFill>
                  <a:schemeClr val="accent1"/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 smtClean="0">
                <a:solidFill>
                  <a:schemeClr val="accent1"/>
                </a:solidFill>
              </a:rPr>
              <a:t>One form of comparative method was pioneered by Fred Eggan</a:t>
            </a:r>
          </a:p>
          <a:p>
            <a:pPr lvl="1" eaLnBrk="1" hangingPunct="1">
              <a:lnSpc>
                <a:spcPct val="140000"/>
              </a:lnSpc>
              <a:buFontTx/>
              <a:buNone/>
              <a:tabLst>
                <a:tab pos="0" algn="l"/>
              </a:tabLst>
            </a:pPr>
            <a:r>
              <a:rPr lang="en-US" sz="1400" smtClean="0">
                <a:solidFill>
                  <a:schemeClr val="accent1"/>
                </a:solidFill>
              </a:rPr>
              <a:t>				(University of Chicago)</a:t>
            </a:r>
            <a:endParaRPr lang="en-US" sz="2000" smtClean="0">
              <a:solidFill>
                <a:schemeClr val="accent1"/>
              </a:solidFill>
            </a:endParaRP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871538" y="3943408"/>
            <a:ext cx="7243762" cy="19082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indent="-739775" algn="ctr">
              <a:tabLst>
                <a:tab pos="623888" algn="l"/>
              </a:tabLst>
            </a:pPr>
            <a:r>
              <a:rPr lang="en-US" sz="2800" b="1" dirty="0">
                <a:solidFill>
                  <a:srgbClr val="BBE0E3"/>
                </a:solidFill>
              </a:rPr>
              <a:t>“Social anthropology and the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method of controlled comparison</a:t>
            </a:r>
            <a:r>
              <a:rPr lang="en-US" sz="2800" b="1" dirty="0">
                <a:solidFill>
                  <a:srgbClr val="BBE0E3"/>
                </a:solidFill>
              </a:rPr>
              <a:t>”</a:t>
            </a:r>
          </a:p>
          <a:p>
            <a:pPr marL="739775" indent="-739775">
              <a:buFontTx/>
              <a:buAutoNum type="arabicPlain" startAt="1954"/>
              <a:tabLst>
                <a:tab pos="623888" algn="l"/>
              </a:tabLst>
            </a:pPr>
            <a:endParaRPr lang="en-US" sz="2800" b="1" dirty="0">
              <a:solidFill>
                <a:srgbClr val="BBE0E3"/>
              </a:solidFill>
            </a:endParaRPr>
          </a:p>
          <a:p>
            <a:pPr marL="854075" lvl="1" algn="ctr">
              <a:tabLst>
                <a:tab pos="623888" algn="l"/>
              </a:tabLst>
            </a:pPr>
            <a:r>
              <a:rPr lang="en-US" i="1" dirty="0">
                <a:solidFill>
                  <a:srgbClr val="BBE0E3"/>
                </a:solidFill>
              </a:rPr>
              <a:t>American Anthropologist, </a:t>
            </a:r>
            <a:r>
              <a:rPr lang="en-US" dirty="0">
                <a:solidFill>
                  <a:srgbClr val="BBE0E3"/>
                </a:solidFill>
              </a:rPr>
              <a:t>56:743-61 (1954)</a:t>
            </a:r>
          </a:p>
        </p:txBody>
      </p:sp>
      <p:sp>
        <p:nvSpPr>
          <p:cNvPr id="57348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Compare . . .</a:t>
            </a:r>
            <a:endParaRPr 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39"/>
            <a:ext cx="7772400" cy="2320635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 smtClean="0"/>
              <a:t>the comparative method </a:t>
            </a:r>
            <a:r>
              <a:rPr lang="en-US" sz="3600" b="1" dirty="0" smtClean="0">
                <a:solidFill>
                  <a:srgbClr val="FF0000"/>
                </a:solidFill>
              </a:rPr>
              <a:t>compares</a:t>
            </a:r>
            <a:r>
              <a:rPr lang="en-US" sz="3600" b="1" dirty="0" smtClean="0"/>
              <a:t> </a:t>
            </a:r>
            <a:r>
              <a:rPr lang="en-US" b="1" dirty="0" smtClean="0"/>
              <a:t>things </a:t>
            </a:r>
          </a:p>
          <a:p>
            <a:pPr marL="914400" indent="-914400" eaLnBrk="1" hangingPunct="1">
              <a:buNone/>
              <a:tabLst>
                <a:tab pos="91440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 smtClean="0"/>
              <a:t>	</a:t>
            </a:r>
          </a:p>
          <a:p>
            <a:pPr marL="914400" indent="-914400" eaLnBrk="1" hangingPunct="1">
              <a:buNone/>
              <a:tabLst>
                <a:tab pos="91440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 smtClean="0"/>
              <a:t>	for e.g. . . .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BBE0E3"/>
                </a:solidFill>
              </a:rPr>
              <a:t>Compare . . .</a:t>
            </a:r>
            <a:endParaRPr lang="en-US" sz="2400">
              <a:solidFill>
                <a:srgbClr val="BBE0E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ChangeArrowheads="1"/>
          </p:cNvSpPr>
          <p:nvPr/>
        </p:nvSpPr>
        <p:spPr bwMode="auto">
          <a:xfrm>
            <a:off x="2675474" y="5237313"/>
            <a:ext cx="376577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  <a:latin typeface="Arial" charset="0"/>
              </a:rPr>
              <a:t>Sophie D. Coe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r>
              <a:rPr lang="en-US" sz="2400" b="1" i="1" dirty="0">
                <a:solidFill>
                  <a:srgbClr val="000000"/>
                </a:solidFill>
                <a:latin typeface="Arial" charset="0"/>
              </a:rPr>
              <a:t>America's First Cuisines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>
                <a:solidFill>
                  <a:srgbClr val="000000"/>
                </a:solidFill>
                <a:latin typeface="Arial" charset="0"/>
              </a:rPr>
              <a:t>Austin: University of 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</a:rPr>
              <a:t>Texax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Press, 1994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14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7656" y="1637099"/>
            <a:ext cx="24852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3117978" y="6400815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dirty="0">
                <a:solidFill>
                  <a:srgbClr val="000000"/>
                </a:solidFill>
                <a:latin typeface="Arial" charset="0"/>
                <a:hlinkClick r:id="rId3"/>
              </a:rPr>
              <a:t>www.d.umn.edu/cla/faculty/troufs/anthfood/aftexts.html#title</a:t>
            </a:r>
            <a:endParaRPr kumimoji="1"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10854" y="1356647"/>
            <a:ext cx="15536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Aztec</a:t>
            </a:r>
          </a:p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Maya</a:t>
            </a:r>
          </a:p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Inca</a:t>
            </a:r>
          </a:p>
        </p:txBody>
      </p:sp>
    </p:spTree>
    <p:extLst>
      <p:ext uri="{BB962C8B-B14F-4D97-AF65-F5344CB8AC3E}">
        <p14:creationId xmlns:p14="http://schemas.microsoft.com/office/powerpoint/2010/main" val="3015870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67" y="1935163"/>
            <a:ext cx="7343775" cy="142240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 smtClean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1600" b="1" dirty="0" smtClean="0">
                <a:solidFill>
                  <a:schemeClr val="accent5">
                    <a:lumMod val="90000"/>
                  </a:schemeClr>
                </a:solidFill>
              </a:rPr>
              <a:t>Other methods .  .  .</a:t>
            </a:r>
            <a:endParaRPr lang="en-US" sz="2000" dirty="0" smtClean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900142" y="3943408"/>
            <a:ext cx="7215187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indent="-739775" algn="ctr">
              <a:tabLst>
                <a:tab pos="623888" algn="l"/>
              </a:tabLst>
            </a:pPr>
            <a:r>
              <a:rPr lang="en-US" sz="2800" b="1">
                <a:solidFill>
                  <a:srgbClr val="BADDE1"/>
                </a:solidFill>
              </a:rPr>
              <a:t>compare things regionally 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885825" y="4838714"/>
            <a:ext cx="723900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indent="-739775" algn="ctr">
              <a:tabLst>
                <a:tab pos="623888" algn="l"/>
              </a:tabLst>
            </a:pPr>
            <a:r>
              <a:rPr lang="en-US" sz="2800" b="1" dirty="0">
                <a:solidFill>
                  <a:srgbClr val="BADDE1"/>
                </a:solidFill>
              </a:rPr>
              <a:t>in an attempt to understand </a:t>
            </a:r>
            <a:r>
              <a:rPr lang="en-US" sz="4400" b="1" dirty="0">
                <a:solidFill>
                  <a:srgbClr val="000000"/>
                </a:solidFill>
              </a:rPr>
              <a:t>process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5939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Compare . . .</a:t>
            </a:r>
            <a:endParaRPr 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67" y="1935163"/>
            <a:ext cx="7343775" cy="142240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 smtClean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1600" b="1" dirty="0" smtClean="0">
                <a:solidFill>
                  <a:schemeClr val="accent5">
                    <a:lumMod val="90000"/>
                  </a:schemeClr>
                </a:solidFill>
              </a:rPr>
              <a:t>Other methods .  .  .</a:t>
            </a:r>
            <a:endParaRPr lang="en-US" sz="2000" dirty="0" smtClean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900142" y="3943408"/>
            <a:ext cx="7215187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indent="-739775" algn="ctr">
              <a:tabLst>
                <a:tab pos="623888" algn="l"/>
              </a:tabLst>
            </a:pPr>
            <a:r>
              <a:rPr lang="en-US" sz="2800" b="1">
                <a:solidFill>
                  <a:srgbClr val="BADDE1"/>
                </a:solidFill>
              </a:rPr>
              <a:t>compare things regionally 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885825" y="4838714"/>
            <a:ext cx="723900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indent="-739775" algn="ctr">
              <a:tabLst>
                <a:tab pos="623888" algn="l"/>
              </a:tabLst>
            </a:pPr>
            <a:r>
              <a:rPr lang="en-US" sz="2800" b="1" dirty="0">
                <a:solidFill>
                  <a:srgbClr val="BADDE1"/>
                </a:solidFill>
              </a:rPr>
              <a:t>in an attempt to understand </a:t>
            </a:r>
            <a:r>
              <a:rPr lang="en-US" sz="4400" b="1" dirty="0">
                <a:solidFill>
                  <a:srgbClr val="000000"/>
                </a:solidFill>
              </a:rPr>
              <a:t>process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5939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Compare . . .</a:t>
            </a: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4850" y="2254536"/>
            <a:ext cx="7772400" cy="387798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</a:rPr>
              <a:t>process</a:t>
            </a:r>
          </a:p>
          <a:p>
            <a:pPr algn="ctr"/>
            <a:endParaRPr lang="en-US" sz="1000" dirty="0" smtClean="0">
              <a:latin typeface="+mj-lt"/>
            </a:endParaRPr>
          </a:p>
          <a:p>
            <a:pPr algn="ctr"/>
            <a:r>
              <a:rPr lang="en-US" sz="2400" dirty="0" smtClean="0">
                <a:latin typeface="+mj-lt"/>
              </a:rPr>
              <a:t>essentially refers to </a:t>
            </a:r>
          </a:p>
          <a:p>
            <a:pPr algn="ctr"/>
            <a:r>
              <a:rPr lang="en-US" sz="4000" b="1" dirty="0" smtClean="0">
                <a:latin typeface="+mj-lt"/>
              </a:rPr>
              <a:t>how things change</a:t>
            </a:r>
          </a:p>
          <a:p>
            <a:pPr algn="ctr"/>
            <a:r>
              <a:rPr lang="en-US" sz="2400" dirty="0" smtClean="0">
                <a:latin typeface="+mj-lt"/>
              </a:rPr>
              <a:t>or</a:t>
            </a:r>
          </a:p>
          <a:p>
            <a:pPr algn="ctr"/>
            <a:r>
              <a:rPr lang="en-US" sz="4000" b="1" dirty="0" smtClean="0">
                <a:latin typeface="+mj-lt"/>
              </a:rPr>
              <a:t>how things came to be </a:t>
            </a:r>
          </a:p>
          <a:p>
            <a:pPr algn="ctr"/>
            <a:r>
              <a:rPr lang="en-US" sz="4000" b="1" dirty="0" smtClean="0">
                <a:latin typeface="+mj-lt"/>
              </a:rPr>
              <a:t>the way they are now</a:t>
            </a:r>
            <a:endParaRPr lang="en-US" sz="3600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67" y="1935163"/>
            <a:ext cx="7343775" cy="142240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 dirty="0" smtClean="0"/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 dirty="0" smtClean="0">
                <a:solidFill>
                  <a:srgbClr val="BADDE1"/>
                </a:solidFill>
              </a:rPr>
              <a:t>Other methods .  .  .</a:t>
            </a:r>
            <a:endParaRPr lang="en-US" sz="2000" dirty="0" smtClean="0">
              <a:solidFill>
                <a:srgbClr val="BADDE1"/>
              </a:solidFill>
            </a:endParaRP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914656" y="3624100"/>
            <a:ext cx="7215187" cy="12618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739775" algn="ctr">
              <a:tabLst>
                <a:tab pos="623888" algn="l"/>
              </a:tabLst>
            </a:pPr>
            <a:r>
              <a:rPr lang="en-US" sz="2800" b="1" dirty="0" smtClean="0">
                <a:solidFill>
                  <a:srgbClr val="000000"/>
                </a:solidFill>
              </a:rPr>
              <a:t>anthropologists</a:t>
            </a:r>
          </a:p>
          <a:p>
            <a:pPr indent="-739775" algn="ctr">
              <a:tabLst>
                <a:tab pos="623888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for e.g., </a:t>
            </a:r>
          </a:p>
          <a:p>
            <a:pPr indent="-739775" algn="ctr">
              <a:tabLst>
                <a:tab pos="623888" algn="l"/>
              </a:tabLst>
            </a:pPr>
            <a:r>
              <a:rPr lang="en-US" sz="2800" b="1" dirty="0" smtClean="0">
                <a:solidFill>
                  <a:srgbClr val="000000"/>
                </a:solidFill>
              </a:rPr>
              <a:t>compare </a:t>
            </a:r>
            <a:r>
              <a:rPr lang="en-US" sz="2800" b="1" dirty="0">
                <a:solidFill>
                  <a:srgbClr val="000000"/>
                </a:solidFill>
              </a:rPr>
              <a:t>things regionally </a:t>
            </a:r>
          </a:p>
        </p:txBody>
      </p:sp>
      <p:sp>
        <p:nvSpPr>
          <p:cNvPr id="515077" name="Text Box 5"/>
          <p:cNvSpPr txBox="1">
            <a:spLocks noChangeArrowheads="1"/>
          </p:cNvSpPr>
          <p:nvPr/>
        </p:nvSpPr>
        <p:spPr bwMode="auto">
          <a:xfrm>
            <a:off x="929367" y="4809730"/>
            <a:ext cx="7239000" cy="11387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739775" algn="ctr">
              <a:tabLst>
                <a:tab pos="623888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in an attempt to understand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indent="-739775" algn="ctr">
              <a:tabLst>
                <a:tab pos="623888" algn="l"/>
              </a:tabLst>
            </a:pPr>
            <a:r>
              <a:rPr lang="en-US" sz="4000" b="1" dirty="0" smtClean="0">
                <a:solidFill>
                  <a:srgbClr val="000000"/>
                </a:solidFill>
              </a:rPr>
              <a:t>process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8373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58374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Compare . . .</a:t>
            </a:r>
            <a:endParaRPr 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958793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 smtClean="0"/>
              <a:t>the comparative method </a:t>
            </a:r>
            <a:r>
              <a:rPr lang="en-US" b="1" dirty="0" smtClean="0">
                <a:solidFill>
                  <a:srgbClr val="FF0000"/>
                </a:solidFill>
              </a:rPr>
              <a:t>compares</a:t>
            </a:r>
            <a:r>
              <a:rPr lang="en-US" b="1" dirty="0" smtClean="0"/>
              <a:t> things, for e.g., </a:t>
            </a:r>
            <a:r>
              <a:rPr lang="en-US" sz="4000" b="1" dirty="0" smtClean="0"/>
              <a:t>process </a:t>
            </a:r>
            <a:r>
              <a:rPr lang="en-US" b="1" dirty="0" smtClean="0"/>
              <a:t>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 dirty="0" smtClean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millet 	– 	Africa</a:t>
            </a:r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Compare . . .</a:t>
            </a:r>
            <a:endParaRPr 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2"/>
            <a:ext cx="7639045" cy="3322769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4400" b="1" dirty="0" smtClean="0">
                <a:solidFill>
                  <a:srgbClr val="000000"/>
                </a:solidFill>
              </a:rPr>
              <a:t>1. </a:t>
            </a:r>
            <a:r>
              <a:rPr lang="en-US" sz="3600" dirty="0" smtClean="0">
                <a:solidFill>
                  <a:srgbClr val="000000"/>
                </a:solidFill>
              </a:rPr>
              <a:t>the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</a:rPr>
              <a:t>four fields </a:t>
            </a:r>
            <a:br>
              <a:rPr lang="en-US" sz="4400" b="1" dirty="0" smtClean="0">
                <a:solidFill>
                  <a:srgbClr val="000000"/>
                </a:solidFill>
              </a:rPr>
            </a:b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of general anthropology</a:t>
            </a:r>
            <a:endParaRPr lang="en-US" sz="4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culture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as a primary concept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comparative method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major approach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holism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theoretical goal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fieldwork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research technique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smtClean="0"/>
              <a:t>Main Characteristics of Anthropology</a:t>
            </a: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5027851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b="1" dirty="0" smtClean="0">
                <a:solidFill>
                  <a:schemeClr val="accent5">
                    <a:lumMod val="90000"/>
                  </a:schemeClr>
                </a:solidFill>
              </a:rPr>
              <a:t>the comparative method compares things, for e.g., </a:t>
            </a:r>
            <a:r>
              <a:rPr lang="en-US" sz="4000" b="1" dirty="0" smtClean="0">
                <a:solidFill>
                  <a:srgbClr val="FF0000"/>
                </a:solidFill>
              </a:rPr>
              <a:t>process</a:t>
            </a:r>
            <a:r>
              <a:rPr lang="en-US" sz="4000" b="1" dirty="0" smtClean="0">
                <a:solidFill>
                  <a:schemeClr val="accent5">
                    <a:lumMod val="9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90000"/>
                  </a:schemeClr>
                </a:solidFill>
              </a:rPr>
              <a:t>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lang="en-US" b="1" dirty="0" smtClean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millet 	– 	Africa</a:t>
            </a:r>
          </a:p>
        </p:txBody>
      </p:sp>
      <p:sp>
        <p:nvSpPr>
          <p:cNvPr id="61443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61444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Compare . . .</a:t>
            </a:r>
            <a:endParaRPr 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smtClean="0"/>
              <a:t>the comparative method </a:t>
            </a:r>
            <a:r>
              <a:rPr lang="en-US" b="1" smtClean="0">
                <a:solidFill>
                  <a:srgbClr val="FF1B36"/>
                </a:solidFill>
              </a:rPr>
              <a:t>compares</a:t>
            </a:r>
            <a:r>
              <a:rPr lang="en-US" b="1" smtClean="0"/>
              <a:t> things, for e.g., process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 smtClean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smtClean="0"/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smtClean="0"/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smtClean="0"/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smtClean="0"/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smtClean="0"/>
              <a:t>millet 	– 	Africa</a:t>
            </a:r>
          </a:p>
        </p:txBody>
      </p:sp>
      <p:sp>
        <p:nvSpPr>
          <p:cNvPr id="62467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Compare . . .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smtClean="0"/>
              <a:t>the comparative method </a:t>
            </a:r>
            <a:r>
              <a:rPr lang="en-US" b="1" smtClean="0">
                <a:solidFill>
                  <a:srgbClr val="FF1B36"/>
                </a:solidFill>
              </a:rPr>
              <a:t>compares</a:t>
            </a:r>
            <a:r>
              <a:rPr lang="en-US" b="1" smtClean="0"/>
              <a:t> things, for e.g., process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 smtClean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smtClean="0"/>
              <a:t>maize 	</a:t>
            </a:r>
            <a:r>
              <a:rPr lang="en-US" sz="2800" b="1" smtClean="0">
                <a:solidFill>
                  <a:schemeClr val="accent1"/>
                </a:solidFill>
              </a:rPr>
              <a:t>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smtClean="0"/>
              <a:t>wheat </a:t>
            </a:r>
            <a:r>
              <a:rPr lang="en-US" sz="2800" b="1" smtClean="0">
                <a:solidFill>
                  <a:schemeClr val="accent1"/>
                </a:solidFill>
              </a:rPr>
              <a:t>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smtClean="0"/>
              <a:t>rice 	</a:t>
            </a:r>
            <a:r>
              <a:rPr lang="en-US" sz="2800" b="1" smtClean="0">
                <a:solidFill>
                  <a:schemeClr val="accent1"/>
                </a:solidFill>
              </a:rPr>
              <a:t>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smtClean="0"/>
              <a:t>manioc </a:t>
            </a:r>
            <a:r>
              <a:rPr lang="en-US" sz="2800" b="1" smtClean="0">
                <a:solidFill>
                  <a:schemeClr val="accent1"/>
                </a:solidFill>
              </a:rPr>
              <a:t>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smtClean="0"/>
              <a:t>millet 	</a:t>
            </a:r>
            <a:r>
              <a:rPr lang="en-US" sz="2800" b="1" smtClean="0">
                <a:solidFill>
                  <a:schemeClr val="accent1"/>
                </a:solidFill>
              </a:rPr>
              <a:t>– 	Africa</a:t>
            </a:r>
          </a:p>
        </p:txBody>
      </p:sp>
      <p:sp>
        <p:nvSpPr>
          <p:cNvPr id="63491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63492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Compare . . .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47700" y="152400"/>
            <a:ext cx="819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ctr"/>
            <a:r>
              <a:rPr lang="en-US" sz="2400" b="1">
                <a:solidFill>
                  <a:srgbClr val="FFFFFF"/>
                </a:solidFill>
                <a:latin typeface="Times New Roman" pitchFamily="18" charset="0"/>
              </a:rPr>
              <a:t>Origin of Domestication for Selected Plants</a:t>
            </a:r>
            <a:endParaRPr kumimoji="1" lang="en-US" sz="2800" b="1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4515" name="Picture 3" descr="Turn816bo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2" y="1214889"/>
            <a:ext cx="7772400" cy="479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05448" y="6274258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</a:t>
            </a:r>
            <a:r>
              <a:rPr lang="en-US" sz="1200" dirty="0" smtClean="0">
                <a:solidFill>
                  <a:srgbClr val="000000"/>
                </a:solidFill>
                <a:latin typeface="Verdana" pitchFamily="34" charset="0"/>
              </a:rPr>
              <a:t>342</a:t>
            </a: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708881" y="2794227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rice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7,000 ybp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891625" y="3882797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manioc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4,200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ybp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485225" y="2404835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maize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4,200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ybp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4639583" y="1548717"/>
            <a:ext cx="1828800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wheat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10,500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ybp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3892550" y="3945389"/>
            <a:ext cx="1828800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millet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4,000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ybp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2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Compare . . .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714520" y="6285142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</a:t>
            </a:r>
            <a:r>
              <a:rPr lang="en-US" sz="1200" dirty="0" smtClean="0">
                <a:solidFill>
                  <a:srgbClr val="000000"/>
                </a:solidFill>
                <a:latin typeface="Verdana" pitchFamily="34" charset="0"/>
              </a:rPr>
              <a:t>333</a:t>
            </a: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159435" y="5943600"/>
            <a:ext cx="50032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Time line for Ch. 14  Food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Production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67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sp>
        <p:nvSpPr>
          <p:cNvPr id="484358" name="Text Box 6"/>
          <p:cNvSpPr txBox="1">
            <a:spLocks noChangeArrowheads="1"/>
          </p:cNvSpPr>
          <p:nvPr/>
        </p:nvSpPr>
        <p:spPr bwMode="auto">
          <a:xfrm>
            <a:off x="1998663" y="476250"/>
            <a:ext cx="5588000" cy="5410200"/>
          </a:xfrm>
          <a:prstGeom prst="rect">
            <a:avLst/>
          </a:prstGeom>
          <a:blipFill dpi="0" rotWithShape="1">
            <a:blip r:embed="rId4" cstate="print">
              <a:alphaModFix amt="2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76200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Chapter 14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Understanding Physical Anthropology and Archaeology, 9</a:t>
            </a:r>
            <a:r>
              <a:rPr lang="en-US" sz="2400" b="1" i="1" baseline="30000" dirty="0">
                <a:solidFill>
                  <a:srgbClr val="000000"/>
                </a:solidFill>
                <a:latin typeface="Times New Roman" pitchFamily="18" charset="0"/>
              </a:rPr>
              <a:t>th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 Ed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“Food Production”</a:t>
            </a: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Biocultural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Revolution</a:t>
            </a: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159435" y="5943600"/>
            <a:ext cx="50032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Time line for Ch. 14  Food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Production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67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sp>
        <p:nvSpPr>
          <p:cNvPr id="66566" name="Text Box 8"/>
          <p:cNvSpPr txBox="1">
            <a:spLocks noChangeArrowheads="1"/>
          </p:cNvSpPr>
          <p:nvPr/>
        </p:nvSpPr>
        <p:spPr bwMode="auto">
          <a:xfrm>
            <a:off x="2193925" y="4002145"/>
            <a:ext cx="1598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Tehuac</a:t>
            </a:r>
            <a:r>
              <a:rPr lang="en-US" sz="2400" b="1" dirty="0">
                <a:solidFill>
                  <a:srgbClr val="000000"/>
                </a:solidFill>
                <a:cs typeface="Arial" pitchFamily="34" charset="0"/>
              </a:rPr>
              <a:t>á</a:t>
            </a:r>
            <a:r>
              <a:rPr lang="en-US" sz="2400" b="1" dirty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3943350" y="3867150"/>
            <a:ext cx="2743200" cy="519351"/>
          </a:xfrm>
          <a:prstGeom prst="ellipse">
            <a:avLst/>
          </a:prstGeom>
          <a:noFill/>
          <a:ln w="101600">
            <a:solidFill>
              <a:srgbClr val="FFC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14520" y="6285142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</a:t>
            </a:r>
            <a:r>
              <a:rPr lang="en-US" sz="1200" dirty="0" smtClean="0">
                <a:solidFill>
                  <a:srgbClr val="000000"/>
                </a:solidFill>
                <a:latin typeface="Verdana" pitchFamily="34" charset="0"/>
              </a:rPr>
              <a:t>333</a:t>
            </a: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00144" y="1552821"/>
            <a:ext cx="7315200" cy="206210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one of the best places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in the world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to look at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3200" b="1" dirty="0" smtClean="0">
                <a:solidFill>
                  <a:srgbClr val="000000"/>
                </a:solidFill>
              </a:rPr>
              <a:t>process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of plant domestication</a:t>
            </a:r>
            <a:endParaRPr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104900"/>
            <a:ext cx="8001000" cy="5029200"/>
          </a:xfrm>
        </p:spPr>
        <p:txBody>
          <a:bodyPr/>
          <a:lstStyle/>
          <a:p>
            <a:pPr eaLnBrk="1" hangingPunct="1"/>
            <a:r>
              <a:rPr lang="en-US" sz="2400" b="1" smtClean="0"/>
              <a:t>Tehuac</a:t>
            </a:r>
            <a:r>
              <a:rPr lang="en-US" sz="2400" b="1" smtClean="0">
                <a:cs typeface="Arial" pitchFamily="34" charset="0"/>
              </a:rPr>
              <a:t>án Valley, Puebla, Mexico</a:t>
            </a:r>
            <a:endParaRPr lang="en-US" sz="2400" b="1" smtClean="0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716800" y="6281059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8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</a:t>
            </a:r>
            <a:r>
              <a:rPr lang="en-US" sz="1200" dirty="0" smtClean="0">
                <a:solidFill>
                  <a:srgbClr val="000000"/>
                </a:solidFill>
                <a:latin typeface="Verdana" pitchFamily="34" charset="0"/>
              </a:rPr>
              <a:t>432</a:t>
            </a: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7588" name="Picture 4" descr="Turn816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1" y="1752600"/>
            <a:ext cx="36258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046668" y="3829053"/>
            <a:ext cx="2370137" cy="485775"/>
          </a:xfrm>
          <a:prstGeom prst="leftArrow">
            <a:avLst>
              <a:gd name="adj1" fmla="val 50000"/>
              <a:gd name="adj2" fmla="val 1219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185892" y="2695575"/>
            <a:ext cx="1489075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maize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4,200 ybp</a:t>
            </a:r>
          </a:p>
        </p:txBody>
      </p:sp>
      <p:sp>
        <p:nvSpPr>
          <p:cNvPr id="67591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Compare . . .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023973" y="6401949"/>
            <a:ext cx="30828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hlinkClick r:id="rId3"/>
              </a:rPr>
              <a:t>www.d.umn.edu/cla/faculty/troufs/anth3618/matehuac.html#title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686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2" y="1142998"/>
            <a:ext cx="7772400" cy="48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023973" y="6401949"/>
            <a:ext cx="30828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hlinkClick r:id="rId3"/>
              </a:rPr>
              <a:t>www.d.umn.edu/cla/faculty/troufs/anth3618/matehuac.html#title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696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430" y="1142998"/>
            <a:ext cx="7772400" cy="48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Text Box 2"/>
          <p:cNvSpPr txBox="1">
            <a:spLocks noChangeArrowheads="1"/>
          </p:cNvSpPr>
          <p:nvPr/>
        </p:nvSpPr>
        <p:spPr bwMode="auto">
          <a:xfrm>
            <a:off x="1798902" y="6372226"/>
            <a:ext cx="5644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</a:t>
            </a:r>
            <a:r>
              <a:rPr lang="en-US" sz="1200" i="1" dirty="0" smtClean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en-US" sz="1200" i="1" baseline="30000" dirty="0" smtClean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</a:t>
            </a:r>
            <a:r>
              <a:rPr lang="en-US" sz="1200" dirty="0" smtClean="0">
                <a:solidFill>
                  <a:srgbClr val="000000"/>
                </a:solidFill>
                <a:latin typeface="Verdana" pitchFamily="34" charset="0"/>
              </a:rPr>
              <a:t>333</a:t>
            </a: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9666" name="Text Box 3"/>
          <p:cNvSpPr txBox="1">
            <a:spLocks noChangeArrowheads="1"/>
          </p:cNvSpPr>
          <p:nvPr/>
        </p:nvSpPr>
        <p:spPr bwMode="auto">
          <a:xfrm>
            <a:off x="2093767" y="5943600"/>
            <a:ext cx="508665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Time line for Ch. 14  Food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Production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9667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56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sp>
        <p:nvSpPr>
          <p:cNvPr id="369669" name="Oval 9"/>
          <p:cNvSpPr>
            <a:spLocks noChangeArrowheads="1"/>
          </p:cNvSpPr>
          <p:nvPr/>
        </p:nvSpPr>
        <p:spPr bwMode="auto">
          <a:xfrm>
            <a:off x="2755900" y="517561"/>
            <a:ext cx="2814638" cy="519351"/>
          </a:xfrm>
          <a:prstGeom prst="ellipse">
            <a:avLst/>
          </a:prstGeom>
          <a:noFill/>
          <a:ln w="1016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1320800" y="2412231"/>
            <a:ext cx="6502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American Anthropology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04534" y="3124221"/>
            <a:ext cx="514773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cultural / social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physical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archaeology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linguistics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653444"/>
            <a:ext cx="77724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y</a:t>
            </a:r>
            <a:r>
              <a:rPr lang="en-US" sz="2800" dirty="0" smtClean="0">
                <a:latin typeface="+mj-lt"/>
              </a:rPr>
              <a:t>ou’ve already seen the fourfold approach of American Anthropology . .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Text Box 2"/>
          <p:cNvSpPr txBox="1">
            <a:spLocks noChangeArrowheads="1"/>
          </p:cNvSpPr>
          <p:nvPr/>
        </p:nvSpPr>
        <p:spPr bwMode="auto">
          <a:xfrm>
            <a:off x="1722759" y="6372226"/>
            <a:ext cx="5796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</a:t>
            </a:r>
            <a:r>
              <a:rPr lang="en-US" sz="1200" i="1" dirty="0" smtClean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en-US" sz="1200" i="1" baseline="30000" dirty="0" smtClean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</a:t>
            </a:r>
            <a:r>
              <a:rPr lang="en-US" sz="1200" dirty="0" smtClean="0">
                <a:solidFill>
                  <a:srgbClr val="000000"/>
                </a:solidFill>
                <a:latin typeface="Verdana" pitchFamily="34" charset="0"/>
              </a:rPr>
              <a:t>333</a:t>
            </a: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9666" name="Text Box 3"/>
          <p:cNvSpPr txBox="1">
            <a:spLocks noChangeArrowheads="1"/>
          </p:cNvSpPr>
          <p:nvPr/>
        </p:nvSpPr>
        <p:spPr bwMode="auto">
          <a:xfrm>
            <a:off x="2093767" y="5943600"/>
            <a:ext cx="508665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>
                <a:solidFill>
                  <a:srgbClr val="000000"/>
                </a:solidFill>
                <a:latin typeface="Verdana" pitchFamily="34" charset="0"/>
              </a:rPr>
              <a:t>Time line for Ch. 14  Food Production.</a:t>
            </a:r>
          </a:p>
        </p:txBody>
      </p:sp>
      <p:sp>
        <p:nvSpPr>
          <p:cNvPr id="369667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56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sp>
        <p:nvSpPr>
          <p:cNvPr id="369669" name="Oval 9"/>
          <p:cNvSpPr>
            <a:spLocks noChangeArrowheads="1"/>
          </p:cNvSpPr>
          <p:nvPr/>
        </p:nvSpPr>
        <p:spPr bwMode="auto">
          <a:xfrm>
            <a:off x="2755900" y="517561"/>
            <a:ext cx="2814638" cy="519351"/>
          </a:xfrm>
          <a:prstGeom prst="ellipse">
            <a:avLst/>
          </a:prstGeom>
          <a:noFill/>
          <a:ln w="1016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46191" y="1211991"/>
            <a:ext cx="6171690" cy="3600986"/>
          </a:xfrm>
          <a:prstGeom prst="rect">
            <a:avLst/>
          </a:prstGeom>
          <a:solidFill>
            <a:schemeClr val="bg1"/>
          </a:solidFill>
          <a:ln w="76200">
            <a:solidFill>
              <a:srgbClr val="FFD961"/>
            </a:solidFill>
            <a:miter lim="800000"/>
            <a:headEnd/>
            <a:tailEnd/>
          </a:ln>
        </p:spPr>
        <p:txBody>
          <a:bodyPr wrap="none" lIns="228600" tIns="228600" rIns="228600" bIns="22860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800" b="1" dirty="0" smtClean="0">
                <a:solidFill>
                  <a:srgbClr val="000000"/>
                </a:solidFill>
                <a:cs typeface="Arial" pitchFamily="34" charset="0"/>
              </a:rPr>
              <a:t>“The Neolithic Revolution”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“The New Stone Age”</a:t>
            </a:r>
          </a:p>
          <a:p>
            <a:pPr algn="ctr"/>
            <a:endParaRPr lang="en-US" sz="28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in Prehistoric Middle America this is known as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cs typeface="Arial" pitchFamily="34" charset="0"/>
              </a:rPr>
              <a:t>The “Archaic”</a:t>
            </a:r>
          </a:p>
          <a:p>
            <a:pPr algn="ctr"/>
            <a:endParaRPr lang="en-US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and sometimes they’re all referred to as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cs typeface="Arial" pitchFamily="34" charset="0"/>
              </a:rPr>
              <a:t>“The Agriculture  Revolution”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066800"/>
            <a:ext cx="8001000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Early Neolithic sites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719973" y="6281059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</a:t>
            </a:r>
            <a:r>
              <a:rPr lang="en-US" sz="1200" dirty="0" smtClean="0">
                <a:solidFill>
                  <a:srgbClr val="000000"/>
                </a:solidFill>
                <a:latin typeface="Verdana" pitchFamily="34" charset="0"/>
              </a:rPr>
              <a:t>349</a:t>
            </a: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1684" name="Picture 4" descr="Sites_Fertile_Cresc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092" y="1814518"/>
            <a:ext cx="43338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Compare . . .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2914653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2533653" y="394340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 flipV="1">
            <a:off x="1847852" y="486733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495550" y="46101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3181350" y="501020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3238501" y="52959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2724150" y="533405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473621" y="1299075"/>
            <a:ext cx="6171690" cy="4308872"/>
          </a:xfrm>
          <a:prstGeom prst="rect">
            <a:avLst/>
          </a:prstGeom>
          <a:solidFill>
            <a:schemeClr val="bg1"/>
          </a:solidFill>
          <a:ln w="76200">
            <a:solidFill>
              <a:srgbClr val="FFD961"/>
            </a:solidFill>
            <a:miter lim="800000"/>
            <a:headEnd/>
            <a:tailEnd/>
          </a:ln>
        </p:spPr>
        <p:txBody>
          <a:bodyPr wrap="none" lIns="228600" tIns="228600" rIns="228600" bIns="22860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REM:</a:t>
            </a:r>
          </a:p>
          <a:p>
            <a:pPr algn="ctr"/>
            <a:endParaRPr lang="en-US" sz="2800" b="1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cs typeface="Arial" pitchFamily="34" charset="0"/>
              </a:rPr>
              <a:t>“The Neolithic Revolution”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“The New Stone Age”</a:t>
            </a:r>
          </a:p>
          <a:p>
            <a:pPr algn="ctr"/>
            <a:endParaRPr lang="en-US" sz="28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in Prehistoric Middle America this is known as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cs typeface="Arial" pitchFamily="34" charset="0"/>
              </a:rPr>
              <a:t>The “Archaic”</a:t>
            </a:r>
          </a:p>
          <a:p>
            <a:pPr algn="ctr"/>
            <a:endParaRPr lang="en-US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and sometimes they’re all referred to as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cs typeface="Arial" pitchFamily="34" charset="0"/>
              </a:rPr>
              <a:t>“The Agriculture  Revolution”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714520" y="6285142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</a:t>
            </a:r>
            <a:r>
              <a:rPr lang="en-US" sz="1200" dirty="0" smtClean="0">
                <a:solidFill>
                  <a:srgbClr val="000000"/>
                </a:solidFill>
                <a:latin typeface="Verdana" pitchFamily="34" charset="0"/>
              </a:rPr>
              <a:t>333</a:t>
            </a: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072352" y="5871031"/>
            <a:ext cx="50032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Time line for Ch. 14  Food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Production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67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solidFill>
              <a:srgbClr val="FFC000"/>
            </a:solidFill>
          </a:ln>
        </p:spPr>
      </p:pic>
      <p:sp>
        <p:nvSpPr>
          <p:cNvPr id="72710" name="Oval 8"/>
          <p:cNvSpPr>
            <a:spLocks noChangeArrowheads="1"/>
          </p:cNvSpPr>
          <p:nvPr/>
        </p:nvSpPr>
        <p:spPr bwMode="auto">
          <a:xfrm>
            <a:off x="3055940" y="3213103"/>
            <a:ext cx="1419225" cy="519351"/>
          </a:xfrm>
          <a:prstGeom prst="ellipse">
            <a:avLst/>
          </a:prstGeom>
          <a:noFill/>
          <a:ln w="1016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133475"/>
            <a:ext cx="7043738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smtClean="0"/>
              <a:t>Mehrgarh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One of the earliest Neolithic settlements of southern Asia, Pakistan</a:t>
            </a:r>
            <a:endParaRPr lang="en-US" b="1" smtClean="0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719972" y="6242053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</a:t>
            </a:r>
            <a:r>
              <a:rPr lang="en-US" sz="1200" dirty="0" smtClean="0">
                <a:solidFill>
                  <a:srgbClr val="000000"/>
                </a:solidFill>
                <a:latin typeface="Verdana" pitchFamily="34" charset="0"/>
              </a:rPr>
              <a:t>352</a:t>
            </a: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3732" name="Picture 4" descr="Turn816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838" y="2767013"/>
            <a:ext cx="5072062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1670282" y="3744686"/>
            <a:ext cx="2317750" cy="369332"/>
          </a:xfrm>
          <a:custGeom>
            <a:avLst/>
            <a:gdLst>
              <a:gd name="T0" fmla="*/ 42080 w 2318084"/>
              <a:gd name="T1" fmla="*/ 294478 h 1670384"/>
              <a:gd name="T2" fmla="*/ 318606 w 2318084"/>
              <a:gd name="T3" fmla="*/ 102168 h 1670384"/>
              <a:gd name="T4" fmla="*/ 655249 w 2318084"/>
              <a:gd name="T5" fmla="*/ 18027 h 1670384"/>
              <a:gd name="T6" fmla="*/ 1027959 w 2318084"/>
              <a:gd name="T7" fmla="*/ 18027 h 1670384"/>
              <a:gd name="T8" fmla="*/ 1460781 w 2318084"/>
              <a:gd name="T9" fmla="*/ 126206 h 1670384"/>
              <a:gd name="T10" fmla="*/ 1665173 w 2318084"/>
              <a:gd name="T11" fmla="*/ 270440 h 1670384"/>
              <a:gd name="T12" fmla="*/ 1677195 w 2318084"/>
              <a:gd name="T13" fmla="*/ 474772 h 1670384"/>
              <a:gd name="T14" fmla="*/ 1725286 w 2318084"/>
              <a:gd name="T15" fmla="*/ 570930 h 1670384"/>
              <a:gd name="T16" fmla="*/ 1833490 w 2318084"/>
              <a:gd name="T17" fmla="*/ 655066 h 1670384"/>
              <a:gd name="T18" fmla="*/ 1989791 w 2318084"/>
              <a:gd name="T19" fmla="*/ 679104 h 1670384"/>
              <a:gd name="T20" fmla="*/ 2206204 w 2318084"/>
              <a:gd name="T21" fmla="*/ 775262 h 1670384"/>
              <a:gd name="T22" fmla="*/ 2302386 w 2318084"/>
              <a:gd name="T23" fmla="*/ 991614 h 1670384"/>
              <a:gd name="T24" fmla="*/ 2290364 w 2318084"/>
              <a:gd name="T25" fmla="*/ 1256045 h 1670384"/>
              <a:gd name="T26" fmla="*/ 2278344 w 2318084"/>
              <a:gd name="T27" fmla="*/ 1412298 h 1670384"/>
              <a:gd name="T28" fmla="*/ 2254291 w 2318084"/>
              <a:gd name="T29" fmla="*/ 1628649 h 1670384"/>
              <a:gd name="T30" fmla="*/ 2085973 w 2318084"/>
              <a:gd name="T31" fmla="*/ 1652687 h 1670384"/>
              <a:gd name="T32" fmla="*/ 1833490 w 2318084"/>
              <a:gd name="T33" fmla="*/ 1616631 h 1670384"/>
              <a:gd name="T34" fmla="*/ 1544942 w 2318084"/>
              <a:gd name="T35" fmla="*/ 1568551 h 1670384"/>
              <a:gd name="T36" fmla="*/ 1412690 w 2318084"/>
              <a:gd name="T37" fmla="*/ 1472395 h 1670384"/>
              <a:gd name="T38" fmla="*/ 1328529 w 2318084"/>
              <a:gd name="T39" fmla="*/ 1352201 h 1670384"/>
              <a:gd name="T40" fmla="*/ 1304486 w 2318084"/>
              <a:gd name="T41" fmla="*/ 1207965 h 1670384"/>
              <a:gd name="T42" fmla="*/ 1232346 w 2318084"/>
              <a:gd name="T43" fmla="*/ 1099789 h 1670384"/>
              <a:gd name="T44" fmla="*/ 1064029 w 2318084"/>
              <a:gd name="T45" fmla="*/ 1123827 h 1670384"/>
              <a:gd name="T46" fmla="*/ 823568 w 2318084"/>
              <a:gd name="T47" fmla="*/ 1123827 h 1670384"/>
              <a:gd name="T48" fmla="*/ 583111 w 2318084"/>
              <a:gd name="T49" fmla="*/ 1027670 h 1670384"/>
              <a:gd name="T50" fmla="*/ 414789 w 2318084"/>
              <a:gd name="T51" fmla="*/ 847377 h 1670384"/>
              <a:gd name="T52" fmla="*/ 246467 w 2318084"/>
              <a:gd name="T53" fmla="*/ 715164 h 1670384"/>
              <a:gd name="T54" fmla="*/ 126241 w 2318084"/>
              <a:gd name="T55" fmla="*/ 522848 h 1670384"/>
              <a:gd name="T56" fmla="*/ 66123 w 2318084"/>
              <a:gd name="T57" fmla="*/ 354576 h 1670384"/>
              <a:gd name="T58" fmla="*/ 42080 w 2318084"/>
              <a:gd name="T59" fmla="*/ 294478 h 167038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318084"/>
              <a:gd name="T91" fmla="*/ 0 h 1670384"/>
              <a:gd name="T92" fmla="*/ 2318084 w 2318084"/>
              <a:gd name="T93" fmla="*/ 1670384 h 167038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318084" h="1670384">
                <a:moveTo>
                  <a:pt x="42110" y="294773"/>
                </a:moveTo>
                <a:cubicBezTo>
                  <a:pt x="84220" y="252663"/>
                  <a:pt x="216568" y="148389"/>
                  <a:pt x="318836" y="102268"/>
                </a:cubicBezTo>
                <a:cubicBezTo>
                  <a:pt x="421104" y="56147"/>
                  <a:pt x="537410" y="32084"/>
                  <a:pt x="655720" y="18047"/>
                </a:cubicBezTo>
                <a:cubicBezTo>
                  <a:pt x="774030" y="4010"/>
                  <a:pt x="894346" y="0"/>
                  <a:pt x="1028699" y="18047"/>
                </a:cubicBezTo>
                <a:cubicBezTo>
                  <a:pt x="1163052" y="36094"/>
                  <a:pt x="1355557" y="84221"/>
                  <a:pt x="1461836" y="126331"/>
                </a:cubicBezTo>
                <a:cubicBezTo>
                  <a:pt x="1568115" y="168441"/>
                  <a:pt x="1630278" y="212557"/>
                  <a:pt x="1666373" y="270710"/>
                </a:cubicBezTo>
                <a:cubicBezTo>
                  <a:pt x="1702468" y="328863"/>
                  <a:pt x="1668379" y="425115"/>
                  <a:pt x="1678405" y="475247"/>
                </a:cubicBezTo>
                <a:cubicBezTo>
                  <a:pt x="1688431" y="525379"/>
                  <a:pt x="1700463" y="541421"/>
                  <a:pt x="1726531" y="571500"/>
                </a:cubicBezTo>
                <a:cubicBezTo>
                  <a:pt x="1752599" y="601579"/>
                  <a:pt x="1790699" y="637674"/>
                  <a:pt x="1834815" y="655721"/>
                </a:cubicBezTo>
                <a:cubicBezTo>
                  <a:pt x="1878931" y="673768"/>
                  <a:pt x="1929063" y="659731"/>
                  <a:pt x="1991226" y="679784"/>
                </a:cubicBezTo>
                <a:cubicBezTo>
                  <a:pt x="2053389" y="699837"/>
                  <a:pt x="2155657" y="723900"/>
                  <a:pt x="2207794" y="776037"/>
                </a:cubicBezTo>
                <a:cubicBezTo>
                  <a:pt x="2259931" y="828174"/>
                  <a:pt x="2290010" y="912395"/>
                  <a:pt x="2304047" y="992605"/>
                </a:cubicBezTo>
                <a:cubicBezTo>
                  <a:pt x="2318084" y="1072815"/>
                  <a:pt x="2296025" y="1187116"/>
                  <a:pt x="2292015" y="1257300"/>
                </a:cubicBezTo>
                <a:cubicBezTo>
                  <a:pt x="2288005" y="1327484"/>
                  <a:pt x="2286000" y="1351547"/>
                  <a:pt x="2279984" y="1413710"/>
                </a:cubicBezTo>
                <a:cubicBezTo>
                  <a:pt x="2273968" y="1475873"/>
                  <a:pt x="2288004" y="1590174"/>
                  <a:pt x="2255920" y="1630279"/>
                </a:cubicBezTo>
                <a:cubicBezTo>
                  <a:pt x="2223836" y="1670384"/>
                  <a:pt x="2157662" y="1656347"/>
                  <a:pt x="2087478" y="1654342"/>
                </a:cubicBezTo>
                <a:cubicBezTo>
                  <a:pt x="2017294" y="1652337"/>
                  <a:pt x="1925052" y="1632284"/>
                  <a:pt x="1834815" y="1618247"/>
                </a:cubicBezTo>
                <a:cubicBezTo>
                  <a:pt x="1744578" y="1604210"/>
                  <a:pt x="1616241" y="1594184"/>
                  <a:pt x="1546057" y="1570121"/>
                </a:cubicBezTo>
                <a:cubicBezTo>
                  <a:pt x="1475873" y="1546058"/>
                  <a:pt x="1449805" y="1509963"/>
                  <a:pt x="1413710" y="1473868"/>
                </a:cubicBezTo>
                <a:cubicBezTo>
                  <a:pt x="1377615" y="1437773"/>
                  <a:pt x="1347536" y="1397668"/>
                  <a:pt x="1329489" y="1353552"/>
                </a:cubicBezTo>
                <a:cubicBezTo>
                  <a:pt x="1311442" y="1309436"/>
                  <a:pt x="1321468" y="1251283"/>
                  <a:pt x="1305426" y="1209173"/>
                </a:cubicBezTo>
                <a:cubicBezTo>
                  <a:pt x="1289384" y="1167063"/>
                  <a:pt x="1273341" y="1114926"/>
                  <a:pt x="1233236" y="1100889"/>
                </a:cubicBezTo>
                <a:cubicBezTo>
                  <a:pt x="1193131" y="1086852"/>
                  <a:pt x="1132973" y="1120942"/>
                  <a:pt x="1064794" y="1124952"/>
                </a:cubicBezTo>
                <a:cubicBezTo>
                  <a:pt x="996615" y="1128962"/>
                  <a:pt x="904373" y="1140994"/>
                  <a:pt x="824163" y="1124952"/>
                </a:cubicBezTo>
                <a:cubicBezTo>
                  <a:pt x="743953" y="1108910"/>
                  <a:pt x="651710" y="1074821"/>
                  <a:pt x="583531" y="1028700"/>
                </a:cubicBezTo>
                <a:cubicBezTo>
                  <a:pt x="515352" y="982579"/>
                  <a:pt x="471236" y="900363"/>
                  <a:pt x="415089" y="848226"/>
                </a:cubicBezTo>
                <a:cubicBezTo>
                  <a:pt x="358942" y="796089"/>
                  <a:pt x="294773" y="770021"/>
                  <a:pt x="246647" y="715879"/>
                </a:cubicBezTo>
                <a:cubicBezTo>
                  <a:pt x="198521" y="661737"/>
                  <a:pt x="156410" y="583531"/>
                  <a:pt x="126331" y="523373"/>
                </a:cubicBezTo>
                <a:cubicBezTo>
                  <a:pt x="96252" y="463215"/>
                  <a:pt x="78205" y="401052"/>
                  <a:pt x="66173" y="354931"/>
                </a:cubicBezTo>
                <a:cubicBezTo>
                  <a:pt x="54141" y="308810"/>
                  <a:pt x="0" y="336883"/>
                  <a:pt x="42110" y="294773"/>
                </a:cubicBezTo>
                <a:close/>
              </a:path>
            </a:pathLst>
          </a:custGeom>
          <a:noFill/>
          <a:ln w="1016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734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Compare . . .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92"/>
            <a:ext cx="7639045" cy="3715504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1.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four fields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of general anthropology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culture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as a primary concept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FontTx/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4000" b="1" dirty="0" smtClean="0">
                <a:solidFill>
                  <a:srgbClr val="000000"/>
                </a:solidFill>
              </a:rPr>
              <a:t>comparative method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as major approach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development and structure</a:t>
            </a:r>
            <a:endParaRPr lang="en-US" sz="40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holism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theoretical goal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fieldwork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research technique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Main Characteristics of Anthropology</a:t>
            </a: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663" y="5500683"/>
            <a:ext cx="731520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another e.g. . . .</a:t>
            </a:r>
            <a:endParaRPr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916462" y="6395599"/>
            <a:ext cx="33057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FFFFFF"/>
                </a:solidFill>
                <a:hlinkClick r:id="rId2"/>
              </a:rPr>
              <a:t>www.d.umn.edu/cla/faculty/troufs/anth3618/video/Collapse.html#title</a:t>
            </a:r>
            <a:endParaRPr kumimoji="1" lang="en-US" sz="800" dirty="0">
              <a:solidFill>
                <a:srgbClr val="FFFFFF"/>
              </a:solidFill>
            </a:endParaRP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340" y="1146181"/>
            <a:ext cx="7772400" cy="485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ctangle 2"/>
          <p:cNvSpPr>
            <a:spLocks noChangeArrowheads="1"/>
          </p:cNvSpPr>
          <p:nvPr/>
        </p:nvSpPr>
        <p:spPr bwMode="auto">
          <a:xfrm>
            <a:off x="457200" y="587598"/>
            <a:ext cx="8229600" cy="4111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Compare . . 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83909" y="3889597"/>
            <a:ext cx="5762625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comparing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the “fall of civilization”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around the world</a:t>
            </a:r>
            <a:endParaRPr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872710" y="6395599"/>
            <a:ext cx="33794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FFFFFF"/>
                </a:solidFill>
                <a:hlinkClick r:id="rId2"/>
              </a:rPr>
              <a:t>www.d.umn.edu/cla/faculty/troufs/anth3618/video/Fall_Maya.html#title</a:t>
            </a:r>
            <a:endParaRPr kumimoji="1" lang="en-US" sz="800" dirty="0">
              <a:solidFill>
                <a:srgbClr val="FFFFFF"/>
              </a:solidFill>
            </a:endParaRP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7" y="1146400"/>
            <a:ext cx="7772400" cy="48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592394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1.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four fields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of general anthropology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culture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as a primary concept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comparative method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major approach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FontTx/>
              <a:buAutoNum type="arabicPeriod" startAt="2"/>
              <a:tabLst>
                <a:tab pos="0" algn="l"/>
              </a:tabLst>
            </a:pPr>
            <a:r>
              <a:rPr lang="en-US" sz="4000" b="1" dirty="0" smtClean="0">
                <a:solidFill>
                  <a:srgbClr val="000000"/>
                </a:solidFill>
              </a:rPr>
              <a:t>holism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or the study of "humankind" as a whole, as a primary theoretical goal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fieldwork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research technique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Main Characteristics of Anthropology</a:t>
            </a: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1320800" y="2412232"/>
            <a:ext cx="6502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American Anthropology</a:t>
            </a:r>
            <a:endParaRPr kumimoji="1" lang="en-US" sz="3200" b="1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04534" y="3124221"/>
            <a:ext cx="514773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000000"/>
                </a:solidFill>
                <a:latin typeface="Verdana" pitchFamily="34" charset="0"/>
              </a:rPr>
              <a:t>cultural / social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000000"/>
                </a:solidFill>
                <a:latin typeface="Verdana" pitchFamily="34" charset="0"/>
              </a:rPr>
              <a:t>physical </a:t>
            </a:r>
            <a:r>
              <a:rPr lang="en-US" sz="2400" b="1" dirty="0" smtClean="0"/>
              <a:t>(bio-physical) </a:t>
            </a:r>
            <a:endParaRPr kumimoji="1" lang="en-US" sz="24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000000"/>
                </a:solidFill>
                <a:latin typeface="Verdana" pitchFamily="34" charset="0"/>
              </a:rPr>
              <a:t>archaeology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000000"/>
                </a:solidFill>
                <a:latin typeface="Verdana" pitchFamily="34" charset="0"/>
              </a:rPr>
              <a:t>linguistics</a:t>
            </a:r>
            <a:endParaRPr kumimoji="1" lang="en-US" sz="3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1414015"/>
            <a:ext cx="77724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Holism tries to put all of the pieces together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1320800" y="1743420"/>
            <a:ext cx="65024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4000" b="1" dirty="0" smtClean="0">
                <a:solidFill>
                  <a:srgbClr val="FFFFFF"/>
                </a:solidFill>
                <a:latin typeface="Verdana" pitchFamily="34" charset="0"/>
              </a:rPr>
              <a:t>Prehistoric Cultures</a:t>
            </a:r>
          </a:p>
          <a:p>
            <a:pPr algn="ctr" eaLnBrk="0" hangingPunct="0">
              <a:lnSpc>
                <a:spcPct val="120000"/>
              </a:lnSpc>
            </a:pPr>
            <a:r>
              <a:rPr kumimoji="1" lang="en-US" sz="1600" b="1" dirty="0" smtClean="0">
                <a:solidFill>
                  <a:srgbClr val="FFFFFF"/>
                </a:solidFill>
                <a:latin typeface="Verdana" pitchFamily="34" charset="0"/>
              </a:rPr>
              <a:t>and its . . .</a:t>
            </a:r>
            <a:endParaRPr kumimoji="1" lang="en-US" sz="1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743215"/>
            <a:ext cx="514773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cultural / social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physical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archaeology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linguistics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04699" y="1173786"/>
            <a:ext cx="690880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en-US" sz="2800" b="1" dirty="0">
                <a:solidFill>
                  <a:srgbClr val="FFFFFF"/>
                </a:solidFill>
                <a:latin typeface="Arial" charset="0"/>
              </a:rPr>
              <a:t>w</a:t>
            </a:r>
            <a:r>
              <a:rPr kumimoji="1" lang="en-US" sz="2800" b="1" dirty="0" smtClean="0">
                <a:solidFill>
                  <a:srgbClr val="FFFFFF"/>
                </a:solidFill>
                <a:latin typeface="Arial" charset="0"/>
              </a:rPr>
              <a:t>e’re going to have a closer look at . . . </a:t>
            </a:r>
            <a:endParaRPr kumimoji="1" lang="en-US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2905" y="5896428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b="1" dirty="0" smtClean="0">
                <a:solidFill>
                  <a:srgbClr val="FFFFFF"/>
                </a:solidFill>
                <a:latin typeface="Verdana" pitchFamily="34" charset="0"/>
              </a:rPr>
              <a:t>aspects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597983"/>
            <a:ext cx="6908800" cy="28341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let’s have a look at that on the </a:t>
            </a:r>
          </a:p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kumimoji="1" lang="en-US" sz="4000" b="1" dirty="0" smtClean="0">
                <a:solidFill>
                  <a:srgbClr val="FFFFFF"/>
                </a:solidFill>
                <a:latin typeface="Arial" charset="0"/>
              </a:rPr>
              <a:t>“Anthropology and . . . Its Parts” chart . . .</a:t>
            </a:r>
            <a:endParaRPr kumimoji="1" lang="en-US" sz="44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811870"/>
            <a:ext cx="6908800" cy="44063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NOTE: 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u</a:t>
            </a: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sually anthropologists read charts from the bottom up</a:t>
            </a:r>
          </a:p>
          <a:p>
            <a:pPr algn="ctr" eaLnBrk="0" hangingPunct="0">
              <a:spcAft>
                <a:spcPts val="0"/>
              </a:spcAft>
            </a:pPr>
            <a:endParaRPr kumimoji="1" lang="en-US" sz="3600" b="1" dirty="0" smtClean="0">
              <a:solidFill>
                <a:srgbClr val="FFFFFF"/>
              </a:solidFill>
              <a:latin typeface="Arial" charset="0"/>
            </a:endParaRPr>
          </a:p>
          <a:p>
            <a:pPr algn="ctr" eaLnBrk="0" hangingPunct="0">
              <a:spcAft>
                <a:spcPts val="500"/>
              </a:spcAft>
            </a:pPr>
            <a:r>
              <a:rPr kumimoji="1" lang="en-US" sz="3200" b="1" dirty="0">
                <a:solidFill>
                  <a:srgbClr val="FFFFFF"/>
                </a:solidFill>
                <a:latin typeface="Arial" charset="0"/>
              </a:rPr>
              <a:t>t</a:t>
            </a:r>
            <a:r>
              <a:rPr kumimoji="1" lang="en-US" sz="3200" b="1" dirty="0" smtClean="0">
                <a:solidFill>
                  <a:srgbClr val="FFFFFF"/>
                </a:solidFill>
                <a:latin typeface="Arial" charset="0"/>
              </a:rPr>
              <a:t>hat has to do with the fact that  in archaeology the oldest layers are at the bottom of a site and the newer ones are on top</a:t>
            </a:r>
            <a:endParaRPr kumimoji="1" lang="en-US" sz="40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36290"/>
            <a:ext cx="6908800" cy="29956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NOTE: 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4000" b="1" dirty="0">
                <a:solidFill>
                  <a:srgbClr val="FFFFFF"/>
                </a:solidFill>
                <a:latin typeface="Arial" charset="0"/>
              </a:rPr>
              <a:t>t</a:t>
            </a:r>
            <a:r>
              <a:rPr kumimoji="1" lang="en-US" sz="4000" b="1" dirty="0" smtClean="0">
                <a:solidFill>
                  <a:srgbClr val="FFFFFF"/>
                </a:solidFill>
                <a:latin typeface="Arial" charset="0"/>
              </a:rPr>
              <a:t>here are four levels . . .</a:t>
            </a:r>
          </a:p>
          <a:p>
            <a:pPr algn="ctr" eaLnBrk="0" hangingPunct="0">
              <a:spcAft>
                <a:spcPts val="500"/>
              </a:spcAft>
            </a:pPr>
            <a:endParaRPr kumimoji="1" lang="en-US" sz="3600" b="1" dirty="0" smtClean="0">
              <a:solidFill>
                <a:srgbClr val="FFFFFF"/>
              </a:solidFill>
              <a:latin typeface="Arial" charset="0"/>
            </a:endParaRPr>
          </a:p>
          <a:p>
            <a:pPr algn="ctr" eaLnBrk="0" hangingPunct="0">
              <a:spcAft>
                <a:spcPts val="500"/>
              </a:spcAft>
            </a:pPr>
            <a:r>
              <a:rPr kumimoji="1" lang="en-US" sz="2400" dirty="0" smtClean="0">
                <a:solidFill>
                  <a:srgbClr val="FFFFFF"/>
                </a:solidFill>
                <a:latin typeface="Arial" charset="0"/>
              </a:rPr>
              <a:t>(REM: read from the bottom up)</a:t>
            </a:r>
          </a:p>
          <a:p>
            <a:pPr algn="ctr" eaLnBrk="0" hangingPunct="0">
              <a:spcAft>
                <a:spcPts val="0"/>
              </a:spcAft>
            </a:pPr>
            <a:endParaRPr kumimoji="1" lang="en-US" sz="3600" b="1" dirty="0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36306" y="4472962"/>
            <a:ext cx="2290762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065109" y="3641527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43341" y="2734445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43341" y="1979717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48950"/>
            <a:ext cx="6908800" cy="41703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HOLISM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i</a:t>
            </a: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nvolves all four levels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and all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of the physical and cultural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  <a:latin typeface="Arial" charset="0"/>
              </a:rPr>
              <a:t>components combined</a:t>
            </a:r>
          </a:p>
          <a:p>
            <a:pPr algn="ctr" eaLnBrk="0" hangingPunct="0">
              <a:spcAft>
                <a:spcPts val="500"/>
              </a:spcAft>
            </a:pPr>
            <a:endParaRPr kumimoji="1" lang="en-US" sz="2400" dirty="0" smtClean="0">
              <a:solidFill>
                <a:srgbClr val="FFFFFF"/>
              </a:solidFill>
              <a:latin typeface="Arial" charset="0"/>
            </a:endParaRPr>
          </a:p>
          <a:p>
            <a:pPr algn="ctr" eaLnBrk="0" hangingPunct="0">
              <a:spcAft>
                <a:spcPts val="0"/>
              </a:spcAft>
            </a:pPr>
            <a:endParaRPr kumimoji="1" lang="en-US" sz="3600" b="1" dirty="0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36306" y="4472962"/>
            <a:ext cx="2290762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065109" y="3641527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43341" y="2734445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43341" y="1979717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01910" y="1941806"/>
            <a:ext cx="5668037" cy="58477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 smtClean="0">
                <a:solidFill>
                  <a:srgbClr val="000000"/>
                </a:solidFill>
              </a:rPr>
              <a:t>holism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2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E Master">
  <a:themeElements>
    <a:clrScheme name="C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14767</TotalTime>
  <Words>2474</Words>
  <Application>Microsoft Office PowerPoint</Application>
  <PresentationFormat>On-screen Show (4:3)</PresentationFormat>
  <Paragraphs>824</Paragraphs>
  <Slides>131</Slides>
  <Notes>66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131</vt:i4>
      </vt:variant>
    </vt:vector>
  </HeadingPairs>
  <TitlesOfParts>
    <vt:vector size="150" baseType="lpstr">
      <vt:lpstr>Default Design</vt:lpstr>
      <vt:lpstr>1_Default Design</vt:lpstr>
      <vt:lpstr>2_Default Design</vt:lpstr>
      <vt:lpstr>CE Master</vt:lpstr>
      <vt:lpstr>17_Default Design</vt:lpstr>
      <vt:lpstr>22_Default Design</vt:lpstr>
      <vt:lpstr>23_Default Design</vt:lpstr>
      <vt:lpstr>8_Default Design</vt:lpstr>
      <vt:lpstr>37_Default Design</vt:lpstr>
      <vt:lpstr>39_Default Design</vt:lpstr>
      <vt:lpstr>42_Default Design</vt:lpstr>
      <vt:lpstr>48_Default Design</vt:lpstr>
      <vt:lpstr>31_Default Design</vt:lpstr>
      <vt:lpstr>22_Contemporary Portrait</vt:lpstr>
      <vt:lpstr>51_Default Design</vt:lpstr>
      <vt:lpstr>23_Contemporary Portrait</vt:lpstr>
      <vt:lpstr>1_Meadow</vt:lpstr>
      <vt:lpstr>5_Default Design</vt:lpstr>
      <vt:lpstr>6_Contemporary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Concept of Culture</vt:lpstr>
      <vt:lpstr>The Concept of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Distincitve Qualities of Anthropology Concept of Culture Comparative Method Wholistic Approach</dc:title>
  <dc:creator>CLA</dc:creator>
  <cp:lastModifiedBy>Tim Roufs</cp:lastModifiedBy>
  <cp:revision>903</cp:revision>
  <cp:lastPrinted>2000-04-06T19:51:41Z</cp:lastPrinted>
  <dcterms:created xsi:type="dcterms:W3CDTF">2000-03-27T15:46:35Z</dcterms:created>
  <dcterms:modified xsi:type="dcterms:W3CDTF">2012-09-18T18:18:09Z</dcterms:modified>
</cp:coreProperties>
</file>