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77" r:id="rId2"/>
    <p:sldMasterId id="2147483689" r:id="rId3"/>
    <p:sldMasterId id="2147483701" r:id="rId4"/>
    <p:sldMasterId id="2147483713" r:id="rId5"/>
    <p:sldMasterId id="2147483725" r:id="rId6"/>
    <p:sldMasterId id="2147483737" r:id="rId7"/>
    <p:sldMasterId id="2147483749" r:id="rId8"/>
    <p:sldMasterId id="2147483761" r:id="rId9"/>
  </p:sldMasterIdLst>
  <p:notesMasterIdLst>
    <p:notesMasterId r:id="rId101"/>
  </p:notesMasterIdLst>
  <p:handoutMasterIdLst>
    <p:handoutMasterId r:id="rId102"/>
  </p:handoutMasterIdLst>
  <p:sldIdLst>
    <p:sldId id="590" r:id="rId10"/>
    <p:sldId id="621" r:id="rId11"/>
    <p:sldId id="622" r:id="rId12"/>
    <p:sldId id="341" r:id="rId13"/>
    <p:sldId id="623" r:id="rId14"/>
    <p:sldId id="539" r:id="rId15"/>
    <p:sldId id="608" r:id="rId16"/>
    <p:sldId id="422" r:id="rId17"/>
    <p:sldId id="479" r:id="rId18"/>
    <p:sldId id="480" r:id="rId19"/>
    <p:sldId id="481" r:id="rId20"/>
    <p:sldId id="482" r:id="rId21"/>
    <p:sldId id="506" r:id="rId22"/>
    <p:sldId id="556" r:id="rId23"/>
    <p:sldId id="611" r:id="rId24"/>
    <p:sldId id="523" r:id="rId25"/>
    <p:sldId id="576" r:id="rId26"/>
    <p:sldId id="591" r:id="rId27"/>
    <p:sldId id="612" r:id="rId28"/>
    <p:sldId id="594" r:id="rId29"/>
    <p:sldId id="609" r:id="rId30"/>
    <p:sldId id="610" r:id="rId31"/>
    <p:sldId id="613" r:id="rId32"/>
    <p:sldId id="593" r:id="rId33"/>
    <p:sldId id="595" r:id="rId34"/>
    <p:sldId id="596" r:id="rId35"/>
    <p:sldId id="597" r:id="rId36"/>
    <p:sldId id="598" r:id="rId37"/>
    <p:sldId id="599" r:id="rId38"/>
    <p:sldId id="600" r:id="rId39"/>
    <p:sldId id="605" r:id="rId40"/>
    <p:sldId id="606" r:id="rId41"/>
    <p:sldId id="577" r:id="rId42"/>
    <p:sldId id="578" r:id="rId43"/>
    <p:sldId id="557" r:id="rId44"/>
    <p:sldId id="586" r:id="rId45"/>
    <p:sldId id="615" r:id="rId46"/>
    <p:sldId id="614" r:id="rId47"/>
    <p:sldId id="560" r:id="rId48"/>
    <p:sldId id="541" r:id="rId49"/>
    <p:sldId id="579" r:id="rId50"/>
    <p:sldId id="587" r:id="rId51"/>
    <p:sldId id="616" r:id="rId52"/>
    <p:sldId id="566" r:id="rId53"/>
    <p:sldId id="573" r:id="rId54"/>
    <p:sldId id="526" r:id="rId55"/>
    <p:sldId id="567" r:id="rId56"/>
    <p:sldId id="568" r:id="rId57"/>
    <p:sldId id="571" r:id="rId58"/>
    <p:sldId id="569" r:id="rId59"/>
    <p:sldId id="570" r:id="rId60"/>
    <p:sldId id="540" r:id="rId61"/>
    <p:sldId id="542" r:id="rId62"/>
    <p:sldId id="543" r:id="rId63"/>
    <p:sldId id="549" r:id="rId64"/>
    <p:sldId id="559" r:id="rId65"/>
    <p:sldId id="574" r:id="rId66"/>
    <p:sldId id="550" r:id="rId67"/>
    <p:sldId id="588" r:id="rId68"/>
    <p:sldId id="551" r:id="rId69"/>
    <p:sldId id="572" r:id="rId70"/>
    <p:sldId id="554" r:id="rId71"/>
    <p:sldId id="618" r:id="rId72"/>
    <p:sldId id="619" r:id="rId73"/>
    <p:sldId id="620" r:id="rId74"/>
    <p:sldId id="552" r:id="rId75"/>
    <p:sldId id="553" r:id="rId76"/>
    <p:sldId id="555" r:id="rId77"/>
    <p:sldId id="561" r:id="rId78"/>
    <p:sldId id="575" r:id="rId79"/>
    <p:sldId id="563" r:id="rId80"/>
    <p:sldId id="564" r:id="rId81"/>
    <p:sldId id="581" r:id="rId82"/>
    <p:sldId id="582" r:id="rId83"/>
    <p:sldId id="583" r:id="rId84"/>
    <p:sldId id="584" r:id="rId85"/>
    <p:sldId id="585" r:id="rId86"/>
    <p:sldId id="529" r:id="rId87"/>
    <p:sldId id="528" r:id="rId88"/>
    <p:sldId id="532" r:id="rId89"/>
    <p:sldId id="513" r:id="rId90"/>
    <p:sldId id="546" r:id="rId91"/>
    <p:sldId id="493" r:id="rId92"/>
    <p:sldId id="565" r:id="rId93"/>
    <p:sldId id="547" r:id="rId94"/>
    <p:sldId id="494" r:id="rId95"/>
    <p:sldId id="478" r:id="rId96"/>
    <p:sldId id="514" r:id="rId97"/>
    <p:sldId id="515" r:id="rId98"/>
    <p:sldId id="519" r:id="rId99"/>
    <p:sldId id="548" r:id="rId10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709" autoAdjust="0"/>
    <p:restoredTop sz="94660"/>
  </p:normalViewPr>
  <p:slideViewPr>
    <p:cSldViewPr>
      <p:cViewPr>
        <p:scale>
          <a:sx n="50" d="100"/>
          <a:sy n="50" d="100"/>
        </p:scale>
        <p:origin x="-350" y="-7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6" Type="http://schemas.openxmlformats.org/officeDocument/2006/relationships/tableStyles" Target="tableStyle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5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5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FDD4F77-5720-4B3D-80BD-0BD56CAB8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22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A8DC06A-2838-4EB1-AF0D-487205F44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35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0066D-1198-4EAE-AECA-710EB5DFB86B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26DD6-E454-43A0-BEC0-BCE4BA77EDF6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FC603-4BF9-4C02-80B6-3DC9D4CF350E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620CE-5678-4622-8FAE-276DE0EC3796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E4FEC-9827-4723-B7FF-9F66D2207357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30536-E1E6-45CA-93F7-68A7D4CB592A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3726DD6-E454-43A0-BEC0-BCE4BA77EDF6}" type="slidenum">
              <a:rPr lang="en-US" sz="1200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F30B4-5F49-4A01-AA34-73CC388DB5F2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6FEBB-C522-40E3-81BA-942ACCA66478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9DF20-E1A2-4439-9E95-D114355B89ED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444AC-9565-4AAB-ABB7-6EF288AB0488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2B60A6-ED06-4E4D-8B0B-E4690C77C907}" type="slidenum">
              <a:rPr lang="en-US" sz="1200">
                <a:solidFill>
                  <a:srgbClr val="1F497D"/>
                </a:solidFill>
              </a:rPr>
              <a:pPr algn="r"/>
              <a:t>5</a:t>
            </a:fld>
            <a:endParaRPr lang="en-US" sz="120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1F432-14B5-410F-9E8A-B9D7A8EA028C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43E81-69A4-4240-BBE7-AE8414C3A99A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326BA-C8E8-4572-8A81-63E7E2DF3DED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077CF-95F4-4855-87C6-D3743B23F061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41EFA-1D25-4568-9DAF-5BE37EBB424E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D7DF7-88FD-4F76-815B-F5D9DAF3B2D6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26B21E-B132-400A-A5FC-C2976117DBA6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FF7F1-2647-40A5-A4D0-4406918D1BB9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6E60A-5C54-47CA-98F4-6BAE70FE1232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A477B6F-0E57-454C-BE63-AB35285F45BA}" type="slidenum">
              <a:rPr lang="en-US" sz="1200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sz="1200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847DB-0EB8-49E9-A68D-6C0AE3484230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A477B6F-0E57-454C-BE63-AB35285F45BA}" type="slidenum">
              <a:rPr lang="en-US" sz="1200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sz="1200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A477B6F-0E57-454C-BE63-AB35285F45BA}" type="slidenum">
              <a:rPr lang="en-US" sz="1200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sz="1200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77B6F-0E57-454C-BE63-AB35285F45BA}" type="slidenum">
              <a:rPr lang="en-US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23D4E-F001-46BA-B950-9FB50B5CB4E9}" type="slidenum">
              <a:rPr lang="en-US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C68ED2-419F-42F1-8CDE-7736BDD31552}" type="slidenum">
              <a:rPr lang="en-US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8D8F8-F80F-48C5-B610-20B5E1A53F5C}" type="slidenum">
              <a:rPr lang="en-US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DC056-BE58-49C0-974E-DE2FED671DA6}" type="slidenum">
              <a:rPr lang="en-US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948CA3-5130-4853-BAC8-6F72E175E85F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BAEF3-E0C8-4567-9ED3-62FD8EFBE510}" type="slidenum">
              <a:rPr lang="en-US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5F6F7-A23C-4FDF-B57C-213EDBAD9679}" type="slidenum">
              <a:rPr lang="en-US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0901B-957F-4F92-A520-F4AB594FBC96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EE1C1-4277-4F9D-B453-661A4761D539}" type="slidenum">
              <a:rPr lang="en-US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31887-055F-46A9-B954-1047F3FC86F3}" type="slidenum">
              <a:rPr lang="en-US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85C47-4FEA-47C9-9DCE-1DC1924FAA11}" type="slidenum">
              <a:rPr lang="en-US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7C512-C311-4CE8-80E4-D7DE2D77C14F}" type="slidenum">
              <a:rPr lang="en-US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FF76F-EEBC-4BF5-9123-7F63D91C6F6A}" type="slidenum">
              <a:rPr lang="en-US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699417-19BE-440E-97F9-623B0D5BB864}" type="slidenum">
              <a:rPr lang="en-US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AC959-52AB-488F-ABB9-9CF4938334FC}" type="slidenum">
              <a:rPr lang="en-US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3A02A-5A5D-48C6-941D-CCDFF30591DB}" type="slidenum">
              <a:rPr lang="en-US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8C8C6-A1D4-44FD-AB12-2499127AFE8E}" type="slidenum">
              <a:rPr lang="en-US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42FBB-7BAA-4129-931A-8DBD3A4E4ACA}" type="slidenum">
              <a:rPr lang="en-US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0901B-957F-4F92-A520-F4AB594FBC96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10CC7-FAB8-4808-95BC-83956B0F8B9E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4AFB03-5710-4754-99EA-A813934514DC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26DD6-E454-43A0-BEC0-BCE4BA77EDF6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26DD6-E454-43A0-BEC0-BCE4BA77EDF6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96252-3D56-48F9-AD39-A7E465708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3AD55-B06D-48C1-AB28-F71F7355E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117F4-C7E1-4075-86FE-9EA594DFB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80AE671-F031-4B3D-B1B0-D2BA66FB90D5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3B5663C-CC53-4E04-A057-462D46F4400C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7CC37C2-F804-409D-9B2D-F23FE04A3A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C578001-A2A0-4AB1-BD7A-FA6E3EFC43B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733D907-9FB4-4326-8CAD-82FA27D4100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0408504-8285-4E4A-870C-7CEF4173131B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3FF4893-A4DD-435F-903B-BC82D12A455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CAD42D3-93D2-4CA1-9A9D-5D05AE24E9F1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EA833-1C4E-4142-BB06-D28B1A22F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5E00DA1-3521-4F52-AA53-731608E3C57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F4C0CAE-57B1-4B00-9350-43DEDF321E7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19BD9FC-2D9E-4C40-906E-CF4FBF3B07C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BF96252-3D56-48F9-AD39-A7E465708E85}" type="slidenum">
              <a:rPr lang="en-US" sz="1400" b="1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A1EA833-1C4E-4142-BB06-D28B1A22FB01}" type="slidenum">
              <a:rPr lang="en-US" sz="1400" b="1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19B4816-590F-4C05-8DFE-30BD50C56362}" type="slidenum">
              <a:rPr lang="en-US" sz="1400" b="1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231CE5-95F2-4D79-9FF3-340B5BE8910B}" type="slidenum">
              <a:rPr lang="en-US" sz="1400" b="1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C4A29F-9F99-408E-9045-238F6567B333}" type="slidenum">
              <a:rPr lang="en-US" sz="1400" b="1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5182C9C-C4A1-4BB9-BB3D-F37094D96502}" type="slidenum">
              <a:rPr lang="en-US" sz="1400" b="1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2274572-C57E-44E6-B505-9D8A7FA916DD}" type="slidenum">
              <a:rPr lang="en-US" sz="1400" b="1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B4816-590F-4C05-8DFE-30BD50C56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D7C6B3B-1B47-40DA-87A2-3AD61CFF4734}" type="slidenum">
              <a:rPr lang="en-US" sz="1400" b="1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09648D8-3377-4F0F-B2B8-D806D133EA85}" type="slidenum">
              <a:rPr lang="en-US" sz="1400" b="1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CD3AD55-B06D-48C1-AB28-F71F7355E665}" type="slidenum">
              <a:rPr lang="en-US" sz="1400" b="1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3A117F4-C7E1-4075-86FE-9EA594DFB824}" type="slidenum">
              <a:rPr lang="en-US" sz="1400" b="1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BF96252-3D56-48F9-AD39-A7E465708E85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A1EA833-1C4E-4142-BB06-D28B1A22FB01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19B4816-590F-4C05-8DFE-30BD50C56362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231CE5-95F2-4D79-9FF3-340B5BE8910B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C4A29F-9F99-408E-9045-238F6567B333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5182C9C-C4A1-4BB9-BB3D-F37094D96502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1CE5-95F2-4D79-9FF3-340B5BE8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2274572-C57E-44E6-B505-9D8A7FA916DD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D7C6B3B-1B47-40DA-87A2-3AD61CFF4734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09648D8-3377-4F0F-B2B8-D806D133EA85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CD3AD55-B06D-48C1-AB28-F71F7355E665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3A117F4-C7E1-4075-86FE-9EA594DFB824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BF96252-3D56-48F9-AD39-A7E465708E85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A1EA833-1C4E-4142-BB06-D28B1A22FB01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19B4816-590F-4C05-8DFE-30BD50C56362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231CE5-95F2-4D79-9FF3-340B5BE8910B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C4A29F-9F99-408E-9045-238F6567B333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4A29F-9F99-408E-9045-238F6567B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5182C9C-C4A1-4BB9-BB3D-F37094D96502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2274572-C57E-44E6-B505-9D8A7FA916DD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D7C6B3B-1B47-40DA-87A2-3AD61CFF4734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09648D8-3377-4F0F-B2B8-D806D133EA85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CD3AD55-B06D-48C1-AB28-F71F7355E665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3A117F4-C7E1-4075-86FE-9EA594DFB824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BF96252-3D56-48F9-AD39-A7E465708E85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A1EA833-1C4E-4142-BB06-D28B1A22FB01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19B4816-590F-4C05-8DFE-30BD50C56362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231CE5-95F2-4D79-9FF3-340B5BE8910B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82C9C-C4A1-4BB9-BB3D-F37094D96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C4A29F-9F99-408E-9045-238F6567B333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5182C9C-C4A1-4BB9-BB3D-F37094D96502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2274572-C57E-44E6-B505-9D8A7FA916DD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D7C6B3B-1B47-40DA-87A2-3AD61CFF4734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09648D8-3377-4F0F-B2B8-D806D133EA85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CD3AD55-B06D-48C1-AB28-F71F7355E665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3A117F4-C7E1-4075-86FE-9EA594DFB824}" type="slidenum">
              <a:rPr lang="en-US" sz="14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27136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137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BB4A9A53-012A-43C0-9644-DF5E471F6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0719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DAC76-3096-4B30-898C-9C1109FE12E1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9376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490E-CC57-4812-A245-109262573D1B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408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74572-C57E-44E6-B505-9D8A7FA91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1849438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C8192-720D-49B1-840D-9639F701CD7B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4698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2A31B-EB53-4CF5-B3A7-451F2AC7709F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9134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CBF06-E2E0-4420-9565-B690D02A4635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8325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5694-4152-45AB-91C7-C66ED084BF0F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0908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59F83-B487-4654-AD3F-753D040156CC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6911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A9670-889F-4C9F-B353-1DBF934733AA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561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2FB44-39B1-4F3C-A38F-7D3210F3635F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4561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93834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50775-52B5-490A-B132-5CAC56481E68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4882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AE671-F031-4B3D-B1B0-D2BA66FB9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173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663C-CC53-4E04-A057-462D46F440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3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C6B3B-1B47-40DA-87A2-3AD61CFF4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C37C2-F804-409D-9B2D-F23FE04A3A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016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78001-A2A0-4AB1-BD7A-FA6E3EFC43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426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D907-9FB4-4326-8CAD-82FA27D410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452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08504-8285-4E4A-870C-7CEF417313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539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F4893-A4DD-435F-903B-BC82D12A45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066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D42D3-93D2-4CA1-9A9D-5D05AE24E9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300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00DA1-3521-4F52-AA53-731608E3C5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200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C0CAE-57B1-4B00-9350-43DEDF321E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04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D9FC-2D9E-4C40-906E-CF4FBF3B07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32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59216-C01B-45F4-BFC0-DCF208660D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6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648D8-3377-4F0F-B2B8-D806D133E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D0421-F8B8-498D-A72E-12ECA21FBA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832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37F83-A7E9-4F98-8FE6-F0B976779A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333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3E35-AFD5-4B13-9C8A-1126F2A6EF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934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A415F-070F-4DCB-8AE8-C03D5F40F7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200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D8018-2169-42A7-922C-D6F0025A33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595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8C3EC-002F-413A-B7DA-11169B2185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245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E11BF-73DD-4EE9-B303-A909490471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387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22FFF-1829-4BCC-8F7D-A32270FAA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818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3C815-F35A-4474-AA6B-2F8ABAD33F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3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5A255-9B5D-4F30-8901-D89B76CB58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3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8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8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747BE2E3-39EF-4282-9207-3F16384B3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8B29583-758E-46B1-9DD2-F05485B96062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98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98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47BE2E3-39EF-4282-9207-3F16384B35E3}" type="slidenum">
              <a:rPr lang="en-US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98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98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47BE2E3-39EF-4282-9207-3F16384B35E3}" type="slidenum">
              <a:rPr lang="en-US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98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98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47BE2E3-39EF-4282-9207-3F16384B35E3}" type="slidenum">
              <a:rPr lang="en-US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98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98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47BE2E3-39EF-4282-9207-3F16384B35E3}" type="slidenum">
              <a:rPr lang="en-US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40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41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034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2703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2703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ABE365C-F905-406C-A039-D4E091C93096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0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98B29583-758E-46B1-9DD2-F05485B960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5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BFCED19-4357-49AC-A084-C586386BE4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5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1602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nitro.biosci.arizona.edu/courses/EEB195-2007/Lecture02/Lecture02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lc.arizona.edu/courses/181gh/rick/genetics1/mendel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rakis.es/~lluengo/genemend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rakis.es/~lluengo/genemende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nitro.biosci.arizona.edu/courses/EEB195-2007/Lecture02/Lecture02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rakis.es/~lluengo/genemende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C004367/be1.s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rakis.es/~lluengo/genemende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nitro.biosci.arizona.edu/courses/EEB195-2007/Lecture02/Lecture02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science/nature/8297467.st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science/nature/8297467.st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now.sciencemag.org/cgi/content/full/2009/1008/2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erth.uwlax.edu/faculty/howard/BIO101/DNA&amp;translation/sld002.htm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rie.medlabscience.med.ualberta.ca/de/genetics/70gen-hemophil.html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r.state.mn.us/young_nat/butterflies/butterflies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cc.oulu.fi/~jtuomi/petopage1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bio.psu.edu/fall2005/biol110/tutorials/tutorial5.ht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bio.psu.edu/fall2005/biol110/tutorials/tutorial5.ht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bio.psu.edu/fall2005/biol110/tutorials/tutorial5.htm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bio.psu.edu/fall2005/biol110/tutorials/tutorial5.htm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mp.berkeley.edu/history/thuxley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etext.library.adelaide.edu.au/d/d22d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1602/PowerPoint/pcpp-06/pc-06B.ppt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C00000">
                  <a:alpha val="4900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05" y="1318986"/>
            <a:ext cx="3312063" cy="4777014"/>
          </a:xfrm>
          <a:prstGeom prst="rect">
            <a:avLst/>
          </a:prstGeom>
          <a:ln w="3175">
            <a:solidFill>
              <a:srgbClr val="FFCF37"/>
            </a:solidFill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09800" y="3484566"/>
            <a:ext cx="7010400" cy="276383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Gregor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Johann Mendel</a:t>
            </a:r>
            <a:b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(1822 - 1884)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038239" y="6324600"/>
            <a:ext cx="1461911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sz="12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Tim Roufs</a:t>
            </a:r>
          </a:p>
          <a:p>
            <a:pPr algn="ctr" eaLnBrk="0" hangingPunct="0"/>
            <a:r>
              <a:rPr lang="en-US" sz="1000" dirty="0" smtClean="0">
                <a:solidFill>
                  <a:srgbClr val="FFFFFF"/>
                </a:solidFill>
                <a:latin typeface="Arial" charset="0"/>
              </a:rPr>
              <a:t>© 2010-2013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3810000"/>
            <a:ext cx="7329487" cy="2590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smtClean="0"/>
              <a:t>an earlier theory stating that offspring receive a combination of all characteristics of each parent through the mixture of their “bloods”</a:t>
            </a:r>
            <a:endParaRPr lang="en-US" sz="2000" b="1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27063" y="2027238"/>
            <a:ext cx="78882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5400" b="1"/>
              <a:t>blending inheritance</a:t>
            </a:r>
            <a:endParaRPr lang="en-US" sz="4400" b="1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</a:rPr>
              <a:t>Glossary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3288" y="3810000"/>
            <a:ext cx="7326312" cy="1676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smtClean="0"/>
              <a:t>an outmoded theory superseded by Mendelian genetics</a:t>
            </a:r>
            <a:endParaRPr lang="en-US" sz="2000" b="1" smtClean="0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27063" y="2027238"/>
            <a:ext cx="78882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5400" b="1"/>
              <a:t>blending inheritance</a:t>
            </a:r>
            <a:endParaRPr lang="en-US" sz="4400" b="1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</a:rPr>
              <a:t>Glossary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3560763"/>
            <a:ext cx="7329487" cy="2763837"/>
          </a:xfrm>
        </p:spPr>
        <p:txBody>
          <a:bodyPr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sz="4000" b="1" smtClean="0"/>
              <a:t>physical traits are inherited as “particles”</a:t>
            </a:r>
          </a:p>
          <a:p>
            <a:pPr marL="0" indent="0" eaLnBrk="1" hangingPunct="1">
              <a:lnSpc>
                <a:spcPct val="10000"/>
              </a:lnSpc>
              <a:buFontTx/>
              <a:buNone/>
            </a:pPr>
            <a:endParaRPr lang="en-US" sz="4000" b="1" smtClean="0"/>
          </a:p>
          <a:p>
            <a:pPr lvl="2" eaLnBrk="1" hangingPunct="1"/>
            <a:r>
              <a:rPr lang="en-US" b="1" smtClean="0"/>
              <a:t>Mendel did not know what the particles were</a:t>
            </a:r>
          </a:p>
          <a:p>
            <a:pPr lvl="2" eaLnBrk="1" hangingPunct="1"/>
            <a:r>
              <a:rPr lang="en-US" b="1" smtClean="0"/>
              <a:t>today they’re recognized as particles like chromosomes and DNA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28650" y="1781175"/>
            <a:ext cx="78882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5400" b="1"/>
              <a:t>particulate inheritance</a:t>
            </a:r>
            <a:endParaRPr lang="en-US" sz="4400" b="1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</a:rPr>
              <a:t>Glossary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1046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>
                <a:latin typeface="Verdana" pitchFamily="34" charset="0"/>
              </a:rPr>
              <a:t>chromosomes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900113" y="3962400"/>
            <a:ext cx="732948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b="1"/>
              <a:t>discrete structures composed of DNA and protein found only in the nuclei of cells</a:t>
            </a:r>
            <a:endParaRPr 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979613" y="5758542"/>
            <a:ext cx="5219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The cell’s three dimensional nature</a:t>
            </a: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3142262" y="6248400"/>
            <a:ext cx="2850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latin typeface="Arial" pitchFamily="34" charset="0"/>
                <a:cs typeface="Arial" pitchFamily="34" charset="0"/>
              </a:rPr>
              <a:t>Understanding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Humans,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sz="1200" i="1" baseline="30000" dirty="0" smtClean="0">
                <a:latin typeface="Arial" pitchFamily="34" charset="0"/>
                <a:cs typeface="Arial" pitchFamily="34" charset="0"/>
              </a:rPr>
              <a:t>th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ed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., p. 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0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03392"/>
            <a:ext cx="7772400" cy="55494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979613" y="5758542"/>
            <a:ext cx="5219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The cell’s three dimensional nature</a:t>
            </a:r>
          </a:p>
        </p:txBody>
      </p:sp>
      <p:pic>
        <p:nvPicPr>
          <p:cNvPr id="10244" name="Picture 5" descr="Turn80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541338"/>
            <a:ext cx="7677150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3113234" y="6248400"/>
            <a:ext cx="2906565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latin typeface="Arial" pitchFamily="34" charset="0"/>
                <a:cs typeface="Arial" pitchFamily="34" charset="0"/>
              </a:rPr>
              <a:t>Understanding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Humans, 10th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ed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., p. 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187575" y="5758542"/>
            <a:ext cx="49641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/>
              <a:t>A model of a human chromosome</a:t>
            </a:r>
          </a:p>
        </p:txBody>
      </p:sp>
      <p:pic>
        <p:nvPicPr>
          <p:cNvPr id="11268" name="Picture 6" descr="Turn80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381000"/>
            <a:ext cx="6434138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3133455" y="6248400"/>
            <a:ext cx="2853473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latin typeface="Arial" pitchFamily="34" charset="0"/>
                <a:cs typeface="Arial" pitchFamily="34" charset="0"/>
              </a:rPr>
              <a:t>Understanding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Humans,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sz="1200" i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ed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., p. 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44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944938"/>
            <a:ext cx="7772400" cy="1046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>
                <a:latin typeface="Verdana" pitchFamily="34" charset="0"/>
              </a:rPr>
              <a:t>genotype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47800" y="2768600"/>
            <a:ext cx="62484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5400" b="1"/>
              <a:t>phenotype</a:t>
            </a:r>
          </a:p>
          <a:p>
            <a:endParaRPr lang="en-US" sz="200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</a:rPr>
              <a:t>Glossary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944938"/>
            <a:ext cx="7772400" cy="1046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Verdana" pitchFamily="34" charset="0"/>
              </a:rPr>
              <a:t>genotype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47800" y="2768600"/>
            <a:ext cx="62484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</a:pPr>
            <a:r>
              <a:rPr kumimoji="1" lang="en-US" sz="5400" b="1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phenotype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808000"/>
                </a:solidFill>
                <a:latin typeface="Verdana" pitchFamily="34" charset="0"/>
                <a:ea typeface="+mn-ea"/>
                <a:cs typeface="+mn-cs"/>
              </a:rPr>
              <a:t>Glossary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85120" y="6339117"/>
            <a:ext cx="35409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sz="1200" dirty="0">
                <a:solidFill>
                  <a:srgbClr val="FFFFFF"/>
                </a:solidFill>
                <a:latin typeface="Arial" charset="0"/>
                <a:hlinkClick r:id="rId3"/>
              </a:rPr>
              <a:t>http://www.d.umn.edu/cla/faculty/troufs/anth1602/</a:t>
            </a:r>
            <a:endParaRPr kumimoji="1" lang="en-US" sz="12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05" y="1318986"/>
            <a:ext cx="3312063" cy="4777014"/>
          </a:xfrm>
          <a:prstGeom prst="rect">
            <a:avLst/>
          </a:prstGeom>
          <a:ln w="3175">
            <a:solidFill>
              <a:srgbClr val="FFCF37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057" y="2195286"/>
            <a:ext cx="166934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88533" y="3581400"/>
            <a:ext cx="6502400" cy="1323439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eaLnBrk="0" hangingPunct="0">
              <a:defRPr/>
            </a:pPr>
            <a:r>
              <a:rPr kumimoji="1" lang="en-US" sz="40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. . . or how to make sense</a:t>
            </a:r>
          </a:p>
          <a:p>
            <a:pPr marL="2400300" indent="-2400300" eaLnBrk="0" hangingPunct="0">
              <a:defRPr/>
            </a:pPr>
            <a:r>
              <a:rPr kumimoji="1" lang="en-US" sz="40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out of Ch. </a:t>
            </a:r>
            <a:r>
              <a:rPr kumimoji="1" lang="en-US" sz="40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3 </a:t>
            </a:r>
            <a:r>
              <a:rPr kumimoji="1" lang="en-US" sz="40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of the text . </a:t>
            </a:r>
            <a:r>
              <a:rPr kumimoji="1" lang="en-US" sz="40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. 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09784" y="5681604"/>
            <a:ext cx="3207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kumimoji="1" lang="en-US" sz="16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University of Minnesota Duluth</a:t>
            </a:r>
            <a:endParaRPr kumimoji="1" lang="en-US" sz="28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265333" y="5923002"/>
            <a:ext cx="146191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en-US" sz="1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Tim Roufs</a:t>
            </a:r>
          </a:p>
          <a:p>
            <a:pPr eaLnBrk="0" hangingPunct="0"/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© 2010-2013</a:t>
            </a:r>
            <a:endParaRPr kumimoji="1" lang="en-US" sz="12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26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046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>
                <a:latin typeface="Verdana" pitchFamily="34" charset="0"/>
              </a:rPr>
              <a:t>phenotype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00113" y="2438400"/>
            <a:ext cx="7329487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Tx/>
              <a:buChar char="•"/>
            </a:pPr>
            <a:r>
              <a:rPr kumimoji="1" lang="en-US" sz="3200" b="1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the observable physical characteristics of an organism</a:t>
            </a:r>
          </a:p>
          <a:p>
            <a:pPr marL="342900" indent="-342900" algn="l" rtl="0" eaLnBrk="0" fontAlgn="base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</a:pPr>
            <a:endParaRPr kumimoji="1" lang="en-US" sz="3200" b="1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  <a:p>
            <a: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Tx/>
              <a:buChar char="•"/>
            </a:pPr>
            <a:r>
              <a:rPr kumimoji="1" lang="en-US" sz="3200" b="1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the things you can see</a:t>
            </a:r>
            <a:endParaRPr lang="en-US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  <a:p>
            <a: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Tx/>
              <a:buChar char="•"/>
            </a:pPr>
            <a:endParaRPr kumimoji="1" lang="en-US" sz="3200" b="1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  <a:p>
            <a: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Tx/>
              <a:buChar char="•"/>
            </a:pPr>
            <a:r>
              <a:rPr kumimoji="1" lang="en-US" sz="3200" b="1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the detectable expressions of genotypes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808000"/>
                </a:solidFill>
                <a:latin typeface="Verdana" pitchFamily="34" charset="0"/>
                <a:ea typeface="+mn-ea"/>
                <a:cs typeface="+mn-cs"/>
              </a:rPr>
              <a:t>Glossary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C00000">
                  <a:alpha val="4900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 descr="040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012" y="89647"/>
            <a:ext cx="5593976" cy="6678706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97126" y="5562600"/>
            <a:ext cx="6075702" cy="69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“Some examples of phenotypic variation among Africans.”</a:t>
            </a:r>
          </a:p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San (South African)</a:t>
            </a: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3124200" y="6279730"/>
            <a:ext cx="2864887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Understanding Humans, 10</a:t>
            </a:r>
            <a:r>
              <a:rPr lang="en-US" sz="1200" i="1" kern="1200" baseline="300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lang="en-US" sz="1200" i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ed</a:t>
            </a:r>
            <a:r>
              <a:rPr lang="en-US" sz="12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., p.  76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C00000">
                  <a:alpha val="4900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5" descr="0401a_th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4246" y="762000"/>
            <a:ext cx="1920240" cy="2286000"/>
          </a:xfrm>
          <a:prstGeom prst="rect">
            <a:avLst/>
          </a:prstGeom>
        </p:spPr>
      </p:pic>
      <p:pic>
        <p:nvPicPr>
          <p:cNvPr id="7" name="Picture 6" descr="0401b_th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762000"/>
            <a:ext cx="1996440" cy="2286000"/>
          </a:xfrm>
          <a:prstGeom prst="rect">
            <a:avLst/>
          </a:prstGeom>
        </p:spPr>
      </p:pic>
      <p:pic>
        <p:nvPicPr>
          <p:cNvPr id="8" name="Picture 7" descr="0401c_th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9486" y="3276600"/>
            <a:ext cx="1874520" cy="2286000"/>
          </a:xfrm>
          <a:prstGeom prst="rect">
            <a:avLst/>
          </a:prstGeom>
        </p:spPr>
      </p:pic>
      <p:pic>
        <p:nvPicPr>
          <p:cNvPr id="10" name="Picture 9" descr="0401d_thm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6886" y="3276600"/>
            <a:ext cx="1993392" cy="2286000"/>
          </a:xfrm>
          <a:prstGeom prst="rect">
            <a:avLst/>
          </a:prstGeom>
        </p:spPr>
      </p:pic>
      <p:pic>
        <p:nvPicPr>
          <p:cNvPr id="11" name="Picture 10" descr="0401e_th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3276600"/>
            <a:ext cx="1828800" cy="2286000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497126" y="5562600"/>
            <a:ext cx="6075702" cy="69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“Some examples of phenotypic variation among Africans.”</a:t>
            </a:r>
          </a:p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San (South African)</a:t>
            </a:r>
          </a:p>
        </p:txBody>
      </p:sp>
      <p:sp>
        <p:nvSpPr>
          <p:cNvPr id="14" name="Text Box 1029"/>
          <p:cNvSpPr txBox="1">
            <a:spLocks noChangeArrowheads="1"/>
          </p:cNvSpPr>
          <p:nvPr/>
        </p:nvSpPr>
        <p:spPr bwMode="auto">
          <a:xfrm>
            <a:off x="3124200" y="6279730"/>
            <a:ext cx="2864887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Understanding Humans, 10</a:t>
            </a:r>
            <a:r>
              <a:rPr lang="en-US" sz="1200" i="1" kern="1200" baseline="300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lang="en-US" sz="1200" i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ed</a:t>
            </a:r>
            <a:r>
              <a:rPr lang="en-US" sz="1200" kern="12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., p.  76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944938"/>
            <a:ext cx="7772400" cy="1046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dirty="0" smtClean="0">
                <a:latin typeface="Verdana" pitchFamily="34" charset="0"/>
              </a:rPr>
              <a:t>genotype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47800" y="2768600"/>
            <a:ext cx="6248400" cy="114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</a:pPr>
            <a:r>
              <a:rPr kumimoji="1" lang="en-US" sz="5400" b="1" kern="1200" dirty="0">
                <a:solidFill>
                  <a:schemeClr val="tx2">
                    <a:lumMod val="20000"/>
                    <a:lumOff val="80000"/>
                  </a:schemeClr>
                </a:solidFill>
                <a:latin typeface="Verdana" pitchFamily="34" charset="0"/>
                <a:ea typeface="+mn-ea"/>
                <a:cs typeface="+mn-cs"/>
              </a:rPr>
              <a:t>phenotype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808000"/>
                </a:solidFill>
                <a:latin typeface="Verdana" pitchFamily="34" charset="0"/>
                <a:ea typeface="+mn-ea"/>
                <a:cs typeface="+mn-cs"/>
              </a:rPr>
              <a:t>Glossary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1046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>
                <a:latin typeface="Verdana" pitchFamily="34" charset="0"/>
              </a:rPr>
              <a:t>genotype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14400" y="4083050"/>
            <a:ext cx="7315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Tx/>
              <a:buChar char="•"/>
              <a:tabLst>
                <a:tab pos="285750" algn="l"/>
              </a:tabLst>
            </a:pPr>
            <a:r>
              <a:rPr kumimoji="1" lang="en-US" sz="3600" b="1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includes genetic items you </a:t>
            </a:r>
            <a:r>
              <a:rPr kumimoji="1" lang="en-US" sz="3600" b="1" i="1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can not see</a:t>
            </a:r>
            <a:endParaRPr kumimoji="1" lang="en-US" sz="3600" b="1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808000"/>
                </a:solidFill>
                <a:latin typeface="Verdana" pitchFamily="34" charset="0"/>
                <a:ea typeface="+mn-ea"/>
                <a:cs typeface="+mn-cs"/>
              </a:rPr>
              <a:t>Glossary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7772400" cy="4057192"/>
          </a:xfrm>
          <a:prstGeom prst="rect">
            <a:avLst/>
          </a:prstGeom>
        </p:spPr>
      </p:pic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3146106" y="6262914"/>
            <a:ext cx="2853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Understanding Humans, </a:t>
            </a:r>
            <a:r>
              <a:rPr lang="en-US" sz="12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11</a:t>
            </a:r>
            <a:r>
              <a:rPr lang="en-US" sz="1200" i="1" kern="1200" baseline="30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lang="en-US" sz="12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ed</a:t>
            </a: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., p.  </a:t>
            </a:r>
            <a:r>
              <a:rPr lang="en-US" sz="12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51</a:t>
            </a:r>
            <a:endParaRPr lang="en-US" sz="12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57828" y="5152907"/>
            <a:ext cx="53399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err="1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Punnett</a:t>
            </a:r>
            <a:r>
              <a:rPr lang="en-US" sz="2000" b="1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 square representing </a:t>
            </a:r>
          </a:p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possible genotypes and phenotypes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78147" y="1186542"/>
            <a:ext cx="4875053" cy="1938992"/>
          </a:xfrm>
          <a:prstGeom prst="rect">
            <a:avLst/>
          </a:prstGeom>
          <a:solidFill>
            <a:srgbClr val="FFEEB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gametes are “reproductive cells </a:t>
            </a:r>
          </a:p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(eggs and sperm in animals)</a:t>
            </a:r>
          </a:p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developed from precursor cells</a:t>
            </a:r>
          </a:p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in ovaries and testes”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7772400" cy="4057192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57828" y="5152907"/>
            <a:ext cx="59763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err="1">
                <a:solidFill>
                  <a:srgbClr val="FFEEB7"/>
                </a:solidFill>
                <a:latin typeface="Verdana" pitchFamily="34" charset="0"/>
                <a:ea typeface="+mn-ea"/>
                <a:cs typeface="+mn-cs"/>
              </a:rPr>
              <a:t>Punnett</a:t>
            </a:r>
            <a:r>
              <a:rPr lang="en-US" sz="2000" b="1" kern="1200" dirty="0">
                <a:solidFill>
                  <a:srgbClr val="FFEEB7"/>
                </a:solidFill>
                <a:latin typeface="Verdana" pitchFamily="34" charset="0"/>
                <a:ea typeface="+mn-ea"/>
                <a:cs typeface="+mn-cs"/>
              </a:rPr>
              <a:t> square representing </a:t>
            </a:r>
          </a:p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EEB7"/>
                </a:solidFill>
                <a:latin typeface="Verdana" pitchFamily="34" charset="0"/>
                <a:ea typeface="+mn-ea"/>
                <a:cs typeface="+mn-cs"/>
              </a:rPr>
              <a:t>possible </a:t>
            </a:r>
            <a:r>
              <a:rPr lang="en-US" sz="2800" b="1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genotypes </a:t>
            </a:r>
            <a:r>
              <a:rPr lang="en-US" sz="2000" b="1" kern="1200" dirty="0">
                <a:solidFill>
                  <a:srgbClr val="FFEEB7"/>
                </a:solidFill>
                <a:latin typeface="Verdana" pitchFamily="34" charset="0"/>
                <a:ea typeface="+mn-ea"/>
                <a:cs typeface="+mn-cs"/>
              </a:rPr>
              <a:t>and phenotypes</a:t>
            </a: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3146106" y="6262914"/>
            <a:ext cx="2853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Understanding Humans, </a:t>
            </a:r>
            <a:r>
              <a:rPr lang="en-US" sz="12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11</a:t>
            </a:r>
            <a:r>
              <a:rPr lang="en-US" sz="1200" i="1" kern="1200" baseline="30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lang="en-US" sz="12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ed</a:t>
            </a: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., p.  </a:t>
            </a:r>
            <a:r>
              <a:rPr lang="en-US" sz="12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51</a:t>
            </a:r>
            <a:endParaRPr lang="en-US" sz="12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7772400" cy="4057192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57828" y="5152907"/>
            <a:ext cx="59763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err="1">
                <a:solidFill>
                  <a:srgbClr val="FFEEB7"/>
                </a:solidFill>
                <a:latin typeface="Verdana" pitchFamily="34" charset="0"/>
                <a:ea typeface="+mn-ea"/>
                <a:cs typeface="+mn-cs"/>
              </a:rPr>
              <a:t>Punnett</a:t>
            </a:r>
            <a:r>
              <a:rPr lang="en-US" sz="2000" b="1" kern="1200" dirty="0">
                <a:solidFill>
                  <a:srgbClr val="FFEEB7"/>
                </a:solidFill>
                <a:latin typeface="Verdana" pitchFamily="34" charset="0"/>
                <a:ea typeface="+mn-ea"/>
                <a:cs typeface="+mn-cs"/>
              </a:rPr>
              <a:t> square representing </a:t>
            </a:r>
          </a:p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EEB7"/>
                </a:solidFill>
                <a:latin typeface="Verdana" pitchFamily="34" charset="0"/>
                <a:ea typeface="+mn-ea"/>
                <a:cs typeface="+mn-cs"/>
              </a:rPr>
              <a:t>possible </a:t>
            </a:r>
            <a:r>
              <a:rPr lang="en-US" sz="2800" b="1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genotypes </a:t>
            </a:r>
            <a:r>
              <a:rPr lang="en-US" sz="2000" b="1" kern="1200" dirty="0">
                <a:solidFill>
                  <a:srgbClr val="FFEEB7"/>
                </a:solidFill>
                <a:latin typeface="Verdana" pitchFamily="34" charset="0"/>
                <a:ea typeface="+mn-ea"/>
                <a:cs typeface="+mn-cs"/>
              </a:rPr>
              <a:t>and phenotypes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966030" y="2409372"/>
            <a:ext cx="762000" cy="457200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962400" y="4009572"/>
            <a:ext cx="762000" cy="457200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705600" y="2409372"/>
            <a:ext cx="762000" cy="457200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705600" y="4024086"/>
            <a:ext cx="762000" cy="457200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Text Box 1029"/>
          <p:cNvSpPr txBox="1">
            <a:spLocks noChangeArrowheads="1"/>
          </p:cNvSpPr>
          <p:nvPr/>
        </p:nvSpPr>
        <p:spPr bwMode="auto">
          <a:xfrm>
            <a:off x="3146106" y="6262914"/>
            <a:ext cx="2853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Understanding Humans, </a:t>
            </a:r>
            <a:r>
              <a:rPr lang="en-US" sz="12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11</a:t>
            </a:r>
            <a:r>
              <a:rPr lang="en-US" sz="1200" i="1" kern="1200" baseline="30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lang="en-US" sz="12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ed</a:t>
            </a: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., p.  </a:t>
            </a:r>
            <a:r>
              <a:rPr lang="en-US" sz="12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51</a:t>
            </a:r>
            <a:endParaRPr lang="en-US" sz="12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7772400" cy="4057192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57828" y="5152907"/>
            <a:ext cx="6014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err="1">
                <a:solidFill>
                  <a:srgbClr val="FFEEB7"/>
                </a:solidFill>
                <a:latin typeface="Verdana" pitchFamily="34" charset="0"/>
                <a:ea typeface="+mn-ea"/>
                <a:cs typeface="+mn-cs"/>
              </a:rPr>
              <a:t>Punnett</a:t>
            </a:r>
            <a:r>
              <a:rPr lang="en-US" sz="2000" b="1" kern="1200" dirty="0">
                <a:solidFill>
                  <a:srgbClr val="FFEEB7"/>
                </a:solidFill>
                <a:latin typeface="Verdana" pitchFamily="34" charset="0"/>
                <a:ea typeface="+mn-ea"/>
                <a:cs typeface="+mn-cs"/>
              </a:rPr>
              <a:t> square representing </a:t>
            </a:r>
          </a:p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EEB7"/>
                </a:solidFill>
                <a:latin typeface="Verdana" pitchFamily="34" charset="0"/>
                <a:ea typeface="+mn-ea"/>
                <a:cs typeface="+mn-cs"/>
              </a:rPr>
              <a:t>possible genotypes and </a:t>
            </a:r>
            <a:r>
              <a:rPr lang="en-US" sz="2800" b="1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phenotypes</a:t>
            </a:r>
            <a:endParaRPr lang="en-US" sz="2000" b="1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966030" y="2757714"/>
            <a:ext cx="762000" cy="457200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966030" y="4357914"/>
            <a:ext cx="762000" cy="457200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705600" y="2743200"/>
            <a:ext cx="762000" cy="457200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691086" y="4343400"/>
            <a:ext cx="762000" cy="457200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Text Box 1029"/>
          <p:cNvSpPr txBox="1">
            <a:spLocks noChangeArrowheads="1"/>
          </p:cNvSpPr>
          <p:nvPr/>
        </p:nvSpPr>
        <p:spPr bwMode="auto">
          <a:xfrm>
            <a:off x="3146106" y="6262914"/>
            <a:ext cx="2853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Understanding Humans, </a:t>
            </a:r>
            <a:r>
              <a:rPr lang="en-US" sz="12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11</a:t>
            </a:r>
            <a:r>
              <a:rPr lang="en-US" sz="1200" i="1" kern="1200" baseline="30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lang="en-US" sz="12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ed</a:t>
            </a: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., p.  </a:t>
            </a:r>
            <a:r>
              <a:rPr lang="en-US" sz="12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51</a:t>
            </a:r>
            <a:endParaRPr lang="en-US" sz="12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6428" y="228600"/>
            <a:ext cx="4940648" cy="59436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 bwMode="auto">
          <a:xfrm>
            <a:off x="2256972" y="2057400"/>
            <a:ext cx="4495800" cy="228600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271486" y="3962400"/>
            <a:ext cx="4495800" cy="228600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242458" y="5838372"/>
            <a:ext cx="4495800" cy="228600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b="1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3146106" y="6262914"/>
            <a:ext cx="2853473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Understanding Humans, </a:t>
            </a:r>
            <a:r>
              <a:rPr lang="en-US" sz="12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11</a:t>
            </a:r>
            <a:r>
              <a:rPr lang="en-US" sz="1200" i="1" kern="1200" baseline="30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lang="en-US" sz="12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ed</a:t>
            </a: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., p.  </a:t>
            </a:r>
            <a:r>
              <a:rPr lang="en-US" sz="12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50</a:t>
            </a:r>
            <a:endParaRPr lang="en-US" sz="12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C00000">
                  <a:alpha val="4900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lnSpc>
                <a:spcPct val="140000"/>
              </a:lnSpc>
            </a:pPr>
            <a:endParaRPr lang="en-US" sz="3200" b="1" dirty="0" smtClean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140000"/>
              </a:lnSpc>
            </a:pPr>
            <a:r>
              <a:rPr lang="en-US" sz="3200" b="1" dirty="0" smtClean="0">
                <a:solidFill>
                  <a:srgbClr val="FFFFFF"/>
                </a:solidFill>
                <a:latin typeface="Arial" charset="0"/>
              </a:rPr>
              <a:t> </a:t>
            </a:r>
            <a:endParaRPr lang="en-US" sz="32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37" y="685800"/>
            <a:ext cx="42744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06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782888"/>
            <a:ext cx="7772400" cy="1046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b="1" smtClean="0">
                <a:latin typeface="Verdana" pitchFamily="34" charset="0"/>
              </a:rPr>
              <a:t>genotype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447800" y="4278313"/>
            <a:ext cx="62484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</a:pPr>
            <a:r>
              <a:rPr kumimoji="1" lang="en-US" sz="4800" b="1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phenotype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srgbClr val="808000"/>
                </a:solidFill>
                <a:latin typeface="Verdana" pitchFamily="34" charset="0"/>
                <a:ea typeface="+mn-ea"/>
                <a:cs typeface="+mn-cs"/>
              </a:rPr>
              <a:t>Basic Concepts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749" y="304800"/>
            <a:ext cx="7552223" cy="5943600"/>
          </a:xfrm>
          <a:prstGeom prst="rect">
            <a:avLst/>
          </a:prstGeom>
        </p:spPr>
      </p:pic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3146106" y="6262914"/>
            <a:ext cx="2853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Understanding Humans, </a:t>
            </a:r>
            <a:r>
              <a:rPr lang="en-US" sz="12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11</a:t>
            </a:r>
            <a:r>
              <a:rPr lang="en-US" sz="1200" i="1" kern="1200" baseline="30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lang="en-US" sz="12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ed</a:t>
            </a: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., p.  </a:t>
            </a:r>
            <a:r>
              <a:rPr lang="en-US" sz="12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44</a:t>
            </a:r>
            <a:endParaRPr lang="en-US" sz="12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046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>
                <a:latin typeface="Verdana" pitchFamily="34" charset="0"/>
              </a:rPr>
              <a:t>phenotype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00113" y="2438400"/>
            <a:ext cx="7329487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kumimoji="1" lang="en-US" sz="3200" b="1"/>
              <a:t>the observable physical characteristics of an organism</a:t>
            </a:r>
          </a:p>
          <a:p>
            <a:pPr marL="342900" indent="-342900" algn="l" eaLnBrk="0" hangingPunct="0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en-US" sz="3200" b="1"/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kumimoji="1" lang="en-US" sz="3200" b="1"/>
              <a:t>the things you can see</a:t>
            </a:r>
            <a:endParaRPr lang="en-US" sz="1800"/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3200" b="1"/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kumimoji="1" lang="en-US" sz="3200" b="1"/>
              <a:t>the detectable expressions of genotypes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</a:rPr>
              <a:t>Glossary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1046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>
                <a:latin typeface="Verdana" pitchFamily="34" charset="0"/>
              </a:rPr>
              <a:t>genotype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14400" y="4083050"/>
            <a:ext cx="7315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  <a:tabLst>
                <a:tab pos="285750" algn="l"/>
              </a:tabLst>
            </a:pPr>
            <a:r>
              <a:rPr kumimoji="1" lang="en-US" b="1"/>
              <a:t>includes genetic items you </a:t>
            </a:r>
            <a:r>
              <a:rPr kumimoji="1" lang="en-US" b="1" i="1"/>
              <a:t>can not see</a:t>
            </a:r>
            <a:endParaRPr kumimoji="1" lang="en-US" b="1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</a:rPr>
              <a:t>Glossary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6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0" y="133350"/>
            <a:ext cx="49657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406775" y="6308725"/>
            <a:ext cx="2276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</a:rPr>
              <a:t>Gregor Mendel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52400"/>
            <a:ext cx="4458815" cy="59436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4497" y="5829169"/>
            <a:ext cx="8651875" cy="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The traits Mendel studied in peas</a:t>
            </a:r>
            <a:endParaRPr lang="en-US" sz="2400" b="1" dirty="0"/>
          </a:p>
        </p:txBody>
      </p:sp>
      <p:sp>
        <p:nvSpPr>
          <p:cNvPr id="8" name="Text Box 1029"/>
          <p:cNvSpPr txBox="1">
            <a:spLocks noChangeArrowheads="1"/>
          </p:cNvSpPr>
          <p:nvPr/>
        </p:nvSpPr>
        <p:spPr bwMode="auto">
          <a:xfrm>
            <a:off x="3146106" y="6262914"/>
            <a:ext cx="2853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Understanding Humans, </a:t>
            </a:r>
            <a:r>
              <a:rPr lang="en-US" sz="12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11</a:t>
            </a:r>
            <a:r>
              <a:rPr lang="en-US" sz="1200" i="1" kern="1200" baseline="30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lang="en-US" sz="12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ed</a:t>
            </a: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., p.  </a:t>
            </a:r>
            <a:r>
              <a:rPr lang="en-US" sz="12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49</a:t>
            </a:r>
            <a:endParaRPr lang="en-US" sz="12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52400"/>
            <a:ext cx="4458815" cy="59436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4497" y="5829169"/>
            <a:ext cx="8651875" cy="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The traits Mendel studied in peas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2438400" y="990600"/>
            <a:ext cx="4267200" cy="609600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3146106" y="6262914"/>
            <a:ext cx="2853473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Understanding Humans, </a:t>
            </a:r>
            <a:r>
              <a:rPr lang="en-US" sz="12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11</a:t>
            </a:r>
            <a:r>
              <a:rPr lang="en-US" sz="1200" i="1" kern="1200" baseline="30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lang="en-US" sz="12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ed</a:t>
            </a: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., p.  </a:t>
            </a:r>
            <a:r>
              <a:rPr lang="en-US" sz="12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49</a:t>
            </a:r>
            <a:endParaRPr lang="en-US" sz="12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70368" y="6282872"/>
            <a:ext cx="6387518" cy="33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hlinkClick r:id="rId3"/>
              </a:rPr>
              <a:t>http://nitro.biosci.arizona.edu/courses/EEB195-2007/Lecture02/Lecture02.html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63525" y="5638800"/>
            <a:ext cx="86518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/>
              <a:t>What Mendel Observed</a:t>
            </a:r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133600"/>
            <a:ext cx="6096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55625"/>
            <a:ext cx="7589838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7495" name="Oval 7"/>
          <p:cNvSpPr>
            <a:spLocks noChangeArrowheads="1"/>
          </p:cNvSpPr>
          <p:nvPr/>
        </p:nvSpPr>
        <p:spPr bwMode="auto">
          <a:xfrm>
            <a:off x="838200" y="1600200"/>
            <a:ext cx="2514600" cy="1558925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1577975" y="6306456"/>
            <a:ext cx="6002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linkClick r:id="rId4"/>
              </a:rPr>
              <a:t>www.blc.arizona.edu/courses/181gh/rick/genetics1/mendel.html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Important People / Works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728913"/>
            <a:ext cx="7010400" cy="2736850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5400" b="1" dirty="0" err="1" smtClean="0"/>
              <a:t>Gregor</a:t>
            </a:r>
            <a:r>
              <a:rPr lang="en-US" sz="5400" b="1" dirty="0" smtClean="0"/>
              <a:t> Johann Mendel</a:t>
            </a:r>
            <a:br>
              <a:rPr lang="en-US" sz="5400" b="1" dirty="0" smtClean="0"/>
            </a:b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sz="2800" dirty="0" smtClean="0"/>
              <a:t>(1822 - 1884)</a:t>
            </a:r>
            <a:endParaRPr lang="en-US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79700" y="6477000"/>
            <a:ext cx="37353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aseline="30000" dirty="0" err="1">
                <a:solidFill>
                  <a:schemeClr val="tx2"/>
                </a:solidFill>
                <a:hlinkClick r:id="rId3"/>
              </a:rPr>
              <a:t>Conceptos</a:t>
            </a:r>
            <a:r>
              <a:rPr lang="en-US" sz="2000" baseline="30000" dirty="0">
                <a:solidFill>
                  <a:schemeClr val="tx2"/>
                </a:solidFill>
                <a:hlinkClick r:id="rId3"/>
              </a:rPr>
              <a:t> </a:t>
            </a:r>
            <a:r>
              <a:rPr lang="en-US" sz="2000" baseline="30000" dirty="0" err="1">
                <a:solidFill>
                  <a:schemeClr val="tx2"/>
                </a:solidFill>
                <a:hlinkClick r:id="rId3"/>
              </a:rPr>
              <a:t>básicos</a:t>
            </a:r>
            <a:r>
              <a:rPr lang="en-US" sz="2000" baseline="30000" dirty="0">
                <a:solidFill>
                  <a:schemeClr val="tx2"/>
                </a:solidFill>
                <a:hlinkClick r:id="rId3"/>
              </a:rPr>
              <a:t> : Mendel: Experiment 1</a:t>
            </a:r>
            <a:endParaRPr lang="en-US" sz="2000" baseline="30000" dirty="0">
              <a:solidFill>
                <a:schemeClr val="tx2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14400" y="5464175"/>
            <a:ext cx="7315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/>
              <a:t>Punnett square representing possible genotypes</a:t>
            </a:r>
          </a:p>
          <a:p>
            <a:pPr>
              <a:lnSpc>
                <a:spcPct val="150000"/>
              </a:lnSpc>
            </a:pPr>
            <a:r>
              <a:rPr lang="en-US" sz="1600" b="1"/>
              <a:t>and phenotypes and their proportions in the F</a:t>
            </a:r>
            <a:r>
              <a:rPr lang="en-US" sz="1600" b="1" baseline="-25000"/>
              <a:t>2</a:t>
            </a:r>
            <a:r>
              <a:rPr lang="en-US" sz="1600" b="1"/>
              <a:t> generation</a:t>
            </a:r>
            <a:r>
              <a:rPr lang="en-US" sz="2000" b="1"/>
              <a:t>.</a:t>
            </a:r>
          </a:p>
        </p:txBody>
      </p:sp>
      <p:pic>
        <p:nvPicPr>
          <p:cNvPr id="18436" name="Picture 5" descr="Punnett-Mend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52400"/>
            <a:ext cx="39179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390" name="Oval 6"/>
          <p:cNvSpPr>
            <a:spLocks noChangeArrowheads="1"/>
          </p:cNvSpPr>
          <p:nvPr/>
        </p:nvSpPr>
        <p:spPr bwMode="auto">
          <a:xfrm>
            <a:off x="2506663" y="1962150"/>
            <a:ext cx="2284412" cy="18478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1447800" y="2735263"/>
            <a:ext cx="815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AA</a:t>
            </a:r>
          </a:p>
        </p:txBody>
      </p:sp>
      <p:sp>
        <p:nvSpPr>
          <p:cNvPr id="400393" name="Oval 9"/>
          <p:cNvSpPr>
            <a:spLocks noChangeArrowheads="1"/>
          </p:cNvSpPr>
          <p:nvPr/>
        </p:nvSpPr>
        <p:spPr bwMode="auto">
          <a:xfrm>
            <a:off x="4191000" y="3257550"/>
            <a:ext cx="2284413" cy="18478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6816725" y="3916363"/>
            <a:ext cx="727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aa</a:t>
            </a:r>
          </a:p>
        </p:txBody>
      </p:sp>
      <p:sp>
        <p:nvSpPr>
          <p:cNvPr id="9" name="Text Box 1029"/>
          <p:cNvSpPr txBox="1">
            <a:spLocks noChangeArrowheads="1"/>
          </p:cNvSpPr>
          <p:nvPr/>
        </p:nvSpPr>
        <p:spPr bwMode="auto">
          <a:xfrm>
            <a:off x="3113234" y="6248400"/>
            <a:ext cx="2906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latin typeface="Arial" pitchFamily="34" charset="0"/>
                <a:cs typeface="Arial" pitchFamily="34" charset="0"/>
              </a:rPr>
              <a:t>Understanding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Humans, 10th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ed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., p. 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53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0" grpId="0" animBg="1"/>
      <p:bldP spid="40039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679700" y="6477000"/>
            <a:ext cx="37353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aseline="30000">
                <a:solidFill>
                  <a:schemeClr val="tx2"/>
                </a:solidFill>
                <a:hlinkClick r:id="rId3"/>
              </a:rPr>
              <a:t>Conceptos básicos : Mendel: Experiment 1</a:t>
            </a:r>
            <a:endParaRPr lang="en-US" sz="2000" baseline="30000">
              <a:solidFill>
                <a:schemeClr val="tx2"/>
              </a:solidFill>
            </a:endParaRPr>
          </a:p>
        </p:txBody>
      </p:sp>
      <p:pic>
        <p:nvPicPr>
          <p:cNvPr id="19459" name="Picture 4" descr="Punnett-Mend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52400"/>
            <a:ext cx="39179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4192588" y="2114550"/>
            <a:ext cx="2284412" cy="18478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781800" y="2735263"/>
            <a:ext cx="771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Aa</a:t>
            </a:r>
          </a:p>
        </p:txBody>
      </p:sp>
      <p:sp>
        <p:nvSpPr>
          <p:cNvPr id="502791" name="Oval 7"/>
          <p:cNvSpPr>
            <a:spLocks noChangeArrowheads="1"/>
          </p:cNvSpPr>
          <p:nvPr/>
        </p:nvSpPr>
        <p:spPr bwMode="auto">
          <a:xfrm>
            <a:off x="2668588" y="3257550"/>
            <a:ext cx="2284412" cy="18478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792" name="Text Box 8"/>
          <p:cNvSpPr txBox="1">
            <a:spLocks noChangeArrowheads="1"/>
          </p:cNvSpPr>
          <p:nvPr/>
        </p:nvSpPr>
        <p:spPr bwMode="auto">
          <a:xfrm>
            <a:off x="1295400" y="4068763"/>
            <a:ext cx="771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Aa</a:t>
            </a:r>
          </a:p>
        </p:txBody>
      </p:sp>
      <p:sp>
        <p:nvSpPr>
          <p:cNvPr id="19464" name="Text Box 3"/>
          <p:cNvSpPr txBox="1">
            <a:spLocks noChangeArrowheads="1"/>
          </p:cNvSpPr>
          <p:nvPr/>
        </p:nvSpPr>
        <p:spPr bwMode="auto">
          <a:xfrm>
            <a:off x="914400" y="5464175"/>
            <a:ext cx="7315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/>
              <a:t>Punnett square representing possible genotypes</a:t>
            </a:r>
          </a:p>
          <a:p>
            <a:pPr>
              <a:lnSpc>
                <a:spcPct val="150000"/>
              </a:lnSpc>
            </a:pPr>
            <a:r>
              <a:rPr lang="en-US" sz="1600" b="1"/>
              <a:t>and phenotypes and their proportions in the F</a:t>
            </a:r>
            <a:r>
              <a:rPr lang="en-US" sz="1600" b="1" baseline="-25000"/>
              <a:t>2</a:t>
            </a:r>
            <a:r>
              <a:rPr lang="en-US" sz="1600" b="1"/>
              <a:t> generation</a:t>
            </a:r>
            <a:r>
              <a:rPr lang="en-US" sz="2000" b="1"/>
              <a:t>.</a:t>
            </a:r>
          </a:p>
        </p:txBody>
      </p:sp>
      <p:sp>
        <p:nvSpPr>
          <p:cNvPr id="9" name="Text Box 1029"/>
          <p:cNvSpPr txBox="1">
            <a:spLocks noChangeArrowheads="1"/>
          </p:cNvSpPr>
          <p:nvPr/>
        </p:nvSpPr>
        <p:spPr bwMode="auto">
          <a:xfrm>
            <a:off x="3113234" y="6248400"/>
            <a:ext cx="2906565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latin typeface="Arial" pitchFamily="34" charset="0"/>
                <a:cs typeface="Arial" pitchFamily="34" charset="0"/>
              </a:rPr>
              <a:t>Understanding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Humans, 10th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ed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., p. 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53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1" grpId="0" animBg="1"/>
      <p:bldP spid="50279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130300" y="6477000"/>
            <a:ext cx="68341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aseline="30000">
                <a:solidFill>
                  <a:schemeClr val="tx2"/>
                </a:solidFill>
                <a:hlinkClick r:id="rId3"/>
              </a:rPr>
              <a:t>http://nitro.biosci.arizona.edu/courses/EEB195-2007/Lecture02/Lecture02.html</a:t>
            </a:r>
            <a:endParaRPr lang="en-US" sz="2000" baseline="30000">
              <a:solidFill>
                <a:schemeClr val="tx2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63525" y="5257800"/>
            <a:ext cx="8651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/>
              <a:t>3:1 ratio of Yellow : Green in F2</a:t>
            </a:r>
            <a:r>
              <a:rPr lang="en-US"/>
              <a:t>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6788" y="3195638"/>
            <a:ext cx="718661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2230" y="5829169"/>
            <a:ext cx="8651875" cy="41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Results of crosses when only one trait at a time is considered</a:t>
            </a:r>
            <a:endParaRPr lang="en-US" sz="1600" b="1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8" name="Picture 7" descr="03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914" y="0"/>
            <a:ext cx="4940648" cy="5943600"/>
          </a:xfrm>
          <a:prstGeom prst="rect">
            <a:avLst/>
          </a:prstGeom>
        </p:spPr>
      </p:pic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3146106" y="6262914"/>
            <a:ext cx="2853473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Understanding Humans, </a:t>
            </a:r>
            <a:r>
              <a:rPr lang="en-US" sz="12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11</a:t>
            </a:r>
            <a:r>
              <a:rPr lang="en-US" sz="1200" i="1" kern="1200" baseline="30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lang="en-US" sz="12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ed</a:t>
            </a: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., p.  </a:t>
            </a:r>
            <a:r>
              <a:rPr lang="en-US" sz="12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49</a:t>
            </a:r>
            <a:endParaRPr lang="en-US" sz="12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679700" y="6477000"/>
            <a:ext cx="37353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aseline="30000">
                <a:solidFill>
                  <a:schemeClr val="tx2"/>
                </a:solidFill>
                <a:hlinkClick r:id="rId3"/>
              </a:rPr>
              <a:t>Conceptos básicos : Mendel: Experiment 1</a:t>
            </a:r>
            <a:endParaRPr lang="en-US" sz="2000" baseline="30000">
              <a:solidFill>
                <a:schemeClr val="tx2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63525" y="5638800"/>
            <a:ext cx="8651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/>
              <a:t>Genotypes and phenotypes in the F</a:t>
            </a:r>
            <a:r>
              <a:rPr lang="en-US" sz="2000" b="1" baseline="-25000"/>
              <a:t>1</a:t>
            </a:r>
            <a:r>
              <a:rPr lang="en-US" sz="2000" b="1"/>
              <a:t> generation.</a:t>
            </a:r>
          </a:p>
        </p:txBody>
      </p:sp>
      <p:pic>
        <p:nvPicPr>
          <p:cNvPr id="21508" name="Picture 4" descr="mendel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525" y="1447800"/>
            <a:ext cx="35464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Punnett-Mend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485775"/>
            <a:ext cx="1633537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3878" name="Oval 6"/>
          <p:cNvSpPr>
            <a:spLocks noChangeArrowheads="1"/>
          </p:cNvSpPr>
          <p:nvPr/>
        </p:nvSpPr>
        <p:spPr bwMode="auto">
          <a:xfrm rot="8159677">
            <a:off x="1544638" y="1362075"/>
            <a:ext cx="1828800" cy="798513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1514475" y="2620963"/>
            <a:ext cx="1990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AA + aa</a:t>
            </a:r>
          </a:p>
        </p:txBody>
      </p:sp>
      <p:sp>
        <p:nvSpPr>
          <p:cNvPr id="463880" name="Oval 8"/>
          <p:cNvSpPr>
            <a:spLocks noChangeArrowheads="1"/>
          </p:cNvSpPr>
          <p:nvPr/>
        </p:nvSpPr>
        <p:spPr bwMode="auto">
          <a:xfrm rot="-8859348">
            <a:off x="1552575" y="1339850"/>
            <a:ext cx="1828800" cy="990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3881" name="Text Box 9"/>
          <p:cNvSpPr txBox="1">
            <a:spLocks noChangeArrowheads="1"/>
          </p:cNvSpPr>
          <p:nvPr/>
        </p:nvSpPr>
        <p:spPr bwMode="auto">
          <a:xfrm>
            <a:off x="1524000" y="3154363"/>
            <a:ext cx="1990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Aa + Aa</a:t>
            </a:r>
          </a:p>
        </p:txBody>
      </p:sp>
      <p:sp>
        <p:nvSpPr>
          <p:cNvPr id="463882" name="AutoShape 10"/>
          <p:cNvSpPr>
            <a:spLocks noChangeArrowheads="1"/>
          </p:cNvSpPr>
          <p:nvPr/>
        </p:nvSpPr>
        <p:spPr bwMode="auto">
          <a:xfrm rot="-1728260">
            <a:off x="3705225" y="2590800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3883" name="AutoShape 11"/>
          <p:cNvSpPr>
            <a:spLocks noChangeArrowheads="1"/>
          </p:cNvSpPr>
          <p:nvPr/>
        </p:nvSpPr>
        <p:spPr bwMode="auto">
          <a:xfrm rot="366723">
            <a:off x="3652838" y="3676650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8" grpId="0" animBg="1"/>
      <p:bldP spid="463879" grpId="0"/>
      <p:bldP spid="463880" grpId="0" animBg="1"/>
      <p:bldP spid="463881" grpId="0"/>
      <p:bldP spid="463882" grpId="0" animBg="1"/>
      <p:bldP spid="46388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7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00088"/>
            <a:ext cx="822960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4356" name="Text Box 4"/>
          <p:cNvSpPr txBox="1">
            <a:spLocks noChangeArrowheads="1"/>
          </p:cNvSpPr>
          <p:nvPr/>
        </p:nvSpPr>
        <p:spPr bwMode="auto">
          <a:xfrm>
            <a:off x="5659438" y="2084388"/>
            <a:ext cx="727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aa</a:t>
            </a:r>
          </a:p>
        </p:txBody>
      </p:sp>
      <p:sp>
        <p:nvSpPr>
          <p:cNvPr id="484357" name="Text Box 5"/>
          <p:cNvSpPr txBox="1">
            <a:spLocks noChangeArrowheads="1"/>
          </p:cNvSpPr>
          <p:nvPr/>
        </p:nvSpPr>
        <p:spPr bwMode="auto">
          <a:xfrm>
            <a:off x="4899025" y="2087563"/>
            <a:ext cx="815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AA</a:t>
            </a:r>
          </a:p>
        </p:txBody>
      </p:sp>
      <p:pic>
        <p:nvPicPr>
          <p:cNvPr id="22533" name="Picture 7" descr="Punnett-Mend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813" y="3152775"/>
            <a:ext cx="20335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4360" name="Oval 8"/>
          <p:cNvSpPr>
            <a:spLocks noChangeArrowheads="1"/>
          </p:cNvSpPr>
          <p:nvPr/>
        </p:nvSpPr>
        <p:spPr bwMode="auto">
          <a:xfrm>
            <a:off x="1066800" y="4038600"/>
            <a:ext cx="1143000" cy="990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4362" name="Oval 10"/>
          <p:cNvSpPr>
            <a:spLocks noChangeArrowheads="1"/>
          </p:cNvSpPr>
          <p:nvPr/>
        </p:nvSpPr>
        <p:spPr bwMode="auto">
          <a:xfrm>
            <a:off x="4800600" y="2057400"/>
            <a:ext cx="1143000" cy="990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4363" name="Oval 11"/>
          <p:cNvSpPr>
            <a:spLocks noChangeArrowheads="1"/>
          </p:cNvSpPr>
          <p:nvPr/>
        </p:nvSpPr>
        <p:spPr bwMode="auto">
          <a:xfrm>
            <a:off x="2019300" y="4724400"/>
            <a:ext cx="1143000" cy="990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4364" name="Oval 12"/>
          <p:cNvSpPr>
            <a:spLocks noChangeArrowheads="1"/>
          </p:cNvSpPr>
          <p:nvPr/>
        </p:nvSpPr>
        <p:spPr bwMode="auto">
          <a:xfrm>
            <a:off x="5486400" y="2057400"/>
            <a:ext cx="1143000" cy="990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6" grpId="0"/>
      <p:bldP spid="484357" grpId="0"/>
      <p:bldP spid="484360" grpId="0" animBg="1"/>
      <p:bldP spid="484362" grpId="0" animBg="1"/>
      <p:bldP spid="484363" grpId="0" animBg="1"/>
      <p:bldP spid="48436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07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00088"/>
            <a:ext cx="822960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Oval 4"/>
          <p:cNvSpPr>
            <a:spLocks noChangeArrowheads="1"/>
          </p:cNvSpPr>
          <p:nvPr/>
        </p:nvSpPr>
        <p:spPr bwMode="auto">
          <a:xfrm>
            <a:off x="4724400" y="2590800"/>
            <a:ext cx="2286000" cy="12954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659438" y="2084388"/>
            <a:ext cx="727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aa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899025" y="2087563"/>
            <a:ext cx="815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AA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4768850" y="2887663"/>
            <a:ext cx="771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Aa</a:t>
            </a:r>
          </a:p>
        </p:txBody>
      </p:sp>
      <p:pic>
        <p:nvPicPr>
          <p:cNvPr id="23559" name="Picture 9" descr="Punnett-Mend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813" y="3152775"/>
            <a:ext cx="20335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Oval 10"/>
          <p:cNvSpPr>
            <a:spLocks noChangeArrowheads="1"/>
          </p:cNvSpPr>
          <p:nvPr/>
        </p:nvSpPr>
        <p:spPr bwMode="auto">
          <a:xfrm rot="8159677">
            <a:off x="1260475" y="4389438"/>
            <a:ext cx="1939925" cy="715962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AutoShape 11"/>
          <p:cNvSpPr>
            <a:spLocks noChangeArrowheads="1"/>
          </p:cNvSpPr>
          <p:nvPr/>
        </p:nvSpPr>
        <p:spPr bwMode="auto">
          <a:xfrm rot="-1437750">
            <a:off x="3276600" y="3733800"/>
            <a:ext cx="1219200" cy="152400"/>
          </a:xfrm>
          <a:prstGeom prst="rightArrow">
            <a:avLst>
              <a:gd name="adj1" fmla="val 50000"/>
              <a:gd name="adj2" fmla="val 2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07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00088"/>
            <a:ext cx="822960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4400550" y="3067050"/>
            <a:ext cx="2667000" cy="1143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5873750" y="3135313"/>
            <a:ext cx="771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Aa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4829175" y="3143250"/>
            <a:ext cx="771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Aa</a:t>
            </a:r>
          </a:p>
        </p:txBody>
      </p:sp>
      <p:pic>
        <p:nvPicPr>
          <p:cNvPr id="24582" name="Picture 9" descr="Punnett-Mend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813" y="3152775"/>
            <a:ext cx="20335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3581400" y="35052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Oval 12"/>
          <p:cNvSpPr>
            <a:spLocks noChangeArrowheads="1"/>
          </p:cNvSpPr>
          <p:nvPr/>
        </p:nvSpPr>
        <p:spPr bwMode="auto">
          <a:xfrm>
            <a:off x="1143000" y="3074988"/>
            <a:ext cx="2133600" cy="944562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7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00088"/>
            <a:ext cx="822960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726113" y="3649663"/>
            <a:ext cx="121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+ aa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200400" y="3657600"/>
            <a:ext cx="2571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AA + 2 Aa</a:t>
            </a:r>
          </a:p>
        </p:txBody>
      </p:sp>
      <p:pic>
        <p:nvPicPr>
          <p:cNvPr id="25605" name="Picture 7" descr="Punnett-Mend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813" y="3152775"/>
            <a:ext cx="20335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Oval 10"/>
          <p:cNvSpPr>
            <a:spLocks noChangeArrowheads="1"/>
          </p:cNvSpPr>
          <p:nvPr/>
        </p:nvSpPr>
        <p:spPr bwMode="auto">
          <a:xfrm>
            <a:off x="3124200" y="3429000"/>
            <a:ext cx="4248150" cy="1219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7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00088"/>
            <a:ext cx="822960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352800" y="4487863"/>
            <a:ext cx="48768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25% + 50% + 25%</a:t>
            </a:r>
          </a:p>
        </p:txBody>
      </p:sp>
      <p:pic>
        <p:nvPicPr>
          <p:cNvPr id="26628" name="Picture 10" descr="Punnett-Mend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813" y="3152775"/>
            <a:ext cx="20335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15134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58013" y="6248400"/>
            <a:ext cx="6358152" cy="35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baseline="30000" dirty="0">
                <a:solidFill>
                  <a:srgbClr val="000000"/>
                </a:solidFill>
              </a:rPr>
              <a:t>Understanding Physical Anthropology and Archaeology, </a:t>
            </a:r>
            <a:r>
              <a:rPr lang="en-US" sz="2000" i="1" baseline="30000" dirty="0" smtClean="0">
                <a:solidFill>
                  <a:srgbClr val="000000"/>
                </a:solidFill>
              </a:rPr>
              <a:t>11th </a:t>
            </a:r>
            <a:r>
              <a:rPr lang="en-US" sz="2000" i="1" baseline="30000" dirty="0">
                <a:solidFill>
                  <a:srgbClr val="000000"/>
                </a:solidFill>
              </a:rPr>
              <a:t>ed</a:t>
            </a:r>
            <a:r>
              <a:rPr lang="en-US" sz="2000" baseline="30000" dirty="0">
                <a:solidFill>
                  <a:srgbClr val="000000"/>
                </a:solidFill>
              </a:rPr>
              <a:t>., p.  </a:t>
            </a:r>
            <a:r>
              <a:rPr lang="en-US" sz="2000" baseline="30000" dirty="0" smtClean="0">
                <a:solidFill>
                  <a:srgbClr val="000000"/>
                </a:solidFill>
              </a:rPr>
              <a:t>48</a:t>
            </a:r>
            <a:endParaRPr lang="en-US" sz="2000" baseline="300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>
                <a:solidFill>
                  <a:srgbClr val="000000"/>
                </a:solidFill>
              </a:rPr>
              <a:t>Important People / Works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43000" y="5187315"/>
            <a:ext cx="7010400" cy="98488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4000" b="1" dirty="0" err="1" smtClean="0">
                <a:solidFill>
                  <a:srgbClr val="000000"/>
                </a:solidFill>
              </a:rPr>
              <a:t>Gregor</a:t>
            </a:r>
            <a:r>
              <a:rPr lang="en-US" sz="4000" b="1" dirty="0" smtClean="0">
                <a:solidFill>
                  <a:srgbClr val="000000"/>
                </a:solidFill>
              </a:rPr>
              <a:t> Johann Mendel</a:t>
            </a:r>
            <a:br>
              <a:rPr lang="en-US" sz="4000" b="1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(1822 - 1884)</a:t>
            </a:r>
            <a:endParaRPr lang="en-US" sz="2000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5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7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00088"/>
            <a:ext cx="822960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2" descr="Punnett-Mend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813" y="3152775"/>
            <a:ext cx="20335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13"/>
          <p:cNvSpPr txBox="1">
            <a:spLocks noChangeArrowheads="1"/>
          </p:cNvSpPr>
          <p:nvPr/>
        </p:nvSpPr>
        <p:spPr bwMode="auto">
          <a:xfrm>
            <a:off x="3352800" y="4487863"/>
            <a:ext cx="4876800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25% + 50% + 25%</a:t>
            </a:r>
          </a:p>
        </p:txBody>
      </p:sp>
      <p:sp>
        <p:nvSpPr>
          <p:cNvPr id="472078" name="Oval 14"/>
          <p:cNvSpPr>
            <a:spLocks noChangeArrowheads="1"/>
          </p:cNvSpPr>
          <p:nvPr/>
        </p:nvSpPr>
        <p:spPr bwMode="auto">
          <a:xfrm>
            <a:off x="3200400" y="4343400"/>
            <a:ext cx="1981200" cy="1219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2079" name="Text Box 15"/>
          <p:cNvSpPr txBox="1">
            <a:spLocks noChangeArrowheads="1"/>
          </p:cNvSpPr>
          <p:nvPr/>
        </p:nvSpPr>
        <p:spPr bwMode="auto">
          <a:xfrm>
            <a:off x="3810000" y="4945063"/>
            <a:ext cx="815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AA</a:t>
            </a:r>
          </a:p>
        </p:txBody>
      </p:sp>
      <p:sp>
        <p:nvSpPr>
          <p:cNvPr id="472080" name="Oval 16"/>
          <p:cNvSpPr>
            <a:spLocks noChangeArrowheads="1"/>
          </p:cNvSpPr>
          <p:nvPr/>
        </p:nvSpPr>
        <p:spPr bwMode="auto">
          <a:xfrm>
            <a:off x="4724400" y="4343400"/>
            <a:ext cx="1981200" cy="1219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2081" name="Text Box 17"/>
          <p:cNvSpPr txBox="1">
            <a:spLocks noChangeArrowheads="1"/>
          </p:cNvSpPr>
          <p:nvPr/>
        </p:nvSpPr>
        <p:spPr bwMode="auto">
          <a:xfrm>
            <a:off x="5302250" y="4914900"/>
            <a:ext cx="771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Aa</a:t>
            </a:r>
          </a:p>
        </p:txBody>
      </p:sp>
      <p:sp>
        <p:nvSpPr>
          <p:cNvPr id="472082" name="Oval 18"/>
          <p:cNvSpPr>
            <a:spLocks noChangeArrowheads="1"/>
          </p:cNvSpPr>
          <p:nvPr/>
        </p:nvSpPr>
        <p:spPr bwMode="auto">
          <a:xfrm>
            <a:off x="6096000" y="4343400"/>
            <a:ext cx="1981200" cy="12192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2083" name="Text Box 19"/>
          <p:cNvSpPr txBox="1">
            <a:spLocks noChangeArrowheads="1"/>
          </p:cNvSpPr>
          <p:nvPr/>
        </p:nvSpPr>
        <p:spPr bwMode="auto">
          <a:xfrm>
            <a:off x="6750050" y="4906963"/>
            <a:ext cx="727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78" grpId="0" animBg="1"/>
      <p:bldP spid="472079" grpId="0"/>
      <p:bldP spid="472080" grpId="0" animBg="1"/>
      <p:bldP spid="472081" grpId="0"/>
      <p:bldP spid="472082" grpId="0" animBg="1"/>
      <p:bldP spid="47208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7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00088"/>
            <a:ext cx="822960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4572000" y="5162550"/>
            <a:ext cx="1143000" cy="9144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3932238" y="4038600"/>
            <a:ext cx="2163762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75%</a:t>
            </a:r>
          </a:p>
          <a:p>
            <a:r>
              <a:rPr lang="en-US" sz="3200" b="1"/>
              <a:t>AA or Aa</a:t>
            </a:r>
          </a:p>
        </p:txBody>
      </p:sp>
      <p:pic>
        <p:nvPicPr>
          <p:cNvPr id="28677" name="Picture 10" descr="Punnett-Mend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813" y="3152775"/>
            <a:ext cx="20335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6171" name="Text Box 11"/>
          <p:cNvSpPr txBox="1">
            <a:spLocks noChangeArrowheads="1"/>
          </p:cNvSpPr>
          <p:nvPr/>
        </p:nvSpPr>
        <p:spPr bwMode="auto">
          <a:xfrm>
            <a:off x="6080125" y="4019550"/>
            <a:ext cx="1920875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25%</a:t>
            </a:r>
          </a:p>
          <a:p>
            <a:r>
              <a:rPr lang="en-US" sz="3200" b="1"/>
              <a:t>aa</a:t>
            </a:r>
          </a:p>
        </p:txBody>
      </p:sp>
      <p:sp>
        <p:nvSpPr>
          <p:cNvPr id="476173" name="Oval 13"/>
          <p:cNvSpPr>
            <a:spLocks noChangeArrowheads="1"/>
          </p:cNvSpPr>
          <p:nvPr/>
        </p:nvSpPr>
        <p:spPr bwMode="auto">
          <a:xfrm>
            <a:off x="5676900" y="5181600"/>
            <a:ext cx="1143000" cy="9144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71" grpId="0" animBg="1"/>
      <p:bldP spid="47617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" descr="Punnett-Turn803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219200"/>
            <a:ext cx="7329487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914400" y="5464175"/>
            <a:ext cx="7315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/>
              <a:t>Punnett square representing possible genotypes</a:t>
            </a:r>
          </a:p>
          <a:p>
            <a:pPr>
              <a:lnSpc>
                <a:spcPct val="150000"/>
              </a:lnSpc>
            </a:pPr>
            <a:r>
              <a:rPr lang="en-US" sz="1600" b="1"/>
              <a:t>and phenotypes and their proportions in the F</a:t>
            </a:r>
            <a:r>
              <a:rPr lang="en-US" sz="1600" b="1" baseline="-25000"/>
              <a:t>2</a:t>
            </a:r>
            <a:r>
              <a:rPr lang="en-US" sz="1600" b="1"/>
              <a:t> generation</a:t>
            </a:r>
            <a:r>
              <a:rPr lang="en-US" sz="2000" b="1"/>
              <a:t>.</a:t>
            </a: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3146106" y="6262914"/>
            <a:ext cx="2853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Understanding Humans, </a:t>
            </a:r>
            <a:r>
              <a:rPr lang="en-US" sz="12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11</a:t>
            </a:r>
            <a:r>
              <a:rPr lang="en-US" sz="1200" i="1" kern="1200" baseline="30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lang="en-US" sz="1200" i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ed</a:t>
            </a: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., p.  </a:t>
            </a:r>
            <a:r>
              <a:rPr lang="en-US" sz="12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51</a:t>
            </a:r>
            <a:endParaRPr lang="en-US" sz="12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279680" y="6457950"/>
            <a:ext cx="6533840" cy="37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/>
              <a:t>Understanding Physical Anthropology and Archaeology, 9</a:t>
            </a:r>
            <a:r>
              <a:rPr lang="en-US" sz="1400" i="1" baseline="30000" dirty="0"/>
              <a:t>th</a:t>
            </a:r>
            <a:r>
              <a:rPr lang="en-US" sz="1400" i="1" dirty="0"/>
              <a:t> ed</a:t>
            </a:r>
            <a:r>
              <a:rPr lang="en-US" sz="1400" dirty="0"/>
              <a:t>., p.  49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63525" y="5924550"/>
            <a:ext cx="8651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chemeClr val="tx2"/>
                </a:solidFill>
              </a:rPr>
              <a:t>Result of crosses when only one trait at a time is considered</a:t>
            </a:r>
          </a:p>
        </p:txBody>
      </p:sp>
      <p:pic>
        <p:nvPicPr>
          <p:cNvPr id="30724" name="Picture 5" descr="crosses-Turn8031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8588"/>
            <a:ext cx="42322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Turn80310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7450" y="4197350"/>
            <a:ext cx="41910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Turn80310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2525" y="2143125"/>
            <a:ext cx="426878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052638" y="6343650"/>
            <a:ext cx="50339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tx2"/>
                </a:solidFill>
                <a:hlinkClick r:id="rId3"/>
              </a:rPr>
              <a:t>Think-Quest: Introduction to Genetics</a:t>
            </a:r>
            <a:endParaRPr lang="en-US" sz="2000">
              <a:solidFill>
                <a:schemeClr val="tx2"/>
              </a:solidFill>
            </a:endParaRPr>
          </a:p>
        </p:txBody>
      </p:sp>
      <p:pic>
        <p:nvPicPr>
          <p:cNvPr id="31747" name="Picture 5" descr="Punnett-Mende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1700" y="152400"/>
            <a:ext cx="480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AutoShape 6"/>
          <p:cNvSpPr>
            <a:spLocks noChangeArrowheads="1"/>
          </p:cNvSpPr>
          <p:nvPr/>
        </p:nvSpPr>
        <p:spPr bwMode="auto">
          <a:xfrm rot="8356074">
            <a:off x="3543300" y="2362200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4000500" y="2819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75%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5181600" y="3733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25%</a:t>
            </a:r>
          </a:p>
        </p:txBody>
      </p:sp>
      <p:sp>
        <p:nvSpPr>
          <p:cNvPr id="31751" name="Text Box 3"/>
          <p:cNvSpPr txBox="1">
            <a:spLocks noChangeArrowheads="1"/>
          </p:cNvSpPr>
          <p:nvPr/>
        </p:nvSpPr>
        <p:spPr bwMode="auto">
          <a:xfrm>
            <a:off x="914400" y="5464175"/>
            <a:ext cx="7315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/>
              <a:t>Punnett square representing possible genotypes</a:t>
            </a:r>
          </a:p>
          <a:p>
            <a:pPr>
              <a:lnSpc>
                <a:spcPct val="150000"/>
              </a:lnSpc>
            </a:pPr>
            <a:r>
              <a:rPr lang="en-US" sz="1600" b="1"/>
              <a:t>and phenotypes and their proportions in the F</a:t>
            </a:r>
            <a:r>
              <a:rPr lang="en-US" sz="1600" b="1" baseline="-25000"/>
              <a:t>2</a:t>
            </a:r>
            <a:r>
              <a:rPr lang="en-US" sz="1600" b="1"/>
              <a:t> generation</a:t>
            </a:r>
            <a:r>
              <a:rPr lang="en-US" sz="2000" b="1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30438"/>
            <a:ext cx="7772400" cy="1046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>
                <a:latin typeface="Verdana" pitchFamily="34" charset="0"/>
              </a:rPr>
              <a:t>dominant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900113" y="3581400"/>
            <a:ext cx="7329487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 b="1"/>
              <a:t>describing a genetic trait governed by an allele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2000"/>
              <a:t>(one of a group of genes)</a:t>
            </a:r>
            <a:endParaRPr kumimoji="1" lang="en-US" sz="3200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 b="1"/>
              <a:t>that can be expressed in the presence of another, different allele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</a:rPr>
              <a:t>Glossary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679700" y="6477000"/>
            <a:ext cx="37353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aseline="30000">
                <a:solidFill>
                  <a:schemeClr val="tx2"/>
                </a:solidFill>
                <a:hlinkClick r:id="rId3"/>
              </a:rPr>
              <a:t>Conceptos básicos : Mendel: Experiment 1</a:t>
            </a:r>
            <a:endParaRPr lang="en-US" sz="2000" baseline="30000">
              <a:solidFill>
                <a:schemeClr val="tx2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63525" y="5638800"/>
            <a:ext cx="8651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/>
              <a:t>Genotypes and phenotypes in the F</a:t>
            </a:r>
            <a:r>
              <a:rPr lang="en-US" sz="2000" b="1" baseline="-25000"/>
              <a:t>1</a:t>
            </a:r>
            <a:r>
              <a:rPr lang="en-US" sz="2000" b="1"/>
              <a:t> generation.</a:t>
            </a:r>
          </a:p>
        </p:txBody>
      </p:sp>
      <p:pic>
        <p:nvPicPr>
          <p:cNvPr id="33796" name="Picture 4" descr="mendel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8125" y="1371600"/>
            <a:ext cx="35464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1046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>
                <a:latin typeface="Verdana" pitchFamily="34" charset="0"/>
              </a:rPr>
              <a:t>recessive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900113" y="3041650"/>
            <a:ext cx="732948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tabLst>
                <a:tab pos="742950" algn="l"/>
              </a:tabLst>
            </a:pPr>
            <a:r>
              <a:rPr kumimoji="1" lang="en-US" sz="3200" b="1"/>
              <a:t>describing a genetic trait that is not expressed in heterozygotes</a:t>
            </a:r>
          </a:p>
          <a:p>
            <a:pPr algn="l" eaLnBrk="0" hangingPunct="0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tabLst>
                <a:tab pos="742950" algn="l"/>
              </a:tabLst>
            </a:pPr>
            <a:endParaRPr kumimoji="1" lang="en-US" sz="3200" b="1"/>
          </a:p>
          <a:p>
            <a:pPr eaLnBrk="0" hangingPunct="0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tabLst>
                <a:tab pos="742950" algn="l"/>
              </a:tabLst>
            </a:pPr>
            <a:r>
              <a:rPr kumimoji="1" lang="en-US" sz="3200" b="1"/>
              <a:t>Aa</a:t>
            </a:r>
          </a:p>
          <a:p>
            <a:pPr eaLnBrk="0" hangingPunct="0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tabLst>
                <a:tab pos="742950" algn="l"/>
              </a:tabLst>
            </a:pPr>
            <a:endParaRPr kumimoji="1" lang="en-US" sz="3200" b="1"/>
          </a:p>
          <a:p>
            <a:pPr eaLnBrk="0" hangingPunct="0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tabLst>
                <a:tab pos="742950" algn="l"/>
              </a:tabLst>
            </a:pPr>
            <a:r>
              <a:rPr kumimoji="1" lang="en-US" sz="3200" b="1"/>
              <a:t>Tt</a:t>
            </a: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</a:rPr>
              <a:t>Glossary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900113" y="2319338"/>
            <a:ext cx="7329487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tabLst>
                <a:tab pos="742950" algn="l"/>
              </a:tabLst>
            </a:pPr>
            <a:r>
              <a:rPr kumimoji="1" lang="en-US" sz="3200" b="1"/>
              <a:t>for a recessive allele to be expressed, there must be two copies of the allele, </a:t>
            </a:r>
            <a:r>
              <a:rPr kumimoji="1" lang="en-US" sz="3200" b="1" i="1"/>
              <a:t>i.e.</a:t>
            </a:r>
            <a:r>
              <a:rPr kumimoji="1" lang="en-US" sz="3200" b="1"/>
              <a:t>, the individual must be homozygous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tabLst>
                <a:tab pos="742950" algn="l"/>
              </a:tabLst>
            </a:pPr>
            <a:r>
              <a:rPr kumimoji="1" lang="en-US" sz="3200" b="1"/>
              <a:t>aa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tabLst>
                <a:tab pos="742950" algn="l"/>
              </a:tabLst>
            </a:pPr>
            <a:r>
              <a:rPr kumimoji="1" lang="en-US" sz="3200" b="1"/>
              <a:t>tt</a:t>
            </a:r>
          </a:p>
        </p:txBody>
      </p:sp>
      <p:sp>
        <p:nvSpPr>
          <p:cNvPr id="3584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046163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>
                <a:latin typeface="Verdana" pitchFamily="34" charset="0"/>
              </a:rPr>
              <a:t>recessive</a:t>
            </a:r>
          </a:p>
        </p:txBody>
      </p:sp>
      <p:sp>
        <p:nvSpPr>
          <p:cNvPr id="35844" name="Rectangle 10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</a:rPr>
              <a:t>Glossary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130300" y="6477000"/>
            <a:ext cx="68341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aseline="30000">
                <a:solidFill>
                  <a:schemeClr val="tx2"/>
                </a:solidFill>
                <a:hlinkClick r:id="rId3"/>
              </a:rPr>
              <a:t>http://nitro.biosci.arizona.edu/courses/EEB195-2007/Lecture02/Lecture02.html</a:t>
            </a:r>
            <a:endParaRPr lang="en-US" sz="2000" baseline="30000">
              <a:solidFill>
                <a:schemeClr val="tx2"/>
              </a:solidFill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28600" y="5761038"/>
            <a:ext cx="86518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/>
              <a:t>Crosses with Two traits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6525" y="1143000"/>
            <a:ext cx="3790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429000" y="5758542"/>
            <a:ext cx="2276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tx2"/>
                </a:solidFill>
              </a:rPr>
              <a:t>Gregor</a:t>
            </a:r>
            <a:r>
              <a:rPr lang="en-US" sz="2000" b="1" dirty="0">
                <a:solidFill>
                  <a:schemeClr val="tx2"/>
                </a:solidFill>
              </a:rPr>
              <a:t> Mendel</a:t>
            </a:r>
          </a:p>
        </p:txBody>
      </p:sp>
      <p:pic>
        <p:nvPicPr>
          <p:cNvPr id="3076" name="Picture 6" descr="Mendel-Turn803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52400"/>
            <a:ext cx="39655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3113234" y="6248400"/>
            <a:ext cx="2864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latin typeface="Arial" pitchFamily="34" charset="0"/>
                <a:cs typeface="Arial" pitchFamily="34" charset="0"/>
              </a:rPr>
              <a:t>Understanding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Humans, 10</a:t>
            </a:r>
            <a:r>
              <a:rPr lang="en-US" sz="1200" i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ed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., p. 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50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1046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>
                <a:latin typeface="Verdana" pitchFamily="34" charset="0"/>
              </a:rPr>
              <a:t>sex-linked trait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900113" y="3032125"/>
            <a:ext cx="732948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 b="1"/>
              <a:t>traits carried by genes located on the X or Y sex chromosomes</a:t>
            </a:r>
          </a:p>
          <a:p>
            <a:pPr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en-US" sz="28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2400" b="1"/>
              <a:t>genetically normal females: XX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en-US" sz="2400" b="1"/>
          </a:p>
          <a:p>
            <a:pPr eaLnBrk="0" hangingPunct="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2400" b="1"/>
              <a:t>genetically normal males:	XY</a:t>
            </a: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</a:rPr>
              <a:t>Glossary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1046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>
                <a:latin typeface="Verdana" pitchFamily="34" charset="0"/>
              </a:rPr>
              <a:t>sex-linked trait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900113" y="3108325"/>
            <a:ext cx="7329487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kumimoji="1" lang="en-US" sz="2400" b="1"/>
              <a:t>most X-linked characteristics are recessive in females</a:t>
            </a:r>
          </a:p>
          <a:p>
            <a:pPr marL="2857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en-US" sz="2400" b="1"/>
          </a:p>
          <a:p>
            <a:pPr marL="285750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kumimoji="1" lang="en-US" sz="2400" b="1"/>
              <a:t>which means that unless they are present on both X chromosomes of a female, the trait is carried but not expressed</a:t>
            </a:r>
          </a:p>
          <a:p>
            <a:pPr marL="285750" indent="-285750" algn="l" eaLnBrk="0" hangingPunct="0">
              <a:lnSpc>
                <a:spcPct val="4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en-US" sz="2400" b="1"/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</a:rPr>
              <a:t>Glossary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900113" y="3108325"/>
            <a:ext cx="7329487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kumimoji="1" lang="en-US" sz="2400" b="1"/>
              <a:t>males, with only one X chromosome, more commonly exhibit such traits phenotypically</a:t>
            </a:r>
          </a:p>
          <a:p>
            <a:pPr marL="228600" indent="-228600" algn="l" eaLnBrk="0" hangingPunct="0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en-US" sz="2400" b="1"/>
          </a:p>
          <a:p>
            <a:pPr lvl="2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kumimoji="1" lang="en-US" sz="2400" b="1"/>
              <a:t>e.g. 	hemophilia</a:t>
            </a:r>
          </a:p>
          <a:p>
            <a:pPr lvl="2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2400" b="1"/>
          </a:p>
          <a:p>
            <a:pPr lvl="2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kumimoji="1" lang="en-US" sz="2400" b="1"/>
              <a:t>e.g.	red-green color blindness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1046162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>
                <a:latin typeface="Verdana" pitchFamily="34" charset="0"/>
              </a:rPr>
              <a:t>sex-linked trait</a:t>
            </a: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</a:rPr>
              <a:t>Glossary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2619828" y="6339114"/>
            <a:ext cx="38892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hlinkClick r:id="rId3"/>
              </a:rPr>
              <a:t>http://news.bbc.co.uk/2/hi/science/nature/8297467.stm</a:t>
            </a:r>
            <a:endParaRPr lang="en-US" sz="1200" kern="1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7665" y="228600"/>
            <a:ext cx="657093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2619828" y="6339114"/>
            <a:ext cx="38892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hlinkClick r:id="rId3"/>
              </a:rPr>
              <a:t>http://news.bbc.co.uk/2/hi/science/nature/8297467.stm</a:t>
            </a:r>
            <a:endParaRPr lang="en-US" sz="1200" kern="1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04800"/>
            <a:ext cx="668316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2362200" y="6339114"/>
            <a:ext cx="4406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hlinkClick r:id="rId3"/>
              </a:rPr>
              <a:t>http://sciencenow.sciencemag.org/cgi/content/full/2009/1008/2</a:t>
            </a:r>
            <a:endParaRPr lang="en-US" sz="1200" kern="1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620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55625"/>
            <a:ext cx="7589838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1331913" y="6553200"/>
            <a:ext cx="6461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hlinkClick r:id="rId4"/>
              </a:rPr>
              <a:t>perth.uwlax.edu/faculty/howard/BIO101/DNA&amp;translation/sld002.htm</a:t>
            </a:r>
            <a:endParaRPr 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-9525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16" name="Oval 4"/>
          <p:cNvSpPr>
            <a:spLocks noChangeArrowheads="1"/>
          </p:cNvSpPr>
          <p:nvPr/>
        </p:nvSpPr>
        <p:spPr bwMode="auto">
          <a:xfrm>
            <a:off x="3810000" y="1752600"/>
            <a:ext cx="838200" cy="8382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422917" name="Oval 5"/>
          <p:cNvSpPr>
            <a:spLocks noChangeArrowheads="1"/>
          </p:cNvSpPr>
          <p:nvPr/>
        </p:nvSpPr>
        <p:spPr bwMode="auto">
          <a:xfrm>
            <a:off x="2133600" y="2362200"/>
            <a:ext cx="838200" cy="8382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422918" name="Oval 6"/>
          <p:cNvSpPr>
            <a:spLocks noChangeArrowheads="1"/>
          </p:cNvSpPr>
          <p:nvPr/>
        </p:nvSpPr>
        <p:spPr bwMode="auto">
          <a:xfrm>
            <a:off x="2362200" y="2895600"/>
            <a:ext cx="838200" cy="8382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422919" name="Oval 7"/>
          <p:cNvSpPr>
            <a:spLocks noChangeArrowheads="1"/>
          </p:cNvSpPr>
          <p:nvPr/>
        </p:nvSpPr>
        <p:spPr bwMode="auto">
          <a:xfrm>
            <a:off x="3505200" y="3429000"/>
            <a:ext cx="838200" cy="8382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2286000" y="51625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/>
              <a:t>Diana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1293813" y="6534150"/>
            <a:ext cx="6551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hlinkClick r:id="rId4"/>
              </a:rPr>
              <a:t>brie.medlabscience.med.ualberta.ca/de/genetics/70gen-hemophil.html</a:t>
            </a:r>
            <a:endParaRPr lang="en-US" sz="14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574548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/>
              <a:t>“Kate” Middleton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6" grpId="0" animBg="1" autoUpdateAnimBg="0"/>
      <p:bldP spid="422917" grpId="0" animBg="1" autoUpdateAnimBg="0"/>
      <p:bldP spid="422918" grpId="0" animBg="1" autoUpdateAnimBg="0"/>
      <p:bldP spid="422919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773238"/>
            <a:ext cx="7772400" cy="1316037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5400" b="1" smtClean="0">
                <a:latin typeface="Verdana" pitchFamily="34" charset="0"/>
              </a:rPr>
              <a:t>sex-linked trait</a:t>
            </a:r>
            <a:endParaRPr lang="en-US" sz="5400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i="1" smtClean="0"/>
              <a:t>aka</a:t>
            </a:r>
            <a:r>
              <a:rPr lang="en-US" sz="2400" b="1" smtClean="0"/>
              <a:t> “Holandric Inheritance” 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903288" y="3505200"/>
            <a:ext cx="73263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kumimoji="1" lang="en-US" sz="2400" b="1"/>
              <a:t>Y-linked traits, which are directly involved with determining maleness, are manifested only by males</a:t>
            </a:r>
          </a:p>
          <a:p>
            <a:pPr marL="228600" indent="-228600" algn="l" eaLnBrk="0" hangingPunct="0">
              <a:lnSpc>
                <a:spcPct val="4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en-US" sz="2400" b="1"/>
          </a:p>
          <a:p>
            <a:pPr marL="228600" indent="-2286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kumimoji="1" lang="en-US" sz="2400" b="1"/>
              <a:t>known examples are rare but probably include the long hairs on the ear rims of some adult males in India, Ceylon, Israel and aboriginal Australia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Important People / Works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14550"/>
            <a:ext cx="7010400" cy="1579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/>
              <a:t>Hugo de Vries</a:t>
            </a:r>
            <a:endParaRPr lang="en-US" smtClean="0"/>
          </a:p>
          <a:p>
            <a:pPr algn="ctr" eaLnBrk="1" hangingPunct="1">
              <a:buFontTx/>
              <a:buNone/>
            </a:pPr>
            <a:r>
              <a:rPr lang="en-US" sz="2800" smtClean="0"/>
              <a:t>(1848 - 1935)</a:t>
            </a:r>
            <a:endParaRPr lang="en-US" i="1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14400" y="3975100"/>
            <a:ext cx="7315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in 1900 rediscovered Mendel’s work on plant hybrids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C00000">
                  <a:alpha val="4900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43428" y="3411670"/>
            <a:ext cx="7239000" cy="93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some basic terms . </a:t>
            </a:r>
            <a:r>
              <a:rPr lang="en-US" sz="44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85800" y="5029200"/>
            <a:ext cx="350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/>
              <a:t>Hugo de Vries</a:t>
            </a:r>
          </a:p>
          <a:p>
            <a:pPr>
              <a:lnSpc>
                <a:spcPct val="150000"/>
              </a:lnSpc>
            </a:pPr>
            <a:r>
              <a:rPr lang="en-US" sz="2000" b="1"/>
              <a:t>1848-1935</a:t>
            </a:r>
          </a:p>
        </p:txBody>
      </p:sp>
      <p:sp>
        <p:nvSpPr>
          <p:cNvPr id="488453" name="Text Box 5"/>
          <p:cNvSpPr txBox="1">
            <a:spLocks noChangeArrowheads="1"/>
          </p:cNvSpPr>
          <p:nvPr/>
        </p:nvSpPr>
        <p:spPr bwMode="auto">
          <a:xfrm>
            <a:off x="5715000" y="6324600"/>
            <a:ext cx="3024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Canal houses in Amsterdam.</a:t>
            </a:r>
          </a:p>
        </p:txBody>
      </p:sp>
      <p:pic>
        <p:nvPicPr>
          <p:cNvPr id="45060" name="Picture 3" descr="devri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63" y="304800"/>
            <a:ext cx="34496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anal_hous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352800"/>
            <a:ext cx="44958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3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63525" y="5791200"/>
            <a:ext cx="86518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tx2"/>
                </a:solidFill>
              </a:rPr>
              <a:t>Mimicry</a:t>
            </a:r>
          </a:p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2"/>
                </a:solidFill>
                <a:hlinkClick r:id="rId3"/>
              </a:rPr>
              <a:t>Minnesota Department of Natural Resources</a:t>
            </a:r>
            <a:endParaRPr lang="en-US" sz="1400" b="1" i="1">
              <a:solidFill>
                <a:schemeClr val="tx2"/>
              </a:solidFill>
            </a:endParaRPr>
          </a:p>
        </p:txBody>
      </p:sp>
      <p:pic>
        <p:nvPicPr>
          <p:cNvPr id="46083" name="Picture 3" descr="mimicry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463" y="762000"/>
            <a:ext cx="41735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mimicry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8038" y="762000"/>
            <a:ext cx="38401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63525" y="5791200"/>
            <a:ext cx="86518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tx2"/>
                </a:solidFill>
              </a:rPr>
              <a:t>Mimicry</a:t>
            </a:r>
          </a:p>
          <a:p>
            <a:pPr>
              <a:lnSpc>
                <a:spcPct val="150000"/>
              </a:lnSpc>
            </a:pPr>
            <a:r>
              <a:rPr lang="en-US" sz="1400" b="1" i="1">
                <a:solidFill>
                  <a:schemeClr val="tx2"/>
                </a:solidFill>
                <a:hlinkClick r:id="rId3"/>
              </a:rPr>
              <a:t>Predaatio: saaliin ja saalistajan kilpajuoksu</a:t>
            </a:r>
            <a:endParaRPr lang="en-US" sz="1400" b="1" i="1">
              <a:solidFill>
                <a:schemeClr val="tx2"/>
              </a:solidFill>
            </a:endParaRPr>
          </a:p>
        </p:txBody>
      </p:sp>
      <p:pic>
        <p:nvPicPr>
          <p:cNvPr id="47107" name="Picture 3" descr="mimick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52400"/>
            <a:ext cx="7620000" cy="56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914400" y="2286000"/>
            <a:ext cx="73152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4000" b="1"/>
              <a:t>so where did </a:t>
            </a:r>
          </a:p>
          <a:p>
            <a:pPr>
              <a:lnSpc>
                <a:spcPct val="140000"/>
              </a:lnSpc>
            </a:pPr>
            <a:r>
              <a:rPr lang="en-US" sz="4000" b="1"/>
              <a:t>those pink </a:t>
            </a:r>
          </a:p>
          <a:p>
            <a:pPr>
              <a:lnSpc>
                <a:spcPct val="140000"/>
              </a:lnSpc>
            </a:pPr>
            <a:r>
              <a:rPr lang="en-US" sz="4000" b="1"/>
              <a:t>flowers</a:t>
            </a:r>
          </a:p>
          <a:p>
            <a:pPr>
              <a:lnSpc>
                <a:spcPct val="140000"/>
              </a:lnSpc>
            </a:pPr>
            <a:r>
              <a:rPr lang="en-US" sz="4000" b="1"/>
              <a:t>Come from?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63525" y="5957888"/>
            <a:ext cx="8651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tx2"/>
                </a:solidFill>
              </a:rPr>
              <a:t>Incomplete dominance in snapdragon color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1200">
                <a:hlinkClick r:id="rId3"/>
              </a:rPr>
              <a:t>http://courses.bio.psu.edu/fall2005/biol110/tutorials/tutorial5.htm</a:t>
            </a:r>
            <a:endParaRPr lang="en-US" sz="120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5563" y="1285875"/>
            <a:ext cx="39528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3173413" y="5821363"/>
            <a:ext cx="2797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-- Penn State Biology Department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63525" y="6491288"/>
            <a:ext cx="86518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hlinkClick r:id="rId3"/>
              </a:rPr>
              <a:t>http://courses.bio.psu.edu/fall2005/biol110/tutorials/tutorial5.htm</a:t>
            </a:r>
            <a:endParaRPr lang="en-US" sz="1200"/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900113" y="1066800"/>
            <a:ext cx="7329487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/>
              <a:t>“In Mendel's experiments, offspring always looked like one of their two parents due to the complete dominance of one allele over the other.”</a:t>
            </a:r>
          </a:p>
          <a:p>
            <a:pPr>
              <a:lnSpc>
                <a:spcPct val="40000"/>
              </a:lnSpc>
            </a:pPr>
            <a:endParaRPr lang="en-US" sz="2000" b="1"/>
          </a:p>
          <a:p>
            <a:pPr>
              <a:lnSpc>
                <a:spcPct val="140000"/>
              </a:lnSpc>
            </a:pPr>
            <a:r>
              <a:rPr lang="en-US" sz="2000" b="1"/>
              <a:t>“This is not always the case because some genes display</a:t>
            </a:r>
          </a:p>
          <a:p>
            <a:pPr>
              <a:lnSpc>
                <a:spcPct val="140000"/>
              </a:lnSpc>
            </a:pPr>
            <a:r>
              <a:rPr lang="en-US" sz="2800" b="1"/>
              <a:t>incomplete dominance</a:t>
            </a:r>
            <a:endParaRPr lang="en-US" sz="2000" b="1"/>
          </a:p>
          <a:p>
            <a:pPr>
              <a:lnSpc>
                <a:spcPct val="140000"/>
              </a:lnSpc>
            </a:pPr>
            <a:r>
              <a:rPr lang="en-US" sz="2000" b="1"/>
              <a:t>and individuals with heterozygous alleles exhibit a phenotype intermediate between those with homozygous alleles.” </a:t>
            </a:r>
          </a:p>
          <a:p>
            <a:pPr>
              <a:lnSpc>
                <a:spcPct val="140000"/>
              </a:lnSpc>
            </a:pPr>
            <a:r>
              <a:rPr lang="en-US" sz="1200"/>
              <a:t>-- Penn State Biology Department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63525" y="6400800"/>
            <a:ext cx="8651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hlinkClick r:id="rId3"/>
              </a:rPr>
              <a:t>http://courses.bio.psu.edu/fall2005/biol110/tutorials/tutorial5.htm</a:t>
            </a:r>
            <a:endParaRPr lang="en-US" sz="12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00113" y="1066800"/>
            <a:ext cx="7329487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“In Mendel's experiments, offspring always looked like one of their two parents due to the complete dominance of one allele over the other.”</a:t>
            </a:r>
          </a:p>
          <a:p>
            <a:pPr>
              <a:lnSpc>
                <a:spcPct val="40000"/>
              </a:lnSpc>
              <a:defRPr/>
            </a:pPr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40000"/>
              </a:lnSpc>
              <a:defRPr/>
            </a:pP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“This is not always the case because some genes display</a:t>
            </a:r>
          </a:p>
          <a:p>
            <a:pPr>
              <a:lnSpc>
                <a:spcPct val="140000"/>
              </a:lnSpc>
              <a:defRPr/>
            </a:pPr>
            <a:r>
              <a:rPr lang="en-US" sz="2800" b="1" dirty="0"/>
              <a:t>incomplete dominance</a:t>
            </a:r>
            <a:endParaRPr lang="en-US" sz="2000" b="1" dirty="0"/>
          </a:p>
          <a:p>
            <a:pPr>
              <a:lnSpc>
                <a:spcPct val="140000"/>
              </a:lnSpc>
              <a:defRPr/>
            </a:pP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individuals with heterozygous alleles exhibit a phenotype intermediate between those with homozygous alleles.” </a:t>
            </a:r>
          </a:p>
          <a:p>
            <a:pPr>
              <a:lnSpc>
                <a:spcPct val="140000"/>
              </a:lnSpc>
              <a:defRPr/>
            </a:pPr>
            <a:r>
              <a:rPr lang="en-US" sz="1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-- Penn State Biology Department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63525" y="6400800"/>
            <a:ext cx="8651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hlinkClick r:id="rId3"/>
              </a:rPr>
              <a:t>http://courses.bio.psu.edu/fall2005/biol110/tutorials/tutorial5.htm</a:t>
            </a:r>
            <a:endParaRPr lang="en-US" sz="120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900113" y="838200"/>
            <a:ext cx="7329487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/>
              <a:t>“Since neither allele dominates over the other, the use of an uppercase and lowercase version of the same letter is inappropriate. In this example, the character (</a:t>
            </a:r>
            <a:r>
              <a:rPr lang="en-US" sz="2400" b="1" i="1"/>
              <a:t>i.e.</a:t>
            </a:r>
            <a:r>
              <a:rPr lang="en-US" sz="2400" b="1"/>
              <a:t>, flower color) is indicated by a letter (</a:t>
            </a:r>
            <a:r>
              <a:rPr lang="en-US" sz="2400" b="1" i="1"/>
              <a:t>C</a:t>
            </a:r>
            <a:r>
              <a:rPr lang="en-US" sz="2400" b="1"/>
              <a:t>), and the alleles (encoding the trait; </a:t>
            </a:r>
            <a:r>
              <a:rPr lang="en-US" sz="2400" b="1" i="1"/>
              <a:t>i.e.</a:t>
            </a:r>
            <a:r>
              <a:rPr lang="en-US" sz="2400" b="1"/>
              <a:t>, white, blue or red) are listed as uppercase subscripts (recall, they are both uppercase because neither is dominant to the other).”  </a:t>
            </a:r>
            <a:r>
              <a:rPr lang="en-US" sz="1200"/>
              <a:t>-- Penn State Biology Department</a:t>
            </a:r>
          </a:p>
        </p:txBody>
      </p:sp>
      <p:pic>
        <p:nvPicPr>
          <p:cNvPr id="520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0325" y="1352550"/>
            <a:ext cx="3952875" cy="4286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Misconceptions of Darwin’s Work</a:t>
            </a:r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1371600" y="4648200"/>
            <a:ext cx="640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5400" b="1"/>
              <a:t>Wrong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914400" y="2276475"/>
            <a:ext cx="7315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4000" b="1"/>
              <a:t>Some thought Darwin’s work was anti-religious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Misconceptions of Darwin’s Work</a:t>
            </a:r>
          </a:p>
        </p:txBody>
      </p:sp>
      <p:sp>
        <p:nvSpPr>
          <p:cNvPr id="54275" name="Rectangle 6"/>
          <p:cNvSpPr>
            <a:spLocks noChangeArrowheads="1"/>
          </p:cNvSpPr>
          <p:nvPr/>
        </p:nvSpPr>
        <p:spPr bwMode="auto">
          <a:xfrm>
            <a:off x="900113" y="2181225"/>
            <a:ext cx="732948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4400" b="1"/>
              <a:t>Some thought Darwin took the position that humans descended from an ape</a:t>
            </a:r>
          </a:p>
        </p:txBody>
      </p:sp>
      <p:sp>
        <p:nvSpPr>
          <p:cNvPr id="381959" name="Text Box 7"/>
          <p:cNvSpPr txBox="1">
            <a:spLocks noChangeArrowheads="1"/>
          </p:cNvSpPr>
          <p:nvPr/>
        </p:nvSpPr>
        <p:spPr bwMode="auto">
          <a:xfrm>
            <a:off x="1371600" y="5181600"/>
            <a:ext cx="640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5400" b="1"/>
              <a:t>Wrong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3886200"/>
            <a:ext cx="8077200" cy="2514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4000" b="1" dirty="0" smtClean="0"/>
              <a:t>genetically determined traits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4000" b="1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e.g., eye color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27063" y="2027238"/>
            <a:ext cx="78882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5400" b="1"/>
              <a:t>“inherited characteristics”</a:t>
            </a:r>
            <a:endParaRPr lang="en-US" sz="4400" b="1"/>
          </a:p>
        </p:txBody>
      </p:sp>
      <p:pic>
        <p:nvPicPr>
          <p:cNvPr id="4100" name="Picture 5" descr="Turn8031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683125"/>
            <a:ext cx="16764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6863445" y="5972628"/>
            <a:ext cx="1131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latin typeface="Arial" pitchFamily="34" charset="0"/>
              </a:rPr>
              <a:t>11</a:t>
            </a:r>
            <a:r>
              <a:rPr lang="en-US" sz="1200" baseline="30000" dirty="0" smtClean="0">
                <a:latin typeface="Arial" pitchFamily="34" charset="0"/>
              </a:rPr>
              <a:t>th</a:t>
            </a:r>
            <a:r>
              <a:rPr lang="en-US" sz="1200" dirty="0" smtClean="0">
                <a:latin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</a:rPr>
              <a:t>Ed. p</a:t>
            </a:r>
            <a:r>
              <a:rPr lang="en-US" sz="1200" dirty="0">
                <a:latin typeface="Arial" pitchFamily="34" charset="0"/>
              </a:rPr>
              <a:t>.  </a:t>
            </a:r>
            <a:r>
              <a:rPr lang="en-US" sz="1200" dirty="0" smtClean="0">
                <a:latin typeface="Arial" pitchFamily="34" charset="0"/>
              </a:rPr>
              <a:t>56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</a:rPr>
              <a:t>Glossary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838200" y="2703513"/>
            <a:ext cx="74676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1" lang="en-US" sz="4000" b="1"/>
              <a:t>“In the distant future . . . </a:t>
            </a:r>
          </a:p>
          <a:p>
            <a:pPr algn="l"/>
            <a:r>
              <a:rPr kumimoji="1" lang="en-US" sz="4000" b="1"/>
              <a:t>light will be thrown on the origin of man and his history.” </a:t>
            </a:r>
            <a:r>
              <a:rPr kumimoji="1" lang="en-US" sz="2800"/>
              <a:t>– </a:t>
            </a:r>
            <a:r>
              <a:rPr kumimoji="1" lang="en-US" sz="2800" i="1"/>
              <a:t>Origin of Species</a:t>
            </a:r>
            <a:r>
              <a:rPr kumimoji="1" lang="en-US" sz="2800"/>
              <a:t>, 1859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Important People / Works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47900"/>
            <a:ext cx="70104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5400" b="1" smtClean="0"/>
              <a:t>Thomas H. Huxley</a:t>
            </a:r>
            <a:endParaRPr 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(1825 - 1895)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[</a:t>
            </a:r>
            <a:r>
              <a:rPr lang="en-US" i="1" smtClean="0"/>
              <a:t>Evidence as to</a:t>
            </a:r>
            <a:r>
              <a:rPr lang="en-US" smtClean="0"/>
              <a:t>]</a:t>
            </a:r>
            <a:br>
              <a:rPr lang="en-US" smtClean="0"/>
            </a:br>
            <a:r>
              <a:rPr lang="en-US" sz="4400" b="1" i="1" smtClean="0"/>
              <a:t>Man’s Place in Nature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1863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63525" y="5622925"/>
            <a:ext cx="8651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hlinkClick r:id="rId3"/>
              </a:rPr>
              <a:t>Thomas Henry Huxley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1825 - 1895</a:t>
            </a:r>
          </a:p>
        </p:txBody>
      </p:sp>
      <p:pic>
        <p:nvPicPr>
          <p:cNvPr id="57347" name="Picture 4" descr="Huxley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6038" y="152400"/>
            <a:ext cx="40433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 descr="huxle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589838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914400" y="5791200"/>
            <a:ext cx="73152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tx2"/>
                </a:solidFill>
              </a:rPr>
              <a:t>Frontispiece from T. H. Huxley's </a:t>
            </a:r>
            <a:r>
              <a:rPr lang="en-US" sz="1800" b="1" i="1">
                <a:solidFill>
                  <a:schemeClr val="tx2"/>
                </a:solidFill>
              </a:rPr>
              <a:t>Evidence as to Man's Place in Nature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tx2"/>
                </a:solidFill>
              </a:rPr>
              <a:t>(London: Williams and Norgate, 1863)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Important People / Works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010400" cy="1579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/>
              <a:t>Charles Darwin</a:t>
            </a:r>
            <a:endParaRPr lang="en-US" smtClean="0"/>
          </a:p>
          <a:p>
            <a:pPr algn="ctr" eaLnBrk="1" hangingPunct="1">
              <a:buFontTx/>
              <a:buNone/>
            </a:pPr>
            <a:r>
              <a:rPr lang="en-US" sz="2800" smtClean="0"/>
              <a:t>(1809 - 1882)</a:t>
            </a:r>
            <a:endParaRPr lang="en-US" i="1" smtClean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14400" y="3935413"/>
            <a:ext cx="73152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  <a:tabLst>
                <a:tab pos="1143000" algn="l"/>
              </a:tabLst>
            </a:pPr>
            <a:r>
              <a:rPr kumimoji="1" lang="en-US" sz="3200" b="1" i="1">
                <a:solidFill>
                  <a:schemeClr val="folHlink"/>
                </a:solidFill>
              </a:rPr>
              <a:t>Origin of Species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tabLst>
                <a:tab pos="1143000" algn="l"/>
              </a:tabLst>
            </a:pPr>
            <a:r>
              <a:rPr kumimoji="1" lang="en-US" sz="2400">
                <a:solidFill>
                  <a:schemeClr val="folHlink"/>
                </a:solidFill>
              </a:rPr>
              <a:t>1859</a:t>
            </a:r>
            <a:endParaRPr lang="en-US" sz="1600">
              <a:solidFill>
                <a:schemeClr val="folHlink"/>
              </a:solidFill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914400" y="5380038"/>
            <a:ext cx="73152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kumimoji="1" lang="en-US" sz="3200" b="1" i="1"/>
              <a:t>Descent of Man</a:t>
            </a:r>
            <a:r>
              <a:rPr kumimoji="1" lang="en-US" sz="2400"/>
              <a:t/>
            </a:r>
            <a:br>
              <a:rPr kumimoji="1" lang="en-US" sz="2400"/>
            </a:br>
            <a:r>
              <a:rPr kumimoji="1" lang="en-US" sz="2400"/>
              <a:t>1871</a:t>
            </a:r>
            <a:endParaRPr kumimoji="1" lang="en-US" sz="2400" i="1"/>
          </a:p>
          <a:p>
            <a:pPr marL="342900" indent="-342900"/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63525" y="5791200"/>
            <a:ext cx="8651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</a:rPr>
              <a:t>Charles Darwin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</a:rPr>
              <a:t>1871</a:t>
            </a:r>
          </a:p>
        </p:txBody>
      </p:sp>
      <p:pic>
        <p:nvPicPr>
          <p:cNvPr id="60419" name="Picture 5" descr="Descent_of_Ma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77800"/>
            <a:ext cx="35179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06-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0"/>
            <a:ext cx="48196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06-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8600"/>
            <a:ext cx="44037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06-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28600"/>
            <a:ext cx="49625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06-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5" y="228600"/>
            <a:ext cx="59848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3886200"/>
            <a:ext cx="8077200" cy="2017713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4000" b="1" smtClean="0"/>
              <a:t>learned traits</a:t>
            </a:r>
          </a:p>
          <a:p>
            <a:pPr marL="0" indent="0" algn="ctr" eaLnBrk="1" hangingPunct="1">
              <a:buFontTx/>
              <a:buNone/>
            </a:pPr>
            <a:endParaRPr lang="en-US" sz="4000" b="1" smtClean="0"/>
          </a:p>
          <a:p>
            <a:pPr marL="0" indent="0" algn="ctr" eaLnBrk="1" hangingPunct="1">
              <a:buFontTx/>
              <a:buNone/>
            </a:pPr>
            <a:r>
              <a:rPr lang="en-US" b="1" smtClean="0"/>
              <a:t>e.g., the ability to write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27063" y="2027238"/>
            <a:ext cx="78882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5400" b="1"/>
              <a:t>“acquired characteristics”</a:t>
            </a:r>
            <a:endParaRPr lang="en-US" sz="4400" b="1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600200" y="1524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</a:rPr>
              <a:t>Glossary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06-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0" y="228600"/>
            <a:ext cx="49720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05100"/>
            <a:ext cx="77724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latin typeface="Verdana" pitchFamily="34" charset="0"/>
              </a:rPr>
              <a:t>Prehistoric Cultures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953000"/>
            <a:ext cx="8229600" cy="1190625"/>
          </a:xfrm>
        </p:spPr>
        <p:txBody>
          <a:bodyPr>
            <a:spAutoFit/>
          </a:bodyPr>
          <a:lstStyle/>
          <a:p>
            <a:pPr eaLnBrk="1" hangingPunct="1"/>
            <a:r>
              <a:rPr lang="en-US" sz="3600" b="1" smtClean="0"/>
              <a:t> Conceptual Changes Between the 18</a:t>
            </a:r>
            <a:r>
              <a:rPr lang="en-US" sz="3600" b="1" baseline="30000" smtClean="0"/>
              <a:t>th</a:t>
            </a:r>
            <a:r>
              <a:rPr lang="en-US" sz="3600" b="1" smtClean="0"/>
              <a:t> and 20</a:t>
            </a:r>
            <a:r>
              <a:rPr lang="en-US" sz="3600" b="1" baseline="30000" smtClean="0"/>
              <a:t>th</a:t>
            </a:r>
            <a:r>
              <a:rPr lang="en-US" sz="3600" b="1" smtClean="0"/>
              <a:t> Centuries</a:t>
            </a:r>
            <a:endParaRPr lang="en-US" sz="4800" b="1" smtClean="0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894013" y="4175125"/>
            <a:ext cx="337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sz="2000"/>
              <a:t>Continue on to </a:t>
            </a:r>
            <a:r>
              <a:rPr kumimoji="1" lang="en-US" sz="2000">
                <a:hlinkClick r:id="rId2"/>
              </a:rPr>
              <a:t>Set #06B</a:t>
            </a:r>
            <a:endParaRPr kumimoji="1" lang="en-US" sz="2000">
              <a:hlinkClick r:id="" action="ppaction://hlinkshowjump?jump=nextslid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3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white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white3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white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white3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white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white3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white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white3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white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Default Design">
  <a:themeElements>
    <a:clrScheme name="1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Data\Microsoft\Templates\white3.pot</Template>
  <TotalTime>4796</TotalTime>
  <Words>1419</Words>
  <Application>Microsoft Office PowerPoint</Application>
  <PresentationFormat>On-screen Show (4:3)</PresentationFormat>
  <Paragraphs>333</Paragraphs>
  <Slides>91</Slides>
  <Notes>49</Notes>
  <HiddenSlides>11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91</vt:i4>
      </vt:variant>
    </vt:vector>
  </HeadingPairs>
  <TitlesOfParts>
    <vt:vector size="100" baseType="lpstr">
      <vt:lpstr>white3</vt:lpstr>
      <vt:lpstr>3_Default Design</vt:lpstr>
      <vt:lpstr>10_white3</vt:lpstr>
      <vt:lpstr>1_white3</vt:lpstr>
      <vt:lpstr>2_white3</vt:lpstr>
      <vt:lpstr>3_white3</vt:lpstr>
      <vt:lpstr>6_Meadow</vt:lpstr>
      <vt:lpstr>2_Default Design</vt:lpstr>
      <vt:lpstr>14_Default Design</vt:lpstr>
      <vt:lpstr>PowerPoint Presentation</vt:lpstr>
      <vt:lpstr>PowerPoint Presentation</vt:lpstr>
      <vt:lpstr>PowerPoint Presentation</vt:lpstr>
      <vt:lpstr>Important People / 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People / 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Misconceptions of Darwin’s Work</vt:lpstr>
      <vt:lpstr>Misconceptions of Darwin’s Work</vt:lpstr>
      <vt:lpstr>PowerPoint Presentation</vt:lpstr>
      <vt:lpstr>Important People / Works</vt:lpstr>
      <vt:lpstr>PowerPoint Presentation</vt:lpstr>
      <vt:lpstr>PowerPoint Presentation</vt:lpstr>
      <vt:lpstr>Important People / 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Prehistoric Cultures</vt:lpstr>
    </vt:vector>
  </TitlesOfParts>
  <Company>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G. Roufs</dc:creator>
  <cp:lastModifiedBy>Tim Roufs</cp:lastModifiedBy>
  <cp:revision>181</cp:revision>
  <dcterms:created xsi:type="dcterms:W3CDTF">2000-06-25T20:57:16Z</dcterms:created>
  <dcterms:modified xsi:type="dcterms:W3CDTF">2012-09-18T18:05:34Z</dcterms:modified>
</cp:coreProperties>
</file>