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100"/>
  </p:notesMasterIdLst>
  <p:sldIdLst>
    <p:sldId id="1419" r:id="rId7"/>
    <p:sldId id="1433" r:id="rId8"/>
    <p:sldId id="1446" r:id="rId9"/>
    <p:sldId id="1447" r:id="rId10"/>
    <p:sldId id="1432" r:id="rId11"/>
    <p:sldId id="1364" r:id="rId12"/>
    <p:sldId id="1365" r:id="rId13"/>
    <p:sldId id="1368" r:id="rId14"/>
    <p:sldId id="1330" r:id="rId15"/>
    <p:sldId id="1395" r:id="rId16"/>
    <p:sldId id="1331" r:id="rId17"/>
    <p:sldId id="1332" r:id="rId18"/>
    <p:sldId id="1333" r:id="rId19"/>
    <p:sldId id="1396" r:id="rId20"/>
    <p:sldId id="1336" r:id="rId21"/>
    <p:sldId id="1434" r:id="rId22"/>
    <p:sldId id="1383" r:id="rId23"/>
    <p:sldId id="1338" r:id="rId24"/>
    <p:sldId id="1375" r:id="rId25"/>
    <p:sldId id="1339" r:id="rId26"/>
    <p:sldId id="1435" r:id="rId27"/>
    <p:sldId id="1340" r:id="rId28"/>
    <p:sldId id="1402" r:id="rId29"/>
    <p:sldId id="1436" r:id="rId30"/>
    <p:sldId id="1404" r:id="rId31"/>
    <p:sldId id="1437" r:id="rId32"/>
    <p:sldId id="1407" r:id="rId33"/>
    <p:sldId id="1425" r:id="rId34"/>
    <p:sldId id="1409" r:id="rId35"/>
    <p:sldId id="1410" r:id="rId36"/>
    <p:sldId id="1412" r:id="rId37"/>
    <p:sldId id="1438" r:id="rId38"/>
    <p:sldId id="1406" r:id="rId39"/>
    <p:sldId id="1414" r:id="rId40"/>
    <p:sldId id="1439" r:id="rId41"/>
    <p:sldId id="1416" r:id="rId42"/>
    <p:sldId id="1348" r:id="rId43"/>
    <p:sldId id="1440" r:id="rId44"/>
    <p:sldId id="1341" r:id="rId45"/>
    <p:sldId id="1431" r:id="rId46"/>
    <p:sldId id="1429" r:id="rId47"/>
    <p:sldId id="1342" r:id="rId48"/>
    <p:sldId id="1384" r:id="rId49"/>
    <p:sldId id="1381" r:id="rId50"/>
    <p:sldId id="1441" r:id="rId51"/>
    <p:sldId id="1421" r:id="rId52"/>
    <p:sldId id="1424" r:id="rId53"/>
    <p:sldId id="1442" r:id="rId54"/>
    <p:sldId id="1356" r:id="rId55"/>
    <p:sldId id="1234" r:id="rId56"/>
    <p:sldId id="1236" r:id="rId57"/>
    <p:sldId id="1169" r:id="rId58"/>
    <p:sldId id="1443" r:id="rId59"/>
    <p:sldId id="1318" r:id="rId60"/>
    <p:sldId id="1171" r:id="rId61"/>
    <p:sldId id="1172" r:id="rId62"/>
    <p:sldId id="1173" r:id="rId63"/>
    <p:sldId id="1174" r:id="rId64"/>
    <p:sldId id="1386" r:id="rId65"/>
    <p:sldId id="1176" r:id="rId66"/>
    <p:sldId id="1177" r:id="rId67"/>
    <p:sldId id="1178" r:id="rId68"/>
    <p:sldId id="1319" r:id="rId69"/>
    <p:sldId id="1237" r:id="rId70"/>
    <p:sldId id="1238" r:id="rId71"/>
    <p:sldId id="1183" r:id="rId72"/>
    <p:sldId id="1182" r:id="rId73"/>
    <p:sldId id="1382" r:id="rId74"/>
    <p:sldId id="1428" r:id="rId75"/>
    <p:sldId id="1184" r:id="rId76"/>
    <p:sldId id="1185" r:id="rId77"/>
    <p:sldId id="1241" r:id="rId78"/>
    <p:sldId id="1391" r:id="rId79"/>
    <p:sldId id="1317" r:id="rId80"/>
    <p:sldId id="1393" r:id="rId81"/>
    <p:sldId id="1187" r:id="rId82"/>
    <p:sldId id="1240" r:id="rId83"/>
    <p:sldId id="1242" r:id="rId84"/>
    <p:sldId id="1302" r:id="rId85"/>
    <p:sldId id="1243" r:id="rId86"/>
    <p:sldId id="1245" r:id="rId87"/>
    <p:sldId id="1444" r:id="rId88"/>
    <p:sldId id="1378" r:id="rId89"/>
    <p:sldId id="1376" r:id="rId90"/>
    <p:sldId id="1445" r:id="rId91"/>
    <p:sldId id="1377" r:id="rId92"/>
    <p:sldId id="1248" r:id="rId93"/>
    <p:sldId id="1316" r:id="rId94"/>
    <p:sldId id="1308" r:id="rId95"/>
    <p:sldId id="1249" r:id="rId96"/>
    <p:sldId id="1250" r:id="rId97"/>
    <p:sldId id="1301" r:id="rId98"/>
    <p:sldId id="1420" r:id="rId9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636" y="-204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A025BB15-61DE-4592-BD47-DBCD34C2DC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A9699-AFDC-4048-8BE9-7CA7EF61B77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482F3-7144-47D6-881E-EFA06CA4A61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51482F3-7144-47D6-881E-EFA06CA4A619}" type="slidenum">
              <a:rPr lang="en-US" sz="1200" kern="1200" baseline="300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kern="1200" baseline="300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893E7-E7D5-4895-B731-8912FF07F3A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4E6DD-39AA-4934-8492-0AF3BEBE9ADB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51482F3-7144-47D6-881E-EFA06CA4A619}" type="slidenum">
              <a:rPr lang="en-US" sz="1200" kern="1200" baseline="300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kern="1200" baseline="300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F58CE-6BF0-4E5C-8FA4-8D759C3BB50A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51482F3-7144-47D6-881E-EFA06CA4A619}" type="slidenum">
              <a:rPr lang="en-US" sz="1200" kern="1200" baseline="300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 kern="1200" baseline="300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51482F3-7144-47D6-881E-EFA06CA4A619}" type="slidenum">
              <a:rPr lang="en-US" sz="1200" kern="1200" baseline="300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kern="1200" baseline="300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88DFB-BDFD-4B9A-9EAD-596E1CC522B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6B1F3-007F-4CBD-8289-20DD48F5277B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DD29A78-AAFE-4400-ACC6-1410AF0739F4}" type="slidenum">
              <a:rPr lang="en-US" sz="1200" kern="1200" baseline="300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kern="1200" baseline="300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F4F3E-1043-4470-98CA-4F0C9829074A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3F223-E534-41BD-8381-4CFA00ED26CC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51482F3-7144-47D6-881E-EFA06CA4A619}" type="slidenum">
              <a:rPr lang="en-US" sz="1200" kern="1200" baseline="300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kern="1200" baseline="300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74F97-DCE2-4BE5-BA88-2C1A8077D326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51482F3-7144-47D6-881E-EFA06CA4A619}" type="slidenum">
              <a:rPr lang="en-US" sz="1200" kern="1200" baseline="300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 kern="1200" baseline="300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8F513-F04E-415A-8103-E4191DD5EB43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51482F3-7144-47D6-881E-EFA06CA4A619}" type="slidenum">
              <a:rPr lang="en-US" sz="1200" kern="1200" baseline="300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 kern="1200" baseline="300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BD4E9-D36F-4ED5-A90D-2CD238B9C705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D161C-D9DC-4089-B4C7-05FDC221CCF5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26FF4-91E9-4F7F-9C43-6E1E2F9302FC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6109AEB-52C3-4CAB-934A-4A0B177DEEBA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31325-F977-450A-86C7-15C75858CEB4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51482F3-7144-47D6-881E-EFA06CA4A619}" type="slidenum">
              <a:rPr lang="en-US" sz="1200" kern="1200" baseline="300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 kern="1200" baseline="300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8B6F6-7D30-442E-BE42-67C2D4198AC8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51482F3-7144-47D6-881E-EFA06CA4A619}" type="slidenum">
              <a:rPr lang="en-US" sz="1200" kern="1200" baseline="300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 kern="1200" baseline="300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210F7-602C-4968-BE31-FFF9E75DDE8D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9D2EF-EE0D-4600-BEFD-48961A4069FB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0DB8D2F-9ED3-4CBB-A2FC-676CD304F044}" type="slidenum">
              <a:rPr lang="en-US" sz="1200" kern="1200" baseline="300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 kern="1200" baseline="300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171E4-D3BD-43E7-8F6E-64AF06811559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D0338-E856-4F17-88A0-435E7FB412C5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36B9E-0146-447A-94AE-E6294493474B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A80195D-9C2C-4C9D-8BBA-81A25C453A3C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0ACC1-76A1-4DB7-A28D-3B4E04B88831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63017-972F-4C64-95FA-DA75D159326E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20C9A-1FEE-4A2A-A129-8A8A0A85B02E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6E2F6-E205-4FC6-864F-B30CA5400EC2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B1C30-425C-4278-928C-7B8CC9134C63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84556-AD50-4CBE-BFA9-5EB66608A18E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3452C-C60D-4881-AA29-857767487944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46C89-8158-4ACE-9644-2DB39029A868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CF280-3667-4A92-A7E1-44FAE6F4C5A7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59507-A242-4F28-B5ED-162CD2C9F936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75C5B-29C8-4653-A79C-F7121995B6F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D536F-C7C1-4B81-AAAF-83FE8D41423E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85CB3-5455-4435-AA36-ADF2851743B7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DD708-C016-4A6A-A49F-CC795291F4DE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67145-0DC0-4CF0-874C-A28216943C51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26BB4-82D9-4272-9EDD-56F4792E6105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286B2-4F8E-445B-8F5B-739A507F2A6C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12F19-F337-4532-952C-CD780A159518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943EC-D2AC-49FF-9BA7-060EF99A0DA4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42066-7A28-4B01-8F2B-03996DBE3EC7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C9AF5-2B2F-45E6-930B-190F7311D8C2}" type="slidenum">
              <a:rPr lang="en-US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2A1D1-E909-436D-A77A-60D331DFA1F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C644E-3482-4363-9FF6-0F076E8EE1BE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6BD4C-4BF8-41CC-8007-853B0A157E24}" type="slidenum">
              <a:rPr lang="en-US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BECA6-191D-401A-AB1F-846D91229BA4}" type="slidenum">
              <a:rPr lang="en-US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C0C7B-39FD-42C4-A837-A04BE25AFE0B}" type="slidenum">
              <a:rPr lang="en-US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5388C-E2B6-4970-A6F9-5F17982AF3C9}" type="slidenum">
              <a:rPr lang="en-US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C2404-10BF-4A15-850C-AAC290A45D3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39F-9934-4D25-AF81-E42EDAB185E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AAE99-96CF-4662-A89F-716B26DDF08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F08F4883-37AE-4058-AE75-C79BAE2095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7CFD9-FCA3-4142-98DB-33C82956E1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0919-F907-4671-8DCE-CA4FE28DB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7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77059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060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061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062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063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064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770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770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7706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247706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247706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C90F75A4-2A61-43F8-912C-56359EFCF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B330B-D2E3-48E3-9C9F-68E47F8AE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97D1-FA3C-467A-9B09-DA7F39460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648F3-B62A-4641-95D3-9111AA0A4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91EE2-6D8B-4085-B94F-5FB299DB5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182C-2679-4894-BAD3-F5F67853C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F1B41-12BC-44D3-909B-A74F2F45D5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D318E-33A6-4119-B9A3-EFF8DE8BB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C30C3-E1F4-4D63-9C56-27C1F92ED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48474-74A6-4334-81AA-9B6632322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41F4C-26B7-4C6D-A23D-F2220C986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425E4-738C-433E-B5A8-C0EA32493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31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31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88AF68D0-D177-4394-8BC6-7B1DB263B35E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26748D63-9D3D-4D11-8A1E-C47B29D1A787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6DFD2EB3-AAEF-4B07-B0EF-D825C25E2A22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89A40FF6-0A9E-45D2-9772-8F1CBD7D39B2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80D27150-3742-4DCD-B9AD-ED4B10CD9D7C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8AD695DE-2CB6-4834-ACD2-AE1F00E14E16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4628A47E-DB3D-41C8-BC82-793101A7D41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5ECF0-6704-4B05-B612-961B4F274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F26FDC61-0A94-46DB-B25A-22F72F3CC13B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481BB657-6826-44E9-834A-B23DE31580D7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5155EC4C-AABA-454B-A647-B128CA452FA6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E1110A53-5C7F-4815-8B49-FC33D0305A6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31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31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F08F4883-37AE-4058-AE75-C79BAE209517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FB2C30C3-E1F4-4D63-9C56-27C1F92ED3BE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A9F5ECF0-6704-4B05-B612-961B4F274C5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851E60EE-A7D5-4FC7-8234-52A59304975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98C67CE9-887F-400B-B099-0BC78BD5E8E2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3D9C99AE-A716-4426-806F-C95723A8133B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E60EE-A7D5-4FC7-8234-52A593049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E9C6BF20-6A97-42EB-9EFF-40D0E79ED75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7E0090C3-3543-4B8F-ACEC-95D88C098D3B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12E34AFB-A45B-4484-A739-76AB1B4739BE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4B77CFD9-FCA3-4142-98DB-33C82956E18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60690919-F907-4671-8DCE-CA4FE28DBF57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46339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446340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446341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446342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446343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446344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24463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4634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634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4634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4634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3C19A0A5-2770-4BE1-8894-5932BA897E45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47DDC111-1450-4081-A0EC-543756911DBC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17C1699C-A7E2-4982-97D1-43B0C8B90AA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0DB7EFED-FD78-48C1-AF03-EBEEBCA9D6A0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AEBD4D33-3502-44BC-B71D-5FD09502775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67CE9-887F-400B-B099-0BC78BD5E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43411449-150E-4F4A-B1C1-3831783B473F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3A8A4F8A-269E-4A82-9923-A6355110C62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64A70605-9899-4B1E-9560-7727744F3D1D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B16B3F9D-0EB5-4A7A-8986-64FFDE47F3C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483863A8-AFE6-4791-8DDE-806919B4EAEB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65309AC7-E91A-460F-8BFF-FBBB20F36FE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FDE3DFB-2306-4A0F-B899-A302B9FFD83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DAC7F38-CF27-4D3F-B3AD-A783A76D8F33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439E0D7-2CE9-4E01-B28D-1DBA9761FD5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2BC87D-7342-47A4-918C-6CD768D2078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C99AE-A716-4426-806F-C95723A81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7932C8B-315E-4CC8-AAA7-65E0880ECE5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F6D44A-090B-4D28-A4BB-3C0EA52E0CD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9CB2DF-38ED-43EE-94D0-33F0658976D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3D74DAE-DC7F-4160-9044-155EE5F7BDB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9414C09-14AA-476F-83B7-781E222B5D0B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5FAD550-7A3A-49A4-BA6D-E66E2917F03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E73E39E-7C36-49A4-9141-531FD09FAA9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6BF20-6A97-42EB-9EFF-40D0E79ED7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090C3-3543-4B8F-ACEC-95D88C098D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34AFB-A45B-4484-A739-76AB1B473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/>
            </a:lvl1pPr>
          </a:lstStyle>
          <a:p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/>
            </a:lvl1pPr>
          </a:lstStyle>
          <a:p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/>
            </a:lvl1pPr>
          </a:lstStyle>
          <a:p>
            <a:fld id="{99280BAA-CF50-47FF-9AA3-B9CAC70B6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03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603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603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603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603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603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60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7604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76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/>
            </a:lvl1pPr>
          </a:lstStyle>
          <a:p>
            <a:endParaRPr lang="en-US"/>
          </a:p>
        </p:txBody>
      </p:sp>
      <p:sp>
        <p:nvSpPr>
          <p:cNvPr id="2476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/>
            </a:lvl1pPr>
          </a:lstStyle>
          <a:p>
            <a:endParaRPr lang="en-US"/>
          </a:p>
        </p:txBody>
      </p:sp>
      <p:sp>
        <p:nvSpPr>
          <p:cNvPr id="2476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/>
            </a:lvl1pPr>
          </a:lstStyle>
          <a:p>
            <a:fld id="{F1F183B2-219D-4F2E-BF0D-28C31F89D8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/>
            </a:lvl1pPr>
          </a:lstStyle>
          <a:p>
            <a:pPr rtl="0" fontAlgn="base">
              <a:spcAft>
                <a:spcPct val="0"/>
              </a:spcAft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/>
            </a:lvl1pPr>
          </a:lstStyle>
          <a:p>
            <a:pPr algn="ctr" rtl="0" fontAlgn="base">
              <a:spcAft>
                <a:spcPct val="0"/>
              </a:spcAft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/>
            </a:lvl1pPr>
          </a:lstStyle>
          <a:p>
            <a:pPr rtl="0" fontAlgn="base">
              <a:spcAft>
                <a:spcPct val="0"/>
              </a:spcAft>
            </a:pPr>
            <a:fld id="{E5E2ABE7-0ED6-4206-86C5-83AB11D688D3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/>
            </a:lvl1pPr>
          </a:lstStyle>
          <a:p>
            <a:pPr rtl="0" fontAlgn="base">
              <a:spcAft>
                <a:spcPct val="0"/>
              </a:spcAft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/>
            </a:lvl1pPr>
          </a:lstStyle>
          <a:p>
            <a:pPr algn="ctr" rtl="0" fontAlgn="base">
              <a:spcAft>
                <a:spcPct val="0"/>
              </a:spcAft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/>
            </a:lvl1pPr>
          </a:lstStyle>
          <a:p>
            <a:pPr rtl="0" fontAlgn="base">
              <a:spcAft>
                <a:spcPct val="0"/>
              </a:spcAft>
            </a:pPr>
            <a:fld id="{99280BAA-CF50-47FF-9AA3-B9CAC70B6F56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31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4531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4531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4531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4531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4531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baseline="300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453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453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4532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/>
            </a:lvl1pPr>
          </a:lstStyle>
          <a:p>
            <a:pPr rtl="0" fontAlgn="base">
              <a:spcAft>
                <a:spcPct val="0"/>
              </a:spcAft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4532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/>
            </a:lvl1pPr>
          </a:lstStyle>
          <a:p>
            <a:pPr algn="ctr" rtl="0" fontAlgn="base">
              <a:spcAft>
                <a:spcPct val="0"/>
              </a:spcAft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4532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/>
            </a:lvl1pPr>
          </a:lstStyle>
          <a:p>
            <a:pPr rtl="0" fontAlgn="base">
              <a:spcAft>
                <a:spcPct val="0"/>
              </a:spcAft>
            </a:pPr>
            <a:fld id="{B43AD977-8096-4AB5-B884-1C4BF0A29E94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6B64216-B671-40FD-AA5E-1084D1B60B76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8/05/080529140042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science/2008/jun/02/genetics.medicalresear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sport1/hi/other_sports/1468591.s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spot.net/sports/baseball/bal-te.sp.orioles18feb18,0,360173.story?coll=bal-utility-basebal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net/secrets/case_firsthuman/index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am.com/article.cfm?chanID=sa003&amp;articleID=0008EB7D-BC26-1138-BC2683414B7F00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.umn.edu/cla/faculty/troufs/anth1602/PowerPoint/pcpp-15/pc-15B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675" name="Picture 3" descr="Turn8Ap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5213" y="1905000"/>
            <a:ext cx="4446587" cy="4724400"/>
          </a:xfrm>
          <a:prstGeom prst="rect">
            <a:avLst/>
          </a:prstGeom>
          <a:noFill/>
        </p:spPr>
      </p:pic>
      <p:sp>
        <p:nvSpPr>
          <p:cNvPr id="2460676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74676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400" baseline="0" dirty="0"/>
              <a:t>Class Slides Set</a:t>
            </a:r>
            <a:r>
              <a:rPr kumimoji="1" lang="en-US" sz="1400" b="1" baseline="0" dirty="0"/>
              <a:t> </a:t>
            </a:r>
            <a:r>
              <a:rPr kumimoji="1" lang="en-US" sz="1400" baseline="0" dirty="0"/>
              <a:t>15A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3600" b="1" baseline="0" dirty="0" err="1"/>
              <a:t>Bipedalism</a:t>
            </a:r>
            <a:endParaRPr kumimoji="1" lang="en-US" sz="3600" b="1" baseline="0" dirty="0"/>
          </a:p>
          <a:p>
            <a:pPr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 b="1" baseline="0" dirty="0"/>
              <a:t> </a:t>
            </a:r>
            <a:r>
              <a:rPr kumimoji="1" lang="en-US" sz="3600" b="1" baseline="0" dirty="0"/>
              <a:t>Legs/Feet and Pelvis</a:t>
            </a:r>
          </a:p>
        </p:txBody>
      </p:sp>
      <p:sp>
        <p:nvSpPr>
          <p:cNvPr id="2460678" name="AutoShape 6"/>
          <p:cNvSpPr>
            <a:spLocks noChangeArrowheads="1"/>
          </p:cNvSpPr>
          <p:nvPr/>
        </p:nvSpPr>
        <p:spPr bwMode="auto">
          <a:xfrm>
            <a:off x="5119688" y="6219825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679" name="AutoShape 7"/>
          <p:cNvSpPr>
            <a:spLocks noChangeArrowheads="1"/>
          </p:cNvSpPr>
          <p:nvPr/>
        </p:nvSpPr>
        <p:spPr bwMode="auto">
          <a:xfrm>
            <a:off x="5195888" y="3657600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680" name="AutoShape 8"/>
          <p:cNvSpPr>
            <a:spLocks noChangeArrowheads="1"/>
          </p:cNvSpPr>
          <p:nvPr/>
        </p:nvSpPr>
        <p:spPr bwMode="auto">
          <a:xfrm>
            <a:off x="2679700" y="4724400"/>
            <a:ext cx="977900" cy="484188"/>
          </a:xfrm>
          <a:prstGeom prst="rightArrow">
            <a:avLst>
              <a:gd name="adj1" fmla="val 50000"/>
              <a:gd name="adj2" fmla="val 50492"/>
            </a:avLst>
          </a:prstGeom>
          <a:solidFill>
            <a:srgbClr val="FFC000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618" name="Text Box 1026"/>
          <p:cNvSpPr txBox="1">
            <a:spLocks noChangeArrowheads="1"/>
          </p:cNvSpPr>
          <p:nvPr/>
        </p:nvSpPr>
        <p:spPr bwMode="auto">
          <a:xfrm>
            <a:off x="3798888" y="6096000"/>
            <a:ext cx="161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aseline="0">
                <a:solidFill>
                  <a:schemeClr val="tx2"/>
                </a:solidFill>
                <a:latin typeface="Arial" charset="0"/>
              </a:rPr>
              <a:t>Chimpanzee</a:t>
            </a:r>
          </a:p>
        </p:txBody>
      </p:sp>
      <p:pic>
        <p:nvPicPr>
          <p:cNvPr id="2415619" name="Picture 1027" descr="12_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700" y="114300"/>
            <a:ext cx="4559300" cy="5905500"/>
          </a:xfrm>
          <a:prstGeom prst="rect">
            <a:avLst/>
          </a:prstGeom>
          <a:noFill/>
        </p:spPr>
      </p:pic>
      <p:sp>
        <p:nvSpPr>
          <p:cNvPr id="2415620" name="Text Box 1028"/>
          <p:cNvSpPr txBox="1">
            <a:spLocks noChangeArrowheads="1"/>
          </p:cNvSpPr>
          <p:nvPr/>
        </p:nvSpPr>
        <p:spPr bwMode="auto">
          <a:xfrm>
            <a:off x="3179763" y="6464300"/>
            <a:ext cx="267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The Primates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, Time-Life (1974) p. 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62" name="Picture 2" descr="14_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75" y="228600"/>
            <a:ext cx="535305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5810" name="Picture 2" descr="14_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075" y="228600"/>
            <a:ext cx="438785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 Locomotion</a:t>
            </a:r>
          </a:p>
        </p:txBody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762000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dirty="0"/>
              <a:t>Why </a:t>
            </a:r>
            <a:r>
              <a:rPr lang="en-US" sz="4400" b="1" dirty="0" err="1"/>
              <a:t>bipedalism</a:t>
            </a:r>
            <a:r>
              <a:rPr lang="en-US" sz="4400" b="1" dirty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7" name="Text Box 3"/>
          <p:cNvSpPr txBox="1">
            <a:spLocks noChangeArrowheads="1"/>
          </p:cNvSpPr>
          <p:nvPr/>
        </p:nvSpPr>
        <p:spPr bwMode="auto">
          <a:xfrm>
            <a:off x="2014538" y="6489700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latin typeface="Arial" charset="0"/>
              </a:rPr>
              <a:t>Understanding Physical Anthropology and Archaeology, 8th ed</a:t>
            </a:r>
            <a:r>
              <a:rPr lang="en-US" sz="1200" baseline="0">
                <a:latin typeface="Arial" charset="0"/>
              </a:rPr>
              <a:t>., p. 217</a:t>
            </a:r>
          </a:p>
        </p:txBody>
      </p:sp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baseline="0" dirty="0"/>
              <a:t>Possible Factors Influencing the </a:t>
            </a:r>
          </a:p>
          <a:p>
            <a:r>
              <a:rPr lang="en-US" sz="1800" b="1" baseline="0" dirty="0"/>
              <a:t>Initial Evolution of Bipedal Locomotion in </a:t>
            </a:r>
            <a:r>
              <a:rPr lang="en-US" sz="1800" b="1" baseline="0" dirty="0" smtClean="0"/>
              <a:t>Hominids.</a:t>
            </a:r>
            <a:endParaRPr lang="en-US" sz="1800" b="1" baseline="0" dirty="0"/>
          </a:p>
        </p:txBody>
      </p:sp>
      <p:pic>
        <p:nvPicPr>
          <p:cNvPr id="2417670" name="Picture 6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62373"/>
            <a:ext cx="7315200" cy="44764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Bipedalism</a:t>
            </a:r>
          </a:p>
        </p:txBody>
      </p:sp>
      <p:sp>
        <p:nvSpPr>
          <p:cNvPr id="230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35050"/>
            <a:ext cx="7315200" cy="1446550"/>
          </a:xfr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sz="4400" b="1" dirty="0" err="1"/>
              <a:t>Bipedalism</a:t>
            </a:r>
            <a:r>
              <a:rPr lang="en-US" sz="4400" b="1" dirty="0"/>
              <a:t> is related to tool use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7" name="Text Box 3"/>
          <p:cNvSpPr txBox="1">
            <a:spLocks noChangeArrowheads="1"/>
          </p:cNvSpPr>
          <p:nvPr/>
        </p:nvSpPr>
        <p:spPr bwMode="auto">
          <a:xfrm>
            <a:off x="2014538" y="6489700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Physical Anthropology and Archaeology, 8th ed</a:t>
            </a:r>
            <a:r>
              <a:rPr lang="en-US" sz="1200" kern="12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200" baseline="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200" baseline="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Initial Evolution of Bipedal Locomotion in Hominids.</a:t>
            </a:r>
          </a:p>
        </p:txBody>
      </p:sp>
      <p:pic>
        <p:nvPicPr>
          <p:cNvPr id="2417670" name="Picture 6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62373"/>
            <a:ext cx="7315200" cy="4476427"/>
          </a:xfrm>
          <a:prstGeom prst="rect">
            <a:avLst/>
          </a:prstGeom>
          <a:noFill/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266825" y="2071914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Text Box 2"/>
          <p:cNvSpPr txBox="1">
            <a:spLocks noChangeArrowheads="1"/>
          </p:cNvSpPr>
          <p:nvPr/>
        </p:nvSpPr>
        <p:spPr bwMode="auto">
          <a:xfrm>
            <a:off x="3222625" y="6499225"/>
            <a:ext cx="270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Humankind Emerging, 7th ed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., p. 275</a:t>
            </a:r>
          </a:p>
        </p:txBody>
      </p:sp>
      <p:sp>
        <p:nvSpPr>
          <p:cNvPr id="2391043" name="Text Box 3"/>
          <p:cNvSpPr txBox="1">
            <a:spLocks noChangeArrowheads="1"/>
          </p:cNvSpPr>
          <p:nvPr/>
        </p:nvSpPr>
        <p:spPr bwMode="auto">
          <a:xfrm>
            <a:off x="742950" y="5791200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>
                <a:solidFill>
                  <a:schemeClr val="tx2"/>
                </a:solidFill>
              </a:rPr>
              <a:t>Positive Feedback Systems.</a:t>
            </a:r>
          </a:p>
        </p:txBody>
      </p:sp>
      <p:pic>
        <p:nvPicPr>
          <p:cNvPr id="2391044" name="Picture 4" descr="feedbac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152400"/>
            <a:ext cx="7091362" cy="5635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7" name="Text Box 3"/>
          <p:cNvSpPr txBox="1">
            <a:spLocks noChangeArrowheads="1"/>
          </p:cNvSpPr>
          <p:nvPr/>
        </p:nvSpPr>
        <p:spPr bwMode="auto">
          <a:xfrm>
            <a:off x="2357438" y="5867400"/>
            <a:ext cx="45005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>
                <a:solidFill>
                  <a:schemeClr val="tx2"/>
                </a:solidFill>
              </a:rPr>
              <a:t>Acheulian biface (“hand axe”)</a:t>
            </a:r>
            <a:endParaRPr lang="en-US" sz="1400" b="1" baseline="0">
              <a:solidFill>
                <a:schemeClr val="tx2"/>
              </a:solidFill>
            </a:endParaRPr>
          </a:p>
        </p:txBody>
      </p:sp>
      <p:pic>
        <p:nvPicPr>
          <p:cNvPr id="2305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"/>
            <a:ext cx="30400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5029" name="Text Box 5"/>
          <p:cNvSpPr txBox="1">
            <a:spLocks noChangeArrowheads="1"/>
          </p:cNvSpPr>
          <p:nvPr/>
        </p:nvSpPr>
        <p:spPr bwMode="auto">
          <a:xfrm>
            <a:off x="2097088" y="6499225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Understanding Physical Anthropology and Archaeology, 9th ed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., p. 239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Bipedalism</a:t>
            </a:r>
          </a:p>
        </p:txBody>
      </p:sp>
      <p:sp>
        <p:nvSpPr>
          <p:cNvPr id="237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24287"/>
            <a:ext cx="7772400" cy="1433513"/>
          </a:xfrm>
        </p:spPr>
        <p:txBody>
          <a:bodyPr>
            <a:spAutoFit/>
          </a:bodyPr>
          <a:lstStyle/>
          <a:p>
            <a:pPr marL="0" indent="0" algn="ctr">
              <a:buFontTx/>
              <a:buNone/>
            </a:pPr>
            <a:r>
              <a:rPr lang="en-US" sz="4000" dirty="0"/>
              <a:t>more about </a:t>
            </a:r>
            <a:r>
              <a:rPr lang="en-US" sz="4000" dirty="0" err="1"/>
              <a:t>bipedalism</a:t>
            </a:r>
            <a:endParaRPr lang="en-US" sz="4000" dirty="0"/>
          </a:p>
          <a:p>
            <a:pPr marL="0" indent="0" algn="ctr">
              <a:buFontTx/>
              <a:buNone/>
            </a:pPr>
            <a:r>
              <a:rPr lang="en-US" sz="4000" dirty="0"/>
              <a:t>and to tool use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43" name="Text Box 3"/>
          <p:cNvSpPr txBox="1">
            <a:spLocks noChangeArrowheads="1"/>
          </p:cNvSpPr>
          <p:nvPr/>
        </p:nvSpPr>
        <p:spPr bwMode="auto">
          <a:xfrm>
            <a:off x="2743200" y="990600"/>
            <a:ext cx="5715000" cy="81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kern="1200" dirty="0" err="1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Bipedalism</a:t>
            </a:r>
            <a:endParaRPr kumimoji="1" lang="en-US" sz="32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Legs/Feet and Pelvis</a:t>
            </a:r>
            <a:endParaRPr lang="en-US" sz="32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467844" name="Picture 4" descr="Turn81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2057400" cy="5410200"/>
          </a:xfrm>
          <a:prstGeom prst="rect">
            <a:avLst/>
          </a:prstGeom>
          <a:noFill/>
        </p:spPr>
      </p:pic>
      <p:pic>
        <p:nvPicPr>
          <p:cNvPr id="2467845" name="Picture 5" descr="Turn8Ap08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876800"/>
            <a:ext cx="2819400" cy="1579562"/>
          </a:xfrm>
          <a:prstGeom prst="rect">
            <a:avLst/>
          </a:prstGeom>
          <a:noFill/>
        </p:spPr>
      </p:pic>
      <p:pic>
        <p:nvPicPr>
          <p:cNvPr id="2467846" name="Picture 6" descr="Turn81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981200"/>
            <a:ext cx="2895600" cy="26685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Bipedalism</a:t>
            </a:r>
          </a:p>
        </p:txBody>
      </p:sp>
      <p:sp>
        <p:nvSpPr>
          <p:cNvPr id="230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772400" cy="2287588"/>
          </a:xfr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en-US" sz="4000" b="1" dirty="0" err="1"/>
              <a:t>Bipedalism</a:t>
            </a:r>
            <a:r>
              <a:rPr lang="en-US" sz="4000" b="1" dirty="0"/>
              <a:t> also makes hunting</a:t>
            </a:r>
          </a:p>
          <a:p>
            <a:pPr algn="ctr">
              <a:buFontTx/>
              <a:buNone/>
            </a:pPr>
            <a:r>
              <a:rPr lang="en-US" sz="4000" b="1" dirty="0"/>
              <a:t>more energy efficient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7" name="Text Box 3"/>
          <p:cNvSpPr txBox="1">
            <a:spLocks noChangeArrowheads="1"/>
          </p:cNvSpPr>
          <p:nvPr/>
        </p:nvSpPr>
        <p:spPr bwMode="auto">
          <a:xfrm>
            <a:off x="2014538" y="6489700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Physical Anthropology and Archaeology, 8th ed</a:t>
            </a:r>
            <a:r>
              <a:rPr lang="en-US" sz="1200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Initial Evolution of Bipedal Locomotion in Hominids.</a:t>
            </a:r>
          </a:p>
        </p:txBody>
      </p:sp>
      <p:pic>
        <p:nvPicPr>
          <p:cNvPr id="2417670" name="Picture 6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62373"/>
            <a:ext cx="7315200" cy="4476427"/>
          </a:xfrm>
          <a:prstGeom prst="rect">
            <a:avLst/>
          </a:prstGeom>
          <a:noFill/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266825" y="24384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8098" name="Picture 2" descr="14_1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76200"/>
            <a:ext cx="2901950" cy="6172200"/>
          </a:xfrm>
          <a:prstGeom prst="rect">
            <a:avLst/>
          </a:prstGeom>
          <a:noFill/>
        </p:spPr>
      </p:pic>
      <p:sp>
        <p:nvSpPr>
          <p:cNvPr id="2308099" name="Text Box 3"/>
          <p:cNvSpPr txBox="1">
            <a:spLocks noChangeArrowheads="1"/>
          </p:cNvSpPr>
          <p:nvPr/>
        </p:nvSpPr>
        <p:spPr bwMode="auto">
          <a:xfrm>
            <a:off x="3217863" y="6464300"/>
            <a:ext cx="267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The Primates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, Time-Life (1974) p. 44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Bipedalism</a:t>
            </a:r>
          </a:p>
        </p:txBody>
      </p:sp>
      <p:sp>
        <p:nvSpPr>
          <p:cNvPr id="242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276600"/>
            <a:ext cx="7391400" cy="2092325"/>
          </a:xfr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Seed and nut gathering</a:t>
            </a:r>
          </a:p>
          <a:p>
            <a:pPr algn="ctr">
              <a:buFontTx/>
              <a:buNone/>
            </a:pPr>
            <a:r>
              <a:rPr lang="en-US" sz="3600" dirty="0"/>
              <a:t>and</a:t>
            </a:r>
          </a:p>
          <a:p>
            <a:pPr algn="ctr">
              <a:buFontTx/>
              <a:buNone/>
            </a:pPr>
            <a:r>
              <a:rPr lang="en-US" sz="4000" b="1" dirty="0"/>
              <a:t>Feeding from bushes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7" name="Text Box 3"/>
          <p:cNvSpPr txBox="1">
            <a:spLocks noChangeArrowheads="1"/>
          </p:cNvSpPr>
          <p:nvPr/>
        </p:nvSpPr>
        <p:spPr bwMode="auto">
          <a:xfrm>
            <a:off x="2014538" y="6489700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Physical Anthropology and Archaeology, 8th ed</a:t>
            </a:r>
            <a:r>
              <a:rPr lang="en-US" sz="1200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Initial Evolution of Bipedal Locomotion in Hominids.</a:t>
            </a:r>
          </a:p>
        </p:txBody>
      </p:sp>
      <p:pic>
        <p:nvPicPr>
          <p:cNvPr id="2417670" name="Picture 6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62373"/>
            <a:ext cx="7315200" cy="4476427"/>
          </a:xfrm>
          <a:prstGeom prst="rect">
            <a:avLst/>
          </a:prstGeom>
          <a:noFill/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266825" y="3367087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Bipedalism</a:t>
            </a:r>
          </a:p>
        </p:txBody>
      </p:sp>
      <p:sp>
        <p:nvSpPr>
          <p:cNvPr id="243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46475"/>
            <a:ext cx="7772400" cy="1635125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err="1"/>
              <a:t>Bipedalism</a:t>
            </a:r>
            <a:r>
              <a:rPr lang="en-US" sz="4000" b="1" dirty="0"/>
              <a:t> and vision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3600" dirty="0"/>
              <a:t>(visual surveillance)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7" name="Text Box 3"/>
          <p:cNvSpPr txBox="1">
            <a:spLocks noChangeArrowheads="1"/>
          </p:cNvSpPr>
          <p:nvPr/>
        </p:nvSpPr>
        <p:spPr bwMode="auto">
          <a:xfrm>
            <a:off x="2014538" y="6489700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Physical Anthropology and Archaeology, 8th ed</a:t>
            </a:r>
            <a:r>
              <a:rPr lang="en-US" sz="1200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Initial Evolution of Bipedal Locomotion in Hominids.</a:t>
            </a:r>
          </a:p>
        </p:txBody>
      </p:sp>
      <p:pic>
        <p:nvPicPr>
          <p:cNvPr id="2417670" name="Picture 6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62373"/>
            <a:ext cx="7315200" cy="4476427"/>
          </a:xfrm>
          <a:prstGeom prst="rect">
            <a:avLst/>
          </a:prstGeom>
          <a:noFill/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266825" y="4052887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8146" name="Picture 2" descr="14_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21229"/>
            <a:ext cx="7315200" cy="4669971"/>
          </a:xfrm>
          <a:prstGeom prst="rect">
            <a:avLst/>
          </a:prstGeom>
          <a:noFill/>
        </p:spPr>
      </p:pic>
      <p:sp>
        <p:nvSpPr>
          <p:cNvPr id="2438147" name="Line 3"/>
          <p:cNvSpPr>
            <a:spLocks noChangeShapeType="1"/>
          </p:cNvSpPr>
          <p:nvPr/>
        </p:nvSpPr>
        <p:spPr bwMode="auto">
          <a:xfrm flipV="1">
            <a:off x="6549570" y="4201884"/>
            <a:ext cx="1143000" cy="0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8148" name="Line 4"/>
          <p:cNvSpPr>
            <a:spLocks noChangeShapeType="1"/>
          </p:cNvSpPr>
          <p:nvPr/>
        </p:nvSpPr>
        <p:spPr bwMode="auto">
          <a:xfrm flipV="1">
            <a:off x="4194628" y="1890486"/>
            <a:ext cx="3556000" cy="45720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8149" name="Line 5"/>
          <p:cNvSpPr>
            <a:spLocks noChangeShapeType="1"/>
          </p:cNvSpPr>
          <p:nvPr/>
        </p:nvSpPr>
        <p:spPr bwMode="auto">
          <a:xfrm flipV="1">
            <a:off x="1981200" y="3069771"/>
            <a:ext cx="5791200" cy="54429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0921" name="Picture 9" descr="eye-leve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743200"/>
            <a:ext cx="5181600" cy="3768725"/>
          </a:xfrm>
          <a:prstGeom prst="rect">
            <a:avLst/>
          </a:prstGeom>
          <a:noFill/>
        </p:spPr>
      </p:pic>
      <p:pic>
        <p:nvPicPr>
          <p:cNvPr id="2470923" name="Picture 11" descr="eye-leve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85800"/>
            <a:ext cx="5105400" cy="3749675"/>
          </a:xfrm>
          <a:prstGeom prst="rect">
            <a:avLst/>
          </a:prstGeom>
          <a:noFill/>
        </p:spPr>
      </p:pic>
      <p:pic>
        <p:nvPicPr>
          <p:cNvPr id="2470925" name="Picture 13" descr="14_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0"/>
            <a:ext cx="6553200" cy="4183062"/>
          </a:xfrm>
          <a:prstGeom prst="rect">
            <a:avLst/>
          </a:prstGeom>
          <a:noFill/>
        </p:spPr>
      </p:pic>
      <p:sp>
        <p:nvSpPr>
          <p:cNvPr id="2470926" name="Line 14"/>
          <p:cNvSpPr>
            <a:spLocks noChangeShapeType="1"/>
          </p:cNvSpPr>
          <p:nvPr/>
        </p:nvSpPr>
        <p:spPr bwMode="auto">
          <a:xfrm flipV="1">
            <a:off x="5591628" y="5029200"/>
            <a:ext cx="1905000" cy="0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0927" name="Line 15"/>
          <p:cNvSpPr>
            <a:spLocks noChangeShapeType="1"/>
          </p:cNvSpPr>
          <p:nvPr/>
        </p:nvSpPr>
        <p:spPr bwMode="auto">
          <a:xfrm flipV="1">
            <a:off x="3516078" y="3033486"/>
            <a:ext cx="4038600" cy="0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0928" name="Text Box 16"/>
          <p:cNvSpPr txBox="1">
            <a:spLocks noChangeArrowheads="1"/>
          </p:cNvSpPr>
          <p:nvPr/>
        </p:nvSpPr>
        <p:spPr bwMode="auto">
          <a:xfrm>
            <a:off x="8915400" y="656772"/>
            <a:ext cx="457200" cy="5867400"/>
          </a:xfrm>
          <a:prstGeom prst="rect">
            <a:avLst/>
          </a:prstGeom>
          <a:solidFill>
            <a:schemeClr val="tx1"/>
          </a:solidFill>
          <a:ln w="12700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242" name="Text Box 2"/>
          <p:cNvSpPr txBox="1">
            <a:spLocks noChangeArrowheads="1"/>
          </p:cNvSpPr>
          <p:nvPr/>
        </p:nvSpPr>
        <p:spPr bwMode="auto">
          <a:xfrm>
            <a:off x="3222625" y="6499225"/>
            <a:ext cx="270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Humankind Emerging, 7th ed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., p. 114</a:t>
            </a:r>
          </a:p>
        </p:txBody>
      </p:sp>
      <p:sp>
        <p:nvSpPr>
          <p:cNvPr id="2442243" name="Text Box 3"/>
          <p:cNvSpPr txBox="1">
            <a:spLocks noChangeArrowheads="1"/>
          </p:cNvSpPr>
          <p:nvPr/>
        </p:nvSpPr>
        <p:spPr bwMode="auto">
          <a:xfrm>
            <a:off x="742950" y="5791200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>
                <a:solidFill>
                  <a:schemeClr val="tx2"/>
                </a:solidFill>
              </a:rPr>
              <a:t>Eye Level and Sight.</a:t>
            </a:r>
          </a:p>
        </p:txBody>
      </p:sp>
      <p:pic>
        <p:nvPicPr>
          <p:cNvPr id="2442244" name="Picture 4" descr="eye-leve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7696200" cy="5654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057400" y="6578600"/>
            <a:ext cx="5043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baseline="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  <a:hlinkClick r:id="rId3"/>
              </a:rPr>
              <a:t>www.sciencedaily.com/releases/2008/05/080529140042.htm</a:t>
            </a:r>
            <a:endParaRPr lang="en-US" sz="1200" kern="1200" baseline="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00200"/>
            <a:ext cx="7772400" cy="449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4290" name="Picture 2" descr="14_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76200"/>
            <a:ext cx="4314825" cy="6781800"/>
          </a:xfrm>
          <a:prstGeom prst="rect">
            <a:avLst/>
          </a:prstGeom>
          <a:noFill/>
        </p:spPr>
      </p:pic>
      <p:pic>
        <p:nvPicPr>
          <p:cNvPr id="2444291" name="Picture 3" descr="14_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232275"/>
            <a:ext cx="4114800" cy="2625725"/>
          </a:xfrm>
          <a:prstGeom prst="rect">
            <a:avLst/>
          </a:prstGeom>
          <a:noFill/>
        </p:spPr>
      </p:pic>
      <p:sp>
        <p:nvSpPr>
          <p:cNvPr id="2444292" name="Line 4"/>
          <p:cNvSpPr>
            <a:spLocks noChangeShapeType="1"/>
          </p:cNvSpPr>
          <p:nvPr/>
        </p:nvSpPr>
        <p:spPr bwMode="auto">
          <a:xfrm flipV="1">
            <a:off x="2895600" y="4709886"/>
            <a:ext cx="2819400" cy="0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44293" name="Picture 5" descr="14_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990600"/>
            <a:ext cx="4114800" cy="2625725"/>
          </a:xfrm>
          <a:prstGeom prst="rect">
            <a:avLst/>
          </a:prstGeom>
          <a:noFill/>
        </p:spPr>
      </p:pic>
      <p:sp>
        <p:nvSpPr>
          <p:cNvPr id="2444294" name="Line 6"/>
          <p:cNvSpPr>
            <a:spLocks noChangeShapeType="1"/>
          </p:cNvSpPr>
          <p:nvPr/>
        </p:nvSpPr>
        <p:spPr bwMode="auto">
          <a:xfrm flipV="1">
            <a:off x="4143828" y="2743200"/>
            <a:ext cx="1524000" cy="0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Bipedalism</a:t>
            </a:r>
          </a:p>
        </p:txBody>
      </p:sp>
      <p:sp>
        <p:nvSpPr>
          <p:cNvPr id="244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95687"/>
            <a:ext cx="7772400" cy="1433513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err="1"/>
              <a:t>Bipedalism</a:t>
            </a:r>
            <a:r>
              <a:rPr lang="en-US" sz="4000" b="1" dirty="0"/>
              <a:t> and</a:t>
            </a:r>
          </a:p>
          <a:p>
            <a:pPr algn="ctr">
              <a:buFontTx/>
              <a:buNone/>
            </a:pPr>
            <a:r>
              <a:rPr lang="en-US" sz="4000" b="1" dirty="0"/>
              <a:t>Long-distance </a:t>
            </a:r>
            <a:r>
              <a:rPr lang="en-US" sz="4000" b="1" i="1" dirty="0"/>
              <a:t>walking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7" name="Text Box 3"/>
          <p:cNvSpPr txBox="1">
            <a:spLocks noChangeArrowheads="1"/>
          </p:cNvSpPr>
          <p:nvPr/>
        </p:nvSpPr>
        <p:spPr bwMode="auto">
          <a:xfrm>
            <a:off x="2014538" y="6489700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Physical Anthropology and Archaeology, 8th ed</a:t>
            </a:r>
            <a:r>
              <a:rPr lang="en-US" sz="1200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Initial Evolution of Bipedal Locomotion in Hominids.</a:t>
            </a:r>
          </a:p>
        </p:txBody>
      </p:sp>
      <p:pic>
        <p:nvPicPr>
          <p:cNvPr id="2417670" name="Picture 6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62373"/>
            <a:ext cx="7315200" cy="4476427"/>
          </a:xfrm>
          <a:prstGeom prst="rect">
            <a:avLst/>
          </a:prstGeom>
          <a:noFill/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266825" y="4510087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6098" name="Picture 2" descr="14_1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49110"/>
            <a:ext cx="7315200" cy="4742090"/>
          </a:xfrm>
          <a:prstGeom prst="rect">
            <a:avLst/>
          </a:prstGeom>
          <a:noFill/>
        </p:spPr>
      </p:pic>
      <p:sp>
        <p:nvSpPr>
          <p:cNvPr id="2436101" name="Line 5"/>
          <p:cNvSpPr>
            <a:spLocks noChangeShapeType="1"/>
          </p:cNvSpPr>
          <p:nvPr/>
        </p:nvSpPr>
        <p:spPr bwMode="auto">
          <a:xfrm>
            <a:off x="3842658" y="4114800"/>
            <a:ext cx="5105400" cy="0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6102" name="Line 6"/>
          <p:cNvSpPr>
            <a:spLocks noChangeShapeType="1"/>
          </p:cNvSpPr>
          <p:nvPr/>
        </p:nvSpPr>
        <p:spPr bwMode="auto">
          <a:xfrm flipV="1">
            <a:off x="6092376" y="2741613"/>
            <a:ext cx="2432050" cy="1587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Bipedalism</a:t>
            </a:r>
          </a:p>
        </p:txBody>
      </p:sp>
      <p:sp>
        <p:nvSpPr>
          <p:cNvPr id="245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2165350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Male help </a:t>
            </a:r>
          </a:p>
          <a:p>
            <a:pPr algn="ctr">
              <a:buFontTx/>
              <a:buNone/>
            </a:pPr>
            <a:r>
              <a:rPr lang="en-US" sz="4000" b="1" dirty="0"/>
              <a:t>in</a:t>
            </a:r>
          </a:p>
          <a:p>
            <a:pPr algn="ctr">
              <a:buFontTx/>
              <a:buNone/>
            </a:pPr>
            <a:r>
              <a:rPr lang="en-US" sz="4000" b="1" dirty="0"/>
              <a:t>“provisioning”</a:t>
            </a:r>
          </a:p>
        </p:txBody>
      </p:sp>
      <p:sp>
        <p:nvSpPr>
          <p:cNvPr id="2451460" name="Text Box 4"/>
          <p:cNvSpPr txBox="1">
            <a:spLocks noChangeArrowheads="1"/>
          </p:cNvSpPr>
          <p:nvPr/>
        </p:nvSpPr>
        <p:spPr bwMode="auto">
          <a:xfrm>
            <a:off x="1933575" y="5334000"/>
            <a:ext cx="5305425" cy="396875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/>
              <a:t>Owen Lovejoy “provisioning hypothesis”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7" name="Text Box 3"/>
          <p:cNvSpPr txBox="1">
            <a:spLocks noChangeArrowheads="1"/>
          </p:cNvSpPr>
          <p:nvPr/>
        </p:nvSpPr>
        <p:spPr bwMode="auto">
          <a:xfrm>
            <a:off x="2014538" y="6489700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Physical Anthropology and Archaeology, 8th ed</a:t>
            </a:r>
            <a:r>
              <a:rPr lang="en-US" sz="1200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Initial Evolution of Bipedal Locomotion in Hominids.</a:t>
            </a:r>
          </a:p>
        </p:txBody>
      </p:sp>
      <p:pic>
        <p:nvPicPr>
          <p:cNvPr id="2417670" name="Picture 6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62373"/>
            <a:ext cx="7315200" cy="4476427"/>
          </a:xfrm>
          <a:prstGeom prst="rect">
            <a:avLst/>
          </a:prstGeom>
          <a:noFill/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266825" y="5348287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530" name="Text Box 2"/>
          <p:cNvSpPr txBox="1">
            <a:spLocks noChangeArrowheads="1"/>
          </p:cNvSpPr>
          <p:nvPr/>
        </p:nvSpPr>
        <p:spPr bwMode="auto">
          <a:xfrm>
            <a:off x="3222625" y="6499225"/>
            <a:ext cx="270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Humankind Emerging, 7th ed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., p. 270</a:t>
            </a:r>
          </a:p>
        </p:txBody>
      </p:sp>
      <p:sp>
        <p:nvSpPr>
          <p:cNvPr id="2454531" name="Text Box 3"/>
          <p:cNvSpPr txBox="1">
            <a:spLocks noChangeArrowheads="1"/>
          </p:cNvSpPr>
          <p:nvPr/>
        </p:nvSpPr>
        <p:spPr bwMode="auto">
          <a:xfrm>
            <a:off x="742950" y="5791200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>
                <a:solidFill>
                  <a:schemeClr val="tx2"/>
                </a:solidFill>
              </a:rPr>
              <a:t>Pliocene Adaptations. (Lovejoy)</a:t>
            </a:r>
          </a:p>
        </p:txBody>
      </p:sp>
      <p:pic>
        <p:nvPicPr>
          <p:cNvPr id="2454532" name="Picture 4" descr="Lovejo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"/>
            <a:ext cx="6770688" cy="5597525"/>
          </a:xfrm>
          <a:prstGeom prst="rect">
            <a:avLst/>
          </a:prstGeom>
          <a:noFill/>
        </p:spPr>
      </p:pic>
      <p:sp>
        <p:nvSpPr>
          <p:cNvPr id="2454533" name="Oval 5"/>
          <p:cNvSpPr>
            <a:spLocks noChangeArrowheads="1"/>
          </p:cNvSpPr>
          <p:nvPr/>
        </p:nvSpPr>
        <p:spPr bwMode="auto">
          <a:xfrm>
            <a:off x="5562600" y="685800"/>
            <a:ext cx="1981200" cy="13716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Bipedalism</a:t>
            </a:r>
          </a:p>
        </p:txBody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44850"/>
            <a:ext cx="7772400" cy="2165350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err="1"/>
              <a:t>Bipedalism</a:t>
            </a:r>
            <a:endParaRPr lang="en-US" sz="4000" b="1" dirty="0"/>
          </a:p>
          <a:p>
            <a:pPr algn="ctr">
              <a:buFontTx/>
              <a:buNone/>
            </a:pPr>
            <a:r>
              <a:rPr lang="en-US" sz="4000" b="1" dirty="0"/>
              <a:t>and</a:t>
            </a:r>
          </a:p>
          <a:p>
            <a:pPr algn="ctr">
              <a:buFontTx/>
              <a:buNone/>
            </a:pPr>
            <a:r>
              <a:rPr lang="en-US" sz="4000" b="1" dirty="0"/>
              <a:t>other hominid traits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7" name="Text Box 3"/>
          <p:cNvSpPr txBox="1">
            <a:spLocks noChangeArrowheads="1"/>
          </p:cNvSpPr>
          <p:nvPr/>
        </p:nvSpPr>
        <p:spPr bwMode="auto">
          <a:xfrm>
            <a:off x="2014538" y="6489700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Physical Anthropology and Archaeology, 8th ed</a:t>
            </a:r>
            <a:r>
              <a:rPr lang="en-US" sz="1200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Initial Evolution of Bipedal Locomotion in Hominids.</a:t>
            </a:r>
          </a:p>
        </p:txBody>
      </p:sp>
      <p:pic>
        <p:nvPicPr>
          <p:cNvPr id="2417670" name="Picture 6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62373"/>
            <a:ext cx="7315200" cy="4476427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43000" y="2895600"/>
            <a:ext cx="68580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sz="8000" b="1" dirty="0"/>
              <a:t>Not on the chart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Bipedalism</a:t>
            </a:r>
          </a:p>
        </p:txBody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772400" cy="701675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body temperature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841500" y="6578600"/>
            <a:ext cx="5473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baseline="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  <a:hlinkClick r:id="rId3"/>
              </a:rPr>
              <a:t>www.guardian.co.uk/science/2008/jun/02/genetics.medicalresearch</a:t>
            </a:r>
            <a:endParaRPr lang="en-US" sz="1200" kern="1200" baseline="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620713"/>
            <a:ext cx="7772400" cy="56276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442" name="Text Box 2"/>
          <p:cNvSpPr txBox="1">
            <a:spLocks noChangeArrowheads="1"/>
          </p:cNvSpPr>
          <p:nvPr/>
        </p:nvSpPr>
        <p:spPr bwMode="auto">
          <a:xfrm>
            <a:off x="2525713" y="6584950"/>
            <a:ext cx="4048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aseline="0">
                <a:solidFill>
                  <a:schemeClr val="tx2"/>
                </a:solidFill>
                <a:latin typeface="Arial" charset="0"/>
                <a:hlinkClick r:id="rId3"/>
              </a:rPr>
              <a:t>http://news.bbc.co.uk/sport1/hi/other_sports/1468591.stm</a:t>
            </a:r>
            <a:endParaRPr lang="en-US" sz="1200" baseline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4934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298" name="Text Box 2"/>
          <p:cNvSpPr txBox="1">
            <a:spLocks noChangeArrowheads="1"/>
          </p:cNvSpPr>
          <p:nvPr/>
        </p:nvSpPr>
        <p:spPr bwMode="auto">
          <a:xfrm>
            <a:off x="1154113" y="6503988"/>
            <a:ext cx="7110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aseline="0">
                <a:solidFill>
                  <a:schemeClr val="tx2"/>
                </a:solidFill>
                <a:latin typeface="Arial" charset="0"/>
                <a:hlinkClick r:id="rId3"/>
              </a:rPr>
              <a:t>http://www.sunspot.net/sports/baseball/bal-te.sp.orioles18feb18,0,360173.story?coll=bal-utility-baseball</a:t>
            </a:r>
            <a:endParaRPr lang="en-US" sz="1200" baseline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487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87300" name="Oval 4"/>
          <p:cNvSpPr>
            <a:spLocks noChangeArrowheads="1"/>
          </p:cNvSpPr>
          <p:nvPr/>
        </p:nvSpPr>
        <p:spPr bwMode="auto">
          <a:xfrm>
            <a:off x="1905000" y="5257800"/>
            <a:ext cx="3429000" cy="11430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Bipedalism</a:t>
            </a:r>
          </a:p>
        </p:txBody>
      </p:sp>
      <p:sp>
        <p:nvSpPr>
          <p:cNvPr id="231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4012"/>
            <a:ext cx="7315200" cy="3278188"/>
          </a:xfr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sz="3600" dirty="0"/>
              <a:t>R. Falk (1989) suggested that </a:t>
            </a:r>
            <a:r>
              <a:rPr lang="en-US" sz="3600" dirty="0" err="1"/>
              <a:t>bipedalism</a:t>
            </a:r>
            <a:r>
              <a:rPr lang="en-US" sz="3600" dirty="0"/>
              <a:t> resulted in the development of a cooling mechanism for the brain.</a:t>
            </a:r>
          </a:p>
          <a:p>
            <a:pPr marL="0" indent="0">
              <a:buFontTx/>
              <a:buNone/>
            </a:pPr>
            <a:endParaRPr lang="en-US" sz="3600" dirty="0"/>
          </a:p>
          <a:p>
            <a:pPr marL="0" indent="0" algn="r">
              <a:buFontTx/>
              <a:buNone/>
            </a:pPr>
            <a:r>
              <a:rPr lang="en-US" sz="1800" dirty="0"/>
              <a:t>CA 31:2:187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Text Box 2"/>
          <p:cNvSpPr txBox="1">
            <a:spLocks noChangeArrowheads="1"/>
          </p:cNvSpPr>
          <p:nvPr/>
        </p:nvSpPr>
        <p:spPr bwMode="auto">
          <a:xfrm>
            <a:off x="3222625" y="6499225"/>
            <a:ext cx="270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Humankind Emerging, 7th ed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., p. 268</a:t>
            </a:r>
          </a:p>
        </p:txBody>
      </p:sp>
      <p:sp>
        <p:nvSpPr>
          <p:cNvPr id="2393091" name="Text Box 3"/>
          <p:cNvSpPr txBox="1">
            <a:spLocks noChangeArrowheads="1"/>
          </p:cNvSpPr>
          <p:nvPr/>
        </p:nvSpPr>
        <p:spPr bwMode="auto">
          <a:xfrm>
            <a:off x="742950" y="6003925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>
                <a:solidFill>
                  <a:schemeClr val="tx2"/>
                </a:solidFill>
              </a:rPr>
              <a:t>Body Surface and Solar Radiation.</a:t>
            </a:r>
          </a:p>
        </p:txBody>
      </p:sp>
      <p:pic>
        <p:nvPicPr>
          <p:cNvPr id="2393093" name="Picture 5" descr="body_surfac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0087"/>
            <a:ext cx="7315200" cy="5109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3874" name="Picture 2" descr="14_1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49110"/>
            <a:ext cx="7315200" cy="47420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7" name="Text Box 3"/>
          <p:cNvSpPr txBox="1">
            <a:spLocks noChangeArrowheads="1"/>
          </p:cNvSpPr>
          <p:nvPr/>
        </p:nvSpPr>
        <p:spPr bwMode="auto">
          <a:xfrm>
            <a:off x="2014538" y="6489700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Physical Anthropology and Archaeology, 8th ed</a:t>
            </a:r>
            <a:r>
              <a:rPr lang="en-US" sz="1200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Initial Evolution of Bipedal Locomotion in Hominids.</a:t>
            </a:r>
          </a:p>
        </p:txBody>
      </p:sp>
      <p:pic>
        <p:nvPicPr>
          <p:cNvPr id="2417670" name="Picture 6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62373"/>
            <a:ext cx="7315200" cy="4476427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43000" y="2895600"/>
            <a:ext cx="68580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sz="8000" b="1" dirty="0"/>
              <a:t>Not on the chart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Bipedalism</a:t>
            </a:r>
          </a:p>
        </p:txBody>
      </p:sp>
      <p:sp>
        <p:nvSpPr>
          <p:cNvPr id="246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2043113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may have been</a:t>
            </a:r>
          </a:p>
          <a:p>
            <a:pPr algn="ctr">
              <a:buFontTx/>
              <a:buNone/>
            </a:pPr>
            <a:r>
              <a:rPr lang="en-US" sz="4000" b="1" dirty="0"/>
              <a:t>an arboreal forest adaptation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866" name="Text Box 2"/>
          <p:cNvSpPr txBox="1">
            <a:spLocks noChangeArrowheads="1"/>
          </p:cNvSpPr>
          <p:nvPr/>
        </p:nvSpPr>
        <p:spPr bwMode="auto">
          <a:xfrm>
            <a:off x="3088449" y="6114951"/>
            <a:ext cx="5141151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Video: </a:t>
            </a:r>
            <a:r>
              <a:rPr lang="en-US" sz="2800" b="1" i="1" dirty="0">
                <a:solidFill>
                  <a:schemeClr val="tx2"/>
                </a:solidFill>
              </a:rPr>
              <a:t>Search for the First Human -- </a:t>
            </a:r>
            <a:br>
              <a:rPr lang="en-US" sz="2800" b="1" i="1" dirty="0">
                <a:solidFill>
                  <a:schemeClr val="tx2"/>
                </a:solidFill>
              </a:rPr>
            </a:br>
            <a:r>
              <a:rPr lang="en-US" sz="2800" b="1" i="1" dirty="0" smtClean="0">
                <a:solidFill>
                  <a:schemeClr val="tx2"/>
                </a:solidFill>
              </a:rPr>
              <a:t>          A </a:t>
            </a:r>
            <a:r>
              <a:rPr lang="en-US" sz="2800" b="1" i="1" dirty="0">
                <a:solidFill>
                  <a:schemeClr val="tx2"/>
                </a:solidFill>
              </a:rPr>
              <a:t>Secrets of the Dead Special</a:t>
            </a:r>
          </a:p>
        </p:txBody>
      </p:sp>
      <p:pic>
        <p:nvPicPr>
          <p:cNvPr id="246886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64174"/>
            <a:ext cx="7315200" cy="5303226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</p:pic>
      <p:sp>
        <p:nvSpPr>
          <p:cNvPr id="2468869" name="Text Box 5"/>
          <p:cNvSpPr txBox="1">
            <a:spLocks noChangeArrowheads="1"/>
          </p:cNvSpPr>
          <p:nvPr/>
        </p:nvSpPr>
        <p:spPr bwMode="auto">
          <a:xfrm>
            <a:off x="987425" y="6096000"/>
            <a:ext cx="1679575" cy="676275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3600" b="1" dirty="0">
                <a:solidFill>
                  <a:schemeClr val="tx2"/>
                </a:solidFill>
              </a:rPr>
              <a:t>Week 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7" name="Text Box 3"/>
          <p:cNvSpPr txBox="1">
            <a:spLocks noChangeArrowheads="1"/>
          </p:cNvSpPr>
          <p:nvPr/>
        </p:nvSpPr>
        <p:spPr bwMode="auto">
          <a:xfrm>
            <a:off x="2014538" y="6489700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Physical Anthropology and Archaeology, 8th ed</a:t>
            </a:r>
            <a:r>
              <a:rPr lang="en-US" sz="1200" kern="1200" baseline="300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Initial Evolution of Bipedal Locomotion in Hominids.</a:t>
            </a:r>
          </a:p>
        </p:txBody>
      </p:sp>
      <p:pic>
        <p:nvPicPr>
          <p:cNvPr id="2417670" name="Picture 6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62373"/>
            <a:ext cx="7315200" cy="4476427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43000" y="2895600"/>
            <a:ext cx="68580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sz="8000" b="1" dirty="0"/>
              <a:t>Not on the chart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3698" name="Picture 2" descr="14_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42055"/>
            <a:ext cx="7315200" cy="55301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514" name="Text Box 2"/>
          <p:cNvSpPr txBox="1">
            <a:spLocks noChangeArrowheads="1"/>
          </p:cNvSpPr>
          <p:nvPr/>
        </p:nvSpPr>
        <p:spPr bwMode="auto">
          <a:xfrm>
            <a:off x="927100" y="6580188"/>
            <a:ext cx="7234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aseline="0">
                <a:solidFill>
                  <a:schemeClr val="tx2"/>
                </a:solidFill>
                <a:latin typeface="Arial" charset="0"/>
                <a:hlinkClick r:id="rId3"/>
              </a:rPr>
              <a:t>http://www.sciam.com/article.cfm?chanID=sa003&amp;articleID=0008EB7D-BC26-1138-BC2683414B7F0000</a:t>
            </a:r>
            <a:endParaRPr lang="en-US" sz="1200" baseline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496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03563"/>
            <a:ext cx="7772400" cy="2459037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B</a:t>
            </a:r>
            <a:r>
              <a:rPr lang="en-US" sz="3600" b="1" dirty="0"/>
              <a:t>ipedal walking</a:t>
            </a:r>
          </a:p>
          <a:p>
            <a:pPr algn="ctr">
              <a:buFontTx/>
              <a:buNone/>
            </a:pPr>
            <a:r>
              <a:rPr lang="en-US" sz="3600" b="1" dirty="0"/>
              <a:t>resulted in a number of postcranial changes in the legs and feet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25352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dirty="0"/>
              <a:t>The legs and feet . . .</a:t>
            </a:r>
          </a:p>
          <a:p>
            <a:pPr algn="ctr">
              <a:buFontTx/>
              <a:buNone/>
            </a:pPr>
            <a:endParaRPr lang="en-US" sz="4400" b="1" dirty="0"/>
          </a:p>
          <a:p>
            <a:pPr algn="ctr">
              <a:buFontTx/>
              <a:buNone/>
            </a:pPr>
            <a:r>
              <a:rPr lang="en-US" b="1" dirty="0"/>
              <a:t>feet become more foot-like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323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7827" name="Picture 3" descr="15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50925"/>
            <a:ext cx="8229600" cy="5502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3442" name="Picture 2" descr="comparis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7315200" cy="3579338"/>
          </a:xfrm>
          <a:prstGeom prst="rect">
            <a:avLst/>
          </a:prstGeom>
          <a:noFill/>
        </p:spPr>
      </p:pic>
      <p:sp>
        <p:nvSpPr>
          <p:cNvPr id="2493443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gibbons</a:t>
            </a:r>
          </a:p>
        </p:txBody>
      </p:sp>
      <p:sp>
        <p:nvSpPr>
          <p:cNvPr id="2493445" name="Text Box 5"/>
          <p:cNvSpPr txBox="1">
            <a:spLocks noChangeArrowheads="1"/>
          </p:cNvSpPr>
          <p:nvPr/>
        </p:nvSpPr>
        <p:spPr bwMode="auto">
          <a:xfrm>
            <a:off x="2667000" y="2438400"/>
            <a:ext cx="139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 err="1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bonobos</a:t>
            </a:r>
            <a:endParaRPr lang="en-US" sz="2000" b="1" kern="1200" baseline="30000" dirty="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93446" name="Text Box 6"/>
          <p:cNvSpPr txBox="1">
            <a:spLocks noChangeArrowheads="1"/>
          </p:cNvSpPr>
          <p:nvPr/>
        </p:nvSpPr>
        <p:spPr bwMode="auto">
          <a:xfrm>
            <a:off x="4191000" y="2514600"/>
            <a:ext cx="119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chimps</a:t>
            </a:r>
          </a:p>
        </p:txBody>
      </p:sp>
      <p:sp>
        <p:nvSpPr>
          <p:cNvPr id="2493447" name="Text Box 7"/>
          <p:cNvSpPr txBox="1">
            <a:spLocks noChangeArrowheads="1"/>
          </p:cNvSpPr>
          <p:nvPr/>
        </p:nvSpPr>
        <p:spPr bwMode="auto">
          <a:xfrm>
            <a:off x="5486400" y="2133600"/>
            <a:ext cx="1246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gorillas</a:t>
            </a:r>
          </a:p>
        </p:txBody>
      </p:sp>
      <p:sp>
        <p:nvSpPr>
          <p:cNvPr id="2493448" name="Text Box 8"/>
          <p:cNvSpPr txBox="1">
            <a:spLocks noChangeArrowheads="1"/>
          </p:cNvSpPr>
          <p:nvPr/>
        </p:nvSpPr>
        <p:spPr bwMode="auto">
          <a:xfrm>
            <a:off x="6684962" y="1905000"/>
            <a:ext cx="131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humans</a:t>
            </a:r>
          </a:p>
        </p:txBody>
      </p:sp>
      <p:sp>
        <p:nvSpPr>
          <p:cNvPr id="2493449" name="Text Box 9"/>
          <p:cNvSpPr txBox="1">
            <a:spLocks noChangeArrowheads="1"/>
          </p:cNvSpPr>
          <p:nvPr/>
        </p:nvSpPr>
        <p:spPr bwMode="auto">
          <a:xfrm>
            <a:off x="1676400" y="6400800"/>
            <a:ext cx="573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Campbell and Loy, </a:t>
            </a:r>
            <a:r>
              <a:rPr lang="en-US" sz="1400" b="1" i="1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Humankind Emerging, 8th ed</a:t>
            </a:r>
            <a:r>
              <a:rPr lang="en-US" sz="1400" b="1" kern="1200" baseline="300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, p. 138f</a:t>
            </a:r>
          </a:p>
        </p:txBody>
      </p:sp>
      <p:pic>
        <p:nvPicPr>
          <p:cNvPr id="10" name="Picture 11" descr="hands_fee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25950"/>
            <a:ext cx="7696200" cy="304165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66800" y="4327525"/>
            <a:ext cx="181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orangutans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92275" y="4800600"/>
            <a:ext cx="181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orangutans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09600" y="4953000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gibbons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162073" y="4860925"/>
            <a:ext cx="139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 err="1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bonobos</a:t>
            </a:r>
            <a:endParaRPr lang="en-US" sz="2000" b="1" kern="1200" baseline="30000" dirty="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495800" y="4860925"/>
            <a:ext cx="119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chimps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40413" y="4860925"/>
            <a:ext cx="1246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gorillas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010400" y="4937125"/>
            <a:ext cx="131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humans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91" name="Text Box 1027"/>
          <p:cNvSpPr txBox="1">
            <a:spLocks noChangeArrowheads="1"/>
          </p:cNvSpPr>
          <p:nvPr/>
        </p:nvSpPr>
        <p:spPr bwMode="auto">
          <a:xfrm>
            <a:off x="2873375" y="5851525"/>
            <a:ext cx="33829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/>
              <a:t>Foot (pedal) anatomy.</a:t>
            </a:r>
          </a:p>
        </p:txBody>
      </p:sp>
      <p:pic>
        <p:nvPicPr>
          <p:cNvPr id="2265093" name="Picture 1029" descr="Turn8Ap0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67218"/>
            <a:ext cx="3429000" cy="4019182"/>
          </a:xfrm>
          <a:prstGeom prst="rect">
            <a:avLst/>
          </a:prstGeom>
          <a:noFill/>
        </p:spPr>
      </p:pic>
      <p:pic>
        <p:nvPicPr>
          <p:cNvPr id="2265094" name="Picture 1030" descr="Turn8Ap08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69143"/>
            <a:ext cx="3657600" cy="3588657"/>
          </a:xfrm>
          <a:prstGeom prst="rect">
            <a:avLst/>
          </a:prstGeom>
          <a:noFill/>
        </p:spPr>
      </p:pic>
      <p:sp>
        <p:nvSpPr>
          <p:cNvPr id="2265095" name="Text Box 1031"/>
          <p:cNvSpPr txBox="1">
            <a:spLocks noChangeArrowheads="1"/>
          </p:cNvSpPr>
          <p:nvPr/>
        </p:nvSpPr>
        <p:spPr bwMode="auto">
          <a:xfrm>
            <a:off x="2097088" y="6499225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latin typeface="Arial" charset="0"/>
              </a:rPr>
              <a:t>Understanding Physical Anthropology and Archaeology, 9th ed</a:t>
            </a:r>
            <a:r>
              <a:rPr lang="en-US" sz="1200" baseline="0">
                <a:latin typeface="Arial" charset="0"/>
              </a:rPr>
              <a:t>., p. 435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1923" name="Picture 3" descr="15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228600"/>
            <a:ext cx="434340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3971" name="Picture 3" descr="15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228600"/>
            <a:ext cx="480060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6019" name="Picture 3" descr="15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150" y="228600"/>
            <a:ext cx="394970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8067" name="Picture 3" descr="15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2150" y="228600"/>
            <a:ext cx="521970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186" name="Text Box 2"/>
          <p:cNvSpPr txBox="1">
            <a:spLocks noChangeArrowheads="1"/>
          </p:cNvSpPr>
          <p:nvPr/>
        </p:nvSpPr>
        <p:spPr bwMode="auto">
          <a:xfrm>
            <a:off x="3222625" y="6499225"/>
            <a:ext cx="270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Humankind Emerging, 7th ed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., p. 383</a:t>
            </a:r>
          </a:p>
        </p:txBody>
      </p:sp>
      <p:sp>
        <p:nvSpPr>
          <p:cNvPr id="2397187" name="Text Box 3"/>
          <p:cNvSpPr txBox="1">
            <a:spLocks noChangeArrowheads="1"/>
          </p:cNvSpPr>
          <p:nvPr/>
        </p:nvSpPr>
        <p:spPr bwMode="auto">
          <a:xfrm>
            <a:off x="742950" y="5791200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>
                <a:solidFill>
                  <a:schemeClr val="tx2"/>
                </a:solidFill>
              </a:rPr>
              <a:t>Grover Krantz.</a:t>
            </a:r>
          </a:p>
        </p:txBody>
      </p:sp>
      <p:pic>
        <p:nvPicPr>
          <p:cNvPr id="2397189" name="Picture 5" descr="Krantz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19703"/>
            <a:ext cx="7315200" cy="20284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15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315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4400" y="1770063"/>
            <a:ext cx="7315200" cy="4325937"/>
          </a:xfr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Arm swinging</a:t>
            </a:r>
          </a:p>
          <a:p>
            <a:pPr algn="ctr">
              <a:buFontTx/>
              <a:buNone/>
            </a:pPr>
            <a:r>
              <a:rPr lang="en-US" sz="2800" b="1" dirty="0"/>
              <a:t>and</a:t>
            </a:r>
          </a:p>
          <a:p>
            <a:pPr algn="ctr">
              <a:buFontTx/>
              <a:buNone/>
            </a:pPr>
            <a:r>
              <a:rPr lang="en-US" sz="4000" b="1" dirty="0"/>
              <a:t>erect</a:t>
            </a:r>
            <a:r>
              <a:rPr lang="en-US" sz="3600" b="1" dirty="0"/>
              <a:t> (bipedal)</a:t>
            </a:r>
          </a:p>
          <a:p>
            <a:pPr algn="ctr">
              <a:buFontTx/>
              <a:buNone/>
            </a:pPr>
            <a:r>
              <a:rPr lang="en-US" sz="2800" b="1" dirty="0"/>
              <a:t>or</a:t>
            </a:r>
          </a:p>
          <a:p>
            <a:pPr algn="ctr">
              <a:buFontTx/>
              <a:buNone/>
            </a:pPr>
            <a:r>
              <a:rPr lang="en-US" sz="3600" b="1" dirty="0"/>
              <a:t>semi-erect walking</a:t>
            </a:r>
          </a:p>
          <a:p>
            <a:pPr algn="ctr">
              <a:buFontTx/>
              <a:buNone/>
            </a:pPr>
            <a:r>
              <a:rPr lang="en-US" sz="3600" b="1" dirty="0"/>
              <a:t>resulted in a number of postcranial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2163" name="Picture 3" descr="15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76878"/>
            <a:ext cx="7315200" cy="18189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4211" name="Picture 3" descr="15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63511"/>
            <a:ext cx="7315200" cy="4075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6259" name="Picture 3" descr="15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49983"/>
            <a:ext cx="7315200" cy="4503217"/>
          </a:xfrm>
          <a:prstGeom prst="rect">
            <a:avLst/>
          </a:prstGeom>
          <a:noFill/>
        </p:spPr>
      </p:pic>
      <p:pic>
        <p:nvPicPr>
          <p:cNvPr id="2016260" name="Picture 4" descr="15_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-219676"/>
            <a:ext cx="7315200" cy="38772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139" name="Text Box 3"/>
          <p:cNvSpPr txBox="1">
            <a:spLocks noChangeArrowheads="1"/>
          </p:cNvSpPr>
          <p:nvPr/>
        </p:nvSpPr>
        <p:spPr bwMode="auto">
          <a:xfrm>
            <a:off x="2873375" y="5851525"/>
            <a:ext cx="3414717" cy="49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 dirty="0">
                <a:solidFill>
                  <a:srgbClr val="000000"/>
                </a:solidFill>
              </a:rPr>
              <a:t>Foot (pedal) anatomy.</a:t>
            </a:r>
          </a:p>
        </p:txBody>
      </p:sp>
      <p:pic>
        <p:nvPicPr>
          <p:cNvPr id="2267142" name="Picture 6" descr="Turn8Ap08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62635"/>
            <a:ext cx="7315200" cy="4099965"/>
          </a:xfrm>
          <a:prstGeom prst="rect">
            <a:avLst/>
          </a:prstGeom>
          <a:noFill/>
        </p:spPr>
      </p:pic>
      <p:sp>
        <p:nvSpPr>
          <p:cNvPr id="2267143" name="Text Box 7"/>
          <p:cNvSpPr txBox="1">
            <a:spLocks noChangeArrowheads="1"/>
          </p:cNvSpPr>
          <p:nvPr/>
        </p:nvSpPr>
        <p:spPr bwMode="auto">
          <a:xfrm>
            <a:off x="2097088" y="6499225"/>
            <a:ext cx="4978863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 dirty="0">
                <a:solidFill>
                  <a:srgbClr val="000000"/>
                </a:solidFill>
                <a:latin typeface="Arial" charset="0"/>
              </a:rPr>
              <a:t>Understanding Physical Anthropology and Archaeology, 9th ed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., p. 436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5600"/>
            <a:ext cx="7315200" cy="2874633"/>
          </a:xfr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b="1" dirty="0"/>
              <a:t>Leg bones are much stouter</a:t>
            </a:r>
          </a:p>
          <a:p>
            <a:pPr marL="0" indent="0" algn="ctr">
              <a:buFontTx/>
              <a:buNone/>
            </a:pPr>
            <a:r>
              <a:rPr lang="en-US" b="1" dirty="0"/>
              <a:t>and </a:t>
            </a:r>
          </a:p>
          <a:p>
            <a:pPr marL="0" indent="0" algn="ctr">
              <a:buFontTx/>
              <a:buNone/>
            </a:pPr>
            <a:r>
              <a:rPr lang="en-US" b="1" dirty="0"/>
              <a:t>have more pronounced</a:t>
            </a:r>
          </a:p>
          <a:p>
            <a:pPr marL="0" indent="0" algn="ctr">
              <a:buFontTx/>
              <a:buNone/>
            </a:pPr>
            <a:r>
              <a:rPr lang="en-US" b="1" dirty="0"/>
              <a:t>dorsal ridges</a:t>
            </a:r>
            <a:endParaRPr lang="en-US" dirty="0"/>
          </a:p>
          <a:p>
            <a:pPr marL="0" indent="0" algn="ctr">
              <a:buFontTx/>
              <a:buNone/>
            </a:pPr>
            <a:r>
              <a:rPr lang="en-US" sz="2800" dirty="0"/>
              <a:t>(on the back)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05200"/>
            <a:ext cx="7772400" cy="1642309"/>
          </a:xfr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3600" b="1" dirty="0"/>
              <a:t>Leg muscle structures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6499" name="Picture 3" descr="15_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3638" y="228600"/>
            <a:ext cx="4276725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4451" name="Picture 3" descr="15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63" y="228600"/>
            <a:ext cx="4333875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22" name="Picture 2" descr="15_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50875"/>
            <a:ext cx="8229600" cy="555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226" name="Text Box 2"/>
          <p:cNvSpPr txBox="1">
            <a:spLocks noChangeArrowheads="1"/>
          </p:cNvSpPr>
          <p:nvPr/>
        </p:nvSpPr>
        <p:spPr bwMode="auto">
          <a:xfrm>
            <a:off x="2090738" y="6499225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latin typeface="Arial" charset="0"/>
              </a:rPr>
              <a:t>Understanding Physical Anthropology and Archaeology, 8th ed</a:t>
            </a:r>
            <a:r>
              <a:rPr lang="en-US" sz="1200" baseline="0">
                <a:latin typeface="Arial" charset="0"/>
              </a:rPr>
              <a:t>., p. 224</a:t>
            </a:r>
          </a:p>
        </p:txBody>
      </p:sp>
      <p:sp>
        <p:nvSpPr>
          <p:cNvPr id="2484227" name="Text Box 3"/>
          <p:cNvSpPr txBox="1">
            <a:spLocks noChangeArrowheads="1"/>
          </p:cNvSpPr>
          <p:nvPr/>
        </p:nvSpPr>
        <p:spPr bwMode="auto">
          <a:xfrm>
            <a:off x="609600" y="5851525"/>
            <a:ext cx="800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 dirty="0"/>
              <a:t>Comparison of muscles that act to extend the hip.</a:t>
            </a:r>
          </a:p>
        </p:txBody>
      </p:sp>
      <p:pic>
        <p:nvPicPr>
          <p:cNvPr id="2484228" name="Picture 4" descr="Turn81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5112"/>
            <a:ext cx="7315200" cy="5678488"/>
          </a:xfrm>
          <a:prstGeom prst="rect">
            <a:avLst/>
          </a:prstGeom>
          <a:noFill/>
        </p:spPr>
      </p:pic>
      <p:sp>
        <p:nvSpPr>
          <p:cNvPr id="2484229" name="Rectangle 5"/>
          <p:cNvSpPr>
            <a:spLocks noChangeArrowheads="1"/>
          </p:cNvSpPr>
          <p:nvPr/>
        </p:nvSpPr>
        <p:spPr bwMode="auto">
          <a:xfrm>
            <a:off x="1814286" y="1190172"/>
            <a:ext cx="1295400" cy="1371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4230" name="Rectangle 6"/>
          <p:cNvSpPr>
            <a:spLocks noChangeArrowheads="1"/>
          </p:cNvSpPr>
          <p:nvPr/>
        </p:nvSpPr>
        <p:spPr bwMode="auto">
          <a:xfrm>
            <a:off x="4633686" y="1476828"/>
            <a:ext cx="990600" cy="1905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9438"/>
            <a:ext cx="7315200" cy="4253472"/>
          </a:xfr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Postcranial =</a:t>
            </a:r>
            <a:r>
              <a:rPr lang="en-US" sz="4000" dirty="0"/>
              <a:t> </a:t>
            </a:r>
            <a:endParaRPr lang="en-US" sz="4000" dirty="0" smtClean="0"/>
          </a:p>
          <a:p>
            <a:pPr algn="ctr">
              <a:buFontTx/>
              <a:buNone/>
            </a:pPr>
            <a:endParaRPr lang="en-US" sz="4000" dirty="0" smtClean="0"/>
          </a:p>
          <a:p>
            <a:pPr algn="ctr">
              <a:buFontTx/>
              <a:buNone/>
            </a:pPr>
            <a:r>
              <a:rPr lang="en-US" sz="4000" b="1" dirty="0" smtClean="0"/>
              <a:t>below </a:t>
            </a:r>
            <a:r>
              <a:rPr lang="en-US" sz="4000" b="1" dirty="0"/>
              <a:t>the </a:t>
            </a:r>
            <a:r>
              <a:rPr lang="en-US" sz="4000" b="1" dirty="0" smtClean="0"/>
              <a:t>head</a:t>
            </a:r>
          </a:p>
          <a:p>
            <a:pPr algn="ctr">
              <a:buFontTx/>
              <a:buNone/>
            </a:pPr>
            <a:r>
              <a:rPr lang="en-US" sz="2400" dirty="0" smtClean="0"/>
              <a:t>(</a:t>
            </a:r>
            <a:r>
              <a:rPr lang="en-US" sz="2400" dirty="0"/>
              <a:t>with bipeds)</a:t>
            </a:r>
          </a:p>
          <a:p>
            <a:pPr algn="ctr">
              <a:buFontTx/>
              <a:buNone/>
            </a:pPr>
            <a:endParaRPr lang="en-US" sz="2400" dirty="0"/>
          </a:p>
          <a:p>
            <a:pPr algn="ctr">
              <a:buFontTx/>
              <a:buNone/>
            </a:pPr>
            <a:r>
              <a:rPr lang="en-US" sz="4000" b="1" dirty="0"/>
              <a:t>behind the </a:t>
            </a:r>
            <a:r>
              <a:rPr lang="en-US" sz="4000" b="1" dirty="0" smtClean="0"/>
              <a:t>head</a:t>
            </a:r>
          </a:p>
          <a:p>
            <a:pPr algn="ctr">
              <a:buFontTx/>
              <a:buNone/>
            </a:pPr>
            <a:r>
              <a:rPr lang="en-US" sz="2400" dirty="0" smtClean="0"/>
              <a:t>(</a:t>
            </a:r>
            <a:r>
              <a:rPr lang="en-US" sz="2400" dirty="0"/>
              <a:t>with quadrupeds)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8547" name="Picture 3" descr="15_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91733"/>
            <a:ext cx="7315200" cy="39708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0595" name="Picture 3" descr="15_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05732"/>
            <a:ext cx="7772400" cy="54664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17925"/>
            <a:ext cx="7391400" cy="1311275"/>
          </a:xfr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sz="4000" b="1" dirty="0"/>
              <a:t>Humans have developed a “closed-knee stance”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Text Box 2"/>
          <p:cNvSpPr txBox="1">
            <a:spLocks noChangeArrowheads="1"/>
          </p:cNvSpPr>
          <p:nvPr/>
        </p:nvSpPr>
        <p:spPr bwMode="auto">
          <a:xfrm>
            <a:off x="3222625" y="6499225"/>
            <a:ext cx="270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Humankind Emerging, 7th ed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., p. 193</a:t>
            </a:r>
          </a:p>
        </p:txBody>
      </p:sp>
      <p:sp>
        <p:nvSpPr>
          <p:cNvPr id="2407427" name="Text Box 3"/>
          <p:cNvSpPr txBox="1">
            <a:spLocks noChangeArrowheads="1"/>
          </p:cNvSpPr>
          <p:nvPr/>
        </p:nvSpPr>
        <p:spPr bwMode="auto">
          <a:xfrm>
            <a:off x="742950" y="5791200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>
                <a:solidFill>
                  <a:schemeClr val="tx2"/>
                </a:solidFill>
              </a:rPr>
              <a:t>Closed-Knee Stance.</a:t>
            </a:r>
          </a:p>
        </p:txBody>
      </p:sp>
      <p:pic>
        <p:nvPicPr>
          <p:cNvPr id="2407429" name="Picture 5" descr="closed_knee_stanc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5100"/>
            <a:ext cx="3049588" cy="5549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3" name="Text Box 3"/>
          <p:cNvSpPr txBox="1">
            <a:spLocks noChangeArrowheads="1"/>
          </p:cNvSpPr>
          <p:nvPr/>
        </p:nvSpPr>
        <p:spPr bwMode="auto">
          <a:xfrm>
            <a:off x="1361671" y="5746672"/>
            <a:ext cx="6410729" cy="73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baseline="0" dirty="0">
                <a:solidFill>
                  <a:schemeClr val="tx2"/>
                </a:solidFill>
              </a:rPr>
              <a:t>WT 15000 from </a:t>
            </a:r>
            <a:r>
              <a:rPr lang="en-US" sz="1600" b="1" baseline="0" dirty="0" err="1">
                <a:solidFill>
                  <a:schemeClr val="tx2"/>
                </a:solidFill>
              </a:rPr>
              <a:t>Nariokotome</a:t>
            </a:r>
            <a:r>
              <a:rPr lang="en-US" sz="1600" b="1" baseline="0" dirty="0">
                <a:solidFill>
                  <a:schemeClr val="tx2"/>
                </a:solidFill>
              </a:rPr>
              <a:t>, Kenya:</a:t>
            </a:r>
          </a:p>
          <a:p>
            <a:pPr>
              <a:lnSpc>
                <a:spcPct val="130000"/>
              </a:lnSpc>
            </a:pPr>
            <a:r>
              <a:rPr lang="en-US" sz="1600" b="1" baseline="0" dirty="0">
                <a:solidFill>
                  <a:schemeClr val="tx2"/>
                </a:solidFill>
              </a:rPr>
              <a:t>the most complete </a:t>
            </a:r>
            <a:r>
              <a:rPr lang="en-US" sz="1600" b="1" i="1" baseline="0" dirty="0">
                <a:solidFill>
                  <a:schemeClr val="tx2"/>
                </a:solidFill>
              </a:rPr>
              <a:t>Homo erectus</a:t>
            </a:r>
            <a:r>
              <a:rPr lang="en-US" sz="1600" b="1" baseline="0" dirty="0">
                <a:solidFill>
                  <a:schemeClr val="tx2"/>
                </a:solidFill>
              </a:rPr>
              <a:t> specimen yet </a:t>
            </a:r>
            <a:r>
              <a:rPr lang="en-US" sz="1600" b="1" baseline="0" dirty="0" smtClean="0">
                <a:solidFill>
                  <a:schemeClr val="tx2"/>
                </a:solidFill>
              </a:rPr>
              <a:t>found</a:t>
            </a:r>
            <a:endParaRPr lang="en-US" sz="1800" b="1" baseline="0" dirty="0">
              <a:solidFill>
                <a:schemeClr val="tx2"/>
              </a:solidFill>
            </a:endParaRPr>
          </a:p>
        </p:txBody>
      </p:sp>
      <p:pic>
        <p:nvPicPr>
          <p:cNvPr id="2263045" name="Picture 5" descr="Turn8110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975" y="152400"/>
            <a:ext cx="2232025" cy="5257800"/>
          </a:xfrm>
          <a:prstGeom prst="rect">
            <a:avLst/>
          </a:prstGeom>
          <a:noFill/>
        </p:spPr>
      </p:pic>
      <p:sp>
        <p:nvSpPr>
          <p:cNvPr id="2263046" name="Text Box 6"/>
          <p:cNvSpPr txBox="1">
            <a:spLocks noChangeArrowheads="1"/>
          </p:cNvSpPr>
          <p:nvPr/>
        </p:nvSpPr>
        <p:spPr bwMode="auto">
          <a:xfrm>
            <a:off x="2097088" y="6499225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Understanding Physical Anthropology and Archaeology, 9th ed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., p. 235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522" name="Text Box 1026"/>
          <p:cNvSpPr txBox="1">
            <a:spLocks noChangeArrowheads="1"/>
          </p:cNvSpPr>
          <p:nvPr/>
        </p:nvSpPr>
        <p:spPr bwMode="auto">
          <a:xfrm>
            <a:off x="3222625" y="6499225"/>
            <a:ext cx="270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Humankind Emerging, 7th ed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., p. 242</a:t>
            </a:r>
          </a:p>
        </p:txBody>
      </p:sp>
      <p:pic>
        <p:nvPicPr>
          <p:cNvPr id="2411524" name="Picture 1028" descr="knee_joint_ang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76200"/>
            <a:ext cx="4224338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4691" name="Picture 3" descr="15_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5425"/>
            <a:ext cx="7924800" cy="6407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56570"/>
            <a:ext cx="7239000" cy="3539430"/>
          </a:xfr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There is a loss</a:t>
            </a:r>
            <a:br>
              <a:rPr lang="en-US" sz="4000" b="1" dirty="0"/>
            </a:br>
            <a:r>
              <a:rPr lang="en-US" sz="4000" b="1" dirty="0"/>
              <a:t>of some mobility</a:t>
            </a:r>
          </a:p>
          <a:p>
            <a:pPr algn="ctr">
              <a:buFontTx/>
              <a:buNone/>
            </a:pPr>
            <a:r>
              <a:rPr lang="en-US" sz="4000" b="1" dirty="0"/>
              <a:t>and </a:t>
            </a: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“</a:t>
            </a:r>
            <a:r>
              <a:rPr lang="en-US" sz="4000" b="1" dirty="0" err="1" smtClean="0"/>
              <a:t>prehensility</a:t>
            </a:r>
            <a:r>
              <a:rPr lang="en-US" sz="4000" b="1" dirty="0" smtClean="0"/>
              <a:t>”</a:t>
            </a:r>
          </a:p>
          <a:p>
            <a:pPr algn="ctr">
              <a:buFontTx/>
              <a:buNone/>
            </a:pPr>
            <a:r>
              <a:rPr lang="en-US" sz="4000" b="1" dirty="0" smtClean="0"/>
              <a:t>in </a:t>
            </a:r>
            <a:r>
              <a:rPr lang="en-US" sz="4000" b="1" dirty="0"/>
              <a:t>feet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1822450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dirty="0" err="1"/>
              <a:t>Prehensility</a:t>
            </a:r>
            <a:r>
              <a:rPr lang="en-US" sz="4400" b="1" dirty="0"/>
              <a:t> = </a:t>
            </a:r>
          </a:p>
          <a:p>
            <a:pPr algn="ctr">
              <a:lnSpc>
                <a:spcPct val="40000"/>
              </a:lnSpc>
              <a:buFontTx/>
              <a:buNone/>
            </a:pPr>
            <a:endParaRPr lang="en-US" sz="4400" b="1" dirty="0"/>
          </a:p>
          <a:p>
            <a:pPr algn="ctr">
              <a:buFontTx/>
              <a:buNone/>
            </a:pPr>
            <a:r>
              <a:rPr lang="en-US" sz="3600" b="1" dirty="0"/>
              <a:t>the ability to grasp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275" name="Text Box 3"/>
          <p:cNvSpPr txBox="1">
            <a:spLocks noChangeArrowheads="1"/>
          </p:cNvSpPr>
          <p:nvPr/>
        </p:nvSpPr>
        <p:spPr bwMode="auto">
          <a:xfrm>
            <a:off x="3017838" y="5867400"/>
            <a:ext cx="3265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>
                <a:solidFill>
                  <a:schemeClr val="tx2"/>
                </a:solidFill>
              </a:rPr>
              <a:t>White-handed gibbon</a:t>
            </a:r>
          </a:p>
        </p:txBody>
      </p:sp>
      <p:pic>
        <p:nvPicPr>
          <p:cNvPr id="2230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8438"/>
            <a:ext cx="6248400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30277" name="Text Box 5"/>
          <p:cNvSpPr txBox="1">
            <a:spLocks noChangeArrowheads="1"/>
          </p:cNvSpPr>
          <p:nvPr/>
        </p:nvSpPr>
        <p:spPr bwMode="auto">
          <a:xfrm>
            <a:off x="2097088" y="6499225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solidFill>
                  <a:schemeClr val="tx2"/>
                </a:solidFill>
                <a:latin typeface="Arial" charset="0"/>
              </a:rPr>
              <a:t>Understanding Physical Anthropology and Archaeology, 9th ed</a:t>
            </a:r>
            <a:r>
              <a:rPr lang="en-US" sz="1200" baseline="0">
                <a:solidFill>
                  <a:schemeClr val="tx2"/>
                </a:solidFill>
                <a:latin typeface="Arial" charset="0"/>
              </a:rPr>
              <a:t>., p. 131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9" name="Text Box 3"/>
          <p:cNvSpPr txBox="1">
            <a:spLocks noChangeArrowheads="1"/>
          </p:cNvSpPr>
          <p:nvPr/>
        </p:nvSpPr>
        <p:spPr bwMode="auto">
          <a:xfrm>
            <a:off x="877887" y="5927725"/>
            <a:ext cx="2322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 dirty="0"/>
              <a:t>Modern human</a:t>
            </a:r>
            <a:endParaRPr lang="en-US" b="1" baseline="0" dirty="0">
              <a:solidFill>
                <a:schemeClr val="tx2"/>
              </a:solidFill>
            </a:endParaRPr>
          </a:p>
        </p:txBody>
      </p:sp>
      <p:pic>
        <p:nvPicPr>
          <p:cNvPr id="2359300" name="Picture 4" descr="Turn81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2173287" cy="5715000"/>
          </a:xfrm>
          <a:prstGeom prst="rect">
            <a:avLst/>
          </a:prstGeom>
          <a:noFill/>
        </p:spPr>
      </p:pic>
      <p:pic>
        <p:nvPicPr>
          <p:cNvPr id="23593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265238"/>
            <a:ext cx="60198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9302" name="Rectangle 6"/>
          <p:cNvSpPr>
            <a:spLocks noChangeArrowheads="1"/>
          </p:cNvSpPr>
          <p:nvPr/>
        </p:nvSpPr>
        <p:spPr bwMode="auto">
          <a:xfrm>
            <a:off x="1190172" y="1066800"/>
            <a:ext cx="1676400" cy="48768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303" name="Rectangle 7"/>
          <p:cNvSpPr>
            <a:spLocks noChangeArrowheads="1"/>
          </p:cNvSpPr>
          <p:nvPr/>
        </p:nvSpPr>
        <p:spPr bwMode="auto">
          <a:xfrm>
            <a:off x="3018972" y="1219200"/>
            <a:ext cx="3962400" cy="41910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304" name="Text Box 8"/>
          <p:cNvSpPr txBox="1">
            <a:spLocks noChangeArrowheads="1"/>
          </p:cNvSpPr>
          <p:nvPr/>
        </p:nvSpPr>
        <p:spPr bwMode="auto">
          <a:xfrm>
            <a:off x="3581400" y="298450"/>
            <a:ext cx="2601913" cy="92075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4800" b="1"/>
              <a:t>Postcrania</a:t>
            </a:r>
          </a:p>
        </p:txBody>
      </p:sp>
      <p:sp>
        <p:nvSpPr>
          <p:cNvPr id="2359305" name="Text Box 9"/>
          <p:cNvSpPr txBox="1">
            <a:spLocks noChangeArrowheads="1"/>
          </p:cNvSpPr>
          <p:nvPr/>
        </p:nvSpPr>
        <p:spPr bwMode="auto">
          <a:xfrm>
            <a:off x="3505200" y="5622925"/>
            <a:ext cx="314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 dirty="0"/>
              <a:t>New World monkey</a:t>
            </a:r>
            <a:r>
              <a:rPr lang="en-US" b="1" baseline="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359306" name="Text Box 10"/>
          <p:cNvSpPr txBox="1">
            <a:spLocks noChangeArrowheads="1"/>
          </p:cNvSpPr>
          <p:nvPr/>
        </p:nvSpPr>
        <p:spPr bwMode="auto">
          <a:xfrm>
            <a:off x="1724025" y="6499225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latin typeface="Arial" charset="0"/>
              </a:rPr>
              <a:t>Understanding Physical Anthropology and Archaeology, 9th ed</a:t>
            </a:r>
            <a:r>
              <a:rPr lang="en-US" sz="1200" baseline="0">
                <a:latin typeface="Arial" charset="0"/>
              </a:rPr>
              <a:t>., pp. 200, 429, 121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395008"/>
            <a:ext cx="7315200" cy="1938992"/>
          </a:xfr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A number of changes take place in the pelvis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</a:t>
            </a:r>
          </a:p>
        </p:txBody>
      </p:sp>
      <p:sp>
        <p:nvSpPr>
          <p:cNvPr id="215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42701"/>
            <a:ext cx="7315200" cy="2948499"/>
          </a:xfrm>
        </p:spPr>
        <p:txBody>
          <a:bodyPr wrap="square">
            <a:spAutoFit/>
          </a:bodyPr>
          <a:lstStyle/>
          <a:p>
            <a:r>
              <a:rPr lang="en-US" b="1" dirty="0"/>
              <a:t>becomes shorter and wider </a:t>
            </a:r>
            <a:r>
              <a:rPr lang="en-US" sz="1800" b="1" dirty="0"/>
              <a:t>. . .</a:t>
            </a:r>
            <a:endParaRPr lang="en-US" b="1" dirty="0"/>
          </a:p>
          <a:p>
            <a:pPr>
              <a:lnSpc>
                <a:spcPct val="50000"/>
              </a:lnSpc>
            </a:pPr>
            <a:endParaRPr lang="en-US" b="1" dirty="0"/>
          </a:p>
          <a:p>
            <a:r>
              <a:rPr lang="en-US" b="1" dirty="0"/>
              <a:t>has a “distinct pelvic bowl” </a:t>
            </a:r>
            <a:r>
              <a:rPr lang="en-US" sz="1600" b="1" dirty="0"/>
              <a:t>. . .</a:t>
            </a:r>
            <a:endParaRPr lang="en-US" b="1" dirty="0"/>
          </a:p>
          <a:p>
            <a:pPr>
              <a:lnSpc>
                <a:spcPct val="50000"/>
              </a:lnSpc>
            </a:pPr>
            <a:endParaRPr lang="en-US" b="1" dirty="0"/>
          </a:p>
          <a:p>
            <a:r>
              <a:rPr lang="en-US" b="1" dirty="0"/>
              <a:t>and the muscle attachment ridges become heavier </a:t>
            </a:r>
            <a:r>
              <a:rPr lang="en-US" sz="1600" b="1" dirty="0"/>
              <a:t>. . .</a:t>
            </a:r>
            <a:endParaRPr lang="en-US" b="1" dirty="0"/>
          </a:p>
        </p:txBody>
      </p:sp>
      <p:sp>
        <p:nvSpPr>
          <p:cNvPr id="2157572" name="Text Box 4"/>
          <p:cNvSpPr txBox="1">
            <a:spLocks noChangeArrowheads="1"/>
          </p:cNvSpPr>
          <p:nvPr/>
        </p:nvSpPr>
        <p:spPr bwMode="auto">
          <a:xfrm>
            <a:off x="2895600" y="1752600"/>
            <a:ext cx="3382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4400" b="1" baseline="0" dirty="0"/>
              <a:t>The Pelvis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</a:t>
            </a:r>
          </a:p>
        </p:txBody>
      </p:sp>
      <p:sp>
        <p:nvSpPr>
          <p:cNvPr id="215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42701"/>
            <a:ext cx="7315200" cy="2948499"/>
          </a:xfrm>
        </p:spPr>
        <p:txBody>
          <a:bodyPr wrap="square">
            <a:spAutoFit/>
          </a:bodyPr>
          <a:lstStyle/>
          <a:p>
            <a:r>
              <a:rPr lang="en-US" b="1" dirty="0"/>
              <a:t>becomes shorter and wider </a:t>
            </a:r>
            <a:r>
              <a:rPr lang="en-US" sz="1800" b="1" dirty="0"/>
              <a:t>. . .</a:t>
            </a:r>
            <a:endParaRPr lang="en-US" b="1" dirty="0"/>
          </a:p>
          <a:p>
            <a:pPr>
              <a:lnSpc>
                <a:spcPct val="50000"/>
              </a:lnSpc>
            </a:pPr>
            <a:endParaRPr lang="en-US" b="1" dirty="0"/>
          </a:p>
          <a:p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has a “distinct pelvic bowl” </a:t>
            </a:r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. .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50000"/>
              </a:lnSpc>
            </a:pP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 the muscle attachment ridges become heavier </a:t>
            </a:r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. .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57572" name="Text Box 4"/>
          <p:cNvSpPr txBox="1">
            <a:spLocks noChangeArrowheads="1"/>
          </p:cNvSpPr>
          <p:nvPr/>
        </p:nvSpPr>
        <p:spPr bwMode="auto">
          <a:xfrm>
            <a:off x="2895600" y="1752600"/>
            <a:ext cx="3382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4400" b="1" baseline="0" dirty="0"/>
              <a:t>The Pelvis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755" name="Text Box 3"/>
          <p:cNvSpPr txBox="1">
            <a:spLocks noChangeArrowheads="1"/>
          </p:cNvSpPr>
          <p:nvPr/>
        </p:nvSpPr>
        <p:spPr bwMode="auto">
          <a:xfrm>
            <a:off x="609600" y="5484813"/>
            <a:ext cx="8001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i="1" baseline="0"/>
              <a:t>Ossa coxae</a:t>
            </a:r>
            <a:r>
              <a:rPr lang="en-US" b="1" baseline="0"/>
              <a:t>.  (a) </a:t>
            </a:r>
            <a:r>
              <a:rPr lang="en-US" b="1" i="1" baseline="0"/>
              <a:t>Homo sapiens</a:t>
            </a:r>
            <a:r>
              <a:rPr lang="en-US" b="1" baseline="0"/>
              <a:t>. </a:t>
            </a:r>
          </a:p>
          <a:p>
            <a:pPr>
              <a:lnSpc>
                <a:spcPct val="140000"/>
              </a:lnSpc>
            </a:pPr>
            <a:r>
              <a:rPr lang="en-US" b="1" baseline="0"/>
              <a:t>(b) </a:t>
            </a:r>
            <a:r>
              <a:rPr lang="en-US" b="1" i="1" baseline="0"/>
              <a:t>Australopithecus</a:t>
            </a:r>
            <a:r>
              <a:rPr lang="en-US" b="1" baseline="0"/>
              <a:t>.  (c) Chimpanzee</a:t>
            </a:r>
          </a:p>
        </p:txBody>
      </p:sp>
      <p:pic>
        <p:nvPicPr>
          <p:cNvPr id="2378756" name="Picture 4" descr="Turn81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7638"/>
            <a:ext cx="5791200" cy="5338762"/>
          </a:xfrm>
          <a:prstGeom prst="rect">
            <a:avLst/>
          </a:prstGeom>
          <a:noFill/>
        </p:spPr>
      </p:pic>
      <p:sp>
        <p:nvSpPr>
          <p:cNvPr id="2378757" name="AutoShape 5"/>
          <p:cNvSpPr>
            <a:spLocks noChangeArrowheads="1"/>
          </p:cNvSpPr>
          <p:nvPr/>
        </p:nvSpPr>
        <p:spPr bwMode="auto">
          <a:xfrm>
            <a:off x="8077200" y="1143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8758" name="AutoShape 6"/>
          <p:cNvSpPr>
            <a:spLocks noChangeArrowheads="1"/>
          </p:cNvSpPr>
          <p:nvPr/>
        </p:nvSpPr>
        <p:spPr bwMode="auto">
          <a:xfrm>
            <a:off x="9144000" y="1524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xx</a:t>
            </a:r>
          </a:p>
        </p:txBody>
      </p:sp>
      <p:sp>
        <p:nvSpPr>
          <p:cNvPr id="2378759" name="Text Box 7"/>
          <p:cNvSpPr txBox="1">
            <a:spLocks noChangeArrowheads="1"/>
          </p:cNvSpPr>
          <p:nvPr/>
        </p:nvSpPr>
        <p:spPr bwMode="auto">
          <a:xfrm>
            <a:off x="2097088" y="6499225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latin typeface="Arial" charset="0"/>
              </a:rPr>
              <a:t>Understanding Physical Anthropology and Archaeology, 9th ed</a:t>
            </a:r>
            <a:r>
              <a:rPr lang="en-US" sz="1200" baseline="0">
                <a:latin typeface="Arial" charset="0"/>
              </a:rPr>
              <a:t>., p. 199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659" name="Text Box 3"/>
          <p:cNvSpPr txBox="1">
            <a:spLocks noChangeArrowheads="1"/>
          </p:cNvSpPr>
          <p:nvPr/>
        </p:nvSpPr>
        <p:spPr bwMode="auto">
          <a:xfrm>
            <a:off x="3468688" y="5851525"/>
            <a:ext cx="21828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/>
              <a:t>Pelvic girdles.</a:t>
            </a:r>
          </a:p>
        </p:txBody>
      </p:sp>
      <p:pic>
        <p:nvPicPr>
          <p:cNvPr id="2374660" name="Picture 4" descr="Turn8Ap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8686800" cy="4564063"/>
          </a:xfrm>
          <a:prstGeom prst="rect">
            <a:avLst/>
          </a:prstGeom>
          <a:noFill/>
        </p:spPr>
      </p:pic>
      <p:sp>
        <p:nvSpPr>
          <p:cNvPr id="2374661" name="Text Box 5"/>
          <p:cNvSpPr txBox="1">
            <a:spLocks noChangeArrowheads="1"/>
          </p:cNvSpPr>
          <p:nvPr/>
        </p:nvSpPr>
        <p:spPr bwMode="auto">
          <a:xfrm>
            <a:off x="2097088" y="6499225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latin typeface="Arial" charset="0"/>
              </a:rPr>
              <a:t>Understanding Physical Anthropology and Archaeology, 9th ed</a:t>
            </a:r>
            <a:r>
              <a:rPr lang="en-US" sz="1200" baseline="0">
                <a:latin typeface="Arial" charset="0"/>
              </a:rPr>
              <a:t>., p. 435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</a:t>
            </a:r>
          </a:p>
        </p:txBody>
      </p:sp>
      <p:sp>
        <p:nvSpPr>
          <p:cNvPr id="215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42701"/>
            <a:ext cx="7315200" cy="2948499"/>
          </a:xfr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becomes shorter and wider 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. .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50000"/>
              </a:lnSpc>
            </a:pPr>
            <a:endParaRPr lang="en-US" b="1" dirty="0"/>
          </a:p>
          <a:p>
            <a:r>
              <a:rPr lang="en-US" b="1" dirty="0"/>
              <a:t>has a “distinct pelvic bowl” </a:t>
            </a:r>
            <a:r>
              <a:rPr lang="en-US" sz="1600" b="1" dirty="0"/>
              <a:t>. . .</a:t>
            </a:r>
            <a:endParaRPr lang="en-US" b="1" dirty="0"/>
          </a:p>
          <a:p>
            <a:pPr>
              <a:lnSpc>
                <a:spcPct val="50000"/>
              </a:lnSpc>
            </a:pPr>
            <a:endParaRPr lang="en-US" b="1" dirty="0"/>
          </a:p>
          <a:p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 the muscle attachment ridges become heavier </a:t>
            </a:r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. .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57572" name="Text Box 4"/>
          <p:cNvSpPr txBox="1">
            <a:spLocks noChangeArrowheads="1"/>
          </p:cNvSpPr>
          <p:nvPr/>
        </p:nvSpPr>
        <p:spPr bwMode="auto">
          <a:xfrm>
            <a:off x="2895600" y="1752600"/>
            <a:ext cx="3382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4400" b="1" baseline="0" dirty="0"/>
              <a:t>The Pelvis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707" name="Text Box 3"/>
          <p:cNvSpPr txBox="1">
            <a:spLocks noChangeArrowheads="1"/>
          </p:cNvSpPr>
          <p:nvPr/>
        </p:nvSpPr>
        <p:spPr bwMode="auto">
          <a:xfrm>
            <a:off x="3468688" y="5851525"/>
            <a:ext cx="21828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/>
              <a:t>Pelvic girdles.</a:t>
            </a:r>
          </a:p>
        </p:txBody>
      </p:sp>
      <p:pic>
        <p:nvPicPr>
          <p:cNvPr id="2376708" name="Picture 4" descr="Turn8Ap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8686800" cy="4564063"/>
          </a:xfrm>
          <a:prstGeom prst="rect">
            <a:avLst/>
          </a:prstGeom>
          <a:noFill/>
        </p:spPr>
      </p:pic>
      <p:sp>
        <p:nvSpPr>
          <p:cNvPr id="2376709" name="Oval 5"/>
          <p:cNvSpPr>
            <a:spLocks noChangeArrowheads="1"/>
          </p:cNvSpPr>
          <p:nvPr/>
        </p:nvSpPr>
        <p:spPr bwMode="auto">
          <a:xfrm>
            <a:off x="1600200" y="2514600"/>
            <a:ext cx="1676400" cy="12192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6710" name="Text Box 6"/>
          <p:cNvSpPr txBox="1">
            <a:spLocks noChangeArrowheads="1"/>
          </p:cNvSpPr>
          <p:nvPr/>
        </p:nvSpPr>
        <p:spPr bwMode="auto">
          <a:xfrm>
            <a:off x="2097088" y="6499225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latin typeface="Arial" charset="0"/>
              </a:rPr>
              <a:t>Understanding Physical Anthropology and Archaeology, 9th ed</a:t>
            </a:r>
            <a:r>
              <a:rPr lang="en-US" sz="1200" baseline="0">
                <a:latin typeface="Arial" charset="0"/>
              </a:rPr>
              <a:t>., p. 435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084255"/>
            <a:ext cx="7315200" cy="2554545"/>
          </a:xfr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sz="4000" b="1" dirty="0"/>
              <a:t>And the muscle attachment ridges one the pelvis become heavier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995" name="Text Box 3"/>
          <p:cNvSpPr txBox="1">
            <a:spLocks noChangeArrowheads="1"/>
          </p:cNvSpPr>
          <p:nvPr/>
        </p:nvSpPr>
        <p:spPr bwMode="auto">
          <a:xfrm>
            <a:off x="609600" y="5484813"/>
            <a:ext cx="8001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i="1" baseline="0"/>
              <a:t>Ossa coxae</a:t>
            </a:r>
            <a:r>
              <a:rPr lang="en-US" b="1" baseline="0"/>
              <a:t>.  (a) </a:t>
            </a:r>
            <a:r>
              <a:rPr lang="en-US" b="1" i="1" baseline="0"/>
              <a:t>Homo sapiens</a:t>
            </a:r>
            <a:r>
              <a:rPr lang="en-US" b="1" baseline="0"/>
              <a:t>. </a:t>
            </a:r>
          </a:p>
          <a:p>
            <a:pPr>
              <a:lnSpc>
                <a:spcPct val="140000"/>
              </a:lnSpc>
            </a:pPr>
            <a:r>
              <a:rPr lang="en-US" b="1" baseline="0"/>
              <a:t>(b) </a:t>
            </a:r>
            <a:r>
              <a:rPr lang="en-US" b="1" i="1" baseline="0"/>
              <a:t>Australopithecus</a:t>
            </a:r>
            <a:r>
              <a:rPr lang="en-US" b="1" baseline="0"/>
              <a:t>.  (c) Chimpanzee</a:t>
            </a:r>
          </a:p>
        </p:txBody>
      </p:sp>
      <p:pic>
        <p:nvPicPr>
          <p:cNvPr id="2260996" name="Picture 4" descr="Turn81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7638"/>
            <a:ext cx="5791200" cy="5338762"/>
          </a:xfrm>
          <a:prstGeom prst="rect">
            <a:avLst/>
          </a:prstGeom>
          <a:noFill/>
        </p:spPr>
      </p:pic>
      <p:sp>
        <p:nvSpPr>
          <p:cNvPr id="2260997" name="AutoShape 5"/>
          <p:cNvSpPr>
            <a:spLocks noChangeArrowheads="1"/>
          </p:cNvSpPr>
          <p:nvPr/>
        </p:nvSpPr>
        <p:spPr bwMode="auto">
          <a:xfrm>
            <a:off x="8077200" y="1143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0998" name="AutoShape 6"/>
          <p:cNvSpPr>
            <a:spLocks noChangeArrowheads="1"/>
          </p:cNvSpPr>
          <p:nvPr/>
        </p:nvSpPr>
        <p:spPr bwMode="auto">
          <a:xfrm>
            <a:off x="9144000" y="1524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xx</a:t>
            </a:r>
          </a:p>
        </p:txBody>
      </p:sp>
      <p:sp>
        <p:nvSpPr>
          <p:cNvPr id="2261000" name="AutoShape 8"/>
          <p:cNvSpPr>
            <a:spLocks noChangeArrowheads="1"/>
          </p:cNvSpPr>
          <p:nvPr/>
        </p:nvSpPr>
        <p:spPr bwMode="auto">
          <a:xfrm>
            <a:off x="3048000" y="1524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1001" name="Text Box 9"/>
          <p:cNvSpPr txBox="1">
            <a:spLocks noChangeArrowheads="1"/>
          </p:cNvSpPr>
          <p:nvPr/>
        </p:nvSpPr>
        <p:spPr bwMode="auto">
          <a:xfrm>
            <a:off x="2651125" y="93345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61002" name="AutoShape 10"/>
          <p:cNvSpPr>
            <a:spLocks noChangeArrowheads="1"/>
          </p:cNvSpPr>
          <p:nvPr/>
        </p:nvSpPr>
        <p:spPr bwMode="auto">
          <a:xfrm>
            <a:off x="2743200" y="990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1003" name="Text Box 11"/>
          <p:cNvSpPr txBox="1">
            <a:spLocks noChangeArrowheads="1"/>
          </p:cNvSpPr>
          <p:nvPr/>
        </p:nvSpPr>
        <p:spPr bwMode="auto">
          <a:xfrm>
            <a:off x="669925" y="78105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61005" name="AutoShape 13"/>
          <p:cNvSpPr>
            <a:spLocks noChangeArrowheads="1"/>
          </p:cNvSpPr>
          <p:nvPr/>
        </p:nvSpPr>
        <p:spPr bwMode="auto">
          <a:xfrm>
            <a:off x="838200" y="14478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1006" name="Oval 14"/>
          <p:cNvSpPr>
            <a:spLocks noChangeArrowheads="1"/>
          </p:cNvSpPr>
          <p:nvPr/>
        </p:nvSpPr>
        <p:spPr bwMode="auto">
          <a:xfrm>
            <a:off x="1676400" y="2514600"/>
            <a:ext cx="1828800" cy="6858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1007" name="Text Box 15"/>
          <p:cNvSpPr txBox="1">
            <a:spLocks noChangeArrowheads="1"/>
          </p:cNvSpPr>
          <p:nvPr/>
        </p:nvSpPr>
        <p:spPr bwMode="auto">
          <a:xfrm>
            <a:off x="2097088" y="6499225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latin typeface="Arial" charset="0"/>
              </a:rPr>
              <a:t>Understanding Physical Anthropology and Archaeology, 9th ed</a:t>
            </a:r>
            <a:r>
              <a:rPr lang="en-US" sz="1200" baseline="0">
                <a:latin typeface="Arial" charset="0"/>
              </a:rPr>
              <a:t>., p. 199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611" name="Text Box 3"/>
          <p:cNvSpPr txBox="1">
            <a:spLocks noChangeArrowheads="1"/>
          </p:cNvSpPr>
          <p:nvPr/>
        </p:nvSpPr>
        <p:spPr bwMode="auto">
          <a:xfrm>
            <a:off x="609600" y="5851525"/>
            <a:ext cx="8001000" cy="4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baseline="0" dirty="0"/>
              <a:t>The human </a:t>
            </a:r>
            <a:r>
              <a:rPr lang="en-US" sz="1800" b="1" i="1" baseline="0" dirty="0" err="1"/>
              <a:t>os</a:t>
            </a:r>
            <a:r>
              <a:rPr lang="en-US" sz="1800" b="1" i="1" baseline="0" dirty="0"/>
              <a:t> </a:t>
            </a:r>
            <a:r>
              <a:rPr lang="en-US" sz="1800" b="1" i="1" baseline="0" dirty="0" err="1"/>
              <a:t>coxae</a:t>
            </a:r>
            <a:r>
              <a:rPr lang="en-US" sz="1800" b="1" baseline="0" dirty="0"/>
              <a:t>, composed of three bones. (R)</a:t>
            </a:r>
          </a:p>
        </p:txBody>
      </p:sp>
      <p:pic>
        <p:nvPicPr>
          <p:cNvPr id="2244613" name="Picture 5" descr="Turn81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0"/>
            <a:ext cx="4213860" cy="5486400"/>
          </a:xfrm>
          <a:prstGeom prst="rect">
            <a:avLst/>
          </a:prstGeom>
          <a:noFill/>
        </p:spPr>
      </p:pic>
      <p:sp>
        <p:nvSpPr>
          <p:cNvPr id="2244614" name="AutoShape 6"/>
          <p:cNvSpPr>
            <a:spLocks noChangeArrowheads="1"/>
          </p:cNvSpPr>
          <p:nvPr/>
        </p:nvSpPr>
        <p:spPr bwMode="auto">
          <a:xfrm>
            <a:off x="7772400" y="1447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4615" name="AutoShape 7"/>
          <p:cNvSpPr>
            <a:spLocks noChangeArrowheads="1"/>
          </p:cNvSpPr>
          <p:nvPr/>
        </p:nvSpPr>
        <p:spPr bwMode="auto">
          <a:xfrm>
            <a:off x="8458200" y="16764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4616" name="AutoShape 8"/>
          <p:cNvSpPr>
            <a:spLocks noChangeArrowheads="1"/>
          </p:cNvSpPr>
          <p:nvPr/>
        </p:nvSpPr>
        <p:spPr bwMode="auto">
          <a:xfrm>
            <a:off x="1905000" y="609600"/>
            <a:ext cx="1905000" cy="457200"/>
          </a:xfrm>
          <a:prstGeom prst="rightArrow">
            <a:avLst>
              <a:gd name="adj1" fmla="val 50000"/>
              <a:gd name="adj2" fmla="val 104167"/>
            </a:avLst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800" baseline="0">
              <a:latin typeface="Arial" charset="0"/>
            </a:endParaRPr>
          </a:p>
        </p:txBody>
      </p:sp>
      <p:sp>
        <p:nvSpPr>
          <p:cNvPr id="2244617" name="Text Box 9"/>
          <p:cNvSpPr txBox="1">
            <a:spLocks noChangeArrowheads="1"/>
          </p:cNvSpPr>
          <p:nvPr/>
        </p:nvSpPr>
        <p:spPr bwMode="auto">
          <a:xfrm>
            <a:off x="2097088" y="6499225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latin typeface="Arial" charset="0"/>
              </a:rPr>
              <a:t>Understanding Physical Anthropology and Archaeology, 9th ed</a:t>
            </a:r>
            <a:r>
              <a:rPr lang="en-US" sz="1200" baseline="0">
                <a:latin typeface="Arial" charset="0"/>
              </a:rPr>
              <a:t>., p. 199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Apes</a:t>
            </a:r>
          </a:p>
        </p:txBody>
      </p:sp>
      <p:sp>
        <p:nvSpPr>
          <p:cNvPr id="229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048000"/>
            <a:ext cx="7315200" cy="2530475"/>
          </a:xfr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sz="4000" b="1" dirty="0"/>
              <a:t>The ability to assume a fairly erect posture produced important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95790"/>
            <a:ext cx="7315200" cy="3071610"/>
          </a:xfr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sz="4000" b="1" dirty="0"/>
              <a:t>More on pelvic changes later, with the discussion of </a:t>
            </a:r>
            <a:r>
              <a:rPr lang="en-US" sz="4000" b="1" i="1" dirty="0"/>
              <a:t>Australopithecus</a:t>
            </a:r>
          </a:p>
          <a:p>
            <a:pPr marL="0" indent="0" algn="ctr">
              <a:buFontTx/>
              <a:buNone/>
            </a:pPr>
            <a:r>
              <a:rPr lang="en-US" sz="2800" b="1" dirty="0"/>
              <a:t>(“southern ape”)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772400" cy="701675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External tails are lost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227" name="Text Box 3"/>
          <p:cNvSpPr txBox="1">
            <a:spLocks noChangeArrowheads="1"/>
          </p:cNvSpPr>
          <p:nvPr/>
        </p:nvSpPr>
        <p:spPr bwMode="auto">
          <a:xfrm>
            <a:off x="2122488" y="6003925"/>
            <a:ext cx="49641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 dirty="0"/>
              <a:t>Skeleton of a </a:t>
            </a:r>
            <a:r>
              <a:rPr lang="en-US" b="1" baseline="0" dirty="0" err="1"/>
              <a:t>brachiator</a:t>
            </a:r>
            <a:r>
              <a:rPr lang="en-US" b="1" baseline="0" dirty="0"/>
              <a:t> (gibbon)</a:t>
            </a:r>
          </a:p>
        </p:txBody>
      </p:sp>
      <p:pic>
        <p:nvPicPr>
          <p:cNvPr id="2228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9944" y="381000"/>
            <a:ext cx="402945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28229" name="Oval 5"/>
          <p:cNvSpPr>
            <a:spLocks noChangeArrowheads="1"/>
          </p:cNvSpPr>
          <p:nvPr/>
        </p:nvSpPr>
        <p:spPr bwMode="auto">
          <a:xfrm>
            <a:off x="2895600" y="4114800"/>
            <a:ext cx="914400" cy="9144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8230" name="Text Box 6"/>
          <p:cNvSpPr txBox="1">
            <a:spLocks noChangeArrowheads="1"/>
          </p:cNvSpPr>
          <p:nvPr/>
        </p:nvSpPr>
        <p:spPr bwMode="auto">
          <a:xfrm>
            <a:off x="2097088" y="6499225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baseline="0">
                <a:latin typeface="Arial" charset="0"/>
              </a:rPr>
              <a:t>Understanding Physical Anthropology and Archaeology, 9th ed</a:t>
            </a:r>
            <a:r>
              <a:rPr lang="en-US" sz="1200" baseline="0">
                <a:latin typeface="Arial" charset="0"/>
              </a:rPr>
              <a:t>., p. 121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2724" name="Picture 4" descr="Turn81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513" y="2133600"/>
            <a:ext cx="2173287" cy="5715000"/>
          </a:xfrm>
          <a:prstGeom prst="rect">
            <a:avLst/>
          </a:prstGeom>
          <a:noFill/>
        </p:spPr>
      </p:pic>
      <p:sp>
        <p:nvSpPr>
          <p:cNvPr id="2462725" name="Oval 5"/>
          <p:cNvSpPr>
            <a:spLocks noChangeArrowheads="1"/>
          </p:cNvSpPr>
          <p:nvPr/>
        </p:nvSpPr>
        <p:spPr bwMode="auto">
          <a:xfrm>
            <a:off x="4114800" y="2895600"/>
            <a:ext cx="1295400" cy="17526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726" name="Text Box 6"/>
          <p:cNvSpPr txBox="1">
            <a:spLocks noChangeArrowheads="1"/>
          </p:cNvSpPr>
          <p:nvPr/>
        </p:nvSpPr>
        <p:spPr bwMode="auto">
          <a:xfrm>
            <a:off x="2909888" y="573088"/>
            <a:ext cx="337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baseline="0"/>
              <a:t>Continue on to </a:t>
            </a:r>
            <a:r>
              <a:rPr kumimoji="1" lang="en-US" baseline="0">
                <a:hlinkClick r:id="rId4"/>
              </a:rPr>
              <a:t>Set #15B</a:t>
            </a:r>
            <a:endParaRPr kumimoji="1" lang="en-US" baseline="0">
              <a:hlinkClick r:id="" action="ppaction://hlinkshowjump?jump=nextslide"/>
            </a:endParaRPr>
          </a:p>
        </p:txBody>
      </p:sp>
      <p:sp>
        <p:nvSpPr>
          <p:cNvPr id="2462727" name="Text Box 7"/>
          <p:cNvSpPr txBox="1">
            <a:spLocks noChangeArrowheads="1"/>
          </p:cNvSpPr>
          <p:nvPr/>
        </p:nvSpPr>
        <p:spPr bwMode="auto">
          <a:xfrm>
            <a:off x="838200" y="12192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1" lang="en-US" sz="4400" b="1" baseline="0"/>
              <a:t>The Upper Body</a:t>
            </a:r>
            <a:endParaRPr lang="en-US" sz="4400" b="1" baseline="0"/>
          </a:p>
        </p:txBody>
      </p:sp>
      <p:sp>
        <p:nvSpPr>
          <p:cNvPr id="2462728" name="Text Box 8"/>
          <p:cNvSpPr txBox="1">
            <a:spLocks noChangeArrowheads="1"/>
          </p:cNvSpPr>
          <p:nvPr/>
        </p:nvSpPr>
        <p:spPr bwMode="auto">
          <a:xfrm>
            <a:off x="2743200" y="5927725"/>
            <a:ext cx="3625850" cy="5492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baseline="0"/>
              <a:t>Modern human skeleton</a:t>
            </a:r>
          </a:p>
        </p:txBody>
      </p:sp>
      <p:sp>
        <p:nvSpPr>
          <p:cNvPr id="2462729" name="Text Box 9"/>
          <p:cNvSpPr txBox="1">
            <a:spLocks noChangeArrowheads="1"/>
          </p:cNvSpPr>
          <p:nvPr/>
        </p:nvSpPr>
        <p:spPr bwMode="auto">
          <a:xfrm>
            <a:off x="1524000" y="6467475"/>
            <a:ext cx="6089650" cy="390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/>
              <a:t>Understanding Physical Anthropology and Archaeology, 8th ed</a:t>
            </a:r>
            <a:r>
              <a:rPr lang="en-US"/>
              <a:t>., p. 223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Designs\MEADOW.POT</Template>
  <TotalTime>6939</TotalTime>
  <Words>1135</Words>
  <Application>Microsoft PowerPoint</Application>
  <PresentationFormat>On-screen Show (4:3)</PresentationFormat>
  <Paragraphs>273</Paragraphs>
  <Slides>93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93</vt:i4>
      </vt:variant>
    </vt:vector>
  </HeadingPairs>
  <TitlesOfParts>
    <vt:vector size="99" baseType="lpstr">
      <vt:lpstr>Meadow</vt:lpstr>
      <vt:lpstr>1_Meadow</vt:lpstr>
      <vt:lpstr>2_Meadow</vt:lpstr>
      <vt:lpstr>3_Meadow</vt:lpstr>
      <vt:lpstr>4_Meadow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Apes</vt:lpstr>
      <vt:lpstr>Slide 10</vt:lpstr>
      <vt:lpstr>Slide 11</vt:lpstr>
      <vt:lpstr>Slide 12</vt:lpstr>
      <vt:lpstr>Bipedal Locomotion</vt:lpstr>
      <vt:lpstr>Slide 14</vt:lpstr>
      <vt:lpstr>Bipedalism</vt:lpstr>
      <vt:lpstr>Slide 16</vt:lpstr>
      <vt:lpstr>Slide 17</vt:lpstr>
      <vt:lpstr>Slide 18</vt:lpstr>
      <vt:lpstr>Bipedalism</vt:lpstr>
      <vt:lpstr>Bipedalism</vt:lpstr>
      <vt:lpstr>Slide 21</vt:lpstr>
      <vt:lpstr>Slide 22</vt:lpstr>
      <vt:lpstr>Bipedalism</vt:lpstr>
      <vt:lpstr>Slide 24</vt:lpstr>
      <vt:lpstr>Bipedalism</vt:lpstr>
      <vt:lpstr>Slide 26</vt:lpstr>
      <vt:lpstr>Slide 27</vt:lpstr>
      <vt:lpstr>Slide 28</vt:lpstr>
      <vt:lpstr>Slide 29</vt:lpstr>
      <vt:lpstr>Slide 30</vt:lpstr>
      <vt:lpstr>Bipedalism</vt:lpstr>
      <vt:lpstr>Slide 32</vt:lpstr>
      <vt:lpstr>Slide 33</vt:lpstr>
      <vt:lpstr>Bipedalism</vt:lpstr>
      <vt:lpstr>Slide 35</vt:lpstr>
      <vt:lpstr>Slide 36</vt:lpstr>
      <vt:lpstr>Bipedalism</vt:lpstr>
      <vt:lpstr>Slide 38</vt:lpstr>
      <vt:lpstr>Bipedalism</vt:lpstr>
      <vt:lpstr>Slide 40</vt:lpstr>
      <vt:lpstr>Slide 41</vt:lpstr>
      <vt:lpstr>Bipedalism</vt:lpstr>
      <vt:lpstr>Slide 43</vt:lpstr>
      <vt:lpstr>Slide 44</vt:lpstr>
      <vt:lpstr>Slide 45</vt:lpstr>
      <vt:lpstr>Bipedalism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    </vt:lpstr>
      <vt:lpstr>    </vt:lpstr>
      <vt:lpstr>Slide 83</vt:lpstr>
      <vt:lpstr>Slide 84</vt:lpstr>
      <vt:lpstr>    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</vt:vector>
  </TitlesOfParts>
  <Company>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542</cp:revision>
  <dcterms:created xsi:type="dcterms:W3CDTF">2000-06-25T20:57:16Z</dcterms:created>
  <dcterms:modified xsi:type="dcterms:W3CDTF">2008-10-12T15:33:44Z</dcterms:modified>
</cp:coreProperties>
</file>