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Layouts/slideLayout30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notesSlides/notesSlide79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notesSlides/notesSlide98.xml" ContentType="application/vnd.openxmlformats-officedocument.presentationml.notesSlide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114.xml" ContentType="application/vnd.openxmlformats-officedocument.presentationml.notesSlide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notesSlides/notesSlide108.xml" ContentType="application/vnd.openxmlformats-officedocument.presentationml.notesSlide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77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28.xml" ContentType="application/vnd.openxmlformats-officedocument.presentationml.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notesSlides/notesSlide102.xml" ContentType="application/vnd.openxmlformats-officedocument.presentationml.notesSlide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notesSlides/notesSlide87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notesSlides/notesSlide106.xml" ContentType="application/vnd.openxmlformats-officedocument.presentationml.notes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75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Default Extension="jpeg" ContentType="image/jpeg"/>
  <Override PartName="/ppt/slideLayouts/slideLayout436.xml" ContentType="application/vnd.openxmlformats-officedocument.presentationml.slideLayout+xml"/>
  <Override PartName="/ppt/notesSlides/notesSlide100.xml" ContentType="application/vnd.openxmlformats-officedocument.presentationml.notesSlide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notesSlides/notesSlide116.xml" ContentType="application/vnd.openxmlformats-officedocument.presentationml.notes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6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675" r:id="rId2"/>
    <p:sldMasterId id="2147483677" r:id="rId3"/>
    <p:sldMasterId id="2147483681" r:id="rId4"/>
    <p:sldMasterId id="2147483733" r:id="rId5"/>
    <p:sldMasterId id="2147483738" r:id="rId6"/>
    <p:sldMasterId id="2147483816" r:id="rId7"/>
    <p:sldMasterId id="2147483864" r:id="rId8"/>
    <p:sldMasterId id="2147483888" r:id="rId9"/>
    <p:sldMasterId id="2147483900" r:id="rId10"/>
    <p:sldMasterId id="2147483936" r:id="rId11"/>
    <p:sldMasterId id="2147483984" r:id="rId12"/>
    <p:sldMasterId id="2147483996" r:id="rId13"/>
    <p:sldMasterId id="2147484008" r:id="rId14"/>
    <p:sldMasterId id="2147484020" r:id="rId15"/>
    <p:sldMasterId id="2147484032" r:id="rId16"/>
    <p:sldMasterId id="2147484044" r:id="rId17"/>
    <p:sldMasterId id="2147484056" r:id="rId18"/>
    <p:sldMasterId id="2147484068" r:id="rId19"/>
    <p:sldMasterId id="2147484080" r:id="rId20"/>
    <p:sldMasterId id="2147484092" r:id="rId21"/>
    <p:sldMasterId id="2147484128" r:id="rId22"/>
    <p:sldMasterId id="2147484152" r:id="rId23"/>
    <p:sldMasterId id="2147484164" r:id="rId24"/>
    <p:sldMasterId id="2147484200" r:id="rId25"/>
    <p:sldMasterId id="2147484212" r:id="rId26"/>
    <p:sldMasterId id="2147484224" r:id="rId27"/>
    <p:sldMasterId id="2147484236" r:id="rId28"/>
    <p:sldMasterId id="2147484248" r:id="rId29"/>
    <p:sldMasterId id="2147484260" r:id="rId30"/>
    <p:sldMasterId id="2147484272" r:id="rId31"/>
    <p:sldMasterId id="2147484284" r:id="rId32"/>
    <p:sldMasterId id="2147484296" r:id="rId33"/>
    <p:sldMasterId id="2147484308" r:id="rId34"/>
    <p:sldMasterId id="2147484320" r:id="rId35"/>
    <p:sldMasterId id="2147484332" r:id="rId36"/>
    <p:sldMasterId id="2147484344" r:id="rId37"/>
    <p:sldMasterId id="2147484356" r:id="rId38"/>
    <p:sldMasterId id="2147484368" r:id="rId39"/>
    <p:sldMasterId id="2147484380" r:id="rId40"/>
  </p:sldMasterIdLst>
  <p:notesMasterIdLst>
    <p:notesMasterId r:id="rId174"/>
  </p:notesMasterIdLst>
  <p:sldIdLst>
    <p:sldId id="384" r:id="rId41"/>
    <p:sldId id="557" r:id="rId42"/>
    <p:sldId id="606" r:id="rId43"/>
    <p:sldId id="398" r:id="rId44"/>
    <p:sldId id="718" r:id="rId45"/>
    <p:sldId id="725" r:id="rId46"/>
    <p:sldId id="397" r:id="rId47"/>
    <p:sldId id="496" r:id="rId48"/>
    <p:sldId id="497" r:id="rId49"/>
    <p:sldId id="435" r:id="rId50"/>
    <p:sldId id="432" r:id="rId51"/>
    <p:sldId id="436" r:id="rId52"/>
    <p:sldId id="433" r:id="rId53"/>
    <p:sldId id="440" r:id="rId54"/>
    <p:sldId id="501" r:id="rId55"/>
    <p:sldId id="502" r:id="rId56"/>
    <p:sldId id="434" r:id="rId57"/>
    <p:sldId id="476" r:id="rId58"/>
    <p:sldId id="500" r:id="rId59"/>
    <p:sldId id="509" r:id="rId60"/>
    <p:sldId id="499" r:id="rId61"/>
    <p:sldId id="469" r:id="rId62"/>
    <p:sldId id="423" r:id="rId63"/>
    <p:sldId id="477" r:id="rId64"/>
    <p:sldId id="478" r:id="rId65"/>
    <p:sldId id="622" r:id="rId66"/>
    <p:sldId id="623" r:id="rId67"/>
    <p:sldId id="608" r:id="rId68"/>
    <p:sldId id="593" r:id="rId69"/>
    <p:sldId id="592" r:id="rId70"/>
    <p:sldId id="613" r:id="rId71"/>
    <p:sldId id="610" r:id="rId72"/>
    <p:sldId id="609" r:id="rId73"/>
    <p:sldId id="611" r:id="rId74"/>
    <p:sldId id="588" r:id="rId75"/>
    <p:sldId id="589" r:id="rId76"/>
    <p:sldId id="612" r:id="rId77"/>
    <p:sldId id="560" r:id="rId78"/>
    <p:sldId id="565" r:id="rId79"/>
    <p:sldId id="627" r:id="rId80"/>
    <p:sldId id="624" r:id="rId81"/>
    <p:sldId id="584" r:id="rId82"/>
    <p:sldId id="585" r:id="rId83"/>
    <p:sldId id="583" r:id="rId84"/>
    <p:sldId id="628" r:id="rId85"/>
    <p:sldId id="619" r:id="rId86"/>
    <p:sldId id="574" r:id="rId87"/>
    <p:sldId id="629" r:id="rId88"/>
    <p:sldId id="577" r:id="rId89"/>
    <p:sldId id="620" r:id="rId90"/>
    <p:sldId id="617" r:id="rId91"/>
    <p:sldId id="633" r:id="rId92"/>
    <p:sldId id="635" r:id="rId93"/>
    <p:sldId id="621" r:id="rId94"/>
    <p:sldId id="614" r:id="rId95"/>
    <p:sldId id="615" r:id="rId96"/>
    <p:sldId id="616" r:id="rId97"/>
    <p:sldId id="636" r:id="rId98"/>
    <p:sldId id="637" r:id="rId99"/>
    <p:sldId id="561" r:id="rId100"/>
    <p:sldId id="567" r:id="rId101"/>
    <p:sldId id="653" r:id="rId102"/>
    <p:sldId id="638" r:id="rId103"/>
    <p:sldId id="654" r:id="rId104"/>
    <p:sldId id="639" r:id="rId105"/>
    <p:sldId id="721" r:id="rId106"/>
    <p:sldId id="661" r:id="rId107"/>
    <p:sldId id="659" r:id="rId108"/>
    <p:sldId id="660" r:id="rId109"/>
    <p:sldId id="664" r:id="rId110"/>
    <p:sldId id="671" r:id="rId111"/>
    <p:sldId id="670" r:id="rId112"/>
    <p:sldId id="667" r:id="rId113"/>
    <p:sldId id="668" r:id="rId114"/>
    <p:sldId id="669" r:id="rId115"/>
    <p:sldId id="709" r:id="rId116"/>
    <p:sldId id="719" r:id="rId117"/>
    <p:sldId id="710" r:id="rId118"/>
    <p:sldId id="564" r:id="rId119"/>
    <p:sldId id="666" r:id="rId120"/>
    <p:sldId id="675" r:id="rId121"/>
    <p:sldId id="697" r:id="rId122"/>
    <p:sldId id="475" r:id="rId123"/>
    <p:sldId id="672" r:id="rId124"/>
    <p:sldId id="684" r:id="rId125"/>
    <p:sldId id="685" r:id="rId126"/>
    <p:sldId id="686" r:id="rId127"/>
    <p:sldId id="711" r:id="rId128"/>
    <p:sldId id="712" r:id="rId129"/>
    <p:sldId id="698" r:id="rId130"/>
    <p:sldId id="699" r:id="rId131"/>
    <p:sldId id="713" r:id="rId132"/>
    <p:sldId id="714" r:id="rId133"/>
    <p:sldId id="388" r:id="rId134"/>
    <p:sldId id="715" r:id="rId135"/>
    <p:sldId id="702" r:id="rId136"/>
    <p:sldId id="700" r:id="rId137"/>
    <p:sldId id="701" r:id="rId138"/>
    <p:sldId id="716" r:id="rId139"/>
    <p:sldId id="703" r:id="rId140"/>
    <p:sldId id="704" r:id="rId141"/>
    <p:sldId id="705" r:id="rId142"/>
    <p:sldId id="570" r:id="rId143"/>
    <p:sldId id="677" r:id="rId144"/>
    <p:sldId id="678" r:id="rId145"/>
    <p:sldId id="722" r:id="rId146"/>
    <p:sldId id="676" r:id="rId147"/>
    <p:sldId id="679" r:id="rId148"/>
    <p:sldId id="723" r:id="rId149"/>
    <p:sldId id="693" r:id="rId150"/>
    <p:sldId id="680" r:id="rId151"/>
    <p:sldId id="681" r:id="rId152"/>
    <p:sldId id="506" r:id="rId153"/>
    <p:sldId id="507" r:id="rId154"/>
    <p:sldId id="688" r:id="rId155"/>
    <p:sldId id="682" r:id="rId156"/>
    <p:sldId id="690" r:id="rId157"/>
    <p:sldId id="692" r:id="rId158"/>
    <p:sldId id="691" r:id="rId159"/>
    <p:sldId id="694" r:id="rId160"/>
    <p:sldId id="687" r:id="rId161"/>
    <p:sldId id="689" r:id="rId162"/>
    <p:sldId id="696" r:id="rId163"/>
    <p:sldId id="683" r:id="rId164"/>
    <p:sldId id="665" r:id="rId165"/>
    <p:sldId id="658" r:id="rId166"/>
    <p:sldId id="662" r:id="rId167"/>
    <p:sldId id="663" r:id="rId168"/>
    <p:sldId id="717" r:id="rId169"/>
    <p:sldId id="571" r:id="rId170"/>
    <p:sldId id="706" r:id="rId171"/>
    <p:sldId id="428" r:id="rId172"/>
    <p:sldId id="652" r:id="rId173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FFFF"/>
    <a:srgbClr val="F0906A"/>
    <a:srgbClr val="E4BCAA"/>
    <a:srgbClr val="FDF8ED"/>
    <a:srgbClr val="FFCC99"/>
    <a:srgbClr val="0C0600"/>
    <a:srgbClr val="3366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 autoAdjust="0"/>
    <p:restoredTop sz="94660"/>
  </p:normalViewPr>
  <p:slideViewPr>
    <p:cSldViewPr snapToObjects="1">
      <p:cViewPr>
        <p:scale>
          <a:sx n="66" d="100"/>
          <a:sy n="66" d="100"/>
        </p:scale>
        <p:origin x="-114" y="-294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68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7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.xml"/><Relationship Id="rId47" Type="http://schemas.openxmlformats.org/officeDocument/2006/relationships/slide" Target="slides/slide7.xml"/><Relationship Id="rId63" Type="http://schemas.openxmlformats.org/officeDocument/2006/relationships/slide" Target="slides/slide23.xml"/><Relationship Id="rId68" Type="http://schemas.openxmlformats.org/officeDocument/2006/relationships/slide" Target="slides/slide28.xml"/><Relationship Id="rId84" Type="http://schemas.openxmlformats.org/officeDocument/2006/relationships/slide" Target="slides/slide44.xml"/><Relationship Id="rId89" Type="http://schemas.openxmlformats.org/officeDocument/2006/relationships/slide" Target="slides/slide49.xml"/><Relationship Id="rId112" Type="http://schemas.openxmlformats.org/officeDocument/2006/relationships/slide" Target="slides/slide72.xml"/><Relationship Id="rId133" Type="http://schemas.openxmlformats.org/officeDocument/2006/relationships/slide" Target="slides/slide93.xml"/><Relationship Id="rId138" Type="http://schemas.openxmlformats.org/officeDocument/2006/relationships/slide" Target="slides/slide98.xml"/><Relationship Id="rId154" Type="http://schemas.openxmlformats.org/officeDocument/2006/relationships/slide" Target="slides/slide114.xml"/><Relationship Id="rId159" Type="http://schemas.openxmlformats.org/officeDocument/2006/relationships/slide" Target="slides/slide119.xml"/><Relationship Id="rId175" Type="http://schemas.openxmlformats.org/officeDocument/2006/relationships/presProps" Target="presProps.xml"/><Relationship Id="rId170" Type="http://schemas.openxmlformats.org/officeDocument/2006/relationships/slide" Target="slides/slide13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74" Type="http://schemas.openxmlformats.org/officeDocument/2006/relationships/slide" Target="slides/slide34.xml"/><Relationship Id="rId79" Type="http://schemas.openxmlformats.org/officeDocument/2006/relationships/slide" Target="slides/slide39.xml"/><Relationship Id="rId102" Type="http://schemas.openxmlformats.org/officeDocument/2006/relationships/slide" Target="slides/slide62.xml"/><Relationship Id="rId123" Type="http://schemas.openxmlformats.org/officeDocument/2006/relationships/slide" Target="slides/slide83.xml"/><Relationship Id="rId128" Type="http://schemas.openxmlformats.org/officeDocument/2006/relationships/slide" Target="slides/slide88.xml"/><Relationship Id="rId144" Type="http://schemas.openxmlformats.org/officeDocument/2006/relationships/slide" Target="slides/slide104.xml"/><Relationship Id="rId149" Type="http://schemas.openxmlformats.org/officeDocument/2006/relationships/slide" Target="slides/slide10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0.xml"/><Relationship Id="rId95" Type="http://schemas.openxmlformats.org/officeDocument/2006/relationships/slide" Target="slides/slide55.xml"/><Relationship Id="rId160" Type="http://schemas.openxmlformats.org/officeDocument/2006/relationships/slide" Target="slides/slide120.xml"/><Relationship Id="rId165" Type="http://schemas.openxmlformats.org/officeDocument/2006/relationships/slide" Target="slides/slide12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113" Type="http://schemas.openxmlformats.org/officeDocument/2006/relationships/slide" Target="slides/slide73.xml"/><Relationship Id="rId118" Type="http://schemas.openxmlformats.org/officeDocument/2006/relationships/slide" Target="slides/slide78.xml"/><Relationship Id="rId134" Type="http://schemas.openxmlformats.org/officeDocument/2006/relationships/slide" Target="slides/slide94.xml"/><Relationship Id="rId139" Type="http://schemas.openxmlformats.org/officeDocument/2006/relationships/slide" Target="slides/slide99.xml"/><Relationship Id="rId80" Type="http://schemas.openxmlformats.org/officeDocument/2006/relationships/slide" Target="slides/slide40.xml"/><Relationship Id="rId85" Type="http://schemas.openxmlformats.org/officeDocument/2006/relationships/slide" Target="slides/slide45.xml"/><Relationship Id="rId150" Type="http://schemas.openxmlformats.org/officeDocument/2006/relationships/slide" Target="slides/slide110.xml"/><Relationship Id="rId155" Type="http://schemas.openxmlformats.org/officeDocument/2006/relationships/slide" Target="slides/slide115.xml"/><Relationship Id="rId171" Type="http://schemas.openxmlformats.org/officeDocument/2006/relationships/slide" Target="slides/slide131.xml"/><Relationship Id="rId176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9.xml"/><Relationship Id="rId103" Type="http://schemas.openxmlformats.org/officeDocument/2006/relationships/slide" Target="slides/slide63.xml"/><Relationship Id="rId108" Type="http://schemas.openxmlformats.org/officeDocument/2006/relationships/slide" Target="slides/slide68.xml"/><Relationship Id="rId124" Type="http://schemas.openxmlformats.org/officeDocument/2006/relationships/slide" Target="slides/slide84.xml"/><Relationship Id="rId129" Type="http://schemas.openxmlformats.org/officeDocument/2006/relationships/slide" Target="slides/slide89.xml"/><Relationship Id="rId54" Type="http://schemas.openxmlformats.org/officeDocument/2006/relationships/slide" Target="slides/slide14.xml"/><Relationship Id="rId70" Type="http://schemas.openxmlformats.org/officeDocument/2006/relationships/slide" Target="slides/slide30.xml"/><Relationship Id="rId75" Type="http://schemas.openxmlformats.org/officeDocument/2006/relationships/slide" Target="slides/slide35.xml"/><Relationship Id="rId91" Type="http://schemas.openxmlformats.org/officeDocument/2006/relationships/slide" Target="slides/slide51.xml"/><Relationship Id="rId96" Type="http://schemas.openxmlformats.org/officeDocument/2006/relationships/slide" Target="slides/slide56.xml"/><Relationship Id="rId140" Type="http://schemas.openxmlformats.org/officeDocument/2006/relationships/slide" Target="slides/slide100.xml"/><Relationship Id="rId145" Type="http://schemas.openxmlformats.org/officeDocument/2006/relationships/slide" Target="slides/slide105.xml"/><Relationship Id="rId161" Type="http://schemas.openxmlformats.org/officeDocument/2006/relationships/slide" Target="slides/slide121.xml"/><Relationship Id="rId166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9.xml"/><Relationship Id="rId114" Type="http://schemas.openxmlformats.org/officeDocument/2006/relationships/slide" Target="slides/slide74.xml"/><Relationship Id="rId119" Type="http://schemas.openxmlformats.org/officeDocument/2006/relationships/slide" Target="slides/slide7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4.xml"/><Relationship Id="rId52" Type="http://schemas.openxmlformats.org/officeDocument/2006/relationships/slide" Target="slides/slide12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73" Type="http://schemas.openxmlformats.org/officeDocument/2006/relationships/slide" Target="slides/slide33.xml"/><Relationship Id="rId78" Type="http://schemas.openxmlformats.org/officeDocument/2006/relationships/slide" Target="slides/slide38.xml"/><Relationship Id="rId81" Type="http://schemas.openxmlformats.org/officeDocument/2006/relationships/slide" Target="slides/slide41.xml"/><Relationship Id="rId86" Type="http://schemas.openxmlformats.org/officeDocument/2006/relationships/slide" Target="slides/slide46.xml"/><Relationship Id="rId94" Type="http://schemas.openxmlformats.org/officeDocument/2006/relationships/slide" Target="slides/slide54.xml"/><Relationship Id="rId99" Type="http://schemas.openxmlformats.org/officeDocument/2006/relationships/slide" Target="slides/slide59.xml"/><Relationship Id="rId101" Type="http://schemas.openxmlformats.org/officeDocument/2006/relationships/slide" Target="slides/slide61.xml"/><Relationship Id="rId122" Type="http://schemas.openxmlformats.org/officeDocument/2006/relationships/slide" Target="slides/slide82.xml"/><Relationship Id="rId130" Type="http://schemas.openxmlformats.org/officeDocument/2006/relationships/slide" Target="slides/slide90.xml"/><Relationship Id="rId135" Type="http://schemas.openxmlformats.org/officeDocument/2006/relationships/slide" Target="slides/slide95.xml"/><Relationship Id="rId143" Type="http://schemas.openxmlformats.org/officeDocument/2006/relationships/slide" Target="slides/slide103.xml"/><Relationship Id="rId148" Type="http://schemas.openxmlformats.org/officeDocument/2006/relationships/slide" Target="slides/slide108.xml"/><Relationship Id="rId151" Type="http://schemas.openxmlformats.org/officeDocument/2006/relationships/slide" Target="slides/slide111.xml"/><Relationship Id="rId156" Type="http://schemas.openxmlformats.org/officeDocument/2006/relationships/slide" Target="slides/slide116.xml"/><Relationship Id="rId164" Type="http://schemas.openxmlformats.org/officeDocument/2006/relationships/slide" Target="slides/slide124.xml"/><Relationship Id="rId169" Type="http://schemas.openxmlformats.org/officeDocument/2006/relationships/slide" Target="slides/slide129.xml"/><Relationship Id="rId177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3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slide" Target="slides/slide36.xml"/><Relationship Id="rId97" Type="http://schemas.openxmlformats.org/officeDocument/2006/relationships/slide" Target="slides/slide57.xml"/><Relationship Id="rId104" Type="http://schemas.openxmlformats.org/officeDocument/2006/relationships/slide" Target="slides/slide64.xml"/><Relationship Id="rId120" Type="http://schemas.openxmlformats.org/officeDocument/2006/relationships/slide" Target="slides/slide80.xml"/><Relationship Id="rId125" Type="http://schemas.openxmlformats.org/officeDocument/2006/relationships/slide" Target="slides/slide85.xml"/><Relationship Id="rId141" Type="http://schemas.openxmlformats.org/officeDocument/2006/relationships/slide" Target="slides/slide101.xml"/><Relationship Id="rId146" Type="http://schemas.openxmlformats.org/officeDocument/2006/relationships/slide" Target="slides/slide106.xml"/><Relationship Id="rId167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1.xml"/><Relationship Id="rId92" Type="http://schemas.openxmlformats.org/officeDocument/2006/relationships/slide" Target="slides/slide52.xml"/><Relationship Id="rId162" Type="http://schemas.openxmlformats.org/officeDocument/2006/relationships/slide" Target="slides/slide12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5.xml"/><Relationship Id="rId66" Type="http://schemas.openxmlformats.org/officeDocument/2006/relationships/slide" Target="slides/slide26.xml"/><Relationship Id="rId87" Type="http://schemas.openxmlformats.org/officeDocument/2006/relationships/slide" Target="slides/slide47.xml"/><Relationship Id="rId110" Type="http://schemas.openxmlformats.org/officeDocument/2006/relationships/slide" Target="slides/slide70.xml"/><Relationship Id="rId115" Type="http://schemas.openxmlformats.org/officeDocument/2006/relationships/slide" Target="slides/slide75.xml"/><Relationship Id="rId131" Type="http://schemas.openxmlformats.org/officeDocument/2006/relationships/slide" Target="slides/slide91.xml"/><Relationship Id="rId136" Type="http://schemas.openxmlformats.org/officeDocument/2006/relationships/slide" Target="slides/slide96.xml"/><Relationship Id="rId157" Type="http://schemas.openxmlformats.org/officeDocument/2006/relationships/slide" Target="slides/slide117.xml"/><Relationship Id="rId178" Type="http://schemas.openxmlformats.org/officeDocument/2006/relationships/tableStyles" Target="tableStyles.xml"/><Relationship Id="rId61" Type="http://schemas.openxmlformats.org/officeDocument/2006/relationships/slide" Target="slides/slide21.xml"/><Relationship Id="rId82" Type="http://schemas.openxmlformats.org/officeDocument/2006/relationships/slide" Target="slides/slide42.xml"/><Relationship Id="rId152" Type="http://schemas.openxmlformats.org/officeDocument/2006/relationships/slide" Target="slides/slide112.xml"/><Relationship Id="rId173" Type="http://schemas.openxmlformats.org/officeDocument/2006/relationships/slide" Target="slides/slide1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6.xml"/><Relationship Id="rId77" Type="http://schemas.openxmlformats.org/officeDocument/2006/relationships/slide" Target="slides/slide37.xml"/><Relationship Id="rId100" Type="http://schemas.openxmlformats.org/officeDocument/2006/relationships/slide" Target="slides/slide60.xml"/><Relationship Id="rId105" Type="http://schemas.openxmlformats.org/officeDocument/2006/relationships/slide" Target="slides/slide65.xml"/><Relationship Id="rId126" Type="http://schemas.openxmlformats.org/officeDocument/2006/relationships/slide" Target="slides/slide86.xml"/><Relationship Id="rId147" Type="http://schemas.openxmlformats.org/officeDocument/2006/relationships/slide" Target="slides/slide107.xml"/><Relationship Id="rId168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1.xml"/><Relationship Id="rId72" Type="http://schemas.openxmlformats.org/officeDocument/2006/relationships/slide" Target="slides/slide32.xml"/><Relationship Id="rId93" Type="http://schemas.openxmlformats.org/officeDocument/2006/relationships/slide" Target="slides/slide53.xml"/><Relationship Id="rId98" Type="http://schemas.openxmlformats.org/officeDocument/2006/relationships/slide" Target="slides/slide58.xml"/><Relationship Id="rId121" Type="http://schemas.openxmlformats.org/officeDocument/2006/relationships/slide" Target="slides/slide81.xml"/><Relationship Id="rId142" Type="http://schemas.openxmlformats.org/officeDocument/2006/relationships/slide" Target="slides/slide102.xml"/><Relationship Id="rId163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6.xml"/><Relationship Id="rId67" Type="http://schemas.openxmlformats.org/officeDocument/2006/relationships/slide" Target="slides/slide27.xml"/><Relationship Id="rId116" Type="http://schemas.openxmlformats.org/officeDocument/2006/relationships/slide" Target="slides/slide76.xml"/><Relationship Id="rId137" Type="http://schemas.openxmlformats.org/officeDocument/2006/relationships/slide" Target="slides/slide97.xml"/><Relationship Id="rId158" Type="http://schemas.openxmlformats.org/officeDocument/2006/relationships/slide" Target="slides/slide11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.xml"/><Relationship Id="rId62" Type="http://schemas.openxmlformats.org/officeDocument/2006/relationships/slide" Target="slides/slide22.xml"/><Relationship Id="rId83" Type="http://schemas.openxmlformats.org/officeDocument/2006/relationships/slide" Target="slides/slide43.xml"/><Relationship Id="rId88" Type="http://schemas.openxmlformats.org/officeDocument/2006/relationships/slide" Target="slides/slide48.xml"/><Relationship Id="rId111" Type="http://schemas.openxmlformats.org/officeDocument/2006/relationships/slide" Target="slides/slide71.xml"/><Relationship Id="rId132" Type="http://schemas.openxmlformats.org/officeDocument/2006/relationships/slide" Target="slides/slide92.xml"/><Relationship Id="rId153" Type="http://schemas.openxmlformats.org/officeDocument/2006/relationships/slide" Target="slides/slide113.xml"/><Relationship Id="rId174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7.xml"/><Relationship Id="rId106" Type="http://schemas.openxmlformats.org/officeDocument/2006/relationships/slide" Target="slides/slide66.xml"/><Relationship Id="rId127" Type="http://schemas.openxmlformats.org/officeDocument/2006/relationships/slide" Target="slides/slide8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CD333E55-A5FC-4E40-BD00-F46BBB889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C1F7E-C2AC-4519-9401-D71A1BD3E6D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ECEF4-85D0-47DB-BBBF-33E868CA5F2F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A2AF-6405-48F2-B106-5DBCBB9A4EB3}" type="slidenum">
              <a:rPr lang="en-US" smtClean="0"/>
              <a:pPr/>
              <a:t>113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BD196A-18CC-46F2-8860-1591DA7D4948}" type="slidenum">
              <a:rPr lang="en-US" smtClean="0"/>
              <a:pPr/>
              <a:t>114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73F68-F2CD-4BF3-8276-04B31EEEED79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C6D2E-7EAD-436E-8947-5D5E6A2ED8FE}" type="slidenum">
              <a:rPr lang="en-US" b="1">
                <a:solidFill>
                  <a:prstClr val="black"/>
                </a:solidFill>
                <a:latin typeface="Verdana" pitchFamily="34" charset="0"/>
              </a:rPr>
              <a:pPr/>
              <a:t>129</a:t>
            </a:fld>
            <a:endParaRPr lang="en-US" b="1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FC1F7E-C2AC-4519-9401-D71A1BD3E6DF}" type="slidenum">
              <a:rPr kumimoji="1"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kumimoji="1"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F6A88-5B2A-46A8-8343-3E917BA0E71A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72448-B63E-4337-9F97-C51F1AC21656}" type="slidenum">
              <a:rPr lang="en-US" smtClean="0"/>
              <a:pPr/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460406-D23F-4D7F-88B7-3BAD5822E637}" type="slidenum">
              <a:rPr kumimoji="1"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kumimoji="1"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62464-ADAD-468D-AFC0-F67C60206472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D49D9-43DA-4F1B-A226-BA9FC4614BB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D6E0E-8BC7-4397-ACB1-7CE8BAAC46E6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FF811-FBB2-4368-B174-8B8120923817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E1A3D-52E2-4341-818F-66D910877530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CE8CF-0A96-4BD0-802B-170B8EE58AA4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84F47-C73E-4C24-B6D8-D11C71DBF5B6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D739A6-3E9E-4C4E-BF77-F5E2E9FCA845}" type="slidenum">
              <a:rPr kumimoji="0" lang="en-US" sz="1200">
                <a:solidFill>
                  <a:prstClr val="black"/>
                </a:solidFill>
                <a:latin typeface="Verdana" pitchFamily="34" charset="0"/>
              </a:rPr>
              <a:pPr algn="r"/>
              <a:t>5</a:t>
            </a:fld>
            <a:endParaRPr kumimoji="0"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F2D4C-EDC1-406B-9922-0BE1EB561EC2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D739A6-3E9E-4C4E-BF77-F5E2E9FCA845}" type="slidenum">
              <a:rPr kumimoji="0" lang="en-US" sz="1200">
                <a:solidFill>
                  <a:prstClr val="black"/>
                </a:solidFill>
                <a:latin typeface="Verdana" pitchFamily="34" charset="0"/>
              </a:rPr>
              <a:pPr algn="r"/>
              <a:t>6</a:t>
            </a:fld>
            <a:endParaRPr kumimoji="0"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76777-FD99-4382-ACAB-276610A780EF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5686E-F7D8-4AAE-BE27-6202FFCEF74E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CAE7F-76E8-432E-BA08-5173A5DE7C6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7426C-75ED-4841-9AED-70FB9FCD4042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kumimoji="1"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kumimoji="1"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C71E5-E6B3-49D6-AF3B-BF4D4C68ED03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A660BF-1A96-49CD-B558-E92549E93F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A660BF-1A96-49CD-B558-E92549E93F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A660BF-1A96-49CD-B558-E92549E93F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A660BF-1A96-49CD-B558-E92549E93F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C6D2E-7EAD-436E-8947-5D5E6A2ED8FE}" type="slidenum">
              <a:rPr lang="en-US" b="1">
                <a:solidFill>
                  <a:prstClr val="black"/>
                </a:solidFill>
                <a:latin typeface="Verdana" pitchFamily="34" charset="0"/>
              </a:rPr>
              <a:pPr/>
              <a:t>89</a:t>
            </a:fld>
            <a:endParaRPr lang="en-US" b="1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E86DF-BA52-41BD-A2DA-8B55CD7BC564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23A284-22B7-4690-981A-676BCE09C18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23F31F-2A93-4544-9BD8-1CDD37FDE821}" type="slidenum">
              <a:rPr lang="en-US">
                <a:solidFill>
                  <a:srgbClr val="1F497D"/>
                </a:solidFill>
              </a:rPr>
              <a:pPr/>
              <a:t>92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4EDD7-37FD-4593-962E-D8FF8DC912B6}" type="slidenum">
              <a:rPr lang="en-US">
                <a:solidFill>
                  <a:srgbClr val="1F497D"/>
                </a:solidFill>
              </a:rPr>
              <a:pPr/>
              <a:t>93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5EF71-6990-4B1F-B37F-5D853BBABB83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95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FE813B3-5454-43F5-A941-45848CE9D15A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6E790D0-CBA6-41BF-A726-597DADCC9F23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2A6233-0851-41C5-9C81-8823D0AC8BB7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8ED3A-9076-4FB8-84C4-F217BCA6C516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502A3-A029-4D12-B53E-561965B38D8F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A2E64-EBAD-4333-9F82-2048918EFE4C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376AEC-8876-4380-9FBB-59901D8E6EDC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AE6F5A-71BB-4F14-8E51-70A04BFA9605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3A4EEA3-E07D-4744-9B5A-C4731CE40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05ADD-F7EE-4B24-8935-79B0D933E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1A263-8696-4120-8E34-31AC30301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31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0968949-F26E-4FD3-B5FF-0094FCD8D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9F6E3-713E-4B87-8119-4C9F2393B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1B4F-F6BE-4850-ABA3-0209DD9ED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1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F98D3-055F-4F7A-816E-A67B7AF65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B4053-0268-4BED-AFA8-B24A2F1B9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FFC9E-E473-4654-A49E-110585695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EF6D5-59AF-4FCC-A48C-6AD3EE4C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DF6F8-3902-4E18-BD18-376975798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13314-D0BF-44C6-A2EB-647013B29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CDA83-03A7-4B67-8C32-E1ACFFC57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DD929-0040-464F-849E-E3FD26CC9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905E-E538-40BE-ABE0-968B9AEC5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0CC7D66-C99A-479A-B4C1-73171A10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3A4EEA3-E07D-4744-9B5A-C4731CE40C1C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3A13314-D0BF-44C6-A2EB-647013B2927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ABC2477-F500-4A4A-B99A-45593ADEB0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6AED90-4EC3-46E9-B3A1-F0B314F4C6C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631F94F-C56B-4A04-83A6-960A09EB383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7134EEE-E455-4040-8248-D94BDCBEE30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51023AE-320B-4888-845B-D8EEA6718B9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72823C2-4ECB-421F-90C8-0090177D063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04233-2E17-4246-BF26-6ABAA2EF7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193F7A0-CCF7-4F20-8B85-3D360D32004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1D05ADD-F7EE-4B24-8935-79B0D933E77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111A263-8696-4120-8E34-31AC303010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AE6C-FE57-474B-B05F-AD78B046F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63268BE-3D6C-4111-847F-DF9ECCEF2D79}" type="slidenum">
              <a:rPr lang="en-US" sz="1400" b="1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309785-2B3E-4E3C-A602-084399FB83F2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5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1FBB2C-5BA9-4F47-8CB2-231E6644570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9CC1C3-2E64-4B08-943E-296C310DBFDC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525381C-BCDD-4924-AF49-EC98E94CEA2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35E46B6-067B-4D29-AB90-51BE76A9CF1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B3A9-1626-4F4C-BFBC-D9C41E824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7BB84F-AB58-46B2-8FCC-92D92E58E243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10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29198CB-8CE1-49A1-862B-3F2D1B9838C4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89598-9D50-4BAE-9D4B-597A77C3455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99E545-5F10-4072-9971-094604D52C1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DC6956-A68F-4DA2-A04B-F1D43BBB8EB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63268BE-3D6C-4111-847F-DF9ECCEF2D79}" type="slidenum">
              <a:rPr lang="en-US" sz="1400" b="1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309785-2B3E-4E3C-A602-084399FB83F2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1FBB2C-5BA9-4F47-8CB2-231E6644570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9CC1C3-2E64-4B08-943E-296C310DBFDC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525381C-BCDD-4924-AF49-EC98E94CEA2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3958-67A9-41AE-A99F-3DEA2419C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35E46B6-067B-4D29-AB90-51BE76A9CF1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7BB84F-AB58-46B2-8FCC-92D92E58E243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29198CB-8CE1-49A1-862B-3F2D1B9838C4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89598-9D50-4BAE-9D4B-597A77C3455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99E545-5F10-4072-9971-094604D52C1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DC6956-A68F-4DA2-A04B-F1D43BBB8EB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BDAE-A6DC-492A-AE90-8A29737C4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736AE-CE8C-44B1-9EA9-3F35E06B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2748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48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4DFD15-8989-4141-A0AB-666708F2929D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9DEA91-A369-463F-AF48-9029FEE60D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C2477-F500-4A4A-B99A-45593ADEB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B326-403E-4DE5-82B1-7EFA9763B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1CF398-7CC3-4DB8-B325-5CA1C697208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C229847-2B37-4FE8-9A76-E6BC1AFEC08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3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3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83BB5B9-795A-4367-A86A-A46474DA644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0E86AC1-FE4B-4ABF-B693-6C38DBE1D3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4F8D4E7-4052-4B92-BFD4-8F458815DDD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4AB8308-B735-41E3-BAFE-0DAA613B787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EE5CD1-ED50-4F59-ABE3-CA32AA522B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6BE303-E7A9-4002-9219-A5E6D8792B3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09D8EA-8C67-4301-A2E0-55586211143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D18B-AE0C-446C-9D93-96E795AD6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8FF33-451F-45F0-ACF6-40E7C5F28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03774-7C71-40B8-A377-37D4B686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3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3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A0D07-4F2B-4528-B8FF-BC432395A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3886200"/>
            <a:ext cx="771525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124450"/>
            <a:ext cx="771525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368171" y="6355080"/>
            <a:ext cx="13716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BC069F-D0CF-41A8-8725-30777789BE9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7984" y="3648075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8700" y="5048250"/>
            <a:ext cx="8229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7984" y="3648075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28700" y="5048250"/>
            <a:ext cx="257175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3D5BFF1-F5DF-49DA-A837-7FB022A5B64C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92583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971800"/>
            <a:ext cx="771525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7325" y="4267200"/>
            <a:ext cx="7629525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3579" y="6355080"/>
            <a:ext cx="1711071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D3788-18A7-4EE0-B3B8-02FD7FBAA44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2819400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0" y="2819400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4451987-2094-49D3-B0AE-B7C3838D3CF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11223" y="1216152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285875"/>
            <a:ext cx="4545212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9244" y="1295400"/>
            <a:ext cx="4546997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176DAA1-CFA6-4352-9F8C-80A6925D9344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4350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29225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00921A4-3A63-4E5D-8BD9-E89E0687EA58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07074-3533-49F4-A715-9BF2678D9C4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175" y="304800"/>
            <a:ext cx="2828925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15175" y="1219203"/>
            <a:ext cx="2828925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F96666-288F-4C38-8AC0-C191744EDBA5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32916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42900" y="304800"/>
            <a:ext cx="6429375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70292-C98D-43F6-BF52-000A08BE9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0856"/>
            <a:ext cx="92583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350" y="1905000"/>
            <a:ext cx="92583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219200"/>
            <a:ext cx="92583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36B3976-9966-4CCB-8AA6-CCA2FAFA264B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350" y="500856"/>
            <a:ext cx="2057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737D7ED-6BD5-409E-9A9C-070D3C0B9A9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71"/>
            <a:ext cx="2314575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71"/>
            <a:ext cx="6772275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F776E3-49DE-4C1C-B669-264CF28E6F10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449068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3886200"/>
            <a:ext cx="771525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124450"/>
            <a:ext cx="771525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368171" y="6355080"/>
            <a:ext cx="13716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BC069F-D0CF-41A8-8725-30777789BE9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7984" y="3648075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8700" y="5048250"/>
            <a:ext cx="8229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7984" y="3648075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28700" y="5048250"/>
            <a:ext cx="257175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3D5BFF1-F5DF-49DA-A837-7FB022A5B64C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92583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971800"/>
            <a:ext cx="771525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7325" y="4267200"/>
            <a:ext cx="7629525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3579" y="6355080"/>
            <a:ext cx="1711071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D3788-18A7-4EE0-B3B8-02FD7FBAA44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2819400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0" y="2819400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4451987-2094-49D3-B0AE-B7C3838D3CF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11223" y="1216152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285875"/>
            <a:ext cx="4545212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9242" y="1295400"/>
            <a:ext cx="4546997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176DAA1-CFA6-4352-9F8C-80A6925D9344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4350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29225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00921A4-3A63-4E5D-8BD9-E89E0687EA58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07074-3533-49F4-A715-9BF2678D9C4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C548D-DB72-4A6B-8882-3A8A1C584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175" y="304800"/>
            <a:ext cx="2828925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15175" y="1219203"/>
            <a:ext cx="2828925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F96666-288F-4C38-8AC0-C191744EDBA5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32916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42900" y="304800"/>
            <a:ext cx="6429375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0856"/>
            <a:ext cx="92583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350" y="1905000"/>
            <a:ext cx="92583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219200"/>
            <a:ext cx="92583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36B3976-9966-4CCB-8AA6-CCA2FAFA264B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350" y="500856"/>
            <a:ext cx="2057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737D7ED-6BD5-409E-9A9C-070D3C0B9A9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9"/>
            <a:ext cx="2314575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9"/>
            <a:ext cx="6772275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F776E3-49DE-4C1C-B669-264CF28E6F10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449068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7CAAC-DD40-4C93-AB85-2970F32C9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4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612910D-9473-4D89-8A70-9B03F34C40C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09B208-6EBB-42A6-8D18-BD0322033CB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D0A4DA9-5A5F-46B7-A7A0-4417596093F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C6274AC-05B5-413E-8C5E-81F3D1002BF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9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9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2C362A6-DA2F-4294-8D7D-C78D2B2BDA7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D3D6C-EABA-4017-A107-4FEDC9680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FEEF6D1-5C0E-48F6-AD32-38995EB521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232C42C-A7F4-4499-9C82-ADA350C4768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4049B9-327B-4E3E-82FC-02AC452EA2E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346FBB3-55BD-473D-B059-0275D9F65DC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985A21-2A3C-453A-A881-C288E8AA1E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602EC4C-C90E-492F-BB27-C59DDAB2CFA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2605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5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FF01EAD-CC91-4370-86C6-66F3398C1F1A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BF97F3E-4F31-4E3B-A0B8-7ADF69562D3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33D13E-2BBE-411D-ADDD-BB0B6C5D2B6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3381F47-3D91-4E98-B3D7-4540D35BC54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6C03-8E69-47FC-B859-F78D7CEFF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088DEA-06FE-4DB0-9E1E-EF2A28DCE75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044402D-29BC-4ECB-97F2-A6F4AE86226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027E96-4B11-4CA1-902A-2F5F26C969B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2EB1786-524D-4391-AD1B-38AD68839E5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077A859-A931-48C9-B865-95335B87E8E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A48FCA4-4F49-496D-BA0A-8E3E60587ED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8A9C28-E6F6-4573-AC25-8CFB082A3E2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3A4EEA3-E07D-4744-9B5A-C4731CE40C1C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3A13314-D0BF-44C6-A2EB-647013B2927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ABC2477-F500-4A4A-B99A-45593ADEB0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ED90-4EC3-46E9-B3A1-F0B314F4C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1771-194E-4856-9E68-EF858493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6AED90-4EC3-46E9-B3A1-F0B314F4C6C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631F94F-C56B-4A04-83A6-960A09EB383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7134EEE-E455-4040-8248-D94BDCBEE30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51023AE-320B-4888-845B-D8EEA6718B9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72823C2-4ECB-421F-90C8-0090177D063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193F7A0-CCF7-4F20-8B85-3D360D32004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1D05ADD-F7EE-4B24-8935-79B0D933E77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111A263-8696-4120-8E34-31AC303010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46E8-6070-4B07-B84A-E17704469B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F28C0-CEC4-4CCF-8174-78377839D3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C80D8-9B0A-4D0A-888A-8E98CE8B6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4D19-ED2F-4558-8127-96C3741E22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B850-ADF2-4CCD-A9B3-0EFB2E4078E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7D4E5-8933-4CC2-8D9A-63C2C238A14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6C64B-A99B-44D9-882F-C4218129229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1AAA-5851-48C5-A310-7C11C433DD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677F-588C-4760-860B-3B28038724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F7EE-8FDA-4F48-A658-8E251EE0378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B6BC-C898-4EB8-B91E-6A2A739D6D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2494-C641-4025-A092-27CC4E7E24B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en-US" sz="2000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4A954-EA43-463E-AB46-40ED2D164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575FF-6B9F-41FB-982F-D0F2B1D48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3886200"/>
            <a:ext cx="771525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124450"/>
            <a:ext cx="771525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368171" y="6355080"/>
            <a:ext cx="1371600" cy="365760"/>
          </a:xfrm>
        </p:spPr>
        <p:txBody>
          <a:bodyPr/>
          <a:lstStyle/>
          <a:p>
            <a:pPr>
              <a:defRPr/>
            </a:pPr>
            <a:fld id="{2EBC069F-D0CF-41A8-8725-30777789BE9E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7984" y="3648075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8700" y="5048250"/>
            <a:ext cx="8229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7984" y="3648075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28700" y="5048250"/>
            <a:ext cx="257175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5BFF1-F5DF-49DA-A837-7FB022A5B64C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92583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971800"/>
            <a:ext cx="771525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7325" y="4267200"/>
            <a:ext cx="7629525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0900" y="6355080"/>
            <a:ext cx="2571750" cy="36576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0979" y="6355080"/>
            <a:ext cx="3909060" cy="36576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3579" y="6355080"/>
            <a:ext cx="1711071" cy="365760"/>
          </a:xfrm>
        </p:spPr>
        <p:txBody>
          <a:bodyPr/>
          <a:lstStyle/>
          <a:p>
            <a:pPr>
              <a:defRPr/>
            </a:pPr>
            <a:fld id="{406D3788-18A7-4EE0-B3B8-02FD7FBAA445}" type="slidenum">
              <a:rPr lang="en-US" smtClean="0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700" y="2819400"/>
            <a:ext cx="8229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0" y="2819400"/>
            <a:ext cx="257175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51987-2094-49D3-B0AE-B7C3838D3CF9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14350" y="1219200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11223" y="1216152"/>
            <a:ext cx="454685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285875"/>
            <a:ext cx="4545212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9226" y="1295400"/>
            <a:ext cx="4546997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6DAA1-CFA6-4352-9F8C-80A6925D9344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4350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29225" y="2133600"/>
            <a:ext cx="4543425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921A4-3A63-4E5D-8BD9-E89E0687EA58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07074-3533-49F4-A715-9BF2678D9C43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175" y="304800"/>
            <a:ext cx="2828925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15175" y="1219201"/>
            <a:ext cx="2828925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96666-288F-4C38-8AC0-C191744EDBA5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32916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42900" y="304800"/>
            <a:ext cx="6429375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0856"/>
            <a:ext cx="92583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350" y="1905000"/>
            <a:ext cx="92583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219200"/>
            <a:ext cx="92583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B3976-9966-4CCB-8AA6-CCA2FAFA264B}" type="slidenum">
              <a:rPr lang="en-US" smtClean="0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350" y="500856"/>
            <a:ext cx="2057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7D7ED-6BD5-409E-9A9C-070D3C0B9A99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4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76" y="274684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93779-6AB7-44C2-A72A-6C5288B6E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776E3-49DE-4C1C-B669-264CF28E6F10}" type="slidenum">
              <a:rPr lang="en-US" smtClean="0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449068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B128B-82E2-4B13-ABE2-4284BC539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88F91-6DA6-4C6B-95D8-C0480D2BF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EE471-453F-4831-9692-EC1CFD56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666DA-D6E8-4025-9A01-D965BEEA1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82A0-BE7D-4EF8-8FDC-1001F6A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1F94F-C56B-4A04-83A6-960A09EB3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0FBA8-1F92-4DD2-BCE2-EF58A902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623B7-B7E1-433B-98FA-C125BEE2D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096A-BEAF-4A6E-B436-A284645B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DA14D-F897-4EC7-8DE2-8080DA203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382E-56D0-4D8A-9F53-4CB04D160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7F7AB-2833-4B69-A993-EC96E39A7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95F37-A3F2-4CBB-85C4-DD6641C24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38F6-354F-40E3-AAA2-F18761951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69FE2-1E36-4C75-ADBE-5B8C654F5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29F1-6A0C-4F92-8427-5B8D67EB7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34EEE-E455-4040-8248-D94BDCBEE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F9B5-FF34-4BD6-AD68-F8AF95A97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76BD-900F-4ADE-9B2E-AD0E36A4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0FE6-CDA0-457A-B67D-D3FE85BEA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B41E-B07E-4004-A5F7-34283523E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16945-9B05-48A8-ABBD-015754A2D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7D7E-9EB8-4F26-85B7-FD277DFD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3282-558F-46CE-BB5F-CA8FFDAB6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2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23AE-320B-4888-845B-D8EEA6718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5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5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823C2-4ECB-421F-90C8-0090177D0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B95F37-A3F2-4CBB-85C4-DD6641C24B6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3F7A0-CCF7-4F20-8B85-3D360D320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0D438F6-354F-40E3-AAA2-F18761951A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C69FE2-1E36-4C75-ADBE-5B8C654F541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A3E29F1-6A0C-4F92-8427-5B8D67EB7F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57EF9B5-FF34-4BD6-AD68-F8AF95A975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24976BD-900F-4ADE-9B2E-AD0E36A45D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5B0FE6-CDA0-457A-B67D-D3FE85BEA4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65FB41E-B07E-4004-A5F7-34283523E2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B16945-9B05-48A8-ABBD-015754A2D1C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BF27D7E-9EB8-4F26-85B7-FD277DFD4D2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6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AEA3282-558F-46CE-BB5F-CA8FFDAB66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4B4EA6C-C4B1-449E-A69B-42A666C7F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30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30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30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130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13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13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>
                <a:latin typeface="+mn-lt"/>
              </a:defRPr>
            </a:lvl1pPr>
          </a:lstStyle>
          <a:p>
            <a:pPr>
              <a:defRPr/>
            </a:pPr>
            <a:fld id="{2B0134A0-4014-47BB-91AE-826CA34CD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4B4EA6C-C4B1-449E-A69B-42A666C7F245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31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B5D4A835-BBA1-4914-9A01-B0ABCA39FBFA}" type="slidenum">
              <a:rPr lang="en-US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B5D4A835-BBA1-4914-9A01-B0ABCA39FBFA}" type="slidenum">
              <a:rPr lang="en-US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738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95595FA-EE4E-42E4-B54D-F8C98A7F3D9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15BEB72-C708-4A26-955E-103C81BF6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14350" y="152400"/>
            <a:ext cx="92583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14350" y="1219200"/>
            <a:ext cx="92583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00900" y="6356350"/>
            <a:ext cx="257517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260979" y="6356350"/>
            <a:ext cx="394335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89229" y="6356350"/>
            <a:ext cx="222885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0459EDD-2067-47DA-AD55-3E684F22CC01}" type="slidenum">
              <a:rPr lang="en-US" b="1" kern="1200" smtClean="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514350" y="1143000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83434" y="6459972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14350" y="152400"/>
            <a:ext cx="92583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14350" y="1219200"/>
            <a:ext cx="92583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00900" y="6356350"/>
            <a:ext cx="257517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260979" y="6356350"/>
            <a:ext cx="394335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89229" y="6356350"/>
            <a:ext cx="222885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0459EDD-2067-47DA-AD55-3E684F22CC01}" type="slidenum">
              <a:rPr lang="en-US" b="1" kern="1200" smtClean="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514350" y="1143000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83433" y="6459971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D28E9EB-CDA3-4C7B-94DF-38E1203EAA8F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953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3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4E51CF2F-D22D-4683-9BA9-3BC18CFC261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4B4EA6C-C4B1-449E-A69B-42A666C7F245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31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21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>
              <a:defRPr/>
            </a:pPr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94F3BF50-D745-4A75-B78A-EA591BF9B2B8}" type="slidenum">
              <a:rPr kumimoji="0"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kumimoji="0"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kumimoji="0"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939440A2-7CCC-4B1A-9964-9CE9B82CB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14350" y="152400"/>
            <a:ext cx="92583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14350" y="1219200"/>
            <a:ext cx="92583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00900" y="6356350"/>
            <a:ext cx="257517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b="1">
              <a:solidFill>
                <a:srgbClr val="464653"/>
              </a:solidFill>
              <a:latin typeface="Verdan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260979" y="6356350"/>
            <a:ext cx="394335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b="1">
              <a:solidFill>
                <a:srgbClr val="464653"/>
              </a:solidFill>
              <a:latin typeface="Verdana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89229" y="6356350"/>
            <a:ext cx="222885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459EDD-2067-47DA-AD55-3E684F22CC01}" type="slidenum">
              <a:rPr lang="en-US" b="1" smtClean="0">
                <a:solidFill>
                  <a:srgbClr val="464653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 b="1">
              <a:solidFill>
                <a:srgbClr val="464653"/>
              </a:solidFill>
              <a:latin typeface="Verdana" pitchFamily="34" charset="0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514350" y="6353175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514350" y="1143000"/>
            <a:ext cx="92583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83416" y="6459956"/>
            <a:ext cx="190849" cy="1353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600" b="1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CF977B-BFA1-49AA-A26F-F726B5A4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6B5AB0F-ABC1-4FD0-AEC5-0EB51FB48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36B5AB0F-ABC1-4FD0-AEC5-0EB51FB48804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39623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9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1/hi/sci/tech/2983300.stm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7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8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9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9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7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8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8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1/hi/sci/tech/2981756.stm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chauvet.html#title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www.d.umn.edu/cla/faculty/troufs/anth1602/pcchauvet.html#title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en.wikipedia.org/wiki/Main_Page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www.csj.org.uk/caminodelnorte.htm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1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slowpainting.wordpress.com/2009/02/04/the-art-instinc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www.conceptgroen.nl/projecten/sphinx-egypt.html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2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2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1/hi/sci/tech/2909803.stm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0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1602/PowerPoint/pcpp-21/pc-21.ppt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ice_man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727665.s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hegist.smithsonianmag.com/archives/date/2007/06/page/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ananova.com/news/story/sm_773753.htmlhttp:/www.ananova.com/news/story/sm_773753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11164518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4674866.s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4674866.s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europe/4409512.s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099422.s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6/10/31/earliesteuropeans_arc.html?category=archaeology&amp;\1guid=2006103112000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#titl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en.wikipedia.org/wiki/Canine_fossa" TargetMode="Externa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ectingdesign.com/earlyman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obbit.html#alienfromearth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geographic.com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45.png"/><Relationship Id="rId4" Type="http://schemas.openxmlformats.org/officeDocument/2006/relationships/hyperlink" Target="http://news.nationalgeographic.com/news/2004/10/photogalleries/homo_floresiensis_1/photo4.html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9/11/091119101034.ht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9/11/091119101034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9/11/091119101034.ht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5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news.bbc.co.uk/2/hi/science/nature/7049597.stm" TargetMode="External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7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6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5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5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5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5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news.bbc.co.uk/2/hi/science/nature/7049597.stm" TargetMode="External"/><Relationship Id="rId1" Type="http://schemas.openxmlformats.org/officeDocument/2006/relationships/slideLayout" Target="../slideLayouts/slideLayout5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25.xml"/><Relationship Id="rId4" Type="http://schemas.openxmlformats.org/officeDocument/2006/relationships/hyperlink" Target="http://lithiccastinglab.com/gallery-pages/cloviswheredidcomefrompage2.htm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2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5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4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4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tlemoon.com/paleo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36.xml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9" descr="Turn81306a"/>
          <p:cNvPicPr>
            <a:picLocks noChangeAspect="1" noChangeArrowheads="1"/>
          </p:cNvPicPr>
          <p:nvPr/>
        </p:nvPicPr>
        <p:blipFill>
          <a:blip r:embed="rId3" cstate="print">
            <a:lum bright="-12000" contrast="3000"/>
          </a:blip>
          <a:srcRect/>
          <a:stretch>
            <a:fillRect/>
          </a:stretch>
        </p:blipFill>
        <p:spPr bwMode="auto">
          <a:xfrm>
            <a:off x="1714526" y="762000"/>
            <a:ext cx="681037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1030"/>
          <p:cNvSpPr txBox="1">
            <a:spLocks noChangeArrowheads="1"/>
          </p:cNvSpPr>
          <p:nvPr/>
        </p:nvSpPr>
        <p:spPr bwMode="auto">
          <a:xfrm>
            <a:off x="1028700" y="2743200"/>
            <a:ext cx="8401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lang="en-US" sz="4400" b="1" dirty="0" smtClean="0">
                <a:solidFill>
                  <a:schemeClr val="bg1"/>
                </a:solidFill>
                <a:latin typeface="Verdana" pitchFamily="34" charset="0"/>
              </a:rPr>
              <a:t>Moderns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  <a:p>
            <a:pPr algn="ctr"/>
            <a:r>
              <a:rPr kumimoji="0" lang="en-US" sz="2000" b="1" i="1" dirty="0">
                <a:solidFill>
                  <a:schemeClr val="bg1"/>
                </a:solidFill>
                <a:latin typeface="Verdana" pitchFamily="34" charset="0"/>
              </a:rPr>
              <a:t>Homo sapiens </a:t>
            </a:r>
            <a:r>
              <a:rPr kumimoji="0" lang="en-US" sz="2000" b="1" i="1" dirty="0" err="1">
                <a:solidFill>
                  <a:schemeClr val="bg1"/>
                </a:solidFill>
                <a:latin typeface="Verdana" pitchFamily="34" charset="0"/>
              </a:rPr>
              <a:t>sapiens</a:t>
            </a:r>
            <a:endParaRPr lang="en-US" sz="28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5780" name="Rectangle 1031"/>
          <p:cNvSpPr>
            <a:spLocks noChangeArrowheads="1"/>
          </p:cNvSpPr>
          <p:nvPr/>
        </p:nvSpPr>
        <p:spPr bwMode="auto">
          <a:xfrm>
            <a:off x="1562126" y="6324600"/>
            <a:ext cx="7191375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5782" name="Text Box 1034"/>
          <p:cNvSpPr txBox="1">
            <a:spLocks noChangeArrowheads="1"/>
          </p:cNvSpPr>
          <p:nvPr/>
        </p:nvSpPr>
        <p:spPr bwMode="auto">
          <a:xfrm>
            <a:off x="1347788" y="51816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kumimoji="0" lang="en-US" sz="2000" b="1" i="1" dirty="0" smtClean="0">
                <a:solidFill>
                  <a:schemeClr val="bg1"/>
                </a:solidFill>
              </a:rPr>
              <a:t>Cro-Magnon  </a:t>
            </a:r>
            <a:r>
              <a:rPr kumimoji="0" lang="en-US" sz="20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kumimoji="0" lang="en-US" sz="1600" b="1" dirty="0">
                <a:solidFill>
                  <a:schemeClr val="bg1"/>
                </a:solidFill>
              </a:rPr>
              <a:t>(France)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603085" y="6327049"/>
            <a:ext cx="3055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</a:t>
            </a:r>
            <a:r>
              <a:rPr lang="en-US" sz="1200" i="1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Humans (10</a:t>
            </a:r>
            <a:r>
              <a:rPr lang="en-US" sz="1200" i="1" kern="1200" baseline="30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Ed.), 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297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42786" y="5929086"/>
            <a:ext cx="77724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Prehistoric Cultures</a:t>
            </a:r>
            <a:br>
              <a:rPr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Tim Roufs’ section </a:t>
            </a:r>
            <a:r>
              <a:rPr lang="en-US" sz="1200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©</a:t>
            </a:r>
            <a:r>
              <a:rPr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97608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419934" y="6339160"/>
            <a:ext cx="3413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FF0000"/>
                </a:solidFill>
                <a:hlinkClick r:id="rId4"/>
              </a:rPr>
              <a:t>http://news.bbc.co.uk/1/hi/sci/tech/2983300.stm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4996" name="Oval 4"/>
          <p:cNvSpPr>
            <a:spLocks noChangeArrowheads="1"/>
          </p:cNvSpPr>
          <p:nvPr/>
        </p:nvSpPr>
        <p:spPr bwMode="auto">
          <a:xfrm>
            <a:off x="3197225" y="2336841"/>
            <a:ext cx="3394076" cy="37737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9214" y="6248202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302</a:t>
            </a:r>
          </a:p>
        </p:txBody>
      </p:sp>
      <p:pic>
        <p:nvPicPr>
          <p:cNvPr id="5" name="Picture 4" descr="121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2238911"/>
            <a:ext cx="8743950" cy="279029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0075" y="5892798"/>
            <a:ext cx="9086850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Magdalenian Spear-thrower (atlatl).  Note the carving.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2713996" y="5653010"/>
            <a:ext cx="4293163" cy="5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Magdalenian bone artifact.</a:t>
            </a:r>
          </a:p>
        </p:txBody>
      </p:sp>
      <p:pic>
        <p:nvPicPr>
          <p:cNvPr id="133123" name="Picture 5" descr="Turn81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486" y="2517775"/>
            <a:ext cx="8227814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15028" y="6335515"/>
            <a:ext cx="58385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Ed.), </a:t>
            </a:r>
            <a:r>
              <a:rPr lang="en-US" sz="12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292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348587" y="6335517"/>
            <a:ext cx="6615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Braidwood,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Prehistoric Men 2</a:t>
            </a:r>
            <a:r>
              <a:rPr lang="en-US" sz="120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nd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(Chicago Natural History Museum, 1951), p. 74</a:t>
            </a:r>
          </a:p>
        </p:txBody>
      </p:sp>
      <p:pic>
        <p:nvPicPr>
          <p:cNvPr id="107523" name="Picture 3" descr="uses_thong_stro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392211"/>
            <a:ext cx="8743950" cy="409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  <a:endParaRPr kumimoji="1" lang="en-US" sz="12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306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55362" y="129595"/>
            <a:ext cx="1874157" cy="131823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3429186">
            <a:off x="4836593" y="51494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43814" y="1538514"/>
            <a:ext cx="1314782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Sungir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55362" y="129595"/>
            <a:ext cx="1874157" cy="131823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 descr="1226c.jpg"/>
          <p:cNvPicPr>
            <a:picLocks noChangeAspect="1"/>
          </p:cNvPicPr>
          <p:nvPr/>
        </p:nvPicPr>
        <p:blipFill>
          <a:blip r:embed="rId4" cstate="print">
            <a:lum bright="-11000" contrast="7000"/>
          </a:blip>
          <a:stretch>
            <a:fillRect/>
          </a:stretch>
        </p:blipFill>
        <p:spPr>
          <a:xfrm>
            <a:off x="661151" y="1541936"/>
            <a:ext cx="8964707" cy="4858871"/>
          </a:xfrm>
          <a:prstGeom prst="rect">
            <a:avLst/>
          </a:prstGeom>
        </p:spPr>
      </p:pic>
      <p:sp>
        <p:nvSpPr>
          <p:cNvPr id="8" name="Up Arrow 7"/>
          <p:cNvSpPr>
            <a:spLocks noChangeArrowheads="1"/>
          </p:cNvSpPr>
          <p:nvPr/>
        </p:nvSpPr>
        <p:spPr bwMode="auto">
          <a:xfrm rot="3429186">
            <a:off x="4836593" y="51494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5410200"/>
            <a:ext cx="7313613" cy="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Skeletons of two teenagers, a male and a female, from </a:t>
            </a:r>
            <a:r>
              <a:rPr kumimoji="1" lang="en-US" sz="14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Sungir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, Russia.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DF8ED"/>
                </a:solidFill>
                <a:latin typeface="Verdana" pitchFamily="34" charset="0"/>
              </a:rPr>
              <a:t>Dated 24,000 </a:t>
            </a:r>
            <a:r>
              <a:rPr lang="en-US" sz="1400" b="1" dirty="0" err="1" smtClean="0">
                <a:solidFill>
                  <a:srgbClr val="FDF8ED"/>
                </a:solidFill>
                <a:latin typeface="Verdana" pitchFamily="34" charset="0"/>
              </a:rPr>
              <a:t>ya</a:t>
            </a:r>
            <a:r>
              <a:rPr lang="en-US" sz="1400" b="1" dirty="0" smtClean="0">
                <a:solidFill>
                  <a:srgbClr val="FDF8ED"/>
                </a:solidFill>
                <a:latin typeface="Verdana" pitchFamily="34" charset="0"/>
              </a:rPr>
              <a:t> this is the richest find of any Upper Paleolithic grave.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301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86" y="1036411"/>
            <a:ext cx="91440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786417" y="1124021"/>
            <a:ext cx="2667717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Sungir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Russia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5410200"/>
            <a:ext cx="7313613" cy="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Skeletons of two teenagers, a male and a female, from </a:t>
            </a:r>
            <a:r>
              <a:rPr kumimoji="1" lang="en-US" sz="14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Sungir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, Russia.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DF8ED"/>
                </a:solidFill>
                <a:latin typeface="Verdana" pitchFamily="34" charset="0"/>
              </a:rPr>
              <a:t>Dated 24,000 </a:t>
            </a:r>
            <a:r>
              <a:rPr lang="en-US" sz="1400" b="1" dirty="0" err="1" smtClean="0">
                <a:solidFill>
                  <a:srgbClr val="FDF8ED"/>
                </a:solidFill>
                <a:latin typeface="Verdana" pitchFamily="34" charset="0"/>
              </a:rPr>
              <a:t>ya</a:t>
            </a:r>
            <a:r>
              <a:rPr lang="en-US" sz="1400" b="1" dirty="0" smtClean="0">
                <a:solidFill>
                  <a:srgbClr val="FDF8ED"/>
                </a:solidFill>
                <a:latin typeface="Verdana" pitchFamily="34" charset="0"/>
              </a:rPr>
              <a:t> this is the richest find of any Upper Paleolithic grave.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301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86417" y="1733625"/>
            <a:ext cx="2667717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Sungir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Russia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 descr="1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00226" y="-128875"/>
            <a:ext cx="2086550" cy="777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81319" y="857183"/>
            <a:ext cx="1616529" cy="211461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05298" y="1600202"/>
            <a:ext cx="1579278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Lascaux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05299" y="2133634"/>
            <a:ext cx="1662635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Altamira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05303" y="1062369"/>
            <a:ext cx="1596911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Chauvet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Up Arrow 11"/>
          <p:cNvSpPr>
            <a:spLocks noChangeArrowheads="1"/>
          </p:cNvSpPr>
          <p:nvPr/>
        </p:nvSpPr>
        <p:spPr bwMode="auto">
          <a:xfrm rot="7906800">
            <a:off x="2980153" y="-10147"/>
            <a:ext cx="412750" cy="961340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214915" y="853924"/>
            <a:ext cx="1422399" cy="416076"/>
          </a:xfrm>
          <a:custGeom>
            <a:avLst/>
            <a:gdLst>
              <a:gd name="connsiteX0" fmla="*/ 732971 w 1422399"/>
              <a:gd name="connsiteY0" fmla="*/ 45962 h 416076"/>
              <a:gd name="connsiteX1" fmla="*/ 602342 w 1422399"/>
              <a:gd name="connsiteY1" fmla="*/ 104019 h 416076"/>
              <a:gd name="connsiteX2" fmla="*/ 326571 w 1422399"/>
              <a:gd name="connsiteY2" fmla="*/ 118533 h 416076"/>
              <a:gd name="connsiteX3" fmla="*/ 326571 w 1422399"/>
              <a:gd name="connsiteY3" fmla="*/ 249162 h 416076"/>
              <a:gd name="connsiteX4" fmla="*/ 65314 w 1422399"/>
              <a:gd name="connsiteY4" fmla="*/ 234647 h 416076"/>
              <a:gd name="connsiteX5" fmla="*/ 65314 w 1422399"/>
              <a:gd name="connsiteY5" fmla="*/ 365276 h 416076"/>
              <a:gd name="connsiteX6" fmla="*/ 457199 w 1422399"/>
              <a:gd name="connsiteY6" fmla="*/ 408819 h 416076"/>
              <a:gd name="connsiteX7" fmla="*/ 761999 w 1422399"/>
              <a:gd name="connsiteY7" fmla="*/ 408819 h 416076"/>
              <a:gd name="connsiteX8" fmla="*/ 1168399 w 1422399"/>
              <a:gd name="connsiteY8" fmla="*/ 379790 h 416076"/>
              <a:gd name="connsiteX9" fmla="*/ 1255485 w 1422399"/>
              <a:gd name="connsiteY9" fmla="*/ 336247 h 416076"/>
              <a:gd name="connsiteX10" fmla="*/ 1110342 w 1422399"/>
              <a:gd name="connsiteY10" fmla="*/ 220133 h 416076"/>
              <a:gd name="connsiteX11" fmla="*/ 965199 w 1422399"/>
              <a:gd name="connsiteY11" fmla="*/ 191105 h 416076"/>
              <a:gd name="connsiteX12" fmla="*/ 1357085 w 1422399"/>
              <a:gd name="connsiteY12" fmla="*/ 176590 h 416076"/>
              <a:gd name="connsiteX13" fmla="*/ 1357085 w 1422399"/>
              <a:gd name="connsiteY13" fmla="*/ 16933 h 416076"/>
              <a:gd name="connsiteX14" fmla="*/ 1153885 w 1422399"/>
              <a:gd name="connsiteY14" fmla="*/ 74990 h 416076"/>
              <a:gd name="connsiteX15" fmla="*/ 907142 w 1422399"/>
              <a:gd name="connsiteY15" fmla="*/ 60476 h 416076"/>
              <a:gd name="connsiteX16" fmla="*/ 732971 w 1422399"/>
              <a:gd name="connsiteY16" fmla="*/ 45962 h 41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399" h="416076">
                <a:moveTo>
                  <a:pt x="732971" y="45962"/>
                </a:moveTo>
                <a:cubicBezTo>
                  <a:pt x="682171" y="53219"/>
                  <a:pt x="670075" y="91924"/>
                  <a:pt x="602342" y="104019"/>
                </a:cubicBezTo>
                <a:cubicBezTo>
                  <a:pt x="534609" y="116114"/>
                  <a:pt x="372533" y="94343"/>
                  <a:pt x="326571" y="118533"/>
                </a:cubicBezTo>
                <a:cubicBezTo>
                  <a:pt x="280609" y="142723"/>
                  <a:pt x="370114" y="229810"/>
                  <a:pt x="326571" y="249162"/>
                </a:cubicBezTo>
                <a:cubicBezTo>
                  <a:pt x="283028" y="268514"/>
                  <a:pt x="108857" y="215295"/>
                  <a:pt x="65314" y="234647"/>
                </a:cubicBezTo>
                <a:cubicBezTo>
                  <a:pt x="21771" y="253999"/>
                  <a:pt x="0" y="336247"/>
                  <a:pt x="65314" y="365276"/>
                </a:cubicBezTo>
                <a:cubicBezTo>
                  <a:pt x="130628" y="394305"/>
                  <a:pt x="341085" y="401562"/>
                  <a:pt x="457199" y="408819"/>
                </a:cubicBezTo>
                <a:cubicBezTo>
                  <a:pt x="573313" y="416076"/>
                  <a:pt x="643466" y="413657"/>
                  <a:pt x="761999" y="408819"/>
                </a:cubicBezTo>
                <a:cubicBezTo>
                  <a:pt x="880532" y="403981"/>
                  <a:pt x="1086151" y="391885"/>
                  <a:pt x="1168399" y="379790"/>
                </a:cubicBezTo>
                <a:cubicBezTo>
                  <a:pt x="1250647" y="367695"/>
                  <a:pt x="1265161" y="362857"/>
                  <a:pt x="1255485" y="336247"/>
                </a:cubicBezTo>
                <a:cubicBezTo>
                  <a:pt x="1245809" y="309638"/>
                  <a:pt x="1158723" y="244323"/>
                  <a:pt x="1110342" y="220133"/>
                </a:cubicBezTo>
                <a:cubicBezTo>
                  <a:pt x="1061961" y="195943"/>
                  <a:pt x="924075" y="198362"/>
                  <a:pt x="965199" y="191105"/>
                </a:cubicBezTo>
                <a:cubicBezTo>
                  <a:pt x="1006323" y="183848"/>
                  <a:pt x="1291771" y="205619"/>
                  <a:pt x="1357085" y="176590"/>
                </a:cubicBezTo>
                <a:cubicBezTo>
                  <a:pt x="1422399" y="147561"/>
                  <a:pt x="1390952" y="33866"/>
                  <a:pt x="1357085" y="16933"/>
                </a:cubicBezTo>
                <a:cubicBezTo>
                  <a:pt x="1323218" y="0"/>
                  <a:pt x="1228875" y="67733"/>
                  <a:pt x="1153885" y="74990"/>
                </a:cubicBezTo>
                <a:cubicBezTo>
                  <a:pt x="1078895" y="82247"/>
                  <a:pt x="979713" y="60476"/>
                  <a:pt x="907142" y="60476"/>
                </a:cubicBezTo>
                <a:cubicBezTo>
                  <a:pt x="834571" y="60476"/>
                  <a:pt x="783771" y="38705"/>
                  <a:pt x="732971" y="4596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 rot="7906800">
            <a:off x="3236497" y="82949"/>
            <a:ext cx="412750" cy="961340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3670" y="97245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421293" y="6339160"/>
            <a:ext cx="3413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FF0000"/>
                </a:solidFill>
                <a:hlinkClick r:id="rId4"/>
              </a:rPr>
              <a:t>http://news.bbc.co.uk/1/hi/sci/tech/2981756.stm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2374906" y="2866572"/>
            <a:ext cx="2209800" cy="1233714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90714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000519" y="867231"/>
            <a:ext cx="930729" cy="28581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94110" y="1257215"/>
            <a:ext cx="3239990" cy="800219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Grotte</a:t>
            </a:r>
            <a:r>
              <a:rPr kumimoji="1" lang="en-US" sz="28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Chauvet</a:t>
            </a:r>
            <a:endParaRPr kumimoji="1" lang="en-US" sz="28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France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Up Arrow 11"/>
          <p:cNvSpPr>
            <a:spLocks noChangeArrowheads="1"/>
          </p:cNvSpPr>
          <p:nvPr/>
        </p:nvSpPr>
        <p:spPr bwMode="auto">
          <a:xfrm rot="7906800">
            <a:off x="3281323" y="-249652"/>
            <a:ext cx="412750" cy="1486859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22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26"/>
            <a:ext cx="10287774" cy="6717916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342191" y="5864719"/>
            <a:ext cx="55771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Cave art from </a:t>
            </a:r>
            <a:r>
              <a:rPr kumimoji="1" lang="en-US" sz="20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Grotte</a:t>
            </a: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Chauvet</a:t>
            </a: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, France</a:t>
            </a:r>
            <a:endParaRPr kumimoji="1" lang="en-US" sz="20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305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2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" y="-34290"/>
            <a:ext cx="10287000" cy="689229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42191" y="5864719"/>
            <a:ext cx="55771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Cave art from </a:t>
            </a:r>
            <a:r>
              <a:rPr kumimoji="1" lang="en-US" sz="20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Grotte</a:t>
            </a: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Chauvet</a:t>
            </a: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, France</a:t>
            </a:r>
            <a:endParaRPr kumimoji="1" lang="en-US" sz="20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305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2447701" y="6328276"/>
            <a:ext cx="5348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>
                <a:solidFill>
                  <a:schemeClr val="tx2"/>
                </a:solidFill>
                <a:latin typeface="Verdana" pitchFamily="34" charset="0"/>
                <a:hlinkClick r:id="rId3"/>
              </a:rPr>
              <a:t>www.d.umn.edu/cla/faculty/troufs/anth1602/pcchauvet.html#title</a:t>
            </a:r>
            <a:endParaRPr kumimoji="0" lang="en-US" sz="120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955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169988"/>
            <a:ext cx="7772400" cy="48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47701" y="6328276"/>
            <a:ext cx="5348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>
                <a:solidFill>
                  <a:schemeClr val="tx2"/>
                </a:solidFill>
                <a:latin typeface="Verdana" pitchFamily="34" charset="0"/>
                <a:hlinkClick r:id="rId4"/>
              </a:rPr>
              <a:t>www.d.umn.edu/cla/faculty/troufs/anth1602/pcchauvet.html#title</a:t>
            </a:r>
            <a:endParaRPr kumimoji="0" lang="en-US" sz="120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81319" y="857183"/>
            <a:ext cx="1616529" cy="211461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45201" y="1150237"/>
            <a:ext cx="1912703" cy="800219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Altamira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Spain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Up Arrow 11"/>
          <p:cNvSpPr>
            <a:spLocks noChangeArrowheads="1"/>
          </p:cNvSpPr>
          <p:nvPr/>
        </p:nvSpPr>
        <p:spPr bwMode="auto">
          <a:xfrm rot="7906800">
            <a:off x="2844360" y="-155893"/>
            <a:ext cx="412750" cy="1486859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414" y="-39046"/>
            <a:ext cx="100076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11641" y="5910360"/>
            <a:ext cx="203453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rgbClr val="FDF8ED"/>
                </a:solidFill>
                <a:latin typeface="Verdana" pitchFamily="34" charset="0"/>
              </a:rPr>
              <a:t>Altamira, Spain.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4"/>
              </a:rPr>
              <a:t>Wikipedia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" y="0"/>
            <a:ext cx="86698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11641" y="5910360"/>
            <a:ext cx="203453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rgbClr val="FDF8ED"/>
                </a:solidFill>
                <a:latin typeface="Verdana" pitchFamily="34" charset="0"/>
              </a:rPr>
              <a:t>Altamira, Spain.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4"/>
              </a:rPr>
              <a:t>http://www.csj.org.uk/caminodelnorte.htm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67102" y="884787"/>
            <a:ext cx="678096" cy="28724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962738" y="1257215"/>
            <a:ext cx="1816523" cy="800219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Lascaux</a:t>
            </a:r>
            <a:endParaRPr kumimoji="1" lang="en-US" sz="28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France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Up Arrow 11"/>
          <p:cNvSpPr>
            <a:spLocks noChangeArrowheads="1"/>
          </p:cNvSpPr>
          <p:nvPr/>
        </p:nvSpPr>
        <p:spPr bwMode="auto">
          <a:xfrm rot="7906800">
            <a:off x="3102241" y="-308292"/>
            <a:ext cx="412750" cy="1486859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7" y="152400"/>
            <a:ext cx="1012327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11654" y="5910359"/>
            <a:ext cx="211147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rgbClr val="FDF8ED"/>
                </a:solidFill>
                <a:latin typeface="Verdana" pitchFamily="34" charset="0"/>
              </a:rPr>
              <a:t>Lascaux, France.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4"/>
              </a:rPr>
              <a:t>http://slowpainting.wordpress.com/2009/02/04/the-art-instinct/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97245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424938" y="6339160"/>
            <a:ext cx="3413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1" dirty="0">
                <a:solidFill>
                  <a:srgbClr val="FDF8ED"/>
                </a:solidFill>
              </a:rPr>
              <a:t>http://news.bbc.co.uk/1/hi/sci/tech/2983300.stm</a:t>
            </a:r>
          </a:p>
        </p:txBody>
      </p:sp>
      <p:sp>
        <p:nvSpPr>
          <p:cNvPr id="89092" name="Oval 4"/>
          <p:cNvSpPr>
            <a:spLocks noChangeArrowheads="1"/>
          </p:cNvSpPr>
          <p:nvPr/>
        </p:nvSpPr>
        <p:spPr bwMode="auto">
          <a:xfrm>
            <a:off x="2353128" y="4695372"/>
            <a:ext cx="2333172" cy="1143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4914915" y="4648246"/>
            <a:ext cx="3658373" cy="830997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/>
              <a:t>Ethiopia:</a:t>
            </a:r>
          </a:p>
          <a:p>
            <a:pPr algn="ctr" eaLnBrk="0" hangingPunct="0"/>
            <a:r>
              <a:rPr lang="en-US" sz="2400" b="1" i="1"/>
              <a:t>ca</a:t>
            </a:r>
            <a:r>
              <a:rPr lang="en-US" sz="2400" b="1"/>
              <a:t>. 6 mya – 150,000 ybp</a:t>
            </a:r>
            <a:endParaRPr lang="en-US" sz="2400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temp lascauxred.20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11654" y="5910359"/>
            <a:ext cx="211147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rgbClr val="FDF8ED"/>
                </a:solidFill>
                <a:latin typeface="Verdana" pitchFamily="34" charset="0"/>
              </a:rPr>
              <a:t>Lascaux, France.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4"/>
              </a:rPr>
              <a:t>http://www.conceptgroen.nl/projecten/sphinx-egypt.html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48315" y="914400"/>
            <a:ext cx="1928586" cy="17272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7595671">
            <a:off x="3124968" y="79818"/>
            <a:ext cx="412750" cy="125644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9301" y="1295400"/>
            <a:ext cx="2518638" cy="738664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Brassempouy</a:t>
            </a:r>
            <a:endParaRPr kumimoji="1" lang="en-US" sz="2400" b="1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France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304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1223.jpg"/>
          <p:cNvPicPr>
            <a:picLocks noChangeAspect="1"/>
          </p:cNvPicPr>
          <p:nvPr/>
        </p:nvPicPr>
        <p:blipFill>
          <a:blip r:embed="rId3" cstate="print">
            <a:lum bright="-7000" contrast="2000"/>
          </a:blip>
          <a:stretch>
            <a:fillRect/>
          </a:stretch>
        </p:blipFill>
        <p:spPr>
          <a:xfrm>
            <a:off x="1562100" y="119742"/>
            <a:ext cx="7126490" cy="5715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09708" y="5864719"/>
            <a:ext cx="745107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FDF8ED"/>
                </a:solidFill>
                <a:latin typeface="Verdana" pitchFamily="34" charset="0"/>
              </a:rPr>
              <a:t>Venus of </a:t>
            </a:r>
            <a:r>
              <a:rPr lang="en-US" sz="2000" b="1" dirty="0" err="1" smtClean="0">
                <a:solidFill>
                  <a:srgbClr val="FDF8ED"/>
                </a:solidFill>
                <a:latin typeface="Verdana" pitchFamily="34" charset="0"/>
              </a:rPr>
              <a:t>Brassempouy</a:t>
            </a:r>
            <a:r>
              <a:rPr lang="en-US" sz="2000" b="1" dirty="0" smtClean="0">
                <a:solidFill>
                  <a:srgbClr val="FDF8ED"/>
                </a:solidFill>
                <a:latin typeface="Verdana" pitchFamily="34" charset="0"/>
              </a:rPr>
              <a:t>, France.  Upper Paleolithic.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Symbolic artifacts from the Middle Stone Age of Africa and the Upper Paleolithic in Europe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306</a:t>
            </a:r>
          </a:p>
        </p:txBody>
      </p:sp>
      <p:pic>
        <p:nvPicPr>
          <p:cNvPr id="5" name="Picture 4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80" y="89647"/>
            <a:ext cx="5066021" cy="5943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10099" y="838205"/>
            <a:ext cx="492827" cy="166013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7595671">
            <a:off x="4081113" y="-101627"/>
            <a:ext cx="412750" cy="125644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07753" y="1090136"/>
            <a:ext cx="1983235" cy="738664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Willendorf</a:t>
            </a:r>
            <a:endParaRPr kumimoji="1" lang="en-US" sz="2400" b="1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Austria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2948232" y="5864719"/>
            <a:ext cx="43428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Venus of </a:t>
            </a:r>
            <a:r>
              <a:rPr kumimoji="1" lang="en-US" sz="2000" b="1" kern="1200" dirty="0" err="1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Willendorf</a:t>
            </a:r>
            <a:r>
              <a:rPr kumimoji="1" lang="en-US" sz="20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, Austria.</a:t>
            </a:r>
            <a:endParaRPr kumimoji="1" lang="en-US" sz="20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305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1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2457" y="76500"/>
            <a:ext cx="4188443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text 10th ed p 283.8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988" y="228600"/>
            <a:ext cx="5036949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6872" y="5163458"/>
            <a:ext cx="4800600" cy="351972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Key Early Modern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Discoveries from Europe and Asia.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298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text 10th ed p 298_chart.jpg"/>
          <p:cNvPicPr>
            <a:picLocks noChangeAspect="1"/>
          </p:cNvPicPr>
          <p:nvPr/>
        </p:nvPicPr>
        <p:blipFill>
          <a:blip r:embed="rId3" cstate="print">
            <a:lum bright="-3000" contrast="8000"/>
          </a:blip>
          <a:stretch>
            <a:fillRect/>
          </a:stretch>
        </p:blipFill>
        <p:spPr>
          <a:xfrm>
            <a:off x="1257300" y="1773938"/>
            <a:ext cx="7772400" cy="39480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536702" y="3762834"/>
            <a:ext cx="2801256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36702" y="4368845"/>
            <a:ext cx="2801256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33076" y="2989944"/>
            <a:ext cx="2801256" cy="6821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Key Early Modern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Discoveries from Africa and the Near East.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291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text 10th ed p 291.chart"/>
          <p:cNvPicPr>
            <a:picLocks noChangeAspect="1"/>
          </p:cNvPicPr>
          <p:nvPr/>
        </p:nvPicPr>
        <p:blipFill>
          <a:blip r:embed="rId3" cstate="print">
            <a:lum bright="3000" contrast="-7000"/>
          </a:blip>
          <a:stretch>
            <a:fillRect/>
          </a:stretch>
        </p:blipFill>
        <p:spPr>
          <a:xfrm>
            <a:off x="1257300" y="1657938"/>
            <a:ext cx="7772400" cy="405706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36702" y="4786133"/>
            <a:ext cx="2801256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36702" y="2833960"/>
            <a:ext cx="2801256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Key Fossil Discoveries of Early Modern Humans an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floresiensis.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309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text 10th ed p 309.ac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7300" y="1258683"/>
            <a:ext cx="7772400" cy="46087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85900" y="3639457"/>
            <a:ext cx="5029200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85900" y="2500133"/>
            <a:ext cx="5029200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85900" y="1843318"/>
            <a:ext cx="5029200" cy="504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214" y="6248224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Understanding Humans, 10</a:t>
            </a:r>
            <a:r>
              <a:rPr lang="en-US" sz="1200" i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i="1" dirty="0">
                <a:solidFill>
                  <a:srgbClr val="003300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293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7181" y="5838373"/>
            <a:ext cx="89902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b="1" dirty="0" smtClean="0">
                <a:solidFill>
                  <a:srgbClr val="003300"/>
                </a:solidFill>
                <a:latin typeface="Verdana" pitchFamily="34" charset="0"/>
              </a:rPr>
              <a:t>Time line of modern </a:t>
            </a:r>
            <a:r>
              <a:rPr lang="en-US" sz="2000" b="1" i="1" dirty="0" smtClean="0">
                <a:solidFill>
                  <a:srgbClr val="003300"/>
                </a:solidFill>
                <a:latin typeface="Verdana" pitchFamily="34" charset="0"/>
              </a:rPr>
              <a:t>Homo sapiens</a:t>
            </a:r>
            <a:r>
              <a:rPr lang="en-US" sz="2000" b="1" dirty="0" smtClean="0">
                <a:solidFill>
                  <a:srgbClr val="003300"/>
                </a:solidFill>
                <a:latin typeface="Verdana" pitchFamily="34" charset="0"/>
              </a:rPr>
              <a:t> discoveries.</a:t>
            </a:r>
            <a:endParaRPr lang="en-US" sz="2000" b="1" dirty="0">
              <a:solidFill>
                <a:srgbClr val="003300"/>
              </a:solidFill>
              <a:latin typeface="Verdana" pitchFamily="34" charset="0"/>
            </a:endParaRPr>
          </a:p>
        </p:txBody>
      </p:sp>
      <p:pic>
        <p:nvPicPr>
          <p:cNvPr id="7" name="Picture 6" descr="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2" y="700314"/>
            <a:ext cx="8964707" cy="5136776"/>
          </a:xfrm>
          <a:prstGeom prst="rect">
            <a:avLst/>
          </a:prstGeom>
        </p:spPr>
      </p:pic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952504" y="5257800"/>
            <a:ext cx="2476500" cy="914400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3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 err="1" smtClean="0">
                <a:solidFill>
                  <a:srgbClr val="006666"/>
                </a:solidFill>
              </a:rPr>
              <a:t>Herto</a:t>
            </a:r>
            <a:r>
              <a:rPr lang="en-US" b="1" dirty="0">
                <a:solidFill>
                  <a:srgbClr val="006666"/>
                </a:solidFill>
              </a:rPr>
              <a:t>, Ethiopia</a:t>
            </a:r>
          </a:p>
          <a:p>
            <a:pPr algn="ctr" eaLnBrk="0" hangingPunct="0"/>
            <a:r>
              <a:rPr lang="en-US" b="1" i="1" dirty="0">
                <a:solidFill>
                  <a:srgbClr val="006666"/>
                </a:solidFill>
              </a:rPr>
              <a:t>ca</a:t>
            </a:r>
            <a:r>
              <a:rPr lang="en-US" b="1" dirty="0">
                <a:solidFill>
                  <a:srgbClr val="006666"/>
                </a:solidFill>
              </a:rPr>
              <a:t>. 160,000 </a:t>
            </a:r>
            <a:r>
              <a:rPr lang="en-US" b="1" dirty="0" err="1">
                <a:solidFill>
                  <a:srgbClr val="006666"/>
                </a:solidFill>
              </a:rPr>
              <a:t>ybp</a:t>
            </a:r>
            <a:endParaRPr lang="en-US" b="1" dirty="0">
              <a:solidFill>
                <a:srgbClr val="006666"/>
              </a:solidFill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649154" y="4078103"/>
            <a:ext cx="2685351" cy="646331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“modern</a:t>
            </a:r>
            <a:r>
              <a:rPr kumimoji="0" lang="en-US" b="1" kern="0" dirty="0" smtClean="0">
                <a:solidFill>
                  <a:srgbClr val="000000"/>
                </a:solidFill>
              </a:rPr>
              <a:t>”</a:t>
            </a:r>
            <a:endParaRPr kumimoji="0" lang="en-US" b="1" kern="0" dirty="0">
              <a:solidFill>
                <a:srgbClr val="000000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i="1" kern="0" dirty="0">
                <a:solidFill>
                  <a:srgbClr val="000000"/>
                </a:solidFill>
              </a:rPr>
              <a:t>Homo sapiens </a:t>
            </a:r>
            <a:r>
              <a:rPr kumimoji="0" lang="en-US" b="1" i="1" kern="0" dirty="0" err="1">
                <a:solidFill>
                  <a:srgbClr val="000000"/>
                </a:solidFill>
              </a:rPr>
              <a:t>sapiens</a:t>
            </a:r>
            <a:endParaRPr kumimoji="0" lang="en-US" b="1" i="1" kern="0" dirty="0">
              <a:solidFill>
                <a:srgbClr val="000000"/>
              </a:solidFill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679868" y="2318658"/>
            <a:ext cx="1349832" cy="457200"/>
          </a:xfrm>
          <a:prstGeom prst="ellipse">
            <a:avLst/>
          </a:prstGeom>
          <a:noFill/>
          <a:ln w="76200">
            <a:solidFill>
              <a:srgbClr val="E4BCAA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423007" y="3816476"/>
            <a:ext cx="1919741" cy="559582"/>
          </a:xfrm>
          <a:prstGeom prst="ellipse">
            <a:avLst/>
          </a:prstGeom>
          <a:noFill/>
          <a:ln w="76200">
            <a:solidFill>
              <a:srgbClr val="F0906A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7643587" y="2634342"/>
            <a:ext cx="1349832" cy="457200"/>
          </a:xfrm>
          <a:prstGeom prst="ellips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7687128" y="3534235"/>
            <a:ext cx="1558472" cy="540657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805549" y="4492171"/>
            <a:ext cx="1349832" cy="457200"/>
          </a:xfrm>
          <a:prstGeom prst="ellipse">
            <a:avLst/>
          </a:prstGeom>
          <a:noFill/>
          <a:ln w="76200">
            <a:solidFill>
              <a:schemeClr val="accent3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2269668" y="4800600"/>
            <a:ext cx="1349832" cy="457200"/>
          </a:xfrm>
          <a:prstGeom prst="ellipse">
            <a:avLst/>
          </a:prstGeom>
          <a:noFill/>
          <a:ln w="76200">
            <a:solidFill>
              <a:schemeClr val="accent3">
                <a:lumMod val="9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990602" y="3505200"/>
            <a:ext cx="5524499" cy="369332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“anatomically modern”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97608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421293" y="6339160"/>
            <a:ext cx="34131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FF0000"/>
                </a:solidFill>
                <a:hlinkClick r:id="rId4"/>
              </a:rPr>
              <a:t>http://news.bbc.co.uk/1/hi/sci/tech/2909803.stm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1140" name="Oval 4"/>
          <p:cNvSpPr>
            <a:spLocks noChangeArrowheads="1"/>
          </p:cNvSpPr>
          <p:nvPr/>
        </p:nvSpPr>
        <p:spPr bwMode="auto">
          <a:xfrm>
            <a:off x="2160817" y="2881086"/>
            <a:ext cx="4673598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9" descr="Turn81306a"/>
          <p:cNvPicPr>
            <a:picLocks noChangeAspect="1" noChangeArrowheads="1"/>
          </p:cNvPicPr>
          <p:nvPr/>
        </p:nvPicPr>
        <p:blipFill>
          <a:blip r:embed="rId3" cstate="print">
            <a:lum bright="-12000" contrast="3000"/>
          </a:blip>
          <a:srcRect/>
          <a:stretch>
            <a:fillRect/>
          </a:stretch>
        </p:blipFill>
        <p:spPr bwMode="auto">
          <a:xfrm>
            <a:off x="1714526" y="762000"/>
            <a:ext cx="681037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1030"/>
          <p:cNvSpPr txBox="1">
            <a:spLocks noChangeArrowheads="1"/>
          </p:cNvSpPr>
          <p:nvPr/>
        </p:nvSpPr>
        <p:spPr bwMode="auto">
          <a:xfrm>
            <a:off x="1028700" y="2743200"/>
            <a:ext cx="8401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</a:pPr>
            <a:r>
              <a:rPr kumimoji="1" lang="en-US" sz="4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Moderns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lang="en-US" sz="20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sapiens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780" name="Rectangle 1031"/>
          <p:cNvSpPr>
            <a:spLocks noChangeArrowheads="1"/>
          </p:cNvSpPr>
          <p:nvPr/>
        </p:nvSpPr>
        <p:spPr bwMode="auto">
          <a:xfrm>
            <a:off x="1562126" y="6324600"/>
            <a:ext cx="7191375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Text Box 1034"/>
          <p:cNvSpPr txBox="1">
            <a:spLocks noChangeArrowheads="1"/>
          </p:cNvSpPr>
          <p:nvPr/>
        </p:nvSpPr>
        <p:spPr bwMode="auto">
          <a:xfrm>
            <a:off x="1347788" y="51816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Cro-Magnon  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(France)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42786" y="5929086"/>
            <a:ext cx="77724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Prehistoric Cultures</a:t>
            </a:r>
            <a:br>
              <a:rPr kumimoji="1"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kumimoji="1" lang="en-US" sz="12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Tim Roufs’ section  ©2009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03085" y="6327049"/>
            <a:ext cx="3055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Understanding </a:t>
            </a:r>
            <a:r>
              <a:rPr lang="en-US" sz="1200" i="1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Humans (10</a:t>
            </a:r>
            <a:r>
              <a:rPr lang="en-US" sz="1200" i="1" kern="1200" baseline="30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Ed.), 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297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10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24000"/>
            <a:ext cx="36369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533400" y="76200"/>
            <a:ext cx="9372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lang="en-US" sz="1400">
                <a:solidFill>
                  <a:srgbClr val="FFFFFF"/>
                </a:solidFill>
                <a:latin typeface="Verdana" pitchFamily="34" charset="0"/>
                <a:hlinkClick r:id="rId4"/>
              </a:rPr>
              <a:t>To Class Slides Set</a:t>
            </a:r>
            <a:r>
              <a:rPr lang="en-US" sz="1400" b="1">
                <a:solidFill>
                  <a:srgbClr val="FFFFFF"/>
                </a:solidFill>
                <a:latin typeface="Verdana" pitchFamily="34" charset="0"/>
                <a:hlinkClick r:id="rId4"/>
              </a:rPr>
              <a:t> 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  <a:hlinkClick r:id="rId4"/>
              </a:rPr>
              <a:t>21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lang="en-US" b="1">
                <a:solidFill>
                  <a:srgbClr val="FFFFFF"/>
                </a:solidFill>
                <a:latin typeface="Verdana" pitchFamily="34" charset="0"/>
              </a:rPr>
              <a:t>Next: Tools and Technologies I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0" y="6400846"/>
            <a:ext cx="10287000" cy="5191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2800" b="1">
                <a:solidFill>
                  <a:srgbClr val="FFFFFF"/>
                </a:solidFill>
                <a:latin typeface="Verdana" pitchFamily="34" charset="0"/>
              </a:rPr>
              <a:t>Introduction:  Basic Terms / Basic Types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1479576" y="6248401"/>
            <a:ext cx="73933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283.</a:t>
            </a:r>
          </a:p>
        </p:txBody>
      </p:sp>
      <p:pic>
        <p:nvPicPr>
          <p:cNvPr id="164868" name="Picture 5" descr="Turn813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767" y="1981200"/>
            <a:ext cx="38179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6" descr="Turn8130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904" y="1981200"/>
            <a:ext cx="35623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0" name="Text Box 7"/>
          <p:cNvSpPr txBox="1">
            <a:spLocks noChangeArrowheads="1"/>
          </p:cNvSpPr>
          <p:nvPr/>
        </p:nvSpPr>
        <p:spPr bwMode="auto">
          <a:xfrm>
            <a:off x="6286502" y="1276351"/>
            <a:ext cx="1683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Qafzeh 6</a:t>
            </a:r>
          </a:p>
        </p:txBody>
      </p:sp>
      <p:sp>
        <p:nvSpPr>
          <p:cNvPr id="164871" name="Text Box 8"/>
          <p:cNvSpPr txBox="1">
            <a:spLocks noChangeArrowheads="1"/>
          </p:cNvSpPr>
          <p:nvPr/>
        </p:nvSpPr>
        <p:spPr bwMode="auto">
          <a:xfrm>
            <a:off x="2551113" y="1257301"/>
            <a:ext cx="14622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Skh</a:t>
            </a:r>
            <a:r>
              <a:rPr kumimoji="1" lang="en-US" sz="28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ú</a:t>
            </a:r>
            <a:r>
              <a:rPr kumimoji="1" lang="en-US" sz="28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 5</a:t>
            </a:r>
          </a:p>
        </p:txBody>
      </p:sp>
      <p:sp>
        <p:nvSpPr>
          <p:cNvPr id="164872" name="Rectangle 9"/>
          <p:cNvSpPr>
            <a:spLocks noChangeArrowheads="1"/>
          </p:cNvSpPr>
          <p:nvPr/>
        </p:nvSpPr>
        <p:spPr bwMode="auto">
          <a:xfrm>
            <a:off x="0" y="5029246"/>
            <a:ext cx="10287000" cy="157163"/>
          </a:xfrm>
          <a:prstGeom prst="rect">
            <a:avLst/>
          </a:prstGeom>
          <a:solidFill>
            <a:srgbClr val="0C0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4873" name="Text Box 3"/>
          <p:cNvSpPr txBox="1">
            <a:spLocks noChangeArrowheads="1"/>
          </p:cNvSpPr>
          <p:nvPr/>
        </p:nvSpPr>
        <p:spPr bwMode="auto">
          <a:xfrm>
            <a:off x="1289051" y="5143501"/>
            <a:ext cx="7747634" cy="117570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These specimens from Israel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are thought to be representatives of early modern </a:t>
            </a:r>
            <a:r>
              <a:rPr lang="en-US" sz="1600" b="1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Homo sapiens.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vault height, forehead, and lack of prognathism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are modern traits.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2818217" y="6339160"/>
            <a:ext cx="46149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chemeClr val="tx2"/>
                </a:solidFill>
                <a:hlinkClick r:id="rId3"/>
              </a:rPr>
              <a:t>http://www.d.umn.edu/cla/faculty/troufs/anth1602/pcice_man.html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824842" y="6339160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http://news.bbc.co.uk/2/hi/science/nature/6727665.stm</a:t>
            </a:r>
            <a:endParaRPr kumimoji="0" lang="en-US" sz="12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2954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400304" y="6339160"/>
            <a:ext cx="5482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http://thegist.smithsonianmag.com/archives/date/2007/06/page/2/</a:t>
            </a:r>
            <a:endParaRPr kumimoji="0" lang="en-US" sz="12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886434"/>
            <a:ext cx="7772400" cy="526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990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562103" y="6339160"/>
            <a:ext cx="70526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chemeClr val="tx2"/>
                </a:solidFill>
                <a:hlinkClick r:id="rId4"/>
              </a:rPr>
              <a:t>www.ananova.com/news/story/sm_773753.htmlhttp://www.ananova.com/news/story/sm_773753.html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612479" y="6339160"/>
            <a:ext cx="30119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>
                <a:solidFill>
                  <a:schemeClr val="tx2"/>
                </a:solidFill>
                <a:latin typeface="Verdana" pitchFamily="34" charset="0"/>
                <a:hlinkClick r:id="rId3"/>
              </a:rPr>
              <a:t>www.msnbc.msn.com/id/11164518/</a:t>
            </a:r>
            <a:endParaRPr kumimoji="0" lang="en-US" sz="120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9156" y="97608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828472" y="6339160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http://news.bbc.co.uk/2/hi/science/nature/4674866.stm</a:t>
            </a:r>
            <a:endParaRPr kumimoji="0" lang="en-US" sz="12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text 10th ed p 283.8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988" y="228600"/>
            <a:ext cx="5036949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6872" y="2438400"/>
            <a:ext cx="4800600" cy="649514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857497" y="6477046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http://news.bbc.co.uk/2/hi/science/nature/4674866.stm</a:t>
            </a:r>
            <a:endParaRPr kumimoji="0" lang="en-US" sz="120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3128989" y="6339160"/>
            <a:ext cx="3995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http://news.bbc.co.uk/2/hi/europe/4409512.stm</a:t>
            </a:r>
            <a:endParaRPr kumimoji="0" lang="en-US" sz="12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17_18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01892" y="228600"/>
            <a:ext cx="54832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Line 3"/>
          <p:cNvSpPr>
            <a:spLocks noChangeShapeType="1"/>
          </p:cNvSpPr>
          <p:nvPr/>
        </p:nvSpPr>
        <p:spPr bwMode="auto">
          <a:xfrm flipV="1">
            <a:off x="3514725" y="3943350"/>
            <a:ext cx="428625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2" name="Line 4"/>
          <p:cNvSpPr>
            <a:spLocks noChangeShapeType="1"/>
          </p:cNvSpPr>
          <p:nvPr/>
        </p:nvSpPr>
        <p:spPr bwMode="auto">
          <a:xfrm flipV="1">
            <a:off x="3514725" y="2495550"/>
            <a:ext cx="428625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 rot="2057107">
            <a:off x="3343275" y="5419429"/>
            <a:ext cx="305911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</a:pPr>
            <a:r>
              <a:rPr kumimoji="0" lang="en-US" sz="3200" b="1" i="1" baseline="30000">
                <a:solidFill>
                  <a:schemeClr val="folHlink"/>
                </a:solidFill>
                <a:latin typeface="Verdana" pitchFamily="34" charset="0"/>
              </a:rPr>
              <a:t>Australopithecus</a:t>
            </a:r>
          </a:p>
        </p:txBody>
      </p:sp>
      <p:sp>
        <p:nvSpPr>
          <p:cNvPr id="109574" name="Oval 6"/>
          <p:cNvSpPr>
            <a:spLocks noChangeArrowheads="1"/>
          </p:cNvSpPr>
          <p:nvPr/>
        </p:nvSpPr>
        <p:spPr bwMode="auto">
          <a:xfrm>
            <a:off x="5014913" y="3867150"/>
            <a:ext cx="708026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800" baseline="3000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109575" name="Oval 7"/>
          <p:cNvSpPr>
            <a:spLocks noChangeArrowheads="1"/>
          </p:cNvSpPr>
          <p:nvPr/>
        </p:nvSpPr>
        <p:spPr bwMode="auto">
          <a:xfrm rot="5400000">
            <a:off x="5343525" y="5153025"/>
            <a:ext cx="628650" cy="3429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kumimoji="0" lang="en-US" sz="2800" baseline="3000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4886332" y="4191000"/>
            <a:ext cx="1194558" cy="94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en-US" sz="3200" b="1" i="1" baseline="30000">
                <a:solidFill>
                  <a:schemeClr val="folHlink"/>
                </a:solidFill>
                <a:latin typeface="Verdana" pitchFamily="34" charset="0"/>
              </a:rPr>
              <a:t>Homo</a:t>
            </a:r>
          </a:p>
          <a:p>
            <a:pPr algn="ctr">
              <a:lnSpc>
                <a:spcPct val="130000"/>
              </a:lnSpc>
            </a:pPr>
            <a:r>
              <a:rPr kumimoji="0" lang="en-US" sz="3200" b="1" i="1" baseline="30000">
                <a:solidFill>
                  <a:schemeClr val="folHlink"/>
                </a:solidFill>
                <a:latin typeface="Verdana" pitchFamily="34" charset="0"/>
              </a:rPr>
              <a:t>habilis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4203700" y="3124201"/>
            <a:ext cx="231345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80000"/>
              </a:lnSpc>
            </a:pPr>
            <a:r>
              <a:rPr kumimoji="0" lang="en-US" sz="3200" b="1" i="1" baseline="30000">
                <a:solidFill>
                  <a:schemeClr val="folHlink"/>
                </a:solidFill>
                <a:latin typeface="Verdana" pitchFamily="34" charset="0"/>
              </a:rPr>
              <a:t>Homo erectus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4214812" y="1844676"/>
            <a:ext cx="2339102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80000"/>
              </a:lnSpc>
            </a:pPr>
            <a:r>
              <a:rPr kumimoji="0" lang="en-US" sz="3200" b="1" i="1" baseline="30000">
                <a:solidFill>
                  <a:schemeClr val="folHlink"/>
                </a:solidFill>
                <a:latin typeface="Verdana" pitchFamily="34" charset="0"/>
              </a:rPr>
              <a:t>Homo sapiens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17_18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01892" y="228600"/>
            <a:ext cx="54832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 flipV="1">
            <a:off x="3810001" y="1066800"/>
            <a:ext cx="3810000" cy="3810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11620" name="Text Box 10"/>
          <p:cNvSpPr txBox="1">
            <a:spLocks noChangeArrowheads="1"/>
          </p:cNvSpPr>
          <p:nvPr/>
        </p:nvSpPr>
        <p:spPr bwMode="auto">
          <a:xfrm>
            <a:off x="3906857" y="1600245"/>
            <a:ext cx="359906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80000"/>
              </a:lnSpc>
            </a:pPr>
            <a:r>
              <a:rPr kumimoji="0" lang="en-US" sz="3200" b="1" i="1" baseline="30000" dirty="0">
                <a:solidFill>
                  <a:srgbClr val="FF0000"/>
                </a:solidFill>
                <a:latin typeface="Verdana" pitchFamily="34" charset="0"/>
              </a:rPr>
              <a:t>Homo sapiens </a:t>
            </a:r>
            <a:r>
              <a:rPr kumimoji="0" lang="en-US" sz="3200" b="1" i="1" baseline="30000" dirty="0" err="1">
                <a:solidFill>
                  <a:srgbClr val="FF0000"/>
                </a:solidFill>
                <a:latin typeface="Verdana" pitchFamily="34" charset="0"/>
              </a:rPr>
              <a:t>sapiens</a:t>
            </a:r>
            <a:endParaRPr kumimoji="0" lang="en-US" sz="3200" b="1" baseline="30000" dirty="0">
              <a:solidFill>
                <a:srgbClr val="FF0000"/>
              </a:solidFill>
              <a:latin typeface="Verdana" pitchFamily="34" charset="0"/>
            </a:endParaRPr>
          </a:p>
          <a:p>
            <a:pPr algn="ctr">
              <a:lnSpc>
                <a:spcPct val="180000"/>
              </a:lnSpc>
            </a:pPr>
            <a:r>
              <a:rPr kumimoji="0" lang="en-US" sz="3200" b="1" baseline="30000" dirty="0">
                <a:solidFill>
                  <a:srgbClr val="FF0000"/>
                </a:solidFill>
                <a:latin typeface="Verdana" pitchFamily="34" charset="0"/>
              </a:rPr>
              <a:t>aka “moderns”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954340" y="6339160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dirty="0">
                <a:solidFill>
                  <a:schemeClr val="tx2"/>
                </a:solidFill>
                <a:hlinkClick r:id="rId3"/>
              </a:rPr>
              <a:t>http://news.bbc.co.uk/2/hi/science/nature/6099422.stm</a:t>
            </a:r>
            <a:endParaRPr kumimoji="0" lang="en-US" sz="1200" dirty="0">
              <a:solidFill>
                <a:schemeClr val="tx2"/>
              </a:solidFill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990600"/>
            <a:ext cx="7772400" cy="518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2781300" y="3490686"/>
            <a:ext cx="1622426" cy="3048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800" baseline="30000">
              <a:solidFill>
                <a:schemeClr val="folHlink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289966" y="6353628"/>
            <a:ext cx="76754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100" dirty="0">
                <a:solidFill>
                  <a:schemeClr val="bg1"/>
                </a:solidFill>
                <a:hlinkClick r:id="rId3"/>
              </a:rPr>
              <a:t>http://dsc.discovery.com/news/2006/10/31/earliesteuropeans_arc.html?category=archaeology&amp;\1guid=20061031120000</a:t>
            </a:r>
            <a:endParaRPr kumimoji="0" lang="en-US" sz="1100" dirty="0">
              <a:solidFill>
                <a:schemeClr val="bg1"/>
              </a:solidFill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990600"/>
            <a:ext cx="7772400" cy="518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2514600"/>
            <a:ext cx="2057400" cy="1828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1412" y="1490662"/>
            <a:ext cx="7313613" cy="2166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</a:t>
            </a:r>
          </a:p>
          <a:p>
            <a:pPr algn="ctr">
              <a:lnSpc>
                <a:spcPct val="110000"/>
              </a:lnSpc>
            </a:pP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10</a:t>
            </a:r>
            <a:r>
              <a:rPr lang="en-US" sz="2000" i="1" baseline="30000" dirty="0" smtClean="0">
                <a:solidFill>
                  <a:srgbClr val="FFFFFF"/>
                </a:solidFill>
                <a:latin typeface="Arial" pitchFamily="34" charset="0"/>
              </a:rPr>
              <a:t>th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 Ed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., p. 290</a:t>
            </a:r>
          </a:p>
          <a:p>
            <a:pPr algn="ctr">
              <a:lnSpc>
                <a:spcPct val="110000"/>
              </a:lnSpc>
            </a:pPr>
            <a:endParaRPr lang="en-US" sz="2000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Examples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410529" y="1295400"/>
            <a:ext cx="1905000" cy="1905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47901" y="3352800"/>
            <a:ext cx="5604638" cy="1404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reference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DF8ED"/>
                </a:solidFill>
                <a:latin typeface="Verdana" pitchFamily="34" charset="0"/>
              </a:rPr>
              <a:t>skull</a:t>
            </a:r>
            <a:endParaRPr lang="en-US" sz="2000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410529" y="1295400"/>
            <a:ext cx="1905000" cy="1905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1412" y="3395662"/>
            <a:ext cx="7313613" cy="20907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  <a:p>
            <a:pPr algn="ctr">
              <a:lnSpc>
                <a:spcPct val="150000"/>
              </a:lnSpc>
            </a:pP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</a:rPr>
              <a:t>10</a:t>
            </a:r>
            <a:r>
              <a:rPr lang="en-US" sz="2800" i="1" baseline="30000" dirty="0" smtClean="0">
                <a:solidFill>
                  <a:srgbClr val="FFFFFF"/>
                </a:solidFill>
                <a:latin typeface="Arial" pitchFamily="34" charset="0"/>
              </a:rPr>
              <a:t>th</a:t>
            </a:r>
            <a:r>
              <a:rPr lang="en-US" sz="2800" i="1" dirty="0" smtClean="0">
                <a:solidFill>
                  <a:srgbClr val="FFFFFF"/>
                </a:solidFill>
                <a:latin typeface="Arial" pitchFamily="34" charset="0"/>
              </a:rPr>
              <a:t> Ed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</a:rPr>
              <a:t>., p. 290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 smtClean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428</a:t>
            </a:r>
            <a:endParaRPr kumimoji="1"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2048" y="624844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http://www.d.umn.edu/cla/faculty/troufs/anth1602/pctimes.html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66787" y="242933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81303" y="2020888"/>
            <a:ext cx="1715534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Qafzeh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10100" y="395514"/>
            <a:ext cx="2514600" cy="131112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Relatively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browridges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015863" y="46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57906" y="1905001"/>
            <a:ext cx="1715534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Qafzeh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6</a:t>
            </a: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2832328">
            <a:off x="5165865" y="1512208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90900" y="228600"/>
            <a:ext cx="2514600" cy="131112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Relatively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browridges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09726" y="5910262"/>
            <a:ext cx="7313613" cy="338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120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25" y="89647"/>
            <a:ext cx="6127093" cy="5943600"/>
          </a:xfrm>
          <a:prstGeom prst="rect">
            <a:avLst/>
          </a:prstGeom>
        </p:spPr>
      </p:pic>
      <p:sp>
        <p:nvSpPr>
          <p:cNvPr id="10" name="Up Arrow 9"/>
          <p:cNvSpPr>
            <a:spLocks noChangeArrowheads="1"/>
          </p:cNvSpPr>
          <p:nvPr/>
        </p:nvSpPr>
        <p:spPr bwMode="auto">
          <a:xfrm rot="11803240">
            <a:off x="6290069" y="481220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81845" y="2360659"/>
            <a:ext cx="21210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Relatively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small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browridges</a:t>
            </a:r>
            <a:endParaRPr kumimoji="1" lang="en-US" sz="28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690692" y="5334001"/>
            <a:ext cx="1715534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Qafzeh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428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 rot="10460088">
            <a:off x="2481945" y="442792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62317" y="1827259"/>
            <a:ext cx="2121093" cy="138499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Relatively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browridges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829300" y="89651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24326" y="457204"/>
            <a:ext cx="1812925" cy="904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Vertical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forehead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27712" y="1924958"/>
            <a:ext cx="1770035" cy="39703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Border Cave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96121" y="4020502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769001" y="3057540"/>
            <a:ext cx="1812925" cy="904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Vertical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forehead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846512" y="4610100"/>
            <a:ext cx="1770035" cy="39703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Border Cave</a:t>
            </a:r>
          </a:p>
        </p:txBody>
      </p:sp>
      <p:sp>
        <p:nvSpPr>
          <p:cNvPr id="14" name="Up Arrow 13"/>
          <p:cNvSpPr>
            <a:spLocks noChangeArrowheads="1"/>
          </p:cNvSpPr>
          <p:nvPr/>
        </p:nvSpPr>
        <p:spPr bwMode="auto">
          <a:xfrm rot="10005348">
            <a:off x="5426159" y="3405862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pic>
        <p:nvPicPr>
          <p:cNvPr id="10" name="Picture 8" descr="Turn81301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5" y="152400"/>
            <a:ext cx="523862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52700" y="5257800"/>
            <a:ext cx="1770035" cy="39703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Border Cave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210599" y="1636739"/>
            <a:ext cx="1704313" cy="95410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Vertical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forehead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428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 rot="8081444">
            <a:off x="1758348" y="332153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1450507">
            <a:off x="3072116" y="325397"/>
            <a:ext cx="91440" cy="2479092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10599" y="1636739"/>
            <a:ext cx="1704313" cy="95410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Vertical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forehead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290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66787" y="2648629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6258" y="4528503"/>
            <a:ext cx="2162772" cy="76944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588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2000" b="1" dirty="0">
                <a:solidFill>
                  <a:schemeClr val="tx2"/>
                </a:solidFill>
                <a:latin typeface="Verdana" pitchFamily="34" charset="0"/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kumimoji="0" lang="en-US" sz="2000" dirty="0">
                <a:solidFill>
                  <a:schemeClr val="tx2"/>
                </a:solidFill>
                <a:latin typeface="Verdana" pitchFamily="34" charset="0"/>
              </a:rPr>
              <a:t>(France)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562492" y="3505200"/>
            <a:ext cx="2380780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Canine </a:t>
            </a:r>
            <a:r>
              <a:rPr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fossa</a:t>
            </a:r>
            <a:endParaRPr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381000"/>
            <a:ext cx="7315200" cy="1143000"/>
          </a:xfrm>
        </p:spPr>
        <p:txBody>
          <a:bodyPr/>
          <a:lstStyle/>
          <a:p>
            <a:r>
              <a:rPr lang="en-US" i="1" dirty="0" smtClean="0"/>
              <a:t>Homo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72042" y="1679656"/>
            <a:ext cx="1095172" cy="830997"/>
          </a:xfrm>
        </p:spPr>
        <p:txBody>
          <a:bodyPr wrap="none">
            <a:spAutoFit/>
          </a:bodyPr>
          <a:lstStyle/>
          <a:p>
            <a:pPr>
              <a:buFont typeface="Monotype Sorts"/>
              <a:buNone/>
            </a:pPr>
            <a:r>
              <a:rPr lang="en-US" sz="1800" dirty="0" smtClean="0"/>
              <a:t>Genus</a:t>
            </a:r>
            <a:endParaRPr lang="en-US" b="1" dirty="0" smtClean="0"/>
          </a:p>
          <a:p>
            <a:endParaRPr lang="en-US" sz="900" b="1" i="1" dirty="0" smtClean="0"/>
          </a:p>
          <a:p>
            <a:pPr>
              <a:lnSpc>
                <a:spcPct val="60000"/>
              </a:lnSpc>
              <a:buFont typeface="Monotype Sorts"/>
              <a:buNone/>
            </a:pPr>
            <a:r>
              <a:rPr lang="en-US" sz="2400" b="1" i="1" dirty="0" smtClean="0"/>
              <a:t>Homo</a:t>
            </a:r>
            <a:endParaRPr lang="en-US" sz="2400" b="1" dirty="0" smtClean="0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86100" y="1676426"/>
            <a:ext cx="5314950" cy="1772793"/>
          </a:xfrm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 sz="1800" dirty="0" smtClean="0"/>
              <a:t>Species</a:t>
            </a:r>
          </a:p>
          <a:p>
            <a:pPr>
              <a:buFont typeface="Monotype Sorts" pitchFamily="2" charset="2"/>
              <a:buNone/>
              <a:defRPr/>
            </a:pPr>
            <a:endParaRPr lang="en-US" sz="200" b="1" i="1" dirty="0" smtClean="0"/>
          </a:p>
          <a:p>
            <a:pPr>
              <a:buFont typeface="Monotype Sorts" pitchFamily="2" charset="2"/>
              <a:buChar char="z"/>
              <a:defRPr/>
            </a:pPr>
            <a:r>
              <a:rPr lang="en-US" sz="2400" b="1" i="1" dirty="0" err="1" smtClean="0">
                <a:solidFill>
                  <a:schemeClr val="accent3">
                    <a:lumMod val="85000"/>
                  </a:schemeClr>
                </a:solidFill>
              </a:rPr>
              <a:t>rudolfensis</a:t>
            </a:r>
            <a:r>
              <a:rPr lang="en-US" sz="2400" b="1" i="1" dirty="0" smtClean="0">
                <a:solidFill>
                  <a:schemeClr val="accent3">
                    <a:lumMod val="8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3">
                    <a:lumMod val="85000"/>
                  </a:schemeClr>
                </a:solidFill>
              </a:rPr>
              <a:t>( “early” )</a:t>
            </a:r>
            <a:endParaRPr lang="en-US" sz="2400" b="1" i="1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buFont typeface="Monotype Sorts" pitchFamily="2" charset="2"/>
              <a:buChar char="z"/>
              <a:defRPr/>
            </a:pPr>
            <a:r>
              <a:rPr lang="en-US" sz="2400" b="1" i="1" dirty="0" err="1" smtClean="0">
                <a:solidFill>
                  <a:schemeClr val="folHlink"/>
                </a:solidFill>
              </a:rPr>
              <a:t>habilis</a:t>
            </a:r>
            <a:r>
              <a:rPr lang="en-US" sz="2400" b="1" i="1" dirty="0" smtClean="0">
                <a:solidFill>
                  <a:schemeClr val="folHlink"/>
                </a:solidFill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</a:rPr>
              <a:t>( “early” )</a:t>
            </a:r>
          </a:p>
          <a:p>
            <a:pPr>
              <a:buFont typeface="Monotype Sorts" pitchFamily="2" charset="2"/>
              <a:buChar char="z"/>
              <a:defRPr/>
            </a:pPr>
            <a:r>
              <a:rPr lang="en-US" sz="2400" b="1" i="1" dirty="0" smtClean="0">
                <a:solidFill>
                  <a:schemeClr val="folHlink"/>
                </a:solidFill>
              </a:rPr>
              <a:t>erectus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3086100" y="3429000"/>
            <a:ext cx="5314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folHlink"/>
                </a:solidFill>
                <a:latin typeface="Verdana" pitchFamily="34" charset="0"/>
              </a:rPr>
              <a:t>Java </a:t>
            </a:r>
            <a:r>
              <a:rPr lang="en-US" sz="16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lang="en-US" sz="1600" b="1" dirty="0" err="1">
                <a:solidFill>
                  <a:schemeClr val="folHlink"/>
                </a:solidFill>
                <a:latin typeface="Verdana" pitchFamily="34" charset="0"/>
              </a:rPr>
              <a:t>Trinil</a:t>
            </a:r>
            <a:r>
              <a:rPr lang="en-US" sz="1600" b="1" dirty="0">
                <a:solidFill>
                  <a:schemeClr val="folHlink"/>
                </a:solidFill>
                <a:latin typeface="Verdana" pitchFamily="34" charset="0"/>
              </a:rPr>
              <a:t>)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b="1" i="1" dirty="0">
                <a:solidFill>
                  <a:schemeClr val="folHlink"/>
                </a:solidFill>
                <a:latin typeface="Verdana" pitchFamily="34" charset="0"/>
              </a:rPr>
              <a:t>Pithecanthropus erectus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folHlink"/>
                </a:solidFill>
                <a:latin typeface="Verdana" pitchFamily="34" charset="0"/>
              </a:rPr>
              <a:t>China </a:t>
            </a:r>
            <a:r>
              <a:rPr lang="en-US" sz="1600" b="1" dirty="0">
                <a:solidFill>
                  <a:schemeClr val="folHlink"/>
                </a:solidFill>
                <a:latin typeface="Verdana" pitchFamily="34" charset="0"/>
              </a:rPr>
              <a:t>(Beijing)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b="1" i="1" dirty="0">
                <a:solidFill>
                  <a:schemeClr val="folHlink"/>
                </a:solidFill>
                <a:latin typeface="Verdana" pitchFamily="34" charset="0"/>
              </a:rPr>
              <a:t>Homo erectus </a:t>
            </a:r>
            <a:r>
              <a:rPr lang="en-US" b="1" i="1" dirty="0" err="1">
                <a:solidFill>
                  <a:schemeClr val="folHlink"/>
                </a:solidFill>
                <a:latin typeface="Verdana" pitchFamily="34" charset="0"/>
              </a:rPr>
              <a:t>pekinensis</a:t>
            </a:r>
            <a:endParaRPr lang="en-US" b="1" i="1" dirty="0">
              <a:solidFill>
                <a:schemeClr val="folHlink"/>
              </a:solidFill>
              <a:latin typeface="Verdana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folHlink"/>
                </a:solidFill>
                <a:latin typeface="Verdana" pitchFamily="34" charset="0"/>
              </a:rPr>
              <a:t>Africa . . .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1" dirty="0">
                <a:solidFill>
                  <a:schemeClr val="folHlink"/>
                </a:solidFill>
                <a:latin typeface="Verdana" pitchFamily="34" charset="0"/>
              </a:rPr>
              <a:t>Europe . . .</a:t>
            </a:r>
            <a:endParaRPr lang="en-US" sz="2000" b="1" i="1" dirty="0">
              <a:solidFill>
                <a:schemeClr val="folHlink"/>
              </a:solidFill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US" sz="2400" b="1" i="1" dirty="0">
                <a:solidFill>
                  <a:schemeClr val="accent1"/>
                </a:solidFill>
                <a:latin typeface="Verdana" pitchFamily="34" charset="0"/>
              </a:rPr>
              <a:t>sapiens</a:t>
            </a:r>
            <a:endParaRPr lang="en-US" sz="2400" b="1" i="1" dirty="0">
              <a:latin typeface="Verdana" pitchFamily="34" charset="0"/>
            </a:endParaRPr>
          </a:p>
        </p:txBody>
      </p:sp>
      <p:sp>
        <p:nvSpPr>
          <p:cNvPr id="77829" name="AutoShape 7"/>
          <p:cNvSpPr>
            <a:spLocks noChangeArrowheads="1"/>
          </p:cNvSpPr>
          <p:nvPr/>
        </p:nvSpPr>
        <p:spPr bwMode="auto">
          <a:xfrm>
            <a:off x="1257300" y="5562626"/>
            <a:ext cx="1793876" cy="485775"/>
          </a:xfrm>
          <a:prstGeom prst="rightArrow">
            <a:avLst>
              <a:gd name="adj1" fmla="val 50000"/>
              <a:gd name="adj2" fmla="val 131539"/>
            </a:avLst>
          </a:prstGeom>
          <a:solidFill>
            <a:srgbClr val="FFC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290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66787" y="2648629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562492" y="3505200"/>
            <a:ext cx="2380780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Canine </a:t>
            </a:r>
            <a:r>
              <a:rPr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fossa</a:t>
            </a:r>
            <a:endParaRPr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33501" y="4419623"/>
            <a:ext cx="7558314" cy="1261884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pPr algn="ctr"/>
            <a:r>
              <a:rPr lang="en-US" sz="2800" b="1" dirty="0" err="1" smtClean="0"/>
              <a:t>Fossa</a:t>
            </a:r>
            <a:r>
              <a:rPr lang="en-US" sz="2800" b="1" dirty="0" smtClean="0"/>
              <a:t> is the Latin word for </a:t>
            </a:r>
            <a:r>
              <a:rPr lang="en-US" sz="2800" b="1" i="1" dirty="0" smtClean="0"/>
              <a:t>ditch</a:t>
            </a:r>
            <a:r>
              <a:rPr lang="en-US" sz="2800" b="1" dirty="0" smtClean="0"/>
              <a:t> or </a:t>
            </a:r>
            <a:r>
              <a:rPr lang="en-US" sz="2800" b="1" i="1" dirty="0" smtClean="0"/>
              <a:t>trench</a:t>
            </a:r>
            <a:endParaRPr lang="en-US" sz="2800" b="1" dirty="0" smtClean="0"/>
          </a:p>
          <a:p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290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766787" y="2648629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562492" y="3505200"/>
            <a:ext cx="2380780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Canine </a:t>
            </a:r>
            <a:r>
              <a:rPr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fossa</a:t>
            </a:r>
            <a:endParaRPr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1657350"/>
            <a:ext cx="57150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96258" y="4528503"/>
            <a:ext cx="2162772" cy="76944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588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2000" b="1" dirty="0">
                <a:solidFill>
                  <a:schemeClr val="tx2"/>
                </a:solidFill>
                <a:latin typeface="Verdana" pitchFamily="34" charset="0"/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kumimoji="0" lang="en-US" sz="2000" dirty="0">
                <a:solidFill>
                  <a:schemeClr val="tx2"/>
                </a:solidFill>
                <a:latin typeface="Verdana" pitchFamily="34" charset="0"/>
              </a:rPr>
              <a:t>(France)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 rot="2591926">
            <a:off x="5679900" y="4340173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5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5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48701" y="5499556"/>
            <a:ext cx="6303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Wikipedia</a:t>
            </a:r>
            <a:endParaRPr 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Europe.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296</a:t>
            </a:r>
          </a:p>
        </p:txBody>
      </p:sp>
      <p:pic>
        <p:nvPicPr>
          <p:cNvPr id="7" name="Picture 6" descr="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6214" y="89647"/>
            <a:ext cx="5911688" cy="59436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86390" y="5029245"/>
            <a:ext cx="2162772" cy="76944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588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2000" b="1" dirty="0">
                <a:solidFill>
                  <a:schemeClr val="tx2"/>
                </a:solidFill>
                <a:latin typeface="Verdana" pitchFamily="34" charset="0"/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kumimoji="0" lang="en-US" sz="2000" dirty="0">
                <a:solidFill>
                  <a:schemeClr val="tx2"/>
                </a:solidFill>
                <a:latin typeface="Verdana" pitchFamily="34" charset="0"/>
              </a:rPr>
              <a:t>(France)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359747" y="4111216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17647988">
            <a:off x="4331755" y="2951839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Europe.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297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12a.jpg"/>
          <p:cNvPicPr>
            <a:picLocks noChangeAspect="1"/>
          </p:cNvPicPr>
          <p:nvPr/>
        </p:nvPicPr>
        <p:blipFill>
          <a:blip r:embed="rId3" cstate="print">
            <a:lum bright="-12000" contrast="3000"/>
          </a:blip>
          <a:stretch>
            <a:fillRect/>
          </a:stretch>
        </p:blipFill>
        <p:spPr>
          <a:xfrm>
            <a:off x="1873754" y="76500"/>
            <a:ext cx="6470147" cy="5943600"/>
          </a:xfrm>
          <a:prstGeom prst="rect">
            <a:avLst/>
          </a:prstGeom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600700" y="4429780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714515" y="5181645"/>
            <a:ext cx="2162772" cy="76944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588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2000" b="1" dirty="0">
                <a:solidFill>
                  <a:schemeClr val="tx2"/>
                </a:solidFill>
                <a:latin typeface="Verdana" pitchFamily="34" charset="0"/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kumimoji="0" lang="en-US" sz="2000" dirty="0">
                <a:solidFill>
                  <a:schemeClr val="tx2"/>
                </a:solidFill>
                <a:latin typeface="Verdana" pitchFamily="34" charset="0"/>
              </a:rPr>
              <a:t>(France)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290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 descr="1212b.jpg"/>
          <p:cNvPicPr>
            <a:picLocks noChangeAspect="1"/>
          </p:cNvPicPr>
          <p:nvPr/>
        </p:nvPicPr>
        <p:blipFill>
          <a:blip r:embed="rId3" cstate="print">
            <a:lum bright="-17000" contrast="-1000"/>
          </a:blip>
          <a:stretch>
            <a:fillRect/>
          </a:stretch>
        </p:blipFill>
        <p:spPr>
          <a:xfrm>
            <a:off x="2476502" y="76500"/>
            <a:ext cx="5281427" cy="59436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14515" y="5181645"/>
            <a:ext cx="2162772" cy="76944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588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2000" b="1" dirty="0">
                <a:solidFill>
                  <a:schemeClr val="tx2"/>
                </a:solidFill>
                <a:latin typeface="Verdana" pitchFamily="34" charset="0"/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kumimoji="0" lang="en-US" sz="2000" dirty="0">
                <a:solidFill>
                  <a:schemeClr val="tx2"/>
                </a:solidFill>
                <a:latin typeface="Verdana" pitchFamily="34" charset="0"/>
              </a:rPr>
              <a:t>(France)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57187" y="4429780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905500" y="4419600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Europe.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297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12a.jpg"/>
          <p:cNvPicPr>
            <a:picLocks noChangeAspect="1"/>
          </p:cNvPicPr>
          <p:nvPr/>
        </p:nvPicPr>
        <p:blipFill>
          <a:blip r:embed="rId3" cstate="print">
            <a:lum bright="-12000" contrast="3000"/>
          </a:blip>
          <a:stretch>
            <a:fillRect/>
          </a:stretch>
        </p:blipFill>
        <p:spPr>
          <a:xfrm>
            <a:off x="1873754" y="76500"/>
            <a:ext cx="6470147" cy="5943600"/>
          </a:xfrm>
          <a:prstGeom prst="rect">
            <a:avLst/>
          </a:prstGeom>
        </p:spPr>
      </p:pic>
      <p:sp>
        <p:nvSpPr>
          <p:cNvPr id="14" name="Text Box 1034"/>
          <p:cNvSpPr txBox="1">
            <a:spLocks noChangeArrowheads="1"/>
          </p:cNvSpPr>
          <p:nvPr/>
        </p:nvSpPr>
        <p:spPr bwMode="auto">
          <a:xfrm>
            <a:off x="1347788" y="5439228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Cro-Magnon  </a:t>
            </a:r>
            <a:r>
              <a:rPr kumimoji="1"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(France)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600700" y="4429780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428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19955375">
            <a:off x="1896875" y="3957602"/>
            <a:ext cx="242406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Canine </a:t>
            </a:r>
            <a:r>
              <a:rPr kumimoji="1" lang="en-US" sz="2800" b="1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fossa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1583794">
            <a:off x="2017825" y="4652700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00271" y="2484711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535637" y="4343446"/>
            <a:ext cx="2218877" cy="151426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Pyramidal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mastoid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process</a:t>
            </a:r>
          </a:p>
        </p:txBody>
      </p:sp>
      <p:sp>
        <p:nvSpPr>
          <p:cNvPr id="12" name="Up Arrow 11"/>
          <p:cNvSpPr>
            <a:spLocks noChangeArrowheads="1"/>
          </p:cNvSpPr>
          <p:nvPr/>
        </p:nvSpPr>
        <p:spPr bwMode="auto">
          <a:xfrm rot="3882888">
            <a:off x="5401341" y="3135943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486665" y="2020888"/>
            <a:ext cx="1479892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Skhúl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sp>
        <p:nvSpPr>
          <p:cNvPr id="14" name="Up Arrow 13"/>
          <p:cNvSpPr>
            <a:spLocks noChangeArrowheads="1"/>
          </p:cNvSpPr>
          <p:nvPr/>
        </p:nvSpPr>
        <p:spPr bwMode="auto">
          <a:xfrm rot="827500">
            <a:off x="5700011" y="1701505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351245" y="1748968"/>
            <a:ext cx="1154483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Skhúl</a:t>
            </a:r>
            <a:endParaRPr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36950" y="247195"/>
            <a:ext cx="2218877" cy="151426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Pyramidal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mastoid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process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 rot="3017213">
            <a:off x="6225159" y="920622"/>
            <a:ext cx="472017" cy="29784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203c.jpg"/>
          <p:cNvPicPr>
            <a:picLocks noChangeAspect="1"/>
          </p:cNvPicPr>
          <p:nvPr/>
        </p:nvPicPr>
        <p:blipFill>
          <a:blip r:embed="rId3" cstate="print">
            <a:lum bright="-16000" contrast="8000"/>
          </a:blip>
          <a:stretch>
            <a:fillRect/>
          </a:stretch>
        </p:blipFill>
        <p:spPr>
          <a:xfrm>
            <a:off x="1714500" y="381000"/>
            <a:ext cx="6773310" cy="59436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86665" y="2020888"/>
            <a:ext cx="1479892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Skhúl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5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92237" y="4594271"/>
            <a:ext cx="2218877" cy="1514261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Pyramidal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mastoid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process</a:t>
            </a: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18881691">
            <a:off x="5034980" y="4622708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Time-2001-07-23-5r"/>
          <p:cNvPicPr>
            <a:picLocks noChangeAspect="1" noChangeArrowheads="1"/>
          </p:cNvPicPr>
          <p:nvPr/>
        </p:nvPicPr>
        <p:blipFill>
          <a:blip r:embed="rId3" cstate="print">
            <a:lum bright="10000" contrast="-4000"/>
          </a:blip>
          <a:srcRect/>
          <a:stretch>
            <a:fillRect/>
          </a:stretch>
        </p:blipFill>
        <p:spPr bwMode="auto">
          <a:xfrm>
            <a:off x="1030486" y="730250"/>
            <a:ext cx="8227814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5" name="Text Box 4"/>
          <p:cNvSpPr txBox="1">
            <a:spLocks noChangeArrowheads="1"/>
          </p:cNvSpPr>
          <p:nvPr/>
        </p:nvSpPr>
        <p:spPr bwMode="auto">
          <a:xfrm>
            <a:off x="4301981" y="6281086"/>
            <a:ext cx="1669047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Time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23 July </a:t>
            </a:r>
            <a:r>
              <a:rPr kumimoji="0" lang="en-US" sz="1200" dirty="0" smtClean="0">
                <a:solidFill>
                  <a:srgbClr val="FFFFFF"/>
                </a:solidFill>
                <a:latin typeface="Verdana" pitchFamily="34" charset="0"/>
              </a:rPr>
              <a:t>2001</a:t>
            </a:r>
            <a:endParaRPr kumimoji="0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19200" y="1176338"/>
            <a:ext cx="3314700" cy="2252662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0033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14950" y="2362200"/>
            <a:ext cx="3562350" cy="106682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003300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29300" y="2535603"/>
            <a:ext cx="2608406" cy="66479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808000"/>
              </a:buClr>
            </a:pPr>
            <a:r>
              <a:rPr lang="en-US" b="1" dirty="0">
                <a:solidFill>
                  <a:srgbClr val="FFFFFF"/>
                </a:solidFill>
              </a:rPr>
              <a:t>“</a:t>
            </a:r>
            <a:r>
              <a:rPr lang="en-US" b="1" dirty="0" err="1">
                <a:solidFill>
                  <a:srgbClr val="FFFFFF"/>
                </a:solidFill>
              </a:rPr>
              <a:t>Premodern</a:t>
            </a:r>
            <a:r>
              <a:rPr lang="en-US" b="1" dirty="0">
                <a:solidFill>
                  <a:srgbClr val="FFFFFF"/>
                </a:solidFill>
              </a:rPr>
              <a:t> Humans”</a:t>
            </a:r>
          </a:p>
          <a:p>
            <a:pPr algn="ctr">
              <a:spcBef>
                <a:spcPct val="20000"/>
              </a:spcBef>
              <a:buClr>
                <a:srgbClr val="808000"/>
              </a:buClr>
            </a:pPr>
            <a:r>
              <a:rPr lang="en-US" sz="1600" dirty="0">
                <a:solidFill>
                  <a:srgbClr val="FFFFFF"/>
                </a:solidFill>
              </a:rPr>
              <a:t>(aka “</a:t>
            </a:r>
            <a:r>
              <a:rPr lang="en-US" sz="1600" dirty="0" err="1">
                <a:solidFill>
                  <a:srgbClr val="FFFFFF"/>
                </a:solidFill>
              </a:rPr>
              <a:t>Archaics</a:t>
            </a:r>
            <a:r>
              <a:rPr lang="en-US" sz="1600" dirty="0">
                <a:solidFill>
                  <a:srgbClr val="FFFFFF"/>
                </a:solidFill>
              </a:rPr>
              <a:t>”)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641475" y="2452688"/>
            <a:ext cx="2663825" cy="3667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808000"/>
              </a:buClr>
            </a:pPr>
            <a:r>
              <a:rPr lang="en-US" b="1" dirty="0">
                <a:solidFill>
                  <a:srgbClr val="FFFFFF"/>
                </a:solidFill>
              </a:rPr>
              <a:t>“Early </a:t>
            </a:r>
            <a:r>
              <a:rPr lang="en-US" b="1" i="1" dirty="0">
                <a:solidFill>
                  <a:srgbClr val="FFFFFF"/>
                </a:solidFill>
              </a:rPr>
              <a:t>Homo</a:t>
            </a:r>
            <a:r>
              <a:rPr lang="en-US" b="1" dirty="0">
                <a:solidFill>
                  <a:srgbClr val="FFFFFF"/>
                </a:solidFill>
              </a:rPr>
              <a:t>”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428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 rot="20641559">
            <a:off x="5117900" y="4549410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29312" y="3505246"/>
            <a:ext cx="1901483" cy="1384995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Pyramidal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mastoid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process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9" name="Picture 8" descr="1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4" y="89647"/>
            <a:ext cx="4842637" cy="5943600"/>
          </a:xfrm>
          <a:prstGeom prst="rect">
            <a:avLst/>
          </a:prstGeom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914900" y="4190819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10126" y="3581401"/>
            <a:ext cx="2379177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Predmosti 3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87915" y="4876845"/>
            <a:ext cx="1812925" cy="904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Definite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Europe.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296</a:t>
            </a:r>
          </a:p>
        </p:txBody>
      </p:sp>
      <p:pic>
        <p:nvPicPr>
          <p:cNvPr id="7" name="Picture 6" descr="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6214" y="89647"/>
            <a:ext cx="5911688" cy="59436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00714" y="2771548"/>
            <a:ext cx="240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Předmost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52726" y="2838495"/>
            <a:ext cx="1812925" cy="904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Definite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chin</a:t>
            </a: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1843204">
            <a:off x="4179587" y="2959733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pic>
        <p:nvPicPr>
          <p:cNvPr id="8" name="Picture 7" descr="1203d.jpg"/>
          <p:cNvPicPr>
            <a:picLocks noChangeAspect="1"/>
          </p:cNvPicPr>
          <p:nvPr/>
        </p:nvPicPr>
        <p:blipFill>
          <a:blip r:embed="rId3" cstate="print">
            <a:lum bright="-14000" contrast="1000"/>
          </a:blip>
          <a:stretch>
            <a:fillRect/>
          </a:stretch>
        </p:blipFill>
        <p:spPr>
          <a:xfrm>
            <a:off x="2171700" y="76500"/>
            <a:ext cx="5871798" cy="59436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676926" y="4554538"/>
            <a:ext cx="2379177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Predmosti</a:t>
            </a: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3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20801" y="5048295"/>
            <a:ext cx="1812925" cy="904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Definite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chin</a:t>
            </a: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16872705">
            <a:off x="4618890" y="4893480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44816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428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 descr="App_A0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054" y="914400"/>
            <a:ext cx="7646894" cy="50292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71412" y="58957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APPENIDX A: Human cranium.</a:t>
            </a:r>
          </a:p>
        </p:txBody>
      </p:sp>
      <p:sp>
        <p:nvSpPr>
          <p:cNvPr id="7" name="Up Arrow 6"/>
          <p:cNvSpPr>
            <a:spLocks noChangeArrowheads="1"/>
          </p:cNvSpPr>
          <p:nvPr/>
        </p:nvSpPr>
        <p:spPr bwMode="auto">
          <a:xfrm rot="3970964">
            <a:off x="1359119" y="5101917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48962" y="4151339"/>
            <a:ext cx="1503937" cy="95410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Definite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chin</a:t>
            </a:r>
            <a:endParaRPr kumimoji="1"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038929" y="3167521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1843204">
            <a:off x="5536678" y="3217367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86100" y="4953046"/>
            <a:ext cx="1595066" cy="78014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Omo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(No.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289</a:t>
            </a:r>
          </a:p>
        </p:txBody>
      </p:sp>
      <p:pic>
        <p:nvPicPr>
          <p:cNvPr id="5" name="Picture 4" descr="1202.jpg"/>
          <p:cNvPicPr>
            <a:picLocks noChangeAspect="1"/>
          </p:cNvPicPr>
          <p:nvPr/>
        </p:nvPicPr>
        <p:blipFill>
          <a:blip r:embed="rId3" cstate="print">
            <a:lum bright="-14000" contrast="-1000"/>
          </a:blip>
          <a:stretch>
            <a:fillRect/>
          </a:stretch>
        </p:blipFill>
        <p:spPr>
          <a:xfrm>
            <a:off x="2933700" y="89647"/>
            <a:ext cx="4363958" cy="5943600"/>
          </a:xfrm>
          <a:prstGeom prst="rect">
            <a:avLst/>
          </a:prstGeom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152900" y="5076372"/>
            <a:ext cx="1718438" cy="94342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835" y="4953046"/>
            <a:ext cx="1595066" cy="78014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Omo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(No.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from Africa and the Near East.</a:t>
            </a:r>
          </a:p>
        </p:txBody>
      </p:sp>
      <p:pic>
        <p:nvPicPr>
          <p:cNvPr id="5" name="Picture 4" descr="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2660" y="76200"/>
            <a:ext cx="508995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286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015863" y="46"/>
            <a:ext cx="1718438" cy="16621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57906" y="1905001"/>
            <a:ext cx="1715534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Qafzeh</a:t>
            </a: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6</a:t>
            </a:r>
          </a:p>
        </p:txBody>
      </p:sp>
      <p:sp>
        <p:nvSpPr>
          <p:cNvPr id="9" name="Up Arrow 8"/>
          <p:cNvSpPr>
            <a:spLocks noChangeArrowheads="1"/>
          </p:cNvSpPr>
          <p:nvPr/>
        </p:nvSpPr>
        <p:spPr bwMode="auto">
          <a:xfrm rot="2832328">
            <a:off x="5165865" y="1512208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90900" y="228600"/>
            <a:ext cx="2514600" cy="131112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Relatively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small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brow ridges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290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62126" y="5867400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09726" y="5910262"/>
            <a:ext cx="7313613" cy="3381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Morphology and variation in early specimens of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120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25" y="89647"/>
            <a:ext cx="6127093" cy="5943600"/>
          </a:xfrm>
          <a:prstGeom prst="rect">
            <a:avLst/>
          </a:prstGeom>
        </p:spPr>
      </p:pic>
      <p:sp>
        <p:nvSpPr>
          <p:cNvPr id="10" name="Up Arrow 9"/>
          <p:cNvSpPr>
            <a:spLocks noChangeArrowheads="1"/>
          </p:cNvSpPr>
          <p:nvPr/>
        </p:nvSpPr>
        <p:spPr bwMode="auto">
          <a:xfrm rot="11803240">
            <a:off x="6290069" y="481220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32138" y="2360659"/>
            <a:ext cx="22204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Relatively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small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brow ridges</a:t>
            </a:r>
            <a:endParaRPr kumimoji="1" lang="en-US" sz="28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690692" y="5334001"/>
            <a:ext cx="1715534" cy="49859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Qafzeh</a:t>
            </a: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Time-2001-07-23-5r"/>
          <p:cNvPicPr>
            <a:picLocks noChangeAspect="1" noChangeArrowheads="1"/>
          </p:cNvPicPr>
          <p:nvPr/>
        </p:nvPicPr>
        <p:blipFill>
          <a:blip r:embed="rId3" cstate="print">
            <a:lum bright="10000" contrast="-4000"/>
          </a:blip>
          <a:srcRect/>
          <a:stretch>
            <a:fillRect/>
          </a:stretch>
        </p:blipFill>
        <p:spPr bwMode="auto">
          <a:xfrm>
            <a:off x="1030486" y="730250"/>
            <a:ext cx="8227814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5" name="Text Box 4"/>
          <p:cNvSpPr txBox="1">
            <a:spLocks noChangeArrowheads="1"/>
          </p:cNvSpPr>
          <p:nvPr/>
        </p:nvSpPr>
        <p:spPr bwMode="auto">
          <a:xfrm>
            <a:off x="4301981" y="6281086"/>
            <a:ext cx="1669047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Time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23 July </a:t>
            </a:r>
            <a:r>
              <a:rPr kumimoji="0" lang="en-US" sz="1200" dirty="0" smtClean="0">
                <a:solidFill>
                  <a:srgbClr val="FFFFFF"/>
                </a:solidFill>
                <a:latin typeface="Verdana" pitchFamily="34" charset="0"/>
              </a:rPr>
              <a:t>2001</a:t>
            </a:r>
            <a:endParaRPr kumimoji="0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972300" y="2511754"/>
            <a:ext cx="2223686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808000"/>
              </a:buClr>
            </a:pPr>
            <a:r>
              <a:rPr lang="en-US" b="1" dirty="0" smtClean="0">
                <a:solidFill>
                  <a:srgbClr val="FFFFFF"/>
                </a:solidFill>
              </a:rPr>
              <a:t>“</a:t>
            </a:r>
            <a:r>
              <a:rPr lang="en-US" b="1" dirty="0" smtClean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odern </a:t>
            </a:r>
            <a:r>
              <a:rPr lang="en-US" b="1" dirty="0">
                <a:solidFill>
                  <a:srgbClr val="FFFFFF"/>
                </a:solidFill>
              </a:rPr>
              <a:t>Humans</a:t>
            </a:r>
            <a:r>
              <a:rPr lang="en-US" b="1" dirty="0" smtClean="0">
                <a:solidFill>
                  <a:srgbClr val="FFFFFF"/>
                </a:solidFill>
              </a:rPr>
              <a:t>”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972300" y="700314"/>
            <a:ext cx="2231136" cy="1827426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69066" y="1635565"/>
            <a:ext cx="3599062" cy="831863"/>
          </a:xfrm>
          <a:prstGeom prst="rect">
            <a:avLst/>
          </a:prstGeom>
          <a:solidFill>
            <a:srgbClr val="FFFFFF">
              <a:alpha val="92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endParaRPr kumimoji="0" lang="en-US" sz="3200" b="1" i="1" baseline="30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kumimoji="0" lang="en-US" sz="3200" b="1" i="1" baseline="30000" dirty="0" smtClean="0">
                <a:solidFill>
                  <a:srgbClr val="000000"/>
                </a:solidFill>
                <a:latin typeface="Verdana" pitchFamily="34" charset="0"/>
              </a:rPr>
              <a:t>Homo </a:t>
            </a:r>
            <a:r>
              <a:rPr kumimoji="0" lang="en-US" sz="3200" b="1" i="1" baseline="30000" dirty="0">
                <a:solidFill>
                  <a:srgbClr val="000000"/>
                </a:solidFill>
                <a:latin typeface="Verdana" pitchFamily="34" charset="0"/>
              </a:rPr>
              <a:t>sapiens </a:t>
            </a:r>
            <a:r>
              <a:rPr kumimoji="0" lang="en-US" sz="3200" b="1" i="1" baseline="30000" dirty="0" err="1">
                <a:solidFill>
                  <a:srgbClr val="000000"/>
                </a:solidFill>
                <a:latin typeface="Verdana" pitchFamily="34" charset="0"/>
              </a:rPr>
              <a:t>sapiens</a:t>
            </a:r>
            <a:endParaRPr kumimoji="0" lang="en-US" sz="3200" b="1" i="1" baseline="30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294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618" y="89647"/>
            <a:ext cx="4802748" cy="5943600"/>
          </a:xfrm>
          <a:prstGeom prst="rect">
            <a:avLst/>
          </a:prstGeom>
        </p:spPr>
      </p:pic>
      <p:sp>
        <p:nvSpPr>
          <p:cNvPr id="7" name="Up Arrow 6"/>
          <p:cNvSpPr>
            <a:spLocks noChangeArrowheads="1"/>
          </p:cNvSpPr>
          <p:nvPr/>
        </p:nvSpPr>
        <p:spPr bwMode="auto">
          <a:xfrm rot="1843204">
            <a:off x="4457318" y="535892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647873" y="181247"/>
            <a:ext cx="1845462" cy="203166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44233" y="2369448"/>
            <a:ext cx="4440639" cy="10156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Zhoukoudian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/ </a:t>
            </a: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Tianyuan</a:t>
            </a:r>
            <a:endParaRPr lang="en-US" sz="24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(“Upper Cave”)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(“Dragon Bone Hill”)</a:t>
            </a:r>
            <a:endParaRPr kumimoji="1" lang="en-US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3"/>
              </a:rPr>
              <a:t>Early Man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75" y="381000"/>
            <a:ext cx="388037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294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618" y="89647"/>
            <a:ext cx="4802748" cy="5943600"/>
          </a:xfrm>
          <a:prstGeom prst="rect">
            <a:avLst/>
          </a:prstGeom>
        </p:spPr>
      </p:pic>
      <p:sp>
        <p:nvSpPr>
          <p:cNvPr id="7" name="Up Arrow 6"/>
          <p:cNvSpPr>
            <a:spLocks noChangeArrowheads="1"/>
          </p:cNvSpPr>
          <p:nvPr/>
        </p:nvSpPr>
        <p:spPr bwMode="auto">
          <a:xfrm rot="11397133">
            <a:off x="6613160" y="3528313"/>
            <a:ext cx="412750" cy="1674571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679042" y="3835783"/>
            <a:ext cx="1845462" cy="203166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657462" y="5457418"/>
            <a:ext cx="2305438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Kow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Swamp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294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bright="-7000"/>
          </a:blip>
          <a:srcRect/>
          <a:stretch>
            <a:fillRect/>
          </a:stretch>
        </p:blipFill>
        <p:spPr bwMode="auto">
          <a:xfrm>
            <a:off x="2731900" y="304800"/>
            <a:ext cx="48064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515106" y="4495846"/>
            <a:ext cx="2305438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Kow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Swamp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Time line of modern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discoveries.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293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151" y="860612"/>
            <a:ext cx="8964707" cy="51367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46848" y="4702674"/>
            <a:ext cx="1066800" cy="355599"/>
          </a:xfrm>
          <a:prstGeom prst="round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0944" y="4078516"/>
            <a:ext cx="1768928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942942" y="3772698"/>
            <a:ext cx="1239158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83070" y="2514600"/>
            <a:ext cx="1144816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759704" y="2829270"/>
            <a:ext cx="1144816" cy="356616"/>
          </a:xfrm>
          <a:prstGeom prst="round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Time line of modern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discoveries.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293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151" y="860612"/>
            <a:ext cx="8964707" cy="51367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46848" y="4702674"/>
            <a:ext cx="1066800" cy="355599"/>
          </a:xfrm>
          <a:prstGeom prst="round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0944" y="4078516"/>
            <a:ext cx="1768928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942942" y="3772698"/>
            <a:ext cx="1239158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83070" y="2514600"/>
            <a:ext cx="1144816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759704" y="2829270"/>
            <a:ext cx="1144816" cy="356616"/>
          </a:xfrm>
          <a:prstGeom prst="round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990602" y="3505200"/>
            <a:ext cx="5524499" cy="369332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“anatomically modern”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649154" y="4306669"/>
            <a:ext cx="2685351" cy="646331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“modern</a:t>
            </a:r>
            <a:r>
              <a:rPr kumimoji="0" lang="en-US" b="1" kern="0" dirty="0" smtClean="0">
                <a:solidFill>
                  <a:srgbClr val="000000"/>
                </a:solidFill>
              </a:rPr>
              <a:t>”</a:t>
            </a:r>
            <a:endParaRPr kumimoji="0" lang="en-US" b="1" kern="0" dirty="0">
              <a:solidFill>
                <a:srgbClr val="000000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1" i="1" kern="0" dirty="0">
                <a:solidFill>
                  <a:srgbClr val="000000"/>
                </a:solidFill>
              </a:rPr>
              <a:t>Homo sapiens </a:t>
            </a:r>
            <a:r>
              <a:rPr kumimoji="0" lang="en-US" b="1" i="1" kern="0" dirty="0" err="1">
                <a:solidFill>
                  <a:srgbClr val="000000"/>
                </a:solidFill>
              </a:rPr>
              <a:t>sapiens</a:t>
            </a:r>
            <a:endParaRPr kumimoji="0" lang="en-US" b="1" i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Time line of modern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 discoveries.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293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151" y="860612"/>
            <a:ext cx="8964707" cy="51367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037285" y="2209800"/>
            <a:ext cx="1144816" cy="3566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17921" y="1879602"/>
            <a:ext cx="3467616" cy="107721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Lagar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Velho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“The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Lapedo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child”</a:t>
            </a:r>
            <a:endParaRPr kumimoji="1" lang="en-US" sz="2400" b="1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Portugal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296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 descr="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6214" y="89647"/>
            <a:ext cx="5911688" cy="59436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09291" y="4256782"/>
            <a:ext cx="3467616" cy="107721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Lagar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Velho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“The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Lapedo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child”</a:t>
            </a:r>
            <a:endParaRPr kumimoji="1" lang="en-US" sz="2400" b="1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Portugal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Up Arrow 10"/>
          <p:cNvSpPr>
            <a:spLocks noChangeArrowheads="1"/>
          </p:cNvSpPr>
          <p:nvPr/>
        </p:nvSpPr>
        <p:spPr bwMode="auto">
          <a:xfrm rot="4297056">
            <a:off x="1867681" y="3032177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28800" y="3124200"/>
            <a:ext cx="240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Lagar</a:t>
            </a:r>
            <a:r>
              <a:rPr kumimoji="1" lang="en-US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Velho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Anatomically modern </a:t>
            </a:r>
            <a:r>
              <a:rPr kumimoji="1" lang="en-US" sz="1400" b="1" i="1" kern="1200" dirty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1400" b="1" i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sapiens </a:t>
            </a: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from Asia and Australia.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298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26" y="304800"/>
            <a:ext cx="33183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57907" y="4561582"/>
            <a:ext cx="3467616" cy="107721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Lagar</a:t>
            </a: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Velho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“The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Lapedo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child”</a:t>
            </a:r>
            <a:endParaRPr kumimoji="1" lang="en-US" sz="2400" b="1" kern="1200" dirty="0" smtClean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Portugal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Time-2001-07-23-8r"/>
          <p:cNvPicPr>
            <a:picLocks noChangeAspect="1" noChangeArrowheads="1"/>
          </p:cNvPicPr>
          <p:nvPr/>
        </p:nvPicPr>
        <p:blipFill>
          <a:blip r:embed="rId3" cstate="print">
            <a:lum bright="10000" contrast="-4000"/>
          </a:blip>
          <a:srcRect/>
          <a:stretch>
            <a:fillRect/>
          </a:stretch>
        </p:blipFill>
        <p:spPr bwMode="auto">
          <a:xfrm>
            <a:off x="1485900" y="1698625"/>
            <a:ext cx="7315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98155" y="6291987"/>
            <a:ext cx="1669047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Time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, 23 July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2001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43982" y="3812707"/>
            <a:ext cx="3599062" cy="527063"/>
          </a:xfrm>
          <a:prstGeom prst="rect">
            <a:avLst/>
          </a:prstGeom>
          <a:solidFill>
            <a:srgbClr val="FFFFFF">
              <a:alpha val="72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lnSpc>
                <a:spcPct val="170000"/>
              </a:lnSpc>
            </a:pPr>
            <a:r>
              <a:rPr kumimoji="0" lang="en-US" sz="3200" b="1" i="1" baseline="30000" dirty="0">
                <a:solidFill>
                  <a:srgbClr val="000000"/>
                </a:solidFill>
                <a:latin typeface="Verdana" pitchFamily="34" charset="0"/>
              </a:rPr>
              <a:t>Homo sapiens </a:t>
            </a:r>
            <a:r>
              <a:rPr kumimoji="0" lang="en-US" sz="3200" b="1" i="1" baseline="30000" dirty="0" err="1">
                <a:solidFill>
                  <a:srgbClr val="000000"/>
                </a:solidFill>
                <a:latin typeface="Verdana" pitchFamily="34" charset="0"/>
              </a:rPr>
              <a:t>sapiens</a:t>
            </a:r>
            <a:endParaRPr kumimoji="0" lang="en-US" sz="3200" b="1" i="1" baseline="30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667504" y="1698671"/>
            <a:ext cx="2133600" cy="2111375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text 10th ed p 283.8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988" y="228600"/>
            <a:ext cx="5036949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6872" y="4731659"/>
            <a:ext cx="4800600" cy="268514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http://www.d.umn.edu/cla/faculty/troufs/anth1602/pchobbit.html#alienfromearth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786" y="2754540"/>
            <a:ext cx="7772400" cy="248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38414" y="6302826"/>
            <a:ext cx="8763000" cy="30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National Geographic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71412" y="5929359"/>
            <a:ext cx="73136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i="1" dirty="0" smtClean="0">
                <a:solidFill>
                  <a:srgbClr val="FFFFFF"/>
                </a:solidFill>
                <a:latin typeface="Verdana" pitchFamily="34" charset="0"/>
                <a:hlinkClick r:id="rId4"/>
              </a:rPr>
              <a:t>Homo floresiensis</a:t>
            </a: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  <a:hlinkClick r:id="rId4"/>
              </a:rPr>
              <a:t> reconstruction.</a:t>
            </a:r>
            <a:endParaRPr kumimoji="1"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3325" y="152400"/>
            <a:ext cx="309924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Text Box 3"/>
          <p:cNvSpPr txBox="1">
            <a:spLocks noChangeArrowheads="1"/>
          </p:cNvSpPr>
          <p:nvPr/>
        </p:nvSpPr>
        <p:spPr bwMode="auto">
          <a:xfrm>
            <a:off x="1471412" y="6124348"/>
            <a:ext cx="7313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FDF8ED"/>
                </a:solidFill>
                <a:latin typeface="Verdana" pitchFamily="34" charset="0"/>
                <a:ea typeface="+mn-ea"/>
                <a:cs typeface="+mn-cs"/>
              </a:rPr>
              <a:t>Location of the Flores site, in Indonesia.</a:t>
            </a:r>
            <a:endParaRPr kumimoji="1" lang="en-US" sz="1400" b="1" kern="1200" dirty="0">
              <a:solidFill>
                <a:srgbClr val="FDF8E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299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1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4713" y="89647"/>
            <a:ext cx="7180188" cy="5943600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281852" y="2209846"/>
            <a:ext cx="1242648" cy="46166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8902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Flores</a:t>
            </a:r>
            <a:endParaRPr kumimoji="1" lang="en-US" sz="2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Up Arrow 15"/>
          <p:cNvSpPr>
            <a:spLocks noChangeArrowheads="1"/>
          </p:cNvSpPr>
          <p:nvPr/>
        </p:nvSpPr>
        <p:spPr bwMode="auto">
          <a:xfrm rot="3374863">
            <a:off x="3440503" y="1544897"/>
            <a:ext cx="412750" cy="1674572"/>
          </a:xfrm>
          <a:prstGeom prst="upArrow">
            <a:avLst>
              <a:gd name="adj1" fmla="val 50000"/>
              <a:gd name="adj2" fmla="val 50107"/>
            </a:avLst>
          </a:prstGeom>
          <a:solidFill>
            <a:srgbClr val="FFC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299</a:t>
            </a:r>
            <a:endParaRPr kumimoji="1"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1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8821" y="228600"/>
            <a:ext cx="5507879" cy="57150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1412" y="5867446"/>
            <a:ext cx="73136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4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Cranium of adult female </a:t>
            </a:r>
            <a:r>
              <a:rPr kumimoji="1" lang="en-US" sz="1400" b="1" i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Homo floresiensis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Verdana" pitchFamily="34" charset="0"/>
              </a:rPr>
              <a:t>18,000 </a:t>
            </a:r>
            <a:r>
              <a:rPr 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ybp</a:t>
            </a:r>
            <a:endParaRPr kumimoji="1" lang="en-US" sz="14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33893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3"/>
              </a:rPr>
              <a:t>Wikipedia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99" y="0"/>
            <a:ext cx="9260879" cy="615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71412" y="5910988"/>
            <a:ext cx="73136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Cave on Flores Island where the </a:t>
            </a:r>
            <a:r>
              <a:rPr lang="en-US" sz="1400" b="1" i="1" dirty="0" smtClean="0">
                <a:solidFill>
                  <a:srgbClr val="FFFFFF"/>
                </a:solidFill>
                <a:latin typeface="Verdana" pitchFamily="34" charset="0"/>
              </a:rPr>
              <a:t>Homo floresiensis</a:t>
            </a: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</a:rPr>
              <a:t> were discovered.</a:t>
            </a:r>
            <a:endParaRPr kumimoji="1"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5931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http://www.sciencedaily.com/releases/2009/11/091119101034.htm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2382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5931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http://www.sciencedaily.com/releases/2009/11/091119101034.htm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303" y="439056"/>
            <a:ext cx="536619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2929" y="625931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http://www.sciencedaily.com/releases/2009/11/091119101034.htm</a:t>
            </a:r>
            <a:endParaRPr kumimoji="1"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250302" y="4249056"/>
            <a:ext cx="4555416" cy="14478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177270" y="6339160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hlinkClick r:id="rId2"/>
              </a:rPr>
              <a:t>http://news.bbc.co.uk/2/hi/science/nature/7049597.stm</a:t>
            </a:r>
            <a:endParaRPr lang="en-US" sz="1200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422400"/>
            <a:ext cx="7772400" cy="431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870530" y="4114574"/>
            <a:ext cx="2743200" cy="90011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text 10th ed p 283.8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988" y="228600"/>
            <a:ext cx="5036949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6872" y="4833303"/>
            <a:ext cx="4800600" cy="391885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214" y="6248212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562428"/>
            <a:ext cx="874395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7181" y="5838373"/>
            <a:ext cx="89902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812972" y="4953000"/>
            <a:ext cx="394335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273878" y="5363028"/>
            <a:ext cx="591502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95055" y="2238148"/>
            <a:ext cx="2705695" cy="20907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85956" y="2223674"/>
            <a:ext cx="2705696" cy="20907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  <a:endParaRPr lang="en-US" sz="16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214" y="6248224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kumimoji="1"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kumimoji="1"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kumimoji="1"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kumimoji="1"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293</a:t>
            </a:r>
            <a:endParaRPr kumimoji="1"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7181" y="5838373"/>
            <a:ext cx="89902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Time line of modern </a:t>
            </a:r>
            <a:r>
              <a:rPr kumimoji="1" lang="en-US" sz="2000" b="1" i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discoveries.</a:t>
            </a:r>
            <a:endParaRPr kumimoji="1" lang="en-US" sz="2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 descr="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2" y="700314"/>
            <a:ext cx="8964707" cy="5136776"/>
          </a:xfrm>
          <a:prstGeom prst="rect">
            <a:avLst/>
          </a:prstGeom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990602" y="3505200"/>
            <a:ext cx="5524499" cy="369332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“anatomically modern”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649154" y="4078103"/>
            <a:ext cx="2685351" cy="646331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“modern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”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Homo sapiens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sapiens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679868" y="2318658"/>
            <a:ext cx="1349832" cy="457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2"/>
          <p:cNvSpPr txBox="1">
            <a:spLocks noChangeArrowheads="1"/>
          </p:cNvSpPr>
          <p:nvPr/>
        </p:nvSpPr>
        <p:spPr bwMode="auto">
          <a:xfrm>
            <a:off x="1479576" y="6248401"/>
            <a:ext cx="73933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400" b="1" i="1">
                <a:solidFill>
                  <a:schemeClr val="tx2"/>
                </a:solidFill>
                <a:latin typeface="Verdana" pitchFamily="34" charset="0"/>
              </a:rPr>
              <a:t>Understanding Physical Anthropology and Archaeology, 9th Ed.</a:t>
            </a:r>
            <a:r>
              <a:rPr kumimoji="0" lang="en-US" sz="1400" b="1">
                <a:solidFill>
                  <a:schemeClr val="tx2"/>
                </a:solidFill>
                <a:latin typeface="Verdana" pitchFamily="34" charset="0"/>
              </a:rPr>
              <a:t>, p. 284.</a:t>
            </a:r>
          </a:p>
        </p:txBody>
      </p:sp>
      <p:pic>
        <p:nvPicPr>
          <p:cNvPr id="166914" name="Picture 3" descr="1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995366"/>
            <a:ext cx="731520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390903" y="5272088"/>
            <a:ext cx="272382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</a:rPr>
              <a:t>“anatomically modern”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124330" y="4010025"/>
            <a:ext cx="1319213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848102" y="1905000"/>
            <a:ext cx="2685351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</a:rPr>
              <a:t>“modern”</a:t>
            </a:r>
          </a:p>
          <a:p>
            <a:pPr algn="ctr" eaLnBrk="0" hangingPunct="0"/>
            <a:endParaRPr lang="en-US" b="1" dirty="0">
              <a:solidFill>
                <a:schemeClr val="tx2"/>
              </a:solidFill>
            </a:endParaRPr>
          </a:p>
          <a:p>
            <a:pPr algn="ctr" eaLnBrk="0" hangingPunct="0"/>
            <a:r>
              <a:rPr lang="en-US" b="1" i="1" dirty="0">
                <a:solidFill>
                  <a:schemeClr val="tx2"/>
                </a:solidFill>
              </a:rPr>
              <a:t>Homo sapiens </a:t>
            </a:r>
            <a:r>
              <a:rPr lang="en-US" b="1" i="1" dirty="0" err="1">
                <a:solidFill>
                  <a:schemeClr val="tx2"/>
                </a:solidFill>
              </a:rPr>
              <a:t>sapiens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438900" y="2035221"/>
            <a:ext cx="1828800" cy="631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6600" i="1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 autoUpdateAnimBg="0"/>
      <p:bldP spid="9" grpId="0" animBg="1"/>
      <p:bldP spid="10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214" y="6248224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562428"/>
            <a:ext cx="874395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7181" y="5838373"/>
            <a:ext cx="89902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812972" y="4953000"/>
            <a:ext cx="394335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273878" y="5363028"/>
            <a:ext cx="591502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32447" y="228600"/>
            <a:ext cx="542210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4972050" y="2362237"/>
            <a:ext cx="1693091" cy="209288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5" y="852488"/>
            <a:ext cx="28700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147210" y="2286037"/>
            <a:ext cx="1276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400" b="1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257</a:t>
            </a: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3804047" y="152400"/>
            <a:ext cx="1028700" cy="2286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429000" y="37"/>
            <a:ext cx="77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600471" y="14288"/>
            <a:ext cx="1339453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32447" y="228600"/>
            <a:ext cx="542210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5" y="852488"/>
            <a:ext cx="28700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147210" y="2286037"/>
            <a:ext cx="1276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400" b="1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257</a:t>
            </a: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3804047" y="2119086"/>
            <a:ext cx="1028700" cy="31931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429000" y="37"/>
            <a:ext cx="77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600471" y="14288"/>
            <a:ext cx="1339453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870254" y="1723572"/>
            <a:ext cx="1111446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32447" y="228600"/>
            <a:ext cx="542210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098" y="381000"/>
            <a:ext cx="28700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147210" y="2286037"/>
            <a:ext cx="1276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400" b="1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257</a:t>
            </a: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2743200" y="914400"/>
            <a:ext cx="1028700" cy="74748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429000" y="37"/>
            <a:ext cx="77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600471" y="14288"/>
            <a:ext cx="1339453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3828458" y="457234"/>
            <a:ext cx="2732000" cy="143351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4200527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982358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770543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412801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26884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4826459" y="899912"/>
            <a:ext cx="153761" cy="7837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 cstate="print">
            <a:lum bright="10000" contrast="4000"/>
          </a:blip>
          <a:srcRect/>
          <a:stretch>
            <a:fillRect/>
          </a:stretch>
        </p:blipFill>
        <p:spPr bwMode="auto">
          <a:xfrm>
            <a:off x="2432447" y="228600"/>
            <a:ext cx="542210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098" y="381000"/>
            <a:ext cx="28700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2147210" y="2286037"/>
            <a:ext cx="1276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400" b="1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257</a:t>
            </a: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2743200" y="914400"/>
            <a:ext cx="1028700" cy="74748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429000" y="37"/>
            <a:ext cx="77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600471" y="14288"/>
            <a:ext cx="1339453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3828458" y="457234"/>
            <a:ext cx="2732000" cy="143351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214" y="6248212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Understanding Humans, 10</a:t>
            </a:r>
            <a:r>
              <a:rPr lang="en-US" sz="1200" i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i="1" dirty="0">
                <a:solidFill>
                  <a:srgbClr val="003300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562428"/>
            <a:ext cx="874395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7181" y="5838373"/>
            <a:ext cx="89902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812972" y="4953000"/>
            <a:ext cx="394335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273878" y="5363028"/>
            <a:ext cx="591502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the technique is called “</a:t>
            </a:r>
            <a:r>
              <a:rPr lang="en-US" sz="2000" b="1" dirty="0" err="1">
                <a:solidFill>
                  <a:srgbClr val="003300"/>
                </a:solidFill>
                <a:latin typeface="Verdana" pitchFamily="34" charset="0"/>
              </a:rPr>
              <a:t>Levallois</a:t>
            </a: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”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85956" y="2223674"/>
            <a:ext cx="2705696" cy="20907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sz="2000" b="1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2000" b="1">
                <a:solidFill>
                  <a:srgbClr val="FFFFFF"/>
                </a:solidFill>
                <a:latin typeface="Verdana" pitchFamily="34" charset="0"/>
              </a:rPr>
              <a:t>Upper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latin typeface="Verdana" pitchFamily="34" charset="0"/>
              </a:rPr>
              <a:t>Paleolithic</a:t>
            </a:r>
          </a:p>
          <a:p>
            <a:pPr algn="ctr"/>
            <a:r>
              <a:rPr lang="en-US" sz="2000" b="1">
                <a:solidFill>
                  <a:srgbClr val="FFFFFF"/>
                </a:solidFill>
                <a:latin typeface="Verdana" pitchFamily="34" charset="0"/>
              </a:rPr>
              <a:t>traditions</a:t>
            </a:r>
          </a:p>
          <a:p>
            <a:pPr algn="ctr"/>
            <a:endParaRPr lang="en-US" sz="2000" b="1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1400" b="1">
                <a:solidFill>
                  <a:srgbClr val="FFFFFF"/>
                </a:solidFill>
                <a:latin typeface="Verdana" pitchFamily="34" charset="0"/>
              </a:rPr>
              <a:t>(SW France)</a:t>
            </a:r>
            <a:endParaRPr lang="en-US" sz="16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181126" y="6339160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hlinkClick r:id="rId2"/>
              </a:rPr>
              <a:t>http://news.bbc.co.uk/2/hi/science/nature/7049597.stm</a:t>
            </a:r>
            <a:endParaRPr lang="en-US" sz="1200" dirty="0"/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786" y="1422400"/>
            <a:ext cx="7772400" cy="431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656445" y="3998686"/>
            <a:ext cx="3000828" cy="1701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980872" y="2355395"/>
            <a:ext cx="1917700" cy="2387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7" y="0"/>
            <a:ext cx="454163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95814" y="6310124"/>
            <a:ext cx="46497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Brian Fagan, 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People of the Earth, 10</a:t>
            </a:r>
            <a:r>
              <a:rPr lang="en-US" sz="14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40285" y="5867400"/>
            <a:ext cx="105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Burin.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9214" y="6248210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303</a:t>
            </a:r>
          </a:p>
        </p:txBody>
      </p:sp>
      <p:pic>
        <p:nvPicPr>
          <p:cNvPr id="7" name="Picture 6" descr="1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672" y="366486"/>
            <a:ext cx="2999111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Turn81406"/>
          <p:cNvPicPr>
            <a:picLocks noChangeAspect="1" noChangeArrowheads="1"/>
          </p:cNvPicPr>
          <p:nvPr/>
        </p:nvPicPr>
        <p:blipFill>
          <a:blip r:embed="rId3" cstate="print">
            <a:lum bright="-19000" contrast="38000"/>
          </a:blip>
          <a:srcRect/>
          <a:stretch>
            <a:fillRect/>
          </a:stretch>
        </p:blipFill>
        <p:spPr bwMode="auto">
          <a:xfrm>
            <a:off x="3165959" y="152400"/>
            <a:ext cx="36308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086100" y="5791200"/>
            <a:ext cx="3771900" cy="152400"/>
          </a:xfrm>
          <a:prstGeom prst="rect">
            <a:avLst/>
          </a:prstGeom>
          <a:solidFill>
            <a:srgbClr val="0000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7720" y="6327028"/>
            <a:ext cx="58209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i="1" dirty="0" smtClean="0">
                <a:solidFill>
                  <a:srgbClr val="FFFFFF"/>
                </a:solidFill>
                <a:latin typeface="Verdana" pitchFamily="34" charset="0"/>
              </a:rPr>
              <a:t>Understanding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Physical Anthropology and Archaeology (9</a:t>
            </a:r>
            <a:r>
              <a:rPr kumimoji="0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kumimoji="0" lang="en-US" sz="1200" i="1" dirty="0" smtClean="0">
                <a:solidFill>
                  <a:srgbClr val="FFFFFF"/>
                </a:solidFill>
                <a:latin typeface="Verdana" pitchFamily="34" charset="0"/>
              </a:rPr>
              <a:t>Ed.), </a:t>
            </a:r>
            <a:r>
              <a:rPr kumimoji="0" lang="en-US" sz="12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p. </a:t>
            </a:r>
            <a:r>
              <a:rPr kumimoji="0" lang="en-US" sz="1200" dirty="0" smtClean="0">
                <a:solidFill>
                  <a:srgbClr val="FFFFFF"/>
                </a:solidFill>
                <a:latin typeface="Verdana" pitchFamily="34" charset="0"/>
              </a:rPr>
              <a:t>289 </a:t>
            </a:r>
            <a:endParaRPr kumimoji="0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77238" y="5790390"/>
            <a:ext cx="2912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2400" b="1" dirty="0" err="1">
                <a:solidFill>
                  <a:srgbClr val="FFFFFF"/>
                </a:solidFill>
                <a:latin typeface="Verdana" pitchFamily="34" charset="0"/>
              </a:rPr>
              <a:t>Solutrean</a:t>
            </a:r>
            <a:r>
              <a:rPr kumimoji="0" lang="en-US" sz="24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0" lang="en-US" sz="2400" b="1" dirty="0" smtClean="0">
                <a:solidFill>
                  <a:srgbClr val="FFFFFF"/>
                </a:solidFill>
                <a:latin typeface="Verdana" pitchFamily="34" charset="0"/>
              </a:rPr>
              <a:t>blade</a:t>
            </a:r>
            <a:endParaRPr kumimoji="0" lang="en-US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685800"/>
            <a:ext cx="8229600" cy="548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9875" name="Text Box 1029"/>
          <p:cNvSpPr txBox="1">
            <a:spLocks noChangeArrowheads="1"/>
          </p:cNvSpPr>
          <p:nvPr/>
        </p:nvSpPr>
        <p:spPr bwMode="auto">
          <a:xfrm>
            <a:off x="1619476" y="6339129"/>
            <a:ext cx="7040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1" dirty="0">
                <a:solidFill>
                  <a:srgbClr val="003300"/>
                </a:solidFill>
                <a:latin typeface="Verdana" pitchFamily="34" charset="0"/>
                <a:hlinkClick r:id="rId4"/>
              </a:rPr>
              <a:t>http://lithiccastinglab.com/gallery-pages/cloviswheredidcomefrompage2.htm</a:t>
            </a:r>
            <a:endParaRPr kumimoji="0" lang="en-US" sz="1200" b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96038" name="Oval 1030"/>
          <p:cNvSpPr>
            <a:spLocks noChangeArrowheads="1"/>
          </p:cNvSpPr>
          <p:nvPr/>
        </p:nvSpPr>
        <p:spPr bwMode="auto">
          <a:xfrm>
            <a:off x="4784274" y="762000"/>
            <a:ext cx="600075" cy="3657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0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026"/>
          <p:cNvSpPr txBox="1">
            <a:spLocks noChangeArrowheads="1"/>
          </p:cNvSpPr>
          <p:nvPr/>
        </p:nvSpPr>
        <p:spPr bwMode="auto">
          <a:xfrm>
            <a:off x="1479576" y="6248401"/>
            <a:ext cx="73933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400" b="1" i="1">
                <a:solidFill>
                  <a:schemeClr val="tx2"/>
                </a:solidFill>
                <a:latin typeface="Verdana" pitchFamily="34" charset="0"/>
              </a:rPr>
              <a:t>Understanding Physical Anthropology and Archaeology, 9th Ed.</a:t>
            </a:r>
            <a:r>
              <a:rPr kumimoji="0" lang="en-US" sz="1400" b="1">
                <a:solidFill>
                  <a:schemeClr val="tx2"/>
                </a:solidFill>
                <a:latin typeface="Verdana" pitchFamily="34" charset="0"/>
              </a:rPr>
              <a:t>, p. 289.</a:t>
            </a:r>
          </a:p>
        </p:txBody>
      </p:sp>
      <p:sp>
        <p:nvSpPr>
          <p:cNvPr id="179202" name="Text Box 1027"/>
          <p:cNvSpPr txBox="1">
            <a:spLocks noChangeArrowheads="1"/>
          </p:cNvSpPr>
          <p:nvPr/>
        </p:nvSpPr>
        <p:spPr bwMode="auto">
          <a:xfrm>
            <a:off x="1790728" y="5970633"/>
            <a:ext cx="60869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0" lang="en-US" sz="1600" b="1">
                <a:solidFill>
                  <a:schemeClr val="tx2"/>
                </a:solidFill>
                <a:latin typeface="Verdana" pitchFamily="34" charset="0"/>
              </a:rPr>
              <a:t>            </a:t>
            </a:r>
            <a:r>
              <a:rPr kumimoji="0" lang="en-US" sz="2000" b="1">
                <a:solidFill>
                  <a:schemeClr val="tx2"/>
                </a:solidFill>
                <a:latin typeface="Verdana" pitchFamily="34" charset="0"/>
              </a:rPr>
              <a:t> Burin.  </a:t>
            </a:r>
            <a:r>
              <a:rPr kumimoji="0" lang="en-US" sz="1600" b="1">
                <a:solidFill>
                  <a:schemeClr val="tx2"/>
                </a:solidFill>
                <a:latin typeface="Verdana" pitchFamily="34" charset="0"/>
              </a:rPr>
              <a:t>                      </a:t>
            </a:r>
            <a:r>
              <a:rPr kumimoji="0" lang="en-US" sz="2000" b="1">
                <a:solidFill>
                  <a:schemeClr val="tx2"/>
                </a:solidFill>
                <a:latin typeface="Verdana" pitchFamily="34" charset="0"/>
              </a:rPr>
              <a:t>Solutrean blade.</a:t>
            </a:r>
          </a:p>
        </p:txBody>
      </p:sp>
      <p:pic>
        <p:nvPicPr>
          <p:cNvPr id="179203" name="Picture 1029" descr="Turn813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1046209"/>
            <a:ext cx="1828800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1030" descr="Turn8131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766809"/>
            <a:ext cx="18288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973047" y="5909846"/>
            <a:ext cx="62921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600" b="1" dirty="0" smtClean="0">
                <a:solidFill>
                  <a:srgbClr val="000000"/>
                </a:solidFill>
                <a:latin typeface="Verdana" pitchFamily="34" charset="0"/>
              </a:rPr>
              <a:t>Percussion flaking using a hammer stone and punch.</a:t>
            </a:r>
            <a:endParaRPr kumimoji="0" lang="en-US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9212" y="6248178"/>
            <a:ext cx="985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50000"/>
              </a:lnSpc>
            </a:pPr>
            <a:r>
              <a:rPr kumimoji="0" lang="en-US" sz="1200" b="1" i="1" dirty="0">
                <a:solidFill>
                  <a:srgbClr val="000000"/>
                </a:solidFill>
                <a:latin typeface="Arial" pitchFamily="34" charset="0"/>
              </a:rPr>
              <a:t>Understanding Humans, 10</a:t>
            </a:r>
            <a:r>
              <a:rPr kumimoji="0" lang="en-US" sz="1200" b="1" i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kumimoji="0" lang="en-US" sz="12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kumimoji="0" lang="en-US" sz="1200" b="1" i="1" dirty="0">
                <a:solidFill>
                  <a:srgbClr val="003300"/>
                </a:solidFill>
                <a:latin typeface="Verdana" pitchFamily="34" charset="0"/>
              </a:rPr>
              <a:t>Ed.</a:t>
            </a:r>
            <a:r>
              <a:rPr kumimoji="0" lang="en-US" sz="1200" b="1" dirty="0">
                <a:solidFill>
                  <a:srgbClr val="000000"/>
                </a:solidFill>
                <a:latin typeface="Arial" pitchFamily="34" charset="0"/>
              </a:rPr>
              <a:t>, p. 303</a:t>
            </a:r>
          </a:p>
        </p:txBody>
      </p:sp>
      <p:pic>
        <p:nvPicPr>
          <p:cNvPr id="5" name="Picture 4" descr="1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851647"/>
            <a:ext cx="8743950" cy="4795204"/>
          </a:xfrm>
          <a:prstGeom prst="rect">
            <a:avLst/>
          </a:prstGeo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 rot="986363">
            <a:off x="4054336" y="1675820"/>
            <a:ext cx="1697042" cy="191265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_Punch_Blade_Technique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406400"/>
            <a:ext cx="6943725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526722" y="6334290"/>
            <a:ext cx="72172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i="1" kern="1200" baseline="300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Ed), </a:t>
            </a:r>
            <a:r>
              <a:rPr lang="en-US" sz="1200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p. 291 </a:t>
            </a: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526722" y="5729515"/>
            <a:ext cx="7217228" cy="6093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The punch blade technique.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050" descr="The_Punch_Blade_Technique_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338172"/>
            <a:ext cx="702945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526722" y="6334292"/>
            <a:ext cx="72172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i="1" kern="1200" baseline="300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Ed), </a:t>
            </a:r>
            <a:r>
              <a:rPr lang="en-US" sz="1200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p. 291 </a:t>
            </a: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526722" y="5729515"/>
            <a:ext cx="7217228" cy="6093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The punch blade technique.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The_Punch_Blade_Technique_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1436" y="762000"/>
            <a:ext cx="6943725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526722" y="5729514"/>
            <a:ext cx="7217228" cy="1126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The punch blade technique.</a:t>
            </a: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329501">
            <a:off x="7077888" y="1320767"/>
            <a:ext cx="1460340" cy="217534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6429375" y="3588609"/>
            <a:ext cx="2914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prismatic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blade</a:t>
            </a: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1526722" y="6334292"/>
            <a:ext cx="72172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i="1" kern="1200" baseline="300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Ed), </a:t>
            </a:r>
            <a:r>
              <a:rPr lang="en-US" sz="1200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p. 291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lintknapping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4576" y="157166"/>
            <a:ext cx="5579269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351155" y="2391228"/>
            <a:ext cx="701631" cy="259805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1600" b="1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1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2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6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3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33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34.xml><?xml version="1.0" encoding="utf-8"?>
<a:theme xmlns:a="http://schemas.openxmlformats.org/drawingml/2006/main" name="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9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7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4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8306</TotalTime>
  <Words>2344</Words>
  <Application>Microsoft Office PowerPoint</Application>
  <PresentationFormat>35mm Slides</PresentationFormat>
  <Paragraphs>568</Paragraphs>
  <Slides>133</Slides>
  <Notes>121</Notes>
  <HiddenSlides>14</HiddenSlides>
  <MMClips>0</MMClips>
  <ScaleCrop>false</ScaleCrop>
  <HeadingPairs>
    <vt:vector size="4" baseType="variant">
      <vt:variant>
        <vt:lpstr>Theme</vt:lpstr>
      </vt:variant>
      <vt:variant>
        <vt:i4>40</vt:i4>
      </vt:variant>
      <vt:variant>
        <vt:lpstr>Slide Titles</vt:lpstr>
      </vt:variant>
      <vt:variant>
        <vt:i4>133</vt:i4>
      </vt:variant>
    </vt:vector>
  </HeadingPairs>
  <TitlesOfParts>
    <vt:vector size="173" baseType="lpstr">
      <vt:lpstr>Contemporary Portrait</vt:lpstr>
      <vt:lpstr>1_Meadow</vt:lpstr>
      <vt:lpstr>1_Contemporary Portrait</vt:lpstr>
      <vt:lpstr>Default Design</vt:lpstr>
      <vt:lpstr>1_Default Design</vt:lpstr>
      <vt:lpstr>2_Contemporary Portrait</vt:lpstr>
      <vt:lpstr>9_Default Design</vt:lpstr>
      <vt:lpstr>6_Contemporary Portrait</vt:lpstr>
      <vt:lpstr>7_Contemporary Portrait</vt:lpstr>
      <vt:lpstr>5_Contemporary Portrait</vt:lpstr>
      <vt:lpstr>10_Contemporary Portrait</vt:lpstr>
      <vt:lpstr>11_Contemporary Portrait</vt:lpstr>
      <vt:lpstr>12_Contemporary Portrait</vt:lpstr>
      <vt:lpstr>13_Contemporary Portrait</vt:lpstr>
      <vt:lpstr>4_Contemporary Portrait</vt:lpstr>
      <vt:lpstr>14_Contemporary Portrait</vt:lpstr>
      <vt:lpstr>15_Contemporary Portrait</vt:lpstr>
      <vt:lpstr>16_Contemporary Portrait</vt:lpstr>
      <vt:lpstr>3_Contemporary Portrait</vt:lpstr>
      <vt:lpstr>8_Contemporary Portrait</vt:lpstr>
      <vt:lpstr>9_Contemporary Portrait</vt:lpstr>
      <vt:lpstr>19_Contemporary Portrait</vt:lpstr>
      <vt:lpstr>20_Contemporary Portrait</vt:lpstr>
      <vt:lpstr>4_Meadow</vt:lpstr>
      <vt:lpstr>6_Meadow</vt:lpstr>
      <vt:lpstr>21_Contemporary Portrait</vt:lpstr>
      <vt:lpstr>22_Contemporary Portrait</vt:lpstr>
      <vt:lpstr>16_Meadow</vt:lpstr>
      <vt:lpstr>23_Contemporary Portrait</vt:lpstr>
      <vt:lpstr>Meadow</vt:lpstr>
      <vt:lpstr>2_Meadow</vt:lpstr>
      <vt:lpstr>Origin</vt:lpstr>
      <vt:lpstr>1_Origin</vt:lpstr>
      <vt:lpstr>9_Meadow</vt:lpstr>
      <vt:lpstr>19_Meadow</vt:lpstr>
      <vt:lpstr>5_Meadow</vt:lpstr>
      <vt:lpstr>17_Contemporary Portrait</vt:lpstr>
      <vt:lpstr>7_Meadow</vt:lpstr>
      <vt:lpstr>3_Meadow</vt:lpstr>
      <vt:lpstr>2_Origin</vt:lpstr>
      <vt:lpstr>Slide 1</vt:lpstr>
      <vt:lpstr>Slide 2</vt:lpstr>
      <vt:lpstr>Slide 3</vt:lpstr>
      <vt:lpstr>Homo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429</cp:revision>
  <cp:lastPrinted>2000-04-12T17:52:36Z</cp:lastPrinted>
  <dcterms:created xsi:type="dcterms:W3CDTF">2000-03-27T14:48:03Z</dcterms:created>
  <dcterms:modified xsi:type="dcterms:W3CDTF">2009-11-30T02:33:22Z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